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 ContentType="image/t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300" r:id="rId2"/>
    <p:sldId id="301" r:id="rId3"/>
    <p:sldId id="265" r:id="rId4"/>
    <p:sldId id="267" r:id="rId5"/>
    <p:sldId id="268" r:id="rId6"/>
    <p:sldId id="270" r:id="rId7"/>
    <p:sldId id="273" r:id="rId8"/>
    <p:sldId id="258" r:id="rId9"/>
    <p:sldId id="269" r:id="rId10"/>
    <p:sldId id="298" r:id="rId11"/>
    <p:sldId id="274" r:id="rId12"/>
    <p:sldId id="275" r:id="rId13"/>
    <p:sldId id="277" r:id="rId14"/>
    <p:sldId id="278" r:id="rId15"/>
    <p:sldId id="287" r:id="rId16"/>
    <p:sldId id="288" r:id="rId17"/>
    <p:sldId id="293" r:id="rId18"/>
    <p:sldId id="294" r:id="rId19"/>
    <p:sldId id="297" r:id="rId20"/>
    <p:sldId id="308" r:id="rId21"/>
    <p:sldId id="302" r:id="rId22"/>
    <p:sldId id="303" r:id="rId23"/>
    <p:sldId id="304" r:id="rId24"/>
    <p:sldId id="305" r:id="rId25"/>
    <p:sldId id="306" r:id="rId26"/>
    <p:sldId id="307"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441" autoAdjust="0"/>
  </p:normalViewPr>
  <p:slideViewPr>
    <p:cSldViewPr snapToGrid="0">
      <p:cViewPr varScale="1">
        <p:scale>
          <a:sx n="29" d="100"/>
          <a:sy n="29" d="100"/>
        </p:scale>
        <p:origin x="165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1143000" y="685800"/>
            <a:ext cx="4572000" cy="3429000"/>
          </a:xfrm>
          <a:prstGeom prst="rect">
            <a:avLst/>
          </a:prstGeom>
        </p:spPr>
        <p:txBody>
          <a:bodyPr/>
          <a:lstStyle/>
          <a:p>
            <a:endParaRPr/>
          </a:p>
        </p:txBody>
      </p:sp>
      <p:sp>
        <p:nvSpPr>
          <p:cNvPr id="32" name="Shape 3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54997493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smtClean="0"/>
              <a:t>Good morning everyone, I am </a:t>
            </a:r>
            <a:r>
              <a:rPr lang="en-US" dirty="0" err="1" smtClean="0"/>
              <a:t>antonella</a:t>
            </a:r>
            <a:r>
              <a:rPr lang="en-US" dirty="0" smtClean="0"/>
              <a:t> </a:t>
            </a:r>
            <a:r>
              <a:rPr lang="en-US" dirty="0" err="1" smtClean="0"/>
              <a:t>sciuto</a:t>
            </a:r>
            <a:r>
              <a:rPr lang="en-US" dirty="0" smtClean="0"/>
              <a:t>, researcher at CNR IMM, and leader of the WP3  dedicated to the development of a Spectroscopy system</a:t>
            </a:r>
            <a:endParaRPr lang="en-US" dirty="0"/>
          </a:p>
        </p:txBody>
      </p:sp>
    </p:spTree>
    <p:extLst>
      <p:ext uri="{BB962C8B-B14F-4D97-AF65-F5344CB8AC3E}">
        <p14:creationId xmlns:p14="http://schemas.microsoft.com/office/powerpoint/2010/main" val="3579825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Thanks to funding from the Sicily Region, the Ministry of Economic Development and internal funds from the CNR, it was possible to build a new, large clean room with state-of-the-art equipment for processing materials and devices fabrication. The new Clean Room</a:t>
            </a:r>
            <a:r>
              <a:rPr lang="en-US" baseline="0" dirty="0"/>
              <a:t> was recently completed and it has a 4 hundred square meters area with furnace for </a:t>
            </a:r>
            <a:r>
              <a:rPr lang="en-US" baseline="0" dirty="0" err="1"/>
              <a:t>hight</a:t>
            </a:r>
            <a:r>
              <a:rPr lang="en-US" baseline="0" dirty="0"/>
              <a:t> temperature processing, optical </a:t>
            </a:r>
            <a:r>
              <a:rPr lang="en-US" baseline="0" dirty="0" err="1"/>
              <a:t>litograpy</a:t>
            </a:r>
            <a:r>
              <a:rPr lang="en-US" baseline="0" dirty="0"/>
              <a:t> system, chemical bench, plasma etching, Atomic layer deposition apparatus and other semiconductor processing systems. </a:t>
            </a:r>
            <a:endParaRPr lang="en-US" dirty="0"/>
          </a:p>
        </p:txBody>
      </p:sp>
    </p:spTree>
    <p:extLst>
      <p:ext uri="{BB962C8B-B14F-4D97-AF65-F5344CB8AC3E}">
        <p14:creationId xmlns:p14="http://schemas.microsoft.com/office/powerpoint/2010/main" val="1479570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baseline="0" dirty="0" smtClean="0"/>
              <a:t>.</a:t>
            </a:r>
            <a:endParaRPr lang="en-US" dirty="0"/>
          </a:p>
        </p:txBody>
      </p:sp>
    </p:spTree>
    <p:extLst>
      <p:ext uri="{BB962C8B-B14F-4D97-AF65-F5344CB8AC3E}">
        <p14:creationId xmlns:p14="http://schemas.microsoft.com/office/powerpoint/2010/main" val="3068638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a:xfrm>
            <a:off x="3884613" y="8685213"/>
            <a:ext cx="2971800" cy="457200"/>
          </a:xfrm>
          <a:prstGeom prst="rect">
            <a:avLst/>
          </a:prstGeom>
        </p:spPr>
        <p:txBody>
          <a:bodyPr/>
          <a:lstStyle/>
          <a:p>
            <a:fld id="{5B37ED5C-A71E-D249-A1EA-C822DD75E5D2}" type="slidenum">
              <a:rPr lang="it-IT" smtClean="0"/>
              <a:t>14</a:t>
            </a:fld>
            <a:endParaRPr lang="it-IT"/>
          </a:p>
        </p:txBody>
      </p:sp>
    </p:spTree>
    <p:extLst>
      <p:ext uri="{BB962C8B-B14F-4D97-AF65-F5344CB8AC3E}">
        <p14:creationId xmlns:p14="http://schemas.microsoft.com/office/powerpoint/2010/main" val="325170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We have a great tradition in the MS techniques, starting MALDI TOF/TOF and ESI MS for polymer grade determination; composition; structural characterization.</a:t>
            </a:r>
            <a:endParaRPr lang="it-IT" dirty="0"/>
          </a:p>
        </p:txBody>
      </p:sp>
      <p:sp>
        <p:nvSpPr>
          <p:cNvPr id="4" name="Segnaposto numero diapositiva 3"/>
          <p:cNvSpPr>
            <a:spLocks noGrp="1"/>
          </p:cNvSpPr>
          <p:nvPr>
            <p:ph type="sldNum" sz="quarter" idx="5"/>
          </p:nvPr>
        </p:nvSpPr>
        <p:spPr>
          <a:xfrm>
            <a:off x="3884613" y="8685213"/>
            <a:ext cx="2971800" cy="457200"/>
          </a:xfrm>
          <a:prstGeom prst="rect">
            <a:avLst/>
          </a:prstGeom>
        </p:spPr>
        <p:txBody>
          <a:bodyPr/>
          <a:lstStyle/>
          <a:p>
            <a:fld id="{5B37ED5C-A71E-D249-A1EA-C822DD75E5D2}" type="slidenum">
              <a:rPr lang="it-IT" smtClean="0"/>
              <a:t>15</a:t>
            </a:fld>
            <a:endParaRPr lang="it-IT"/>
          </a:p>
        </p:txBody>
      </p:sp>
    </p:spTree>
    <p:extLst>
      <p:ext uri="{BB962C8B-B14F-4D97-AF65-F5344CB8AC3E}">
        <p14:creationId xmlns:p14="http://schemas.microsoft.com/office/powerpoint/2010/main" val="3036337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a:t>
            </a:r>
          </a:p>
        </p:txBody>
      </p:sp>
      <p:sp>
        <p:nvSpPr>
          <p:cNvPr id="4" name="Segnaposto numero diapositiva 3"/>
          <p:cNvSpPr>
            <a:spLocks noGrp="1"/>
          </p:cNvSpPr>
          <p:nvPr>
            <p:ph type="sldNum" sz="quarter" idx="5"/>
          </p:nvPr>
        </p:nvSpPr>
        <p:spPr>
          <a:xfrm>
            <a:off x="3884613" y="8685213"/>
            <a:ext cx="2971800" cy="457200"/>
          </a:xfrm>
          <a:prstGeom prst="rect">
            <a:avLst/>
          </a:prstGeom>
        </p:spPr>
        <p:txBody>
          <a:bodyPr/>
          <a:lstStyle/>
          <a:p>
            <a:fld id="{5B37ED5C-A71E-D249-A1EA-C822DD75E5D2}" type="slidenum">
              <a:rPr lang="it-IT" smtClean="0"/>
              <a:t>16</a:t>
            </a:fld>
            <a:endParaRPr lang="it-IT"/>
          </a:p>
        </p:txBody>
      </p:sp>
    </p:spTree>
    <p:extLst>
      <p:ext uri="{BB962C8B-B14F-4D97-AF65-F5344CB8AC3E}">
        <p14:creationId xmlns:p14="http://schemas.microsoft.com/office/powerpoint/2010/main" val="3360657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These are some of the projects we are currently following. The common thread that unites them is precisely the protection of the environment.</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3903963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a:xfrm>
            <a:off x="3884613" y="8685213"/>
            <a:ext cx="2971800" cy="457200"/>
          </a:xfrm>
          <a:prstGeom prst="rect">
            <a:avLst/>
          </a:prstGeom>
        </p:spPr>
        <p:txBody>
          <a:bodyPr/>
          <a:lstStyle/>
          <a:p>
            <a:fld id="{5B37ED5C-A71E-D249-A1EA-C822DD75E5D2}" type="slidenum">
              <a:rPr lang="it-IT" smtClean="0"/>
              <a:t>18</a:t>
            </a:fld>
            <a:endParaRPr lang="it-IT"/>
          </a:p>
        </p:txBody>
      </p:sp>
    </p:spTree>
    <p:extLst>
      <p:ext uri="{BB962C8B-B14F-4D97-AF65-F5344CB8AC3E}">
        <p14:creationId xmlns:p14="http://schemas.microsoft.com/office/powerpoint/2010/main" val="301828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IPCB is used to network with highly efficient companies able to compliment our researches with high potential expertise, such as </a:t>
            </a:r>
            <a:r>
              <a:rPr lang="en-US" dirty="0" err="1"/>
              <a:t>Plastica</a:t>
            </a:r>
            <a:r>
              <a:rPr lang="en-US" dirty="0"/>
              <a:t> Alfa and WES TRADE. </a:t>
            </a:r>
          </a:p>
          <a:p>
            <a:endParaRPr lang="en-US" dirty="0"/>
          </a:p>
        </p:txBody>
      </p:sp>
      <p:sp>
        <p:nvSpPr>
          <p:cNvPr id="4" name="Segnaposto numero diapositiva 3"/>
          <p:cNvSpPr>
            <a:spLocks noGrp="1"/>
          </p:cNvSpPr>
          <p:nvPr>
            <p:ph type="sldNum" sz="quarter" idx="5"/>
          </p:nvPr>
        </p:nvSpPr>
        <p:spPr>
          <a:xfrm>
            <a:off x="3884613" y="8685213"/>
            <a:ext cx="2971800" cy="457200"/>
          </a:xfrm>
          <a:prstGeom prst="rect">
            <a:avLst/>
          </a:prstGeom>
        </p:spPr>
        <p:txBody>
          <a:bodyPr/>
          <a:lstStyle/>
          <a:p>
            <a:fld id="{5B37ED5C-A71E-D249-A1EA-C822DD75E5D2}" type="slidenum">
              <a:rPr lang="it-IT" smtClean="0"/>
              <a:t>19</a:t>
            </a:fld>
            <a:endParaRPr lang="it-IT"/>
          </a:p>
        </p:txBody>
      </p:sp>
    </p:spTree>
    <p:extLst>
      <p:ext uri="{BB962C8B-B14F-4D97-AF65-F5344CB8AC3E}">
        <p14:creationId xmlns:p14="http://schemas.microsoft.com/office/powerpoint/2010/main" val="2849553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smtClean="0"/>
              <a:t>First of all, I want to introduce the CNR unit within the project, the </a:t>
            </a:r>
            <a:r>
              <a:rPr lang="en-US" dirty="0" err="1" smtClean="0"/>
              <a:t>cnr</a:t>
            </a:r>
            <a:r>
              <a:rPr lang="en-US" dirty="0" smtClean="0"/>
              <a:t> unit involves 4 researchers from two different institutes, the </a:t>
            </a:r>
            <a:r>
              <a:rPr lang="en-US" dirty="0" err="1" smtClean="0"/>
              <a:t>imm</a:t>
            </a:r>
            <a:r>
              <a:rPr lang="en-US" dirty="0" smtClean="0"/>
              <a:t> and the </a:t>
            </a:r>
            <a:r>
              <a:rPr lang="en-US" dirty="0" err="1" smtClean="0"/>
              <a:t>ipcb</a:t>
            </a:r>
            <a:r>
              <a:rPr lang="en-US" dirty="0" smtClean="0"/>
              <a:t>, and I would like to briefly introduce to you</a:t>
            </a:r>
            <a:endParaRPr lang="en-US" dirty="0"/>
          </a:p>
        </p:txBody>
      </p:sp>
    </p:spTree>
    <p:extLst>
      <p:ext uri="{BB962C8B-B14F-4D97-AF65-F5344CB8AC3E}">
        <p14:creationId xmlns:p14="http://schemas.microsoft.com/office/powerpoint/2010/main" val="3048990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smtClean="0"/>
              <a:t>First of all, I want to introduce the CNR unit within the project, the </a:t>
            </a:r>
            <a:r>
              <a:rPr lang="en-US" dirty="0" err="1" smtClean="0"/>
              <a:t>cnr</a:t>
            </a:r>
            <a:r>
              <a:rPr lang="en-US" dirty="0" smtClean="0"/>
              <a:t> unit involves 4 researchers from two different institutes, the </a:t>
            </a:r>
            <a:r>
              <a:rPr lang="en-US" dirty="0" err="1" smtClean="0"/>
              <a:t>imm</a:t>
            </a:r>
            <a:r>
              <a:rPr lang="en-US" dirty="0" smtClean="0"/>
              <a:t> and the </a:t>
            </a:r>
            <a:r>
              <a:rPr lang="en-US" dirty="0" err="1" smtClean="0"/>
              <a:t>ipcb</a:t>
            </a:r>
            <a:r>
              <a:rPr lang="en-US" dirty="0" smtClean="0"/>
              <a:t>, and I would like to briefly introduce to you</a:t>
            </a:r>
            <a:endParaRPr lang="en-US" dirty="0"/>
          </a:p>
        </p:txBody>
      </p:sp>
    </p:spTree>
    <p:extLst>
      <p:ext uri="{BB962C8B-B14F-4D97-AF65-F5344CB8AC3E}">
        <p14:creationId xmlns:p14="http://schemas.microsoft.com/office/powerpoint/2010/main" val="88446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rPr lang="en-US" dirty="0"/>
              <a:t>First of all I would like to introduce IMM. IMM is one of the largest research center of the Italian National Research Council. About 300 people are employed, distributed in six different sites: </a:t>
            </a:r>
          </a:p>
          <a:p>
            <a:r>
              <a:rPr lang="en-US" dirty="0" smtClean="0"/>
              <a:t>Headquarters is </a:t>
            </a:r>
            <a:r>
              <a:rPr lang="en-US" dirty="0"/>
              <a:t>in Catania </a:t>
            </a:r>
            <a:r>
              <a:rPr lang="en-US" dirty="0" smtClean="0"/>
              <a:t>(hosting about  seventy 70 </a:t>
            </a:r>
            <a:r>
              <a:rPr lang="en-US" dirty="0"/>
              <a:t>people). Research Units </a:t>
            </a:r>
            <a:r>
              <a:rPr lang="en-US" dirty="0" smtClean="0"/>
              <a:t> are</a:t>
            </a:r>
            <a:r>
              <a:rPr lang="en-US" baseline="0" dirty="0" smtClean="0"/>
              <a:t> </a:t>
            </a:r>
            <a:r>
              <a:rPr lang="en-US" dirty="0" smtClean="0"/>
              <a:t>in </a:t>
            </a:r>
            <a:r>
              <a:rPr lang="en-US" dirty="0"/>
              <a:t>Lecce, Naples, Rome, Bologna, and </a:t>
            </a:r>
            <a:r>
              <a:rPr lang="en-US" dirty="0" err="1"/>
              <a:t>Agrate</a:t>
            </a:r>
            <a:r>
              <a:rPr lang="en-US" dirty="0"/>
              <a:t> </a:t>
            </a:r>
            <a:r>
              <a:rPr lang="en-US" dirty="0" err="1" smtClean="0"/>
              <a:t>Brianza</a:t>
            </a:r>
            <a:r>
              <a:rPr lang="en-US" dirty="0" smtClean="0"/>
              <a:t> covering the entire country </a:t>
            </a:r>
            <a:endParaRPr lang="en-US" dirty="0"/>
          </a:p>
        </p:txBody>
      </p:sp>
    </p:spTree>
    <p:extLst>
      <p:ext uri="{BB962C8B-B14F-4D97-AF65-F5344CB8AC3E}">
        <p14:creationId xmlns:p14="http://schemas.microsoft.com/office/powerpoint/2010/main" val="2288749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GB" altLang="it-IT" dirty="0"/>
              <a:t>Our research activity spans from the investigation of innovative materials to the development of advanced micro- and nanofabrication processes, up to the integration of materials and processes in complex microsystems for microelectronics, energy conversion or sensing applications </a:t>
            </a:r>
          </a:p>
          <a:p>
            <a:endParaRPr lang="en-US" dirty="0"/>
          </a:p>
        </p:txBody>
      </p:sp>
    </p:spTree>
    <p:extLst>
      <p:ext uri="{BB962C8B-B14F-4D97-AF65-F5344CB8AC3E}">
        <p14:creationId xmlns:p14="http://schemas.microsoft.com/office/powerpoint/2010/main" val="3377395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sz="2200" dirty="0" smtClean="0">
                <a:effectLst/>
                <a:latin typeface="+mn-lt"/>
                <a:ea typeface="+mn-ea"/>
                <a:cs typeface="+mn-cs"/>
                <a:sym typeface="Helvetica Neue"/>
              </a:rPr>
              <a:t>among other activities, at IMM a group is focused on sensor development and today we are involved in the SWRIPS project</a:t>
            </a:r>
          </a:p>
          <a:p>
            <a:endParaRPr lang="en-US" sz="2200" dirty="0" smtClean="0">
              <a:effectLst/>
              <a:latin typeface="+mn-lt"/>
              <a:ea typeface="+mn-ea"/>
              <a:cs typeface="+mn-cs"/>
              <a:sym typeface="Helvetica Neue"/>
            </a:endParaRPr>
          </a:p>
          <a:p>
            <a:r>
              <a:rPr lang="en-US" sz="2200" dirty="0" smtClean="0">
                <a:effectLst/>
                <a:latin typeface="+mn-lt"/>
                <a:ea typeface="+mn-ea"/>
                <a:cs typeface="+mn-cs"/>
                <a:sym typeface="Helvetica Neue"/>
              </a:rPr>
              <a:t>the </a:t>
            </a:r>
            <a:r>
              <a:rPr lang="en-US" sz="2200" dirty="0">
                <a:effectLst/>
                <a:latin typeface="+mn-lt"/>
                <a:ea typeface="+mn-ea"/>
                <a:cs typeface="+mn-cs"/>
                <a:sym typeface="Helvetica Neue"/>
              </a:rPr>
              <a:t>research activities focus on three main application areas: </a:t>
            </a:r>
            <a:endParaRPr lang="it-IT" sz="2200" dirty="0">
              <a:effectLst/>
              <a:latin typeface="+mn-lt"/>
              <a:ea typeface="+mn-ea"/>
              <a:cs typeface="+mn-cs"/>
              <a:sym typeface="Helvetica Neue"/>
            </a:endParaRPr>
          </a:p>
          <a:p>
            <a:pPr marL="342900" indent="-342900">
              <a:buFont typeface="Arial" panose="020B0604020202020204" pitchFamily="34" charset="0"/>
              <a:buChar char="•"/>
            </a:pPr>
            <a:r>
              <a:rPr lang="en-US" sz="2200" dirty="0">
                <a:effectLst/>
                <a:latin typeface="+mn-lt"/>
                <a:ea typeface="+mn-ea"/>
                <a:cs typeface="+mn-cs"/>
                <a:sym typeface="Helvetica Neue"/>
              </a:rPr>
              <a:t>Micro/</a:t>
            </a:r>
            <a:r>
              <a:rPr lang="en-US" sz="2200" dirty="0" err="1">
                <a:effectLst/>
                <a:latin typeface="+mn-lt"/>
                <a:ea typeface="+mn-ea"/>
                <a:cs typeface="+mn-cs"/>
                <a:sym typeface="Helvetica Neue"/>
              </a:rPr>
              <a:t>Nanoelectronics</a:t>
            </a:r>
            <a:r>
              <a:rPr lang="en-US" sz="2200" dirty="0">
                <a:effectLst/>
                <a:latin typeface="+mn-lt"/>
                <a:ea typeface="+mn-ea"/>
                <a:cs typeface="+mn-cs"/>
                <a:sym typeface="Helvetica Neue"/>
              </a:rPr>
              <a:t>, </a:t>
            </a:r>
            <a:endParaRPr lang="it-IT" sz="2200" dirty="0">
              <a:effectLst/>
              <a:latin typeface="+mn-lt"/>
              <a:ea typeface="+mn-ea"/>
              <a:cs typeface="+mn-cs"/>
              <a:sym typeface="Helvetica Neue"/>
            </a:endParaRPr>
          </a:p>
          <a:p>
            <a:pPr marL="342900" indent="-342900">
              <a:buFont typeface="Arial" panose="020B0604020202020204" pitchFamily="34" charset="0"/>
              <a:buChar char="•"/>
            </a:pPr>
            <a:r>
              <a:rPr lang="en-US" sz="2200" dirty="0">
                <a:effectLst/>
                <a:latin typeface="+mn-lt"/>
                <a:ea typeface="+mn-ea"/>
                <a:cs typeface="+mn-cs"/>
                <a:sym typeface="Helvetica Neue"/>
              </a:rPr>
              <a:t>Functional Materials and devices, </a:t>
            </a:r>
            <a:endParaRPr lang="it-IT" sz="2200" dirty="0">
              <a:effectLst/>
              <a:latin typeface="+mn-lt"/>
              <a:ea typeface="+mn-ea"/>
              <a:cs typeface="+mn-cs"/>
              <a:sym typeface="Helvetica Neue"/>
            </a:endParaRPr>
          </a:p>
          <a:p>
            <a:pPr marL="342900" indent="-342900">
              <a:buFont typeface="Arial" panose="020B0604020202020204" pitchFamily="34" charset="0"/>
              <a:buChar char="•"/>
            </a:pPr>
            <a:r>
              <a:rPr lang="en-US" sz="2200" dirty="0">
                <a:effectLst/>
                <a:latin typeface="+mn-lt"/>
                <a:ea typeface="+mn-ea"/>
                <a:cs typeface="+mn-cs"/>
                <a:sym typeface="Helvetica Neue"/>
              </a:rPr>
              <a:t>Photonics. </a:t>
            </a:r>
            <a:endParaRPr lang="it-IT" sz="2200" dirty="0">
              <a:effectLst/>
              <a:latin typeface="+mn-lt"/>
              <a:ea typeface="+mn-ea"/>
              <a:cs typeface="+mn-cs"/>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mn-lt"/>
                <a:ea typeface="+mn-ea"/>
                <a:cs typeface="+mn-cs"/>
                <a:sym typeface="Helvetica Neue"/>
              </a:rPr>
              <a:t>In addition, the skills and structures are coordinated in three main technological areas which provide transversal support to the application areas.</a:t>
            </a:r>
            <a:endParaRPr lang="it-IT" sz="2200" dirty="0">
              <a:effectLst/>
              <a:latin typeface="+mn-lt"/>
              <a:ea typeface="+mn-ea"/>
              <a:cs typeface="+mn-cs"/>
              <a:sym typeface="Helvetica Neue"/>
            </a:endParaRPr>
          </a:p>
          <a:p>
            <a:endParaRPr lang="it-IT" sz="2200" dirty="0">
              <a:effectLst/>
              <a:latin typeface="+mn-lt"/>
              <a:ea typeface="+mn-ea"/>
              <a:cs typeface="+mn-cs"/>
              <a:sym typeface="Helvetica Neue"/>
            </a:endParaRPr>
          </a:p>
          <a:p>
            <a:r>
              <a:rPr lang="en-US" sz="2200" dirty="0">
                <a:effectLst/>
                <a:latin typeface="+mn-lt"/>
                <a:ea typeface="+mn-ea"/>
                <a:cs typeface="+mn-cs"/>
                <a:sym typeface="Helvetica Neue"/>
              </a:rPr>
              <a:t>Synthesis and Micro/Nanofabrication, </a:t>
            </a:r>
            <a:endParaRPr lang="it-IT" sz="2200" dirty="0">
              <a:effectLst/>
              <a:latin typeface="+mn-lt"/>
              <a:ea typeface="+mn-ea"/>
              <a:cs typeface="+mn-cs"/>
              <a:sym typeface="Helvetica Neue"/>
            </a:endParaRPr>
          </a:p>
          <a:p>
            <a:r>
              <a:rPr lang="en-US" sz="2200" dirty="0">
                <a:effectLst/>
                <a:latin typeface="+mn-lt"/>
                <a:ea typeface="+mn-ea"/>
                <a:cs typeface="+mn-cs"/>
                <a:sym typeface="Helvetica Neue"/>
              </a:rPr>
              <a:t>Characterization, </a:t>
            </a:r>
            <a:endParaRPr lang="it-IT" sz="2200" dirty="0">
              <a:effectLst/>
              <a:latin typeface="+mn-lt"/>
              <a:ea typeface="+mn-ea"/>
              <a:cs typeface="+mn-cs"/>
              <a:sym typeface="Helvetica Neue"/>
            </a:endParaRPr>
          </a:p>
          <a:p>
            <a:r>
              <a:rPr lang="en-US" sz="2200" dirty="0">
                <a:effectLst/>
                <a:latin typeface="+mn-lt"/>
                <a:ea typeface="+mn-ea"/>
                <a:cs typeface="+mn-cs"/>
                <a:sym typeface="Helvetica Neue"/>
              </a:rPr>
              <a:t>Theoretical Modeling, </a:t>
            </a:r>
            <a:endParaRPr lang="it-IT" sz="2200" dirty="0">
              <a:effectLst/>
              <a:latin typeface="+mn-lt"/>
              <a:ea typeface="+mn-ea"/>
              <a:cs typeface="+mn-cs"/>
              <a:sym typeface="Helvetica Neue"/>
            </a:endParaRPr>
          </a:p>
          <a:p>
            <a:r>
              <a:rPr lang="en-US" sz="2200" dirty="0">
                <a:effectLst/>
                <a:latin typeface="+mn-lt"/>
                <a:ea typeface="+mn-ea"/>
                <a:cs typeface="+mn-cs"/>
                <a:sym typeface="Helvetica Neue"/>
              </a:rPr>
              <a:t> </a:t>
            </a:r>
            <a:endParaRPr lang="it-IT" sz="2200" dirty="0">
              <a:effectLst/>
              <a:latin typeface="+mn-lt"/>
              <a:ea typeface="+mn-ea"/>
              <a:cs typeface="+mn-cs"/>
              <a:sym typeface="Helvetica Neue"/>
            </a:endParaRPr>
          </a:p>
          <a:p>
            <a:endParaRPr lang="en-US" dirty="0"/>
          </a:p>
        </p:txBody>
      </p:sp>
    </p:spTree>
    <p:extLst>
      <p:ext uri="{BB962C8B-B14F-4D97-AF65-F5344CB8AC3E}">
        <p14:creationId xmlns:p14="http://schemas.microsoft.com/office/powerpoint/2010/main" val="70982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GB" sz="2200" dirty="0">
                <a:effectLst/>
                <a:latin typeface="+mn-lt"/>
                <a:ea typeface="+mn-ea"/>
                <a:cs typeface="+mn-cs"/>
                <a:sym typeface="Helvetica Neue"/>
              </a:rPr>
              <a:t>Scientific results are presented at numerous international conferences. </a:t>
            </a:r>
            <a:r>
              <a:rPr lang="en-GB" sz="2200" dirty="0" smtClean="0">
                <a:effectLst/>
                <a:latin typeface="+mn-lt"/>
                <a:ea typeface="+mn-ea"/>
                <a:cs typeface="+mn-cs"/>
                <a:sym typeface="Helvetica Neue"/>
              </a:rPr>
              <a:t>About 30 patent were</a:t>
            </a:r>
            <a:r>
              <a:rPr lang="en-GB" sz="2200" baseline="0" dirty="0" smtClean="0">
                <a:effectLst/>
                <a:latin typeface="+mn-lt"/>
                <a:ea typeface="+mn-ea"/>
                <a:cs typeface="+mn-cs"/>
                <a:sym typeface="Helvetica Neue"/>
              </a:rPr>
              <a:t> deposited in USA in the last 10 years, </a:t>
            </a:r>
            <a:r>
              <a:rPr lang="en-US" sz="2200" baseline="0" dirty="0" smtClean="0">
                <a:effectLst/>
                <a:latin typeface="+mn-lt"/>
                <a:ea typeface="+mn-ea"/>
                <a:cs typeface="+mn-cs"/>
                <a:sym typeface="Helvetica Neue"/>
              </a:rPr>
              <a:t>and 8 of these are mine, </a:t>
            </a:r>
            <a:r>
              <a:rPr lang="en-GB" sz="2200" dirty="0" smtClean="0">
                <a:effectLst/>
                <a:latin typeface="+mn-lt"/>
                <a:ea typeface="+mn-ea"/>
                <a:cs typeface="+mn-cs"/>
                <a:sym typeface="Helvetica Neue"/>
              </a:rPr>
              <a:t>300 </a:t>
            </a:r>
            <a:r>
              <a:rPr lang="en-GB" sz="2200" dirty="0">
                <a:effectLst/>
                <a:latin typeface="+mn-lt"/>
                <a:ea typeface="+mn-ea"/>
                <a:cs typeface="+mn-cs"/>
                <a:sym typeface="Helvetica Neue"/>
              </a:rPr>
              <a:t>articles are published each year in indexed journals.</a:t>
            </a:r>
            <a:endParaRPr lang="it-IT" sz="2200" dirty="0">
              <a:effectLst/>
              <a:latin typeface="+mn-lt"/>
              <a:ea typeface="+mn-ea"/>
              <a:cs typeface="+mn-cs"/>
              <a:sym typeface="Helvetica Neue"/>
            </a:endParaRPr>
          </a:p>
          <a:p>
            <a:r>
              <a:rPr lang="en-GB" sz="2200" dirty="0">
                <a:effectLst/>
                <a:latin typeface="+mn-lt"/>
                <a:ea typeface="+mn-ea"/>
                <a:cs typeface="+mn-cs"/>
                <a:sym typeface="Helvetica Neue"/>
              </a:rPr>
              <a:t>The IMM is classified as "excellent" by the internal evaluation board of the CNR (the IMM is among the three best Institutes of the Department of Physics)</a:t>
            </a:r>
            <a:endParaRPr lang="it-IT" sz="2200" dirty="0">
              <a:effectLst/>
              <a:latin typeface="+mn-lt"/>
              <a:ea typeface="+mn-ea"/>
              <a:cs typeface="+mn-cs"/>
              <a:sym typeface="Helvetica Neue"/>
            </a:endParaRPr>
          </a:p>
          <a:p>
            <a:r>
              <a:rPr lang="en-GB" sz="2200" dirty="0">
                <a:effectLst/>
                <a:latin typeface="+mn-lt"/>
                <a:ea typeface="+mn-ea"/>
                <a:cs typeface="+mn-cs"/>
                <a:sym typeface="Helvetica Neue"/>
              </a:rPr>
              <a:t>While from the national agency for the evaluation of research results reports one of the highest indicators among the institutes of the Department of Physics.</a:t>
            </a:r>
            <a:endParaRPr lang="it-IT" sz="2200" dirty="0">
              <a:effectLst/>
              <a:latin typeface="+mn-lt"/>
              <a:ea typeface="+mn-ea"/>
              <a:cs typeface="+mn-cs"/>
              <a:sym typeface="Helvetica Neue"/>
            </a:endParaRPr>
          </a:p>
          <a:p>
            <a:r>
              <a:rPr lang="en-GB" sz="2200" dirty="0">
                <a:effectLst/>
                <a:latin typeface="+mn-lt"/>
                <a:ea typeface="+mn-ea"/>
                <a:cs typeface="+mn-cs"/>
                <a:sym typeface="Helvetica Neue"/>
              </a:rPr>
              <a:t>The annual budget is quite high and external funding largely comes from European, national and regional projects.</a:t>
            </a:r>
            <a:endParaRPr lang="it-IT" dirty="0"/>
          </a:p>
          <a:p>
            <a:r>
              <a:rPr lang="en-US" dirty="0"/>
              <a:t>According to the National Agency for the Evaluation of the University and Research System, IMM has one of the highest scores</a:t>
            </a:r>
            <a:endParaRPr lang="it-IT" dirty="0"/>
          </a:p>
          <a:p>
            <a:endParaRPr lang="en-US" dirty="0"/>
          </a:p>
        </p:txBody>
      </p:sp>
    </p:spTree>
    <p:extLst>
      <p:ext uri="{BB962C8B-B14F-4D97-AF65-F5344CB8AC3E}">
        <p14:creationId xmlns:p14="http://schemas.microsoft.com/office/powerpoint/2010/main" val="1606220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GB" sz="2200" dirty="0">
                <a:effectLst/>
                <a:latin typeface="+mn-lt"/>
                <a:ea typeface="+mn-ea"/>
                <a:cs typeface="+mn-cs"/>
                <a:sym typeface="Helvetica Neue"/>
              </a:rPr>
              <a:t>The institute has a strong commitment to technology transfer activities and collaborations with major companies. Here is a diagram that indicates the main ones and shows how all the sections have their interactions with the main local industrial realities. In particular, Catania, as already mentioned, have strong activity with </a:t>
            </a:r>
            <a:r>
              <a:rPr lang="en-GB" sz="2200" dirty="0" err="1">
                <a:effectLst/>
                <a:latin typeface="+mn-lt"/>
                <a:ea typeface="+mn-ea"/>
                <a:cs typeface="+mn-cs"/>
                <a:sym typeface="Helvetica Neue"/>
              </a:rPr>
              <a:t>STMicroelctronics</a:t>
            </a:r>
            <a:r>
              <a:rPr lang="en-GB" sz="2200" dirty="0">
                <a:effectLst/>
                <a:latin typeface="+mn-lt"/>
                <a:ea typeface="+mn-ea"/>
                <a:cs typeface="+mn-cs"/>
                <a:sym typeface="Helvetica Neue"/>
              </a:rPr>
              <a:t>, and also strong collaboration with Enel green power on solar cells.</a:t>
            </a:r>
            <a:endParaRPr lang="it-IT" sz="2200" dirty="0">
              <a:effectLst/>
              <a:latin typeface="+mn-lt"/>
              <a:ea typeface="+mn-ea"/>
              <a:cs typeface="+mn-cs"/>
              <a:sym typeface="Helvetica Neue"/>
            </a:endParaRPr>
          </a:p>
          <a:p>
            <a:r>
              <a:rPr lang="en-GB" sz="2200" dirty="0">
                <a:effectLst/>
                <a:latin typeface="+mn-lt"/>
                <a:ea typeface="+mn-ea"/>
                <a:cs typeface="+mn-cs"/>
                <a:sym typeface="Helvetica Neue"/>
              </a:rPr>
              <a:t>Bologna takes part in two public private partnership the first MISTER on mechatronics and the other on environment, </a:t>
            </a:r>
            <a:r>
              <a:rPr lang="en-GB" sz="2200" dirty="0" err="1">
                <a:effectLst/>
                <a:latin typeface="+mn-lt"/>
                <a:ea typeface="+mn-ea"/>
                <a:cs typeface="+mn-cs"/>
                <a:sym typeface="Helvetica Neue"/>
              </a:rPr>
              <a:t>agrifood</a:t>
            </a:r>
            <a:r>
              <a:rPr lang="en-GB" sz="2200" dirty="0">
                <a:effectLst/>
                <a:latin typeface="+mn-lt"/>
                <a:ea typeface="+mn-ea"/>
                <a:cs typeface="+mn-cs"/>
                <a:sym typeface="Helvetica Neue"/>
              </a:rPr>
              <a:t> and cultural heritage.</a:t>
            </a:r>
            <a:endParaRPr lang="it-IT" sz="2200" dirty="0">
              <a:effectLst/>
              <a:latin typeface="+mn-lt"/>
              <a:ea typeface="+mn-ea"/>
              <a:cs typeface="+mn-cs"/>
              <a:sym typeface="Helvetica Neue"/>
            </a:endParaRPr>
          </a:p>
          <a:p>
            <a:r>
              <a:rPr lang="en-GB" sz="2200" dirty="0">
                <a:effectLst/>
                <a:latin typeface="+mn-lt"/>
                <a:ea typeface="+mn-ea"/>
                <a:cs typeface="+mn-cs"/>
                <a:sym typeface="Helvetica Neue"/>
              </a:rPr>
              <a:t>While in the Rome section a research infrastructure, open to companies, has been created. This latter operates in the enabling technology of micro and </a:t>
            </a:r>
            <a:r>
              <a:rPr lang="en-GB" sz="2200" dirty="0" err="1">
                <a:effectLst/>
                <a:latin typeface="+mn-lt"/>
                <a:ea typeface="+mn-ea"/>
                <a:cs typeface="+mn-cs"/>
                <a:sym typeface="Helvetica Neue"/>
              </a:rPr>
              <a:t>nano</a:t>
            </a:r>
            <a:r>
              <a:rPr lang="en-GB" sz="2200" dirty="0">
                <a:effectLst/>
                <a:latin typeface="+mn-lt"/>
                <a:ea typeface="+mn-ea"/>
                <a:cs typeface="+mn-cs"/>
                <a:sym typeface="Helvetica Neue"/>
              </a:rPr>
              <a:t> electronics and which collaborates closely with local companies but above all with Leonardo, a very important Italian company active in the </a:t>
            </a:r>
            <a:r>
              <a:rPr lang="en-GB" sz="2200" dirty="0" err="1">
                <a:effectLst/>
                <a:latin typeface="+mn-lt"/>
                <a:ea typeface="+mn-ea"/>
                <a:cs typeface="+mn-cs"/>
                <a:sym typeface="Helvetica Neue"/>
              </a:rPr>
              <a:t>defense</a:t>
            </a:r>
            <a:r>
              <a:rPr lang="en-GB" sz="2200" dirty="0">
                <a:effectLst/>
                <a:latin typeface="+mn-lt"/>
                <a:ea typeface="+mn-ea"/>
                <a:cs typeface="+mn-cs"/>
                <a:sym typeface="Helvetica Neue"/>
              </a:rPr>
              <a:t>, aerospace and security sectors.</a:t>
            </a:r>
            <a:endParaRPr lang="it-IT" sz="2200" dirty="0">
              <a:effectLst/>
              <a:latin typeface="+mn-lt"/>
              <a:ea typeface="+mn-ea"/>
              <a:cs typeface="+mn-cs"/>
              <a:sym typeface="Helvetica Neue"/>
            </a:endParaRPr>
          </a:p>
          <a:p>
            <a:endParaRPr lang="en-US" sz="2200" b="0" i="0" dirty="0">
              <a:effectLst/>
              <a:latin typeface="+mn-lt"/>
              <a:ea typeface="+mn-ea"/>
              <a:cs typeface="+mn-cs"/>
              <a:sym typeface="Helvetica Neue"/>
            </a:endParaRPr>
          </a:p>
        </p:txBody>
      </p:sp>
    </p:spTree>
    <p:extLst>
      <p:ext uri="{BB962C8B-B14F-4D97-AF65-F5344CB8AC3E}">
        <p14:creationId xmlns:p14="http://schemas.microsoft.com/office/powerpoint/2010/main" val="3463511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smtClean="0"/>
              <a:t>as briefly anticipated,</a:t>
            </a:r>
            <a:r>
              <a:rPr lang="en-US" baseline="0" dirty="0" smtClean="0"/>
              <a:t> a large activity is dedicated to sensors and </a:t>
            </a:r>
            <a:endParaRPr lang="en-US" dirty="0"/>
          </a:p>
        </p:txBody>
      </p:sp>
    </p:spTree>
    <p:extLst>
      <p:ext uri="{BB962C8B-B14F-4D97-AF65-F5344CB8AC3E}">
        <p14:creationId xmlns:p14="http://schemas.microsoft.com/office/powerpoint/2010/main" val="420963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en-US" dirty="0"/>
              <a:t>just to mention some of the </a:t>
            </a:r>
            <a:r>
              <a:rPr lang="en-US" dirty="0" smtClean="0"/>
              <a:t>equipment </a:t>
            </a:r>
            <a:r>
              <a:rPr lang="en-US" dirty="0"/>
              <a:t>in our laboratories</a:t>
            </a:r>
          </a:p>
        </p:txBody>
      </p:sp>
    </p:spTree>
    <p:extLst>
      <p:ext uri="{BB962C8B-B14F-4D97-AF65-F5344CB8AC3E}">
        <p14:creationId xmlns:p14="http://schemas.microsoft.com/office/powerpoint/2010/main" val="2720394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Master slide contenuti - sfondo bianco">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E3D91B0-F148-9B88-FDD8-3E701805921C}"/>
              </a:ext>
            </a:extLst>
          </p:cNvPr>
          <p:cNvSpPr>
            <a:spLocks noGrp="1"/>
          </p:cNvSpPr>
          <p:nvPr>
            <p:ph type="ctrTitle"/>
          </p:nvPr>
        </p:nvSpPr>
        <p:spPr>
          <a:xfrm>
            <a:off x="3048000" y="2244726"/>
            <a:ext cx="18288000" cy="4775200"/>
          </a:xfrm>
        </p:spPr>
        <p:txBody>
          <a:bodyPr anchor="b"/>
          <a:lstStyle>
            <a:lvl1pPr algn="ctr">
              <a:defRPr sz="9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xmlns="" id="{EB412952-325C-162B-0CDF-E3A82E3A9353}"/>
              </a:ext>
            </a:extLst>
          </p:cNvPr>
          <p:cNvSpPr>
            <a:spLocks noGrp="1"/>
          </p:cNvSpPr>
          <p:nvPr>
            <p:ph type="subTitle" idx="1"/>
          </p:nvPr>
        </p:nvSpPr>
        <p:spPr>
          <a:xfrm>
            <a:off x="3048000" y="7204076"/>
            <a:ext cx="18288000" cy="331152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C08FA56C-4410-0F8A-9E90-5A71AF65FC2E}"/>
              </a:ext>
            </a:extLst>
          </p:cNvPr>
          <p:cNvSpPr>
            <a:spLocks noGrp="1"/>
          </p:cNvSpPr>
          <p:nvPr>
            <p:ph type="dt" sz="half" idx="10"/>
          </p:nvPr>
        </p:nvSpPr>
        <p:spPr>
          <a:xfrm>
            <a:off x="1676400" y="12712703"/>
            <a:ext cx="5486400" cy="730250"/>
          </a:xfrm>
          <a:prstGeom prst="rect">
            <a:avLst/>
          </a:prstGeom>
        </p:spPr>
        <p:txBody>
          <a:bodyPr/>
          <a:lstStyle/>
          <a:p>
            <a:pPr>
              <a:defRPr/>
            </a:pPr>
            <a:endParaRPr lang="it-IT" altLang="en-US"/>
          </a:p>
        </p:txBody>
      </p:sp>
      <p:sp>
        <p:nvSpPr>
          <p:cNvPr id="5" name="Segnaposto piè di pagina 4">
            <a:extLst>
              <a:ext uri="{FF2B5EF4-FFF2-40B4-BE49-F238E27FC236}">
                <a16:creationId xmlns:a16="http://schemas.microsoft.com/office/drawing/2014/main" xmlns="" id="{4DF7BE07-E054-0088-5DD6-88809E5CA466}"/>
              </a:ext>
            </a:extLst>
          </p:cNvPr>
          <p:cNvSpPr>
            <a:spLocks noGrp="1"/>
          </p:cNvSpPr>
          <p:nvPr>
            <p:ph type="ftr" sz="quarter" idx="11"/>
          </p:nvPr>
        </p:nvSpPr>
        <p:spPr>
          <a:xfrm>
            <a:off x="8077200" y="12712703"/>
            <a:ext cx="8229600" cy="730250"/>
          </a:xfrm>
          <a:prstGeom prst="rect">
            <a:avLst/>
          </a:prstGeom>
        </p:spPr>
        <p:txBody>
          <a:bodyPr/>
          <a:lstStyle/>
          <a:p>
            <a:pPr>
              <a:defRPr/>
            </a:pPr>
            <a:endParaRPr lang="it-IT" altLang="en-US"/>
          </a:p>
        </p:txBody>
      </p:sp>
      <p:sp>
        <p:nvSpPr>
          <p:cNvPr id="6" name="Segnaposto numero diapositiva 5">
            <a:extLst>
              <a:ext uri="{FF2B5EF4-FFF2-40B4-BE49-F238E27FC236}">
                <a16:creationId xmlns:a16="http://schemas.microsoft.com/office/drawing/2014/main" xmlns="" id="{D1F6A830-E8CB-E238-1AEB-B52A4B55D635}"/>
              </a:ext>
            </a:extLst>
          </p:cNvPr>
          <p:cNvSpPr>
            <a:spLocks noGrp="1"/>
          </p:cNvSpPr>
          <p:nvPr>
            <p:ph type="sldNum" sz="quarter" idx="12"/>
          </p:nvPr>
        </p:nvSpPr>
        <p:spPr>
          <a:xfrm>
            <a:off x="11974155" y="13080242"/>
            <a:ext cx="423193" cy="379591"/>
          </a:xfrm>
        </p:spPr>
        <p:txBody>
          <a:bodyPr/>
          <a:lstStyle/>
          <a:p>
            <a:pPr>
              <a:defRPr/>
            </a:pPr>
            <a:fld id="{7C648AE8-6175-FD4D-8AFB-077E7C16511E}" type="slidenum">
              <a:rPr lang="it-IT" altLang="en-US" smtClean="0"/>
              <a:pPr>
                <a:defRPr/>
              </a:pPr>
              <a:t>‹N›</a:t>
            </a:fld>
            <a:endParaRPr lang="it-IT" altLang="en-US"/>
          </a:p>
        </p:txBody>
      </p:sp>
    </p:spTree>
    <p:extLst>
      <p:ext uri="{BB962C8B-B14F-4D97-AF65-F5344CB8AC3E}">
        <p14:creationId xmlns:p14="http://schemas.microsoft.com/office/powerpoint/2010/main" val="11620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96B6DDB7-7ABE-ED23-0B3F-6B83AB4A3ED8}"/>
              </a:ext>
            </a:extLst>
          </p:cNvPr>
          <p:cNvSpPr>
            <a:spLocks noGrp="1"/>
          </p:cNvSpPr>
          <p:nvPr>
            <p:ph type="dt" sz="half" idx="10"/>
          </p:nvPr>
        </p:nvSpPr>
        <p:spPr>
          <a:xfrm>
            <a:off x="1676400" y="12712703"/>
            <a:ext cx="5486400" cy="730250"/>
          </a:xfrm>
          <a:prstGeom prst="rect">
            <a:avLst/>
          </a:prstGeom>
        </p:spPr>
        <p:txBody>
          <a:bodyPr/>
          <a:lstStyle/>
          <a:p>
            <a:pPr>
              <a:defRPr/>
            </a:pPr>
            <a:endParaRPr lang="it-IT" altLang="en-US" dirty="0"/>
          </a:p>
        </p:txBody>
      </p:sp>
      <p:sp>
        <p:nvSpPr>
          <p:cNvPr id="3" name="Segnaposto piè di pagina 2">
            <a:extLst>
              <a:ext uri="{FF2B5EF4-FFF2-40B4-BE49-F238E27FC236}">
                <a16:creationId xmlns:a16="http://schemas.microsoft.com/office/drawing/2014/main" xmlns="" id="{0ED332F1-7521-ECC3-377C-CCB722759AA8}"/>
              </a:ext>
            </a:extLst>
          </p:cNvPr>
          <p:cNvSpPr>
            <a:spLocks noGrp="1"/>
          </p:cNvSpPr>
          <p:nvPr>
            <p:ph type="ftr" sz="quarter" idx="11"/>
          </p:nvPr>
        </p:nvSpPr>
        <p:spPr>
          <a:xfrm>
            <a:off x="8077200" y="12712703"/>
            <a:ext cx="8229600" cy="730250"/>
          </a:xfrm>
          <a:prstGeom prst="rect">
            <a:avLst/>
          </a:prstGeom>
        </p:spPr>
        <p:txBody>
          <a:bodyPr/>
          <a:lstStyle/>
          <a:p>
            <a:pPr>
              <a:defRPr/>
            </a:pPr>
            <a:endParaRPr lang="it-IT" altLang="en-US"/>
          </a:p>
        </p:txBody>
      </p:sp>
      <p:sp>
        <p:nvSpPr>
          <p:cNvPr id="4" name="Segnaposto numero diapositiva 3">
            <a:extLst>
              <a:ext uri="{FF2B5EF4-FFF2-40B4-BE49-F238E27FC236}">
                <a16:creationId xmlns:a16="http://schemas.microsoft.com/office/drawing/2014/main" xmlns="" id="{33229F91-020A-9DAB-D607-66010C88FAE9}"/>
              </a:ext>
            </a:extLst>
          </p:cNvPr>
          <p:cNvSpPr>
            <a:spLocks noGrp="1"/>
          </p:cNvSpPr>
          <p:nvPr>
            <p:ph type="sldNum" sz="quarter" idx="12"/>
          </p:nvPr>
        </p:nvSpPr>
        <p:spPr>
          <a:xfrm>
            <a:off x="11974155" y="13080242"/>
            <a:ext cx="423193" cy="379591"/>
          </a:xfrm>
        </p:spPr>
        <p:txBody>
          <a:bodyPr/>
          <a:lstStyle/>
          <a:p>
            <a:pPr>
              <a:defRPr/>
            </a:pPr>
            <a:fld id="{5E5E949A-FF9C-554D-B31E-5D88C79FA712}" type="slidenum">
              <a:rPr lang="it-IT" altLang="en-US" smtClean="0"/>
              <a:pPr>
                <a:defRPr/>
              </a:pPr>
              <a:t>‹N›</a:t>
            </a:fld>
            <a:endParaRPr lang="it-IT" altLang="en-US"/>
          </a:p>
        </p:txBody>
      </p:sp>
    </p:spTree>
    <p:extLst>
      <p:ext uri="{BB962C8B-B14F-4D97-AF65-F5344CB8AC3E}">
        <p14:creationId xmlns:p14="http://schemas.microsoft.com/office/powerpoint/2010/main" val="62653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Master Prima Slide">
    <p:spTree>
      <p:nvGrpSpPr>
        <p:cNvPr id="1" name=""/>
        <p:cNvGrpSpPr/>
        <p:nvPr/>
      </p:nvGrpSpPr>
      <p:grpSpPr>
        <a:xfrm>
          <a:off x="0" y="0"/>
          <a:ext cx="0" cy="0"/>
          <a:chOff x="0" y="0"/>
          <a:chExt cx="0" cy="0"/>
        </a:xfrm>
      </p:grpSpPr>
      <p:cxnSp>
        <p:nvCxnSpPr>
          <p:cNvPr id="19" name="Connettore diritto 18">
            <a:extLst>
              <a:ext uri="{FF2B5EF4-FFF2-40B4-BE49-F238E27FC236}">
                <a16:creationId xmlns:a16="http://schemas.microsoft.com/office/drawing/2014/main" xmlns="" id="{67D9DE26-0D8B-443F-BE33-FFBB75B096B3}"/>
              </a:ext>
            </a:extLst>
          </p:cNvPr>
          <p:cNvCxnSpPr>
            <a:cxnSpLocks/>
          </p:cNvCxnSpPr>
          <p:nvPr userDrawn="1"/>
        </p:nvCxnSpPr>
        <p:spPr>
          <a:xfrm>
            <a:off x="3247644" y="5695200"/>
            <a:ext cx="0" cy="8020800"/>
          </a:xfrm>
          <a:prstGeom prst="line">
            <a:avLst/>
          </a:prstGeom>
          <a:noFill/>
          <a:ln w="76200" cap="flat">
            <a:solidFill>
              <a:srgbClr val="002C5C"/>
            </a:solidFill>
            <a:prstDash val="solid"/>
            <a:miter lim="400000"/>
          </a:ln>
          <a:effectLst/>
          <a:sp3d/>
        </p:spPr>
        <p:style>
          <a:lnRef idx="0">
            <a:scrgbClr r="0" g="0" b="0"/>
          </a:lnRef>
          <a:fillRef idx="0">
            <a:scrgbClr r="0" g="0" b="0"/>
          </a:fillRef>
          <a:effectRef idx="0">
            <a:scrgbClr r="0" g="0" b="0"/>
          </a:effectRef>
          <a:fontRef idx="none"/>
        </p:style>
      </p:cxnSp>
      <p:cxnSp>
        <p:nvCxnSpPr>
          <p:cNvPr id="3" name="Connettore diritto 2">
            <a:extLst>
              <a:ext uri="{FF2B5EF4-FFF2-40B4-BE49-F238E27FC236}">
                <a16:creationId xmlns:a16="http://schemas.microsoft.com/office/drawing/2014/main" xmlns="" id="{CB7C4C4A-361D-442B-A4D9-817A00D4E6B1}"/>
              </a:ext>
            </a:extLst>
          </p:cNvPr>
          <p:cNvCxnSpPr>
            <a:cxnSpLocks/>
          </p:cNvCxnSpPr>
          <p:nvPr userDrawn="1"/>
        </p:nvCxnSpPr>
        <p:spPr>
          <a:xfrm>
            <a:off x="3247644" y="0"/>
            <a:ext cx="0" cy="1940962"/>
          </a:xfrm>
          <a:prstGeom prst="line">
            <a:avLst/>
          </a:prstGeom>
          <a:noFill/>
          <a:ln w="76200" cap="flat">
            <a:solidFill>
              <a:srgbClr val="002C5C"/>
            </a:solidFill>
            <a:prstDash val="solid"/>
            <a:miter lim="400000"/>
          </a:ln>
          <a:effectLst/>
          <a:sp3d/>
        </p:spPr>
        <p:style>
          <a:lnRef idx="0">
            <a:scrgbClr r="0" g="0" b="0"/>
          </a:lnRef>
          <a:fillRef idx="0">
            <a:scrgbClr r="0" g="0" b="0"/>
          </a:fillRef>
          <a:effectRef idx="0">
            <a:scrgbClr r="0" g="0" b="0"/>
          </a:effectRef>
          <a:fontRef idx="none"/>
        </p:style>
      </p:cxnSp>
      <p:pic>
        <p:nvPicPr>
          <p:cNvPr id="12" name="logo_linkedin-png-rond-transparent.png" descr="logo_linkedin-png-rond-transparent.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53394" y="11599364"/>
            <a:ext cx="540022" cy="537965"/>
          </a:xfrm>
          <a:custGeom>
            <a:avLst/>
            <a:gdLst/>
            <a:ahLst/>
            <a:cxnLst>
              <a:cxn ang="0">
                <a:pos x="wd2" y="hd2"/>
              </a:cxn>
              <a:cxn ang="5400000">
                <a:pos x="wd2" y="hd2"/>
              </a:cxn>
              <a:cxn ang="10800000">
                <a:pos x="wd2" y="hd2"/>
              </a:cxn>
              <a:cxn ang="16200000">
                <a:pos x="wd2" y="hd2"/>
              </a:cxn>
            </a:cxnLst>
            <a:rect l="0" t="0" r="r" b="b"/>
            <a:pathLst>
              <a:path w="21562" h="21583" extrusionOk="0">
                <a:moveTo>
                  <a:pt x="10777" y="0"/>
                </a:moveTo>
                <a:cubicBezTo>
                  <a:pt x="10191" y="0"/>
                  <a:pt x="9240" y="51"/>
                  <a:pt x="9240" y="79"/>
                </a:cubicBezTo>
                <a:cubicBezTo>
                  <a:pt x="9240" y="85"/>
                  <a:pt x="9181" y="88"/>
                  <a:pt x="9113" y="95"/>
                </a:cubicBezTo>
                <a:cubicBezTo>
                  <a:pt x="8915" y="115"/>
                  <a:pt x="8599" y="182"/>
                  <a:pt x="8384" y="238"/>
                </a:cubicBezTo>
                <a:cubicBezTo>
                  <a:pt x="8275" y="267"/>
                  <a:pt x="8156" y="294"/>
                  <a:pt x="8115" y="302"/>
                </a:cubicBezTo>
                <a:cubicBezTo>
                  <a:pt x="8074" y="311"/>
                  <a:pt x="8033" y="328"/>
                  <a:pt x="8020" y="334"/>
                </a:cubicBezTo>
                <a:cubicBezTo>
                  <a:pt x="8006" y="340"/>
                  <a:pt x="7968" y="344"/>
                  <a:pt x="7941" y="350"/>
                </a:cubicBezTo>
                <a:cubicBezTo>
                  <a:pt x="7913" y="356"/>
                  <a:pt x="7891" y="361"/>
                  <a:pt x="7877" y="366"/>
                </a:cubicBezTo>
                <a:cubicBezTo>
                  <a:pt x="7864" y="371"/>
                  <a:pt x="7807" y="389"/>
                  <a:pt x="7766" y="398"/>
                </a:cubicBezTo>
                <a:cubicBezTo>
                  <a:pt x="7650" y="422"/>
                  <a:pt x="7080" y="632"/>
                  <a:pt x="6847" y="732"/>
                </a:cubicBezTo>
                <a:cubicBezTo>
                  <a:pt x="6731" y="782"/>
                  <a:pt x="6625" y="809"/>
                  <a:pt x="6625" y="796"/>
                </a:cubicBezTo>
                <a:cubicBezTo>
                  <a:pt x="6625" y="776"/>
                  <a:pt x="5987" y="1099"/>
                  <a:pt x="5310" y="1464"/>
                </a:cubicBezTo>
                <a:cubicBezTo>
                  <a:pt x="5127" y="1563"/>
                  <a:pt x="4420" y="2035"/>
                  <a:pt x="4217" y="2197"/>
                </a:cubicBezTo>
                <a:cubicBezTo>
                  <a:pt x="4135" y="2262"/>
                  <a:pt x="4007" y="2375"/>
                  <a:pt x="3931" y="2436"/>
                </a:cubicBezTo>
                <a:cubicBezTo>
                  <a:pt x="3650" y="2662"/>
                  <a:pt x="2582" y="3771"/>
                  <a:pt x="2347" y="4076"/>
                </a:cubicBezTo>
                <a:cubicBezTo>
                  <a:pt x="1899" y="4656"/>
                  <a:pt x="1463" y="5366"/>
                  <a:pt x="1095" y="6114"/>
                </a:cubicBezTo>
                <a:cubicBezTo>
                  <a:pt x="895" y="6521"/>
                  <a:pt x="730" y="6873"/>
                  <a:pt x="730" y="6910"/>
                </a:cubicBezTo>
                <a:cubicBezTo>
                  <a:pt x="730" y="6947"/>
                  <a:pt x="703" y="7001"/>
                  <a:pt x="683" y="7021"/>
                </a:cubicBezTo>
                <a:cubicBezTo>
                  <a:pt x="662" y="7042"/>
                  <a:pt x="655" y="7076"/>
                  <a:pt x="651" y="7101"/>
                </a:cubicBezTo>
                <a:cubicBezTo>
                  <a:pt x="648" y="7126"/>
                  <a:pt x="641" y="7158"/>
                  <a:pt x="635" y="7165"/>
                </a:cubicBezTo>
                <a:cubicBezTo>
                  <a:pt x="630" y="7172"/>
                  <a:pt x="616" y="7226"/>
                  <a:pt x="604" y="7292"/>
                </a:cubicBezTo>
                <a:cubicBezTo>
                  <a:pt x="592" y="7358"/>
                  <a:pt x="555" y="7447"/>
                  <a:pt x="524" y="7483"/>
                </a:cubicBezTo>
                <a:cubicBezTo>
                  <a:pt x="494" y="7520"/>
                  <a:pt x="476" y="7547"/>
                  <a:pt x="493" y="7547"/>
                </a:cubicBezTo>
                <a:cubicBezTo>
                  <a:pt x="509" y="7547"/>
                  <a:pt x="506" y="7615"/>
                  <a:pt x="477" y="7690"/>
                </a:cubicBezTo>
                <a:cubicBezTo>
                  <a:pt x="448" y="7766"/>
                  <a:pt x="411" y="7895"/>
                  <a:pt x="398" y="7977"/>
                </a:cubicBezTo>
                <a:cubicBezTo>
                  <a:pt x="384" y="8059"/>
                  <a:pt x="339" y="8217"/>
                  <a:pt x="303" y="8327"/>
                </a:cubicBezTo>
                <a:cubicBezTo>
                  <a:pt x="236" y="8530"/>
                  <a:pt x="180" y="8818"/>
                  <a:pt x="160" y="9044"/>
                </a:cubicBezTo>
                <a:cubicBezTo>
                  <a:pt x="154" y="9112"/>
                  <a:pt x="135" y="9173"/>
                  <a:pt x="128" y="9187"/>
                </a:cubicBezTo>
                <a:cubicBezTo>
                  <a:pt x="122" y="9201"/>
                  <a:pt x="121" y="9318"/>
                  <a:pt x="112" y="9442"/>
                </a:cubicBezTo>
                <a:cubicBezTo>
                  <a:pt x="104" y="9565"/>
                  <a:pt x="65" y="9941"/>
                  <a:pt x="33" y="10270"/>
                </a:cubicBezTo>
                <a:cubicBezTo>
                  <a:pt x="-14" y="10762"/>
                  <a:pt x="-13" y="10978"/>
                  <a:pt x="49" y="11528"/>
                </a:cubicBezTo>
                <a:cubicBezTo>
                  <a:pt x="90" y="11895"/>
                  <a:pt x="112" y="12219"/>
                  <a:pt x="97" y="12244"/>
                </a:cubicBezTo>
                <a:cubicBezTo>
                  <a:pt x="81" y="12269"/>
                  <a:pt x="92" y="12325"/>
                  <a:pt x="112" y="12371"/>
                </a:cubicBezTo>
                <a:cubicBezTo>
                  <a:pt x="133" y="12418"/>
                  <a:pt x="154" y="12508"/>
                  <a:pt x="160" y="12562"/>
                </a:cubicBezTo>
                <a:cubicBezTo>
                  <a:pt x="183" y="12789"/>
                  <a:pt x="235" y="13074"/>
                  <a:pt x="303" y="13279"/>
                </a:cubicBezTo>
                <a:cubicBezTo>
                  <a:pt x="342" y="13399"/>
                  <a:pt x="364" y="13503"/>
                  <a:pt x="350" y="13518"/>
                </a:cubicBezTo>
                <a:cubicBezTo>
                  <a:pt x="336" y="13532"/>
                  <a:pt x="351" y="13577"/>
                  <a:pt x="382" y="13613"/>
                </a:cubicBezTo>
                <a:cubicBezTo>
                  <a:pt x="412" y="13650"/>
                  <a:pt x="429" y="13677"/>
                  <a:pt x="414" y="13677"/>
                </a:cubicBezTo>
                <a:cubicBezTo>
                  <a:pt x="398" y="13677"/>
                  <a:pt x="421" y="13756"/>
                  <a:pt x="461" y="13852"/>
                </a:cubicBezTo>
                <a:cubicBezTo>
                  <a:pt x="501" y="13948"/>
                  <a:pt x="510" y="14027"/>
                  <a:pt x="493" y="14027"/>
                </a:cubicBezTo>
                <a:cubicBezTo>
                  <a:pt x="475" y="14027"/>
                  <a:pt x="494" y="14055"/>
                  <a:pt x="524" y="14091"/>
                </a:cubicBezTo>
                <a:cubicBezTo>
                  <a:pt x="555" y="14127"/>
                  <a:pt x="578" y="14198"/>
                  <a:pt x="588" y="14250"/>
                </a:cubicBezTo>
                <a:cubicBezTo>
                  <a:pt x="598" y="14303"/>
                  <a:pt x="633" y="14423"/>
                  <a:pt x="667" y="14505"/>
                </a:cubicBezTo>
                <a:cubicBezTo>
                  <a:pt x="701" y="14587"/>
                  <a:pt x="736" y="14693"/>
                  <a:pt x="746" y="14744"/>
                </a:cubicBezTo>
                <a:cubicBezTo>
                  <a:pt x="757" y="14795"/>
                  <a:pt x="785" y="14856"/>
                  <a:pt x="810" y="14887"/>
                </a:cubicBezTo>
                <a:cubicBezTo>
                  <a:pt x="834" y="14919"/>
                  <a:pt x="903" y="15053"/>
                  <a:pt x="952" y="15190"/>
                </a:cubicBezTo>
                <a:cubicBezTo>
                  <a:pt x="1002" y="15327"/>
                  <a:pt x="1086" y="15521"/>
                  <a:pt x="1142" y="15604"/>
                </a:cubicBezTo>
                <a:cubicBezTo>
                  <a:pt x="1199" y="15686"/>
                  <a:pt x="1245" y="15755"/>
                  <a:pt x="1238" y="15763"/>
                </a:cubicBezTo>
                <a:cubicBezTo>
                  <a:pt x="1230" y="15770"/>
                  <a:pt x="1300" y="15900"/>
                  <a:pt x="1396" y="16065"/>
                </a:cubicBezTo>
                <a:cubicBezTo>
                  <a:pt x="1493" y="16231"/>
                  <a:pt x="1570" y="16389"/>
                  <a:pt x="1570" y="16400"/>
                </a:cubicBezTo>
                <a:cubicBezTo>
                  <a:pt x="1570" y="16440"/>
                  <a:pt x="2187" y="17291"/>
                  <a:pt x="2442" y="17610"/>
                </a:cubicBezTo>
                <a:cubicBezTo>
                  <a:pt x="2964" y="18263"/>
                  <a:pt x="3349" y="18657"/>
                  <a:pt x="3979" y="19170"/>
                </a:cubicBezTo>
                <a:cubicBezTo>
                  <a:pt x="4184" y="19337"/>
                  <a:pt x="5155" y="20034"/>
                  <a:pt x="5247" y="20078"/>
                </a:cubicBezTo>
                <a:cubicBezTo>
                  <a:pt x="5288" y="20097"/>
                  <a:pt x="5407" y="20155"/>
                  <a:pt x="5516" y="20221"/>
                </a:cubicBezTo>
                <a:cubicBezTo>
                  <a:pt x="5625" y="20288"/>
                  <a:pt x="5765" y="20380"/>
                  <a:pt x="5833" y="20412"/>
                </a:cubicBezTo>
                <a:cubicBezTo>
                  <a:pt x="6183" y="20580"/>
                  <a:pt x="6570" y="20747"/>
                  <a:pt x="6594" y="20747"/>
                </a:cubicBezTo>
                <a:cubicBezTo>
                  <a:pt x="6608" y="20747"/>
                  <a:pt x="6754" y="20818"/>
                  <a:pt x="6911" y="20890"/>
                </a:cubicBezTo>
                <a:cubicBezTo>
                  <a:pt x="7067" y="20962"/>
                  <a:pt x="7214" y="21027"/>
                  <a:pt x="7243" y="21033"/>
                </a:cubicBezTo>
                <a:cubicBezTo>
                  <a:pt x="7272" y="21040"/>
                  <a:pt x="7357" y="21065"/>
                  <a:pt x="7433" y="21097"/>
                </a:cubicBezTo>
                <a:cubicBezTo>
                  <a:pt x="7510" y="21129"/>
                  <a:pt x="7626" y="21145"/>
                  <a:pt x="7687" y="21145"/>
                </a:cubicBezTo>
                <a:cubicBezTo>
                  <a:pt x="7748" y="21145"/>
                  <a:pt x="7820" y="21167"/>
                  <a:pt x="7845" y="21192"/>
                </a:cubicBezTo>
                <a:cubicBezTo>
                  <a:pt x="7887" y="21233"/>
                  <a:pt x="8010" y="21267"/>
                  <a:pt x="8337" y="21320"/>
                </a:cubicBezTo>
                <a:cubicBezTo>
                  <a:pt x="8391" y="21329"/>
                  <a:pt x="8448" y="21346"/>
                  <a:pt x="8448" y="21352"/>
                </a:cubicBezTo>
                <a:cubicBezTo>
                  <a:pt x="8448" y="21357"/>
                  <a:pt x="8508" y="21373"/>
                  <a:pt x="8590" y="21384"/>
                </a:cubicBezTo>
                <a:cubicBezTo>
                  <a:pt x="8672" y="21394"/>
                  <a:pt x="8791" y="21413"/>
                  <a:pt x="8860" y="21431"/>
                </a:cubicBezTo>
                <a:cubicBezTo>
                  <a:pt x="9089" y="21493"/>
                  <a:pt x="9226" y="21503"/>
                  <a:pt x="9700" y="21527"/>
                </a:cubicBezTo>
                <a:cubicBezTo>
                  <a:pt x="9959" y="21540"/>
                  <a:pt x="10195" y="21563"/>
                  <a:pt x="10222" y="21575"/>
                </a:cubicBezTo>
                <a:cubicBezTo>
                  <a:pt x="10278" y="21599"/>
                  <a:pt x="11899" y="21563"/>
                  <a:pt x="12267" y="21527"/>
                </a:cubicBezTo>
                <a:cubicBezTo>
                  <a:pt x="12397" y="21514"/>
                  <a:pt x="12616" y="21457"/>
                  <a:pt x="12758" y="21415"/>
                </a:cubicBezTo>
                <a:cubicBezTo>
                  <a:pt x="12899" y="21374"/>
                  <a:pt x="13035" y="21346"/>
                  <a:pt x="13059" y="21352"/>
                </a:cubicBezTo>
                <a:cubicBezTo>
                  <a:pt x="13082" y="21357"/>
                  <a:pt x="13145" y="21352"/>
                  <a:pt x="13186" y="21336"/>
                </a:cubicBezTo>
                <a:cubicBezTo>
                  <a:pt x="13227" y="21320"/>
                  <a:pt x="13308" y="21302"/>
                  <a:pt x="13376" y="21288"/>
                </a:cubicBezTo>
                <a:cubicBezTo>
                  <a:pt x="13577" y="21248"/>
                  <a:pt x="13691" y="21217"/>
                  <a:pt x="13835" y="21161"/>
                </a:cubicBezTo>
                <a:cubicBezTo>
                  <a:pt x="13910" y="21131"/>
                  <a:pt x="13978" y="21112"/>
                  <a:pt x="13978" y="21129"/>
                </a:cubicBezTo>
                <a:cubicBezTo>
                  <a:pt x="13978" y="21145"/>
                  <a:pt x="14007" y="21140"/>
                  <a:pt x="14041" y="21113"/>
                </a:cubicBezTo>
                <a:cubicBezTo>
                  <a:pt x="14076" y="21086"/>
                  <a:pt x="14166" y="21055"/>
                  <a:pt x="14247" y="21033"/>
                </a:cubicBezTo>
                <a:cubicBezTo>
                  <a:pt x="14434" y="20983"/>
                  <a:pt x="14419" y="20981"/>
                  <a:pt x="14596" y="20906"/>
                </a:cubicBezTo>
                <a:cubicBezTo>
                  <a:pt x="14678" y="20871"/>
                  <a:pt x="14759" y="20832"/>
                  <a:pt x="14786" y="20826"/>
                </a:cubicBezTo>
                <a:cubicBezTo>
                  <a:pt x="14813" y="20821"/>
                  <a:pt x="14920" y="20778"/>
                  <a:pt x="15008" y="20731"/>
                </a:cubicBezTo>
                <a:cubicBezTo>
                  <a:pt x="15096" y="20684"/>
                  <a:pt x="15168" y="20650"/>
                  <a:pt x="15182" y="20651"/>
                </a:cubicBezTo>
                <a:cubicBezTo>
                  <a:pt x="15225" y="20653"/>
                  <a:pt x="16021" y="20262"/>
                  <a:pt x="16181" y="20158"/>
                </a:cubicBezTo>
                <a:cubicBezTo>
                  <a:pt x="16263" y="20104"/>
                  <a:pt x="16380" y="20033"/>
                  <a:pt x="16450" y="19998"/>
                </a:cubicBezTo>
                <a:cubicBezTo>
                  <a:pt x="16648" y="19901"/>
                  <a:pt x="17602" y="19207"/>
                  <a:pt x="17781" y="19027"/>
                </a:cubicBezTo>
                <a:cubicBezTo>
                  <a:pt x="17869" y="18938"/>
                  <a:pt x="17941" y="18852"/>
                  <a:pt x="17955" y="18852"/>
                </a:cubicBezTo>
                <a:cubicBezTo>
                  <a:pt x="17970" y="18852"/>
                  <a:pt x="18185" y="18662"/>
                  <a:pt x="18415" y="18422"/>
                </a:cubicBezTo>
                <a:cubicBezTo>
                  <a:pt x="18645" y="18182"/>
                  <a:pt x="18890" y="17915"/>
                  <a:pt x="18970" y="17833"/>
                </a:cubicBezTo>
                <a:cubicBezTo>
                  <a:pt x="19050" y="17751"/>
                  <a:pt x="19175" y="17610"/>
                  <a:pt x="19239" y="17514"/>
                </a:cubicBezTo>
                <a:cubicBezTo>
                  <a:pt x="19303" y="17418"/>
                  <a:pt x="19474" y="17184"/>
                  <a:pt x="19619" y="16989"/>
                </a:cubicBezTo>
                <a:cubicBezTo>
                  <a:pt x="19764" y="16793"/>
                  <a:pt x="19873" y="16623"/>
                  <a:pt x="19873" y="16607"/>
                </a:cubicBezTo>
                <a:cubicBezTo>
                  <a:pt x="19873" y="16591"/>
                  <a:pt x="19982" y="16390"/>
                  <a:pt x="20111" y="16177"/>
                </a:cubicBezTo>
                <a:cubicBezTo>
                  <a:pt x="20240" y="15964"/>
                  <a:pt x="20359" y="15768"/>
                  <a:pt x="20364" y="15731"/>
                </a:cubicBezTo>
                <a:cubicBezTo>
                  <a:pt x="20369" y="15694"/>
                  <a:pt x="20412" y="15624"/>
                  <a:pt x="20459" y="15572"/>
                </a:cubicBezTo>
                <a:cubicBezTo>
                  <a:pt x="20506" y="15519"/>
                  <a:pt x="20524" y="15476"/>
                  <a:pt x="20507" y="15476"/>
                </a:cubicBezTo>
                <a:cubicBezTo>
                  <a:pt x="20490" y="15476"/>
                  <a:pt x="20534" y="15365"/>
                  <a:pt x="20602" y="15237"/>
                </a:cubicBezTo>
                <a:cubicBezTo>
                  <a:pt x="20669" y="15110"/>
                  <a:pt x="20729" y="14987"/>
                  <a:pt x="20729" y="14967"/>
                </a:cubicBezTo>
                <a:cubicBezTo>
                  <a:pt x="20729" y="14947"/>
                  <a:pt x="20751" y="14859"/>
                  <a:pt x="20792" y="14760"/>
                </a:cubicBezTo>
                <a:cubicBezTo>
                  <a:pt x="20833" y="14661"/>
                  <a:pt x="20872" y="14567"/>
                  <a:pt x="20871" y="14553"/>
                </a:cubicBezTo>
                <a:cubicBezTo>
                  <a:pt x="20870" y="14539"/>
                  <a:pt x="20908" y="14460"/>
                  <a:pt x="20950" y="14378"/>
                </a:cubicBezTo>
                <a:cubicBezTo>
                  <a:pt x="20993" y="14296"/>
                  <a:pt x="21016" y="14218"/>
                  <a:pt x="20998" y="14218"/>
                </a:cubicBezTo>
                <a:cubicBezTo>
                  <a:pt x="20980" y="14218"/>
                  <a:pt x="20984" y="14191"/>
                  <a:pt x="21014" y="14155"/>
                </a:cubicBezTo>
                <a:cubicBezTo>
                  <a:pt x="21044" y="14118"/>
                  <a:pt x="21081" y="14046"/>
                  <a:pt x="21093" y="13980"/>
                </a:cubicBezTo>
                <a:cubicBezTo>
                  <a:pt x="21105" y="13913"/>
                  <a:pt x="21121" y="13852"/>
                  <a:pt x="21125" y="13852"/>
                </a:cubicBezTo>
                <a:cubicBezTo>
                  <a:pt x="21129" y="13852"/>
                  <a:pt x="21129" y="13793"/>
                  <a:pt x="21141" y="13725"/>
                </a:cubicBezTo>
                <a:cubicBezTo>
                  <a:pt x="21152" y="13656"/>
                  <a:pt x="21195" y="13496"/>
                  <a:pt x="21236" y="13359"/>
                </a:cubicBezTo>
                <a:cubicBezTo>
                  <a:pt x="21337" y="13016"/>
                  <a:pt x="21383" y="12833"/>
                  <a:pt x="21378" y="12674"/>
                </a:cubicBezTo>
                <a:cubicBezTo>
                  <a:pt x="21376" y="12599"/>
                  <a:pt x="21399" y="12515"/>
                  <a:pt x="21426" y="12499"/>
                </a:cubicBezTo>
                <a:cubicBezTo>
                  <a:pt x="21452" y="12482"/>
                  <a:pt x="21457" y="12459"/>
                  <a:pt x="21442" y="12435"/>
                </a:cubicBezTo>
                <a:cubicBezTo>
                  <a:pt x="21427" y="12411"/>
                  <a:pt x="21447" y="12158"/>
                  <a:pt x="21489" y="11878"/>
                </a:cubicBezTo>
                <a:cubicBezTo>
                  <a:pt x="21586" y="11227"/>
                  <a:pt x="21586" y="10347"/>
                  <a:pt x="21489" y="9696"/>
                </a:cubicBezTo>
                <a:cubicBezTo>
                  <a:pt x="21447" y="9416"/>
                  <a:pt x="21427" y="9163"/>
                  <a:pt x="21442" y="9139"/>
                </a:cubicBezTo>
                <a:cubicBezTo>
                  <a:pt x="21457" y="9115"/>
                  <a:pt x="21452" y="9092"/>
                  <a:pt x="21426" y="9075"/>
                </a:cubicBezTo>
                <a:cubicBezTo>
                  <a:pt x="21399" y="9059"/>
                  <a:pt x="21376" y="8975"/>
                  <a:pt x="21378" y="8900"/>
                </a:cubicBezTo>
                <a:cubicBezTo>
                  <a:pt x="21381" y="8826"/>
                  <a:pt x="21364" y="8714"/>
                  <a:pt x="21347" y="8646"/>
                </a:cubicBezTo>
                <a:cubicBezTo>
                  <a:pt x="21329" y="8577"/>
                  <a:pt x="21311" y="8477"/>
                  <a:pt x="21299" y="8423"/>
                </a:cubicBezTo>
                <a:cubicBezTo>
                  <a:pt x="21287" y="8368"/>
                  <a:pt x="21247" y="8241"/>
                  <a:pt x="21220" y="8152"/>
                </a:cubicBezTo>
                <a:cubicBezTo>
                  <a:pt x="21193" y="8063"/>
                  <a:pt x="21189" y="7993"/>
                  <a:pt x="21204" y="7993"/>
                </a:cubicBezTo>
                <a:cubicBezTo>
                  <a:pt x="21219" y="7993"/>
                  <a:pt x="21204" y="7967"/>
                  <a:pt x="21172" y="7929"/>
                </a:cubicBezTo>
                <a:cubicBezTo>
                  <a:pt x="21141" y="7891"/>
                  <a:pt x="21121" y="7841"/>
                  <a:pt x="21125" y="7818"/>
                </a:cubicBezTo>
                <a:cubicBezTo>
                  <a:pt x="21129" y="7794"/>
                  <a:pt x="21130" y="7768"/>
                  <a:pt x="21125" y="7754"/>
                </a:cubicBezTo>
                <a:cubicBezTo>
                  <a:pt x="21119" y="7740"/>
                  <a:pt x="21105" y="7661"/>
                  <a:pt x="21093" y="7595"/>
                </a:cubicBezTo>
                <a:cubicBezTo>
                  <a:pt x="21081" y="7528"/>
                  <a:pt x="21044" y="7456"/>
                  <a:pt x="21014" y="7419"/>
                </a:cubicBezTo>
                <a:cubicBezTo>
                  <a:pt x="20984" y="7383"/>
                  <a:pt x="20980" y="7356"/>
                  <a:pt x="20998" y="7356"/>
                </a:cubicBezTo>
                <a:cubicBezTo>
                  <a:pt x="21016" y="7356"/>
                  <a:pt x="20993" y="7279"/>
                  <a:pt x="20950" y="7197"/>
                </a:cubicBezTo>
                <a:cubicBezTo>
                  <a:pt x="20908" y="7115"/>
                  <a:pt x="20874" y="7026"/>
                  <a:pt x="20871" y="7006"/>
                </a:cubicBezTo>
                <a:cubicBezTo>
                  <a:pt x="20864" y="6957"/>
                  <a:pt x="20834" y="6904"/>
                  <a:pt x="20760" y="6719"/>
                </a:cubicBezTo>
                <a:cubicBezTo>
                  <a:pt x="20728" y="6637"/>
                  <a:pt x="20701" y="6557"/>
                  <a:pt x="20697" y="6544"/>
                </a:cubicBezTo>
                <a:cubicBezTo>
                  <a:pt x="20688" y="6512"/>
                  <a:pt x="20237" y="5615"/>
                  <a:pt x="20063" y="5286"/>
                </a:cubicBezTo>
                <a:cubicBezTo>
                  <a:pt x="19741" y="4678"/>
                  <a:pt x="18909" y="3637"/>
                  <a:pt x="18193" y="2945"/>
                </a:cubicBezTo>
                <a:cubicBezTo>
                  <a:pt x="17888" y="2651"/>
                  <a:pt x="17628" y="2420"/>
                  <a:pt x="17607" y="2420"/>
                </a:cubicBezTo>
                <a:cubicBezTo>
                  <a:pt x="17586" y="2420"/>
                  <a:pt x="17497" y="2345"/>
                  <a:pt x="17417" y="2261"/>
                </a:cubicBezTo>
                <a:cubicBezTo>
                  <a:pt x="17337" y="2176"/>
                  <a:pt x="17213" y="2080"/>
                  <a:pt x="17131" y="2038"/>
                </a:cubicBezTo>
                <a:cubicBezTo>
                  <a:pt x="17050" y="1996"/>
                  <a:pt x="16892" y="1887"/>
                  <a:pt x="16783" y="1799"/>
                </a:cubicBezTo>
                <a:cubicBezTo>
                  <a:pt x="16674" y="1711"/>
                  <a:pt x="16543" y="1625"/>
                  <a:pt x="16498" y="1608"/>
                </a:cubicBezTo>
                <a:cubicBezTo>
                  <a:pt x="16452" y="1591"/>
                  <a:pt x="16315" y="1508"/>
                  <a:pt x="16197" y="1433"/>
                </a:cubicBezTo>
                <a:cubicBezTo>
                  <a:pt x="15958" y="1281"/>
                  <a:pt x="15166" y="864"/>
                  <a:pt x="15166" y="891"/>
                </a:cubicBezTo>
                <a:cubicBezTo>
                  <a:pt x="15166" y="901"/>
                  <a:pt x="15040" y="858"/>
                  <a:pt x="14897" y="796"/>
                </a:cubicBezTo>
                <a:cubicBezTo>
                  <a:pt x="14531" y="636"/>
                  <a:pt x="14449" y="604"/>
                  <a:pt x="14374" y="589"/>
                </a:cubicBezTo>
                <a:cubicBezTo>
                  <a:pt x="14338" y="581"/>
                  <a:pt x="14277" y="561"/>
                  <a:pt x="14232" y="541"/>
                </a:cubicBezTo>
                <a:cubicBezTo>
                  <a:pt x="14133" y="497"/>
                  <a:pt x="14148" y="496"/>
                  <a:pt x="13930" y="445"/>
                </a:cubicBezTo>
                <a:cubicBezTo>
                  <a:pt x="13835" y="423"/>
                  <a:pt x="13727" y="393"/>
                  <a:pt x="13693" y="366"/>
                </a:cubicBezTo>
                <a:cubicBezTo>
                  <a:pt x="13659" y="338"/>
                  <a:pt x="13629" y="329"/>
                  <a:pt x="13629" y="350"/>
                </a:cubicBezTo>
                <a:cubicBezTo>
                  <a:pt x="13629" y="370"/>
                  <a:pt x="13603" y="364"/>
                  <a:pt x="13566" y="334"/>
                </a:cubicBezTo>
                <a:cubicBezTo>
                  <a:pt x="13529" y="303"/>
                  <a:pt x="13487" y="286"/>
                  <a:pt x="13471" y="302"/>
                </a:cubicBezTo>
                <a:cubicBezTo>
                  <a:pt x="13455" y="318"/>
                  <a:pt x="13397" y="315"/>
                  <a:pt x="13344" y="286"/>
                </a:cubicBezTo>
                <a:cubicBezTo>
                  <a:pt x="13254" y="237"/>
                  <a:pt x="12759" y="122"/>
                  <a:pt x="12488" y="95"/>
                </a:cubicBezTo>
                <a:cubicBezTo>
                  <a:pt x="12420" y="88"/>
                  <a:pt x="12344" y="86"/>
                  <a:pt x="12330" y="79"/>
                </a:cubicBezTo>
                <a:cubicBezTo>
                  <a:pt x="12264" y="47"/>
                  <a:pt x="11352" y="-1"/>
                  <a:pt x="10777" y="0"/>
                </a:cubicBezTo>
                <a:close/>
              </a:path>
            </a:pathLst>
          </a:custGeom>
          <a:ln w="12700">
            <a:miter lim="400000"/>
          </a:ln>
        </p:spPr>
      </p:pic>
      <p:pic>
        <p:nvPicPr>
          <p:cNvPr id="13" name="1200px-Facebook_Logo_(2019).png" descr="1200px-Facebook_Logo_(20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3404" y="10820334"/>
            <a:ext cx="540001" cy="540001"/>
          </a:xfrm>
          <a:prstGeom prst="rect">
            <a:avLst/>
          </a:prstGeom>
          <a:ln w="12700">
            <a:miter lim="400000"/>
          </a:ln>
        </p:spPr>
      </p:pic>
      <p:pic>
        <p:nvPicPr>
          <p:cNvPr id="14" name="Gruppo" descr="Gruppo"/>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579990" y="2440093"/>
            <a:ext cx="13161076" cy="2991340"/>
          </a:xfrm>
          <a:prstGeom prst="rect">
            <a:avLst/>
          </a:prstGeom>
          <a:ln w="12700">
            <a:miter lim="400000"/>
          </a:ln>
        </p:spPr>
      </p:pic>
      <p:sp>
        <p:nvSpPr>
          <p:cNvPr id="15" name="www.imm.cnr.it"/>
          <p:cNvSpPr txBox="1"/>
          <p:nvPr/>
        </p:nvSpPr>
        <p:spPr>
          <a:xfrm rot="16200000">
            <a:off x="1082151" y="11219381"/>
            <a:ext cx="3428183" cy="5209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b="1" spc="299">
                <a:solidFill>
                  <a:srgbClr val="012C5C"/>
                </a:solidFill>
                <a:latin typeface="Arial"/>
                <a:ea typeface="Arial"/>
                <a:cs typeface="Arial"/>
                <a:sym typeface="Arial"/>
              </a:defRPr>
            </a:lvl1pPr>
          </a:lstStyle>
          <a:p>
            <a:r>
              <a:rPr dirty="0"/>
              <a:t>www.imm.cnr.it</a:t>
            </a:r>
          </a:p>
        </p:txBody>
      </p:sp>
    </p:spTree>
    <p:extLst>
      <p:ext uri="{BB962C8B-B14F-4D97-AF65-F5344CB8AC3E}">
        <p14:creationId xmlns:p14="http://schemas.microsoft.com/office/powerpoint/2010/main" val="395060106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logo_imm_per-targa_v1_18mar22.pdf" descr="logo_imm_per-targa_v1_18mar22.pdf"/>
          <p:cNvPicPr>
            <a:picLocks noChangeAspect="1"/>
          </p:cNvPicPr>
          <p:nvPr/>
        </p:nvPicPr>
        <p:blipFill>
          <a:blip r:embed="rId6" cstate="email">
            <a:alphaModFix amt="15600"/>
            <a:extLst>
              <a:ext uri="{28A0092B-C50C-407E-A947-70E740481C1C}">
                <a14:useLocalDpi xmlns:a14="http://schemas.microsoft.com/office/drawing/2010/main"/>
              </a:ext>
            </a:extLst>
          </a:blip>
          <a:srcRect/>
          <a:stretch>
            <a:fillRect/>
          </a:stretch>
        </p:blipFill>
        <p:spPr>
          <a:xfrm rot="16200000">
            <a:off x="19093163" y="7352887"/>
            <a:ext cx="9383639" cy="1211495"/>
          </a:xfrm>
          <a:prstGeom prst="rect">
            <a:avLst/>
          </a:prstGeom>
          <a:ln w="12700">
            <a:miter lim="400000"/>
          </a:ln>
        </p:spPr>
      </p:pic>
      <p:sp>
        <p:nvSpPr>
          <p:cNvPr id="3" name="Titolo sezione"/>
          <p:cNvSpPr txBox="1">
            <a:spLocks noGrp="1"/>
          </p:cNvSpPr>
          <p:nvPr>
            <p:ph type="title" hasCustomPrompt="1"/>
          </p:nvPr>
        </p:nvSpPr>
        <p:spPr>
          <a:xfrm>
            <a:off x="1206496" y="4533900"/>
            <a:ext cx="21971004"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Titolo sezione</a:t>
            </a:r>
          </a:p>
        </p:txBody>
      </p:sp>
      <p:sp>
        <p:nvSpPr>
          <p:cNvPr id="4" name="Corpo livello uno…"/>
          <p:cNvSpPr txBox="1">
            <a:spLocks noGrp="1"/>
          </p:cNvSpPr>
          <p:nvPr>
            <p:ph type="body" idx="1" hasCustomPrompt="1"/>
          </p:nvPr>
        </p:nvSpPr>
        <p:spPr>
          <a:xfrm>
            <a:off x="1206500" y="7781990"/>
            <a:ext cx="21971000"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Sottotitolo diapositiva</a:t>
            </a:r>
          </a:p>
          <a:p>
            <a:pPr lvl="1"/>
            <a:endParaRPr/>
          </a:p>
          <a:p>
            <a:pPr lvl="2"/>
            <a:endParaRPr/>
          </a:p>
          <a:p>
            <a:pPr lvl="3"/>
            <a:endParaRPr/>
          </a:p>
          <a:p>
            <a:pPr lvl="4"/>
            <a:endParaRPr/>
          </a:p>
        </p:txBody>
      </p:sp>
      <p:sp>
        <p:nvSpPr>
          <p:cNvPr id="5" name="Numero diapositiva"/>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70" r:id="rId4"/>
  </p:sldLayoutIdLst>
  <p:transition spd="med"/>
  <p:txStyles>
    <p:titleStyle>
      <a:lvl1pPr marL="0" marR="0" indent="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914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1371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18288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0" marR="0" indent="22860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6pPr>
      <a:lvl7pPr marL="0" marR="0" indent="2743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7pPr>
      <a:lvl8pPr marL="0" marR="0" indent="3200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8pPr>
      <a:lvl9pPr marL="0" marR="0" indent="3657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9pPr>
    </p:titleStyle>
    <p:body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5.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5.pn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35.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emf"/></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8.jpeg"/><Relationship Id="rId7" Type="http://schemas.openxmlformats.org/officeDocument/2006/relationships/image" Target="../media/image61.png"/><Relationship Id="rId12" Type="http://schemas.openxmlformats.org/officeDocument/2006/relationships/image" Target="../media/image70.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68.svg"/><Relationship Id="rId4" Type="http://schemas.openxmlformats.org/officeDocument/2006/relationships/image" Target="../media/image59.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66.png"/><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57.pn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2.emf"/><Relationship Id="rId11" Type="http://schemas.openxmlformats.org/officeDocument/2006/relationships/image" Target="../media/image5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slideLayout" Target="../slideLayouts/slideLayout3.xml"/><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8.jpeg"/><Relationship Id="rId11" Type="http://schemas.openxmlformats.org/officeDocument/2006/relationships/image" Target="../media/image93.emf"/><Relationship Id="rId5" Type="http://schemas.openxmlformats.org/officeDocument/2006/relationships/image" Target="../media/image87.png"/><Relationship Id="rId15" Type="http://schemas.openxmlformats.org/officeDocument/2006/relationships/image" Target="../media/image57.png"/><Relationship Id="rId10" Type="http://schemas.openxmlformats.org/officeDocument/2006/relationships/image" Target="../media/image92.png"/><Relationship Id="rId4" Type="http://schemas.openxmlformats.org/officeDocument/2006/relationships/notesSlide" Target="../notesSlides/notesSlide16.xml"/><Relationship Id="rId9" Type="http://schemas.openxmlformats.org/officeDocument/2006/relationships/image" Target="../media/image91.png"/><Relationship Id="rId14" Type="http://schemas.openxmlformats.org/officeDocument/2006/relationships/image" Target="../media/image96.jpeg"/></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jpeg"/><Relationship Id="rId18" Type="http://schemas.openxmlformats.org/officeDocument/2006/relationships/image" Target="../media/image110.jpeg"/><Relationship Id="rId3" Type="http://schemas.openxmlformats.org/officeDocument/2006/relationships/image" Target="../media/image97.png"/><Relationship Id="rId21" Type="http://schemas.openxmlformats.org/officeDocument/2006/relationships/image" Target="../media/image57.png"/><Relationship Id="rId7" Type="http://schemas.openxmlformats.org/officeDocument/2006/relationships/image" Target="../media/image99.emf"/><Relationship Id="rId12" Type="http://schemas.openxmlformats.org/officeDocument/2006/relationships/image" Target="../media/image104.jpeg"/><Relationship Id="rId17" Type="http://schemas.openxmlformats.org/officeDocument/2006/relationships/image" Target="../media/image109.jpeg"/><Relationship Id="rId2" Type="http://schemas.openxmlformats.org/officeDocument/2006/relationships/notesSlide" Target="../notesSlides/notesSlide17.xml"/><Relationship Id="rId16" Type="http://schemas.openxmlformats.org/officeDocument/2006/relationships/image" Target="../media/image108.png"/><Relationship Id="rId20" Type="http://schemas.openxmlformats.org/officeDocument/2006/relationships/image" Target="../media/image112.png"/><Relationship Id="rId1" Type="http://schemas.openxmlformats.org/officeDocument/2006/relationships/slideLayout" Target="../slideLayouts/slideLayout3.xml"/><Relationship Id="rId6" Type="http://schemas.openxmlformats.org/officeDocument/2006/relationships/image" Target="../media/image98.jpeg"/><Relationship Id="rId11" Type="http://schemas.openxmlformats.org/officeDocument/2006/relationships/image" Target="../media/image103.jpeg"/><Relationship Id="rId5" Type="http://schemas.openxmlformats.org/officeDocument/2006/relationships/hyperlink" Target="https://www.plasticalfa.it/" TargetMode="External"/><Relationship Id="rId15" Type="http://schemas.openxmlformats.org/officeDocument/2006/relationships/image" Target="../media/image107.jpeg"/><Relationship Id="rId10" Type="http://schemas.openxmlformats.org/officeDocument/2006/relationships/image" Target="../media/image102.emf"/><Relationship Id="rId19" Type="http://schemas.openxmlformats.org/officeDocument/2006/relationships/image" Target="../media/image111.png"/><Relationship Id="rId4" Type="http://schemas.openxmlformats.org/officeDocument/2006/relationships/hyperlink" Target="http://www.westradeltd.com/" TargetMode="External"/><Relationship Id="rId9" Type="http://schemas.openxmlformats.org/officeDocument/2006/relationships/image" Target="../media/image101.jpeg"/><Relationship Id="rId14" Type="http://schemas.openxmlformats.org/officeDocument/2006/relationships/image" Target="../media/image10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6.png"/><Relationship Id="rId7" Type="http://schemas.openxmlformats.org/officeDocument/2006/relationships/image" Target="../media/image120.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8.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tif"/><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w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5.jpe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020050" y="7147352"/>
            <a:ext cx="13677900" cy="4708981"/>
          </a:xfrm>
          <a:prstGeom prst="rect">
            <a:avLst/>
          </a:prstGeom>
        </p:spPr>
        <p:txBody>
          <a:bodyPr wrap="square">
            <a:spAutoFit/>
          </a:bodyPr>
          <a:lstStyle/>
          <a:p>
            <a:pPr algn="r"/>
            <a:r>
              <a:rPr lang="en-GB" sz="3600" b="1" dirty="0">
                <a:solidFill>
                  <a:schemeClr val="accent5">
                    <a:lumMod val="50000"/>
                  </a:schemeClr>
                </a:solidFill>
              </a:rPr>
              <a:t>SWRIPS: </a:t>
            </a:r>
          </a:p>
          <a:p>
            <a:pPr algn="r"/>
            <a:r>
              <a:rPr lang="en-GB" sz="3600" b="1" dirty="0">
                <a:solidFill>
                  <a:schemeClr val="accent5">
                    <a:lumMod val="50000"/>
                  </a:schemeClr>
                </a:solidFill>
              </a:rPr>
              <a:t>Sustainable Water Re-use with Innovative Purification and Sensing system for the </a:t>
            </a:r>
            <a:r>
              <a:rPr lang="en-GB" sz="3600" b="1" dirty="0" err="1">
                <a:solidFill>
                  <a:schemeClr val="accent5">
                    <a:lumMod val="50000"/>
                  </a:schemeClr>
                </a:solidFill>
              </a:rPr>
              <a:t>agri</a:t>
            </a:r>
            <a:r>
              <a:rPr lang="en-GB" sz="3600" b="1" dirty="0">
                <a:solidFill>
                  <a:schemeClr val="accent5">
                    <a:lumMod val="50000"/>
                  </a:schemeClr>
                </a:solidFill>
              </a:rPr>
              <a:t>-food supply chain</a:t>
            </a:r>
          </a:p>
          <a:p>
            <a:endParaRPr lang="en-GB" sz="3600" b="1" dirty="0"/>
          </a:p>
          <a:p>
            <a:endParaRPr lang="en-GB" b="1" dirty="0"/>
          </a:p>
          <a:p>
            <a:pPr algn="r"/>
            <a:r>
              <a:rPr lang="en-GB" sz="3600" b="1" dirty="0">
                <a:solidFill>
                  <a:schemeClr val="accent1">
                    <a:lumMod val="60000"/>
                    <a:lumOff val="40000"/>
                  </a:schemeClr>
                </a:solidFill>
              </a:rPr>
              <a:t>WP3 </a:t>
            </a:r>
          </a:p>
          <a:p>
            <a:pPr algn="r"/>
            <a:r>
              <a:rPr lang="en-GB" sz="3600" b="1" dirty="0">
                <a:solidFill>
                  <a:schemeClr val="accent1">
                    <a:lumMod val="60000"/>
                    <a:lumOff val="40000"/>
                  </a:schemeClr>
                </a:solidFill>
              </a:rPr>
              <a:t>Spectroscopy apparatus for Online Water Quality Monitoring</a:t>
            </a:r>
          </a:p>
          <a:p>
            <a:pPr algn="r"/>
            <a:r>
              <a:rPr lang="en-GB" sz="3600" b="1" dirty="0" err="1">
                <a:solidFill>
                  <a:schemeClr val="accent1">
                    <a:lumMod val="60000"/>
                    <a:lumOff val="40000"/>
                  </a:schemeClr>
                </a:solidFill>
              </a:rPr>
              <a:t>Antonella</a:t>
            </a:r>
            <a:r>
              <a:rPr lang="en-GB" sz="3600" b="1" dirty="0">
                <a:solidFill>
                  <a:schemeClr val="accent1">
                    <a:lumMod val="60000"/>
                    <a:lumOff val="40000"/>
                  </a:schemeClr>
                </a:solidFill>
              </a:rPr>
              <a:t> </a:t>
            </a:r>
            <a:r>
              <a:rPr lang="en-GB" sz="3600" b="1" dirty="0" err="1">
                <a:solidFill>
                  <a:schemeClr val="accent1">
                    <a:lumMod val="60000"/>
                    <a:lumOff val="40000"/>
                  </a:schemeClr>
                </a:solidFill>
              </a:rPr>
              <a:t>Sciuto</a:t>
            </a:r>
            <a:endParaRPr lang="en-GB" sz="3600" b="1" dirty="0">
              <a:solidFill>
                <a:schemeClr val="accent1">
                  <a:lumMod val="60000"/>
                  <a:lumOff val="40000"/>
                </a:schemeClr>
              </a:solidFill>
            </a:endParaRPr>
          </a:p>
          <a:p>
            <a:endParaRPr lang="en-GB" b="1" dirty="0"/>
          </a:p>
        </p:txBody>
      </p:sp>
      <p:sp>
        <p:nvSpPr>
          <p:cNvPr id="3" name="Rettangolo 2"/>
          <p:cNvSpPr/>
          <p:nvPr/>
        </p:nvSpPr>
        <p:spPr>
          <a:xfrm>
            <a:off x="14916150" y="12138452"/>
            <a:ext cx="6781800" cy="1077218"/>
          </a:xfrm>
          <a:prstGeom prst="rect">
            <a:avLst/>
          </a:prstGeom>
        </p:spPr>
        <p:txBody>
          <a:bodyPr wrap="square">
            <a:spAutoFit/>
          </a:bodyPr>
          <a:lstStyle/>
          <a:p>
            <a:pPr algn="r"/>
            <a:r>
              <a:rPr lang="en-GB" sz="2800" b="1" dirty="0"/>
              <a:t>First SWRIPS </a:t>
            </a:r>
            <a:r>
              <a:rPr lang="en-GB" sz="3600" b="1" dirty="0"/>
              <a:t>General</a:t>
            </a:r>
            <a:r>
              <a:rPr lang="en-GB" sz="2800" b="1" dirty="0"/>
              <a:t>  Meeting</a:t>
            </a:r>
          </a:p>
          <a:p>
            <a:pPr algn="r"/>
            <a:r>
              <a:rPr lang="en-GB" sz="2800" b="1" dirty="0"/>
              <a:t>Catania 14-15 December 2023</a:t>
            </a:r>
          </a:p>
        </p:txBody>
      </p:sp>
      <p:pic>
        <p:nvPicPr>
          <p:cNvPr id="4" name="Picture 380" descr="C:\Users\morlando01\Downloads\Logo-PRIMA-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307836" y="610975"/>
            <a:ext cx="3594614" cy="1796369"/>
          </a:xfrm>
          <a:prstGeom prst="rect">
            <a:avLst/>
          </a:prstGeom>
          <a:noFill/>
          <a:ln>
            <a:noFill/>
          </a:ln>
        </p:spPr>
      </p:pic>
      <p:pic>
        <p:nvPicPr>
          <p:cNvPr id="5" name="Immagine 4"/>
          <p:cNvPicPr>
            <a:picLocks noChangeAspect="1"/>
          </p:cNvPicPr>
          <p:nvPr/>
        </p:nvPicPr>
        <p:blipFill>
          <a:blip r:embed="rId4"/>
          <a:stretch>
            <a:fillRect/>
          </a:stretch>
        </p:blipFill>
        <p:spPr>
          <a:xfrm>
            <a:off x="16046514" y="295211"/>
            <a:ext cx="4261322" cy="2427896"/>
          </a:xfrm>
          <a:prstGeom prst="rect">
            <a:avLst/>
          </a:prstGeom>
        </p:spPr>
      </p:pic>
    </p:spTree>
    <p:extLst>
      <p:ext uri="{BB962C8B-B14F-4D97-AF65-F5344CB8AC3E}">
        <p14:creationId xmlns:p14="http://schemas.microsoft.com/office/powerpoint/2010/main" val="176230894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88641" y="550203"/>
            <a:ext cx="3194626" cy="1018838"/>
          </a:xfrm>
          <a:prstGeom prst="rect">
            <a:avLst/>
          </a:prstGeom>
          <a:ln w="12700">
            <a:miter lim="400000"/>
          </a:ln>
        </p:spPr>
      </p:pic>
      <p:pic>
        <p:nvPicPr>
          <p:cNvPr id="13" name="Linea Linea" descr="Linea Linea">
            <a:extLst>
              <a:ext uri="{FF2B5EF4-FFF2-40B4-BE49-F238E27FC236}">
                <a16:creationId xmlns:a16="http://schemas.microsoft.com/office/drawing/2014/main" xmlns="" id="{04E0D233-1F5B-C85C-8820-31D4BE53A600}"/>
              </a:ext>
            </a:extLst>
          </p:cNvPr>
          <p:cNvPicPr>
            <a:picLocks/>
          </p:cNvPicPr>
          <p:nvPr/>
        </p:nvPicPr>
        <p:blipFill>
          <a:blip r:embed="rId4"/>
          <a:stretch>
            <a:fillRect/>
          </a:stretch>
        </p:blipFill>
        <p:spPr>
          <a:xfrm rot="10800000">
            <a:off x="1418674" y="1520783"/>
            <a:ext cx="18828000" cy="76202"/>
          </a:xfrm>
          <a:prstGeom prst="rect">
            <a:avLst/>
          </a:prstGeom>
        </p:spPr>
      </p:pic>
      <p:pic>
        <p:nvPicPr>
          <p:cNvPr id="2" name="Immagin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56116" y="8798178"/>
            <a:ext cx="5277766" cy="3958325"/>
          </a:xfrm>
          <a:prstGeom prst="rect">
            <a:avLst/>
          </a:prstGeom>
        </p:spPr>
      </p:pic>
      <p:pic>
        <p:nvPicPr>
          <p:cNvPr id="6" name="Immagin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70304" y="3194135"/>
            <a:ext cx="7721600" cy="4343400"/>
          </a:xfrm>
          <a:prstGeom prst="rect">
            <a:avLst/>
          </a:prstGeom>
        </p:spPr>
      </p:pic>
      <p:pic>
        <p:nvPicPr>
          <p:cNvPr id="7" name="Immagin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63454" y="1779772"/>
            <a:ext cx="4371211" cy="5853265"/>
          </a:xfrm>
          <a:prstGeom prst="rect">
            <a:avLst/>
          </a:prstGeom>
        </p:spPr>
      </p:pic>
      <p:pic>
        <p:nvPicPr>
          <p:cNvPr id="9" name="Immagin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703919" y="2713756"/>
            <a:ext cx="7067696" cy="4677151"/>
          </a:xfrm>
          <a:prstGeom prst="rect">
            <a:avLst/>
          </a:prstGeom>
        </p:spPr>
      </p:pic>
      <p:pic>
        <p:nvPicPr>
          <p:cNvPr id="10" name="Immagine 9"/>
          <p:cNvPicPr>
            <a:picLocks noChangeAspect="1"/>
          </p:cNvPicPr>
          <p:nvPr/>
        </p:nvPicPr>
        <p:blipFill rotWithShape="1">
          <a:blip r:embed="rId9" cstate="email">
            <a:extLst>
              <a:ext uri="{28A0092B-C50C-407E-A947-70E740481C1C}">
                <a14:useLocalDpi xmlns:a14="http://schemas.microsoft.com/office/drawing/2010/main"/>
              </a:ext>
            </a:extLst>
          </a:blip>
          <a:srcRect r="-2"/>
          <a:stretch/>
        </p:blipFill>
        <p:spPr>
          <a:xfrm>
            <a:off x="1688273" y="8171698"/>
            <a:ext cx="5121570" cy="4844092"/>
          </a:xfrm>
          <a:prstGeom prst="rect">
            <a:avLst/>
          </a:prstGeom>
        </p:spPr>
      </p:pic>
      <p:pic>
        <p:nvPicPr>
          <p:cNvPr id="14" name="Immagine 13"/>
          <p:cNvPicPr>
            <a:picLocks noChangeAspect="1"/>
          </p:cNvPicPr>
          <p:nvPr/>
        </p:nvPicPr>
        <p:blipFill rotWithShape="1">
          <a:blip r:embed="rId10" cstate="email">
            <a:extLst>
              <a:ext uri="{28A0092B-C50C-407E-A947-70E740481C1C}">
                <a14:useLocalDpi xmlns:a14="http://schemas.microsoft.com/office/drawing/2010/main"/>
              </a:ext>
            </a:extLst>
          </a:blip>
          <a:srcRect l="-2015"/>
          <a:stretch/>
        </p:blipFill>
        <p:spPr>
          <a:xfrm>
            <a:off x="9050901" y="9083462"/>
            <a:ext cx="5560405" cy="3702361"/>
          </a:xfrm>
          <a:prstGeom prst="rect">
            <a:avLst/>
          </a:prstGeom>
        </p:spPr>
      </p:pic>
      <p:sp>
        <p:nvSpPr>
          <p:cNvPr id="15" name="CasellaDiTesto 14"/>
          <p:cNvSpPr txBox="1"/>
          <p:nvPr/>
        </p:nvSpPr>
        <p:spPr>
          <a:xfrm>
            <a:off x="6145990" y="375182"/>
            <a:ext cx="14756222"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dirty="0" smtClean="0"/>
              <a:t>…just </a:t>
            </a:r>
            <a:r>
              <a:rPr lang="en-US" sz="3600" dirty="0"/>
              <a:t>to mention some of the equipment in our </a:t>
            </a:r>
            <a:r>
              <a:rPr lang="en-US" sz="3600" dirty="0" smtClean="0"/>
              <a:t>laboratories for </a:t>
            </a:r>
            <a:endParaRPr lang="en-US" sz="3600" dirty="0"/>
          </a:p>
          <a:p>
            <a:pPr marL="0" marR="0" indent="0" algn="ctr" defTabSz="2438338" rtl="0" fontAlgn="auto" latinLnBrk="0" hangingPunct="0">
              <a:lnSpc>
                <a:spcPct val="100000"/>
              </a:lnSpc>
              <a:spcBef>
                <a:spcPts val="0"/>
              </a:spcBef>
              <a:spcAft>
                <a:spcPts val="0"/>
              </a:spcAft>
              <a:buClrTx/>
              <a:buSzTx/>
              <a:buFontTx/>
              <a:buNone/>
              <a:tabLst/>
            </a:pPr>
            <a:r>
              <a:rPr lang="it-IT" sz="3600" b="1" dirty="0" smtClean="0">
                <a:solidFill>
                  <a:srgbClr val="012D5C"/>
                </a:solidFill>
                <a:latin typeface="Biko"/>
                <a:ea typeface="Biko"/>
                <a:cs typeface="Biko"/>
              </a:rPr>
              <a:t>Processing </a:t>
            </a:r>
            <a:r>
              <a:rPr lang="it-IT" sz="3600" b="1" dirty="0">
                <a:solidFill>
                  <a:srgbClr val="012D5C"/>
                </a:solidFill>
                <a:latin typeface="Biko"/>
                <a:ea typeface="Biko"/>
                <a:cs typeface="Biko"/>
              </a:rPr>
              <a:t>and </a:t>
            </a:r>
            <a:r>
              <a:rPr lang="it-IT" sz="3600" b="1" dirty="0" err="1">
                <a:solidFill>
                  <a:srgbClr val="012D5C"/>
                </a:solidFill>
                <a:latin typeface="Biko"/>
                <a:ea typeface="Biko"/>
                <a:cs typeface="Biko"/>
              </a:rPr>
              <a:t>characterisation</a:t>
            </a:r>
            <a:r>
              <a:rPr lang="it-IT" sz="3600" b="1" dirty="0">
                <a:solidFill>
                  <a:srgbClr val="012D5C"/>
                </a:solidFill>
                <a:latin typeface="Biko"/>
                <a:ea typeface="Biko"/>
                <a:cs typeface="Biko"/>
              </a:rPr>
              <a:t> </a:t>
            </a:r>
          </a:p>
          <a:p>
            <a:pPr marL="0" marR="0" indent="0" algn="ctr" defTabSz="2438338" rtl="0" fontAlgn="auto" latinLnBrk="0" hangingPunct="0">
              <a:lnSpc>
                <a:spcPct val="100000"/>
              </a:lnSpc>
              <a:spcBef>
                <a:spcPts val="0"/>
              </a:spcBef>
              <a:spcAft>
                <a:spcPts val="0"/>
              </a:spcAft>
              <a:buClrTx/>
              <a:buSzTx/>
              <a:buFontTx/>
              <a:buNone/>
              <a:tabLst/>
            </a:pPr>
            <a:r>
              <a:rPr lang="it-IT" sz="3600" b="1" dirty="0">
                <a:solidFill>
                  <a:srgbClr val="012D5C"/>
                </a:solidFill>
                <a:latin typeface="Biko"/>
                <a:ea typeface="Biko"/>
                <a:cs typeface="Biko"/>
              </a:rPr>
              <a:t>of </a:t>
            </a:r>
            <a:r>
              <a:rPr lang="it-IT" sz="3600" b="1" dirty="0" err="1">
                <a:solidFill>
                  <a:srgbClr val="012D5C"/>
                </a:solidFill>
                <a:latin typeface="Biko"/>
                <a:ea typeface="Biko"/>
                <a:cs typeface="Biko"/>
              </a:rPr>
              <a:t>material</a:t>
            </a:r>
            <a:r>
              <a:rPr lang="it-IT" sz="3600" b="1" dirty="0" err="1">
                <a:solidFill>
                  <a:srgbClr val="012D5C"/>
                </a:solidFill>
                <a:latin typeface="Biko"/>
                <a:ea typeface="Biko"/>
                <a:cs typeface="Biko"/>
                <a:sym typeface="Biko"/>
              </a:rPr>
              <a:t>s</a:t>
            </a:r>
            <a:r>
              <a:rPr lang="it-IT" sz="3600" b="1" dirty="0">
                <a:solidFill>
                  <a:srgbClr val="012D5C"/>
                </a:solidFill>
                <a:latin typeface="Biko"/>
                <a:ea typeface="Biko"/>
                <a:cs typeface="Biko"/>
                <a:sym typeface="Biko"/>
              </a:rPr>
              <a:t> and </a:t>
            </a:r>
            <a:r>
              <a:rPr lang="it-IT" sz="3600" b="1" dirty="0" err="1">
                <a:solidFill>
                  <a:srgbClr val="012D5C"/>
                </a:solidFill>
                <a:latin typeface="Biko"/>
                <a:ea typeface="Biko"/>
                <a:cs typeface="Biko"/>
                <a:sym typeface="Biko"/>
              </a:rPr>
              <a:t>devices</a:t>
            </a:r>
            <a:endParaRPr lang="en-US" sz="3600" b="1" dirty="0">
              <a:solidFill>
                <a:srgbClr val="012D5C"/>
              </a:solidFill>
              <a:latin typeface="Biko"/>
              <a:ea typeface="Biko"/>
              <a:cs typeface="Biko"/>
            </a:endParaRPr>
          </a:p>
        </p:txBody>
      </p:sp>
      <p:sp>
        <p:nvSpPr>
          <p:cNvPr id="18" name="CasellaDiTesto 17"/>
          <p:cNvSpPr txBox="1"/>
          <p:nvPr/>
        </p:nvSpPr>
        <p:spPr>
          <a:xfrm>
            <a:off x="2718992" y="1841813"/>
            <a:ext cx="306013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2800" b="1" i="0" u="none" strike="noStrike" cap="none" spc="0" normalizeH="0" baseline="0" dirty="0" err="1">
                <a:ln>
                  <a:noFill/>
                </a:ln>
                <a:solidFill>
                  <a:schemeClr val="bg2">
                    <a:lumMod val="10000"/>
                  </a:schemeClr>
                </a:solidFill>
                <a:effectLst/>
                <a:uFillTx/>
                <a:latin typeface="+mn-lt"/>
                <a:ea typeface="+mn-ea"/>
                <a:cs typeface="+mn-cs"/>
                <a:sym typeface="Helvetica Neue"/>
              </a:rPr>
              <a:t>Chemical</a:t>
            </a:r>
            <a:r>
              <a:rPr kumimoji="0" lang="it-IT" sz="2800" b="1" i="0" u="none" strike="noStrike" cap="none" spc="0" normalizeH="0" baseline="0" dirty="0">
                <a:ln>
                  <a:noFill/>
                </a:ln>
                <a:solidFill>
                  <a:schemeClr val="bg2">
                    <a:lumMod val="10000"/>
                  </a:schemeClr>
                </a:solidFill>
                <a:effectLst/>
                <a:uFillTx/>
                <a:latin typeface="+mn-lt"/>
                <a:ea typeface="+mn-ea"/>
                <a:cs typeface="+mn-cs"/>
                <a:sym typeface="Helvetica Neue"/>
              </a:rPr>
              <a:t> </a:t>
            </a:r>
            <a:r>
              <a:rPr kumimoji="0" lang="it-IT" sz="2800" b="1" i="0" u="none" strike="noStrike" cap="none" spc="0" normalizeH="0" baseline="0" dirty="0" err="1">
                <a:ln>
                  <a:noFill/>
                </a:ln>
                <a:solidFill>
                  <a:schemeClr val="bg2">
                    <a:lumMod val="10000"/>
                  </a:schemeClr>
                </a:solidFill>
                <a:effectLst/>
                <a:uFillTx/>
                <a:latin typeface="+mn-lt"/>
                <a:ea typeface="+mn-ea"/>
                <a:cs typeface="+mn-cs"/>
                <a:sym typeface="Helvetica Neue"/>
              </a:rPr>
              <a:t>benchs</a:t>
            </a:r>
            <a:endParaRPr kumimoji="0" lang="en-US" sz="28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19" name="CasellaDiTesto 18"/>
          <p:cNvSpPr txBox="1"/>
          <p:nvPr/>
        </p:nvSpPr>
        <p:spPr>
          <a:xfrm>
            <a:off x="8741594" y="2447419"/>
            <a:ext cx="56553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it-IT" sz="2800" b="1" dirty="0">
                <a:solidFill>
                  <a:schemeClr val="bg2">
                    <a:lumMod val="10000"/>
                  </a:schemeClr>
                </a:solidFill>
              </a:rPr>
              <a:t>Optical and e-</a:t>
            </a:r>
            <a:r>
              <a:rPr lang="it-IT" sz="2800" b="1" dirty="0" err="1">
                <a:solidFill>
                  <a:schemeClr val="bg2">
                    <a:lumMod val="10000"/>
                  </a:schemeClr>
                </a:solidFill>
              </a:rPr>
              <a:t>beam</a:t>
            </a:r>
            <a:r>
              <a:rPr lang="it-IT" sz="2800" b="1" dirty="0">
                <a:solidFill>
                  <a:schemeClr val="bg2">
                    <a:lumMod val="10000"/>
                  </a:schemeClr>
                </a:solidFill>
              </a:rPr>
              <a:t>  </a:t>
            </a:r>
            <a:r>
              <a:rPr lang="it-IT" sz="2800" b="1" dirty="0" err="1">
                <a:solidFill>
                  <a:schemeClr val="bg2">
                    <a:lumMod val="10000"/>
                  </a:schemeClr>
                </a:solidFill>
              </a:rPr>
              <a:t>litographies</a:t>
            </a:r>
            <a:endParaRPr kumimoji="0" lang="en-US" sz="28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20" name="CasellaDiTesto 19"/>
          <p:cNvSpPr txBox="1"/>
          <p:nvPr/>
        </p:nvSpPr>
        <p:spPr>
          <a:xfrm>
            <a:off x="18014725" y="2073659"/>
            <a:ext cx="448039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it-IT" sz="2800" b="1" dirty="0">
                <a:solidFill>
                  <a:schemeClr val="bg2">
                    <a:lumMod val="10000"/>
                  </a:schemeClr>
                </a:solidFill>
              </a:rPr>
              <a:t>Metal </a:t>
            </a:r>
            <a:r>
              <a:rPr lang="it-IT" sz="2800" b="1" dirty="0" err="1">
                <a:solidFill>
                  <a:schemeClr val="bg2">
                    <a:lumMod val="10000"/>
                  </a:schemeClr>
                </a:solidFill>
              </a:rPr>
              <a:t>deposition</a:t>
            </a:r>
            <a:r>
              <a:rPr lang="it-IT" sz="2800" b="1" dirty="0">
                <a:solidFill>
                  <a:schemeClr val="bg2">
                    <a:lumMod val="10000"/>
                  </a:schemeClr>
                </a:solidFill>
              </a:rPr>
              <a:t> </a:t>
            </a:r>
            <a:r>
              <a:rPr lang="it-IT" sz="2800" b="1" dirty="0" err="1">
                <a:solidFill>
                  <a:schemeClr val="bg2">
                    <a:lumMod val="10000"/>
                  </a:schemeClr>
                </a:solidFill>
              </a:rPr>
              <a:t>systems</a:t>
            </a:r>
            <a:endParaRPr kumimoji="0" lang="en-US" sz="28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21" name="CasellaDiTesto 20"/>
          <p:cNvSpPr txBox="1"/>
          <p:nvPr/>
        </p:nvSpPr>
        <p:spPr>
          <a:xfrm>
            <a:off x="2835924" y="7921346"/>
            <a:ext cx="359874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2800" b="1" dirty="0">
                <a:solidFill>
                  <a:schemeClr val="bg2">
                    <a:lumMod val="10000"/>
                  </a:schemeClr>
                </a:solidFill>
              </a:rPr>
              <a:t>Thermal </a:t>
            </a:r>
            <a:r>
              <a:rPr lang="it-IT" sz="2800" b="1" dirty="0" err="1">
                <a:solidFill>
                  <a:schemeClr val="bg2">
                    <a:lumMod val="10000"/>
                  </a:schemeClr>
                </a:solidFill>
              </a:rPr>
              <a:t>Microscope</a:t>
            </a:r>
            <a:endParaRPr kumimoji="0" lang="en-US" sz="28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22" name="CasellaDiTesto 21"/>
          <p:cNvSpPr txBox="1"/>
          <p:nvPr/>
        </p:nvSpPr>
        <p:spPr>
          <a:xfrm>
            <a:off x="9412174" y="8375250"/>
            <a:ext cx="4837864"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2800" b="1" dirty="0" err="1">
                <a:solidFill>
                  <a:schemeClr val="bg2">
                    <a:lumMod val="10000"/>
                  </a:schemeClr>
                </a:solidFill>
              </a:rPr>
              <a:t>Interferometric</a:t>
            </a:r>
            <a:r>
              <a:rPr lang="it-IT" sz="2800" b="1" dirty="0">
                <a:solidFill>
                  <a:schemeClr val="bg2">
                    <a:lumMod val="10000"/>
                  </a:schemeClr>
                </a:solidFill>
              </a:rPr>
              <a:t> </a:t>
            </a:r>
            <a:r>
              <a:rPr lang="it-IT" sz="2800" b="1" dirty="0" err="1">
                <a:solidFill>
                  <a:schemeClr val="bg2">
                    <a:lumMod val="10000"/>
                  </a:schemeClr>
                </a:solidFill>
              </a:rPr>
              <a:t>Microscope</a:t>
            </a:r>
            <a:endParaRPr kumimoji="0" lang="en-US" sz="28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sp>
        <p:nvSpPr>
          <p:cNvPr id="23" name="CasellaDiTesto 22"/>
          <p:cNvSpPr txBox="1"/>
          <p:nvPr/>
        </p:nvSpPr>
        <p:spPr>
          <a:xfrm>
            <a:off x="17189944" y="7724929"/>
            <a:ext cx="447879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2800" b="1" dirty="0" err="1">
                <a:solidFill>
                  <a:schemeClr val="bg2">
                    <a:lumMod val="10000"/>
                  </a:schemeClr>
                </a:solidFill>
              </a:rPr>
              <a:t>Electrical</a:t>
            </a:r>
            <a:r>
              <a:rPr lang="it-IT" sz="2800" b="1" dirty="0">
                <a:solidFill>
                  <a:schemeClr val="bg2">
                    <a:lumMod val="10000"/>
                  </a:schemeClr>
                </a:solidFill>
              </a:rPr>
              <a:t> </a:t>
            </a:r>
            <a:r>
              <a:rPr lang="it-IT" sz="2800" b="1" dirty="0" err="1">
                <a:solidFill>
                  <a:schemeClr val="bg2">
                    <a:lumMod val="10000"/>
                  </a:schemeClr>
                </a:solidFill>
              </a:rPr>
              <a:t>probes</a:t>
            </a:r>
            <a:r>
              <a:rPr lang="it-IT" sz="2800" b="1" dirty="0">
                <a:solidFill>
                  <a:schemeClr val="bg2">
                    <a:lumMod val="10000"/>
                  </a:schemeClr>
                </a:solidFill>
              </a:rPr>
              <a:t> </a:t>
            </a:r>
            <a:r>
              <a:rPr lang="it-IT" sz="2800" b="1" dirty="0" err="1">
                <a:solidFill>
                  <a:schemeClr val="bg2">
                    <a:lumMod val="10000"/>
                  </a:schemeClr>
                </a:solidFill>
              </a:rPr>
              <a:t>stations</a:t>
            </a:r>
            <a:endParaRPr kumimoji="0" lang="en-US" sz="2800" b="1" i="0" u="none" strike="noStrike" cap="none" spc="0" normalizeH="0" baseline="0" dirty="0">
              <a:ln>
                <a:noFill/>
              </a:ln>
              <a:solidFill>
                <a:schemeClr val="bg2">
                  <a:lumMod val="10000"/>
                </a:schemeClr>
              </a:solidFill>
              <a:effectLst/>
              <a:uFillTx/>
              <a:latin typeface="+mn-lt"/>
              <a:ea typeface="+mn-ea"/>
              <a:cs typeface="+mn-cs"/>
              <a:sym typeface="Helvetica Neue"/>
            </a:endParaRPr>
          </a:p>
        </p:txBody>
      </p:sp>
      <p:pic>
        <p:nvPicPr>
          <p:cNvPr id="24" name="Immagine 2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0433848" y="8940404"/>
            <a:ext cx="3489688" cy="3673871"/>
          </a:xfrm>
          <a:prstGeom prst="rect">
            <a:avLst/>
          </a:prstGeom>
        </p:spPr>
      </p:pic>
    </p:spTree>
    <p:extLst>
      <p:ext uri="{BB962C8B-B14F-4D97-AF65-F5344CB8AC3E}">
        <p14:creationId xmlns:p14="http://schemas.microsoft.com/office/powerpoint/2010/main" val="302049322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2"/>
          <p:cNvSpPr txBox="1"/>
          <p:nvPr/>
        </p:nvSpPr>
        <p:spPr>
          <a:xfrm>
            <a:off x="1163729" y="5296857"/>
            <a:ext cx="5563641" cy="5293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rIns="91438">
            <a:spAutoFit/>
          </a:bodyPr>
          <a:lstStyle/>
          <a:p>
            <a:pPr>
              <a:tabLst>
                <a:tab pos="508000" algn="l"/>
              </a:tabLst>
              <a:defRPr sz="2100">
                <a:solidFill>
                  <a:srgbClr val="223A65"/>
                </a:solidFill>
                <a:latin typeface="Lato Bold"/>
                <a:ea typeface="Lato Bold"/>
                <a:cs typeface="Lato Bold"/>
                <a:sym typeface="Lato Bold"/>
              </a:defRPr>
            </a:pPr>
            <a:r>
              <a:rPr lang="it-IT" sz="4000" dirty="0">
                <a:latin typeface="Avenir Next LT Pro Demi" panose="020B0704020202020204" pitchFamily="34" charset="0"/>
              </a:rPr>
              <a:t>New </a:t>
            </a:r>
            <a:r>
              <a:rPr sz="4000" dirty="0">
                <a:latin typeface="Avenir Next LT Pro Demi" panose="020B0704020202020204" pitchFamily="34" charset="0"/>
              </a:rPr>
              <a:t>Clean </a:t>
            </a:r>
            <a:r>
              <a:rPr lang="it-IT" sz="4000" dirty="0">
                <a:latin typeface="Avenir Next LT Pro Demi" panose="020B0704020202020204" pitchFamily="34" charset="0"/>
              </a:rPr>
              <a:t>R</a:t>
            </a:r>
            <a:r>
              <a:rPr sz="4000" dirty="0" err="1">
                <a:latin typeface="Avenir Next LT Pro Demi" panose="020B0704020202020204" pitchFamily="34" charset="0"/>
              </a:rPr>
              <a:t>oom</a:t>
            </a:r>
            <a:r>
              <a:rPr lang="it-IT" sz="4000" dirty="0">
                <a:latin typeface="Avenir Next LT Pro Demi" panose="020B0704020202020204" pitchFamily="34" charset="0"/>
              </a:rPr>
              <a:t> </a:t>
            </a:r>
            <a:r>
              <a:rPr lang="it-IT" sz="4000" dirty="0" err="1">
                <a:latin typeface="Avenir Next LT Pro Demi" panose="020B0704020202020204" pitchFamily="34" charset="0"/>
              </a:rPr>
              <a:t>completed</a:t>
            </a:r>
            <a:r>
              <a:rPr lang="it-IT" sz="4000" dirty="0">
                <a:latin typeface="Avenir Next LT Pro Demi" panose="020B0704020202020204" pitchFamily="34" charset="0"/>
              </a:rPr>
              <a:t> </a:t>
            </a:r>
          </a:p>
          <a:p>
            <a:pPr>
              <a:tabLst>
                <a:tab pos="508000" algn="l"/>
              </a:tabLst>
              <a:defRPr sz="2100">
                <a:solidFill>
                  <a:srgbClr val="223A65"/>
                </a:solidFill>
                <a:latin typeface="Lato Bold"/>
                <a:ea typeface="Lato Bold"/>
                <a:cs typeface="Lato Bold"/>
                <a:sym typeface="Lato Bold"/>
              </a:defRPr>
            </a:pPr>
            <a:r>
              <a:rPr lang="it-IT" sz="4000" dirty="0">
                <a:latin typeface="Avenir Next LT Pro Demi" panose="020B0704020202020204" pitchFamily="34" charset="0"/>
              </a:rPr>
              <a:t>in </a:t>
            </a:r>
            <a:r>
              <a:rPr lang="it-IT" sz="4000" dirty="0" err="1">
                <a:latin typeface="Avenir Next LT Pro Demi" panose="020B0704020202020204" pitchFamily="34" charset="0"/>
              </a:rPr>
              <a:t>June</a:t>
            </a:r>
            <a:r>
              <a:rPr lang="it-IT" sz="4000" dirty="0">
                <a:latin typeface="Avenir Next LT Pro Demi" panose="020B0704020202020204" pitchFamily="34" charset="0"/>
              </a:rPr>
              <a:t> 2023</a:t>
            </a:r>
            <a:r>
              <a:rPr sz="4000" dirty="0">
                <a:latin typeface="Avenir Next LT Pro Demi" panose="020B0704020202020204" pitchFamily="34" charset="0"/>
              </a:rPr>
              <a:t> </a:t>
            </a:r>
            <a:br>
              <a:rPr sz="4000" dirty="0">
                <a:latin typeface="Avenir Next LT Pro Demi" panose="020B0704020202020204" pitchFamily="34" charset="0"/>
              </a:rPr>
            </a:br>
            <a:r>
              <a:rPr lang="it-IT" sz="4400" b="1" dirty="0">
                <a:latin typeface="Avenir Next LT Pro Demi" panose="020B0704020202020204" pitchFamily="34" charset="0"/>
              </a:rPr>
              <a:t>40</a:t>
            </a:r>
            <a:r>
              <a:rPr sz="4400" b="1" dirty="0">
                <a:latin typeface="Avenir Next LT Pro Demi" panose="020B0704020202020204" pitchFamily="34" charset="0"/>
              </a:rPr>
              <a:t>0 </a:t>
            </a:r>
            <a:r>
              <a:rPr lang="it-IT" sz="4400" b="1" dirty="0" err="1">
                <a:latin typeface="Avenir Next LT Pro Demi" panose="020B0704020202020204" pitchFamily="34" charset="0"/>
              </a:rPr>
              <a:t>Sq</a:t>
            </a:r>
            <a:r>
              <a:rPr lang="it-IT" sz="4400" b="1" dirty="0">
                <a:latin typeface="Avenir Next LT Pro Demi" panose="020B0704020202020204" pitchFamily="34" charset="0"/>
              </a:rPr>
              <a:t> </a:t>
            </a:r>
            <a:r>
              <a:rPr sz="4400" b="1" dirty="0">
                <a:latin typeface="Avenir Next LT Pro Demi" panose="020B0704020202020204" pitchFamily="34" charset="0"/>
              </a:rPr>
              <a:t>m / </a:t>
            </a:r>
            <a:r>
              <a:rPr lang="it-IT" sz="4400" b="1" dirty="0">
                <a:latin typeface="Avenir Next LT Pro Demi" panose="020B0704020202020204" pitchFamily="34" charset="0"/>
              </a:rPr>
              <a:t>2,2</a:t>
            </a:r>
            <a:r>
              <a:rPr sz="4400" b="1" dirty="0">
                <a:latin typeface="Avenir Next LT Pro Demi" panose="020B0704020202020204" pitchFamily="34" charset="0"/>
              </a:rPr>
              <a:t> M€</a:t>
            </a:r>
          </a:p>
          <a:p>
            <a:pPr>
              <a:spcBef>
                <a:spcPts val="1200"/>
              </a:spcBef>
              <a:tabLst>
                <a:tab pos="508000" algn="l"/>
              </a:tabLst>
              <a:defRPr sz="2100">
                <a:solidFill>
                  <a:srgbClr val="223A65"/>
                </a:solidFill>
                <a:latin typeface="Lato Bold"/>
                <a:ea typeface="Lato Bold"/>
                <a:cs typeface="Lato Bold"/>
                <a:sym typeface="Lato Bold"/>
              </a:defRPr>
            </a:pPr>
            <a:r>
              <a:rPr lang="it-IT" sz="4000" dirty="0" err="1">
                <a:latin typeface="Avenir Next LT Pro Demi" panose="020B0704020202020204" pitchFamily="34" charset="0"/>
              </a:rPr>
              <a:t>Instrumentation</a:t>
            </a:r>
            <a:r>
              <a:rPr lang="it-IT" sz="4000" dirty="0">
                <a:latin typeface="Avenir Next LT Pro Demi" panose="020B0704020202020204" pitchFamily="34" charset="0"/>
              </a:rPr>
              <a:t> for </a:t>
            </a:r>
            <a:r>
              <a:rPr lang="it-IT" sz="4000" dirty="0" err="1">
                <a:latin typeface="Avenir Next LT Pro Demi" panose="020B0704020202020204" pitchFamily="34" charset="0"/>
              </a:rPr>
              <a:t>material</a:t>
            </a:r>
            <a:r>
              <a:rPr lang="it-IT" sz="4000" dirty="0">
                <a:latin typeface="Avenir Next LT Pro Demi" panose="020B0704020202020204" pitchFamily="34" charset="0"/>
              </a:rPr>
              <a:t> and </a:t>
            </a:r>
            <a:r>
              <a:rPr lang="it-IT" sz="4000" dirty="0" err="1">
                <a:latin typeface="Avenir Next LT Pro Demi" panose="020B0704020202020204" pitchFamily="34" charset="0"/>
              </a:rPr>
              <a:t>device</a:t>
            </a:r>
            <a:r>
              <a:rPr lang="it-IT" sz="4000" dirty="0">
                <a:latin typeface="Avenir Next LT Pro Demi" panose="020B0704020202020204" pitchFamily="34" charset="0"/>
              </a:rPr>
              <a:t>  processing</a:t>
            </a:r>
            <a:endParaRPr sz="4000" dirty="0">
              <a:latin typeface="Avenir Next LT Pro Demi" panose="020B0704020202020204" pitchFamily="34" charset="0"/>
            </a:endParaRPr>
          </a:p>
          <a:p>
            <a:pPr>
              <a:tabLst>
                <a:tab pos="508000" algn="l"/>
              </a:tabLst>
              <a:defRPr sz="2100">
                <a:solidFill>
                  <a:schemeClr val="accent5">
                    <a:satOff val="-3547"/>
                    <a:lumOff val="-10352"/>
                  </a:schemeClr>
                </a:solidFill>
                <a:latin typeface="Lato Bold"/>
                <a:ea typeface="Lato Bold"/>
                <a:cs typeface="Lato Bold"/>
                <a:sym typeface="Lato Bold"/>
              </a:defRPr>
            </a:pPr>
            <a:r>
              <a:rPr sz="4400" dirty="0">
                <a:latin typeface="Avenir Next LT Pro Demi" panose="020B0704020202020204" pitchFamily="34" charset="0"/>
              </a:rPr>
              <a:t>2,6 M€</a:t>
            </a:r>
          </a:p>
        </p:txBody>
      </p:sp>
      <p:pic>
        <p:nvPicPr>
          <p:cNvPr id="12"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88641" y="550203"/>
            <a:ext cx="3194626" cy="1018838"/>
          </a:xfrm>
          <a:prstGeom prst="rect">
            <a:avLst/>
          </a:prstGeom>
          <a:ln w="12700">
            <a:miter lim="400000"/>
          </a:ln>
        </p:spPr>
      </p:pic>
      <p:pic>
        <p:nvPicPr>
          <p:cNvPr id="13" name="Linea Linea" descr="Linea Linea">
            <a:extLst>
              <a:ext uri="{FF2B5EF4-FFF2-40B4-BE49-F238E27FC236}">
                <a16:creationId xmlns:a16="http://schemas.microsoft.com/office/drawing/2014/main" xmlns="" id="{04E0D233-1F5B-C85C-8820-31D4BE53A600}"/>
              </a:ext>
            </a:extLst>
          </p:cNvPr>
          <p:cNvPicPr>
            <a:picLocks/>
          </p:cNvPicPr>
          <p:nvPr/>
        </p:nvPicPr>
        <p:blipFill>
          <a:blip r:embed="rId4"/>
          <a:stretch>
            <a:fillRect/>
          </a:stretch>
        </p:blipFill>
        <p:spPr>
          <a:xfrm rot="10800000">
            <a:off x="1418674" y="1520783"/>
            <a:ext cx="18828000" cy="76202"/>
          </a:xfrm>
          <a:prstGeom prst="rect">
            <a:avLst/>
          </a:prstGeom>
        </p:spPr>
      </p:pic>
      <p:sp>
        <p:nvSpPr>
          <p:cNvPr id="16" name="Text Box 71">
            <a:extLst>
              <a:ext uri="{FF2B5EF4-FFF2-40B4-BE49-F238E27FC236}">
                <a16:creationId xmlns:a16="http://schemas.microsoft.com/office/drawing/2014/main" xmlns="" id="{53AA2BF4-08F0-0154-0654-9A45928A09A7}"/>
              </a:ext>
            </a:extLst>
          </p:cNvPr>
          <p:cNvSpPr txBox="1"/>
          <p:nvPr/>
        </p:nvSpPr>
        <p:spPr>
          <a:xfrm>
            <a:off x="5548756" y="689389"/>
            <a:ext cx="15034208" cy="93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rIns="91438">
            <a:spAutoFit/>
          </a:bodyPr>
          <a:lstStyle>
            <a:lvl1pPr>
              <a:defRPr sz="2400" b="1">
                <a:solidFill>
                  <a:srgbClr val="012D5C"/>
                </a:solidFill>
                <a:latin typeface="Biko"/>
                <a:ea typeface="Biko"/>
                <a:cs typeface="Biko"/>
                <a:sym typeface="Biko"/>
              </a:defRPr>
            </a:lvl1pPr>
          </a:lstStyle>
          <a:p>
            <a:pPr algn="l"/>
            <a:r>
              <a:rPr lang="it-IT" sz="5500" dirty="0"/>
              <a:t>New </a:t>
            </a:r>
            <a:r>
              <a:rPr lang="it-IT" sz="5500" dirty="0" err="1"/>
              <a:t>clean</a:t>
            </a:r>
            <a:r>
              <a:rPr lang="it-IT" sz="5500" dirty="0"/>
              <a:t> room </a:t>
            </a:r>
            <a:r>
              <a:rPr lang="it-IT" sz="5500" dirty="0" err="1"/>
              <a:t>recently</a:t>
            </a:r>
            <a:r>
              <a:rPr lang="it-IT" sz="5500" dirty="0"/>
              <a:t> </a:t>
            </a:r>
            <a:r>
              <a:rPr lang="it-IT" sz="5500" dirty="0" err="1"/>
              <a:t>upgraded</a:t>
            </a:r>
            <a:r>
              <a:rPr lang="it-IT" sz="5500" dirty="0"/>
              <a:t> </a:t>
            </a:r>
            <a:endParaRPr sz="5500" dirty="0"/>
          </a:p>
        </p:txBody>
      </p:sp>
      <p:sp>
        <p:nvSpPr>
          <p:cNvPr id="17" name="Text Box 62">
            <a:extLst>
              <a:ext uri="{FF2B5EF4-FFF2-40B4-BE49-F238E27FC236}">
                <a16:creationId xmlns:a16="http://schemas.microsoft.com/office/drawing/2014/main" xmlns="" id="{21AA00E9-69DC-CBE8-3EA9-7F071469BB32}"/>
              </a:ext>
            </a:extLst>
          </p:cNvPr>
          <p:cNvSpPr txBox="1"/>
          <p:nvPr/>
        </p:nvSpPr>
        <p:spPr>
          <a:xfrm>
            <a:off x="5567231" y="1578158"/>
            <a:ext cx="17569229" cy="6617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91438" rIns="9143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5500" b="1">
                <a:solidFill>
                  <a:srgbClr val="012D5C"/>
                </a:solidFill>
                <a:latin typeface="Biko"/>
                <a:ea typeface="Biko"/>
                <a:cs typeface="Biko"/>
              </a:defRPr>
            </a:lvl1pPr>
          </a:lstStyle>
          <a:p>
            <a:pPr algn="l"/>
            <a:r>
              <a:rPr lang="it-IT" sz="3700" dirty="0" err="1"/>
              <a:t>Thanks</a:t>
            </a:r>
            <a:r>
              <a:rPr lang="it-IT" sz="3700" dirty="0"/>
              <a:t> to </a:t>
            </a:r>
            <a:r>
              <a:rPr lang="it-IT" sz="3700" dirty="0" err="1"/>
              <a:t>Sicilian</a:t>
            </a:r>
            <a:r>
              <a:rPr lang="it-IT" sz="3700" dirty="0"/>
              <a:t> </a:t>
            </a:r>
            <a:r>
              <a:rPr lang="it-IT" sz="3700" dirty="0" err="1"/>
              <a:t>Regional</a:t>
            </a:r>
            <a:r>
              <a:rPr lang="it-IT" sz="3700" dirty="0"/>
              <a:t> and National </a:t>
            </a:r>
            <a:r>
              <a:rPr lang="it-IT" sz="3700" dirty="0" err="1"/>
              <a:t>Ministry</a:t>
            </a:r>
            <a:r>
              <a:rPr lang="it-IT" sz="3700" dirty="0"/>
              <a:t>  and </a:t>
            </a:r>
            <a:r>
              <a:rPr lang="it-IT" sz="3700" dirty="0" err="1"/>
              <a:t>Internal</a:t>
            </a:r>
            <a:r>
              <a:rPr lang="it-IT" sz="3700" dirty="0"/>
              <a:t> CNR </a:t>
            </a:r>
            <a:r>
              <a:rPr lang="it-IT" sz="3700" dirty="0" err="1"/>
              <a:t>Founding</a:t>
            </a:r>
            <a:endParaRPr sz="3700" dirty="0"/>
          </a:p>
        </p:txBody>
      </p:sp>
      <p:pic>
        <p:nvPicPr>
          <p:cNvPr id="3" name="Immagin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23847" y="2334907"/>
            <a:ext cx="14527306" cy="6537288"/>
          </a:xfrm>
          <a:prstGeom prst="rect">
            <a:avLst/>
          </a:prstGeom>
        </p:spPr>
      </p:pic>
      <p:pic>
        <p:nvPicPr>
          <p:cNvPr id="4" name="Immagine 3"/>
          <p:cNvPicPr>
            <a:picLocks noChangeAspect="1"/>
          </p:cNvPicPr>
          <p:nvPr/>
        </p:nvPicPr>
        <p:blipFill rotWithShape="1">
          <a:blip r:embed="rId6" cstate="email">
            <a:extLst>
              <a:ext uri="{28A0092B-C50C-407E-A947-70E740481C1C}">
                <a14:useLocalDpi xmlns:a14="http://schemas.microsoft.com/office/drawing/2010/main"/>
              </a:ext>
            </a:extLst>
          </a:blip>
          <a:srcRect l="-2703"/>
          <a:stretch/>
        </p:blipFill>
        <p:spPr>
          <a:xfrm>
            <a:off x="15855289" y="7630829"/>
            <a:ext cx="8244000" cy="5808404"/>
          </a:xfrm>
          <a:prstGeom prst="rect">
            <a:avLst/>
          </a:prstGeom>
        </p:spPr>
      </p:pic>
      <p:pic>
        <p:nvPicPr>
          <p:cNvPr id="11" name="Immagin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246674" y="534349"/>
            <a:ext cx="1865146" cy="829307"/>
          </a:xfrm>
          <a:prstGeom prst="rect">
            <a:avLst/>
          </a:prstGeom>
        </p:spPr>
      </p:pic>
      <p:sp>
        <p:nvSpPr>
          <p:cNvPr id="2" name="Rettangolo 1"/>
          <p:cNvSpPr/>
          <p:nvPr/>
        </p:nvSpPr>
        <p:spPr>
          <a:xfrm>
            <a:off x="616233" y="11463480"/>
            <a:ext cx="13735612" cy="1384995"/>
          </a:xfrm>
          <a:prstGeom prst="rect">
            <a:avLst/>
          </a:prstGeom>
        </p:spPr>
        <p:txBody>
          <a:bodyPr wrap="square">
            <a:spAutoFit/>
          </a:bodyPr>
          <a:lstStyle/>
          <a:p>
            <a:r>
              <a:rPr lang="en-US" sz="2800" dirty="0"/>
              <a:t>Thanks to funding from the Sicily Region, the Ministry of Economic Development and internal funds from the CNR, it was possible to build a new, large clean room with state-of-the-art equipment for processing materials and </a:t>
            </a:r>
            <a:r>
              <a:rPr lang="en-US" sz="2800" dirty="0" smtClean="0"/>
              <a:t>for devices </a:t>
            </a:r>
            <a:r>
              <a:rPr lang="en-US" sz="2800" dirty="0"/>
              <a:t>fabrication</a:t>
            </a:r>
          </a:p>
        </p:txBody>
      </p:sp>
    </p:spTree>
    <p:extLst>
      <p:ext uri="{BB962C8B-B14F-4D97-AF65-F5344CB8AC3E}">
        <p14:creationId xmlns:p14="http://schemas.microsoft.com/office/powerpoint/2010/main" val="89655526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magine 6" descr="Immagin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082" y="3207626"/>
            <a:ext cx="13671001" cy="7534661"/>
          </a:xfrm>
          <a:prstGeom prst="rect">
            <a:avLst/>
          </a:prstGeom>
          <a:ln w="12700">
            <a:miter lim="400000"/>
          </a:ln>
        </p:spPr>
      </p:pic>
      <p:pic>
        <p:nvPicPr>
          <p:cNvPr id="213" name="logo_imm_grande.jpg" descr="logo_imm_grande.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88641" y="550203"/>
            <a:ext cx="3194626" cy="1018838"/>
          </a:xfrm>
          <a:prstGeom prst="rect">
            <a:avLst/>
          </a:prstGeom>
          <a:ln w="12700">
            <a:miter lim="400000"/>
          </a:ln>
        </p:spPr>
      </p:pic>
      <p:pic>
        <p:nvPicPr>
          <p:cNvPr id="214" name="Linea Linea" descr="Linea Linea"/>
          <p:cNvPicPr>
            <a:picLocks/>
          </p:cNvPicPr>
          <p:nvPr/>
        </p:nvPicPr>
        <p:blipFill>
          <a:blip r:embed="rId5"/>
          <a:stretch>
            <a:fillRect/>
          </a:stretch>
        </p:blipFill>
        <p:spPr>
          <a:xfrm rot="10800000">
            <a:off x="1418674" y="1520783"/>
            <a:ext cx="18828000" cy="76202"/>
          </a:xfrm>
          <a:prstGeom prst="rect">
            <a:avLst/>
          </a:prstGeom>
        </p:spPr>
      </p:pic>
      <p:sp>
        <p:nvSpPr>
          <p:cNvPr id="220" name="Text Box 62"/>
          <p:cNvSpPr txBox="1"/>
          <p:nvPr/>
        </p:nvSpPr>
        <p:spPr>
          <a:xfrm>
            <a:off x="4973085" y="743276"/>
            <a:ext cx="14613861" cy="815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1438" rIns="9143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5500" b="1">
                <a:solidFill>
                  <a:srgbClr val="012D5C"/>
                </a:solidFill>
                <a:latin typeface="Biko"/>
                <a:ea typeface="Biko"/>
                <a:cs typeface="Biko"/>
              </a:defRPr>
            </a:lvl1pPr>
          </a:lstStyle>
          <a:p>
            <a:r>
              <a:rPr lang="en-US" sz="4700" dirty="0"/>
              <a:t> New headquarters under construction  in Catania</a:t>
            </a:r>
            <a:endParaRPr sz="4700" dirty="0"/>
          </a:p>
        </p:txBody>
      </p:sp>
      <p:pic>
        <p:nvPicPr>
          <p:cNvPr id="3" name="Immagine 2" descr="Immagine che contiene interni, edificio&#10;&#10;Descrizione generata automaticamente">
            <a:extLst>
              <a:ext uri="{FF2B5EF4-FFF2-40B4-BE49-F238E27FC236}">
                <a16:creationId xmlns:a16="http://schemas.microsoft.com/office/drawing/2014/main" xmlns="" id="{BC0B432A-4EBC-1105-D1EB-64D4B371CD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039777" y="8018583"/>
            <a:ext cx="7164000" cy="5399340"/>
          </a:xfrm>
          <a:prstGeom prst="rect">
            <a:avLst/>
          </a:prstGeom>
          <a:effectLst/>
        </p:spPr>
      </p:pic>
      <p:pic>
        <p:nvPicPr>
          <p:cNvPr id="5" name="Immagine 4" descr="Immagine che contiene terra, edificio, colonnato&#10;&#10;Descrizione generata automaticamente">
            <a:extLst>
              <a:ext uri="{FF2B5EF4-FFF2-40B4-BE49-F238E27FC236}">
                <a16:creationId xmlns:a16="http://schemas.microsoft.com/office/drawing/2014/main" xmlns="" id="{0B91C5B9-011D-3E0D-38E2-76673183627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099323" y="2618950"/>
            <a:ext cx="7050458" cy="5287844"/>
          </a:xfrm>
          <a:prstGeom prst="rect">
            <a:avLst/>
          </a:prstGeom>
          <a:ln>
            <a:solidFill>
              <a:schemeClr val="tx1"/>
            </a:solidFill>
          </a:ln>
          <a:effectLst/>
        </p:spPr>
      </p:pic>
      <p:sp>
        <p:nvSpPr>
          <p:cNvPr id="2" name="CasellaDiTesto 1"/>
          <p:cNvSpPr txBox="1"/>
          <p:nvPr/>
        </p:nvSpPr>
        <p:spPr>
          <a:xfrm>
            <a:off x="358455" y="11439856"/>
            <a:ext cx="13380337"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it-IT" sz="2800" dirty="0" smtClean="0"/>
              <a:t>….</a:t>
            </a:r>
            <a:r>
              <a:rPr lang="it-IT" sz="2800" dirty="0" err="1" smtClean="0"/>
              <a:t>Not</a:t>
            </a:r>
            <a:r>
              <a:rPr lang="it-IT" sz="2800" dirty="0" smtClean="0"/>
              <a:t> </a:t>
            </a:r>
            <a:r>
              <a:rPr lang="it-IT" sz="2800" dirty="0" err="1"/>
              <a:t>olny</a:t>
            </a:r>
            <a:r>
              <a:rPr lang="it-IT" sz="2800" dirty="0"/>
              <a:t> a new </a:t>
            </a:r>
            <a:r>
              <a:rPr lang="it-IT" sz="2800" dirty="0" err="1"/>
              <a:t>clean</a:t>
            </a:r>
            <a:r>
              <a:rPr lang="it-IT" sz="2800" dirty="0"/>
              <a:t> room, </a:t>
            </a:r>
            <a:r>
              <a:rPr lang="it-IT" sz="2800" dirty="0" err="1"/>
              <a:t>actually</a:t>
            </a:r>
            <a:r>
              <a:rPr lang="it-IT" sz="2800" dirty="0"/>
              <a:t> </a:t>
            </a:r>
            <a:r>
              <a:rPr lang="it-IT" sz="2800" dirty="0" err="1"/>
              <a:t>is</a:t>
            </a:r>
            <a:r>
              <a:rPr lang="it-IT" sz="2800" dirty="0"/>
              <a:t> under </a:t>
            </a:r>
            <a:r>
              <a:rPr lang="it-IT" sz="2800" dirty="0" err="1"/>
              <a:t>construction</a:t>
            </a:r>
            <a:r>
              <a:rPr lang="it-IT" sz="2800" dirty="0"/>
              <a:t> </a:t>
            </a:r>
            <a:r>
              <a:rPr lang="it-IT" sz="2800" dirty="0" err="1"/>
              <a:t>also</a:t>
            </a:r>
            <a:r>
              <a:rPr lang="it-IT" sz="2800" dirty="0"/>
              <a:t> a new building </a:t>
            </a:r>
            <a:r>
              <a:rPr lang="it-IT" sz="2800" dirty="0" err="1"/>
              <a:t>that</a:t>
            </a:r>
            <a:r>
              <a:rPr lang="it-IT" sz="2800" dirty="0"/>
              <a:t> </a:t>
            </a:r>
            <a:r>
              <a:rPr lang="it-IT" sz="2800" dirty="0" err="1"/>
              <a:t>will</a:t>
            </a:r>
            <a:r>
              <a:rPr lang="it-IT" sz="2800" dirty="0"/>
              <a:t> </a:t>
            </a:r>
            <a:r>
              <a:rPr lang="it-IT" sz="2800" dirty="0" err="1"/>
              <a:t>host</a:t>
            </a:r>
            <a:r>
              <a:rPr lang="it-IT" sz="2800" dirty="0"/>
              <a:t> </a:t>
            </a:r>
            <a:r>
              <a:rPr lang="it-IT" sz="2800" dirty="0" err="1"/>
              <a:t>offices</a:t>
            </a:r>
            <a:r>
              <a:rPr lang="it-IT" sz="2800" dirty="0"/>
              <a:t> and new </a:t>
            </a:r>
            <a:r>
              <a:rPr lang="it-IT" sz="2800" dirty="0" err="1" smtClean="0"/>
              <a:t>labs</a:t>
            </a:r>
            <a:endParaRPr lang="it-IT" sz="2800" dirty="0" smtClean="0"/>
          </a:p>
          <a:p>
            <a:endParaRPr lang="it-IT" sz="2800" b="1" dirty="0">
              <a:solidFill>
                <a:srgbClr val="012D5C"/>
              </a:solidFill>
              <a:latin typeface="Biko"/>
              <a:ea typeface="Biko"/>
              <a:cs typeface="Biko"/>
            </a:endParaRPr>
          </a:p>
          <a:p>
            <a:r>
              <a:rPr lang="it-IT" sz="2800" b="1" dirty="0" smtClean="0">
                <a:solidFill>
                  <a:srgbClr val="012D5C"/>
                </a:solidFill>
                <a:latin typeface="Biko"/>
                <a:ea typeface="Biko"/>
                <a:cs typeface="Biko"/>
              </a:rPr>
              <a:t>More </a:t>
            </a:r>
            <a:r>
              <a:rPr lang="it-IT" sz="2800" b="1" dirty="0" err="1">
                <a:solidFill>
                  <a:srgbClr val="012D5C"/>
                </a:solidFill>
                <a:latin typeface="Biko"/>
                <a:ea typeface="Biko"/>
                <a:cs typeface="Biko"/>
              </a:rPr>
              <a:t>space</a:t>
            </a:r>
            <a:r>
              <a:rPr lang="it-IT" sz="2800" b="1" dirty="0">
                <a:solidFill>
                  <a:srgbClr val="012D5C"/>
                </a:solidFill>
                <a:latin typeface="Biko"/>
                <a:ea typeface="Biko"/>
                <a:cs typeface="Biko"/>
              </a:rPr>
              <a:t> for </a:t>
            </a:r>
            <a:r>
              <a:rPr lang="it-IT" sz="2800" b="1" dirty="0" err="1">
                <a:solidFill>
                  <a:srgbClr val="012D5C"/>
                </a:solidFill>
                <a:latin typeface="Biko"/>
                <a:ea typeface="Biko"/>
                <a:cs typeface="Biko"/>
              </a:rPr>
              <a:t>offices</a:t>
            </a:r>
            <a:r>
              <a:rPr lang="it-IT" sz="2800" b="1" dirty="0">
                <a:solidFill>
                  <a:srgbClr val="012D5C"/>
                </a:solidFill>
                <a:latin typeface="Biko"/>
                <a:ea typeface="Biko"/>
                <a:cs typeface="Biko"/>
              </a:rPr>
              <a:t> and </a:t>
            </a:r>
            <a:r>
              <a:rPr lang="it-IT" sz="2800" b="1" dirty="0" err="1">
                <a:solidFill>
                  <a:srgbClr val="012D5C"/>
                </a:solidFill>
                <a:latin typeface="Biko"/>
                <a:ea typeface="Biko"/>
                <a:cs typeface="Biko"/>
              </a:rPr>
              <a:t>labs</a:t>
            </a:r>
            <a:endParaRPr lang="en-US" sz="2800" b="1" dirty="0">
              <a:solidFill>
                <a:srgbClr val="012D5C"/>
              </a:solidFill>
              <a:latin typeface="Biko"/>
              <a:ea typeface="Biko"/>
              <a:cs typeface="Biko"/>
            </a:endParaRPr>
          </a:p>
        </p:txBody>
      </p:sp>
    </p:spTree>
    <p:extLst>
      <p:ext uri="{BB962C8B-B14F-4D97-AF65-F5344CB8AC3E}">
        <p14:creationId xmlns:p14="http://schemas.microsoft.com/office/powerpoint/2010/main" val="287592697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a:grpSpLocks noChangeAspect="1"/>
          </p:cNvGrpSpPr>
          <p:nvPr/>
        </p:nvGrpSpPr>
        <p:grpSpPr>
          <a:xfrm>
            <a:off x="2629038" y="1822227"/>
            <a:ext cx="9576004" cy="11247947"/>
            <a:chOff x="103411" y="1900887"/>
            <a:chExt cx="3895418" cy="4484210"/>
          </a:xfrm>
        </p:grpSpPr>
        <p:grpSp>
          <p:nvGrpSpPr>
            <p:cNvPr id="20" name="Gruppo 19"/>
            <p:cNvGrpSpPr/>
            <p:nvPr/>
          </p:nvGrpSpPr>
          <p:grpSpPr>
            <a:xfrm>
              <a:off x="103411" y="1900887"/>
              <a:ext cx="3889528" cy="4484210"/>
              <a:chOff x="4905182" y="1975931"/>
              <a:chExt cx="3889528" cy="4484210"/>
            </a:xfrm>
          </p:grpSpPr>
          <p:sp>
            <p:nvSpPr>
              <p:cNvPr id="26" name="Text Box 99"/>
              <p:cNvSpPr txBox="1">
                <a:spLocks noChangeArrowheads="1"/>
              </p:cNvSpPr>
              <p:nvPr/>
            </p:nvSpPr>
            <p:spPr bwMode="auto">
              <a:xfrm>
                <a:off x="5268272" y="2602929"/>
                <a:ext cx="260973" cy="489731"/>
              </a:xfrm>
              <a:prstGeom prst="rect">
                <a:avLst/>
              </a:prstGeom>
              <a:noFill/>
              <a:ln w="9525">
                <a:noFill/>
                <a:miter lim="800000"/>
                <a:headEnd/>
                <a:tailEnd/>
              </a:ln>
            </p:spPr>
            <p:txBody>
              <a:bodyPr wrap="none" lIns="137136" tIns="68570" rIns="137136" bIns="68570">
                <a:spAutoFit/>
              </a:bodyPr>
              <a:lstStyle/>
              <a:p>
                <a:r>
                  <a:rPr lang="it-IT" altLang="it-IT" sz="4800" b="1">
                    <a:latin typeface="Tahoma" pitchFamily="34" charset="0"/>
                    <a:ea typeface="宋体"/>
                    <a:cs typeface="宋体"/>
                  </a:rPr>
                  <a:t> </a:t>
                </a:r>
              </a:p>
            </p:txBody>
          </p:sp>
          <p:grpSp>
            <p:nvGrpSpPr>
              <p:cNvPr id="29" name="Gruppo 28"/>
              <p:cNvGrpSpPr>
                <a:grpSpLocks/>
              </p:cNvGrpSpPr>
              <p:nvPr/>
            </p:nvGrpSpPr>
            <p:grpSpPr bwMode="auto">
              <a:xfrm>
                <a:off x="4905182" y="2798257"/>
                <a:ext cx="2885293" cy="3210444"/>
                <a:chOff x="4311435" y="3482992"/>
                <a:chExt cx="2885293" cy="3210444"/>
              </a:xfrm>
            </p:grpSpPr>
            <p:sp>
              <p:nvSpPr>
                <p:cNvPr id="43" name="Rectangle 2"/>
                <p:cNvSpPr>
                  <a:spLocks noChangeArrowheads="1"/>
                </p:cNvSpPr>
                <p:nvPr/>
              </p:nvSpPr>
              <p:spPr bwMode="auto">
                <a:xfrm>
                  <a:off x="4351338" y="3649663"/>
                  <a:ext cx="236537" cy="0"/>
                </a:xfrm>
                <a:prstGeom prst="rect">
                  <a:avLst/>
                </a:prstGeom>
                <a:solidFill>
                  <a:srgbClr val="FFFF99"/>
                </a:solidFill>
                <a:ln w="9525">
                  <a:noFill/>
                  <a:miter lim="800000"/>
                  <a:headEnd/>
                  <a:tailEnd/>
                </a:ln>
              </p:spPr>
              <p:txBody>
                <a:bodyPr/>
                <a:lstStyle/>
                <a:p>
                  <a:endParaRPr lang="it-IT" altLang="it-IT" sz="2700">
                    <a:latin typeface="Calibri" pitchFamily="34" charset="0"/>
                    <a:ea typeface="宋体"/>
                    <a:cs typeface="宋体"/>
                  </a:endParaRPr>
                </a:p>
              </p:txBody>
            </p:sp>
            <p:sp>
              <p:nvSpPr>
                <p:cNvPr id="44" name="Rectangle 3"/>
                <p:cNvSpPr>
                  <a:spLocks noChangeArrowheads="1"/>
                </p:cNvSpPr>
                <p:nvPr/>
              </p:nvSpPr>
              <p:spPr bwMode="auto">
                <a:xfrm>
                  <a:off x="4351338" y="3649663"/>
                  <a:ext cx="236537" cy="0"/>
                </a:xfrm>
                <a:prstGeom prst="rect">
                  <a:avLst/>
                </a:prstGeom>
                <a:solidFill>
                  <a:srgbClr val="FFFF9A"/>
                </a:solidFill>
                <a:ln w="9525">
                  <a:noFill/>
                  <a:miter lim="800000"/>
                  <a:headEnd/>
                  <a:tailEnd/>
                </a:ln>
              </p:spPr>
              <p:txBody>
                <a:bodyPr/>
                <a:lstStyle/>
                <a:p>
                  <a:endParaRPr lang="it-IT" altLang="it-IT" sz="2700">
                    <a:latin typeface="Calibri" pitchFamily="34" charset="0"/>
                    <a:ea typeface="宋体"/>
                    <a:cs typeface="宋体"/>
                  </a:endParaRPr>
                </a:p>
              </p:txBody>
            </p:sp>
            <p:sp>
              <p:nvSpPr>
                <p:cNvPr id="45" name="Rectangle 4"/>
                <p:cNvSpPr>
                  <a:spLocks noChangeArrowheads="1"/>
                </p:cNvSpPr>
                <p:nvPr/>
              </p:nvSpPr>
              <p:spPr bwMode="auto">
                <a:xfrm>
                  <a:off x="4351338" y="3659188"/>
                  <a:ext cx="236537" cy="0"/>
                </a:xfrm>
                <a:prstGeom prst="rect">
                  <a:avLst/>
                </a:prstGeom>
                <a:solidFill>
                  <a:srgbClr val="FFFF9B"/>
                </a:solidFill>
                <a:ln w="9525">
                  <a:noFill/>
                  <a:miter lim="800000"/>
                  <a:headEnd/>
                  <a:tailEnd/>
                </a:ln>
              </p:spPr>
              <p:txBody>
                <a:bodyPr/>
                <a:lstStyle/>
                <a:p>
                  <a:endParaRPr lang="it-IT" altLang="it-IT" sz="2700">
                    <a:latin typeface="Calibri" pitchFamily="34" charset="0"/>
                    <a:ea typeface="宋体"/>
                    <a:cs typeface="宋体"/>
                  </a:endParaRPr>
                </a:p>
              </p:txBody>
            </p:sp>
            <p:sp>
              <p:nvSpPr>
                <p:cNvPr id="46" name="Rectangle 5"/>
                <p:cNvSpPr>
                  <a:spLocks noChangeArrowheads="1"/>
                </p:cNvSpPr>
                <p:nvPr/>
              </p:nvSpPr>
              <p:spPr bwMode="auto">
                <a:xfrm>
                  <a:off x="4351338" y="3659188"/>
                  <a:ext cx="236537" cy="0"/>
                </a:xfrm>
                <a:prstGeom prst="rect">
                  <a:avLst/>
                </a:prstGeom>
                <a:solidFill>
                  <a:srgbClr val="FFFF9C"/>
                </a:solidFill>
                <a:ln w="9525">
                  <a:noFill/>
                  <a:miter lim="800000"/>
                  <a:headEnd/>
                  <a:tailEnd/>
                </a:ln>
              </p:spPr>
              <p:txBody>
                <a:bodyPr/>
                <a:lstStyle/>
                <a:p>
                  <a:endParaRPr lang="it-IT" altLang="it-IT" sz="2700">
                    <a:latin typeface="Calibri" pitchFamily="34" charset="0"/>
                    <a:ea typeface="宋体"/>
                    <a:cs typeface="宋体"/>
                  </a:endParaRPr>
                </a:p>
              </p:txBody>
            </p:sp>
            <p:sp>
              <p:nvSpPr>
                <p:cNvPr id="47" name="Rectangle 6"/>
                <p:cNvSpPr>
                  <a:spLocks noChangeArrowheads="1"/>
                </p:cNvSpPr>
                <p:nvPr/>
              </p:nvSpPr>
              <p:spPr bwMode="auto">
                <a:xfrm>
                  <a:off x="4351338" y="3659188"/>
                  <a:ext cx="236537" cy="0"/>
                </a:xfrm>
                <a:prstGeom prst="rect">
                  <a:avLst/>
                </a:prstGeom>
                <a:solidFill>
                  <a:srgbClr val="FFFF9D"/>
                </a:solidFill>
                <a:ln w="9525">
                  <a:noFill/>
                  <a:miter lim="800000"/>
                  <a:headEnd/>
                  <a:tailEnd/>
                </a:ln>
              </p:spPr>
              <p:txBody>
                <a:bodyPr/>
                <a:lstStyle/>
                <a:p>
                  <a:endParaRPr lang="it-IT" altLang="it-IT" sz="2700">
                    <a:latin typeface="Calibri" pitchFamily="34" charset="0"/>
                    <a:ea typeface="宋体"/>
                    <a:cs typeface="宋体"/>
                  </a:endParaRPr>
                </a:p>
              </p:txBody>
            </p:sp>
            <p:sp>
              <p:nvSpPr>
                <p:cNvPr id="48" name="Rectangle 7"/>
                <p:cNvSpPr>
                  <a:spLocks noChangeArrowheads="1"/>
                </p:cNvSpPr>
                <p:nvPr/>
              </p:nvSpPr>
              <p:spPr bwMode="auto">
                <a:xfrm>
                  <a:off x="4351338" y="3668713"/>
                  <a:ext cx="236537" cy="0"/>
                </a:xfrm>
                <a:prstGeom prst="rect">
                  <a:avLst/>
                </a:prstGeom>
                <a:solidFill>
                  <a:srgbClr val="FFFF9F"/>
                </a:solidFill>
                <a:ln w="9525">
                  <a:noFill/>
                  <a:miter lim="800000"/>
                  <a:headEnd/>
                  <a:tailEnd/>
                </a:ln>
              </p:spPr>
              <p:txBody>
                <a:bodyPr/>
                <a:lstStyle/>
                <a:p>
                  <a:endParaRPr lang="it-IT" altLang="it-IT" sz="2700">
                    <a:latin typeface="Calibri" pitchFamily="34" charset="0"/>
                    <a:ea typeface="宋体"/>
                    <a:cs typeface="宋体"/>
                  </a:endParaRPr>
                </a:p>
              </p:txBody>
            </p:sp>
            <p:sp>
              <p:nvSpPr>
                <p:cNvPr id="49" name="Rectangle 8"/>
                <p:cNvSpPr>
                  <a:spLocks noChangeArrowheads="1"/>
                </p:cNvSpPr>
                <p:nvPr/>
              </p:nvSpPr>
              <p:spPr bwMode="auto">
                <a:xfrm>
                  <a:off x="4351338" y="3668713"/>
                  <a:ext cx="236537" cy="0"/>
                </a:xfrm>
                <a:prstGeom prst="rect">
                  <a:avLst/>
                </a:prstGeom>
                <a:solidFill>
                  <a:srgbClr val="FFFFA0"/>
                </a:solidFill>
                <a:ln w="9525">
                  <a:noFill/>
                  <a:miter lim="800000"/>
                  <a:headEnd/>
                  <a:tailEnd/>
                </a:ln>
              </p:spPr>
              <p:txBody>
                <a:bodyPr/>
                <a:lstStyle/>
                <a:p>
                  <a:endParaRPr lang="it-IT" altLang="it-IT" sz="2700">
                    <a:latin typeface="Calibri" pitchFamily="34" charset="0"/>
                    <a:ea typeface="宋体"/>
                    <a:cs typeface="宋体"/>
                  </a:endParaRPr>
                </a:p>
              </p:txBody>
            </p:sp>
            <p:sp>
              <p:nvSpPr>
                <p:cNvPr id="50" name="Rectangle 9"/>
                <p:cNvSpPr>
                  <a:spLocks noChangeArrowheads="1"/>
                </p:cNvSpPr>
                <p:nvPr/>
              </p:nvSpPr>
              <p:spPr bwMode="auto">
                <a:xfrm>
                  <a:off x="4351338" y="3678238"/>
                  <a:ext cx="236537" cy="0"/>
                </a:xfrm>
                <a:prstGeom prst="rect">
                  <a:avLst/>
                </a:prstGeom>
                <a:solidFill>
                  <a:srgbClr val="FFFFA3"/>
                </a:solidFill>
                <a:ln w="9525">
                  <a:noFill/>
                  <a:miter lim="800000"/>
                  <a:headEnd/>
                  <a:tailEnd/>
                </a:ln>
              </p:spPr>
              <p:txBody>
                <a:bodyPr/>
                <a:lstStyle/>
                <a:p>
                  <a:endParaRPr lang="it-IT" altLang="it-IT" sz="2700">
                    <a:latin typeface="Calibri" pitchFamily="34" charset="0"/>
                    <a:ea typeface="宋体"/>
                    <a:cs typeface="宋体"/>
                  </a:endParaRPr>
                </a:p>
              </p:txBody>
            </p:sp>
            <p:sp>
              <p:nvSpPr>
                <p:cNvPr id="51" name="Rectangle 10"/>
                <p:cNvSpPr>
                  <a:spLocks noChangeArrowheads="1"/>
                </p:cNvSpPr>
                <p:nvPr/>
              </p:nvSpPr>
              <p:spPr bwMode="auto">
                <a:xfrm>
                  <a:off x="4351338" y="3678238"/>
                  <a:ext cx="236537" cy="0"/>
                </a:xfrm>
                <a:prstGeom prst="rect">
                  <a:avLst/>
                </a:prstGeom>
                <a:solidFill>
                  <a:srgbClr val="FFFFA4"/>
                </a:solidFill>
                <a:ln w="9525">
                  <a:noFill/>
                  <a:miter lim="800000"/>
                  <a:headEnd/>
                  <a:tailEnd/>
                </a:ln>
              </p:spPr>
              <p:txBody>
                <a:bodyPr/>
                <a:lstStyle/>
                <a:p>
                  <a:endParaRPr lang="it-IT" altLang="it-IT" sz="2700">
                    <a:latin typeface="Calibri" pitchFamily="34" charset="0"/>
                    <a:ea typeface="宋体"/>
                    <a:cs typeface="宋体"/>
                  </a:endParaRPr>
                </a:p>
              </p:txBody>
            </p:sp>
            <p:sp>
              <p:nvSpPr>
                <p:cNvPr id="52" name="Rectangle 11"/>
                <p:cNvSpPr>
                  <a:spLocks noChangeArrowheads="1"/>
                </p:cNvSpPr>
                <p:nvPr/>
              </p:nvSpPr>
              <p:spPr bwMode="auto">
                <a:xfrm>
                  <a:off x="4351338" y="3678238"/>
                  <a:ext cx="236537" cy="0"/>
                </a:xfrm>
                <a:prstGeom prst="rect">
                  <a:avLst/>
                </a:prstGeom>
                <a:solidFill>
                  <a:srgbClr val="FFFFA6"/>
                </a:solidFill>
                <a:ln w="9525">
                  <a:noFill/>
                  <a:miter lim="800000"/>
                  <a:headEnd/>
                  <a:tailEnd/>
                </a:ln>
              </p:spPr>
              <p:txBody>
                <a:bodyPr/>
                <a:lstStyle/>
                <a:p>
                  <a:endParaRPr lang="it-IT" altLang="it-IT" sz="2700">
                    <a:latin typeface="Calibri" pitchFamily="34" charset="0"/>
                    <a:ea typeface="宋体"/>
                    <a:cs typeface="宋体"/>
                  </a:endParaRPr>
                </a:p>
              </p:txBody>
            </p:sp>
            <p:sp>
              <p:nvSpPr>
                <p:cNvPr id="53" name="Rectangle 12"/>
                <p:cNvSpPr>
                  <a:spLocks noChangeArrowheads="1"/>
                </p:cNvSpPr>
                <p:nvPr/>
              </p:nvSpPr>
              <p:spPr bwMode="auto">
                <a:xfrm>
                  <a:off x="4351338" y="3687763"/>
                  <a:ext cx="236537" cy="0"/>
                </a:xfrm>
                <a:prstGeom prst="rect">
                  <a:avLst/>
                </a:prstGeom>
                <a:solidFill>
                  <a:srgbClr val="FFFFA9"/>
                </a:solidFill>
                <a:ln w="9525">
                  <a:noFill/>
                  <a:miter lim="800000"/>
                  <a:headEnd/>
                  <a:tailEnd/>
                </a:ln>
              </p:spPr>
              <p:txBody>
                <a:bodyPr/>
                <a:lstStyle/>
                <a:p>
                  <a:endParaRPr lang="it-IT" altLang="it-IT" sz="2700">
                    <a:latin typeface="Calibri" pitchFamily="34" charset="0"/>
                    <a:ea typeface="宋体"/>
                    <a:cs typeface="宋体"/>
                  </a:endParaRPr>
                </a:p>
              </p:txBody>
            </p:sp>
            <p:sp>
              <p:nvSpPr>
                <p:cNvPr id="54" name="Rectangle 13"/>
                <p:cNvSpPr>
                  <a:spLocks noChangeArrowheads="1"/>
                </p:cNvSpPr>
                <p:nvPr/>
              </p:nvSpPr>
              <p:spPr bwMode="auto">
                <a:xfrm>
                  <a:off x="4351338" y="3687763"/>
                  <a:ext cx="236537" cy="0"/>
                </a:xfrm>
                <a:prstGeom prst="rect">
                  <a:avLst/>
                </a:prstGeom>
                <a:solidFill>
                  <a:srgbClr val="FFFFAC"/>
                </a:solidFill>
                <a:ln w="9525">
                  <a:noFill/>
                  <a:miter lim="800000"/>
                  <a:headEnd/>
                  <a:tailEnd/>
                </a:ln>
              </p:spPr>
              <p:txBody>
                <a:bodyPr/>
                <a:lstStyle/>
                <a:p>
                  <a:endParaRPr lang="it-IT" altLang="it-IT" sz="2700">
                    <a:latin typeface="Calibri" pitchFamily="34" charset="0"/>
                    <a:ea typeface="宋体"/>
                    <a:cs typeface="宋体"/>
                  </a:endParaRPr>
                </a:p>
              </p:txBody>
            </p:sp>
            <p:sp>
              <p:nvSpPr>
                <p:cNvPr id="55" name="Rectangle 14"/>
                <p:cNvSpPr>
                  <a:spLocks noChangeArrowheads="1"/>
                </p:cNvSpPr>
                <p:nvPr/>
              </p:nvSpPr>
              <p:spPr bwMode="auto">
                <a:xfrm>
                  <a:off x="4351338" y="3697288"/>
                  <a:ext cx="236537" cy="0"/>
                </a:xfrm>
                <a:prstGeom prst="rect">
                  <a:avLst/>
                </a:prstGeom>
                <a:solidFill>
                  <a:srgbClr val="FFFFB0"/>
                </a:solidFill>
                <a:ln w="9525">
                  <a:noFill/>
                  <a:miter lim="800000"/>
                  <a:headEnd/>
                  <a:tailEnd/>
                </a:ln>
              </p:spPr>
              <p:txBody>
                <a:bodyPr/>
                <a:lstStyle/>
                <a:p>
                  <a:endParaRPr lang="it-IT" altLang="it-IT" sz="2700">
                    <a:latin typeface="Calibri" pitchFamily="34" charset="0"/>
                    <a:ea typeface="宋体"/>
                    <a:cs typeface="宋体"/>
                  </a:endParaRPr>
                </a:p>
              </p:txBody>
            </p:sp>
            <p:sp>
              <p:nvSpPr>
                <p:cNvPr id="56" name="Rectangle 15"/>
                <p:cNvSpPr>
                  <a:spLocks noChangeArrowheads="1"/>
                </p:cNvSpPr>
                <p:nvPr/>
              </p:nvSpPr>
              <p:spPr bwMode="auto">
                <a:xfrm>
                  <a:off x="4351338" y="3697288"/>
                  <a:ext cx="236537" cy="0"/>
                </a:xfrm>
                <a:prstGeom prst="rect">
                  <a:avLst/>
                </a:prstGeom>
                <a:solidFill>
                  <a:srgbClr val="FFFFB2"/>
                </a:solidFill>
                <a:ln w="9525">
                  <a:noFill/>
                  <a:miter lim="800000"/>
                  <a:headEnd/>
                  <a:tailEnd/>
                </a:ln>
              </p:spPr>
              <p:txBody>
                <a:bodyPr/>
                <a:lstStyle/>
                <a:p>
                  <a:endParaRPr lang="it-IT" altLang="it-IT" sz="2700">
                    <a:latin typeface="Calibri" pitchFamily="34" charset="0"/>
                    <a:ea typeface="宋体"/>
                    <a:cs typeface="宋体"/>
                  </a:endParaRPr>
                </a:p>
              </p:txBody>
            </p:sp>
            <p:sp>
              <p:nvSpPr>
                <p:cNvPr id="57" name="Rectangle 16"/>
                <p:cNvSpPr>
                  <a:spLocks noChangeArrowheads="1"/>
                </p:cNvSpPr>
                <p:nvPr/>
              </p:nvSpPr>
              <p:spPr bwMode="auto">
                <a:xfrm>
                  <a:off x="4351338" y="3706813"/>
                  <a:ext cx="236537" cy="0"/>
                </a:xfrm>
                <a:prstGeom prst="rect">
                  <a:avLst/>
                </a:prstGeom>
                <a:solidFill>
                  <a:srgbClr val="FFFFB7"/>
                </a:solidFill>
                <a:ln w="9525">
                  <a:noFill/>
                  <a:miter lim="800000"/>
                  <a:headEnd/>
                  <a:tailEnd/>
                </a:ln>
              </p:spPr>
              <p:txBody>
                <a:bodyPr/>
                <a:lstStyle/>
                <a:p>
                  <a:endParaRPr lang="it-IT" altLang="it-IT" sz="2700">
                    <a:latin typeface="Calibri" pitchFamily="34" charset="0"/>
                    <a:ea typeface="宋体"/>
                    <a:cs typeface="宋体"/>
                  </a:endParaRPr>
                </a:p>
              </p:txBody>
            </p:sp>
            <p:sp>
              <p:nvSpPr>
                <p:cNvPr id="58" name="Rectangle 17"/>
                <p:cNvSpPr>
                  <a:spLocks noChangeArrowheads="1"/>
                </p:cNvSpPr>
                <p:nvPr/>
              </p:nvSpPr>
              <p:spPr bwMode="auto">
                <a:xfrm>
                  <a:off x="4351338" y="3706813"/>
                  <a:ext cx="236537" cy="0"/>
                </a:xfrm>
                <a:prstGeom prst="rect">
                  <a:avLst/>
                </a:prstGeom>
                <a:solidFill>
                  <a:srgbClr val="FFFFB9"/>
                </a:solidFill>
                <a:ln w="9525">
                  <a:noFill/>
                  <a:miter lim="800000"/>
                  <a:headEnd/>
                  <a:tailEnd/>
                </a:ln>
              </p:spPr>
              <p:txBody>
                <a:bodyPr/>
                <a:lstStyle/>
                <a:p>
                  <a:endParaRPr lang="it-IT" altLang="it-IT" sz="2700">
                    <a:latin typeface="Calibri" pitchFamily="34" charset="0"/>
                    <a:ea typeface="宋体"/>
                    <a:cs typeface="宋体"/>
                  </a:endParaRPr>
                </a:p>
              </p:txBody>
            </p:sp>
            <p:sp>
              <p:nvSpPr>
                <p:cNvPr id="59" name="Rectangle 18"/>
                <p:cNvSpPr>
                  <a:spLocks noChangeArrowheads="1"/>
                </p:cNvSpPr>
                <p:nvPr/>
              </p:nvSpPr>
              <p:spPr bwMode="auto">
                <a:xfrm>
                  <a:off x="4351338" y="3706813"/>
                  <a:ext cx="236537" cy="0"/>
                </a:xfrm>
                <a:prstGeom prst="rect">
                  <a:avLst/>
                </a:prstGeom>
                <a:solidFill>
                  <a:srgbClr val="FFFFBB"/>
                </a:solidFill>
                <a:ln w="9525">
                  <a:noFill/>
                  <a:miter lim="800000"/>
                  <a:headEnd/>
                  <a:tailEnd/>
                </a:ln>
              </p:spPr>
              <p:txBody>
                <a:bodyPr/>
                <a:lstStyle/>
                <a:p>
                  <a:endParaRPr lang="it-IT" altLang="it-IT" sz="2700">
                    <a:latin typeface="Calibri" pitchFamily="34" charset="0"/>
                    <a:ea typeface="宋体"/>
                    <a:cs typeface="宋体"/>
                  </a:endParaRPr>
                </a:p>
              </p:txBody>
            </p:sp>
            <p:sp>
              <p:nvSpPr>
                <p:cNvPr id="60" name="Rectangle 19"/>
                <p:cNvSpPr>
                  <a:spLocks noChangeArrowheads="1"/>
                </p:cNvSpPr>
                <p:nvPr/>
              </p:nvSpPr>
              <p:spPr bwMode="auto">
                <a:xfrm>
                  <a:off x="4351338" y="3716338"/>
                  <a:ext cx="236537" cy="0"/>
                </a:xfrm>
                <a:prstGeom prst="rect">
                  <a:avLst/>
                </a:prstGeom>
                <a:solidFill>
                  <a:srgbClr val="FFFFC1"/>
                </a:solidFill>
                <a:ln w="9525">
                  <a:noFill/>
                  <a:miter lim="800000"/>
                  <a:headEnd/>
                  <a:tailEnd/>
                </a:ln>
              </p:spPr>
              <p:txBody>
                <a:bodyPr/>
                <a:lstStyle/>
                <a:p>
                  <a:endParaRPr lang="it-IT" altLang="it-IT" sz="2700">
                    <a:latin typeface="Calibri" pitchFamily="34" charset="0"/>
                    <a:ea typeface="宋体"/>
                    <a:cs typeface="宋体"/>
                  </a:endParaRPr>
                </a:p>
              </p:txBody>
            </p:sp>
            <p:sp>
              <p:nvSpPr>
                <p:cNvPr id="61" name="Rectangle 20"/>
                <p:cNvSpPr>
                  <a:spLocks noChangeArrowheads="1"/>
                </p:cNvSpPr>
                <p:nvPr/>
              </p:nvSpPr>
              <p:spPr bwMode="auto">
                <a:xfrm>
                  <a:off x="4351338" y="3716338"/>
                  <a:ext cx="236537" cy="0"/>
                </a:xfrm>
                <a:prstGeom prst="rect">
                  <a:avLst/>
                </a:prstGeom>
                <a:solidFill>
                  <a:srgbClr val="FFFFC3"/>
                </a:solidFill>
                <a:ln w="9525">
                  <a:noFill/>
                  <a:miter lim="800000"/>
                  <a:headEnd/>
                  <a:tailEnd/>
                </a:ln>
              </p:spPr>
              <p:txBody>
                <a:bodyPr/>
                <a:lstStyle/>
                <a:p>
                  <a:endParaRPr lang="it-IT" altLang="it-IT" sz="2700">
                    <a:latin typeface="Calibri" pitchFamily="34" charset="0"/>
                    <a:ea typeface="宋体"/>
                    <a:cs typeface="宋体"/>
                  </a:endParaRPr>
                </a:p>
              </p:txBody>
            </p:sp>
            <p:sp>
              <p:nvSpPr>
                <p:cNvPr id="62" name="Rectangle 21"/>
                <p:cNvSpPr>
                  <a:spLocks noChangeArrowheads="1"/>
                </p:cNvSpPr>
                <p:nvPr/>
              </p:nvSpPr>
              <p:spPr bwMode="auto">
                <a:xfrm>
                  <a:off x="4351338" y="3716338"/>
                  <a:ext cx="236537" cy="0"/>
                </a:xfrm>
                <a:prstGeom prst="rect">
                  <a:avLst/>
                </a:prstGeom>
                <a:solidFill>
                  <a:srgbClr val="FFFFC6"/>
                </a:solidFill>
                <a:ln w="9525">
                  <a:noFill/>
                  <a:miter lim="800000"/>
                  <a:headEnd/>
                  <a:tailEnd/>
                </a:ln>
              </p:spPr>
              <p:txBody>
                <a:bodyPr/>
                <a:lstStyle/>
                <a:p>
                  <a:endParaRPr lang="it-IT" altLang="it-IT" sz="2700">
                    <a:latin typeface="Calibri" pitchFamily="34" charset="0"/>
                    <a:ea typeface="宋体"/>
                    <a:cs typeface="宋体"/>
                  </a:endParaRPr>
                </a:p>
              </p:txBody>
            </p:sp>
            <p:sp>
              <p:nvSpPr>
                <p:cNvPr id="63" name="Rectangle 22"/>
                <p:cNvSpPr>
                  <a:spLocks noChangeArrowheads="1"/>
                </p:cNvSpPr>
                <p:nvPr/>
              </p:nvSpPr>
              <p:spPr bwMode="auto">
                <a:xfrm>
                  <a:off x="4351338" y="3725863"/>
                  <a:ext cx="236537" cy="0"/>
                </a:xfrm>
                <a:prstGeom prst="rect">
                  <a:avLst/>
                </a:prstGeom>
                <a:solidFill>
                  <a:srgbClr val="FFFFCC"/>
                </a:solidFill>
                <a:ln w="9525">
                  <a:noFill/>
                  <a:miter lim="800000"/>
                  <a:headEnd/>
                  <a:tailEnd/>
                </a:ln>
              </p:spPr>
              <p:txBody>
                <a:bodyPr/>
                <a:lstStyle/>
                <a:p>
                  <a:endParaRPr lang="it-IT" altLang="it-IT" sz="2700">
                    <a:latin typeface="Calibri" pitchFamily="34" charset="0"/>
                    <a:ea typeface="宋体"/>
                    <a:cs typeface="宋体"/>
                  </a:endParaRPr>
                </a:p>
              </p:txBody>
            </p:sp>
            <p:sp>
              <p:nvSpPr>
                <p:cNvPr id="64" name="Rectangle 23"/>
                <p:cNvSpPr>
                  <a:spLocks noChangeArrowheads="1"/>
                </p:cNvSpPr>
                <p:nvPr/>
              </p:nvSpPr>
              <p:spPr bwMode="auto">
                <a:xfrm>
                  <a:off x="4351338" y="3725863"/>
                  <a:ext cx="236537" cy="0"/>
                </a:xfrm>
                <a:prstGeom prst="rect">
                  <a:avLst/>
                </a:prstGeom>
                <a:solidFill>
                  <a:srgbClr val="FFFFCE"/>
                </a:solidFill>
                <a:ln w="9525">
                  <a:noFill/>
                  <a:miter lim="800000"/>
                  <a:headEnd/>
                  <a:tailEnd/>
                </a:ln>
              </p:spPr>
              <p:txBody>
                <a:bodyPr/>
                <a:lstStyle/>
                <a:p>
                  <a:endParaRPr lang="it-IT" altLang="it-IT" sz="2700">
                    <a:latin typeface="Calibri" pitchFamily="34" charset="0"/>
                    <a:ea typeface="宋体"/>
                    <a:cs typeface="宋体"/>
                  </a:endParaRPr>
                </a:p>
              </p:txBody>
            </p:sp>
            <p:sp>
              <p:nvSpPr>
                <p:cNvPr id="65" name="Rectangle 24"/>
                <p:cNvSpPr>
                  <a:spLocks noChangeArrowheads="1"/>
                </p:cNvSpPr>
                <p:nvPr/>
              </p:nvSpPr>
              <p:spPr bwMode="auto">
                <a:xfrm>
                  <a:off x="4351338" y="3735388"/>
                  <a:ext cx="236537" cy="0"/>
                </a:xfrm>
                <a:prstGeom prst="rect">
                  <a:avLst/>
                </a:prstGeom>
                <a:solidFill>
                  <a:srgbClr val="FFFFD3"/>
                </a:solidFill>
                <a:ln w="9525">
                  <a:noFill/>
                  <a:miter lim="800000"/>
                  <a:headEnd/>
                  <a:tailEnd/>
                </a:ln>
              </p:spPr>
              <p:txBody>
                <a:bodyPr/>
                <a:lstStyle/>
                <a:p>
                  <a:endParaRPr lang="it-IT" altLang="it-IT" sz="2700">
                    <a:latin typeface="Calibri" pitchFamily="34" charset="0"/>
                    <a:ea typeface="宋体"/>
                    <a:cs typeface="宋体"/>
                  </a:endParaRPr>
                </a:p>
              </p:txBody>
            </p:sp>
            <p:sp>
              <p:nvSpPr>
                <p:cNvPr id="66" name="Rectangle 25"/>
                <p:cNvSpPr>
                  <a:spLocks noChangeArrowheads="1"/>
                </p:cNvSpPr>
                <p:nvPr/>
              </p:nvSpPr>
              <p:spPr bwMode="auto">
                <a:xfrm>
                  <a:off x="4351338" y="3735388"/>
                  <a:ext cx="236537" cy="0"/>
                </a:xfrm>
                <a:prstGeom prst="rect">
                  <a:avLst/>
                </a:prstGeom>
                <a:solidFill>
                  <a:srgbClr val="FFFFD6"/>
                </a:solidFill>
                <a:ln w="9525">
                  <a:noFill/>
                  <a:miter lim="800000"/>
                  <a:headEnd/>
                  <a:tailEnd/>
                </a:ln>
              </p:spPr>
              <p:txBody>
                <a:bodyPr/>
                <a:lstStyle/>
                <a:p>
                  <a:endParaRPr lang="it-IT" altLang="it-IT" sz="2700">
                    <a:latin typeface="Calibri" pitchFamily="34" charset="0"/>
                    <a:ea typeface="宋体"/>
                    <a:cs typeface="宋体"/>
                  </a:endParaRPr>
                </a:p>
              </p:txBody>
            </p:sp>
            <p:sp>
              <p:nvSpPr>
                <p:cNvPr id="67" name="Rectangle 26"/>
                <p:cNvSpPr>
                  <a:spLocks noChangeArrowheads="1"/>
                </p:cNvSpPr>
                <p:nvPr/>
              </p:nvSpPr>
              <p:spPr bwMode="auto">
                <a:xfrm>
                  <a:off x="4351338" y="3735388"/>
                  <a:ext cx="236537" cy="0"/>
                </a:xfrm>
                <a:prstGeom prst="rect">
                  <a:avLst/>
                </a:prstGeom>
                <a:solidFill>
                  <a:srgbClr val="FFFFD8"/>
                </a:solidFill>
                <a:ln w="9525">
                  <a:noFill/>
                  <a:miter lim="800000"/>
                  <a:headEnd/>
                  <a:tailEnd/>
                </a:ln>
              </p:spPr>
              <p:txBody>
                <a:bodyPr/>
                <a:lstStyle/>
                <a:p>
                  <a:endParaRPr lang="it-IT" altLang="it-IT" sz="2700">
                    <a:latin typeface="Calibri" pitchFamily="34" charset="0"/>
                    <a:ea typeface="宋体"/>
                    <a:cs typeface="宋体"/>
                  </a:endParaRPr>
                </a:p>
              </p:txBody>
            </p:sp>
            <p:sp>
              <p:nvSpPr>
                <p:cNvPr id="68" name="Rectangle 27"/>
                <p:cNvSpPr>
                  <a:spLocks noChangeArrowheads="1"/>
                </p:cNvSpPr>
                <p:nvPr/>
              </p:nvSpPr>
              <p:spPr bwMode="auto">
                <a:xfrm>
                  <a:off x="4351338" y="3744913"/>
                  <a:ext cx="236537" cy="0"/>
                </a:xfrm>
                <a:prstGeom prst="rect">
                  <a:avLst/>
                </a:prstGeom>
                <a:solidFill>
                  <a:srgbClr val="FFFFDD"/>
                </a:solidFill>
                <a:ln w="9525">
                  <a:noFill/>
                  <a:miter lim="800000"/>
                  <a:headEnd/>
                  <a:tailEnd/>
                </a:ln>
              </p:spPr>
              <p:txBody>
                <a:bodyPr/>
                <a:lstStyle/>
                <a:p>
                  <a:endParaRPr lang="it-IT" altLang="it-IT" sz="2700">
                    <a:latin typeface="Calibri" pitchFamily="34" charset="0"/>
                    <a:ea typeface="宋体"/>
                    <a:cs typeface="宋体"/>
                  </a:endParaRPr>
                </a:p>
              </p:txBody>
            </p:sp>
            <p:sp>
              <p:nvSpPr>
                <p:cNvPr id="69" name="Rectangle 28"/>
                <p:cNvSpPr>
                  <a:spLocks noChangeArrowheads="1"/>
                </p:cNvSpPr>
                <p:nvPr/>
              </p:nvSpPr>
              <p:spPr bwMode="auto">
                <a:xfrm>
                  <a:off x="4351338" y="3744913"/>
                  <a:ext cx="236537" cy="0"/>
                </a:xfrm>
                <a:prstGeom prst="rect">
                  <a:avLst/>
                </a:prstGeom>
                <a:solidFill>
                  <a:srgbClr val="FFFFE0"/>
                </a:solidFill>
                <a:ln w="9525">
                  <a:noFill/>
                  <a:miter lim="800000"/>
                  <a:headEnd/>
                  <a:tailEnd/>
                </a:ln>
              </p:spPr>
              <p:txBody>
                <a:bodyPr/>
                <a:lstStyle/>
                <a:p>
                  <a:endParaRPr lang="it-IT" altLang="it-IT" sz="2700">
                    <a:latin typeface="Calibri" pitchFamily="34" charset="0"/>
                    <a:ea typeface="宋体"/>
                    <a:cs typeface="宋体"/>
                  </a:endParaRPr>
                </a:p>
              </p:txBody>
            </p:sp>
            <p:sp>
              <p:nvSpPr>
                <p:cNvPr id="70" name="Rectangle 29"/>
                <p:cNvSpPr>
                  <a:spLocks noChangeArrowheads="1"/>
                </p:cNvSpPr>
                <p:nvPr/>
              </p:nvSpPr>
              <p:spPr bwMode="auto">
                <a:xfrm>
                  <a:off x="4351338" y="3754438"/>
                  <a:ext cx="236537" cy="0"/>
                </a:xfrm>
                <a:prstGeom prst="rect">
                  <a:avLst/>
                </a:prstGeom>
                <a:solidFill>
                  <a:srgbClr val="FFFFE4"/>
                </a:solidFill>
                <a:ln w="9525">
                  <a:noFill/>
                  <a:miter lim="800000"/>
                  <a:headEnd/>
                  <a:tailEnd/>
                </a:ln>
              </p:spPr>
              <p:txBody>
                <a:bodyPr/>
                <a:lstStyle/>
                <a:p>
                  <a:endParaRPr lang="it-IT" altLang="it-IT" sz="2700">
                    <a:latin typeface="Calibri" pitchFamily="34" charset="0"/>
                    <a:ea typeface="宋体"/>
                    <a:cs typeface="宋体"/>
                  </a:endParaRPr>
                </a:p>
              </p:txBody>
            </p:sp>
            <p:sp>
              <p:nvSpPr>
                <p:cNvPr id="71" name="Rectangle 30"/>
                <p:cNvSpPr>
                  <a:spLocks noChangeArrowheads="1"/>
                </p:cNvSpPr>
                <p:nvPr/>
              </p:nvSpPr>
              <p:spPr bwMode="auto">
                <a:xfrm>
                  <a:off x="4351338" y="3754438"/>
                  <a:ext cx="236537" cy="0"/>
                </a:xfrm>
                <a:prstGeom prst="rect">
                  <a:avLst/>
                </a:prstGeom>
                <a:solidFill>
                  <a:srgbClr val="FFFFE6"/>
                </a:solidFill>
                <a:ln w="9525">
                  <a:noFill/>
                  <a:miter lim="800000"/>
                  <a:headEnd/>
                  <a:tailEnd/>
                </a:ln>
              </p:spPr>
              <p:txBody>
                <a:bodyPr/>
                <a:lstStyle/>
                <a:p>
                  <a:endParaRPr lang="it-IT" altLang="it-IT" sz="2700">
                    <a:latin typeface="Calibri" pitchFamily="34" charset="0"/>
                    <a:ea typeface="宋体"/>
                    <a:cs typeface="宋体"/>
                  </a:endParaRPr>
                </a:p>
              </p:txBody>
            </p:sp>
            <p:sp>
              <p:nvSpPr>
                <p:cNvPr id="72" name="Rectangle 31"/>
                <p:cNvSpPr>
                  <a:spLocks noChangeArrowheads="1"/>
                </p:cNvSpPr>
                <p:nvPr/>
              </p:nvSpPr>
              <p:spPr bwMode="auto">
                <a:xfrm>
                  <a:off x="4351338" y="3763963"/>
                  <a:ext cx="236537" cy="0"/>
                </a:xfrm>
                <a:prstGeom prst="rect">
                  <a:avLst/>
                </a:prstGeom>
                <a:solidFill>
                  <a:srgbClr val="FFFFEA"/>
                </a:solidFill>
                <a:ln w="9525">
                  <a:noFill/>
                  <a:miter lim="800000"/>
                  <a:headEnd/>
                  <a:tailEnd/>
                </a:ln>
              </p:spPr>
              <p:txBody>
                <a:bodyPr/>
                <a:lstStyle/>
                <a:p>
                  <a:endParaRPr lang="it-IT" altLang="it-IT" sz="2700">
                    <a:latin typeface="Calibri" pitchFamily="34" charset="0"/>
                    <a:ea typeface="宋体"/>
                    <a:cs typeface="宋体"/>
                  </a:endParaRPr>
                </a:p>
              </p:txBody>
            </p:sp>
            <p:sp>
              <p:nvSpPr>
                <p:cNvPr id="73" name="Rectangle 32"/>
                <p:cNvSpPr>
                  <a:spLocks noChangeArrowheads="1"/>
                </p:cNvSpPr>
                <p:nvPr/>
              </p:nvSpPr>
              <p:spPr bwMode="auto">
                <a:xfrm>
                  <a:off x="4351338" y="3763963"/>
                  <a:ext cx="236537" cy="0"/>
                </a:xfrm>
                <a:prstGeom prst="rect">
                  <a:avLst/>
                </a:prstGeom>
                <a:solidFill>
                  <a:srgbClr val="FFFFEB"/>
                </a:solidFill>
                <a:ln w="9525">
                  <a:noFill/>
                  <a:miter lim="800000"/>
                  <a:headEnd/>
                  <a:tailEnd/>
                </a:ln>
              </p:spPr>
              <p:txBody>
                <a:bodyPr/>
                <a:lstStyle/>
                <a:p>
                  <a:endParaRPr lang="it-IT" altLang="it-IT" sz="2700">
                    <a:latin typeface="Calibri" pitchFamily="34" charset="0"/>
                    <a:ea typeface="宋体"/>
                    <a:cs typeface="宋体"/>
                  </a:endParaRPr>
                </a:p>
              </p:txBody>
            </p:sp>
            <p:sp>
              <p:nvSpPr>
                <p:cNvPr id="74" name="Rectangle 33"/>
                <p:cNvSpPr>
                  <a:spLocks noChangeArrowheads="1"/>
                </p:cNvSpPr>
                <p:nvPr/>
              </p:nvSpPr>
              <p:spPr bwMode="auto">
                <a:xfrm>
                  <a:off x="4351338" y="3763963"/>
                  <a:ext cx="236537" cy="0"/>
                </a:xfrm>
                <a:prstGeom prst="rect">
                  <a:avLst/>
                </a:prstGeom>
                <a:solidFill>
                  <a:srgbClr val="FFFFEE"/>
                </a:solidFill>
                <a:ln w="9525">
                  <a:noFill/>
                  <a:miter lim="800000"/>
                  <a:headEnd/>
                  <a:tailEnd/>
                </a:ln>
              </p:spPr>
              <p:txBody>
                <a:bodyPr/>
                <a:lstStyle/>
                <a:p>
                  <a:endParaRPr lang="it-IT" altLang="it-IT" sz="2700">
                    <a:latin typeface="Calibri" pitchFamily="34" charset="0"/>
                    <a:ea typeface="宋体"/>
                    <a:cs typeface="宋体"/>
                  </a:endParaRPr>
                </a:p>
              </p:txBody>
            </p:sp>
            <p:sp>
              <p:nvSpPr>
                <p:cNvPr id="75" name="Rectangle 34"/>
                <p:cNvSpPr>
                  <a:spLocks noChangeArrowheads="1"/>
                </p:cNvSpPr>
                <p:nvPr/>
              </p:nvSpPr>
              <p:spPr bwMode="auto">
                <a:xfrm>
                  <a:off x="4351338" y="3773488"/>
                  <a:ext cx="236537" cy="0"/>
                </a:xfrm>
                <a:prstGeom prst="rect">
                  <a:avLst/>
                </a:prstGeom>
                <a:solidFill>
                  <a:srgbClr val="FFFFF0"/>
                </a:solidFill>
                <a:ln w="9525">
                  <a:noFill/>
                  <a:miter lim="800000"/>
                  <a:headEnd/>
                  <a:tailEnd/>
                </a:ln>
              </p:spPr>
              <p:txBody>
                <a:bodyPr/>
                <a:lstStyle/>
                <a:p>
                  <a:endParaRPr lang="it-IT" altLang="it-IT" sz="2700">
                    <a:latin typeface="Calibri" pitchFamily="34" charset="0"/>
                    <a:ea typeface="宋体"/>
                    <a:cs typeface="宋体"/>
                  </a:endParaRPr>
                </a:p>
              </p:txBody>
            </p:sp>
            <p:sp>
              <p:nvSpPr>
                <p:cNvPr id="76" name="Rectangle 35"/>
                <p:cNvSpPr>
                  <a:spLocks noChangeArrowheads="1"/>
                </p:cNvSpPr>
                <p:nvPr/>
              </p:nvSpPr>
              <p:spPr bwMode="auto">
                <a:xfrm>
                  <a:off x="4351338" y="3773488"/>
                  <a:ext cx="236537" cy="0"/>
                </a:xfrm>
                <a:prstGeom prst="rect">
                  <a:avLst/>
                </a:prstGeom>
                <a:solidFill>
                  <a:srgbClr val="FFFFF2"/>
                </a:solidFill>
                <a:ln w="9525">
                  <a:noFill/>
                  <a:miter lim="800000"/>
                  <a:headEnd/>
                  <a:tailEnd/>
                </a:ln>
              </p:spPr>
              <p:txBody>
                <a:bodyPr/>
                <a:lstStyle/>
                <a:p>
                  <a:endParaRPr lang="it-IT" altLang="it-IT" sz="2700">
                    <a:latin typeface="Calibri" pitchFamily="34" charset="0"/>
                    <a:ea typeface="宋体"/>
                    <a:cs typeface="宋体"/>
                  </a:endParaRPr>
                </a:p>
              </p:txBody>
            </p:sp>
            <p:sp>
              <p:nvSpPr>
                <p:cNvPr id="77" name="Rectangle 36"/>
                <p:cNvSpPr>
                  <a:spLocks noChangeArrowheads="1"/>
                </p:cNvSpPr>
                <p:nvPr/>
              </p:nvSpPr>
              <p:spPr bwMode="auto">
                <a:xfrm>
                  <a:off x="4351338" y="3773488"/>
                  <a:ext cx="236537" cy="9525"/>
                </a:xfrm>
                <a:prstGeom prst="rect">
                  <a:avLst/>
                </a:prstGeom>
                <a:solidFill>
                  <a:srgbClr val="FFFFF4"/>
                </a:solidFill>
                <a:ln w="9525">
                  <a:noFill/>
                  <a:miter lim="800000"/>
                  <a:headEnd/>
                  <a:tailEnd/>
                </a:ln>
              </p:spPr>
              <p:txBody>
                <a:bodyPr/>
                <a:lstStyle/>
                <a:p>
                  <a:endParaRPr lang="it-IT" altLang="it-IT" sz="2700">
                    <a:latin typeface="Calibri" pitchFamily="34" charset="0"/>
                    <a:ea typeface="宋体"/>
                    <a:cs typeface="宋体"/>
                  </a:endParaRPr>
                </a:p>
              </p:txBody>
            </p:sp>
            <p:sp>
              <p:nvSpPr>
                <p:cNvPr id="78" name="Rectangle 37"/>
                <p:cNvSpPr>
                  <a:spLocks noChangeArrowheads="1"/>
                </p:cNvSpPr>
                <p:nvPr/>
              </p:nvSpPr>
              <p:spPr bwMode="auto">
                <a:xfrm>
                  <a:off x="4351338" y="3783013"/>
                  <a:ext cx="236537" cy="0"/>
                </a:xfrm>
                <a:prstGeom prst="rect">
                  <a:avLst/>
                </a:prstGeom>
                <a:solidFill>
                  <a:srgbClr val="FFFFF4"/>
                </a:solidFill>
                <a:ln w="9525">
                  <a:noFill/>
                  <a:miter lim="800000"/>
                  <a:headEnd/>
                  <a:tailEnd/>
                </a:ln>
              </p:spPr>
              <p:txBody>
                <a:bodyPr/>
                <a:lstStyle/>
                <a:p>
                  <a:endParaRPr lang="it-IT" altLang="it-IT" sz="2700">
                    <a:latin typeface="Calibri" pitchFamily="34" charset="0"/>
                    <a:ea typeface="宋体"/>
                    <a:cs typeface="宋体"/>
                  </a:endParaRPr>
                </a:p>
              </p:txBody>
            </p:sp>
            <p:sp>
              <p:nvSpPr>
                <p:cNvPr id="79" name="Rectangle 38"/>
                <p:cNvSpPr>
                  <a:spLocks noChangeArrowheads="1"/>
                </p:cNvSpPr>
                <p:nvPr/>
              </p:nvSpPr>
              <p:spPr bwMode="auto">
                <a:xfrm>
                  <a:off x="4351338" y="3783013"/>
                  <a:ext cx="236537" cy="0"/>
                </a:xfrm>
                <a:prstGeom prst="rect">
                  <a:avLst/>
                </a:prstGeom>
                <a:solidFill>
                  <a:srgbClr val="FFFFF6"/>
                </a:solidFill>
                <a:ln w="9525">
                  <a:noFill/>
                  <a:miter lim="800000"/>
                  <a:headEnd/>
                  <a:tailEnd/>
                </a:ln>
              </p:spPr>
              <p:txBody>
                <a:bodyPr/>
                <a:lstStyle/>
                <a:p>
                  <a:endParaRPr lang="it-IT" altLang="it-IT" sz="2700">
                    <a:latin typeface="Calibri" pitchFamily="34" charset="0"/>
                    <a:ea typeface="宋体"/>
                    <a:cs typeface="宋体"/>
                  </a:endParaRPr>
                </a:p>
              </p:txBody>
            </p:sp>
            <p:sp>
              <p:nvSpPr>
                <p:cNvPr id="80" name="Rectangle 39"/>
                <p:cNvSpPr>
                  <a:spLocks noChangeArrowheads="1"/>
                </p:cNvSpPr>
                <p:nvPr/>
              </p:nvSpPr>
              <p:spPr bwMode="auto">
                <a:xfrm>
                  <a:off x="4351338" y="3783013"/>
                  <a:ext cx="236537" cy="0"/>
                </a:xfrm>
                <a:prstGeom prst="rect">
                  <a:avLst/>
                </a:prstGeom>
                <a:solidFill>
                  <a:srgbClr val="FFFFF7"/>
                </a:solidFill>
                <a:ln w="9525">
                  <a:noFill/>
                  <a:miter lim="800000"/>
                  <a:headEnd/>
                  <a:tailEnd/>
                </a:ln>
              </p:spPr>
              <p:txBody>
                <a:bodyPr/>
                <a:lstStyle/>
                <a:p>
                  <a:endParaRPr lang="it-IT" altLang="it-IT" sz="2700">
                    <a:latin typeface="Calibri" pitchFamily="34" charset="0"/>
                    <a:ea typeface="宋体"/>
                    <a:cs typeface="宋体"/>
                  </a:endParaRPr>
                </a:p>
              </p:txBody>
            </p:sp>
            <p:sp>
              <p:nvSpPr>
                <p:cNvPr id="81" name="Rectangle 40"/>
                <p:cNvSpPr>
                  <a:spLocks noChangeArrowheads="1"/>
                </p:cNvSpPr>
                <p:nvPr/>
              </p:nvSpPr>
              <p:spPr bwMode="auto">
                <a:xfrm>
                  <a:off x="4351338" y="3792538"/>
                  <a:ext cx="236537" cy="0"/>
                </a:xfrm>
                <a:prstGeom prst="rect">
                  <a:avLst/>
                </a:prstGeom>
                <a:solidFill>
                  <a:srgbClr val="FFFFF9"/>
                </a:solidFill>
                <a:ln w="9525">
                  <a:noFill/>
                  <a:miter lim="800000"/>
                  <a:headEnd/>
                  <a:tailEnd/>
                </a:ln>
              </p:spPr>
              <p:txBody>
                <a:bodyPr/>
                <a:lstStyle/>
                <a:p>
                  <a:endParaRPr lang="it-IT" altLang="it-IT" sz="2700">
                    <a:latin typeface="Calibri" pitchFamily="34" charset="0"/>
                    <a:ea typeface="宋体"/>
                    <a:cs typeface="宋体"/>
                  </a:endParaRPr>
                </a:p>
              </p:txBody>
            </p:sp>
            <p:sp>
              <p:nvSpPr>
                <p:cNvPr id="82" name="Rectangle 41"/>
                <p:cNvSpPr>
                  <a:spLocks noChangeArrowheads="1"/>
                </p:cNvSpPr>
                <p:nvPr/>
              </p:nvSpPr>
              <p:spPr bwMode="auto">
                <a:xfrm>
                  <a:off x="4351338" y="3792538"/>
                  <a:ext cx="236537" cy="0"/>
                </a:xfrm>
                <a:prstGeom prst="rect">
                  <a:avLst/>
                </a:prstGeom>
                <a:solidFill>
                  <a:srgbClr val="FFFFFA"/>
                </a:solidFill>
                <a:ln w="9525">
                  <a:noFill/>
                  <a:miter lim="800000"/>
                  <a:headEnd/>
                  <a:tailEnd/>
                </a:ln>
              </p:spPr>
              <p:txBody>
                <a:bodyPr/>
                <a:lstStyle/>
                <a:p>
                  <a:endParaRPr lang="it-IT" altLang="it-IT" sz="2700">
                    <a:latin typeface="Calibri" pitchFamily="34" charset="0"/>
                    <a:ea typeface="宋体"/>
                    <a:cs typeface="宋体"/>
                  </a:endParaRPr>
                </a:p>
              </p:txBody>
            </p:sp>
            <p:sp>
              <p:nvSpPr>
                <p:cNvPr id="83" name="Rectangle 42"/>
                <p:cNvSpPr>
                  <a:spLocks noChangeArrowheads="1"/>
                </p:cNvSpPr>
                <p:nvPr/>
              </p:nvSpPr>
              <p:spPr bwMode="auto">
                <a:xfrm>
                  <a:off x="4351338" y="3802063"/>
                  <a:ext cx="236537" cy="0"/>
                </a:xfrm>
                <a:prstGeom prst="rect">
                  <a:avLst/>
                </a:prstGeom>
                <a:solidFill>
                  <a:srgbClr val="FFFFFB"/>
                </a:solidFill>
                <a:ln w="9525">
                  <a:noFill/>
                  <a:miter lim="800000"/>
                  <a:headEnd/>
                  <a:tailEnd/>
                </a:ln>
              </p:spPr>
              <p:txBody>
                <a:bodyPr/>
                <a:lstStyle/>
                <a:p>
                  <a:endParaRPr lang="it-IT" altLang="it-IT" sz="2700">
                    <a:latin typeface="Calibri" pitchFamily="34" charset="0"/>
                    <a:ea typeface="宋体"/>
                    <a:cs typeface="宋体"/>
                  </a:endParaRPr>
                </a:p>
              </p:txBody>
            </p:sp>
            <p:sp>
              <p:nvSpPr>
                <p:cNvPr id="84" name="Rectangle 43"/>
                <p:cNvSpPr>
                  <a:spLocks noChangeArrowheads="1"/>
                </p:cNvSpPr>
                <p:nvPr/>
              </p:nvSpPr>
              <p:spPr bwMode="auto">
                <a:xfrm>
                  <a:off x="4351338" y="3802063"/>
                  <a:ext cx="236537" cy="0"/>
                </a:xfrm>
                <a:prstGeom prst="rect">
                  <a:avLst/>
                </a:prstGeom>
                <a:solidFill>
                  <a:srgbClr val="FFFFFC"/>
                </a:solidFill>
                <a:ln w="9525">
                  <a:noFill/>
                  <a:miter lim="800000"/>
                  <a:headEnd/>
                  <a:tailEnd/>
                </a:ln>
              </p:spPr>
              <p:txBody>
                <a:bodyPr/>
                <a:lstStyle/>
                <a:p>
                  <a:endParaRPr lang="it-IT" altLang="it-IT" sz="2700">
                    <a:latin typeface="Calibri" pitchFamily="34" charset="0"/>
                    <a:ea typeface="宋体"/>
                    <a:cs typeface="宋体"/>
                  </a:endParaRPr>
                </a:p>
              </p:txBody>
            </p:sp>
            <p:sp>
              <p:nvSpPr>
                <p:cNvPr id="85" name="Rectangle 44"/>
                <p:cNvSpPr>
                  <a:spLocks noChangeArrowheads="1"/>
                </p:cNvSpPr>
                <p:nvPr/>
              </p:nvSpPr>
              <p:spPr bwMode="auto">
                <a:xfrm>
                  <a:off x="4351338" y="3811588"/>
                  <a:ext cx="236537" cy="0"/>
                </a:xfrm>
                <a:prstGeom prst="rect">
                  <a:avLst/>
                </a:prstGeom>
                <a:solidFill>
                  <a:srgbClr val="FFFFFD"/>
                </a:solidFill>
                <a:ln w="9525">
                  <a:noFill/>
                  <a:miter lim="800000"/>
                  <a:headEnd/>
                  <a:tailEnd/>
                </a:ln>
              </p:spPr>
              <p:txBody>
                <a:bodyPr/>
                <a:lstStyle/>
                <a:p>
                  <a:endParaRPr lang="it-IT" altLang="it-IT" sz="2700">
                    <a:latin typeface="Calibri" pitchFamily="34" charset="0"/>
                    <a:ea typeface="宋体"/>
                    <a:cs typeface="宋体"/>
                  </a:endParaRPr>
                </a:p>
              </p:txBody>
            </p:sp>
            <p:sp>
              <p:nvSpPr>
                <p:cNvPr id="86" name="Rectangle 45"/>
                <p:cNvSpPr>
                  <a:spLocks noChangeArrowheads="1"/>
                </p:cNvSpPr>
                <p:nvPr/>
              </p:nvSpPr>
              <p:spPr bwMode="auto">
                <a:xfrm>
                  <a:off x="4351338" y="3811588"/>
                  <a:ext cx="236537" cy="0"/>
                </a:xfrm>
                <a:prstGeom prst="rect">
                  <a:avLst/>
                </a:prstGeom>
                <a:solidFill>
                  <a:srgbClr val="FFFFFD"/>
                </a:solidFill>
                <a:ln w="9525">
                  <a:noFill/>
                  <a:miter lim="800000"/>
                  <a:headEnd/>
                  <a:tailEnd/>
                </a:ln>
              </p:spPr>
              <p:txBody>
                <a:bodyPr/>
                <a:lstStyle/>
                <a:p>
                  <a:endParaRPr lang="it-IT" altLang="it-IT" sz="2700">
                    <a:latin typeface="Calibri" pitchFamily="34" charset="0"/>
                    <a:ea typeface="宋体"/>
                    <a:cs typeface="宋体"/>
                  </a:endParaRPr>
                </a:p>
              </p:txBody>
            </p:sp>
            <p:sp>
              <p:nvSpPr>
                <p:cNvPr id="87" name="Rectangle 46"/>
                <p:cNvSpPr>
                  <a:spLocks noChangeArrowheads="1"/>
                </p:cNvSpPr>
                <p:nvPr/>
              </p:nvSpPr>
              <p:spPr bwMode="auto">
                <a:xfrm>
                  <a:off x="4351338" y="3811588"/>
                  <a:ext cx="236537" cy="0"/>
                </a:xfrm>
                <a:prstGeom prst="rect">
                  <a:avLst/>
                </a:prstGeom>
                <a:solidFill>
                  <a:srgbClr val="FFFFFE"/>
                </a:solidFill>
                <a:ln w="9525">
                  <a:noFill/>
                  <a:miter lim="800000"/>
                  <a:headEnd/>
                  <a:tailEnd/>
                </a:ln>
              </p:spPr>
              <p:txBody>
                <a:bodyPr/>
                <a:lstStyle/>
                <a:p>
                  <a:endParaRPr lang="it-IT" altLang="it-IT" sz="2700">
                    <a:latin typeface="Calibri" pitchFamily="34" charset="0"/>
                    <a:ea typeface="宋体"/>
                    <a:cs typeface="宋体"/>
                  </a:endParaRPr>
                </a:p>
              </p:txBody>
            </p:sp>
            <p:sp>
              <p:nvSpPr>
                <p:cNvPr id="88" name="Rectangle 47"/>
                <p:cNvSpPr>
                  <a:spLocks noChangeArrowheads="1"/>
                </p:cNvSpPr>
                <p:nvPr/>
              </p:nvSpPr>
              <p:spPr bwMode="auto">
                <a:xfrm>
                  <a:off x="4351338" y="3821113"/>
                  <a:ext cx="236537" cy="0"/>
                </a:xfrm>
                <a:prstGeom prst="rect">
                  <a:avLst/>
                </a:prstGeom>
                <a:solidFill>
                  <a:srgbClr val="FFFFFE"/>
                </a:solidFill>
                <a:ln w="9525">
                  <a:noFill/>
                  <a:miter lim="800000"/>
                  <a:headEnd/>
                  <a:tailEnd/>
                </a:ln>
              </p:spPr>
              <p:txBody>
                <a:bodyPr/>
                <a:lstStyle/>
                <a:p>
                  <a:endParaRPr lang="it-IT" altLang="it-IT" sz="2700">
                    <a:latin typeface="Calibri" pitchFamily="34" charset="0"/>
                    <a:ea typeface="宋体"/>
                    <a:cs typeface="宋体"/>
                  </a:endParaRPr>
                </a:p>
              </p:txBody>
            </p:sp>
            <p:sp>
              <p:nvSpPr>
                <p:cNvPr id="89" name="Rectangle 48"/>
                <p:cNvSpPr>
                  <a:spLocks noChangeArrowheads="1"/>
                </p:cNvSpPr>
                <p:nvPr/>
              </p:nvSpPr>
              <p:spPr bwMode="auto">
                <a:xfrm>
                  <a:off x="4351338" y="3649663"/>
                  <a:ext cx="236537" cy="0"/>
                </a:xfrm>
                <a:prstGeom prst="rect">
                  <a:avLst/>
                </a:prstGeom>
                <a:solidFill>
                  <a:srgbClr val="FFFF99"/>
                </a:solidFill>
                <a:ln w="9525">
                  <a:noFill/>
                  <a:miter lim="800000"/>
                  <a:headEnd/>
                  <a:tailEnd/>
                </a:ln>
              </p:spPr>
              <p:txBody>
                <a:bodyPr/>
                <a:lstStyle/>
                <a:p>
                  <a:endParaRPr lang="it-IT" altLang="it-IT" sz="2700">
                    <a:latin typeface="Calibri" pitchFamily="34" charset="0"/>
                    <a:ea typeface="宋体"/>
                    <a:cs typeface="宋体"/>
                  </a:endParaRPr>
                </a:p>
              </p:txBody>
            </p:sp>
            <p:sp>
              <p:nvSpPr>
                <p:cNvPr id="90" name="Rectangle 49"/>
                <p:cNvSpPr>
                  <a:spLocks noChangeArrowheads="1"/>
                </p:cNvSpPr>
                <p:nvPr/>
              </p:nvSpPr>
              <p:spPr bwMode="auto">
                <a:xfrm>
                  <a:off x="4351338" y="3649663"/>
                  <a:ext cx="236537" cy="0"/>
                </a:xfrm>
                <a:prstGeom prst="rect">
                  <a:avLst/>
                </a:prstGeom>
                <a:solidFill>
                  <a:srgbClr val="FFFF9A"/>
                </a:solidFill>
                <a:ln w="9525">
                  <a:noFill/>
                  <a:miter lim="800000"/>
                  <a:headEnd/>
                  <a:tailEnd/>
                </a:ln>
              </p:spPr>
              <p:txBody>
                <a:bodyPr/>
                <a:lstStyle/>
                <a:p>
                  <a:endParaRPr lang="it-IT" altLang="it-IT" sz="2700">
                    <a:latin typeface="Calibri" pitchFamily="34" charset="0"/>
                    <a:ea typeface="宋体"/>
                    <a:cs typeface="宋体"/>
                  </a:endParaRPr>
                </a:p>
              </p:txBody>
            </p:sp>
            <p:sp>
              <p:nvSpPr>
                <p:cNvPr id="91" name="Rectangle 50"/>
                <p:cNvSpPr>
                  <a:spLocks noChangeArrowheads="1"/>
                </p:cNvSpPr>
                <p:nvPr/>
              </p:nvSpPr>
              <p:spPr bwMode="auto">
                <a:xfrm>
                  <a:off x="4351338" y="3659188"/>
                  <a:ext cx="236537" cy="0"/>
                </a:xfrm>
                <a:prstGeom prst="rect">
                  <a:avLst/>
                </a:prstGeom>
                <a:solidFill>
                  <a:srgbClr val="FFFF9B"/>
                </a:solidFill>
                <a:ln w="9525">
                  <a:noFill/>
                  <a:miter lim="800000"/>
                  <a:headEnd/>
                  <a:tailEnd/>
                </a:ln>
              </p:spPr>
              <p:txBody>
                <a:bodyPr/>
                <a:lstStyle/>
                <a:p>
                  <a:endParaRPr lang="it-IT" altLang="it-IT" sz="2700">
                    <a:latin typeface="Calibri" pitchFamily="34" charset="0"/>
                    <a:ea typeface="宋体"/>
                    <a:cs typeface="宋体"/>
                  </a:endParaRPr>
                </a:p>
              </p:txBody>
            </p:sp>
            <p:sp>
              <p:nvSpPr>
                <p:cNvPr id="92" name="Rectangle 51"/>
                <p:cNvSpPr>
                  <a:spLocks noChangeArrowheads="1"/>
                </p:cNvSpPr>
                <p:nvPr/>
              </p:nvSpPr>
              <p:spPr bwMode="auto">
                <a:xfrm>
                  <a:off x="4351338" y="3659188"/>
                  <a:ext cx="236537" cy="0"/>
                </a:xfrm>
                <a:prstGeom prst="rect">
                  <a:avLst/>
                </a:prstGeom>
                <a:solidFill>
                  <a:srgbClr val="FFFF9C"/>
                </a:solidFill>
                <a:ln w="9525">
                  <a:noFill/>
                  <a:miter lim="800000"/>
                  <a:headEnd/>
                  <a:tailEnd/>
                </a:ln>
              </p:spPr>
              <p:txBody>
                <a:bodyPr/>
                <a:lstStyle/>
                <a:p>
                  <a:endParaRPr lang="it-IT" altLang="it-IT" sz="2700">
                    <a:latin typeface="Calibri" pitchFamily="34" charset="0"/>
                    <a:ea typeface="宋体"/>
                    <a:cs typeface="宋体"/>
                  </a:endParaRPr>
                </a:p>
              </p:txBody>
            </p:sp>
            <p:sp>
              <p:nvSpPr>
                <p:cNvPr id="93" name="Rectangle 52"/>
                <p:cNvSpPr>
                  <a:spLocks noChangeArrowheads="1"/>
                </p:cNvSpPr>
                <p:nvPr/>
              </p:nvSpPr>
              <p:spPr bwMode="auto">
                <a:xfrm>
                  <a:off x="4351338" y="3659188"/>
                  <a:ext cx="236537" cy="0"/>
                </a:xfrm>
                <a:prstGeom prst="rect">
                  <a:avLst/>
                </a:prstGeom>
                <a:solidFill>
                  <a:srgbClr val="FFFF9D"/>
                </a:solidFill>
                <a:ln w="9525">
                  <a:noFill/>
                  <a:miter lim="800000"/>
                  <a:headEnd/>
                  <a:tailEnd/>
                </a:ln>
              </p:spPr>
              <p:txBody>
                <a:bodyPr/>
                <a:lstStyle/>
                <a:p>
                  <a:endParaRPr lang="it-IT" altLang="it-IT" sz="2700">
                    <a:latin typeface="Calibri" pitchFamily="34" charset="0"/>
                    <a:ea typeface="宋体"/>
                    <a:cs typeface="宋体"/>
                  </a:endParaRPr>
                </a:p>
              </p:txBody>
            </p:sp>
            <p:sp>
              <p:nvSpPr>
                <p:cNvPr id="94" name="Rectangle 53"/>
                <p:cNvSpPr>
                  <a:spLocks noChangeArrowheads="1"/>
                </p:cNvSpPr>
                <p:nvPr/>
              </p:nvSpPr>
              <p:spPr bwMode="auto">
                <a:xfrm>
                  <a:off x="4351338" y="3668713"/>
                  <a:ext cx="236537" cy="0"/>
                </a:xfrm>
                <a:prstGeom prst="rect">
                  <a:avLst/>
                </a:prstGeom>
                <a:solidFill>
                  <a:srgbClr val="FFFF9F"/>
                </a:solidFill>
                <a:ln w="9525">
                  <a:noFill/>
                  <a:miter lim="800000"/>
                  <a:headEnd/>
                  <a:tailEnd/>
                </a:ln>
              </p:spPr>
              <p:txBody>
                <a:bodyPr/>
                <a:lstStyle/>
                <a:p>
                  <a:endParaRPr lang="it-IT" altLang="it-IT" sz="2700">
                    <a:latin typeface="Calibri" pitchFamily="34" charset="0"/>
                    <a:ea typeface="宋体"/>
                    <a:cs typeface="宋体"/>
                  </a:endParaRPr>
                </a:p>
              </p:txBody>
            </p:sp>
            <p:sp>
              <p:nvSpPr>
                <p:cNvPr id="95" name="Rectangle 54"/>
                <p:cNvSpPr>
                  <a:spLocks noChangeArrowheads="1"/>
                </p:cNvSpPr>
                <p:nvPr/>
              </p:nvSpPr>
              <p:spPr bwMode="auto">
                <a:xfrm>
                  <a:off x="4351338" y="3668713"/>
                  <a:ext cx="236537" cy="0"/>
                </a:xfrm>
                <a:prstGeom prst="rect">
                  <a:avLst/>
                </a:prstGeom>
                <a:solidFill>
                  <a:srgbClr val="FFFFA0"/>
                </a:solidFill>
                <a:ln w="9525">
                  <a:noFill/>
                  <a:miter lim="800000"/>
                  <a:headEnd/>
                  <a:tailEnd/>
                </a:ln>
              </p:spPr>
              <p:txBody>
                <a:bodyPr/>
                <a:lstStyle/>
                <a:p>
                  <a:endParaRPr lang="it-IT" altLang="it-IT" sz="2700">
                    <a:latin typeface="Calibri" pitchFamily="34" charset="0"/>
                    <a:ea typeface="宋体"/>
                    <a:cs typeface="宋体"/>
                  </a:endParaRPr>
                </a:p>
              </p:txBody>
            </p:sp>
            <p:sp>
              <p:nvSpPr>
                <p:cNvPr id="96" name="Rectangle 55"/>
                <p:cNvSpPr>
                  <a:spLocks noChangeArrowheads="1"/>
                </p:cNvSpPr>
                <p:nvPr/>
              </p:nvSpPr>
              <p:spPr bwMode="auto">
                <a:xfrm>
                  <a:off x="4351338" y="3678238"/>
                  <a:ext cx="236537" cy="0"/>
                </a:xfrm>
                <a:prstGeom prst="rect">
                  <a:avLst/>
                </a:prstGeom>
                <a:solidFill>
                  <a:srgbClr val="FFFFA3"/>
                </a:solidFill>
                <a:ln w="9525">
                  <a:noFill/>
                  <a:miter lim="800000"/>
                  <a:headEnd/>
                  <a:tailEnd/>
                </a:ln>
              </p:spPr>
              <p:txBody>
                <a:bodyPr/>
                <a:lstStyle/>
                <a:p>
                  <a:endParaRPr lang="it-IT" altLang="it-IT" sz="2700">
                    <a:latin typeface="Calibri" pitchFamily="34" charset="0"/>
                    <a:ea typeface="宋体"/>
                    <a:cs typeface="宋体"/>
                  </a:endParaRPr>
                </a:p>
              </p:txBody>
            </p:sp>
            <p:sp>
              <p:nvSpPr>
                <p:cNvPr id="97" name="Rectangle 56"/>
                <p:cNvSpPr>
                  <a:spLocks noChangeArrowheads="1"/>
                </p:cNvSpPr>
                <p:nvPr/>
              </p:nvSpPr>
              <p:spPr bwMode="auto">
                <a:xfrm>
                  <a:off x="4351338" y="3678238"/>
                  <a:ext cx="236537" cy="0"/>
                </a:xfrm>
                <a:prstGeom prst="rect">
                  <a:avLst/>
                </a:prstGeom>
                <a:solidFill>
                  <a:srgbClr val="FFFFA4"/>
                </a:solidFill>
                <a:ln w="9525">
                  <a:noFill/>
                  <a:miter lim="800000"/>
                  <a:headEnd/>
                  <a:tailEnd/>
                </a:ln>
              </p:spPr>
              <p:txBody>
                <a:bodyPr/>
                <a:lstStyle/>
                <a:p>
                  <a:endParaRPr lang="it-IT" altLang="it-IT" sz="2700">
                    <a:latin typeface="Calibri" pitchFamily="34" charset="0"/>
                    <a:ea typeface="宋体"/>
                    <a:cs typeface="宋体"/>
                  </a:endParaRPr>
                </a:p>
              </p:txBody>
            </p:sp>
            <p:sp>
              <p:nvSpPr>
                <p:cNvPr id="98" name="Rectangle 57"/>
                <p:cNvSpPr>
                  <a:spLocks noChangeArrowheads="1"/>
                </p:cNvSpPr>
                <p:nvPr/>
              </p:nvSpPr>
              <p:spPr bwMode="auto">
                <a:xfrm>
                  <a:off x="4351338" y="3678238"/>
                  <a:ext cx="236537" cy="0"/>
                </a:xfrm>
                <a:prstGeom prst="rect">
                  <a:avLst/>
                </a:prstGeom>
                <a:solidFill>
                  <a:srgbClr val="FFFFA6"/>
                </a:solidFill>
                <a:ln w="9525">
                  <a:noFill/>
                  <a:miter lim="800000"/>
                  <a:headEnd/>
                  <a:tailEnd/>
                </a:ln>
              </p:spPr>
              <p:txBody>
                <a:bodyPr/>
                <a:lstStyle/>
                <a:p>
                  <a:endParaRPr lang="it-IT" altLang="it-IT" sz="2700">
                    <a:latin typeface="Calibri" pitchFamily="34" charset="0"/>
                    <a:ea typeface="宋体"/>
                    <a:cs typeface="宋体"/>
                  </a:endParaRPr>
                </a:p>
              </p:txBody>
            </p:sp>
            <p:sp>
              <p:nvSpPr>
                <p:cNvPr id="99" name="Rectangle 58"/>
                <p:cNvSpPr>
                  <a:spLocks noChangeArrowheads="1"/>
                </p:cNvSpPr>
                <p:nvPr/>
              </p:nvSpPr>
              <p:spPr bwMode="auto">
                <a:xfrm>
                  <a:off x="4351338" y="3687763"/>
                  <a:ext cx="236537" cy="0"/>
                </a:xfrm>
                <a:prstGeom prst="rect">
                  <a:avLst/>
                </a:prstGeom>
                <a:solidFill>
                  <a:srgbClr val="FFFFA9"/>
                </a:solidFill>
                <a:ln w="9525">
                  <a:noFill/>
                  <a:miter lim="800000"/>
                  <a:headEnd/>
                  <a:tailEnd/>
                </a:ln>
              </p:spPr>
              <p:txBody>
                <a:bodyPr/>
                <a:lstStyle/>
                <a:p>
                  <a:endParaRPr lang="it-IT" altLang="it-IT" sz="2700">
                    <a:latin typeface="Calibri" pitchFamily="34" charset="0"/>
                    <a:ea typeface="宋体"/>
                    <a:cs typeface="宋体"/>
                  </a:endParaRPr>
                </a:p>
              </p:txBody>
            </p:sp>
            <p:sp>
              <p:nvSpPr>
                <p:cNvPr id="100" name="Rectangle 59"/>
                <p:cNvSpPr>
                  <a:spLocks noChangeArrowheads="1"/>
                </p:cNvSpPr>
                <p:nvPr/>
              </p:nvSpPr>
              <p:spPr bwMode="auto">
                <a:xfrm>
                  <a:off x="4351338" y="3687763"/>
                  <a:ext cx="236537" cy="0"/>
                </a:xfrm>
                <a:prstGeom prst="rect">
                  <a:avLst/>
                </a:prstGeom>
                <a:solidFill>
                  <a:srgbClr val="FFFFAC"/>
                </a:solidFill>
                <a:ln w="9525">
                  <a:noFill/>
                  <a:miter lim="800000"/>
                  <a:headEnd/>
                  <a:tailEnd/>
                </a:ln>
              </p:spPr>
              <p:txBody>
                <a:bodyPr/>
                <a:lstStyle/>
                <a:p>
                  <a:endParaRPr lang="it-IT" altLang="it-IT" sz="2700">
                    <a:latin typeface="Calibri" pitchFamily="34" charset="0"/>
                    <a:ea typeface="宋体"/>
                    <a:cs typeface="宋体"/>
                  </a:endParaRPr>
                </a:p>
              </p:txBody>
            </p:sp>
            <p:sp>
              <p:nvSpPr>
                <p:cNvPr id="101" name="Rectangle 60"/>
                <p:cNvSpPr>
                  <a:spLocks noChangeArrowheads="1"/>
                </p:cNvSpPr>
                <p:nvPr/>
              </p:nvSpPr>
              <p:spPr bwMode="auto">
                <a:xfrm>
                  <a:off x="4351338" y="3697288"/>
                  <a:ext cx="236537" cy="0"/>
                </a:xfrm>
                <a:prstGeom prst="rect">
                  <a:avLst/>
                </a:prstGeom>
                <a:solidFill>
                  <a:srgbClr val="FFFFB0"/>
                </a:solidFill>
                <a:ln w="9525">
                  <a:noFill/>
                  <a:miter lim="800000"/>
                  <a:headEnd/>
                  <a:tailEnd/>
                </a:ln>
              </p:spPr>
              <p:txBody>
                <a:bodyPr/>
                <a:lstStyle/>
                <a:p>
                  <a:endParaRPr lang="it-IT" altLang="it-IT" sz="2700">
                    <a:latin typeface="Calibri" pitchFamily="34" charset="0"/>
                    <a:ea typeface="宋体"/>
                    <a:cs typeface="宋体"/>
                  </a:endParaRPr>
                </a:p>
              </p:txBody>
            </p:sp>
            <p:sp>
              <p:nvSpPr>
                <p:cNvPr id="102" name="Rectangle 61"/>
                <p:cNvSpPr>
                  <a:spLocks noChangeArrowheads="1"/>
                </p:cNvSpPr>
                <p:nvPr/>
              </p:nvSpPr>
              <p:spPr bwMode="auto">
                <a:xfrm>
                  <a:off x="4351338" y="3697288"/>
                  <a:ext cx="236537" cy="0"/>
                </a:xfrm>
                <a:prstGeom prst="rect">
                  <a:avLst/>
                </a:prstGeom>
                <a:solidFill>
                  <a:srgbClr val="FFFFB2"/>
                </a:solidFill>
                <a:ln w="9525">
                  <a:noFill/>
                  <a:miter lim="800000"/>
                  <a:headEnd/>
                  <a:tailEnd/>
                </a:ln>
              </p:spPr>
              <p:txBody>
                <a:bodyPr/>
                <a:lstStyle/>
                <a:p>
                  <a:endParaRPr lang="it-IT" altLang="it-IT" sz="2700">
                    <a:latin typeface="Calibri" pitchFamily="34" charset="0"/>
                    <a:ea typeface="宋体"/>
                    <a:cs typeface="宋体"/>
                  </a:endParaRPr>
                </a:p>
              </p:txBody>
            </p:sp>
            <p:sp>
              <p:nvSpPr>
                <p:cNvPr id="103" name="Rectangle 62"/>
                <p:cNvSpPr>
                  <a:spLocks noChangeArrowheads="1"/>
                </p:cNvSpPr>
                <p:nvPr/>
              </p:nvSpPr>
              <p:spPr bwMode="auto">
                <a:xfrm>
                  <a:off x="4351338" y="3706813"/>
                  <a:ext cx="236537" cy="0"/>
                </a:xfrm>
                <a:prstGeom prst="rect">
                  <a:avLst/>
                </a:prstGeom>
                <a:solidFill>
                  <a:srgbClr val="FFFFB7"/>
                </a:solidFill>
                <a:ln w="9525">
                  <a:noFill/>
                  <a:miter lim="800000"/>
                  <a:headEnd/>
                  <a:tailEnd/>
                </a:ln>
              </p:spPr>
              <p:txBody>
                <a:bodyPr/>
                <a:lstStyle/>
                <a:p>
                  <a:endParaRPr lang="it-IT" altLang="it-IT" sz="2700">
                    <a:latin typeface="Calibri" pitchFamily="34" charset="0"/>
                    <a:ea typeface="宋体"/>
                    <a:cs typeface="宋体"/>
                  </a:endParaRPr>
                </a:p>
              </p:txBody>
            </p:sp>
            <p:sp>
              <p:nvSpPr>
                <p:cNvPr id="104" name="Rectangle 63"/>
                <p:cNvSpPr>
                  <a:spLocks noChangeArrowheads="1"/>
                </p:cNvSpPr>
                <p:nvPr/>
              </p:nvSpPr>
              <p:spPr bwMode="auto">
                <a:xfrm>
                  <a:off x="4351338" y="3706813"/>
                  <a:ext cx="236537" cy="0"/>
                </a:xfrm>
                <a:prstGeom prst="rect">
                  <a:avLst/>
                </a:prstGeom>
                <a:solidFill>
                  <a:srgbClr val="FFFFB9"/>
                </a:solidFill>
                <a:ln w="9525">
                  <a:noFill/>
                  <a:miter lim="800000"/>
                  <a:headEnd/>
                  <a:tailEnd/>
                </a:ln>
              </p:spPr>
              <p:txBody>
                <a:bodyPr/>
                <a:lstStyle/>
                <a:p>
                  <a:endParaRPr lang="it-IT" altLang="it-IT" sz="2700">
                    <a:latin typeface="Calibri" pitchFamily="34" charset="0"/>
                    <a:ea typeface="宋体"/>
                    <a:cs typeface="宋体"/>
                  </a:endParaRPr>
                </a:p>
              </p:txBody>
            </p:sp>
            <p:sp>
              <p:nvSpPr>
                <p:cNvPr id="105" name="Rectangle 64"/>
                <p:cNvSpPr>
                  <a:spLocks noChangeArrowheads="1"/>
                </p:cNvSpPr>
                <p:nvPr/>
              </p:nvSpPr>
              <p:spPr bwMode="auto">
                <a:xfrm>
                  <a:off x="4351338" y="3706813"/>
                  <a:ext cx="236537" cy="0"/>
                </a:xfrm>
                <a:prstGeom prst="rect">
                  <a:avLst/>
                </a:prstGeom>
                <a:solidFill>
                  <a:srgbClr val="FFFFBB"/>
                </a:solidFill>
                <a:ln w="9525">
                  <a:noFill/>
                  <a:miter lim="800000"/>
                  <a:headEnd/>
                  <a:tailEnd/>
                </a:ln>
              </p:spPr>
              <p:txBody>
                <a:bodyPr/>
                <a:lstStyle/>
                <a:p>
                  <a:endParaRPr lang="it-IT" altLang="it-IT" sz="2700">
                    <a:latin typeface="Calibri" pitchFamily="34" charset="0"/>
                    <a:ea typeface="宋体"/>
                    <a:cs typeface="宋体"/>
                  </a:endParaRPr>
                </a:p>
              </p:txBody>
            </p:sp>
            <p:sp>
              <p:nvSpPr>
                <p:cNvPr id="106" name="Rectangle 65"/>
                <p:cNvSpPr>
                  <a:spLocks noChangeArrowheads="1"/>
                </p:cNvSpPr>
                <p:nvPr/>
              </p:nvSpPr>
              <p:spPr bwMode="auto">
                <a:xfrm>
                  <a:off x="4351338" y="3716338"/>
                  <a:ext cx="236537" cy="0"/>
                </a:xfrm>
                <a:prstGeom prst="rect">
                  <a:avLst/>
                </a:prstGeom>
                <a:solidFill>
                  <a:srgbClr val="FFFFC1"/>
                </a:solidFill>
                <a:ln w="9525">
                  <a:noFill/>
                  <a:miter lim="800000"/>
                  <a:headEnd/>
                  <a:tailEnd/>
                </a:ln>
              </p:spPr>
              <p:txBody>
                <a:bodyPr/>
                <a:lstStyle/>
                <a:p>
                  <a:endParaRPr lang="it-IT" altLang="it-IT" sz="2700">
                    <a:latin typeface="Calibri" pitchFamily="34" charset="0"/>
                    <a:ea typeface="宋体"/>
                    <a:cs typeface="宋体"/>
                  </a:endParaRPr>
                </a:p>
              </p:txBody>
            </p:sp>
            <p:sp>
              <p:nvSpPr>
                <p:cNvPr id="107" name="Rectangle 66"/>
                <p:cNvSpPr>
                  <a:spLocks noChangeArrowheads="1"/>
                </p:cNvSpPr>
                <p:nvPr/>
              </p:nvSpPr>
              <p:spPr bwMode="auto">
                <a:xfrm>
                  <a:off x="4351338" y="3716338"/>
                  <a:ext cx="236537" cy="0"/>
                </a:xfrm>
                <a:prstGeom prst="rect">
                  <a:avLst/>
                </a:prstGeom>
                <a:solidFill>
                  <a:srgbClr val="FFFFC3"/>
                </a:solidFill>
                <a:ln w="9525">
                  <a:noFill/>
                  <a:miter lim="800000"/>
                  <a:headEnd/>
                  <a:tailEnd/>
                </a:ln>
              </p:spPr>
              <p:txBody>
                <a:bodyPr/>
                <a:lstStyle/>
                <a:p>
                  <a:endParaRPr lang="it-IT" altLang="it-IT" sz="2700">
                    <a:latin typeface="Calibri" pitchFamily="34" charset="0"/>
                    <a:ea typeface="宋体"/>
                    <a:cs typeface="宋体"/>
                  </a:endParaRPr>
                </a:p>
              </p:txBody>
            </p:sp>
            <p:sp>
              <p:nvSpPr>
                <p:cNvPr id="108" name="Rectangle 67"/>
                <p:cNvSpPr>
                  <a:spLocks noChangeArrowheads="1"/>
                </p:cNvSpPr>
                <p:nvPr/>
              </p:nvSpPr>
              <p:spPr bwMode="auto">
                <a:xfrm>
                  <a:off x="4351338" y="3716338"/>
                  <a:ext cx="236537" cy="0"/>
                </a:xfrm>
                <a:prstGeom prst="rect">
                  <a:avLst/>
                </a:prstGeom>
                <a:solidFill>
                  <a:srgbClr val="FFFFC6"/>
                </a:solidFill>
                <a:ln w="9525">
                  <a:noFill/>
                  <a:miter lim="800000"/>
                  <a:headEnd/>
                  <a:tailEnd/>
                </a:ln>
              </p:spPr>
              <p:txBody>
                <a:bodyPr/>
                <a:lstStyle/>
                <a:p>
                  <a:endParaRPr lang="it-IT" altLang="it-IT" sz="2700">
                    <a:latin typeface="Calibri" pitchFamily="34" charset="0"/>
                    <a:ea typeface="宋体"/>
                    <a:cs typeface="宋体"/>
                  </a:endParaRPr>
                </a:p>
              </p:txBody>
            </p:sp>
            <p:sp>
              <p:nvSpPr>
                <p:cNvPr id="109" name="Rectangle 68"/>
                <p:cNvSpPr>
                  <a:spLocks noChangeArrowheads="1"/>
                </p:cNvSpPr>
                <p:nvPr/>
              </p:nvSpPr>
              <p:spPr bwMode="auto">
                <a:xfrm>
                  <a:off x="4351338" y="3725863"/>
                  <a:ext cx="236537" cy="0"/>
                </a:xfrm>
                <a:prstGeom prst="rect">
                  <a:avLst/>
                </a:prstGeom>
                <a:solidFill>
                  <a:srgbClr val="FFFFCC"/>
                </a:solidFill>
                <a:ln w="9525">
                  <a:noFill/>
                  <a:miter lim="800000"/>
                  <a:headEnd/>
                  <a:tailEnd/>
                </a:ln>
              </p:spPr>
              <p:txBody>
                <a:bodyPr/>
                <a:lstStyle/>
                <a:p>
                  <a:endParaRPr lang="it-IT" altLang="it-IT" sz="2700">
                    <a:latin typeface="Calibri" pitchFamily="34" charset="0"/>
                    <a:ea typeface="宋体"/>
                    <a:cs typeface="宋体"/>
                  </a:endParaRPr>
                </a:p>
              </p:txBody>
            </p:sp>
            <p:sp>
              <p:nvSpPr>
                <p:cNvPr id="110" name="Rectangle 69"/>
                <p:cNvSpPr>
                  <a:spLocks noChangeArrowheads="1"/>
                </p:cNvSpPr>
                <p:nvPr/>
              </p:nvSpPr>
              <p:spPr bwMode="auto">
                <a:xfrm>
                  <a:off x="4351338" y="3725863"/>
                  <a:ext cx="236537" cy="0"/>
                </a:xfrm>
                <a:prstGeom prst="rect">
                  <a:avLst/>
                </a:prstGeom>
                <a:solidFill>
                  <a:srgbClr val="FFFFCE"/>
                </a:solidFill>
                <a:ln w="9525">
                  <a:noFill/>
                  <a:miter lim="800000"/>
                  <a:headEnd/>
                  <a:tailEnd/>
                </a:ln>
              </p:spPr>
              <p:txBody>
                <a:bodyPr/>
                <a:lstStyle/>
                <a:p>
                  <a:endParaRPr lang="it-IT" altLang="it-IT" sz="2700">
                    <a:latin typeface="Calibri" pitchFamily="34" charset="0"/>
                    <a:ea typeface="宋体"/>
                    <a:cs typeface="宋体"/>
                  </a:endParaRPr>
                </a:p>
              </p:txBody>
            </p:sp>
            <p:sp>
              <p:nvSpPr>
                <p:cNvPr id="111" name="Rectangle 70"/>
                <p:cNvSpPr>
                  <a:spLocks noChangeArrowheads="1"/>
                </p:cNvSpPr>
                <p:nvPr/>
              </p:nvSpPr>
              <p:spPr bwMode="auto">
                <a:xfrm>
                  <a:off x="4351338" y="3735388"/>
                  <a:ext cx="236537" cy="0"/>
                </a:xfrm>
                <a:prstGeom prst="rect">
                  <a:avLst/>
                </a:prstGeom>
                <a:solidFill>
                  <a:srgbClr val="FFFFD3"/>
                </a:solidFill>
                <a:ln w="9525">
                  <a:noFill/>
                  <a:miter lim="800000"/>
                  <a:headEnd/>
                  <a:tailEnd/>
                </a:ln>
              </p:spPr>
              <p:txBody>
                <a:bodyPr/>
                <a:lstStyle/>
                <a:p>
                  <a:endParaRPr lang="it-IT" altLang="it-IT" sz="2700">
                    <a:latin typeface="Calibri" pitchFamily="34" charset="0"/>
                    <a:ea typeface="宋体"/>
                    <a:cs typeface="宋体"/>
                  </a:endParaRPr>
                </a:p>
              </p:txBody>
            </p:sp>
            <p:sp>
              <p:nvSpPr>
                <p:cNvPr id="112" name="Rectangle 71"/>
                <p:cNvSpPr>
                  <a:spLocks noChangeArrowheads="1"/>
                </p:cNvSpPr>
                <p:nvPr/>
              </p:nvSpPr>
              <p:spPr bwMode="auto">
                <a:xfrm>
                  <a:off x="4351338" y="3735388"/>
                  <a:ext cx="236537" cy="0"/>
                </a:xfrm>
                <a:prstGeom prst="rect">
                  <a:avLst/>
                </a:prstGeom>
                <a:solidFill>
                  <a:srgbClr val="FFFFD6"/>
                </a:solidFill>
                <a:ln w="9525">
                  <a:noFill/>
                  <a:miter lim="800000"/>
                  <a:headEnd/>
                  <a:tailEnd/>
                </a:ln>
              </p:spPr>
              <p:txBody>
                <a:bodyPr/>
                <a:lstStyle/>
                <a:p>
                  <a:endParaRPr lang="it-IT" altLang="it-IT" sz="2700">
                    <a:latin typeface="Calibri" pitchFamily="34" charset="0"/>
                    <a:ea typeface="宋体"/>
                    <a:cs typeface="宋体"/>
                  </a:endParaRPr>
                </a:p>
              </p:txBody>
            </p:sp>
            <p:sp>
              <p:nvSpPr>
                <p:cNvPr id="113" name="Rectangle 72"/>
                <p:cNvSpPr>
                  <a:spLocks noChangeArrowheads="1"/>
                </p:cNvSpPr>
                <p:nvPr/>
              </p:nvSpPr>
              <p:spPr bwMode="auto">
                <a:xfrm>
                  <a:off x="4351338" y="3735388"/>
                  <a:ext cx="236537" cy="0"/>
                </a:xfrm>
                <a:prstGeom prst="rect">
                  <a:avLst/>
                </a:prstGeom>
                <a:solidFill>
                  <a:srgbClr val="FFFFD8"/>
                </a:solidFill>
                <a:ln w="9525">
                  <a:noFill/>
                  <a:miter lim="800000"/>
                  <a:headEnd/>
                  <a:tailEnd/>
                </a:ln>
              </p:spPr>
              <p:txBody>
                <a:bodyPr/>
                <a:lstStyle/>
                <a:p>
                  <a:endParaRPr lang="it-IT" altLang="it-IT" sz="2700">
                    <a:latin typeface="Calibri" pitchFamily="34" charset="0"/>
                    <a:ea typeface="宋体"/>
                    <a:cs typeface="宋体"/>
                  </a:endParaRPr>
                </a:p>
              </p:txBody>
            </p:sp>
            <p:sp>
              <p:nvSpPr>
                <p:cNvPr id="114" name="Rectangle 73"/>
                <p:cNvSpPr>
                  <a:spLocks noChangeArrowheads="1"/>
                </p:cNvSpPr>
                <p:nvPr/>
              </p:nvSpPr>
              <p:spPr bwMode="auto">
                <a:xfrm>
                  <a:off x="4351338" y="3744913"/>
                  <a:ext cx="236537" cy="0"/>
                </a:xfrm>
                <a:prstGeom prst="rect">
                  <a:avLst/>
                </a:prstGeom>
                <a:solidFill>
                  <a:srgbClr val="FFFFDD"/>
                </a:solidFill>
                <a:ln w="9525">
                  <a:noFill/>
                  <a:miter lim="800000"/>
                  <a:headEnd/>
                  <a:tailEnd/>
                </a:ln>
              </p:spPr>
              <p:txBody>
                <a:bodyPr/>
                <a:lstStyle/>
                <a:p>
                  <a:endParaRPr lang="it-IT" altLang="it-IT" sz="2700">
                    <a:latin typeface="Calibri" pitchFamily="34" charset="0"/>
                    <a:ea typeface="宋体"/>
                    <a:cs typeface="宋体"/>
                  </a:endParaRPr>
                </a:p>
              </p:txBody>
            </p:sp>
            <p:sp>
              <p:nvSpPr>
                <p:cNvPr id="115" name="Rectangle 74"/>
                <p:cNvSpPr>
                  <a:spLocks noChangeArrowheads="1"/>
                </p:cNvSpPr>
                <p:nvPr/>
              </p:nvSpPr>
              <p:spPr bwMode="auto">
                <a:xfrm>
                  <a:off x="4351338" y="3744913"/>
                  <a:ext cx="236537" cy="0"/>
                </a:xfrm>
                <a:prstGeom prst="rect">
                  <a:avLst/>
                </a:prstGeom>
                <a:solidFill>
                  <a:srgbClr val="FFFFE0"/>
                </a:solidFill>
                <a:ln w="9525">
                  <a:noFill/>
                  <a:miter lim="800000"/>
                  <a:headEnd/>
                  <a:tailEnd/>
                </a:ln>
              </p:spPr>
              <p:txBody>
                <a:bodyPr/>
                <a:lstStyle/>
                <a:p>
                  <a:endParaRPr lang="it-IT" altLang="it-IT" sz="2700">
                    <a:latin typeface="Calibri" pitchFamily="34" charset="0"/>
                    <a:ea typeface="宋体"/>
                    <a:cs typeface="宋体"/>
                  </a:endParaRPr>
                </a:p>
              </p:txBody>
            </p:sp>
            <p:sp>
              <p:nvSpPr>
                <p:cNvPr id="116" name="Rectangle 75"/>
                <p:cNvSpPr>
                  <a:spLocks noChangeArrowheads="1"/>
                </p:cNvSpPr>
                <p:nvPr/>
              </p:nvSpPr>
              <p:spPr bwMode="auto">
                <a:xfrm>
                  <a:off x="4351338" y="3754438"/>
                  <a:ext cx="236537" cy="0"/>
                </a:xfrm>
                <a:prstGeom prst="rect">
                  <a:avLst/>
                </a:prstGeom>
                <a:solidFill>
                  <a:srgbClr val="FFFFE4"/>
                </a:solidFill>
                <a:ln w="9525">
                  <a:noFill/>
                  <a:miter lim="800000"/>
                  <a:headEnd/>
                  <a:tailEnd/>
                </a:ln>
              </p:spPr>
              <p:txBody>
                <a:bodyPr/>
                <a:lstStyle/>
                <a:p>
                  <a:endParaRPr lang="it-IT" altLang="it-IT" sz="2700">
                    <a:latin typeface="Calibri" pitchFamily="34" charset="0"/>
                    <a:ea typeface="宋体"/>
                    <a:cs typeface="宋体"/>
                  </a:endParaRPr>
                </a:p>
              </p:txBody>
            </p:sp>
            <p:sp>
              <p:nvSpPr>
                <p:cNvPr id="117" name="Rectangle 76"/>
                <p:cNvSpPr>
                  <a:spLocks noChangeArrowheads="1"/>
                </p:cNvSpPr>
                <p:nvPr/>
              </p:nvSpPr>
              <p:spPr bwMode="auto">
                <a:xfrm>
                  <a:off x="4351338" y="3754438"/>
                  <a:ext cx="236537" cy="0"/>
                </a:xfrm>
                <a:prstGeom prst="rect">
                  <a:avLst/>
                </a:prstGeom>
                <a:solidFill>
                  <a:srgbClr val="FFFFE6"/>
                </a:solidFill>
                <a:ln w="9525">
                  <a:noFill/>
                  <a:miter lim="800000"/>
                  <a:headEnd/>
                  <a:tailEnd/>
                </a:ln>
              </p:spPr>
              <p:txBody>
                <a:bodyPr/>
                <a:lstStyle/>
                <a:p>
                  <a:endParaRPr lang="it-IT" altLang="it-IT" sz="2700">
                    <a:latin typeface="Calibri" pitchFamily="34" charset="0"/>
                    <a:ea typeface="宋体"/>
                    <a:cs typeface="宋体"/>
                  </a:endParaRPr>
                </a:p>
              </p:txBody>
            </p:sp>
            <p:sp>
              <p:nvSpPr>
                <p:cNvPr id="118" name="Rectangle 77"/>
                <p:cNvSpPr>
                  <a:spLocks noChangeArrowheads="1"/>
                </p:cNvSpPr>
                <p:nvPr/>
              </p:nvSpPr>
              <p:spPr bwMode="auto">
                <a:xfrm>
                  <a:off x="4351338" y="3763963"/>
                  <a:ext cx="236537" cy="0"/>
                </a:xfrm>
                <a:prstGeom prst="rect">
                  <a:avLst/>
                </a:prstGeom>
                <a:solidFill>
                  <a:srgbClr val="FFFFEA"/>
                </a:solidFill>
                <a:ln w="9525">
                  <a:noFill/>
                  <a:miter lim="800000"/>
                  <a:headEnd/>
                  <a:tailEnd/>
                </a:ln>
              </p:spPr>
              <p:txBody>
                <a:bodyPr/>
                <a:lstStyle/>
                <a:p>
                  <a:endParaRPr lang="it-IT" altLang="it-IT" sz="2700">
                    <a:latin typeface="Calibri" pitchFamily="34" charset="0"/>
                    <a:ea typeface="宋体"/>
                    <a:cs typeface="宋体"/>
                  </a:endParaRPr>
                </a:p>
              </p:txBody>
            </p:sp>
            <p:sp>
              <p:nvSpPr>
                <p:cNvPr id="119" name="Rectangle 78"/>
                <p:cNvSpPr>
                  <a:spLocks noChangeArrowheads="1"/>
                </p:cNvSpPr>
                <p:nvPr/>
              </p:nvSpPr>
              <p:spPr bwMode="auto">
                <a:xfrm>
                  <a:off x="4351338" y="3763963"/>
                  <a:ext cx="236537" cy="0"/>
                </a:xfrm>
                <a:prstGeom prst="rect">
                  <a:avLst/>
                </a:prstGeom>
                <a:solidFill>
                  <a:srgbClr val="FFFFEB"/>
                </a:solidFill>
                <a:ln w="9525">
                  <a:noFill/>
                  <a:miter lim="800000"/>
                  <a:headEnd/>
                  <a:tailEnd/>
                </a:ln>
              </p:spPr>
              <p:txBody>
                <a:bodyPr/>
                <a:lstStyle/>
                <a:p>
                  <a:endParaRPr lang="it-IT" altLang="it-IT" sz="2700">
                    <a:latin typeface="Calibri" pitchFamily="34" charset="0"/>
                    <a:ea typeface="宋体"/>
                    <a:cs typeface="宋体"/>
                  </a:endParaRPr>
                </a:p>
              </p:txBody>
            </p:sp>
            <p:sp>
              <p:nvSpPr>
                <p:cNvPr id="120" name="Rectangle 79"/>
                <p:cNvSpPr>
                  <a:spLocks noChangeArrowheads="1"/>
                </p:cNvSpPr>
                <p:nvPr/>
              </p:nvSpPr>
              <p:spPr bwMode="auto">
                <a:xfrm>
                  <a:off x="4351338" y="3763963"/>
                  <a:ext cx="236537" cy="0"/>
                </a:xfrm>
                <a:prstGeom prst="rect">
                  <a:avLst/>
                </a:prstGeom>
                <a:solidFill>
                  <a:srgbClr val="FFFFEE"/>
                </a:solidFill>
                <a:ln w="9525">
                  <a:noFill/>
                  <a:miter lim="800000"/>
                  <a:headEnd/>
                  <a:tailEnd/>
                </a:ln>
              </p:spPr>
              <p:txBody>
                <a:bodyPr/>
                <a:lstStyle/>
                <a:p>
                  <a:endParaRPr lang="it-IT" altLang="it-IT" sz="2700">
                    <a:latin typeface="Calibri" pitchFamily="34" charset="0"/>
                    <a:ea typeface="宋体"/>
                    <a:cs typeface="宋体"/>
                  </a:endParaRPr>
                </a:p>
              </p:txBody>
            </p:sp>
            <p:sp>
              <p:nvSpPr>
                <p:cNvPr id="121" name="Rectangle 80"/>
                <p:cNvSpPr>
                  <a:spLocks noChangeArrowheads="1"/>
                </p:cNvSpPr>
                <p:nvPr/>
              </p:nvSpPr>
              <p:spPr bwMode="auto">
                <a:xfrm>
                  <a:off x="4351338" y="3773488"/>
                  <a:ext cx="236537" cy="0"/>
                </a:xfrm>
                <a:prstGeom prst="rect">
                  <a:avLst/>
                </a:prstGeom>
                <a:solidFill>
                  <a:srgbClr val="FFFFF0"/>
                </a:solidFill>
                <a:ln w="9525">
                  <a:noFill/>
                  <a:miter lim="800000"/>
                  <a:headEnd/>
                  <a:tailEnd/>
                </a:ln>
              </p:spPr>
              <p:txBody>
                <a:bodyPr/>
                <a:lstStyle/>
                <a:p>
                  <a:endParaRPr lang="it-IT" altLang="it-IT" sz="2700">
                    <a:latin typeface="Calibri" pitchFamily="34" charset="0"/>
                    <a:ea typeface="宋体"/>
                    <a:cs typeface="宋体"/>
                  </a:endParaRPr>
                </a:p>
              </p:txBody>
            </p:sp>
            <p:sp>
              <p:nvSpPr>
                <p:cNvPr id="122" name="Rectangle 81"/>
                <p:cNvSpPr>
                  <a:spLocks noChangeArrowheads="1"/>
                </p:cNvSpPr>
                <p:nvPr/>
              </p:nvSpPr>
              <p:spPr bwMode="auto">
                <a:xfrm>
                  <a:off x="4351338" y="3773488"/>
                  <a:ext cx="236537" cy="0"/>
                </a:xfrm>
                <a:prstGeom prst="rect">
                  <a:avLst/>
                </a:prstGeom>
                <a:solidFill>
                  <a:srgbClr val="FFFFF2"/>
                </a:solidFill>
                <a:ln w="9525">
                  <a:noFill/>
                  <a:miter lim="800000"/>
                  <a:headEnd/>
                  <a:tailEnd/>
                </a:ln>
              </p:spPr>
              <p:txBody>
                <a:bodyPr/>
                <a:lstStyle/>
                <a:p>
                  <a:endParaRPr lang="it-IT" altLang="it-IT" sz="2700">
                    <a:latin typeface="Calibri" pitchFamily="34" charset="0"/>
                    <a:ea typeface="宋体"/>
                    <a:cs typeface="宋体"/>
                  </a:endParaRPr>
                </a:p>
              </p:txBody>
            </p:sp>
            <p:sp>
              <p:nvSpPr>
                <p:cNvPr id="123" name="Rectangle 82"/>
                <p:cNvSpPr>
                  <a:spLocks noChangeArrowheads="1"/>
                </p:cNvSpPr>
                <p:nvPr/>
              </p:nvSpPr>
              <p:spPr bwMode="auto">
                <a:xfrm>
                  <a:off x="4351338" y="3773488"/>
                  <a:ext cx="236537" cy="9525"/>
                </a:xfrm>
                <a:prstGeom prst="rect">
                  <a:avLst/>
                </a:prstGeom>
                <a:solidFill>
                  <a:srgbClr val="FFFFF4"/>
                </a:solidFill>
                <a:ln w="9525">
                  <a:noFill/>
                  <a:miter lim="800000"/>
                  <a:headEnd/>
                  <a:tailEnd/>
                </a:ln>
              </p:spPr>
              <p:txBody>
                <a:bodyPr/>
                <a:lstStyle/>
                <a:p>
                  <a:endParaRPr lang="it-IT" altLang="it-IT" sz="2700">
                    <a:latin typeface="Calibri" pitchFamily="34" charset="0"/>
                    <a:ea typeface="宋体"/>
                    <a:cs typeface="宋体"/>
                  </a:endParaRPr>
                </a:p>
              </p:txBody>
            </p:sp>
            <p:sp>
              <p:nvSpPr>
                <p:cNvPr id="124" name="Rectangle 83"/>
                <p:cNvSpPr>
                  <a:spLocks noChangeArrowheads="1"/>
                </p:cNvSpPr>
                <p:nvPr/>
              </p:nvSpPr>
              <p:spPr bwMode="auto">
                <a:xfrm>
                  <a:off x="4351338" y="3783013"/>
                  <a:ext cx="236537" cy="0"/>
                </a:xfrm>
                <a:prstGeom prst="rect">
                  <a:avLst/>
                </a:prstGeom>
                <a:solidFill>
                  <a:srgbClr val="FFFFF4"/>
                </a:solidFill>
                <a:ln w="9525">
                  <a:noFill/>
                  <a:miter lim="800000"/>
                  <a:headEnd/>
                  <a:tailEnd/>
                </a:ln>
              </p:spPr>
              <p:txBody>
                <a:bodyPr/>
                <a:lstStyle/>
                <a:p>
                  <a:endParaRPr lang="it-IT" altLang="it-IT" sz="2700">
                    <a:latin typeface="Calibri" pitchFamily="34" charset="0"/>
                    <a:ea typeface="宋体"/>
                    <a:cs typeface="宋体"/>
                  </a:endParaRPr>
                </a:p>
              </p:txBody>
            </p:sp>
            <p:sp>
              <p:nvSpPr>
                <p:cNvPr id="125" name="Rectangle 84"/>
                <p:cNvSpPr>
                  <a:spLocks noChangeArrowheads="1"/>
                </p:cNvSpPr>
                <p:nvPr/>
              </p:nvSpPr>
              <p:spPr bwMode="auto">
                <a:xfrm>
                  <a:off x="4351338" y="3783013"/>
                  <a:ext cx="236537" cy="0"/>
                </a:xfrm>
                <a:prstGeom prst="rect">
                  <a:avLst/>
                </a:prstGeom>
                <a:solidFill>
                  <a:srgbClr val="FFFFF6"/>
                </a:solidFill>
                <a:ln w="9525">
                  <a:noFill/>
                  <a:miter lim="800000"/>
                  <a:headEnd/>
                  <a:tailEnd/>
                </a:ln>
              </p:spPr>
              <p:txBody>
                <a:bodyPr/>
                <a:lstStyle/>
                <a:p>
                  <a:endParaRPr lang="it-IT" altLang="it-IT" sz="2700">
                    <a:latin typeface="Calibri" pitchFamily="34" charset="0"/>
                    <a:ea typeface="宋体"/>
                    <a:cs typeface="宋体"/>
                  </a:endParaRPr>
                </a:p>
              </p:txBody>
            </p:sp>
            <p:sp>
              <p:nvSpPr>
                <p:cNvPr id="126" name="Rectangle 85"/>
                <p:cNvSpPr>
                  <a:spLocks noChangeArrowheads="1"/>
                </p:cNvSpPr>
                <p:nvPr/>
              </p:nvSpPr>
              <p:spPr bwMode="auto">
                <a:xfrm>
                  <a:off x="4351338" y="3783013"/>
                  <a:ext cx="236537" cy="0"/>
                </a:xfrm>
                <a:prstGeom prst="rect">
                  <a:avLst/>
                </a:prstGeom>
                <a:solidFill>
                  <a:srgbClr val="FFFFF7"/>
                </a:solidFill>
                <a:ln w="9525">
                  <a:noFill/>
                  <a:miter lim="800000"/>
                  <a:headEnd/>
                  <a:tailEnd/>
                </a:ln>
              </p:spPr>
              <p:txBody>
                <a:bodyPr/>
                <a:lstStyle/>
                <a:p>
                  <a:endParaRPr lang="it-IT" altLang="it-IT" sz="2700">
                    <a:latin typeface="Calibri" pitchFamily="34" charset="0"/>
                    <a:ea typeface="宋体"/>
                    <a:cs typeface="宋体"/>
                  </a:endParaRPr>
                </a:p>
              </p:txBody>
            </p:sp>
            <p:sp>
              <p:nvSpPr>
                <p:cNvPr id="127" name="Rectangle 86"/>
                <p:cNvSpPr>
                  <a:spLocks noChangeArrowheads="1"/>
                </p:cNvSpPr>
                <p:nvPr/>
              </p:nvSpPr>
              <p:spPr bwMode="auto">
                <a:xfrm>
                  <a:off x="4351338" y="3792538"/>
                  <a:ext cx="236537" cy="0"/>
                </a:xfrm>
                <a:prstGeom prst="rect">
                  <a:avLst/>
                </a:prstGeom>
                <a:solidFill>
                  <a:srgbClr val="FFFFF9"/>
                </a:solidFill>
                <a:ln w="9525">
                  <a:noFill/>
                  <a:miter lim="800000"/>
                  <a:headEnd/>
                  <a:tailEnd/>
                </a:ln>
              </p:spPr>
              <p:txBody>
                <a:bodyPr/>
                <a:lstStyle/>
                <a:p>
                  <a:endParaRPr lang="it-IT" altLang="it-IT" sz="2700">
                    <a:latin typeface="Calibri" pitchFamily="34" charset="0"/>
                    <a:ea typeface="宋体"/>
                    <a:cs typeface="宋体"/>
                  </a:endParaRPr>
                </a:p>
              </p:txBody>
            </p:sp>
            <p:sp>
              <p:nvSpPr>
                <p:cNvPr id="128" name="Rectangle 87"/>
                <p:cNvSpPr>
                  <a:spLocks noChangeArrowheads="1"/>
                </p:cNvSpPr>
                <p:nvPr/>
              </p:nvSpPr>
              <p:spPr bwMode="auto">
                <a:xfrm>
                  <a:off x="4351338" y="3792538"/>
                  <a:ext cx="236537" cy="0"/>
                </a:xfrm>
                <a:prstGeom prst="rect">
                  <a:avLst/>
                </a:prstGeom>
                <a:solidFill>
                  <a:srgbClr val="FFFFFA"/>
                </a:solidFill>
                <a:ln w="9525">
                  <a:noFill/>
                  <a:miter lim="800000"/>
                  <a:headEnd/>
                  <a:tailEnd/>
                </a:ln>
              </p:spPr>
              <p:txBody>
                <a:bodyPr/>
                <a:lstStyle/>
                <a:p>
                  <a:endParaRPr lang="it-IT" altLang="it-IT" sz="2700">
                    <a:latin typeface="Calibri" pitchFamily="34" charset="0"/>
                    <a:ea typeface="宋体"/>
                    <a:cs typeface="宋体"/>
                  </a:endParaRPr>
                </a:p>
              </p:txBody>
            </p:sp>
            <p:sp>
              <p:nvSpPr>
                <p:cNvPr id="129" name="Rectangle 88"/>
                <p:cNvSpPr>
                  <a:spLocks noChangeArrowheads="1"/>
                </p:cNvSpPr>
                <p:nvPr/>
              </p:nvSpPr>
              <p:spPr bwMode="auto">
                <a:xfrm>
                  <a:off x="4351338" y="3802063"/>
                  <a:ext cx="236537" cy="0"/>
                </a:xfrm>
                <a:prstGeom prst="rect">
                  <a:avLst/>
                </a:prstGeom>
                <a:solidFill>
                  <a:srgbClr val="FFFFFB"/>
                </a:solidFill>
                <a:ln w="9525">
                  <a:noFill/>
                  <a:miter lim="800000"/>
                  <a:headEnd/>
                  <a:tailEnd/>
                </a:ln>
              </p:spPr>
              <p:txBody>
                <a:bodyPr/>
                <a:lstStyle/>
                <a:p>
                  <a:endParaRPr lang="it-IT" altLang="it-IT" sz="2700">
                    <a:latin typeface="Calibri" pitchFamily="34" charset="0"/>
                    <a:ea typeface="宋体"/>
                    <a:cs typeface="宋体"/>
                  </a:endParaRPr>
                </a:p>
              </p:txBody>
            </p:sp>
            <p:sp>
              <p:nvSpPr>
                <p:cNvPr id="130" name="Rectangle 89"/>
                <p:cNvSpPr>
                  <a:spLocks noChangeArrowheads="1"/>
                </p:cNvSpPr>
                <p:nvPr/>
              </p:nvSpPr>
              <p:spPr bwMode="auto">
                <a:xfrm>
                  <a:off x="4351338" y="3802063"/>
                  <a:ext cx="236537" cy="0"/>
                </a:xfrm>
                <a:prstGeom prst="rect">
                  <a:avLst/>
                </a:prstGeom>
                <a:solidFill>
                  <a:srgbClr val="FFFFFC"/>
                </a:solidFill>
                <a:ln w="9525">
                  <a:noFill/>
                  <a:miter lim="800000"/>
                  <a:headEnd/>
                  <a:tailEnd/>
                </a:ln>
              </p:spPr>
              <p:txBody>
                <a:bodyPr/>
                <a:lstStyle/>
                <a:p>
                  <a:endParaRPr lang="it-IT" altLang="it-IT" sz="2700">
                    <a:latin typeface="Calibri" pitchFamily="34" charset="0"/>
                    <a:ea typeface="宋体"/>
                    <a:cs typeface="宋体"/>
                  </a:endParaRPr>
                </a:p>
              </p:txBody>
            </p:sp>
            <p:sp>
              <p:nvSpPr>
                <p:cNvPr id="131" name="Rectangle 90"/>
                <p:cNvSpPr>
                  <a:spLocks noChangeArrowheads="1"/>
                </p:cNvSpPr>
                <p:nvPr/>
              </p:nvSpPr>
              <p:spPr bwMode="auto">
                <a:xfrm>
                  <a:off x="4351338" y="3811588"/>
                  <a:ext cx="236537" cy="0"/>
                </a:xfrm>
                <a:prstGeom prst="rect">
                  <a:avLst/>
                </a:prstGeom>
                <a:solidFill>
                  <a:srgbClr val="FFFFFD"/>
                </a:solidFill>
                <a:ln w="9525">
                  <a:noFill/>
                  <a:miter lim="800000"/>
                  <a:headEnd/>
                  <a:tailEnd/>
                </a:ln>
              </p:spPr>
              <p:txBody>
                <a:bodyPr/>
                <a:lstStyle/>
                <a:p>
                  <a:endParaRPr lang="it-IT" altLang="it-IT" sz="2700">
                    <a:latin typeface="Calibri" pitchFamily="34" charset="0"/>
                    <a:ea typeface="宋体"/>
                    <a:cs typeface="宋体"/>
                  </a:endParaRPr>
                </a:p>
              </p:txBody>
            </p:sp>
            <p:sp>
              <p:nvSpPr>
                <p:cNvPr id="132" name="Rectangle 91"/>
                <p:cNvSpPr>
                  <a:spLocks noChangeArrowheads="1"/>
                </p:cNvSpPr>
                <p:nvPr/>
              </p:nvSpPr>
              <p:spPr bwMode="auto">
                <a:xfrm>
                  <a:off x="4351338" y="3811588"/>
                  <a:ext cx="236537" cy="0"/>
                </a:xfrm>
                <a:prstGeom prst="rect">
                  <a:avLst/>
                </a:prstGeom>
                <a:solidFill>
                  <a:srgbClr val="FFFFFD"/>
                </a:solidFill>
                <a:ln w="9525">
                  <a:noFill/>
                  <a:miter lim="800000"/>
                  <a:headEnd/>
                  <a:tailEnd/>
                </a:ln>
              </p:spPr>
              <p:txBody>
                <a:bodyPr/>
                <a:lstStyle/>
                <a:p>
                  <a:endParaRPr lang="it-IT" altLang="it-IT" sz="2700">
                    <a:latin typeface="Calibri" pitchFamily="34" charset="0"/>
                    <a:ea typeface="宋体"/>
                    <a:cs typeface="宋体"/>
                  </a:endParaRPr>
                </a:p>
              </p:txBody>
            </p:sp>
            <p:sp>
              <p:nvSpPr>
                <p:cNvPr id="133" name="Rectangle 92"/>
                <p:cNvSpPr>
                  <a:spLocks noChangeArrowheads="1"/>
                </p:cNvSpPr>
                <p:nvPr/>
              </p:nvSpPr>
              <p:spPr bwMode="auto">
                <a:xfrm>
                  <a:off x="4351338" y="3811588"/>
                  <a:ext cx="236537" cy="0"/>
                </a:xfrm>
                <a:prstGeom prst="rect">
                  <a:avLst/>
                </a:prstGeom>
                <a:solidFill>
                  <a:srgbClr val="FFFFFE"/>
                </a:solidFill>
                <a:ln w="9525">
                  <a:noFill/>
                  <a:miter lim="800000"/>
                  <a:headEnd/>
                  <a:tailEnd/>
                </a:ln>
              </p:spPr>
              <p:txBody>
                <a:bodyPr/>
                <a:lstStyle/>
                <a:p>
                  <a:endParaRPr lang="it-IT" altLang="it-IT" sz="2700">
                    <a:latin typeface="Calibri" pitchFamily="34" charset="0"/>
                    <a:ea typeface="宋体"/>
                    <a:cs typeface="宋体"/>
                  </a:endParaRPr>
                </a:p>
              </p:txBody>
            </p:sp>
            <p:sp>
              <p:nvSpPr>
                <p:cNvPr id="134" name="Rectangle 93"/>
                <p:cNvSpPr>
                  <a:spLocks noChangeArrowheads="1"/>
                </p:cNvSpPr>
                <p:nvPr/>
              </p:nvSpPr>
              <p:spPr bwMode="auto">
                <a:xfrm>
                  <a:off x="4351338" y="3821113"/>
                  <a:ext cx="236537" cy="0"/>
                </a:xfrm>
                <a:prstGeom prst="rect">
                  <a:avLst/>
                </a:prstGeom>
                <a:solidFill>
                  <a:srgbClr val="FFFFFE"/>
                </a:solidFill>
                <a:ln w="9525">
                  <a:noFill/>
                  <a:miter lim="800000"/>
                  <a:headEnd/>
                  <a:tailEnd/>
                </a:ln>
              </p:spPr>
              <p:txBody>
                <a:bodyPr/>
                <a:lstStyle/>
                <a:p>
                  <a:endParaRPr lang="it-IT" altLang="it-IT" sz="2700">
                    <a:latin typeface="Calibri" pitchFamily="34" charset="0"/>
                    <a:ea typeface="宋体"/>
                    <a:cs typeface="宋体"/>
                  </a:endParaRPr>
                </a:p>
              </p:txBody>
            </p:sp>
            <p:pic>
              <p:nvPicPr>
                <p:cNvPr id="135" name="Picture 108" descr="Italia"/>
                <p:cNvPicPr>
                  <a:picLocks noChangeAspect="1" noChangeArrowheads="1"/>
                </p:cNvPicPr>
                <p:nvPr/>
              </p:nvPicPr>
              <p:blipFill>
                <a:blip r:embed="rId2" cstate="email">
                  <a:extLst>
                    <a:ext uri="{28A0092B-C50C-407E-A947-70E740481C1C}">
                      <a14:useLocalDpi xmlns:a14="http://schemas.microsoft.com/office/drawing/2010/main"/>
                    </a:ext>
                  </a:extLst>
                </a:blip>
                <a:srcRect l="25128" t="8865" r="24660" b="8344"/>
                <a:stretch>
                  <a:fillRect/>
                </a:stretch>
              </p:blipFill>
              <p:spPr bwMode="auto">
                <a:xfrm>
                  <a:off x="4311435" y="3482992"/>
                  <a:ext cx="2885293" cy="3210444"/>
                </a:xfrm>
                <a:prstGeom prst="rect">
                  <a:avLst/>
                </a:prstGeom>
                <a:ln>
                  <a:noFill/>
                </a:ln>
                <a:effectLst>
                  <a:softEdge rad="112500"/>
                </a:effectLst>
              </p:spPr>
            </p:pic>
            <p:sp>
              <p:nvSpPr>
                <p:cNvPr id="136" name="Oval 109"/>
                <p:cNvSpPr>
                  <a:spLocks noChangeArrowheads="1"/>
                </p:cNvSpPr>
                <p:nvPr/>
              </p:nvSpPr>
              <p:spPr bwMode="auto">
                <a:xfrm>
                  <a:off x="6027319" y="5364366"/>
                  <a:ext cx="83336" cy="88010"/>
                </a:xfrm>
                <a:prstGeom prst="ellipse">
                  <a:avLst/>
                </a:prstGeom>
                <a:solidFill>
                  <a:srgbClr val="FF0000"/>
                </a:solidFill>
                <a:ln w="9525">
                  <a:solidFill>
                    <a:schemeClr val="tx1"/>
                  </a:solidFill>
                  <a:round/>
                  <a:headEnd/>
                  <a:tailEnd/>
                </a:ln>
              </p:spPr>
              <p:txBody>
                <a:bodyPr wrap="none" anchor="ctr"/>
                <a:lstStyle/>
                <a:p>
                  <a:endParaRPr lang="it-IT" altLang="it-IT" sz="2700">
                    <a:latin typeface="Calibri" pitchFamily="34" charset="0"/>
                    <a:ea typeface="宋体"/>
                    <a:cs typeface="宋体"/>
                  </a:endParaRPr>
                </a:p>
              </p:txBody>
            </p:sp>
            <p:sp>
              <p:nvSpPr>
                <p:cNvPr id="137" name="Oval 112"/>
                <p:cNvSpPr>
                  <a:spLocks noChangeArrowheads="1"/>
                </p:cNvSpPr>
                <p:nvPr/>
              </p:nvSpPr>
              <p:spPr bwMode="auto">
                <a:xfrm>
                  <a:off x="6073617" y="5412198"/>
                  <a:ext cx="83336" cy="88010"/>
                </a:xfrm>
                <a:prstGeom prst="ellipse">
                  <a:avLst/>
                </a:prstGeom>
                <a:solidFill>
                  <a:srgbClr val="FF0000"/>
                </a:solidFill>
                <a:ln w="9525">
                  <a:solidFill>
                    <a:schemeClr val="tx1"/>
                  </a:solidFill>
                  <a:round/>
                  <a:headEnd/>
                  <a:tailEnd/>
                </a:ln>
              </p:spPr>
              <p:txBody>
                <a:bodyPr wrap="none" anchor="ctr"/>
                <a:lstStyle/>
                <a:p>
                  <a:endParaRPr lang="it-IT" altLang="it-IT" sz="2700">
                    <a:latin typeface="Calibri" pitchFamily="34" charset="0"/>
                    <a:ea typeface="宋体"/>
                    <a:cs typeface="宋体"/>
                  </a:endParaRPr>
                </a:p>
              </p:txBody>
            </p:sp>
            <p:sp>
              <p:nvSpPr>
                <p:cNvPr id="138" name="Oval 113"/>
                <p:cNvSpPr>
                  <a:spLocks noChangeArrowheads="1"/>
                </p:cNvSpPr>
                <p:nvPr/>
              </p:nvSpPr>
              <p:spPr bwMode="auto">
                <a:xfrm>
                  <a:off x="5960650" y="5326101"/>
                  <a:ext cx="83336" cy="88010"/>
                </a:xfrm>
                <a:prstGeom prst="ellipse">
                  <a:avLst/>
                </a:prstGeom>
                <a:solidFill>
                  <a:srgbClr val="FF0000"/>
                </a:solidFill>
                <a:ln w="9525">
                  <a:solidFill>
                    <a:schemeClr val="tx1"/>
                  </a:solidFill>
                  <a:round/>
                  <a:headEnd/>
                  <a:tailEnd/>
                </a:ln>
              </p:spPr>
              <p:txBody>
                <a:bodyPr wrap="none" anchor="ctr"/>
                <a:lstStyle/>
                <a:p>
                  <a:endParaRPr lang="it-IT" altLang="it-IT" sz="2700">
                    <a:latin typeface="Calibri" pitchFamily="34" charset="0"/>
                    <a:ea typeface="宋体"/>
                    <a:cs typeface="宋体"/>
                  </a:endParaRPr>
                </a:p>
              </p:txBody>
            </p:sp>
            <p:sp>
              <p:nvSpPr>
                <p:cNvPr id="139" name="Oval 114"/>
                <p:cNvSpPr>
                  <a:spLocks noChangeArrowheads="1"/>
                </p:cNvSpPr>
                <p:nvPr/>
              </p:nvSpPr>
              <p:spPr bwMode="auto">
                <a:xfrm>
                  <a:off x="6166213" y="6280816"/>
                  <a:ext cx="83336" cy="88010"/>
                </a:xfrm>
                <a:prstGeom prst="ellipse">
                  <a:avLst/>
                </a:prstGeom>
                <a:solidFill>
                  <a:srgbClr val="FF0000"/>
                </a:solidFill>
                <a:ln w="9525">
                  <a:solidFill>
                    <a:schemeClr val="tx1"/>
                  </a:solidFill>
                  <a:round/>
                  <a:headEnd/>
                  <a:tailEnd/>
                </a:ln>
              </p:spPr>
              <p:txBody>
                <a:bodyPr wrap="none" anchor="ctr"/>
                <a:lstStyle/>
                <a:p>
                  <a:endParaRPr lang="it-IT" altLang="it-IT" sz="2700">
                    <a:latin typeface="Calibri" pitchFamily="34" charset="0"/>
                    <a:ea typeface="宋体"/>
                    <a:cs typeface="宋体"/>
                  </a:endParaRPr>
                </a:p>
              </p:txBody>
            </p:sp>
            <p:sp>
              <p:nvSpPr>
                <p:cNvPr id="140" name="Text Box 117"/>
                <p:cNvSpPr txBox="1">
                  <a:spLocks noChangeArrowheads="1"/>
                </p:cNvSpPr>
                <p:nvPr/>
              </p:nvSpPr>
              <p:spPr bwMode="auto">
                <a:xfrm>
                  <a:off x="5600536" y="5430585"/>
                  <a:ext cx="1092633" cy="193319"/>
                </a:xfrm>
                <a:prstGeom prst="rect">
                  <a:avLst/>
                </a:prstGeom>
                <a:noFill/>
                <a:ln w="9525">
                  <a:noFill/>
                  <a:miter lim="800000"/>
                  <a:headEnd/>
                  <a:tailEnd/>
                </a:ln>
              </p:spPr>
              <p:txBody>
                <a:bodyPr>
                  <a:spAutoFit/>
                </a:bodyPr>
                <a:lstStyle/>
                <a:p>
                  <a:pPr>
                    <a:spcBef>
                      <a:spcPct val="50000"/>
                    </a:spcBef>
                  </a:pPr>
                  <a:r>
                    <a:rPr lang="it-IT" altLang="it-IT" sz="1650" b="1" dirty="0">
                      <a:solidFill>
                        <a:srgbClr val="C00000"/>
                      </a:solidFill>
                      <a:ea typeface="宋体"/>
                      <a:cs typeface="宋体"/>
                    </a:rPr>
                    <a:t>Napoli</a:t>
                  </a:r>
                </a:p>
              </p:txBody>
            </p:sp>
            <p:sp>
              <p:nvSpPr>
                <p:cNvPr id="141" name="Text Box 118"/>
                <p:cNvSpPr txBox="1">
                  <a:spLocks noChangeArrowheads="1"/>
                </p:cNvSpPr>
                <p:nvPr/>
              </p:nvSpPr>
              <p:spPr bwMode="auto">
                <a:xfrm>
                  <a:off x="5402988" y="5177409"/>
                  <a:ext cx="1092633" cy="193319"/>
                </a:xfrm>
                <a:prstGeom prst="rect">
                  <a:avLst/>
                </a:prstGeom>
                <a:noFill/>
                <a:ln w="9525">
                  <a:noFill/>
                  <a:miter lim="800000"/>
                  <a:headEnd/>
                  <a:tailEnd/>
                </a:ln>
              </p:spPr>
              <p:txBody>
                <a:bodyPr>
                  <a:spAutoFit/>
                </a:bodyPr>
                <a:lstStyle>
                  <a:defPPr>
                    <a:defRPr lang="it-IT"/>
                  </a:defPPr>
                  <a:lvl1pPr>
                    <a:spcBef>
                      <a:spcPct val="50000"/>
                    </a:spcBef>
                    <a:defRPr sz="1100" b="1">
                      <a:solidFill>
                        <a:srgbClr val="C00000"/>
                      </a:solidFill>
                      <a:latin typeface="+mn-lt"/>
                      <a:ea typeface="宋体"/>
                      <a:cs typeface="宋体"/>
                    </a:defRPr>
                  </a:lvl1pPr>
                </a:lstStyle>
                <a:p>
                  <a:r>
                    <a:rPr lang="it-IT" altLang="it-IT" sz="1650" dirty="0"/>
                    <a:t>Pozzuoli</a:t>
                  </a:r>
                </a:p>
              </p:txBody>
            </p:sp>
            <p:sp>
              <p:nvSpPr>
                <p:cNvPr id="142" name="Text Box 119"/>
                <p:cNvSpPr txBox="1">
                  <a:spLocks noChangeArrowheads="1"/>
                </p:cNvSpPr>
                <p:nvPr/>
              </p:nvSpPr>
              <p:spPr bwMode="auto">
                <a:xfrm>
                  <a:off x="5931091" y="5343179"/>
                  <a:ext cx="838353" cy="138039"/>
                </a:xfrm>
                <a:prstGeom prst="rect">
                  <a:avLst/>
                </a:prstGeom>
                <a:noFill/>
                <a:ln w="9525">
                  <a:noFill/>
                  <a:miter lim="800000"/>
                  <a:headEnd/>
                  <a:tailEnd/>
                </a:ln>
              </p:spPr>
              <p:txBody>
                <a:bodyPr wrap="square">
                  <a:spAutoFit/>
                </a:bodyPr>
                <a:lstStyle/>
                <a:p>
                  <a:pPr>
                    <a:spcBef>
                      <a:spcPct val="50000"/>
                    </a:spcBef>
                  </a:pPr>
                  <a:r>
                    <a:rPr lang="it-IT" altLang="it-IT" sz="1650" b="1" dirty="0">
                      <a:solidFill>
                        <a:srgbClr val="C00000"/>
                      </a:solidFill>
                      <a:ea typeface="宋体"/>
                      <a:cs typeface="宋体"/>
                    </a:rPr>
                    <a:t>Portici</a:t>
                  </a:r>
                </a:p>
              </p:txBody>
            </p:sp>
            <p:sp>
              <p:nvSpPr>
                <p:cNvPr id="143" name="Text Box 120"/>
                <p:cNvSpPr txBox="1">
                  <a:spLocks noChangeArrowheads="1"/>
                </p:cNvSpPr>
                <p:nvPr/>
              </p:nvSpPr>
              <p:spPr bwMode="auto">
                <a:xfrm>
                  <a:off x="6118255" y="6237683"/>
                  <a:ext cx="688627" cy="138039"/>
                </a:xfrm>
                <a:prstGeom prst="rect">
                  <a:avLst/>
                </a:prstGeom>
                <a:noFill/>
                <a:ln w="9525">
                  <a:noFill/>
                  <a:miter lim="800000"/>
                  <a:headEnd/>
                  <a:tailEnd/>
                </a:ln>
              </p:spPr>
              <p:txBody>
                <a:bodyPr wrap="square">
                  <a:spAutoFit/>
                </a:bodyPr>
                <a:lstStyle/>
                <a:p>
                  <a:pPr>
                    <a:spcBef>
                      <a:spcPct val="50000"/>
                    </a:spcBef>
                  </a:pPr>
                  <a:r>
                    <a:rPr lang="it-IT" altLang="it-IT" sz="1650" b="1" dirty="0">
                      <a:solidFill>
                        <a:srgbClr val="FF0000"/>
                      </a:solidFill>
                      <a:ea typeface="宋体"/>
                      <a:cs typeface="宋体"/>
                    </a:rPr>
                    <a:t>Catania</a:t>
                  </a:r>
                </a:p>
              </p:txBody>
            </p:sp>
            <p:sp>
              <p:nvSpPr>
                <p:cNvPr id="144" name="Oval 110"/>
                <p:cNvSpPr>
                  <a:spLocks noChangeArrowheads="1"/>
                </p:cNvSpPr>
                <p:nvPr/>
              </p:nvSpPr>
              <p:spPr bwMode="auto">
                <a:xfrm>
                  <a:off x="5119523" y="4009970"/>
                  <a:ext cx="83336" cy="88010"/>
                </a:xfrm>
                <a:prstGeom prst="ellipse">
                  <a:avLst/>
                </a:prstGeom>
                <a:solidFill>
                  <a:srgbClr val="FF0000"/>
                </a:solidFill>
                <a:ln w="9525">
                  <a:solidFill>
                    <a:schemeClr val="tx1"/>
                  </a:solidFill>
                  <a:round/>
                  <a:headEnd/>
                  <a:tailEnd/>
                </a:ln>
              </p:spPr>
              <p:txBody>
                <a:bodyPr wrap="none" anchor="ctr"/>
                <a:lstStyle/>
                <a:p>
                  <a:endParaRPr lang="it-IT" altLang="it-IT" sz="2700">
                    <a:latin typeface="Calibri" pitchFamily="34" charset="0"/>
                    <a:ea typeface="宋体"/>
                    <a:cs typeface="宋体"/>
                  </a:endParaRPr>
                </a:p>
              </p:txBody>
            </p:sp>
            <p:sp>
              <p:nvSpPr>
                <p:cNvPr id="145" name="Text Box 115"/>
                <p:cNvSpPr txBox="1">
                  <a:spLocks noChangeArrowheads="1"/>
                </p:cNvSpPr>
                <p:nvPr/>
              </p:nvSpPr>
              <p:spPr bwMode="auto">
                <a:xfrm>
                  <a:off x="4613812" y="3924133"/>
                  <a:ext cx="1092633" cy="193319"/>
                </a:xfrm>
                <a:prstGeom prst="rect">
                  <a:avLst/>
                </a:prstGeom>
                <a:noFill/>
                <a:ln w="9525">
                  <a:noFill/>
                  <a:miter lim="800000"/>
                  <a:headEnd/>
                  <a:tailEnd/>
                </a:ln>
              </p:spPr>
              <p:txBody>
                <a:bodyPr>
                  <a:spAutoFit/>
                </a:bodyPr>
                <a:lstStyle/>
                <a:p>
                  <a:pPr>
                    <a:spcBef>
                      <a:spcPct val="50000"/>
                    </a:spcBef>
                  </a:pPr>
                  <a:r>
                    <a:rPr lang="it-IT" altLang="it-IT" sz="1650" b="1" dirty="0">
                      <a:solidFill>
                        <a:srgbClr val="C00000"/>
                      </a:solidFill>
                      <a:ea typeface="宋体"/>
                      <a:cs typeface="宋体"/>
                    </a:rPr>
                    <a:t>Lecco</a:t>
                  </a:r>
                </a:p>
              </p:txBody>
            </p:sp>
          </p:grpSp>
          <p:cxnSp>
            <p:nvCxnSpPr>
              <p:cNvPr id="30" name="Connettore 2 29"/>
              <p:cNvCxnSpPr/>
              <p:nvPr/>
            </p:nvCxnSpPr>
            <p:spPr>
              <a:xfrm>
                <a:off x="5754938" y="2848983"/>
                <a:ext cx="41668" cy="476252"/>
              </a:xfrm>
              <a:prstGeom prst="straightConnector1">
                <a:avLst/>
              </a:prstGeom>
              <a:ln w="12700">
                <a:solidFill>
                  <a:srgbClr val="C00000"/>
                </a:solidFill>
                <a:prstDash val="lgDash"/>
                <a:tailEnd type="arrow"/>
              </a:ln>
            </p:spPr>
            <p:style>
              <a:lnRef idx="3">
                <a:schemeClr val="accent2"/>
              </a:lnRef>
              <a:fillRef idx="0">
                <a:schemeClr val="accent2"/>
              </a:fillRef>
              <a:effectRef idx="2">
                <a:schemeClr val="accent2"/>
              </a:effectRef>
              <a:fontRef idx="minor">
                <a:schemeClr val="tx1"/>
              </a:fontRef>
            </p:style>
          </p:cxnSp>
          <p:cxnSp>
            <p:nvCxnSpPr>
              <p:cNvPr id="31" name="Connettore 2 30"/>
              <p:cNvCxnSpPr>
                <a:stCxn id="34" idx="1"/>
              </p:cNvCxnSpPr>
              <p:nvPr/>
            </p:nvCxnSpPr>
            <p:spPr>
              <a:xfrm flipH="1">
                <a:off x="6746194" y="4095035"/>
                <a:ext cx="654103" cy="672606"/>
              </a:xfrm>
              <a:prstGeom prst="straightConnector1">
                <a:avLst/>
              </a:prstGeom>
              <a:ln w="12700">
                <a:solidFill>
                  <a:srgbClr val="C00000"/>
                </a:solidFill>
                <a:prstDash val="dashDot"/>
                <a:tailEnd type="arrow"/>
              </a:ln>
            </p:spPr>
            <p:style>
              <a:lnRef idx="3">
                <a:schemeClr val="accent2"/>
              </a:lnRef>
              <a:fillRef idx="0">
                <a:schemeClr val="accent2"/>
              </a:fillRef>
              <a:effectRef idx="2">
                <a:schemeClr val="accent2"/>
              </a:effectRef>
              <a:fontRef idx="minor">
                <a:schemeClr val="tx1"/>
              </a:fontRef>
            </p:style>
          </p:cxnSp>
          <p:cxnSp>
            <p:nvCxnSpPr>
              <p:cNvPr id="32" name="Connettore 2 31"/>
              <p:cNvCxnSpPr>
                <a:stCxn id="40" idx="1"/>
                <a:endCxn id="143" idx="1"/>
              </p:cNvCxnSpPr>
              <p:nvPr/>
            </p:nvCxnSpPr>
            <p:spPr>
              <a:xfrm flipH="1" flipV="1">
                <a:off x="6712002" y="5621968"/>
                <a:ext cx="851419" cy="133357"/>
              </a:xfrm>
              <a:prstGeom prst="straightConnector1">
                <a:avLst/>
              </a:prstGeom>
              <a:ln w="12700">
                <a:solidFill>
                  <a:srgbClr val="C00000"/>
                </a:solidFill>
                <a:prstDash val="lgDash"/>
                <a:tailEnd type="arrow"/>
              </a:ln>
            </p:spPr>
            <p:style>
              <a:lnRef idx="3">
                <a:schemeClr val="accent2"/>
              </a:lnRef>
              <a:fillRef idx="0">
                <a:schemeClr val="accent2"/>
              </a:fillRef>
              <a:effectRef idx="2">
                <a:schemeClr val="accent2"/>
              </a:effectRef>
              <a:fontRef idx="minor">
                <a:schemeClr val="tx1"/>
              </a:fontRef>
            </p:style>
          </p:cxnSp>
          <p:pic>
            <p:nvPicPr>
              <p:cNvPr id="34" name="Immagine 3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400297" y="3703920"/>
                <a:ext cx="1394413" cy="782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5" name="Connettore 2 34"/>
              <p:cNvCxnSpPr/>
              <p:nvPr/>
            </p:nvCxnSpPr>
            <p:spPr>
              <a:xfrm flipV="1">
                <a:off x="5915308" y="4725144"/>
                <a:ext cx="620570" cy="907570"/>
              </a:xfrm>
              <a:prstGeom prst="straightConnector1">
                <a:avLst/>
              </a:prstGeom>
              <a:ln w="12700">
                <a:solidFill>
                  <a:srgbClr val="C00000"/>
                </a:solidFill>
                <a:prstDash val="lgDash"/>
                <a:tailEnd type="arrow"/>
              </a:ln>
            </p:spPr>
            <p:style>
              <a:lnRef idx="3">
                <a:schemeClr val="accent2"/>
              </a:lnRef>
              <a:fillRef idx="0">
                <a:schemeClr val="accent2"/>
              </a:fillRef>
              <a:effectRef idx="2">
                <a:schemeClr val="accent2"/>
              </a:effectRef>
              <a:fontRef idx="minor">
                <a:schemeClr val="tx1"/>
              </a:fontRef>
            </p:style>
          </p:cxnSp>
          <p:pic>
            <p:nvPicPr>
              <p:cNvPr id="38"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921" t="11138" r="-1921" b="20188"/>
              <a:stretch/>
            </p:blipFill>
            <p:spPr bwMode="auto">
              <a:xfrm>
                <a:off x="5000897" y="5658712"/>
                <a:ext cx="1300309" cy="801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9" name="Connettore 2 38"/>
              <p:cNvCxnSpPr>
                <a:stCxn id="41" idx="2"/>
              </p:cNvCxnSpPr>
              <p:nvPr/>
            </p:nvCxnSpPr>
            <p:spPr>
              <a:xfrm flipH="1">
                <a:off x="6682532" y="3476844"/>
                <a:ext cx="793834" cy="1253778"/>
              </a:xfrm>
              <a:prstGeom prst="straightConnector1">
                <a:avLst/>
              </a:prstGeom>
              <a:ln w="12700">
                <a:solidFill>
                  <a:srgbClr val="C00000"/>
                </a:solidFill>
                <a:prstDash val="lgDash"/>
                <a:tailEnd type="arrow"/>
              </a:ln>
            </p:spPr>
            <p:style>
              <a:lnRef idx="3">
                <a:schemeClr val="accent2"/>
              </a:lnRef>
              <a:fillRef idx="0">
                <a:schemeClr val="accent2"/>
              </a:fillRef>
              <a:effectRef idx="2">
                <a:schemeClr val="accent2"/>
              </a:effectRef>
              <a:fontRef idx="minor">
                <a:schemeClr val="tx1"/>
              </a:fontRef>
            </p:style>
          </p:cxnSp>
          <p:pic>
            <p:nvPicPr>
              <p:cNvPr id="40" name="Immagine 3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563421" y="5409794"/>
                <a:ext cx="1217958" cy="6910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Immagine 4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0331" y="2632823"/>
                <a:ext cx="1392069" cy="8440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Immagine 6" descr="Immagine che contiene erba, esterni, cielo, edificio&#10;&#10;Descrizione generata automaticamente"/>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13720" y="1975931"/>
                <a:ext cx="1280310" cy="8428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cxnSp>
          <p:nvCxnSpPr>
            <p:cNvPr id="22" name="Connettore 2 21"/>
            <p:cNvCxnSpPr/>
            <p:nvPr/>
          </p:nvCxnSpPr>
          <p:spPr>
            <a:xfrm flipH="1">
              <a:off x="2655430" y="4791705"/>
              <a:ext cx="450558" cy="19448"/>
            </a:xfrm>
            <a:prstGeom prst="straightConnector1">
              <a:avLst/>
            </a:prstGeom>
            <a:ln w="12700">
              <a:solidFill>
                <a:srgbClr val="C00000"/>
              </a:solidFill>
              <a:prstDash val="lgDash"/>
              <a:tailEnd type="arrow"/>
            </a:ln>
          </p:spPr>
          <p:style>
            <a:lnRef idx="3">
              <a:schemeClr val="accent2"/>
            </a:lnRef>
            <a:fillRef idx="0">
              <a:schemeClr val="accent2"/>
            </a:fillRef>
            <a:effectRef idx="2">
              <a:schemeClr val="accent2"/>
            </a:effectRef>
            <a:fontRef idx="minor">
              <a:schemeClr val="tx1"/>
            </a:fontRef>
          </p:style>
        </p:cxnSp>
        <p:sp>
          <p:nvSpPr>
            <p:cNvPr id="23" name="Ovale 22"/>
            <p:cNvSpPr/>
            <p:nvPr/>
          </p:nvSpPr>
          <p:spPr>
            <a:xfrm>
              <a:off x="2577129" y="4770160"/>
              <a:ext cx="108210" cy="110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a:p>
          </p:txBody>
        </p:sp>
        <p:sp>
          <p:nvSpPr>
            <p:cNvPr id="25" name="CasellaDiTesto 24"/>
            <p:cNvSpPr txBox="1"/>
            <p:nvPr/>
          </p:nvSpPr>
          <p:spPr>
            <a:xfrm>
              <a:off x="3092169" y="4673513"/>
              <a:ext cx="906660" cy="206207"/>
            </a:xfrm>
            <a:prstGeom prst="rect">
              <a:avLst/>
            </a:prstGeom>
            <a:noFill/>
          </p:spPr>
          <p:txBody>
            <a:bodyPr wrap="square" rtlCol="0">
              <a:spAutoFit/>
            </a:bodyPr>
            <a:lstStyle/>
            <a:p>
              <a:r>
                <a:rPr lang="it-IT" sz="1800" b="1" dirty="0">
                  <a:solidFill>
                    <a:srgbClr val="C00000"/>
                  </a:solidFill>
                </a:rPr>
                <a:t>UTR Lecce</a:t>
              </a:r>
            </a:p>
          </p:txBody>
        </p:sp>
      </p:grpSp>
      <p:sp>
        <p:nvSpPr>
          <p:cNvPr id="148" name="Rettangolo arrotondato 147"/>
          <p:cNvSpPr/>
          <p:nvPr/>
        </p:nvSpPr>
        <p:spPr>
          <a:xfrm>
            <a:off x="6453497" y="534956"/>
            <a:ext cx="12231906" cy="857256"/>
          </a:xfrm>
          <a:prstGeom prst="roundRect">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800" dirty="0"/>
          </a:p>
        </p:txBody>
      </p:sp>
      <p:sp>
        <p:nvSpPr>
          <p:cNvPr id="149" name="CasellaDiTesto 148"/>
          <p:cNvSpPr txBox="1"/>
          <p:nvPr/>
        </p:nvSpPr>
        <p:spPr>
          <a:xfrm>
            <a:off x="6433087" y="662784"/>
            <a:ext cx="12231906" cy="553998"/>
          </a:xfrm>
          <a:prstGeom prst="rect">
            <a:avLst/>
          </a:prstGeom>
          <a:noFill/>
        </p:spPr>
        <p:txBody>
          <a:bodyPr wrap="square" rtlCol="0">
            <a:spAutoFit/>
          </a:bodyPr>
          <a:lstStyle/>
          <a:p>
            <a:r>
              <a:rPr lang="it-IT" sz="3000" b="1" dirty="0">
                <a:solidFill>
                  <a:schemeClr val="bg1"/>
                </a:solidFill>
                <a:effectLst>
                  <a:outerShdw blurRad="38100" dist="38100" dir="2700000" algn="tl">
                    <a:srgbClr val="000000">
                      <a:alpha val="43137"/>
                    </a:srgbClr>
                  </a:outerShdw>
                </a:effectLst>
                <a:latin typeface="Nunito" pitchFamily="2" charset="77"/>
              </a:rPr>
              <a:t>INSTITUTE OF POLYMERS, COMPOSITES AND BIOMATERIALS</a:t>
            </a:r>
          </a:p>
        </p:txBody>
      </p:sp>
      <p:pic>
        <p:nvPicPr>
          <p:cNvPr id="146"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7499" y="450298"/>
            <a:ext cx="3543165" cy="1244101"/>
          </a:xfrm>
          <a:prstGeom prst="rect">
            <a:avLst/>
          </a:prstGeom>
        </p:spPr>
      </p:pic>
      <p:sp>
        <p:nvSpPr>
          <p:cNvPr id="150" name="Text Box 62"/>
          <p:cNvSpPr txBox="1"/>
          <p:nvPr/>
        </p:nvSpPr>
        <p:spPr>
          <a:xfrm>
            <a:off x="14252180" y="3820248"/>
            <a:ext cx="9659380"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a:solidFill>
                  <a:srgbClr val="424242"/>
                </a:solidFill>
                <a:latin typeface="Lato Bold"/>
                <a:ea typeface="Lato Bold"/>
                <a:cs typeface="Lato Bold"/>
                <a:sym typeface="Lato Bold"/>
              </a:defRPr>
            </a:pPr>
            <a:endParaRPr lang="en-US" sz="4800" b="1" dirty="0">
              <a:latin typeface="Helvetica Neue"/>
            </a:endParaRPr>
          </a:p>
          <a:p>
            <a:pPr>
              <a:defRPr>
                <a:solidFill>
                  <a:srgbClr val="424242"/>
                </a:solidFill>
                <a:latin typeface="Lato Bold"/>
                <a:ea typeface="Lato Bold"/>
                <a:cs typeface="Lato Bold"/>
                <a:sym typeface="Lato Bold"/>
              </a:defRPr>
            </a:pPr>
            <a:r>
              <a:rPr lang="en-US" sz="4800" b="1" dirty="0">
                <a:latin typeface="Helvetica Neue"/>
              </a:rPr>
              <a:t>5 locations &amp; 1 unit research over the entire country</a:t>
            </a:r>
          </a:p>
          <a:p>
            <a:pPr>
              <a:defRPr>
                <a:solidFill>
                  <a:srgbClr val="424242"/>
                </a:solidFill>
                <a:latin typeface="Lato Bold"/>
                <a:ea typeface="Lato Bold"/>
                <a:cs typeface="Lato Bold"/>
                <a:sym typeface="Lato Bold"/>
              </a:defRPr>
            </a:pPr>
            <a:r>
              <a:rPr lang="en-US" sz="4800" b="1" dirty="0">
                <a:latin typeface="Helvetica Neue"/>
              </a:rPr>
              <a:t>Headquarters in Pozzuoli (Na)</a:t>
            </a:r>
            <a:endParaRPr sz="4800" b="1" dirty="0">
              <a:latin typeface="Helvetica Neue"/>
            </a:endParaRPr>
          </a:p>
        </p:txBody>
      </p:sp>
      <p:sp>
        <p:nvSpPr>
          <p:cNvPr id="151" name="Text Box 62"/>
          <p:cNvSpPr txBox="1"/>
          <p:nvPr/>
        </p:nvSpPr>
        <p:spPr>
          <a:xfrm>
            <a:off x="14716545" y="7981236"/>
            <a:ext cx="8261284" cy="3923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p>
            <a:pPr>
              <a:lnSpc>
                <a:spcPct val="110000"/>
              </a:lnSpc>
              <a:tabLst>
                <a:tab pos="508000" algn="l"/>
              </a:tabLst>
              <a:defRPr sz="1900">
                <a:solidFill>
                  <a:srgbClr val="424242"/>
                </a:solidFill>
                <a:latin typeface="Lato Bold"/>
                <a:ea typeface="Lato Bold"/>
                <a:cs typeface="Lato Bold"/>
                <a:sym typeface="Lato Bold"/>
              </a:defRPr>
            </a:pPr>
            <a:r>
              <a:rPr lang="it-IT" sz="5800" dirty="0">
                <a:solidFill>
                  <a:srgbClr val="3C688F"/>
                </a:solidFill>
              </a:rPr>
              <a:t>112</a:t>
            </a:r>
            <a:r>
              <a:rPr sz="3800" dirty="0"/>
              <a:t> </a:t>
            </a:r>
            <a:r>
              <a:rPr lang="en-US" sz="3600" dirty="0">
                <a:latin typeface="Helvetica Neue"/>
              </a:rPr>
              <a:t>researchers, technologists, technicians, administrators</a:t>
            </a:r>
            <a:endParaRPr sz="3600" dirty="0">
              <a:latin typeface="Helvetica Neue"/>
            </a:endParaRPr>
          </a:p>
          <a:p>
            <a:pPr>
              <a:lnSpc>
                <a:spcPct val="130000"/>
              </a:lnSpc>
              <a:spcBef>
                <a:spcPts val="2800"/>
              </a:spcBef>
              <a:tabLst>
                <a:tab pos="508000" algn="l"/>
              </a:tabLst>
              <a:defRPr sz="1900">
                <a:solidFill>
                  <a:srgbClr val="424242"/>
                </a:solidFill>
                <a:latin typeface="Lato Bold"/>
                <a:ea typeface="Lato Bold"/>
                <a:cs typeface="Lato Bold"/>
                <a:sym typeface="Lato Bold"/>
              </a:defRPr>
            </a:pPr>
            <a:r>
              <a:rPr lang="it-IT" sz="5800" dirty="0">
                <a:solidFill>
                  <a:srgbClr val="3C688F"/>
                </a:solidFill>
              </a:rPr>
              <a:t>25</a:t>
            </a:r>
            <a:r>
              <a:rPr sz="3800" dirty="0"/>
              <a:t>  </a:t>
            </a:r>
            <a:r>
              <a:rPr lang="en-US" sz="3600" dirty="0">
                <a:latin typeface="Helvetica Neue"/>
              </a:rPr>
              <a:t>research grants + scholarships + </a:t>
            </a:r>
            <a:r>
              <a:rPr lang="en-US" sz="3600" dirty="0" err="1">
                <a:latin typeface="Helvetica Neue"/>
              </a:rPr>
              <a:t>phD</a:t>
            </a:r>
            <a:r>
              <a:rPr lang="en-US" sz="3600" dirty="0">
                <a:latin typeface="Helvetica Neue"/>
              </a:rPr>
              <a:t> student</a:t>
            </a:r>
            <a:endParaRPr sz="3600" dirty="0">
              <a:latin typeface="Helvetica Neue"/>
            </a:endParaRPr>
          </a:p>
        </p:txBody>
      </p:sp>
    </p:spTree>
    <p:extLst>
      <p:ext uri="{BB962C8B-B14F-4D97-AF65-F5344CB8AC3E}">
        <p14:creationId xmlns:p14="http://schemas.microsoft.com/office/powerpoint/2010/main" val="59025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vanced Materials">
            <a:extLst>
              <a:ext uri="{FF2B5EF4-FFF2-40B4-BE49-F238E27FC236}">
                <a16:creationId xmlns:a16="http://schemas.microsoft.com/office/drawing/2014/main" xmlns="" id="{3A250DAF-A0FC-499C-B75E-6BC9F66DAA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8852" y="8043898"/>
            <a:ext cx="5228452" cy="4690944"/>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xmlns="" id="{6173CE67-C1E8-4E91-B1D1-79AAE1DDBE9C}"/>
              </a:ext>
            </a:extLst>
          </p:cNvPr>
          <p:cNvPicPr>
            <a:picLocks noChangeAspect="1"/>
          </p:cNvPicPr>
          <p:nvPr/>
        </p:nvPicPr>
        <p:blipFill>
          <a:blip r:embed="rId4"/>
          <a:stretch>
            <a:fillRect/>
          </a:stretch>
        </p:blipFill>
        <p:spPr>
          <a:xfrm>
            <a:off x="12622721" y="8043898"/>
            <a:ext cx="5228448" cy="4690944"/>
          </a:xfrm>
          <a:prstGeom prst="roundRect">
            <a:avLst/>
          </a:prstGeom>
        </p:spPr>
      </p:pic>
      <p:pic>
        <p:nvPicPr>
          <p:cNvPr id="7" name="Immagine 6">
            <a:extLst>
              <a:ext uri="{FF2B5EF4-FFF2-40B4-BE49-F238E27FC236}">
                <a16:creationId xmlns:a16="http://schemas.microsoft.com/office/drawing/2014/main" xmlns="" id="{1A985E2B-F3FE-49AC-BDD7-3235ACDA4A5D}"/>
              </a:ext>
            </a:extLst>
          </p:cNvPr>
          <p:cNvPicPr>
            <a:picLocks noChangeAspect="1"/>
          </p:cNvPicPr>
          <p:nvPr/>
        </p:nvPicPr>
        <p:blipFill>
          <a:blip r:embed="rId5"/>
          <a:stretch>
            <a:fillRect/>
          </a:stretch>
        </p:blipFill>
        <p:spPr>
          <a:xfrm>
            <a:off x="8529462" y="2249745"/>
            <a:ext cx="5273232" cy="4731124"/>
          </a:xfrm>
          <a:prstGeom prst="roundRect">
            <a:avLst/>
          </a:prstGeom>
        </p:spPr>
      </p:pic>
      <p:pic>
        <p:nvPicPr>
          <p:cNvPr id="8"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7499" y="450298"/>
            <a:ext cx="3543165" cy="1244101"/>
          </a:xfrm>
          <a:prstGeom prst="rect">
            <a:avLst/>
          </a:prstGeom>
        </p:spPr>
      </p:pic>
      <p:sp>
        <p:nvSpPr>
          <p:cNvPr id="4" name="Rettangolo 3"/>
          <p:cNvSpPr/>
          <p:nvPr/>
        </p:nvSpPr>
        <p:spPr>
          <a:xfrm>
            <a:off x="2952400" y="1548249"/>
            <a:ext cx="2795958" cy="584775"/>
          </a:xfrm>
          <a:prstGeom prst="rect">
            <a:avLst/>
          </a:prstGeom>
        </p:spPr>
        <p:txBody>
          <a:bodyPr wrap="none">
            <a:spAutoFit/>
          </a:bodyPr>
          <a:lstStyle/>
          <a:p>
            <a:r>
              <a:rPr lang="it-IT" sz="3200" b="1" dirty="0">
                <a:solidFill>
                  <a:schemeClr val="bg2">
                    <a:lumMod val="10000"/>
                  </a:schemeClr>
                </a:solidFill>
                <a:effectLst>
                  <a:outerShdw blurRad="38100" dist="38100" dir="2700000" algn="tl">
                    <a:srgbClr val="000000">
                      <a:alpha val="43137"/>
                    </a:srgbClr>
                  </a:outerShdw>
                </a:effectLst>
                <a:latin typeface="Nunito" pitchFamily="2" charset="77"/>
              </a:rPr>
              <a:t>CATANIA site</a:t>
            </a:r>
          </a:p>
        </p:txBody>
      </p:sp>
      <p:sp>
        <p:nvSpPr>
          <p:cNvPr id="10" name="Text Box 62"/>
          <p:cNvSpPr txBox="1"/>
          <p:nvPr/>
        </p:nvSpPr>
        <p:spPr>
          <a:xfrm>
            <a:off x="685561" y="2246007"/>
            <a:ext cx="6963986" cy="4606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lnSpc>
                <a:spcPct val="110000"/>
              </a:lnSpc>
              <a:tabLst>
                <a:tab pos="508000" algn="l"/>
              </a:tabLst>
              <a:defRPr sz="1900">
                <a:solidFill>
                  <a:srgbClr val="424242"/>
                </a:solidFill>
                <a:latin typeface="Lato Bold"/>
                <a:ea typeface="Lato Bold"/>
                <a:cs typeface="Lato Bold"/>
                <a:sym typeface="Lato Bold"/>
              </a:defRPr>
            </a:pPr>
            <a:r>
              <a:rPr lang="it-IT" sz="5800" dirty="0">
                <a:solidFill>
                  <a:srgbClr val="3C688F"/>
                </a:solidFill>
              </a:rPr>
              <a:t>12</a:t>
            </a:r>
            <a:r>
              <a:rPr sz="3800" dirty="0"/>
              <a:t> </a:t>
            </a:r>
            <a:r>
              <a:rPr lang="it-IT" sz="3800" dirty="0" err="1"/>
              <a:t>permanent</a:t>
            </a:r>
            <a:r>
              <a:rPr lang="it-IT" sz="3800" dirty="0"/>
              <a:t> staff (r</a:t>
            </a:r>
            <a:r>
              <a:rPr lang="en-US" sz="3600" dirty="0" err="1">
                <a:latin typeface="Helvetica Neue"/>
              </a:rPr>
              <a:t>esearchers</a:t>
            </a:r>
            <a:r>
              <a:rPr lang="en-US" sz="3600" dirty="0">
                <a:latin typeface="Helvetica Neue"/>
              </a:rPr>
              <a:t>, technologists, technicians, administrators)</a:t>
            </a:r>
            <a:endParaRPr sz="3600" dirty="0">
              <a:latin typeface="Helvetica Neue"/>
            </a:endParaRPr>
          </a:p>
          <a:p>
            <a:pPr>
              <a:lnSpc>
                <a:spcPct val="130000"/>
              </a:lnSpc>
              <a:spcBef>
                <a:spcPts val="2800"/>
              </a:spcBef>
              <a:tabLst>
                <a:tab pos="508000" algn="l"/>
              </a:tabLst>
              <a:defRPr sz="1900">
                <a:solidFill>
                  <a:srgbClr val="424242"/>
                </a:solidFill>
                <a:latin typeface="Lato Bold"/>
                <a:ea typeface="Lato Bold"/>
                <a:cs typeface="Lato Bold"/>
                <a:sym typeface="Lato Bold"/>
              </a:defRPr>
            </a:pPr>
            <a:r>
              <a:rPr lang="it-IT" sz="5800" dirty="0">
                <a:solidFill>
                  <a:srgbClr val="3C688F"/>
                </a:solidFill>
              </a:rPr>
              <a:t>5</a:t>
            </a:r>
            <a:r>
              <a:rPr sz="3800" dirty="0"/>
              <a:t>  </a:t>
            </a:r>
            <a:r>
              <a:rPr lang="it-IT" sz="3800" dirty="0" err="1"/>
              <a:t>Temporary</a:t>
            </a:r>
            <a:r>
              <a:rPr lang="it-IT" sz="3800" dirty="0"/>
              <a:t> staff (</a:t>
            </a:r>
            <a:r>
              <a:rPr lang="it-IT" sz="3800" dirty="0" err="1"/>
              <a:t>PostDoc</a:t>
            </a:r>
            <a:r>
              <a:rPr lang="it-IT" sz="3800" dirty="0"/>
              <a:t>/R</a:t>
            </a:r>
            <a:r>
              <a:rPr lang="en-US" sz="3600" dirty="0" err="1">
                <a:latin typeface="Helvetica Neue"/>
              </a:rPr>
              <a:t>esearch</a:t>
            </a:r>
            <a:r>
              <a:rPr lang="en-US" sz="3600" dirty="0">
                <a:latin typeface="Helvetica Neue"/>
              </a:rPr>
              <a:t> grants)</a:t>
            </a:r>
            <a:endParaRPr sz="3600" dirty="0">
              <a:latin typeface="Helvetica Neue"/>
            </a:endParaRPr>
          </a:p>
        </p:txBody>
      </p:sp>
      <p:sp>
        <p:nvSpPr>
          <p:cNvPr id="9" name="CasellaDiTesto 8"/>
          <p:cNvSpPr txBox="1"/>
          <p:nvPr/>
        </p:nvSpPr>
        <p:spPr>
          <a:xfrm>
            <a:off x="6902089" y="474303"/>
            <a:ext cx="8527977"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6600" b="0" u="none" strike="noStrike" cap="none" spc="0" normalizeH="0" baseline="0" dirty="0" err="1">
                <a:ln>
                  <a:noFill/>
                </a:ln>
                <a:solidFill>
                  <a:srgbClr val="00B0F0"/>
                </a:solidFill>
                <a:effectLst/>
                <a:uFillTx/>
                <a:latin typeface="+mn-lt"/>
                <a:ea typeface="+mn-ea"/>
                <a:cs typeface="+mn-cs"/>
                <a:sym typeface="Helvetica Neue"/>
              </a:rPr>
              <a:t>Main</a:t>
            </a:r>
            <a:r>
              <a:rPr kumimoji="0" lang="it-IT" sz="6600" b="0" u="none" strike="noStrike" cap="none" spc="0" normalizeH="0" baseline="0" dirty="0">
                <a:ln>
                  <a:noFill/>
                </a:ln>
                <a:solidFill>
                  <a:srgbClr val="00B0F0"/>
                </a:solidFill>
                <a:effectLst/>
                <a:uFillTx/>
                <a:latin typeface="+mn-lt"/>
                <a:ea typeface="+mn-ea"/>
                <a:cs typeface="+mn-cs"/>
                <a:sym typeface="Helvetica Neue"/>
              </a:rPr>
              <a:t> </a:t>
            </a:r>
            <a:r>
              <a:rPr kumimoji="0" lang="it-IT" sz="6600" b="0" u="none" strike="noStrike" cap="none" spc="0" normalizeH="0" baseline="0" dirty="0" err="1">
                <a:ln>
                  <a:noFill/>
                </a:ln>
                <a:solidFill>
                  <a:srgbClr val="00B0F0"/>
                </a:solidFill>
                <a:effectLst/>
                <a:uFillTx/>
                <a:latin typeface="+mn-lt"/>
                <a:ea typeface="+mn-ea"/>
                <a:cs typeface="+mn-cs"/>
                <a:sym typeface="Helvetica Neue"/>
              </a:rPr>
              <a:t>Research</a:t>
            </a:r>
            <a:r>
              <a:rPr kumimoji="0" lang="it-IT" sz="6600" b="0" u="none" strike="noStrike" cap="none" spc="0" normalizeH="0" baseline="0" dirty="0">
                <a:ln>
                  <a:noFill/>
                </a:ln>
                <a:solidFill>
                  <a:srgbClr val="00B0F0"/>
                </a:solidFill>
                <a:effectLst/>
                <a:uFillTx/>
                <a:latin typeface="+mn-lt"/>
                <a:ea typeface="+mn-ea"/>
                <a:cs typeface="+mn-cs"/>
                <a:sym typeface="Helvetica Neue"/>
              </a:rPr>
              <a:t> </a:t>
            </a:r>
            <a:r>
              <a:rPr kumimoji="0" lang="it-IT" sz="6600" b="0" u="none" strike="noStrike" cap="none" spc="0" normalizeH="0" baseline="0" dirty="0" err="1">
                <a:ln>
                  <a:noFill/>
                </a:ln>
                <a:solidFill>
                  <a:srgbClr val="00B0F0"/>
                </a:solidFill>
                <a:effectLst/>
                <a:uFillTx/>
                <a:latin typeface="+mn-lt"/>
                <a:ea typeface="+mn-ea"/>
                <a:cs typeface="+mn-cs"/>
                <a:sym typeface="Helvetica Neue"/>
              </a:rPr>
              <a:t>Topics</a:t>
            </a:r>
            <a:endParaRPr kumimoji="0" lang="en-US" sz="6600" b="0" u="none" strike="noStrike" cap="none" spc="0" normalizeH="0" baseline="0" dirty="0">
              <a:ln>
                <a:noFill/>
              </a:ln>
              <a:solidFill>
                <a:srgbClr val="00B0F0"/>
              </a:solidFill>
              <a:effectLst/>
              <a:uFillTx/>
              <a:latin typeface="+mn-lt"/>
              <a:ea typeface="+mn-ea"/>
              <a:cs typeface="+mn-cs"/>
              <a:sym typeface="Helvetica Neue"/>
            </a:endParaRPr>
          </a:p>
        </p:txBody>
      </p:sp>
      <p:sp>
        <p:nvSpPr>
          <p:cNvPr id="14" name="CasellaDiTesto 13">
            <a:extLst>
              <a:ext uri="{FF2B5EF4-FFF2-40B4-BE49-F238E27FC236}">
                <a16:creationId xmlns:a16="http://schemas.microsoft.com/office/drawing/2014/main" xmlns="" id="{EC288E29-A6BF-759B-49E0-8C3E3B8D1554}"/>
              </a:ext>
            </a:extLst>
          </p:cNvPr>
          <p:cNvSpPr txBox="1"/>
          <p:nvPr/>
        </p:nvSpPr>
        <p:spPr>
          <a:xfrm>
            <a:off x="14264142" y="3018848"/>
            <a:ext cx="7982852" cy="3323987"/>
          </a:xfrm>
          <a:prstGeom prst="rect">
            <a:avLst/>
          </a:prstGeom>
          <a:noFill/>
        </p:spPr>
        <p:txBody>
          <a:bodyPr wrap="square">
            <a:spAutoFit/>
          </a:bodyPr>
          <a:lstStyle/>
          <a:p>
            <a:pPr marL="514350" indent="-514350">
              <a:buFont typeface="Arial" panose="020B0604020202020204" pitchFamily="34" charset="0"/>
              <a:buChar char="•"/>
            </a:pPr>
            <a:r>
              <a:rPr lang="en-US" sz="3000" dirty="0">
                <a:solidFill>
                  <a:schemeClr val="tx1">
                    <a:lumMod val="75000"/>
                    <a:lumOff val="25000"/>
                  </a:schemeClr>
                </a:solidFill>
                <a:latin typeface="Nunito Sans" pitchFamily="2" charset="77"/>
              </a:rPr>
              <a:t>N-</a:t>
            </a:r>
            <a:r>
              <a:rPr lang="en-US" sz="3000" dirty="0" err="1">
                <a:solidFill>
                  <a:schemeClr val="tx1">
                    <a:lumMod val="75000"/>
                    <a:lumOff val="25000"/>
                  </a:schemeClr>
                </a:solidFill>
                <a:latin typeface="Nunito Sans" pitchFamily="2" charset="77"/>
              </a:rPr>
              <a:t>Glycomics</a:t>
            </a:r>
            <a:r>
              <a:rPr lang="en-US" sz="3000" dirty="0">
                <a:solidFill>
                  <a:schemeClr val="tx1">
                    <a:lumMod val="75000"/>
                    <a:lumOff val="25000"/>
                  </a:schemeClr>
                </a:solidFill>
                <a:latin typeface="Nunito Sans" pitchFamily="2" charset="77"/>
              </a:rPr>
              <a:t> in human health and diseases </a:t>
            </a:r>
          </a:p>
          <a:p>
            <a:pPr marL="514350" indent="-514350">
              <a:buFont typeface="Arial" panose="020B0604020202020204" pitchFamily="34" charset="0"/>
              <a:buChar char="•"/>
            </a:pPr>
            <a:r>
              <a:rPr lang="en-US" sz="3000" dirty="0">
                <a:solidFill>
                  <a:schemeClr val="tx1">
                    <a:lumMod val="75000"/>
                    <a:lumOff val="25000"/>
                  </a:schemeClr>
                </a:solidFill>
                <a:latin typeface="Nunito Sans" pitchFamily="2" charset="77"/>
              </a:rPr>
              <a:t>Mass Spectrometric Characterization of lipopolysaccharides </a:t>
            </a:r>
          </a:p>
          <a:p>
            <a:pPr marL="514350" indent="-514350">
              <a:buFont typeface="Arial" panose="020B0604020202020204" pitchFamily="34" charset="0"/>
              <a:buChar char="•"/>
            </a:pPr>
            <a:r>
              <a:rPr lang="en-US" sz="3000" dirty="0">
                <a:solidFill>
                  <a:schemeClr val="tx1">
                    <a:lumMod val="75000"/>
                    <a:lumOff val="25000"/>
                  </a:schemeClr>
                </a:solidFill>
                <a:latin typeface="Nunito Sans" pitchFamily="2" charset="77"/>
              </a:rPr>
              <a:t>Polymeric Systems for controlled drug delivery </a:t>
            </a:r>
          </a:p>
          <a:p>
            <a:pPr marL="514350" indent="-514350">
              <a:buFont typeface="Arial" panose="020B0604020202020204" pitchFamily="34" charset="0"/>
              <a:buChar char="•"/>
            </a:pPr>
            <a:r>
              <a:rPr lang="en-US" sz="3000" dirty="0">
                <a:solidFill>
                  <a:schemeClr val="tx1">
                    <a:lumMod val="75000"/>
                    <a:lumOff val="25000"/>
                  </a:schemeClr>
                </a:solidFill>
                <a:latin typeface="Nunito Sans" pitchFamily="2" charset="77"/>
              </a:rPr>
              <a:t>Synthesis and characterization for drug carrier applications</a:t>
            </a:r>
            <a:endParaRPr lang="en-US" sz="4800" dirty="0">
              <a:solidFill>
                <a:schemeClr val="tx1">
                  <a:lumMod val="75000"/>
                  <a:lumOff val="25000"/>
                </a:schemeClr>
              </a:solidFill>
              <a:latin typeface="Nunito Sans" pitchFamily="2" charset="77"/>
            </a:endParaRPr>
          </a:p>
        </p:txBody>
      </p:sp>
      <p:sp>
        <p:nvSpPr>
          <p:cNvPr id="15" name="CasellaDiTesto 14">
            <a:extLst>
              <a:ext uri="{FF2B5EF4-FFF2-40B4-BE49-F238E27FC236}">
                <a16:creationId xmlns:a16="http://schemas.microsoft.com/office/drawing/2014/main" xmlns="" id="{724D5EAE-2E6E-CBB9-D05C-440E06D73DA2}"/>
              </a:ext>
            </a:extLst>
          </p:cNvPr>
          <p:cNvSpPr txBox="1"/>
          <p:nvPr/>
        </p:nvSpPr>
        <p:spPr>
          <a:xfrm>
            <a:off x="17851169" y="8881660"/>
            <a:ext cx="5565021" cy="4247317"/>
          </a:xfrm>
          <a:prstGeom prst="rect">
            <a:avLst/>
          </a:prstGeom>
          <a:noFill/>
        </p:spPr>
        <p:txBody>
          <a:bodyPr wrap="square">
            <a:spAutoFit/>
          </a:bodyPr>
          <a:lstStyle/>
          <a:p>
            <a:pPr marL="514350" indent="-514350">
              <a:buFont typeface="Arial" panose="020B0604020202020204" pitchFamily="34" charset="0"/>
              <a:buChar char="•"/>
            </a:pPr>
            <a:r>
              <a:rPr lang="en-US" sz="3000" dirty="0">
                <a:latin typeface="Nunito Sans" pitchFamily="2" charset="77"/>
              </a:rPr>
              <a:t>Biodegradable Polymers: synthesis, characterization, degradation; </a:t>
            </a:r>
          </a:p>
          <a:p>
            <a:pPr marL="514350" indent="-514350">
              <a:buFont typeface="Arial" panose="020B0604020202020204" pitchFamily="34" charset="0"/>
              <a:buChar char="•"/>
            </a:pPr>
            <a:r>
              <a:rPr lang="en-US" sz="3000" dirty="0">
                <a:latin typeface="Nunito Sans" pitchFamily="2" charset="77"/>
              </a:rPr>
              <a:t>Chemicals from agro-industrial waste; </a:t>
            </a:r>
          </a:p>
          <a:p>
            <a:pPr marL="514350" indent="-514350">
              <a:buFont typeface="Arial" panose="020B0604020202020204" pitchFamily="34" charset="0"/>
              <a:buChar char="•"/>
            </a:pPr>
            <a:r>
              <a:rPr lang="en-US" sz="3000" dirty="0">
                <a:latin typeface="Nunito Sans" pitchFamily="2" charset="77"/>
              </a:rPr>
              <a:t>Pyrolysis Studies of Polymeric Formulates;</a:t>
            </a:r>
          </a:p>
          <a:p>
            <a:pPr marL="514350" indent="-514350">
              <a:buFont typeface="Arial" panose="020B0604020202020204" pitchFamily="34" charset="0"/>
              <a:buChar char="•"/>
            </a:pPr>
            <a:r>
              <a:rPr lang="en-US" sz="3000" dirty="0">
                <a:latin typeface="Nunito Sans" pitchFamily="2" charset="77"/>
              </a:rPr>
              <a:t>Eco-sustainable  synthesis of polymer for environment</a:t>
            </a:r>
          </a:p>
        </p:txBody>
      </p:sp>
      <p:sp>
        <p:nvSpPr>
          <p:cNvPr id="16" name="CasellaDiTesto 15">
            <a:extLst>
              <a:ext uri="{FF2B5EF4-FFF2-40B4-BE49-F238E27FC236}">
                <a16:creationId xmlns:a16="http://schemas.microsoft.com/office/drawing/2014/main" xmlns="" id="{47712FB6-5D55-60C6-CA74-70A9248D9DE5}"/>
              </a:ext>
            </a:extLst>
          </p:cNvPr>
          <p:cNvSpPr txBox="1"/>
          <p:nvPr/>
        </p:nvSpPr>
        <p:spPr>
          <a:xfrm>
            <a:off x="6335751" y="8881661"/>
            <a:ext cx="5780924" cy="4247317"/>
          </a:xfrm>
          <a:prstGeom prst="rect">
            <a:avLst/>
          </a:prstGeom>
          <a:noFill/>
        </p:spPr>
        <p:txBody>
          <a:bodyPr wrap="square">
            <a:spAutoFit/>
          </a:bodyPr>
          <a:lstStyle/>
          <a:p>
            <a:pPr marL="428626" indent="-428626">
              <a:buFont typeface="Arial" panose="020B0604020202020204" pitchFamily="34" charset="0"/>
              <a:buChar char="•"/>
            </a:pPr>
            <a:r>
              <a:rPr lang="en-US" sz="3000" dirty="0">
                <a:solidFill>
                  <a:schemeClr val="tx1">
                    <a:lumMod val="75000"/>
                    <a:lumOff val="25000"/>
                  </a:schemeClr>
                </a:solidFill>
                <a:latin typeface="Nunito Sans" pitchFamily="2" charset="77"/>
              </a:rPr>
              <a:t>Synthesis and characterization of polyelectrolytes </a:t>
            </a:r>
          </a:p>
          <a:p>
            <a:pPr marL="428626" indent="-428626">
              <a:buFont typeface="Arial" panose="020B0604020202020204" pitchFamily="34" charset="0"/>
              <a:buChar char="•"/>
            </a:pPr>
            <a:r>
              <a:rPr lang="en-US" sz="3000" dirty="0">
                <a:solidFill>
                  <a:schemeClr val="tx1">
                    <a:lumMod val="75000"/>
                    <a:lumOff val="25000"/>
                  </a:schemeClr>
                </a:solidFill>
                <a:latin typeface="Nunito Sans" pitchFamily="2" charset="77"/>
              </a:rPr>
              <a:t>Polymers containing porphyrin units and their use as sensors </a:t>
            </a:r>
          </a:p>
          <a:p>
            <a:pPr marL="428626" indent="-428626">
              <a:buFont typeface="Arial" panose="020B0604020202020204" pitchFamily="34" charset="0"/>
              <a:buChar char="•"/>
            </a:pPr>
            <a:r>
              <a:rPr lang="en-US" sz="3000" dirty="0">
                <a:solidFill>
                  <a:schemeClr val="tx1">
                    <a:lumMod val="75000"/>
                    <a:lumOff val="25000"/>
                  </a:schemeClr>
                </a:solidFill>
                <a:latin typeface="Nunito Sans" pitchFamily="2" charset="77"/>
              </a:rPr>
              <a:t>New polymeric materials from reactive blending </a:t>
            </a:r>
          </a:p>
          <a:p>
            <a:pPr marL="428626" indent="-428626">
              <a:buFont typeface="Arial" panose="020B0604020202020204" pitchFamily="34" charset="0"/>
              <a:buChar char="•"/>
            </a:pPr>
            <a:r>
              <a:rPr lang="en-US" sz="3000" dirty="0">
                <a:solidFill>
                  <a:schemeClr val="tx1">
                    <a:lumMod val="75000"/>
                    <a:lumOff val="25000"/>
                  </a:schemeClr>
                </a:solidFill>
                <a:latin typeface="Nunito Sans" pitchFamily="2" charset="77"/>
              </a:rPr>
              <a:t>Synthesis and characterization of hyperbranched polymers </a:t>
            </a:r>
          </a:p>
          <a:p>
            <a:pPr marL="428626" indent="-428626">
              <a:buFont typeface="Arial" panose="020B0604020202020204" pitchFamily="34" charset="0"/>
              <a:buChar char="•"/>
            </a:pPr>
            <a:r>
              <a:rPr lang="en-US" sz="3000" dirty="0">
                <a:solidFill>
                  <a:schemeClr val="tx1">
                    <a:lumMod val="75000"/>
                    <a:lumOff val="25000"/>
                  </a:schemeClr>
                </a:solidFill>
                <a:latin typeface="Nunito Sans" pitchFamily="2" charset="77"/>
              </a:rPr>
              <a:t>Additive Manufacturing</a:t>
            </a:r>
          </a:p>
        </p:txBody>
      </p:sp>
      <p:pic>
        <p:nvPicPr>
          <p:cNvPr id="17" name="Elemento grafico 15" descr="Riciclo con riempimento a tinta unita">
            <a:extLst>
              <a:ext uri="{FF2B5EF4-FFF2-40B4-BE49-F238E27FC236}">
                <a16:creationId xmlns:a16="http://schemas.microsoft.com/office/drawing/2014/main" xmlns="" id="{03DFB6AF-9C14-1C10-A58B-1F54BDDE9B4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8255568" y="7958767"/>
            <a:ext cx="922894" cy="922894"/>
          </a:xfrm>
          <a:prstGeom prst="rect">
            <a:avLst/>
          </a:prstGeom>
        </p:spPr>
      </p:pic>
      <p:pic>
        <p:nvPicPr>
          <p:cNvPr id="18" name="Elemento grafico 19" descr="Sostanze chimiche con riempimento a tinta unita">
            <a:extLst>
              <a:ext uri="{FF2B5EF4-FFF2-40B4-BE49-F238E27FC236}">
                <a16:creationId xmlns:a16="http://schemas.microsoft.com/office/drawing/2014/main" xmlns="" id="{2D483FAE-CC43-5035-1701-9FC72F23DF44}"/>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097304" y="7817932"/>
            <a:ext cx="1182854" cy="1182854"/>
          </a:xfrm>
          <a:prstGeom prst="rect">
            <a:avLst/>
          </a:prstGeom>
        </p:spPr>
      </p:pic>
      <p:pic>
        <p:nvPicPr>
          <p:cNvPr id="19" name="Elemento grafico 27" descr="Atomo con riempimento a tinta unita">
            <a:extLst>
              <a:ext uri="{FF2B5EF4-FFF2-40B4-BE49-F238E27FC236}">
                <a16:creationId xmlns:a16="http://schemas.microsoft.com/office/drawing/2014/main" xmlns="" id="{5256D178-2D5A-2933-337F-AB457888A6B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802694" y="2175366"/>
            <a:ext cx="1182854" cy="1182854"/>
          </a:xfrm>
          <a:prstGeom prst="rect">
            <a:avLst/>
          </a:prstGeom>
        </p:spPr>
      </p:pic>
    </p:spTree>
    <p:extLst>
      <p:ext uri="{BB962C8B-B14F-4D97-AF65-F5344CB8AC3E}">
        <p14:creationId xmlns:p14="http://schemas.microsoft.com/office/powerpoint/2010/main" val="196776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pavimento, interni, parete&#10;&#10;Descrizione generata automaticamente">
            <a:extLst>
              <a:ext uri="{FF2B5EF4-FFF2-40B4-BE49-F238E27FC236}">
                <a16:creationId xmlns:a16="http://schemas.microsoft.com/office/drawing/2014/main" xmlns="" id="{EBA1AD37-92FC-4DAD-B22F-403B340D61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64579" y="3247900"/>
            <a:ext cx="5452297" cy="4212097"/>
          </a:xfrm>
          <a:prstGeom prst="rect">
            <a:avLst/>
          </a:prstGeom>
        </p:spPr>
      </p:pic>
      <p:sp>
        <p:nvSpPr>
          <p:cNvPr id="3" name="CasellaDiTesto 2">
            <a:extLst>
              <a:ext uri="{FF2B5EF4-FFF2-40B4-BE49-F238E27FC236}">
                <a16:creationId xmlns:a16="http://schemas.microsoft.com/office/drawing/2014/main" xmlns="" id="{C81372CE-0737-4563-9E8C-4B76220A212B}"/>
              </a:ext>
            </a:extLst>
          </p:cNvPr>
          <p:cNvSpPr txBox="1"/>
          <p:nvPr/>
        </p:nvSpPr>
        <p:spPr>
          <a:xfrm>
            <a:off x="390507" y="2267147"/>
            <a:ext cx="5268686" cy="830997"/>
          </a:xfrm>
          <a:prstGeom prst="rect">
            <a:avLst/>
          </a:prstGeom>
          <a:noFill/>
        </p:spPr>
        <p:txBody>
          <a:bodyPr wrap="square" rtlCol="0">
            <a:spAutoFit/>
          </a:bodyPr>
          <a:lstStyle/>
          <a:p>
            <a:r>
              <a:rPr lang="it-IT" b="1" dirty="0">
                <a:solidFill>
                  <a:srgbClr val="FF0000"/>
                </a:solidFill>
                <a:effectLst>
                  <a:outerShdw blurRad="38100" dist="38100" dir="2700000" algn="tl">
                    <a:srgbClr val="000000">
                      <a:alpha val="43137"/>
                    </a:srgbClr>
                  </a:outerShdw>
                </a:effectLst>
                <a:latin typeface="Nunito Sans" pitchFamily="2" charset="77"/>
              </a:rPr>
              <a:t>MATRIX ASSISTED LASER DESORPTION IONIZATION - TOF </a:t>
            </a:r>
            <a:endParaRPr lang="it-IT" b="1" dirty="0">
              <a:solidFill>
                <a:srgbClr val="FF0000"/>
              </a:solidFill>
              <a:latin typeface="Nunito Sans" pitchFamily="2" charset="77"/>
            </a:endParaRPr>
          </a:p>
        </p:txBody>
      </p:sp>
      <p:sp>
        <p:nvSpPr>
          <p:cNvPr id="19" name="CasellaDiTesto 18">
            <a:extLst>
              <a:ext uri="{FF2B5EF4-FFF2-40B4-BE49-F238E27FC236}">
                <a16:creationId xmlns:a16="http://schemas.microsoft.com/office/drawing/2014/main" xmlns="" id="{15049566-D392-4B09-8374-1AB3F919025D}"/>
              </a:ext>
            </a:extLst>
          </p:cNvPr>
          <p:cNvSpPr txBox="1"/>
          <p:nvPr/>
        </p:nvSpPr>
        <p:spPr>
          <a:xfrm>
            <a:off x="6177815" y="2267146"/>
            <a:ext cx="3610283" cy="830997"/>
          </a:xfrm>
          <a:prstGeom prst="rect">
            <a:avLst/>
          </a:prstGeom>
          <a:noFill/>
        </p:spPr>
        <p:txBody>
          <a:bodyPr wrap="none" rtlCol="0">
            <a:spAutoFit/>
          </a:bodyPr>
          <a:lstStyle/>
          <a:p>
            <a:pPr algn="r"/>
            <a:r>
              <a:rPr lang="it-IT" b="1" dirty="0">
                <a:solidFill>
                  <a:srgbClr val="FF0000"/>
                </a:solidFill>
                <a:effectLst>
                  <a:outerShdw blurRad="38100" dist="38100" dir="2700000" algn="tl">
                    <a:srgbClr val="000000">
                      <a:alpha val="43137"/>
                    </a:srgbClr>
                  </a:outerShdw>
                </a:effectLst>
                <a:latin typeface="Nunito Sans" pitchFamily="2" charset="77"/>
              </a:rPr>
              <a:t>ELECTROSPRAY UHPLC </a:t>
            </a:r>
          </a:p>
          <a:p>
            <a:pPr algn="r"/>
            <a:r>
              <a:rPr lang="it-IT" b="1" dirty="0">
                <a:solidFill>
                  <a:srgbClr val="FF0000"/>
                </a:solidFill>
                <a:effectLst>
                  <a:outerShdw blurRad="38100" dist="38100" dir="2700000" algn="tl">
                    <a:srgbClr val="000000">
                      <a:alpha val="43137"/>
                    </a:srgbClr>
                  </a:outerShdw>
                </a:effectLst>
                <a:latin typeface="Nunito Sans" pitchFamily="2" charset="77"/>
              </a:rPr>
              <a:t>MASS SPECTROMETER</a:t>
            </a:r>
            <a:endParaRPr lang="it-IT" b="1" dirty="0">
              <a:solidFill>
                <a:srgbClr val="FF0000"/>
              </a:solidFill>
              <a:latin typeface="Nunito Sans" pitchFamily="2" charset="77"/>
            </a:endParaRPr>
          </a:p>
        </p:txBody>
      </p:sp>
      <p:pic>
        <p:nvPicPr>
          <p:cNvPr id="4" name="Immagine 3" descr="Immagine che contiene pavimento, interni, parete, soffitto&#10;&#10;Descrizione generata automaticamente">
            <a:extLst>
              <a:ext uri="{FF2B5EF4-FFF2-40B4-BE49-F238E27FC236}">
                <a16:creationId xmlns:a16="http://schemas.microsoft.com/office/drawing/2014/main" xmlns="" id="{F4BFDC36-75D3-4AA1-8E98-D8A01DB058F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8684" y="3230975"/>
            <a:ext cx="3612332" cy="4229022"/>
          </a:xfrm>
          <a:prstGeom prst="rect">
            <a:avLst/>
          </a:prstGeom>
        </p:spPr>
      </p:pic>
      <p:pic>
        <p:nvPicPr>
          <p:cNvPr id="6" name="Immagine 5">
            <a:extLst>
              <a:ext uri="{FF2B5EF4-FFF2-40B4-BE49-F238E27FC236}">
                <a16:creationId xmlns:a16="http://schemas.microsoft.com/office/drawing/2014/main" xmlns="" id="{2E73CABD-E793-9C9C-1D92-FDE0A5C13D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0865" y="6509656"/>
            <a:ext cx="4660302" cy="2790975"/>
          </a:xfrm>
          <a:prstGeom prst="rect">
            <a:avLst/>
          </a:prstGeom>
        </p:spPr>
      </p:pic>
      <p:pic>
        <p:nvPicPr>
          <p:cNvPr id="7"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27499" y="450298"/>
            <a:ext cx="3543165" cy="1244101"/>
          </a:xfrm>
          <a:prstGeom prst="rect">
            <a:avLst/>
          </a:prstGeom>
        </p:spPr>
      </p:pic>
      <p:sp>
        <p:nvSpPr>
          <p:cNvPr id="8" name="Rettangolo 7"/>
          <p:cNvSpPr/>
          <p:nvPr/>
        </p:nvSpPr>
        <p:spPr>
          <a:xfrm>
            <a:off x="2952400" y="1548249"/>
            <a:ext cx="2795958" cy="584775"/>
          </a:xfrm>
          <a:prstGeom prst="rect">
            <a:avLst/>
          </a:prstGeom>
        </p:spPr>
        <p:txBody>
          <a:bodyPr wrap="none">
            <a:spAutoFit/>
          </a:bodyPr>
          <a:lstStyle/>
          <a:p>
            <a:r>
              <a:rPr lang="it-IT" sz="3200" b="1" dirty="0">
                <a:solidFill>
                  <a:schemeClr val="bg2">
                    <a:lumMod val="10000"/>
                  </a:schemeClr>
                </a:solidFill>
                <a:effectLst>
                  <a:outerShdw blurRad="38100" dist="38100" dir="2700000" algn="tl">
                    <a:srgbClr val="000000">
                      <a:alpha val="43137"/>
                    </a:srgbClr>
                  </a:outerShdw>
                </a:effectLst>
                <a:latin typeface="Nunito" pitchFamily="2" charset="77"/>
              </a:rPr>
              <a:t>CATANIA site</a:t>
            </a:r>
          </a:p>
        </p:txBody>
      </p:sp>
      <p:sp>
        <p:nvSpPr>
          <p:cNvPr id="2" name="Rettangolo 1"/>
          <p:cNvSpPr/>
          <p:nvPr/>
        </p:nvSpPr>
        <p:spPr>
          <a:xfrm>
            <a:off x="1218684" y="11485439"/>
            <a:ext cx="23165316" cy="1200329"/>
          </a:xfrm>
          <a:prstGeom prst="rect">
            <a:avLst/>
          </a:prstGeom>
        </p:spPr>
        <p:txBody>
          <a:bodyPr wrap="none">
            <a:spAutoFit/>
          </a:bodyPr>
          <a:lstStyle/>
          <a:p>
            <a:r>
              <a:rPr lang="en-US" sz="3600" b="1" dirty="0"/>
              <a:t>Great tradition in the MS techniques </a:t>
            </a:r>
            <a:r>
              <a:rPr lang="en-US" sz="3600" dirty="0"/>
              <a:t>for polymer grade determination; composition; structural characterization.</a:t>
            </a:r>
            <a:endParaRPr lang="it-IT" sz="3600" dirty="0"/>
          </a:p>
          <a:p>
            <a:endParaRPr lang="en-US" sz="3600" b="1" dirty="0"/>
          </a:p>
        </p:txBody>
      </p:sp>
      <p:sp>
        <p:nvSpPr>
          <p:cNvPr id="10" name="CasellaDiTesto 9">
            <a:extLst>
              <a:ext uri="{FF2B5EF4-FFF2-40B4-BE49-F238E27FC236}">
                <a16:creationId xmlns:a16="http://schemas.microsoft.com/office/drawing/2014/main" xmlns="" id="{C81372CE-0737-4563-9E8C-4B76220A212B}"/>
              </a:ext>
            </a:extLst>
          </p:cNvPr>
          <p:cNvSpPr txBox="1"/>
          <p:nvPr/>
        </p:nvSpPr>
        <p:spPr>
          <a:xfrm>
            <a:off x="11625943" y="2346629"/>
            <a:ext cx="5896780" cy="830997"/>
          </a:xfrm>
          <a:prstGeom prst="rect">
            <a:avLst/>
          </a:prstGeom>
          <a:noFill/>
        </p:spPr>
        <p:txBody>
          <a:bodyPr wrap="square" rtlCol="0">
            <a:spAutoFit/>
          </a:bodyPr>
          <a:lstStyle>
            <a:defPPr>
              <a:defRPr lang="it-IT"/>
            </a:defPPr>
            <a:lvl1pPr algn="ctr">
              <a:defRPr b="1">
                <a:solidFill>
                  <a:srgbClr val="FF0000"/>
                </a:solidFill>
                <a:effectLst>
                  <a:outerShdw blurRad="38100" dist="38100" dir="2700000" algn="tl">
                    <a:srgbClr val="000000">
                      <a:alpha val="43137"/>
                    </a:srgbClr>
                  </a:outerShdw>
                </a:effectLst>
                <a:latin typeface=""/>
              </a:defRPr>
            </a:lvl1pPr>
          </a:lstStyle>
          <a:p>
            <a:r>
              <a:rPr lang="it-IT" dirty="0">
                <a:latin typeface="Nunito Sans" pitchFamily="2" charset="77"/>
              </a:rPr>
              <a:t>ELECTROSPRAY TRIPLE QUADRUPOLE MASS SPECTROMETER</a:t>
            </a:r>
          </a:p>
        </p:txBody>
      </p:sp>
      <p:sp>
        <p:nvSpPr>
          <p:cNvPr id="11" name="CasellaDiTesto 10">
            <a:extLst>
              <a:ext uri="{FF2B5EF4-FFF2-40B4-BE49-F238E27FC236}">
                <a16:creationId xmlns:a16="http://schemas.microsoft.com/office/drawing/2014/main" xmlns="" id="{15049566-D392-4B09-8374-1AB3F919025D}"/>
              </a:ext>
            </a:extLst>
          </p:cNvPr>
          <p:cNvSpPr txBox="1"/>
          <p:nvPr/>
        </p:nvSpPr>
        <p:spPr>
          <a:xfrm>
            <a:off x="17903538" y="2346630"/>
            <a:ext cx="5014333" cy="830997"/>
          </a:xfrm>
          <a:prstGeom prst="rect">
            <a:avLst/>
          </a:prstGeom>
          <a:noFill/>
        </p:spPr>
        <p:txBody>
          <a:bodyPr wrap="square" rtlCol="0">
            <a:spAutoFit/>
          </a:bodyPr>
          <a:lstStyle/>
          <a:p>
            <a:r>
              <a:rPr lang="it-IT" b="1" dirty="0">
                <a:solidFill>
                  <a:srgbClr val="FF0000"/>
                </a:solidFill>
                <a:effectLst>
                  <a:outerShdw blurRad="38100" dist="38100" dir="2700000" algn="tl">
                    <a:srgbClr val="000000">
                      <a:alpha val="43137"/>
                    </a:srgbClr>
                  </a:outerShdw>
                </a:effectLst>
                <a:latin typeface="Nunito Sans" pitchFamily="2" charset="77"/>
              </a:rPr>
              <a:t>ELECTROSPRAY ORBITRAP LC</a:t>
            </a:r>
          </a:p>
          <a:p>
            <a:r>
              <a:rPr lang="it-IT" b="1" dirty="0">
                <a:solidFill>
                  <a:srgbClr val="FF0000"/>
                </a:solidFill>
                <a:effectLst>
                  <a:outerShdw blurRad="38100" dist="38100" dir="2700000" algn="tl">
                    <a:srgbClr val="000000">
                      <a:alpha val="43137"/>
                    </a:srgbClr>
                  </a:outerShdw>
                </a:effectLst>
                <a:latin typeface="Nunito Sans" pitchFamily="2" charset="77"/>
              </a:rPr>
              <a:t>MASS SPECTROMETER</a:t>
            </a:r>
            <a:endParaRPr lang="it-IT" b="1" dirty="0">
              <a:solidFill>
                <a:srgbClr val="FF0000"/>
              </a:solidFill>
              <a:latin typeface="Nunito Sans" pitchFamily="2" charset="77"/>
            </a:endParaRPr>
          </a:p>
        </p:txBody>
      </p:sp>
      <p:pic>
        <p:nvPicPr>
          <p:cNvPr id="12" name="Immagine 11" descr="Immagine che contiene testo, interni, parete, scrivania&#10;&#10;Descrizione generata automaticamente">
            <a:extLst>
              <a:ext uri="{FF2B5EF4-FFF2-40B4-BE49-F238E27FC236}">
                <a16:creationId xmlns:a16="http://schemas.microsoft.com/office/drawing/2014/main" xmlns="" id="{FB16D35A-E3AD-93E7-CAD0-B47426D46D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7522723" y="3362293"/>
            <a:ext cx="5775965" cy="4073964"/>
          </a:xfrm>
          <a:prstGeom prst="rect">
            <a:avLst/>
          </a:prstGeom>
        </p:spPr>
      </p:pic>
      <p:pic>
        <p:nvPicPr>
          <p:cNvPr id="13" name="Immagine 12" descr="Immagine che contiene interni&#10;&#10;Descrizione generata automaticamente">
            <a:extLst>
              <a:ext uri="{FF2B5EF4-FFF2-40B4-BE49-F238E27FC236}">
                <a16:creationId xmlns:a16="http://schemas.microsoft.com/office/drawing/2014/main" xmlns="" id="{6CB1B011-DF7F-86F4-8959-54391482EE2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25943" y="3362293"/>
            <a:ext cx="5576262" cy="4073965"/>
          </a:xfrm>
          <a:prstGeom prst="rect">
            <a:avLst/>
          </a:prstGeom>
        </p:spPr>
      </p:pic>
    </p:spTree>
    <p:extLst>
      <p:ext uri="{BB962C8B-B14F-4D97-AF65-F5344CB8AC3E}">
        <p14:creationId xmlns:p14="http://schemas.microsoft.com/office/powerpoint/2010/main" val="355071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interni, parete, computer&#10;&#10;Descrizione generata automaticamente">
            <a:extLst>
              <a:ext uri="{FF2B5EF4-FFF2-40B4-BE49-F238E27FC236}">
                <a16:creationId xmlns:a16="http://schemas.microsoft.com/office/drawing/2014/main" xmlns="" id="{BB981207-5572-168A-1797-7CCD00AAE6A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124"/>
          <a:stretch/>
        </p:blipFill>
        <p:spPr>
          <a:xfrm>
            <a:off x="14761027" y="3298073"/>
            <a:ext cx="3921691" cy="3204358"/>
          </a:xfrm>
          <a:prstGeom prst="rect">
            <a:avLst/>
          </a:prstGeom>
        </p:spPr>
      </p:pic>
      <p:pic>
        <p:nvPicPr>
          <p:cNvPr id="8" name="Immagine 7" descr="Immagine che contiene testo, interni&#10;&#10;Descrizione generata automaticamente">
            <a:extLst>
              <a:ext uri="{FF2B5EF4-FFF2-40B4-BE49-F238E27FC236}">
                <a16:creationId xmlns:a16="http://schemas.microsoft.com/office/drawing/2014/main" xmlns="" id="{FA2C9D3B-9ADE-FF02-C917-687A7B4567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761027" y="6699081"/>
            <a:ext cx="3976793" cy="2717731"/>
          </a:xfrm>
          <a:prstGeom prst="rect">
            <a:avLst/>
          </a:prstGeom>
        </p:spPr>
      </p:pic>
      <p:sp>
        <p:nvSpPr>
          <p:cNvPr id="9" name="CasellaDiTesto 8">
            <a:extLst>
              <a:ext uri="{FF2B5EF4-FFF2-40B4-BE49-F238E27FC236}">
                <a16:creationId xmlns:a16="http://schemas.microsoft.com/office/drawing/2014/main" xmlns="" id="{7FE018B7-EE5B-B226-ACFF-7169C20EBBDF}"/>
              </a:ext>
            </a:extLst>
          </p:cNvPr>
          <p:cNvSpPr txBox="1"/>
          <p:nvPr/>
        </p:nvSpPr>
        <p:spPr>
          <a:xfrm>
            <a:off x="14841803" y="2518275"/>
            <a:ext cx="7792034" cy="461665"/>
          </a:xfrm>
          <a:prstGeom prst="rect">
            <a:avLst/>
          </a:prstGeom>
          <a:noFill/>
        </p:spPr>
        <p:txBody>
          <a:bodyPr wrap="square" rtlCol="0">
            <a:spAutoFit/>
          </a:bodyPr>
          <a:lstStyle/>
          <a:p>
            <a:pPr algn="ctr"/>
            <a:r>
              <a:rPr lang="it-IT" b="1" dirty="0">
                <a:solidFill>
                  <a:srgbClr val="FF0000"/>
                </a:solidFill>
                <a:effectLst>
                  <a:outerShdw blurRad="38100" dist="38100" dir="2700000" algn="tl">
                    <a:srgbClr val="000000">
                      <a:alpha val="43137"/>
                    </a:srgbClr>
                  </a:outerShdw>
                </a:effectLst>
                <a:latin typeface="Nunito Sans" pitchFamily="2" charset="77"/>
              </a:rPr>
              <a:t> SCANNING ELECTRON MICROSCOPY</a:t>
            </a:r>
          </a:p>
        </p:txBody>
      </p:sp>
      <p:pic>
        <p:nvPicPr>
          <p:cNvPr id="10" name="Immagine 9" descr="Immagine che contiene montagna, natura, esterni, nero&#10;&#10;Descrizione generata automaticamente">
            <a:extLst>
              <a:ext uri="{FF2B5EF4-FFF2-40B4-BE49-F238E27FC236}">
                <a16:creationId xmlns:a16="http://schemas.microsoft.com/office/drawing/2014/main" xmlns="" id="{0ACD2E11-33B0-2DD3-3B98-EA12D0BFAB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128532" y="4499410"/>
            <a:ext cx="2070278" cy="2199671"/>
          </a:xfrm>
          <a:prstGeom prst="rect">
            <a:avLst/>
          </a:prstGeom>
        </p:spPr>
      </p:pic>
      <p:pic>
        <p:nvPicPr>
          <p:cNvPr id="11" name="Immagine 10" descr="Immagine che contiene natura, pioggia&#10;&#10;Descrizione generata automaticamente">
            <a:extLst>
              <a:ext uri="{FF2B5EF4-FFF2-40B4-BE49-F238E27FC236}">
                <a16:creationId xmlns:a16="http://schemas.microsoft.com/office/drawing/2014/main" xmlns="" id="{1E5BD2A7-6EC4-9A22-DD79-EB1F9984CCF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89182" y="3708213"/>
            <a:ext cx="2308801" cy="2453101"/>
          </a:xfrm>
          <a:prstGeom prst="rect">
            <a:avLst/>
          </a:prstGeom>
        </p:spPr>
      </p:pic>
      <p:pic>
        <p:nvPicPr>
          <p:cNvPr id="12" name="Immagine 11" descr="Immagine che contiene natura, pioggia&#10;&#10;Descrizione generata automaticamente">
            <a:extLst>
              <a:ext uri="{FF2B5EF4-FFF2-40B4-BE49-F238E27FC236}">
                <a16:creationId xmlns:a16="http://schemas.microsoft.com/office/drawing/2014/main" xmlns="" id="{C8C3159A-73CE-B429-741C-6E079442D3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713861" y="5955956"/>
            <a:ext cx="2012523" cy="2138306"/>
          </a:xfrm>
          <a:prstGeom prst="rect">
            <a:avLst/>
          </a:prstGeom>
        </p:spPr>
      </p:pic>
      <p:sp>
        <p:nvSpPr>
          <p:cNvPr id="13" name="CasellaDiTesto 12">
            <a:extLst>
              <a:ext uri="{FF2B5EF4-FFF2-40B4-BE49-F238E27FC236}">
                <a16:creationId xmlns:a16="http://schemas.microsoft.com/office/drawing/2014/main" xmlns="" id="{5FD06C2D-5BC7-AC18-54AE-231E70FB167A}"/>
              </a:ext>
            </a:extLst>
          </p:cNvPr>
          <p:cNvSpPr txBox="1"/>
          <p:nvPr/>
        </p:nvSpPr>
        <p:spPr>
          <a:xfrm>
            <a:off x="18578052" y="6032376"/>
            <a:ext cx="4284139" cy="470055"/>
          </a:xfrm>
          <a:prstGeom prst="rect">
            <a:avLst/>
          </a:prstGeom>
          <a:noFill/>
        </p:spPr>
        <p:txBody>
          <a:bodyPr wrap="square">
            <a:spAutoFit/>
          </a:bodyPr>
          <a:lstStyle/>
          <a:p>
            <a:pPr algn="ctr"/>
            <a:r>
              <a:rPr lang="it-IT" b="1" dirty="0">
                <a:solidFill>
                  <a:schemeClr val="accent4">
                    <a:lumMod val="60000"/>
                    <a:lumOff val="40000"/>
                  </a:schemeClr>
                </a:solidFill>
                <a:effectLst>
                  <a:outerShdw blurRad="38100" dist="38100" dir="2700000" algn="tl">
                    <a:srgbClr val="000000">
                      <a:alpha val="43137"/>
                    </a:srgbClr>
                  </a:outerShdw>
                </a:effectLst>
                <a:latin typeface="Nunito Sans" pitchFamily="2" charset="77"/>
              </a:rPr>
              <a:t>MORPHOLOGY</a:t>
            </a:r>
            <a:endParaRPr lang="en-US" dirty="0">
              <a:solidFill>
                <a:schemeClr val="accent4">
                  <a:lumMod val="60000"/>
                  <a:lumOff val="40000"/>
                </a:schemeClr>
              </a:solidFill>
            </a:endParaRPr>
          </a:p>
        </p:txBody>
      </p:sp>
      <p:pic>
        <p:nvPicPr>
          <p:cNvPr id="14" name="Immagine 13" descr="Immagine che contiene testo, interni, tavolo, parete&#10;&#10;Descrizione generata automaticamente">
            <a:extLst>
              <a:ext uri="{FF2B5EF4-FFF2-40B4-BE49-F238E27FC236}">
                <a16:creationId xmlns:a16="http://schemas.microsoft.com/office/drawing/2014/main" xmlns="" id="{2C41BAAD-0193-740B-753C-358D68BA56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40824" y="2830416"/>
            <a:ext cx="3685601" cy="2764201"/>
          </a:xfrm>
          <a:prstGeom prst="rect">
            <a:avLst/>
          </a:prstGeom>
        </p:spPr>
      </p:pic>
      <p:sp>
        <p:nvSpPr>
          <p:cNvPr id="15" name="CasellaDiTesto 14">
            <a:extLst>
              <a:ext uri="{FF2B5EF4-FFF2-40B4-BE49-F238E27FC236}">
                <a16:creationId xmlns:a16="http://schemas.microsoft.com/office/drawing/2014/main" xmlns="" id="{3B2379DB-B806-CA02-A350-4CCA205627D4}"/>
              </a:ext>
            </a:extLst>
          </p:cNvPr>
          <p:cNvSpPr txBox="1"/>
          <p:nvPr/>
        </p:nvSpPr>
        <p:spPr>
          <a:xfrm>
            <a:off x="2554012" y="2149968"/>
            <a:ext cx="5859224" cy="461665"/>
          </a:xfrm>
          <a:prstGeom prst="rect">
            <a:avLst/>
          </a:prstGeom>
          <a:noFill/>
        </p:spPr>
        <p:txBody>
          <a:bodyPr wrap="square" rtlCol="0">
            <a:spAutoFit/>
          </a:bodyPr>
          <a:lstStyle/>
          <a:p>
            <a:pPr algn="ctr"/>
            <a:r>
              <a:rPr lang="it-IT" b="1" dirty="0">
                <a:solidFill>
                  <a:srgbClr val="FF0000"/>
                </a:solidFill>
                <a:effectLst>
                  <a:outerShdw blurRad="38100" dist="38100" dir="2700000" algn="tl">
                    <a:srgbClr val="000000">
                      <a:alpha val="43137"/>
                    </a:srgbClr>
                  </a:outerShdw>
                </a:effectLst>
                <a:latin typeface="Nunito Sans" pitchFamily="2" charset="77"/>
              </a:rPr>
              <a:t> UV SPECTROPHOTOMETER</a:t>
            </a:r>
          </a:p>
        </p:txBody>
      </p:sp>
      <p:pic>
        <p:nvPicPr>
          <p:cNvPr id="16" name="Immagine 15" descr="Immagine che contiene interni&#10;&#10;Descrizione generata automaticamente">
            <a:extLst>
              <a:ext uri="{FF2B5EF4-FFF2-40B4-BE49-F238E27FC236}">
                <a16:creationId xmlns:a16="http://schemas.microsoft.com/office/drawing/2014/main" xmlns="" id="{B865B137-4109-5429-D7D5-6BD0CB19BBC2}"/>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675374" y="2830416"/>
            <a:ext cx="4501646" cy="2835124"/>
          </a:xfrm>
          <a:prstGeom prst="rect">
            <a:avLst/>
          </a:prstGeom>
        </p:spPr>
      </p:pic>
      <p:sp>
        <p:nvSpPr>
          <p:cNvPr id="17" name="CasellaDiTesto 16">
            <a:extLst>
              <a:ext uri="{FF2B5EF4-FFF2-40B4-BE49-F238E27FC236}">
                <a16:creationId xmlns:a16="http://schemas.microsoft.com/office/drawing/2014/main" xmlns="" id="{4A0013D0-9E22-C07E-2EC0-65E7A3AD677F}"/>
              </a:ext>
            </a:extLst>
          </p:cNvPr>
          <p:cNvSpPr txBox="1"/>
          <p:nvPr/>
        </p:nvSpPr>
        <p:spPr>
          <a:xfrm>
            <a:off x="7675374" y="1859076"/>
            <a:ext cx="3638145" cy="830997"/>
          </a:xfrm>
          <a:prstGeom prst="rect">
            <a:avLst/>
          </a:prstGeom>
          <a:noFill/>
        </p:spPr>
        <p:txBody>
          <a:bodyPr wrap="square" rtlCol="0">
            <a:spAutoFit/>
          </a:bodyPr>
          <a:lstStyle/>
          <a:p>
            <a:r>
              <a:rPr lang="it-IT" b="1" dirty="0">
                <a:solidFill>
                  <a:srgbClr val="FF0000"/>
                </a:solidFill>
                <a:effectLst>
                  <a:outerShdw blurRad="38100" dist="38100" dir="2700000" algn="tl">
                    <a:srgbClr val="000000">
                      <a:alpha val="43137"/>
                    </a:srgbClr>
                  </a:outerShdw>
                </a:effectLst>
                <a:latin typeface="Nunito Sans" pitchFamily="2" charset="77"/>
              </a:rPr>
              <a:t>TOTAL ORGANIC CARBON ANALYZER</a:t>
            </a:r>
          </a:p>
        </p:txBody>
      </p:sp>
      <p:pic>
        <p:nvPicPr>
          <p:cNvPr id="18" name="Immagine 17" descr="Immagine che contiene microscopio, apparecchio, mugnaio&#10;&#10;Descrizione generata automaticamente">
            <a:extLst>
              <a:ext uri="{FF2B5EF4-FFF2-40B4-BE49-F238E27FC236}">
                <a16:creationId xmlns:a16="http://schemas.microsoft.com/office/drawing/2014/main" xmlns="" id="{63E79B60-99A4-4522-9C16-B0A0FCCD9828}"/>
              </a:ext>
            </a:extLst>
          </p:cNvPr>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15672" y="6092292"/>
            <a:ext cx="3512941" cy="2634706"/>
          </a:xfrm>
          <a:prstGeom prst="rect">
            <a:avLst/>
          </a:prstGeom>
        </p:spPr>
      </p:pic>
      <p:sp>
        <p:nvSpPr>
          <p:cNvPr id="20" name="CasellaDiTesto 19">
            <a:extLst>
              <a:ext uri="{FF2B5EF4-FFF2-40B4-BE49-F238E27FC236}">
                <a16:creationId xmlns:a16="http://schemas.microsoft.com/office/drawing/2014/main" xmlns="" id="{526CD1BE-900E-1434-50F8-992DF609C003}"/>
              </a:ext>
            </a:extLst>
          </p:cNvPr>
          <p:cNvSpPr txBox="1"/>
          <p:nvPr/>
        </p:nvSpPr>
        <p:spPr>
          <a:xfrm>
            <a:off x="5422061" y="5613280"/>
            <a:ext cx="4300162" cy="461665"/>
          </a:xfrm>
          <a:prstGeom prst="rect">
            <a:avLst/>
          </a:prstGeom>
          <a:noFill/>
        </p:spPr>
        <p:txBody>
          <a:bodyPr wrap="square" rtlCol="0">
            <a:spAutoFit/>
          </a:bodyPr>
          <a:lstStyle/>
          <a:p>
            <a:pPr algn="ctr"/>
            <a:r>
              <a:rPr lang="it-IT" b="1" dirty="0">
                <a:solidFill>
                  <a:srgbClr val="FF0000"/>
                </a:solidFill>
                <a:effectLst>
                  <a:outerShdw blurRad="38100" dist="38100" dir="2700000" algn="tl">
                    <a:srgbClr val="000000">
                      <a:alpha val="43137"/>
                    </a:srgbClr>
                  </a:outerShdw>
                </a:effectLst>
                <a:latin typeface="Nunito Sans" pitchFamily="2" charset="77"/>
              </a:rPr>
              <a:t>CONTACT ANGLE</a:t>
            </a:r>
          </a:p>
        </p:txBody>
      </p:sp>
      <p:pic>
        <p:nvPicPr>
          <p:cNvPr id="21" name="Immagine 20" descr="Immagine che contiene interni, parete, apparecchio, elettrodomestico&#10;&#10;Descrizione generata automaticamente">
            <a:extLst>
              <a:ext uri="{FF2B5EF4-FFF2-40B4-BE49-F238E27FC236}">
                <a16:creationId xmlns:a16="http://schemas.microsoft.com/office/drawing/2014/main" xmlns="" id="{B12E205B-5880-0C2D-1EE3-1D01188E165D}"/>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594196" y="9958679"/>
            <a:ext cx="4081178" cy="2713827"/>
          </a:xfrm>
          <a:prstGeom prst="rect">
            <a:avLst/>
          </a:prstGeom>
        </p:spPr>
      </p:pic>
      <p:sp>
        <p:nvSpPr>
          <p:cNvPr id="22" name="CasellaDiTesto 21">
            <a:extLst>
              <a:ext uri="{FF2B5EF4-FFF2-40B4-BE49-F238E27FC236}">
                <a16:creationId xmlns:a16="http://schemas.microsoft.com/office/drawing/2014/main" xmlns="" id="{EBCED1A3-C0D0-2365-039B-A8F30310F7D0}"/>
              </a:ext>
            </a:extLst>
          </p:cNvPr>
          <p:cNvSpPr txBox="1"/>
          <p:nvPr/>
        </p:nvSpPr>
        <p:spPr>
          <a:xfrm>
            <a:off x="2823717" y="9073960"/>
            <a:ext cx="5622135" cy="830997"/>
          </a:xfrm>
          <a:prstGeom prst="rect">
            <a:avLst/>
          </a:prstGeom>
          <a:noFill/>
        </p:spPr>
        <p:txBody>
          <a:bodyPr wrap="square" rtlCol="0">
            <a:spAutoFit/>
          </a:bodyPr>
          <a:lstStyle/>
          <a:p>
            <a:pPr algn="ctr"/>
            <a:r>
              <a:rPr lang="it-IT" b="1" dirty="0">
                <a:solidFill>
                  <a:srgbClr val="FF0000"/>
                </a:solidFill>
                <a:effectLst>
                  <a:outerShdw blurRad="38100" dist="38100" dir="2700000" algn="tl">
                    <a:srgbClr val="000000">
                      <a:alpha val="43137"/>
                    </a:srgbClr>
                  </a:outerShdw>
                </a:effectLst>
                <a:latin typeface="Nunito Sans" pitchFamily="2" charset="77"/>
              </a:rPr>
              <a:t>DIFFERENTIAL SCANNING CALORIMETER</a:t>
            </a:r>
          </a:p>
        </p:txBody>
      </p:sp>
      <p:sp>
        <p:nvSpPr>
          <p:cNvPr id="23" name="CasellaDiTesto 22">
            <a:extLst>
              <a:ext uri="{FF2B5EF4-FFF2-40B4-BE49-F238E27FC236}">
                <a16:creationId xmlns:a16="http://schemas.microsoft.com/office/drawing/2014/main" xmlns="" id="{CB7582F6-4B98-9861-D921-3ACA68F225DF}"/>
              </a:ext>
            </a:extLst>
          </p:cNvPr>
          <p:cNvSpPr txBox="1"/>
          <p:nvPr/>
        </p:nvSpPr>
        <p:spPr>
          <a:xfrm>
            <a:off x="7675374" y="9109019"/>
            <a:ext cx="5084826" cy="830997"/>
          </a:xfrm>
          <a:prstGeom prst="rect">
            <a:avLst/>
          </a:prstGeom>
          <a:noFill/>
        </p:spPr>
        <p:txBody>
          <a:bodyPr wrap="square" rtlCol="0">
            <a:spAutoFit/>
          </a:bodyPr>
          <a:lstStyle/>
          <a:p>
            <a:pPr algn="ctr"/>
            <a:r>
              <a:rPr lang="it-IT" b="1" dirty="0">
                <a:solidFill>
                  <a:srgbClr val="FF0000"/>
                </a:solidFill>
                <a:effectLst>
                  <a:outerShdw blurRad="38100" dist="38100" dir="2700000" algn="tl">
                    <a:srgbClr val="000000">
                      <a:alpha val="43137"/>
                    </a:srgbClr>
                  </a:outerShdw>
                </a:effectLst>
                <a:latin typeface="Nunito Sans" pitchFamily="2" charset="77"/>
              </a:rPr>
              <a:t>TERMOGRAVIMETRICAL ANALYZER</a:t>
            </a:r>
          </a:p>
        </p:txBody>
      </p:sp>
      <p:pic>
        <p:nvPicPr>
          <p:cNvPr id="24" name="Immagine 23" descr="Immagine che contiene testo, interni, elettronico, scrivania&#10;&#10;Descrizione generata automaticamente">
            <a:extLst>
              <a:ext uri="{FF2B5EF4-FFF2-40B4-BE49-F238E27FC236}">
                <a16:creationId xmlns:a16="http://schemas.microsoft.com/office/drawing/2014/main" xmlns="" id="{AEE01D4B-D92F-324A-E3E3-219B2E7F9DA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226"/>
          <a:stretch/>
        </p:blipFill>
        <p:spPr>
          <a:xfrm>
            <a:off x="8413236" y="9958679"/>
            <a:ext cx="4194374" cy="2713827"/>
          </a:xfrm>
          <a:prstGeom prst="rect">
            <a:avLst/>
          </a:prstGeom>
        </p:spPr>
      </p:pic>
      <p:sp>
        <p:nvSpPr>
          <p:cNvPr id="25" name="CasellaDiTesto 24"/>
          <p:cNvSpPr txBox="1"/>
          <p:nvPr/>
        </p:nvSpPr>
        <p:spPr>
          <a:xfrm>
            <a:off x="6886528" y="730672"/>
            <a:ext cx="16909644" cy="948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it-IT" sz="5500" b="1" dirty="0">
                <a:solidFill>
                  <a:srgbClr val="012D5C"/>
                </a:solidFill>
                <a:latin typeface="Biko"/>
                <a:ea typeface="Biko"/>
                <a:cs typeface="Biko"/>
              </a:rPr>
              <a:t>Processing and </a:t>
            </a:r>
            <a:r>
              <a:rPr lang="it-IT" sz="5500" b="1" dirty="0" err="1">
                <a:solidFill>
                  <a:srgbClr val="012D5C"/>
                </a:solidFill>
                <a:latin typeface="Biko"/>
                <a:ea typeface="Biko"/>
                <a:cs typeface="Biko"/>
              </a:rPr>
              <a:t>characterisation</a:t>
            </a:r>
            <a:r>
              <a:rPr lang="it-IT" sz="5500" b="1" dirty="0">
                <a:solidFill>
                  <a:srgbClr val="012D5C"/>
                </a:solidFill>
                <a:latin typeface="Biko"/>
                <a:ea typeface="Biko"/>
                <a:cs typeface="Biko"/>
              </a:rPr>
              <a:t> of </a:t>
            </a:r>
            <a:r>
              <a:rPr lang="it-IT" sz="5500" b="1" dirty="0" err="1">
                <a:solidFill>
                  <a:srgbClr val="012D5C"/>
                </a:solidFill>
                <a:latin typeface="Biko"/>
                <a:ea typeface="Biko"/>
                <a:cs typeface="Biko"/>
              </a:rPr>
              <a:t>polymers</a:t>
            </a:r>
            <a:endParaRPr lang="en-US" sz="5500" b="1" dirty="0">
              <a:solidFill>
                <a:srgbClr val="012D5C"/>
              </a:solidFill>
              <a:latin typeface="Biko"/>
              <a:ea typeface="Biko"/>
              <a:cs typeface="Biko"/>
            </a:endParaRPr>
          </a:p>
        </p:txBody>
      </p:sp>
      <p:pic>
        <p:nvPicPr>
          <p:cNvPr id="26"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394813" y="362061"/>
            <a:ext cx="3543165" cy="1244101"/>
          </a:xfrm>
          <a:prstGeom prst="rect">
            <a:avLst/>
          </a:prstGeom>
        </p:spPr>
      </p:pic>
      <p:sp>
        <p:nvSpPr>
          <p:cNvPr id="27" name="Rettangolo 26"/>
          <p:cNvSpPr/>
          <p:nvPr/>
        </p:nvSpPr>
        <p:spPr>
          <a:xfrm>
            <a:off x="3019714" y="1460012"/>
            <a:ext cx="2795958" cy="584775"/>
          </a:xfrm>
          <a:prstGeom prst="rect">
            <a:avLst/>
          </a:prstGeom>
        </p:spPr>
        <p:txBody>
          <a:bodyPr wrap="none">
            <a:spAutoFit/>
          </a:bodyPr>
          <a:lstStyle/>
          <a:p>
            <a:r>
              <a:rPr lang="it-IT" sz="3200" b="1" dirty="0">
                <a:solidFill>
                  <a:schemeClr val="bg2">
                    <a:lumMod val="10000"/>
                  </a:schemeClr>
                </a:solidFill>
                <a:effectLst>
                  <a:outerShdw blurRad="38100" dist="38100" dir="2700000" algn="tl">
                    <a:srgbClr val="000000">
                      <a:alpha val="43137"/>
                    </a:srgbClr>
                  </a:outerShdw>
                </a:effectLst>
                <a:latin typeface="Nunito" pitchFamily="2" charset="77"/>
              </a:rPr>
              <a:t>CATANIA site</a:t>
            </a:r>
          </a:p>
        </p:txBody>
      </p:sp>
    </p:spTree>
    <p:extLst>
      <p:ext uri="{BB962C8B-B14F-4D97-AF65-F5344CB8AC3E}">
        <p14:creationId xmlns:p14="http://schemas.microsoft.com/office/powerpoint/2010/main" val="245933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asellaDiTesto 64">
            <a:extLst>
              <a:ext uri="{FF2B5EF4-FFF2-40B4-BE49-F238E27FC236}">
                <a16:creationId xmlns:a16="http://schemas.microsoft.com/office/drawing/2014/main" xmlns="" id="{A8E51AC8-6E39-430D-A8B0-115815C0DFC6}"/>
              </a:ext>
            </a:extLst>
          </p:cNvPr>
          <p:cNvSpPr txBox="1"/>
          <p:nvPr/>
        </p:nvSpPr>
        <p:spPr>
          <a:xfrm>
            <a:off x="15825538" y="4125465"/>
            <a:ext cx="5264032" cy="1061829"/>
          </a:xfrm>
          <a:prstGeom prst="rect">
            <a:avLst/>
          </a:prstGeom>
          <a:noFill/>
        </p:spPr>
        <p:txBody>
          <a:bodyPr wrap="square">
            <a:spAutoFit/>
          </a:bodyPr>
          <a:lstStyle/>
          <a:p>
            <a:pPr algn="just"/>
            <a:r>
              <a:rPr lang="en-US" sz="2100" b="1" dirty="0">
                <a:effectLst>
                  <a:outerShdw blurRad="38100" dist="38100" dir="2700000" algn="tl">
                    <a:srgbClr val="000000">
                      <a:alpha val="43137"/>
                    </a:srgbClr>
                  </a:outerShdw>
                </a:effectLst>
                <a:latin typeface="Nunito Sans" pitchFamily="2" charset="77"/>
              </a:rPr>
              <a:t>Plastic in Agricultural Production: Impacts, Lifecycles and </a:t>
            </a:r>
            <a:r>
              <a:rPr lang="en-US" sz="2100" b="1" dirty="0" err="1">
                <a:effectLst>
                  <a:outerShdw blurRad="38100" dist="38100" dir="2700000" algn="tl">
                    <a:srgbClr val="000000">
                      <a:alpha val="43137"/>
                    </a:srgbClr>
                  </a:outerShdw>
                </a:effectLst>
                <a:latin typeface="Nunito Sans" pitchFamily="2" charset="77"/>
              </a:rPr>
              <a:t>LONg-term</a:t>
            </a:r>
            <a:r>
              <a:rPr lang="en-US" sz="2100" b="1" dirty="0">
                <a:effectLst>
                  <a:outerShdw blurRad="38100" dist="38100" dir="2700000" algn="tl">
                    <a:srgbClr val="000000">
                      <a:alpha val="43137"/>
                    </a:srgbClr>
                  </a:outerShdw>
                </a:effectLst>
                <a:latin typeface="Nunito Sans" pitchFamily="2" charset="77"/>
              </a:rPr>
              <a:t> Sustainability.</a:t>
            </a:r>
          </a:p>
        </p:txBody>
      </p:sp>
      <p:pic>
        <p:nvPicPr>
          <p:cNvPr id="76" name="Immagine 75" descr="Immagine che contiene testo&#10;&#10;Descrizione generata automaticamente">
            <a:extLst>
              <a:ext uri="{FF2B5EF4-FFF2-40B4-BE49-F238E27FC236}">
                <a16:creationId xmlns:a16="http://schemas.microsoft.com/office/drawing/2014/main" xmlns="" id="{D0E5FC90-38A9-4A0A-A078-50C4B3E4E115}"/>
              </a:ext>
            </a:extLst>
          </p:cNvPr>
          <p:cNvPicPr>
            <a:picLocks noChangeAspect="1"/>
          </p:cNvPicPr>
          <p:nvPr/>
        </p:nvPicPr>
        <p:blipFill rotWithShape="1">
          <a:blip r:embed="rId3">
            <a:clrChange>
              <a:clrFrom>
                <a:srgbClr val="FFFDFE"/>
              </a:clrFrom>
              <a:clrTo>
                <a:srgbClr val="FFFDFE">
                  <a:alpha val="0"/>
                </a:srgbClr>
              </a:clrTo>
            </a:clrChange>
            <a:extLst>
              <a:ext uri="{28A0092B-C50C-407E-A947-70E740481C1C}">
                <a14:useLocalDpi xmlns:a14="http://schemas.microsoft.com/office/drawing/2010/main"/>
              </a:ext>
            </a:extLst>
          </a:blip>
          <a:srcRect/>
          <a:stretch/>
        </p:blipFill>
        <p:spPr>
          <a:xfrm>
            <a:off x="13224270" y="6936060"/>
            <a:ext cx="4871896" cy="1408220"/>
          </a:xfrm>
          <a:prstGeom prst="rect">
            <a:avLst/>
          </a:prstGeom>
        </p:spPr>
      </p:pic>
      <p:sp>
        <p:nvSpPr>
          <p:cNvPr id="74" name="CasellaDiTesto 73">
            <a:extLst>
              <a:ext uri="{FF2B5EF4-FFF2-40B4-BE49-F238E27FC236}">
                <a16:creationId xmlns:a16="http://schemas.microsoft.com/office/drawing/2014/main" xmlns="" id="{2AC4A2BC-229A-40E2-9DD0-C0ADB5945CF4}"/>
              </a:ext>
            </a:extLst>
          </p:cNvPr>
          <p:cNvSpPr txBox="1"/>
          <p:nvPr/>
        </p:nvSpPr>
        <p:spPr>
          <a:xfrm>
            <a:off x="14634362" y="8780693"/>
            <a:ext cx="5740800" cy="738664"/>
          </a:xfrm>
          <a:prstGeom prst="rect">
            <a:avLst/>
          </a:prstGeom>
          <a:noFill/>
        </p:spPr>
        <p:txBody>
          <a:bodyPr wrap="square">
            <a:spAutoFit/>
          </a:bodyPr>
          <a:lstStyle/>
          <a:p>
            <a:pPr algn="ctr"/>
            <a:r>
              <a:rPr lang="en-US" sz="2100" b="1" dirty="0">
                <a:effectLst>
                  <a:outerShdw blurRad="38100" dist="38100" dir="2700000" algn="tl">
                    <a:srgbClr val="000000">
                      <a:alpha val="43137"/>
                    </a:srgbClr>
                  </a:outerShdw>
                </a:effectLst>
                <a:latin typeface="Nunito Sans" pitchFamily="2" charset="77"/>
              </a:rPr>
              <a:t>Valorizing Sustainable Plastics through a </a:t>
            </a:r>
            <a:r>
              <a:rPr lang="en-US" sz="2100" b="1" dirty="0" err="1">
                <a:effectLst>
                  <a:outerShdw blurRad="38100" dist="38100" dir="2700000" algn="tl">
                    <a:srgbClr val="000000">
                      <a:alpha val="43137"/>
                    </a:srgbClr>
                  </a:outerShdw>
                </a:effectLst>
                <a:latin typeface="Nunito Sans" pitchFamily="2" charset="77"/>
              </a:rPr>
              <a:t>CLEver</a:t>
            </a:r>
            <a:r>
              <a:rPr lang="en-US" sz="2100" b="1" dirty="0">
                <a:effectLst>
                  <a:outerShdw blurRad="38100" dist="38100" dir="2700000" algn="tl">
                    <a:srgbClr val="000000">
                      <a:alpha val="43137"/>
                    </a:srgbClr>
                  </a:outerShdw>
                </a:effectLst>
                <a:latin typeface="Nunito Sans" pitchFamily="2" charset="77"/>
              </a:rPr>
              <a:t> use of </a:t>
            </a:r>
            <a:r>
              <a:rPr lang="en-US" sz="2100" b="1" dirty="0" err="1">
                <a:effectLst>
                  <a:outerShdw blurRad="38100" dist="38100" dir="2700000" algn="tl">
                    <a:srgbClr val="000000">
                      <a:alpha val="43137"/>
                    </a:srgbClr>
                  </a:outerShdw>
                </a:effectLst>
                <a:latin typeface="Nunito Sans" pitchFamily="2" charset="77"/>
              </a:rPr>
              <a:t>NANoparticles</a:t>
            </a:r>
            <a:r>
              <a:rPr lang="en-US" sz="2100" b="1" dirty="0">
                <a:effectLst>
                  <a:outerShdw blurRad="38100" dist="38100" dir="2700000" algn="tl">
                    <a:srgbClr val="000000">
                      <a:alpha val="43137"/>
                    </a:srgbClr>
                  </a:outerShdw>
                </a:effectLst>
                <a:latin typeface="Nunito Sans" pitchFamily="2" charset="77"/>
              </a:rPr>
              <a:t>.</a:t>
            </a:r>
          </a:p>
        </p:txBody>
      </p:sp>
      <p:pic>
        <p:nvPicPr>
          <p:cNvPr id="3" name="Immagine 2">
            <a:extLst>
              <a:ext uri="{FF2B5EF4-FFF2-40B4-BE49-F238E27FC236}">
                <a16:creationId xmlns:a16="http://schemas.microsoft.com/office/drawing/2014/main" xmlns="" id="{44D9AE71-D7B4-48FF-BAA4-9DFE8B47346F}"/>
              </a:ext>
            </a:extLst>
          </p:cNvPr>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3287565" y="2483926"/>
            <a:ext cx="2537974" cy="2723340"/>
          </a:xfrm>
          <a:prstGeom prst="rect">
            <a:avLst/>
          </a:prstGeom>
        </p:spPr>
      </p:pic>
      <p:sp>
        <p:nvSpPr>
          <p:cNvPr id="47" name="CasellaDiTesto 46">
            <a:extLst>
              <a:ext uri="{FF2B5EF4-FFF2-40B4-BE49-F238E27FC236}">
                <a16:creationId xmlns:a16="http://schemas.microsoft.com/office/drawing/2014/main" xmlns="" id="{785F0AC7-34E5-4DC0-ABF3-49DBE7E115D1}"/>
              </a:ext>
            </a:extLst>
          </p:cNvPr>
          <p:cNvSpPr txBox="1"/>
          <p:nvPr/>
        </p:nvSpPr>
        <p:spPr>
          <a:xfrm>
            <a:off x="15774202" y="2876592"/>
            <a:ext cx="5264032" cy="830997"/>
          </a:xfrm>
          <a:prstGeom prst="rect">
            <a:avLst/>
          </a:prstGeom>
          <a:noFill/>
        </p:spPr>
        <p:txBody>
          <a:bodyPr wrap="square">
            <a:spAutoFit/>
          </a:bodyPr>
          <a:lstStyle/>
          <a:p>
            <a:pPr algn="ctr"/>
            <a:r>
              <a:rPr lang="en-US" b="1" dirty="0">
                <a:solidFill>
                  <a:srgbClr val="FF0000"/>
                </a:solidFill>
                <a:effectLst>
                  <a:outerShdw blurRad="38100" dist="38100" dir="2700000" algn="tl">
                    <a:srgbClr val="000000">
                      <a:alpha val="43137"/>
                    </a:srgbClr>
                  </a:outerShdw>
                </a:effectLst>
                <a:latin typeface="Nunito Sans" pitchFamily="2" charset="77"/>
              </a:rPr>
              <a:t>H 2020 SFS 2018-2020</a:t>
            </a:r>
          </a:p>
          <a:p>
            <a:pPr algn="ctr"/>
            <a:r>
              <a:rPr lang="en-US" b="1" dirty="0">
                <a:solidFill>
                  <a:srgbClr val="FF0000"/>
                </a:solidFill>
                <a:effectLst>
                  <a:outerShdw blurRad="38100" dist="38100" dir="2700000" algn="tl">
                    <a:srgbClr val="000000">
                      <a:alpha val="43137"/>
                    </a:srgbClr>
                  </a:outerShdw>
                </a:effectLst>
                <a:latin typeface="Nunito Sans" pitchFamily="2" charset="77"/>
              </a:rPr>
              <a:t>Grant Agreement 10100210</a:t>
            </a:r>
          </a:p>
        </p:txBody>
      </p:sp>
      <p:pic>
        <p:nvPicPr>
          <p:cNvPr id="8" name="Immagine 7">
            <a:extLst>
              <a:ext uri="{FF2B5EF4-FFF2-40B4-BE49-F238E27FC236}">
                <a16:creationId xmlns:a16="http://schemas.microsoft.com/office/drawing/2014/main" xmlns="" id="{028B9713-A841-47F2-9036-0783F93424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84138" y="10221810"/>
            <a:ext cx="3803446" cy="1192934"/>
          </a:xfrm>
          <a:prstGeom prst="rect">
            <a:avLst/>
          </a:prstGeom>
        </p:spPr>
      </p:pic>
      <p:sp>
        <p:nvSpPr>
          <p:cNvPr id="54" name="CasellaDiTesto 53">
            <a:extLst>
              <a:ext uri="{FF2B5EF4-FFF2-40B4-BE49-F238E27FC236}">
                <a16:creationId xmlns:a16="http://schemas.microsoft.com/office/drawing/2014/main" xmlns="" id="{F90001BC-C49F-48AA-88BF-4406D00E3A50}"/>
              </a:ext>
            </a:extLst>
          </p:cNvPr>
          <p:cNvSpPr txBox="1"/>
          <p:nvPr/>
        </p:nvSpPr>
        <p:spPr>
          <a:xfrm>
            <a:off x="18087584" y="7310203"/>
            <a:ext cx="3230836" cy="461665"/>
          </a:xfrm>
          <a:prstGeom prst="rect">
            <a:avLst/>
          </a:prstGeom>
          <a:noFill/>
        </p:spPr>
        <p:txBody>
          <a:bodyPr wrap="square">
            <a:spAutoFit/>
          </a:bodyPr>
          <a:lstStyle/>
          <a:p>
            <a:pPr algn="ctr"/>
            <a:r>
              <a:rPr lang="en-US" b="1" dirty="0">
                <a:solidFill>
                  <a:srgbClr val="FF0000"/>
                </a:solidFill>
                <a:effectLst>
                  <a:outerShdw blurRad="38100" dist="38100" dir="2700000" algn="tl">
                    <a:srgbClr val="000000">
                      <a:alpha val="43137"/>
                    </a:srgbClr>
                  </a:outerShdw>
                </a:effectLst>
                <a:latin typeface="Nunito Sans" pitchFamily="2" charset="77"/>
              </a:rPr>
              <a:t>PRIN 2017 </a:t>
            </a:r>
          </a:p>
        </p:txBody>
      </p:sp>
      <p:grpSp>
        <p:nvGrpSpPr>
          <p:cNvPr id="6" name="Gruppo 5">
            <a:extLst>
              <a:ext uri="{FF2B5EF4-FFF2-40B4-BE49-F238E27FC236}">
                <a16:creationId xmlns:a16="http://schemas.microsoft.com/office/drawing/2014/main" xmlns="" id="{BD4DE124-5A87-4BE1-B82A-BC1AA4D8E8F3}"/>
              </a:ext>
            </a:extLst>
          </p:cNvPr>
          <p:cNvGrpSpPr/>
          <p:nvPr/>
        </p:nvGrpSpPr>
        <p:grpSpPr>
          <a:xfrm>
            <a:off x="2938228" y="5118737"/>
            <a:ext cx="9979412" cy="3305452"/>
            <a:chOff x="-122085" y="2862708"/>
            <a:chExt cx="6817804" cy="2266540"/>
          </a:xfrm>
        </p:grpSpPr>
        <p:sp>
          <p:nvSpPr>
            <p:cNvPr id="70" name="CasellaDiTesto 69">
              <a:extLst>
                <a:ext uri="{FF2B5EF4-FFF2-40B4-BE49-F238E27FC236}">
                  <a16:creationId xmlns:a16="http://schemas.microsoft.com/office/drawing/2014/main" xmlns="" id="{EBAA4C3E-3310-411E-8B0F-EE72FDA5F12D}"/>
                </a:ext>
              </a:extLst>
            </p:cNvPr>
            <p:cNvSpPr txBox="1"/>
            <p:nvPr/>
          </p:nvSpPr>
          <p:spPr>
            <a:xfrm>
              <a:off x="3416625" y="4235256"/>
              <a:ext cx="3239914" cy="506500"/>
            </a:xfrm>
            <a:prstGeom prst="rect">
              <a:avLst/>
            </a:prstGeom>
            <a:noFill/>
          </p:spPr>
          <p:txBody>
            <a:bodyPr wrap="square">
              <a:spAutoFit/>
            </a:bodyPr>
            <a:lstStyle/>
            <a:p>
              <a:pPr algn="ctr"/>
              <a:r>
                <a:rPr lang="en-US" sz="2100" b="1" dirty="0" err="1">
                  <a:effectLst>
                    <a:outerShdw blurRad="38100" dist="38100" dir="2700000" algn="tl">
                      <a:srgbClr val="000000">
                        <a:alpha val="43137"/>
                      </a:srgbClr>
                    </a:outerShdw>
                  </a:effectLst>
                  <a:latin typeface="Nunito Sans" pitchFamily="2" charset="77"/>
                </a:rPr>
                <a:t>Valorisation</a:t>
              </a:r>
              <a:r>
                <a:rPr lang="en-US" sz="2100" b="1" dirty="0">
                  <a:effectLst>
                    <a:outerShdw blurRad="38100" dist="38100" dir="2700000" algn="tl">
                      <a:srgbClr val="000000">
                        <a:alpha val="43137"/>
                      </a:srgbClr>
                    </a:outerShdw>
                  </a:effectLst>
                  <a:latin typeface="Nunito Sans" pitchFamily="2" charset="77"/>
                </a:rPr>
                <a:t> of plastics collected from the sea via Pyrolysis.</a:t>
              </a:r>
            </a:p>
          </p:txBody>
        </p:sp>
        <p:sp>
          <p:nvSpPr>
            <p:cNvPr id="77" name="CasellaDiTesto 76">
              <a:extLst>
                <a:ext uri="{FF2B5EF4-FFF2-40B4-BE49-F238E27FC236}">
                  <a16:creationId xmlns:a16="http://schemas.microsoft.com/office/drawing/2014/main" xmlns="" id="{621F9759-9BE1-4530-97D7-85A8D4D9BDB1}"/>
                </a:ext>
              </a:extLst>
            </p:cNvPr>
            <p:cNvSpPr txBox="1"/>
            <p:nvPr/>
          </p:nvSpPr>
          <p:spPr>
            <a:xfrm>
              <a:off x="3547151" y="3489584"/>
              <a:ext cx="2978865" cy="506500"/>
            </a:xfrm>
            <a:prstGeom prst="rect">
              <a:avLst/>
            </a:prstGeom>
            <a:noFill/>
          </p:spPr>
          <p:txBody>
            <a:bodyPr wrap="square">
              <a:spAutoFit/>
            </a:bodyPr>
            <a:lstStyle/>
            <a:p>
              <a:pPr algn="ctr"/>
              <a:r>
                <a:rPr lang="en-US" sz="2100" b="1" dirty="0" err="1">
                  <a:solidFill>
                    <a:srgbClr val="FF0000"/>
                  </a:solidFill>
                  <a:effectLst>
                    <a:outerShdw blurRad="38100" dist="38100" dir="2700000" algn="tl">
                      <a:srgbClr val="000000">
                        <a:alpha val="43137"/>
                      </a:srgbClr>
                    </a:outerShdw>
                  </a:effectLst>
                  <a:latin typeface="Nunito Sans" pitchFamily="2" charset="77"/>
                </a:rPr>
                <a:t>Misura</a:t>
              </a:r>
              <a:r>
                <a:rPr lang="en-US" sz="2100" b="1" dirty="0">
                  <a:solidFill>
                    <a:srgbClr val="FF0000"/>
                  </a:solidFill>
                  <a:effectLst>
                    <a:outerShdw blurRad="38100" dist="38100" dir="2700000" algn="tl">
                      <a:srgbClr val="000000">
                        <a:alpha val="43137"/>
                      </a:srgbClr>
                    </a:outerShdw>
                  </a:effectLst>
                  <a:latin typeface="Nunito Sans" pitchFamily="2" charset="77"/>
                </a:rPr>
                <a:t> 1.40 </a:t>
              </a:r>
              <a:r>
                <a:rPr lang="en-US" sz="2100" b="1" dirty="0" err="1">
                  <a:solidFill>
                    <a:srgbClr val="FF0000"/>
                  </a:solidFill>
                  <a:effectLst>
                    <a:outerShdw blurRad="38100" dist="38100" dir="2700000" algn="tl">
                      <a:srgbClr val="000000">
                        <a:alpha val="43137"/>
                      </a:srgbClr>
                    </a:outerShdw>
                  </a:effectLst>
                  <a:latin typeface="Nunito Sans" pitchFamily="2" charset="77"/>
                </a:rPr>
                <a:t>lett</a:t>
              </a:r>
              <a:r>
                <a:rPr lang="en-US" sz="2100" b="1" dirty="0">
                  <a:solidFill>
                    <a:srgbClr val="FF0000"/>
                  </a:solidFill>
                  <a:effectLst>
                    <a:outerShdw blurRad="38100" dist="38100" dir="2700000" algn="tl">
                      <a:srgbClr val="000000">
                        <a:alpha val="43137"/>
                      </a:srgbClr>
                    </a:outerShdw>
                  </a:effectLst>
                  <a:latin typeface="Nunito Sans" pitchFamily="2" charset="77"/>
                </a:rPr>
                <a:t>. a del PO FEAMP 2014/2020</a:t>
              </a:r>
            </a:p>
          </p:txBody>
        </p:sp>
        <p:pic>
          <p:nvPicPr>
            <p:cNvPr id="18" name="Immagine 17">
              <a:extLst>
                <a:ext uri="{FF2B5EF4-FFF2-40B4-BE49-F238E27FC236}">
                  <a16:creationId xmlns:a16="http://schemas.microsoft.com/office/drawing/2014/main" xmlns="" id="{BCC4EBDA-C0B4-47D4-851C-1555E365A1C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2085" y="2862708"/>
              <a:ext cx="4065164" cy="2211746"/>
            </a:xfrm>
            <a:prstGeom prst="rect">
              <a:avLst/>
            </a:prstGeom>
          </p:spPr>
        </p:pic>
        <p:sp>
          <p:nvSpPr>
            <p:cNvPr id="24" name="Rettangolo 23">
              <a:extLst>
                <a:ext uri="{FF2B5EF4-FFF2-40B4-BE49-F238E27FC236}">
                  <a16:creationId xmlns:a16="http://schemas.microsoft.com/office/drawing/2014/main" xmlns="" id="{F8EF56F7-CAA9-4D0F-8118-AAEE24A3B9E0}"/>
                </a:ext>
              </a:extLst>
            </p:cNvPr>
            <p:cNvSpPr/>
            <p:nvPr/>
          </p:nvSpPr>
          <p:spPr>
            <a:xfrm>
              <a:off x="67020" y="3099788"/>
              <a:ext cx="6628699" cy="202946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26" name="Rettangolo 25">
            <a:extLst>
              <a:ext uri="{FF2B5EF4-FFF2-40B4-BE49-F238E27FC236}">
                <a16:creationId xmlns:a16="http://schemas.microsoft.com/office/drawing/2014/main" xmlns="" id="{85008F19-A64A-4CFA-9E13-7633E69B4DB2}"/>
              </a:ext>
            </a:extLst>
          </p:cNvPr>
          <p:cNvSpPr/>
          <p:nvPr/>
        </p:nvSpPr>
        <p:spPr>
          <a:xfrm>
            <a:off x="13208002" y="2379320"/>
            <a:ext cx="7960972" cy="301796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12" name="Immagine 11">
            <a:extLst>
              <a:ext uri="{FF2B5EF4-FFF2-40B4-BE49-F238E27FC236}">
                <a16:creationId xmlns:a16="http://schemas.microsoft.com/office/drawing/2014/main" xmlns="" id="{9D839F6C-6715-2C2F-F2C7-E6ECE7850D5C}"/>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908135" y="3205502"/>
            <a:ext cx="4355146" cy="1816408"/>
          </a:xfrm>
          <a:prstGeom prst="rect">
            <a:avLst/>
          </a:prstGeom>
          <a:noFill/>
          <a:ln>
            <a:noFill/>
          </a:ln>
        </p:spPr>
      </p:pic>
      <p:pic>
        <p:nvPicPr>
          <p:cNvPr id="15" name="Immagine 14">
            <a:extLst>
              <a:ext uri="{FF2B5EF4-FFF2-40B4-BE49-F238E27FC236}">
                <a16:creationId xmlns:a16="http://schemas.microsoft.com/office/drawing/2014/main" xmlns="" id="{F63AC917-57AF-F818-4C2F-3AAE20FB77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466272" y="2241083"/>
            <a:ext cx="5356768" cy="984298"/>
          </a:xfrm>
          <a:prstGeom prst="rect">
            <a:avLst/>
          </a:prstGeom>
        </p:spPr>
      </p:pic>
      <p:pic>
        <p:nvPicPr>
          <p:cNvPr id="11" name="Immagine 10">
            <a:extLst>
              <a:ext uri="{FF2B5EF4-FFF2-40B4-BE49-F238E27FC236}">
                <a16:creationId xmlns:a16="http://schemas.microsoft.com/office/drawing/2014/main" xmlns="" id="{A5894247-D231-37B9-200D-EF6E6997257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45769" y="2157683"/>
            <a:ext cx="2706302" cy="2706302"/>
          </a:xfrm>
          <a:prstGeom prst="rect">
            <a:avLst/>
          </a:prstGeom>
        </p:spPr>
      </p:pic>
      <p:sp>
        <p:nvSpPr>
          <p:cNvPr id="17" name="Rettangolo 16">
            <a:extLst>
              <a:ext uri="{FF2B5EF4-FFF2-40B4-BE49-F238E27FC236}">
                <a16:creationId xmlns:a16="http://schemas.microsoft.com/office/drawing/2014/main" xmlns="" id="{D6CC38F9-A952-242B-17BA-B889A67FB276}"/>
              </a:ext>
            </a:extLst>
          </p:cNvPr>
          <p:cNvSpPr/>
          <p:nvPr/>
        </p:nvSpPr>
        <p:spPr>
          <a:xfrm>
            <a:off x="3215029" y="8866403"/>
            <a:ext cx="9702614" cy="2959702"/>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20" name="Immagine 19">
            <a:extLst>
              <a:ext uri="{FF2B5EF4-FFF2-40B4-BE49-F238E27FC236}">
                <a16:creationId xmlns:a16="http://schemas.microsoft.com/office/drawing/2014/main" xmlns="" id="{4CAB7CDB-6119-4FC1-F9C4-EA12DF62E5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02043" y="8975398"/>
            <a:ext cx="3071954" cy="2720872"/>
          </a:xfrm>
          <a:prstGeom prst="rect">
            <a:avLst/>
          </a:prstGeom>
        </p:spPr>
      </p:pic>
      <p:sp>
        <p:nvSpPr>
          <p:cNvPr id="21" name="CasellaDiTesto 20">
            <a:extLst>
              <a:ext uri="{FF2B5EF4-FFF2-40B4-BE49-F238E27FC236}">
                <a16:creationId xmlns:a16="http://schemas.microsoft.com/office/drawing/2014/main" xmlns="" id="{6E297D2A-CC85-EF57-C7E4-780C55220EB3}"/>
              </a:ext>
            </a:extLst>
          </p:cNvPr>
          <p:cNvSpPr txBox="1"/>
          <p:nvPr/>
        </p:nvSpPr>
        <p:spPr>
          <a:xfrm>
            <a:off x="6777887" y="10139296"/>
            <a:ext cx="4134465" cy="1477328"/>
          </a:xfrm>
          <a:prstGeom prst="rect">
            <a:avLst/>
          </a:prstGeom>
          <a:noFill/>
        </p:spPr>
        <p:txBody>
          <a:bodyPr wrap="none" rtlCol="0">
            <a:spAutoFit/>
          </a:bodyPr>
          <a:lstStyle/>
          <a:p>
            <a:pPr marL="514350" indent="-514350">
              <a:buFont typeface="Arial" panose="020B0604020202020204" pitchFamily="34" charset="0"/>
              <a:buChar char="•"/>
            </a:pPr>
            <a:r>
              <a:rPr lang="en-US" sz="3000" b="1" dirty="0">
                <a:latin typeface="Nunito Sans" pitchFamily="2" charset="77"/>
              </a:rPr>
              <a:t>Sustainable Energy</a:t>
            </a:r>
          </a:p>
          <a:p>
            <a:pPr marL="514350" indent="-514350">
              <a:buFont typeface="Arial" panose="020B0604020202020204" pitchFamily="34" charset="0"/>
              <a:buChar char="•"/>
            </a:pPr>
            <a:r>
              <a:rPr lang="en-US" sz="3000" b="1" dirty="0" err="1">
                <a:latin typeface="Nunito Sans" pitchFamily="2" charset="77"/>
              </a:rPr>
              <a:t>Agritech</a:t>
            </a:r>
            <a:endParaRPr lang="en-US" sz="3000" b="1" dirty="0">
              <a:latin typeface="Nunito Sans" pitchFamily="2" charset="77"/>
            </a:endParaRPr>
          </a:p>
          <a:p>
            <a:pPr marL="514350" indent="-514350">
              <a:buFont typeface="Arial" panose="020B0604020202020204" pitchFamily="34" charset="0"/>
              <a:buChar char="•"/>
            </a:pPr>
            <a:r>
              <a:rPr lang="en-US" sz="3000" b="1" dirty="0">
                <a:latin typeface="Nunito Sans" pitchFamily="2" charset="77"/>
              </a:rPr>
              <a:t>Environment</a:t>
            </a:r>
          </a:p>
        </p:txBody>
      </p:sp>
      <p:sp>
        <p:nvSpPr>
          <p:cNvPr id="23" name="Rettangolo 22">
            <a:extLst>
              <a:ext uri="{FF2B5EF4-FFF2-40B4-BE49-F238E27FC236}">
                <a16:creationId xmlns:a16="http://schemas.microsoft.com/office/drawing/2014/main" xmlns="" id="{DA01E944-407B-9F43-FD37-B7F18AEEAF3F}"/>
              </a:ext>
            </a:extLst>
          </p:cNvPr>
          <p:cNvSpPr/>
          <p:nvPr/>
        </p:nvSpPr>
        <p:spPr>
          <a:xfrm>
            <a:off x="3215029" y="2047267"/>
            <a:ext cx="9702614" cy="2959702"/>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8" name="CasellaDiTesto 27">
            <a:extLst>
              <a:ext uri="{FF2B5EF4-FFF2-40B4-BE49-F238E27FC236}">
                <a16:creationId xmlns:a16="http://schemas.microsoft.com/office/drawing/2014/main" xmlns="" id="{C548A1DB-62F9-B9D8-7BC3-EA43F5C6CA3E}"/>
              </a:ext>
            </a:extLst>
          </p:cNvPr>
          <p:cNvSpPr txBox="1"/>
          <p:nvPr/>
        </p:nvSpPr>
        <p:spPr>
          <a:xfrm>
            <a:off x="6387429" y="9042457"/>
            <a:ext cx="6579045" cy="830997"/>
          </a:xfrm>
          <a:prstGeom prst="rect">
            <a:avLst/>
          </a:prstGeom>
          <a:noFill/>
        </p:spPr>
        <p:txBody>
          <a:bodyPr wrap="none" rtlCol="0">
            <a:spAutoFit/>
          </a:bodyPr>
          <a:lstStyle/>
          <a:p>
            <a:pPr algn="ctr"/>
            <a:r>
              <a:rPr lang="en-US" b="1" dirty="0">
                <a:solidFill>
                  <a:srgbClr val="FF0000"/>
                </a:solidFill>
                <a:latin typeface="Nunito Sans" pitchFamily="2" charset="77"/>
              </a:rPr>
              <a:t>SICILIAN MICRO AND NANO TECHNOLOGY </a:t>
            </a:r>
          </a:p>
          <a:p>
            <a:pPr algn="ctr"/>
            <a:r>
              <a:rPr lang="en-US" b="1" dirty="0">
                <a:solidFill>
                  <a:srgbClr val="FF0000"/>
                </a:solidFill>
                <a:latin typeface="Nunito Sans" pitchFamily="2" charset="77"/>
              </a:rPr>
              <a:t>RESEARCH AND INNOVATION CENTER</a:t>
            </a:r>
          </a:p>
        </p:txBody>
      </p:sp>
      <p:sp>
        <p:nvSpPr>
          <p:cNvPr id="29" name="Rettangolo 28">
            <a:extLst>
              <a:ext uri="{FF2B5EF4-FFF2-40B4-BE49-F238E27FC236}">
                <a16:creationId xmlns:a16="http://schemas.microsoft.com/office/drawing/2014/main" xmlns="" id="{E10DB428-77E4-8D85-9CED-E62C6CF90EC4}"/>
              </a:ext>
            </a:extLst>
          </p:cNvPr>
          <p:cNvSpPr/>
          <p:nvPr/>
        </p:nvSpPr>
        <p:spPr>
          <a:xfrm>
            <a:off x="13201324" y="6627992"/>
            <a:ext cx="7960972" cy="301796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pic>
        <p:nvPicPr>
          <p:cNvPr id="25"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27499" y="450298"/>
            <a:ext cx="3543165" cy="1244101"/>
          </a:xfrm>
          <a:prstGeom prst="rect">
            <a:avLst/>
          </a:prstGeom>
        </p:spPr>
      </p:pic>
      <p:sp>
        <p:nvSpPr>
          <p:cNvPr id="27" name="Rettangolo 26"/>
          <p:cNvSpPr/>
          <p:nvPr/>
        </p:nvSpPr>
        <p:spPr>
          <a:xfrm>
            <a:off x="3731920" y="1312665"/>
            <a:ext cx="2795958" cy="584775"/>
          </a:xfrm>
          <a:prstGeom prst="rect">
            <a:avLst/>
          </a:prstGeom>
        </p:spPr>
        <p:txBody>
          <a:bodyPr wrap="none">
            <a:spAutoFit/>
          </a:bodyPr>
          <a:lstStyle/>
          <a:p>
            <a:r>
              <a:rPr lang="en-US" sz="3200" b="1" dirty="0">
                <a:solidFill>
                  <a:schemeClr val="bg2">
                    <a:lumMod val="10000"/>
                  </a:schemeClr>
                </a:solidFill>
                <a:effectLst>
                  <a:outerShdw blurRad="38100" dist="38100" dir="2700000" algn="tl">
                    <a:srgbClr val="000000">
                      <a:alpha val="43137"/>
                    </a:srgbClr>
                  </a:outerShdw>
                </a:effectLst>
                <a:latin typeface="Nunito" pitchFamily="2" charset="77"/>
              </a:rPr>
              <a:t>CATANIA site</a:t>
            </a:r>
          </a:p>
        </p:txBody>
      </p:sp>
      <p:sp>
        <p:nvSpPr>
          <p:cNvPr id="4" name="CasellaDiTesto 3"/>
          <p:cNvSpPr txBox="1"/>
          <p:nvPr/>
        </p:nvSpPr>
        <p:spPr>
          <a:xfrm>
            <a:off x="4350379" y="575668"/>
            <a:ext cx="1987731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00B0F0"/>
                </a:solidFill>
                <a:effectLst/>
                <a:uFillTx/>
                <a:latin typeface="+mn-lt"/>
                <a:ea typeface="+mn-ea"/>
                <a:cs typeface="+mn-cs"/>
                <a:sym typeface="Helvetica Neue"/>
              </a:rPr>
              <a:t>Some of the active research projects… with a common thread: the environment protection! </a:t>
            </a:r>
          </a:p>
        </p:txBody>
      </p:sp>
    </p:spTree>
    <p:extLst>
      <p:ext uri="{BB962C8B-B14F-4D97-AF65-F5344CB8AC3E}">
        <p14:creationId xmlns:p14="http://schemas.microsoft.com/office/powerpoint/2010/main" val="37535630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xmlns="" id="{3740467D-8558-7F83-AEDE-F9871653FF67}"/>
              </a:ext>
            </a:extLst>
          </p:cNvPr>
          <p:cNvGrpSpPr/>
          <p:nvPr/>
        </p:nvGrpSpPr>
        <p:grpSpPr>
          <a:xfrm>
            <a:off x="3227297" y="1910839"/>
            <a:ext cx="10540842" cy="4752782"/>
            <a:chOff x="46039" y="243405"/>
            <a:chExt cx="6649679" cy="2380772"/>
          </a:xfrm>
        </p:grpSpPr>
        <p:sp>
          <p:nvSpPr>
            <p:cNvPr id="3" name="CasellaDiTesto 2">
              <a:extLst>
                <a:ext uri="{FF2B5EF4-FFF2-40B4-BE49-F238E27FC236}">
                  <a16:creationId xmlns:a16="http://schemas.microsoft.com/office/drawing/2014/main" xmlns="" id="{14E3A5A0-A682-EDC8-6F38-D9F1A2906E95}"/>
                </a:ext>
              </a:extLst>
            </p:cNvPr>
            <p:cNvSpPr txBox="1"/>
            <p:nvPr/>
          </p:nvSpPr>
          <p:spPr>
            <a:xfrm>
              <a:off x="3510589" y="441265"/>
              <a:ext cx="3173065" cy="994409"/>
            </a:xfrm>
            <a:prstGeom prst="rect">
              <a:avLst/>
            </a:prstGeom>
            <a:noFill/>
          </p:spPr>
          <p:txBody>
            <a:bodyPr wrap="square">
              <a:spAutoFit/>
            </a:bodyPr>
            <a:lstStyle/>
            <a:p>
              <a:pPr algn="ctr"/>
              <a:r>
                <a:rPr lang="it-IT" sz="2700" b="1" dirty="0" err="1">
                  <a:solidFill>
                    <a:srgbClr val="FF0000"/>
                  </a:solidFill>
                  <a:effectLst>
                    <a:outerShdw blurRad="38100" dist="38100" dir="2700000" algn="tl">
                      <a:srgbClr val="000000">
                        <a:alpha val="43137"/>
                      </a:srgbClr>
                    </a:outerShdw>
                  </a:effectLst>
                  <a:latin typeface="Nunito Sans" pitchFamily="2" charset="77"/>
                </a:rPr>
                <a:t>PoC</a:t>
              </a:r>
              <a:r>
                <a:rPr lang="it-IT" sz="2700" b="1" dirty="0">
                  <a:solidFill>
                    <a:srgbClr val="FF0000"/>
                  </a:solidFill>
                  <a:effectLst>
                    <a:outerShdw blurRad="38100" dist="38100" dir="2700000" algn="tl">
                      <a:srgbClr val="000000">
                        <a:alpha val="43137"/>
                      </a:srgbClr>
                    </a:outerShdw>
                  </a:effectLst>
                  <a:latin typeface="Nunito Sans" pitchFamily="2" charset="77"/>
                </a:rPr>
                <a:t> MISE 2020 Programma AMICO del CNR</a:t>
              </a:r>
            </a:p>
            <a:p>
              <a:pPr algn="ctr"/>
              <a:endParaRPr lang="it-IT" sz="2700" b="1" dirty="0">
                <a:solidFill>
                  <a:srgbClr val="FF0000"/>
                </a:solidFill>
                <a:effectLst>
                  <a:outerShdw blurRad="38100" dist="38100" dir="2700000" algn="tl">
                    <a:srgbClr val="000000">
                      <a:alpha val="43137"/>
                    </a:srgbClr>
                  </a:outerShdw>
                </a:effectLst>
                <a:latin typeface="Nunito Sans" pitchFamily="2" charset="77"/>
              </a:endParaRPr>
            </a:p>
            <a:p>
              <a:pPr algn="ctr"/>
              <a:r>
                <a:rPr lang="en-US" sz="2100" b="1" dirty="0">
                  <a:effectLst>
                    <a:outerShdw blurRad="38100" dist="38100" dir="2700000" algn="tl">
                      <a:srgbClr val="000000">
                        <a:alpha val="43137"/>
                      </a:srgbClr>
                    </a:outerShdw>
                  </a:effectLst>
                  <a:latin typeface="Nunito Sans" pitchFamily="2" charset="77"/>
                </a:rPr>
                <a:t>Polymeric </a:t>
              </a:r>
              <a:r>
                <a:rPr lang="en-US" sz="2100" b="1" dirty="0" err="1">
                  <a:effectLst>
                    <a:outerShdw blurRad="38100" dist="38100" dir="2700000" algn="tl">
                      <a:srgbClr val="000000">
                        <a:alpha val="43137"/>
                      </a:srgbClr>
                    </a:outerShdw>
                  </a:effectLst>
                  <a:latin typeface="Nunito Sans" pitchFamily="2" charset="77"/>
                </a:rPr>
                <a:t>cryogels</a:t>
              </a:r>
              <a:r>
                <a:rPr lang="en-US" sz="2100" b="1" dirty="0">
                  <a:effectLst>
                    <a:outerShdw blurRad="38100" dist="38100" dir="2700000" algn="tl">
                      <a:srgbClr val="000000">
                        <a:alpha val="43137"/>
                      </a:srgbClr>
                    </a:outerShdw>
                  </a:effectLst>
                  <a:latin typeface="Nunito Sans" pitchFamily="2" charset="77"/>
                </a:rPr>
                <a:t> active against toxic metals in water</a:t>
              </a:r>
              <a:r>
                <a:rPr lang="it-IT" sz="2100" b="1" dirty="0">
                  <a:effectLst>
                    <a:outerShdw blurRad="38100" dist="38100" dir="2700000" algn="tl">
                      <a:srgbClr val="000000">
                        <a:alpha val="43137"/>
                      </a:srgbClr>
                    </a:outerShdw>
                  </a:effectLst>
                  <a:latin typeface="Nunito Sans" pitchFamily="2" charset="77"/>
                </a:rPr>
                <a:t>.</a:t>
              </a:r>
            </a:p>
          </p:txBody>
        </p:sp>
        <p:pic>
          <p:nvPicPr>
            <p:cNvPr id="4" name="Immagine 3">
              <a:extLst>
                <a:ext uri="{FF2B5EF4-FFF2-40B4-BE49-F238E27FC236}">
                  <a16:creationId xmlns:a16="http://schemas.microsoft.com/office/drawing/2014/main" xmlns="" id="{9F84AD6D-BD57-ACEE-FE48-6FA6264E349A}"/>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3835" y="243405"/>
              <a:ext cx="3308958" cy="1215171"/>
            </a:xfrm>
            <a:prstGeom prst="rect">
              <a:avLst/>
            </a:prstGeom>
          </p:spPr>
        </p:pic>
        <p:pic>
          <p:nvPicPr>
            <p:cNvPr id="5" name="Immagine 4">
              <a:extLst>
                <a:ext uri="{FF2B5EF4-FFF2-40B4-BE49-F238E27FC236}">
                  <a16:creationId xmlns:a16="http://schemas.microsoft.com/office/drawing/2014/main" xmlns="" id="{FFC1315A-8D6F-08BE-44D7-6BA086F43348}"/>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39511" y="1664150"/>
              <a:ext cx="1508192" cy="849112"/>
            </a:xfrm>
            <a:prstGeom prst="rect">
              <a:avLst/>
            </a:prstGeom>
          </p:spPr>
        </p:pic>
        <p:pic>
          <p:nvPicPr>
            <p:cNvPr id="6" name="Immagine 5" descr="Immagine che contiene testo&#10;&#10;Descrizione generata automaticamente">
              <a:extLst>
                <a:ext uri="{FF2B5EF4-FFF2-40B4-BE49-F238E27FC236}">
                  <a16:creationId xmlns:a16="http://schemas.microsoft.com/office/drawing/2014/main" xmlns="" id="{738E0150-6EE2-4C3F-2452-22E21F7C0D26}"/>
                </a:ext>
              </a:extLst>
            </p:cNvPr>
            <p:cNvPicPr>
              <a:picLocks noChangeAspect="1"/>
            </p:cNvPicPr>
            <p:nvPr/>
          </p:nvPicPr>
          <p:blipFill>
            <a:blip r:embed="rId7"/>
            <a:stretch>
              <a:fillRect/>
            </a:stretch>
          </p:blipFill>
          <p:spPr>
            <a:xfrm>
              <a:off x="322031" y="1683096"/>
              <a:ext cx="1841488" cy="665725"/>
            </a:xfrm>
            <a:prstGeom prst="rect">
              <a:avLst/>
            </a:prstGeom>
          </p:spPr>
        </p:pic>
        <p:pic>
          <p:nvPicPr>
            <p:cNvPr id="7" name="Immagine 6">
              <a:extLst>
                <a:ext uri="{FF2B5EF4-FFF2-40B4-BE49-F238E27FC236}">
                  <a16:creationId xmlns:a16="http://schemas.microsoft.com/office/drawing/2014/main" xmlns="" id="{325851DA-0D8C-6445-E07A-7A86A94FE5C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163938" y="1359843"/>
              <a:ext cx="2427209" cy="1264334"/>
            </a:xfrm>
            <a:prstGeom prst="rect">
              <a:avLst/>
            </a:prstGeom>
          </p:spPr>
        </p:pic>
        <p:sp>
          <p:nvSpPr>
            <p:cNvPr id="8" name="Rettangolo 7">
              <a:extLst>
                <a:ext uri="{FF2B5EF4-FFF2-40B4-BE49-F238E27FC236}">
                  <a16:creationId xmlns:a16="http://schemas.microsoft.com/office/drawing/2014/main" xmlns="" id="{561E84E5-B35C-BBD7-7D30-FFCB60A8A08A}"/>
                </a:ext>
              </a:extLst>
            </p:cNvPr>
            <p:cNvSpPr/>
            <p:nvPr/>
          </p:nvSpPr>
          <p:spPr>
            <a:xfrm>
              <a:off x="46039" y="334763"/>
              <a:ext cx="6649679" cy="223857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a:p>
          </p:txBody>
        </p:sp>
      </p:grpSp>
      <p:sp>
        <p:nvSpPr>
          <p:cNvPr id="9" name="Rettangolo 8">
            <a:extLst>
              <a:ext uri="{FF2B5EF4-FFF2-40B4-BE49-F238E27FC236}">
                <a16:creationId xmlns:a16="http://schemas.microsoft.com/office/drawing/2014/main" xmlns="" id="{27F2C58A-E0D2-C9A7-5572-07C97FE37B41}"/>
              </a:ext>
            </a:extLst>
          </p:cNvPr>
          <p:cNvSpPr/>
          <p:nvPr/>
        </p:nvSpPr>
        <p:spPr>
          <a:xfrm>
            <a:off x="7830552" y="7110666"/>
            <a:ext cx="13326152" cy="4784736"/>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a:p>
        </p:txBody>
      </p:sp>
      <p:pic>
        <p:nvPicPr>
          <p:cNvPr id="11" name="Immagine 10">
            <a:extLst>
              <a:ext uri="{FF2B5EF4-FFF2-40B4-BE49-F238E27FC236}">
                <a16:creationId xmlns:a16="http://schemas.microsoft.com/office/drawing/2014/main" xmlns="" id="{5D757017-D3A1-2C82-433C-244D3AAA84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56887" y="7303994"/>
            <a:ext cx="6487846" cy="2664212"/>
          </a:xfrm>
          <a:prstGeom prst="rect">
            <a:avLst/>
          </a:prstGeom>
        </p:spPr>
      </p:pic>
      <p:sp>
        <p:nvSpPr>
          <p:cNvPr id="12" name="Subtitle 2">
            <a:extLst>
              <a:ext uri="{FF2B5EF4-FFF2-40B4-BE49-F238E27FC236}">
                <a16:creationId xmlns:a16="http://schemas.microsoft.com/office/drawing/2014/main" xmlns="" id="{3F4E9EC3-4C5D-6B17-CB72-1EB94863C3E0}"/>
              </a:ext>
            </a:extLst>
          </p:cNvPr>
          <p:cNvSpPr txBox="1">
            <a:spLocks/>
          </p:cNvSpPr>
          <p:nvPr/>
        </p:nvSpPr>
        <p:spPr>
          <a:xfrm>
            <a:off x="3227297" y="9687296"/>
            <a:ext cx="4460706" cy="1541961"/>
          </a:xfrm>
          <a:prstGeom prst="rect">
            <a:avLst/>
          </a:prstGeom>
        </p:spPr>
        <p:txBody>
          <a:bodyPr vert="horz" wrap="square" lIns="137160" tIns="68580" rIns="137160" bIns="685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it-IT" b="1" dirty="0">
                <a:solidFill>
                  <a:srgbClr val="00B050"/>
                </a:solidFill>
                <a:latin typeface="Nunito Sans" pitchFamily="2" charset="77"/>
                <a:cs typeface="Cavolini" panose="03000502040302020204" pitchFamily="66" charset="0"/>
              </a:rPr>
              <a:t>Eco-</a:t>
            </a:r>
            <a:r>
              <a:rPr lang="it-IT" b="1" dirty="0" err="1">
                <a:solidFill>
                  <a:srgbClr val="00B050"/>
                </a:solidFill>
                <a:latin typeface="Nunito Sans" pitchFamily="2" charset="77"/>
                <a:cs typeface="Cavolini" panose="03000502040302020204" pitchFamily="66" charset="0"/>
              </a:rPr>
              <a:t>sustainable</a:t>
            </a:r>
            <a:r>
              <a:rPr lang="it-IT" b="1" dirty="0">
                <a:solidFill>
                  <a:srgbClr val="0070C0"/>
                </a:solidFill>
                <a:latin typeface="Nunito Sans" pitchFamily="2" charset="77"/>
                <a:cs typeface="Cavolini" panose="03000502040302020204" pitchFamily="66" charset="0"/>
              </a:rPr>
              <a:t> production </a:t>
            </a:r>
          </a:p>
          <a:p>
            <a:r>
              <a:rPr lang="it-IT" b="1" dirty="0" err="1">
                <a:solidFill>
                  <a:srgbClr val="0070C0"/>
                </a:solidFill>
                <a:latin typeface="Nunito Sans" pitchFamily="2" charset="77"/>
                <a:cs typeface="Cavolini" panose="03000502040302020204" pitchFamily="66" charset="0"/>
              </a:rPr>
              <a:t>Effective</a:t>
            </a:r>
            <a:r>
              <a:rPr lang="it-IT" b="1" dirty="0">
                <a:solidFill>
                  <a:srgbClr val="0070C0"/>
                </a:solidFill>
                <a:latin typeface="Nunito Sans" pitchFamily="2" charset="77"/>
                <a:cs typeface="Cavolini" panose="03000502040302020204" pitchFamily="66" charset="0"/>
              </a:rPr>
              <a:t> </a:t>
            </a:r>
            <a:r>
              <a:rPr lang="it-IT" b="1" dirty="0" err="1">
                <a:solidFill>
                  <a:srgbClr val="0070C0"/>
                </a:solidFill>
                <a:latin typeface="Nunito Sans" pitchFamily="2" charset="77"/>
                <a:cs typeface="Cavolini" panose="03000502040302020204" pitchFamily="66" charset="0"/>
              </a:rPr>
              <a:t>against</a:t>
            </a:r>
            <a:r>
              <a:rPr lang="it-IT" b="1" dirty="0">
                <a:solidFill>
                  <a:srgbClr val="0070C0"/>
                </a:solidFill>
                <a:latin typeface="Nunito Sans" pitchFamily="2" charset="77"/>
                <a:cs typeface="Cavolini" panose="03000502040302020204" pitchFamily="66" charset="0"/>
              </a:rPr>
              <a:t> organic/</a:t>
            </a:r>
            <a:r>
              <a:rPr lang="it-IT" b="1" dirty="0" err="1">
                <a:solidFill>
                  <a:srgbClr val="0070C0"/>
                </a:solidFill>
                <a:latin typeface="Nunito Sans" pitchFamily="2" charset="77"/>
                <a:cs typeface="Cavolini" panose="03000502040302020204" pitchFamily="66" charset="0"/>
              </a:rPr>
              <a:t>inorganic</a:t>
            </a:r>
            <a:r>
              <a:rPr lang="it-IT" b="1" dirty="0">
                <a:solidFill>
                  <a:srgbClr val="0070C0"/>
                </a:solidFill>
                <a:latin typeface="Nunito Sans" pitchFamily="2" charset="77"/>
                <a:cs typeface="Cavolini" panose="03000502040302020204" pitchFamily="66" charset="0"/>
              </a:rPr>
              <a:t> </a:t>
            </a:r>
            <a:r>
              <a:rPr lang="it-IT" b="1" dirty="0" err="1">
                <a:solidFill>
                  <a:srgbClr val="0070C0"/>
                </a:solidFill>
                <a:latin typeface="Nunito Sans" pitchFamily="2" charset="77"/>
                <a:cs typeface="Cavolini" panose="03000502040302020204" pitchFamily="66" charset="0"/>
              </a:rPr>
              <a:t>pollutants</a:t>
            </a:r>
            <a:r>
              <a:rPr lang="it-IT" b="1" dirty="0">
                <a:solidFill>
                  <a:srgbClr val="0070C0"/>
                </a:solidFill>
                <a:latin typeface="Nunito Sans" pitchFamily="2" charset="77"/>
                <a:cs typeface="Cavolini" panose="03000502040302020204" pitchFamily="66" charset="0"/>
              </a:rPr>
              <a:t> </a:t>
            </a:r>
          </a:p>
        </p:txBody>
      </p:sp>
      <p:sp>
        <p:nvSpPr>
          <p:cNvPr id="13" name="CasellaDiTesto 12">
            <a:extLst>
              <a:ext uri="{FF2B5EF4-FFF2-40B4-BE49-F238E27FC236}">
                <a16:creationId xmlns:a16="http://schemas.microsoft.com/office/drawing/2014/main" xmlns="" id="{72C6A6A1-CCD1-99BF-4047-EC01DDB981A0}"/>
              </a:ext>
            </a:extLst>
          </p:cNvPr>
          <p:cNvSpPr txBox="1"/>
          <p:nvPr/>
        </p:nvSpPr>
        <p:spPr>
          <a:xfrm>
            <a:off x="14493629" y="7303995"/>
            <a:ext cx="6443954" cy="1038746"/>
          </a:xfrm>
          <a:prstGeom prst="rect">
            <a:avLst/>
          </a:prstGeom>
          <a:noFill/>
        </p:spPr>
        <p:txBody>
          <a:bodyPr wrap="square">
            <a:spAutoFit/>
          </a:bodyPr>
          <a:lstStyle/>
          <a:p>
            <a:pPr>
              <a:spcAft>
                <a:spcPts val="900"/>
              </a:spcAft>
            </a:pPr>
            <a:r>
              <a:rPr lang="it-IT" sz="2700" b="1" dirty="0">
                <a:solidFill>
                  <a:srgbClr val="FF0000"/>
                </a:solidFill>
                <a:effectLst>
                  <a:outerShdw blurRad="38100" dist="38100" dir="2700000" algn="tl">
                    <a:srgbClr val="000000">
                      <a:alpha val="43137"/>
                    </a:srgbClr>
                  </a:outerShdw>
                </a:effectLst>
                <a:latin typeface="Nunito Sans" pitchFamily="2" charset="77"/>
              </a:rPr>
              <a:t>2022 – 2023 EUREKA! </a:t>
            </a:r>
            <a:r>
              <a:rPr lang="it-IT" sz="2700" b="1" dirty="0" err="1">
                <a:solidFill>
                  <a:srgbClr val="FF0000"/>
                </a:solidFill>
                <a:effectLst>
                  <a:outerShdw blurRad="38100" dist="38100" dir="2700000" algn="tl">
                    <a:srgbClr val="000000">
                      <a:alpha val="43137"/>
                    </a:srgbClr>
                  </a:outerShdw>
                </a:effectLst>
                <a:latin typeface="Nunito Sans" pitchFamily="2" charset="77"/>
              </a:rPr>
              <a:t>PoC</a:t>
            </a:r>
            <a:r>
              <a:rPr lang="it-IT" sz="2700" b="1" dirty="0">
                <a:solidFill>
                  <a:srgbClr val="FF0000"/>
                </a:solidFill>
                <a:effectLst>
                  <a:outerShdw blurRad="38100" dist="38100" dir="2700000" algn="tl">
                    <a:srgbClr val="000000">
                      <a:alpha val="43137"/>
                    </a:srgbClr>
                  </a:outerShdw>
                </a:effectLst>
                <a:latin typeface="Nunito Sans" pitchFamily="2" charset="77"/>
              </a:rPr>
              <a:t> </a:t>
            </a:r>
          </a:p>
          <a:p>
            <a:pPr>
              <a:spcAft>
                <a:spcPts val="900"/>
              </a:spcAft>
            </a:pPr>
            <a:r>
              <a:rPr lang="it-IT" sz="2700" b="1" dirty="0" err="1">
                <a:solidFill>
                  <a:srgbClr val="FF0000"/>
                </a:solidFill>
                <a:effectLst>
                  <a:outerShdw blurRad="38100" dist="38100" dir="2700000" algn="tl">
                    <a:srgbClr val="000000">
                      <a:alpha val="43137"/>
                    </a:srgbClr>
                  </a:outerShdw>
                </a:effectLst>
                <a:latin typeface="Nunito Sans" pitchFamily="2" charset="77"/>
              </a:rPr>
              <a:t>Towards</a:t>
            </a:r>
            <a:r>
              <a:rPr lang="it-IT" sz="2700" b="1" dirty="0">
                <a:solidFill>
                  <a:srgbClr val="FF0000"/>
                </a:solidFill>
                <a:effectLst>
                  <a:outerShdw blurRad="38100" dist="38100" dir="2700000" algn="tl">
                    <a:srgbClr val="000000">
                      <a:alpha val="43137"/>
                    </a:srgbClr>
                  </a:outerShdw>
                </a:effectLst>
                <a:latin typeface="Nunito Sans" pitchFamily="2" charset="77"/>
              </a:rPr>
              <a:t> the </a:t>
            </a:r>
            <a:r>
              <a:rPr lang="it-IT" sz="2700" b="1" dirty="0" err="1">
                <a:solidFill>
                  <a:srgbClr val="FF0000"/>
                </a:solidFill>
                <a:effectLst>
                  <a:outerShdw blurRad="38100" dist="38100" dir="2700000" algn="tl">
                    <a:srgbClr val="000000">
                      <a:alpha val="43137"/>
                    </a:srgbClr>
                  </a:outerShdw>
                </a:effectLst>
                <a:latin typeface="Nunito Sans" pitchFamily="2" charset="77"/>
              </a:rPr>
              <a:t>foundation</a:t>
            </a:r>
            <a:r>
              <a:rPr lang="it-IT" sz="2700" b="1" dirty="0">
                <a:solidFill>
                  <a:srgbClr val="FF0000"/>
                </a:solidFill>
                <a:effectLst>
                  <a:outerShdw blurRad="38100" dist="38100" dir="2700000" algn="tl">
                    <a:srgbClr val="000000">
                      <a:alpha val="43137"/>
                    </a:srgbClr>
                  </a:outerShdw>
                </a:effectLst>
                <a:latin typeface="Nunito Sans" pitchFamily="2" charset="77"/>
              </a:rPr>
              <a:t> of a Spin-Off</a:t>
            </a:r>
          </a:p>
        </p:txBody>
      </p:sp>
      <p:pic>
        <p:nvPicPr>
          <p:cNvPr id="16" name="Immagine 15">
            <a:extLst>
              <a:ext uri="{FF2B5EF4-FFF2-40B4-BE49-F238E27FC236}">
                <a16:creationId xmlns:a16="http://schemas.microsoft.com/office/drawing/2014/main" xmlns="" id="{5392B6DE-DFD3-E15F-AB70-B44C93E5F01B}"/>
              </a:ext>
            </a:extLst>
          </p:cNvPr>
          <p:cNvPicPr>
            <a:picLocks noChangeAspect="1"/>
          </p:cNvPicPr>
          <p:nvPr/>
        </p:nvPicPr>
        <p:blipFill>
          <a:blip r:embed="rId10"/>
          <a:stretch>
            <a:fillRect/>
          </a:stretch>
        </p:blipFill>
        <p:spPr>
          <a:xfrm>
            <a:off x="2698415" y="6991598"/>
            <a:ext cx="3310590" cy="3891216"/>
          </a:xfrm>
          <a:prstGeom prst="rect">
            <a:avLst/>
          </a:prstGeom>
        </p:spPr>
      </p:pic>
      <p:sp>
        <p:nvSpPr>
          <p:cNvPr id="17" name="Subtitle 2">
            <a:extLst>
              <a:ext uri="{FF2B5EF4-FFF2-40B4-BE49-F238E27FC236}">
                <a16:creationId xmlns:a16="http://schemas.microsoft.com/office/drawing/2014/main" xmlns="" id="{874C0C07-40C4-1C09-950F-2615D6247FDB}"/>
              </a:ext>
            </a:extLst>
          </p:cNvPr>
          <p:cNvSpPr txBox="1">
            <a:spLocks/>
          </p:cNvSpPr>
          <p:nvPr/>
        </p:nvSpPr>
        <p:spPr>
          <a:xfrm>
            <a:off x="8795496" y="9806416"/>
            <a:ext cx="12142084" cy="907941"/>
          </a:xfrm>
          <a:prstGeom prst="rect">
            <a:avLst/>
          </a:prstGeom>
        </p:spPr>
        <p:txBody>
          <a:bodyPr vert="horz" wrap="square" lIns="137160" tIns="68580" rIns="137160" bIns="6858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6000"/>
              </a:lnSpc>
              <a:spcBef>
                <a:spcPts val="1800"/>
              </a:spcBef>
            </a:pPr>
            <a:r>
              <a:rPr lang="en-US" sz="2700" b="1" dirty="0">
                <a:solidFill>
                  <a:schemeClr val="tx1"/>
                </a:solidFill>
                <a:effectLst>
                  <a:outerShdw blurRad="38100" dist="38100" dir="2700000" algn="tl">
                    <a:srgbClr val="000000">
                      <a:alpha val="43137"/>
                    </a:srgbClr>
                  </a:outerShdw>
                </a:effectLst>
                <a:latin typeface="Nunito Sans" pitchFamily="2" charset="77"/>
                <a:cs typeface="+mn-cs"/>
              </a:rPr>
              <a:t>CONSOLIDATION OF THE TECHNOLOGICAL MATURITY OF CRIOPURA</a:t>
            </a:r>
          </a:p>
        </p:txBody>
      </p:sp>
      <p:pic>
        <p:nvPicPr>
          <p:cNvPr id="18" name="Immagine 17">
            <a:extLst>
              <a:ext uri="{FF2B5EF4-FFF2-40B4-BE49-F238E27FC236}">
                <a16:creationId xmlns:a16="http://schemas.microsoft.com/office/drawing/2014/main" xmlns="" id="{359B1438-59F7-DA5C-C1C5-3D313737A393}"/>
              </a:ext>
            </a:extLst>
          </p:cNvPr>
          <p:cNvPicPr>
            <a:picLocks noChangeAspect="1"/>
          </p:cNvPicPr>
          <p:nvPr/>
        </p:nvPicPr>
        <p:blipFill>
          <a:blip r:embed="rId11"/>
          <a:stretch>
            <a:fillRect/>
          </a:stretch>
        </p:blipFill>
        <p:spPr>
          <a:xfrm>
            <a:off x="15027597" y="8728671"/>
            <a:ext cx="5327122" cy="1014690"/>
          </a:xfrm>
          <a:prstGeom prst="rect">
            <a:avLst/>
          </a:prstGeom>
        </p:spPr>
      </p:pic>
      <p:sp>
        <p:nvSpPr>
          <p:cNvPr id="19" name="CasellaDiTesto 18">
            <a:extLst>
              <a:ext uri="{FF2B5EF4-FFF2-40B4-BE49-F238E27FC236}">
                <a16:creationId xmlns:a16="http://schemas.microsoft.com/office/drawing/2014/main" xmlns="" id="{74A0D3F7-ECC0-69E5-711A-CB99F9DA2CBC}"/>
              </a:ext>
            </a:extLst>
          </p:cNvPr>
          <p:cNvSpPr txBox="1"/>
          <p:nvPr/>
        </p:nvSpPr>
        <p:spPr>
          <a:xfrm>
            <a:off x="8067503" y="10502664"/>
            <a:ext cx="8248998" cy="1246495"/>
          </a:xfrm>
          <a:prstGeom prst="rect">
            <a:avLst/>
          </a:prstGeom>
          <a:noFill/>
        </p:spPr>
        <p:txBody>
          <a:bodyPr wrap="square">
            <a:spAutoFit/>
          </a:bodyPr>
          <a:lstStyle/>
          <a:p>
            <a:pPr>
              <a:lnSpc>
                <a:spcPts val="3000"/>
              </a:lnSpc>
            </a:pPr>
            <a:r>
              <a:rPr lang="en-US" sz="1576" dirty="0">
                <a:latin typeface="Nunito Sans ExtraLight"/>
                <a:ea typeface="Noto Sans Light" panose="020B0402040504020204" pitchFamily="34" charset="0"/>
                <a:cs typeface="Noto Sans Light" panose="020B0402040504020204" pitchFamily="34" charset="0"/>
              </a:rPr>
              <a:t>Europa, EP application nr. 20737048.7 (EP3999228) 13.07.2020</a:t>
            </a:r>
          </a:p>
          <a:p>
            <a:pPr>
              <a:lnSpc>
                <a:spcPts val="3000"/>
              </a:lnSpc>
            </a:pPr>
            <a:r>
              <a:rPr lang="en-US" sz="1576" dirty="0">
                <a:latin typeface="Nunito Sans ExtraLight"/>
                <a:ea typeface="Noto Sans Light" panose="020B0402040504020204" pitchFamily="34" charset="0"/>
                <a:cs typeface="Noto Sans Light" panose="020B0402040504020204" pitchFamily="34" charset="0"/>
              </a:rPr>
              <a:t>USA, US Patent application nr. 17/626227 11.01.2022</a:t>
            </a:r>
            <a:r>
              <a:rPr lang="en-US" sz="1576" dirty="0">
                <a:latin typeface="Nunito Sans ExtraLight" pitchFamily="2" charset="77"/>
                <a:ea typeface="Noto Sans Light" panose="020B0402040504020204" pitchFamily="34" charset="0"/>
                <a:cs typeface="Noto Sans Light" panose="020B0402040504020204" pitchFamily="34" charset="0"/>
              </a:rPr>
              <a:t/>
            </a:r>
            <a:br>
              <a:rPr lang="en-US" sz="1576" dirty="0">
                <a:latin typeface="Nunito Sans ExtraLight" pitchFamily="2" charset="77"/>
                <a:ea typeface="Noto Sans Light" panose="020B0402040504020204" pitchFamily="34" charset="0"/>
                <a:cs typeface="Noto Sans Light" panose="020B0402040504020204" pitchFamily="34" charset="0"/>
              </a:rPr>
            </a:br>
            <a:r>
              <a:rPr lang="en-US" sz="1576" dirty="0" err="1">
                <a:latin typeface="Nunito Sans ExtraLight"/>
                <a:ea typeface="Noto Sans Light" panose="020B0402040504020204" pitchFamily="34" charset="0"/>
                <a:cs typeface="Noto Sans Light" panose="020B0402040504020204" pitchFamily="34" charset="0"/>
              </a:rPr>
              <a:t>Cina</a:t>
            </a:r>
            <a:r>
              <a:rPr lang="en-US" sz="1576" dirty="0">
                <a:latin typeface="Nunito Sans ExtraLight"/>
                <a:ea typeface="Noto Sans Light" panose="020B0402040504020204" pitchFamily="34" charset="0"/>
                <a:cs typeface="Noto Sans Light" panose="020B0402040504020204" pitchFamily="34" charset="0"/>
              </a:rPr>
              <a:t>, Chinese patent application nr. 202080052559.2 (CN114302771A) 11.01.2022 </a:t>
            </a:r>
            <a:endParaRPr lang="en-US" sz="1576" dirty="0">
              <a:latin typeface="Nunito Sans ExtraLight" pitchFamily="2" charset="77"/>
              <a:ea typeface="Noto Sans Light" panose="020B0402040504020204" pitchFamily="34" charset="0"/>
              <a:cs typeface="Noto Sans Light" panose="020B0402040504020204" pitchFamily="34" charset="0"/>
            </a:endParaRPr>
          </a:p>
        </p:txBody>
      </p:sp>
      <p:pic>
        <p:nvPicPr>
          <p:cNvPr id="20" name="Immagine 19">
            <a:extLst>
              <a:ext uri="{FF2B5EF4-FFF2-40B4-BE49-F238E27FC236}">
                <a16:creationId xmlns:a16="http://schemas.microsoft.com/office/drawing/2014/main" xmlns="" id="{75647061-39A1-5F90-2EE0-C2DF27C303E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8985307" y="10753799"/>
            <a:ext cx="1952274" cy="1013674"/>
          </a:xfrm>
          <a:prstGeom prst="rect">
            <a:avLst/>
          </a:prstGeom>
          <a:ln w="19050">
            <a:solidFill>
              <a:srgbClr val="00B050"/>
            </a:solidFill>
          </a:ln>
        </p:spPr>
      </p:pic>
      <p:pic>
        <p:nvPicPr>
          <p:cNvPr id="21" name="CrioPura_short">
            <a:hlinkClick r:id="" action="ppaction://media"/>
            <a:extLst>
              <a:ext uri="{FF2B5EF4-FFF2-40B4-BE49-F238E27FC236}">
                <a16:creationId xmlns:a16="http://schemas.microsoft.com/office/drawing/2014/main" xmlns="" id="{64C24D74-A3BC-712D-FB3F-6190C08B3989}"/>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14029837" y="2305833"/>
            <a:ext cx="7064702" cy="3973894"/>
          </a:xfrm>
          <a:prstGeom prst="rect">
            <a:avLst/>
          </a:prstGeom>
        </p:spPr>
      </p:pic>
      <p:pic>
        <p:nvPicPr>
          <p:cNvPr id="14" name="Immagine 13">
            <a:extLst>
              <a:ext uri="{FF2B5EF4-FFF2-40B4-BE49-F238E27FC236}">
                <a16:creationId xmlns:a16="http://schemas.microsoft.com/office/drawing/2014/main" xmlns="" id="{9A218BBA-BA1B-DC73-8DC5-8F60417DF8D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5872145" y="10649660"/>
            <a:ext cx="2970610" cy="1021336"/>
          </a:xfrm>
          <a:prstGeom prst="rect">
            <a:avLst/>
          </a:prstGeom>
        </p:spPr>
      </p:pic>
      <p:pic>
        <p:nvPicPr>
          <p:cNvPr id="22"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327499" y="450298"/>
            <a:ext cx="3543165" cy="1244101"/>
          </a:xfrm>
          <a:prstGeom prst="rect">
            <a:avLst/>
          </a:prstGeom>
        </p:spPr>
      </p:pic>
      <p:sp>
        <p:nvSpPr>
          <p:cNvPr id="23" name="Rettangolo 22"/>
          <p:cNvSpPr/>
          <p:nvPr/>
        </p:nvSpPr>
        <p:spPr>
          <a:xfrm>
            <a:off x="3731920" y="1312665"/>
            <a:ext cx="2795958" cy="584775"/>
          </a:xfrm>
          <a:prstGeom prst="rect">
            <a:avLst/>
          </a:prstGeom>
        </p:spPr>
        <p:txBody>
          <a:bodyPr wrap="none">
            <a:spAutoFit/>
          </a:bodyPr>
          <a:lstStyle/>
          <a:p>
            <a:r>
              <a:rPr lang="en-US" sz="3200" b="1" dirty="0">
                <a:solidFill>
                  <a:schemeClr val="bg2">
                    <a:lumMod val="10000"/>
                  </a:schemeClr>
                </a:solidFill>
                <a:effectLst>
                  <a:outerShdw blurRad="38100" dist="38100" dir="2700000" algn="tl">
                    <a:srgbClr val="000000">
                      <a:alpha val="43137"/>
                    </a:srgbClr>
                  </a:outerShdw>
                </a:effectLst>
                <a:latin typeface="Nunito" pitchFamily="2" charset="77"/>
              </a:rPr>
              <a:t>CATANIA site</a:t>
            </a:r>
          </a:p>
        </p:txBody>
      </p:sp>
      <p:sp>
        <p:nvSpPr>
          <p:cNvPr id="10" name="CasellaDiTesto 9"/>
          <p:cNvSpPr txBox="1"/>
          <p:nvPr/>
        </p:nvSpPr>
        <p:spPr>
          <a:xfrm>
            <a:off x="3227297" y="12199519"/>
            <a:ext cx="1892062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it-IT" sz="3600" b="1" dirty="0">
                <a:solidFill>
                  <a:srgbClr val="00B0F0"/>
                </a:solidFill>
              </a:rPr>
              <a:t>T</a:t>
            </a:r>
            <a:r>
              <a:rPr kumimoji="0" lang="it-IT" sz="3600" b="1" i="0" u="none" strike="noStrike" cap="none" spc="0" normalizeH="0" baseline="0" dirty="0">
                <a:ln>
                  <a:noFill/>
                </a:ln>
                <a:solidFill>
                  <a:srgbClr val="00B0F0"/>
                </a:solidFill>
                <a:effectLst/>
                <a:uFillTx/>
                <a:latin typeface="+mn-lt"/>
                <a:ea typeface="+mn-ea"/>
                <a:cs typeface="+mn-cs"/>
                <a:sym typeface="Helvetica Neue"/>
              </a:rPr>
              <a:t>he IPCB team </a:t>
            </a:r>
            <a:r>
              <a:rPr kumimoji="0" lang="it-IT" sz="3600" b="1" i="0" u="none" strike="noStrike" cap="none" spc="0" normalizeH="0" baseline="0" dirty="0" err="1">
                <a:ln>
                  <a:noFill/>
                </a:ln>
                <a:solidFill>
                  <a:srgbClr val="00B0F0"/>
                </a:solidFill>
                <a:effectLst/>
                <a:uFillTx/>
                <a:latin typeface="+mn-lt"/>
                <a:ea typeface="+mn-ea"/>
                <a:cs typeface="+mn-cs"/>
                <a:sym typeface="Helvetica Neue"/>
              </a:rPr>
              <a:t>gained</a:t>
            </a:r>
            <a:r>
              <a:rPr kumimoji="0" lang="it-IT" sz="3600" b="1" i="0" u="none" strike="noStrike" cap="none" spc="0" normalizeH="0" baseline="0" dirty="0">
                <a:ln>
                  <a:noFill/>
                </a:ln>
                <a:solidFill>
                  <a:srgbClr val="00B0F0"/>
                </a:solidFill>
                <a:effectLst/>
                <a:uFillTx/>
                <a:latin typeface="+mn-lt"/>
                <a:ea typeface="+mn-ea"/>
                <a:cs typeface="+mn-cs"/>
                <a:sym typeface="Helvetica Neue"/>
              </a:rPr>
              <a:t> a wide </a:t>
            </a:r>
            <a:r>
              <a:rPr kumimoji="0" lang="it-IT" sz="3600" b="1" i="0" u="none" strike="noStrike" cap="none" spc="0" normalizeH="0" baseline="0" dirty="0" err="1">
                <a:ln>
                  <a:noFill/>
                </a:ln>
                <a:solidFill>
                  <a:srgbClr val="00B0F0"/>
                </a:solidFill>
                <a:effectLst/>
                <a:uFillTx/>
                <a:latin typeface="+mn-lt"/>
                <a:ea typeface="+mn-ea"/>
                <a:cs typeface="+mn-cs"/>
                <a:sym typeface="Helvetica Neue"/>
              </a:rPr>
              <a:t>experience</a:t>
            </a:r>
            <a:r>
              <a:rPr kumimoji="0" lang="it-IT" sz="3600" b="1" i="0" u="none" strike="noStrike" cap="none" spc="0" normalizeH="0" baseline="0" dirty="0">
                <a:ln>
                  <a:noFill/>
                </a:ln>
                <a:solidFill>
                  <a:srgbClr val="00B0F0"/>
                </a:solidFill>
                <a:effectLst/>
                <a:uFillTx/>
                <a:latin typeface="+mn-lt"/>
                <a:ea typeface="+mn-ea"/>
                <a:cs typeface="+mn-cs"/>
                <a:sym typeface="Helvetica Neue"/>
              </a:rPr>
              <a:t> on the </a:t>
            </a:r>
            <a:r>
              <a:rPr kumimoji="0" lang="it-IT" sz="3600" b="1" i="0" u="none" strike="noStrike" cap="none" spc="0" normalizeH="0" baseline="0" dirty="0" err="1">
                <a:ln>
                  <a:noFill/>
                </a:ln>
                <a:solidFill>
                  <a:srgbClr val="00B0F0"/>
                </a:solidFill>
                <a:effectLst/>
                <a:uFillTx/>
                <a:latin typeface="+mn-lt"/>
                <a:ea typeface="+mn-ea"/>
                <a:cs typeface="+mn-cs"/>
                <a:sym typeface="Helvetica Neue"/>
              </a:rPr>
              <a:t>removing</a:t>
            </a:r>
            <a:r>
              <a:rPr kumimoji="0" lang="it-IT" sz="3600" b="1" i="0" u="none" strike="noStrike" cap="none" spc="0" normalizeH="0" baseline="0" dirty="0">
                <a:ln>
                  <a:noFill/>
                </a:ln>
                <a:solidFill>
                  <a:srgbClr val="00B0F0"/>
                </a:solidFill>
                <a:effectLst/>
                <a:uFillTx/>
                <a:latin typeface="+mn-lt"/>
                <a:ea typeface="+mn-ea"/>
                <a:cs typeface="+mn-cs"/>
                <a:sym typeface="Helvetica Neue"/>
              </a:rPr>
              <a:t> of </a:t>
            </a:r>
            <a:r>
              <a:rPr kumimoji="0" lang="it-IT" sz="3600" b="1" i="0" u="none" strike="noStrike" cap="none" spc="0" normalizeH="0" baseline="0" dirty="0" err="1">
                <a:ln>
                  <a:noFill/>
                </a:ln>
                <a:solidFill>
                  <a:srgbClr val="00B0F0"/>
                </a:solidFill>
                <a:effectLst/>
                <a:uFillTx/>
                <a:latin typeface="+mn-lt"/>
                <a:ea typeface="+mn-ea"/>
                <a:cs typeface="+mn-cs"/>
                <a:sym typeface="Helvetica Neue"/>
              </a:rPr>
              <a:t>toxic</a:t>
            </a:r>
            <a:r>
              <a:rPr kumimoji="0" lang="it-IT" sz="3600" b="1" i="0" u="none" strike="noStrike" cap="none" spc="0" normalizeH="0" baseline="0" dirty="0">
                <a:ln>
                  <a:noFill/>
                </a:ln>
                <a:solidFill>
                  <a:srgbClr val="00B0F0"/>
                </a:solidFill>
                <a:effectLst/>
                <a:uFillTx/>
                <a:latin typeface="+mn-lt"/>
                <a:ea typeface="+mn-ea"/>
                <a:cs typeface="+mn-cs"/>
                <a:sym typeface="Helvetica Neue"/>
              </a:rPr>
              <a:t> </a:t>
            </a:r>
            <a:r>
              <a:rPr kumimoji="0" lang="it-IT" sz="3600" b="1" i="0" u="none" strike="noStrike" cap="none" spc="0" normalizeH="0" baseline="0" dirty="0" err="1">
                <a:ln>
                  <a:noFill/>
                </a:ln>
                <a:solidFill>
                  <a:srgbClr val="00B0F0"/>
                </a:solidFill>
                <a:effectLst/>
                <a:uFillTx/>
                <a:latin typeface="+mn-lt"/>
                <a:ea typeface="+mn-ea"/>
                <a:cs typeface="+mn-cs"/>
                <a:sym typeface="Helvetica Neue"/>
              </a:rPr>
              <a:t>metals</a:t>
            </a:r>
            <a:r>
              <a:rPr kumimoji="0" lang="it-IT" sz="3600" b="1" i="0" u="none" strike="noStrike" cap="none" spc="0" normalizeH="0" baseline="0" dirty="0">
                <a:ln>
                  <a:noFill/>
                </a:ln>
                <a:solidFill>
                  <a:srgbClr val="00B0F0"/>
                </a:solidFill>
                <a:effectLst/>
                <a:uFillTx/>
                <a:latin typeface="+mn-lt"/>
                <a:ea typeface="+mn-ea"/>
                <a:cs typeface="+mn-cs"/>
                <a:sym typeface="Helvetica Neue"/>
              </a:rPr>
              <a:t> from water. </a:t>
            </a:r>
            <a:r>
              <a:rPr kumimoji="0" lang="it-IT" sz="3600" b="1" i="0" u="none" strike="noStrike" cap="none" spc="0" normalizeH="0" baseline="0" dirty="0" err="1">
                <a:ln>
                  <a:noFill/>
                </a:ln>
                <a:solidFill>
                  <a:srgbClr val="00B0F0"/>
                </a:solidFill>
                <a:effectLst/>
                <a:uFillTx/>
                <a:latin typeface="+mn-lt"/>
                <a:ea typeface="+mn-ea"/>
                <a:cs typeface="+mn-cs"/>
                <a:sym typeface="Helvetica Neue"/>
              </a:rPr>
              <a:t>This</a:t>
            </a:r>
            <a:r>
              <a:rPr kumimoji="0" lang="it-IT" sz="3600" b="1" i="0" u="none" strike="noStrike" cap="none" spc="0" normalizeH="0" baseline="0" dirty="0">
                <a:ln>
                  <a:noFill/>
                </a:ln>
                <a:solidFill>
                  <a:srgbClr val="00B0F0"/>
                </a:solidFill>
                <a:effectLst/>
                <a:uFillTx/>
                <a:latin typeface="+mn-lt"/>
                <a:ea typeface="+mn-ea"/>
                <a:cs typeface="+mn-cs"/>
                <a:sym typeface="Helvetica Neue"/>
              </a:rPr>
              <a:t> </a:t>
            </a:r>
            <a:r>
              <a:rPr kumimoji="0" lang="it-IT" sz="3600" b="1" i="0" u="none" strike="noStrike" cap="none" spc="0" normalizeH="0" dirty="0" err="1">
                <a:ln>
                  <a:noFill/>
                </a:ln>
                <a:solidFill>
                  <a:srgbClr val="00B0F0"/>
                </a:solidFill>
                <a:effectLst/>
                <a:uFillTx/>
                <a:latin typeface="+mn-lt"/>
                <a:ea typeface="+mn-ea"/>
                <a:cs typeface="+mn-cs"/>
                <a:sym typeface="Helvetica Neue"/>
              </a:rPr>
              <a:t>will</a:t>
            </a:r>
            <a:r>
              <a:rPr kumimoji="0" lang="it-IT" sz="3600" b="1" i="0" u="none" strike="noStrike" cap="none" spc="0" normalizeH="0" dirty="0">
                <a:ln>
                  <a:noFill/>
                </a:ln>
                <a:solidFill>
                  <a:srgbClr val="00B0F0"/>
                </a:solidFill>
                <a:effectLst/>
                <a:uFillTx/>
                <a:latin typeface="+mn-lt"/>
                <a:ea typeface="+mn-ea"/>
                <a:cs typeface="+mn-cs"/>
                <a:sym typeface="Helvetica Neue"/>
              </a:rPr>
              <a:t> be the </a:t>
            </a:r>
            <a:r>
              <a:rPr kumimoji="0" lang="it-IT" sz="3600" b="1" i="0" u="none" strike="noStrike" cap="none" spc="0" normalizeH="0" dirty="0" err="1">
                <a:ln>
                  <a:noFill/>
                </a:ln>
                <a:solidFill>
                  <a:srgbClr val="00B0F0"/>
                </a:solidFill>
                <a:effectLst/>
                <a:uFillTx/>
                <a:latin typeface="+mn-lt"/>
                <a:ea typeface="+mn-ea"/>
                <a:cs typeface="+mn-cs"/>
                <a:sym typeface="Helvetica Neue"/>
              </a:rPr>
              <a:t>starting</a:t>
            </a:r>
            <a:r>
              <a:rPr kumimoji="0" lang="it-IT" sz="3600" b="1" i="0" u="none" strike="noStrike" cap="none" spc="0" normalizeH="0" dirty="0">
                <a:ln>
                  <a:noFill/>
                </a:ln>
                <a:solidFill>
                  <a:srgbClr val="00B0F0"/>
                </a:solidFill>
                <a:effectLst/>
                <a:uFillTx/>
                <a:latin typeface="+mn-lt"/>
                <a:ea typeface="+mn-ea"/>
                <a:cs typeface="+mn-cs"/>
                <a:sym typeface="Helvetica Neue"/>
              </a:rPr>
              <a:t> </a:t>
            </a:r>
            <a:r>
              <a:rPr kumimoji="0" lang="it-IT" sz="3600" b="1" i="0" u="none" strike="noStrike" cap="none" spc="0" normalizeH="0" dirty="0" err="1">
                <a:ln>
                  <a:noFill/>
                </a:ln>
                <a:solidFill>
                  <a:srgbClr val="00B0F0"/>
                </a:solidFill>
                <a:effectLst/>
                <a:uFillTx/>
                <a:latin typeface="+mn-lt"/>
                <a:ea typeface="+mn-ea"/>
                <a:cs typeface="+mn-cs"/>
                <a:sym typeface="Helvetica Neue"/>
              </a:rPr>
              <a:t>point</a:t>
            </a:r>
            <a:r>
              <a:rPr kumimoji="0" lang="it-IT" sz="3600" b="1" i="0" u="none" strike="noStrike" cap="none" spc="0" normalizeH="0" dirty="0">
                <a:ln>
                  <a:noFill/>
                </a:ln>
                <a:solidFill>
                  <a:srgbClr val="00B0F0"/>
                </a:solidFill>
                <a:effectLst/>
                <a:uFillTx/>
                <a:latin typeface="+mn-lt"/>
                <a:ea typeface="+mn-ea"/>
                <a:cs typeface="+mn-cs"/>
                <a:sym typeface="Helvetica Neue"/>
              </a:rPr>
              <a:t> for </a:t>
            </a:r>
            <a:r>
              <a:rPr kumimoji="0" lang="it-IT" sz="3600" b="1" i="0" u="none" strike="noStrike" cap="none" spc="0" normalizeH="0" dirty="0" err="1">
                <a:ln>
                  <a:noFill/>
                </a:ln>
                <a:solidFill>
                  <a:srgbClr val="00B0F0"/>
                </a:solidFill>
                <a:effectLst/>
                <a:uFillTx/>
                <a:latin typeface="+mn-lt"/>
                <a:ea typeface="+mn-ea"/>
                <a:cs typeface="+mn-cs"/>
                <a:sym typeface="Helvetica Neue"/>
              </a:rPr>
              <a:t>sensing</a:t>
            </a:r>
            <a:r>
              <a:rPr kumimoji="0" lang="it-IT" sz="3600" b="1" i="0" u="none" strike="noStrike" cap="none" spc="0" normalizeH="0" dirty="0">
                <a:ln>
                  <a:noFill/>
                </a:ln>
                <a:solidFill>
                  <a:srgbClr val="00B0F0"/>
                </a:solidFill>
                <a:effectLst/>
                <a:uFillTx/>
                <a:latin typeface="+mn-lt"/>
                <a:ea typeface="+mn-ea"/>
                <a:cs typeface="+mn-cs"/>
                <a:sym typeface="Helvetica Neue"/>
              </a:rPr>
              <a:t> </a:t>
            </a:r>
            <a:r>
              <a:rPr kumimoji="0" lang="it-IT" sz="3600" b="1" i="0" u="none" strike="noStrike" cap="none" spc="0" normalizeH="0" dirty="0" err="1">
                <a:ln>
                  <a:noFill/>
                </a:ln>
                <a:solidFill>
                  <a:srgbClr val="00B0F0"/>
                </a:solidFill>
                <a:effectLst/>
                <a:uFillTx/>
                <a:latin typeface="+mn-lt"/>
                <a:ea typeface="+mn-ea"/>
                <a:cs typeface="+mn-cs"/>
                <a:sym typeface="Helvetica Neue"/>
              </a:rPr>
              <a:t>applications</a:t>
            </a:r>
            <a:r>
              <a:rPr kumimoji="0" lang="it-IT" sz="3600" b="1" i="0" u="none" strike="noStrike" cap="none" spc="0" normalizeH="0" dirty="0">
                <a:ln>
                  <a:noFill/>
                </a:ln>
                <a:solidFill>
                  <a:srgbClr val="00B0F0"/>
                </a:solidFill>
                <a:effectLst/>
                <a:uFillTx/>
                <a:latin typeface="+mn-lt"/>
                <a:ea typeface="+mn-ea"/>
                <a:cs typeface="+mn-cs"/>
                <a:sym typeface="Helvetica Neue"/>
              </a:rPr>
              <a:t> in SWRIPS </a:t>
            </a:r>
            <a:r>
              <a:rPr kumimoji="0" lang="it-IT" sz="3600" b="1" i="0" u="none" strike="noStrike" cap="none" spc="0" normalizeH="0" dirty="0" err="1">
                <a:ln>
                  <a:noFill/>
                </a:ln>
                <a:solidFill>
                  <a:srgbClr val="00B0F0"/>
                </a:solidFill>
                <a:effectLst/>
                <a:uFillTx/>
                <a:latin typeface="+mn-lt"/>
                <a:ea typeface="+mn-ea"/>
                <a:cs typeface="+mn-cs"/>
                <a:sym typeface="Helvetica Neue"/>
              </a:rPr>
              <a:t>project</a:t>
            </a:r>
            <a:endParaRPr kumimoji="0" lang="en-US" sz="3600" b="1" i="0" u="none" strike="noStrike" cap="none" spc="0" normalizeH="0" baseline="0" dirty="0">
              <a:ln>
                <a:noFill/>
              </a:ln>
              <a:solidFill>
                <a:srgbClr val="00B0F0"/>
              </a:solidFill>
              <a:effectLst/>
              <a:uFillTx/>
              <a:latin typeface="+mn-lt"/>
              <a:ea typeface="+mn-ea"/>
              <a:cs typeface="+mn-cs"/>
              <a:sym typeface="Helvetica Neue"/>
            </a:endParaRPr>
          </a:p>
        </p:txBody>
      </p:sp>
    </p:spTree>
    <p:extLst>
      <p:ext uri="{BB962C8B-B14F-4D97-AF65-F5344CB8AC3E}">
        <p14:creationId xmlns:p14="http://schemas.microsoft.com/office/powerpoint/2010/main" val="284361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1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BC95E724-6E9B-9971-5CD2-16B7A97A7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391" y="1988794"/>
            <a:ext cx="4076444" cy="1273888"/>
          </a:xfrm>
          <a:prstGeom prst="rect">
            <a:avLst/>
          </a:prstGeom>
        </p:spPr>
      </p:pic>
      <p:sp>
        <p:nvSpPr>
          <p:cNvPr id="3" name="Segnaposto contenuto 2">
            <a:extLst>
              <a:ext uri="{FF2B5EF4-FFF2-40B4-BE49-F238E27FC236}">
                <a16:creationId xmlns:a16="http://schemas.microsoft.com/office/drawing/2014/main" xmlns="" id="{12741F4A-1CAF-FEFE-D25C-FCF653BD80AC}"/>
              </a:ext>
            </a:extLst>
          </p:cNvPr>
          <p:cNvSpPr>
            <a:spLocks noGrp="1"/>
          </p:cNvSpPr>
          <p:nvPr>
            <p:ph idx="4294967295"/>
          </p:nvPr>
        </p:nvSpPr>
        <p:spPr>
          <a:xfrm>
            <a:off x="14564025" y="2972573"/>
            <a:ext cx="6160294" cy="7867650"/>
          </a:xfrm>
        </p:spPr>
        <p:txBody>
          <a:bodyPr anchor="t">
            <a:normAutofit lnSpcReduction="10000"/>
          </a:bodyPr>
          <a:lstStyle/>
          <a:p>
            <a:r>
              <a:rPr lang="it-IT" sz="3000" dirty="0">
                <a:latin typeface="Nunito Sans" pitchFamily="2" charset="77"/>
                <a:cs typeface="Times New Roman" panose="02020603050405020304" pitchFamily="18" charset="0"/>
              </a:rPr>
              <a:t>CNR IPCB </a:t>
            </a:r>
            <a:r>
              <a:rPr lang="it-IT" sz="3000" dirty="0" err="1">
                <a:latin typeface="Nunito Sans" pitchFamily="2" charset="77"/>
                <a:cs typeface="Times New Roman" panose="02020603050405020304" pitchFamily="18" charset="0"/>
              </a:rPr>
              <a:t>recently</a:t>
            </a:r>
            <a:r>
              <a:rPr lang="it-IT" sz="3000" dirty="0">
                <a:latin typeface="Nunito Sans" pitchFamily="2" charset="77"/>
                <a:cs typeface="Times New Roman" panose="02020603050405020304" pitchFamily="18" charset="0"/>
              </a:rPr>
              <a:t> </a:t>
            </a:r>
            <a:r>
              <a:rPr lang="it-IT" sz="3000" dirty="0" err="1">
                <a:latin typeface="Nunito Sans" pitchFamily="2" charset="77"/>
                <a:cs typeface="Times New Roman" panose="02020603050405020304" pitchFamily="18" charset="0"/>
              </a:rPr>
              <a:t>signed</a:t>
            </a:r>
            <a:r>
              <a:rPr lang="it-IT" sz="3000" dirty="0">
                <a:latin typeface="Nunito Sans" pitchFamily="2" charset="77"/>
                <a:cs typeface="Times New Roman" panose="02020603050405020304" pitchFamily="18" charset="0"/>
              </a:rPr>
              <a:t> an Agreement with the company WES TRADE LTD to </a:t>
            </a:r>
            <a:r>
              <a:rPr lang="it-IT" sz="3000" dirty="0" err="1">
                <a:latin typeface="Nunito Sans" pitchFamily="2" charset="77"/>
                <a:cs typeface="Times New Roman" panose="02020603050405020304" pitchFamily="18" charset="0"/>
              </a:rPr>
              <a:t>compliment</a:t>
            </a:r>
            <a:r>
              <a:rPr lang="it-IT" sz="3000" dirty="0">
                <a:latin typeface="Nunito Sans" pitchFamily="2" charset="77"/>
                <a:cs typeface="Times New Roman" panose="02020603050405020304" pitchFamily="18" charset="0"/>
              </a:rPr>
              <a:t> </a:t>
            </a:r>
            <a:r>
              <a:rPr lang="it-IT" sz="3000" dirty="0" err="1">
                <a:latin typeface="Nunito Sans" pitchFamily="2" charset="77"/>
                <a:cs typeface="Times New Roman" panose="02020603050405020304" pitchFamily="18" charset="0"/>
              </a:rPr>
              <a:t>its</a:t>
            </a:r>
            <a:r>
              <a:rPr lang="it-IT" sz="3000" dirty="0">
                <a:latin typeface="Nunito Sans" pitchFamily="2" charset="77"/>
                <a:cs typeface="Times New Roman" panose="02020603050405020304" pitchFamily="18" charset="0"/>
              </a:rPr>
              <a:t> </a:t>
            </a:r>
            <a:r>
              <a:rPr lang="it-IT" sz="3000" dirty="0" err="1">
                <a:latin typeface="Nunito Sans" pitchFamily="2" charset="77"/>
                <a:cs typeface="Times New Roman" panose="02020603050405020304" pitchFamily="18" charset="0"/>
              </a:rPr>
              <a:t>Research</a:t>
            </a:r>
            <a:r>
              <a:rPr lang="it-IT" sz="3000" dirty="0">
                <a:latin typeface="Nunito Sans" pitchFamily="2" charset="77"/>
                <a:cs typeface="Times New Roman" panose="02020603050405020304" pitchFamily="18" charset="0"/>
              </a:rPr>
              <a:t> activities with the support of a </a:t>
            </a:r>
            <a:r>
              <a:rPr lang="it-IT" sz="3000" dirty="0" err="1">
                <a:latin typeface="Nunito Sans" pitchFamily="2" charset="77"/>
                <a:cs typeface="Times New Roman" panose="02020603050405020304" pitchFamily="18" charset="0"/>
              </a:rPr>
              <a:t>skilled</a:t>
            </a:r>
            <a:r>
              <a:rPr lang="it-IT" sz="3000" dirty="0">
                <a:latin typeface="Nunito Sans" pitchFamily="2" charset="77"/>
                <a:cs typeface="Times New Roman" panose="02020603050405020304" pitchFamily="18" charset="0"/>
              </a:rPr>
              <a:t> company on ICT and </a:t>
            </a:r>
            <a:r>
              <a:rPr lang="it-IT" sz="3000" dirty="0" err="1">
                <a:latin typeface="Nunito Sans" pitchFamily="2" charset="77"/>
                <a:cs typeface="Times New Roman" panose="02020603050405020304" pitchFamily="18" charset="0"/>
              </a:rPr>
              <a:t>proven</a:t>
            </a:r>
            <a:r>
              <a:rPr lang="it-IT" sz="3000" dirty="0">
                <a:latin typeface="Nunito Sans" pitchFamily="2" charset="77"/>
                <a:cs typeface="Times New Roman" panose="02020603050405020304" pitchFamily="18" charset="0"/>
              </a:rPr>
              <a:t> </a:t>
            </a:r>
            <a:r>
              <a:rPr lang="it-IT" sz="3000" dirty="0" err="1">
                <a:latin typeface="Nunito Sans" pitchFamily="2" charset="77"/>
                <a:cs typeface="Times New Roman" panose="02020603050405020304" pitchFamily="18" charset="0"/>
              </a:rPr>
              <a:t>experience</a:t>
            </a:r>
            <a:r>
              <a:rPr lang="it-IT" sz="3000" dirty="0">
                <a:latin typeface="Nunito Sans" pitchFamily="2" charset="77"/>
                <a:cs typeface="Times New Roman" panose="02020603050405020304" pitchFamily="18" charset="0"/>
              </a:rPr>
              <a:t> in the </a:t>
            </a:r>
            <a:r>
              <a:rPr lang="it-IT" sz="3000" dirty="0" err="1">
                <a:latin typeface="Nunito Sans" pitchFamily="2" charset="77"/>
                <a:cs typeface="Times New Roman" panose="02020603050405020304" pitchFamily="18" charset="0"/>
              </a:rPr>
              <a:t>subjects</a:t>
            </a:r>
            <a:r>
              <a:rPr lang="it-IT" sz="3000" dirty="0">
                <a:latin typeface="Nunito Sans" pitchFamily="2" charset="77"/>
                <a:cs typeface="Times New Roman" panose="02020603050405020304" pitchFamily="18" charset="0"/>
              </a:rPr>
              <a:t> of:</a:t>
            </a:r>
          </a:p>
          <a:p>
            <a:pPr lvl="1"/>
            <a:r>
              <a:rPr lang="it-IT" sz="3000" dirty="0" err="1">
                <a:latin typeface="Nunito Sans" pitchFamily="2" charset="77"/>
                <a:cs typeface="Times New Roman" panose="02020603050405020304" pitchFamily="18" charset="0"/>
              </a:rPr>
              <a:t>Artificial</a:t>
            </a:r>
            <a:r>
              <a:rPr lang="it-IT" sz="3000" dirty="0">
                <a:latin typeface="Nunito Sans" pitchFamily="2" charset="77"/>
                <a:cs typeface="Times New Roman" panose="02020603050405020304" pitchFamily="18" charset="0"/>
              </a:rPr>
              <a:t> Intelligence</a:t>
            </a:r>
          </a:p>
          <a:p>
            <a:pPr lvl="1"/>
            <a:r>
              <a:rPr lang="it-IT" sz="3000" dirty="0">
                <a:latin typeface="Nunito Sans" pitchFamily="2" charset="77"/>
                <a:cs typeface="Times New Roman" panose="02020603050405020304" pitchFamily="18" charset="0"/>
              </a:rPr>
              <a:t>Machine Learning</a:t>
            </a:r>
          </a:p>
          <a:p>
            <a:pPr lvl="1"/>
            <a:r>
              <a:rPr lang="it-IT" sz="3000" dirty="0">
                <a:latin typeface="Nunito Sans" pitchFamily="2" charset="77"/>
                <a:cs typeface="Times New Roman" panose="02020603050405020304" pitchFamily="18" charset="0"/>
              </a:rPr>
              <a:t>Blockchain Technology</a:t>
            </a:r>
            <a:endParaRPr lang="it-IT" sz="3000" dirty="0">
              <a:latin typeface="Nunito Sans" pitchFamily="2" charset="77"/>
            </a:endParaRPr>
          </a:p>
          <a:p>
            <a:pPr>
              <a:buFont typeface="Wingdings" pitchFamily="2" charset="2"/>
              <a:buChar char="Ø"/>
            </a:pPr>
            <a:r>
              <a:rPr lang="it-IT" sz="3000" dirty="0">
                <a:latin typeface="Nunito Sans" pitchFamily="2" charset="77"/>
              </a:rPr>
              <a:t>See more at </a:t>
            </a:r>
            <a:r>
              <a:rPr lang="it-IT" sz="3000" dirty="0">
                <a:latin typeface="Nunito Sans" pitchFamily="2" charset="77"/>
                <a:hlinkClick r:id="rId4"/>
              </a:rPr>
              <a:t>www.westradeltd.com</a:t>
            </a:r>
            <a:r>
              <a:rPr lang="it-IT" sz="3000" dirty="0">
                <a:latin typeface="Nunito Sans" pitchFamily="2" charset="77"/>
              </a:rPr>
              <a:t> </a:t>
            </a:r>
          </a:p>
          <a:p>
            <a:r>
              <a:rPr lang="it-IT" sz="3000" dirty="0">
                <a:latin typeface="Nunito Sans" pitchFamily="2" charset="77"/>
              </a:rPr>
              <a:t>and </a:t>
            </a:r>
          </a:p>
          <a:p>
            <a:pPr>
              <a:buFont typeface="Wingdings" pitchFamily="2" charset="2"/>
              <a:buChar char="Ø"/>
            </a:pPr>
            <a:r>
              <a:rPr lang="it-IT" sz="3000" dirty="0">
                <a:latin typeface="Nunito Sans" pitchFamily="2" charset="77"/>
              </a:rPr>
              <a:t>PLASTICA ALFA for deep </a:t>
            </a:r>
            <a:r>
              <a:rPr lang="it-IT" sz="3000" dirty="0" err="1">
                <a:latin typeface="Nunito Sans" pitchFamily="2" charset="77"/>
              </a:rPr>
              <a:t>Research</a:t>
            </a:r>
            <a:r>
              <a:rPr lang="it-IT" sz="3000" dirty="0">
                <a:latin typeface="Nunito Sans" pitchFamily="2" charset="77"/>
              </a:rPr>
              <a:t> and Innovation on </a:t>
            </a:r>
            <a:r>
              <a:rPr lang="it-IT" sz="3000" dirty="0" err="1">
                <a:latin typeface="Nunito Sans" pitchFamily="2" charset="77"/>
              </a:rPr>
              <a:t>advanced</a:t>
            </a:r>
            <a:r>
              <a:rPr lang="it-IT" sz="3000" dirty="0">
                <a:latin typeface="Nunito Sans" pitchFamily="2" charset="77"/>
              </a:rPr>
              <a:t> </a:t>
            </a:r>
            <a:r>
              <a:rPr lang="it-IT" sz="3000" dirty="0" err="1">
                <a:latin typeface="Nunito Sans" pitchFamily="2" charset="77"/>
              </a:rPr>
              <a:t>material</a:t>
            </a:r>
            <a:r>
              <a:rPr lang="it-IT" sz="3000" dirty="0">
                <a:latin typeface="Nunito Sans" pitchFamily="2" charset="77"/>
              </a:rPr>
              <a:t> for </a:t>
            </a:r>
            <a:r>
              <a:rPr lang="it-IT" sz="3000" dirty="0" err="1">
                <a:latin typeface="Nunito Sans" pitchFamily="2" charset="77"/>
              </a:rPr>
              <a:t>piping</a:t>
            </a:r>
            <a:r>
              <a:rPr lang="it-IT" sz="3000" dirty="0">
                <a:latin typeface="Nunito Sans" pitchFamily="2" charset="77"/>
              </a:rPr>
              <a:t>.</a:t>
            </a:r>
          </a:p>
          <a:p>
            <a:r>
              <a:rPr lang="it-IT" sz="3000" dirty="0">
                <a:latin typeface="Nunito Sans" pitchFamily="2" charset="77"/>
              </a:rPr>
              <a:t>See more at </a:t>
            </a:r>
            <a:r>
              <a:rPr lang="it-IT" sz="3000" dirty="0">
                <a:latin typeface="Nunito Sans" pitchFamily="2" charset="77"/>
                <a:hlinkClick r:id="rId5"/>
              </a:rPr>
              <a:t>https://www.plasticalfa.it/</a:t>
            </a:r>
            <a:r>
              <a:rPr lang="it-IT" sz="3000" dirty="0">
                <a:latin typeface="Nunito Sans" pitchFamily="2" charset="77"/>
              </a:rPr>
              <a:t> </a:t>
            </a:r>
          </a:p>
        </p:txBody>
      </p:sp>
      <p:pic>
        <p:nvPicPr>
          <p:cNvPr id="10" name="Immagine 9">
            <a:extLst>
              <a:ext uri="{FF2B5EF4-FFF2-40B4-BE49-F238E27FC236}">
                <a16:creationId xmlns:a16="http://schemas.microsoft.com/office/drawing/2014/main" xmlns="" id="{5B0BFAAE-A7BA-58D7-DD73-A75E45B4B4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5276" y="10071907"/>
            <a:ext cx="3011992" cy="1197266"/>
          </a:xfrm>
          <a:prstGeom prst="rect">
            <a:avLst/>
          </a:prstGeom>
        </p:spPr>
      </p:pic>
      <p:pic>
        <p:nvPicPr>
          <p:cNvPr id="12" name="Immagine 11">
            <a:extLst>
              <a:ext uri="{FF2B5EF4-FFF2-40B4-BE49-F238E27FC236}">
                <a16:creationId xmlns:a16="http://schemas.microsoft.com/office/drawing/2014/main" xmlns="" id="{323E2848-6A1C-93FF-D1B3-1558C35E5B6D}"/>
              </a:ext>
            </a:extLst>
          </p:cNvPr>
          <p:cNvPicPr>
            <a:picLocks noChangeAspect="1"/>
          </p:cNvPicPr>
          <p:nvPr/>
        </p:nvPicPr>
        <p:blipFill>
          <a:blip r:embed="rId7"/>
          <a:stretch>
            <a:fillRect/>
          </a:stretch>
        </p:blipFill>
        <p:spPr>
          <a:xfrm>
            <a:off x="3529771" y="3904260"/>
            <a:ext cx="5177810" cy="985504"/>
          </a:xfrm>
          <a:prstGeom prst="rect">
            <a:avLst/>
          </a:prstGeom>
        </p:spPr>
      </p:pic>
      <p:pic>
        <p:nvPicPr>
          <p:cNvPr id="2" name="Immagine 1">
            <a:extLst>
              <a:ext uri="{FF2B5EF4-FFF2-40B4-BE49-F238E27FC236}">
                <a16:creationId xmlns:a16="http://schemas.microsoft.com/office/drawing/2014/main" xmlns="" id="{206538D0-C130-304F-B6D3-567FA44D72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13298" y="6319352"/>
            <a:ext cx="1290364" cy="1242808"/>
          </a:xfrm>
          <a:prstGeom prst="rect">
            <a:avLst/>
          </a:prstGeom>
        </p:spPr>
      </p:pic>
      <p:pic>
        <p:nvPicPr>
          <p:cNvPr id="4" name="Immagine 3">
            <a:extLst>
              <a:ext uri="{FF2B5EF4-FFF2-40B4-BE49-F238E27FC236}">
                <a16:creationId xmlns:a16="http://schemas.microsoft.com/office/drawing/2014/main" xmlns="" id="{FCC40EF3-D804-224A-A857-9E60D6C5ABC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98357" y="4111651"/>
            <a:ext cx="1177282" cy="1177282"/>
          </a:xfrm>
          <a:prstGeom prst="rect">
            <a:avLst/>
          </a:prstGeom>
        </p:spPr>
      </p:pic>
      <p:pic>
        <p:nvPicPr>
          <p:cNvPr id="8" name="Immagine 7">
            <a:extLst>
              <a:ext uri="{FF2B5EF4-FFF2-40B4-BE49-F238E27FC236}">
                <a16:creationId xmlns:a16="http://schemas.microsoft.com/office/drawing/2014/main" xmlns="" id="{327A4C3D-AB2F-C8A2-BE96-4BB05DF33A60}"/>
              </a:ext>
            </a:extLst>
          </p:cNvPr>
          <p:cNvPicPr/>
          <p:nvPr/>
        </p:nvPicPr>
        <p:blipFill>
          <a:blip r:embed="rId10">
            <a:extLst>
              <a:ext uri="{28A0092B-C50C-407E-A947-70E740481C1C}">
                <a14:useLocalDpi xmlns:a14="http://schemas.microsoft.com/office/drawing/2010/main"/>
              </a:ext>
            </a:extLst>
          </a:blip>
          <a:stretch>
            <a:fillRect/>
          </a:stretch>
        </p:blipFill>
        <p:spPr bwMode="auto">
          <a:xfrm>
            <a:off x="3641320" y="5315938"/>
            <a:ext cx="3768612" cy="985504"/>
          </a:xfrm>
          <a:prstGeom prst="rect">
            <a:avLst/>
          </a:prstGeom>
          <a:noFill/>
          <a:ln>
            <a:noFill/>
          </a:ln>
        </p:spPr>
      </p:pic>
      <p:pic>
        <p:nvPicPr>
          <p:cNvPr id="13" name="Immagine 12" descr="Immagine che contiene testo&#10;&#10;Descrizione generata automaticamente">
            <a:extLst>
              <a:ext uri="{FF2B5EF4-FFF2-40B4-BE49-F238E27FC236}">
                <a16:creationId xmlns:a16="http://schemas.microsoft.com/office/drawing/2014/main" xmlns="" id="{0E70EECD-31BD-3433-2617-D89CF6AAA15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29771" y="9062391"/>
            <a:ext cx="3349858" cy="716842"/>
          </a:xfrm>
          <a:prstGeom prst="rect">
            <a:avLst/>
          </a:prstGeom>
        </p:spPr>
      </p:pic>
      <p:pic>
        <p:nvPicPr>
          <p:cNvPr id="15" name="Immagine 14" descr="Immagine che contiene testo&#10;&#10;Descrizione generata automaticamente">
            <a:extLst>
              <a:ext uri="{FF2B5EF4-FFF2-40B4-BE49-F238E27FC236}">
                <a16:creationId xmlns:a16="http://schemas.microsoft.com/office/drawing/2014/main" xmlns="" id="{078B314F-1C23-DF8A-C620-76C9107311F0}"/>
              </a:ext>
            </a:extLst>
          </p:cNvPr>
          <p:cNvPicPr>
            <a:picLocks noChangeAspect="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51542" y="4132346"/>
            <a:ext cx="2434792" cy="1847084"/>
          </a:xfrm>
          <a:prstGeom prst="rect">
            <a:avLst/>
          </a:prstGeom>
        </p:spPr>
      </p:pic>
      <p:pic>
        <p:nvPicPr>
          <p:cNvPr id="17" name="Immagine 16">
            <a:extLst>
              <a:ext uri="{FF2B5EF4-FFF2-40B4-BE49-F238E27FC236}">
                <a16:creationId xmlns:a16="http://schemas.microsoft.com/office/drawing/2014/main" xmlns="" id="{A651F08E-79F4-E040-E742-66B535BB39A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371540" y="8149360"/>
            <a:ext cx="3349856" cy="990600"/>
          </a:xfrm>
          <a:prstGeom prst="rect">
            <a:avLst/>
          </a:prstGeom>
        </p:spPr>
      </p:pic>
      <p:pic>
        <p:nvPicPr>
          <p:cNvPr id="21" name="Immagine 20" descr="Immagine che contiene testo&#10;&#10;Descrizione generata automaticamente">
            <a:extLst>
              <a:ext uri="{FF2B5EF4-FFF2-40B4-BE49-F238E27FC236}">
                <a16:creationId xmlns:a16="http://schemas.microsoft.com/office/drawing/2014/main" xmlns="" id="{07F209D0-5254-EEF9-7424-C2812E4D4DA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05337" y="7783954"/>
            <a:ext cx="3538930" cy="736288"/>
          </a:xfrm>
          <a:prstGeom prst="rect">
            <a:avLst/>
          </a:prstGeom>
        </p:spPr>
      </p:pic>
      <p:pic>
        <p:nvPicPr>
          <p:cNvPr id="23" name="Immagine 22">
            <a:extLst>
              <a:ext uri="{FF2B5EF4-FFF2-40B4-BE49-F238E27FC236}">
                <a16:creationId xmlns:a16="http://schemas.microsoft.com/office/drawing/2014/main" xmlns="" id="{952D02DD-A1BE-A573-AF00-13E7DE1B7278}"/>
              </a:ext>
            </a:extLst>
          </p:cNvPr>
          <p:cNvPicPr>
            <a:picLocks noChangeAspect="1"/>
          </p:cNvPicPr>
          <p:nvPr/>
        </p:nvPicPr>
        <p:blipFill>
          <a:blip r:embed="rId1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870793" y="5848598"/>
            <a:ext cx="1850602" cy="1847084"/>
          </a:xfrm>
          <a:prstGeom prst="rect">
            <a:avLst/>
          </a:prstGeom>
        </p:spPr>
      </p:pic>
      <p:pic>
        <p:nvPicPr>
          <p:cNvPr id="24" name="Immagine 23">
            <a:extLst>
              <a:ext uri="{FF2B5EF4-FFF2-40B4-BE49-F238E27FC236}">
                <a16:creationId xmlns:a16="http://schemas.microsoft.com/office/drawing/2014/main" xmlns="" id="{A22A309B-2440-36E5-5B4E-433F1E2B76CA}"/>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597601" y="6740420"/>
            <a:ext cx="4133842" cy="590548"/>
          </a:xfrm>
          <a:prstGeom prst="rect">
            <a:avLst/>
          </a:prstGeom>
        </p:spPr>
      </p:pic>
      <p:sp>
        <p:nvSpPr>
          <p:cNvPr id="9" name="Rettangolo con angoli arrotondati 8">
            <a:extLst>
              <a:ext uri="{FF2B5EF4-FFF2-40B4-BE49-F238E27FC236}">
                <a16:creationId xmlns:a16="http://schemas.microsoft.com/office/drawing/2014/main" xmlns="" id="{1B12CF57-FBD0-14A6-02E0-490BD80516CA}"/>
              </a:ext>
            </a:extLst>
          </p:cNvPr>
          <p:cNvSpPr/>
          <p:nvPr/>
        </p:nvSpPr>
        <p:spPr>
          <a:xfrm flipH="1" flipV="1">
            <a:off x="14149628" y="2334905"/>
            <a:ext cx="6661912" cy="8735138"/>
          </a:xfrm>
          <a:prstGeom prst="roundRect">
            <a:avLst/>
          </a:prstGeom>
          <a:solidFill>
            <a:schemeClr val="accent2">
              <a:alpha val="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700" dirty="0"/>
          </a:p>
        </p:txBody>
      </p:sp>
      <p:pic>
        <p:nvPicPr>
          <p:cNvPr id="11" name="Picture 4" descr="Università degli Studi di Palermo - Home | Facebook">
            <a:extLst>
              <a:ext uri="{FF2B5EF4-FFF2-40B4-BE49-F238E27FC236}">
                <a16:creationId xmlns:a16="http://schemas.microsoft.com/office/drawing/2014/main" xmlns="" id="{751356A5-C349-4227-AF9B-0EE3F5C86A12}"/>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2640285" y="4174175"/>
            <a:ext cx="1138670" cy="1138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yUniba - App su Google Play">
            <a:extLst>
              <a:ext uri="{FF2B5EF4-FFF2-40B4-BE49-F238E27FC236}">
                <a16:creationId xmlns:a16="http://schemas.microsoft.com/office/drawing/2014/main" xmlns="" id="{C022CC37-95B5-E36E-DE4F-02417B479A60}"/>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8549648" y="6253292"/>
            <a:ext cx="1242808" cy="12428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stonian Academy of Sciences - Wikipedia">
            <a:extLst>
              <a:ext uri="{FF2B5EF4-FFF2-40B4-BE49-F238E27FC236}">
                <a16:creationId xmlns:a16="http://schemas.microsoft.com/office/drawing/2014/main" xmlns="" id="{6E0625FD-2224-DA4F-0BD6-CE7AA50B3A00}"/>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8549646" y="7858766"/>
            <a:ext cx="1292428" cy="12924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nangol Logo PNG Vector (AI) Free Download">
            <a:extLst>
              <a:ext uri="{FF2B5EF4-FFF2-40B4-BE49-F238E27FC236}">
                <a16:creationId xmlns:a16="http://schemas.microsoft.com/office/drawing/2014/main" xmlns="" id="{15F4240C-9935-0F9B-873F-DDC9607EF0F6}"/>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8277733" y="9752631"/>
            <a:ext cx="1612830" cy="1516542"/>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327499" y="450298"/>
            <a:ext cx="3543165" cy="1244101"/>
          </a:xfrm>
          <a:prstGeom prst="rect">
            <a:avLst/>
          </a:prstGeom>
        </p:spPr>
      </p:pic>
      <p:sp>
        <p:nvSpPr>
          <p:cNvPr id="25" name="Rettangolo 24"/>
          <p:cNvSpPr/>
          <p:nvPr/>
        </p:nvSpPr>
        <p:spPr>
          <a:xfrm>
            <a:off x="3731920" y="1312665"/>
            <a:ext cx="2795958" cy="584775"/>
          </a:xfrm>
          <a:prstGeom prst="rect">
            <a:avLst/>
          </a:prstGeom>
        </p:spPr>
        <p:txBody>
          <a:bodyPr wrap="none">
            <a:spAutoFit/>
          </a:bodyPr>
          <a:lstStyle/>
          <a:p>
            <a:r>
              <a:rPr lang="en-US" sz="3200" b="1" dirty="0">
                <a:solidFill>
                  <a:schemeClr val="bg2">
                    <a:lumMod val="10000"/>
                  </a:schemeClr>
                </a:solidFill>
                <a:effectLst>
                  <a:outerShdw blurRad="38100" dist="38100" dir="2700000" algn="tl">
                    <a:srgbClr val="000000">
                      <a:alpha val="43137"/>
                    </a:srgbClr>
                  </a:outerShdw>
                </a:effectLst>
                <a:latin typeface="Nunito" pitchFamily="2" charset="77"/>
              </a:rPr>
              <a:t>CATANIA site</a:t>
            </a:r>
          </a:p>
        </p:txBody>
      </p:sp>
      <p:sp>
        <p:nvSpPr>
          <p:cNvPr id="26" name="CasellaDiTesto 25">
            <a:extLst>
              <a:ext uri="{FF2B5EF4-FFF2-40B4-BE49-F238E27FC236}">
                <a16:creationId xmlns:a16="http://schemas.microsoft.com/office/drawing/2014/main" xmlns="" id="{53811346-AA7C-F585-E765-C2A6D23F9A4F}"/>
              </a:ext>
            </a:extLst>
          </p:cNvPr>
          <p:cNvSpPr txBox="1"/>
          <p:nvPr/>
        </p:nvSpPr>
        <p:spPr>
          <a:xfrm>
            <a:off x="5700328" y="287905"/>
            <a:ext cx="12750621" cy="1754326"/>
          </a:xfrm>
          <a:prstGeom prst="rect">
            <a:avLst/>
          </a:prstGeom>
          <a:noFill/>
        </p:spPr>
        <p:txBody>
          <a:bodyPr wrap="square" rtlCol="0">
            <a:spAutoFit/>
          </a:bodyPr>
          <a:lstStyle/>
          <a:p>
            <a:pPr>
              <a:defRPr/>
            </a:pPr>
            <a:r>
              <a:rPr lang="en-US" sz="5400" b="1" dirty="0">
                <a:solidFill>
                  <a:srgbClr val="002060"/>
                </a:solidFill>
                <a:latin typeface="Biko"/>
              </a:rPr>
              <a:t>Technology Transfer and Industrial Research Collaborations</a:t>
            </a:r>
          </a:p>
        </p:txBody>
      </p:sp>
    </p:spTree>
    <p:extLst>
      <p:ext uri="{BB962C8B-B14F-4D97-AF65-F5344CB8AC3E}">
        <p14:creationId xmlns:p14="http://schemas.microsoft.com/office/powerpoint/2010/main" val="105798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0" descr="C:\Users\morlando01\Downloads\Logo-PRIMA-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9734" y="11359161"/>
            <a:ext cx="4464020" cy="2230845"/>
          </a:xfrm>
          <a:prstGeom prst="rect">
            <a:avLst/>
          </a:prstGeom>
          <a:noFill/>
          <a:ln>
            <a:noFill/>
          </a:ln>
        </p:spPr>
      </p:pic>
      <p:sp>
        <p:nvSpPr>
          <p:cNvPr id="4" name="Rettangolo 3"/>
          <p:cNvSpPr/>
          <p:nvPr/>
        </p:nvSpPr>
        <p:spPr>
          <a:xfrm>
            <a:off x="961006" y="9077192"/>
            <a:ext cx="21498944" cy="4154984"/>
          </a:xfrm>
          <a:prstGeom prst="rect">
            <a:avLst/>
          </a:prstGeom>
        </p:spPr>
        <p:txBody>
          <a:bodyPr wrap="square">
            <a:spAutoFit/>
          </a:bodyPr>
          <a:lstStyle/>
          <a:p>
            <a:pPr algn="l"/>
            <a:r>
              <a:rPr lang="en-GB" sz="4000" b="1" dirty="0"/>
              <a:t>Unit participants: </a:t>
            </a:r>
          </a:p>
          <a:p>
            <a:pPr algn="l"/>
            <a:r>
              <a:rPr lang="en-GB" sz="4000" b="1" dirty="0" err="1"/>
              <a:t>Antonella</a:t>
            </a:r>
            <a:r>
              <a:rPr lang="en-GB" sz="4000" b="1" dirty="0"/>
              <a:t> </a:t>
            </a:r>
            <a:r>
              <a:rPr lang="en-GB" sz="4000" b="1" dirty="0" err="1"/>
              <a:t>Sciuto</a:t>
            </a:r>
            <a:r>
              <a:rPr lang="en-GB" sz="4000" b="1" dirty="0"/>
              <a:t>, </a:t>
            </a:r>
            <a:r>
              <a:rPr lang="en-GB" sz="4000" b="1" dirty="0" err="1"/>
              <a:t>Sebania</a:t>
            </a:r>
            <a:r>
              <a:rPr lang="en-GB" sz="4000" b="1" dirty="0"/>
              <a:t> </a:t>
            </a:r>
            <a:r>
              <a:rPr lang="en-GB" sz="4000" b="1" dirty="0" err="1"/>
              <a:t>Libertino</a:t>
            </a:r>
            <a:r>
              <a:rPr lang="en-GB" sz="4000" b="1" dirty="0"/>
              <a:t> &amp; Silvia </a:t>
            </a:r>
            <a:r>
              <a:rPr lang="en-GB" sz="4000" b="1" dirty="0" err="1"/>
              <a:t>Scalese</a:t>
            </a:r>
            <a:r>
              <a:rPr lang="en-GB" sz="4000" b="1" dirty="0"/>
              <a:t>,  CNR-IMM, Sabrina </a:t>
            </a:r>
            <a:r>
              <a:rPr lang="en-GB" sz="4000" b="1" dirty="0" err="1"/>
              <a:t>Carroccio</a:t>
            </a:r>
            <a:r>
              <a:rPr lang="en-GB" sz="4000" b="1" dirty="0"/>
              <a:t>, CNR-IPCB</a:t>
            </a:r>
          </a:p>
          <a:p>
            <a:pPr algn="l"/>
            <a:endParaRPr lang="en-US" b="1" dirty="0"/>
          </a:p>
          <a:p>
            <a:pPr algn="l"/>
            <a:r>
              <a:rPr lang="en-US" b="1" dirty="0">
                <a:solidFill>
                  <a:schemeClr val="accent1">
                    <a:lumMod val="60000"/>
                    <a:lumOff val="40000"/>
                  </a:schemeClr>
                </a:solidFill>
              </a:rPr>
              <a:t>We are leader of WP3: </a:t>
            </a:r>
            <a:r>
              <a:rPr lang="en-GB" b="1" dirty="0">
                <a:solidFill>
                  <a:schemeClr val="accent1">
                    <a:lumMod val="60000"/>
                    <a:lumOff val="40000"/>
                  </a:schemeClr>
                </a:solidFill>
              </a:rPr>
              <a:t>Spectroscopy apparatus for Online Water Quality Monitoring =&gt; </a:t>
            </a:r>
            <a:r>
              <a:rPr lang="en-US" b="1" dirty="0">
                <a:solidFill>
                  <a:schemeClr val="accent1">
                    <a:lumMod val="60000"/>
                    <a:lumOff val="40000"/>
                  </a:schemeClr>
                </a:solidFill>
              </a:rPr>
              <a:t>development of an in-line test system for continuous monitoring of the physical and chemical parameters of the purified water to be re-used for irrigation, consisting of compact UV spectroscopy apparatus and visible sensor systems adopting innovative </a:t>
            </a:r>
            <a:r>
              <a:rPr lang="en-US" b="1" dirty="0" err="1">
                <a:solidFill>
                  <a:schemeClr val="accent1">
                    <a:lumMod val="60000"/>
                    <a:lumOff val="40000"/>
                  </a:schemeClr>
                </a:solidFill>
              </a:rPr>
              <a:t>SiC</a:t>
            </a:r>
            <a:r>
              <a:rPr lang="en-US" b="1" dirty="0">
                <a:solidFill>
                  <a:schemeClr val="accent1">
                    <a:lumMod val="60000"/>
                    <a:lumOff val="40000"/>
                  </a:schemeClr>
                </a:solidFill>
              </a:rPr>
              <a:t> and Silicon Photomultipliers (</a:t>
            </a:r>
            <a:r>
              <a:rPr lang="en-US" b="1" dirty="0" err="1">
                <a:solidFill>
                  <a:schemeClr val="accent1">
                    <a:lumMod val="60000"/>
                    <a:lumOff val="40000"/>
                  </a:schemeClr>
                </a:solidFill>
              </a:rPr>
              <a:t>SiPM</a:t>
            </a:r>
            <a:r>
              <a:rPr lang="en-US" b="1" dirty="0">
                <a:solidFill>
                  <a:schemeClr val="accent1">
                    <a:lumMod val="60000"/>
                    <a:lumOff val="40000"/>
                  </a:schemeClr>
                </a:solidFill>
              </a:rPr>
              <a:t>) photo-detectors </a:t>
            </a:r>
          </a:p>
          <a:p>
            <a:pPr algn="l"/>
            <a:endParaRPr lang="it-IT" b="1" dirty="0">
              <a:solidFill>
                <a:schemeClr val="accent1">
                  <a:lumMod val="60000"/>
                  <a:lumOff val="40000"/>
                </a:schemeClr>
              </a:solidFill>
            </a:endParaRPr>
          </a:p>
          <a:p>
            <a:pPr algn="l"/>
            <a:r>
              <a:rPr lang="en-US" b="1" dirty="0">
                <a:solidFill>
                  <a:schemeClr val="accent1">
                    <a:lumMod val="60000"/>
                    <a:lumOff val="40000"/>
                  </a:schemeClr>
                </a:solidFill>
              </a:rPr>
              <a:t>We are Involved in the WP2, WP5 and WP6</a:t>
            </a:r>
          </a:p>
        </p:txBody>
      </p:sp>
      <p:sp>
        <p:nvSpPr>
          <p:cNvPr id="6" name="CasellaDiTesto 5"/>
          <p:cNvSpPr txBox="1"/>
          <p:nvPr/>
        </p:nvSpPr>
        <p:spPr>
          <a:xfrm>
            <a:off x="8787469" y="1898535"/>
            <a:ext cx="733534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dirty="0" err="1">
                <a:ln>
                  <a:noFill/>
                </a:ln>
                <a:solidFill>
                  <a:srgbClr val="00B050"/>
                </a:solidFill>
                <a:effectLst/>
                <a:uFillTx/>
                <a:latin typeface="+mn-lt"/>
                <a:ea typeface="+mn-ea"/>
                <a:cs typeface="+mn-cs"/>
                <a:sym typeface="Helvetica Neue"/>
              </a:rPr>
              <a:t>Role</a:t>
            </a:r>
            <a:r>
              <a:rPr kumimoji="0" lang="it-IT" sz="3600" b="1" i="0" u="none" strike="noStrike" cap="none" spc="0" normalizeH="0" dirty="0">
                <a:ln>
                  <a:noFill/>
                </a:ln>
                <a:solidFill>
                  <a:srgbClr val="00B050"/>
                </a:solidFill>
                <a:effectLst/>
                <a:uFillTx/>
                <a:latin typeface="+mn-lt"/>
                <a:ea typeface="+mn-ea"/>
                <a:cs typeface="+mn-cs"/>
                <a:sym typeface="Helvetica Neue"/>
              </a:rPr>
              <a:t>  of the CNR-IT in the </a:t>
            </a:r>
            <a:r>
              <a:rPr kumimoji="0" lang="it-IT" sz="3600" b="1" i="0" u="none" strike="noStrike" cap="none" spc="0" normalizeH="0" dirty="0" err="1">
                <a:ln>
                  <a:noFill/>
                </a:ln>
                <a:solidFill>
                  <a:srgbClr val="00B050"/>
                </a:solidFill>
                <a:effectLst/>
                <a:uFillTx/>
                <a:latin typeface="+mn-lt"/>
                <a:ea typeface="+mn-ea"/>
                <a:cs typeface="+mn-cs"/>
                <a:sym typeface="Helvetica Neue"/>
              </a:rPr>
              <a:t>project</a:t>
            </a:r>
            <a:endParaRPr kumimoji="0" lang="en-US" sz="3600" b="1" i="0" u="none" strike="noStrike" cap="none" spc="0" normalizeH="0" baseline="0" dirty="0">
              <a:ln>
                <a:noFill/>
              </a:ln>
              <a:solidFill>
                <a:srgbClr val="00B050"/>
              </a:solidFill>
              <a:effectLst/>
              <a:uFillTx/>
              <a:latin typeface="+mn-lt"/>
              <a:ea typeface="+mn-ea"/>
              <a:cs typeface="+mn-cs"/>
              <a:sym typeface="Helvetica Neue"/>
            </a:endParaRPr>
          </a:p>
        </p:txBody>
      </p:sp>
      <p:grpSp>
        <p:nvGrpSpPr>
          <p:cNvPr id="9" name="Gruppo 8"/>
          <p:cNvGrpSpPr/>
          <p:nvPr/>
        </p:nvGrpSpPr>
        <p:grpSpPr>
          <a:xfrm>
            <a:off x="4514306" y="2746874"/>
            <a:ext cx="15881669" cy="5610582"/>
            <a:chOff x="4095207" y="4423350"/>
            <a:chExt cx="15881669" cy="5610582"/>
          </a:xfrm>
        </p:grpSpPr>
        <p:pic>
          <p:nvPicPr>
            <p:cNvPr id="5" name="Immagine 4"/>
            <p:cNvPicPr>
              <a:picLocks noChangeAspect="1"/>
            </p:cNvPicPr>
            <p:nvPr/>
          </p:nvPicPr>
          <p:blipFill>
            <a:blip r:embed="rId4"/>
            <a:stretch>
              <a:fillRect/>
            </a:stretch>
          </p:blipFill>
          <p:spPr>
            <a:xfrm>
              <a:off x="4095207" y="4423350"/>
              <a:ext cx="15881669" cy="5610582"/>
            </a:xfrm>
            <a:prstGeom prst="rect">
              <a:avLst/>
            </a:prstGeom>
          </p:spPr>
        </p:pic>
        <p:sp>
          <p:nvSpPr>
            <p:cNvPr id="8" name="Rettangolo 7"/>
            <p:cNvSpPr/>
            <p:nvPr/>
          </p:nvSpPr>
          <p:spPr>
            <a:xfrm>
              <a:off x="12161521" y="6713621"/>
              <a:ext cx="7522142" cy="745958"/>
            </a:xfrm>
            <a:prstGeom prst="rect">
              <a:avLst/>
            </a:prstGeom>
            <a:solidFill>
              <a:srgbClr val="00B050">
                <a:alpha val="3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0" name="Immagine 9"/>
          <p:cNvPicPr>
            <a:picLocks noChangeAspect="1"/>
          </p:cNvPicPr>
          <p:nvPr/>
        </p:nvPicPr>
        <p:blipFill>
          <a:blip r:embed="rId5"/>
          <a:stretch>
            <a:fillRect/>
          </a:stretch>
        </p:blipFill>
        <p:spPr>
          <a:xfrm>
            <a:off x="717077" y="318978"/>
            <a:ext cx="4261322" cy="2427896"/>
          </a:xfrm>
          <a:prstGeom prst="rect">
            <a:avLst/>
          </a:prstGeom>
        </p:spPr>
      </p:pic>
    </p:spTree>
    <p:extLst>
      <p:ext uri="{BB962C8B-B14F-4D97-AF65-F5344CB8AC3E}">
        <p14:creationId xmlns:p14="http://schemas.microsoft.com/office/powerpoint/2010/main" val="141059613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0" descr="C:\Users\morlando01\Downloads\Logo-PRIMA-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09734" y="11359161"/>
            <a:ext cx="4464020" cy="2230845"/>
          </a:xfrm>
          <a:prstGeom prst="rect">
            <a:avLst/>
          </a:prstGeom>
          <a:noFill/>
          <a:ln>
            <a:noFill/>
          </a:ln>
        </p:spPr>
      </p:pic>
      <p:sp>
        <p:nvSpPr>
          <p:cNvPr id="4" name="Rettangolo 3"/>
          <p:cNvSpPr/>
          <p:nvPr/>
        </p:nvSpPr>
        <p:spPr>
          <a:xfrm>
            <a:off x="961006" y="9077192"/>
            <a:ext cx="21498944" cy="4154984"/>
          </a:xfrm>
          <a:prstGeom prst="rect">
            <a:avLst/>
          </a:prstGeom>
        </p:spPr>
        <p:txBody>
          <a:bodyPr wrap="square">
            <a:spAutoFit/>
          </a:bodyPr>
          <a:lstStyle/>
          <a:p>
            <a:pPr algn="l"/>
            <a:r>
              <a:rPr lang="en-GB" sz="4000" b="1" dirty="0"/>
              <a:t>Unit participants: </a:t>
            </a:r>
          </a:p>
          <a:p>
            <a:pPr algn="l"/>
            <a:r>
              <a:rPr lang="en-GB" sz="4000" b="1" dirty="0" err="1"/>
              <a:t>Antonella</a:t>
            </a:r>
            <a:r>
              <a:rPr lang="en-GB" sz="4000" b="1" dirty="0"/>
              <a:t> </a:t>
            </a:r>
            <a:r>
              <a:rPr lang="en-GB" sz="4000" b="1" dirty="0" err="1"/>
              <a:t>Sciuto</a:t>
            </a:r>
            <a:r>
              <a:rPr lang="en-GB" sz="4000" b="1" dirty="0"/>
              <a:t>, </a:t>
            </a:r>
            <a:r>
              <a:rPr lang="en-GB" sz="4000" b="1" dirty="0" err="1"/>
              <a:t>Sebania</a:t>
            </a:r>
            <a:r>
              <a:rPr lang="en-GB" sz="4000" b="1" dirty="0"/>
              <a:t> </a:t>
            </a:r>
            <a:r>
              <a:rPr lang="en-GB" sz="4000" b="1" dirty="0" err="1"/>
              <a:t>Libertino</a:t>
            </a:r>
            <a:r>
              <a:rPr lang="en-GB" sz="4000" b="1" dirty="0"/>
              <a:t> &amp; Silvia </a:t>
            </a:r>
            <a:r>
              <a:rPr lang="en-GB" sz="4000" b="1" dirty="0" err="1"/>
              <a:t>Scalese</a:t>
            </a:r>
            <a:r>
              <a:rPr lang="en-GB" sz="4000" b="1" dirty="0"/>
              <a:t>,  CNR-IMM, Sabrina </a:t>
            </a:r>
            <a:r>
              <a:rPr lang="en-GB" sz="4000" b="1" dirty="0" err="1"/>
              <a:t>Carroccio</a:t>
            </a:r>
            <a:r>
              <a:rPr lang="en-GB" sz="4000" b="1" dirty="0"/>
              <a:t>, CNR-IPCB</a:t>
            </a:r>
          </a:p>
          <a:p>
            <a:pPr algn="l"/>
            <a:endParaRPr lang="en-US" b="1" dirty="0"/>
          </a:p>
          <a:p>
            <a:pPr algn="l"/>
            <a:r>
              <a:rPr lang="en-US" b="1" dirty="0">
                <a:solidFill>
                  <a:schemeClr val="accent1">
                    <a:lumMod val="60000"/>
                    <a:lumOff val="40000"/>
                  </a:schemeClr>
                </a:solidFill>
              </a:rPr>
              <a:t>We are leader of WP3: </a:t>
            </a:r>
            <a:r>
              <a:rPr lang="en-GB" b="1" dirty="0">
                <a:solidFill>
                  <a:schemeClr val="accent1">
                    <a:lumMod val="60000"/>
                    <a:lumOff val="40000"/>
                  </a:schemeClr>
                </a:solidFill>
              </a:rPr>
              <a:t>Spectroscopy apparatus for Online Water Quality Monitoring =&gt; </a:t>
            </a:r>
            <a:r>
              <a:rPr lang="en-US" b="1" dirty="0">
                <a:solidFill>
                  <a:schemeClr val="accent1">
                    <a:lumMod val="60000"/>
                    <a:lumOff val="40000"/>
                  </a:schemeClr>
                </a:solidFill>
              </a:rPr>
              <a:t>development of an in-line test system for continuous monitoring of the physical and chemical parameters of the purified water to be re-used for irrigation, consisting of compact UV spectroscopy apparatus and visible sensor systems adopting innovative </a:t>
            </a:r>
            <a:r>
              <a:rPr lang="en-US" b="1" dirty="0" err="1">
                <a:solidFill>
                  <a:schemeClr val="accent1">
                    <a:lumMod val="60000"/>
                    <a:lumOff val="40000"/>
                  </a:schemeClr>
                </a:solidFill>
              </a:rPr>
              <a:t>SiC</a:t>
            </a:r>
            <a:r>
              <a:rPr lang="en-US" b="1" dirty="0">
                <a:solidFill>
                  <a:schemeClr val="accent1">
                    <a:lumMod val="60000"/>
                    <a:lumOff val="40000"/>
                  </a:schemeClr>
                </a:solidFill>
              </a:rPr>
              <a:t> and Silicon Photomultipliers (</a:t>
            </a:r>
            <a:r>
              <a:rPr lang="en-US" b="1" dirty="0" err="1">
                <a:solidFill>
                  <a:schemeClr val="accent1">
                    <a:lumMod val="60000"/>
                    <a:lumOff val="40000"/>
                  </a:schemeClr>
                </a:solidFill>
              </a:rPr>
              <a:t>SiPM</a:t>
            </a:r>
            <a:r>
              <a:rPr lang="en-US" b="1" dirty="0">
                <a:solidFill>
                  <a:schemeClr val="accent1">
                    <a:lumMod val="60000"/>
                    <a:lumOff val="40000"/>
                  </a:schemeClr>
                </a:solidFill>
              </a:rPr>
              <a:t>) photo-detectors </a:t>
            </a:r>
          </a:p>
          <a:p>
            <a:pPr algn="l"/>
            <a:endParaRPr lang="it-IT" b="1" dirty="0">
              <a:solidFill>
                <a:schemeClr val="accent1">
                  <a:lumMod val="60000"/>
                  <a:lumOff val="40000"/>
                </a:schemeClr>
              </a:solidFill>
            </a:endParaRPr>
          </a:p>
          <a:p>
            <a:pPr algn="l"/>
            <a:r>
              <a:rPr lang="en-US" b="1" dirty="0">
                <a:solidFill>
                  <a:schemeClr val="accent1">
                    <a:lumMod val="60000"/>
                    <a:lumOff val="40000"/>
                  </a:schemeClr>
                </a:solidFill>
              </a:rPr>
              <a:t>We are Involved in the WP2, WP5 and WP6</a:t>
            </a:r>
          </a:p>
        </p:txBody>
      </p:sp>
      <p:sp>
        <p:nvSpPr>
          <p:cNvPr id="6" name="CasellaDiTesto 5"/>
          <p:cNvSpPr txBox="1"/>
          <p:nvPr/>
        </p:nvSpPr>
        <p:spPr>
          <a:xfrm>
            <a:off x="8787469" y="1898535"/>
            <a:ext cx="7335342"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3600" b="1" i="0" u="none" strike="noStrike" cap="none" spc="0" normalizeH="0" dirty="0" err="1">
                <a:ln>
                  <a:noFill/>
                </a:ln>
                <a:solidFill>
                  <a:srgbClr val="00B050"/>
                </a:solidFill>
                <a:effectLst/>
                <a:uFillTx/>
                <a:latin typeface="+mn-lt"/>
                <a:ea typeface="+mn-ea"/>
                <a:cs typeface="+mn-cs"/>
                <a:sym typeface="Helvetica Neue"/>
              </a:rPr>
              <a:t>Role</a:t>
            </a:r>
            <a:r>
              <a:rPr kumimoji="0" lang="it-IT" sz="3600" b="1" i="0" u="none" strike="noStrike" cap="none" spc="0" normalizeH="0" dirty="0">
                <a:ln>
                  <a:noFill/>
                </a:ln>
                <a:solidFill>
                  <a:srgbClr val="00B050"/>
                </a:solidFill>
                <a:effectLst/>
                <a:uFillTx/>
                <a:latin typeface="+mn-lt"/>
                <a:ea typeface="+mn-ea"/>
                <a:cs typeface="+mn-cs"/>
                <a:sym typeface="Helvetica Neue"/>
              </a:rPr>
              <a:t>  of the CNR-IT in the </a:t>
            </a:r>
            <a:r>
              <a:rPr kumimoji="0" lang="it-IT" sz="3600" b="1" i="0" u="none" strike="noStrike" cap="none" spc="0" normalizeH="0" dirty="0" err="1">
                <a:ln>
                  <a:noFill/>
                </a:ln>
                <a:solidFill>
                  <a:srgbClr val="00B050"/>
                </a:solidFill>
                <a:effectLst/>
                <a:uFillTx/>
                <a:latin typeface="+mn-lt"/>
                <a:ea typeface="+mn-ea"/>
                <a:cs typeface="+mn-cs"/>
                <a:sym typeface="Helvetica Neue"/>
              </a:rPr>
              <a:t>project</a:t>
            </a:r>
            <a:endParaRPr kumimoji="0" lang="en-US" sz="3600" b="1" i="0" u="none" strike="noStrike" cap="none" spc="0" normalizeH="0" baseline="0" dirty="0">
              <a:ln>
                <a:noFill/>
              </a:ln>
              <a:solidFill>
                <a:srgbClr val="00B050"/>
              </a:solidFill>
              <a:effectLst/>
              <a:uFillTx/>
              <a:latin typeface="+mn-lt"/>
              <a:ea typeface="+mn-ea"/>
              <a:cs typeface="+mn-cs"/>
              <a:sym typeface="Helvetica Neue"/>
            </a:endParaRPr>
          </a:p>
        </p:txBody>
      </p:sp>
      <p:grpSp>
        <p:nvGrpSpPr>
          <p:cNvPr id="9" name="Gruppo 8"/>
          <p:cNvGrpSpPr/>
          <p:nvPr/>
        </p:nvGrpSpPr>
        <p:grpSpPr>
          <a:xfrm>
            <a:off x="4514306" y="2746874"/>
            <a:ext cx="15881669" cy="5610582"/>
            <a:chOff x="4095207" y="4423350"/>
            <a:chExt cx="15881669" cy="5610582"/>
          </a:xfrm>
        </p:grpSpPr>
        <p:pic>
          <p:nvPicPr>
            <p:cNvPr id="5" name="Immagine 4"/>
            <p:cNvPicPr>
              <a:picLocks noChangeAspect="1"/>
            </p:cNvPicPr>
            <p:nvPr/>
          </p:nvPicPr>
          <p:blipFill>
            <a:blip r:embed="rId4"/>
            <a:stretch>
              <a:fillRect/>
            </a:stretch>
          </p:blipFill>
          <p:spPr>
            <a:xfrm>
              <a:off x="4095207" y="4423350"/>
              <a:ext cx="15881669" cy="5610582"/>
            </a:xfrm>
            <a:prstGeom prst="rect">
              <a:avLst/>
            </a:prstGeom>
          </p:spPr>
        </p:pic>
        <p:sp>
          <p:nvSpPr>
            <p:cNvPr id="8" name="Rettangolo 7"/>
            <p:cNvSpPr/>
            <p:nvPr/>
          </p:nvSpPr>
          <p:spPr>
            <a:xfrm>
              <a:off x="12161521" y="6713621"/>
              <a:ext cx="7522142" cy="745958"/>
            </a:xfrm>
            <a:prstGeom prst="rect">
              <a:avLst/>
            </a:prstGeom>
            <a:solidFill>
              <a:srgbClr val="00B050">
                <a:alpha val="3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0" name="Immagine 9"/>
          <p:cNvPicPr>
            <a:picLocks noChangeAspect="1"/>
          </p:cNvPicPr>
          <p:nvPr/>
        </p:nvPicPr>
        <p:blipFill>
          <a:blip r:embed="rId5"/>
          <a:stretch>
            <a:fillRect/>
          </a:stretch>
        </p:blipFill>
        <p:spPr>
          <a:xfrm>
            <a:off x="717077" y="318978"/>
            <a:ext cx="4261322" cy="2427896"/>
          </a:xfrm>
          <a:prstGeom prst="rect">
            <a:avLst/>
          </a:prstGeom>
        </p:spPr>
      </p:pic>
    </p:spTree>
    <p:extLst>
      <p:ext uri="{BB962C8B-B14F-4D97-AF65-F5344CB8AC3E}">
        <p14:creationId xmlns:p14="http://schemas.microsoft.com/office/powerpoint/2010/main" val="34825942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0" descr="C:\Users\morlando01\Downloads\Logo-PRIMA-2.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917980" y="11966755"/>
            <a:ext cx="3500317" cy="1749245"/>
          </a:xfrm>
          <a:prstGeom prst="rect">
            <a:avLst/>
          </a:prstGeom>
          <a:noFill/>
          <a:ln>
            <a:noFill/>
          </a:ln>
        </p:spPr>
      </p:pic>
      <p:pic>
        <p:nvPicPr>
          <p:cNvPr id="6" name="Immagine 5"/>
          <p:cNvPicPr>
            <a:picLocks noChangeAspect="1"/>
          </p:cNvPicPr>
          <p:nvPr/>
        </p:nvPicPr>
        <p:blipFill>
          <a:blip r:embed="rId3"/>
          <a:stretch>
            <a:fillRect/>
          </a:stretch>
        </p:blipFill>
        <p:spPr>
          <a:xfrm>
            <a:off x="652026" y="394051"/>
            <a:ext cx="2732200" cy="1932531"/>
          </a:xfrm>
          <a:prstGeom prst="rect">
            <a:avLst/>
          </a:prstGeom>
        </p:spPr>
      </p:pic>
      <p:sp>
        <p:nvSpPr>
          <p:cNvPr id="3" name="Rettangolo 2"/>
          <p:cNvSpPr/>
          <p:nvPr/>
        </p:nvSpPr>
        <p:spPr>
          <a:xfrm>
            <a:off x="1041256" y="2252864"/>
            <a:ext cx="13640187" cy="10987623"/>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srgbClr val="5FCBEF"/>
                </a:solidFill>
                <a:effectLst/>
                <a:uLnTx/>
                <a:uFillTx/>
                <a:latin typeface="Trebuchet MS" panose="020B0603020202020204"/>
                <a:ea typeface="+mj-ea"/>
                <a:cs typeface="+mj-cs"/>
              </a:rPr>
              <a:t>WP 3 </a:t>
            </a:r>
            <a:r>
              <a:rPr kumimoji="0" lang="en-GB" sz="3600" b="0" i="0" u="none" strike="noStrike" kern="1200" cap="none" spc="0" normalizeH="0" baseline="0" noProof="0" dirty="0">
                <a:ln>
                  <a:noFill/>
                </a:ln>
                <a:solidFill>
                  <a:srgbClr val="5FCBEF"/>
                </a:solidFill>
                <a:effectLst/>
                <a:uLnTx/>
                <a:uFillTx/>
                <a:latin typeface="Trebuchet MS" panose="020B0603020202020204"/>
                <a:ea typeface="+mj-ea"/>
                <a:cs typeface="+mj-cs"/>
              </a:rPr>
              <a:t>Implementation</a:t>
            </a:r>
          </a:p>
          <a:p>
            <a:pPr lvl="0" algn="l" defTabSz="914400" hangingPunct="1"/>
            <a:r>
              <a:rPr lang="en-US" b="1" dirty="0">
                <a:solidFill>
                  <a:sysClr val="windowText" lastClr="000000"/>
                </a:solidFill>
              </a:rPr>
              <a:t>Task 3.1 Development of sensors and electronics (CNR-IT, CSFNSM-IT, UNICT-IT)</a:t>
            </a:r>
          </a:p>
          <a:p>
            <a:pPr lvl="0" algn="l" defTabSz="914400" hangingPunct="1"/>
            <a:endParaRPr lang="it-IT" sz="1800" b="1" dirty="0">
              <a:solidFill>
                <a:sysClr val="windowText" lastClr="000000"/>
              </a:solidFill>
            </a:endParaRPr>
          </a:p>
          <a:p>
            <a:pPr lvl="0" algn="l" defTabSz="457200" hangingPunct="1"/>
            <a:r>
              <a:rPr lang="en-US" b="1" kern="1200" dirty="0">
                <a:solidFill>
                  <a:srgbClr val="000000"/>
                </a:solidFill>
                <a:latin typeface="Times New Roman" panose="02020603050405020304" pitchFamily="18" charset="0"/>
              </a:rPr>
              <a:t>Our objectives: </a:t>
            </a:r>
          </a:p>
          <a:p>
            <a:pPr marL="342900" lvl="0" indent="-342900" algn="l" defTabSz="4572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Design and fabrication of innovative </a:t>
            </a:r>
            <a:r>
              <a:rPr lang="en-US" dirty="0" err="1">
                <a:solidFill>
                  <a:schemeClr val="bg2">
                    <a:lumMod val="10000"/>
                  </a:schemeClr>
                </a:solidFill>
                <a:latin typeface="Times New Roman" panose="02020603050405020304" pitchFamily="18" charset="0"/>
              </a:rPr>
              <a:t>SiC</a:t>
            </a:r>
            <a:r>
              <a:rPr lang="en-US" dirty="0">
                <a:solidFill>
                  <a:schemeClr val="bg2">
                    <a:lumMod val="10000"/>
                  </a:schemeClr>
                </a:solidFill>
                <a:latin typeface="Times New Roman" panose="02020603050405020304" pitchFamily="18" charset="0"/>
              </a:rPr>
              <a:t> sensors operating in deep UV with large area, low noise and high sensitivity</a:t>
            </a:r>
          </a:p>
          <a:p>
            <a:pPr marL="342900" lvl="0" indent="-342900" algn="l" defTabSz="457200" hangingPunct="1">
              <a:buFont typeface="Arial" panose="020B0604020202020204" pitchFamily="34" charset="0"/>
              <a:buChar char="•"/>
            </a:pPr>
            <a:r>
              <a:rPr lang="it-IT" dirty="0">
                <a:solidFill>
                  <a:schemeClr val="bg2">
                    <a:lumMod val="10000"/>
                  </a:schemeClr>
                </a:solidFill>
                <a:latin typeface="Times New Roman" panose="02020603050405020304" pitchFamily="18" charset="0"/>
              </a:rPr>
              <a:t>Development of </a:t>
            </a:r>
            <a:r>
              <a:rPr lang="it-IT" dirty="0" err="1">
                <a:solidFill>
                  <a:schemeClr val="bg2">
                    <a:lumMod val="10000"/>
                  </a:schemeClr>
                </a:solidFill>
                <a:latin typeface="Times New Roman" panose="02020603050405020304" pitchFamily="18" charset="0"/>
              </a:rPr>
              <a:t>Lecture</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electronics</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ensuring</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biasing</a:t>
            </a:r>
            <a:r>
              <a:rPr lang="it-IT" dirty="0">
                <a:solidFill>
                  <a:schemeClr val="bg2">
                    <a:lumMod val="10000"/>
                  </a:schemeClr>
                </a:solidFill>
                <a:latin typeface="Times New Roman" panose="02020603050405020304" pitchFamily="18" charset="0"/>
              </a:rPr>
              <a:t> of source and detector, </a:t>
            </a:r>
            <a:r>
              <a:rPr lang="it-IT" dirty="0" err="1">
                <a:solidFill>
                  <a:schemeClr val="bg2">
                    <a:lumMod val="10000"/>
                  </a:schemeClr>
                </a:solidFill>
                <a:latin typeface="Times New Roman" panose="02020603050405020304" pitchFamily="18" charset="0"/>
              </a:rPr>
              <a:t>low</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noise</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sensing</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current</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amplification</a:t>
            </a:r>
            <a:r>
              <a:rPr lang="it-IT" dirty="0">
                <a:solidFill>
                  <a:schemeClr val="bg2">
                    <a:lumMod val="10000"/>
                  </a:schemeClr>
                </a:solidFill>
                <a:latin typeface="Times New Roman" panose="02020603050405020304" pitchFamily="18" charset="0"/>
              </a:rPr>
              <a:t> and </a:t>
            </a:r>
            <a:r>
              <a:rPr lang="it-IT" dirty="0" err="1">
                <a:solidFill>
                  <a:schemeClr val="bg2">
                    <a:lumMod val="10000"/>
                  </a:schemeClr>
                </a:solidFill>
                <a:latin typeface="Times New Roman" panose="02020603050405020304" pitchFamily="18" charset="0"/>
              </a:rPr>
              <a:t>digital</a:t>
            </a:r>
            <a:r>
              <a:rPr lang="it-IT" dirty="0">
                <a:solidFill>
                  <a:schemeClr val="bg2">
                    <a:lumMod val="10000"/>
                  </a:schemeClr>
                </a:solidFill>
                <a:latin typeface="Times New Roman" panose="02020603050405020304" pitchFamily="18" charset="0"/>
              </a:rPr>
              <a:t> </a:t>
            </a:r>
            <a:r>
              <a:rPr lang="it-IT" dirty="0" err="1">
                <a:solidFill>
                  <a:schemeClr val="bg2">
                    <a:lumMod val="10000"/>
                  </a:schemeClr>
                </a:solidFill>
                <a:latin typeface="Times New Roman" panose="02020603050405020304" pitchFamily="18" charset="0"/>
              </a:rPr>
              <a:t>conversion</a:t>
            </a:r>
            <a:r>
              <a:rPr lang="it-IT" dirty="0">
                <a:solidFill>
                  <a:schemeClr val="bg2">
                    <a:lumMod val="10000"/>
                  </a:schemeClr>
                </a:solidFill>
                <a:latin typeface="Times New Roman" panose="02020603050405020304" pitchFamily="18" charset="0"/>
              </a:rPr>
              <a:t>.</a:t>
            </a:r>
            <a:endParaRPr lang="en-US" dirty="0">
              <a:solidFill>
                <a:schemeClr val="bg2">
                  <a:lumMod val="10000"/>
                </a:schemeClr>
              </a:solidFill>
              <a:latin typeface="Times New Roman" panose="02020603050405020304" pitchFamily="18" charset="0"/>
            </a:endParaRPr>
          </a:p>
          <a:p>
            <a:pPr lvl="0" algn="l" defTabSz="457200" hangingPunct="1"/>
            <a:endParaRPr lang="it-IT" sz="1800" b="1" kern="1200" dirty="0">
              <a:solidFill>
                <a:srgbClr val="000000"/>
              </a:solidFill>
              <a:latin typeface="Times New Roman" panose="02020603050405020304" pitchFamily="18" charset="0"/>
            </a:endParaRPr>
          </a:p>
          <a:p>
            <a:pPr lvl="0" algn="l" defTabSz="457200" hangingPunct="1"/>
            <a:endParaRPr lang="en-US" sz="1800" b="1" kern="1200" dirty="0">
              <a:solidFill>
                <a:srgbClr val="000000"/>
              </a:solidFill>
              <a:latin typeface="Times New Roman" panose="02020603050405020304" pitchFamily="18" charset="0"/>
            </a:endParaRPr>
          </a:p>
          <a:p>
            <a:pPr lvl="0" algn="l" defTabSz="457200" hangingPunct="1"/>
            <a:r>
              <a:rPr lang="en-US" b="1" kern="1200" dirty="0">
                <a:solidFill>
                  <a:srgbClr val="000000"/>
                </a:solidFill>
                <a:latin typeface="Times New Roman" panose="02020603050405020304" pitchFamily="18" charset="0"/>
              </a:rPr>
              <a:t>Key aspects:</a:t>
            </a:r>
          </a:p>
          <a:p>
            <a:pPr marL="342900" lvl="0" indent="-342900" algn="l" defTabSz="9144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solid state based compact UV spectroscopy  system for chemicals and/or biological agents</a:t>
            </a:r>
          </a:p>
          <a:p>
            <a:pPr lvl="0" algn="l" defTabSz="914400" hangingPunct="1"/>
            <a:endParaRPr lang="it-IT" sz="1800" b="1" kern="1200" dirty="0">
              <a:solidFill>
                <a:srgbClr val="000000"/>
              </a:solidFill>
              <a:latin typeface="Times New Roman" panose="02020603050405020304" pitchFamily="18" charset="0"/>
            </a:endParaRPr>
          </a:p>
          <a:p>
            <a:pPr lvl="0" algn="l" defTabSz="914400" hangingPunct="1"/>
            <a:r>
              <a:rPr lang="it-IT" b="1" kern="1200" dirty="0" err="1">
                <a:solidFill>
                  <a:srgbClr val="000000"/>
                </a:solidFill>
                <a:latin typeface="Times New Roman" panose="02020603050405020304" pitchFamily="18" charset="0"/>
              </a:rPr>
              <a:t>Our</a:t>
            </a:r>
            <a:r>
              <a:rPr lang="it-IT" b="1" kern="1200" dirty="0">
                <a:solidFill>
                  <a:srgbClr val="000000"/>
                </a:solidFill>
                <a:latin typeface="Times New Roman" panose="02020603050405020304" pitchFamily="18" charset="0"/>
              </a:rPr>
              <a:t> </a:t>
            </a:r>
            <a:r>
              <a:rPr lang="it-IT" b="1" kern="1200" dirty="0" err="1">
                <a:solidFill>
                  <a:srgbClr val="000000"/>
                </a:solidFill>
                <a:latin typeface="Times New Roman" panose="02020603050405020304" pitchFamily="18" charset="0"/>
              </a:rPr>
              <a:t>Strategy</a:t>
            </a:r>
            <a:r>
              <a:rPr lang="it-IT" b="1" kern="1200" dirty="0">
                <a:solidFill>
                  <a:srgbClr val="000000"/>
                </a:solidFill>
                <a:latin typeface="Times New Roman" panose="02020603050405020304" pitchFamily="18" charset="0"/>
              </a:rPr>
              <a:t>:</a:t>
            </a:r>
          </a:p>
          <a:p>
            <a:pPr algn="l" defTabSz="914400" hangingPunct="1"/>
            <a:r>
              <a:rPr lang="it-IT" dirty="0">
                <a:solidFill>
                  <a:schemeClr val="bg2">
                    <a:lumMod val="10000"/>
                  </a:schemeClr>
                </a:solidFill>
                <a:latin typeface="Times New Roman" panose="02020603050405020304" pitchFamily="18" charset="0"/>
              </a:rPr>
              <a:t>=&gt; Commercial cheap LED or compact </a:t>
            </a:r>
            <a:r>
              <a:rPr lang="it-IT" dirty="0" err="1">
                <a:solidFill>
                  <a:schemeClr val="bg2">
                    <a:lumMod val="10000"/>
                  </a:schemeClr>
                </a:solidFill>
                <a:latin typeface="Times New Roman" panose="02020603050405020304" pitchFamily="18" charset="0"/>
              </a:rPr>
              <a:t>sources</a:t>
            </a:r>
            <a:r>
              <a:rPr lang="it-IT" dirty="0">
                <a:solidFill>
                  <a:schemeClr val="bg2">
                    <a:lumMod val="10000"/>
                  </a:schemeClr>
                </a:solidFill>
                <a:latin typeface="Times New Roman" panose="02020603050405020304" pitchFamily="18" charset="0"/>
              </a:rPr>
              <a:t> </a:t>
            </a:r>
            <a:endParaRPr lang="en-US" dirty="0">
              <a:solidFill>
                <a:schemeClr val="bg2">
                  <a:lumMod val="10000"/>
                </a:schemeClr>
              </a:solidFill>
              <a:latin typeface="Times New Roman" panose="02020603050405020304" pitchFamily="18" charset="0"/>
            </a:endParaRPr>
          </a:p>
          <a:p>
            <a:pPr algn="l" defTabSz="914400" hangingPunct="1"/>
            <a:r>
              <a:rPr lang="en-US" dirty="0">
                <a:solidFill>
                  <a:schemeClr val="bg2">
                    <a:lumMod val="10000"/>
                  </a:schemeClr>
                </a:solidFill>
                <a:latin typeface="Times New Roman" panose="02020603050405020304" pitchFamily="18" charset="0"/>
              </a:rPr>
              <a:t>=&gt; Silicon Carbide based UV detector opportunely designed and fabricated by CNR-IT ensuring : technological maturity and 3.26 eV energy band gap ensuring blindness over the band edge (~ 380 nm).</a:t>
            </a:r>
          </a:p>
          <a:p>
            <a:pPr algn="l" defTabSz="914400" hangingPunct="1"/>
            <a:r>
              <a:rPr lang="en-US" dirty="0">
                <a:solidFill>
                  <a:schemeClr val="bg2">
                    <a:lumMod val="10000"/>
                  </a:schemeClr>
                </a:solidFill>
                <a:latin typeface="Times New Roman" panose="02020603050405020304" pitchFamily="18" charset="0"/>
              </a:rPr>
              <a:t>=&gt; </a:t>
            </a:r>
            <a:r>
              <a:rPr lang="en-US" dirty="0" err="1">
                <a:solidFill>
                  <a:schemeClr val="bg2">
                    <a:lumMod val="10000"/>
                  </a:schemeClr>
                </a:solidFill>
                <a:latin typeface="Times New Roman" panose="02020603050405020304" pitchFamily="18" charset="0"/>
              </a:rPr>
              <a:t>Schottky</a:t>
            </a:r>
            <a:r>
              <a:rPr lang="en-US" dirty="0">
                <a:solidFill>
                  <a:schemeClr val="bg2">
                    <a:lumMod val="10000"/>
                  </a:schemeClr>
                </a:solidFill>
                <a:latin typeface="Times New Roman" panose="02020603050405020304" pitchFamily="18" charset="0"/>
              </a:rPr>
              <a:t> junction photodiode will be adopted  &amp; </a:t>
            </a:r>
          </a:p>
          <a:p>
            <a:pPr algn="l" defTabSz="914400" hangingPunct="1"/>
            <a:r>
              <a:rPr lang="en-US" dirty="0">
                <a:solidFill>
                  <a:schemeClr val="bg2">
                    <a:lumMod val="10000"/>
                  </a:schemeClr>
                </a:solidFill>
                <a:latin typeface="Times New Roman" panose="02020603050405020304" pitchFamily="18" charset="0"/>
              </a:rPr>
              <a:t>=&gt; innovative nanostructured front electrode will be explored to enhance the deep UV sensitivity. </a:t>
            </a:r>
          </a:p>
          <a:p>
            <a:pPr lvl="0" algn="l" defTabSz="914400" hangingPunct="1"/>
            <a:endParaRPr lang="en-US" dirty="0">
              <a:solidFill>
                <a:schemeClr val="bg2">
                  <a:lumMod val="10000"/>
                </a:schemeClr>
              </a:solidFill>
              <a:latin typeface="Times New Roman" panose="02020603050405020304" pitchFamily="18" charset="0"/>
            </a:endParaRPr>
          </a:p>
          <a:p>
            <a:pPr marL="342900" lvl="0" indent="-342900" algn="l" defTabSz="9144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hostile environment applications</a:t>
            </a:r>
          </a:p>
          <a:p>
            <a:pPr marL="342900" lvl="0" indent="-342900" algn="l" defTabSz="9144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insensitivity to environment temperature,</a:t>
            </a:r>
          </a:p>
          <a:p>
            <a:pPr marL="342900" lvl="0" indent="-342900" algn="l" defTabSz="9144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chemical inertness </a:t>
            </a:r>
          </a:p>
          <a:p>
            <a:pPr marL="342900" lvl="0" indent="-342900" algn="l" defTabSz="9144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visible blindness ensuring absence of false response due to visible fluorescence of chemicals interfering.</a:t>
            </a:r>
          </a:p>
          <a:p>
            <a:pPr marL="342900" lvl="0" indent="-342900" algn="l" defTabSz="914400" hangingPunct="1">
              <a:buFont typeface="Arial" panose="020B0604020202020204" pitchFamily="34" charset="0"/>
              <a:buChar char="•"/>
            </a:pPr>
            <a:r>
              <a:rPr lang="en-US" dirty="0">
                <a:solidFill>
                  <a:schemeClr val="bg2">
                    <a:lumMod val="10000"/>
                  </a:schemeClr>
                </a:solidFill>
                <a:latin typeface="Times New Roman" panose="02020603050405020304" pitchFamily="18" charset="0"/>
              </a:rPr>
              <a:t>remote control of the sensing system</a:t>
            </a:r>
          </a:p>
          <a:p>
            <a:pPr lvl="0" algn="l" defTabSz="914400" hangingPunct="1"/>
            <a:endParaRPr lang="it-IT" dirty="0">
              <a:solidFill>
                <a:schemeClr val="bg2">
                  <a:lumMod val="10000"/>
                </a:schemeClr>
              </a:solidFill>
              <a:latin typeface="Times New Roman" panose="02020603050405020304" pitchFamily="18" charset="0"/>
            </a:endParaRPr>
          </a:p>
          <a:p>
            <a:pPr lvl="0" algn="l" defTabSz="914400" hangingPunct="1"/>
            <a:r>
              <a:rPr lang="it-IT" b="1" dirty="0">
                <a:solidFill>
                  <a:schemeClr val="bg2">
                    <a:lumMod val="10000"/>
                  </a:schemeClr>
                </a:solidFill>
                <a:latin typeface="Times New Roman" panose="02020603050405020304" pitchFamily="18" charset="0"/>
              </a:rPr>
              <a:t>The </a:t>
            </a:r>
            <a:r>
              <a:rPr lang="en-US" b="1" dirty="0">
                <a:solidFill>
                  <a:schemeClr val="bg2">
                    <a:lumMod val="10000"/>
                  </a:schemeClr>
                </a:solidFill>
                <a:latin typeface="Times New Roman" panose="02020603050405020304" pitchFamily="18" charset="0"/>
              </a:rPr>
              <a:t>dedicated electronics</a:t>
            </a:r>
            <a:r>
              <a:rPr lang="it-IT" dirty="0">
                <a:solidFill>
                  <a:schemeClr val="bg2">
                    <a:lumMod val="10000"/>
                  </a:schemeClr>
                </a:solidFill>
                <a:latin typeface="Times New Roman" panose="02020603050405020304" pitchFamily="18" charset="0"/>
              </a:rPr>
              <a:t>: </a:t>
            </a:r>
            <a:endParaRPr lang="en-US" dirty="0">
              <a:solidFill>
                <a:schemeClr val="bg2">
                  <a:lumMod val="10000"/>
                </a:schemeClr>
              </a:solidFill>
              <a:latin typeface="Times New Roman" panose="02020603050405020304" pitchFamily="18" charset="0"/>
            </a:endParaRPr>
          </a:p>
          <a:p>
            <a:pPr lvl="0" algn="l" defTabSz="914400" hangingPunct="1"/>
            <a:r>
              <a:rPr lang="en-US" dirty="0">
                <a:solidFill>
                  <a:schemeClr val="bg2">
                    <a:lumMod val="10000"/>
                  </a:schemeClr>
                </a:solidFill>
                <a:latin typeface="Times New Roman" panose="02020603050405020304" pitchFamily="18" charset="0"/>
              </a:rPr>
              <a:t>to handle optical flux by regulating power supply current, </a:t>
            </a:r>
          </a:p>
          <a:p>
            <a:pPr lvl="0" algn="l" defTabSz="914400" hangingPunct="1"/>
            <a:r>
              <a:rPr lang="en-US" dirty="0">
                <a:solidFill>
                  <a:schemeClr val="bg2">
                    <a:lumMod val="10000"/>
                  </a:schemeClr>
                </a:solidFill>
                <a:latin typeface="Times New Roman" panose="02020603050405020304" pitchFamily="18" charset="0"/>
              </a:rPr>
              <a:t>to bias the </a:t>
            </a:r>
            <a:r>
              <a:rPr lang="en-US" dirty="0" err="1">
                <a:solidFill>
                  <a:schemeClr val="bg2">
                    <a:lumMod val="10000"/>
                  </a:schemeClr>
                </a:solidFill>
                <a:latin typeface="Times New Roman" panose="02020603050405020304" pitchFamily="18" charset="0"/>
              </a:rPr>
              <a:t>SiC</a:t>
            </a:r>
            <a:r>
              <a:rPr lang="en-US" dirty="0">
                <a:solidFill>
                  <a:schemeClr val="bg2">
                    <a:lumMod val="10000"/>
                  </a:schemeClr>
                </a:solidFill>
                <a:latin typeface="Times New Roman" panose="02020603050405020304" pitchFamily="18" charset="0"/>
              </a:rPr>
              <a:t> detector </a:t>
            </a:r>
          </a:p>
          <a:p>
            <a:pPr lvl="0" algn="l" defTabSz="914400" hangingPunct="1"/>
            <a:r>
              <a:rPr lang="en-US" dirty="0">
                <a:solidFill>
                  <a:schemeClr val="bg2">
                    <a:lumMod val="10000"/>
                  </a:schemeClr>
                </a:solidFill>
                <a:latin typeface="Times New Roman" panose="02020603050405020304" pitchFamily="18" charset="0"/>
              </a:rPr>
              <a:t>to measure the output current (in the order of 100 </a:t>
            </a:r>
            <a:r>
              <a:rPr lang="en-US" dirty="0" err="1">
                <a:solidFill>
                  <a:schemeClr val="bg2">
                    <a:lumMod val="10000"/>
                  </a:schemeClr>
                </a:solidFill>
                <a:latin typeface="Times New Roman" panose="02020603050405020304" pitchFamily="18" charset="0"/>
              </a:rPr>
              <a:t>pA</a:t>
            </a:r>
            <a:r>
              <a:rPr lang="en-US" dirty="0">
                <a:solidFill>
                  <a:schemeClr val="bg2">
                    <a:lumMod val="10000"/>
                  </a:schemeClr>
                </a:solidFill>
                <a:latin typeface="Times New Roman" panose="02020603050405020304" pitchFamily="18" charset="0"/>
              </a:rPr>
              <a:t> – 100 </a:t>
            </a:r>
            <a:r>
              <a:rPr lang="en-US" dirty="0" err="1">
                <a:solidFill>
                  <a:schemeClr val="bg2">
                    <a:lumMod val="10000"/>
                  </a:schemeClr>
                </a:solidFill>
                <a:latin typeface="Times New Roman" panose="02020603050405020304" pitchFamily="18" charset="0"/>
              </a:rPr>
              <a:t>nA</a:t>
            </a:r>
            <a:r>
              <a:rPr lang="en-US" dirty="0">
                <a:solidFill>
                  <a:schemeClr val="bg2">
                    <a:lumMod val="10000"/>
                  </a:schemeClr>
                </a:solidFill>
                <a:latin typeface="Times New Roman" panose="02020603050405020304" pitchFamily="18" charset="0"/>
              </a:rPr>
              <a:t>). </a:t>
            </a:r>
            <a:endParaRPr kumimoji="0" lang="en-US" sz="1800" b="0" i="0" u="none" strike="noStrike" kern="0" cap="none" spc="0" normalizeH="0" baseline="0" noProof="0" dirty="0">
              <a:ln>
                <a:noFill/>
              </a:ln>
              <a:solidFill>
                <a:sysClr val="windowText" lastClr="000000"/>
              </a:solidFill>
              <a:effectLst/>
              <a:uLnTx/>
              <a:uFillTx/>
            </a:endParaRPr>
          </a:p>
        </p:txBody>
      </p:sp>
      <p:pic>
        <p:nvPicPr>
          <p:cNvPr id="7" name="Immagin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014677" y="5208068"/>
            <a:ext cx="3636186" cy="3636186"/>
          </a:xfrm>
          <a:prstGeom prst="rect">
            <a:avLst/>
          </a:prstGeom>
        </p:spPr>
      </p:pic>
      <p:grpSp>
        <p:nvGrpSpPr>
          <p:cNvPr id="17" name="Gruppo 16"/>
          <p:cNvGrpSpPr/>
          <p:nvPr/>
        </p:nvGrpSpPr>
        <p:grpSpPr>
          <a:xfrm>
            <a:off x="16942059" y="5352789"/>
            <a:ext cx="5385792" cy="4225012"/>
            <a:chOff x="18581519" y="5570891"/>
            <a:chExt cx="5385792" cy="4225012"/>
          </a:xfrm>
        </p:grpSpPr>
        <p:pic>
          <p:nvPicPr>
            <p:cNvPr id="8" name="Picture 10" descr="P1010008">
              <a:extLst>
                <a:ext uri="{FF2B5EF4-FFF2-40B4-BE49-F238E27FC236}">
                  <a16:creationId xmlns:a16="http://schemas.microsoft.com/office/drawing/2014/main" xmlns="" id="{83DD8544-A86F-4489-87FD-746BE537014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34955" y="5943333"/>
              <a:ext cx="4332356" cy="385257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o 8"/>
            <p:cNvGrpSpPr/>
            <p:nvPr/>
          </p:nvGrpSpPr>
          <p:grpSpPr>
            <a:xfrm>
              <a:off x="18581519" y="5570891"/>
              <a:ext cx="2476270" cy="1526100"/>
              <a:chOff x="4133053" y="1180019"/>
              <a:chExt cx="787170" cy="608142"/>
            </a:xfrm>
          </p:grpSpPr>
          <p:sp>
            <p:nvSpPr>
              <p:cNvPr id="10" name="Figura a mano libera 9"/>
              <p:cNvSpPr/>
              <p:nvPr/>
            </p:nvSpPr>
            <p:spPr>
              <a:xfrm rot="1464495">
                <a:off x="4310622" y="1180019"/>
                <a:ext cx="609601" cy="297871"/>
              </a:xfrm>
              <a:custGeom>
                <a:avLst/>
                <a:gdLst>
                  <a:gd name="connsiteX0" fmla="*/ 10624 w 893719"/>
                  <a:gd name="connsiteY0" fmla="*/ 298054 h 298054"/>
                  <a:gd name="connsiteX1" fmla="*/ 24478 w 893719"/>
                  <a:gd name="connsiteY1" fmla="*/ 235709 h 298054"/>
                  <a:gd name="connsiteX2" fmla="*/ 225369 w 893719"/>
                  <a:gd name="connsiteY2" fmla="*/ 182 h 298054"/>
                  <a:gd name="connsiteX3" fmla="*/ 377769 w 893719"/>
                  <a:gd name="connsiteY3" fmla="*/ 277273 h 298054"/>
                  <a:gd name="connsiteX4" fmla="*/ 578660 w 893719"/>
                  <a:gd name="connsiteY4" fmla="*/ 55600 h 298054"/>
                  <a:gd name="connsiteX5" fmla="*/ 703351 w 893719"/>
                  <a:gd name="connsiteY5" fmla="*/ 263418 h 298054"/>
                  <a:gd name="connsiteX6" fmla="*/ 821115 w 893719"/>
                  <a:gd name="connsiteY6" fmla="*/ 159509 h 298054"/>
                  <a:gd name="connsiteX7" fmla="*/ 855751 w 893719"/>
                  <a:gd name="connsiteY7" fmla="*/ 201073 h 298054"/>
                  <a:gd name="connsiteX8" fmla="*/ 890387 w 893719"/>
                  <a:gd name="connsiteY8" fmla="*/ 214927 h 298054"/>
                  <a:gd name="connsiteX9" fmla="*/ 890387 w 893719"/>
                  <a:gd name="connsiteY9" fmla="*/ 208000 h 29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719" h="298054">
                    <a:moveTo>
                      <a:pt x="10624" y="298054"/>
                    </a:moveTo>
                    <a:cubicBezTo>
                      <a:pt x="-345" y="291704"/>
                      <a:pt x="-11313" y="285354"/>
                      <a:pt x="24478" y="235709"/>
                    </a:cubicBezTo>
                    <a:cubicBezTo>
                      <a:pt x="60269" y="186064"/>
                      <a:pt x="166487" y="-6745"/>
                      <a:pt x="225369" y="182"/>
                    </a:cubicBezTo>
                    <a:cubicBezTo>
                      <a:pt x="284251" y="7109"/>
                      <a:pt x="318887" y="268037"/>
                      <a:pt x="377769" y="277273"/>
                    </a:cubicBezTo>
                    <a:cubicBezTo>
                      <a:pt x="436651" y="286509"/>
                      <a:pt x="524397" y="57909"/>
                      <a:pt x="578660" y="55600"/>
                    </a:cubicBezTo>
                    <a:cubicBezTo>
                      <a:pt x="632923" y="53291"/>
                      <a:pt x="662942" y="246100"/>
                      <a:pt x="703351" y="263418"/>
                    </a:cubicBezTo>
                    <a:cubicBezTo>
                      <a:pt x="743760" y="280736"/>
                      <a:pt x="795715" y="169900"/>
                      <a:pt x="821115" y="159509"/>
                    </a:cubicBezTo>
                    <a:cubicBezTo>
                      <a:pt x="846515" y="149118"/>
                      <a:pt x="844206" y="191837"/>
                      <a:pt x="855751" y="201073"/>
                    </a:cubicBezTo>
                    <a:cubicBezTo>
                      <a:pt x="867296" y="210309"/>
                      <a:pt x="884614" y="213772"/>
                      <a:pt x="890387" y="214927"/>
                    </a:cubicBezTo>
                    <a:cubicBezTo>
                      <a:pt x="896160" y="216082"/>
                      <a:pt x="893273" y="212041"/>
                      <a:pt x="890387" y="208000"/>
                    </a:cubicBezTo>
                  </a:path>
                </a:pathLst>
              </a:custGeom>
              <a:noFill/>
              <a:ln w="76200">
                <a:solidFill>
                  <a:schemeClr val="accent4">
                    <a:lumMod val="60000"/>
                    <a:lumOff val="40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igura a mano libera 10"/>
              <p:cNvSpPr/>
              <p:nvPr/>
            </p:nvSpPr>
            <p:spPr>
              <a:xfrm rot="1464495">
                <a:off x="4205153" y="1386178"/>
                <a:ext cx="609601" cy="297871"/>
              </a:xfrm>
              <a:custGeom>
                <a:avLst/>
                <a:gdLst>
                  <a:gd name="connsiteX0" fmla="*/ 10624 w 893719"/>
                  <a:gd name="connsiteY0" fmla="*/ 298054 h 298054"/>
                  <a:gd name="connsiteX1" fmla="*/ 24478 w 893719"/>
                  <a:gd name="connsiteY1" fmla="*/ 235709 h 298054"/>
                  <a:gd name="connsiteX2" fmla="*/ 225369 w 893719"/>
                  <a:gd name="connsiteY2" fmla="*/ 182 h 298054"/>
                  <a:gd name="connsiteX3" fmla="*/ 377769 w 893719"/>
                  <a:gd name="connsiteY3" fmla="*/ 277273 h 298054"/>
                  <a:gd name="connsiteX4" fmla="*/ 578660 w 893719"/>
                  <a:gd name="connsiteY4" fmla="*/ 55600 h 298054"/>
                  <a:gd name="connsiteX5" fmla="*/ 703351 w 893719"/>
                  <a:gd name="connsiteY5" fmla="*/ 263418 h 298054"/>
                  <a:gd name="connsiteX6" fmla="*/ 821115 w 893719"/>
                  <a:gd name="connsiteY6" fmla="*/ 159509 h 298054"/>
                  <a:gd name="connsiteX7" fmla="*/ 855751 w 893719"/>
                  <a:gd name="connsiteY7" fmla="*/ 201073 h 298054"/>
                  <a:gd name="connsiteX8" fmla="*/ 890387 w 893719"/>
                  <a:gd name="connsiteY8" fmla="*/ 214927 h 298054"/>
                  <a:gd name="connsiteX9" fmla="*/ 890387 w 893719"/>
                  <a:gd name="connsiteY9" fmla="*/ 208000 h 29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719" h="298054">
                    <a:moveTo>
                      <a:pt x="10624" y="298054"/>
                    </a:moveTo>
                    <a:cubicBezTo>
                      <a:pt x="-345" y="291704"/>
                      <a:pt x="-11313" y="285354"/>
                      <a:pt x="24478" y="235709"/>
                    </a:cubicBezTo>
                    <a:cubicBezTo>
                      <a:pt x="60269" y="186064"/>
                      <a:pt x="166487" y="-6745"/>
                      <a:pt x="225369" y="182"/>
                    </a:cubicBezTo>
                    <a:cubicBezTo>
                      <a:pt x="284251" y="7109"/>
                      <a:pt x="318887" y="268037"/>
                      <a:pt x="377769" y="277273"/>
                    </a:cubicBezTo>
                    <a:cubicBezTo>
                      <a:pt x="436651" y="286509"/>
                      <a:pt x="524397" y="57909"/>
                      <a:pt x="578660" y="55600"/>
                    </a:cubicBezTo>
                    <a:cubicBezTo>
                      <a:pt x="632923" y="53291"/>
                      <a:pt x="662942" y="246100"/>
                      <a:pt x="703351" y="263418"/>
                    </a:cubicBezTo>
                    <a:cubicBezTo>
                      <a:pt x="743760" y="280736"/>
                      <a:pt x="795715" y="169900"/>
                      <a:pt x="821115" y="159509"/>
                    </a:cubicBezTo>
                    <a:cubicBezTo>
                      <a:pt x="846515" y="149118"/>
                      <a:pt x="844206" y="191837"/>
                      <a:pt x="855751" y="201073"/>
                    </a:cubicBezTo>
                    <a:cubicBezTo>
                      <a:pt x="867296" y="210309"/>
                      <a:pt x="884614" y="213772"/>
                      <a:pt x="890387" y="214927"/>
                    </a:cubicBezTo>
                    <a:cubicBezTo>
                      <a:pt x="896160" y="216082"/>
                      <a:pt x="893273" y="212041"/>
                      <a:pt x="890387" y="208000"/>
                    </a:cubicBezTo>
                  </a:path>
                </a:pathLst>
              </a:custGeom>
              <a:noFill/>
              <a:ln w="7620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igura a mano libera 11"/>
              <p:cNvSpPr/>
              <p:nvPr/>
            </p:nvSpPr>
            <p:spPr>
              <a:xfrm rot="1464495">
                <a:off x="4133053" y="1490290"/>
                <a:ext cx="609601" cy="297871"/>
              </a:xfrm>
              <a:custGeom>
                <a:avLst/>
                <a:gdLst>
                  <a:gd name="connsiteX0" fmla="*/ 10624 w 893719"/>
                  <a:gd name="connsiteY0" fmla="*/ 298054 h 298054"/>
                  <a:gd name="connsiteX1" fmla="*/ 24478 w 893719"/>
                  <a:gd name="connsiteY1" fmla="*/ 235709 h 298054"/>
                  <a:gd name="connsiteX2" fmla="*/ 225369 w 893719"/>
                  <a:gd name="connsiteY2" fmla="*/ 182 h 298054"/>
                  <a:gd name="connsiteX3" fmla="*/ 377769 w 893719"/>
                  <a:gd name="connsiteY3" fmla="*/ 277273 h 298054"/>
                  <a:gd name="connsiteX4" fmla="*/ 578660 w 893719"/>
                  <a:gd name="connsiteY4" fmla="*/ 55600 h 298054"/>
                  <a:gd name="connsiteX5" fmla="*/ 703351 w 893719"/>
                  <a:gd name="connsiteY5" fmla="*/ 263418 h 298054"/>
                  <a:gd name="connsiteX6" fmla="*/ 821115 w 893719"/>
                  <a:gd name="connsiteY6" fmla="*/ 159509 h 298054"/>
                  <a:gd name="connsiteX7" fmla="*/ 855751 w 893719"/>
                  <a:gd name="connsiteY7" fmla="*/ 201073 h 298054"/>
                  <a:gd name="connsiteX8" fmla="*/ 890387 w 893719"/>
                  <a:gd name="connsiteY8" fmla="*/ 214927 h 298054"/>
                  <a:gd name="connsiteX9" fmla="*/ 890387 w 893719"/>
                  <a:gd name="connsiteY9" fmla="*/ 208000 h 29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719" h="298054">
                    <a:moveTo>
                      <a:pt x="10624" y="298054"/>
                    </a:moveTo>
                    <a:cubicBezTo>
                      <a:pt x="-345" y="291704"/>
                      <a:pt x="-11313" y="285354"/>
                      <a:pt x="24478" y="235709"/>
                    </a:cubicBezTo>
                    <a:cubicBezTo>
                      <a:pt x="60269" y="186064"/>
                      <a:pt x="166487" y="-6745"/>
                      <a:pt x="225369" y="182"/>
                    </a:cubicBezTo>
                    <a:cubicBezTo>
                      <a:pt x="284251" y="7109"/>
                      <a:pt x="318887" y="268037"/>
                      <a:pt x="377769" y="277273"/>
                    </a:cubicBezTo>
                    <a:cubicBezTo>
                      <a:pt x="436651" y="286509"/>
                      <a:pt x="524397" y="57909"/>
                      <a:pt x="578660" y="55600"/>
                    </a:cubicBezTo>
                    <a:cubicBezTo>
                      <a:pt x="632923" y="53291"/>
                      <a:pt x="662942" y="246100"/>
                      <a:pt x="703351" y="263418"/>
                    </a:cubicBezTo>
                    <a:cubicBezTo>
                      <a:pt x="743760" y="280736"/>
                      <a:pt x="795715" y="169900"/>
                      <a:pt x="821115" y="159509"/>
                    </a:cubicBezTo>
                    <a:cubicBezTo>
                      <a:pt x="846515" y="149118"/>
                      <a:pt x="844206" y="191837"/>
                      <a:pt x="855751" y="201073"/>
                    </a:cubicBezTo>
                    <a:cubicBezTo>
                      <a:pt x="867296" y="210309"/>
                      <a:pt x="884614" y="213772"/>
                      <a:pt x="890387" y="214927"/>
                    </a:cubicBezTo>
                    <a:cubicBezTo>
                      <a:pt x="896160" y="216082"/>
                      <a:pt x="893273" y="212041"/>
                      <a:pt x="890387" y="208000"/>
                    </a:cubicBezTo>
                  </a:path>
                </a:pathLst>
              </a:custGeom>
              <a:noFill/>
              <a:ln w="76200">
                <a:solidFill>
                  <a:srgbClr val="00B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CasellaDiTesto 12"/>
          <p:cNvSpPr txBox="1"/>
          <p:nvPr/>
        </p:nvSpPr>
        <p:spPr>
          <a:xfrm>
            <a:off x="3762249" y="2218860"/>
            <a:ext cx="309700" cy="215444"/>
          </a:xfrm>
          <a:prstGeom prst="rect">
            <a:avLst/>
          </a:prstGeom>
          <a:noFill/>
        </p:spPr>
        <p:txBody>
          <a:bodyPr wrap="none" rtlCol="0">
            <a:spAutoFit/>
          </a:bodyPr>
          <a:lstStyle/>
          <a:p>
            <a:r>
              <a:rPr lang="it-IT" sz="800" dirty="0" err="1"/>
              <a:t>SiC</a:t>
            </a:r>
            <a:endParaRPr lang="en-US" sz="800" dirty="0"/>
          </a:p>
        </p:txBody>
      </p:sp>
      <p:pic>
        <p:nvPicPr>
          <p:cNvPr id="14" name="Picture 12">
            <a:extLst>
              <a:ext uri="{FF2B5EF4-FFF2-40B4-BE49-F238E27FC236}">
                <a16:creationId xmlns:a16="http://schemas.microsoft.com/office/drawing/2014/main" xmlns="" id="{19A1898D-47BF-4CDC-98A8-858995C0938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5851930" y="10077461"/>
            <a:ext cx="3913650" cy="2670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reccia a destra 3"/>
          <p:cNvSpPr/>
          <p:nvPr/>
        </p:nvSpPr>
        <p:spPr>
          <a:xfrm rot="8068769">
            <a:off x="18885922" y="9470905"/>
            <a:ext cx="2551499" cy="912241"/>
          </a:xfrm>
          <a:prstGeom prst="rightArrow">
            <a:avLst/>
          </a:prstGeom>
          <a:solidFill>
            <a:srgbClr val="00B0F0"/>
          </a:solidFill>
          <a:ln w="12700" cap="flat">
            <a:solidFill>
              <a:schemeClr val="accent1">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6"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179079" y="562742"/>
            <a:ext cx="5897258" cy="393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915317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xmlns="" id="{6882C70E-8C75-2905-C47A-B4EE1CEC7F52}"/>
              </a:ext>
            </a:extLst>
          </p:cNvPr>
          <p:cNvSpPr txBox="1">
            <a:spLocks/>
          </p:cNvSpPr>
          <p:nvPr/>
        </p:nvSpPr>
        <p:spPr>
          <a:xfrm>
            <a:off x="1316566" y="2645304"/>
            <a:ext cx="17981084" cy="2507456"/>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914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1371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18288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0" marR="0" indent="22860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6pPr>
            <a:lvl7pPr marL="0" marR="0" indent="2743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7pPr>
            <a:lvl8pPr marL="0" marR="0" indent="3200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8pPr>
            <a:lvl9pPr marL="0" marR="0" indent="3657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9pPr>
          </a:lstStyle>
          <a:p>
            <a:pPr defTabSz="914400">
              <a:lnSpc>
                <a:spcPct val="100000"/>
              </a:lnSpc>
            </a:pPr>
            <a:r>
              <a:rPr lang="en-GB" sz="3600" spc="0" dirty="0" smtClean="0">
                <a:solidFill>
                  <a:srgbClr val="5FCBEF"/>
                </a:solidFill>
                <a:latin typeface="Trebuchet MS" panose="020B0603020202020204"/>
                <a:ea typeface="+mj-ea"/>
                <a:cs typeface="+mj-cs"/>
                <a:sym typeface="Helvetica Neue"/>
              </a:rPr>
              <a:t>WP 3 </a:t>
            </a:r>
            <a:r>
              <a:rPr lang="en-GB" sz="3600" spc="0" dirty="0">
                <a:solidFill>
                  <a:srgbClr val="5FCBEF"/>
                </a:solidFill>
                <a:latin typeface="Trebuchet MS" panose="020B0603020202020204"/>
                <a:ea typeface="+mj-ea"/>
                <a:cs typeface="+mj-cs"/>
                <a:sym typeface="Helvetica Neue"/>
              </a:rPr>
              <a:t>Implementation</a:t>
            </a:r>
          </a:p>
          <a:p>
            <a:pPr hangingPunct="1"/>
            <a:r>
              <a:rPr lang="en-US" sz="2400" b="1" spc="0" dirty="0">
                <a:solidFill>
                  <a:sysClr val="windowText" lastClr="000000"/>
                </a:solidFill>
                <a:latin typeface="+mn-lt"/>
                <a:ea typeface="+mn-ea"/>
                <a:cs typeface="+mn-cs"/>
                <a:sym typeface="Helvetica Neue"/>
              </a:rPr>
              <a:t>Task 3.2 Optically sensible polymeric substrates for heavy metals and pesticide detection (CNR-IT, SRTACITY-EGY)</a:t>
            </a:r>
          </a:p>
          <a:p>
            <a:pPr hangingPunct="1"/>
            <a:endParaRPr lang="it-IT" sz="1800" b="1" spc="0" dirty="0">
              <a:solidFill>
                <a:sysClr val="windowText" lastClr="000000"/>
              </a:solidFill>
              <a:latin typeface="+mn-lt"/>
              <a:ea typeface="+mn-ea"/>
              <a:cs typeface="+mn-cs"/>
              <a:sym typeface="Helvetica Neue"/>
            </a:endParaRPr>
          </a:p>
          <a:p>
            <a:pPr defTabSz="914400">
              <a:lnSpc>
                <a:spcPct val="100000"/>
              </a:lnSpc>
            </a:pPr>
            <a:endParaRPr lang="it-IT" sz="1800" b="1" spc="0" dirty="0">
              <a:solidFill>
                <a:sysClr val="windowText" lastClr="000000"/>
              </a:solidFill>
              <a:latin typeface="Helvetica Neue"/>
              <a:sym typeface="Helvetica Neue"/>
            </a:endParaRPr>
          </a:p>
          <a:p>
            <a:pPr defTabSz="457200">
              <a:lnSpc>
                <a:spcPct val="100000"/>
              </a:lnSpc>
            </a:pPr>
            <a:r>
              <a:rPr lang="en-US" sz="2400" b="1" spc="0" dirty="0">
                <a:latin typeface="Times New Roman" panose="02020603050405020304" pitchFamily="18" charset="0"/>
                <a:sym typeface="Helvetica Neue"/>
              </a:rPr>
              <a:t>Our objectives: </a:t>
            </a:r>
          </a:p>
          <a:p>
            <a:pPr defTabSz="457200">
              <a:lnSpc>
                <a:spcPct val="100000"/>
              </a:lnSpc>
            </a:pPr>
            <a:r>
              <a:rPr lang="en-US" sz="2400" spc="0" dirty="0">
                <a:solidFill>
                  <a:schemeClr val="bg2">
                    <a:lumMod val="10000"/>
                  </a:schemeClr>
                </a:solidFill>
                <a:latin typeface="Times New Roman" panose="02020603050405020304" pitchFamily="18" charset="0"/>
                <a:ea typeface="+mn-ea"/>
                <a:cs typeface="+mn-cs"/>
                <a:sym typeface="Helvetica Neue"/>
              </a:rPr>
              <a:t>design and fabrication of Optically sensible polymeric substrates for heavy metals and pesticide detection</a:t>
            </a:r>
            <a:r>
              <a:rPr lang="en-US" sz="2400" spc="0" dirty="0">
                <a:solidFill>
                  <a:srgbClr val="5E5E5E"/>
                </a:solidFill>
                <a:latin typeface="Times New Roman" panose="02020603050405020304" pitchFamily="18" charset="0"/>
                <a:sym typeface="Helvetica Neue"/>
              </a:rPr>
              <a:t>; </a:t>
            </a:r>
          </a:p>
          <a:p>
            <a:pPr defTabSz="457200">
              <a:lnSpc>
                <a:spcPct val="100000"/>
              </a:lnSpc>
            </a:pPr>
            <a:endParaRPr lang="en-US" sz="2400" b="1" spc="0" dirty="0">
              <a:solidFill>
                <a:srgbClr val="5E5E5E"/>
              </a:solidFill>
              <a:latin typeface="Times New Roman" panose="02020603050405020304" pitchFamily="18" charset="0"/>
              <a:sym typeface="Helvetica Neue"/>
            </a:endParaRPr>
          </a:p>
          <a:p>
            <a:pPr defTabSz="457200">
              <a:lnSpc>
                <a:spcPct val="100000"/>
              </a:lnSpc>
            </a:pPr>
            <a:endParaRPr lang="en-US" sz="2400" b="1" spc="0" dirty="0">
              <a:solidFill>
                <a:srgbClr val="5E5E5E"/>
              </a:solidFill>
              <a:latin typeface="Times New Roman" panose="02020603050405020304" pitchFamily="18" charset="0"/>
              <a:sym typeface="Helvetica Neue"/>
            </a:endParaRPr>
          </a:p>
          <a:p>
            <a:pPr defTabSz="457200">
              <a:lnSpc>
                <a:spcPct val="100000"/>
              </a:lnSpc>
            </a:pPr>
            <a:r>
              <a:rPr lang="en-US" sz="2400" b="1" spc="0" dirty="0">
                <a:latin typeface="Times New Roman" panose="02020603050405020304" pitchFamily="18" charset="0"/>
                <a:sym typeface="Helvetica Neue"/>
              </a:rPr>
              <a:t>Key aspects:</a:t>
            </a:r>
          </a:p>
          <a:p>
            <a:pPr marL="342900" indent="-342900" defTabSz="457200">
              <a:lnSpc>
                <a:spcPct val="100000"/>
              </a:lnSpc>
              <a:buFont typeface="Arial" panose="020B0604020202020204" pitchFamily="34" charset="0"/>
              <a:buChar char="•"/>
            </a:pPr>
            <a:r>
              <a:rPr lang="it-IT" sz="2400" spc="0" dirty="0" err="1">
                <a:latin typeface="Times New Roman" panose="02020603050405020304" pitchFamily="18" charset="0"/>
                <a:sym typeface="Helvetica Neue"/>
              </a:rPr>
              <a:t>Detection</a:t>
            </a:r>
            <a:r>
              <a:rPr lang="it-IT" sz="2400" spc="0" dirty="0">
                <a:latin typeface="Times New Roman" panose="02020603050405020304" pitchFamily="18" charset="0"/>
                <a:sym typeface="Helvetica Neue"/>
              </a:rPr>
              <a:t> of heavy metals and </a:t>
            </a:r>
            <a:r>
              <a:rPr lang="it-IT" sz="2400" spc="0" dirty="0" err="1">
                <a:latin typeface="Times New Roman" panose="02020603050405020304" pitchFamily="18" charset="0"/>
                <a:sym typeface="Helvetica Neue"/>
              </a:rPr>
              <a:t>pesticides</a:t>
            </a:r>
            <a:r>
              <a:rPr lang="it-IT" sz="2400" spc="0" dirty="0">
                <a:latin typeface="Times New Roman" panose="02020603050405020304" pitchFamily="18" charset="0"/>
                <a:sym typeface="Helvetica Neue"/>
              </a:rPr>
              <a:t> </a:t>
            </a:r>
            <a:r>
              <a:rPr lang="it-IT" sz="2400" spc="0" dirty="0" err="1">
                <a:latin typeface="Times New Roman" panose="02020603050405020304" pitchFamily="18" charset="0"/>
                <a:sym typeface="Helvetica Neue"/>
              </a:rPr>
              <a:t>will</a:t>
            </a:r>
            <a:r>
              <a:rPr lang="it-IT" sz="2400" spc="0" dirty="0">
                <a:latin typeface="Times New Roman" panose="02020603050405020304" pitchFamily="18" charset="0"/>
                <a:sym typeface="Helvetica Neue"/>
              </a:rPr>
              <a:t> be </a:t>
            </a:r>
            <a:r>
              <a:rPr lang="it-IT" sz="2400" spc="0" dirty="0" err="1">
                <a:latin typeface="Times New Roman" panose="02020603050405020304" pitchFamily="18" charset="0"/>
                <a:sym typeface="Helvetica Neue"/>
              </a:rPr>
              <a:t>explored</a:t>
            </a:r>
            <a:r>
              <a:rPr lang="it-IT" sz="2400" spc="0" dirty="0">
                <a:latin typeface="Times New Roman" panose="02020603050405020304" pitchFamily="18" charset="0"/>
                <a:sym typeface="Helvetica Neue"/>
              </a:rPr>
              <a:t> by </a:t>
            </a:r>
            <a:r>
              <a:rPr lang="it-IT" sz="2400" spc="0" dirty="0" err="1">
                <a:latin typeface="Times New Roman" panose="02020603050405020304" pitchFamily="18" charset="0"/>
                <a:sym typeface="Helvetica Neue"/>
              </a:rPr>
              <a:t>adopting</a:t>
            </a:r>
            <a:r>
              <a:rPr lang="it-IT" sz="2400" spc="0" dirty="0">
                <a:latin typeface="Times New Roman" panose="02020603050405020304" pitchFamily="18" charset="0"/>
                <a:sym typeface="Helvetica Neue"/>
              </a:rPr>
              <a:t> opportune sensing </a:t>
            </a:r>
            <a:r>
              <a:rPr lang="it-IT" sz="2400" spc="0" dirty="0" err="1">
                <a:latin typeface="Times New Roman" panose="02020603050405020304" pitchFamily="18" charset="0"/>
                <a:sym typeface="Helvetica Neue"/>
              </a:rPr>
              <a:t>materials</a:t>
            </a:r>
            <a:endParaRPr lang="en-US" sz="2400" spc="0" dirty="0">
              <a:latin typeface="Times New Roman" panose="02020603050405020304" pitchFamily="18" charset="0"/>
              <a:sym typeface="Helvetica Neue"/>
            </a:endParaRP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Substrates based on acrylic and vinylic polymeric materials </a:t>
            </a:r>
          </a:p>
          <a:p>
            <a:pPr marL="342900" indent="-342900" defTabSz="457200">
              <a:lnSpc>
                <a:spcPct val="100000"/>
              </a:lnSpc>
              <a:buFont typeface="Arial" panose="020B0604020202020204" pitchFamily="34" charset="0"/>
              <a:buChar char="•"/>
            </a:pPr>
            <a:r>
              <a:rPr lang="en-US" sz="2400" spc="0" dirty="0" err="1">
                <a:latin typeface="Times New Roman" panose="02020603050405020304" pitchFamily="18" charset="0"/>
                <a:sym typeface="Helvetica Neue"/>
              </a:rPr>
              <a:t>Funtionalised</a:t>
            </a:r>
            <a:r>
              <a:rPr lang="en-US" sz="2400" spc="0" dirty="0">
                <a:latin typeface="Times New Roman" panose="02020603050405020304" pitchFamily="18" charset="0"/>
                <a:sym typeface="Helvetica Neue"/>
              </a:rPr>
              <a:t> polymers to detect target molecules and to obtain optical variation while in action</a:t>
            </a:r>
          </a:p>
          <a:p>
            <a:pPr defTabSz="457200">
              <a:lnSpc>
                <a:spcPct val="100000"/>
              </a:lnSpc>
            </a:pPr>
            <a:endParaRPr lang="it-IT" sz="2400" spc="0" dirty="0">
              <a:latin typeface="Times New Roman" panose="02020603050405020304" pitchFamily="18" charset="0"/>
              <a:sym typeface="Helvetica Neue"/>
            </a:endParaRPr>
          </a:p>
          <a:p>
            <a:pPr defTabSz="457200">
              <a:lnSpc>
                <a:spcPct val="100000"/>
              </a:lnSpc>
            </a:pPr>
            <a:endParaRPr lang="it-IT" sz="2400" spc="0" dirty="0">
              <a:latin typeface="Times New Roman" panose="02020603050405020304" pitchFamily="18" charset="0"/>
              <a:sym typeface="Helvetica Neue"/>
            </a:endParaRPr>
          </a:p>
          <a:p>
            <a:pPr defTabSz="457200">
              <a:lnSpc>
                <a:spcPct val="100000"/>
              </a:lnSpc>
            </a:pPr>
            <a:r>
              <a:rPr lang="it-IT" sz="2400" b="1" spc="0" dirty="0" err="1">
                <a:latin typeface="Times New Roman" panose="02020603050405020304" pitchFamily="18" charset="0"/>
                <a:sym typeface="Helvetica Neue"/>
              </a:rPr>
              <a:t>Characterisation</a:t>
            </a:r>
            <a:r>
              <a:rPr lang="it-IT" sz="2400" spc="0" dirty="0">
                <a:latin typeface="Times New Roman" panose="02020603050405020304" pitchFamily="18" charset="0"/>
                <a:sym typeface="Helvetica Neue"/>
              </a:rPr>
              <a:t> : </a:t>
            </a:r>
            <a:r>
              <a:rPr lang="en-US" sz="2400" spc="0" dirty="0">
                <a:latin typeface="Times New Roman" panose="02020603050405020304" pitchFamily="18" charset="0"/>
                <a:sym typeface="Helvetica Neue"/>
              </a:rPr>
              <a:t> </a:t>
            </a: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by thermal analysis (TGA and DSC),  </a:t>
            </a: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by spectroscopical measurements (FTIR)</a:t>
            </a: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By Mass spectrometry-based techniques (</a:t>
            </a:r>
            <a:r>
              <a:rPr lang="en-US" sz="2400" spc="0" dirty="0" err="1">
                <a:latin typeface="Times New Roman" panose="02020603050405020304" pitchFamily="18" charset="0"/>
                <a:sym typeface="Helvetica Neue"/>
              </a:rPr>
              <a:t>Py</a:t>
            </a:r>
            <a:r>
              <a:rPr lang="en-US" sz="2400" spc="0" dirty="0">
                <a:latin typeface="Times New Roman" panose="02020603050405020304" pitchFamily="18" charset="0"/>
                <a:sym typeface="Helvetica Neue"/>
              </a:rPr>
              <a:t>/GCMS and ICP-MS for metal detection)</a:t>
            </a:r>
          </a:p>
          <a:p>
            <a:pPr defTabSz="457200">
              <a:lnSpc>
                <a:spcPct val="100000"/>
              </a:lnSpc>
            </a:pPr>
            <a:r>
              <a:rPr lang="it-IT" sz="2400" b="1" spc="0" dirty="0" err="1">
                <a:latin typeface="Times New Roman" panose="02020603050405020304" pitchFamily="18" charset="0"/>
                <a:sym typeface="Helvetica Neue"/>
              </a:rPr>
              <a:t>Methodology</a:t>
            </a:r>
            <a:r>
              <a:rPr lang="it-IT" sz="2400" b="1" spc="0" dirty="0">
                <a:latin typeface="Times New Roman" panose="02020603050405020304" pitchFamily="18" charset="0"/>
                <a:sym typeface="Helvetica Neue"/>
              </a:rPr>
              <a:t>:</a:t>
            </a: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Polymeric substrates will be assembled and integrated with the optical apparatus to ascertain the detection ability, selectivity, saturation limits, and the range of applicability in terms of temperatures and pHs</a:t>
            </a: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Sensing tests will be evaluated on mercury, lead, arsenic, and chromium, as well as selected pesticides</a:t>
            </a:r>
          </a:p>
          <a:p>
            <a:pPr marL="342900" indent="-342900" defTabSz="457200">
              <a:lnSpc>
                <a:spcPct val="100000"/>
              </a:lnSpc>
              <a:buFont typeface="Arial" panose="020B0604020202020204" pitchFamily="34" charset="0"/>
              <a:buChar char="•"/>
            </a:pPr>
            <a:r>
              <a:rPr lang="en-US" sz="2400" spc="0" dirty="0">
                <a:latin typeface="Times New Roman" panose="02020603050405020304" pitchFamily="18" charset="0"/>
                <a:sym typeface="Helvetica Neue"/>
              </a:rPr>
              <a:t>Test on </a:t>
            </a:r>
            <a:r>
              <a:rPr lang="en-GB" sz="2400" spc="0" dirty="0">
                <a:latin typeface="Times New Roman" panose="02020603050405020304" pitchFamily="18" charset="0"/>
                <a:sym typeface="Helvetica Neue"/>
              </a:rPr>
              <a:t>the durability of the polymeric substrate, along with the time, will also be assessed to avoid the release of microparticles during use</a:t>
            </a:r>
            <a:r>
              <a:rPr lang="en-US" sz="2400" spc="0" dirty="0">
                <a:latin typeface="Times New Roman" panose="02020603050405020304" pitchFamily="18" charset="0"/>
                <a:sym typeface="Helvetica Neue"/>
              </a:rPr>
              <a:t>.</a:t>
            </a:r>
          </a:p>
          <a:p>
            <a:pPr defTabSz="457200">
              <a:lnSpc>
                <a:spcPct val="100000"/>
              </a:lnSpc>
            </a:pPr>
            <a:r>
              <a:rPr lang="en-US" sz="2400" spc="0" dirty="0">
                <a:latin typeface="Times New Roman" panose="02020603050405020304" pitchFamily="18" charset="0"/>
                <a:sym typeface="Helvetica Neue"/>
              </a:rPr>
              <a:t> </a:t>
            </a:r>
          </a:p>
          <a:p>
            <a:pPr defTabSz="457200">
              <a:lnSpc>
                <a:spcPct val="100000"/>
              </a:lnSpc>
            </a:pPr>
            <a:endParaRPr lang="en-US" sz="2400" b="1" spc="0" dirty="0">
              <a:latin typeface="Times New Roman" panose="02020603050405020304" pitchFamily="18" charset="0"/>
              <a:sym typeface="Helvetica Neue"/>
            </a:endParaRPr>
          </a:p>
          <a:p>
            <a:pPr defTabSz="457200">
              <a:lnSpc>
                <a:spcPct val="100000"/>
              </a:lnSpc>
            </a:pPr>
            <a:endParaRPr lang="it-IT" sz="2400" b="1" spc="0" dirty="0">
              <a:latin typeface="Times New Roman" panose="02020603050405020304" pitchFamily="18" charset="0"/>
              <a:sym typeface="Helvetica Neue"/>
            </a:endParaRPr>
          </a:p>
          <a:p>
            <a:pPr defTabSz="457200">
              <a:lnSpc>
                <a:spcPct val="100000"/>
              </a:lnSpc>
            </a:pPr>
            <a:endParaRPr lang="en-US" sz="2400" b="1" spc="0" dirty="0">
              <a:latin typeface="Times New Roman" panose="02020603050405020304" pitchFamily="18" charset="0"/>
              <a:sym typeface="Helvetica Neue"/>
            </a:endParaRPr>
          </a:p>
          <a:p>
            <a:pPr defTabSz="457200">
              <a:lnSpc>
                <a:spcPct val="100000"/>
              </a:lnSpc>
            </a:pPr>
            <a:endParaRPr lang="en-US" sz="2400" b="1" spc="0" dirty="0">
              <a:latin typeface="Times New Roman" panose="02020603050405020304" pitchFamily="18" charset="0"/>
              <a:sym typeface="Helvetica Neue"/>
            </a:endParaRPr>
          </a:p>
          <a:p>
            <a:pPr hangingPunct="1"/>
            <a:endParaRPr lang="en-US" sz="1800" b="1" spc="0" dirty="0">
              <a:solidFill>
                <a:sysClr val="windowText" lastClr="000000"/>
              </a:solidFill>
              <a:latin typeface="+mn-lt"/>
              <a:ea typeface="+mn-ea"/>
              <a:cs typeface="+mn-cs"/>
              <a:sym typeface="Helvetica Neue"/>
            </a:endParaRPr>
          </a:p>
          <a:p>
            <a:pPr hangingPunct="1"/>
            <a:endParaRPr lang="en-GB" sz="1800" dirty="0"/>
          </a:p>
        </p:txBody>
      </p:sp>
      <p:pic>
        <p:nvPicPr>
          <p:cNvPr id="7" name="Picture 380" descr="C:\Users\morlando01\Downloads\Logo-PRIMA-2.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917981" y="11966757"/>
            <a:ext cx="3500318" cy="1749246"/>
          </a:xfrm>
          <a:prstGeom prst="rect">
            <a:avLst/>
          </a:prstGeom>
          <a:noFill/>
          <a:ln>
            <a:noFill/>
          </a:ln>
        </p:spPr>
      </p:pic>
      <p:pic>
        <p:nvPicPr>
          <p:cNvPr id="8" name="Immagine 7"/>
          <p:cNvPicPr>
            <a:picLocks noChangeAspect="1"/>
          </p:cNvPicPr>
          <p:nvPr/>
        </p:nvPicPr>
        <p:blipFill>
          <a:blip r:embed="rId3"/>
          <a:stretch>
            <a:fillRect/>
          </a:stretch>
        </p:blipFill>
        <p:spPr>
          <a:xfrm>
            <a:off x="652026" y="394052"/>
            <a:ext cx="2732200" cy="1932532"/>
          </a:xfrm>
          <a:prstGeom prst="rect">
            <a:avLst/>
          </a:prstGeom>
        </p:spPr>
      </p:pic>
      <p:pic>
        <p:nvPicPr>
          <p:cNvPr id="3" name="Immagine 2"/>
          <p:cNvPicPr>
            <a:picLocks noChangeAspect="1"/>
          </p:cNvPicPr>
          <p:nvPr/>
        </p:nvPicPr>
        <p:blipFill>
          <a:blip r:embed="rId4"/>
          <a:stretch>
            <a:fillRect/>
          </a:stretch>
        </p:blipFill>
        <p:spPr>
          <a:xfrm>
            <a:off x="17233978" y="3266757"/>
            <a:ext cx="5368004" cy="3983498"/>
          </a:xfrm>
          <a:prstGeom prst="rect">
            <a:avLst/>
          </a:prstGeom>
        </p:spPr>
      </p:pic>
      <p:pic>
        <p:nvPicPr>
          <p:cNvPr id="9" name="Immagine 8" descr="Immagine che contiene interni, parete, apparecchio, elettrodomestico&#10;&#10;Descrizione generata automaticamente">
            <a:extLst>
              <a:ext uri="{FF2B5EF4-FFF2-40B4-BE49-F238E27FC236}">
                <a16:creationId xmlns:a16="http://schemas.microsoft.com/office/drawing/2014/main" xmlns="" id="{B12E205B-5880-0C2D-1EE3-1D01188E165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642484" y="7212903"/>
            <a:ext cx="3322004" cy="2209006"/>
          </a:xfrm>
          <a:prstGeom prst="rect">
            <a:avLst/>
          </a:prstGeom>
        </p:spPr>
      </p:pic>
      <p:pic>
        <p:nvPicPr>
          <p:cNvPr id="10" name="Immagine 9" descr="Immagine che contiene testo, interni, tavolo, parete&#10;&#10;Descrizione generata automaticamente">
            <a:extLst>
              <a:ext uri="{FF2B5EF4-FFF2-40B4-BE49-F238E27FC236}">
                <a16:creationId xmlns:a16="http://schemas.microsoft.com/office/drawing/2014/main" xmlns="" id="{2C41BAAD-0193-740B-753C-358D68BA56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64018" y="7159063"/>
            <a:ext cx="2954280" cy="2215710"/>
          </a:xfrm>
          <a:prstGeom prst="rect">
            <a:avLst/>
          </a:prstGeom>
        </p:spPr>
      </p:pic>
      <p:pic>
        <p:nvPicPr>
          <p:cNvPr id="11" name="Immagine 10" descr="Immagine che contiene testo, interni, elettronico, scrivania&#10;&#10;Descrizione generata automaticamente">
            <a:extLst>
              <a:ext uri="{FF2B5EF4-FFF2-40B4-BE49-F238E27FC236}">
                <a16:creationId xmlns:a16="http://schemas.microsoft.com/office/drawing/2014/main" xmlns="" id="{AEE01D4B-D92F-324A-E3E3-219B2E7F9DA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226"/>
          <a:stretch/>
        </p:blipFill>
        <p:spPr>
          <a:xfrm>
            <a:off x="19297651" y="9554789"/>
            <a:ext cx="3376754" cy="2184814"/>
          </a:xfrm>
          <a:prstGeom prst="rect">
            <a:avLst/>
          </a:prstGeom>
        </p:spPr>
      </p:pic>
      <p:pic>
        <p:nvPicPr>
          <p:cNvPr id="4" name="Immagine 44" descr="Immagine che contiene logo&#10;&#10;Descrizione generata automaticamente">
            <a:extLst>
              <a:ext uri="{FF2B5EF4-FFF2-40B4-BE49-F238E27FC236}">
                <a16:creationId xmlns:a16="http://schemas.microsoft.com/office/drawing/2014/main" xmlns="" id="{A852213E-2CEE-C254-B3E9-DC08F49E358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4304592" y="11966756"/>
            <a:ext cx="4425816" cy="1449156"/>
          </a:xfrm>
          <a:prstGeom prst="rect">
            <a:avLst/>
          </a:prstGeom>
        </p:spPr>
      </p:pic>
    </p:spTree>
    <p:extLst>
      <p:ext uri="{BB962C8B-B14F-4D97-AF65-F5344CB8AC3E}">
        <p14:creationId xmlns:p14="http://schemas.microsoft.com/office/powerpoint/2010/main" val="25688055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0" descr="C:\Users\morlando01\Downloads\Logo-PRIMA-2.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917980" y="11966755"/>
            <a:ext cx="3500317" cy="1749245"/>
          </a:xfrm>
          <a:prstGeom prst="rect">
            <a:avLst/>
          </a:prstGeom>
          <a:noFill/>
          <a:ln>
            <a:noFill/>
          </a:ln>
        </p:spPr>
      </p:pic>
      <p:pic>
        <p:nvPicPr>
          <p:cNvPr id="6" name="Immagine 5"/>
          <p:cNvPicPr>
            <a:picLocks noChangeAspect="1"/>
          </p:cNvPicPr>
          <p:nvPr/>
        </p:nvPicPr>
        <p:blipFill>
          <a:blip r:embed="rId3"/>
          <a:stretch>
            <a:fillRect/>
          </a:stretch>
        </p:blipFill>
        <p:spPr>
          <a:xfrm>
            <a:off x="652027" y="3926"/>
            <a:ext cx="2732200" cy="1932531"/>
          </a:xfrm>
          <a:prstGeom prst="rect">
            <a:avLst/>
          </a:prstGeom>
        </p:spPr>
      </p:pic>
      <p:sp>
        <p:nvSpPr>
          <p:cNvPr id="3" name="Rettangolo 2"/>
          <p:cNvSpPr/>
          <p:nvPr/>
        </p:nvSpPr>
        <p:spPr>
          <a:xfrm>
            <a:off x="652027" y="1936457"/>
            <a:ext cx="15747398" cy="11541621"/>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srgbClr val="5FCBEF"/>
                </a:solidFill>
                <a:effectLst/>
                <a:uLnTx/>
                <a:uFillTx/>
                <a:latin typeface="Trebuchet MS" panose="020B0603020202020204"/>
                <a:ea typeface="+mj-ea"/>
                <a:cs typeface="+mj-cs"/>
              </a:rPr>
              <a:t>WP 3 </a:t>
            </a:r>
            <a:r>
              <a:rPr kumimoji="0" lang="en-GB" sz="3600" b="0" i="0" u="none" strike="noStrike" kern="1200" cap="none" spc="0" normalizeH="0" baseline="0" noProof="0" dirty="0">
                <a:ln>
                  <a:noFill/>
                </a:ln>
                <a:solidFill>
                  <a:srgbClr val="5FCBEF"/>
                </a:solidFill>
                <a:effectLst/>
                <a:uLnTx/>
                <a:uFillTx/>
                <a:latin typeface="Trebuchet MS" panose="020B0603020202020204"/>
                <a:ea typeface="+mj-ea"/>
                <a:cs typeface="+mj-cs"/>
              </a:rPr>
              <a:t>Implementation</a:t>
            </a:r>
          </a:p>
          <a:p>
            <a:pPr lvl="0" algn="l" defTabSz="914400" hangingPunct="1"/>
            <a:r>
              <a:rPr lang="en-US" b="1" dirty="0">
                <a:solidFill>
                  <a:sysClr val="windowText" lastClr="000000"/>
                </a:solidFill>
              </a:rPr>
              <a:t>Task 3.3 Detector assembly and readout software development (UNICT-IT, CSFNSM-IT, CNR-IT)</a:t>
            </a:r>
          </a:p>
          <a:p>
            <a:pPr lvl="0" algn="l" defTabSz="914400" hangingPunct="1"/>
            <a:endParaRPr lang="en-US" b="1" dirty="0">
              <a:solidFill>
                <a:sysClr val="windowText" lastClr="000000"/>
              </a:solidFill>
            </a:endParaRPr>
          </a:p>
          <a:p>
            <a:pPr lvl="0" algn="l" defTabSz="914400" hangingPunct="1"/>
            <a:endParaRPr lang="it-IT" sz="1800" b="1" dirty="0">
              <a:solidFill>
                <a:sysClr val="windowText" lastClr="000000"/>
              </a:solidFill>
            </a:endParaRPr>
          </a:p>
          <a:p>
            <a:pPr lvl="0" algn="l" defTabSz="457200" hangingPunct="1"/>
            <a:r>
              <a:rPr lang="en-US" b="1" kern="1200" dirty="0">
                <a:solidFill>
                  <a:srgbClr val="000000"/>
                </a:solidFill>
                <a:latin typeface="Times New Roman" panose="02020603050405020304" pitchFamily="18" charset="0"/>
              </a:rPr>
              <a:t>Our objectives:</a:t>
            </a:r>
          </a:p>
          <a:p>
            <a:pPr lvl="0" algn="l" defTabSz="457200" hangingPunct="1"/>
            <a:r>
              <a:rPr lang="en-US" kern="1200" dirty="0">
                <a:solidFill>
                  <a:srgbClr val="000000"/>
                </a:solidFill>
                <a:latin typeface="Times New Roman" panose="02020603050405020304" pitchFamily="18" charset="0"/>
              </a:rPr>
              <a:t>design and assembly of spectroscopy apparatus operating in the UV range and its complete electro-optical characterization </a:t>
            </a:r>
          </a:p>
          <a:p>
            <a:pPr lvl="0" algn="l" defTabSz="457200" hangingPunct="1"/>
            <a:endParaRPr lang="it-IT" kern="1200" dirty="0">
              <a:solidFill>
                <a:srgbClr val="000000"/>
              </a:solidFill>
              <a:latin typeface="Times New Roman" panose="02020603050405020304" pitchFamily="18" charset="0"/>
            </a:endParaRPr>
          </a:p>
          <a:p>
            <a:pPr lvl="0" algn="l" defTabSz="457200" hangingPunct="1"/>
            <a:endParaRPr lang="en-US" sz="1800" b="1" kern="1200" dirty="0">
              <a:solidFill>
                <a:srgbClr val="000000"/>
              </a:solidFill>
              <a:latin typeface="Times New Roman" panose="02020603050405020304" pitchFamily="18" charset="0"/>
            </a:endParaRPr>
          </a:p>
          <a:p>
            <a:pPr lvl="0" algn="l" defTabSz="457200" hangingPunct="1"/>
            <a:r>
              <a:rPr lang="en-US" b="1" kern="1200" dirty="0">
                <a:solidFill>
                  <a:srgbClr val="000000"/>
                </a:solidFill>
                <a:latin typeface="Times New Roman" panose="02020603050405020304" pitchFamily="18" charset="0"/>
              </a:rPr>
              <a:t>Key aspects:</a:t>
            </a:r>
          </a:p>
          <a:p>
            <a:pPr marL="342900" indent="-342900" algn="just">
              <a:buFont typeface="Arial" panose="020B0604020202020204" pitchFamily="34" charset="0"/>
              <a:buChar char="•"/>
            </a:pPr>
            <a:r>
              <a:rPr lang="en-US" kern="1200" dirty="0">
                <a:solidFill>
                  <a:srgbClr val="000000"/>
                </a:solidFill>
                <a:latin typeface="Times New Roman" panose="02020603050405020304" pitchFamily="18" charset="0"/>
              </a:rPr>
              <a:t>The spectroscopy system will be assembled using a steel or </a:t>
            </a:r>
            <a:r>
              <a:rPr lang="en-US" kern="1200" dirty="0" err="1">
                <a:solidFill>
                  <a:srgbClr val="000000"/>
                </a:solidFill>
                <a:latin typeface="Times New Roman" panose="02020603050405020304" pitchFamily="18" charset="0"/>
              </a:rPr>
              <a:t>aluminium</a:t>
            </a:r>
            <a:r>
              <a:rPr lang="en-US" kern="1200" dirty="0">
                <a:solidFill>
                  <a:srgbClr val="000000"/>
                </a:solidFill>
                <a:latin typeface="Times New Roman" panose="02020603050405020304" pitchFamily="18" charset="0"/>
              </a:rPr>
              <a:t> tubular chamber. </a:t>
            </a:r>
          </a:p>
          <a:p>
            <a:pPr algn="just"/>
            <a:endParaRPr lang="en-US" kern="1200" dirty="0">
              <a:solidFill>
                <a:srgbClr val="000000"/>
              </a:solidFill>
              <a:latin typeface="Times New Roman" panose="02020603050405020304" pitchFamily="18" charset="0"/>
            </a:endParaRPr>
          </a:p>
          <a:p>
            <a:pPr marL="342900" indent="-342900" algn="just">
              <a:buFont typeface="Arial" panose="020B0604020202020204" pitchFamily="34" charset="0"/>
              <a:buChar char="•"/>
            </a:pPr>
            <a:r>
              <a:rPr lang="en-US" kern="1200" dirty="0">
                <a:solidFill>
                  <a:srgbClr val="000000"/>
                </a:solidFill>
                <a:latin typeface="Times New Roman" panose="02020603050405020304" pitchFamily="18" charset="0"/>
              </a:rPr>
              <a:t>The chamber dimensions (optical path ) will be fixed evaluating the optical absorption of the chemicals of interest using standard laboratory characterization</a:t>
            </a:r>
          </a:p>
          <a:p>
            <a:pPr algn="just"/>
            <a:endParaRPr lang="en-US" kern="1200" dirty="0">
              <a:solidFill>
                <a:srgbClr val="000000"/>
              </a:solidFill>
              <a:latin typeface="Times New Roman" panose="02020603050405020304" pitchFamily="18" charset="0"/>
            </a:endParaRPr>
          </a:p>
          <a:p>
            <a:pPr algn="just"/>
            <a:r>
              <a:rPr lang="it-IT" b="1" kern="1200" dirty="0" err="1">
                <a:solidFill>
                  <a:srgbClr val="000000"/>
                </a:solidFill>
                <a:latin typeface="Times New Roman" panose="02020603050405020304" pitchFamily="18" charset="0"/>
              </a:rPr>
              <a:t>Methodology</a:t>
            </a:r>
            <a:r>
              <a:rPr lang="it-IT" b="1" kern="1200" dirty="0">
                <a:solidFill>
                  <a:srgbClr val="000000"/>
                </a:solidFill>
                <a:latin typeface="Times New Roman" panose="02020603050405020304" pitchFamily="18" charset="0"/>
              </a:rPr>
              <a:t>:</a:t>
            </a:r>
          </a:p>
          <a:p>
            <a:pPr algn="just"/>
            <a:r>
              <a:rPr lang="it-IT" kern="1200" dirty="0" err="1">
                <a:solidFill>
                  <a:srgbClr val="000000"/>
                </a:solidFill>
                <a:latin typeface="Times New Roman" panose="02020603050405020304" pitchFamily="18" charset="0"/>
              </a:rPr>
              <a:t>Different</a:t>
            </a:r>
            <a:r>
              <a:rPr lang="it-IT" kern="1200" dirty="0">
                <a:solidFill>
                  <a:srgbClr val="000000"/>
                </a:solidFill>
                <a:latin typeface="Times New Roman" panose="02020603050405020304" pitchFamily="18" charset="0"/>
              </a:rPr>
              <a:t> Systems </a:t>
            </a:r>
            <a:r>
              <a:rPr lang="it-IT" kern="1200" dirty="0" err="1">
                <a:solidFill>
                  <a:srgbClr val="000000"/>
                </a:solidFill>
                <a:latin typeface="Times New Roman" panose="02020603050405020304" pitchFamily="18" charset="0"/>
              </a:rPr>
              <a:t>operating</a:t>
            </a:r>
            <a:r>
              <a:rPr lang="it-IT" kern="1200" dirty="0">
                <a:solidFill>
                  <a:srgbClr val="000000"/>
                </a:solidFill>
                <a:latin typeface="Times New Roman" panose="02020603050405020304" pitchFamily="18" charset="0"/>
              </a:rPr>
              <a:t> with the </a:t>
            </a:r>
            <a:r>
              <a:rPr lang="it-IT" kern="1200" dirty="0" err="1">
                <a:solidFill>
                  <a:srgbClr val="000000"/>
                </a:solidFill>
                <a:latin typeface="Times New Roman" panose="02020603050405020304" pitchFamily="18" charset="0"/>
              </a:rPr>
              <a:t>same</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principle</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will</a:t>
            </a:r>
            <a:r>
              <a:rPr lang="it-IT" kern="1200" dirty="0">
                <a:solidFill>
                  <a:srgbClr val="000000"/>
                </a:solidFill>
                <a:latin typeface="Times New Roman" panose="02020603050405020304" pitchFamily="18" charset="0"/>
              </a:rPr>
              <a:t> be </a:t>
            </a:r>
            <a:r>
              <a:rPr lang="it-IT" kern="1200" dirty="0" err="1">
                <a:solidFill>
                  <a:srgbClr val="000000"/>
                </a:solidFill>
                <a:latin typeface="Times New Roman" panose="02020603050405020304" pitchFamily="18" charset="0"/>
              </a:rPr>
              <a:t>designed</a:t>
            </a:r>
            <a:endParaRPr lang="it-IT" kern="1200" dirty="0">
              <a:solidFill>
                <a:srgbClr val="000000"/>
              </a:solidFill>
              <a:latin typeface="Times New Roman" panose="02020603050405020304" pitchFamily="18" charset="0"/>
            </a:endParaRPr>
          </a:p>
          <a:p>
            <a:pPr algn="just"/>
            <a:r>
              <a:rPr lang="it-IT" kern="1200" dirty="0">
                <a:solidFill>
                  <a:srgbClr val="000000"/>
                </a:solidFill>
                <a:latin typeface="Times New Roman" panose="02020603050405020304" pitchFamily="18" charset="0"/>
              </a:rPr>
              <a:t>=&gt;for </a:t>
            </a:r>
            <a:r>
              <a:rPr lang="it-IT" kern="1200" dirty="0" err="1">
                <a:solidFill>
                  <a:srgbClr val="000000"/>
                </a:solidFill>
                <a:latin typeface="Times New Roman" panose="02020603050405020304" pitchFamily="18" charset="0"/>
              </a:rPr>
              <a:t>detection</a:t>
            </a:r>
            <a:r>
              <a:rPr lang="it-IT" kern="1200" dirty="0">
                <a:solidFill>
                  <a:srgbClr val="000000"/>
                </a:solidFill>
                <a:latin typeface="Times New Roman" panose="02020603050405020304" pitchFamily="18" charset="0"/>
              </a:rPr>
              <a:t> in </a:t>
            </a:r>
            <a:r>
              <a:rPr lang="it-IT" kern="1200" dirty="0" err="1">
                <a:solidFill>
                  <a:srgbClr val="000000"/>
                </a:solidFill>
                <a:latin typeface="Times New Roman" panose="02020603050405020304" pitchFamily="18" charset="0"/>
              </a:rPr>
              <a:t>liquid</a:t>
            </a:r>
            <a:r>
              <a:rPr lang="it-IT" kern="1200" dirty="0">
                <a:solidFill>
                  <a:srgbClr val="000000"/>
                </a:solidFill>
                <a:latin typeface="Times New Roman" panose="02020603050405020304" pitchFamily="18" charset="0"/>
              </a:rPr>
              <a:t> of: </a:t>
            </a:r>
          </a:p>
          <a:p>
            <a:pPr marL="342900" indent="-342900" algn="just">
              <a:buFont typeface="Arial" panose="020B0604020202020204" pitchFamily="34" charset="0"/>
              <a:buChar char="•"/>
            </a:pPr>
            <a:r>
              <a:rPr lang="it-IT" kern="1200" dirty="0" err="1">
                <a:solidFill>
                  <a:srgbClr val="000000"/>
                </a:solidFill>
                <a:latin typeface="Times New Roman" panose="02020603050405020304" pitchFamily="18" charset="0"/>
              </a:rPr>
              <a:t>Nitrogen</a:t>
            </a:r>
            <a:r>
              <a:rPr lang="it-IT" kern="1200" dirty="0">
                <a:solidFill>
                  <a:srgbClr val="000000"/>
                </a:solidFill>
                <a:latin typeface="Times New Roman" panose="02020603050405020304" pitchFamily="18" charset="0"/>
              </a:rPr>
              <a:t> compound</a:t>
            </a:r>
          </a:p>
          <a:p>
            <a:pPr marL="342900" indent="-342900" algn="just">
              <a:buFont typeface="Arial" panose="020B0604020202020204" pitchFamily="34" charset="0"/>
              <a:buChar char="•"/>
            </a:pPr>
            <a:r>
              <a:rPr lang="it-IT" kern="1200" dirty="0" err="1">
                <a:solidFill>
                  <a:srgbClr val="000000"/>
                </a:solidFill>
                <a:latin typeface="Times New Roman" panose="02020603050405020304" pitchFamily="18" charset="0"/>
              </a:rPr>
              <a:t>Biological</a:t>
            </a:r>
            <a:r>
              <a:rPr lang="it-IT" kern="1200" dirty="0">
                <a:solidFill>
                  <a:srgbClr val="000000"/>
                </a:solidFill>
                <a:latin typeface="Times New Roman" panose="02020603050405020304" pitchFamily="18" charset="0"/>
              </a:rPr>
              <a:t> agent  </a:t>
            </a:r>
          </a:p>
          <a:p>
            <a:pPr algn="just"/>
            <a:endParaRPr lang="it-IT" kern="1200" dirty="0">
              <a:solidFill>
                <a:srgbClr val="000000"/>
              </a:solidFill>
              <a:latin typeface="Times New Roman" panose="02020603050405020304" pitchFamily="18" charset="0"/>
            </a:endParaRPr>
          </a:p>
          <a:p>
            <a:pPr algn="just"/>
            <a:r>
              <a:rPr lang="it-IT" kern="1200" dirty="0">
                <a:solidFill>
                  <a:srgbClr val="000000"/>
                </a:solidFill>
                <a:latin typeface="Times New Roman" panose="02020603050405020304" pitchFamily="18" charset="0"/>
              </a:rPr>
              <a:t>=&gt;for the </a:t>
            </a:r>
            <a:r>
              <a:rPr lang="it-IT" kern="1200" dirty="0" err="1">
                <a:solidFill>
                  <a:srgbClr val="000000"/>
                </a:solidFill>
                <a:latin typeface="Times New Roman" panose="02020603050405020304" pitchFamily="18" charset="0"/>
              </a:rPr>
              <a:t>monitoring</a:t>
            </a:r>
            <a:r>
              <a:rPr lang="it-IT" kern="1200" dirty="0">
                <a:solidFill>
                  <a:srgbClr val="000000"/>
                </a:solidFill>
                <a:latin typeface="Times New Roman" panose="02020603050405020304" pitchFamily="18" charset="0"/>
              </a:rPr>
              <a:t> of </a:t>
            </a:r>
            <a:r>
              <a:rPr lang="it-IT" kern="1200" dirty="0" err="1">
                <a:solidFill>
                  <a:srgbClr val="000000"/>
                </a:solidFill>
                <a:latin typeface="Times New Roman" panose="02020603050405020304" pitchFamily="18" charset="0"/>
              </a:rPr>
              <a:t>sensing</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substrates</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devepoled</a:t>
            </a:r>
            <a:r>
              <a:rPr lang="it-IT" kern="1200" dirty="0">
                <a:solidFill>
                  <a:srgbClr val="000000"/>
                </a:solidFill>
                <a:latin typeface="Times New Roman" panose="02020603050405020304" pitchFamily="18" charset="0"/>
              </a:rPr>
              <a:t> in </a:t>
            </a:r>
            <a:r>
              <a:rPr lang="it-IT" b="1" kern="1200" dirty="0">
                <a:solidFill>
                  <a:srgbClr val="000000"/>
                </a:solidFill>
                <a:latin typeface="Times New Roman" panose="02020603050405020304" pitchFamily="18" charset="0"/>
              </a:rPr>
              <a:t>Task 3.2 </a:t>
            </a:r>
            <a:r>
              <a:rPr lang="it-IT" kern="1200" dirty="0">
                <a:solidFill>
                  <a:srgbClr val="000000"/>
                </a:solidFill>
                <a:latin typeface="Times New Roman" panose="02020603050405020304" pitchFamily="18" charset="0"/>
              </a:rPr>
              <a:t>for </a:t>
            </a:r>
            <a:r>
              <a:rPr lang="it-IT" kern="1200" dirty="0" err="1">
                <a:solidFill>
                  <a:srgbClr val="000000"/>
                </a:solidFill>
                <a:latin typeface="Times New Roman" panose="02020603050405020304" pitchFamily="18" charset="0"/>
              </a:rPr>
              <a:t>heavy</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metals</a:t>
            </a:r>
            <a:r>
              <a:rPr lang="it-IT" kern="1200" dirty="0">
                <a:solidFill>
                  <a:srgbClr val="000000"/>
                </a:solidFill>
                <a:latin typeface="Times New Roman" panose="02020603050405020304" pitchFamily="18" charset="0"/>
              </a:rPr>
              <a:t> and/or </a:t>
            </a:r>
            <a:r>
              <a:rPr lang="it-IT" kern="1200" dirty="0" err="1">
                <a:solidFill>
                  <a:srgbClr val="000000"/>
                </a:solidFill>
                <a:latin typeface="Times New Roman" panose="02020603050405020304" pitchFamily="18" charset="0"/>
              </a:rPr>
              <a:t>pesticides</a:t>
            </a:r>
            <a:endParaRPr lang="it-IT" kern="1200" dirty="0">
              <a:solidFill>
                <a:srgbClr val="000000"/>
              </a:solidFill>
              <a:latin typeface="Times New Roman" panose="02020603050405020304" pitchFamily="18" charset="0"/>
            </a:endParaRPr>
          </a:p>
          <a:p>
            <a:pPr algn="just"/>
            <a:endParaRPr lang="en-US" kern="1200" dirty="0">
              <a:solidFill>
                <a:srgbClr val="000000"/>
              </a:solidFill>
              <a:latin typeface="Times New Roman" panose="02020603050405020304" pitchFamily="18" charset="0"/>
            </a:endParaRPr>
          </a:p>
          <a:p>
            <a:pPr algn="just"/>
            <a:r>
              <a:rPr lang="en-US" b="1" kern="1200" dirty="0">
                <a:solidFill>
                  <a:srgbClr val="000000"/>
                </a:solidFill>
                <a:latin typeface="Times New Roman" panose="02020603050405020304" pitchFamily="18" charset="0"/>
              </a:rPr>
              <a:t>Complete characterization of the system will be performed in lab</a:t>
            </a:r>
            <a:r>
              <a:rPr lang="en-US" kern="1200" dirty="0">
                <a:solidFill>
                  <a:srgbClr val="000000"/>
                </a:solidFill>
                <a:latin typeface="Times New Roman" panose="02020603050405020304" pitchFamily="18" charset="0"/>
              </a:rPr>
              <a:t> with bench electronics and test water solutions</a:t>
            </a:r>
          </a:p>
          <a:p>
            <a:pPr algn="just"/>
            <a:r>
              <a:rPr lang="en-GB" kern="1200" dirty="0" err="1">
                <a:solidFill>
                  <a:srgbClr val="000000"/>
                </a:solidFill>
                <a:latin typeface="Times New Roman" panose="02020603050405020304" pitchFamily="18" charset="0"/>
              </a:rPr>
              <a:t>Labview</a:t>
            </a:r>
            <a:r>
              <a:rPr lang="en-GB" kern="1200" dirty="0">
                <a:solidFill>
                  <a:srgbClr val="000000"/>
                </a:solidFill>
                <a:latin typeface="Times New Roman" panose="02020603050405020304" pitchFamily="18" charset="0"/>
              </a:rPr>
              <a:t> could be a </a:t>
            </a:r>
            <a:r>
              <a:rPr lang="en-GB" kern="1200" dirty="0" err="1">
                <a:solidFill>
                  <a:srgbClr val="000000"/>
                </a:solidFill>
                <a:latin typeface="Times New Roman" panose="02020603050405020304" pitchFamily="18" charset="0"/>
              </a:rPr>
              <a:t>favorable</a:t>
            </a:r>
            <a:r>
              <a:rPr lang="en-GB" kern="1200" dirty="0">
                <a:solidFill>
                  <a:srgbClr val="000000"/>
                </a:solidFill>
                <a:latin typeface="Times New Roman" panose="02020603050405020304" pitchFamily="18" charset="0"/>
              </a:rPr>
              <a:t> framework  for laboratory test being the most diffuse devices (</a:t>
            </a:r>
            <a:r>
              <a:rPr lang="en-GB" kern="1200" dirty="0" err="1">
                <a:solidFill>
                  <a:srgbClr val="000000"/>
                </a:solidFill>
                <a:latin typeface="Times New Roman" panose="02020603050405020304" pitchFamily="18" charset="0"/>
              </a:rPr>
              <a:t>picoammeters</a:t>
            </a:r>
            <a:r>
              <a:rPr lang="en-GB" kern="1200" dirty="0">
                <a:solidFill>
                  <a:srgbClr val="000000"/>
                </a:solidFill>
                <a:latin typeface="Times New Roman" panose="02020603050405020304" pitchFamily="18" charset="0"/>
              </a:rPr>
              <a:t>, power </a:t>
            </a:r>
            <a:r>
              <a:rPr lang="en-GB" kern="1200" dirty="0" err="1">
                <a:solidFill>
                  <a:srgbClr val="000000"/>
                </a:solidFill>
                <a:latin typeface="Times New Roman" panose="02020603050405020304" pitchFamily="18" charset="0"/>
              </a:rPr>
              <a:t>supplyes</a:t>
            </a:r>
            <a:r>
              <a:rPr lang="en-GB" kern="1200" dirty="0">
                <a:solidFill>
                  <a:srgbClr val="000000"/>
                </a:solidFill>
                <a:latin typeface="Times New Roman" panose="02020603050405020304" pitchFamily="18" charset="0"/>
              </a:rPr>
              <a:t>, thermometers..)  compatible with </a:t>
            </a:r>
            <a:r>
              <a:rPr lang="en-GB" kern="1200" dirty="0" err="1">
                <a:solidFill>
                  <a:srgbClr val="000000"/>
                </a:solidFill>
                <a:latin typeface="Times New Roman" panose="02020603050405020304" pitchFamily="18" charset="0"/>
              </a:rPr>
              <a:t>Labview</a:t>
            </a:r>
            <a:r>
              <a:rPr lang="en-GB" kern="1200" dirty="0">
                <a:solidFill>
                  <a:srgbClr val="000000"/>
                </a:solidFill>
                <a:latin typeface="Times New Roman" panose="02020603050405020304" pitchFamily="18" charset="0"/>
              </a:rPr>
              <a:t>.</a:t>
            </a:r>
          </a:p>
          <a:p>
            <a:pPr algn="just"/>
            <a:r>
              <a:rPr lang="en-GB" kern="1200" dirty="0">
                <a:solidFill>
                  <a:srgbClr val="000000"/>
                </a:solidFill>
                <a:latin typeface="Times New Roman" panose="02020603050405020304" pitchFamily="18" charset="0"/>
              </a:rPr>
              <a:t>A lot of </a:t>
            </a:r>
            <a:r>
              <a:rPr lang="en-GB" kern="1200" dirty="0" err="1">
                <a:solidFill>
                  <a:srgbClr val="000000"/>
                </a:solidFill>
                <a:latin typeface="Times New Roman" panose="02020603050405020304" pitchFamily="18" charset="0"/>
              </a:rPr>
              <a:t>Labview</a:t>
            </a:r>
            <a:r>
              <a:rPr lang="en-GB" kern="1200" dirty="0">
                <a:solidFill>
                  <a:srgbClr val="000000"/>
                </a:solidFill>
                <a:latin typeface="Times New Roman" panose="02020603050405020304" pitchFamily="18" charset="0"/>
              </a:rPr>
              <a:t> experience is shared among collaboration members. Existing routines could be rapidly converted to the new applications</a:t>
            </a:r>
          </a:p>
          <a:p>
            <a:pPr algn="just"/>
            <a:endParaRPr lang="en-US" kern="1200" dirty="0">
              <a:solidFill>
                <a:srgbClr val="000000"/>
              </a:solidFill>
              <a:latin typeface="Times New Roman" panose="02020603050405020304" pitchFamily="18" charset="0"/>
            </a:endParaRPr>
          </a:p>
          <a:p>
            <a:pPr algn="just"/>
            <a:r>
              <a:rPr lang="it-IT" kern="1200" dirty="0" err="1">
                <a:solidFill>
                  <a:srgbClr val="000000"/>
                </a:solidFill>
                <a:latin typeface="Times New Roman" panose="02020603050405020304" pitchFamily="18" charset="0"/>
              </a:rPr>
              <a:t>Successively</a:t>
            </a:r>
            <a:r>
              <a:rPr lang="it-IT" kern="1200" dirty="0">
                <a:solidFill>
                  <a:srgbClr val="000000"/>
                </a:solidFill>
                <a:latin typeface="Times New Roman" panose="02020603050405020304" pitchFamily="18" charset="0"/>
              </a:rPr>
              <a:t>, </a:t>
            </a:r>
            <a:r>
              <a:rPr lang="it-IT" b="1" kern="1200" dirty="0">
                <a:solidFill>
                  <a:srgbClr val="000000"/>
                </a:solidFill>
                <a:latin typeface="Times New Roman" panose="02020603050405020304" pitchFamily="18" charset="0"/>
              </a:rPr>
              <a:t>opportune </a:t>
            </a:r>
            <a:r>
              <a:rPr lang="it-IT" b="1" kern="1200" dirty="0" err="1">
                <a:solidFill>
                  <a:srgbClr val="000000"/>
                </a:solidFill>
                <a:latin typeface="Times New Roman" panose="02020603050405020304" pitchFamily="18" charset="0"/>
              </a:rPr>
              <a:t>readout</a:t>
            </a:r>
            <a:r>
              <a:rPr lang="it-IT" b="1" kern="1200" dirty="0">
                <a:solidFill>
                  <a:srgbClr val="000000"/>
                </a:solidFill>
                <a:latin typeface="Times New Roman" panose="02020603050405020304" pitchFamily="18" charset="0"/>
              </a:rPr>
              <a:t> software</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will</a:t>
            </a:r>
            <a:r>
              <a:rPr lang="it-IT" kern="1200" dirty="0">
                <a:solidFill>
                  <a:srgbClr val="000000"/>
                </a:solidFill>
                <a:latin typeface="Times New Roman" panose="02020603050405020304" pitchFamily="18" charset="0"/>
              </a:rPr>
              <a:t> be </a:t>
            </a:r>
            <a:r>
              <a:rPr lang="it-IT" kern="1200" dirty="0" err="1">
                <a:solidFill>
                  <a:srgbClr val="000000"/>
                </a:solidFill>
                <a:latin typeface="Times New Roman" panose="02020603050405020304" pitchFamily="18" charset="0"/>
              </a:rPr>
              <a:t>developed</a:t>
            </a:r>
            <a:r>
              <a:rPr lang="it-IT" kern="1200" dirty="0">
                <a:solidFill>
                  <a:srgbClr val="000000"/>
                </a:solidFill>
                <a:latin typeface="Times New Roman" panose="02020603050405020304" pitchFamily="18" charset="0"/>
              </a:rPr>
              <a:t> for the complete control of the </a:t>
            </a:r>
            <a:r>
              <a:rPr lang="it-IT" kern="1200" dirty="0" err="1">
                <a:solidFill>
                  <a:srgbClr val="000000"/>
                </a:solidFill>
                <a:latin typeface="Times New Roman" panose="02020603050405020304" pitchFamily="18" charset="0"/>
              </a:rPr>
              <a:t>system</a:t>
            </a:r>
            <a:r>
              <a:rPr lang="it-IT" kern="1200" dirty="0">
                <a:solidFill>
                  <a:srgbClr val="000000"/>
                </a:solidFill>
                <a:latin typeface="Times New Roman" panose="02020603050405020304" pitchFamily="18" charset="0"/>
              </a:rPr>
              <a:t> </a:t>
            </a:r>
            <a:r>
              <a:rPr lang="it-IT" kern="1200" dirty="0" err="1">
                <a:solidFill>
                  <a:srgbClr val="000000"/>
                </a:solidFill>
                <a:latin typeface="Times New Roman" panose="02020603050405020304" pitchFamily="18" charset="0"/>
              </a:rPr>
              <a:t>locally</a:t>
            </a:r>
            <a:r>
              <a:rPr lang="it-IT" kern="1200" dirty="0">
                <a:solidFill>
                  <a:srgbClr val="000000"/>
                </a:solidFill>
                <a:latin typeface="Times New Roman" panose="02020603050405020304" pitchFamily="18" charset="0"/>
              </a:rPr>
              <a:t> and in remote </a:t>
            </a:r>
            <a:r>
              <a:rPr lang="it-IT" kern="1200" dirty="0" err="1">
                <a:solidFill>
                  <a:srgbClr val="000000"/>
                </a:solidFill>
                <a:latin typeface="Times New Roman" panose="02020603050405020304" pitchFamily="18" charset="0"/>
              </a:rPr>
              <a:t>configuration</a:t>
            </a:r>
            <a:endParaRPr lang="it-IT" kern="1200" dirty="0">
              <a:solidFill>
                <a:srgbClr val="000000"/>
              </a:solidFill>
              <a:latin typeface="Times New Roman" panose="02020603050405020304" pitchFamily="18" charset="0"/>
            </a:endParaRPr>
          </a:p>
          <a:p>
            <a:pPr algn="just"/>
            <a:endParaRPr lang="it-IT" kern="1200" dirty="0">
              <a:solidFill>
                <a:srgbClr val="000000"/>
              </a:solidFill>
              <a:latin typeface="Times New Roman" panose="02020603050405020304" pitchFamily="18" charset="0"/>
            </a:endParaRPr>
          </a:p>
        </p:txBody>
      </p:sp>
      <p:pic>
        <p:nvPicPr>
          <p:cNvPr id="21" name="Immagin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05283" y="970192"/>
            <a:ext cx="5298808" cy="3541785"/>
          </a:xfrm>
          <a:prstGeom prst="rect">
            <a:avLst/>
          </a:prstGeom>
        </p:spPr>
      </p:pic>
      <p:pic>
        <p:nvPicPr>
          <p:cNvPr id="23" name="Immagin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07320" y="9327796"/>
            <a:ext cx="3642187" cy="2713925"/>
          </a:xfrm>
          <a:prstGeom prst="rect">
            <a:avLst/>
          </a:prstGeom>
        </p:spPr>
      </p:pic>
      <p:sp>
        <p:nvSpPr>
          <p:cNvPr id="24" name="CasellaDiTesto 23"/>
          <p:cNvSpPr txBox="1"/>
          <p:nvPr/>
        </p:nvSpPr>
        <p:spPr>
          <a:xfrm>
            <a:off x="19917980" y="8717304"/>
            <a:ext cx="3526658" cy="1200329"/>
          </a:xfrm>
          <a:prstGeom prst="rect">
            <a:avLst/>
          </a:prstGeom>
          <a:noFill/>
        </p:spPr>
        <p:txBody>
          <a:bodyPr wrap="square" rtlCol="0">
            <a:spAutoFit/>
          </a:bodyPr>
          <a:lstStyle/>
          <a:p>
            <a:r>
              <a:rPr lang="en-US" dirty="0">
                <a:solidFill>
                  <a:srgbClr val="FF0000"/>
                </a:solidFill>
              </a:rPr>
              <a:t>System we recently designed for </a:t>
            </a:r>
            <a:r>
              <a:rPr lang="en-US" dirty="0" err="1">
                <a:solidFill>
                  <a:srgbClr val="FF0000"/>
                </a:solidFill>
              </a:rPr>
              <a:t>vulcanic</a:t>
            </a:r>
            <a:r>
              <a:rPr lang="en-US" dirty="0">
                <a:solidFill>
                  <a:srgbClr val="FF0000"/>
                </a:solidFill>
              </a:rPr>
              <a:t> applications</a:t>
            </a:r>
          </a:p>
        </p:txBody>
      </p:sp>
      <p:pic>
        <p:nvPicPr>
          <p:cNvPr id="11"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11369" y="4499027"/>
            <a:ext cx="4312781" cy="2377420"/>
          </a:xfrm>
          <a:prstGeom prst="rect">
            <a:avLst/>
          </a:prstGeom>
        </p:spPr>
      </p:pic>
      <p:pic>
        <p:nvPicPr>
          <p:cNvPr id="10" name="Picture 2" descr="103 Picoammete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789642" y="6605990"/>
            <a:ext cx="3806130" cy="1874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41481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0" descr="C:\Users\morlando01\Downloads\Logo-PRIMA-2.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37441" y="11485155"/>
            <a:ext cx="4464020" cy="2230845"/>
          </a:xfrm>
          <a:prstGeom prst="rect">
            <a:avLst/>
          </a:prstGeom>
          <a:noFill/>
          <a:ln>
            <a:noFill/>
          </a:ln>
        </p:spPr>
      </p:pic>
      <p:sp>
        <p:nvSpPr>
          <p:cNvPr id="5" name="Titolo 1">
            <a:extLst>
              <a:ext uri="{FF2B5EF4-FFF2-40B4-BE49-F238E27FC236}">
                <a16:creationId xmlns:a16="http://schemas.microsoft.com/office/drawing/2014/main" xmlns="" id="{6882C70E-8C75-2905-C47A-B4EE1CEC7F52}"/>
              </a:ext>
            </a:extLst>
          </p:cNvPr>
          <p:cNvSpPr txBox="1">
            <a:spLocks/>
          </p:cNvSpPr>
          <p:nvPr/>
        </p:nvSpPr>
        <p:spPr>
          <a:xfrm>
            <a:off x="1564217" y="3128696"/>
            <a:ext cx="14228234" cy="9596704"/>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914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1371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18288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0" marR="0" indent="22860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6pPr>
            <a:lvl7pPr marL="0" marR="0" indent="2743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7pPr>
            <a:lvl8pPr marL="0" marR="0" indent="3200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8pPr>
            <a:lvl9pPr marL="0" marR="0" indent="3657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9pPr>
          </a:lstStyle>
          <a:p>
            <a:pPr hangingPunct="1"/>
            <a:r>
              <a:rPr lang="en-GB" sz="3600" kern="1200" spc="0" dirty="0">
                <a:solidFill>
                  <a:srgbClr val="5FCBEF"/>
                </a:solidFill>
                <a:latin typeface="Trebuchet MS" panose="020B0603020202020204"/>
                <a:ea typeface="+mj-ea"/>
                <a:cs typeface="+mj-cs"/>
              </a:rPr>
              <a:t>WP </a:t>
            </a:r>
            <a:r>
              <a:rPr lang="en-GB" sz="3600" kern="1200" spc="0" dirty="0" smtClean="0">
                <a:solidFill>
                  <a:srgbClr val="5FCBEF"/>
                </a:solidFill>
                <a:latin typeface="Trebuchet MS" panose="020B0603020202020204"/>
                <a:ea typeface="+mj-ea"/>
                <a:cs typeface="+mj-cs"/>
              </a:rPr>
              <a:t>3 Implementation</a:t>
            </a:r>
            <a:endParaRPr lang="en-GB" sz="3600" kern="1200" spc="0" dirty="0">
              <a:solidFill>
                <a:srgbClr val="5FCBEF"/>
              </a:solidFill>
              <a:latin typeface="Trebuchet MS" panose="020B0603020202020204"/>
              <a:ea typeface="+mj-ea"/>
              <a:cs typeface="+mj-cs"/>
            </a:endParaRPr>
          </a:p>
          <a:p>
            <a:pPr hangingPunct="1"/>
            <a:r>
              <a:rPr lang="en-US" sz="2400" b="1" spc="0" dirty="0">
                <a:solidFill>
                  <a:sysClr val="windowText" lastClr="000000"/>
                </a:solidFill>
                <a:latin typeface="+mn-lt"/>
                <a:ea typeface="+mn-ea"/>
                <a:cs typeface="+mn-cs"/>
              </a:rPr>
              <a:t>Task 3.4 Detector test and calibration with use cases (CSFNSM-IT, CNR-IT, UNICT-IT, UV-ES,) </a:t>
            </a:r>
          </a:p>
          <a:p>
            <a:pPr hangingPunct="1"/>
            <a:endParaRPr lang="en-US" sz="2400" b="1" spc="0" dirty="0">
              <a:solidFill>
                <a:sysClr val="windowText" lastClr="000000"/>
              </a:solidFill>
              <a:latin typeface="+mn-lt"/>
              <a:ea typeface="+mn-ea"/>
              <a:cs typeface="+mn-cs"/>
            </a:endParaRPr>
          </a:p>
          <a:p>
            <a:pPr lvl="0" defTabSz="914400" hangingPunct="1">
              <a:lnSpc>
                <a:spcPct val="100000"/>
              </a:lnSpc>
            </a:pPr>
            <a:endParaRPr lang="it-IT" sz="2400" b="1" spc="0" dirty="0">
              <a:solidFill>
                <a:sysClr val="windowText" lastClr="000000"/>
              </a:solidFill>
              <a:latin typeface="Helvetica Neue"/>
              <a:sym typeface="Helvetica Neue"/>
            </a:endParaRPr>
          </a:p>
          <a:p>
            <a:pPr lvl="0" defTabSz="457200" hangingPunct="1">
              <a:lnSpc>
                <a:spcPct val="100000"/>
              </a:lnSpc>
            </a:pPr>
            <a:r>
              <a:rPr lang="en-US" sz="2400" b="1" kern="1200" spc="0" dirty="0">
                <a:latin typeface="Times New Roman" panose="02020603050405020304" pitchFamily="18" charset="0"/>
                <a:sym typeface="Helvetica Neue"/>
              </a:rPr>
              <a:t>Our objectives:</a:t>
            </a:r>
          </a:p>
          <a:p>
            <a:pPr lvl="0" defTabSz="457200" hangingPunct="1">
              <a:lnSpc>
                <a:spcPct val="100000"/>
              </a:lnSpc>
            </a:pPr>
            <a:r>
              <a:rPr lang="en-US" sz="2400" spc="0" dirty="0">
                <a:solidFill>
                  <a:schemeClr val="bg2">
                    <a:lumMod val="10000"/>
                  </a:schemeClr>
                </a:solidFill>
                <a:latin typeface="Times New Roman" panose="02020603050405020304" pitchFamily="18" charset="0"/>
                <a:sym typeface="Helvetica Neue"/>
              </a:rPr>
              <a:t>Test and calibration of the spectroscopy apparatus</a:t>
            </a:r>
          </a:p>
          <a:p>
            <a:pPr lvl="0" defTabSz="457200" hangingPunct="1">
              <a:lnSpc>
                <a:spcPct val="100000"/>
              </a:lnSpc>
            </a:pPr>
            <a:endParaRPr lang="en-US" sz="2400" b="1" kern="1200" spc="0" dirty="0">
              <a:solidFill>
                <a:schemeClr val="bg2">
                  <a:lumMod val="10000"/>
                </a:schemeClr>
              </a:solidFill>
              <a:latin typeface="Times New Roman" panose="02020603050405020304" pitchFamily="18" charset="0"/>
              <a:sym typeface="Helvetica Neue"/>
            </a:endParaRPr>
          </a:p>
          <a:p>
            <a:pPr lvl="0" defTabSz="457200" hangingPunct="1">
              <a:lnSpc>
                <a:spcPct val="100000"/>
              </a:lnSpc>
            </a:pPr>
            <a:endParaRPr lang="it-IT" sz="2400" b="1" kern="1200" spc="0" dirty="0">
              <a:latin typeface="Times New Roman" panose="02020603050405020304" pitchFamily="18" charset="0"/>
              <a:sym typeface="Helvetica Neue"/>
            </a:endParaRPr>
          </a:p>
          <a:p>
            <a:pPr lvl="0" defTabSz="457200" hangingPunct="1">
              <a:lnSpc>
                <a:spcPct val="100000"/>
              </a:lnSpc>
            </a:pPr>
            <a:endParaRPr lang="en-US" sz="2400" b="1" kern="1200" spc="0" dirty="0">
              <a:latin typeface="Times New Roman" panose="02020603050405020304" pitchFamily="18" charset="0"/>
              <a:sym typeface="Helvetica Neue"/>
            </a:endParaRPr>
          </a:p>
          <a:p>
            <a:pPr lvl="0" defTabSz="457200" hangingPunct="1">
              <a:lnSpc>
                <a:spcPct val="100000"/>
              </a:lnSpc>
            </a:pPr>
            <a:r>
              <a:rPr lang="en-US" sz="2400" b="1" kern="1200" spc="0" dirty="0" err="1">
                <a:latin typeface="Times New Roman" panose="02020603050405020304" pitchFamily="18" charset="0"/>
                <a:sym typeface="Helvetica Neue"/>
              </a:rPr>
              <a:t>Characterisation</a:t>
            </a:r>
            <a:r>
              <a:rPr lang="en-US" sz="2400" b="1" kern="1200" spc="0" dirty="0">
                <a:latin typeface="Times New Roman" panose="02020603050405020304" pitchFamily="18" charset="0"/>
                <a:sym typeface="Helvetica Neue"/>
              </a:rPr>
              <a:t>: </a:t>
            </a:r>
          </a:p>
          <a:p>
            <a:pPr hangingPunct="1">
              <a:lnSpc>
                <a:spcPct val="150000"/>
              </a:lnSpc>
            </a:pPr>
            <a:r>
              <a:rPr lang="en-US" sz="2400" spc="0" dirty="0">
                <a:solidFill>
                  <a:sysClr val="windowText" lastClr="000000"/>
                </a:solidFill>
                <a:latin typeface="+mn-lt"/>
                <a:ea typeface="+mn-ea"/>
                <a:cs typeface="+mn-cs"/>
              </a:rPr>
              <a:t>The complete spectroscopy apparatus will be tested and calibrated in laboratory against gold-standard instrumentation and protocols, using water solutions with different fixed concentration of the chemical species to be monitored opportunely prepared. Water solution contaminated with bacteria as described in Task 2.3, will be adopted also for the spectroscopy apparatus testing towards biological contamination. A prototypal system emulating the final set-up will be assembled and tested in laboratory using a flow rate scaled-down water pipeline. </a:t>
            </a:r>
            <a:endParaRPr lang="en-GB" sz="1800" dirty="0"/>
          </a:p>
        </p:txBody>
      </p:sp>
      <p:pic>
        <p:nvPicPr>
          <p:cNvPr id="6" name="Immagine 5"/>
          <p:cNvPicPr>
            <a:picLocks noChangeAspect="1"/>
          </p:cNvPicPr>
          <p:nvPr/>
        </p:nvPicPr>
        <p:blipFill>
          <a:blip r:embed="rId3"/>
          <a:stretch>
            <a:fillRect/>
          </a:stretch>
        </p:blipFill>
        <p:spPr>
          <a:xfrm>
            <a:off x="1133578" y="293863"/>
            <a:ext cx="3432544" cy="2427896"/>
          </a:xfrm>
          <a:prstGeom prst="rect">
            <a:avLst/>
          </a:prstGeom>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322609" y="2550942"/>
            <a:ext cx="5678852" cy="407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92451" y="6972300"/>
            <a:ext cx="6345556" cy="3814086"/>
          </a:xfrm>
          <a:prstGeom prst="rect">
            <a:avLst/>
          </a:prstGeom>
        </p:spPr>
      </p:pic>
    </p:spTree>
    <p:extLst>
      <p:ext uri="{BB962C8B-B14F-4D97-AF65-F5344CB8AC3E}">
        <p14:creationId xmlns:p14="http://schemas.microsoft.com/office/powerpoint/2010/main" val="115232182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80" descr="C:\Users\morlando01\Downloads\Logo-PRIMA-2.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982200" y="11732973"/>
            <a:ext cx="3835370" cy="1916684"/>
          </a:xfrm>
          <a:prstGeom prst="rect">
            <a:avLst/>
          </a:prstGeom>
          <a:noFill/>
          <a:ln>
            <a:noFill/>
          </a:ln>
        </p:spPr>
      </p:pic>
      <p:sp>
        <p:nvSpPr>
          <p:cNvPr id="5" name="Titolo 1">
            <a:extLst>
              <a:ext uri="{FF2B5EF4-FFF2-40B4-BE49-F238E27FC236}">
                <a16:creationId xmlns:a16="http://schemas.microsoft.com/office/drawing/2014/main" xmlns="" id="{6882C70E-8C75-2905-C47A-B4EE1CEC7F52}"/>
              </a:ext>
            </a:extLst>
          </p:cNvPr>
          <p:cNvSpPr txBox="1">
            <a:spLocks/>
          </p:cNvSpPr>
          <p:nvPr/>
        </p:nvSpPr>
        <p:spPr>
          <a:xfrm>
            <a:off x="1335246" y="2938197"/>
            <a:ext cx="14533033" cy="9562618"/>
          </a:xfrm>
          <a:prstGeom prst="rect">
            <a:avLst/>
          </a:prstGeom>
        </p:spPr>
        <p:txBody>
          <a:bodyPr/>
          <a:lstStyle>
            <a:lvl1pPr marL="0" marR="0" indent="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914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1371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18288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0" marR="0" indent="22860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6pPr>
            <a:lvl7pPr marL="0" marR="0" indent="2743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7pPr>
            <a:lvl8pPr marL="0" marR="0" indent="3200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8pPr>
            <a:lvl9pPr marL="0" marR="0" indent="3657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9pPr>
          </a:lstStyle>
          <a:p>
            <a:pPr hangingPunct="1"/>
            <a:r>
              <a:rPr lang="en-GB" sz="3600" kern="1200" spc="0" dirty="0" smtClean="0">
                <a:solidFill>
                  <a:srgbClr val="5FCBEF"/>
                </a:solidFill>
                <a:latin typeface="Trebuchet MS" panose="020B0603020202020204"/>
                <a:ea typeface="+mj-ea"/>
                <a:cs typeface="+mj-cs"/>
              </a:rPr>
              <a:t>WP 3 </a:t>
            </a:r>
            <a:r>
              <a:rPr lang="en-GB" sz="3600" kern="1200" spc="0" dirty="0">
                <a:solidFill>
                  <a:srgbClr val="5FCBEF"/>
                </a:solidFill>
                <a:latin typeface="Trebuchet MS" panose="020B0603020202020204"/>
                <a:ea typeface="+mj-ea"/>
                <a:cs typeface="+mj-cs"/>
              </a:rPr>
              <a:t>Implementation</a:t>
            </a:r>
          </a:p>
          <a:p>
            <a:r>
              <a:rPr lang="en-US" sz="2400" b="1" spc="0" dirty="0">
                <a:solidFill>
                  <a:sysClr val="windowText" lastClr="000000"/>
                </a:solidFill>
                <a:latin typeface="+mn-lt"/>
                <a:ea typeface="+mn-ea"/>
                <a:cs typeface="+mn-cs"/>
              </a:rPr>
              <a:t>Task 3.5 Development of data network and online monitoring software for remote control (UNICT-IT, CNR-IT, UBOUIRA-DZ, UV-ES</a:t>
            </a:r>
            <a:r>
              <a:rPr lang="en-US" sz="2400" spc="0" dirty="0">
                <a:solidFill>
                  <a:sysClr val="windowText" lastClr="000000"/>
                </a:solidFill>
                <a:latin typeface="+mn-lt"/>
                <a:ea typeface="+mn-ea"/>
                <a:cs typeface="+mn-cs"/>
              </a:rPr>
              <a:t>) </a:t>
            </a:r>
          </a:p>
          <a:p>
            <a:pPr lvl="0" defTabSz="914400" hangingPunct="1">
              <a:lnSpc>
                <a:spcPct val="100000"/>
              </a:lnSpc>
            </a:pPr>
            <a:endParaRPr lang="it-IT" sz="1800" b="1" spc="0" dirty="0">
              <a:solidFill>
                <a:sysClr val="windowText" lastClr="000000"/>
              </a:solidFill>
              <a:latin typeface="Helvetica Neue"/>
              <a:sym typeface="Helvetica Neue"/>
            </a:endParaRPr>
          </a:p>
          <a:p>
            <a:pPr lvl="0" defTabSz="457200" hangingPunct="1">
              <a:lnSpc>
                <a:spcPct val="100000"/>
              </a:lnSpc>
            </a:pPr>
            <a:r>
              <a:rPr lang="en-US" sz="2400" b="1" kern="1200" spc="0" dirty="0">
                <a:latin typeface="Times New Roman" panose="02020603050405020304" pitchFamily="18" charset="0"/>
                <a:sym typeface="Helvetica Neue"/>
              </a:rPr>
              <a:t>Our objectives: </a:t>
            </a:r>
          </a:p>
          <a:p>
            <a:pPr lvl="0" defTabSz="457200" hangingPunct="1">
              <a:lnSpc>
                <a:spcPct val="100000"/>
              </a:lnSpc>
            </a:pPr>
            <a:r>
              <a:rPr lang="en-US" sz="2400" spc="0" dirty="0">
                <a:latin typeface="Times New Roman" panose="02020603050405020304" pitchFamily="18" charset="0"/>
                <a:sym typeface="Helvetica Neue"/>
              </a:rPr>
              <a:t>Development of data network and of the software for the remote control </a:t>
            </a:r>
          </a:p>
          <a:p>
            <a:pPr lvl="0" algn="ctr">
              <a:lnSpc>
                <a:spcPct val="100000"/>
              </a:lnSpc>
            </a:pPr>
            <a:r>
              <a:rPr lang="en-US" sz="2400" spc="0" dirty="0">
                <a:latin typeface="Times New Roman" panose="02020603050405020304" pitchFamily="18" charset="0"/>
                <a:sym typeface="Helvetica Neue"/>
              </a:rPr>
              <a:t>	</a:t>
            </a:r>
          </a:p>
          <a:p>
            <a:pPr lvl="0" defTabSz="457200" hangingPunct="1">
              <a:lnSpc>
                <a:spcPct val="100000"/>
              </a:lnSpc>
            </a:pPr>
            <a:endParaRPr lang="en-US" sz="1800" b="1" kern="1200" spc="0" dirty="0">
              <a:latin typeface="Times New Roman" panose="02020603050405020304" pitchFamily="18" charset="0"/>
              <a:sym typeface="Helvetica Neue"/>
            </a:endParaRPr>
          </a:p>
          <a:p>
            <a:pPr lvl="0" defTabSz="457200" hangingPunct="1">
              <a:lnSpc>
                <a:spcPct val="100000"/>
              </a:lnSpc>
            </a:pPr>
            <a:r>
              <a:rPr lang="en-US" sz="2400" b="1" kern="1200" spc="0" dirty="0">
                <a:latin typeface="Times New Roman" panose="02020603050405020304" pitchFamily="18" charset="0"/>
                <a:sym typeface="Helvetica Neue"/>
              </a:rPr>
              <a:t>Key aspects:</a:t>
            </a:r>
          </a:p>
          <a:p>
            <a:pPr algn="just">
              <a:lnSpc>
                <a:spcPct val="150000"/>
              </a:lnSpc>
            </a:pP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Different sensors can be deployed in field. In order to allow for a centralized water distribution monitoring, a suitable ICT data network will be developed. Different protocols and gateway will be used in relationship with distance between on-field sensor and data center. For group of close-locally distributed sensors, a </a:t>
            </a:r>
            <a:r>
              <a:rPr lang="en-US" sz="2400" spc="0" dirty="0" err="1">
                <a:solidFill>
                  <a:sysClr val="windowText" lastClr="000000"/>
                </a:solidFill>
                <a:latin typeface="Times New Roman" panose="02020603050405020304" pitchFamily="18" charset="0"/>
                <a:ea typeface="+mn-ea"/>
                <a:cs typeface="Times New Roman" panose="02020603050405020304" pitchFamily="18" charset="0"/>
                <a:sym typeface="Helvetica Neue"/>
              </a:rPr>
              <a:t>LoRA</a:t>
            </a: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 network (or eventually </a:t>
            </a:r>
            <a:r>
              <a:rPr lang="en-US" sz="2400" spc="0" dirty="0" err="1">
                <a:solidFill>
                  <a:sysClr val="windowText" lastClr="000000"/>
                </a:solidFill>
                <a:latin typeface="Times New Roman" panose="02020603050405020304" pitchFamily="18" charset="0"/>
                <a:ea typeface="+mn-ea"/>
                <a:cs typeface="Times New Roman" panose="02020603050405020304" pitchFamily="18" charset="0"/>
                <a:sym typeface="Helvetica Neue"/>
              </a:rPr>
              <a:t>WiFi</a:t>
            </a: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 / </a:t>
            </a:r>
            <a:r>
              <a:rPr lang="en-US" sz="2400" spc="0" dirty="0" err="1">
                <a:solidFill>
                  <a:sysClr val="windowText" lastClr="000000"/>
                </a:solidFill>
                <a:latin typeface="Times New Roman" panose="02020603050405020304" pitchFamily="18" charset="0"/>
                <a:ea typeface="+mn-ea"/>
                <a:cs typeface="Times New Roman" panose="02020603050405020304" pitchFamily="18" charset="0"/>
                <a:sym typeface="Helvetica Neue"/>
              </a:rPr>
              <a:t>ZigBee</a:t>
            </a: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 network) can be used. Then, different </a:t>
            </a:r>
            <a:r>
              <a:rPr lang="en-US" sz="2400" spc="0" dirty="0" err="1">
                <a:solidFill>
                  <a:sysClr val="windowText" lastClr="000000"/>
                </a:solidFill>
                <a:latin typeface="Times New Roman" panose="02020603050405020304" pitchFamily="18" charset="0"/>
                <a:ea typeface="+mn-ea"/>
                <a:cs typeface="Times New Roman" panose="02020603050405020304" pitchFamily="18" charset="0"/>
                <a:sym typeface="Helvetica Neue"/>
              </a:rPr>
              <a:t>LoRA</a:t>
            </a: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 gateway can be connected to the data center using for example standard 4G or NB-IOT (if available) network with standard protocol as MQTT. The best configuration will be on-field evaluated during the whole system integration phase. At the data center, a suitable software with user interface will be developed or integrated, starting from </a:t>
            </a:r>
            <a:r>
              <a:rPr lang="en-US" sz="2400" spc="0" dirty="0" err="1">
                <a:solidFill>
                  <a:sysClr val="windowText" lastClr="000000"/>
                </a:solidFill>
                <a:latin typeface="Times New Roman" panose="02020603050405020304" pitchFamily="18" charset="0"/>
                <a:ea typeface="+mn-ea"/>
                <a:cs typeface="Times New Roman" panose="02020603050405020304" pitchFamily="18" charset="0"/>
                <a:sym typeface="Helvetica Neue"/>
              </a:rPr>
              <a:t>opensource</a:t>
            </a: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 in order to allow for data storage in a database, whole system behavior monitoring and </a:t>
            </a:r>
            <a:r>
              <a:rPr lang="en-US" sz="2400" spc="0" dirty="0" err="1">
                <a:solidFill>
                  <a:sysClr val="windowText" lastClr="000000"/>
                </a:solidFill>
                <a:latin typeface="Times New Roman" panose="02020603050405020304" pitchFamily="18" charset="0"/>
                <a:ea typeface="+mn-ea"/>
                <a:cs typeface="Times New Roman" panose="02020603050405020304" pitchFamily="18" charset="0"/>
                <a:sym typeface="Helvetica Neue"/>
              </a:rPr>
              <a:t>mis</a:t>
            </a:r>
            <a:r>
              <a:rPr lang="en-US" sz="2400" spc="0" dirty="0">
                <a:solidFill>
                  <a:sysClr val="windowText" lastClr="000000"/>
                </a:solidFill>
                <a:latin typeface="Times New Roman" panose="02020603050405020304" pitchFamily="18" charset="0"/>
                <a:ea typeface="+mn-ea"/>
                <a:cs typeface="Times New Roman" panose="02020603050405020304" pitchFamily="18" charset="0"/>
                <a:sym typeface="Helvetica Neue"/>
              </a:rPr>
              <a:t>-behavior alarm information </a:t>
            </a:r>
            <a:r>
              <a:rPr lang="en-US" sz="2400" spc="0" dirty="0">
                <a:solidFill>
                  <a:sysClr val="windowText" lastClr="000000"/>
                </a:solidFill>
                <a:latin typeface="Times New Roman" panose="02020603050405020304" pitchFamily="18" charset="0"/>
                <a:ea typeface="+mn-ea"/>
                <a:cs typeface="Times New Roman" panose="02020603050405020304" pitchFamily="18" charset="0"/>
              </a:rPr>
              <a:t>monitoring. </a:t>
            </a:r>
          </a:p>
          <a:p>
            <a:pPr>
              <a:lnSpc>
                <a:spcPct val="150000"/>
              </a:lnSpc>
            </a:pPr>
            <a:endParaRPr lang="it-IT" sz="2400" spc="0" dirty="0">
              <a:solidFill>
                <a:sysClr val="windowText" lastClr="000000"/>
              </a:solidFill>
              <a:latin typeface="Times New Roman" panose="02020603050405020304" pitchFamily="18" charset="0"/>
              <a:ea typeface="+mn-ea"/>
              <a:cs typeface="Times New Roman" panose="02020603050405020304" pitchFamily="18" charset="0"/>
            </a:endParaRPr>
          </a:p>
          <a:p>
            <a:pPr>
              <a:lnSpc>
                <a:spcPct val="150000"/>
              </a:lnSpc>
            </a:pPr>
            <a:endParaRPr lang="en-US" sz="2400" spc="0" dirty="0">
              <a:solidFill>
                <a:sysClr val="windowText" lastClr="000000"/>
              </a:solidFill>
              <a:latin typeface="Times New Roman" panose="02020603050405020304" pitchFamily="18" charset="0"/>
              <a:ea typeface="+mn-ea"/>
              <a:cs typeface="Times New Roman" panose="02020603050405020304" pitchFamily="18" charset="0"/>
            </a:endParaRPr>
          </a:p>
        </p:txBody>
      </p:sp>
      <p:pic>
        <p:nvPicPr>
          <p:cNvPr id="6" name="Immagine 5"/>
          <p:cNvPicPr>
            <a:picLocks noChangeAspect="1"/>
          </p:cNvPicPr>
          <p:nvPr/>
        </p:nvPicPr>
        <p:blipFill>
          <a:blip r:embed="rId3"/>
          <a:stretch>
            <a:fillRect/>
          </a:stretch>
        </p:blipFill>
        <p:spPr>
          <a:xfrm>
            <a:off x="1133578" y="293863"/>
            <a:ext cx="3432544" cy="2427896"/>
          </a:xfrm>
          <a:prstGeom prst="rect">
            <a:avLst/>
          </a:prstGeom>
        </p:spPr>
      </p:pic>
      <p:pic>
        <p:nvPicPr>
          <p:cNvPr id="7" name="Picture 2" descr="Wireless sensor network architecture.">
            <a:extLst>
              <a:ext uri="{FF2B5EF4-FFF2-40B4-BE49-F238E27FC236}">
                <a16:creationId xmlns:a16="http://schemas.microsoft.com/office/drawing/2014/main" xmlns="" id="{9F3E208D-C3B1-4822-AC47-B16F108217E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077334" y="2143822"/>
            <a:ext cx="6144616" cy="387524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xmlns="" id="{FE6EE3A2-313B-40E8-A634-B4612085CF4A}"/>
              </a:ext>
            </a:extLst>
          </p:cNvPr>
          <p:cNvGrpSpPr/>
          <p:nvPr/>
        </p:nvGrpSpPr>
        <p:grpSpPr>
          <a:xfrm>
            <a:off x="16097250" y="6676076"/>
            <a:ext cx="5769900" cy="4556965"/>
            <a:chOff x="5653339" y="2618902"/>
            <a:chExt cx="4442563" cy="2168233"/>
          </a:xfrm>
        </p:grpSpPr>
        <p:pic>
          <p:nvPicPr>
            <p:cNvPr id="9" name="Immagine 8">
              <a:extLst>
                <a:ext uri="{FF2B5EF4-FFF2-40B4-BE49-F238E27FC236}">
                  <a16:creationId xmlns:a16="http://schemas.microsoft.com/office/drawing/2014/main" xmlns="" id="{7E16A10E-B27B-4929-9501-2CE1D185B569}"/>
                </a:ext>
              </a:extLst>
            </p:cNvPr>
            <p:cNvPicPr>
              <a:picLocks noChangeAspect="1"/>
            </p:cNvPicPr>
            <p:nvPr/>
          </p:nvPicPr>
          <p:blipFill>
            <a:blip r:embed="rId5"/>
            <a:stretch>
              <a:fillRect/>
            </a:stretch>
          </p:blipFill>
          <p:spPr>
            <a:xfrm>
              <a:off x="5653339" y="2721733"/>
              <a:ext cx="4442563" cy="2065402"/>
            </a:xfrm>
            <a:prstGeom prst="rect">
              <a:avLst/>
            </a:prstGeom>
          </p:spPr>
        </p:pic>
        <p:sp>
          <p:nvSpPr>
            <p:cNvPr id="10" name="Rettangolo 9">
              <a:extLst>
                <a:ext uri="{FF2B5EF4-FFF2-40B4-BE49-F238E27FC236}">
                  <a16:creationId xmlns:a16="http://schemas.microsoft.com/office/drawing/2014/main" xmlns="" id="{5259E2EC-40BC-4349-9C9E-4ED0ADE5AE36}"/>
                </a:ext>
              </a:extLst>
            </p:cNvPr>
            <p:cNvSpPr/>
            <p:nvPr/>
          </p:nvSpPr>
          <p:spPr>
            <a:xfrm>
              <a:off x="8927383" y="2618902"/>
              <a:ext cx="1097382" cy="268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39362058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257300" y="0"/>
            <a:ext cx="22010861" cy="13582591"/>
          </a:xfrm>
          <a:prstGeom prst="rect">
            <a:avLst/>
          </a:prstGeom>
        </p:spPr>
      </p:pic>
      <p:sp>
        <p:nvSpPr>
          <p:cNvPr id="2" name="CasellaDiTesto 1"/>
          <p:cNvSpPr txBox="1"/>
          <p:nvPr/>
        </p:nvSpPr>
        <p:spPr>
          <a:xfrm>
            <a:off x="1964987" y="9529306"/>
            <a:ext cx="11233845"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7200" b="1" i="1" u="none" strike="noStrike" cap="none" spc="0" normalizeH="0" baseline="0" dirty="0" err="1">
                <a:ln>
                  <a:noFill/>
                </a:ln>
                <a:solidFill>
                  <a:schemeClr val="bg1"/>
                </a:solidFill>
                <a:effectLst/>
                <a:uFillTx/>
                <a:latin typeface="+mn-lt"/>
                <a:ea typeface="+mn-ea"/>
                <a:cs typeface="+mn-cs"/>
                <a:sym typeface="Helvetica Neue"/>
              </a:rPr>
              <a:t>Thanks</a:t>
            </a:r>
            <a:r>
              <a:rPr kumimoji="0" lang="it-IT" sz="7200" b="1" i="1" u="none" strike="noStrike" cap="none" spc="0" normalizeH="0" baseline="0" dirty="0">
                <a:ln>
                  <a:noFill/>
                </a:ln>
                <a:solidFill>
                  <a:schemeClr val="bg1"/>
                </a:solidFill>
                <a:effectLst/>
                <a:uFillTx/>
                <a:latin typeface="+mn-lt"/>
                <a:ea typeface="+mn-ea"/>
                <a:cs typeface="+mn-cs"/>
                <a:sym typeface="Helvetica Neue"/>
              </a:rPr>
              <a:t> for </a:t>
            </a:r>
            <a:r>
              <a:rPr kumimoji="0" lang="it-IT" sz="7200" b="1" i="1" u="none" strike="noStrike" cap="none" spc="0" normalizeH="0" baseline="0" dirty="0" err="1">
                <a:ln>
                  <a:noFill/>
                </a:ln>
                <a:solidFill>
                  <a:schemeClr val="bg1"/>
                </a:solidFill>
                <a:effectLst/>
                <a:uFillTx/>
                <a:latin typeface="+mn-lt"/>
                <a:ea typeface="+mn-ea"/>
                <a:cs typeface="+mn-cs"/>
                <a:sym typeface="Helvetica Neue"/>
              </a:rPr>
              <a:t>your</a:t>
            </a:r>
            <a:r>
              <a:rPr kumimoji="0" lang="it-IT" sz="7200" b="1" i="1" u="none" strike="noStrike" cap="none" spc="0" normalizeH="0" dirty="0">
                <a:ln>
                  <a:noFill/>
                </a:ln>
                <a:solidFill>
                  <a:schemeClr val="bg1"/>
                </a:solidFill>
                <a:effectLst/>
                <a:uFillTx/>
                <a:latin typeface="+mn-lt"/>
                <a:ea typeface="+mn-ea"/>
                <a:cs typeface="+mn-cs"/>
                <a:sym typeface="Helvetica Neue"/>
              </a:rPr>
              <a:t> </a:t>
            </a:r>
            <a:r>
              <a:rPr kumimoji="0" lang="it-IT" sz="7200" b="1" i="1" u="none" strike="noStrike" cap="none" spc="0" normalizeH="0" dirty="0" err="1">
                <a:ln>
                  <a:noFill/>
                </a:ln>
                <a:solidFill>
                  <a:schemeClr val="bg1"/>
                </a:solidFill>
                <a:effectLst/>
                <a:uFillTx/>
                <a:latin typeface="+mn-lt"/>
                <a:ea typeface="+mn-ea"/>
                <a:cs typeface="+mn-cs"/>
                <a:sym typeface="Helvetica Neue"/>
              </a:rPr>
              <a:t>attention</a:t>
            </a:r>
            <a:endParaRPr kumimoji="0" lang="en-US" sz="7200" b="1" i="1" u="none" strike="noStrike" cap="none" spc="0" normalizeH="0" baseline="0" dirty="0">
              <a:ln>
                <a:noFill/>
              </a:ln>
              <a:solidFill>
                <a:schemeClr val="bg1"/>
              </a:solidFill>
              <a:effectLst/>
              <a:uFillTx/>
              <a:latin typeface="+mn-lt"/>
              <a:ea typeface="+mn-ea"/>
              <a:cs typeface="+mn-cs"/>
              <a:sym typeface="Helvetica Neue"/>
            </a:endParaRPr>
          </a:p>
        </p:txBody>
      </p:sp>
      <p:pic>
        <p:nvPicPr>
          <p:cNvPr id="3" name="Picture 380" descr="C:\Users\morlando01\Downloads\Logo-PRIMA-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804141" y="11351746"/>
            <a:ext cx="4464020" cy="2230845"/>
          </a:xfrm>
          <a:prstGeom prst="rect">
            <a:avLst/>
          </a:prstGeom>
          <a:noFill/>
          <a:ln>
            <a:noFill/>
          </a:ln>
        </p:spPr>
      </p:pic>
      <p:pic>
        <p:nvPicPr>
          <p:cNvPr id="4" name="Immagine 3"/>
          <p:cNvPicPr>
            <a:picLocks noChangeAspect="1"/>
          </p:cNvPicPr>
          <p:nvPr/>
        </p:nvPicPr>
        <p:blipFill>
          <a:blip r:embed="rId4"/>
          <a:stretch>
            <a:fillRect/>
          </a:stretch>
        </p:blipFill>
        <p:spPr>
          <a:xfrm>
            <a:off x="606056" y="186260"/>
            <a:ext cx="4213594" cy="2980346"/>
          </a:xfrm>
          <a:prstGeom prst="rect">
            <a:avLst/>
          </a:prstGeom>
        </p:spPr>
      </p:pic>
    </p:spTree>
    <p:extLst>
      <p:ext uri="{BB962C8B-B14F-4D97-AF65-F5344CB8AC3E}">
        <p14:creationId xmlns:p14="http://schemas.microsoft.com/office/powerpoint/2010/main" val="75367935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uppo"/>
          <p:cNvGrpSpPr/>
          <p:nvPr/>
        </p:nvGrpSpPr>
        <p:grpSpPr>
          <a:xfrm>
            <a:off x="12008541" y="1015899"/>
            <a:ext cx="10442594" cy="10442594"/>
            <a:chOff x="0" y="0"/>
            <a:chExt cx="5221296" cy="5221296"/>
          </a:xfrm>
        </p:grpSpPr>
        <p:pic>
          <p:nvPicPr>
            <p:cNvPr id="104" name="Immagine" descr="Immagine"/>
            <p:cNvPicPr>
              <a:picLocks noChangeAspect="1"/>
            </p:cNvPicPr>
            <p:nvPr/>
          </p:nvPicPr>
          <p:blipFill>
            <a:blip r:embed="rId3">
              <a:alphaModFix amt="39070"/>
            </a:blip>
            <a:stretch>
              <a:fillRect/>
            </a:stretch>
          </p:blipFill>
          <p:spPr>
            <a:xfrm>
              <a:off x="0" y="0"/>
              <a:ext cx="5221297" cy="5221297"/>
            </a:xfrm>
            <a:prstGeom prst="rect">
              <a:avLst/>
            </a:prstGeom>
            <a:ln w="12700" cap="flat">
              <a:noFill/>
              <a:miter lim="400000"/>
            </a:ln>
            <a:effectLst/>
          </p:spPr>
        </p:pic>
        <p:sp>
          <p:nvSpPr>
            <p:cNvPr id="105" name="Goccia d'acqua"/>
            <p:cNvSpPr/>
            <p:nvPr/>
          </p:nvSpPr>
          <p:spPr>
            <a:xfrm rot="10800000">
              <a:off x="1317726" y="645351"/>
              <a:ext cx="177940" cy="292424"/>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2600"/>
            </a:solidFill>
            <a:ln w="12700" cap="flat">
              <a:noFill/>
              <a:miter lim="400000"/>
            </a:ln>
            <a:effectLst/>
          </p:spPr>
          <p:txBody>
            <a:bodyPr wrap="square" lIns="91438" tIns="91438" rIns="91438" bIns="91438" numCol="1" anchor="ctr">
              <a:noAutofit/>
            </a:bodyPr>
            <a:lstStyle/>
            <a:p>
              <a:endParaRPr sz="4800"/>
            </a:p>
          </p:txBody>
        </p:sp>
        <p:sp>
          <p:nvSpPr>
            <p:cNvPr id="106" name="Goccia d'acqua"/>
            <p:cNvSpPr/>
            <p:nvPr/>
          </p:nvSpPr>
          <p:spPr>
            <a:xfrm rot="10800000">
              <a:off x="1998930" y="1069218"/>
              <a:ext cx="177940" cy="292423"/>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2600"/>
            </a:solidFill>
            <a:ln w="12700" cap="flat">
              <a:noFill/>
              <a:miter lim="400000"/>
            </a:ln>
            <a:effectLst/>
          </p:spPr>
          <p:txBody>
            <a:bodyPr wrap="square" lIns="91438" tIns="91438" rIns="91438" bIns="91438" numCol="1" anchor="ctr">
              <a:noAutofit/>
            </a:bodyPr>
            <a:lstStyle/>
            <a:p>
              <a:endParaRPr sz="4800"/>
            </a:p>
          </p:txBody>
        </p:sp>
        <p:sp>
          <p:nvSpPr>
            <p:cNvPr id="107" name="Goccia d'acqua"/>
            <p:cNvSpPr/>
            <p:nvPr/>
          </p:nvSpPr>
          <p:spPr>
            <a:xfrm rot="10800000">
              <a:off x="2356156" y="2314594"/>
              <a:ext cx="177940" cy="292424"/>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2600"/>
            </a:solidFill>
            <a:ln w="12700" cap="flat">
              <a:noFill/>
              <a:miter lim="400000"/>
            </a:ln>
            <a:effectLst/>
          </p:spPr>
          <p:txBody>
            <a:bodyPr wrap="square" lIns="91438" tIns="91438" rIns="91438" bIns="91438" numCol="1" anchor="ctr">
              <a:noAutofit/>
            </a:bodyPr>
            <a:lstStyle/>
            <a:p>
              <a:endParaRPr sz="4800"/>
            </a:p>
          </p:txBody>
        </p:sp>
        <p:sp>
          <p:nvSpPr>
            <p:cNvPr id="108" name="Goccia d'acqua"/>
            <p:cNvSpPr/>
            <p:nvPr/>
          </p:nvSpPr>
          <p:spPr>
            <a:xfrm rot="10800000">
              <a:off x="4266864" y="2881427"/>
              <a:ext cx="177940" cy="292423"/>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2600"/>
            </a:solidFill>
            <a:ln w="12700" cap="flat">
              <a:noFill/>
              <a:miter lim="400000"/>
            </a:ln>
            <a:effectLst/>
          </p:spPr>
          <p:txBody>
            <a:bodyPr wrap="square" lIns="91438" tIns="91438" rIns="91438" bIns="91438" numCol="1" anchor="ctr">
              <a:noAutofit/>
            </a:bodyPr>
            <a:lstStyle/>
            <a:p>
              <a:endParaRPr sz="4800"/>
            </a:p>
          </p:txBody>
        </p:sp>
        <p:sp>
          <p:nvSpPr>
            <p:cNvPr id="109" name="Goccia d'acqua"/>
            <p:cNvSpPr/>
            <p:nvPr/>
          </p:nvSpPr>
          <p:spPr>
            <a:xfrm rot="10800000">
              <a:off x="3274868" y="4240102"/>
              <a:ext cx="177940" cy="292424"/>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rgbClr val="FF2600"/>
            </a:solidFill>
            <a:ln w="12700" cap="flat">
              <a:noFill/>
              <a:miter lim="400000"/>
            </a:ln>
            <a:effectLst/>
          </p:spPr>
          <p:txBody>
            <a:bodyPr wrap="square" lIns="91438" tIns="91438" rIns="91438" bIns="91438" numCol="1" anchor="ctr">
              <a:noAutofit/>
            </a:bodyPr>
            <a:lstStyle/>
            <a:p>
              <a:endParaRPr sz="4800"/>
            </a:p>
          </p:txBody>
        </p:sp>
        <p:sp>
          <p:nvSpPr>
            <p:cNvPr id="110" name="Goccia d'acqua"/>
            <p:cNvSpPr/>
            <p:nvPr/>
          </p:nvSpPr>
          <p:spPr>
            <a:xfrm rot="10800000">
              <a:off x="3332822" y="4281483"/>
              <a:ext cx="177940" cy="292424"/>
            </a:xfrm>
            <a:custGeom>
              <a:avLst/>
              <a:gdLst/>
              <a:ahLst/>
              <a:cxnLst>
                <a:cxn ang="0">
                  <a:pos x="wd2" y="hd2"/>
                </a:cxn>
                <a:cxn ang="5400000">
                  <a:pos x="wd2" y="hd2"/>
                </a:cxn>
                <a:cxn ang="10800000">
                  <a:pos x="wd2" y="hd2"/>
                </a:cxn>
                <a:cxn ang="16200000">
                  <a:pos x="wd2" y="hd2"/>
                </a:cxn>
              </a:cxnLst>
              <a:rect l="0" t="0" r="r" b="b"/>
              <a:pathLst>
                <a:path w="21212" h="21327" extrusionOk="0">
                  <a:moveTo>
                    <a:pt x="10606" y="0"/>
                  </a:moveTo>
                  <a:cubicBezTo>
                    <a:pt x="10516" y="127"/>
                    <a:pt x="10450" y="217"/>
                    <a:pt x="10391" y="308"/>
                  </a:cubicBezTo>
                  <a:cubicBezTo>
                    <a:pt x="9100" y="2277"/>
                    <a:pt x="7638" y="4199"/>
                    <a:pt x="6033" y="6080"/>
                  </a:cubicBezTo>
                  <a:cubicBezTo>
                    <a:pt x="4443" y="7944"/>
                    <a:pt x="2872" y="9812"/>
                    <a:pt x="1311" y="11685"/>
                  </a:cubicBezTo>
                  <a:cubicBezTo>
                    <a:pt x="214" y="13000"/>
                    <a:pt x="-253" y="14396"/>
                    <a:pt x="134" y="15863"/>
                  </a:cubicBezTo>
                  <a:cubicBezTo>
                    <a:pt x="517" y="17310"/>
                    <a:pt x="1577" y="18561"/>
                    <a:pt x="3348" y="19559"/>
                  </a:cubicBezTo>
                  <a:cubicBezTo>
                    <a:pt x="6003" y="21055"/>
                    <a:pt x="9136" y="21600"/>
                    <a:pt x="12675" y="21200"/>
                  </a:cubicBezTo>
                  <a:cubicBezTo>
                    <a:pt x="15039" y="20933"/>
                    <a:pt x="17020" y="20211"/>
                    <a:pt x="18599" y="19102"/>
                  </a:cubicBezTo>
                  <a:cubicBezTo>
                    <a:pt x="20105" y="18045"/>
                    <a:pt x="20987" y="16808"/>
                    <a:pt x="21175" y="15410"/>
                  </a:cubicBezTo>
                  <a:cubicBezTo>
                    <a:pt x="21347" y="14127"/>
                    <a:pt x="20912" y="12902"/>
                    <a:pt x="19963" y="11753"/>
                  </a:cubicBezTo>
                  <a:cubicBezTo>
                    <a:pt x="18972" y="10552"/>
                    <a:pt x="17981" y="9352"/>
                    <a:pt x="16951" y="8164"/>
                  </a:cubicBezTo>
                  <a:cubicBezTo>
                    <a:pt x="15099" y="6028"/>
                    <a:pt x="13203" y="3905"/>
                    <a:pt x="11706" y="1663"/>
                  </a:cubicBezTo>
                  <a:cubicBezTo>
                    <a:pt x="11345" y="1122"/>
                    <a:pt x="10989" y="580"/>
                    <a:pt x="10606" y="0"/>
                  </a:cubicBezTo>
                  <a:close/>
                </a:path>
              </a:pathLst>
            </a:custGeom>
            <a:solidFill>
              <a:schemeClr val="accent1">
                <a:satOff val="-19091"/>
                <a:lumOff val="-11921"/>
              </a:schemeClr>
            </a:solidFill>
            <a:ln w="12700" cap="flat">
              <a:noFill/>
              <a:miter lim="400000"/>
            </a:ln>
            <a:effectLst/>
          </p:spPr>
          <p:txBody>
            <a:bodyPr wrap="square" lIns="91438" tIns="91438" rIns="91438" bIns="91438" numCol="1" anchor="ctr">
              <a:noAutofit/>
            </a:bodyPr>
            <a:lstStyle/>
            <a:p>
              <a:endParaRPr sz="4800"/>
            </a:p>
          </p:txBody>
        </p:sp>
      </p:grpSp>
      <p:sp>
        <p:nvSpPr>
          <p:cNvPr id="113" name="Text Box 62"/>
          <p:cNvSpPr txBox="1"/>
          <p:nvPr/>
        </p:nvSpPr>
        <p:spPr>
          <a:xfrm>
            <a:off x="1376073" y="4245667"/>
            <a:ext cx="8726333"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p>
            <a:pPr>
              <a:defRPr>
                <a:solidFill>
                  <a:srgbClr val="424242"/>
                </a:solidFill>
                <a:latin typeface="Lato Bold"/>
                <a:ea typeface="Lato Bold"/>
                <a:cs typeface="Lato Bold"/>
                <a:sym typeface="Lato Bold"/>
              </a:defRPr>
            </a:pPr>
            <a:r>
              <a:rPr lang="en-US" sz="4800" b="1" dirty="0">
                <a:latin typeface="Helvetica Neue"/>
              </a:rPr>
              <a:t>Founded in 2002 from the merger of 4 CNR institutes</a:t>
            </a:r>
          </a:p>
          <a:p>
            <a:pPr>
              <a:defRPr>
                <a:solidFill>
                  <a:srgbClr val="424242"/>
                </a:solidFill>
                <a:latin typeface="Lato Bold"/>
                <a:ea typeface="Lato Bold"/>
                <a:cs typeface="Lato Bold"/>
                <a:sym typeface="Lato Bold"/>
              </a:defRPr>
            </a:pPr>
            <a:endParaRPr lang="en-US" sz="4800" b="1" dirty="0">
              <a:latin typeface="Helvetica Neue"/>
            </a:endParaRPr>
          </a:p>
          <a:p>
            <a:pPr>
              <a:defRPr>
                <a:solidFill>
                  <a:srgbClr val="424242"/>
                </a:solidFill>
                <a:latin typeface="Lato Bold"/>
                <a:ea typeface="Lato Bold"/>
                <a:cs typeface="Lato Bold"/>
                <a:sym typeface="Lato Bold"/>
              </a:defRPr>
            </a:pPr>
            <a:r>
              <a:rPr lang="en-US" sz="4800" b="1" dirty="0">
                <a:latin typeface="Helvetica Neue"/>
              </a:rPr>
              <a:t>6 locations over the entire country</a:t>
            </a:r>
          </a:p>
          <a:p>
            <a:pPr>
              <a:defRPr>
                <a:solidFill>
                  <a:srgbClr val="424242"/>
                </a:solidFill>
                <a:latin typeface="Lato Bold"/>
                <a:ea typeface="Lato Bold"/>
                <a:cs typeface="Lato Bold"/>
                <a:sym typeface="Lato Bold"/>
              </a:defRPr>
            </a:pPr>
            <a:r>
              <a:rPr lang="en-US" sz="4800" b="1" dirty="0">
                <a:latin typeface="Helvetica Neue"/>
              </a:rPr>
              <a:t>Headquarters in Catania</a:t>
            </a:r>
            <a:endParaRPr sz="4800" b="1" dirty="0">
              <a:latin typeface="Helvetica Neue"/>
            </a:endParaRPr>
          </a:p>
        </p:txBody>
      </p:sp>
      <p:sp>
        <p:nvSpPr>
          <p:cNvPr id="114" name="Text Box 62"/>
          <p:cNvSpPr txBox="1"/>
          <p:nvPr/>
        </p:nvSpPr>
        <p:spPr>
          <a:xfrm>
            <a:off x="13283035" y="9518178"/>
            <a:ext cx="3201646"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lvl1pPr>
              <a:tabLst>
                <a:tab pos="254000" algn="l"/>
              </a:tabLst>
              <a:defRPr sz="1600" b="1">
                <a:solidFill>
                  <a:srgbClr val="3C688F"/>
                </a:solidFill>
                <a:latin typeface="Biko"/>
                <a:ea typeface="Biko"/>
                <a:cs typeface="Biko"/>
                <a:sym typeface="Biko"/>
              </a:defRPr>
            </a:lvl1pPr>
          </a:lstStyle>
          <a:p>
            <a:r>
              <a:rPr sz="3200" dirty="0"/>
              <a:t>Catania </a:t>
            </a:r>
            <a:r>
              <a:rPr lang="it-IT" sz="3200" dirty="0"/>
              <a:t>HQ</a:t>
            </a:r>
            <a:endParaRPr sz="3200" dirty="0"/>
          </a:p>
        </p:txBody>
      </p:sp>
      <p:sp>
        <p:nvSpPr>
          <p:cNvPr id="115" name="Text Box 62"/>
          <p:cNvSpPr txBox="1"/>
          <p:nvPr/>
        </p:nvSpPr>
        <p:spPr>
          <a:xfrm>
            <a:off x="19092501" y="9707149"/>
            <a:ext cx="1952658" cy="867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p>
            <a:pPr>
              <a:lnSpc>
                <a:spcPct val="90000"/>
              </a:lnSpc>
              <a:tabLst>
                <a:tab pos="508000" algn="l"/>
              </a:tabLst>
              <a:defRPr sz="1400" b="1">
                <a:solidFill>
                  <a:srgbClr val="424242"/>
                </a:solidFill>
                <a:latin typeface="Biko"/>
                <a:ea typeface="Biko"/>
                <a:cs typeface="Biko"/>
                <a:sym typeface="Biko"/>
              </a:defRPr>
            </a:pPr>
            <a:r>
              <a:rPr sz="2800" dirty="0"/>
              <a:t>Catania</a:t>
            </a:r>
          </a:p>
          <a:p>
            <a:pPr>
              <a:lnSpc>
                <a:spcPct val="90000"/>
              </a:lnSpc>
              <a:tabLst>
                <a:tab pos="508000" algn="l"/>
              </a:tabLst>
              <a:defRPr sz="1400" b="1">
                <a:solidFill>
                  <a:srgbClr val="424242"/>
                </a:solidFill>
                <a:latin typeface="Biko"/>
                <a:ea typeface="Biko"/>
                <a:cs typeface="Biko"/>
                <a:sym typeface="Biko"/>
              </a:defRPr>
            </a:pPr>
            <a:r>
              <a:rPr lang="it-IT" sz="2800" dirty="0" err="1"/>
              <a:t>University</a:t>
            </a:r>
            <a:endParaRPr sz="2800" dirty="0"/>
          </a:p>
        </p:txBody>
      </p:sp>
      <p:sp>
        <p:nvSpPr>
          <p:cNvPr id="116" name="Text Box 62"/>
          <p:cNvSpPr txBox="1"/>
          <p:nvPr/>
        </p:nvSpPr>
        <p:spPr>
          <a:xfrm>
            <a:off x="14275025" y="1678985"/>
            <a:ext cx="2649462"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lvl1pPr>
              <a:tabLst>
                <a:tab pos="254000" algn="l"/>
              </a:tabLst>
              <a:defRPr sz="1400" b="1">
                <a:solidFill>
                  <a:srgbClr val="424242"/>
                </a:solidFill>
                <a:latin typeface="Biko"/>
                <a:ea typeface="Biko"/>
                <a:cs typeface="Biko"/>
                <a:sym typeface="Biko"/>
              </a:defRPr>
            </a:lvl1pPr>
          </a:lstStyle>
          <a:p>
            <a:r>
              <a:rPr sz="2800"/>
              <a:t>Agrate Brianza</a:t>
            </a:r>
          </a:p>
        </p:txBody>
      </p:sp>
      <p:sp>
        <p:nvSpPr>
          <p:cNvPr id="117" name="Text Box 62"/>
          <p:cNvSpPr txBox="1"/>
          <p:nvPr/>
        </p:nvSpPr>
        <p:spPr>
          <a:xfrm>
            <a:off x="15374561" y="3657017"/>
            <a:ext cx="181148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lvl1pPr>
              <a:tabLst>
                <a:tab pos="254000" algn="l"/>
              </a:tabLst>
              <a:defRPr sz="1400" b="1">
                <a:solidFill>
                  <a:srgbClr val="424242"/>
                </a:solidFill>
                <a:latin typeface="Biko"/>
                <a:ea typeface="Biko"/>
                <a:cs typeface="Biko"/>
                <a:sym typeface="Biko"/>
              </a:defRPr>
            </a:lvl1pPr>
          </a:lstStyle>
          <a:p>
            <a:r>
              <a:rPr sz="2800"/>
              <a:t>Bologna</a:t>
            </a:r>
          </a:p>
        </p:txBody>
      </p:sp>
      <p:sp>
        <p:nvSpPr>
          <p:cNvPr id="118" name="Text Box 62"/>
          <p:cNvSpPr txBox="1"/>
          <p:nvPr/>
        </p:nvSpPr>
        <p:spPr>
          <a:xfrm>
            <a:off x="19141026" y="6649157"/>
            <a:ext cx="129665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lvl1pPr>
              <a:tabLst>
                <a:tab pos="254000" algn="l"/>
              </a:tabLst>
              <a:defRPr sz="1400" b="1">
                <a:solidFill>
                  <a:srgbClr val="424242"/>
                </a:solidFill>
                <a:latin typeface="Biko"/>
                <a:ea typeface="Biko"/>
                <a:cs typeface="Biko"/>
                <a:sym typeface="Biko"/>
              </a:defRPr>
            </a:lvl1pPr>
          </a:lstStyle>
          <a:p>
            <a:r>
              <a:rPr sz="2800" dirty="0"/>
              <a:t>Lecce</a:t>
            </a:r>
          </a:p>
        </p:txBody>
      </p:sp>
      <p:sp>
        <p:nvSpPr>
          <p:cNvPr id="119" name="Text Box 62"/>
          <p:cNvSpPr txBox="1"/>
          <p:nvPr/>
        </p:nvSpPr>
        <p:spPr>
          <a:xfrm>
            <a:off x="17127892" y="5547358"/>
            <a:ext cx="1430385"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38" rIns="91438">
            <a:spAutoFit/>
          </a:bodyPr>
          <a:lstStyle>
            <a:lvl1pPr>
              <a:tabLst>
                <a:tab pos="254000" algn="l"/>
              </a:tabLst>
              <a:defRPr sz="1400" b="1">
                <a:solidFill>
                  <a:srgbClr val="424242"/>
                </a:solidFill>
                <a:latin typeface="Biko"/>
                <a:ea typeface="Biko"/>
                <a:cs typeface="Biko"/>
                <a:sym typeface="Biko"/>
              </a:defRPr>
            </a:lvl1pPr>
          </a:lstStyle>
          <a:p>
            <a:r>
              <a:rPr sz="2800" dirty="0"/>
              <a:t>Roma</a:t>
            </a:r>
          </a:p>
        </p:txBody>
      </p:sp>
      <p:pic>
        <p:nvPicPr>
          <p:cNvPr id="120" name="Immagine 21" descr="Immagine 21"/>
          <p:cNvPicPr>
            <a:picLocks/>
          </p:cNvPicPr>
          <p:nvPr/>
        </p:nvPicPr>
        <p:blipFill>
          <a:blip r:embed="rId4"/>
          <a:stretch>
            <a:fillRect/>
          </a:stretch>
        </p:blipFill>
        <p:spPr>
          <a:xfrm>
            <a:off x="11830198" y="1216554"/>
            <a:ext cx="2239556" cy="3713984"/>
          </a:xfrm>
          <a:prstGeom prst="rect">
            <a:avLst/>
          </a:prstGeom>
          <a:effectLst>
            <a:outerShdw blurRad="355600" rotWithShape="0">
              <a:srgbClr val="000000">
                <a:alpha val="75000"/>
              </a:srgbClr>
            </a:outerShdw>
          </a:effectLst>
        </p:spPr>
      </p:pic>
      <p:pic>
        <p:nvPicPr>
          <p:cNvPr id="122" name="Immagine 20" descr="Immagine 20"/>
          <p:cNvPicPr>
            <a:picLocks/>
          </p:cNvPicPr>
          <p:nvPr/>
        </p:nvPicPr>
        <p:blipFill>
          <a:blip r:embed="rId5"/>
          <a:stretch>
            <a:fillRect/>
          </a:stretch>
        </p:blipFill>
        <p:spPr>
          <a:xfrm>
            <a:off x="11270544" y="5300717"/>
            <a:ext cx="5274700" cy="1644978"/>
          </a:xfrm>
          <a:prstGeom prst="rect">
            <a:avLst/>
          </a:prstGeom>
          <a:effectLst>
            <a:outerShdw blurRad="355600" rotWithShape="0">
              <a:srgbClr val="000000">
                <a:alpha val="75000"/>
              </a:srgbClr>
            </a:outerShdw>
          </a:effectLst>
        </p:spPr>
      </p:pic>
      <p:pic>
        <p:nvPicPr>
          <p:cNvPr id="123" name="Picture 21" descr="Picture 21"/>
          <p:cNvPicPr>
            <a:picLocks/>
          </p:cNvPicPr>
          <p:nvPr/>
        </p:nvPicPr>
        <p:blipFill>
          <a:blip r:embed="rId6"/>
          <a:stretch>
            <a:fillRect/>
          </a:stretch>
        </p:blipFill>
        <p:spPr>
          <a:xfrm>
            <a:off x="12579719" y="10064445"/>
            <a:ext cx="4608278" cy="3056394"/>
          </a:xfrm>
          <a:prstGeom prst="rect">
            <a:avLst/>
          </a:prstGeom>
          <a:effectLst>
            <a:outerShdw blurRad="355600" rotWithShape="0">
              <a:srgbClr val="000000">
                <a:alpha val="75000"/>
              </a:srgbClr>
            </a:outerShdw>
          </a:effectLst>
        </p:spPr>
      </p:pic>
      <p:pic>
        <p:nvPicPr>
          <p:cNvPr id="125" name="Immagine 10" descr="Immagine 10"/>
          <p:cNvPicPr>
            <a:picLocks/>
          </p:cNvPicPr>
          <p:nvPr/>
        </p:nvPicPr>
        <p:blipFill>
          <a:blip r:embed="rId7"/>
          <a:stretch>
            <a:fillRect/>
          </a:stretch>
        </p:blipFill>
        <p:spPr>
          <a:xfrm>
            <a:off x="12446688" y="7266716"/>
            <a:ext cx="7362428" cy="1595324"/>
          </a:xfrm>
          <a:prstGeom prst="rect">
            <a:avLst/>
          </a:prstGeom>
          <a:effectLst>
            <a:outerShdw blurRad="355600" rotWithShape="0">
              <a:srgbClr val="000000">
                <a:alpha val="75000"/>
              </a:srgbClr>
            </a:outerShdw>
          </a:effectLst>
        </p:spPr>
      </p:pic>
      <p:sp>
        <p:nvSpPr>
          <p:cNvPr id="126" name="Linea"/>
          <p:cNvSpPr/>
          <p:nvPr/>
        </p:nvSpPr>
        <p:spPr>
          <a:xfrm>
            <a:off x="14188400" y="2622982"/>
            <a:ext cx="472920" cy="220528"/>
          </a:xfrm>
          <a:prstGeom prst="line">
            <a:avLst/>
          </a:prstGeom>
          <a:ln w="12700">
            <a:solidFill>
              <a:srgbClr val="535353"/>
            </a:solidFill>
            <a:miter/>
          </a:ln>
        </p:spPr>
        <p:txBody>
          <a:bodyPr lIns="91438" rIns="91438"/>
          <a:lstStyle/>
          <a:p>
            <a:endParaRPr sz="4800"/>
          </a:p>
        </p:txBody>
      </p:sp>
      <p:sp>
        <p:nvSpPr>
          <p:cNvPr id="127" name="Linea"/>
          <p:cNvSpPr/>
          <p:nvPr/>
        </p:nvSpPr>
        <p:spPr>
          <a:xfrm flipV="1">
            <a:off x="16326313" y="3418228"/>
            <a:ext cx="852714" cy="287604"/>
          </a:xfrm>
          <a:prstGeom prst="line">
            <a:avLst/>
          </a:prstGeom>
          <a:ln w="12700">
            <a:solidFill>
              <a:srgbClr val="535353"/>
            </a:solidFill>
            <a:miter/>
          </a:ln>
        </p:spPr>
        <p:txBody>
          <a:bodyPr lIns="91438" rIns="91438"/>
          <a:lstStyle/>
          <a:p>
            <a:endParaRPr sz="4800"/>
          </a:p>
        </p:txBody>
      </p:sp>
      <p:sp>
        <p:nvSpPr>
          <p:cNvPr id="128" name="Linea"/>
          <p:cNvSpPr/>
          <p:nvPr/>
        </p:nvSpPr>
        <p:spPr>
          <a:xfrm flipV="1">
            <a:off x="19913705" y="7291375"/>
            <a:ext cx="655618" cy="271142"/>
          </a:xfrm>
          <a:prstGeom prst="line">
            <a:avLst/>
          </a:prstGeom>
          <a:ln w="12700">
            <a:solidFill>
              <a:srgbClr val="535353"/>
            </a:solidFill>
            <a:miter/>
          </a:ln>
        </p:spPr>
        <p:txBody>
          <a:bodyPr lIns="91438" rIns="91438"/>
          <a:lstStyle/>
          <a:p>
            <a:endParaRPr sz="4800"/>
          </a:p>
        </p:txBody>
      </p:sp>
      <p:sp>
        <p:nvSpPr>
          <p:cNvPr id="129" name="Linea"/>
          <p:cNvSpPr/>
          <p:nvPr/>
        </p:nvSpPr>
        <p:spPr>
          <a:xfrm flipV="1">
            <a:off x="17293156" y="10213307"/>
            <a:ext cx="1437220" cy="348618"/>
          </a:xfrm>
          <a:prstGeom prst="line">
            <a:avLst/>
          </a:prstGeom>
          <a:ln w="12700">
            <a:solidFill>
              <a:srgbClr val="535353"/>
            </a:solidFill>
            <a:miter/>
          </a:ln>
        </p:spPr>
        <p:txBody>
          <a:bodyPr lIns="91438" rIns="91438"/>
          <a:lstStyle/>
          <a:p>
            <a:endParaRPr sz="4800"/>
          </a:p>
        </p:txBody>
      </p:sp>
      <p:pic>
        <p:nvPicPr>
          <p:cNvPr id="130" name="logo_imm_grande.jpg" descr="logo_imm_grande.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5933" y="1379994"/>
            <a:ext cx="7872442" cy="1794918"/>
          </a:xfrm>
          <a:prstGeom prst="rect">
            <a:avLst/>
          </a:prstGeom>
          <a:ln w="12700">
            <a:miter lim="400000"/>
          </a:ln>
        </p:spPr>
      </p:pic>
      <p:sp>
        <p:nvSpPr>
          <p:cNvPr id="131" name="Linea"/>
          <p:cNvSpPr/>
          <p:nvPr/>
        </p:nvSpPr>
        <p:spPr>
          <a:xfrm>
            <a:off x="16594109" y="6201451"/>
            <a:ext cx="199506" cy="2"/>
          </a:xfrm>
          <a:prstGeom prst="line">
            <a:avLst/>
          </a:prstGeom>
          <a:ln w="12700">
            <a:solidFill>
              <a:srgbClr val="535353"/>
            </a:solidFill>
            <a:miter/>
          </a:ln>
        </p:spPr>
        <p:txBody>
          <a:bodyPr lIns="91438" rIns="91438"/>
          <a:lstStyle/>
          <a:p>
            <a:endParaRPr sz="4800"/>
          </a:p>
        </p:txBody>
      </p:sp>
      <p:pic>
        <p:nvPicPr>
          <p:cNvPr id="132" name="Linea Linea" descr="Linea Linea"/>
          <p:cNvPicPr>
            <a:picLocks/>
          </p:cNvPicPr>
          <p:nvPr/>
        </p:nvPicPr>
        <p:blipFill>
          <a:blip r:embed="rId9"/>
          <a:stretch>
            <a:fillRect/>
          </a:stretch>
        </p:blipFill>
        <p:spPr>
          <a:xfrm>
            <a:off x="642532" y="863483"/>
            <a:ext cx="10179656" cy="76202"/>
          </a:xfrm>
          <a:prstGeom prst="rect">
            <a:avLst/>
          </a:prstGeom>
        </p:spPr>
      </p:pic>
      <p:pic>
        <p:nvPicPr>
          <p:cNvPr id="134" name="Linea Linea" descr="Linea Linea"/>
          <p:cNvPicPr>
            <a:picLocks/>
          </p:cNvPicPr>
          <p:nvPr/>
        </p:nvPicPr>
        <p:blipFill>
          <a:blip r:embed="rId10"/>
          <a:stretch>
            <a:fillRect/>
          </a:stretch>
        </p:blipFill>
        <p:spPr>
          <a:xfrm rot="10800000">
            <a:off x="806863" y="3444006"/>
            <a:ext cx="8010582" cy="76202"/>
          </a:xfrm>
          <a:prstGeom prst="rect">
            <a:avLst/>
          </a:prstGeom>
        </p:spPr>
      </p:pic>
      <p:sp>
        <p:nvSpPr>
          <p:cNvPr id="138" name="Text Box 62"/>
          <p:cNvSpPr txBox="1"/>
          <p:nvPr/>
        </p:nvSpPr>
        <p:spPr>
          <a:xfrm>
            <a:off x="1484772" y="8862040"/>
            <a:ext cx="8261284" cy="3923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rIns="91438">
            <a:spAutoFit/>
          </a:bodyPr>
          <a:lstStyle/>
          <a:p>
            <a:pPr>
              <a:lnSpc>
                <a:spcPct val="110000"/>
              </a:lnSpc>
              <a:tabLst>
                <a:tab pos="508000" algn="l"/>
              </a:tabLst>
              <a:defRPr sz="1900">
                <a:solidFill>
                  <a:srgbClr val="424242"/>
                </a:solidFill>
                <a:latin typeface="Lato Bold"/>
                <a:ea typeface="Lato Bold"/>
                <a:cs typeface="Lato Bold"/>
                <a:sym typeface="Lato Bold"/>
              </a:defRPr>
            </a:pPr>
            <a:r>
              <a:rPr sz="5800" dirty="0">
                <a:solidFill>
                  <a:srgbClr val="3C688F"/>
                </a:solidFill>
              </a:rPr>
              <a:t>2</a:t>
            </a:r>
            <a:r>
              <a:rPr lang="it-IT" sz="5800" dirty="0">
                <a:solidFill>
                  <a:srgbClr val="3C688F"/>
                </a:solidFill>
              </a:rPr>
              <a:t>4</a:t>
            </a:r>
            <a:r>
              <a:rPr sz="5800" dirty="0">
                <a:solidFill>
                  <a:srgbClr val="3C688F"/>
                </a:solidFill>
              </a:rPr>
              <a:t>0</a:t>
            </a:r>
            <a:r>
              <a:rPr sz="3800" dirty="0"/>
              <a:t> </a:t>
            </a:r>
            <a:r>
              <a:rPr lang="en-US" sz="3600" dirty="0">
                <a:latin typeface="Helvetica Neue"/>
              </a:rPr>
              <a:t>researchers, technologists, technicians, administrators</a:t>
            </a:r>
            <a:endParaRPr sz="3600" dirty="0">
              <a:latin typeface="Helvetica Neue"/>
            </a:endParaRPr>
          </a:p>
          <a:p>
            <a:pPr>
              <a:lnSpc>
                <a:spcPct val="130000"/>
              </a:lnSpc>
              <a:spcBef>
                <a:spcPts val="2800"/>
              </a:spcBef>
              <a:tabLst>
                <a:tab pos="508000" algn="l"/>
              </a:tabLst>
              <a:defRPr sz="1900">
                <a:solidFill>
                  <a:srgbClr val="424242"/>
                </a:solidFill>
                <a:latin typeface="Lato Bold"/>
                <a:ea typeface="Lato Bold"/>
                <a:cs typeface="Lato Bold"/>
                <a:sym typeface="Lato Bold"/>
              </a:defRPr>
            </a:pPr>
            <a:r>
              <a:rPr sz="5800" dirty="0">
                <a:solidFill>
                  <a:srgbClr val="3C688F"/>
                </a:solidFill>
              </a:rPr>
              <a:t>5</a:t>
            </a:r>
            <a:r>
              <a:rPr lang="it-IT" sz="5800" dirty="0">
                <a:solidFill>
                  <a:srgbClr val="3C688F"/>
                </a:solidFill>
              </a:rPr>
              <a:t>0</a:t>
            </a:r>
            <a:r>
              <a:rPr sz="3800" dirty="0"/>
              <a:t>  </a:t>
            </a:r>
            <a:r>
              <a:rPr lang="en-US" sz="3600" dirty="0">
                <a:latin typeface="Helvetica Neue"/>
              </a:rPr>
              <a:t>research grants + scholarships + </a:t>
            </a:r>
            <a:r>
              <a:rPr lang="en-US" sz="3600" dirty="0" err="1">
                <a:latin typeface="Helvetica Neue"/>
              </a:rPr>
              <a:t>phD</a:t>
            </a:r>
            <a:r>
              <a:rPr lang="en-US" sz="3600" dirty="0">
                <a:latin typeface="Helvetica Neue"/>
              </a:rPr>
              <a:t> student</a:t>
            </a:r>
            <a:endParaRPr sz="3600" dirty="0">
              <a:latin typeface="Helvetica Neue"/>
            </a:endParaRPr>
          </a:p>
        </p:txBody>
      </p:sp>
      <p:pic>
        <p:nvPicPr>
          <p:cNvPr id="1026" name="Picture 2" descr="Risultato immagine per imm bologna"/>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7336149" y="1665027"/>
            <a:ext cx="3800475" cy="2571751"/>
          </a:xfrm>
          <a:prstGeom prst="rect">
            <a:avLst/>
          </a:prstGeom>
          <a:noFill/>
          <a:extLst>
            <a:ext uri="{909E8E84-426E-40DD-AFC4-6F175D3DCCD1}">
              <a14:hiddenFill xmlns:a14="http://schemas.microsoft.com/office/drawing/2010/main">
                <a:solidFill>
                  <a:srgbClr val="FFFFFF"/>
                </a:solidFill>
              </a14:hiddenFill>
            </a:ext>
          </a:extLst>
        </p:spPr>
      </p:pic>
      <p:pic>
        <p:nvPicPr>
          <p:cNvPr id="32" name="Immagine 3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980875" y="10691799"/>
            <a:ext cx="3888836" cy="2916627"/>
          </a:xfrm>
          <a:prstGeom prst="rect">
            <a:avLst/>
          </a:prstGeom>
          <a:ln w="127000">
            <a:solidFill>
              <a:srgbClr val="E1ECF3"/>
            </a:solidFill>
            <a:round/>
          </a:ln>
        </p:spPr>
      </p:pic>
    </p:spTree>
    <p:extLst>
      <p:ext uri="{BB962C8B-B14F-4D97-AF65-F5344CB8AC3E}">
        <p14:creationId xmlns:p14="http://schemas.microsoft.com/office/powerpoint/2010/main" val="166182948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31"/>
          <p:cNvSpPr txBox="1">
            <a:spLocks noChangeArrowheads="1"/>
          </p:cNvSpPr>
          <p:nvPr/>
        </p:nvSpPr>
        <p:spPr bwMode="auto">
          <a:xfrm>
            <a:off x="7215814" y="9701735"/>
            <a:ext cx="698597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en-GB" altLang="it-IT" sz="3200" dirty="0">
                <a:solidFill>
                  <a:srgbClr val="002060"/>
                </a:solidFill>
                <a:latin typeface="Book Antiqua" pitchFamily="18" charset="0"/>
              </a:rPr>
              <a:t>D</a:t>
            </a:r>
            <a:r>
              <a:rPr lang="en-GB" altLang="it-IT" sz="3200" dirty="0" smtClean="0">
                <a:solidFill>
                  <a:srgbClr val="002060"/>
                </a:solidFill>
                <a:latin typeface="Book Antiqua" pitchFamily="18" charset="0"/>
              </a:rPr>
              <a:t>evelopment </a:t>
            </a:r>
            <a:r>
              <a:rPr lang="en-GB" altLang="it-IT" sz="3200" dirty="0">
                <a:solidFill>
                  <a:srgbClr val="002060"/>
                </a:solidFill>
                <a:latin typeface="Book Antiqua" pitchFamily="18" charset="0"/>
              </a:rPr>
              <a:t>of advanced </a:t>
            </a:r>
            <a:r>
              <a:rPr lang="it-IT" altLang="it-IT" sz="3200" dirty="0" smtClean="0">
                <a:solidFill>
                  <a:srgbClr val="002060"/>
                </a:solidFill>
                <a:latin typeface="Book Antiqua" pitchFamily="18" charset="0"/>
              </a:rPr>
              <a:t>Micro</a:t>
            </a:r>
            <a:r>
              <a:rPr lang="it-IT" altLang="it-IT" sz="3200" dirty="0">
                <a:solidFill>
                  <a:srgbClr val="002060"/>
                </a:solidFill>
                <a:latin typeface="Book Antiqua" pitchFamily="18" charset="0"/>
              </a:rPr>
              <a:t>– and </a:t>
            </a:r>
            <a:r>
              <a:rPr lang="it-IT" altLang="it-IT" sz="3200" dirty="0" err="1">
                <a:solidFill>
                  <a:srgbClr val="002060"/>
                </a:solidFill>
                <a:latin typeface="Book Antiqua" pitchFamily="18" charset="0"/>
              </a:rPr>
              <a:t>nanofabrication</a:t>
            </a:r>
            <a:r>
              <a:rPr lang="it-IT" altLang="it-IT" sz="3200" dirty="0">
                <a:solidFill>
                  <a:srgbClr val="002060"/>
                </a:solidFill>
                <a:latin typeface="Book Antiqua" pitchFamily="18" charset="0"/>
              </a:rPr>
              <a:t> </a:t>
            </a:r>
            <a:r>
              <a:rPr lang="it-IT" altLang="it-IT" sz="3200" dirty="0" err="1">
                <a:solidFill>
                  <a:srgbClr val="002060"/>
                </a:solidFill>
                <a:latin typeface="Book Antiqua" pitchFamily="18" charset="0"/>
              </a:rPr>
              <a:t>processes</a:t>
            </a:r>
            <a:endParaRPr lang="it-IT" altLang="it-IT" sz="3200" dirty="0">
              <a:solidFill>
                <a:srgbClr val="002060"/>
              </a:solidFill>
              <a:latin typeface="Book Antiqua" pitchFamily="18" charset="0"/>
            </a:endParaRPr>
          </a:p>
        </p:txBody>
      </p:sp>
      <p:sp>
        <p:nvSpPr>
          <p:cNvPr id="10" name="CasellaDiTesto 32"/>
          <p:cNvSpPr txBox="1">
            <a:spLocks noChangeArrowheads="1"/>
          </p:cNvSpPr>
          <p:nvPr/>
        </p:nvSpPr>
        <p:spPr bwMode="auto">
          <a:xfrm>
            <a:off x="14672752" y="9692412"/>
            <a:ext cx="6400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it-IT" altLang="it-IT" sz="3200" dirty="0" err="1">
                <a:solidFill>
                  <a:srgbClr val="002060"/>
                </a:solidFill>
                <a:latin typeface="Book Antiqua" pitchFamily="18" charset="0"/>
              </a:rPr>
              <a:t>Materials</a:t>
            </a:r>
            <a:r>
              <a:rPr lang="it-IT" altLang="it-IT" sz="3200" dirty="0">
                <a:solidFill>
                  <a:srgbClr val="002060"/>
                </a:solidFill>
                <a:latin typeface="Book Antiqua" pitchFamily="18" charset="0"/>
              </a:rPr>
              <a:t> and </a:t>
            </a:r>
            <a:r>
              <a:rPr lang="it-IT" altLang="it-IT" sz="3200" dirty="0" err="1">
                <a:solidFill>
                  <a:srgbClr val="002060"/>
                </a:solidFill>
                <a:latin typeface="Book Antiqua" pitchFamily="18" charset="0"/>
              </a:rPr>
              <a:t>process</a:t>
            </a:r>
            <a:r>
              <a:rPr lang="it-IT" altLang="it-IT" sz="3200" dirty="0">
                <a:solidFill>
                  <a:srgbClr val="002060"/>
                </a:solidFill>
                <a:latin typeface="Book Antiqua" pitchFamily="18" charset="0"/>
              </a:rPr>
              <a:t> </a:t>
            </a:r>
            <a:r>
              <a:rPr lang="it-IT" altLang="it-IT" sz="3200" dirty="0" err="1">
                <a:solidFill>
                  <a:srgbClr val="002060"/>
                </a:solidFill>
                <a:latin typeface="Book Antiqua" pitchFamily="18" charset="0"/>
              </a:rPr>
              <a:t>integration</a:t>
            </a:r>
            <a:r>
              <a:rPr lang="it-IT" altLang="it-IT" sz="3200" dirty="0">
                <a:solidFill>
                  <a:srgbClr val="002060"/>
                </a:solidFill>
                <a:latin typeface="Book Antiqua" pitchFamily="18" charset="0"/>
              </a:rPr>
              <a:t> in </a:t>
            </a:r>
            <a:r>
              <a:rPr lang="it-IT" altLang="it-IT" sz="3200" dirty="0" err="1">
                <a:solidFill>
                  <a:srgbClr val="002060"/>
                </a:solidFill>
                <a:latin typeface="Book Antiqua" pitchFamily="18" charset="0"/>
              </a:rPr>
              <a:t>complex</a:t>
            </a:r>
            <a:r>
              <a:rPr lang="it-IT" altLang="it-IT" sz="3200" dirty="0">
                <a:solidFill>
                  <a:srgbClr val="002060"/>
                </a:solidFill>
                <a:latin typeface="Book Antiqua" pitchFamily="18" charset="0"/>
              </a:rPr>
              <a:t> </a:t>
            </a:r>
            <a:r>
              <a:rPr lang="it-IT" altLang="it-IT" sz="3200" dirty="0" err="1">
                <a:solidFill>
                  <a:srgbClr val="002060"/>
                </a:solidFill>
                <a:latin typeface="Book Antiqua" pitchFamily="18" charset="0"/>
              </a:rPr>
              <a:t>microsystems</a:t>
            </a:r>
            <a:endParaRPr lang="it-IT" altLang="it-IT" sz="3200" dirty="0">
              <a:solidFill>
                <a:srgbClr val="002060"/>
              </a:solidFill>
              <a:latin typeface="Book Antiqua" pitchFamily="18" charset="0"/>
            </a:endParaRPr>
          </a:p>
        </p:txBody>
      </p:sp>
      <p:sp>
        <p:nvSpPr>
          <p:cNvPr id="11" name="Text Box 71"/>
          <p:cNvSpPr txBox="1">
            <a:spLocks noChangeArrowheads="1"/>
          </p:cNvSpPr>
          <p:nvPr/>
        </p:nvSpPr>
        <p:spPr bwMode="auto">
          <a:xfrm>
            <a:off x="8465078" y="1443877"/>
            <a:ext cx="76258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6400" b="1" dirty="0">
                <a:solidFill>
                  <a:srgbClr val="0070C0"/>
                </a:solidFill>
                <a:latin typeface="Helvetica Neue"/>
                <a:ea typeface="MS PGothic" charset="0"/>
                <a:cs typeface="Times New Roman" panose="02020603050405020304" pitchFamily="18" charset="0"/>
              </a:rPr>
              <a:t>Research activities</a:t>
            </a:r>
          </a:p>
        </p:txBody>
      </p:sp>
      <p:grpSp>
        <p:nvGrpSpPr>
          <p:cNvPr id="12" name="Gruppo 5"/>
          <p:cNvGrpSpPr>
            <a:grpSpLocks/>
          </p:cNvGrpSpPr>
          <p:nvPr/>
        </p:nvGrpSpPr>
        <p:grpSpPr bwMode="auto">
          <a:xfrm>
            <a:off x="1063256" y="3056016"/>
            <a:ext cx="20120344" cy="6687879"/>
            <a:chOff x="279400" y="1143000"/>
            <a:chExt cx="8788400" cy="2819400"/>
          </a:xfrm>
        </p:grpSpPr>
        <p:pic>
          <p:nvPicPr>
            <p:cNvPr id="13" name="Immagin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0116" y="2819400"/>
              <a:ext cx="226937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3" descr="Senza titolo 2.jpg"/>
            <p:cNvPicPr>
              <a:picLocks noChangeAspect="1"/>
            </p:cNvPicPr>
            <p:nvPr/>
          </p:nvPicPr>
          <p:blipFill>
            <a:blip r:embed="rId4">
              <a:lum bright="10000" contrast="4000"/>
              <a:extLst>
                <a:ext uri="{28A0092B-C50C-407E-A947-70E740481C1C}">
                  <a14:useLocalDpi xmlns:a14="http://schemas.microsoft.com/office/drawing/2010/main"/>
                </a:ext>
              </a:extLst>
            </a:blip>
            <a:srcRect/>
            <a:stretch>
              <a:fillRect/>
            </a:stretch>
          </p:blipFill>
          <p:spPr bwMode="auto">
            <a:xfrm>
              <a:off x="5989638" y="1685925"/>
              <a:ext cx="3078162"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21" descr="IMG_8792.jpg"/>
            <p:cNvPicPr>
              <a:picLocks noChangeAspect="1"/>
            </p:cNvPicPr>
            <p:nvPr/>
          </p:nvPicPr>
          <p:blipFill>
            <a:blip r:embed="rId5">
              <a:lum bright="14000" contrast="4000"/>
              <a:extLst>
                <a:ext uri="{28A0092B-C50C-407E-A947-70E740481C1C}">
                  <a14:useLocalDpi xmlns:a14="http://schemas.microsoft.com/office/drawing/2010/main"/>
                </a:ext>
              </a:extLst>
            </a:blip>
            <a:srcRect/>
            <a:stretch>
              <a:fillRect/>
            </a:stretch>
          </p:blipFill>
          <p:spPr bwMode="auto">
            <a:xfrm>
              <a:off x="2895600" y="1676400"/>
              <a:ext cx="30845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magine 26" descr="Senza titolo.jpg"/>
            <p:cNvPicPr>
              <a:picLocks noChangeAspect="1"/>
            </p:cNvPicPr>
            <p:nvPr/>
          </p:nvPicPr>
          <p:blipFill>
            <a:blip r:embed="rId6" cstate="print">
              <a:lum bright="10000" contrast="20000"/>
              <a:extLst>
                <a:ext uri="{28A0092B-C50C-407E-A947-70E740481C1C}">
                  <a14:useLocalDpi xmlns:a14="http://schemas.microsoft.com/office/drawing/2010/main"/>
                </a:ext>
              </a:extLst>
            </a:blip>
            <a:srcRect/>
            <a:stretch>
              <a:fillRect/>
            </a:stretch>
          </p:blipFill>
          <p:spPr bwMode="auto">
            <a:xfrm>
              <a:off x="1600200" y="2819400"/>
              <a:ext cx="116087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7" cstate="email">
              <a:lum bright="10000"/>
              <a:extLst>
                <a:ext uri="{28A0092B-C50C-407E-A947-70E740481C1C}">
                  <a14:useLocalDpi xmlns:a14="http://schemas.microsoft.com/office/drawing/2010/main"/>
                </a:ext>
              </a:extLst>
            </a:blip>
            <a:srcRect/>
            <a:stretch>
              <a:fillRect/>
            </a:stretch>
          </p:blipFill>
          <p:spPr bwMode="auto">
            <a:xfrm>
              <a:off x="1600200" y="2057400"/>
              <a:ext cx="1157287"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2"/>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23850" y="2046351"/>
              <a:ext cx="1219200" cy="10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4"/>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79400" y="1143000"/>
              <a:ext cx="2514600" cy="95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Rettangolo 19"/>
          <p:cNvSpPr/>
          <p:nvPr/>
        </p:nvSpPr>
        <p:spPr>
          <a:xfrm>
            <a:off x="701749" y="10990534"/>
            <a:ext cx="22562288" cy="2308324"/>
          </a:xfrm>
          <a:prstGeom prst="rect">
            <a:avLst/>
          </a:prstGeom>
        </p:spPr>
        <p:txBody>
          <a:bodyPr wrap="square">
            <a:spAutoFit/>
          </a:bodyPr>
          <a:lstStyle/>
          <a:p>
            <a:pPr algn="l"/>
            <a:r>
              <a:rPr lang="en-US" sz="4800" dirty="0">
                <a:solidFill>
                  <a:srgbClr val="002C5C"/>
                </a:solidFill>
              </a:rPr>
              <a:t>IMM activities span from material science and process development to device fabrication and system integration, thanks to the micro-nanofabrication facilities present at the different sites (</a:t>
            </a:r>
            <a:r>
              <a:rPr lang="en-US" sz="4800" b="1" dirty="0">
                <a:solidFill>
                  <a:srgbClr val="002C5C"/>
                </a:solidFill>
              </a:rPr>
              <a:t>clean-room areas totaling &gt;1550 m</a:t>
            </a:r>
            <a:r>
              <a:rPr lang="en-US" sz="4800" b="1" baseline="30000" dirty="0">
                <a:solidFill>
                  <a:srgbClr val="002C5C"/>
                </a:solidFill>
              </a:rPr>
              <a:t>2</a:t>
            </a:r>
            <a:r>
              <a:rPr lang="en-US" sz="4800" dirty="0">
                <a:solidFill>
                  <a:srgbClr val="002C5C"/>
                </a:solidFill>
              </a:rPr>
              <a:t>). </a:t>
            </a:r>
          </a:p>
        </p:txBody>
      </p:sp>
      <p:sp>
        <p:nvSpPr>
          <p:cNvPr id="21" name="CasellaDiTesto 30"/>
          <p:cNvSpPr txBox="1">
            <a:spLocks noChangeArrowheads="1"/>
          </p:cNvSpPr>
          <p:nvPr/>
        </p:nvSpPr>
        <p:spPr bwMode="auto">
          <a:xfrm>
            <a:off x="679683" y="9689669"/>
            <a:ext cx="6553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r>
              <a:rPr lang="it-IT" altLang="it-IT" sz="3200" dirty="0" err="1">
                <a:solidFill>
                  <a:srgbClr val="002060"/>
                </a:solidFill>
                <a:latin typeface="Book Antiqua" pitchFamily="18" charset="0"/>
              </a:rPr>
              <a:t>Investigation</a:t>
            </a:r>
            <a:r>
              <a:rPr lang="it-IT" altLang="it-IT" sz="3200" dirty="0">
                <a:solidFill>
                  <a:srgbClr val="002060"/>
                </a:solidFill>
                <a:latin typeface="Book Antiqua" pitchFamily="18" charset="0"/>
              </a:rPr>
              <a:t> of innovative </a:t>
            </a:r>
            <a:r>
              <a:rPr lang="it-IT" altLang="it-IT" sz="3200" dirty="0" err="1">
                <a:solidFill>
                  <a:srgbClr val="002060"/>
                </a:solidFill>
                <a:latin typeface="Book Antiqua" pitchFamily="18" charset="0"/>
              </a:rPr>
              <a:t>materials</a:t>
            </a:r>
            <a:endParaRPr lang="it-IT" altLang="it-IT" sz="3200" dirty="0">
              <a:solidFill>
                <a:srgbClr val="002060"/>
              </a:solidFill>
              <a:latin typeface="Book Antiqua" pitchFamily="18" charset="0"/>
            </a:endParaRPr>
          </a:p>
        </p:txBody>
      </p:sp>
      <p:pic>
        <p:nvPicPr>
          <p:cNvPr id="22"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120200" y="539551"/>
            <a:ext cx="3194626" cy="1018838"/>
          </a:xfrm>
          <a:prstGeom prst="rect">
            <a:avLst/>
          </a:prstGeom>
          <a:ln w="12700">
            <a:miter lim="400000"/>
          </a:ln>
        </p:spPr>
      </p:pic>
    </p:spTree>
    <p:extLst>
      <p:ext uri="{BB962C8B-B14F-4D97-AF65-F5344CB8AC3E}">
        <p14:creationId xmlns:p14="http://schemas.microsoft.com/office/powerpoint/2010/main" val="194407433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65991" y="2336800"/>
            <a:ext cx="17200664" cy="10592391"/>
          </a:xfrm>
          <a:prstGeom prst="rect">
            <a:avLst/>
          </a:prstGeom>
          <a:noFill/>
        </p:spPr>
      </p:pic>
      <p:sp>
        <p:nvSpPr>
          <p:cNvPr id="5" name="Text Box 71"/>
          <p:cNvSpPr txBox="1">
            <a:spLocks noChangeArrowheads="1"/>
          </p:cNvSpPr>
          <p:nvPr/>
        </p:nvSpPr>
        <p:spPr bwMode="auto">
          <a:xfrm>
            <a:off x="8178985" y="578359"/>
            <a:ext cx="762580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6400" b="1" dirty="0">
                <a:solidFill>
                  <a:srgbClr val="0070C0"/>
                </a:solidFill>
                <a:latin typeface="Helvetica Neue"/>
                <a:ea typeface="MS PGothic" charset="0"/>
                <a:cs typeface="Arial" panose="020B0604020202020204" pitchFamily="34" charset="0"/>
              </a:rPr>
              <a:t>Research activities</a:t>
            </a:r>
          </a:p>
        </p:txBody>
      </p:sp>
      <p:sp>
        <p:nvSpPr>
          <p:cNvPr id="6" name="Ovale 5"/>
          <p:cNvSpPr/>
          <p:nvPr/>
        </p:nvSpPr>
        <p:spPr>
          <a:xfrm>
            <a:off x="8636311" y="8376142"/>
            <a:ext cx="8357190" cy="10772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pic>
        <p:nvPicPr>
          <p:cNvPr id="7"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20200" y="539551"/>
            <a:ext cx="3194626" cy="1018838"/>
          </a:xfrm>
          <a:prstGeom prst="rect">
            <a:avLst/>
          </a:prstGeom>
          <a:ln w="12700">
            <a:miter lim="400000"/>
          </a:ln>
        </p:spPr>
      </p:pic>
    </p:spTree>
    <p:extLst>
      <p:ext uri="{BB962C8B-B14F-4D97-AF65-F5344CB8AC3E}">
        <p14:creationId xmlns:p14="http://schemas.microsoft.com/office/powerpoint/2010/main" val="1689025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1" descr="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581396" y="5447235"/>
            <a:ext cx="11297894" cy="8025251"/>
          </a:xfrm>
          <a:prstGeom prst="rect">
            <a:avLst/>
          </a:prstGeom>
          <a:ln w="12700">
            <a:miter lim="400000"/>
          </a:ln>
        </p:spPr>
      </p:pic>
      <p:sp>
        <p:nvSpPr>
          <p:cNvPr id="5" name="CasellaDiTesto 4"/>
          <p:cNvSpPr txBox="1"/>
          <p:nvPr/>
        </p:nvSpPr>
        <p:spPr>
          <a:xfrm>
            <a:off x="11963847" y="3877575"/>
            <a:ext cx="11297894" cy="1569660"/>
          </a:xfrm>
          <a:prstGeom prst="rect">
            <a:avLst/>
          </a:prstGeom>
          <a:noFill/>
        </p:spPr>
        <p:txBody>
          <a:bodyPr wrap="square" rtlCol="0">
            <a:spAutoFit/>
          </a:bodyPr>
          <a:lstStyle/>
          <a:p>
            <a:pPr algn="just"/>
            <a:r>
              <a:rPr lang="en-GB" sz="3200" dirty="0"/>
              <a:t>The annual budget is quite high and external funding largely comes from European, national and regional projects.</a:t>
            </a:r>
            <a:endParaRPr lang="it-IT" sz="3200" dirty="0"/>
          </a:p>
          <a:p>
            <a:pPr algn="just"/>
            <a:r>
              <a:rPr lang="en-US" sz="3200" dirty="0" smtClean="0"/>
              <a:t>Yearly </a:t>
            </a:r>
            <a:r>
              <a:rPr lang="en-US" sz="3200" dirty="0"/>
              <a:t>budget </a:t>
            </a:r>
            <a:r>
              <a:rPr lang="en-US" sz="3200" dirty="0" smtClean="0"/>
              <a:t>about</a:t>
            </a:r>
            <a:r>
              <a:rPr lang="en-US" sz="3200" dirty="0" smtClean="0"/>
              <a:t> </a:t>
            </a:r>
            <a:r>
              <a:rPr lang="en-US" sz="3200" dirty="0"/>
              <a:t>€ 5-6 million </a:t>
            </a:r>
            <a:endParaRPr lang="it-IT" sz="3200" dirty="0"/>
          </a:p>
        </p:txBody>
      </p:sp>
      <p:sp>
        <p:nvSpPr>
          <p:cNvPr id="6" name="Text Box 71"/>
          <p:cNvSpPr txBox="1">
            <a:spLocks noChangeArrowheads="1"/>
          </p:cNvSpPr>
          <p:nvPr/>
        </p:nvSpPr>
        <p:spPr bwMode="auto">
          <a:xfrm>
            <a:off x="13151735" y="2739869"/>
            <a:ext cx="89935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6600" b="1" dirty="0">
                <a:solidFill>
                  <a:srgbClr val="0070C0"/>
                </a:solidFill>
                <a:latin typeface="Arial" panose="020B0604020202020204" pitchFamily="34" charset="0"/>
                <a:ea typeface="MS PGothic" charset="0"/>
                <a:cs typeface="Arial" panose="020B0604020202020204" pitchFamily="34" charset="0"/>
              </a:rPr>
              <a:t>Funding</a:t>
            </a:r>
          </a:p>
        </p:txBody>
      </p:sp>
      <p:sp>
        <p:nvSpPr>
          <p:cNvPr id="7" name="Text Box 71"/>
          <p:cNvSpPr txBox="1">
            <a:spLocks noChangeArrowheads="1"/>
          </p:cNvSpPr>
          <p:nvPr/>
        </p:nvSpPr>
        <p:spPr bwMode="auto">
          <a:xfrm>
            <a:off x="1947919" y="2739869"/>
            <a:ext cx="698831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6600" b="1" dirty="0">
                <a:solidFill>
                  <a:srgbClr val="0070C0"/>
                </a:solidFill>
                <a:latin typeface="Arial" panose="020B0604020202020204" pitchFamily="34" charset="0"/>
                <a:ea typeface="MS PGothic" charset="0"/>
                <a:cs typeface="Arial" panose="020B0604020202020204" pitchFamily="34" charset="0"/>
              </a:rPr>
              <a:t>Scientific results </a:t>
            </a:r>
          </a:p>
        </p:txBody>
      </p:sp>
      <p:sp>
        <p:nvSpPr>
          <p:cNvPr id="8" name="CasellaDiTesto 7"/>
          <p:cNvSpPr txBox="1"/>
          <p:nvPr/>
        </p:nvSpPr>
        <p:spPr>
          <a:xfrm>
            <a:off x="2020550" y="4031463"/>
            <a:ext cx="672940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t-IT" sz="4000" dirty="0">
                <a:solidFill>
                  <a:schemeClr val="tx1">
                    <a:lumMod val="75000"/>
                  </a:schemeClr>
                </a:solidFill>
                <a:latin typeface="Verdana" panose="020B0604030504040204" pitchFamily="34" charset="0"/>
                <a:ea typeface="Verdana" panose="020B0604030504040204" pitchFamily="34" charset="0"/>
                <a:sym typeface="Symbol" panose="05050102010706020507" pitchFamily="18" charset="2"/>
              </a:rPr>
              <a:t></a:t>
            </a:r>
            <a:r>
              <a:rPr lang="it-IT" sz="4000" dirty="0">
                <a:solidFill>
                  <a:schemeClr val="tx1">
                    <a:lumMod val="75000"/>
                  </a:schemeClr>
                </a:solidFill>
                <a:latin typeface="Verdana" panose="020B0604030504040204" pitchFamily="34" charset="0"/>
                <a:ea typeface="Verdana" panose="020B0604030504040204" pitchFamily="34" charset="0"/>
              </a:rPr>
              <a:t>30 </a:t>
            </a:r>
            <a:r>
              <a:rPr lang="it-IT" sz="4000" dirty="0" err="1" smtClean="0">
                <a:solidFill>
                  <a:schemeClr val="tx1">
                    <a:lumMod val="75000"/>
                  </a:schemeClr>
                </a:solidFill>
                <a:latin typeface="Verdana" panose="020B0604030504040204" pitchFamily="34" charset="0"/>
                <a:ea typeface="Verdana" panose="020B0604030504040204" pitchFamily="34" charset="0"/>
              </a:rPr>
              <a:t>Patents</a:t>
            </a:r>
            <a:r>
              <a:rPr lang="it-IT" sz="4000" dirty="0" smtClean="0">
                <a:solidFill>
                  <a:schemeClr val="tx1">
                    <a:lumMod val="75000"/>
                  </a:schemeClr>
                </a:solidFill>
                <a:latin typeface="Verdana" panose="020B0604030504040204" pitchFamily="34" charset="0"/>
                <a:ea typeface="Verdana" panose="020B0604030504040204" pitchFamily="34" charset="0"/>
              </a:rPr>
              <a:t> </a:t>
            </a:r>
          </a:p>
          <a:p>
            <a:r>
              <a:rPr lang="it-IT" sz="4000" dirty="0" smtClean="0">
                <a:solidFill>
                  <a:schemeClr val="tx1">
                    <a:lumMod val="75000"/>
                  </a:schemeClr>
                </a:solidFill>
                <a:latin typeface="Verdana" panose="020B0604030504040204" pitchFamily="34" charset="0"/>
                <a:ea typeface="Verdana" panose="020B0604030504040204" pitchFamily="34" charset="0"/>
              </a:rPr>
              <a:t>(8 USA </a:t>
            </a:r>
            <a:r>
              <a:rPr lang="it-IT" sz="4000" dirty="0" err="1" smtClean="0">
                <a:solidFill>
                  <a:schemeClr val="tx1">
                    <a:lumMod val="75000"/>
                  </a:schemeClr>
                </a:solidFill>
                <a:latin typeface="Verdana" panose="020B0604030504040204" pitchFamily="34" charset="0"/>
                <a:ea typeface="Verdana" panose="020B0604030504040204" pitchFamily="34" charset="0"/>
              </a:rPr>
              <a:t>patents</a:t>
            </a:r>
            <a:r>
              <a:rPr lang="it-IT" sz="4000" dirty="0" smtClean="0">
                <a:solidFill>
                  <a:schemeClr val="tx1">
                    <a:lumMod val="75000"/>
                  </a:schemeClr>
                </a:solidFill>
                <a:latin typeface="Verdana" panose="020B0604030504040204" pitchFamily="34" charset="0"/>
                <a:ea typeface="Verdana" panose="020B0604030504040204" pitchFamily="34" charset="0"/>
              </a:rPr>
              <a:t> are mine)</a:t>
            </a:r>
            <a:endParaRPr lang="it-IT" sz="4000" dirty="0">
              <a:solidFill>
                <a:schemeClr val="tx1">
                  <a:lumMod val="75000"/>
                </a:schemeClr>
              </a:solidFill>
              <a:latin typeface="Verdana" panose="020B0604030504040204" pitchFamily="34" charset="0"/>
              <a:ea typeface="Verdana" panose="020B0604030504040204" pitchFamily="34" charset="0"/>
            </a:endParaRPr>
          </a:p>
          <a:p>
            <a:r>
              <a:rPr lang="it-IT" sz="4000" dirty="0">
                <a:solidFill>
                  <a:schemeClr val="tx1">
                    <a:lumMod val="75000"/>
                  </a:schemeClr>
                </a:solidFill>
                <a:latin typeface="Verdana" panose="020B0604030504040204" pitchFamily="34" charset="0"/>
                <a:ea typeface="Verdana" panose="020B0604030504040204" pitchFamily="34" charset="0"/>
              </a:rPr>
              <a:t>In the last 10 </a:t>
            </a:r>
            <a:r>
              <a:rPr lang="it-IT" sz="4000" dirty="0" err="1">
                <a:solidFill>
                  <a:schemeClr val="tx1">
                    <a:lumMod val="75000"/>
                  </a:schemeClr>
                </a:solidFill>
                <a:latin typeface="Verdana" panose="020B0604030504040204" pitchFamily="34" charset="0"/>
                <a:ea typeface="Verdana" panose="020B0604030504040204" pitchFamily="34" charset="0"/>
              </a:rPr>
              <a:t>years</a:t>
            </a:r>
            <a:endParaRPr lang="it-IT" sz="4000" dirty="0">
              <a:solidFill>
                <a:schemeClr val="tx1">
                  <a:lumMod val="75000"/>
                </a:schemeClr>
              </a:solidFill>
              <a:latin typeface="Verdana" panose="020B0604030504040204" pitchFamily="34" charset="0"/>
              <a:ea typeface="Verdana" panose="020B0604030504040204" pitchFamily="34" charset="0"/>
            </a:endParaRPr>
          </a:p>
        </p:txBody>
      </p:sp>
      <p:sp>
        <p:nvSpPr>
          <p:cNvPr id="9" name="Rettangolo 8"/>
          <p:cNvSpPr/>
          <p:nvPr/>
        </p:nvSpPr>
        <p:spPr>
          <a:xfrm>
            <a:off x="530945" y="8413605"/>
            <a:ext cx="10668000" cy="3785652"/>
          </a:xfrm>
          <a:prstGeom prst="rect">
            <a:avLst/>
          </a:prstGeom>
        </p:spPr>
        <p:txBody>
          <a:bodyPr wrap="square">
            <a:spAutoFit/>
          </a:bodyPr>
          <a:lstStyle/>
          <a:p>
            <a:r>
              <a:rPr lang="en-GB" sz="4000" dirty="0"/>
              <a:t>The IMM is classified as "excellent" by the internal evaluation board of the CNR </a:t>
            </a:r>
            <a:endParaRPr lang="en-GB" sz="4000" dirty="0" smtClean="0"/>
          </a:p>
          <a:p>
            <a:endParaRPr lang="en-GB" sz="4000" dirty="0">
              <a:solidFill>
                <a:schemeClr val="tx1">
                  <a:lumMod val="75000"/>
                </a:schemeClr>
              </a:solidFill>
              <a:latin typeface="verdana" panose="020B0604030504040204" pitchFamily="34" charset="0"/>
            </a:endParaRPr>
          </a:p>
          <a:p>
            <a:r>
              <a:rPr lang="it-IT" sz="4000" dirty="0" smtClean="0">
                <a:solidFill>
                  <a:schemeClr val="tx1">
                    <a:lumMod val="75000"/>
                  </a:schemeClr>
                </a:solidFill>
                <a:latin typeface="verdana" panose="020B0604030504040204" pitchFamily="34" charset="0"/>
              </a:rPr>
              <a:t>In </a:t>
            </a:r>
            <a:r>
              <a:rPr lang="it-IT" sz="4000" dirty="0">
                <a:solidFill>
                  <a:schemeClr val="tx1">
                    <a:lumMod val="75000"/>
                  </a:schemeClr>
                </a:solidFill>
                <a:latin typeface="verdana" panose="020B0604030504040204" pitchFamily="34" charset="0"/>
              </a:rPr>
              <a:t>2021 - </a:t>
            </a:r>
            <a:r>
              <a:rPr lang="it-IT" sz="4000" dirty="0" err="1">
                <a:solidFill>
                  <a:schemeClr val="tx1">
                    <a:lumMod val="75000"/>
                  </a:schemeClr>
                </a:solidFill>
                <a:latin typeface="verdana" panose="020B0604030504040204" pitchFamily="34" charset="0"/>
              </a:rPr>
              <a:t>Highest</a:t>
            </a:r>
            <a:r>
              <a:rPr lang="it-IT" sz="4000" dirty="0">
                <a:solidFill>
                  <a:schemeClr val="tx1">
                    <a:lumMod val="75000"/>
                  </a:schemeClr>
                </a:solidFill>
                <a:latin typeface="verdana" panose="020B0604030504040204" pitchFamily="34" charset="0"/>
              </a:rPr>
              <a:t> IF 30.849 </a:t>
            </a:r>
          </a:p>
          <a:p>
            <a:r>
              <a:rPr lang="it-IT" sz="4000" dirty="0">
                <a:solidFill>
                  <a:schemeClr val="tx1">
                    <a:lumMod val="75000"/>
                  </a:schemeClr>
                </a:solidFill>
                <a:latin typeface="verdana" panose="020B0604030504040204" pitchFamily="34" charset="0"/>
              </a:rPr>
              <a:t>29 </a:t>
            </a:r>
            <a:r>
              <a:rPr lang="it-IT" sz="4000" dirty="0" err="1">
                <a:solidFill>
                  <a:schemeClr val="tx1">
                    <a:lumMod val="75000"/>
                  </a:schemeClr>
                </a:solidFill>
                <a:latin typeface="verdana" panose="020B0604030504040204" pitchFamily="34" charset="0"/>
              </a:rPr>
              <a:t>publications</a:t>
            </a:r>
            <a:r>
              <a:rPr lang="it-IT" sz="4000" dirty="0">
                <a:solidFill>
                  <a:schemeClr val="tx1">
                    <a:lumMod val="75000"/>
                  </a:schemeClr>
                </a:solidFill>
                <a:latin typeface="verdana" panose="020B0604030504040204" pitchFamily="34" charset="0"/>
              </a:rPr>
              <a:t> with IF &gt; 10 </a:t>
            </a:r>
          </a:p>
          <a:p>
            <a:r>
              <a:rPr lang="it-IT" sz="4000" dirty="0">
                <a:solidFill>
                  <a:schemeClr val="tx1">
                    <a:lumMod val="75000"/>
                  </a:schemeClr>
                </a:solidFill>
                <a:latin typeface="verdana" panose="020B0604030504040204" pitchFamily="34" charset="0"/>
              </a:rPr>
              <a:t>(7 with IF &gt; di 25)</a:t>
            </a:r>
            <a:endParaRPr lang="it-IT" sz="4000" dirty="0">
              <a:solidFill>
                <a:schemeClr val="tx1">
                  <a:lumMod val="75000"/>
                </a:schemeClr>
              </a:solidFill>
            </a:endParaRPr>
          </a:p>
        </p:txBody>
      </p:sp>
      <p:sp>
        <p:nvSpPr>
          <p:cNvPr id="10" name="Rettangolo 9"/>
          <p:cNvSpPr/>
          <p:nvPr/>
        </p:nvSpPr>
        <p:spPr>
          <a:xfrm>
            <a:off x="634943" y="6302423"/>
            <a:ext cx="10946453" cy="707886"/>
          </a:xfrm>
          <a:prstGeom prst="rect">
            <a:avLst/>
          </a:prstGeom>
        </p:spPr>
        <p:txBody>
          <a:bodyPr wrap="square">
            <a:spAutoFit/>
          </a:bodyPr>
          <a:lstStyle/>
          <a:p>
            <a:r>
              <a:rPr lang="it-IT" sz="4000" dirty="0">
                <a:solidFill>
                  <a:schemeClr val="tx1">
                    <a:lumMod val="75000"/>
                  </a:schemeClr>
                </a:solidFill>
                <a:latin typeface="verdana" panose="020B0604030504040204" pitchFamily="34" charset="0"/>
                <a:sym typeface="Symbol" panose="05050102010706020507" pitchFamily="18" charset="2"/>
              </a:rPr>
              <a:t></a:t>
            </a:r>
            <a:r>
              <a:rPr lang="it-IT" sz="4000" dirty="0">
                <a:solidFill>
                  <a:schemeClr val="tx1">
                    <a:lumMod val="75000"/>
                  </a:schemeClr>
                </a:solidFill>
                <a:latin typeface="verdana" panose="020B0604030504040204" pitchFamily="34" charset="0"/>
              </a:rPr>
              <a:t> 300 JCR </a:t>
            </a:r>
            <a:r>
              <a:rPr lang="it-IT" sz="4000" dirty="0" err="1">
                <a:solidFill>
                  <a:schemeClr val="tx1">
                    <a:lumMod val="75000"/>
                  </a:schemeClr>
                </a:solidFill>
                <a:latin typeface="verdana" panose="020B0604030504040204" pitchFamily="34" charset="0"/>
              </a:rPr>
              <a:t>publications</a:t>
            </a:r>
            <a:r>
              <a:rPr lang="it-IT" sz="4000" dirty="0">
                <a:solidFill>
                  <a:schemeClr val="tx1">
                    <a:lumMod val="75000"/>
                  </a:schemeClr>
                </a:solidFill>
                <a:latin typeface="verdana" panose="020B0604030504040204" pitchFamily="34" charset="0"/>
              </a:rPr>
              <a:t> </a:t>
            </a:r>
            <a:r>
              <a:rPr lang="it-IT" sz="4000" dirty="0" err="1">
                <a:solidFill>
                  <a:schemeClr val="tx1">
                    <a:lumMod val="75000"/>
                  </a:schemeClr>
                </a:solidFill>
                <a:latin typeface="verdana" panose="020B0604030504040204" pitchFamily="34" charset="0"/>
              </a:rPr>
              <a:t>each</a:t>
            </a:r>
            <a:r>
              <a:rPr lang="it-IT" sz="4000" dirty="0">
                <a:solidFill>
                  <a:schemeClr val="tx1">
                    <a:lumMod val="75000"/>
                  </a:schemeClr>
                </a:solidFill>
                <a:latin typeface="verdana" panose="020B0604030504040204" pitchFamily="34" charset="0"/>
              </a:rPr>
              <a:t> </a:t>
            </a:r>
            <a:r>
              <a:rPr lang="it-IT" sz="4000" dirty="0" err="1">
                <a:solidFill>
                  <a:schemeClr val="tx1">
                    <a:lumMod val="75000"/>
                  </a:schemeClr>
                </a:solidFill>
                <a:latin typeface="verdana" panose="020B0604030504040204" pitchFamily="34" charset="0"/>
              </a:rPr>
              <a:t>year</a:t>
            </a:r>
            <a:r>
              <a:rPr lang="it-IT" sz="4000" dirty="0">
                <a:solidFill>
                  <a:schemeClr val="tx1">
                    <a:lumMod val="75000"/>
                  </a:schemeClr>
                </a:solidFill>
                <a:latin typeface="verdana" panose="020B0604030504040204" pitchFamily="34" charset="0"/>
              </a:rPr>
              <a:t> </a:t>
            </a:r>
          </a:p>
        </p:txBody>
      </p:sp>
      <p:pic>
        <p:nvPicPr>
          <p:cNvPr id="11"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20200" y="539551"/>
            <a:ext cx="3194626" cy="1018838"/>
          </a:xfrm>
          <a:prstGeom prst="rect">
            <a:avLst/>
          </a:prstGeom>
          <a:ln w="12700">
            <a:miter lim="400000"/>
          </a:ln>
        </p:spPr>
      </p:pic>
    </p:spTree>
    <p:extLst>
      <p:ext uri="{BB962C8B-B14F-4D97-AF65-F5344CB8AC3E}">
        <p14:creationId xmlns:p14="http://schemas.microsoft.com/office/powerpoint/2010/main" val="132079874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inmeccanica cambia nome e logo: dal 1° gennaio 2017 si chiamerà Leonardo -  CorCom">
            <a:extLst>
              <a:ext uri="{FF2B5EF4-FFF2-40B4-BE49-F238E27FC236}">
                <a16:creationId xmlns:a16="http://schemas.microsoft.com/office/drawing/2014/main" xmlns="" id="{E51187AD-8A83-4A5E-6640-F26D1D01CF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87157" y="11662845"/>
            <a:ext cx="3636745" cy="18943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greenbiz.it/images/proambient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089326" y="9027720"/>
            <a:ext cx="1715424" cy="141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IST E-R - Smart Technologi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83997" y="9426117"/>
            <a:ext cx="2792478" cy="74665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927114" y="9615361"/>
            <a:ext cx="2143537" cy="646331"/>
          </a:xfrm>
          <a:prstGeom prst="rect">
            <a:avLst/>
          </a:prstGeom>
        </p:spPr>
        <p:txBody>
          <a:bodyPr wrap="none">
            <a:spAutoFit/>
          </a:bodyPr>
          <a:lstStyle/>
          <a:p>
            <a:r>
              <a:rPr lang="en-US" sz="3600" b="1" dirty="0">
                <a:solidFill>
                  <a:srgbClr val="FF0000"/>
                </a:solidFill>
                <a:latin typeface="Biko"/>
                <a:ea typeface="MS PGothic" charset="0"/>
                <a:cs typeface="Arial" panose="020B0604020202020204" pitchFamily="34" charset="0"/>
              </a:rPr>
              <a:t>BOLOGNA</a:t>
            </a:r>
            <a:endParaRPr lang="it-IT" sz="3600" dirty="0">
              <a:latin typeface="Biko"/>
            </a:endParaRPr>
          </a:p>
        </p:txBody>
      </p:sp>
      <p:sp>
        <p:nvSpPr>
          <p:cNvPr id="23" name="Rectangle 21"/>
          <p:cNvSpPr/>
          <p:nvPr/>
        </p:nvSpPr>
        <p:spPr>
          <a:xfrm>
            <a:off x="3598318" y="9555037"/>
            <a:ext cx="11045253" cy="723275"/>
          </a:xfrm>
          <a:prstGeom prst="rect">
            <a:avLst/>
          </a:prstGeom>
        </p:spPr>
        <p:txBody>
          <a:bodyPr wrap="square">
            <a:spAutoFit/>
          </a:bodyPr>
          <a:lstStyle/>
          <a:p>
            <a:pPr algn="l"/>
            <a:r>
              <a:rPr lang="en-GB" sz="3400" dirty="0">
                <a:latin typeface="Biko"/>
              </a:rPr>
              <a:t>Private Public Partnerships </a:t>
            </a:r>
            <a:r>
              <a:rPr lang="en-GB" sz="3800" dirty="0">
                <a:latin typeface="Biko"/>
              </a:rPr>
              <a:t>@</a:t>
            </a:r>
            <a:r>
              <a:rPr lang="en-GB" sz="3800" b="1" dirty="0">
                <a:latin typeface="Biko"/>
              </a:rPr>
              <a:t> TECHNOPOLE “AMBIMAT”</a:t>
            </a:r>
          </a:p>
          <a:p>
            <a:pPr algn="l"/>
            <a:endParaRPr lang="en-GB" sz="300" dirty="0">
              <a:latin typeface="Calibri" charset="0"/>
              <a:ea typeface="Calibri" charset="0"/>
              <a:cs typeface="Calibri" charset="0"/>
            </a:endParaRPr>
          </a:p>
        </p:txBody>
      </p:sp>
      <p:sp>
        <p:nvSpPr>
          <p:cNvPr id="24" name="Rettangolo 23"/>
          <p:cNvSpPr/>
          <p:nvPr/>
        </p:nvSpPr>
        <p:spPr>
          <a:xfrm>
            <a:off x="1705009" y="10875443"/>
            <a:ext cx="1385316" cy="646331"/>
          </a:xfrm>
          <a:prstGeom prst="rect">
            <a:avLst/>
          </a:prstGeom>
        </p:spPr>
        <p:txBody>
          <a:bodyPr wrap="none">
            <a:spAutoFit/>
          </a:bodyPr>
          <a:lstStyle/>
          <a:p>
            <a:r>
              <a:rPr lang="en-US" sz="3600" b="1" dirty="0">
                <a:solidFill>
                  <a:srgbClr val="FF0000"/>
                </a:solidFill>
                <a:latin typeface="Biko"/>
                <a:ea typeface="MS PGothic" charset="0"/>
                <a:cs typeface="Arial" panose="020B0604020202020204" pitchFamily="34" charset="0"/>
              </a:rPr>
              <a:t>ROME</a:t>
            </a:r>
            <a:endParaRPr lang="it-IT" sz="3600" dirty="0">
              <a:latin typeface="Biko"/>
            </a:endParaRPr>
          </a:p>
        </p:txBody>
      </p:sp>
      <p:pic>
        <p:nvPicPr>
          <p:cNvPr id="32" name="Immagine 31">
            <a:extLst>
              <a:ext uri="{FF2B5EF4-FFF2-40B4-BE49-F238E27FC236}">
                <a16:creationId xmlns:a16="http://schemas.microsoft.com/office/drawing/2014/main" xmlns="" id="{1C9586A9-B71C-4827-B6D1-057350F3EF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726427" y="11007054"/>
            <a:ext cx="3909063" cy="847949"/>
          </a:xfrm>
          <a:prstGeom prst="rect">
            <a:avLst/>
          </a:prstGeom>
        </p:spPr>
      </p:pic>
      <p:sp>
        <p:nvSpPr>
          <p:cNvPr id="33" name="Rettangolo 32"/>
          <p:cNvSpPr/>
          <p:nvPr/>
        </p:nvSpPr>
        <p:spPr>
          <a:xfrm>
            <a:off x="980147" y="3025961"/>
            <a:ext cx="2116285" cy="707886"/>
          </a:xfrm>
          <a:prstGeom prst="rect">
            <a:avLst/>
          </a:prstGeom>
        </p:spPr>
        <p:txBody>
          <a:bodyPr wrap="none">
            <a:spAutoFit/>
          </a:bodyPr>
          <a:lstStyle/>
          <a:p>
            <a:r>
              <a:rPr lang="en-US" sz="4000" b="1" dirty="0">
                <a:solidFill>
                  <a:srgbClr val="FF0000"/>
                </a:solidFill>
                <a:latin typeface="Biko"/>
                <a:ea typeface="MS PGothic" charset="0"/>
                <a:cs typeface="Arial" panose="020B0604020202020204" pitchFamily="34" charset="0"/>
              </a:rPr>
              <a:t>CATANIA</a:t>
            </a:r>
            <a:endParaRPr lang="it-IT" sz="4000" dirty="0">
              <a:latin typeface="Biko"/>
            </a:endParaRPr>
          </a:p>
        </p:txBody>
      </p:sp>
      <p:sp>
        <p:nvSpPr>
          <p:cNvPr id="34" name="Rettangolo 33"/>
          <p:cNvSpPr/>
          <p:nvPr/>
        </p:nvSpPr>
        <p:spPr>
          <a:xfrm>
            <a:off x="1155459" y="5579936"/>
            <a:ext cx="1925527" cy="707886"/>
          </a:xfrm>
          <a:prstGeom prst="rect">
            <a:avLst/>
          </a:prstGeom>
        </p:spPr>
        <p:txBody>
          <a:bodyPr wrap="none">
            <a:spAutoFit/>
          </a:bodyPr>
          <a:lstStyle/>
          <a:p>
            <a:r>
              <a:rPr lang="en-US" sz="4000" b="1" dirty="0">
                <a:solidFill>
                  <a:srgbClr val="FF0000"/>
                </a:solidFill>
                <a:latin typeface="Biko"/>
                <a:ea typeface="MS PGothic" charset="0"/>
                <a:cs typeface="Arial" panose="020B0604020202020204" pitchFamily="34" charset="0"/>
              </a:rPr>
              <a:t>AGRATE</a:t>
            </a:r>
            <a:endParaRPr lang="it-IT" sz="4000" b="1" dirty="0">
              <a:solidFill>
                <a:srgbClr val="FF0000"/>
              </a:solidFill>
              <a:latin typeface="Biko"/>
              <a:ea typeface="MS PGothic" charset="0"/>
              <a:cs typeface="Arial" panose="020B0604020202020204" pitchFamily="34" charset="0"/>
            </a:endParaRPr>
          </a:p>
        </p:txBody>
      </p:sp>
      <p:sp>
        <p:nvSpPr>
          <p:cNvPr id="35" name="Rettangolo 34"/>
          <p:cNvSpPr/>
          <p:nvPr/>
        </p:nvSpPr>
        <p:spPr>
          <a:xfrm>
            <a:off x="1652709" y="7270624"/>
            <a:ext cx="1443024" cy="707886"/>
          </a:xfrm>
          <a:prstGeom prst="rect">
            <a:avLst/>
          </a:prstGeom>
        </p:spPr>
        <p:txBody>
          <a:bodyPr wrap="none">
            <a:spAutoFit/>
          </a:bodyPr>
          <a:lstStyle/>
          <a:p>
            <a:r>
              <a:rPr lang="en-US" sz="4000" b="1" dirty="0">
                <a:solidFill>
                  <a:srgbClr val="FF0000"/>
                </a:solidFill>
                <a:latin typeface="Biko"/>
                <a:ea typeface="MS PGothic" charset="0"/>
                <a:cs typeface="Arial" panose="020B0604020202020204" pitchFamily="34" charset="0"/>
              </a:rPr>
              <a:t>LECCE</a:t>
            </a:r>
            <a:endParaRPr lang="it-IT" sz="4000" b="1" dirty="0">
              <a:solidFill>
                <a:srgbClr val="FF0000"/>
              </a:solidFill>
              <a:latin typeface="Biko"/>
              <a:ea typeface="MS PGothic" charset="0"/>
              <a:cs typeface="Arial" panose="020B0604020202020204" pitchFamily="34" charset="0"/>
            </a:endParaRPr>
          </a:p>
        </p:txBody>
      </p:sp>
      <p:sp>
        <p:nvSpPr>
          <p:cNvPr id="45" name="CasellaDiTesto 44"/>
          <p:cNvSpPr txBox="1"/>
          <p:nvPr/>
        </p:nvSpPr>
        <p:spPr>
          <a:xfrm>
            <a:off x="3507171" y="3138233"/>
            <a:ext cx="14435484" cy="18569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it-IT" sz="3800" b="1" u="none" strike="noStrike" cap="none" spc="0" normalizeH="0" baseline="0" dirty="0" err="1">
                <a:ln>
                  <a:noFill/>
                </a:ln>
                <a:solidFill>
                  <a:srgbClr val="5E5E5E"/>
                </a:solidFill>
                <a:effectLst/>
                <a:uFillTx/>
                <a:latin typeface="Biko"/>
                <a:sym typeface="Helvetica Neue"/>
              </a:rPr>
              <a:t>STMicroelectronics</a:t>
            </a:r>
            <a:r>
              <a:rPr kumimoji="0" lang="it-IT" sz="3400" b="0" u="none" strike="noStrike" cap="none" spc="0" normalizeH="0" baseline="0" dirty="0">
                <a:ln>
                  <a:noFill/>
                </a:ln>
                <a:solidFill>
                  <a:srgbClr val="5E5E5E"/>
                </a:solidFill>
                <a:effectLst/>
                <a:uFillTx/>
                <a:latin typeface="Biko"/>
                <a:sym typeface="Helvetica Neue"/>
              </a:rPr>
              <a:t> (</a:t>
            </a:r>
            <a:r>
              <a:rPr kumimoji="0" lang="it-IT" sz="3400" b="0" u="none" strike="noStrike" cap="none" spc="0" normalizeH="0" baseline="0" dirty="0" err="1">
                <a:ln>
                  <a:noFill/>
                </a:ln>
                <a:solidFill>
                  <a:srgbClr val="5E5E5E"/>
                </a:solidFill>
                <a:effectLst/>
                <a:uFillTx/>
                <a:latin typeface="Biko"/>
                <a:sym typeface="Helvetica Neue"/>
              </a:rPr>
              <a:t>power</a:t>
            </a:r>
            <a:r>
              <a:rPr kumimoji="0" lang="it-IT" sz="3400" b="0" u="none" strike="noStrike" cap="none" spc="0" normalizeH="0" baseline="0" dirty="0">
                <a:ln>
                  <a:noFill/>
                </a:ln>
                <a:solidFill>
                  <a:srgbClr val="5E5E5E"/>
                </a:solidFill>
                <a:effectLst/>
                <a:uFillTx/>
                <a:latin typeface="Biko"/>
                <a:sym typeface="Helvetica Neue"/>
              </a:rPr>
              <a:t> electronics, process </a:t>
            </a:r>
            <a:r>
              <a:rPr kumimoji="0" lang="it-IT" sz="3400" b="0" u="none" strike="noStrike" cap="none" spc="0" normalizeH="0" baseline="0" dirty="0" err="1">
                <a:ln>
                  <a:noFill/>
                </a:ln>
                <a:solidFill>
                  <a:srgbClr val="5E5E5E"/>
                </a:solidFill>
                <a:effectLst/>
                <a:uFillTx/>
                <a:latin typeface="Biko"/>
                <a:sym typeface="Helvetica Neue"/>
              </a:rPr>
              <a:t>simulations</a:t>
            </a:r>
            <a:r>
              <a:rPr kumimoji="0" lang="it-IT" sz="3400" b="0" u="none" strike="noStrike" cap="none" spc="0" normalizeH="0" baseline="0" dirty="0">
                <a:ln>
                  <a:noFill/>
                </a:ln>
                <a:solidFill>
                  <a:srgbClr val="5E5E5E"/>
                </a:solidFill>
                <a:effectLst/>
                <a:uFillTx/>
                <a:latin typeface="Biko"/>
                <a:sym typeface="Helvetica Neue"/>
              </a:rPr>
              <a:t>, </a:t>
            </a:r>
            <a:r>
              <a:rPr kumimoji="0" lang="it-IT" sz="3400" b="0" u="none" strike="noStrike" cap="none" spc="0" normalizeH="0" baseline="0" dirty="0" err="1">
                <a:ln>
                  <a:noFill/>
                </a:ln>
                <a:solidFill>
                  <a:srgbClr val="5E5E5E"/>
                </a:solidFill>
                <a:effectLst/>
                <a:uFillTx/>
                <a:latin typeface="Biko"/>
                <a:sym typeface="Helvetica Neue"/>
              </a:rPr>
              <a:t>characterizations</a:t>
            </a:r>
            <a:r>
              <a:rPr kumimoji="0" lang="it-IT" sz="3400" b="0" u="none" strike="noStrike" cap="none" spc="0" normalizeH="0" baseline="0" dirty="0">
                <a:ln>
                  <a:noFill/>
                </a:ln>
                <a:solidFill>
                  <a:srgbClr val="5E5E5E"/>
                </a:solidFill>
                <a:effectLst/>
                <a:uFillTx/>
                <a:latin typeface="Biko"/>
                <a:sym typeface="Helvetica Neue"/>
              </a:rPr>
              <a:t>)</a:t>
            </a:r>
            <a:r>
              <a:rPr kumimoji="0" lang="it-IT" sz="3400" b="0" u="none" strike="noStrike" cap="none" spc="0" normalizeH="0" dirty="0">
                <a:ln>
                  <a:noFill/>
                </a:ln>
                <a:solidFill>
                  <a:srgbClr val="5E5E5E"/>
                </a:solidFill>
                <a:effectLst/>
                <a:uFillTx/>
                <a:latin typeface="Biko"/>
                <a:sym typeface="Helvetica Neue"/>
              </a:rPr>
              <a:t> </a:t>
            </a:r>
          </a:p>
          <a:p>
            <a:pPr algn="l"/>
            <a:r>
              <a:rPr lang="it-IT" sz="3800" b="1" dirty="0">
                <a:latin typeface="Biko"/>
              </a:rPr>
              <a:t>Enel Green </a:t>
            </a:r>
            <a:r>
              <a:rPr lang="it-IT" sz="3800" b="1" dirty="0" err="1">
                <a:latin typeface="Biko"/>
              </a:rPr>
              <a:t>Power</a:t>
            </a:r>
            <a:r>
              <a:rPr lang="it-IT" sz="3800" b="1" dirty="0">
                <a:latin typeface="Biko"/>
              </a:rPr>
              <a:t> </a:t>
            </a:r>
            <a:r>
              <a:rPr lang="it-IT" sz="3400" dirty="0">
                <a:latin typeface="Biko"/>
              </a:rPr>
              <a:t>(</a:t>
            </a:r>
            <a:r>
              <a:rPr lang="it-IT" sz="3400" dirty="0" err="1">
                <a:latin typeface="Biko"/>
              </a:rPr>
              <a:t>photovoltaic</a:t>
            </a:r>
            <a:r>
              <a:rPr lang="it-IT" sz="3400" dirty="0">
                <a:latin typeface="Biko"/>
              </a:rPr>
              <a:t>, solar </a:t>
            </a:r>
            <a:r>
              <a:rPr lang="it-IT" sz="3400" dirty="0" err="1">
                <a:latin typeface="Biko"/>
              </a:rPr>
              <a:t>cells</a:t>
            </a:r>
            <a:r>
              <a:rPr lang="it-IT" sz="3400" dirty="0">
                <a:latin typeface="Biko"/>
              </a:rPr>
              <a:t>) </a:t>
            </a:r>
          </a:p>
          <a:p>
            <a:pPr algn="l"/>
            <a:r>
              <a:rPr kumimoji="0" lang="it-IT" sz="3800" b="1" u="none" strike="noStrike" cap="none" spc="0" normalizeH="0" baseline="0" dirty="0">
                <a:ln>
                  <a:noFill/>
                </a:ln>
                <a:solidFill>
                  <a:srgbClr val="5E5E5E"/>
                </a:solidFill>
                <a:effectLst/>
                <a:uFillTx/>
                <a:latin typeface="Biko"/>
                <a:sym typeface="Helvetica Neue"/>
              </a:rPr>
              <a:t>SME</a:t>
            </a:r>
            <a:r>
              <a:rPr kumimoji="0" lang="it-IT" sz="3400" b="0" u="none" strike="noStrike" cap="none" spc="0" normalizeH="0" baseline="0" dirty="0">
                <a:ln>
                  <a:noFill/>
                </a:ln>
                <a:solidFill>
                  <a:srgbClr val="5E5E5E"/>
                </a:solidFill>
                <a:effectLst/>
                <a:uFillTx/>
                <a:latin typeface="Biko"/>
                <a:sym typeface="Helvetica Neue"/>
              </a:rPr>
              <a:t> </a:t>
            </a:r>
            <a:r>
              <a:rPr kumimoji="0" lang="it-IT" sz="3400" b="0" u="none" strike="noStrike" cap="none" spc="0" normalizeH="0" baseline="0" dirty="0" err="1">
                <a:ln>
                  <a:noFill/>
                </a:ln>
                <a:solidFill>
                  <a:srgbClr val="5E5E5E"/>
                </a:solidFill>
                <a:effectLst/>
                <a:uFillTx/>
                <a:latin typeface="Biko"/>
                <a:sym typeface="Helvetica Neue"/>
              </a:rPr>
              <a:t>environmental</a:t>
            </a:r>
            <a:r>
              <a:rPr kumimoji="0" lang="it-IT" sz="3400" b="0" u="none" strike="noStrike" cap="none" spc="0" normalizeH="0" baseline="0" dirty="0">
                <a:ln>
                  <a:noFill/>
                </a:ln>
                <a:solidFill>
                  <a:srgbClr val="5E5E5E"/>
                </a:solidFill>
                <a:effectLst/>
                <a:uFillTx/>
                <a:latin typeface="Biko"/>
                <a:sym typeface="Helvetica Neue"/>
              </a:rPr>
              <a:t> </a:t>
            </a:r>
            <a:r>
              <a:rPr kumimoji="0" lang="it-IT" sz="3400" b="0" u="none" strike="noStrike" cap="none" spc="0" normalizeH="0" baseline="0" dirty="0" err="1">
                <a:ln>
                  <a:noFill/>
                </a:ln>
                <a:solidFill>
                  <a:srgbClr val="5E5E5E"/>
                </a:solidFill>
                <a:effectLst/>
                <a:uFillTx/>
                <a:latin typeface="Biko"/>
                <a:sym typeface="Helvetica Neue"/>
              </a:rPr>
              <a:t>applications</a:t>
            </a:r>
            <a:endParaRPr kumimoji="0" lang="it-IT" sz="3400" b="0" u="none" strike="noStrike" cap="none" spc="0" normalizeH="0" baseline="0" dirty="0">
              <a:ln>
                <a:noFill/>
              </a:ln>
              <a:solidFill>
                <a:srgbClr val="5E5E5E"/>
              </a:solidFill>
              <a:effectLst/>
              <a:uFillTx/>
              <a:latin typeface="Biko"/>
              <a:sym typeface="Helvetica Neue"/>
            </a:endParaRPr>
          </a:p>
        </p:txBody>
      </p:sp>
      <p:sp>
        <p:nvSpPr>
          <p:cNvPr id="46" name="Rettangolo 45"/>
          <p:cNvSpPr/>
          <p:nvPr/>
        </p:nvSpPr>
        <p:spPr>
          <a:xfrm>
            <a:off x="3591721" y="5576284"/>
            <a:ext cx="15812708" cy="1938992"/>
          </a:xfrm>
          <a:prstGeom prst="rect">
            <a:avLst/>
          </a:prstGeom>
        </p:spPr>
        <p:txBody>
          <a:bodyPr wrap="square">
            <a:spAutoFit/>
          </a:bodyPr>
          <a:lstStyle/>
          <a:p>
            <a:pPr algn="l"/>
            <a:r>
              <a:rPr lang="it-IT" sz="3800" b="1" dirty="0">
                <a:latin typeface="Biko"/>
              </a:rPr>
              <a:t>STMicroelectronics</a:t>
            </a:r>
            <a:r>
              <a:rPr lang="it-IT" dirty="0"/>
              <a:t> </a:t>
            </a:r>
            <a:r>
              <a:rPr lang="it-IT" sz="3400" dirty="0">
                <a:latin typeface="Biko"/>
              </a:rPr>
              <a:t>(</a:t>
            </a:r>
            <a:r>
              <a:rPr lang="en-US" sz="3400" dirty="0">
                <a:latin typeface="Biko"/>
              </a:rPr>
              <a:t>characterization of the structural, electrical, optical and magnetic properties of thin films and devices for MEMS, memories and power electronics)</a:t>
            </a:r>
          </a:p>
          <a:p>
            <a:pPr algn="l"/>
            <a:endParaRPr lang="en-US" dirty="0">
              <a:solidFill>
                <a:srgbClr val="333333"/>
              </a:solidFill>
              <a:latin typeface="Open Sans"/>
            </a:endParaRPr>
          </a:p>
          <a:p>
            <a:pPr algn="l"/>
            <a:endParaRPr lang="it-IT" dirty="0"/>
          </a:p>
        </p:txBody>
      </p:sp>
      <p:sp>
        <p:nvSpPr>
          <p:cNvPr id="48" name="Rettangolo 47"/>
          <p:cNvSpPr/>
          <p:nvPr/>
        </p:nvSpPr>
        <p:spPr>
          <a:xfrm>
            <a:off x="3607260" y="7264823"/>
            <a:ext cx="3166251" cy="1846659"/>
          </a:xfrm>
          <a:prstGeom prst="rect">
            <a:avLst/>
          </a:prstGeom>
        </p:spPr>
        <p:txBody>
          <a:bodyPr wrap="none">
            <a:spAutoFit/>
          </a:bodyPr>
          <a:lstStyle/>
          <a:p>
            <a:pPr algn="l"/>
            <a:r>
              <a:rPr lang="it-IT" sz="3800" b="1" dirty="0">
                <a:latin typeface="Biko"/>
              </a:rPr>
              <a:t>Leonardo</a:t>
            </a:r>
          </a:p>
          <a:p>
            <a:pPr algn="l"/>
            <a:r>
              <a:rPr lang="it-IT" sz="3800" b="1" dirty="0">
                <a:latin typeface="Biko"/>
              </a:rPr>
              <a:t>SME</a:t>
            </a:r>
          </a:p>
          <a:p>
            <a:pPr algn="l"/>
            <a:r>
              <a:rPr lang="it-IT" sz="3800" b="1" dirty="0">
                <a:latin typeface="Biko"/>
              </a:rPr>
              <a:t>Regione Puglia</a:t>
            </a:r>
          </a:p>
        </p:txBody>
      </p:sp>
      <p:sp>
        <p:nvSpPr>
          <p:cNvPr id="50" name="Rettangolo 49"/>
          <p:cNvSpPr/>
          <p:nvPr/>
        </p:nvSpPr>
        <p:spPr>
          <a:xfrm>
            <a:off x="3271979" y="10989646"/>
            <a:ext cx="13454448" cy="1231106"/>
          </a:xfrm>
          <a:prstGeom prst="rect">
            <a:avLst/>
          </a:prstGeom>
        </p:spPr>
        <p:txBody>
          <a:bodyPr wrap="square">
            <a:spAutoFit/>
          </a:bodyPr>
          <a:lstStyle/>
          <a:p>
            <a:pPr algn="l"/>
            <a:r>
              <a:rPr lang="it-IT" sz="3800" b="1" dirty="0" err="1">
                <a:latin typeface="Biko"/>
              </a:rPr>
              <a:t>NanoMicroFAB</a:t>
            </a:r>
            <a:r>
              <a:rPr lang="it-IT" sz="3800" b="1" dirty="0">
                <a:latin typeface="Biko"/>
              </a:rPr>
              <a:t> </a:t>
            </a:r>
            <a:r>
              <a:rPr lang="it-IT" sz="3400" dirty="0">
                <a:latin typeface="Biko"/>
              </a:rPr>
              <a:t>(</a:t>
            </a:r>
            <a:r>
              <a:rPr lang="it-IT" sz="3400" dirty="0" err="1">
                <a:latin typeface="Biko"/>
              </a:rPr>
              <a:t>Sensors</a:t>
            </a:r>
            <a:r>
              <a:rPr lang="it-IT" sz="3400" dirty="0">
                <a:latin typeface="Biko"/>
              </a:rPr>
              <a:t>, MEMS and IoT, Printed, </a:t>
            </a:r>
            <a:r>
              <a:rPr lang="it-IT" sz="3400" dirty="0" err="1">
                <a:latin typeface="Biko"/>
              </a:rPr>
              <a:t>Flexible</a:t>
            </a:r>
            <a:r>
              <a:rPr lang="it-IT" sz="3400" dirty="0">
                <a:latin typeface="Biko"/>
              </a:rPr>
              <a:t> </a:t>
            </a:r>
            <a:r>
              <a:rPr lang="it-IT" sz="3400" dirty="0" err="1">
                <a:latin typeface="Biko"/>
              </a:rPr>
              <a:t>electronics</a:t>
            </a:r>
            <a:r>
              <a:rPr lang="it-IT" sz="3400" dirty="0">
                <a:latin typeface="Biko"/>
              </a:rPr>
              <a:t>)</a:t>
            </a:r>
            <a:r>
              <a:rPr lang="en-GB" altLang="it-IT" sz="3600" b="1" dirty="0">
                <a:latin typeface="Biko"/>
              </a:rPr>
              <a:t> Research Infrastructure of micro-</a:t>
            </a:r>
            <a:r>
              <a:rPr lang="en-GB" altLang="it-IT" sz="3600" b="1" dirty="0" err="1">
                <a:latin typeface="Biko"/>
              </a:rPr>
              <a:t>nanoelectronics</a:t>
            </a:r>
            <a:endParaRPr lang="it-IT" altLang="it-IT" sz="3600" b="1" dirty="0">
              <a:latin typeface="Biko"/>
            </a:endParaRPr>
          </a:p>
        </p:txBody>
      </p:sp>
      <p:pic>
        <p:nvPicPr>
          <p:cNvPr id="1078" name="Picture 54" descr="File:ST logo 2020 blue V.sv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353395" y="2989809"/>
            <a:ext cx="1027588" cy="722453"/>
          </a:xfrm>
          <a:prstGeom prst="rect">
            <a:avLst/>
          </a:prstGeom>
          <a:noFill/>
          <a:extLst>
            <a:ext uri="{909E8E84-426E-40DD-AFC4-6F175D3DCCD1}">
              <a14:hiddenFill xmlns:a14="http://schemas.microsoft.com/office/drawing/2010/main">
                <a:solidFill>
                  <a:srgbClr val="FFFFFF"/>
                </a:solidFill>
              </a14:hiddenFill>
            </a:ext>
          </a:extLst>
        </p:spPr>
      </p:pic>
      <p:pic>
        <p:nvPicPr>
          <p:cNvPr id="54" name="Immagine 5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325069" y="3979206"/>
            <a:ext cx="1440090" cy="722453"/>
          </a:xfrm>
          <a:prstGeom prst="rect">
            <a:avLst/>
          </a:prstGeom>
        </p:spPr>
      </p:pic>
      <p:pic>
        <p:nvPicPr>
          <p:cNvPr id="3" name="Immagin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975555" y="3829492"/>
            <a:ext cx="2020765" cy="1131628"/>
          </a:xfrm>
          <a:prstGeom prst="rect">
            <a:avLst/>
          </a:prstGeom>
        </p:spPr>
      </p:pic>
      <p:sp>
        <p:nvSpPr>
          <p:cNvPr id="2" name="CasellaDiTesto 1">
            <a:extLst>
              <a:ext uri="{FF2B5EF4-FFF2-40B4-BE49-F238E27FC236}">
                <a16:creationId xmlns:a16="http://schemas.microsoft.com/office/drawing/2014/main" xmlns="" id="{53811346-AA7C-F585-E765-C2A6D23F9A4F}"/>
              </a:ext>
            </a:extLst>
          </p:cNvPr>
          <p:cNvSpPr txBox="1"/>
          <p:nvPr/>
        </p:nvSpPr>
        <p:spPr>
          <a:xfrm>
            <a:off x="4859111" y="528705"/>
            <a:ext cx="12755285" cy="1754326"/>
          </a:xfrm>
          <a:prstGeom prst="rect">
            <a:avLst/>
          </a:prstGeom>
          <a:noFill/>
        </p:spPr>
        <p:txBody>
          <a:bodyPr wrap="square" rtlCol="0">
            <a:spAutoFit/>
          </a:bodyPr>
          <a:lstStyle/>
          <a:p>
            <a:pPr>
              <a:defRPr/>
            </a:pPr>
            <a:r>
              <a:rPr lang="en-US" sz="5400" b="1" dirty="0">
                <a:solidFill>
                  <a:srgbClr val="002060"/>
                </a:solidFill>
                <a:latin typeface="Biko"/>
              </a:rPr>
              <a:t>Technology Transfer and </a:t>
            </a:r>
          </a:p>
          <a:p>
            <a:pPr>
              <a:defRPr/>
            </a:pPr>
            <a:r>
              <a:rPr lang="en-US" sz="5400" b="1" dirty="0">
                <a:solidFill>
                  <a:srgbClr val="002060"/>
                </a:solidFill>
                <a:latin typeface="Biko"/>
              </a:rPr>
              <a:t>Industrial Research Collaborations</a:t>
            </a:r>
          </a:p>
        </p:txBody>
      </p:sp>
      <p:pic>
        <p:nvPicPr>
          <p:cNvPr id="4" name="Linea Linea" descr="Linea Linea">
            <a:extLst>
              <a:ext uri="{FF2B5EF4-FFF2-40B4-BE49-F238E27FC236}">
                <a16:creationId xmlns:a16="http://schemas.microsoft.com/office/drawing/2014/main" xmlns="" id="{EB80B54B-14A4-E85D-FA0B-C235470136DA}"/>
              </a:ext>
            </a:extLst>
          </p:cNvPr>
          <p:cNvPicPr>
            <a:picLocks/>
          </p:cNvPicPr>
          <p:nvPr/>
        </p:nvPicPr>
        <p:blipFill>
          <a:blip r:embed="rId10"/>
          <a:stretch>
            <a:fillRect/>
          </a:stretch>
        </p:blipFill>
        <p:spPr>
          <a:xfrm rot="10800000">
            <a:off x="1378396" y="1367767"/>
            <a:ext cx="16236000" cy="76202"/>
          </a:xfrm>
          <a:prstGeom prst="rect">
            <a:avLst/>
          </a:prstGeom>
        </p:spPr>
      </p:pic>
      <p:sp>
        <p:nvSpPr>
          <p:cNvPr id="7" name="Rettangolo 6">
            <a:extLst>
              <a:ext uri="{FF2B5EF4-FFF2-40B4-BE49-F238E27FC236}">
                <a16:creationId xmlns:a16="http://schemas.microsoft.com/office/drawing/2014/main" xmlns="" id="{893F53E7-6A66-1D1E-EA76-961C1510DBFC}"/>
              </a:ext>
            </a:extLst>
          </p:cNvPr>
          <p:cNvSpPr/>
          <p:nvPr/>
        </p:nvSpPr>
        <p:spPr>
          <a:xfrm>
            <a:off x="3127979" y="3197051"/>
            <a:ext cx="144000" cy="1728000"/>
          </a:xfrm>
          <a:prstGeom prst="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8" name="Picture 54" descr="File:ST logo 2020 blue V.svg">
            <a:extLst>
              <a:ext uri="{FF2B5EF4-FFF2-40B4-BE49-F238E27FC236}">
                <a16:creationId xmlns:a16="http://schemas.microsoft.com/office/drawing/2014/main" xmlns="" id="{4F7F3D5C-9543-20AD-4F59-4CCB490393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755549" y="5998911"/>
            <a:ext cx="1027588" cy="722453"/>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xmlns="" id="{456C6633-F18F-78AA-634A-217B241D0E20}"/>
              </a:ext>
            </a:extLst>
          </p:cNvPr>
          <p:cNvSpPr/>
          <p:nvPr/>
        </p:nvSpPr>
        <p:spPr>
          <a:xfrm>
            <a:off x="3122724" y="5745807"/>
            <a:ext cx="144000" cy="1008000"/>
          </a:xfrm>
          <a:prstGeom prst="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ttangolo 9">
            <a:extLst>
              <a:ext uri="{FF2B5EF4-FFF2-40B4-BE49-F238E27FC236}">
                <a16:creationId xmlns:a16="http://schemas.microsoft.com/office/drawing/2014/main" xmlns="" id="{902BF811-E4EF-E8C2-D0F7-B2607BCC2F48}"/>
              </a:ext>
            </a:extLst>
          </p:cNvPr>
          <p:cNvSpPr/>
          <p:nvPr/>
        </p:nvSpPr>
        <p:spPr>
          <a:xfrm>
            <a:off x="3122724" y="7416950"/>
            <a:ext cx="144000" cy="1620000"/>
          </a:xfrm>
          <a:prstGeom prst="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026" name="Picture 2" descr="Finmeccanica cambia nome e logo: dal 1° gennaio 2017 si chiamerà Leonardo -  CorCom">
            <a:extLst>
              <a:ext uri="{FF2B5EF4-FFF2-40B4-BE49-F238E27FC236}">
                <a16:creationId xmlns:a16="http://schemas.microsoft.com/office/drawing/2014/main" xmlns="" id="{F07DFEA6-4370-F597-2B45-F159F4774C7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36055" y="6937381"/>
            <a:ext cx="3636745" cy="1894382"/>
          </a:xfrm>
          <a:prstGeom prst="rect">
            <a:avLst/>
          </a:prstGeom>
          <a:noFill/>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xmlns="" id="{C061C852-E356-1224-C903-78F7F84BC161}"/>
              </a:ext>
            </a:extLst>
          </p:cNvPr>
          <p:cNvSpPr/>
          <p:nvPr/>
        </p:nvSpPr>
        <p:spPr>
          <a:xfrm>
            <a:off x="3117469" y="9744989"/>
            <a:ext cx="144000" cy="648000"/>
          </a:xfrm>
          <a:prstGeom prst="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Rettangolo 14">
            <a:extLst>
              <a:ext uri="{FF2B5EF4-FFF2-40B4-BE49-F238E27FC236}">
                <a16:creationId xmlns:a16="http://schemas.microsoft.com/office/drawing/2014/main" xmlns="" id="{54E18786-534A-453B-1E6D-A539BF509464}"/>
              </a:ext>
            </a:extLst>
          </p:cNvPr>
          <p:cNvSpPr/>
          <p:nvPr/>
        </p:nvSpPr>
        <p:spPr>
          <a:xfrm>
            <a:off x="3111002" y="11039380"/>
            <a:ext cx="144000" cy="1584000"/>
          </a:xfrm>
          <a:prstGeom prst="rect">
            <a:avLst/>
          </a:prstGeom>
          <a:solidFill>
            <a:schemeClr val="bg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it-IT"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8"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a:off x="1120200" y="539551"/>
            <a:ext cx="3194626" cy="1018838"/>
          </a:xfrm>
          <a:prstGeom prst="rect">
            <a:avLst/>
          </a:prstGeom>
          <a:ln w="12700">
            <a:miter lim="400000"/>
          </a:ln>
        </p:spPr>
      </p:pic>
      <p:sp>
        <p:nvSpPr>
          <p:cNvPr id="5" name="Rettangolo 4"/>
          <p:cNvSpPr/>
          <p:nvPr/>
        </p:nvSpPr>
        <p:spPr>
          <a:xfrm>
            <a:off x="927114" y="12982221"/>
            <a:ext cx="23297337" cy="646331"/>
          </a:xfrm>
          <a:prstGeom prst="rect">
            <a:avLst/>
          </a:prstGeom>
        </p:spPr>
        <p:txBody>
          <a:bodyPr wrap="square">
            <a:spAutoFit/>
          </a:bodyPr>
          <a:lstStyle/>
          <a:p>
            <a:r>
              <a:rPr lang="en-GB" sz="3600" dirty="0">
                <a:solidFill>
                  <a:srgbClr val="00B050"/>
                </a:solidFill>
              </a:rPr>
              <a:t>The institute has a strong commitment to technology transfer activities and collaborations with major companies. </a:t>
            </a:r>
            <a:endParaRPr lang="en-US" sz="3600" dirty="0">
              <a:solidFill>
                <a:srgbClr val="00B050"/>
              </a:solidFill>
            </a:endParaRPr>
          </a:p>
        </p:txBody>
      </p:sp>
    </p:spTree>
    <p:extLst>
      <p:ext uri="{BB962C8B-B14F-4D97-AF65-F5344CB8AC3E}">
        <p14:creationId xmlns:p14="http://schemas.microsoft.com/office/powerpoint/2010/main" val="36067181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4857751" y="2441614"/>
            <a:ext cx="14763750" cy="9829800"/>
            <a:chOff x="4857751" y="3268912"/>
            <a:chExt cx="14763750" cy="9829800"/>
          </a:xfrm>
        </p:grpSpPr>
        <p:pic>
          <p:nvPicPr>
            <p:cNvPr id="22" name="Picture 2" descr="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57751" y="3268912"/>
              <a:ext cx="14763750" cy="9829800"/>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3"/>
            <p:cNvSpPr>
              <a:spLocks noChangeArrowheads="1"/>
            </p:cNvSpPr>
            <p:nvPr/>
          </p:nvSpPr>
          <p:spPr bwMode="auto">
            <a:xfrm rot="20763970">
              <a:off x="11039476" y="9971338"/>
              <a:ext cx="3746500" cy="431800"/>
            </a:xfrm>
            <a:prstGeom prst="rightArrow">
              <a:avLst>
                <a:gd name="adj1" fmla="val 50000"/>
                <a:gd name="adj2" fmla="val 216912"/>
              </a:avLst>
            </a:prstGeom>
            <a:solidFill>
              <a:schemeClr val="bg1"/>
            </a:solidFill>
            <a:ln w="9525">
              <a:solidFill>
                <a:schemeClr val="bg1"/>
              </a:solidFill>
              <a:miter lim="800000"/>
              <a:headEnd/>
              <a:tailEnd/>
            </a:ln>
            <a:effectLst/>
          </p:spPr>
          <p:txBody>
            <a:bodyPr wrap="none" anchor="ctr"/>
            <a:lstStyle/>
            <a:p>
              <a:endParaRPr lang="en-US" sz="4800"/>
            </a:p>
          </p:txBody>
        </p:sp>
        <p:sp>
          <p:nvSpPr>
            <p:cNvPr id="24" name="AutoShape 4"/>
            <p:cNvSpPr>
              <a:spLocks noChangeArrowheads="1"/>
            </p:cNvSpPr>
            <p:nvPr/>
          </p:nvSpPr>
          <p:spPr bwMode="auto">
            <a:xfrm rot="20763970" flipH="1" flipV="1">
              <a:off x="11471276" y="10269788"/>
              <a:ext cx="3746500" cy="431800"/>
            </a:xfrm>
            <a:prstGeom prst="rightArrow">
              <a:avLst>
                <a:gd name="adj1" fmla="val 50000"/>
                <a:gd name="adj2" fmla="val 216912"/>
              </a:avLst>
            </a:prstGeom>
            <a:solidFill>
              <a:schemeClr val="bg1"/>
            </a:solidFill>
            <a:ln>
              <a:noFill/>
            </a:ln>
            <a:effectLst/>
          </p:spPr>
          <p:txBody>
            <a:bodyPr wrap="none" anchor="ctr"/>
            <a:lstStyle/>
            <a:p>
              <a:endParaRPr lang="en-US" sz="4800"/>
            </a:p>
          </p:txBody>
        </p:sp>
        <p:sp>
          <p:nvSpPr>
            <p:cNvPr id="25" name="Text Box 5"/>
            <p:cNvSpPr txBox="1">
              <a:spLocks noChangeArrowheads="1"/>
            </p:cNvSpPr>
            <p:nvPr/>
          </p:nvSpPr>
          <p:spPr bwMode="auto">
            <a:xfrm rot="20801869">
              <a:off x="12747179" y="10070746"/>
              <a:ext cx="46101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it-IT" altLang="en-US" sz="4800" b="1" dirty="0">
                  <a:solidFill>
                    <a:schemeClr val="bg1"/>
                  </a:solidFill>
                  <a:latin typeface="Palatino Linotype" panose="02040502050505030304" pitchFamily="18" charset="0"/>
                </a:rPr>
                <a:t>Stradale </a:t>
              </a:r>
              <a:r>
                <a:rPr lang="it-IT" altLang="en-US" sz="4800" b="1" dirty="0" err="1">
                  <a:solidFill>
                    <a:schemeClr val="bg1"/>
                  </a:solidFill>
                  <a:latin typeface="Palatino Linotype" panose="02040502050505030304" pitchFamily="18" charset="0"/>
                </a:rPr>
                <a:t>Primosole</a:t>
              </a:r>
              <a:endParaRPr lang="it-IT" altLang="en-US" sz="4800" b="1" dirty="0">
                <a:solidFill>
                  <a:schemeClr val="bg1"/>
                </a:solidFill>
                <a:latin typeface="Palatino Linotype" panose="02040502050505030304" pitchFamily="18" charset="0"/>
              </a:endParaRPr>
            </a:p>
          </p:txBody>
        </p:sp>
        <p:pic>
          <p:nvPicPr>
            <p:cNvPr id="26" name="Picture 6" descr="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75427" y="8542588"/>
              <a:ext cx="1873250" cy="1584324"/>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7"/>
            <p:cNvSpPr>
              <a:spLocks/>
            </p:cNvSpPr>
            <p:nvPr/>
          </p:nvSpPr>
          <p:spPr bwMode="auto">
            <a:xfrm>
              <a:off x="10525126" y="8567988"/>
              <a:ext cx="1152524" cy="431800"/>
            </a:xfrm>
            <a:custGeom>
              <a:avLst/>
              <a:gdLst>
                <a:gd name="T0" fmla="*/ 181 w 363"/>
                <a:gd name="T1" fmla="*/ 136 h 136"/>
                <a:gd name="T2" fmla="*/ 363 w 363"/>
                <a:gd name="T3" fmla="*/ 0 h 136"/>
                <a:gd name="T4" fmla="*/ 181 w 363"/>
                <a:gd name="T5" fmla="*/ 0 h 136"/>
                <a:gd name="T6" fmla="*/ 0 w 363"/>
                <a:gd name="T7" fmla="*/ 136 h 136"/>
                <a:gd name="T8" fmla="*/ 181 w 363"/>
                <a:gd name="T9" fmla="*/ 136 h 136"/>
              </a:gdLst>
              <a:ahLst/>
              <a:cxnLst>
                <a:cxn ang="0">
                  <a:pos x="T0" y="T1"/>
                </a:cxn>
                <a:cxn ang="0">
                  <a:pos x="T2" y="T3"/>
                </a:cxn>
                <a:cxn ang="0">
                  <a:pos x="T4" y="T5"/>
                </a:cxn>
                <a:cxn ang="0">
                  <a:pos x="T6" y="T7"/>
                </a:cxn>
                <a:cxn ang="0">
                  <a:pos x="T8" y="T9"/>
                </a:cxn>
              </a:cxnLst>
              <a:rect l="0" t="0" r="r" b="b"/>
              <a:pathLst>
                <a:path w="363" h="136">
                  <a:moveTo>
                    <a:pt x="181" y="136"/>
                  </a:moveTo>
                  <a:lnTo>
                    <a:pt x="363" y="0"/>
                  </a:lnTo>
                  <a:lnTo>
                    <a:pt x="181" y="0"/>
                  </a:lnTo>
                  <a:lnTo>
                    <a:pt x="0" y="136"/>
                  </a:lnTo>
                  <a:lnTo>
                    <a:pt x="181" y="136"/>
                  </a:lnTo>
                  <a:close/>
                </a:path>
              </a:pathLst>
            </a:custGeom>
            <a:solidFill>
              <a:srgbClr val="CC3300">
                <a:alpha val="3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800"/>
            </a:p>
          </p:txBody>
        </p:sp>
        <p:sp>
          <p:nvSpPr>
            <p:cNvPr id="28" name="AutoShape 8"/>
            <p:cNvSpPr>
              <a:spLocks noChangeArrowheads="1"/>
            </p:cNvSpPr>
            <p:nvPr/>
          </p:nvSpPr>
          <p:spPr bwMode="auto">
            <a:xfrm rot="1436533">
              <a:off x="8543926" y="8012362"/>
              <a:ext cx="2435224" cy="346076"/>
            </a:xfrm>
            <a:prstGeom prst="rightArrow">
              <a:avLst>
                <a:gd name="adj1" fmla="val 50000"/>
                <a:gd name="adj2" fmla="val 175917"/>
              </a:avLst>
            </a:prstGeom>
            <a:solidFill>
              <a:srgbClr val="CC3300"/>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800"/>
            </a:p>
          </p:txBody>
        </p:sp>
        <p:sp>
          <p:nvSpPr>
            <p:cNvPr id="29" name="Oval 9"/>
            <p:cNvSpPr>
              <a:spLocks noChangeArrowheads="1"/>
            </p:cNvSpPr>
            <p:nvPr/>
          </p:nvSpPr>
          <p:spPr bwMode="auto">
            <a:xfrm>
              <a:off x="16224251" y="6132762"/>
              <a:ext cx="1152526" cy="863600"/>
            </a:xfrm>
            <a:prstGeom prst="ellipse">
              <a:avLst/>
            </a:prstGeom>
            <a:solidFill>
              <a:schemeClr val="accent4">
                <a:lumMod val="40000"/>
                <a:lumOff val="60000"/>
                <a:alpha val="60001"/>
              </a:schemeClr>
            </a:solidFill>
            <a:ln>
              <a:noFill/>
            </a:ln>
            <a:effectLst/>
          </p:spPr>
          <p:txBody>
            <a:bodyPr wrap="none" anchor="ctr"/>
            <a:lstStyle/>
            <a:p>
              <a:endParaRPr lang="en-US" sz="4800"/>
            </a:p>
          </p:txBody>
        </p:sp>
        <p:sp>
          <p:nvSpPr>
            <p:cNvPr id="30" name="Freeform 10"/>
            <p:cNvSpPr>
              <a:spLocks/>
            </p:cNvSpPr>
            <p:nvPr/>
          </p:nvSpPr>
          <p:spPr bwMode="auto">
            <a:xfrm>
              <a:off x="5448301" y="5558089"/>
              <a:ext cx="107950" cy="5988050"/>
            </a:xfrm>
            <a:custGeom>
              <a:avLst/>
              <a:gdLst>
                <a:gd name="T0" fmla="*/ 38 w 38"/>
                <a:gd name="T1" fmla="*/ 2049 h 2049"/>
                <a:gd name="T2" fmla="*/ 0 w 38"/>
                <a:gd name="T3" fmla="*/ 0 h 2049"/>
              </a:gdLst>
              <a:ahLst/>
              <a:cxnLst>
                <a:cxn ang="0">
                  <a:pos x="T0" y="T1"/>
                </a:cxn>
                <a:cxn ang="0">
                  <a:pos x="T2" y="T3"/>
                </a:cxn>
              </a:cxnLst>
              <a:rect l="0" t="0" r="r" b="b"/>
              <a:pathLst>
                <a:path w="38" h="2049">
                  <a:moveTo>
                    <a:pt x="38" y="2049"/>
                  </a:moveTo>
                  <a:lnTo>
                    <a:pt x="0" y="0"/>
                  </a:lnTo>
                </a:path>
              </a:pathLst>
            </a:custGeom>
            <a:noFill/>
            <a:ln w="38100" cmpd="sng">
              <a:solidFill>
                <a:schemeClr val="bg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800"/>
            </a:p>
          </p:txBody>
        </p:sp>
        <p:sp>
          <p:nvSpPr>
            <p:cNvPr id="31" name="Line 11"/>
            <p:cNvSpPr>
              <a:spLocks noChangeShapeType="1"/>
            </p:cNvSpPr>
            <p:nvPr/>
          </p:nvSpPr>
          <p:spPr bwMode="auto">
            <a:xfrm flipH="1" flipV="1">
              <a:off x="15503526" y="7602789"/>
              <a:ext cx="3746500" cy="71755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800"/>
            </a:p>
          </p:txBody>
        </p:sp>
        <p:sp>
          <p:nvSpPr>
            <p:cNvPr id="32" name="Line 12"/>
            <p:cNvSpPr>
              <a:spLocks noChangeShapeType="1"/>
            </p:cNvSpPr>
            <p:nvPr/>
          </p:nvSpPr>
          <p:spPr bwMode="auto">
            <a:xfrm flipH="1" flipV="1">
              <a:off x="10337800" y="6583613"/>
              <a:ext cx="2806700" cy="53975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800"/>
            </a:p>
          </p:txBody>
        </p:sp>
        <p:sp>
          <p:nvSpPr>
            <p:cNvPr id="33" name="Line 13"/>
            <p:cNvSpPr>
              <a:spLocks noChangeShapeType="1"/>
            </p:cNvSpPr>
            <p:nvPr/>
          </p:nvSpPr>
          <p:spPr bwMode="auto">
            <a:xfrm flipH="1" flipV="1">
              <a:off x="5470526" y="5589839"/>
              <a:ext cx="2806700" cy="53975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800"/>
            </a:p>
          </p:txBody>
        </p:sp>
        <p:sp>
          <p:nvSpPr>
            <p:cNvPr id="34" name="Text Box 14"/>
            <p:cNvSpPr txBox="1">
              <a:spLocks noChangeArrowheads="1"/>
            </p:cNvSpPr>
            <p:nvPr/>
          </p:nvSpPr>
          <p:spPr bwMode="auto">
            <a:xfrm>
              <a:off x="5765800" y="6812212"/>
              <a:ext cx="10338108" cy="707886"/>
            </a:xfrm>
            <a:prstGeom prst="rect">
              <a:avLst/>
            </a:prstGeom>
            <a:solidFill>
              <a:schemeClr val="accent4">
                <a:lumMod val="40000"/>
                <a:lumOff val="60000"/>
                <a:alpha val="50000"/>
              </a:schemeClr>
            </a:solidFill>
            <a:ln>
              <a:noFill/>
            </a:ln>
            <a:effectLst/>
          </p:spPr>
          <p:txBody>
            <a:bodyPr wrap="square">
              <a:spAutoFit/>
            </a:bodyPr>
            <a:lstStyle/>
            <a:p>
              <a:pPr algn="l">
                <a:spcBef>
                  <a:spcPct val="50000"/>
                </a:spcBef>
              </a:pPr>
              <a:r>
                <a:rPr lang="en-US" altLang="en-US" sz="4000" b="1" dirty="0">
                  <a:solidFill>
                    <a:srgbClr val="002C5C"/>
                  </a:solidFill>
                  <a:latin typeface="Palatino Linotype" panose="02040502050505030304" pitchFamily="18" charset="0"/>
                </a:rPr>
                <a:t>IMM labs in the premises of ST (1200 m</a:t>
              </a:r>
              <a:r>
                <a:rPr lang="en-US" altLang="en-US" sz="4000" b="1" baseline="30000" dirty="0">
                  <a:solidFill>
                    <a:srgbClr val="002C5C"/>
                  </a:solidFill>
                  <a:latin typeface="Palatino Linotype" panose="02040502050505030304" pitchFamily="18" charset="0"/>
                </a:rPr>
                <a:t>2</a:t>
              </a:r>
              <a:r>
                <a:rPr lang="en-US" altLang="en-US" sz="4000" b="1" dirty="0">
                  <a:solidFill>
                    <a:srgbClr val="002C5C"/>
                  </a:solidFill>
                  <a:latin typeface="Palatino Linotype" panose="02040502050505030304" pitchFamily="18" charset="0"/>
                </a:rPr>
                <a:t>)</a:t>
              </a:r>
            </a:p>
          </p:txBody>
        </p:sp>
        <p:sp>
          <p:nvSpPr>
            <p:cNvPr id="35" name="Line 15"/>
            <p:cNvSpPr>
              <a:spLocks noChangeShapeType="1"/>
            </p:cNvSpPr>
            <p:nvPr/>
          </p:nvSpPr>
          <p:spPr bwMode="auto">
            <a:xfrm flipV="1">
              <a:off x="5565777" y="8396539"/>
              <a:ext cx="13684250" cy="316865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800"/>
            </a:p>
          </p:txBody>
        </p:sp>
        <p:sp>
          <p:nvSpPr>
            <p:cNvPr id="36" name="Text Box 16"/>
            <p:cNvSpPr txBox="1">
              <a:spLocks noChangeArrowheads="1"/>
            </p:cNvSpPr>
            <p:nvPr/>
          </p:nvSpPr>
          <p:spPr bwMode="auto">
            <a:xfrm>
              <a:off x="14208126" y="4002338"/>
              <a:ext cx="4610100" cy="707886"/>
            </a:xfrm>
            <a:prstGeom prst="rect">
              <a:avLst/>
            </a:prstGeom>
            <a:solidFill>
              <a:schemeClr val="accent4">
                <a:lumMod val="40000"/>
                <a:lumOff val="60000"/>
                <a:alpha val="50000"/>
              </a:schemeClr>
            </a:solidFill>
            <a:ln>
              <a:noFill/>
            </a:ln>
            <a:effectLst/>
          </p:spPr>
          <p:txBody>
            <a:bodyPr wrap="square">
              <a:spAutoFit/>
            </a:bodyPr>
            <a:lstStyle/>
            <a:p>
              <a:pPr algn="l">
                <a:spcBef>
                  <a:spcPct val="50000"/>
                </a:spcBef>
              </a:pPr>
              <a:r>
                <a:rPr lang="en-US" altLang="en-US" sz="4000" b="1" dirty="0">
                  <a:solidFill>
                    <a:srgbClr val="002C5C"/>
                  </a:solidFill>
                  <a:latin typeface="Palatino Linotype" panose="02040502050505030304" pitchFamily="18" charset="0"/>
                </a:rPr>
                <a:t>Offices (1.000 m</a:t>
              </a:r>
              <a:r>
                <a:rPr lang="en-US" altLang="en-US" sz="4000" b="1" baseline="30000" dirty="0">
                  <a:solidFill>
                    <a:srgbClr val="002C5C"/>
                  </a:solidFill>
                  <a:latin typeface="Palatino Linotype" panose="02040502050505030304" pitchFamily="18" charset="0"/>
                </a:rPr>
                <a:t>2</a:t>
              </a:r>
              <a:r>
                <a:rPr lang="en-US" altLang="en-US" sz="4000" b="1" dirty="0">
                  <a:solidFill>
                    <a:srgbClr val="002C5C"/>
                  </a:solidFill>
                  <a:latin typeface="Palatino Linotype" panose="02040502050505030304" pitchFamily="18" charset="0"/>
                </a:rPr>
                <a:t>)</a:t>
              </a:r>
            </a:p>
          </p:txBody>
        </p:sp>
        <p:sp>
          <p:nvSpPr>
            <p:cNvPr id="37" name="AutoShape 17"/>
            <p:cNvSpPr>
              <a:spLocks noChangeArrowheads="1"/>
            </p:cNvSpPr>
            <p:nvPr/>
          </p:nvSpPr>
          <p:spPr bwMode="auto">
            <a:xfrm rot="3847669">
              <a:off x="15635288" y="5473950"/>
              <a:ext cx="1571624" cy="342900"/>
            </a:xfrm>
            <a:prstGeom prst="rightArrow">
              <a:avLst>
                <a:gd name="adj1" fmla="val 50000"/>
                <a:gd name="adj2" fmla="val 114583"/>
              </a:avLst>
            </a:prstGeom>
            <a:solidFill>
              <a:srgbClr val="CC3300"/>
            </a:solidFill>
            <a:ln w="9525">
              <a:solidFill>
                <a:srgbClr val="CC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4800"/>
            </a:p>
          </p:txBody>
        </p:sp>
      </p:grpSp>
      <p:sp>
        <p:nvSpPr>
          <p:cNvPr id="38" name="Rectangle 18"/>
          <p:cNvSpPr>
            <a:spLocks noChangeArrowheads="1"/>
          </p:cNvSpPr>
          <p:nvPr/>
        </p:nvSpPr>
        <p:spPr bwMode="auto">
          <a:xfrm>
            <a:off x="3816350" y="777078"/>
            <a:ext cx="15849600" cy="178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nSpc>
                <a:spcPct val="120000"/>
              </a:lnSpc>
            </a:pPr>
            <a:r>
              <a:rPr lang="en-US" altLang="en-US" sz="4800" b="1" dirty="0" smtClean="0">
                <a:solidFill>
                  <a:srgbClr val="0000FF"/>
                </a:solidFill>
                <a:cs typeface="Times New Roman" panose="02020603050405020304" pitchFamily="18" charset="0"/>
              </a:rPr>
              <a:t>…and </a:t>
            </a:r>
            <a:r>
              <a:rPr lang="en-US" altLang="en-US" sz="4800" b="1" dirty="0">
                <a:solidFill>
                  <a:srgbClr val="0000FF"/>
                </a:solidFill>
                <a:cs typeface="Times New Roman" panose="02020603050405020304" pitchFamily="18" charset="0"/>
              </a:rPr>
              <a:t>now focus on Catania </a:t>
            </a:r>
            <a:r>
              <a:rPr lang="en-US" altLang="en-US" sz="4800" b="1" dirty="0" err="1" smtClean="0">
                <a:solidFill>
                  <a:srgbClr val="0000FF"/>
                </a:solidFill>
                <a:cs typeface="Times New Roman" panose="02020603050405020304" pitchFamily="18" charset="0"/>
              </a:rPr>
              <a:t>HeadQuarters</a:t>
            </a:r>
            <a:r>
              <a:rPr lang="en-US" altLang="en-US" sz="4800" b="1" dirty="0" smtClean="0">
                <a:solidFill>
                  <a:srgbClr val="0000FF"/>
                </a:solidFill>
                <a:cs typeface="Times New Roman" panose="02020603050405020304" pitchFamily="18" charset="0"/>
              </a:rPr>
              <a:t> </a:t>
            </a:r>
          </a:p>
          <a:p>
            <a:pPr>
              <a:lnSpc>
                <a:spcPct val="120000"/>
              </a:lnSpc>
            </a:pPr>
            <a:r>
              <a:rPr lang="en-US" altLang="en-US" sz="4800" b="1" dirty="0" smtClean="0">
                <a:solidFill>
                  <a:srgbClr val="0000FF"/>
                </a:solidFill>
                <a:latin typeface="Helvetica Neue"/>
                <a:cs typeface="Times New Roman" panose="02020603050405020304" pitchFamily="18" charset="0"/>
              </a:rPr>
              <a:t>offices </a:t>
            </a:r>
            <a:r>
              <a:rPr lang="en-US" altLang="en-US" sz="4800" b="1" dirty="0">
                <a:solidFill>
                  <a:srgbClr val="0000FF"/>
                </a:solidFill>
                <a:latin typeface="Helvetica Neue"/>
                <a:cs typeface="Times New Roman" panose="02020603050405020304" pitchFamily="18" charset="0"/>
              </a:rPr>
              <a:t>and laboratories</a:t>
            </a:r>
          </a:p>
        </p:txBody>
      </p:sp>
      <p:pic>
        <p:nvPicPr>
          <p:cNvPr id="20"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20200" y="539551"/>
            <a:ext cx="3194626" cy="1018838"/>
          </a:xfrm>
          <a:prstGeom prst="rect">
            <a:avLst/>
          </a:prstGeom>
          <a:ln w="12700">
            <a:miter lim="400000"/>
          </a:ln>
        </p:spPr>
      </p:pic>
    </p:spTree>
    <p:extLst>
      <p:ext uri="{BB962C8B-B14F-4D97-AF65-F5344CB8AC3E}">
        <p14:creationId xmlns:p14="http://schemas.microsoft.com/office/powerpoint/2010/main" val="125639785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5132614" y="474220"/>
            <a:ext cx="15773400" cy="1281428"/>
          </a:xfrm>
          <a:prstGeom prst="rect">
            <a:avLst/>
          </a:prstGeom>
        </p:spPr>
        <p:txBody>
          <a:bodyPr>
            <a:normAutofit/>
          </a:bodyPr>
          <a:lstStyle>
            <a:lvl1pPr marL="0" marR="0" indent="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1pPr>
            <a:lvl2pPr marL="0" marR="0" indent="457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2pPr>
            <a:lvl3pPr marL="0" marR="0" indent="914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3pPr>
            <a:lvl4pPr marL="0" marR="0" indent="1371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4pPr>
            <a:lvl5pPr marL="0" marR="0" indent="18288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5pPr>
            <a:lvl6pPr marL="0" marR="0" indent="22860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6pPr>
            <a:lvl7pPr marL="0" marR="0" indent="27432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7pPr>
            <a:lvl8pPr marL="0" marR="0" indent="32004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8pPr>
            <a:lvl9pPr marL="0" marR="0" indent="3657600" algn="l" defTabSz="2438338" rtl="0" latinLnBrk="0">
              <a:lnSpc>
                <a:spcPct val="80000"/>
              </a:lnSpc>
              <a:spcBef>
                <a:spcPts val="0"/>
              </a:spcBef>
              <a:spcAft>
                <a:spcPts val="0"/>
              </a:spcAft>
              <a:buClrTx/>
              <a:buSzTx/>
              <a:buFontTx/>
              <a:buNone/>
              <a:tabLst/>
              <a:defRPr sz="11600" b="0" i="0" u="none" strike="noStrike" cap="none" spc="-232" baseline="0">
                <a:solidFill>
                  <a:srgbClr val="000000"/>
                </a:solidFill>
                <a:uFillTx/>
                <a:latin typeface="Helvetica Neue Medium"/>
                <a:ea typeface="Helvetica Neue Medium"/>
                <a:cs typeface="Helvetica Neue Medium"/>
                <a:sym typeface="Helvetica Neue Medium"/>
              </a:defRPr>
            </a:lvl9pPr>
          </a:lstStyle>
          <a:p>
            <a:pPr hangingPunct="1"/>
            <a:r>
              <a:rPr lang="it-IT" sz="6800" b="1" dirty="0" err="1">
                <a:solidFill>
                  <a:schemeClr val="accent1">
                    <a:lumMod val="50000"/>
                  </a:schemeClr>
                </a:solidFill>
              </a:rPr>
              <a:t>HeadQuarters</a:t>
            </a:r>
            <a:r>
              <a:rPr lang="it-IT" sz="6800" b="1" dirty="0">
                <a:solidFill>
                  <a:schemeClr val="accent1">
                    <a:lumMod val="50000"/>
                  </a:schemeClr>
                </a:solidFill>
              </a:rPr>
              <a:t> – </a:t>
            </a:r>
            <a:r>
              <a:rPr lang="it-IT" sz="6800" b="1" dirty="0" err="1">
                <a:solidFill>
                  <a:schemeClr val="accent1">
                    <a:lumMod val="50000"/>
                  </a:schemeClr>
                </a:solidFill>
              </a:rPr>
              <a:t>Activities</a:t>
            </a:r>
            <a:endParaRPr lang="en-US" sz="6800" b="1" dirty="0">
              <a:solidFill>
                <a:schemeClr val="accent1">
                  <a:lumMod val="50000"/>
                </a:schemeClr>
              </a:solidFill>
            </a:endParaRPr>
          </a:p>
        </p:txBody>
      </p:sp>
      <p:sp>
        <p:nvSpPr>
          <p:cNvPr id="5" name="Segnaposto contenuto 2"/>
          <p:cNvSpPr txBox="1">
            <a:spLocks/>
          </p:cNvSpPr>
          <p:nvPr/>
        </p:nvSpPr>
        <p:spPr>
          <a:xfrm>
            <a:off x="680483" y="1755648"/>
            <a:ext cx="23072651" cy="11539728"/>
          </a:xfrm>
          <a:prstGeom prst="rect">
            <a:avLst/>
          </a:prstGeom>
        </p:spPr>
        <p:txBody>
          <a:bodyPr>
            <a:normAutofit fontScale="77500" lnSpcReduction="20000"/>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a:lstStyle>
          <a:p>
            <a:pPr hangingPunct="1"/>
            <a:r>
              <a:rPr lang="en-US" dirty="0">
                <a:solidFill>
                  <a:schemeClr val="accent1">
                    <a:lumMod val="50000"/>
                  </a:schemeClr>
                </a:solidFill>
              </a:rPr>
              <a:t>Micro-</a:t>
            </a:r>
            <a:r>
              <a:rPr lang="en-US" dirty="0" err="1">
                <a:solidFill>
                  <a:schemeClr val="accent1">
                    <a:lumMod val="50000"/>
                  </a:schemeClr>
                </a:solidFill>
              </a:rPr>
              <a:t>Nanoelectronics</a:t>
            </a:r>
            <a:r>
              <a:rPr lang="en-US" dirty="0">
                <a:solidFill>
                  <a:schemeClr val="accent1">
                    <a:lumMod val="50000"/>
                  </a:schemeClr>
                </a:solidFill>
              </a:rPr>
              <a:t>: </a:t>
            </a:r>
            <a:r>
              <a:rPr lang="en-US" b="0" dirty="0">
                <a:solidFill>
                  <a:schemeClr val="accent1">
                    <a:lumMod val="75000"/>
                  </a:schemeClr>
                </a:solidFill>
              </a:rPr>
              <a:t>power electronics, including the development of processes and materials (</a:t>
            </a:r>
            <a:r>
              <a:rPr lang="en-US" b="0" dirty="0" err="1">
                <a:solidFill>
                  <a:schemeClr val="accent1">
                    <a:lumMod val="75000"/>
                  </a:schemeClr>
                </a:solidFill>
              </a:rPr>
              <a:t>SiC</a:t>
            </a:r>
            <a:r>
              <a:rPr lang="en-US" b="0" dirty="0">
                <a:solidFill>
                  <a:schemeClr val="accent1">
                    <a:lumMod val="75000"/>
                  </a:schemeClr>
                </a:solidFill>
              </a:rPr>
              <a:t>, </a:t>
            </a:r>
            <a:r>
              <a:rPr lang="en-US" b="0" dirty="0" err="1">
                <a:solidFill>
                  <a:schemeClr val="accent1">
                    <a:lumMod val="75000"/>
                  </a:schemeClr>
                </a:solidFill>
              </a:rPr>
              <a:t>GaN</a:t>
            </a:r>
            <a:r>
              <a:rPr lang="en-US" b="0" dirty="0">
                <a:solidFill>
                  <a:schemeClr val="accent1">
                    <a:lumMod val="75000"/>
                  </a:schemeClr>
                </a:solidFill>
              </a:rPr>
              <a:t>) for power devices</a:t>
            </a:r>
          </a:p>
          <a:p>
            <a:pPr lvl="1" hangingPunct="1"/>
            <a:r>
              <a:rPr lang="en-US" b="0" dirty="0">
                <a:solidFill>
                  <a:schemeClr val="accent1">
                    <a:lumMod val="75000"/>
                  </a:schemeClr>
                </a:solidFill>
              </a:rPr>
              <a:t>Collaboration with STMicroelectronics (part of IMM labs are within ST)</a:t>
            </a:r>
          </a:p>
          <a:p>
            <a:pPr lvl="1" hangingPunct="1"/>
            <a:endParaRPr lang="en-US" dirty="0">
              <a:solidFill>
                <a:schemeClr val="accent1">
                  <a:lumMod val="75000"/>
                </a:schemeClr>
              </a:solidFill>
            </a:endParaRPr>
          </a:p>
          <a:p>
            <a:pPr lvl="1" hangingPunct="1"/>
            <a:endParaRPr lang="en-US" dirty="0">
              <a:solidFill>
                <a:schemeClr val="accent1">
                  <a:lumMod val="75000"/>
                </a:schemeClr>
              </a:solidFill>
            </a:endParaRPr>
          </a:p>
          <a:p>
            <a:pPr hangingPunct="1"/>
            <a:r>
              <a:rPr lang="en-US" dirty="0" err="1">
                <a:solidFill>
                  <a:schemeClr val="accent1">
                    <a:lumMod val="50000"/>
                  </a:schemeClr>
                </a:solidFill>
              </a:rPr>
              <a:t>Photovoltaics</a:t>
            </a:r>
            <a:r>
              <a:rPr lang="en-US" dirty="0">
                <a:solidFill>
                  <a:schemeClr val="accent1">
                    <a:lumMod val="50000"/>
                  </a:schemeClr>
                </a:solidFill>
              </a:rPr>
              <a:t>: </a:t>
            </a:r>
            <a:r>
              <a:rPr lang="en-US" b="0" dirty="0">
                <a:solidFill>
                  <a:schemeClr val="accent1">
                    <a:lumMod val="75000"/>
                  </a:schemeClr>
                </a:solidFill>
              </a:rPr>
              <a:t>improvement of electrical stability of solar cells, development of new materials for solar cells and light trapping; water splitting.  </a:t>
            </a:r>
          </a:p>
          <a:p>
            <a:pPr lvl="1" hangingPunct="1"/>
            <a:r>
              <a:rPr lang="en-US" b="0" dirty="0">
                <a:solidFill>
                  <a:schemeClr val="accent1">
                    <a:lumMod val="75000"/>
                  </a:schemeClr>
                </a:solidFill>
              </a:rPr>
              <a:t>Collaboration with ENEL Green Power and STMicroelectronics (some IMM labs are within EGP)</a:t>
            </a:r>
          </a:p>
          <a:p>
            <a:pPr lvl="1" hangingPunct="1"/>
            <a:endParaRPr lang="en-US" dirty="0">
              <a:solidFill>
                <a:schemeClr val="accent1">
                  <a:lumMod val="75000"/>
                </a:schemeClr>
              </a:solidFill>
            </a:endParaRPr>
          </a:p>
          <a:p>
            <a:pPr lvl="1" hangingPunct="1"/>
            <a:endParaRPr lang="en-US" dirty="0">
              <a:solidFill>
                <a:schemeClr val="accent1">
                  <a:lumMod val="75000"/>
                </a:schemeClr>
              </a:solidFill>
            </a:endParaRPr>
          </a:p>
          <a:p>
            <a:pPr hangingPunct="1"/>
            <a:r>
              <a:rPr lang="en-US" dirty="0">
                <a:solidFill>
                  <a:schemeClr val="accent1">
                    <a:lumMod val="50000"/>
                  </a:schemeClr>
                </a:solidFill>
              </a:rPr>
              <a:t>Sensors:</a:t>
            </a:r>
            <a:r>
              <a:rPr lang="en-US" b="0" dirty="0">
                <a:solidFill>
                  <a:schemeClr val="accent1">
                    <a:lumMod val="50000"/>
                  </a:schemeClr>
                </a:solidFill>
              </a:rPr>
              <a:t> </a:t>
            </a:r>
            <a:r>
              <a:rPr lang="en-US" b="0" dirty="0">
                <a:solidFill>
                  <a:schemeClr val="accent1">
                    <a:lumMod val="75000"/>
                  </a:schemeClr>
                </a:solidFill>
              </a:rPr>
              <a:t>physic- chemical- and bio-sensors for health ( blood oxygenation, DNA or proteins detection); environmental monitoring (water pollution, gas detection, radiation detection); UV and particle detectors based on </a:t>
            </a:r>
            <a:r>
              <a:rPr lang="en-US" b="0" dirty="0" err="1">
                <a:solidFill>
                  <a:schemeClr val="accent1">
                    <a:lumMod val="75000"/>
                  </a:schemeClr>
                </a:solidFill>
              </a:rPr>
              <a:t>SiC</a:t>
            </a:r>
            <a:r>
              <a:rPr lang="en-US" b="0" dirty="0">
                <a:solidFill>
                  <a:schemeClr val="accent1">
                    <a:lumMod val="75000"/>
                  </a:schemeClr>
                </a:solidFill>
              </a:rPr>
              <a:t> devices;.</a:t>
            </a:r>
          </a:p>
          <a:p>
            <a:pPr lvl="1" hangingPunct="1"/>
            <a:r>
              <a:rPr lang="it-IT" b="0" dirty="0">
                <a:solidFill>
                  <a:schemeClr val="accent1">
                    <a:lumMod val="50000"/>
                  </a:schemeClr>
                </a:solidFill>
              </a:rPr>
              <a:t>Joint lab with the «</a:t>
            </a:r>
            <a:r>
              <a:rPr lang="en-US" b="0" dirty="0" err="1">
                <a:solidFill>
                  <a:schemeClr val="accent1">
                    <a:lumMod val="50000"/>
                  </a:schemeClr>
                </a:solidFill>
              </a:rPr>
              <a:t>Laboratorio</a:t>
            </a:r>
            <a:r>
              <a:rPr lang="en-US" b="0" dirty="0">
                <a:solidFill>
                  <a:schemeClr val="accent1">
                    <a:lumMod val="50000"/>
                  </a:schemeClr>
                </a:solidFill>
              </a:rPr>
              <a:t> di </a:t>
            </a:r>
            <a:r>
              <a:rPr lang="en-US" b="0" dirty="0" err="1">
                <a:solidFill>
                  <a:schemeClr val="accent1">
                    <a:lumMod val="50000"/>
                  </a:schemeClr>
                </a:solidFill>
              </a:rPr>
              <a:t>Riferimento</a:t>
            </a:r>
            <a:r>
              <a:rPr lang="en-US" b="0" dirty="0">
                <a:solidFill>
                  <a:schemeClr val="accent1">
                    <a:lumMod val="50000"/>
                  </a:schemeClr>
                </a:solidFill>
              </a:rPr>
              <a:t> </a:t>
            </a:r>
            <a:r>
              <a:rPr lang="en-US" b="0" dirty="0" err="1">
                <a:solidFill>
                  <a:schemeClr val="accent1">
                    <a:lumMod val="50000"/>
                  </a:schemeClr>
                </a:solidFill>
              </a:rPr>
              <a:t>regionale</a:t>
            </a:r>
            <a:r>
              <a:rPr lang="en-US" b="0" dirty="0">
                <a:solidFill>
                  <a:schemeClr val="accent1">
                    <a:lumMod val="50000"/>
                  </a:schemeClr>
                </a:solidFill>
              </a:rPr>
              <a:t> per la </a:t>
            </a:r>
            <a:r>
              <a:rPr lang="en-US" b="0" dirty="0" err="1">
                <a:solidFill>
                  <a:schemeClr val="accent1">
                    <a:lumMod val="50000"/>
                  </a:schemeClr>
                </a:solidFill>
              </a:rPr>
              <a:t>Sorveglianza</a:t>
            </a:r>
            <a:r>
              <a:rPr lang="en-US" b="0" dirty="0">
                <a:solidFill>
                  <a:schemeClr val="accent1">
                    <a:lumMod val="50000"/>
                  </a:schemeClr>
                </a:solidFill>
              </a:rPr>
              <a:t> </a:t>
            </a:r>
            <a:r>
              <a:rPr lang="en-US" b="0" dirty="0" err="1">
                <a:solidFill>
                  <a:schemeClr val="accent1">
                    <a:lumMod val="50000"/>
                  </a:schemeClr>
                </a:solidFill>
              </a:rPr>
              <a:t>ambientale</a:t>
            </a:r>
            <a:r>
              <a:rPr lang="en-US" b="0" dirty="0">
                <a:solidFill>
                  <a:schemeClr val="accent1">
                    <a:lumMod val="50000"/>
                  </a:schemeClr>
                </a:solidFill>
              </a:rPr>
              <a:t>, </a:t>
            </a:r>
            <a:r>
              <a:rPr lang="en-US" b="0" dirty="0" err="1">
                <a:solidFill>
                  <a:schemeClr val="accent1">
                    <a:lumMod val="50000"/>
                  </a:schemeClr>
                </a:solidFill>
              </a:rPr>
              <a:t>clinica</a:t>
            </a:r>
            <a:r>
              <a:rPr lang="en-US" b="0" dirty="0">
                <a:solidFill>
                  <a:schemeClr val="accent1">
                    <a:lumMod val="50000"/>
                  </a:schemeClr>
                </a:solidFill>
              </a:rPr>
              <a:t> e </a:t>
            </a:r>
            <a:r>
              <a:rPr lang="en-US" b="0" dirty="0" err="1">
                <a:solidFill>
                  <a:schemeClr val="accent1">
                    <a:lumMod val="50000"/>
                  </a:schemeClr>
                </a:solidFill>
              </a:rPr>
              <a:t>il</a:t>
            </a:r>
            <a:r>
              <a:rPr lang="en-US" b="0" dirty="0">
                <a:solidFill>
                  <a:schemeClr val="accent1">
                    <a:lumMod val="50000"/>
                  </a:schemeClr>
                </a:solidFill>
              </a:rPr>
              <a:t> </a:t>
            </a:r>
            <a:r>
              <a:rPr lang="en-US" b="0" dirty="0" err="1">
                <a:solidFill>
                  <a:schemeClr val="accent1">
                    <a:lumMod val="50000"/>
                  </a:schemeClr>
                </a:solidFill>
              </a:rPr>
              <a:t>Controllo</a:t>
            </a:r>
            <a:r>
              <a:rPr lang="en-US" b="0" dirty="0">
                <a:solidFill>
                  <a:schemeClr val="accent1">
                    <a:lumMod val="50000"/>
                  </a:schemeClr>
                </a:solidFill>
              </a:rPr>
              <a:t> </a:t>
            </a:r>
            <a:r>
              <a:rPr lang="en-US" b="0" dirty="0" err="1">
                <a:solidFill>
                  <a:schemeClr val="accent1">
                    <a:lumMod val="50000"/>
                  </a:schemeClr>
                </a:solidFill>
              </a:rPr>
              <a:t>della</a:t>
            </a:r>
            <a:r>
              <a:rPr lang="en-US" b="0" dirty="0">
                <a:solidFill>
                  <a:schemeClr val="accent1">
                    <a:lumMod val="50000"/>
                  </a:schemeClr>
                </a:solidFill>
              </a:rPr>
              <a:t> </a:t>
            </a:r>
            <a:r>
              <a:rPr lang="en-US" b="0" dirty="0" err="1">
                <a:solidFill>
                  <a:schemeClr val="accent1">
                    <a:lumMod val="50000"/>
                  </a:schemeClr>
                </a:solidFill>
              </a:rPr>
              <a:t>Legionellosi</a:t>
            </a:r>
            <a:r>
              <a:rPr lang="it-IT" b="0" dirty="0">
                <a:solidFill>
                  <a:schemeClr val="accent1">
                    <a:lumMod val="50000"/>
                  </a:schemeClr>
                </a:solidFill>
              </a:rPr>
              <a:t>»</a:t>
            </a:r>
            <a:r>
              <a:rPr lang="en-US" b="0" dirty="0">
                <a:solidFill>
                  <a:schemeClr val="accent1">
                    <a:lumMod val="50000"/>
                  </a:schemeClr>
                </a:solidFill>
              </a:rPr>
              <a:t> located within the Medical Science Dept. of the University of Catania (G.F. </a:t>
            </a:r>
            <a:r>
              <a:rPr lang="en-US" b="0" dirty="0" err="1">
                <a:solidFill>
                  <a:schemeClr val="accent1">
                    <a:lumMod val="50000"/>
                  </a:schemeClr>
                </a:solidFill>
              </a:rPr>
              <a:t>Ingrassia</a:t>
            </a:r>
            <a:r>
              <a:rPr lang="en-US" b="0" dirty="0">
                <a:solidFill>
                  <a:schemeClr val="accent1">
                    <a:lumMod val="50000"/>
                  </a:schemeClr>
                </a:solidFill>
              </a:rPr>
              <a:t>)</a:t>
            </a:r>
          </a:p>
          <a:p>
            <a:pPr lvl="1" hangingPunct="1"/>
            <a:endParaRPr lang="en-US" dirty="0">
              <a:solidFill>
                <a:schemeClr val="accent1">
                  <a:lumMod val="75000"/>
                </a:schemeClr>
              </a:solidFill>
            </a:endParaRPr>
          </a:p>
          <a:p>
            <a:pPr lvl="1" hangingPunct="1"/>
            <a:endParaRPr lang="en-US" dirty="0">
              <a:solidFill>
                <a:schemeClr val="accent1">
                  <a:lumMod val="75000"/>
                </a:schemeClr>
              </a:solidFill>
            </a:endParaRPr>
          </a:p>
          <a:p>
            <a:pPr hangingPunct="1"/>
            <a:r>
              <a:rPr lang="en-US" dirty="0">
                <a:solidFill>
                  <a:schemeClr val="accent1">
                    <a:lumMod val="50000"/>
                  </a:schemeClr>
                </a:solidFill>
              </a:rPr>
              <a:t>Nanostructured materials, </a:t>
            </a:r>
            <a:r>
              <a:rPr lang="en-US" dirty="0" err="1">
                <a:solidFill>
                  <a:schemeClr val="accent1">
                    <a:lumMod val="50000"/>
                  </a:schemeClr>
                </a:solidFill>
              </a:rPr>
              <a:t>nanomaterials</a:t>
            </a:r>
            <a:r>
              <a:rPr lang="en-US" dirty="0">
                <a:solidFill>
                  <a:schemeClr val="accent1">
                    <a:lumMod val="50000"/>
                  </a:schemeClr>
                </a:solidFill>
              </a:rPr>
              <a:t> and </a:t>
            </a:r>
            <a:r>
              <a:rPr lang="en-US" dirty="0" err="1">
                <a:solidFill>
                  <a:schemeClr val="accent1">
                    <a:lumMod val="50000"/>
                  </a:schemeClr>
                </a:solidFill>
              </a:rPr>
              <a:t>nanocomposites</a:t>
            </a:r>
            <a:r>
              <a:rPr lang="en-US" dirty="0">
                <a:solidFill>
                  <a:schemeClr val="accent1">
                    <a:lumMod val="50000"/>
                  </a:schemeClr>
                </a:solidFill>
              </a:rPr>
              <a:t> </a:t>
            </a:r>
            <a:r>
              <a:rPr lang="it-IT" b="0" dirty="0">
                <a:solidFill>
                  <a:schemeClr val="accent1">
                    <a:lumMod val="75000"/>
                  </a:schemeClr>
                </a:solidFill>
              </a:rPr>
              <a:t>(carbon, </a:t>
            </a:r>
            <a:r>
              <a:rPr lang="it-IT" b="0" dirty="0" err="1">
                <a:solidFill>
                  <a:schemeClr val="accent1">
                    <a:lumMod val="75000"/>
                  </a:schemeClr>
                </a:solidFill>
              </a:rPr>
              <a:t>metals</a:t>
            </a:r>
            <a:r>
              <a:rPr lang="it-IT" b="0" dirty="0">
                <a:solidFill>
                  <a:schemeClr val="accent1">
                    <a:lumMod val="75000"/>
                  </a:schemeClr>
                </a:solidFill>
              </a:rPr>
              <a:t>, </a:t>
            </a:r>
            <a:r>
              <a:rPr lang="it-IT" b="0" dirty="0" err="1">
                <a:solidFill>
                  <a:schemeClr val="accent1">
                    <a:lumMod val="75000"/>
                  </a:schemeClr>
                </a:solidFill>
              </a:rPr>
              <a:t>semiconducting</a:t>
            </a:r>
            <a:r>
              <a:rPr lang="it-IT" b="0" dirty="0">
                <a:solidFill>
                  <a:schemeClr val="accent1">
                    <a:lumMod val="75000"/>
                  </a:schemeClr>
                </a:solidFill>
              </a:rPr>
              <a:t> </a:t>
            </a:r>
            <a:r>
              <a:rPr lang="it-IT" b="0" dirty="0" err="1">
                <a:solidFill>
                  <a:schemeClr val="accent1">
                    <a:lumMod val="75000"/>
                  </a:schemeClr>
                </a:solidFill>
              </a:rPr>
              <a:t>oxides</a:t>
            </a:r>
            <a:r>
              <a:rPr lang="it-IT" b="0" dirty="0">
                <a:solidFill>
                  <a:schemeClr val="accent1">
                    <a:lumMod val="75000"/>
                  </a:schemeClr>
                </a:solidFill>
              </a:rPr>
              <a:t>, </a:t>
            </a:r>
            <a:r>
              <a:rPr lang="it-IT" b="0" dirty="0" err="1">
                <a:solidFill>
                  <a:schemeClr val="accent1">
                    <a:lumMod val="75000"/>
                  </a:schemeClr>
                </a:solidFill>
              </a:rPr>
              <a:t>polimers</a:t>
            </a:r>
            <a:r>
              <a:rPr lang="it-IT" b="0" dirty="0">
                <a:solidFill>
                  <a:schemeClr val="accent1">
                    <a:lumMod val="75000"/>
                  </a:schemeClr>
                </a:solidFill>
              </a:rPr>
              <a:t>) </a:t>
            </a:r>
            <a:r>
              <a:rPr lang="en-US" b="0" dirty="0">
                <a:solidFill>
                  <a:schemeClr val="accent1">
                    <a:lumMod val="75000"/>
                  </a:schemeClr>
                </a:solidFill>
              </a:rPr>
              <a:t>for sensing; water and air treatment.</a:t>
            </a:r>
          </a:p>
        </p:txBody>
      </p:sp>
      <p:sp>
        <p:nvSpPr>
          <p:cNvPr id="6" name="Rettangolo con angoli arrotondati 4">
            <a:extLst>
              <a:ext uri="{FF2B5EF4-FFF2-40B4-BE49-F238E27FC236}">
                <a16:creationId xmlns:a16="http://schemas.microsoft.com/office/drawing/2014/main" xmlns="" id="{39D07687-4985-29A9-DEEC-8D2CCB2F6903}"/>
              </a:ext>
            </a:extLst>
          </p:cNvPr>
          <p:cNvSpPr/>
          <p:nvPr/>
        </p:nvSpPr>
        <p:spPr>
          <a:xfrm>
            <a:off x="435049" y="7111155"/>
            <a:ext cx="23072650" cy="402771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800"/>
          </a:p>
        </p:txBody>
      </p:sp>
      <p:pic>
        <p:nvPicPr>
          <p:cNvPr id="7" name="logo_imm_grande.jpg" descr="logo_imm_grande.jpg">
            <a:extLst>
              <a:ext uri="{FF2B5EF4-FFF2-40B4-BE49-F238E27FC236}">
                <a16:creationId xmlns:a16="http://schemas.microsoft.com/office/drawing/2014/main" xmlns="" id="{2290B182-817F-D04A-5ADB-FAE2E706D7E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0483" y="433767"/>
            <a:ext cx="3194626" cy="1018838"/>
          </a:xfrm>
          <a:prstGeom prst="rect">
            <a:avLst/>
          </a:prstGeom>
          <a:ln w="12700">
            <a:miter lim="400000"/>
          </a:ln>
        </p:spPr>
      </p:pic>
      <p:sp>
        <p:nvSpPr>
          <p:cNvPr id="2" name="Rettangolo 1"/>
          <p:cNvSpPr/>
          <p:nvPr/>
        </p:nvSpPr>
        <p:spPr>
          <a:xfrm>
            <a:off x="189614" y="6403269"/>
            <a:ext cx="15730588" cy="707886"/>
          </a:xfrm>
          <a:prstGeom prst="rect">
            <a:avLst/>
          </a:prstGeom>
        </p:spPr>
        <p:txBody>
          <a:bodyPr wrap="none">
            <a:spAutoFit/>
          </a:bodyPr>
          <a:lstStyle/>
          <a:p>
            <a:pPr lvl="1" hangingPunct="1"/>
            <a:r>
              <a:rPr lang="en-US" sz="4000" b="1" dirty="0">
                <a:solidFill>
                  <a:srgbClr val="00B050"/>
                </a:solidFill>
              </a:rPr>
              <a:t>as briefly anticipated, a large activity is dedicated to sensors </a:t>
            </a:r>
            <a:r>
              <a:rPr lang="en-US" sz="4000" b="1" dirty="0" smtClean="0">
                <a:solidFill>
                  <a:srgbClr val="00B050"/>
                </a:solidFill>
              </a:rPr>
              <a:t> </a:t>
            </a:r>
            <a:endParaRPr lang="en-US" sz="4000" b="1" dirty="0">
              <a:solidFill>
                <a:srgbClr val="00B050"/>
              </a:solidFill>
            </a:endParaRPr>
          </a:p>
        </p:txBody>
      </p:sp>
    </p:spTree>
    <p:extLst>
      <p:ext uri="{BB962C8B-B14F-4D97-AF65-F5344CB8AC3E}">
        <p14:creationId xmlns:p14="http://schemas.microsoft.com/office/powerpoint/2010/main" val="38508928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959</TotalTime>
  <Words>2736</Words>
  <Application>Microsoft Office PowerPoint</Application>
  <PresentationFormat>Personalizzato</PresentationFormat>
  <Paragraphs>338</Paragraphs>
  <Slides>26</Slides>
  <Notes>18</Notes>
  <HiddenSlides>0</HiddenSlides>
  <MMClips>1</MMClips>
  <ScaleCrop>false</ScaleCrop>
  <HeadingPairs>
    <vt:vector size="6" baseType="variant">
      <vt:variant>
        <vt:lpstr>Caratteri utilizzati</vt:lpstr>
      </vt:variant>
      <vt:variant>
        <vt:i4>24</vt:i4>
      </vt:variant>
      <vt:variant>
        <vt:lpstr>Tema</vt:lpstr>
      </vt:variant>
      <vt:variant>
        <vt:i4>1</vt:i4>
      </vt:variant>
      <vt:variant>
        <vt:lpstr>Titoli diapositive</vt:lpstr>
      </vt:variant>
      <vt:variant>
        <vt:i4>26</vt:i4>
      </vt:variant>
    </vt:vector>
  </HeadingPairs>
  <TitlesOfParts>
    <vt:vector size="51" baseType="lpstr">
      <vt:lpstr>MS PGothic</vt:lpstr>
      <vt:lpstr>宋体</vt:lpstr>
      <vt:lpstr>Arial</vt:lpstr>
      <vt:lpstr>Avenir Next LT Pro Demi</vt:lpstr>
      <vt:lpstr>Biko</vt:lpstr>
      <vt:lpstr>Book Antiqua</vt:lpstr>
      <vt:lpstr>Calibri</vt:lpstr>
      <vt:lpstr>Cavolini</vt:lpstr>
      <vt:lpstr>Helvetica Neue</vt:lpstr>
      <vt:lpstr>Helvetica Neue Medium</vt:lpstr>
      <vt:lpstr>Lato Bold</vt:lpstr>
      <vt:lpstr>Noto Sans Light</vt:lpstr>
      <vt:lpstr>Nunito</vt:lpstr>
      <vt:lpstr>Nunito Sans</vt:lpstr>
      <vt:lpstr>Nunito Sans ExtraLight</vt:lpstr>
      <vt:lpstr>Open Sans</vt:lpstr>
      <vt:lpstr>Palatino Linotype</vt:lpstr>
      <vt:lpstr>Symbol</vt:lpstr>
      <vt:lpstr>Tahoma</vt:lpstr>
      <vt:lpstr>Times New Roman</vt:lpstr>
      <vt:lpstr>Trebuchet MS</vt:lpstr>
      <vt:lpstr>Verdana</vt:lpstr>
      <vt:lpstr>Verdana</vt:lpstr>
      <vt:lpstr>Wingdings</vt:lpstr>
      <vt:lpstr>21_BasicWhite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EPCOS2</dc:creator>
  <cp:lastModifiedBy>EPCOS2</cp:lastModifiedBy>
  <cp:revision>90</cp:revision>
  <dcterms:modified xsi:type="dcterms:W3CDTF">2023-12-14T09:42:03Z</dcterms:modified>
</cp:coreProperties>
</file>