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8" r:id="rId2"/>
    <p:sldId id="717" r:id="rId3"/>
    <p:sldId id="726" r:id="rId4"/>
    <p:sldId id="718" r:id="rId5"/>
    <p:sldId id="441" r:id="rId6"/>
    <p:sldId id="281" r:id="rId7"/>
    <p:sldId id="719" r:id="rId8"/>
    <p:sldId id="463" r:id="rId9"/>
    <p:sldId id="720" r:id="rId10"/>
    <p:sldId id="296" r:id="rId11"/>
    <p:sldId id="721" r:id="rId12"/>
    <p:sldId id="474" r:id="rId13"/>
    <p:sldId id="462" r:id="rId14"/>
    <p:sldId id="722" r:id="rId15"/>
    <p:sldId id="467" r:id="rId16"/>
    <p:sldId id="724" r:id="rId17"/>
    <p:sldId id="712" r:id="rId18"/>
    <p:sldId id="341" r:id="rId19"/>
    <p:sldId id="308" r:id="rId20"/>
    <p:sldId id="475" r:id="rId21"/>
    <p:sldId id="464" r:id="rId22"/>
    <p:sldId id="465" r:id="rId23"/>
    <p:sldId id="468" r:id="rId24"/>
    <p:sldId id="469" r:id="rId25"/>
    <p:sldId id="715" r:id="rId26"/>
    <p:sldId id="725" r:id="rId27"/>
    <p:sldId id="34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rdelfa\Dropbox\Lavoro\TEX\202204%20Conditioning%20linea%20su%20carichi%20CERN\202204%20Klystron%20cur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21382828669257"/>
          <c:y val="8.2732961670012414E-2"/>
          <c:w val="0.52716737360452204"/>
          <c:h val="0.67255757830872198"/>
        </c:manualLayout>
      </c:layout>
      <c:scatterChart>
        <c:scatterStyle val="smoothMarker"/>
        <c:varyColors val="0"/>
        <c:ser>
          <c:idx val="0"/>
          <c:order val="0"/>
          <c:tx>
            <c:v>Vk = 430 kV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Foglio3!$B$2:$B$27</c:f>
              <c:numCache>
                <c:formatCode>General</c:formatCode>
                <c:ptCount val="26"/>
                <c:pt idx="0">
                  <c:v>3.47</c:v>
                </c:pt>
                <c:pt idx="1">
                  <c:v>16.8</c:v>
                </c:pt>
                <c:pt idx="2">
                  <c:v>40.4</c:v>
                </c:pt>
                <c:pt idx="3">
                  <c:v>52.4</c:v>
                </c:pt>
                <c:pt idx="4">
                  <c:v>66.8</c:v>
                </c:pt>
                <c:pt idx="5">
                  <c:v>80.5</c:v>
                </c:pt>
                <c:pt idx="6">
                  <c:v>87</c:v>
                </c:pt>
                <c:pt idx="7">
                  <c:v>96.4</c:v>
                </c:pt>
                <c:pt idx="8">
                  <c:v>130.5</c:v>
                </c:pt>
                <c:pt idx="9">
                  <c:v>153.80000000000001</c:v>
                </c:pt>
                <c:pt idx="10">
                  <c:v>180.4</c:v>
                </c:pt>
                <c:pt idx="11">
                  <c:v>211.2</c:v>
                </c:pt>
                <c:pt idx="12">
                  <c:v>234</c:v>
                </c:pt>
                <c:pt idx="13">
                  <c:v>262</c:v>
                </c:pt>
                <c:pt idx="14">
                  <c:v>302</c:v>
                </c:pt>
                <c:pt idx="15">
                  <c:v>329</c:v>
                </c:pt>
                <c:pt idx="16">
                  <c:v>400.8</c:v>
                </c:pt>
                <c:pt idx="17">
                  <c:v>452</c:v>
                </c:pt>
                <c:pt idx="18">
                  <c:v>501.5</c:v>
                </c:pt>
                <c:pt idx="19">
                  <c:v>523</c:v>
                </c:pt>
                <c:pt idx="20">
                  <c:v>600</c:v>
                </c:pt>
                <c:pt idx="21">
                  <c:v>650</c:v>
                </c:pt>
                <c:pt idx="22">
                  <c:v>800</c:v>
                </c:pt>
                <c:pt idx="23">
                  <c:v>900</c:v>
                </c:pt>
              </c:numCache>
            </c:numRef>
          </c:xVal>
          <c:yVal>
            <c:numRef>
              <c:f>Foglio3!$C$2:$C$27</c:f>
              <c:numCache>
                <c:formatCode>General</c:formatCode>
                <c:ptCount val="26"/>
                <c:pt idx="0">
                  <c:v>1</c:v>
                </c:pt>
                <c:pt idx="1">
                  <c:v>4.7</c:v>
                </c:pt>
                <c:pt idx="2">
                  <c:v>10.199999999999999</c:v>
                </c:pt>
                <c:pt idx="3">
                  <c:v>12.8</c:v>
                </c:pt>
                <c:pt idx="4">
                  <c:v>16.399999999999999</c:v>
                </c:pt>
                <c:pt idx="5">
                  <c:v>18.2</c:v>
                </c:pt>
                <c:pt idx="6">
                  <c:v>20.100000000000001</c:v>
                </c:pt>
                <c:pt idx="7">
                  <c:v>22</c:v>
                </c:pt>
                <c:pt idx="8">
                  <c:v>27.44</c:v>
                </c:pt>
                <c:pt idx="9">
                  <c:v>30.2</c:v>
                </c:pt>
                <c:pt idx="10">
                  <c:v>33.1</c:v>
                </c:pt>
                <c:pt idx="11">
                  <c:v>36.200000000000003</c:v>
                </c:pt>
                <c:pt idx="12">
                  <c:v>38.200000000000003</c:v>
                </c:pt>
                <c:pt idx="13">
                  <c:v>40.1</c:v>
                </c:pt>
                <c:pt idx="14">
                  <c:v>42</c:v>
                </c:pt>
                <c:pt idx="15">
                  <c:v>43.5</c:v>
                </c:pt>
                <c:pt idx="16">
                  <c:v>45.7</c:v>
                </c:pt>
                <c:pt idx="17">
                  <c:v>47</c:v>
                </c:pt>
                <c:pt idx="18">
                  <c:v>47.64</c:v>
                </c:pt>
                <c:pt idx="19">
                  <c:v>48</c:v>
                </c:pt>
                <c:pt idx="20">
                  <c:v>48.7</c:v>
                </c:pt>
                <c:pt idx="21">
                  <c:v>49</c:v>
                </c:pt>
                <c:pt idx="22">
                  <c:v>49.5</c:v>
                </c:pt>
                <c:pt idx="23">
                  <c:v>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91-401B-82C8-72BBCE07FD9D}"/>
            </c:ext>
          </c:extLst>
        </c:ser>
        <c:ser>
          <c:idx val="1"/>
          <c:order val="1"/>
          <c:tx>
            <c:v>Vk = 400 kV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Pt>
            <c:idx val="26"/>
            <c:marker>
              <c:symbol val="circle"/>
              <c:size val="5"/>
              <c:spPr>
                <a:solidFill>
                  <a:schemeClr val="accent5"/>
                </a:solidFill>
                <a:ln w="952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A895-4376-B58B-13A54C9814D4}"/>
              </c:ext>
            </c:extLst>
          </c:dPt>
          <c:xVal>
            <c:numRef>
              <c:f>Foglio3!$E$2:$E$51</c:f>
              <c:numCache>
                <c:formatCode>General</c:formatCode>
                <c:ptCount val="50"/>
                <c:pt idx="0">
                  <c:v>10</c:v>
                </c:pt>
                <c:pt idx="1">
                  <c:v>16</c:v>
                </c:pt>
                <c:pt idx="2">
                  <c:v>35</c:v>
                </c:pt>
                <c:pt idx="3">
                  <c:v>43</c:v>
                </c:pt>
                <c:pt idx="4">
                  <c:v>46</c:v>
                </c:pt>
                <c:pt idx="5">
                  <c:v>50</c:v>
                </c:pt>
                <c:pt idx="6">
                  <c:v>55</c:v>
                </c:pt>
                <c:pt idx="7">
                  <c:v>61</c:v>
                </c:pt>
                <c:pt idx="8">
                  <c:v>67</c:v>
                </c:pt>
                <c:pt idx="9">
                  <c:v>74.2</c:v>
                </c:pt>
                <c:pt idx="10">
                  <c:v>80</c:v>
                </c:pt>
                <c:pt idx="11">
                  <c:v>87</c:v>
                </c:pt>
                <c:pt idx="12">
                  <c:v>93.8</c:v>
                </c:pt>
                <c:pt idx="13">
                  <c:v>100.5</c:v>
                </c:pt>
                <c:pt idx="14">
                  <c:v>113.6</c:v>
                </c:pt>
                <c:pt idx="15">
                  <c:v>121</c:v>
                </c:pt>
                <c:pt idx="16">
                  <c:v>126</c:v>
                </c:pt>
                <c:pt idx="17">
                  <c:v>142</c:v>
                </c:pt>
                <c:pt idx="18">
                  <c:v>153.80000000000001</c:v>
                </c:pt>
                <c:pt idx="19">
                  <c:v>162.9</c:v>
                </c:pt>
                <c:pt idx="20">
                  <c:v>184.5</c:v>
                </c:pt>
                <c:pt idx="21">
                  <c:v>204.8</c:v>
                </c:pt>
                <c:pt idx="22">
                  <c:v>219.31</c:v>
                </c:pt>
                <c:pt idx="23">
                  <c:v>239</c:v>
                </c:pt>
                <c:pt idx="24">
                  <c:v>246</c:v>
                </c:pt>
                <c:pt idx="25">
                  <c:v>257</c:v>
                </c:pt>
                <c:pt idx="26">
                  <c:v>267</c:v>
                </c:pt>
                <c:pt idx="27">
                  <c:v>273</c:v>
                </c:pt>
                <c:pt idx="28">
                  <c:v>284</c:v>
                </c:pt>
                <c:pt idx="29">
                  <c:v>301</c:v>
                </c:pt>
                <c:pt idx="30">
                  <c:v>310</c:v>
                </c:pt>
                <c:pt idx="31">
                  <c:v>324</c:v>
                </c:pt>
                <c:pt idx="32">
                  <c:v>339</c:v>
                </c:pt>
                <c:pt idx="33">
                  <c:v>344.4</c:v>
                </c:pt>
                <c:pt idx="34">
                  <c:v>360</c:v>
                </c:pt>
                <c:pt idx="35">
                  <c:v>371</c:v>
                </c:pt>
                <c:pt idx="36">
                  <c:v>381</c:v>
                </c:pt>
                <c:pt idx="37">
                  <c:v>400</c:v>
                </c:pt>
                <c:pt idx="38">
                  <c:v>434</c:v>
                </c:pt>
                <c:pt idx="39">
                  <c:v>438.3</c:v>
                </c:pt>
                <c:pt idx="40">
                  <c:v>469</c:v>
                </c:pt>
                <c:pt idx="41">
                  <c:v>507</c:v>
                </c:pt>
                <c:pt idx="42">
                  <c:v>533</c:v>
                </c:pt>
                <c:pt idx="43">
                  <c:v>590</c:v>
                </c:pt>
                <c:pt idx="44">
                  <c:v>639</c:v>
                </c:pt>
                <c:pt idx="45">
                  <c:v>702</c:v>
                </c:pt>
                <c:pt idx="46">
                  <c:v>782</c:v>
                </c:pt>
                <c:pt idx="47">
                  <c:v>848</c:v>
                </c:pt>
                <c:pt idx="48">
                  <c:v>877</c:v>
                </c:pt>
                <c:pt idx="49">
                  <c:v>900</c:v>
                </c:pt>
              </c:numCache>
            </c:numRef>
          </c:xVal>
          <c:yVal>
            <c:numRef>
              <c:f>Foglio3!$F$2:$F$51</c:f>
              <c:numCache>
                <c:formatCode>General</c:formatCode>
                <c:ptCount val="50"/>
                <c:pt idx="0">
                  <c:v>2.4</c:v>
                </c:pt>
                <c:pt idx="1">
                  <c:v>2.96</c:v>
                </c:pt>
                <c:pt idx="2">
                  <c:v>4.9800000000000004</c:v>
                </c:pt>
                <c:pt idx="3">
                  <c:v>5.96</c:v>
                </c:pt>
                <c:pt idx="4">
                  <c:v>6.2</c:v>
                </c:pt>
                <c:pt idx="5">
                  <c:v>6.7</c:v>
                </c:pt>
                <c:pt idx="6">
                  <c:v>7.3</c:v>
                </c:pt>
                <c:pt idx="7">
                  <c:v>7.93</c:v>
                </c:pt>
                <c:pt idx="8">
                  <c:v>8.56</c:v>
                </c:pt>
                <c:pt idx="9">
                  <c:v>9.3000000000000007</c:v>
                </c:pt>
                <c:pt idx="10">
                  <c:v>9.9600000000000009</c:v>
                </c:pt>
                <c:pt idx="11">
                  <c:v>10.58</c:v>
                </c:pt>
                <c:pt idx="12">
                  <c:v>11.2</c:v>
                </c:pt>
                <c:pt idx="13">
                  <c:v>11.78</c:v>
                </c:pt>
                <c:pt idx="14">
                  <c:v>12.6</c:v>
                </c:pt>
                <c:pt idx="15">
                  <c:v>13.3</c:v>
                </c:pt>
                <c:pt idx="16">
                  <c:v>13.7</c:v>
                </c:pt>
                <c:pt idx="17">
                  <c:v>14.8</c:v>
                </c:pt>
                <c:pt idx="18">
                  <c:v>15.5</c:v>
                </c:pt>
                <c:pt idx="19">
                  <c:v>16</c:v>
                </c:pt>
                <c:pt idx="20">
                  <c:v>17.2</c:v>
                </c:pt>
                <c:pt idx="21">
                  <c:v>17.8</c:v>
                </c:pt>
                <c:pt idx="22">
                  <c:v>18.2</c:v>
                </c:pt>
                <c:pt idx="23">
                  <c:v>18.55</c:v>
                </c:pt>
                <c:pt idx="24">
                  <c:v>18.78</c:v>
                </c:pt>
                <c:pt idx="25">
                  <c:v>19.2</c:v>
                </c:pt>
                <c:pt idx="26">
                  <c:v>19.73</c:v>
                </c:pt>
                <c:pt idx="27">
                  <c:v>19.899999999999999</c:v>
                </c:pt>
                <c:pt idx="28">
                  <c:v>20.21</c:v>
                </c:pt>
                <c:pt idx="29">
                  <c:v>20.87</c:v>
                </c:pt>
                <c:pt idx="30">
                  <c:v>21</c:v>
                </c:pt>
                <c:pt idx="31">
                  <c:v>21.5</c:v>
                </c:pt>
                <c:pt idx="32">
                  <c:v>21.74</c:v>
                </c:pt>
                <c:pt idx="33">
                  <c:v>22</c:v>
                </c:pt>
                <c:pt idx="34">
                  <c:v>22.45</c:v>
                </c:pt>
                <c:pt idx="35">
                  <c:v>22.72</c:v>
                </c:pt>
                <c:pt idx="36">
                  <c:v>22.94</c:v>
                </c:pt>
                <c:pt idx="37">
                  <c:v>23.4</c:v>
                </c:pt>
                <c:pt idx="38">
                  <c:v>23.82</c:v>
                </c:pt>
                <c:pt idx="39">
                  <c:v>24.1</c:v>
                </c:pt>
                <c:pt idx="40">
                  <c:v>24.55</c:v>
                </c:pt>
                <c:pt idx="41">
                  <c:v>25</c:v>
                </c:pt>
                <c:pt idx="42">
                  <c:v>25.5</c:v>
                </c:pt>
                <c:pt idx="43">
                  <c:v>26</c:v>
                </c:pt>
                <c:pt idx="44">
                  <c:v>26.5</c:v>
                </c:pt>
                <c:pt idx="45">
                  <c:v>27</c:v>
                </c:pt>
                <c:pt idx="46">
                  <c:v>27.5</c:v>
                </c:pt>
                <c:pt idx="47">
                  <c:v>27.6</c:v>
                </c:pt>
                <c:pt idx="48">
                  <c:v>27.75</c:v>
                </c:pt>
                <c:pt idx="49">
                  <c:v>27.73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D91-401B-82C8-72BBCE07F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786287"/>
        <c:axId val="93793007"/>
      </c:scatterChart>
      <c:valAx>
        <c:axId val="93786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Drive Power [W]</a:t>
                </a:r>
              </a:p>
            </c:rich>
          </c:tx>
          <c:layout>
            <c:manualLayout>
              <c:xMode val="edge"/>
              <c:yMode val="edge"/>
              <c:x val="0.30951887439999809"/>
              <c:y val="0.89169747893522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793007"/>
        <c:crosses val="autoZero"/>
        <c:crossBetween val="midCat"/>
      </c:valAx>
      <c:valAx>
        <c:axId val="93793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Output Power [MW]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7862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4E8F0B-6FB2-41D6-AF1B-093150D3EAC9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3318C-C619-44BE-9B18-73C26CD5140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35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F6A7E5-1E7D-46BB-A40A-A067F2A1960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55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07899-B236-4A46-B29C-1EAFCDDCC91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06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07899-B236-4A46-B29C-1EAFCDDCC91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07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07899-B236-4A46-B29C-1EAFCDDCC9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84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07899-B236-4A46-B29C-1EAFCDDCC9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934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07899-B236-4A46-B29C-1EAFCDDCC91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532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07899-B236-4A46-B29C-1EAFCDDCC91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78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FA111-A42B-AB05-D3AF-437C56564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8E077-2F93-ED42-926E-4C07688FF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3A75D4-2452-E503-31B9-44C1A6E9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64D5C6-8174-A6A2-FC2E-52444453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29EE8F-883A-3360-C53E-07F7922D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46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D5AE9-EF8D-1F52-D6FB-98AD36BC1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CA0BF8-4DA7-16C3-D18C-D04B6C4E3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86E8E4-C38F-19C2-9C86-4A47D42F7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9553A5-32F3-1908-F2A1-D4281271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5B6BB2-1C80-6851-5387-FA69306ED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8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0826E6D-51A8-D520-71BC-7DA31ABC0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7B5C239-B809-889C-3680-8347EA701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78C5AD-A106-4E95-92A0-9E44E751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B0AB63-93BD-1A53-4C29-A8093A0D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1128BF-8819-C762-51E5-DC1B820D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7910B6-B2D3-8654-A9E5-D26C27456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9EB684-1645-4F65-40D8-D8238CE60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96CE33-C79C-C832-B580-EA23BB169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F37B6F-EB44-7D6D-931A-18630C79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5C9B10-C546-9975-3B39-E3F02C94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BE9978-EE77-8843-CDFB-1333BE9F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425D39-AA76-A62D-D6B3-C95A976CA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192997-1290-9716-BF6E-5CC3AF6DC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2BF2A4-2ED6-9FE2-8DAD-ADD752F9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E58C00-D269-B4AE-5220-38639CA7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8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44EA9-21A8-C726-166B-6302A50A6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E6286E-75CA-A7CC-029F-4403BF605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373011-BC47-347D-62AC-89CF5391C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C31F6C-9AC8-45E2-849D-385B1C31D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5B9CF6-FABE-72C2-72CF-DDF13973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9AA3A70-5AB5-9EF5-3389-A25CF9A2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3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E8ACB-3752-C05A-858D-E3D55555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D07DA6-A052-3BCD-E540-9112C11DC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871315-DD2D-C497-02A6-2B34453D6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91E2C3F-2991-36EA-1F09-7F13D7A57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81EAC56-B918-8767-D787-B57961BB6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71C6A4D-4A22-A648-FF20-2EBF6CDC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2BC120-0D5C-BCA7-1E30-61C1D438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661AEF-6620-B867-386F-28FAB7C5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1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19A02C-294B-ED9B-ED7E-4DD04688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53FF7E-4571-B048-4783-698C1889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CF6FDD-53AC-3F2D-C328-06EFA285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643144-7E01-111A-ACAE-AD2266C0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64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DCCEBA9-29A6-8421-B109-EC2A618F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D6F323-68B8-3384-908B-FE10CA5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B5CB7B-BCC4-BA43-ABFB-66ACECEE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5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F8EAA-827D-ACED-3966-281C9C5D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77C90C-E591-1D72-41A8-3F43E09D7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22FE7F-3220-E6F6-4FF6-2FED7043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927F44-65E0-8343-FC89-37F80B95F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C546BC-5DC8-A7A2-B51C-808EF4B6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8D6D20-91F4-7631-081B-B35028A8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1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58EB5E-0955-11FC-6630-D32E800E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07E98C1-E93D-E814-EEC4-58567B9D5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1E994D-6F1F-B41A-5987-1C955AD5D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1A5A8A8-E716-BBA5-3432-06DB4863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FCE486-140C-7C3F-75FD-84EFAADA1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379C5A-9FA1-D7D0-B8EB-A9B393C2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3F6C67-0A3F-BEFB-522A-2859AA08D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67B8F0-D397-80F7-BB42-DBFE26542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24B5F6-E64A-136B-45F3-092C76026C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E0146-076B-4EB1-91F8-AE3D278EEF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D99DE9C-E6BE-B950-AD86-2FC05E588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708C6-ADE4-6147-F731-C4205A1C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6212F-27A5-49BF-A887-1F891808FC7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emf"/><Relationship Id="rId4" Type="http://schemas.openxmlformats.org/officeDocument/2006/relationships/image" Target="../media/image18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1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emf"/><Relationship Id="rId4" Type="http://schemas.openxmlformats.org/officeDocument/2006/relationships/image" Target="../media/image54.jpeg"/><Relationship Id="rId9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A75925-7A6E-9118-4C35-B7D6A9D37F51}"/>
              </a:ext>
            </a:extLst>
          </p:cNvPr>
          <p:cNvSpPr txBox="1"/>
          <p:nvPr/>
        </p:nvSpPr>
        <p:spPr>
          <a:xfrm>
            <a:off x="2280063" y="1557748"/>
            <a:ext cx="74892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dirty="0">
                <a:effectLst/>
                <a:ea typeface="Calibri" panose="020F0502020204030204" pitchFamily="34" charset="0"/>
              </a:rPr>
              <a:t>X-band </a:t>
            </a:r>
            <a:r>
              <a:rPr lang="en-GB" sz="5000" dirty="0" err="1">
                <a:effectLst/>
                <a:ea typeface="Calibri" panose="020F0502020204030204" pitchFamily="34" charset="0"/>
              </a:rPr>
              <a:t>linac</a:t>
            </a:r>
            <a:r>
              <a:rPr lang="en-GB" sz="5000" dirty="0">
                <a:effectLst/>
                <a:ea typeface="Calibri" panose="020F0502020204030204" pitchFamily="34" charset="0"/>
              </a:rPr>
              <a:t> and TEX facility</a:t>
            </a:r>
            <a:endParaRPr lang="en-US" sz="50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DD1B91-9C96-8341-B4A1-361A62C7585B}"/>
              </a:ext>
            </a:extLst>
          </p:cNvPr>
          <p:cNvSpPr txBox="1"/>
          <p:nvPr/>
        </p:nvSpPr>
        <p:spPr>
          <a:xfrm>
            <a:off x="4968892" y="3182587"/>
            <a:ext cx="18496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i="1" dirty="0"/>
              <a:t>David Alesini</a:t>
            </a:r>
          </a:p>
          <a:p>
            <a:pPr algn="ctr"/>
            <a:r>
              <a:rPr lang="en-US" sz="2500" i="1" dirty="0"/>
              <a:t>(INFN-LNF)</a:t>
            </a:r>
          </a:p>
        </p:txBody>
      </p:sp>
      <p:pic>
        <p:nvPicPr>
          <p:cNvPr id="6" name="Immagine 5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1636E5C9-A706-BB5C-5DD3-6A22449DF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26762"/>
            <a:ext cx="1536473" cy="9664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DD1FF37-ABAE-14FC-31B1-3F77390D19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0508" y="0"/>
            <a:ext cx="2741492" cy="126725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8AC49C-A02D-5EF0-A1AC-536EBFA0B502}"/>
              </a:ext>
            </a:extLst>
          </p:cNvPr>
          <p:cNvSpPr txBox="1"/>
          <p:nvPr/>
        </p:nvSpPr>
        <p:spPr>
          <a:xfrm>
            <a:off x="2458194" y="6457890"/>
            <a:ext cx="7243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6th </a:t>
            </a:r>
            <a:r>
              <a:rPr lang="en-US" sz="2000" i="1" dirty="0" err="1"/>
              <a:t>EuPRAXIA@SPARC_LAB</a:t>
            </a:r>
            <a:r>
              <a:rPr lang="en-US" sz="2000" i="1" dirty="0"/>
              <a:t> TDR Review Committee, </a:t>
            </a:r>
            <a:r>
              <a:rPr lang="it-IT" sz="2000" i="1" dirty="0"/>
              <a:t>21–23 </a:t>
            </a:r>
            <a:r>
              <a:rPr lang="it-IT" sz="2000" i="1" dirty="0" err="1"/>
              <a:t>Nov</a:t>
            </a:r>
            <a:r>
              <a:rPr lang="it-IT" sz="2000" i="1" dirty="0"/>
              <a:t> 2023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84371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la 21">
            <a:extLst>
              <a:ext uri="{FF2B5EF4-FFF2-40B4-BE49-F238E27FC236}">
                <a16:creationId xmlns:a16="http://schemas.microsoft.com/office/drawing/2014/main" id="{0F747681-6E8D-C733-CC8C-546E76719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523193"/>
              </p:ext>
            </p:extLst>
          </p:nvPr>
        </p:nvGraphicFramePr>
        <p:xfrm>
          <a:off x="110999" y="878490"/>
          <a:ext cx="91495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0913">
                  <a:extLst>
                    <a:ext uri="{9D8B030D-6E8A-4147-A177-3AD203B41FA5}">
                      <a16:colId xmlns:a16="http://schemas.microsoft.com/office/drawing/2014/main" val="655753030"/>
                    </a:ext>
                  </a:extLst>
                </a:gridCol>
                <a:gridCol w="914088">
                  <a:extLst>
                    <a:ext uri="{9D8B030D-6E8A-4147-A177-3AD203B41FA5}">
                      <a16:colId xmlns:a16="http://schemas.microsoft.com/office/drawing/2014/main" val="2411289674"/>
                    </a:ext>
                  </a:extLst>
                </a:gridCol>
                <a:gridCol w="2240507">
                  <a:extLst>
                    <a:ext uri="{9D8B030D-6E8A-4147-A177-3AD203B41FA5}">
                      <a16:colId xmlns:a16="http://schemas.microsoft.com/office/drawing/2014/main" val="1798463704"/>
                    </a:ext>
                  </a:extLst>
                </a:gridCol>
                <a:gridCol w="2106278">
                  <a:extLst>
                    <a:ext uri="{9D8B030D-6E8A-4147-A177-3AD203B41FA5}">
                      <a16:colId xmlns:a16="http://schemas.microsoft.com/office/drawing/2014/main" val="2209108872"/>
                    </a:ext>
                  </a:extLst>
                </a:gridCol>
                <a:gridCol w="2417754">
                  <a:extLst>
                    <a:ext uri="{9D8B030D-6E8A-4147-A177-3AD203B41FA5}">
                      <a16:colId xmlns:a16="http://schemas.microsoft.com/office/drawing/2014/main" val="3158403553"/>
                    </a:ext>
                  </a:extLst>
                </a:gridCol>
              </a:tblGrid>
              <a:tr h="25124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DESIGN 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LEVEL OF POWER TO BE TESTED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669866"/>
                  </a:ext>
                </a:extLst>
              </a:tr>
              <a:tr h="3546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Pump units (rect. Wav.)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and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70-35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33 MW e </a:t>
                      </a:r>
                      <a:r>
                        <a:rPr lang="it-IT" sz="1000" dirty="0"/>
                        <a:t>200ns, 50Hz, 49MW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973554"/>
                  </a:ext>
                </a:extLst>
              </a:tr>
              <a:tr h="3546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Directional coupler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and 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0-35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33 MW e </a:t>
                      </a:r>
                      <a:r>
                        <a:rPr lang="it-IT" sz="1000" dirty="0"/>
                        <a:t>200ns, 50Hz, 49MW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76071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Splitter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7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0-35 MW,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33 MW e </a:t>
                      </a:r>
                      <a:r>
                        <a:rPr lang="it-IT" sz="1000" dirty="0"/>
                        <a:t>200ns, 50Hz, 49MW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80304"/>
                  </a:ext>
                </a:extLst>
              </a:tr>
              <a:tr h="33991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RF 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18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-9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Currently, realization is by additive manufacturing. We are developing a design that can be implemented by milling,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16 MW.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502509"/>
                  </a:ext>
                </a:extLst>
              </a:tr>
              <a:tr h="3546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Mode converter circular/rectangular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25 MW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201179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Pump unit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(circ. </a:t>
                      </a:r>
                      <a:r>
                        <a:rPr lang="en-GB" sz="1400" b="1" dirty="0" err="1"/>
                        <a:t>Waveg</a:t>
                      </a:r>
                      <a:r>
                        <a:rPr lang="en-GB" sz="1400" b="1" dirty="0"/>
                        <a:t>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Fabricated and Installed @ TEX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25 MW 1.5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algn="just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Testati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finora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fino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a 0.6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s, 50 Hz, 25 MW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769640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3dB hybrid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CERN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To be ordered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140-70 MW 0.13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74535"/>
                  </a:ext>
                </a:extLst>
              </a:tr>
              <a:tr h="25124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BOC pulse compressor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PSI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Ordered </a:t>
                      </a:r>
                    </a:p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(Delivery Spring 24)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140-70 MW 0.13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sym typeface="Symbol" panose="05050102010706020507" pitchFamily="18" charset="2"/>
                        </a:rPr>
                        <a:t>s Compressed pulse 100 Hz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We also have brazing free design we would like to built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78565"/>
                  </a:ext>
                </a:extLst>
              </a:tr>
            </a:tbl>
          </a:graphicData>
        </a:graphic>
      </p:graphicFrame>
      <p:pic>
        <p:nvPicPr>
          <p:cNvPr id="23" name="Immagine 22" descr="Immagine che contiene interni, mugnaio&#10;&#10;Descrizione generata automaticamente">
            <a:extLst>
              <a:ext uri="{FF2B5EF4-FFF2-40B4-BE49-F238E27FC236}">
                <a16:creationId xmlns:a16="http://schemas.microsoft.com/office/drawing/2014/main" id="{D99064DA-6EAD-2DEE-B4FD-6459993FD3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 b="32284"/>
          <a:stretch/>
        </p:blipFill>
        <p:spPr>
          <a:xfrm>
            <a:off x="9758929" y="781312"/>
            <a:ext cx="2160000" cy="1981205"/>
          </a:xfrm>
          <a:prstGeom prst="rect">
            <a:avLst/>
          </a:prstGeom>
        </p:spPr>
      </p:pic>
      <p:pic>
        <p:nvPicPr>
          <p:cNvPr id="5" name="Immagine 4" descr="Immagine che contiene interni, attrezzatura&#10;&#10;Descrizione generata automaticamente">
            <a:extLst>
              <a:ext uri="{FF2B5EF4-FFF2-40B4-BE49-F238E27FC236}">
                <a16:creationId xmlns:a16="http://schemas.microsoft.com/office/drawing/2014/main" id="{C3309FFB-7DC8-4FFB-6897-617AB33D9B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21128" b="5380"/>
          <a:stretch/>
        </p:blipFill>
        <p:spPr>
          <a:xfrm>
            <a:off x="10430753" y="2814948"/>
            <a:ext cx="1530513" cy="221425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8157508F-38E1-9455-EBB7-BC688D28BAC9}"/>
              </a:ext>
            </a:extLst>
          </p:cNvPr>
          <p:cNvCxnSpPr>
            <a:cxnSpLocks/>
          </p:cNvCxnSpPr>
          <p:nvPr/>
        </p:nvCxnSpPr>
        <p:spPr>
          <a:xfrm flipV="1">
            <a:off x="9260541" y="1470212"/>
            <a:ext cx="1766047" cy="950259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E5BB1F5-09BB-8C37-B8F8-E120BB81309B}"/>
              </a:ext>
            </a:extLst>
          </p:cNvPr>
          <p:cNvCxnSpPr>
            <a:cxnSpLocks/>
          </p:cNvCxnSpPr>
          <p:nvPr/>
        </p:nvCxnSpPr>
        <p:spPr>
          <a:xfrm flipV="1">
            <a:off x="9269506" y="1362635"/>
            <a:ext cx="1084729" cy="30480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3F31730-7E64-E40D-63D8-6BA1AAFC21CF}"/>
              </a:ext>
            </a:extLst>
          </p:cNvPr>
          <p:cNvCxnSpPr>
            <a:cxnSpLocks/>
          </p:cNvCxnSpPr>
          <p:nvPr/>
        </p:nvCxnSpPr>
        <p:spPr>
          <a:xfrm>
            <a:off x="9246637" y="3135086"/>
            <a:ext cx="1546869" cy="773526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4D380426-052F-DA08-377F-6B1DF630452E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C8360CA-509C-2A9F-5D3F-ECF451621885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X-band WAVEGUIDE COMPONENTS AND PULSE COMPRESSOR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7D9FC5C-3150-AA6A-3C0E-57F6DD4147DD}"/>
              </a:ext>
            </a:extLst>
          </p:cNvPr>
          <p:cNvCxnSpPr>
            <a:cxnSpLocks/>
          </p:cNvCxnSpPr>
          <p:nvPr/>
        </p:nvCxnSpPr>
        <p:spPr>
          <a:xfrm>
            <a:off x="9246637" y="3760237"/>
            <a:ext cx="1600657" cy="55178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 descr="Immagine che contiene macchina, Impianto elettrico, ingegneria, interno&#10;&#10;Descrizione generata automaticamente">
            <a:extLst>
              <a:ext uri="{FF2B5EF4-FFF2-40B4-BE49-F238E27FC236}">
                <a16:creationId xmlns:a16="http://schemas.microsoft.com/office/drawing/2014/main" id="{0D1A7B4F-F8D6-5AEB-0667-0DB944C26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9538081" y="5151661"/>
            <a:ext cx="2494715" cy="1631081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58F6337-ABC3-65CE-A105-0236BE95BBAA}"/>
              </a:ext>
            </a:extLst>
          </p:cNvPr>
          <p:cNvCxnSpPr>
            <a:cxnSpLocks/>
          </p:cNvCxnSpPr>
          <p:nvPr/>
        </p:nvCxnSpPr>
        <p:spPr>
          <a:xfrm>
            <a:off x="9262872" y="4370832"/>
            <a:ext cx="1896540" cy="1479462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2E39CC3-0F8E-6215-0236-A20450B6B8E9}"/>
              </a:ext>
            </a:extLst>
          </p:cNvPr>
          <p:cNvCxnSpPr>
            <a:cxnSpLocks/>
          </p:cNvCxnSpPr>
          <p:nvPr/>
        </p:nvCxnSpPr>
        <p:spPr>
          <a:xfrm>
            <a:off x="9272016" y="5010912"/>
            <a:ext cx="1430196" cy="914027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4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FA2743B-2B9D-4CCA-B4B4-EC9C595CD489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24C08F9-FC82-4961-8075-10E8126BF74A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SPIRAL LOADS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2F585C1-115E-4983-AF63-12545B58E812}"/>
              </a:ext>
            </a:extLst>
          </p:cNvPr>
          <p:cNvSpPr/>
          <p:nvPr/>
        </p:nvSpPr>
        <p:spPr>
          <a:xfrm>
            <a:off x="18340" y="834504"/>
            <a:ext cx="12173660" cy="783984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</a:pPr>
            <a:r>
              <a:rPr lang="en-US" altLang="it-IT" sz="1600" dirty="0"/>
              <a:t>Several X-band components needed for the </a:t>
            </a:r>
            <a:r>
              <a:rPr lang="en-US" altLang="it-IT" sz="1600" dirty="0" err="1"/>
              <a:t>EuPRAXIA</a:t>
            </a:r>
            <a:r>
              <a:rPr lang="en-US" altLang="it-IT" sz="1600" dirty="0"/>
              <a:t> module are based on CERN design and have been manufactured, purchased and installed in TEX: </a:t>
            </a:r>
            <a:r>
              <a:rPr lang="en-US" altLang="it-IT" sz="1600" b="1" dirty="0">
                <a:solidFill>
                  <a:srgbClr val="0000FF"/>
                </a:solidFill>
              </a:rPr>
              <a:t>directional couplers, pumping units, splitter, loads.</a:t>
            </a:r>
            <a:endParaRPr lang="en-US" altLang="it-IT" sz="1600" dirty="0"/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/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sz="1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60F375B-20BC-C91B-2726-92924D6F4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176" y="1703946"/>
            <a:ext cx="4757588" cy="5154054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4315CF06-348F-85A8-3C18-3ABC34EAD79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8909272" y="3609843"/>
            <a:ext cx="2518913" cy="207351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03D2C8B-7F13-B950-0D6C-75637A9F98CD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11428185" y="3189219"/>
            <a:ext cx="0" cy="249413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46F665FB-54E8-8083-7C8B-A2340FA950E4}"/>
              </a:ext>
            </a:extLst>
          </p:cNvPr>
          <p:cNvCxnSpPr/>
          <p:nvPr/>
        </p:nvCxnSpPr>
        <p:spPr>
          <a:xfrm>
            <a:off x="9025622" y="2706952"/>
            <a:ext cx="0" cy="263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B3205243-9227-D16F-FE20-759D14822DC0}"/>
              </a:ext>
            </a:extLst>
          </p:cNvPr>
          <p:cNvCxnSpPr>
            <a:cxnSpLocks/>
          </p:cNvCxnSpPr>
          <p:nvPr/>
        </p:nvCxnSpPr>
        <p:spPr>
          <a:xfrm flipH="1">
            <a:off x="8978902" y="3100685"/>
            <a:ext cx="46720" cy="81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FEBB343A-8241-1885-AC8D-11F91293056A}"/>
              </a:ext>
            </a:extLst>
          </p:cNvPr>
          <p:cNvCxnSpPr>
            <a:cxnSpLocks/>
          </p:cNvCxnSpPr>
          <p:nvPr/>
        </p:nvCxnSpPr>
        <p:spPr>
          <a:xfrm>
            <a:off x="9025622" y="3017310"/>
            <a:ext cx="0" cy="83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Tabella 48">
            <a:extLst>
              <a:ext uri="{FF2B5EF4-FFF2-40B4-BE49-F238E27FC236}">
                <a16:creationId xmlns:a16="http://schemas.microsoft.com/office/drawing/2014/main" id="{A1F40429-48E4-32C2-1DEB-28ACDB935815}"/>
              </a:ext>
            </a:extLst>
          </p:cNvPr>
          <p:cNvGraphicFramePr>
            <a:graphicFrameLocks noGrp="1"/>
          </p:cNvGraphicFramePr>
          <p:nvPr/>
        </p:nvGraphicFramePr>
        <p:xfrm>
          <a:off x="110719" y="2877883"/>
          <a:ext cx="2063751" cy="12668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47700">
                  <a:extLst>
                    <a:ext uri="{9D8B030D-6E8A-4147-A177-3AD203B41FA5}">
                      <a16:colId xmlns:a16="http://schemas.microsoft.com/office/drawing/2014/main" val="13559864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205430611"/>
                    </a:ext>
                  </a:extLst>
                </a:gridCol>
                <a:gridCol w="768351">
                  <a:extLst>
                    <a:ext uri="{9D8B030D-6E8A-4147-A177-3AD203B41FA5}">
                      <a16:colId xmlns:a16="http://schemas.microsoft.com/office/drawing/2014/main" val="178138507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#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Company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S11@f0 [dB]</a:t>
                      </a:r>
                      <a:endParaRPr lang="it-IT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27363065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001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3t </a:t>
                      </a:r>
                      <a:r>
                        <a:rPr lang="it-IT" sz="1100" u="none" strike="noStrike" dirty="0" err="1">
                          <a:effectLst/>
                        </a:rPr>
                        <a:t>am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-31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50189922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002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3t </a:t>
                      </a:r>
                      <a:r>
                        <a:rPr lang="it-IT" sz="1100" u="none" strike="noStrike" dirty="0" err="1">
                          <a:effectLst/>
                        </a:rPr>
                        <a:t>am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-30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89431977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003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ISC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-37,7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45129162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004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ISC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-36,4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7861444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005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ISC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-42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54521841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006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>
                          <a:effectLst/>
                        </a:rPr>
                        <a:t>ISC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u="none" strike="noStrike" dirty="0">
                          <a:effectLst/>
                        </a:rPr>
                        <a:t>-43,9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16063412"/>
                  </a:ext>
                </a:extLst>
              </a:tr>
            </a:tbl>
          </a:graphicData>
        </a:graphic>
      </p:graphicFrame>
      <p:pic>
        <p:nvPicPr>
          <p:cNvPr id="50" name="Immagine 49" descr="Immagine che contiene ingranaggio&#10;&#10;Descrizione generata automaticamente">
            <a:extLst>
              <a:ext uri="{FF2B5EF4-FFF2-40B4-BE49-F238E27FC236}">
                <a16:creationId xmlns:a16="http://schemas.microsoft.com/office/drawing/2014/main" id="{CFEBD288-C5BA-AB98-6BA0-6216EFE48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55" y="2721720"/>
            <a:ext cx="1926712" cy="1445034"/>
          </a:xfrm>
          <a:prstGeom prst="rect">
            <a:avLst/>
          </a:prstGeom>
        </p:spPr>
      </p:pic>
      <p:pic>
        <p:nvPicPr>
          <p:cNvPr id="51" name="Immagine 50" descr="Immagine che contiene elettronico, adattatore&#10;&#10;Descrizione generata automaticamente">
            <a:extLst>
              <a:ext uri="{FF2B5EF4-FFF2-40B4-BE49-F238E27FC236}">
                <a16:creationId xmlns:a16="http://schemas.microsoft.com/office/drawing/2014/main" id="{8707A216-9E45-BD87-AF9C-D64EC0C59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01" y="2620243"/>
            <a:ext cx="1169308" cy="1559077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015CA591-4912-D6F8-5DFB-72AEC7EC2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43" y="5125528"/>
            <a:ext cx="1684754" cy="1420358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A226598D-C53F-1512-F5FD-C71B2E462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4514" y="5181060"/>
            <a:ext cx="1746279" cy="1249699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BF2B475-CDD3-0035-B03F-9EF2A4BD1412}"/>
              </a:ext>
            </a:extLst>
          </p:cNvPr>
          <p:cNvSpPr txBox="1"/>
          <p:nvPr/>
        </p:nvSpPr>
        <p:spPr>
          <a:xfrm>
            <a:off x="0" y="1740119"/>
            <a:ext cx="24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3D printed Ti spiral load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95D382F-5783-D4B2-8604-C9FF3C3011B9}"/>
              </a:ext>
            </a:extLst>
          </p:cNvPr>
          <p:cNvSpPr txBox="1"/>
          <p:nvPr/>
        </p:nvSpPr>
        <p:spPr>
          <a:xfrm>
            <a:off x="0" y="2122384"/>
            <a:ext cx="5544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1400" dirty="0"/>
              <a:t>We procured 6 spiral loads 3D printed. Two has been installed and conditioned up to 35 MW with 200 ns pulse length at 50 Hz.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BF64E94-9D79-877C-2C53-0B6FD450FD0B}"/>
              </a:ext>
            </a:extLst>
          </p:cNvPr>
          <p:cNvSpPr txBox="1"/>
          <p:nvPr/>
        </p:nvSpPr>
        <p:spPr>
          <a:xfrm>
            <a:off x="128634" y="4560228"/>
            <a:ext cx="311227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it-IT" sz="1400" dirty="0"/>
              <a:t>EM and </a:t>
            </a:r>
            <a:r>
              <a:rPr lang="it-IT" sz="1400" dirty="0" err="1"/>
              <a:t>mechanical</a:t>
            </a:r>
            <a:r>
              <a:rPr lang="it-IT" sz="1400" dirty="0"/>
              <a:t> design: </a:t>
            </a:r>
            <a:r>
              <a:rPr lang="it-IT" sz="1400" b="1" i="1" dirty="0" err="1">
                <a:solidFill>
                  <a:srgbClr val="00B050"/>
                </a:solidFill>
              </a:rPr>
              <a:t>done</a:t>
            </a:r>
            <a:endParaRPr lang="it-IT" sz="1400" b="1" i="1" dirty="0">
              <a:solidFill>
                <a:srgbClr val="00B050"/>
              </a:solidFill>
            </a:endParaRPr>
          </a:p>
          <a:p>
            <a:pPr algn="just">
              <a:buClr>
                <a:schemeClr val="accent1"/>
              </a:buClr>
            </a:pPr>
            <a:r>
              <a:rPr lang="it-IT" sz="1400" dirty="0"/>
              <a:t>Manufacturing : </a:t>
            </a:r>
            <a:r>
              <a:rPr lang="it-IT" sz="1400" b="1" i="1" dirty="0" err="1">
                <a:solidFill>
                  <a:schemeClr val="accent4">
                    <a:lumMod val="75000"/>
                  </a:schemeClr>
                </a:solidFill>
              </a:rPr>
              <a:t>ongoing</a:t>
            </a:r>
            <a:endParaRPr lang="it-IT" sz="11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algn="just">
              <a:buClr>
                <a:schemeClr val="accent1"/>
              </a:buClr>
            </a:pPr>
            <a:endParaRPr lang="en-US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4772808-2FFA-9B73-23DF-E09A45ED5C2C}"/>
              </a:ext>
            </a:extLst>
          </p:cNvPr>
          <p:cNvSpPr txBox="1"/>
          <p:nvPr/>
        </p:nvSpPr>
        <p:spPr>
          <a:xfrm>
            <a:off x="306943" y="423012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Machined spiral load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C5B75F33-138A-BC61-48F7-8A436A2E478F}"/>
              </a:ext>
            </a:extLst>
          </p:cNvPr>
          <p:cNvSpPr/>
          <p:nvPr/>
        </p:nvSpPr>
        <p:spPr>
          <a:xfrm>
            <a:off x="126085" y="4253725"/>
            <a:ext cx="3855606" cy="2331702"/>
          </a:xfrm>
          <a:prstGeom prst="roundRect">
            <a:avLst>
              <a:gd name="adj" fmla="val 11439"/>
            </a:avLst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noFill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45422EE-1201-0669-9AFB-361F607DA8AF}"/>
              </a:ext>
            </a:extLst>
          </p:cNvPr>
          <p:cNvSpPr txBox="1"/>
          <p:nvPr/>
        </p:nvSpPr>
        <p:spPr>
          <a:xfrm>
            <a:off x="10664370" y="5683356"/>
            <a:ext cx="1527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Spiral loads</a:t>
            </a:r>
          </a:p>
        </p:txBody>
      </p:sp>
      <p:pic>
        <p:nvPicPr>
          <p:cNvPr id="26" name="Immagine 25" descr="Immagine che contiene interni, attrezzatura&#10;&#10;Descrizione generata automaticamente">
            <a:extLst>
              <a:ext uri="{FF2B5EF4-FFF2-40B4-BE49-F238E27FC236}">
                <a16:creationId xmlns:a16="http://schemas.microsoft.com/office/drawing/2014/main" id="{E2932BAF-EBAE-C35F-6033-AF7E65BFD8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21128" b="5380"/>
          <a:stretch/>
        </p:blipFill>
        <p:spPr>
          <a:xfrm>
            <a:off x="4085863" y="4250207"/>
            <a:ext cx="1752395" cy="2456279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B70F4D77-4690-1743-D3A4-B6F92250219F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10097992" y="4231635"/>
            <a:ext cx="1330193" cy="145172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90F34E55-3507-2CE5-FFB7-70FF3A1B654D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10244296" y="2494275"/>
            <a:ext cx="1183889" cy="318908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52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8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FA2743B-2B9D-4CCA-B4B4-EC9C595CD489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24C08F9-FC82-4961-8075-10E8126BF74A}"/>
              </a:ext>
            </a:extLst>
          </p:cNvPr>
          <p:cNvSpPr/>
          <p:nvPr/>
        </p:nvSpPr>
        <p:spPr>
          <a:xfrm>
            <a:off x="1" y="34566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i="0" dirty="0">
                <a:solidFill>
                  <a:schemeClr val="bg2"/>
                </a:solidFill>
                <a:effectLst/>
              </a:rPr>
              <a:t>RECTANGULAR/CIRCULAR MODE CONVERTER AND PUMPING UNITS</a:t>
            </a:r>
            <a:endParaRPr lang="en-GB" sz="3300" b="1" cap="all" dirty="0">
              <a:solidFill>
                <a:schemeClr val="bg2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2F585C1-115E-4983-AF63-12545B58E812}"/>
              </a:ext>
            </a:extLst>
          </p:cNvPr>
          <p:cNvSpPr/>
          <p:nvPr/>
        </p:nvSpPr>
        <p:spPr>
          <a:xfrm>
            <a:off x="0" y="982407"/>
            <a:ext cx="5375199" cy="2373441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Modified version of the “wrap around” mode converter from TE</a:t>
            </a:r>
            <a:r>
              <a:rPr lang="en-US" sz="1800" baseline="-25000" dirty="0"/>
              <a:t>10</a:t>
            </a:r>
            <a:r>
              <a:rPr lang="en-US" sz="1800" dirty="0"/>
              <a:t> to TE</a:t>
            </a:r>
            <a:r>
              <a:rPr lang="en-US" sz="1800" baseline="-25000" dirty="0"/>
              <a:t>01</a:t>
            </a:r>
            <a:r>
              <a:rPr lang="en-US" baseline="30000" dirty="0"/>
              <a:t> </a:t>
            </a:r>
            <a:r>
              <a:rPr lang="en-US" sz="1800" dirty="0"/>
              <a:t>developed at SLAC and pumping port for circular waveguide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/>
              <a:t>EM and </a:t>
            </a:r>
            <a:r>
              <a:rPr lang="it-IT" sz="1800" dirty="0" err="1"/>
              <a:t>mechanical</a:t>
            </a:r>
            <a:r>
              <a:rPr lang="it-IT" sz="1800" dirty="0"/>
              <a:t> design: </a:t>
            </a:r>
            <a:r>
              <a:rPr lang="it-IT" sz="1800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Machining</a:t>
            </a:r>
            <a:r>
              <a:rPr lang="it-IT" sz="1800" dirty="0"/>
              <a:t> by a private company: </a:t>
            </a:r>
            <a:r>
              <a:rPr lang="it-IT" sz="1800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Brazing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INFN-LNF: </a:t>
            </a:r>
            <a:r>
              <a:rPr lang="it-IT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dirty="0"/>
              <a:t>Low Power RF test: </a:t>
            </a:r>
            <a:r>
              <a:rPr lang="it-IT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/>
              <a:t>High Power test:</a:t>
            </a:r>
            <a:r>
              <a:rPr lang="it-IT" sz="1800" b="1" i="1" dirty="0">
                <a:solidFill>
                  <a:srgbClr val="00B050"/>
                </a:solidFill>
              </a:rPr>
              <a:t> </a:t>
            </a:r>
            <a:r>
              <a:rPr lang="it-IT" sz="1800" b="1" i="1" dirty="0" err="1">
                <a:solidFill>
                  <a:schemeClr val="accent4">
                    <a:lumMod val="75000"/>
                  </a:schemeClr>
                </a:solidFill>
              </a:rPr>
              <a:t>Ongoing</a:t>
            </a:r>
            <a:endParaRPr lang="it-IT" sz="14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</p:txBody>
      </p:sp>
      <p:pic>
        <p:nvPicPr>
          <p:cNvPr id="21" name="Immagine 20" descr="Immagine che contiene elettronica, computer, Ingegneria elettronica, Impianto elettrico&#10;&#10;Descrizione generata automaticamente">
            <a:extLst>
              <a:ext uri="{FF2B5EF4-FFF2-40B4-BE49-F238E27FC236}">
                <a16:creationId xmlns:a16="http://schemas.microsoft.com/office/drawing/2014/main" id="{88044F3F-B00B-F4B7-95C8-1400F5AA9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238"/>
            <a:ext cx="3638344" cy="2728757"/>
          </a:xfrm>
          <a:prstGeom prst="rect">
            <a:avLst/>
          </a:prstGeom>
        </p:spPr>
      </p:pic>
      <p:pic>
        <p:nvPicPr>
          <p:cNvPr id="23" name="Immagine 22" descr="Immagine che contiene macchina, Impianto elettrico, ingegneria, interno&#10;&#10;Descrizione generata automaticamente">
            <a:extLst>
              <a:ext uri="{FF2B5EF4-FFF2-40B4-BE49-F238E27FC236}">
                <a16:creationId xmlns:a16="http://schemas.microsoft.com/office/drawing/2014/main" id="{D3EF8B5D-2BF3-15B9-6280-25135200F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8193374" y="4170489"/>
            <a:ext cx="3998626" cy="2614360"/>
          </a:xfrm>
          <a:prstGeom prst="rect">
            <a:avLst/>
          </a:prstGeom>
        </p:spPr>
      </p:pic>
      <p:pic>
        <p:nvPicPr>
          <p:cNvPr id="25" name="Immagine 24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A5872FEA-F8A5-E09E-A897-63D950E6EB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2"/>
          <a:stretch/>
        </p:blipFill>
        <p:spPr>
          <a:xfrm>
            <a:off x="3694759" y="3800455"/>
            <a:ext cx="3565577" cy="281598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4A47FB5-B1D7-AD61-3627-A39E8D0BD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673955" y="1965773"/>
            <a:ext cx="1454481" cy="1939308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BD7C80F-A5ED-05D6-C0FD-E51F172359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528"/>
          <a:stretch/>
        </p:blipFill>
        <p:spPr>
          <a:xfrm>
            <a:off x="4090872" y="2205347"/>
            <a:ext cx="1267512" cy="146139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118CACF6-9141-D0FA-8C59-1E304EBDD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24081" y="805379"/>
            <a:ext cx="1545924" cy="1453982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D8E92780-571F-E88B-D137-A7ACE08366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134" y="729679"/>
            <a:ext cx="1737675" cy="14466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5A0DF4-B69A-CEED-99A1-730F9A54F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624"/>
          <a:stretch/>
        </p:blipFill>
        <p:spPr>
          <a:xfrm rot="5400000">
            <a:off x="10568088" y="678117"/>
            <a:ext cx="1538096" cy="17097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406E644-114E-A433-531A-C1470E0209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5018" y="973391"/>
            <a:ext cx="1459380" cy="1317002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73DC9B9-49F1-4701-8232-55F9D4E5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12</a:t>
            </a:fld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8D0C82F-A341-BE1A-A010-B9AFD8F9D8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69096" y="2264396"/>
            <a:ext cx="3090387" cy="18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9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453870E-B4F0-67A2-6698-D287A415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569" y="782603"/>
            <a:ext cx="4073492" cy="305865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8F5D097-A4BC-3C72-E593-E1BE44E9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32361" y="3475512"/>
            <a:ext cx="1918999" cy="14176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13C24C8-808C-57FC-56A9-A939FA2E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467" y="5186754"/>
            <a:ext cx="2086789" cy="16712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AFAC750-8D0F-7AE0-3A01-8A6BF0892B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111" y="3853712"/>
            <a:ext cx="3267727" cy="2773733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Brazing free BOC pulse compressor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637D006-8B0D-5EA8-8766-45EA338E021A}"/>
              </a:ext>
            </a:extLst>
          </p:cNvPr>
          <p:cNvSpPr txBox="1"/>
          <p:nvPr/>
        </p:nvSpPr>
        <p:spPr>
          <a:xfrm>
            <a:off x="0" y="1407173"/>
            <a:ext cx="3424006" cy="4150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>
                <a:highlight>
                  <a:srgbClr val="FFFF00"/>
                </a:highlight>
              </a:rPr>
              <a:t>The BOC we are now being purchase is from </a:t>
            </a:r>
            <a:r>
              <a:rPr lang="en-US" altLang="it-IT" sz="1600" b="1" dirty="0">
                <a:solidFill>
                  <a:srgbClr val="002060"/>
                </a:solidFill>
                <a:highlight>
                  <a:srgbClr val="FFFF00"/>
                </a:highlight>
              </a:rPr>
              <a:t>PSI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/>
              <a:t>We are developing a </a:t>
            </a:r>
            <a:r>
              <a:rPr lang="en-US" altLang="it-IT" sz="1600" b="1" dirty="0">
                <a:solidFill>
                  <a:srgbClr val="0000FF"/>
                </a:solidFill>
              </a:rPr>
              <a:t>new design for X-band BOC</a:t>
            </a:r>
            <a:r>
              <a:rPr lang="en-US" altLang="it-IT" sz="1600" dirty="0"/>
              <a:t> that implements the INFN-LNF brazing-free technology. The </a:t>
            </a:r>
            <a:r>
              <a:rPr lang="en-US" altLang="it-IT" sz="1600" b="1" dirty="0">
                <a:solidFill>
                  <a:srgbClr val="0000FF"/>
                </a:solidFill>
              </a:rPr>
              <a:t>brazing free or “clamping” technology</a:t>
            </a:r>
            <a:r>
              <a:rPr lang="en-US" altLang="it-IT" sz="1600" dirty="0"/>
              <a:t> is based on the use of </a:t>
            </a:r>
            <a:r>
              <a:rPr lang="en-US" altLang="it-IT" sz="1600" b="1" dirty="0">
                <a:solidFill>
                  <a:srgbClr val="0000FF"/>
                </a:solidFill>
              </a:rPr>
              <a:t>special RF/vacuum gaskets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/>
              <a:t>EM design: </a:t>
            </a:r>
            <a:r>
              <a:rPr lang="en-US" altLang="it-IT" sz="1600" b="1" i="1" dirty="0">
                <a:solidFill>
                  <a:srgbClr val="00B050"/>
                </a:solidFill>
              </a:rPr>
              <a:t>done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/>
              <a:t>The mechanical design and cooling system design: </a:t>
            </a:r>
            <a:r>
              <a:rPr lang="en-US" altLang="it-IT" sz="1600" b="1" i="1" dirty="0">
                <a:solidFill>
                  <a:schemeClr val="accent4">
                    <a:lumMod val="75000"/>
                  </a:schemeClr>
                </a:solidFill>
              </a:rPr>
              <a:t>ongoing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/>
              <a:t>In order to use a single copper gasket for both vacuum and RF contact the use of </a:t>
            </a:r>
            <a:r>
              <a:rPr lang="en-US" altLang="it-IT" sz="1600" dirty="0" err="1"/>
              <a:t>CuZr</a:t>
            </a:r>
            <a:r>
              <a:rPr lang="en-US" altLang="it-IT" sz="1600" dirty="0"/>
              <a:t> is under investigation 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E6EBA2-13E4-B1B9-234D-1E0FE7706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987" b="56866"/>
          <a:stretch/>
        </p:blipFill>
        <p:spPr>
          <a:xfrm>
            <a:off x="7572035" y="747088"/>
            <a:ext cx="837110" cy="2256976"/>
          </a:xfrm>
          <a:prstGeom prst="rect">
            <a:avLst/>
          </a:prstGeom>
        </p:spPr>
      </p:pic>
      <p:graphicFrame>
        <p:nvGraphicFramePr>
          <p:cNvPr id="11" name="Tabella 11">
            <a:extLst>
              <a:ext uri="{FF2B5EF4-FFF2-40B4-BE49-F238E27FC236}">
                <a16:creationId xmlns:a16="http://schemas.microsoft.com/office/drawing/2014/main" id="{255D8AE8-C202-AE77-BC91-0E89FA107E5D}"/>
              </a:ext>
            </a:extLst>
          </p:cNvPr>
          <p:cNvGraphicFramePr>
            <a:graphicFrameLocks noGrp="1"/>
          </p:cNvGraphicFramePr>
          <p:nvPr/>
        </p:nvGraphicFramePr>
        <p:xfrm>
          <a:off x="3659749" y="798722"/>
          <a:ext cx="3109659" cy="1898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8224">
                  <a:extLst>
                    <a:ext uri="{9D8B030D-6E8A-4147-A177-3AD203B41FA5}">
                      <a16:colId xmlns:a16="http://schemas.microsoft.com/office/drawing/2014/main" val="1178025177"/>
                    </a:ext>
                  </a:extLst>
                </a:gridCol>
                <a:gridCol w="1571435">
                  <a:extLst>
                    <a:ext uri="{9D8B030D-6E8A-4147-A177-3AD203B41FA5}">
                      <a16:colId xmlns:a16="http://schemas.microsoft.com/office/drawing/2014/main" val="3332432127"/>
                    </a:ext>
                  </a:extLst>
                </a:gridCol>
              </a:tblGrid>
              <a:tr h="316396">
                <a:tc>
                  <a:txBody>
                    <a:bodyPr/>
                    <a:lstStyle/>
                    <a:p>
                      <a:r>
                        <a:rPr lang="it-IT" sz="1400" b="1" err="1">
                          <a:solidFill>
                            <a:schemeClr val="bg2"/>
                          </a:solidFill>
                        </a:rPr>
                        <a:t>Pulse</a:t>
                      </a:r>
                      <a:r>
                        <a:rPr lang="it-IT" sz="1400" b="1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it-IT" sz="1400" b="1" err="1">
                          <a:solidFill>
                            <a:schemeClr val="bg2"/>
                          </a:solidFill>
                        </a:rPr>
                        <a:t>Compressor</a:t>
                      </a:r>
                      <a:endParaRPr lang="it-IT" sz="14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err="1">
                          <a:solidFill>
                            <a:schemeClr val="bg2"/>
                          </a:solidFill>
                        </a:rPr>
                        <a:t>Parameter</a:t>
                      </a:r>
                      <a:endParaRPr lang="it-IT" sz="1400" b="1">
                        <a:solidFill>
                          <a:schemeClr val="bg2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675158"/>
                  </a:ext>
                </a:extLst>
              </a:tr>
              <a:tr h="316396">
                <a:tc>
                  <a:txBody>
                    <a:bodyPr/>
                    <a:lstStyle/>
                    <a:p>
                      <a:r>
                        <a:rPr lang="it-IT" sz="1400"/>
                        <a:t>Frequency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11.994 GHz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39223"/>
                  </a:ext>
                </a:extLst>
              </a:tr>
              <a:tr h="316396">
                <a:tc>
                  <a:txBody>
                    <a:bodyPr/>
                    <a:lstStyle/>
                    <a:p>
                      <a:r>
                        <a:rPr lang="it-IT" sz="1400" err="1"/>
                        <a:t>Resonant</a:t>
                      </a:r>
                      <a:r>
                        <a:rPr lang="it-IT" sz="1400"/>
                        <a:t> Mode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TM</a:t>
                      </a:r>
                      <a:r>
                        <a:rPr lang="it-IT" sz="1400" baseline="-25000"/>
                        <a:t>16,1,1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046552"/>
                  </a:ext>
                </a:extLst>
              </a:tr>
              <a:tr h="316396">
                <a:tc>
                  <a:txBody>
                    <a:bodyPr/>
                    <a:lstStyle/>
                    <a:p>
                      <a:r>
                        <a:rPr lang="it-IT" sz="1400" err="1"/>
                        <a:t>Diameter</a:t>
                      </a:r>
                      <a:endParaRPr lang="it-IT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171 mm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014421"/>
                  </a:ext>
                </a:extLst>
              </a:tr>
              <a:tr h="316396">
                <a:tc>
                  <a:txBody>
                    <a:bodyPr/>
                    <a:lstStyle/>
                    <a:p>
                      <a:r>
                        <a:rPr lang="it-IT" sz="1400"/>
                        <a:t>Q</a:t>
                      </a:r>
                      <a:r>
                        <a:rPr lang="it-IT" sz="1400" baseline="-25000"/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130000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656641"/>
                  </a:ext>
                </a:extLst>
              </a:tr>
              <a:tr h="316396">
                <a:tc>
                  <a:txBody>
                    <a:bodyPr/>
                    <a:lstStyle/>
                    <a:p>
                      <a:r>
                        <a:rPr lang="it-IT" sz="1400" err="1"/>
                        <a:t>Coupling</a:t>
                      </a:r>
                      <a:r>
                        <a:rPr lang="it-IT" sz="1400"/>
                        <a:t> </a:t>
                      </a:r>
                      <a:r>
                        <a:rPr lang="it-IT" sz="1400" err="1"/>
                        <a:t>factor</a:t>
                      </a:r>
                      <a:r>
                        <a:rPr lang="it-IT" sz="1400"/>
                        <a:t> </a:t>
                      </a:r>
                      <a:r>
                        <a:rPr lang="el-GR" sz="1400"/>
                        <a:t>β</a:t>
                      </a:r>
                      <a:endParaRPr lang="it-IT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6.5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45780"/>
                  </a:ext>
                </a:extLst>
              </a:tr>
            </a:tbl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EE183DC2-9E22-51E8-99F7-648C60B1C0BA}"/>
              </a:ext>
            </a:extLst>
          </p:cNvPr>
          <p:cNvGrpSpPr/>
          <p:nvPr/>
        </p:nvGrpSpPr>
        <p:grpSpPr>
          <a:xfrm>
            <a:off x="3495555" y="4715727"/>
            <a:ext cx="2930698" cy="2061250"/>
            <a:chOff x="3445546" y="4536320"/>
            <a:chExt cx="2691339" cy="1880657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FA5497F-0A42-F572-FD3C-49468BEB5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21"/>
            <a:stretch/>
          </p:blipFill>
          <p:spPr>
            <a:xfrm>
              <a:off x="3445546" y="4536320"/>
              <a:ext cx="2691339" cy="1880657"/>
            </a:xfrm>
            <a:prstGeom prst="rect">
              <a:avLst/>
            </a:prstGeom>
          </p:spPr>
        </p:pic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B717A049-4842-529E-8A61-22376B3A46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6060" y="5359759"/>
              <a:ext cx="0" cy="746732"/>
            </a:xfrm>
            <a:prstGeom prst="line">
              <a:avLst/>
            </a:prstGeom>
            <a:ln w="3810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7100519C-FA48-8210-606D-821AE9B2999A}"/>
                </a:ext>
              </a:extLst>
            </p:cNvPr>
            <p:cNvCxnSpPr>
              <a:cxnSpLocks/>
            </p:cNvCxnSpPr>
            <p:nvPr/>
          </p:nvCxnSpPr>
          <p:spPr>
            <a:xfrm>
              <a:off x="3885722" y="5385162"/>
              <a:ext cx="1150338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E6D3DB2F-FB4B-DD12-6388-6A3FE8C92657}"/>
              </a:ext>
            </a:extLst>
          </p:cNvPr>
          <p:cNvSpPr/>
          <p:nvPr/>
        </p:nvSpPr>
        <p:spPr>
          <a:xfrm>
            <a:off x="8315569" y="4689226"/>
            <a:ext cx="489052" cy="425939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98A76E47-89F6-A518-DD07-2B66A66B5BF7}"/>
              </a:ext>
            </a:extLst>
          </p:cNvPr>
          <p:cNvSpPr/>
          <p:nvPr/>
        </p:nvSpPr>
        <p:spPr>
          <a:xfrm>
            <a:off x="6688633" y="4893210"/>
            <a:ext cx="1720512" cy="846672"/>
          </a:xfrm>
          <a:prstGeom prst="ellipse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9C37688-CA20-A401-E879-54E386E911DE}"/>
              </a:ext>
            </a:extLst>
          </p:cNvPr>
          <p:cNvCxnSpPr>
            <a:cxnSpLocks/>
          </p:cNvCxnSpPr>
          <p:nvPr/>
        </p:nvCxnSpPr>
        <p:spPr>
          <a:xfrm>
            <a:off x="7548889" y="4823776"/>
            <a:ext cx="0" cy="6528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F9F1A62C-2BFE-83B1-BC5B-763BAA007A3F}"/>
              </a:ext>
            </a:extLst>
          </p:cNvPr>
          <p:cNvCxnSpPr>
            <a:cxnSpLocks/>
          </p:cNvCxnSpPr>
          <p:nvPr/>
        </p:nvCxnSpPr>
        <p:spPr>
          <a:xfrm flipV="1">
            <a:off x="7541247" y="4052273"/>
            <a:ext cx="0" cy="42007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4450FB36-F54D-3B0C-CF14-9E7CD1085905}"/>
              </a:ext>
            </a:extLst>
          </p:cNvPr>
          <p:cNvCxnSpPr>
            <a:cxnSpLocks/>
          </p:cNvCxnSpPr>
          <p:nvPr/>
        </p:nvCxnSpPr>
        <p:spPr>
          <a:xfrm flipH="1" flipV="1">
            <a:off x="8384692" y="5523883"/>
            <a:ext cx="487290" cy="6675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EA42B5-39DF-4279-C65F-945663AB3556}"/>
              </a:ext>
            </a:extLst>
          </p:cNvPr>
          <p:cNvSpPr txBox="1"/>
          <p:nvPr/>
        </p:nvSpPr>
        <p:spPr>
          <a:xfrm>
            <a:off x="8444522" y="6191430"/>
            <a:ext cx="1953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/>
              <a:t>Special </a:t>
            </a:r>
            <a:r>
              <a:rPr lang="it-IT" sz="1600" b="1" i="1" dirty="0" err="1"/>
              <a:t>gaskets</a:t>
            </a:r>
            <a:endParaRPr lang="it-IT" sz="1600" b="1" i="1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E02F481-F009-ED32-CC5C-5462719C2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7729" y="2765844"/>
            <a:ext cx="2921643" cy="2083948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AE9297C-2DF8-C8CE-1F94-36448DE0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00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04311" y="5301205"/>
            <a:ext cx="2783032" cy="3240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66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FA2743B-2B9D-4CCA-B4B4-EC9C595CD489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24C08F9-FC82-4961-8075-10E8126BF74A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X-band RF Power Source </a:t>
            </a:r>
            <a:endParaRPr kumimoji="0" lang="en-GB" sz="3600" b="1" i="0" u="none" strike="noStrike" kern="1200" cap="all" spc="0" normalizeH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2F585C1-115E-4983-AF63-12545B58E812}"/>
              </a:ext>
            </a:extLst>
          </p:cNvPr>
          <p:cNvSpPr/>
          <p:nvPr/>
        </p:nvSpPr>
        <p:spPr>
          <a:xfrm>
            <a:off x="141562" y="1226663"/>
            <a:ext cx="6187107" cy="60136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196B4"/>
              </a:buClr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Segnaposto contenuto 3">
            <a:extLst>
              <a:ext uri="{FF2B5EF4-FFF2-40B4-BE49-F238E27FC236}">
                <a16:creationId xmlns:a16="http://schemas.microsoft.com/office/drawing/2014/main" id="{6B0E4519-46DF-53EC-E421-58FA69A8144F}"/>
              </a:ext>
            </a:extLst>
          </p:cNvPr>
          <p:cNvGraphicFramePr>
            <a:graphicFrameLocks/>
          </p:cNvGraphicFramePr>
          <p:nvPr/>
        </p:nvGraphicFramePr>
        <p:xfrm>
          <a:off x="8391654" y="874010"/>
          <a:ext cx="3508036" cy="28879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961511">
                  <a:extLst>
                    <a:ext uri="{9D8B030D-6E8A-4147-A177-3AD203B41FA5}">
                      <a16:colId xmlns:a16="http://schemas.microsoft.com/office/drawing/2014/main" val="3812762244"/>
                    </a:ext>
                  </a:extLst>
                </a:gridCol>
                <a:gridCol w="681932">
                  <a:extLst>
                    <a:ext uri="{9D8B030D-6E8A-4147-A177-3AD203B41FA5}">
                      <a16:colId xmlns:a16="http://schemas.microsoft.com/office/drawing/2014/main" val="1672546686"/>
                    </a:ext>
                  </a:extLst>
                </a:gridCol>
                <a:gridCol w="864593">
                  <a:extLst>
                    <a:ext uri="{9D8B030D-6E8A-4147-A177-3AD203B41FA5}">
                      <a16:colId xmlns:a16="http://schemas.microsoft.com/office/drawing/2014/main" val="3280528503"/>
                    </a:ext>
                  </a:extLst>
                </a:gridCol>
              </a:tblGrid>
              <a:tr h="3623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  <a:endParaRPr lang="it-IT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</a:rPr>
                        <a:t>Canon E37119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935813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Frequency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MHz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11994</a:t>
                      </a:r>
                    </a:p>
                  </a:txBody>
                  <a:tcPr marL="9525" marR="9525" marT="9525" marB="0" anchor="b">
                    <a:solidFill>
                      <a:srgbClr val="45D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37111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</a:rPr>
                        <a:t>Vk</a:t>
                      </a:r>
                      <a:r>
                        <a:rPr lang="it-IT" sz="1400" u="none" strike="noStrike">
                          <a:effectLst/>
                        </a:rPr>
                        <a:t> </a:t>
                      </a:r>
                      <a:r>
                        <a:rPr lang="it-IT" sz="1400" u="none" strike="noStrike" err="1">
                          <a:effectLst/>
                        </a:rPr>
                        <a:t>beam</a:t>
                      </a:r>
                      <a:r>
                        <a:rPr lang="it-IT" sz="1400" u="none" strike="noStrike">
                          <a:effectLst/>
                        </a:rPr>
                        <a:t> </a:t>
                      </a:r>
                      <a:r>
                        <a:rPr lang="it-IT" sz="1400" u="none" strike="noStrike" err="1">
                          <a:effectLst/>
                        </a:rPr>
                        <a:t>voltage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kV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42932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 err="1">
                          <a:effectLst/>
                        </a:rPr>
                        <a:t>Ik</a:t>
                      </a:r>
                      <a:r>
                        <a:rPr lang="it-IT" sz="1400" u="none" strike="noStrike" dirty="0">
                          <a:effectLst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</a:rPr>
                        <a:t>cathode</a:t>
                      </a:r>
                      <a:r>
                        <a:rPr lang="it-IT" sz="1400" u="none" strike="noStrike" dirty="0">
                          <a:effectLst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</a:rPr>
                        <a:t>current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A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678453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Peak RF output Power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MW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54420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</a:rPr>
                        <a:t>Average</a:t>
                      </a:r>
                      <a:r>
                        <a:rPr lang="it-IT" sz="1400" u="none" strike="noStrike">
                          <a:effectLst/>
                        </a:rPr>
                        <a:t> RF output power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kW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645565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Modulator </a:t>
                      </a:r>
                      <a:r>
                        <a:rPr lang="it-IT" sz="1400" u="none" strike="noStrike" err="1">
                          <a:effectLst/>
                        </a:rPr>
                        <a:t>Average</a:t>
                      </a:r>
                      <a:r>
                        <a:rPr lang="it-IT" sz="1400" u="none" strike="noStrike">
                          <a:effectLst/>
                        </a:rPr>
                        <a:t> power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kW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063548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RF </a:t>
                      </a:r>
                      <a:r>
                        <a:rPr lang="it-IT" sz="1400" u="none" strike="noStrike" err="1">
                          <a:effectLst/>
                        </a:rPr>
                        <a:t>pulse</a:t>
                      </a:r>
                      <a:r>
                        <a:rPr lang="it-IT" sz="1400" u="none" strike="noStrike">
                          <a:effectLst/>
                        </a:rPr>
                        <a:t> </a:t>
                      </a:r>
                      <a:r>
                        <a:rPr lang="it-IT" sz="1400" u="none" strike="noStrike" err="1">
                          <a:effectLst/>
                        </a:rPr>
                        <a:t>length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 err="1">
                          <a:effectLst/>
                        </a:rPr>
                        <a:t>μs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solidFill>
                      <a:srgbClr val="45D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54082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err="1">
                          <a:effectLst/>
                        </a:rPr>
                        <a:t>Repetition</a:t>
                      </a:r>
                      <a:r>
                        <a:rPr lang="it-IT" sz="1400" u="none" strike="noStrike">
                          <a:effectLst/>
                        </a:rPr>
                        <a:t> Rate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Hz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373408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Gain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dB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591980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 err="1">
                          <a:effectLst/>
                        </a:rPr>
                        <a:t>Efficiency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u="none" strike="noStrike">
                          <a:effectLst/>
                        </a:rPr>
                        <a:t>%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599455"/>
                  </a:ext>
                </a:extLst>
              </a:tr>
              <a:tr h="185108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Perveance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μP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387741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91ADBCB-5A71-0D0C-64B6-B982B98F10D9}"/>
              </a:ext>
            </a:extLst>
          </p:cNvPr>
          <p:cNvSpPr txBox="1"/>
          <p:nvPr/>
        </p:nvSpPr>
        <p:spPr>
          <a:xfrm>
            <a:off x="0" y="1364431"/>
            <a:ext cx="3657600" cy="2471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196B4"/>
              </a:buClr>
              <a:buSzTx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CANON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E37119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klystron with modulator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procurement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4196B4"/>
              </a:buClr>
              <a:buSzTx/>
              <a:tabLst/>
              <a:defRPr/>
            </a:pPr>
            <a:endParaRPr lang="it-IT" sz="1600" b="1" dirty="0">
              <a:solidFill>
                <a:prstClr val="black"/>
              </a:solidFill>
              <a:latin typeface="Calibri" panose="020F0502020204030204"/>
            </a:endParaRPr>
          </a:p>
          <a:p>
            <a:pPr marL="714375" lvl="2" indent="-285750" algn="just">
              <a:lnSpc>
                <a:spcPct val="90000"/>
              </a:lnSpc>
              <a:spcBef>
                <a:spcPts val="600"/>
              </a:spcBef>
              <a:buClr>
                <a:srgbClr val="4196B4"/>
              </a:buClr>
              <a:buFont typeface="Symbol" panose="05050102010706020507" pitchFamily="18" charset="2"/>
              <a:buChar char="Þ"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 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@CANON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11/2023, 10 Hz,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diode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mode, klystron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14375" lvl="2" indent="-285750" algn="just">
              <a:lnSpc>
                <a:spcPct val="90000"/>
              </a:lnSpc>
              <a:spcBef>
                <a:spcPts val="600"/>
              </a:spcBef>
              <a:buClr>
                <a:srgbClr val="4196B4"/>
              </a:buClr>
              <a:buFont typeface="Symbol" panose="05050102010706020507" pitchFamily="18" charset="2"/>
              <a:buChar char="Þ"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14375" lvl="2" indent="-285750" algn="just">
              <a:lnSpc>
                <a:spcPct val="90000"/>
              </a:lnSpc>
              <a:spcBef>
                <a:spcPts val="600"/>
              </a:spcBef>
              <a:buClr>
                <a:srgbClr val="4196B4"/>
              </a:buClr>
              <a:buFont typeface="Symbol" panose="05050102010706020507" pitchFamily="18" charset="2"/>
              <a:buChar char="Þ"/>
              <a:defRPr/>
            </a:pP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 do </a:t>
            </a:r>
            <a:r>
              <a:rPr lang="it-IT" sz="1600" i="1" dirty="0">
                <a:solidFill>
                  <a:prstClr val="black"/>
                </a:solidFill>
                <a:latin typeface="Calibri" panose="020F0502020204030204"/>
              </a:rPr>
              <a:t>be </a:t>
            </a:r>
            <a:r>
              <a:rPr lang="it-IT" sz="1600" i="1" dirty="0" err="1">
                <a:solidFill>
                  <a:prstClr val="black"/>
                </a:solidFill>
                <a:latin typeface="Calibri" panose="020F0502020204030204"/>
              </a:rPr>
              <a:t>done</a:t>
            </a:r>
            <a:r>
              <a:rPr lang="it-IT" sz="1600" i="1" dirty="0">
                <a:solidFill>
                  <a:prstClr val="black"/>
                </a:solidFill>
                <a:latin typeface="Calibri" panose="020F0502020204030204"/>
              </a:rPr>
              <a:t> with modulator @ SCANDINOVA spring 2024</a:t>
            </a:r>
          </a:p>
          <a:p>
            <a:pPr marL="714375" lvl="2" indent="-285750" algn="just">
              <a:lnSpc>
                <a:spcPct val="90000"/>
              </a:lnSpc>
              <a:spcBef>
                <a:spcPts val="600"/>
              </a:spcBef>
              <a:buClr>
                <a:srgbClr val="4196B4"/>
              </a:buClr>
              <a:buFont typeface="Symbol" panose="05050102010706020507" pitchFamily="18" charset="2"/>
              <a:buChar char="Þ"/>
              <a:defRPr/>
            </a:pPr>
            <a:endParaRPr lang="it-IT" sz="16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11201D-0070-1577-F3BD-6679A0929BC2}"/>
              </a:ext>
            </a:extLst>
          </p:cNvPr>
          <p:cNvSpPr txBox="1"/>
          <p:nvPr/>
        </p:nvSpPr>
        <p:spPr>
          <a:xfrm>
            <a:off x="6555200" y="695472"/>
            <a:ext cx="158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CANON E37119</a:t>
            </a:r>
          </a:p>
        </p:txBody>
      </p:sp>
      <p:pic>
        <p:nvPicPr>
          <p:cNvPr id="21" name="Immagine 20" descr="Immagine che contiene macchina, interno, ingegneria, industria&#10;&#10;Descrizione generata automaticamente">
            <a:extLst>
              <a:ext uri="{FF2B5EF4-FFF2-40B4-BE49-F238E27FC236}">
                <a16:creationId xmlns:a16="http://schemas.microsoft.com/office/drawing/2014/main" id="{82CC386B-35DE-AFE7-3352-FBD8E289E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88" y="1333406"/>
            <a:ext cx="1844474" cy="2459299"/>
          </a:xfrm>
          <a:prstGeom prst="rect">
            <a:avLst/>
          </a:prstGeom>
        </p:spPr>
      </p:pic>
      <p:pic>
        <p:nvPicPr>
          <p:cNvPr id="23" name="Immagine 22" descr="Immagine che contiene persona, elmetto, Elmetto, Ingegnere&#10;&#10;Descrizione generata automaticamente">
            <a:extLst>
              <a:ext uri="{FF2B5EF4-FFF2-40B4-BE49-F238E27FC236}">
                <a16:creationId xmlns:a16="http://schemas.microsoft.com/office/drawing/2014/main" id="{992D5526-25EA-DD69-5609-4511462FD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57" y="1907764"/>
            <a:ext cx="2496274" cy="187220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40EDDE4-9F36-9299-458C-F1DFEA5EA34D}"/>
              </a:ext>
            </a:extLst>
          </p:cNvPr>
          <p:cNvSpPr txBox="1"/>
          <p:nvPr/>
        </p:nvSpPr>
        <p:spPr>
          <a:xfrm>
            <a:off x="0" y="808892"/>
            <a:ext cx="1487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KLYSTRON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5FB090E-3740-BDA5-B2BE-DAEEA037F10A}"/>
              </a:ext>
            </a:extLst>
          </p:cNvPr>
          <p:cNvSpPr txBox="1"/>
          <p:nvPr/>
        </p:nvSpPr>
        <p:spPr>
          <a:xfrm>
            <a:off x="0" y="4278923"/>
            <a:ext cx="187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MODULATOR</a:t>
            </a:r>
          </a:p>
        </p:txBody>
      </p:sp>
      <p:pic>
        <p:nvPicPr>
          <p:cNvPr id="27" name="Immagine 26" descr="Immagine che contiene testo, numero, Carattere, documento&#10;&#10;Descrizione generata automaticamente">
            <a:extLst>
              <a:ext uri="{FF2B5EF4-FFF2-40B4-BE49-F238E27FC236}">
                <a16:creationId xmlns:a16="http://schemas.microsoft.com/office/drawing/2014/main" id="{5B8FFD3C-9739-7875-55D5-2E4E9D383A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7" t="41538" r="16144" b="17607"/>
          <a:stretch/>
        </p:blipFill>
        <p:spPr>
          <a:xfrm>
            <a:off x="3765885" y="3890536"/>
            <a:ext cx="3406170" cy="285918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A548B0A-0C6A-EC95-5607-43AE3FF4D837}"/>
              </a:ext>
            </a:extLst>
          </p:cNvPr>
          <p:cNvSpPr txBox="1"/>
          <p:nvPr/>
        </p:nvSpPr>
        <p:spPr>
          <a:xfrm>
            <a:off x="105506" y="4739027"/>
            <a:ext cx="243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SCANDINOVA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K300</a:t>
            </a:r>
            <a:endParaRPr lang="en-US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4B72011-3A59-D537-98F8-3FD109609638}"/>
              </a:ext>
            </a:extLst>
          </p:cNvPr>
          <p:cNvSpPr txBox="1"/>
          <p:nvPr/>
        </p:nvSpPr>
        <p:spPr>
          <a:xfrm>
            <a:off x="0" y="5128000"/>
            <a:ext cx="3465096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375" lvl="2" indent="-285750" algn="just">
              <a:lnSpc>
                <a:spcPct val="90000"/>
              </a:lnSpc>
              <a:spcBef>
                <a:spcPts val="600"/>
              </a:spcBef>
              <a:buClr>
                <a:srgbClr val="4196B4"/>
              </a:buClr>
              <a:buFont typeface="Symbol" panose="05050102010706020507" pitchFamily="18" charset="2"/>
              <a:buChar char="Þ"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FAT to be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spring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711917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16034" y="5591908"/>
            <a:ext cx="3584058" cy="9964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47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F7C7813A-B692-4167-B3BD-F0AC8DA769EC}"/>
              </a:ext>
            </a:extLst>
          </p:cNvPr>
          <p:cNvSpPr/>
          <p:nvPr/>
        </p:nvSpPr>
        <p:spPr>
          <a:xfrm>
            <a:off x="1" y="0"/>
            <a:ext cx="12191999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E666E9A-FB39-43C2-852D-738203385097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BAND HIGH POWER TEST: TEX Facility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7DE4B73-B40A-4E5C-87F3-9B809C50AE6F}"/>
              </a:ext>
            </a:extLst>
          </p:cNvPr>
          <p:cNvSpPr/>
          <p:nvPr/>
        </p:nvSpPr>
        <p:spPr>
          <a:xfrm>
            <a:off x="59662" y="1049084"/>
            <a:ext cx="3649473" cy="5616411"/>
          </a:xfrm>
          <a:prstGeom prst="rect">
            <a:avLst/>
          </a:prstGeom>
        </p:spPr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The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TEst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-stand for X-band (TEX)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is conceived for R&amp;D and test on high gradient X-band accelerating structures, RF components, LLRF systems, Beam Diagnostics, Vacuum system and Control System;</a:t>
            </a:r>
            <a:endParaRPr lang="en-US" sz="1400" dirty="0">
              <a:latin typeface="Calibri" panose="020F0502020204030204"/>
              <a:sym typeface="Symbol" panose="05050102010706020507" pitchFamily="18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It has been co-funded by Lazio region in the framework of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LATINO project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(Laboratory in Advanced Technologies for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INnOvation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). The setup has been done 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collaboration with CERN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and it will be also used to test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CLIC structures;</a:t>
            </a:r>
            <a:endParaRPr lang="en-US" sz="1400" b="1" dirty="0">
              <a:latin typeface="Calibri" panose="020F0502020204030204"/>
              <a:sym typeface="Symbol" panose="05050102010706020507" pitchFamily="18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It is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now in operation with the SCANDINOVA K400 and CPI KLYSTRON (from CERN) VKX8311A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lang="en-US" sz="1400" dirty="0">
                <a:latin typeface="Calibri" panose="020F0502020204030204"/>
                <a:sym typeface="Symbol" panose="05050102010706020507" pitchFamily="18" charset="2"/>
              </a:rPr>
              <a:t>Will be upgraded with: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sym typeface="Symbol" panose="05050102010706020507" pitchFamily="18" charset="2"/>
              </a:rPr>
              <a:t>Scandinova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sym typeface="Symbol" panose="05050102010706020507" pitchFamily="18" charset="2"/>
              </a:rPr>
              <a:t> K300 and </a:t>
            </a:r>
            <a:r>
              <a:rPr lang="en-US" sz="1400" b="1" dirty="0">
                <a:latin typeface="Calibri" panose="020F0502020204030204"/>
                <a:sym typeface="Symbol" panose="05050102010706020507" pitchFamily="18" charset="2"/>
              </a:rPr>
              <a:t>CANON KLYSTRON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E37119,</a:t>
            </a:r>
            <a:r>
              <a:rPr kumimoji="0" lang="it-IT" sz="1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baseline EUPRAXIA</a:t>
            </a:r>
            <a:r>
              <a:rPr lang="it-IT" sz="1400" b="1" dirty="0">
                <a:latin typeface="Calibri" panose="020F0502020204030204"/>
              </a:rPr>
              <a:t> </a:t>
            </a:r>
            <a:r>
              <a:rPr lang="en-US" sz="1400" dirty="0">
                <a:sym typeface="Symbol" panose="05050102010706020507" pitchFamily="18" charset="2"/>
              </a:rPr>
              <a:t>(spring 2024)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Scandinova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K300 modulator with Canon E37217, C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, 400 Hz (spring 2024) </a:t>
            </a:r>
          </a:p>
          <a:p>
            <a:pPr marL="742950" lvl="1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sym typeface="Symbol" panose="05050102010706020507" pitchFamily="18" charset="2"/>
              </a:rPr>
              <a:t>CPI klystron will be upgraded to the high efficiency klystron </a:t>
            </a:r>
            <a:r>
              <a:rPr lang="it-IT" sz="1400" b="1" i="0" u="none" strike="noStrike" dirty="0">
                <a:effectLst/>
                <a:latin typeface="Calibri" panose="020F0502020204030204" pitchFamily="34" charset="0"/>
              </a:rPr>
              <a:t>VKX8311HE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expected delivery 02/2025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lang="it-IT" sz="1400" b="1" i="0" u="none" strike="noStrike" dirty="0">
                <a:effectLst/>
                <a:latin typeface="Calibri" panose="020F050202020403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Cambria Math" panose="02040503050406030204" pitchFamily="18" charset="0"/>
              <a:buChar char="»"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Cambria Math" panose="02040503050406030204" pitchFamily="18" charset="0"/>
              <a:buChar char="»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539CA2EA-2271-9C60-9BF0-2EB9BFA87AFF}"/>
              </a:ext>
            </a:extLst>
          </p:cNvPr>
          <p:cNvSpPr txBox="1"/>
          <p:nvPr/>
        </p:nvSpPr>
        <p:spPr>
          <a:xfrm>
            <a:off x="11109639" y="2068048"/>
            <a:ext cx="1364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DC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FB12847-EC02-B61C-00BE-513215766122}"/>
              </a:ext>
            </a:extLst>
          </p:cNvPr>
          <p:cNvGrpSpPr/>
          <p:nvPr/>
        </p:nvGrpSpPr>
        <p:grpSpPr>
          <a:xfrm>
            <a:off x="6872551" y="900623"/>
            <a:ext cx="5168962" cy="1583233"/>
            <a:chOff x="6867527" y="889063"/>
            <a:chExt cx="5168962" cy="1583233"/>
          </a:xfrm>
        </p:grpSpPr>
        <p:sp>
          <p:nvSpPr>
            <p:cNvPr id="5" name="Triangolo isoscele 4">
              <a:extLst>
                <a:ext uri="{FF2B5EF4-FFF2-40B4-BE49-F238E27FC236}">
                  <a16:creationId xmlns:a16="http://schemas.microsoft.com/office/drawing/2014/main" id="{E58B55E2-EFBE-BD69-8431-0F0F631819CD}"/>
                </a:ext>
              </a:extLst>
            </p:cNvPr>
            <p:cNvSpPr/>
            <p:nvPr/>
          </p:nvSpPr>
          <p:spPr>
            <a:xfrm rot="5400000">
              <a:off x="7342417" y="1477922"/>
              <a:ext cx="578411" cy="493350"/>
            </a:xfrm>
            <a:prstGeom prst="triangl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6E1E82B5-65D9-171E-6A42-F56D6CB48C0B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flipH="1" flipV="1">
              <a:off x="7878298" y="1724598"/>
              <a:ext cx="2214155" cy="87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7">
              <a:extLst>
                <a:ext uri="{FF2B5EF4-FFF2-40B4-BE49-F238E27FC236}">
                  <a16:creationId xmlns:a16="http://schemas.microsoft.com/office/drawing/2014/main" id="{9B3EC7DE-5E7B-1920-1D7F-E78590F1D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21815" y="1733306"/>
              <a:ext cx="89474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>
              <a:extLst>
                <a:ext uri="{FF2B5EF4-FFF2-40B4-BE49-F238E27FC236}">
                  <a16:creationId xmlns:a16="http://schemas.microsoft.com/office/drawing/2014/main" id="{12AF2D2E-F33F-E811-C563-8AAD31B36E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8779" y="1804505"/>
              <a:ext cx="0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EFC50DC4-2ED9-5A6E-B417-4F91F3DE26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48780" y="1804505"/>
              <a:ext cx="2339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9E3E9B62-FAEB-F12A-70BD-F94B6C64A0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82696" y="1804505"/>
              <a:ext cx="7083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CB341DA9-E9E5-960C-A8CB-9D55FBFFA5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76021" y="1799564"/>
              <a:ext cx="0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E0E32E86-55E5-CD99-12AB-C34D82F937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76022" y="1799564"/>
              <a:ext cx="2339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B0586342-E821-6431-ABFF-0B77D64A3E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09938" y="1799564"/>
              <a:ext cx="7083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4C399CE3-5886-2139-C9E3-B5B14D0256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58562" y="1797146"/>
              <a:ext cx="0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diritto 21">
              <a:extLst>
                <a:ext uri="{FF2B5EF4-FFF2-40B4-BE49-F238E27FC236}">
                  <a16:creationId xmlns:a16="http://schemas.microsoft.com/office/drawing/2014/main" id="{FFFA6D18-ADC1-79D7-68C8-F62C020AE8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58563" y="1797146"/>
              <a:ext cx="2339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0043DF2D-CF57-D994-2835-1BE346BCED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92479" y="1797146"/>
              <a:ext cx="7083" cy="2041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C3BCFAA-E882-0E73-8399-4208B2581790}"/>
                </a:ext>
              </a:extLst>
            </p:cNvPr>
            <p:cNvSpPr/>
            <p:nvPr/>
          </p:nvSpPr>
          <p:spPr>
            <a:xfrm>
              <a:off x="11232053" y="1557214"/>
              <a:ext cx="122253" cy="34200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F7B6EFD5-1F22-942E-3330-3133B373533D}"/>
                </a:ext>
              </a:extLst>
            </p:cNvPr>
            <p:cNvSpPr/>
            <p:nvPr/>
          </p:nvSpPr>
          <p:spPr>
            <a:xfrm>
              <a:off x="11385851" y="1557214"/>
              <a:ext cx="122253" cy="34200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AD8E36DB-8DA5-3074-4DEE-DE73E33AA094}"/>
                </a:ext>
              </a:extLst>
            </p:cNvPr>
            <p:cNvSpPr/>
            <p:nvPr/>
          </p:nvSpPr>
          <p:spPr>
            <a:xfrm>
              <a:off x="11533534" y="1557214"/>
              <a:ext cx="122253" cy="34200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375EBC4C-D73E-3893-CB32-D531E140C78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3893" y="1376053"/>
              <a:ext cx="0" cy="6847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6817088B-EB23-79ED-EA51-0A25EE135EF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3893" y="1376053"/>
              <a:ext cx="230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diritto 29">
              <a:extLst>
                <a:ext uri="{FF2B5EF4-FFF2-40B4-BE49-F238E27FC236}">
                  <a16:creationId xmlns:a16="http://schemas.microsoft.com/office/drawing/2014/main" id="{E69CD66A-0A9D-1950-0C15-7A0F94F03ED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3893" y="2060086"/>
              <a:ext cx="2305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B9090E49-DFFF-52E7-B3A9-8FF2FD669D2B}"/>
                </a:ext>
              </a:extLst>
            </p:cNvPr>
            <p:cNvCxnSpPr>
              <a:cxnSpLocks/>
            </p:cNvCxnSpPr>
            <p:nvPr/>
          </p:nvCxnSpPr>
          <p:spPr>
            <a:xfrm>
              <a:off x="11144393" y="1376053"/>
              <a:ext cx="0" cy="6840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95748EF7-B080-ADE2-3AE2-21BFC90A2037}"/>
                </a:ext>
              </a:extLst>
            </p:cNvPr>
            <p:cNvSpPr/>
            <p:nvPr/>
          </p:nvSpPr>
          <p:spPr>
            <a:xfrm>
              <a:off x="11083266" y="1551144"/>
              <a:ext cx="122253" cy="34200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C0BCB058-E16D-271A-85DB-F25150F0BA72}"/>
                </a:ext>
              </a:extLst>
            </p:cNvPr>
            <p:cNvCxnSpPr>
              <a:cxnSpLocks/>
            </p:cNvCxnSpPr>
            <p:nvPr/>
          </p:nvCxnSpPr>
          <p:spPr>
            <a:xfrm>
              <a:off x="11744792" y="1385048"/>
              <a:ext cx="0" cy="926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89D43F0E-4CB2-E6FA-8392-31CCCCBD362B}"/>
                </a:ext>
              </a:extLst>
            </p:cNvPr>
            <p:cNvSpPr/>
            <p:nvPr/>
          </p:nvSpPr>
          <p:spPr>
            <a:xfrm>
              <a:off x="11683666" y="1191801"/>
              <a:ext cx="122253" cy="24809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0F33F62E-192F-046F-B967-555E6F80FC00}"/>
                </a:ext>
              </a:extLst>
            </p:cNvPr>
            <p:cNvSpPr/>
            <p:nvPr/>
          </p:nvSpPr>
          <p:spPr>
            <a:xfrm>
              <a:off x="11687311" y="2224204"/>
              <a:ext cx="122253" cy="24809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8F5AD8D0-29B9-160B-CD89-90F214469A3D}"/>
                </a:ext>
              </a:extLst>
            </p:cNvPr>
            <p:cNvGrpSpPr/>
            <p:nvPr/>
          </p:nvGrpSpPr>
          <p:grpSpPr>
            <a:xfrm rot="5400000">
              <a:off x="11558648" y="2013817"/>
              <a:ext cx="141692" cy="122250"/>
              <a:chOff x="4633309" y="4511337"/>
              <a:chExt cx="241000" cy="204148"/>
            </a:xfrm>
          </p:grpSpPr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CD1370BF-E2E9-1CD7-FFC3-54FA084C4674}"/>
                  </a:ext>
                </a:extLst>
              </p:cNvPr>
              <p:cNvCxnSpPr/>
              <p:nvPr/>
            </p:nvCxnSpPr>
            <p:spPr>
              <a:xfrm flipV="1">
                <a:off x="4633309" y="4511337"/>
                <a:ext cx="0" cy="2041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37">
                <a:extLst>
                  <a:ext uri="{FF2B5EF4-FFF2-40B4-BE49-F238E27FC236}">
                    <a16:creationId xmlns:a16="http://schemas.microsoft.com/office/drawing/2014/main" id="{1BD2238A-8123-C062-2935-303AFEF65D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33310" y="4511337"/>
                <a:ext cx="23391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2866A41E-2804-5DBD-F8D0-B9BB86B49B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67226" y="4511337"/>
                <a:ext cx="7083" cy="20414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riangolo isoscele 39">
              <a:extLst>
                <a:ext uri="{FF2B5EF4-FFF2-40B4-BE49-F238E27FC236}">
                  <a16:creationId xmlns:a16="http://schemas.microsoft.com/office/drawing/2014/main" id="{91450F83-79FC-362B-EF9F-C00F8A6EC611}"/>
                </a:ext>
              </a:extLst>
            </p:cNvPr>
            <p:cNvSpPr/>
            <p:nvPr/>
          </p:nvSpPr>
          <p:spPr>
            <a:xfrm rot="5400000">
              <a:off x="8306469" y="1311984"/>
              <a:ext cx="803640" cy="820732"/>
            </a:xfrm>
            <a:prstGeom prst="triangl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Connettore diritto 40">
              <a:extLst>
                <a:ext uri="{FF2B5EF4-FFF2-40B4-BE49-F238E27FC236}">
                  <a16:creationId xmlns:a16="http://schemas.microsoft.com/office/drawing/2014/main" id="{55632826-0A6F-70EA-F0DD-7E38B17FADC5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 flipV="1">
              <a:off x="8708289" y="1214161"/>
              <a:ext cx="0" cy="3072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A53F3294-DD0E-B235-D6C3-6D39EEF85812}"/>
                </a:ext>
              </a:extLst>
            </p:cNvPr>
            <p:cNvCxnSpPr>
              <a:cxnSpLocks/>
              <a:endCxn id="5" idx="3"/>
            </p:cNvCxnSpPr>
            <p:nvPr/>
          </p:nvCxnSpPr>
          <p:spPr>
            <a:xfrm>
              <a:off x="7136352" y="1724598"/>
              <a:ext cx="24859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B934ADE1-5145-3233-180D-B35A807CB225}"/>
                </a:ext>
              </a:extLst>
            </p:cNvPr>
            <p:cNvSpPr txBox="1"/>
            <p:nvPr/>
          </p:nvSpPr>
          <p:spPr>
            <a:xfrm>
              <a:off x="8236912" y="934657"/>
              <a:ext cx="10528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Modulator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A078F766-57D4-3B8D-E332-D8430C9F71B6}"/>
                </a:ext>
              </a:extLst>
            </p:cNvPr>
            <p:cNvSpPr txBox="1"/>
            <p:nvPr/>
          </p:nvSpPr>
          <p:spPr>
            <a:xfrm>
              <a:off x="6867527" y="1410292"/>
              <a:ext cx="6081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LLRF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17594CA2-7D20-7DFC-7330-D4F5F6BBC444}"/>
                </a:ext>
              </a:extLst>
            </p:cNvPr>
            <p:cNvSpPr txBox="1"/>
            <p:nvPr/>
          </p:nvSpPr>
          <p:spPr>
            <a:xfrm>
              <a:off x="8243352" y="1551144"/>
              <a:ext cx="84416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Klystron</a:t>
              </a:r>
              <a:endPara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752FB9E7-6D60-F95B-4236-6B2EB51A31DA}"/>
                </a:ext>
              </a:extLst>
            </p:cNvPr>
            <p:cNvSpPr txBox="1"/>
            <p:nvPr/>
          </p:nvSpPr>
          <p:spPr>
            <a:xfrm>
              <a:off x="7384947" y="1159430"/>
              <a:ext cx="57574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SSD</a:t>
              </a:r>
              <a:endPara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A043414-FBA6-F0B7-BF52-286724C0565C}"/>
                </a:ext>
              </a:extLst>
            </p:cNvPr>
            <p:cNvSpPr txBox="1"/>
            <p:nvPr/>
          </p:nvSpPr>
          <p:spPr>
            <a:xfrm>
              <a:off x="10672122" y="889063"/>
              <a:ext cx="13643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Accelerating structure</a:t>
              </a:r>
              <a:endPara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2BE5EE23-BED1-2526-89E7-ACF52E948FBB}"/>
                </a:ext>
              </a:extLst>
            </p:cNvPr>
            <p:cNvSpPr txBox="1"/>
            <p:nvPr/>
          </p:nvSpPr>
          <p:spPr>
            <a:xfrm>
              <a:off x="9136980" y="1989817"/>
              <a:ext cx="136436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DC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2D5CF8A-9EE6-024E-5A7C-EC0453DA763A}"/>
                </a:ext>
              </a:extLst>
            </p:cNvPr>
            <p:cNvSpPr txBox="1"/>
            <p:nvPr/>
          </p:nvSpPr>
          <p:spPr>
            <a:xfrm>
              <a:off x="7860985" y="1956838"/>
              <a:ext cx="4569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DC</a:t>
              </a:r>
              <a:endPara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0AE4CC17-F773-15B9-45CD-6EEFA45EAD7D}"/>
                </a:ext>
              </a:extLst>
            </p:cNvPr>
            <p:cNvSpPr txBox="1"/>
            <p:nvPr/>
          </p:nvSpPr>
          <p:spPr>
            <a:xfrm>
              <a:off x="10261699" y="1987734"/>
              <a:ext cx="13643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DC</a:t>
              </a:r>
              <a:endPara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D52E3C57-F649-8659-1536-3E750B3655E8}"/>
                </a:ext>
              </a:extLst>
            </p:cNvPr>
            <p:cNvSpPr/>
            <p:nvPr/>
          </p:nvSpPr>
          <p:spPr>
            <a:xfrm>
              <a:off x="11683666" y="1557214"/>
              <a:ext cx="122253" cy="34200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4" name="Immagine 53">
            <a:extLst>
              <a:ext uri="{FF2B5EF4-FFF2-40B4-BE49-F238E27FC236}">
                <a16:creationId xmlns:a16="http://schemas.microsoft.com/office/drawing/2014/main" id="{2E9AF1AC-E371-BB3C-1ADA-2851668BB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7" b="9172"/>
          <a:stretch/>
        </p:blipFill>
        <p:spPr>
          <a:xfrm>
            <a:off x="7775162" y="2616217"/>
            <a:ext cx="1947252" cy="1939790"/>
          </a:xfrm>
          <a:prstGeom prst="rect">
            <a:avLst/>
          </a:prstGeom>
        </p:spPr>
      </p:pic>
      <p:pic>
        <p:nvPicPr>
          <p:cNvPr id="55" name="Immagine 54" descr="Immagine che contiene testo, interni, pavimento&#10;&#10;Descrizione generata automaticamente">
            <a:extLst>
              <a:ext uri="{FF2B5EF4-FFF2-40B4-BE49-F238E27FC236}">
                <a16:creationId xmlns:a16="http://schemas.microsoft.com/office/drawing/2014/main" id="{7AB08E35-77F0-F7C4-8982-7D5799B40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19" y="1037265"/>
            <a:ext cx="2775725" cy="2081794"/>
          </a:xfrm>
          <a:prstGeom prst="rect">
            <a:avLst/>
          </a:prstGeom>
        </p:spPr>
      </p:pic>
      <p:pic>
        <p:nvPicPr>
          <p:cNvPr id="57" name="Immagine 56" descr="Immagine che contiene testo, computer, magazzino&#10;&#10;Descrizione generata automaticamente">
            <a:extLst>
              <a:ext uri="{FF2B5EF4-FFF2-40B4-BE49-F238E27FC236}">
                <a16:creationId xmlns:a16="http://schemas.microsoft.com/office/drawing/2014/main" id="{CAFA2BD9-20AA-70FA-2CE1-D2AC017019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5" b="14671"/>
          <a:stretch/>
        </p:blipFill>
        <p:spPr>
          <a:xfrm>
            <a:off x="9971086" y="4891012"/>
            <a:ext cx="1809840" cy="1834771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81520D8F-80EA-95AD-0F02-49906D371D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9547" y="0"/>
            <a:ext cx="742453" cy="719525"/>
          </a:xfrm>
          <a:prstGeom prst="rect">
            <a:avLst/>
          </a:prstGeom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D1ED8DD-5961-E8CE-04F2-4A3E08CE06E9}"/>
              </a:ext>
            </a:extLst>
          </p:cNvPr>
          <p:cNvSpPr txBox="1"/>
          <p:nvPr/>
        </p:nvSpPr>
        <p:spPr>
          <a:xfrm>
            <a:off x="4486698" y="720935"/>
            <a:ext cx="1893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Concrete Bunker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B48B7EC-44F9-33FB-7FF3-6561AC6704F4}"/>
              </a:ext>
            </a:extLst>
          </p:cNvPr>
          <p:cNvSpPr txBox="1"/>
          <p:nvPr/>
        </p:nvSpPr>
        <p:spPr>
          <a:xfrm>
            <a:off x="7857813" y="2272771"/>
            <a:ext cx="159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 Room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DF1C069-372C-2EA6-BC70-514B707DF266}"/>
              </a:ext>
            </a:extLst>
          </p:cNvPr>
          <p:cNvSpPr txBox="1"/>
          <p:nvPr/>
        </p:nvSpPr>
        <p:spPr>
          <a:xfrm>
            <a:off x="10211186" y="4538899"/>
            <a:ext cx="159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LLRF system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C5D77A72-6694-2FC6-561C-61ED886DD272}"/>
              </a:ext>
            </a:extLst>
          </p:cNvPr>
          <p:cNvSpPr txBox="1"/>
          <p:nvPr/>
        </p:nvSpPr>
        <p:spPr>
          <a:xfrm>
            <a:off x="8044295" y="4523499"/>
            <a:ext cx="1599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Source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092FE17D-69A2-0C9D-7F4B-17E2115E5B5D}"/>
              </a:ext>
            </a:extLst>
          </p:cNvPr>
          <p:cNvGraphicFramePr>
            <a:graphicFrameLocks noGrp="1"/>
          </p:cNvGraphicFramePr>
          <p:nvPr/>
        </p:nvGraphicFramePr>
        <p:xfrm>
          <a:off x="3941063" y="3252389"/>
          <a:ext cx="3630169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8667">
                  <a:extLst>
                    <a:ext uri="{9D8B030D-6E8A-4147-A177-3AD203B41FA5}">
                      <a16:colId xmlns:a16="http://schemas.microsoft.com/office/drawing/2014/main" val="3352799684"/>
                    </a:ext>
                  </a:extLst>
                </a:gridCol>
                <a:gridCol w="563501">
                  <a:extLst>
                    <a:ext uri="{9D8B030D-6E8A-4147-A177-3AD203B41FA5}">
                      <a16:colId xmlns:a16="http://schemas.microsoft.com/office/drawing/2014/main" val="1057216925"/>
                    </a:ext>
                  </a:extLst>
                </a:gridCol>
                <a:gridCol w="968001">
                  <a:extLst>
                    <a:ext uri="{9D8B030D-6E8A-4147-A177-3AD203B41FA5}">
                      <a16:colId xmlns:a16="http://schemas.microsoft.com/office/drawing/2014/main" val="3170265039"/>
                    </a:ext>
                  </a:extLst>
                </a:gridCol>
              </a:tblGrid>
              <a:tr h="154235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Operational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Parameters</a:t>
                      </a:r>
                      <a:endParaRPr lang="it-IT" sz="1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Unit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VKX8311A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875352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/>
                        <a:t>RF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11.994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1843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/>
                        <a:t>RF Peak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143205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/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15836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/>
                        <a:t>Modulator Peak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140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625546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 err="1"/>
                        <a:t>Operational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voltage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kV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420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66686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 err="1"/>
                        <a:t>Operational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current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320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629402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/>
                        <a:t>PRF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83752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 err="1"/>
                        <a:t>Pulse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length</a:t>
                      </a:r>
                      <a:r>
                        <a:rPr lang="it-IT" sz="1400" dirty="0"/>
                        <a:t> (top)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us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1.5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023958"/>
                  </a:ext>
                </a:extLst>
              </a:tr>
              <a:tr h="154235">
                <a:tc>
                  <a:txBody>
                    <a:bodyPr/>
                    <a:lstStyle/>
                    <a:p>
                      <a:r>
                        <a:rPr lang="it-IT" sz="1400" dirty="0" err="1"/>
                        <a:t>Efficiency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138602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6C84F9DD-505E-44CD-4FD9-BFC1996AB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0808" y="4832914"/>
            <a:ext cx="1907250" cy="194555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798D173-EE54-6CB5-5FA7-E362655A9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7842" y="2880320"/>
            <a:ext cx="2444158" cy="165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5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3812535"/>
            <a:ext cx="384516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/>
              <a:t>Spiral</a:t>
            </a:r>
            <a:r>
              <a:rPr lang="it-IT" sz="1400" b="1" dirty="0"/>
              <a:t> Load/</a:t>
            </a:r>
            <a:r>
              <a:rPr lang="it-IT" sz="1400" b="1" dirty="0" err="1"/>
              <a:t>waveguide</a:t>
            </a:r>
            <a:r>
              <a:rPr lang="it-IT" sz="1400" b="1" dirty="0"/>
              <a:t> </a:t>
            </a:r>
            <a:r>
              <a:rPr lang="it-IT" sz="1400" b="1" dirty="0" err="1"/>
              <a:t>elements</a:t>
            </a:r>
            <a:r>
              <a:rPr lang="it-IT" sz="1400" b="1" dirty="0"/>
              <a:t> </a:t>
            </a:r>
            <a:r>
              <a:rPr lang="it-IT" sz="1400" b="1" dirty="0" err="1"/>
              <a:t>conditioning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/>
              <a:t>CLIC </a:t>
            </a:r>
            <a:r>
              <a:rPr lang="it-IT" sz="1400" b="1" dirty="0" err="1"/>
              <a:t>structure</a:t>
            </a:r>
            <a:r>
              <a:rPr lang="it-IT" sz="1400" b="1" dirty="0"/>
              <a:t> </a:t>
            </a:r>
            <a:r>
              <a:rPr lang="it-IT" sz="1400" b="1" dirty="0" err="1"/>
              <a:t>conditioning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/>
              <a:t>Mode </a:t>
            </a:r>
            <a:r>
              <a:rPr lang="it-IT" sz="1400" b="1" dirty="0" err="1"/>
              <a:t>launcher</a:t>
            </a:r>
            <a:r>
              <a:rPr lang="it-IT" sz="1400" b="1" dirty="0"/>
              <a:t> </a:t>
            </a:r>
            <a:r>
              <a:rPr lang="it-IT" sz="1400" b="1" dirty="0" err="1"/>
              <a:t>circular</a:t>
            </a:r>
            <a:r>
              <a:rPr lang="it-IT" sz="1400" b="1" dirty="0"/>
              <a:t>/</a:t>
            </a:r>
            <a:r>
              <a:rPr lang="it-IT" sz="1400" b="1" dirty="0" err="1"/>
              <a:t>rectangular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 err="1"/>
              <a:t>Intervention</a:t>
            </a:r>
            <a:r>
              <a:rPr lang="it-IT" sz="1400" b="1" dirty="0"/>
              <a:t> for </a:t>
            </a:r>
            <a:r>
              <a:rPr lang="it-IT" sz="1400" b="1" dirty="0" err="1"/>
              <a:t>cooling</a:t>
            </a:r>
            <a:r>
              <a:rPr lang="it-IT" sz="1400" b="1" dirty="0"/>
              <a:t>, power upgrade </a:t>
            </a:r>
            <a:r>
              <a:rPr lang="it-IT" sz="1400" b="1" dirty="0" err="1"/>
              <a:t>etc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/>
              <a:t>New RF sources </a:t>
            </a:r>
            <a:r>
              <a:rPr lang="it-IT" sz="1400" b="1" dirty="0" err="1"/>
              <a:t>commissionig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/>
              <a:t>EUPRAXIA </a:t>
            </a:r>
            <a:r>
              <a:rPr lang="it-IT" sz="1400" b="1" dirty="0" err="1"/>
              <a:t>prototypes</a:t>
            </a:r>
            <a:endParaRPr lang="it-IT" sz="1400" b="1" dirty="0"/>
          </a:p>
          <a:p>
            <a:endParaRPr lang="it-IT" sz="1000" b="1" dirty="0"/>
          </a:p>
          <a:p>
            <a:r>
              <a:rPr lang="it-IT" sz="1400" b="1" dirty="0"/>
              <a:t>EUPRAXIA </a:t>
            </a:r>
            <a:r>
              <a:rPr lang="it-IT" sz="1400" b="1" dirty="0" err="1"/>
              <a:t>module</a:t>
            </a:r>
            <a:r>
              <a:rPr lang="it-IT" sz="1400" b="1" dirty="0"/>
              <a:t> test with BOC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F17A650D-8EF1-7D4F-3C3C-BA6B57745587}"/>
              </a:ext>
            </a:extLst>
          </p:cNvPr>
          <p:cNvCxnSpPr>
            <a:cxnSpLocks/>
            <a:stCxn id="89" idx="3"/>
            <a:endCxn id="40" idx="1"/>
          </p:cNvCxnSpPr>
          <p:nvPr/>
        </p:nvCxnSpPr>
        <p:spPr>
          <a:xfrm>
            <a:off x="3280734" y="2043355"/>
            <a:ext cx="1382837" cy="151460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arentesi graffa chiusa 39">
            <a:extLst>
              <a:ext uri="{FF2B5EF4-FFF2-40B4-BE49-F238E27FC236}">
                <a16:creationId xmlns:a16="http://schemas.microsoft.com/office/drawing/2014/main" id="{A715FCFF-9A56-69C5-AB1A-6AF52A3C5B8D}"/>
              </a:ext>
            </a:extLst>
          </p:cNvPr>
          <p:cNvSpPr/>
          <p:nvPr/>
        </p:nvSpPr>
        <p:spPr>
          <a:xfrm rot="16200000">
            <a:off x="4508241" y="3066302"/>
            <a:ext cx="310659" cy="1293966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721B34C-D5E1-8326-BDA4-C30BF9D994A9}"/>
              </a:ext>
            </a:extLst>
          </p:cNvPr>
          <p:cNvSpPr/>
          <p:nvPr/>
        </p:nvSpPr>
        <p:spPr>
          <a:xfrm>
            <a:off x="-1" y="-21235"/>
            <a:ext cx="12191999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04897E3-E5D9-A203-D3A2-70BE2B0EF38B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 Facility ACTIVITY: DONE AND PLANNED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F526E91-1BE7-E605-12A7-D270E33226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9547" y="0"/>
            <a:ext cx="742453" cy="719525"/>
          </a:xfrm>
          <a:prstGeom prst="rect">
            <a:avLst/>
          </a:prstGeom>
        </p:spPr>
      </p:pic>
      <p:pic>
        <p:nvPicPr>
          <p:cNvPr id="89" name="Immagine 88" descr="Immagine che contiene interni, attrezzatura&#10;&#10;Descrizione generata automaticamente">
            <a:extLst>
              <a:ext uri="{FF2B5EF4-FFF2-40B4-BE49-F238E27FC236}">
                <a16:creationId xmlns:a16="http://schemas.microsoft.com/office/drawing/2014/main" id="{2DCDA550-E113-B1A8-9141-76E3A0925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0" r="21128" b="5380"/>
          <a:stretch/>
        </p:blipFill>
        <p:spPr>
          <a:xfrm>
            <a:off x="1528339" y="815215"/>
            <a:ext cx="1752395" cy="2456279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BCE8FB2B-D135-7E49-C51E-DBC387054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54" y="843952"/>
            <a:ext cx="1711569" cy="2282093"/>
          </a:xfrm>
          <a:prstGeom prst="rect">
            <a:avLst/>
          </a:prstGeom>
        </p:spPr>
      </p:pic>
      <p:pic>
        <p:nvPicPr>
          <p:cNvPr id="93" name="Immagine 92" descr="Immagine che contiene macchina, Impianto elettrico, ingegneria, interno&#10;&#10;Descrizione generata automaticamente">
            <a:extLst>
              <a:ext uri="{FF2B5EF4-FFF2-40B4-BE49-F238E27FC236}">
                <a16:creationId xmlns:a16="http://schemas.microsoft.com/office/drawing/2014/main" id="{4FFAC202-81D7-7BE7-1CC0-71680F46E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7097875" y="1132804"/>
            <a:ext cx="2929264" cy="1915195"/>
          </a:xfrm>
          <a:prstGeom prst="rect">
            <a:avLst/>
          </a:prstGeom>
        </p:spPr>
      </p:pic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2EACF477-2607-AA1D-27B5-E9290C38F0C8}"/>
              </a:ext>
            </a:extLst>
          </p:cNvPr>
          <p:cNvGrpSpPr/>
          <p:nvPr/>
        </p:nvGrpSpPr>
        <p:grpSpPr>
          <a:xfrm>
            <a:off x="3880337" y="3929678"/>
            <a:ext cx="7995139" cy="2307000"/>
            <a:chOff x="3880338" y="3929678"/>
            <a:chExt cx="7200746" cy="2307000"/>
          </a:xfrm>
        </p:grpSpPr>
        <p:cxnSp>
          <p:nvCxnSpPr>
            <p:cNvPr id="14" name="Connettore diritto 13"/>
            <p:cNvCxnSpPr>
              <a:cxnSpLocks/>
            </p:cNvCxnSpPr>
            <p:nvPr/>
          </p:nvCxnSpPr>
          <p:spPr>
            <a:xfrm flipH="1">
              <a:off x="4019661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ttore diritto 19"/>
            <p:cNvCxnSpPr>
              <a:cxnSpLocks/>
            </p:cNvCxnSpPr>
            <p:nvPr/>
          </p:nvCxnSpPr>
          <p:spPr>
            <a:xfrm flipH="1">
              <a:off x="5174801" y="3929678"/>
              <a:ext cx="3399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>
              <a:cxnSpLocks/>
            </p:cNvCxnSpPr>
            <p:nvPr/>
          </p:nvCxnSpPr>
          <p:spPr>
            <a:xfrm flipH="1">
              <a:off x="6328364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diritto 23"/>
            <p:cNvCxnSpPr>
              <a:cxnSpLocks/>
            </p:cNvCxnSpPr>
            <p:nvPr/>
          </p:nvCxnSpPr>
          <p:spPr>
            <a:xfrm flipH="1">
              <a:off x="7483504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Connettore diritto 48"/>
            <p:cNvCxnSpPr>
              <a:cxnSpLocks/>
            </p:cNvCxnSpPr>
            <p:nvPr/>
          </p:nvCxnSpPr>
          <p:spPr>
            <a:xfrm flipH="1">
              <a:off x="8638644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ttore diritto 85">
              <a:extLst>
                <a:ext uri="{FF2B5EF4-FFF2-40B4-BE49-F238E27FC236}">
                  <a16:creationId xmlns:a16="http://schemas.microsoft.com/office/drawing/2014/main" id="{6065AA36-71A8-5966-4280-A88A2B29E3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3784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ttore diritto 86">
              <a:extLst>
                <a:ext uri="{FF2B5EF4-FFF2-40B4-BE49-F238E27FC236}">
                  <a16:creationId xmlns:a16="http://schemas.microsoft.com/office/drawing/2014/main" id="{BEDE3C19-2C43-31F2-27F0-F061D2DA6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48924" y="3929678"/>
              <a:ext cx="4976" cy="2307000"/>
            </a:xfrm>
            <a:prstGeom prst="line">
              <a:avLst/>
            </a:prstGeom>
            <a:ln w="12700">
              <a:solidFill>
                <a:srgbClr val="FF000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4" name="Gruppo 103">
              <a:extLst>
                <a:ext uri="{FF2B5EF4-FFF2-40B4-BE49-F238E27FC236}">
                  <a16:creationId xmlns:a16="http://schemas.microsoft.com/office/drawing/2014/main" id="{E402566D-E8B6-8EEA-1BDF-077B8995015B}"/>
                </a:ext>
              </a:extLst>
            </p:cNvPr>
            <p:cNvGrpSpPr/>
            <p:nvPr/>
          </p:nvGrpSpPr>
          <p:grpSpPr>
            <a:xfrm>
              <a:off x="3880338" y="4001396"/>
              <a:ext cx="7200746" cy="2177316"/>
              <a:chOff x="3880338" y="4001396"/>
              <a:chExt cx="9003324" cy="2177316"/>
            </a:xfrm>
          </p:grpSpPr>
          <p:cxnSp>
            <p:nvCxnSpPr>
              <p:cNvPr id="7" name="Connettore diritto 6"/>
              <p:cNvCxnSpPr>
                <a:cxnSpLocks/>
              </p:cNvCxnSpPr>
              <p:nvPr/>
            </p:nvCxnSpPr>
            <p:spPr>
              <a:xfrm>
                <a:off x="3880338" y="4001396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ttore diritto 50"/>
              <p:cNvCxnSpPr>
                <a:cxnSpLocks/>
              </p:cNvCxnSpPr>
              <p:nvPr/>
            </p:nvCxnSpPr>
            <p:spPr>
              <a:xfrm>
                <a:off x="3880338" y="4364282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ttore diritto 51"/>
              <p:cNvCxnSpPr>
                <a:cxnSpLocks/>
              </p:cNvCxnSpPr>
              <p:nvPr/>
            </p:nvCxnSpPr>
            <p:spPr>
              <a:xfrm>
                <a:off x="3880338" y="4727167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ttore diritto 52"/>
              <p:cNvCxnSpPr>
                <a:cxnSpLocks/>
              </p:cNvCxnSpPr>
              <p:nvPr/>
            </p:nvCxnSpPr>
            <p:spPr>
              <a:xfrm>
                <a:off x="3880338" y="5090053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nettore diritto 53"/>
              <p:cNvCxnSpPr>
                <a:cxnSpLocks/>
              </p:cNvCxnSpPr>
              <p:nvPr/>
            </p:nvCxnSpPr>
            <p:spPr>
              <a:xfrm>
                <a:off x="3880338" y="5452938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Connettore diritto 95">
                <a:extLst>
                  <a:ext uri="{FF2B5EF4-FFF2-40B4-BE49-F238E27FC236}">
                    <a16:creationId xmlns:a16="http://schemas.microsoft.com/office/drawing/2014/main" id="{61166D95-6363-E37C-DD9D-89DC46D67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0338" y="5815824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Connettore diritto 96">
                <a:extLst>
                  <a:ext uri="{FF2B5EF4-FFF2-40B4-BE49-F238E27FC236}">
                    <a16:creationId xmlns:a16="http://schemas.microsoft.com/office/drawing/2014/main" id="{93A84DA3-DD26-D9A9-35A5-50EB2924C6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0338" y="6178712"/>
                <a:ext cx="9003324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B6620554-0FD4-7679-5536-CB23A5EC8D86}"/>
              </a:ext>
            </a:extLst>
          </p:cNvPr>
          <p:cNvCxnSpPr>
            <a:cxnSpLocks/>
            <a:stCxn id="92" idx="2"/>
            <a:endCxn id="108" idx="1"/>
          </p:cNvCxnSpPr>
          <p:nvPr/>
        </p:nvCxnSpPr>
        <p:spPr>
          <a:xfrm>
            <a:off x="5709139" y="3126045"/>
            <a:ext cx="267419" cy="4319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Parentesi graffa chiusa 107">
            <a:extLst>
              <a:ext uri="{FF2B5EF4-FFF2-40B4-BE49-F238E27FC236}">
                <a16:creationId xmlns:a16="http://schemas.microsoft.com/office/drawing/2014/main" id="{F69C23C1-C26D-6361-8176-926420093B7E}"/>
              </a:ext>
            </a:extLst>
          </p:cNvPr>
          <p:cNvSpPr/>
          <p:nvPr/>
        </p:nvSpPr>
        <p:spPr>
          <a:xfrm rot="16200000">
            <a:off x="5821228" y="3078025"/>
            <a:ext cx="310659" cy="127052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Connettore 2 110">
            <a:extLst>
              <a:ext uri="{FF2B5EF4-FFF2-40B4-BE49-F238E27FC236}">
                <a16:creationId xmlns:a16="http://schemas.microsoft.com/office/drawing/2014/main" id="{E7EE3D99-2DF7-AA3A-E8A1-849F0516A08D}"/>
              </a:ext>
            </a:extLst>
          </p:cNvPr>
          <p:cNvCxnSpPr>
            <a:cxnSpLocks/>
            <a:stCxn id="93" idx="2"/>
            <a:endCxn id="112" idx="1"/>
          </p:cNvCxnSpPr>
          <p:nvPr/>
        </p:nvCxnSpPr>
        <p:spPr>
          <a:xfrm flipH="1">
            <a:off x="7260234" y="3047999"/>
            <a:ext cx="1302273" cy="498233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Parentesi graffa chiusa 111">
            <a:extLst>
              <a:ext uri="{FF2B5EF4-FFF2-40B4-BE49-F238E27FC236}">
                <a16:creationId xmlns:a16="http://schemas.microsoft.com/office/drawing/2014/main" id="{FE6ED154-D7DC-8159-1EE4-337849F55C67}"/>
              </a:ext>
            </a:extLst>
          </p:cNvPr>
          <p:cNvSpPr/>
          <p:nvPr/>
        </p:nvSpPr>
        <p:spPr>
          <a:xfrm rot="16200000">
            <a:off x="7104904" y="3072161"/>
            <a:ext cx="310659" cy="125880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" name="Immagine 119" descr="Immagine che contiene interno, argento, valvola&#10;&#10;Descrizione generata automaticamente">
            <a:extLst>
              <a:ext uri="{FF2B5EF4-FFF2-40B4-BE49-F238E27FC236}">
                <a16:creationId xmlns:a16="http://schemas.microsoft.com/office/drawing/2014/main" id="{0F90D5D1-BEA3-0FDD-53A1-113F7F997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80" y="1078523"/>
            <a:ext cx="1521070" cy="2028092"/>
          </a:xfrm>
          <a:prstGeom prst="rect">
            <a:avLst/>
          </a:prstGeom>
        </p:spPr>
      </p:pic>
      <p:cxnSp>
        <p:nvCxnSpPr>
          <p:cNvPr id="122" name="Connettore 2 121">
            <a:extLst>
              <a:ext uri="{FF2B5EF4-FFF2-40B4-BE49-F238E27FC236}">
                <a16:creationId xmlns:a16="http://schemas.microsoft.com/office/drawing/2014/main" id="{5A8171D2-E28E-02E2-22CD-2EE828B23F1F}"/>
              </a:ext>
            </a:extLst>
          </p:cNvPr>
          <p:cNvCxnSpPr>
            <a:cxnSpLocks/>
            <a:stCxn id="120" idx="2"/>
            <a:endCxn id="123" idx="1"/>
          </p:cNvCxnSpPr>
          <p:nvPr/>
        </p:nvCxnSpPr>
        <p:spPr>
          <a:xfrm flipH="1">
            <a:off x="10808677" y="3106615"/>
            <a:ext cx="488638" cy="49823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Parentesi graffa chiusa 122">
            <a:extLst>
              <a:ext uri="{FF2B5EF4-FFF2-40B4-BE49-F238E27FC236}">
                <a16:creationId xmlns:a16="http://schemas.microsoft.com/office/drawing/2014/main" id="{A65DF8A0-0403-24C9-69D1-3F1CAE1867C5}"/>
              </a:ext>
            </a:extLst>
          </p:cNvPr>
          <p:cNvSpPr/>
          <p:nvPr/>
        </p:nvSpPr>
        <p:spPr>
          <a:xfrm rot="16200000">
            <a:off x="10641623" y="2810608"/>
            <a:ext cx="334107" cy="192258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66AB39F7-1491-18C6-A805-B46456187CB9}"/>
              </a:ext>
            </a:extLst>
          </p:cNvPr>
          <p:cNvSpPr txBox="1"/>
          <p:nvPr/>
        </p:nvSpPr>
        <p:spPr>
          <a:xfrm>
            <a:off x="3563815" y="618978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1/1/23</a:t>
            </a:r>
          </a:p>
        </p:txBody>
      </p:sp>
      <p:sp>
        <p:nvSpPr>
          <p:cNvPr id="133" name="CasellaDiTesto 132">
            <a:extLst>
              <a:ext uri="{FF2B5EF4-FFF2-40B4-BE49-F238E27FC236}">
                <a16:creationId xmlns:a16="http://schemas.microsoft.com/office/drawing/2014/main" id="{91A4124B-4C60-7B74-B0CC-169C5464F62E}"/>
              </a:ext>
            </a:extLst>
          </p:cNvPr>
          <p:cNvSpPr txBox="1"/>
          <p:nvPr/>
        </p:nvSpPr>
        <p:spPr>
          <a:xfrm>
            <a:off x="4923692" y="621323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1/5/23</a:t>
            </a:r>
          </a:p>
        </p:txBody>
      </p:sp>
      <p:sp>
        <p:nvSpPr>
          <p:cNvPr id="134" name="CasellaDiTesto 133">
            <a:extLst>
              <a:ext uri="{FF2B5EF4-FFF2-40B4-BE49-F238E27FC236}">
                <a16:creationId xmlns:a16="http://schemas.microsoft.com/office/drawing/2014/main" id="{54566BD3-A384-9C6F-5640-99207CD2F032}"/>
              </a:ext>
            </a:extLst>
          </p:cNvPr>
          <p:cNvSpPr txBox="1"/>
          <p:nvPr/>
        </p:nvSpPr>
        <p:spPr>
          <a:xfrm>
            <a:off x="6178061" y="618978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1/9/23</a:t>
            </a:r>
          </a:p>
        </p:txBody>
      </p:sp>
      <p:sp>
        <p:nvSpPr>
          <p:cNvPr id="135" name="CasellaDiTesto 134">
            <a:extLst>
              <a:ext uri="{FF2B5EF4-FFF2-40B4-BE49-F238E27FC236}">
                <a16:creationId xmlns:a16="http://schemas.microsoft.com/office/drawing/2014/main" id="{545877FD-C945-28F5-B52B-E90E3AABACCE}"/>
              </a:ext>
            </a:extLst>
          </p:cNvPr>
          <p:cNvSpPr txBox="1"/>
          <p:nvPr/>
        </p:nvSpPr>
        <p:spPr>
          <a:xfrm>
            <a:off x="7502769" y="617806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1/1/24</a:t>
            </a:r>
          </a:p>
        </p:txBody>
      </p:sp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327EEEB6-1B5A-8585-8A2E-FD250A1A5477}"/>
              </a:ext>
            </a:extLst>
          </p:cNvPr>
          <p:cNvSpPr txBox="1"/>
          <p:nvPr/>
        </p:nvSpPr>
        <p:spPr>
          <a:xfrm>
            <a:off x="8792307" y="6166339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1/5/24</a:t>
            </a:r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9549DE8E-0F68-E292-7F1C-4F2B5BB43B7F}"/>
              </a:ext>
            </a:extLst>
          </p:cNvPr>
          <p:cNvSpPr txBox="1"/>
          <p:nvPr/>
        </p:nvSpPr>
        <p:spPr>
          <a:xfrm>
            <a:off x="10046677" y="617806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1/9/24</a:t>
            </a:r>
          </a:p>
        </p:txBody>
      </p:sp>
      <p:sp>
        <p:nvSpPr>
          <p:cNvPr id="138" name="CasellaDiTesto 137">
            <a:extLst>
              <a:ext uri="{FF2B5EF4-FFF2-40B4-BE49-F238E27FC236}">
                <a16:creationId xmlns:a16="http://schemas.microsoft.com/office/drawing/2014/main" id="{10064F3E-043D-AD87-C25B-D03D8D31AC75}"/>
              </a:ext>
            </a:extLst>
          </p:cNvPr>
          <p:cNvSpPr txBox="1"/>
          <p:nvPr/>
        </p:nvSpPr>
        <p:spPr>
          <a:xfrm>
            <a:off x="11277600" y="6189785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1/1/25</a:t>
            </a:r>
          </a:p>
        </p:txBody>
      </p:sp>
      <p:sp>
        <p:nvSpPr>
          <p:cNvPr id="153" name="Rettangolo 152">
            <a:extLst>
              <a:ext uri="{FF2B5EF4-FFF2-40B4-BE49-F238E27FC236}">
                <a16:creationId xmlns:a16="http://schemas.microsoft.com/office/drawing/2014/main" id="{0127500A-AC89-BD48-FF39-D3AC2E4985E7}"/>
              </a:ext>
            </a:extLst>
          </p:cNvPr>
          <p:cNvSpPr/>
          <p:nvPr/>
        </p:nvSpPr>
        <p:spPr>
          <a:xfrm>
            <a:off x="4044462" y="3938953"/>
            <a:ext cx="1277815" cy="117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ttangolo 153">
            <a:extLst>
              <a:ext uri="{FF2B5EF4-FFF2-40B4-BE49-F238E27FC236}">
                <a16:creationId xmlns:a16="http://schemas.microsoft.com/office/drawing/2014/main" id="{1EAAB873-2494-8C4B-78A5-B9E100A535B7}"/>
              </a:ext>
            </a:extLst>
          </p:cNvPr>
          <p:cNvSpPr/>
          <p:nvPr/>
        </p:nvSpPr>
        <p:spPr>
          <a:xfrm>
            <a:off x="5334000" y="4302369"/>
            <a:ext cx="1277815" cy="117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ttangolo 154">
            <a:extLst>
              <a:ext uri="{FF2B5EF4-FFF2-40B4-BE49-F238E27FC236}">
                <a16:creationId xmlns:a16="http://schemas.microsoft.com/office/drawing/2014/main" id="{F2A230B2-4412-D1CD-E128-11D35B63225D}"/>
              </a:ext>
            </a:extLst>
          </p:cNvPr>
          <p:cNvSpPr/>
          <p:nvPr/>
        </p:nvSpPr>
        <p:spPr>
          <a:xfrm>
            <a:off x="6611816" y="4654061"/>
            <a:ext cx="1277815" cy="1172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ttangolo 155">
            <a:extLst>
              <a:ext uri="{FF2B5EF4-FFF2-40B4-BE49-F238E27FC236}">
                <a16:creationId xmlns:a16="http://schemas.microsoft.com/office/drawing/2014/main" id="{3DFEA9EE-6B0C-D6F8-2283-00C3E2E24761}"/>
              </a:ext>
            </a:extLst>
          </p:cNvPr>
          <p:cNvSpPr/>
          <p:nvPr/>
        </p:nvSpPr>
        <p:spPr>
          <a:xfrm>
            <a:off x="9835664" y="5416062"/>
            <a:ext cx="398584" cy="105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ttangolo 156">
            <a:extLst>
              <a:ext uri="{FF2B5EF4-FFF2-40B4-BE49-F238E27FC236}">
                <a16:creationId xmlns:a16="http://schemas.microsoft.com/office/drawing/2014/main" id="{43496419-3767-4086-5DB0-DFADC5630682}"/>
              </a:ext>
            </a:extLst>
          </p:cNvPr>
          <p:cNvSpPr/>
          <p:nvPr/>
        </p:nvSpPr>
        <p:spPr>
          <a:xfrm>
            <a:off x="10234247" y="5767754"/>
            <a:ext cx="691661" cy="937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ttangolo 158">
            <a:extLst>
              <a:ext uri="{FF2B5EF4-FFF2-40B4-BE49-F238E27FC236}">
                <a16:creationId xmlns:a16="http://schemas.microsoft.com/office/drawing/2014/main" id="{20DBEBF4-DBD1-8C59-5F59-D3C6C629DAF8}"/>
              </a:ext>
            </a:extLst>
          </p:cNvPr>
          <p:cNvSpPr/>
          <p:nvPr/>
        </p:nvSpPr>
        <p:spPr>
          <a:xfrm>
            <a:off x="10937632" y="6119446"/>
            <a:ext cx="773722" cy="937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ttangolo 159">
            <a:extLst>
              <a:ext uri="{FF2B5EF4-FFF2-40B4-BE49-F238E27FC236}">
                <a16:creationId xmlns:a16="http://schemas.microsoft.com/office/drawing/2014/main" id="{0AB2AAD3-BF79-0A09-4FCE-45EA6329D9A1}"/>
              </a:ext>
            </a:extLst>
          </p:cNvPr>
          <p:cNvSpPr/>
          <p:nvPr/>
        </p:nvSpPr>
        <p:spPr>
          <a:xfrm>
            <a:off x="7877908" y="5040923"/>
            <a:ext cx="1957753" cy="10550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3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8" grpId="0" animBg="1"/>
      <p:bldP spid="112" grpId="0" animBg="1"/>
      <p:bldP spid="123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9" grpId="0" animBg="1"/>
      <p:bldP spid="1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19">
            <a:extLst>
              <a:ext uri="{FF2B5EF4-FFF2-40B4-BE49-F238E27FC236}">
                <a16:creationId xmlns:a16="http://schemas.microsoft.com/office/drawing/2014/main" id="{F7C7813A-B692-4167-B3BD-F0AC8DA769EC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4E666E9A-FB39-43C2-852D-738203385097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all" dirty="0">
                <a:solidFill>
                  <a:srgbClr val="E7E6E6"/>
                </a:solidFill>
                <a:latin typeface="Calibri" panose="020F0502020204030204"/>
              </a:rPr>
              <a:t>CONDINIONING</a:t>
            </a:r>
            <a:r>
              <a:rPr kumimoji="0" lang="en-US" sz="3600" b="1" i="0" u="none" strike="noStrike" kern="1200" cap="all" spc="0" normalizeH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waveguides and Spiral Loads</a:t>
            </a:r>
            <a:endParaRPr kumimoji="0" lang="en-GB" sz="3600" b="1" i="0" u="none" strike="noStrike" kern="1200" cap="all" spc="0" normalizeH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58B15FF-A9FB-4332-913A-BD8308FAF3C0}"/>
              </a:ext>
            </a:extLst>
          </p:cNvPr>
          <p:cNvSpPr/>
          <p:nvPr/>
        </p:nvSpPr>
        <p:spPr>
          <a:xfrm>
            <a:off x="58618" y="914320"/>
            <a:ext cx="7190154" cy="1826145"/>
          </a:xfrm>
          <a:prstGeom prst="rect">
            <a:avLst/>
          </a:prstGeom>
        </p:spPr>
        <p:txBody>
          <a:bodyPr/>
          <a:lstStyle/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 conditioning run of the waveguide distribution line terminated on two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3D printed Titanium Spiral 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has been completed in February 2023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 final forward klystron peak power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42 MW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250 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pulse length at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50 Hz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 has been reached in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3 weeks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. The test has been interrupted to perform some civil work in the building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The forward Klystron power has been gradually increased with 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automatic conditioning routine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integrated in the control and machine protection system [5]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196B4"/>
              </a:buClr>
              <a:buSzTx/>
              <a:buFont typeface="Cambria Math" panose="02040503050406030204" pitchFamily="18" charset="0"/>
              <a:buChar char="»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Symbol" panose="05050102010706020507" pitchFamily="18" charset="2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0DA3C8A-51C2-A916-72BA-E42040774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122" y="2763966"/>
            <a:ext cx="6004199" cy="4000249"/>
          </a:xfrm>
          <a:prstGeom prst="rect">
            <a:avLst/>
          </a:prstGeom>
        </p:spPr>
      </p:pic>
      <p:pic>
        <p:nvPicPr>
          <p:cNvPr id="8" name="Immagine 7" descr="Immagine che contiene interno, muro&#10;&#10;Descrizione generata automaticamente">
            <a:extLst>
              <a:ext uri="{FF2B5EF4-FFF2-40B4-BE49-F238E27FC236}">
                <a16:creationId xmlns:a16="http://schemas.microsoft.com/office/drawing/2014/main" id="{6FA854B2-F03A-42D9-F29F-780F3752E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19" y="2876599"/>
            <a:ext cx="2706116" cy="3608155"/>
          </a:xfrm>
          <a:prstGeom prst="rect">
            <a:avLst/>
          </a:prstGeo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9CCC812-D9CF-C222-71EE-49EEF81C29A5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173046" y="5081920"/>
            <a:ext cx="1370038" cy="20581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C4DB6D9-6DC0-F494-CB10-E9E7FDE8F70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821354" y="5081920"/>
            <a:ext cx="1721730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524A311-6346-8222-ACBE-88153F9F9A10}"/>
              </a:ext>
            </a:extLst>
          </p:cNvPr>
          <p:cNvSpPr txBox="1"/>
          <p:nvPr/>
        </p:nvSpPr>
        <p:spPr>
          <a:xfrm>
            <a:off x="4543084" y="4758754"/>
            <a:ext cx="125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3D printed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spiral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loads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8020B39-2E31-0950-C08A-50F9EC1A3DC9}"/>
              </a:ext>
            </a:extLst>
          </p:cNvPr>
          <p:cNvSpPr txBox="1"/>
          <p:nvPr/>
        </p:nvSpPr>
        <p:spPr>
          <a:xfrm>
            <a:off x="277562" y="4008937"/>
            <a:ext cx="106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Pumping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CFA5B88-458E-1D9F-179D-2E4CA6A8E0A5}"/>
              </a:ext>
            </a:extLst>
          </p:cNvPr>
          <p:cNvSpPr txBox="1"/>
          <p:nvPr/>
        </p:nvSpPr>
        <p:spPr>
          <a:xfrm>
            <a:off x="246159" y="5030119"/>
            <a:ext cx="1062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splitter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63D87162-F46E-08BA-227C-F7180BA481BB}"/>
              </a:ext>
            </a:extLst>
          </p:cNvPr>
          <p:cNvCxnSpPr>
            <a:cxnSpLocks/>
          </p:cNvCxnSpPr>
          <p:nvPr/>
        </p:nvCxnSpPr>
        <p:spPr>
          <a:xfrm flipV="1">
            <a:off x="1095431" y="4881219"/>
            <a:ext cx="1073720" cy="44289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F067E0A-236A-5326-6FED-D835B240C99B}"/>
              </a:ext>
            </a:extLst>
          </p:cNvPr>
          <p:cNvSpPr txBox="1"/>
          <p:nvPr/>
        </p:nvSpPr>
        <p:spPr>
          <a:xfrm>
            <a:off x="194250" y="3100674"/>
            <a:ext cx="1284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Directional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coupler</a:t>
            </a:r>
            <a:endParaRPr kumimoji="0" lang="it-IT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6" name="Grafico 35">
            <a:extLst>
              <a:ext uri="{FF2B5EF4-FFF2-40B4-BE49-F238E27FC236}">
                <a16:creationId xmlns:a16="http://schemas.microsoft.com/office/drawing/2014/main" id="{74BBA295-A57E-C1E0-0FA4-060E1E112EE5}"/>
              </a:ext>
            </a:extLst>
          </p:cNvPr>
          <p:cNvGraphicFramePr>
            <a:graphicFrameLocks/>
          </p:cNvGraphicFramePr>
          <p:nvPr/>
        </p:nvGraphicFramePr>
        <p:xfrm>
          <a:off x="7154794" y="766294"/>
          <a:ext cx="4926994" cy="212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963FC8B4-91EC-83C5-A616-143267C0B795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339729" y="4332103"/>
            <a:ext cx="1096123" cy="264653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247C379D-A84D-27D9-86B8-1FA4740855D0}"/>
              </a:ext>
            </a:extLst>
          </p:cNvPr>
          <p:cNvCxnSpPr>
            <a:cxnSpLocks/>
          </p:cNvCxnSpPr>
          <p:nvPr/>
        </p:nvCxnSpPr>
        <p:spPr>
          <a:xfrm>
            <a:off x="1195754" y="3520161"/>
            <a:ext cx="1240098" cy="41136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2AFBD564-FC31-AC41-1225-3076017A7A0B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1339729" y="4068493"/>
            <a:ext cx="2001348" cy="26361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3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03177" y="1864659"/>
            <a:ext cx="1237130" cy="2599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FA2743B-2B9D-4CCA-B4B4-EC9C595CD489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24C08F9-FC82-4961-8075-10E8126BF74A}"/>
              </a:ext>
            </a:extLst>
          </p:cNvPr>
          <p:cNvSpPr/>
          <p:nvPr/>
        </p:nvSpPr>
        <p:spPr>
          <a:xfrm>
            <a:off x="1" y="34566"/>
            <a:ext cx="12191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i="0" cap="all" dirty="0">
                <a:solidFill>
                  <a:schemeClr val="bg2"/>
                </a:solidFill>
                <a:effectLst/>
              </a:rPr>
              <a:t>TEST OF Mode RECT</a:t>
            </a:r>
            <a:r>
              <a:rPr lang="en-US" sz="3000" b="1" cap="all" dirty="0">
                <a:solidFill>
                  <a:schemeClr val="bg2"/>
                </a:solidFill>
              </a:rPr>
              <a:t>./</a:t>
            </a:r>
            <a:r>
              <a:rPr lang="en-US" sz="3000" b="1" i="0" cap="all" dirty="0">
                <a:solidFill>
                  <a:schemeClr val="bg2"/>
                </a:solidFill>
                <a:effectLst/>
              </a:rPr>
              <a:t>CIRC. MODE Converter AND CIRC. PUMPING UNIT</a:t>
            </a:r>
            <a:endParaRPr lang="en-GB" sz="3000" b="1" cap="all" dirty="0">
              <a:solidFill>
                <a:schemeClr val="bg2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2F585C1-115E-4983-AF63-12545B58E812}"/>
              </a:ext>
            </a:extLst>
          </p:cNvPr>
          <p:cNvSpPr/>
          <p:nvPr/>
        </p:nvSpPr>
        <p:spPr>
          <a:xfrm>
            <a:off x="138555" y="945753"/>
            <a:ext cx="5375199" cy="5979786"/>
          </a:xfrm>
          <a:prstGeom prst="rect">
            <a:avLst/>
          </a:prstGeom>
        </p:spPr>
        <p:txBody>
          <a:bodyPr/>
          <a:lstStyle/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Modified version of the “wrap around” mode converter from TE</a:t>
            </a:r>
            <a:r>
              <a:rPr lang="en-US" sz="1800" baseline="-25000" dirty="0"/>
              <a:t>10</a:t>
            </a:r>
            <a:r>
              <a:rPr lang="en-US" sz="1800" dirty="0"/>
              <a:t> to TE</a:t>
            </a:r>
            <a:r>
              <a:rPr lang="en-US" sz="1800" baseline="-25000" dirty="0"/>
              <a:t>01</a:t>
            </a:r>
            <a:r>
              <a:rPr lang="en-US" sz="1800" dirty="0"/>
              <a:t> developed at SLAC and pumping port for circular waveguide</a:t>
            </a: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/>
              <a:t>EM and </a:t>
            </a:r>
            <a:r>
              <a:rPr lang="it-IT" sz="1800" dirty="0" err="1"/>
              <a:t>mechanical</a:t>
            </a:r>
            <a:r>
              <a:rPr lang="it-IT" sz="1800" dirty="0"/>
              <a:t> design: </a:t>
            </a:r>
            <a:r>
              <a:rPr lang="it-IT" sz="1800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 err="1"/>
              <a:t>Machining</a:t>
            </a:r>
            <a:r>
              <a:rPr lang="it-IT" sz="1800" dirty="0"/>
              <a:t> by a private company (TSC): </a:t>
            </a:r>
            <a:r>
              <a:rPr lang="it-IT" sz="1800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dirty="0" err="1"/>
              <a:t>Brazing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INFN-LNF: </a:t>
            </a:r>
            <a:r>
              <a:rPr lang="it-IT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dirty="0"/>
              <a:t>Low Power RF test: </a:t>
            </a:r>
            <a:r>
              <a:rPr lang="it-IT" b="1" i="1" dirty="0" err="1">
                <a:solidFill>
                  <a:srgbClr val="00B050"/>
                </a:solidFill>
              </a:rPr>
              <a:t>done</a:t>
            </a:r>
            <a:endParaRPr lang="it-IT" sz="1800" b="1" i="1" dirty="0">
              <a:solidFill>
                <a:srgbClr val="00B050"/>
              </a:solidFill>
            </a:endParaRPr>
          </a:p>
          <a:p>
            <a:pPr marL="285750" indent="-28575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it-IT" sz="1800" dirty="0"/>
              <a:t>High Power test:</a:t>
            </a:r>
            <a:r>
              <a:rPr lang="it-IT" sz="1800" b="1" i="1" dirty="0">
                <a:solidFill>
                  <a:srgbClr val="00B050"/>
                </a:solidFill>
              </a:rPr>
              <a:t> </a:t>
            </a:r>
            <a:r>
              <a:rPr lang="it-IT" sz="1800" b="1" i="1" dirty="0" err="1">
                <a:solidFill>
                  <a:schemeClr val="accent4">
                    <a:lumMod val="75000"/>
                  </a:schemeClr>
                </a:solidFill>
              </a:rPr>
              <a:t>Ongoing</a:t>
            </a:r>
            <a:endParaRPr lang="it-IT" sz="14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285750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  <a:p>
            <a:pPr marL="742950" lvl="1" indent="-285750" algn="just">
              <a:spcBef>
                <a:spcPts val="6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dirty="0"/>
          </a:p>
        </p:txBody>
      </p:sp>
      <p:pic>
        <p:nvPicPr>
          <p:cNvPr id="9" name="Immagine 8" descr="Immagine che contiene macchina, Impianto elettrico, ingegneria, interno&#10;&#10;Descrizione generata automaticamente">
            <a:extLst>
              <a:ext uri="{FF2B5EF4-FFF2-40B4-BE49-F238E27FC236}">
                <a16:creationId xmlns:a16="http://schemas.microsoft.com/office/drawing/2014/main" id="{7A9DFFF7-D908-8E06-1864-E85C98348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4"/>
          <a:stretch/>
        </p:blipFill>
        <p:spPr>
          <a:xfrm>
            <a:off x="606879" y="3429000"/>
            <a:ext cx="4750567" cy="31059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F4A880-B00E-A7DC-FDF3-04B81C55D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08" y="757242"/>
            <a:ext cx="5226735" cy="31504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44117F9-3AC9-4F1E-83CA-F81A50ED1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708" y="3935646"/>
            <a:ext cx="5226735" cy="28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73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cap="all" dirty="0">
                <a:solidFill>
                  <a:schemeClr val="bg2"/>
                </a:solidFill>
                <a:effectLst/>
              </a:rPr>
              <a:t>X </a:t>
            </a:r>
            <a:r>
              <a:rPr lang="en-US" sz="3200" b="1" cap="all" dirty="0">
                <a:solidFill>
                  <a:schemeClr val="bg2"/>
                </a:solidFill>
              </a:rPr>
              <a:t>band </a:t>
            </a:r>
            <a:r>
              <a:rPr lang="en-US" sz="3200" b="1" i="0" cap="all" dirty="0">
                <a:solidFill>
                  <a:schemeClr val="bg2"/>
                </a:solidFill>
                <a:effectLst/>
              </a:rPr>
              <a:t>Structure Prototyping Activity: MECHANICAL/VACUUM</a:t>
            </a:r>
            <a:endParaRPr lang="en-GB" sz="3200" b="1" cap="all" dirty="0">
              <a:solidFill>
                <a:schemeClr val="bg2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FB7D9D7-5C3D-A878-0F20-9A715B6F5B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94"/>
          <a:stretch/>
        </p:blipFill>
        <p:spPr>
          <a:xfrm>
            <a:off x="10582812" y="814160"/>
            <a:ext cx="1525678" cy="184315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B72FA36-8FC1-8AA5-59B0-BF5B25F4F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7" t="9879" r="8053" b="13233"/>
          <a:stretch/>
        </p:blipFill>
        <p:spPr>
          <a:xfrm>
            <a:off x="8771427" y="925954"/>
            <a:ext cx="1621687" cy="1456855"/>
          </a:xfrm>
          <a:prstGeom prst="rect">
            <a:avLst/>
          </a:prstGeom>
        </p:spPr>
      </p:pic>
      <p:pic>
        <p:nvPicPr>
          <p:cNvPr id="19" name="Immagine 18" descr="Immagine che contiene pavimento, interni, strumento&#10;&#10;Descrizione generata automaticamente">
            <a:extLst>
              <a:ext uri="{FF2B5EF4-FFF2-40B4-BE49-F238E27FC236}">
                <a16:creationId xmlns:a16="http://schemas.microsoft.com/office/drawing/2014/main" id="{D5C543C9-34BD-69BB-87F3-110B42C4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18500" r="29928" b="14915"/>
          <a:stretch/>
        </p:blipFill>
        <p:spPr>
          <a:xfrm>
            <a:off x="9378272" y="2969813"/>
            <a:ext cx="2765431" cy="379298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C82E79-63C3-5B17-DC8B-025B8F27E0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24089" y="3693926"/>
            <a:ext cx="2209586" cy="392815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4373E08-5371-CDBB-D4E7-5E654979E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5" t="5554" r="24750" b="11986"/>
          <a:stretch/>
        </p:blipFill>
        <p:spPr>
          <a:xfrm>
            <a:off x="6793258" y="2657312"/>
            <a:ext cx="1928762" cy="17876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9FCE82-7073-F444-0364-DFA3DB37C7E5}"/>
              </a:ext>
            </a:extLst>
          </p:cNvPr>
          <p:cNvSpPr txBox="1"/>
          <p:nvPr/>
        </p:nvSpPr>
        <p:spPr>
          <a:xfrm>
            <a:off x="6388" y="824958"/>
            <a:ext cx="4071836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1"/>
              </a:buClr>
              <a:buSzPct val="100000"/>
            </a:pPr>
            <a:r>
              <a:rPr lang="en-US" sz="1400" dirty="0"/>
              <a:t>Four main steps of prototyping:</a:t>
            </a:r>
          </a:p>
          <a:p>
            <a:pPr marL="285750" indent="-28575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Pre-prototypes</a:t>
            </a:r>
            <a:r>
              <a:rPr lang="en-US" sz="1400" dirty="0"/>
              <a:t> on 3-cells and simplified couplers to test and optimize the brazing procedure, cells assembly, alignment </a:t>
            </a:r>
            <a:r>
              <a:rPr lang="en-US" sz="1400" dirty="0" err="1"/>
              <a:t>etc</a:t>
            </a:r>
            <a:r>
              <a:rPr lang="en-US" sz="1400" dirty="0"/>
              <a:t>: </a:t>
            </a:r>
            <a:r>
              <a:rPr lang="en-US" sz="1400" b="1" i="1" dirty="0">
                <a:solidFill>
                  <a:srgbClr val="00B050"/>
                </a:solidFill>
              </a:rPr>
              <a:t>done</a:t>
            </a: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rgbClr val="00B050"/>
              </a:solidFill>
            </a:endParaRP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2 Full scale mechanical prototypes</a:t>
            </a:r>
            <a:r>
              <a:rPr lang="en-US" sz="1400" dirty="0"/>
              <a:t>: </a:t>
            </a:r>
            <a:r>
              <a:rPr lang="en-US" altLang="it-IT" sz="1400" dirty="0"/>
              <a:t>0.9 m prototype </a:t>
            </a:r>
            <a:r>
              <a:rPr lang="en-US" sz="1400" dirty="0"/>
              <a:t>to test the overall brazing process of the full structure and the cell-to-cell alignment before and after brazing: </a:t>
            </a:r>
            <a:r>
              <a:rPr lang="en-US" sz="1400" b="1" i="1" dirty="0">
                <a:solidFill>
                  <a:srgbClr val="00B050"/>
                </a:solidFill>
              </a:rPr>
              <a:t>done</a:t>
            </a: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B050"/>
              </a:solidFill>
            </a:endParaRP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25 cells RF prototype for high power test</a:t>
            </a:r>
            <a:r>
              <a:rPr lang="en-US" sz="1400" b="1" dirty="0"/>
              <a:t> </a:t>
            </a:r>
            <a:r>
              <a:rPr lang="en-US" sz="1400" dirty="0"/>
              <a:t>w/o tuning, constant impedance: 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</a:rPr>
              <a:t>final brazing done yesterday</a:t>
            </a: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400" b="1" i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 algn="just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FF"/>
                </a:solidFill>
              </a:rPr>
              <a:t>Final full scale </a:t>
            </a:r>
            <a:r>
              <a:rPr lang="en-US" sz="1400" b="1" dirty="0" err="1">
                <a:solidFill>
                  <a:srgbClr val="0000FF"/>
                </a:solidFill>
              </a:rPr>
              <a:t>EuPRAXIA@SPARC_LAB</a:t>
            </a:r>
            <a:r>
              <a:rPr lang="en-US" sz="1400" b="1" dirty="0">
                <a:solidFill>
                  <a:srgbClr val="0000FF"/>
                </a:solidFill>
              </a:rPr>
              <a:t> structure prototype</a:t>
            </a:r>
            <a:r>
              <a:rPr lang="en-US" sz="1400" b="1" dirty="0"/>
              <a:t> </a:t>
            </a:r>
            <a:r>
              <a:rPr lang="en-US" altLang="it-IT" sz="1400" dirty="0"/>
              <a:t>0.9 m</a:t>
            </a:r>
            <a:r>
              <a:rPr lang="en-US" sz="1400" b="1" dirty="0"/>
              <a:t> </a:t>
            </a:r>
            <a:r>
              <a:rPr lang="en-US" sz="1400" dirty="0"/>
              <a:t>constant impedance: 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</a:rPr>
              <a:t>spring 24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magine 4" descr="Immagine che contiene terra&#10;&#10;Descrizione generata automaticamente">
            <a:extLst>
              <a:ext uri="{FF2B5EF4-FFF2-40B4-BE49-F238E27FC236}">
                <a16:creationId xmlns:a16="http://schemas.microsoft.com/office/drawing/2014/main" id="{2C686701-82F6-B2D0-C1C4-C966A1ED26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08" b="25197"/>
          <a:stretch/>
        </p:blipFill>
        <p:spPr>
          <a:xfrm>
            <a:off x="5144725" y="2606705"/>
            <a:ext cx="1491963" cy="17951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76DCB2-33C5-4BF7-AEB7-3E09E646D9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11" y="4580234"/>
            <a:ext cx="4842688" cy="218256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F7ACFAA-3C37-1B82-1A00-A4B151524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280" y="757878"/>
            <a:ext cx="1983324" cy="17876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210871A-3591-87CF-5437-56C0618DA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7543" y="983386"/>
            <a:ext cx="2420852" cy="1247831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B777BD0-126E-E2B1-BD57-69EB5F39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Immagine che contiene testo, interni, dispositivo, mugnaio&#10;&#10;Descrizione generata automaticamente">
            <a:extLst>
              <a:ext uri="{FF2B5EF4-FFF2-40B4-BE49-F238E27FC236}">
                <a16:creationId xmlns:a16="http://schemas.microsoft.com/office/drawing/2014/main" id="{BC168F04-BE5F-9FEE-665B-62DF65CF3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5" b="17639"/>
          <a:stretch/>
        </p:blipFill>
        <p:spPr>
          <a:xfrm>
            <a:off x="85936" y="1781634"/>
            <a:ext cx="1438957" cy="28252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492D93-C7C8-CD53-7644-F3CFC912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1"/>
          <a:stretch/>
        </p:blipFill>
        <p:spPr>
          <a:xfrm>
            <a:off x="3681677" y="2860432"/>
            <a:ext cx="1535710" cy="3839852"/>
          </a:xfrm>
          <a:prstGeom prst="rect">
            <a:avLst/>
          </a:prstGeom>
        </p:spPr>
      </p:pic>
      <p:pic>
        <p:nvPicPr>
          <p:cNvPr id="6" name="Immagine 5" descr="Immagine che contiene interni, blu, motore&#10;&#10;Descrizione generata automaticamente">
            <a:extLst>
              <a:ext uri="{FF2B5EF4-FFF2-40B4-BE49-F238E27FC236}">
                <a16:creationId xmlns:a16="http://schemas.microsoft.com/office/drawing/2014/main" id="{8A50A4CF-5FA6-62A7-4561-B321038128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21129"/>
          <a:stretch/>
        </p:blipFill>
        <p:spPr>
          <a:xfrm>
            <a:off x="85936" y="4683253"/>
            <a:ext cx="1438957" cy="2140181"/>
          </a:xfrm>
          <a:prstGeom prst="rect">
            <a:avLst/>
          </a:prstGeom>
        </p:spPr>
      </p:pic>
      <p:pic>
        <p:nvPicPr>
          <p:cNvPr id="7" name="Immagine 6" descr="Immagine che contiene interni, vecchio, dispositivo, mugnaio&#10;&#10;Descrizione generata automaticamente">
            <a:extLst>
              <a:ext uri="{FF2B5EF4-FFF2-40B4-BE49-F238E27FC236}">
                <a16:creationId xmlns:a16="http://schemas.microsoft.com/office/drawing/2014/main" id="{B2994FF8-0135-9529-4510-CA8C046527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18172"/>
          <a:stretch/>
        </p:blipFill>
        <p:spPr>
          <a:xfrm>
            <a:off x="5615685" y="1768556"/>
            <a:ext cx="4116600" cy="249481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CF1FE6-B5F5-B639-A1CF-1B181EBA5DC5}"/>
              </a:ext>
            </a:extLst>
          </p:cNvPr>
          <p:cNvSpPr txBox="1"/>
          <p:nvPr/>
        </p:nvSpPr>
        <p:spPr>
          <a:xfrm>
            <a:off x="5595578" y="5344243"/>
            <a:ext cx="4356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ym typeface="Symbol" panose="05050102010706020507" pitchFamily="18" charset="2"/>
              </a:rPr>
              <a:t>Vacuum test OK </a:t>
            </a:r>
            <a:r>
              <a:rPr lang="en-US" sz="1600" dirty="0">
                <a:sym typeface="Symbol" panose="05050102010706020507" pitchFamily="18" charset="2"/>
              </a:rPr>
              <a:t>(except one coupler for a miss-positioning of the brazing alloy)</a:t>
            </a:r>
            <a:endParaRPr lang="en-US" sz="1600" b="1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1" dirty="0"/>
              <a:t>Straightness </a:t>
            </a:r>
            <a:r>
              <a:rPr lang="en-US" sz="1600" b="1" dirty="0">
                <a:sym typeface="Symbol" panose="05050102010706020507" pitchFamily="18" charset="2"/>
              </a:rPr>
              <a:t></a:t>
            </a:r>
            <a:r>
              <a:rPr lang="en-US" sz="1600" b="1" dirty="0"/>
              <a:t>15 </a:t>
            </a:r>
            <a:r>
              <a:rPr lang="en-US" sz="1600" b="1" dirty="0">
                <a:sym typeface="Symbol" panose="05050102010706020507" pitchFamily="18" charset="2"/>
              </a:rPr>
              <a:t>m </a:t>
            </a:r>
            <a:r>
              <a:rPr lang="en-US" sz="1600" dirty="0">
                <a:sym typeface="Symbol" panose="05050102010706020507" pitchFamily="18" charset="2"/>
              </a:rPr>
              <a:t>obtained after brazing (</a:t>
            </a:r>
            <a:r>
              <a:rPr lang="en-US" sz="1600" dirty="0"/>
              <a:t>30 </a:t>
            </a:r>
            <a:r>
              <a:rPr lang="en-US" sz="1600" dirty="0">
                <a:sym typeface="Symbol" panose="05050102010706020507" pitchFamily="18" charset="2"/>
              </a:rPr>
              <a:t>m required by BD)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39AAB7-AFF1-87B2-A36D-27F543FA11DA}"/>
              </a:ext>
            </a:extLst>
          </p:cNvPr>
          <p:cNvSpPr txBox="1"/>
          <p:nvPr/>
        </p:nvSpPr>
        <p:spPr>
          <a:xfrm>
            <a:off x="5595578" y="4783579"/>
            <a:ext cx="3154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Results on the brazed structure</a:t>
            </a:r>
          </a:p>
        </p:txBody>
      </p: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C7CBEF-6CD6-15B8-BF3A-A9860B0AB1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r="25155"/>
          <a:stretch/>
        </p:blipFill>
        <p:spPr>
          <a:xfrm>
            <a:off x="1698816" y="4832401"/>
            <a:ext cx="1870481" cy="19888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92C4FFA-9B25-61FB-A350-A77D94D322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 b="9974"/>
          <a:stretch/>
        </p:blipFill>
        <p:spPr>
          <a:xfrm>
            <a:off x="10034954" y="3949472"/>
            <a:ext cx="1930614" cy="2908528"/>
          </a:xfrm>
          <a:prstGeom prst="rect">
            <a:avLst/>
          </a:prstGeom>
        </p:spPr>
      </p:pic>
      <p:pic>
        <p:nvPicPr>
          <p:cNvPr id="14" name="Immagine 13" descr="Immagine che contiene mugnaio&#10;&#10;Descrizione generata automaticamente">
            <a:extLst>
              <a:ext uri="{FF2B5EF4-FFF2-40B4-BE49-F238E27FC236}">
                <a16:creationId xmlns:a16="http://schemas.microsoft.com/office/drawing/2014/main" id="{5F21DACE-279D-9C1C-9E76-44E6CDEFC6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4567" r="11103" b="17191"/>
          <a:stretch/>
        </p:blipFill>
        <p:spPr>
          <a:xfrm>
            <a:off x="10034954" y="780616"/>
            <a:ext cx="1930614" cy="3120465"/>
          </a:xfrm>
          <a:prstGeom prst="rect">
            <a:avLst/>
          </a:prstGeom>
        </p:spPr>
      </p:pic>
      <p:sp>
        <p:nvSpPr>
          <p:cNvPr id="11" name="Freccia curva 10">
            <a:extLst>
              <a:ext uri="{FF2B5EF4-FFF2-40B4-BE49-F238E27FC236}">
                <a16:creationId xmlns:a16="http://schemas.microsoft.com/office/drawing/2014/main" id="{06155D00-0CF9-E307-C391-D054AF58BA68}"/>
              </a:ext>
            </a:extLst>
          </p:cNvPr>
          <p:cNvSpPr/>
          <p:nvPr/>
        </p:nvSpPr>
        <p:spPr>
          <a:xfrm>
            <a:off x="4399177" y="1961175"/>
            <a:ext cx="859692" cy="748037"/>
          </a:xfrm>
          <a:prstGeom prst="bentArrow">
            <a:avLst>
              <a:gd name="adj1" fmla="val 18091"/>
              <a:gd name="adj2" fmla="val 25000"/>
              <a:gd name="adj3" fmla="val 25000"/>
              <a:gd name="adj4" fmla="val 43750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A4CAAE-4708-A6A9-2BDC-76FDB0749161}"/>
              </a:ext>
            </a:extLst>
          </p:cNvPr>
          <p:cNvSpPr txBox="1"/>
          <p:nvPr/>
        </p:nvSpPr>
        <p:spPr>
          <a:xfrm>
            <a:off x="69859" y="732938"/>
            <a:ext cx="9090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Full scale mechanical prototype brazing</a:t>
            </a:r>
          </a:p>
          <a:p>
            <a:r>
              <a:rPr lang="en-US" sz="1400" dirty="0"/>
              <a:t>To maintain the alignment and cell to cell straightness during and after the brazing process, each cell is fixed to the next one by means of screws and mounted on a very precise granite support. This ease also the cells assembly</a:t>
            </a:r>
          </a:p>
          <a:p>
            <a:r>
              <a:rPr lang="en-US" sz="1800" dirty="0"/>
              <a:t> </a:t>
            </a:r>
            <a:endParaRPr lang="it-IT" dirty="0"/>
          </a:p>
        </p:txBody>
      </p:sp>
      <p:pic>
        <p:nvPicPr>
          <p:cNvPr id="16" name="Immagine 15" descr="Immagine che contiene ingegneria, fabbrica, acciaio, interno&#10;&#10;Descrizione generata automaticamente">
            <a:extLst>
              <a:ext uri="{FF2B5EF4-FFF2-40B4-BE49-F238E27FC236}">
                <a16:creationId xmlns:a16="http://schemas.microsoft.com/office/drawing/2014/main" id="{3F2A5D5B-E0C4-149E-5877-C140C5413F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/>
          <a:stretch/>
        </p:blipFill>
        <p:spPr>
          <a:xfrm>
            <a:off x="1698816" y="1785700"/>
            <a:ext cx="1874192" cy="2897553"/>
          </a:xfrm>
          <a:prstGeom prst="rect">
            <a:avLst/>
          </a:prstGeom>
        </p:spPr>
      </p:pic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3835D612-D082-C6D0-D8D0-C847F563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22</a:t>
            </a:fld>
            <a:endParaRPr lang="en-GB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3D7081-E955-9DE9-9D91-7EA6AE3852E0}"/>
              </a:ext>
            </a:extLst>
          </p:cNvPr>
          <p:cNvSpPr/>
          <p:nvPr/>
        </p:nvSpPr>
        <p:spPr>
          <a:xfrm>
            <a:off x="1" y="3456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cap="all" dirty="0">
                <a:solidFill>
                  <a:schemeClr val="bg2"/>
                </a:solidFill>
                <a:effectLst/>
              </a:rPr>
              <a:t>X </a:t>
            </a:r>
            <a:r>
              <a:rPr lang="en-US" sz="3200" b="1" cap="all" dirty="0">
                <a:solidFill>
                  <a:schemeClr val="bg2"/>
                </a:solidFill>
              </a:rPr>
              <a:t>band </a:t>
            </a:r>
            <a:r>
              <a:rPr lang="en-US" sz="3200" b="1" i="0" cap="all" dirty="0">
                <a:solidFill>
                  <a:schemeClr val="bg2"/>
                </a:solidFill>
                <a:effectLst/>
              </a:rPr>
              <a:t>Structure MECHANICAL/VACUUM PROTOTYPE: RESULTS</a:t>
            </a:r>
            <a:endParaRPr lang="en-GB" sz="3200" b="1" cap="al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1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RF Prototype: R</a:t>
            </a:r>
            <a:r>
              <a:rPr lang="en-US" sz="3600" b="1" cap="all" dirty="0">
                <a:solidFill>
                  <a:schemeClr val="bg2"/>
                </a:solidFill>
              </a:rPr>
              <a:t>ESULTS (1/2)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2" name="Immagine 1" descr="Immagine che contiene metallo, interno, cilindro&#10;&#10;Descrizione generata automaticamente">
            <a:extLst>
              <a:ext uri="{FF2B5EF4-FFF2-40B4-BE49-F238E27FC236}">
                <a16:creationId xmlns:a16="http://schemas.microsoft.com/office/drawing/2014/main" id="{477B86B2-E02F-ACFC-20F4-89C7CDB18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60" y="894286"/>
            <a:ext cx="2232771" cy="2977028"/>
          </a:xfrm>
          <a:prstGeom prst="rect">
            <a:avLst/>
          </a:prstGeom>
        </p:spPr>
      </p:pic>
      <p:pic>
        <p:nvPicPr>
          <p:cNvPr id="15" name="Immagine 14" descr="Immagine che contiene interno, argento, valvola&#10;&#10;Descrizione generata automaticamente">
            <a:extLst>
              <a:ext uri="{FF2B5EF4-FFF2-40B4-BE49-F238E27FC236}">
                <a16:creationId xmlns:a16="http://schemas.microsoft.com/office/drawing/2014/main" id="{273BF862-74D9-A07A-9CFC-CE222D9E2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94" y="902161"/>
            <a:ext cx="2232771" cy="2977028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DB0BC11-162A-BE10-04EE-4F73B38EFFD4}"/>
              </a:ext>
            </a:extLst>
          </p:cNvPr>
          <p:cNvSpPr txBox="1"/>
          <p:nvPr/>
        </p:nvSpPr>
        <p:spPr>
          <a:xfrm>
            <a:off x="153011" y="1488435"/>
            <a:ext cx="4006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Measurement</a:t>
            </a:r>
            <a:r>
              <a:rPr lang="it-IT" sz="1600" dirty="0"/>
              <a:t> </a:t>
            </a:r>
            <a:r>
              <a:rPr lang="it-IT" sz="1600" dirty="0" err="1"/>
              <a:t>conditions</a:t>
            </a:r>
            <a:r>
              <a:rPr lang="it-IT" sz="1600" dirty="0"/>
              <a:t> in air:</a:t>
            </a:r>
          </a:p>
          <a:p>
            <a:pPr lvl="1"/>
            <a:r>
              <a:rPr lang="it-IT" sz="1600" dirty="0" err="1"/>
              <a:t>T</a:t>
            </a:r>
            <a:r>
              <a:rPr lang="it-IT" sz="1600" baseline="-25000" dirty="0" err="1"/>
              <a:t>cav</a:t>
            </a:r>
            <a:r>
              <a:rPr lang="it-IT" sz="1600" dirty="0"/>
              <a:t> = 24.9°C, </a:t>
            </a:r>
            <a:r>
              <a:rPr lang="it-IT" sz="1600" dirty="0" err="1"/>
              <a:t>T</a:t>
            </a:r>
            <a:r>
              <a:rPr lang="it-IT" sz="1600" baseline="-25000" dirty="0" err="1"/>
              <a:t>amb</a:t>
            </a:r>
            <a:r>
              <a:rPr lang="it-IT" sz="1600" dirty="0"/>
              <a:t> = 24 °C</a:t>
            </a:r>
          </a:p>
          <a:p>
            <a:pPr lvl="1"/>
            <a:r>
              <a:rPr lang="it-IT" sz="1600" dirty="0"/>
              <a:t>P = 1,006 bar</a:t>
            </a:r>
          </a:p>
          <a:p>
            <a:pPr lvl="1"/>
            <a:r>
              <a:rPr lang="it-IT" sz="1600" dirty="0" err="1"/>
              <a:t>Humidity</a:t>
            </a:r>
            <a:r>
              <a:rPr lang="it-IT" sz="1600" dirty="0"/>
              <a:t> = 37 %</a:t>
            </a:r>
          </a:p>
          <a:p>
            <a:pPr lvl="1"/>
            <a:r>
              <a:rPr lang="it-IT" sz="1600" dirty="0"/>
              <a:t>f</a:t>
            </a:r>
            <a:r>
              <a:rPr lang="it-IT" sz="1600" baseline="-25000" dirty="0"/>
              <a:t>0</a:t>
            </a:r>
            <a:r>
              <a:rPr lang="it-IT" sz="1600" dirty="0"/>
              <a:t> = 11.9942 GHz</a:t>
            </a:r>
          </a:p>
          <a:p>
            <a:pPr lvl="1"/>
            <a:r>
              <a:rPr lang="it-IT" sz="1600" dirty="0"/>
              <a:t>T</a:t>
            </a:r>
            <a:r>
              <a:rPr lang="it-IT" sz="1600" baseline="-25000" dirty="0"/>
              <a:t>op</a:t>
            </a:r>
            <a:r>
              <a:rPr lang="it-IT" sz="1600" dirty="0"/>
              <a:t> = 25 °C</a:t>
            </a:r>
          </a:p>
          <a:p>
            <a:r>
              <a:rPr lang="it-IT" sz="1600" dirty="0"/>
              <a:t>Vacuum to ambient frequency = 11.9905 GHz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7724CD9-6CA5-CB13-4388-6192AAD2EF46}"/>
              </a:ext>
            </a:extLst>
          </p:cNvPr>
          <p:cNvSpPr/>
          <p:nvPr/>
        </p:nvSpPr>
        <p:spPr>
          <a:xfrm>
            <a:off x="153011" y="3278891"/>
            <a:ext cx="5978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Measurement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of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reflection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and transmission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coefficient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of the structure </a:t>
            </a:r>
            <a:r>
              <a:rPr lang="it-IT" sz="1600" b="1" dirty="0" err="1">
                <a:solidFill>
                  <a:prstClr val="black"/>
                </a:solidFill>
                <a:cs typeface="Calibri" panose="020F0502020204030204" pitchFamily="34" charset="0"/>
              </a:rPr>
              <a:t>before</a:t>
            </a:r>
            <a:r>
              <a:rPr lang="it-IT" sz="1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b="1" dirty="0" err="1">
                <a:solidFill>
                  <a:prstClr val="black"/>
                </a:solidFill>
                <a:cs typeface="Calibri" panose="020F0502020204030204" pitchFamily="34" charset="0"/>
              </a:rPr>
              <a:t>brazing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fed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with an </a:t>
            </a:r>
            <a:r>
              <a:rPr lang="it-IT" sz="1600" b="1" dirty="0">
                <a:solidFill>
                  <a:prstClr val="black"/>
                </a:solidFill>
                <a:cs typeface="Calibri" panose="020F0502020204030204" pitchFamily="34" charset="0"/>
              </a:rPr>
              <a:t>input splitter</a:t>
            </a:r>
          </a:p>
        </p:txBody>
      </p:sp>
      <p:pic>
        <p:nvPicPr>
          <p:cNvPr id="3" name="Immagine 2" descr="Immagine che contiene interno, elettronica, Schermo del computer, macchina&#10;&#10;Descrizione generata automaticamente">
            <a:extLst>
              <a:ext uri="{FF2B5EF4-FFF2-40B4-BE49-F238E27FC236}">
                <a16:creationId xmlns:a16="http://schemas.microsoft.com/office/drawing/2014/main" id="{83F26F78-5D33-D94A-2252-7F4F8F813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31" y="4083323"/>
            <a:ext cx="3362330" cy="25217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9A02404-E393-214D-94D2-DDB7F19AC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256" y="1175307"/>
            <a:ext cx="2376374" cy="212475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03E7A4-7CAF-AF47-A483-541D2F23BD3F}"/>
              </a:ext>
            </a:extLst>
          </p:cNvPr>
          <p:cNvSpPr txBox="1"/>
          <p:nvPr/>
        </p:nvSpPr>
        <p:spPr>
          <a:xfrm>
            <a:off x="153011" y="82232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rgbClr val="0000FF"/>
                </a:solidFill>
              </a:rPr>
              <a:t>X-band, 25 (+2) cells, CI, </a:t>
            </a:r>
            <a:r>
              <a:rPr lang="it-IT" sz="1600" b="1" i="1" dirty="0" err="1">
                <a:solidFill>
                  <a:srgbClr val="0000FF"/>
                </a:solidFill>
              </a:rPr>
              <a:t>travelling</a:t>
            </a:r>
            <a:r>
              <a:rPr lang="it-IT" sz="1600" b="1" i="1" dirty="0">
                <a:solidFill>
                  <a:srgbClr val="0000FF"/>
                </a:solidFill>
              </a:rPr>
              <a:t> </a:t>
            </a:r>
            <a:r>
              <a:rPr lang="it-IT" sz="1600" b="1" i="1" dirty="0" err="1">
                <a:solidFill>
                  <a:srgbClr val="0000FF"/>
                </a:solidFill>
              </a:rPr>
              <a:t>wave</a:t>
            </a:r>
            <a:r>
              <a:rPr lang="it-IT" sz="1600" b="1" i="1" dirty="0">
                <a:solidFill>
                  <a:srgbClr val="0000FF"/>
                </a:solidFill>
              </a:rPr>
              <a:t> structure </a:t>
            </a:r>
            <a:r>
              <a:rPr lang="it-IT" sz="1600" b="1" i="1" dirty="0" err="1">
                <a:solidFill>
                  <a:srgbClr val="0000FF"/>
                </a:solidFill>
              </a:rPr>
              <a:t>prototype</a:t>
            </a:r>
            <a:endParaRPr lang="it-IT" sz="1600" b="1" i="1" dirty="0">
              <a:solidFill>
                <a:srgbClr val="0000FF"/>
              </a:solidFill>
            </a:endParaRPr>
          </a:p>
          <a:p>
            <a:r>
              <a:rPr lang="it-IT" sz="1600" dirty="0"/>
              <a:t>The structure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realized</a:t>
            </a:r>
            <a:r>
              <a:rPr lang="it-IT" sz="1600" dirty="0"/>
              <a:t> </a:t>
            </a:r>
            <a:r>
              <a:rPr lang="it-IT" sz="1600" dirty="0" err="1"/>
              <a:t>without</a:t>
            </a:r>
            <a:r>
              <a:rPr lang="it-IT" sz="1600" dirty="0"/>
              <a:t> tuners on the cells </a:t>
            </a:r>
            <a:endParaRPr lang="it-IT" sz="1600" b="1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4DEA2A-213F-C48A-7AB9-089FBB21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23</a:t>
            </a:fld>
            <a:endParaRPr lang="en-GB"/>
          </a:p>
        </p:txBody>
      </p:sp>
      <p:pic>
        <p:nvPicPr>
          <p:cNvPr id="8" name="Immagine 7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1BD775DC-820F-A902-FE97-403CD38371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 r="5746"/>
          <a:stretch/>
        </p:blipFill>
        <p:spPr>
          <a:xfrm>
            <a:off x="1976069" y="3802208"/>
            <a:ext cx="3784651" cy="305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RF Prototype: R</a:t>
            </a:r>
            <a:r>
              <a:rPr lang="en-US" sz="3600" b="1" cap="all" dirty="0">
                <a:solidFill>
                  <a:schemeClr val="bg2"/>
                </a:solidFill>
              </a:rPr>
              <a:t>ESULTS (2/2)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3" name="Immagine 2" descr="Immagine che contiene elettronica, macchina, interno, Ingegneria elettronica&#10;&#10;Descrizione generata automaticamente">
            <a:extLst>
              <a:ext uri="{FF2B5EF4-FFF2-40B4-BE49-F238E27FC236}">
                <a16:creationId xmlns:a16="http://schemas.microsoft.com/office/drawing/2014/main" id="{C490BB57-4AC3-EBA9-98C2-57137CEE9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6" y="1539812"/>
            <a:ext cx="2856768" cy="21425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0A2CA06-4D06-A636-0F25-F6C96AECF7B9}"/>
              </a:ext>
            </a:extLst>
          </p:cNvPr>
          <p:cNvSpPr txBox="1"/>
          <p:nvPr/>
        </p:nvSpPr>
        <p:spPr>
          <a:xfrm>
            <a:off x="194273" y="803689"/>
            <a:ext cx="7472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The frequency shift due to the </a:t>
            </a:r>
            <a:r>
              <a:rPr lang="it-IT" sz="1600" dirty="0" err="1"/>
              <a:t>wire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about</a:t>
            </a:r>
            <a:r>
              <a:rPr lang="it-IT" sz="1600" dirty="0"/>
              <a:t> 1 MHz </a:t>
            </a:r>
            <a:r>
              <a:rPr lang="it-IT" sz="1600" dirty="0" err="1"/>
              <a:t>at</a:t>
            </a:r>
            <a:r>
              <a:rPr lang="it-IT" sz="1600" dirty="0"/>
              <a:t> the working frequency</a:t>
            </a:r>
          </a:p>
          <a:p>
            <a:r>
              <a:rPr lang="it-IT" sz="1600" b="1" i="1" dirty="0" err="1">
                <a:solidFill>
                  <a:srgbClr val="0000FF"/>
                </a:solidFill>
              </a:rPr>
              <a:t>Results</a:t>
            </a:r>
            <a:r>
              <a:rPr lang="it-IT" sz="1600" b="1" i="1" dirty="0">
                <a:solidFill>
                  <a:srgbClr val="0000FF"/>
                </a:solidFill>
              </a:rPr>
              <a:t> of the </a:t>
            </a:r>
            <a:r>
              <a:rPr lang="it-IT" sz="1600" b="1" i="1" dirty="0" err="1">
                <a:solidFill>
                  <a:srgbClr val="0000FF"/>
                </a:solidFill>
              </a:rPr>
              <a:t>beadpull</a:t>
            </a:r>
            <a:r>
              <a:rPr lang="it-IT" sz="1600" b="1" i="1" dirty="0">
                <a:solidFill>
                  <a:srgbClr val="0000FF"/>
                </a:solidFill>
              </a:rPr>
              <a:t> test: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D403560-F2DE-7CB5-3C73-CDD68E50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407" y="777495"/>
            <a:ext cx="3997721" cy="29982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782C018-4E50-4981-20E4-BA2444A37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752" y="3872384"/>
            <a:ext cx="3917376" cy="2938032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483CFCB5-2CD1-FF39-65EA-7A5F9A51E117}"/>
              </a:ext>
            </a:extLst>
          </p:cNvPr>
          <p:cNvSpPr/>
          <p:nvPr/>
        </p:nvSpPr>
        <p:spPr>
          <a:xfrm>
            <a:off x="3319454" y="5221259"/>
            <a:ext cx="3665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solidFill>
                  <a:prstClr val="black"/>
                </a:solidFill>
                <a:cs typeface="Calibri" panose="020F0502020204030204" pitchFamily="34" charset="0"/>
              </a:rPr>
              <a:t>f</a:t>
            </a:r>
            <a:r>
              <a:rPr lang="it-IT" sz="1600" b="1" baseline="-25000" dirty="0" err="1">
                <a:solidFill>
                  <a:prstClr val="black"/>
                </a:solidFill>
                <a:cs typeface="Calibri" panose="020F0502020204030204" pitchFamily="34" charset="0"/>
              </a:rPr>
              <a:t>cw</a:t>
            </a:r>
            <a:r>
              <a:rPr lang="it-IT" sz="1600" b="1" baseline="-25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prstClr val="black"/>
                </a:solidFill>
                <a:cs typeface="Calibri" panose="020F0502020204030204" pitchFamily="34" charset="0"/>
              </a:rPr>
              <a:t>= 11.9925 GHz</a:t>
            </a:r>
          </a:p>
          <a:p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Average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Phase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advance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= 120,2 °</a:t>
            </a:r>
          </a:p>
          <a:p>
            <a:endParaRPr lang="it-IT" sz="1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2529427-7863-23C3-3050-2DB8CC64A1D9}"/>
              </a:ext>
            </a:extLst>
          </p:cNvPr>
          <p:cNvSpPr/>
          <p:nvPr/>
        </p:nvSpPr>
        <p:spPr>
          <a:xfrm>
            <a:off x="3250290" y="5902294"/>
            <a:ext cx="5432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At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this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frequency the cumulative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slope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is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compensated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(±2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deg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) and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seems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to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have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the best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response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from the cells,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if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we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add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the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wire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cs typeface="Calibri" panose="020F0502020204030204" pitchFamily="34" charset="0"/>
              </a:rPr>
              <a:t>contribution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 f</a:t>
            </a:r>
            <a:r>
              <a:rPr lang="it-IT" sz="1600" baseline="-25000" dirty="0">
                <a:solidFill>
                  <a:prstClr val="black"/>
                </a:solidFill>
                <a:cs typeface="Calibri" panose="020F0502020204030204" pitchFamily="34" charset="0"/>
              </a:rPr>
              <a:t>0</a:t>
            </a:r>
            <a:r>
              <a:rPr lang="it-IT" sz="1600" dirty="0">
                <a:solidFill>
                  <a:prstClr val="black"/>
                </a:solidFill>
                <a:cs typeface="Calibri" panose="020F0502020204030204" pitchFamily="34" charset="0"/>
              </a:rPr>
              <a:t> = 11.9935 GHz → </a:t>
            </a:r>
            <a:r>
              <a:rPr lang="it-IT" sz="1600" b="1" dirty="0" err="1">
                <a:solidFill>
                  <a:prstClr val="black"/>
                </a:solidFill>
                <a:cs typeface="Calibri" panose="020F0502020204030204" pitchFamily="34" charset="0"/>
              </a:rPr>
              <a:t>T</a:t>
            </a:r>
            <a:r>
              <a:rPr lang="it-IT" sz="1600" b="1" baseline="-25000" dirty="0" err="1">
                <a:solidFill>
                  <a:prstClr val="black"/>
                </a:solidFill>
                <a:cs typeface="Calibri" panose="020F0502020204030204" pitchFamily="34" charset="0"/>
              </a:rPr>
              <a:t>cav</a:t>
            </a:r>
            <a:r>
              <a:rPr lang="it-IT" sz="1600" b="1" dirty="0">
                <a:solidFill>
                  <a:prstClr val="black"/>
                </a:solidFill>
                <a:cs typeface="Calibri" panose="020F0502020204030204" pitchFamily="34" charset="0"/>
              </a:rPr>
              <a:t> = 35-40°C</a:t>
            </a:r>
            <a:endParaRPr lang="it-IT" sz="16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7988D9-C328-AA74-6863-55BFC606587E}"/>
              </a:ext>
            </a:extLst>
          </p:cNvPr>
          <p:cNvSpPr txBox="1"/>
          <p:nvPr/>
        </p:nvSpPr>
        <p:spPr>
          <a:xfrm>
            <a:off x="9065846" y="680897"/>
            <a:ext cx="299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 err="1">
                <a:solidFill>
                  <a:srgbClr val="0000FF"/>
                </a:solidFill>
              </a:rPr>
              <a:t>Phase</a:t>
            </a:r>
            <a:r>
              <a:rPr lang="it-IT" sz="1800" b="1" i="1" dirty="0">
                <a:solidFill>
                  <a:srgbClr val="0000FF"/>
                </a:solidFill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</a:rPr>
              <a:t>advance</a:t>
            </a:r>
            <a:r>
              <a:rPr lang="it-IT" sz="1800" b="1" i="1" dirty="0">
                <a:solidFill>
                  <a:srgbClr val="0000FF"/>
                </a:solidFill>
              </a:rPr>
              <a:t> per </a:t>
            </a:r>
            <a:r>
              <a:rPr lang="it-IT" sz="1800" b="1" i="1" dirty="0" err="1">
                <a:solidFill>
                  <a:srgbClr val="0000FF"/>
                </a:solidFill>
              </a:rPr>
              <a:t>cell</a:t>
            </a:r>
            <a:endParaRPr lang="it-IT" sz="1800" b="1" i="1" dirty="0">
              <a:solidFill>
                <a:srgbClr val="0000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A243B0-3E66-16C7-D483-5A3BE417441A}"/>
              </a:ext>
            </a:extLst>
          </p:cNvPr>
          <p:cNvSpPr txBox="1"/>
          <p:nvPr/>
        </p:nvSpPr>
        <p:spPr>
          <a:xfrm>
            <a:off x="9065846" y="3775786"/>
            <a:ext cx="29990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dirty="0">
                <a:solidFill>
                  <a:srgbClr val="0000FF"/>
                </a:solidFill>
              </a:rPr>
              <a:t>Cumulative </a:t>
            </a:r>
            <a:r>
              <a:rPr lang="it-IT" sz="1800" b="1" i="1" dirty="0" err="1">
                <a:solidFill>
                  <a:srgbClr val="0000FF"/>
                </a:solidFill>
              </a:rPr>
              <a:t>Phase</a:t>
            </a:r>
            <a:r>
              <a:rPr lang="it-IT" sz="1800" b="1" i="1" dirty="0">
                <a:solidFill>
                  <a:srgbClr val="0000FF"/>
                </a:solidFill>
              </a:rPr>
              <a:t> </a:t>
            </a:r>
            <a:r>
              <a:rPr lang="it-IT" sz="1800" b="1" i="1" dirty="0" err="1">
                <a:solidFill>
                  <a:srgbClr val="0000FF"/>
                </a:solidFill>
              </a:rPr>
              <a:t>advance</a:t>
            </a:r>
            <a:endParaRPr lang="it-IT" sz="1800" b="1" i="1" dirty="0">
              <a:solidFill>
                <a:srgbClr val="0000FF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B835095-E796-F71C-BAC2-1662DE11F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8" y="4108021"/>
            <a:ext cx="3157780" cy="242033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6BEDFD1-D4FE-EBBE-89D2-C48BCAC92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832" y="1179167"/>
            <a:ext cx="4792765" cy="4251389"/>
          </a:xfrm>
          <a:prstGeom prst="rect">
            <a:avLst/>
          </a:prstGeom>
        </p:spPr>
      </p:pic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3E6E2E9D-DA45-7284-800F-94BE7349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24</a:t>
            </a:fld>
            <a:endParaRPr lang="en-GB"/>
          </a:p>
        </p:txBody>
      </p:sp>
      <p:pic>
        <p:nvPicPr>
          <p:cNvPr id="7" name="Immagine 6" descr="Immagine che contiene macchina, ingegneria, acciaio, cilindro&#10;&#10;Descrizione generata automaticamente">
            <a:extLst>
              <a:ext uri="{FF2B5EF4-FFF2-40B4-BE49-F238E27FC236}">
                <a16:creationId xmlns:a16="http://schemas.microsoft.com/office/drawing/2014/main" id="{8B30DF8B-90CC-752A-B18D-4292CB6E0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81" y="1140029"/>
            <a:ext cx="3923311" cy="52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B2B6306-C1DD-8B0A-98A6-7C32BA4FFEA0}"/>
              </a:ext>
            </a:extLst>
          </p:cNvPr>
          <p:cNvSpPr/>
          <p:nvPr/>
        </p:nvSpPr>
        <p:spPr>
          <a:xfrm>
            <a:off x="3575304" y="758952"/>
            <a:ext cx="3364992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98B10AF-C949-E516-0E8E-5049F0A0C88A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B308CBB-0541-6650-9FC9-AF67FE7E6B6A}"/>
              </a:ext>
            </a:extLst>
          </p:cNvPr>
          <p:cNvSpPr/>
          <p:nvPr/>
        </p:nvSpPr>
        <p:spPr>
          <a:xfrm>
            <a:off x="1" y="34566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cap="all" dirty="0">
                <a:solidFill>
                  <a:schemeClr val="bg1"/>
                </a:solidFill>
                <a:latin typeface="+mn-lt"/>
              </a:rPr>
              <a:t>X-band LLRF activities </a:t>
            </a:r>
            <a:r>
              <a:rPr lang="it-IT" sz="3200" b="1" cap="all" dirty="0" err="1">
                <a:solidFill>
                  <a:schemeClr val="bg1"/>
                </a:solidFill>
                <a:latin typeface="+mn-lt"/>
              </a:rPr>
              <a:t>at</a:t>
            </a:r>
            <a:r>
              <a:rPr lang="it-IT" sz="3200" b="1" cap="all" dirty="0">
                <a:solidFill>
                  <a:schemeClr val="bg1"/>
                </a:solidFill>
                <a:latin typeface="+mn-lt"/>
              </a:rPr>
              <a:t> TEX and R&amp;D for </a:t>
            </a:r>
            <a:r>
              <a:rPr lang="it-IT" sz="3200" b="1" cap="all" dirty="0" err="1">
                <a:solidFill>
                  <a:schemeClr val="bg1"/>
                </a:solidFill>
                <a:latin typeface="+mn-lt"/>
              </a:rPr>
              <a:t>EuPRAXIA@SPARC_LAB</a:t>
            </a:r>
            <a:endParaRPr lang="en-GB" sz="3200" b="1" cap="all" dirty="0">
              <a:solidFill>
                <a:schemeClr val="bg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F3075B9-A38E-64AB-F031-B2A9FE59E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415" y="2546392"/>
            <a:ext cx="1959961" cy="155267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2425CEF-A1D1-69F5-D081-5944638F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9201" y="741286"/>
            <a:ext cx="1874751" cy="356322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2EE2184-EA06-3FF3-0CF0-BDEEE50C8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518" y="4315968"/>
            <a:ext cx="4938483" cy="232257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A7118A4-D520-558E-B91B-12E49CC47342}"/>
              </a:ext>
            </a:extLst>
          </p:cNvPr>
          <p:cNvSpPr/>
          <p:nvPr/>
        </p:nvSpPr>
        <p:spPr>
          <a:xfrm>
            <a:off x="2822448" y="957072"/>
            <a:ext cx="2764536" cy="228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8145C1-1456-06DB-193A-06C5D58738E4}"/>
              </a:ext>
            </a:extLst>
          </p:cNvPr>
          <p:cNvSpPr/>
          <p:nvPr/>
        </p:nvSpPr>
        <p:spPr>
          <a:xfrm>
            <a:off x="1191768" y="1164336"/>
            <a:ext cx="3654552" cy="1706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C49B6C6-C59D-946C-0220-E7465A66F929}"/>
              </a:ext>
            </a:extLst>
          </p:cNvPr>
          <p:cNvSpPr/>
          <p:nvPr/>
        </p:nvSpPr>
        <p:spPr>
          <a:xfrm>
            <a:off x="621792" y="1335024"/>
            <a:ext cx="4297680" cy="19202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A9E8002-E95F-674F-FA43-2A2CA1D47595}"/>
              </a:ext>
            </a:extLst>
          </p:cNvPr>
          <p:cNvSpPr/>
          <p:nvPr/>
        </p:nvSpPr>
        <p:spPr>
          <a:xfrm>
            <a:off x="966216" y="2237232"/>
            <a:ext cx="2453640" cy="4236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75FE9FD0-A995-F801-D23E-263AD880B3BD}"/>
              </a:ext>
            </a:extLst>
          </p:cNvPr>
          <p:cNvSpPr/>
          <p:nvPr/>
        </p:nvSpPr>
        <p:spPr>
          <a:xfrm>
            <a:off x="2060448" y="3112008"/>
            <a:ext cx="810768" cy="2804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C48A6F5-B175-FEA8-8C3C-A046000A7E25}"/>
              </a:ext>
            </a:extLst>
          </p:cNvPr>
          <p:cNvSpPr/>
          <p:nvPr/>
        </p:nvSpPr>
        <p:spPr>
          <a:xfrm>
            <a:off x="1947672" y="3493008"/>
            <a:ext cx="1609344" cy="2468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AD3FF82-6FEE-3438-FCB8-B6540E26D1F4}"/>
              </a:ext>
            </a:extLst>
          </p:cNvPr>
          <p:cNvSpPr/>
          <p:nvPr/>
        </p:nvSpPr>
        <p:spPr>
          <a:xfrm>
            <a:off x="783336" y="3874008"/>
            <a:ext cx="323088" cy="222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CC0CB70-EFE9-530A-AA6C-A5F17C391462}"/>
              </a:ext>
            </a:extLst>
          </p:cNvPr>
          <p:cNvSpPr/>
          <p:nvPr/>
        </p:nvSpPr>
        <p:spPr>
          <a:xfrm>
            <a:off x="2627376" y="5141976"/>
            <a:ext cx="2557272" cy="198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5968E1-665B-35CA-D4E6-D5EC8A241511}"/>
              </a:ext>
            </a:extLst>
          </p:cNvPr>
          <p:cNvSpPr txBox="1"/>
          <p:nvPr/>
        </p:nvSpPr>
        <p:spPr>
          <a:xfrm>
            <a:off x="0" y="732846"/>
            <a:ext cx="7196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To drive and control the X-band RF power stations a </a:t>
            </a:r>
            <a:r>
              <a:rPr lang="en-GB" sz="1200" b="1" dirty="0">
                <a:solidFill>
                  <a:srgbClr val="FF0000"/>
                </a:solidFill>
              </a:rPr>
              <a:t>dedicated Low-Level RF systems must be developed</a:t>
            </a:r>
          </a:p>
          <a:p>
            <a:pPr marL="285750" lvl="1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The systems must reach stabilities at the </a:t>
            </a:r>
            <a:r>
              <a:rPr lang="en-GB" sz="1200" b="1" dirty="0">
                <a:solidFill>
                  <a:srgbClr val="FF0000"/>
                </a:solidFill>
              </a:rPr>
              <a:t>state of the art of the existing technology</a:t>
            </a:r>
            <a:r>
              <a:rPr lang="en-GB" sz="1200" dirty="0">
                <a:solidFill>
                  <a:srgbClr val="FF0000"/>
                </a:solidFill>
              </a:rPr>
              <a:t>. </a:t>
            </a:r>
            <a:endParaRPr lang="en-GB" sz="1200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85750" lvl="1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At present </a:t>
            </a:r>
            <a:r>
              <a:rPr lang="en-GB" sz="1200" b="1" dirty="0">
                <a:solidFill>
                  <a:srgbClr val="FF0000"/>
                </a:solidFill>
              </a:rPr>
              <a:t>no X-band commercial systems are available on the market</a:t>
            </a:r>
            <a:endParaRPr lang="en-GB" sz="1200" b="1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85750" lvl="1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The </a:t>
            </a:r>
            <a:r>
              <a:rPr lang="en-GB" sz="1200" b="1" dirty="0">
                <a:solidFill>
                  <a:srgbClr val="FF0000"/>
                </a:solidFill>
              </a:rPr>
              <a:t>RF group has already developed and commissioned a hybrid system </a:t>
            </a:r>
            <a:r>
              <a:rPr lang="en-GB" sz="1200" dirty="0"/>
              <a:t>made of: </a:t>
            </a:r>
          </a:p>
          <a:p>
            <a:pPr marL="285750" lvl="1" indent="-285750" algn="just">
              <a:buFont typeface="Symbol" panose="05050102010706020507" pitchFamily="18" charset="2"/>
              <a:buChar char="Þ"/>
            </a:pPr>
            <a:endParaRPr lang="en-GB" sz="12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i="1" dirty="0"/>
              <a:t>S-band Libera LLRF (commercial solution from Instrumentation Technologies)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i="1" dirty="0"/>
              <a:t>Custom UP/DOWN converter and reference generation systems developed at LNF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i="1" dirty="0"/>
              <a:t>Very good performance achieved at TEX: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solidFill>
                  <a:schemeClr val="accent1"/>
                </a:solidFill>
              </a:rPr>
              <a:t>amplitude stability: 0.02%,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solidFill>
                  <a:schemeClr val="accent1"/>
                </a:solidFill>
              </a:rPr>
              <a:t>phase stability: 0.09 </a:t>
            </a:r>
            <a:r>
              <a:rPr lang="en-GB" sz="1200" b="1" i="1" dirty="0" err="1">
                <a:solidFill>
                  <a:schemeClr val="accent1"/>
                </a:solidFill>
              </a:rPr>
              <a:t>deg</a:t>
            </a:r>
            <a:r>
              <a:rPr lang="en-GB" sz="1200" b="1" i="1" dirty="0">
                <a:solidFill>
                  <a:schemeClr val="accent1"/>
                </a:solidFill>
              </a:rPr>
              <a:t> </a:t>
            </a:r>
            <a:r>
              <a:rPr lang="en-GB" sz="1200" b="1" i="1" dirty="0">
                <a:solidFill>
                  <a:srgbClr val="0070C0"/>
                </a:solidFill>
              </a:rPr>
              <a:t>(</a:t>
            </a:r>
            <a:r>
              <a:rPr lang="en-US" sz="1200" b="1" i="1" dirty="0">
                <a:solidFill>
                  <a:srgbClr val="0070C0"/>
                </a:solidFill>
              </a:rPr>
              <a:t>20.7 fs</a:t>
            </a:r>
            <a:r>
              <a:rPr lang="en-GB" sz="1200" b="1" i="1" dirty="0">
                <a:solidFill>
                  <a:srgbClr val="0070C0"/>
                </a:solidFill>
              </a:rPr>
              <a:t>)</a:t>
            </a:r>
            <a:endParaRPr lang="en-GB" sz="1200" b="1" i="1" dirty="0">
              <a:solidFill>
                <a:schemeClr val="accent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accent1"/>
              </a:solidFill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There are however </a:t>
            </a:r>
            <a:r>
              <a:rPr lang="en-GB" sz="1200" b="1" dirty="0"/>
              <a:t>some limitations </a:t>
            </a:r>
            <a:r>
              <a:rPr lang="en-GB" sz="1200" dirty="0"/>
              <a:t>of such approach, that could be overcome with an R&amp;D activity of Instrumentation Technologies either on the S-band system (keeping the UP/DOWN converter scheme), or on a brand-new X-band system (</a:t>
            </a:r>
            <a:r>
              <a:rPr lang="en-GB" sz="1200" b="1" dirty="0">
                <a:solidFill>
                  <a:srgbClr val="FF0000"/>
                </a:solidFill>
              </a:rPr>
              <a:t>expensive</a:t>
            </a:r>
            <a:r>
              <a:rPr lang="en-GB" sz="1200" dirty="0"/>
              <a:t>)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GB" sz="1200" dirty="0"/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200" dirty="0"/>
              <a:t>We are also performing a </a:t>
            </a:r>
            <a:r>
              <a:rPr lang="en-GB" sz="1200" b="1" dirty="0"/>
              <a:t>survey of other partners </a:t>
            </a:r>
            <a:r>
              <a:rPr lang="en-GB" sz="1200" dirty="0"/>
              <a:t>that could be interested to supply these systems:</a:t>
            </a:r>
          </a:p>
          <a:p>
            <a:pPr marL="0" indent="0" algn="just">
              <a:buNone/>
            </a:pPr>
            <a:endParaRPr lang="en-GB" sz="12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solidFill>
                  <a:schemeClr val="accent1"/>
                </a:solidFill>
              </a:rPr>
              <a:t>PSI</a:t>
            </a:r>
            <a:r>
              <a:rPr lang="en-GB" sz="1200" i="1" dirty="0"/>
              <a:t> for </a:t>
            </a:r>
            <a:r>
              <a:rPr lang="en-GB" sz="1200" i="1" dirty="0" err="1"/>
              <a:t>SwissFEL</a:t>
            </a:r>
            <a:r>
              <a:rPr lang="en-GB" sz="1200" i="1" dirty="0"/>
              <a:t> has developed, commissioned and put in operation a LLRF system close to the </a:t>
            </a:r>
            <a:r>
              <a:rPr lang="en-GB" sz="1200" i="1" dirty="0" err="1"/>
              <a:t>EuPRAXIA</a:t>
            </a:r>
            <a:r>
              <a:rPr lang="en-GB" sz="1200" i="1" dirty="0"/>
              <a:t> needs in terms of performances. </a:t>
            </a:r>
            <a:r>
              <a:rPr lang="en-GB" sz="1200" b="1" i="1" dirty="0">
                <a:solidFill>
                  <a:schemeClr val="accent1"/>
                </a:solidFill>
              </a:rPr>
              <a:t>Some R&amp;D is however needed </a:t>
            </a:r>
            <a:r>
              <a:rPr lang="en-GB" sz="1200" i="1" dirty="0"/>
              <a:t>(e.g. to support 400 Hz operation, migrate platform from VME to Compact PCI, and eventually try to push the performance of amplitude and phase stability further)</a:t>
            </a:r>
            <a:r>
              <a:rPr lang="en-GB" sz="1200" i="1" dirty="0">
                <a:ea typeface="Calibri"/>
                <a:cs typeface="Calibri"/>
              </a:rPr>
              <a:t>. </a:t>
            </a:r>
            <a:r>
              <a:rPr lang="en-GB" sz="1200" i="1" dirty="0"/>
              <a:t>During a first informal meeting, PSI and INFN-LNF LLRF groups expressed their interest in setting up a collaboration. However, the effort must be better defined (in terms of schedule, required R&amp;D, support, product maintenance and so on) due to the limited manpower and resources available at PSI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GB" sz="1200" i="1" dirty="0">
                <a:ea typeface="Calibri"/>
                <a:cs typeface="Calibri"/>
              </a:rPr>
              <a:t>There is also and interest of </a:t>
            </a:r>
            <a:r>
              <a:rPr lang="en-GB" sz="1200" b="1" i="1" dirty="0">
                <a:solidFill>
                  <a:schemeClr val="accent1"/>
                </a:solidFill>
                <a:ea typeface="Calibri"/>
                <a:cs typeface="Calibri"/>
              </a:rPr>
              <a:t>LNF Research Division Electronics Lab</a:t>
            </a:r>
            <a:r>
              <a:rPr lang="en-GB" sz="1200" i="1" dirty="0">
                <a:ea typeface="Calibri"/>
                <a:cs typeface="Calibri"/>
              </a:rPr>
              <a:t> to start to work together on a simple prototype, to understand if we have the capabilities to develop an entire system only with LNF in-kind contributions. This could have </a:t>
            </a:r>
            <a:r>
              <a:rPr lang="en-GB" sz="1200" b="1" i="1" dirty="0">
                <a:solidFill>
                  <a:schemeClr val="accent1"/>
                </a:solidFill>
                <a:ea typeface="Calibri"/>
                <a:cs typeface="Calibri"/>
              </a:rPr>
              <a:t>several benefits</a:t>
            </a:r>
            <a:r>
              <a:rPr lang="en-GB" sz="1200" i="1" dirty="0">
                <a:ea typeface="Calibri"/>
                <a:cs typeface="Calibri"/>
              </a:rPr>
              <a:t>: </a:t>
            </a:r>
            <a:r>
              <a:rPr lang="en-GB" sz="1200" b="1" i="1" dirty="0">
                <a:solidFill>
                  <a:schemeClr val="accent1"/>
                </a:solidFill>
                <a:ea typeface="Calibri"/>
                <a:cs typeface="Calibri"/>
              </a:rPr>
              <a:t>train young engineers </a:t>
            </a:r>
            <a:r>
              <a:rPr lang="en-GB" sz="1200" i="1" dirty="0">
                <a:ea typeface="Calibri"/>
                <a:cs typeface="Calibri"/>
              </a:rPr>
              <a:t>on LLRF systems and FPGA programming, </a:t>
            </a:r>
            <a:r>
              <a:rPr lang="en-GB" sz="1200" b="1" i="1" dirty="0">
                <a:solidFill>
                  <a:schemeClr val="accent1"/>
                </a:solidFill>
                <a:ea typeface="Calibri"/>
                <a:cs typeface="Calibri"/>
              </a:rPr>
              <a:t>having the know-how to solve and repair any malfunctioning </a:t>
            </a:r>
            <a:r>
              <a:rPr lang="en-GB" sz="1200" i="1" dirty="0">
                <a:ea typeface="Calibri"/>
                <a:cs typeface="Calibri"/>
              </a:rPr>
              <a:t>of the systems, </a:t>
            </a:r>
            <a:r>
              <a:rPr lang="en-GB" sz="1200" b="1" i="1" dirty="0">
                <a:solidFill>
                  <a:schemeClr val="accent1"/>
                </a:solidFill>
                <a:ea typeface="Calibri"/>
                <a:cs typeface="Calibri"/>
              </a:rPr>
              <a:t>cheaper option</a:t>
            </a:r>
            <a:r>
              <a:rPr lang="en-GB" sz="1200" i="1" dirty="0">
                <a:ea typeface="Calibri"/>
                <a:cs typeface="Calibri"/>
              </a:rPr>
              <a:t>. At the expenses of a </a:t>
            </a:r>
            <a:r>
              <a:rPr lang="en-GB" sz="1200" b="1" i="1" dirty="0">
                <a:solidFill>
                  <a:srgbClr val="FF0000"/>
                </a:solidFill>
                <a:ea typeface="Calibri"/>
                <a:cs typeface="Calibri"/>
              </a:rPr>
              <a:t>much more complicated and time-consuming R&amp;D program.</a:t>
            </a:r>
          </a:p>
          <a:p>
            <a:pPr marL="457200" lvl="1" indent="0" algn="just">
              <a:buNone/>
            </a:pPr>
            <a:endParaRPr lang="en-GB" sz="1200" b="1" dirty="0">
              <a:solidFill>
                <a:srgbClr val="FF0000"/>
              </a:solidFill>
              <a:ea typeface="Calibri"/>
              <a:cs typeface="Calibri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GB" sz="1200" dirty="0">
                <a:ea typeface="Calibri"/>
                <a:cs typeface="Calibri"/>
              </a:rPr>
              <a:t>In any case, TEX facility will be extremely useful to test any prototype or RF feedback electronics in the road to </a:t>
            </a:r>
            <a:r>
              <a:rPr lang="en-GB" sz="1200" dirty="0" err="1">
                <a:ea typeface="Calibri"/>
                <a:cs typeface="Calibri"/>
              </a:rPr>
              <a:t>EuPRAXIA@SPARC_LAB</a:t>
            </a:r>
            <a:r>
              <a:rPr lang="en-GB" sz="1200" dirty="0">
                <a:ea typeface="Calibri"/>
                <a:cs typeface="Calibri"/>
              </a:rPr>
              <a:t> TDR and beyond</a:t>
            </a:r>
          </a:p>
        </p:txBody>
      </p:sp>
    </p:spTree>
    <p:extLst>
      <p:ext uri="{BB962C8B-B14F-4D97-AF65-F5344CB8AC3E}">
        <p14:creationId xmlns:p14="http://schemas.microsoft.com/office/powerpoint/2010/main" val="42284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331" y="1190173"/>
            <a:ext cx="5209243" cy="363786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CONCLUSIONS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709A1E7-4C63-FA96-5960-367A73022019}"/>
              </a:ext>
            </a:extLst>
          </p:cNvPr>
          <p:cNvSpPr txBox="1"/>
          <p:nvPr/>
        </p:nvSpPr>
        <p:spPr>
          <a:xfrm>
            <a:off x="0" y="5626894"/>
            <a:ext cx="1219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Aknowledgements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INFN-LNF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S. Bini, B.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Buonomo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Cardelli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Cantarella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Clementi, M. Diomede, L.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Faillace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Gallo, L. Giuliano, C. Di Giulio, E. Di Pasquale, G. Di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Raddo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Di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Raddo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Latini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Liedl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V.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Lollo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L. Piersanti, S. Pioli, R. Ricci, B.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Serenellini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Zottola</a:t>
            </a:r>
            <a:endParaRPr lang="en-GB" sz="1400" i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GB" sz="1400" b="1" i="1" dirty="0">
                <a:solidFill>
                  <a:prstClr val="black"/>
                </a:solidFill>
                <a:latin typeface="Calibri" panose="020F0502020204030204"/>
              </a:rPr>
              <a:t>CERN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: W. </a:t>
            </a:r>
            <a:r>
              <a:rPr lang="en-GB" sz="1400" i="1" dirty="0" err="1">
                <a:solidFill>
                  <a:prstClr val="black"/>
                </a:solidFill>
                <a:latin typeface="Calibri" panose="020F0502020204030204"/>
              </a:rPr>
              <a:t>Wuensh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, N. Catalan-</a:t>
            </a:r>
            <a:r>
              <a:rPr lang="en-GB" sz="1400" i="1" dirty="0" err="1">
                <a:solidFill>
                  <a:prstClr val="black"/>
                </a:solidFill>
                <a:latin typeface="Calibri" panose="020F0502020204030204"/>
              </a:rPr>
              <a:t>Lasheras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, A. </a:t>
            </a:r>
            <a:r>
              <a:rPr lang="en-GB" sz="1400" i="1" dirty="0" err="1">
                <a:solidFill>
                  <a:prstClr val="black"/>
                </a:solidFill>
                <a:latin typeface="Calibri" panose="020F0502020204030204"/>
              </a:rPr>
              <a:t>Grudiev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, G. McMonagle on behalf of the CLIC and XBOX group</a:t>
            </a:r>
          </a:p>
          <a:p>
            <a:pPr>
              <a:defRPr/>
            </a:pPr>
            <a:r>
              <a:rPr lang="en-GB" sz="1400" b="1" i="1" dirty="0">
                <a:solidFill>
                  <a:prstClr val="black"/>
                </a:solidFill>
                <a:latin typeface="Calibri" panose="020F0502020204030204"/>
              </a:rPr>
              <a:t>SLAC</a:t>
            </a:r>
            <a:r>
              <a:rPr lang="en-GB" sz="1400" i="1" dirty="0">
                <a:solidFill>
                  <a:prstClr val="black"/>
                </a:solidFill>
                <a:latin typeface="Calibri" panose="020F0502020204030204"/>
              </a:rPr>
              <a:t>: V. A. </a:t>
            </a:r>
            <a:r>
              <a:rPr lang="en-GB" sz="1400" i="1" dirty="0" err="1">
                <a:solidFill>
                  <a:prstClr val="black"/>
                </a:solidFill>
                <a:latin typeface="Calibri" panose="020F0502020204030204"/>
              </a:rPr>
              <a:t>Dolgashev</a:t>
            </a:r>
            <a:endParaRPr lang="en-GB" sz="1400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C7E9287-07ED-F141-D610-C7BAC978DE3D}"/>
              </a:ext>
            </a:extLst>
          </p:cNvPr>
          <p:cNvSpPr txBox="1"/>
          <p:nvPr/>
        </p:nvSpPr>
        <p:spPr>
          <a:xfrm>
            <a:off x="7900694" y="4930135"/>
            <a:ext cx="38567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0000FF"/>
                </a:solidFill>
              </a:rPr>
              <a:t>THANK YOU!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152AF6-2A2E-DA08-E7CE-6670FADEDC9F}"/>
              </a:ext>
            </a:extLst>
          </p:cNvPr>
          <p:cNvSpPr/>
          <p:nvPr/>
        </p:nvSpPr>
        <p:spPr>
          <a:xfrm>
            <a:off x="740664" y="987552"/>
            <a:ext cx="2103120" cy="32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5D8283-603E-890C-9548-D3C29F25F099}"/>
              </a:ext>
            </a:extLst>
          </p:cNvPr>
          <p:cNvSpPr/>
          <p:nvPr/>
        </p:nvSpPr>
        <p:spPr>
          <a:xfrm>
            <a:off x="969133" y="1474621"/>
            <a:ext cx="3365361" cy="32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5A624B4-D674-6CDE-D2DC-A9E5B7465BCE}"/>
              </a:ext>
            </a:extLst>
          </p:cNvPr>
          <p:cNvSpPr/>
          <p:nvPr/>
        </p:nvSpPr>
        <p:spPr>
          <a:xfrm>
            <a:off x="701990" y="2212057"/>
            <a:ext cx="515112" cy="32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F5E89434-77D8-23DD-20F3-6B27D3524665}"/>
              </a:ext>
            </a:extLst>
          </p:cNvPr>
          <p:cNvSpPr/>
          <p:nvPr/>
        </p:nvSpPr>
        <p:spPr>
          <a:xfrm>
            <a:off x="714815" y="3177758"/>
            <a:ext cx="2242141" cy="32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29F9F4-6A28-0391-D5D1-5FCA1518B4B2}"/>
              </a:ext>
            </a:extLst>
          </p:cNvPr>
          <p:cNvSpPr txBox="1"/>
          <p:nvPr/>
        </p:nvSpPr>
        <p:spPr>
          <a:xfrm>
            <a:off x="0" y="969264"/>
            <a:ext cx="6656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The </a:t>
            </a:r>
            <a:r>
              <a:rPr lang="en-US" sz="1600" b="1" dirty="0">
                <a:sym typeface="Symbol" panose="05050102010706020507" pitchFamily="18" charset="2"/>
              </a:rPr>
              <a:t>structure of the TDR </a:t>
            </a:r>
            <a:r>
              <a:rPr lang="en-US" sz="1600" dirty="0">
                <a:sym typeface="Symbol" panose="05050102010706020507" pitchFamily="18" charset="2"/>
              </a:rPr>
              <a:t>related to the X band LINAC has been shown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All the </a:t>
            </a:r>
            <a:r>
              <a:rPr lang="en-US" sz="1600" b="1" dirty="0">
                <a:sym typeface="Symbol" panose="05050102010706020507" pitchFamily="18" charset="2"/>
              </a:rPr>
              <a:t>different topics have been identified</a:t>
            </a:r>
            <a:r>
              <a:rPr lang="en-US" sz="1600" dirty="0">
                <a:sym typeface="Symbol" panose="05050102010706020507" pitchFamily="18" charset="2"/>
              </a:rPr>
              <a:t> and the content has been illustrated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Our </a:t>
            </a:r>
            <a:r>
              <a:rPr lang="en-US" sz="1600" b="1" dirty="0">
                <a:sym typeface="Symbol" panose="05050102010706020507" pitchFamily="18" charset="2"/>
              </a:rPr>
              <a:t>goal</a:t>
            </a:r>
            <a:r>
              <a:rPr lang="en-US" sz="1600" dirty="0">
                <a:sym typeface="Symbol" panose="05050102010706020507" pitchFamily="18" charset="2"/>
              </a:rPr>
              <a:t> is to demonstrate the feasibility and reliability of the </a:t>
            </a:r>
            <a:r>
              <a:rPr lang="en-US" sz="1600" b="1" dirty="0">
                <a:sym typeface="Symbol" panose="05050102010706020507" pitchFamily="18" charset="2"/>
              </a:rPr>
              <a:t>X band accelerating module</a:t>
            </a:r>
            <a:r>
              <a:rPr lang="en-US" sz="1600" dirty="0">
                <a:sym typeface="Symbol" panose="05050102010706020507" pitchFamily="18" charset="2"/>
              </a:rPr>
              <a:t>: to this purpose all the waveguide elements have to be tested at TEX at nominal parameters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This </a:t>
            </a:r>
            <a:r>
              <a:rPr lang="en-US" sz="1600" b="1" dirty="0">
                <a:sym typeface="Symbol" panose="05050102010706020507" pitchFamily="18" charset="2"/>
              </a:rPr>
              <a:t>work is in good progress </a:t>
            </a:r>
            <a:r>
              <a:rPr lang="en-US" sz="1600" dirty="0">
                <a:sym typeface="Symbol" panose="05050102010706020507" pitchFamily="18" charset="2"/>
              </a:rPr>
              <a:t>and will be completed after the installation of the </a:t>
            </a:r>
            <a:r>
              <a:rPr lang="en-US" sz="1600" b="1" dirty="0">
                <a:sym typeface="Symbol" panose="05050102010706020507" pitchFamily="18" charset="2"/>
              </a:rPr>
              <a:t>nominal X band power station </a:t>
            </a:r>
            <a:r>
              <a:rPr lang="en-US" sz="1600" dirty="0">
                <a:sym typeface="Symbol" panose="05050102010706020507" pitchFamily="18" charset="2"/>
              </a:rPr>
              <a:t>(k300+CANON klystron): expected conclusion of the test beginning of 2025;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TEX will also allow to teste the </a:t>
            </a:r>
            <a:r>
              <a:rPr lang="en-US" sz="1600" b="1" dirty="0">
                <a:sym typeface="Symbol" panose="05050102010706020507" pitchFamily="18" charset="2"/>
              </a:rPr>
              <a:t>LLRF performances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  <a:p>
            <a:pPr marL="285750" indent="-285750" algn="just">
              <a:buFont typeface="Symbol" panose="05050102010706020507" pitchFamily="18" charset="2"/>
              <a:buChar char="Þ"/>
            </a:pPr>
            <a:r>
              <a:rPr lang="en-US" sz="1600" b="1" dirty="0">
                <a:sym typeface="Symbol" panose="05050102010706020507" pitchFamily="18" charset="2"/>
              </a:rPr>
              <a:t>Not covered </a:t>
            </a:r>
            <a:r>
              <a:rPr lang="en-US" sz="1600" dirty="0">
                <a:sym typeface="Symbol" panose="05050102010706020507" pitchFamily="18" charset="2"/>
              </a:rPr>
              <a:t>in this presentation but will be included in the TDR: </a:t>
            </a:r>
            <a:r>
              <a:rPr lang="en-US" sz="1600" dirty="0"/>
              <a:t>Waveguide attenuation, Waveguide cooling (clamped), Module supports,… </a:t>
            </a:r>
          </a:p>
          <a:p>
            <a:pPr marL="285750" indent="-285750" algn="just">
              <a:buFont typeface="Symbol" panose="05050102010706020507" pitchFamily="18" charset="2"/>
              <a:buChar char="Þ"/>
            </a:pPr>
            <a:endParaRPr lang="en-US" sz="1600" dirty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99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egnaposto contenuto 3">
            <a:extLst>
              <a:ext uri="{FF2B5EF4-FFF2-40B4-BE49-F238E27FC236}">
                <a16:creationId xmlns:a16="http://schemas.microsoft.com/office/drawing/2014/main" id="{F6FCA1D8-3FD8-8D32-6D71-AAB1A69208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46000" y="769441"/>
          <a:ext cx="6975000" cy="481584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686318">
                  <a:extLst>
                    <a:ext uri="{9D8B030D-6E8A-4147-A177-3AD203B41FA5}">
                      <a16:colId xmlns:a16="http://schemas.microsoft.com/office/drawing/2014/main" val="3812762244"/>
                    </a:ext>
                  </a:extLst>
                </a:gridCol>
                <a:gridCol w="706925">
                  <a:extLst>
                    <a:ext uri="{9D8B030D-6E8A-4147-A177-3AD203B41FA5}">
                      <a16:colId xmlns:a16="http://schemas.microsoft.com/office/drawing/2014/main" val="1672546686"/>
                    </a:ext>
                  </a:extLst>
                </a:gridCol>
                <a:gridCol w="1812400">
                  <a:extLst>
                    <a:ext uri="{9D8B030D-6E8A-4147-A177-3AD203B41FA5}">
                      <a16:colId xmlns:a16="http://schemas.microsoft.com/office/drawing/2014/main" val="3280528503"/>
                    </a:ext>
                  </a:extLst>
                </a:gridCol>
                <a:gridCol w="1769357">
                  <a:extLst>
                    <a:ext uri="{9D8B030D-6E8A-4147-A177-3AD203B41FA5}">
                      <a16:colId xmlns:a16="http://schemas.microsoft.com/office/drawing/2014/main" val="41768581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klystron CPI VKX8311HE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klystron CPI VKX8311HE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519358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Frequency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MHz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11994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22371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Heater</a:t>
                      </a:r>
                      <a:r>
                        <a:rPr lang="it-IT" sz="1800" u="none" strike="noStrike" dirty="0">
                          <a:effectLst/>
                        </a:rPr>
                        <a:t> Voltage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91776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Heater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Current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248713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Vk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beam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voltage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kV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1042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Ik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cathode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current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A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9678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Peak drive power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W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4471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Peak RF output Power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MW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47544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Average</a:t>
                      </a:r>
                      <a:r>
                        <a:rPr lang="it-IT" sz="1800" u="none" strike="noStrike" dirty="0">
                          <a:effectLst/>
                        </a:rPr>
                        <a:t> RF output power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kW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41645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Modulator </a:t>
                      </a:r>
                      <a:r>
                        <a:rPr lang="it-IT" sz="1800" u="none" strike="noStrike" dirty="0" err="1">
                          <a:effectLst/>
                        </a:rPr>
                        <a:t>peak</a:t>
                      </a:r>
                      <a:r>
                        <a:rPr lang="it-IT" sz="1800" u="none" strike="noStrike" dirty="0">
                          <a:effectLst/>
                        </a:rPr>
                        <a:t> power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MW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62,6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1154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Modulator </a:t>
                      </a:r>
                      <a:r>
                        <a:rPr lang="it-IT" sz="1800" u="none" strike="noStrike" dirty="0" err="1">
                          <a:effectLst/>
                        </a:rPr>
                        <a:t>Average</a:t>
                      </a:r>
                      <a:r>
                        <a:rPr lang="it-IT" sz="1800" u="none" strike="noStrike" dirty="0">
                          <a:effectLst/>
                        </a:rPr>
                        <a:t> power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kW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75,2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50635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Modulator </a:t>
                      </a:r>
                      <a:r>
                        <a:rPr lang="it-IT" sz="1800" u="none" strike="noStrike" dirty="0" err="1">
                          <a:effectLst/>
                        </a:rPr>
                        <a:t>flat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pulse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err="1">
                          <a:effectLst/>
                        </a:rPr>
                        <a:t>us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2470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RF </a:t>
                      </a:r>
                      <a:r>
                        <a:rPr lang="it-IT" sz="1800" u="none" strike="noStrike" dirty="0" err="1">
                          <a:effectLst/>
                        </a:rPr>
                        <a:t>pulse</a:t>
                      </a:r>
                      <a:r>
                        <a:rPr lang="it-IT" sz="1800" u="none" strike="noStrike" dirty="0">
                          <a:effectLst/>
                        </a:rPr>
                        <a:t> </a:t>
                      </a:r>
                      <a:r>
                        <a:rPr lang="it-IT" sz="1800" u="none" strike="noStrike" dirty="0" err="1">
                          <a:effectLst/>
                        </a:rPr>
                        <a:t>length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 err="1">
                          <a:effectLst/>
                        </a:rPr>
                        <a:t>us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07540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Repetition</a:t>
                      </a:r>
                      <a:r>
                        <a:rPr lang="it-IT" sz="1800" u="none" strike="noStrike" dirty="0">
                          <a:effectLst/>
                        </a:rPr>
                        <a:t> Rate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Hz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373408"/>
                  </a:ext>
                </a:extLst>
              </a:tr>
              <a:tr h="172561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Gain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dB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2591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 err="1">
                          <a:effectLst/>
                        </a:rPr>
                        <a:t>Efficiency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u="none" strike="noStrike" dirty="0">
                          <a:effectLst/>
                        </a:rPr>
                        <a:t>%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3599455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8EB7F4-08C2-8DE5-8541-30206E8D4771}"/>
              </a:ext>
            </a:extLst>
          </p:cNvPr>
          <p:cNvSpPr txBox="1"/>
          <p:nvPr/>
        </p:nvSpPr>
        <p:spPr>
          <a:xfrm>
            <a:off x="1146000" y="0"/>
            <a:ext cx="9744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cap="all" dirty="0"/>
              <a:t>RF MODULE POWER SOURCES: OPTIONS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23150E-6F5F-B757-8ABC-8B8B0C05D401}"/>
              </a:ext>
            </a:extLst>
          </p:cNvPr>
          <p:cNvSpPr txBox="1"/>
          <p:nvPr/>
        </p:nvSpPr>
        <p:spPr>
          <a:xfrm>
            <a:off x="7606590" y="5972315"/>
            <a:ext cx="42494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b="1" dirty="0"/>
              <a:t>Procurement High Efficiency High Power CPI Klystron concluded</a:t>
            </a:r>
            <a:r>
              <a:rPr lang="en-US" sz="1300" dirty="0"/>
              <a:t>. Kickoff in the following weeks. CPI klystron is high efficiency and is a prototype. However, they guarantee the performance of the standard one.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811275C-F6DF-3FE8-112E-3A62A9C892F1}"/>
              </a:ext>
            </a:extLst>
          </p:cNvPr>
          <p:cNvSpPr txBox="1"/>
          <p:nvPr/>
        </p:nvSpPr>
        <p:spPr>
          <a:xfrm>
            <a:off x="2541000" y="5972315"/>
            <a:ext cx="4905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b="1" dirty="0"/>
              <a:t>Procurement High Rep. Rate Canon Klystron through </a:t>
            </a:r>
            <a:r>
              <a:rPr lang="en-US" sz="1300" b="1" dirty="0" err="1"/>
              <a:t>Scandinova</a:t>
            </a:r>
            <a:r>
              <a:rPr lang="en-US" sz="1300" b="1" dirty="0"/>
              <a:t> is ongoing</a:t>
            </a:r>
            <a:r>
              <a:rPr lang="en-US" sz="1300" dirty="0"/>
              <a:t>: to be finalized beginning of 2023. We placed the order through </a:t>
            </a:r>
            <a:r>
              <a:rPr lang="en-US" sz="1300" dirty="0" err="1"/>
              <a:t>Scandinova</a:t>
            </a:r>
            <a:r>
              <a:rPr lang="en-US" sz="1300" dirty="0"/>
              <a:t> that will provide the modulator K300 and because it is difficult to directly buy from CANON.</a:t>
            </a: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1ED24E73-A76A-2FF5-35AE-4624FD3EB188}"/>
              </a:ext>
            </a:extLst>
          </p:cNvPr>
          <p:cNvSpPr/>
          <p:nvPr/>
        </p:nvSpPr>
        <p:spPr>
          <a:xfrm rot="16200000">
            <a:off x="6137496" y="5334708"/>
            <a:ext cx="450000" cy="85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17F8A72A-B300-CB38-BA26-C0D0DC48A134}"/>
              </a:ext>
            </a:extLst>
          </p:cNvPr>
          <p:cNvSpPr/>
          <p:nvPr/>
        </p:nvSpPr>
        <p:spPr>
          <a:xfrm rot="16200000">
            <a:off x="7877372" y="5334708"/>
            <a:ext cx="450000" cy="855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9D90BE57-075F-AE98-B816-F9C8BF1AF91F}"/>
              </a:ext>
            </a:extLst>
          </p:cNvPr>
          <p:cNvSpPr/>
          <p:nvPr/>
        </p:nvSpPr>
        <p:spPr>
          <a:xfrm>
            <a:off x="6069996" y="4599000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0D56DA6-CB9B-9BD3-A724-F6C25E4F896F}"/>
              </a:ext>
            </a:extLst>
          </p:cNvPr>
          <p:cNvSpPr/>
          <p:nvPr/>
        </p:nvSpPr>
        <p:spPr>
          <a:xfrm>
            <a:off x="7868060" y="5219690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7CDE05F3-83D9-F546-827E-E682385006AE}"/>
              </a:ext>
            </a:extLst>
          </p:cNvPr>
          <p:cNvSpPr/>
          <p:nvPr/>
        </p:nvSpPr>
        <p:spPr>
          <a:xfrm>
            <a:off x="6069996" y="2930722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903ACC3-B791-7724-FF1A-ED898A30CF4F}"/>
              </a:ext>
            </a:extLst>
          </p:cNvPr>
          <p:cNvSpPr/>
          <p:nvPr/>
        </p:nvSpPr>
        <p:spPr>
          <a:xfrm>
            <a:off x="7809872" y="2909221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4C25A78A-7BA1-D6F2-81A2-89E24A347D79}"/>
              </a:ext>
            </a:extLst>
          </p:cNvPr>
          <p:cNvSpPr/>
          <p:nvPr/>
        </p:nvSpPr>
        <p:spPr>
          <a:xfrm>
            <a:off x="6066797" y="2053063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FB6FC5CC-A08A-BD1F-0F0D-A44289B4B27E}"/>
              </a:ext>
            </a:extLst>
          </p:cNvPr>
          <p:cNvSpPr/>
          <p:nvPr/>
        </p:nvSpPr>
        <p:spPr>
          <a:xfrm>
            <a:off x="7806673" y="2031562"/>
            <a:ext cx="585000" cy="536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946D7D8D-03D2-4018-430A-B9C63ECCEF13}"/>
              </a:ext>
            </a:extLst>
          </p:cNvPr>
          <p:cNvGraphicFramePr>
            <a:graphicFrameLocks noGrp="1"/>
          </p:cNvGraphicFramePr>
          <p:nvPr/>
        </p:nvGraphicFramePr>
        <p:xfrm>
          <a:off x="9214188" y="1470481"/>
          <a:ext cx="2853422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750">
                  <a:extLst>
                    <a:ext uri="{9D8B030D-6E8A-4147-A177-3AD203B41FA5}">
                      <a16:colId xmlns:a16="http://schemas.microsoft.com/office/drawing/2014/main" val="3352799684"/>
                    </a:ext>
                  </a:extLst>
                </a:gridCol>
                <a:gridCol w="504093">
                  <a:extLst>
                    <a:ext uri="{9D8B030D-6E8A-4147-A177-3AD203B41FA5}">
                      <a16:colId xmlns:a16="http://schemas.microsoft.com/office/drawing/2014/main" val="1057216925"/>
                    </a:ext>
                  </a:extLst>
                </a:gridCol>
                <a:gridCol w="977579">
                  <a:extLst>
                    <a:ext uri="{9D8B030D-6E8A-4147-A177-3AD203B41FA5}">
                      <a16:colId xmlns:a16="http://schemas.microsoft.com/office/drawing/2014/main" val="3170265039"/>
                    </a:ext>
                  </a:extLst>
                </a:gridCol>
              </a:tblGrid>
              <a:tr h="274076">
                <a:tc>
                  <a:txBody>
                    <a:bodyPr/>
                    <a:lstStyle/>
                    <a:p>
                      <a:r>
                        <a:rPr lang="it-IT" sz="1400" b="1" dirty="0" err="1"/>
                        <a:t>Operational</a:t>
                      </a:r>
                      <a:r>
                        <a:rPr lang="it-IT" sz="1400" b="1" dirty="0"/>
                        <a:t> </a:t>
                      </a:r>
                      <a:r>
                        <a:rPr lang="it-IT" sz="1400" b="1" dirty="0" err="1"/>
                        <a:t>Parameters</a:t>
                      </a:r>
                      <a:endParaRPr lang="it-IT" sz="1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Unit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/>
                        <a:t>VKX8311A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875352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/>
                        <a:t>RF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11.994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21843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/>
                        <a:t>RF Peak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143205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/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215836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/>
                        <a:t>Modulator Peak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140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625546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 err="1"/>
                        <a:t>Operational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voltage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kV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420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466686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 err="1"/>
                        <a:t>Operational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current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320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629402"/>
                  </a:ext>
                </a:extLst>
              </a:tr>
              <a:tr h="303911">
                <a:tc>
                  <a:txBody>
                    <a:bodyPr/>
                    <a:lstStyle/>
                    <a:p>
                      <a:r>
                        <a:rPr lang="it-IT" sz="1400" dirty="0"/>
                        <a:t>PRF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100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83752"/>
                  </a:ext>
                </a:extLst>
              </a:tr>
              <a:tr h="294892">
                <a:tc>
                  <a:txBody>
                    <a:bodyPr/>
                    <a:lstStyle/>
                    <a:p>
                      <a:r>
                        <a:rPr lang="it-IT" sz="1400" dirty="0" err="1"/>
                        <a:t>Pulse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length</a:t>
                      </a:r>
                      <a:r>
                        <a:rPr lang="it-IT" sz="1400" dirty="0"/>
                        <a:t> (top)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 err="1"/>
                        <a:t>us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1.5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023958"/>
                  </a:ext>
                </a:extLst>
              </a:tr>
              <a:tr h="294892">
                <a:tc>
                  <a:txBody>
                    <a:bodyPr/>
                    <a:lstStyle/>
                    <a:p>
                      <a:r>
                        <a:rPr lang="it-IT" sz="1400" dirty="0" err="1"/>
                        <a:t>Efficiency</a:t>
                      </a:r>
                      <a:endParaRPr lang="it-IT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138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B872FB7-C784-F6E3-0E0F-55D89333C5DE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21BCCA6-D097-88DA-BC6C-D79DE0E2A4F4}"/>
              </a:ext>
            </a:extLst>
          </p:cNvPr>
          <p:cNvSpPr/>
          <p:nvPr/>
        </p:nvSpPr>
        <p:spPr>
          <a:xfrm>
            <a:off x="242048" y="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INTRODUCTION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DB4ACD-AEAA-38A3-CCC4-880B9FB8BCC5}"/>
              </a:ext>
            </a:extLst>
          </p:cNvPr>
          <p:cNvSpPr txBox="1"/>
          <p:nvPr/>
        </p:nvSpPr>
        <p:spPr>
          <a:xfrm>
            <a:off x="0" y="1061772"/>
            <a:ext cx="3491603" cy="507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dirty="0"/>
              <a:t>High brightness electron beam up to </a:t>
            </a:r>
            <a:r>
              <a:rPr lang="en-US" altLang="it-IT" sz="1600" b="1" dirty="0">
                <a:solidFill>
                  <a:srgbClr val="0000FF"/>
                </a:solidFill>
              </a:rPr>
              <a:t>1 GeV</a:t>
            </a:r>
            <a:r>
              <a:rPr lang="en-US" altLang="it-IT" sz="1600" dirty="0"/>
              <a:t>, at </a:t>
            </a:r>
            <a:r>
              <a:rPr lang="en-US" altLang="it-IT" sz="1600" b="1" dirty="0">
                <a:solidFill>
                  <a:srgbClr val="0000FF"/>
                </a:solidFill>
              </a:rPr>
              <a:t>100 Hz </a:t>
            </a:r>
            <a:r>
              <a:rPr lang="en-US" altLang="it-IT" sz="1600" dirty="0"/>
              <a:t>repetition rate (baseline) with a possible future upgrade at 400 Hz, single bunch;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endParaRPr lang="en-US" altLang="it-IT" sz="1600" b="1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b="1" dirty="0">
                <a:solidFill>
                  <a:srgbClr val="0000FF"/>
                </a:solidFill>
              </a:rPr>
              <a:t>S-band (2.856 GHz) injector </a:t>
            </a:r>
            <a:r>
              <a:rPr lang="en-US" altLang="it-IT" sz="1600" dirty="0"/>
              <a:t>composed by a photocathode 1.6 cells SW RF Gun and 1x 3m TW S-band structure and 3x 2m TW S-band structures;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endParaRPr lang="en-US" altLang="it-IT" sz="1600" b="1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b="1" dirty="0">
                <a:solidFill>
                  <a:srgbClr val="0000FF"/>
                </a:solidFill>
              </a:rPr>
              <a:t>X-band (11.994 GHz) booster </a:t>
            </a:r>
            <a:r>
              <a:rPr lang="en-US" altLang="it-IT" sz="1600" dirty="0"/>
              <a:t>composed by </a:t>
            </a:r>
            <a:r>
              <a:rPr lang="en-US" altLang="it-IT" sz="1600" b="1" dirty="0">
                <a:solidFill>
                  <a:srgbClr val="0000FF"/>
                </a:solidFill>
              </a:rPr>
              <a:t>16xTW, 0.9 m accelerating structures </a:t>
            </a:r>
            <a:r>
              <a:rPr lang="en-US" altLang="it-IT" sz="1600" dirty="0"/>
              <a:t>with a nominal gradient of </a:t>
            </a:r>
            <a:r>
              <a:rPr lang="en-US" altLang="it-IT" sz="1600" b="1" dirty="0">
                <a:solidFill>
                  <a:srgbClr val="0000FF"/>
                </a:solidFill>
              </a:rPr>
              <a:t>60 MV/m, 8 X band power station (25 MW, 1.5us, up to 400 Hz)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endParaRPr lang="en-US" altLang="it-IT" sz="1600" b="1" dirty="0">
              <a:solidFill>
                <a:srgbClr val="0000FF"/>
              </a:solidFill>
            </a:endParaRP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600" b="1" dirty="0">
                <a:solidFill>
                  <a:srgbClr val="0000FF"/>
                </a:solidFill>
              </a:rPr>
              <a:t>Magnetic chicane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8B2C6E-95E7-CDA2-BB23-534DF16D8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676" y="1950098"/>
            <a:ext cx="8469392" cy="478368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9FEDE48-A919-E28A-9044-31505700C050}"/>
              </a:ext>
            </a:extLst>
          </p:cNvPr>
          <p:cNvSpPr/>
          <p:nvPr/>
        </p:nvSpPr>
        <p:spPr>
          <a:xfrm>
            <a:off x="4731374" y="3304832"/>
            <a:ext cx="162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S-band power stations</a:t>
            </a:r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E4838A1-7EEA-A4A9-A603-8642727D8F69}"/>
              </a:ext>
            </a:extLst>
          </p:cNvPr>
          <p:cNvSpPr/>
          <p:nvPr/>
        </p:nvSpPr>
        <p:spPr>
          <a:xfrm>
            <a:off x="6346156" y="2469582"/>
            <a:ext cx="162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X-band power stations</a:t>
            </a:r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128ED57-701A-8BC3-B378-607F7AA878D0}"/>
              </a:ext>
            </a:extLst>
          </p:cNvPr>
          <p:cNvSpPr/>
          <p:nvPr/>
        </p:nvSpPr>
        <p:spPr>
          <a:xfrm>
            <a:off x="10534491" y="5352200"/>
            <a:ext cx="1251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Magnetic chicane</a:t>
            </a:r>
            <a:endParaRPr lang="en-GB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5E84A33-6415-8949-D8DB-60E87B48ED04}"/>
              </a:ext>
            </a:extLst>
          </p:cNvPr>
          <p:cNvSpPr/>
          <p:nvPr/>
        </p:nvSpPr>
        <p:spPr>
          <a:xfrm>
            <a:off x="11076420" y="4259862"/>
            <a:ext cx="975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Plasma module</a:t>
            </a:r>
            <a:endParaRPr lang="en-GB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7912C4E-DF2E-2AB8-4118-DCC879914726}"/>
              </a:ext>
            </a:extLst>
          </p:cNvPr>
          <p:cNvCxnSpPr>
            <a:cxnSpLocks/>
          </p:cNvCxnSpPr>
          <p:nvPr/>
        </p:nvCxnSpPr>
        <p:spPr>
          <a:xfrm>
            <a:off x="5620666" y="3972757"/>
            <a:ext cx="177337" cy="632819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E7C0BCB-D25B-1AAE-6E0B-3C50C1E61AAC}"/>
              </a:ext>
            </a:extLst>
          </p:cNvPr>
          <p:cNvCxnSpPr>
            <a:cxnSpLocks/>
          </p:cNvCxnSpPr>
          <p:nvPr/>
        </p:nvCxnSpPr>
        <p:spPr>
          <a:xfrm>
            <a:off x="7198805" y="3190805"/>
            <a:ext cx="116395" cy="60675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A903AD3-61E3-BC4A-1593-D2C676C98767}"/>
              </a:ext>
            </a:extLst>
          </p:cNvPr>
          <p:cNvCxnSpPr>
            <a:cxnSpLocks/>
          </p:cNvCxnSpPr>
          <p:nvPr/>
        </p:nvCxnSpPr>
        <p:spPr>
          <a:xfrm>
            <a:off x="7972001" y="2674687"/>
            <a:ext cx="850097" cy="47669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107F280-B078-C99D-990C-16E59753A6CE}"/>
              </a:ext>
            </a:extLst>
          </p:cNvPr>
          <p:cNvCxnSpPr>
            <a:cxnSpLocks/>
          </p:cNvCxnSpPr>
          <p:nvPr/>
        </p:nvCxnSpPr>
        <p:spPr>
          <a:xfrm flipV="1">
            <a:off x="11723348" y="2752531"/>
            <a:ext cx="0" cy="151879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0C86380-5A49-FEEE-FB14-284FD1E87898}"/>
              </a:ext>
            </a:extLst>
          </p:cNvPr>
          <p:cNvCxnSpPr>
            <a:cxnSpLocks/>
          </p:cNvCxnSpPr>
          <p:nvPr/>
        </p:nvCxnSpPr>
        <p:spPr>
          <a:xfrm flipH="1">
            <a:off x="5487196" y="5635690"/>
            <a:ext cx="1473441" cy="874403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0D93A60-2821-AF9A-DB9F-BBCB305EFD68}"/>
              </a:ext>
            </a:extLst>
          </p:cNvPr>
          <p:cNvCxnSpPr>
            <a:cxnSpLocks/>
          </p:cNvCxnSpPr>
          <p:nvPr/>
        </p:nvCxnSpPr>
        <p:spPr>
          <a:xfrm flipH="1">
            <a:off x="7569209" y="2967135"/>
            <a:ext cx="3898114" cy="2326719"/>
          </a:xfrm>
          <a:prstGeom prst="straightConnector1">
            <a:avLst/>
          </a:prstGeom>
          <a:ln w="571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4D279439-BCE3-83F0-7406-5FA4530F3CC7}"/>
              </a:ext>
            </a:extLst>
          </p:cNvPr>
          <p:cNvSpPr/>
          <p:nvPr/>
        </p:nvSpPr>
        <p:spPr>
          <a:xfrm>
            <a:off x="6178171" y="6092857"/>
            <a:ext cx="2165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S-band Injector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1A374C1-3B28-AB5D-B984-6B368D54E17C}"/>
              </a:ext>
            </a:extLst>
          </p:cNvPr>
          <p:cNvSpPr/>
          <p:nvPr/>
        </p:nvSpPr>
        <p:spPr>
          <a:xfrm>
            <a:off x="8242510" y="4896495"/>
            <a:ext cx="2165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X-band Booster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D762702C-CC8B-2545-863C-246949A33941}"/>
              </a:ext>
            </a:extLst>
          </p:cNvPr>
          <p:cNvCxnSpPr>
            <a:cxnSpLocks/>
          </p:cNvCxnSpPr>
          <p:nvPr/>
        </p:nvCxnSpPr>
        <p:spPr>
          <a:xfrm flipH="1" flipV="1">
            <a:off x="9218645" y="4180114"/>
            <a:ext cx="1360546" cy="1179781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D7D9A63-FEB2-8E3E-B332-C3DFD7DC9F11}"/>
              </a:ext>
            </a:extLst>
          </p:cNvPr>
          <p:cNvSpPr txBox="1"/>
          <p:nvPr/>
        </p:nvSpPr>
        <p:spPr>
          <a:xfrm>
            <a:off x="9819701" y="6428073"/>
            <a:ext cx="2372299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</a:pPr>
            <a:r>
              <a:rPr lang="en-US" altLang="it-IT" sz="1600" dirty="0"/>
              <a:t>Courtesy of E. Di Pasquale</a:t>
            </a:r>
          </a:p>
        </p:txBody>
      </p:sp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6EB15CD8-40D8-72FB-DFC3-20EF1ECFC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6861" y="6266703"/>
            <a:ext cx="2743200" cy="365125"/>
          </a:xfrm>
        </p:spPr>
        <p:txBody>
          <a:bodyPr/>
          <a:lstStyle/>
          <a:p>
            <a:fld id="{3A9FF215-316F-4B65-BCDA-A765DC2D78E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9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03176" y="2133600"/>
            <a:ext cx="1775011" cy="2599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3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X-band RF Module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E96DE18-315A-FC05-465E-15284C011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840" y="1523103"/>
            <a:ext cx="4757588" cy="51540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47D768B-9CC1-5A7B-2A66-0E4CB10C6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36" y="2125053"/>
            <a:ext cx="6069623" cy="4369625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C6A5DD5-931E-FF30-D4E7-6CFE731B5984}"/>
              </a:ext>
            </a:extLst>
          </p:cNvPr>
          <p:cNvCxnSpPr>
            <a:cxnSpLocks/>
          </p:cNvCxnSpPr>
          <p:nvPr/>
        </p:nvCxnSpPr>
        <p:spPr>
          <a:xfrm flipH="1">
            <a:off x="9007730" y="1432250"/>
            <a:ext cx="1089582" cy="96558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DB82E4-0C07-7616-5FD9-F45FF1213280}"/>
              </a:ext>
            </a:extLst>
          </p:cNvPr>
          <p:cNvSpPr txBox="1"/>
          <p:nvPr/>
        </p:nvSpPr>
        <p:spPr>
          <a:xfrm>
            <a:off x="9352940" y="847475"/>
            <a:ext cx="294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/>
              <a:t>BOC pulse compressor </a:t>
            </a:r>
          </a:p>
          <a:p>
            <a:pPr algn="ctr"/>
            <a:r>
              <a:rPr lang="en-GB" sz="1600"/>
              <a:t>(PSI design or INFN brazing free)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A9399B3-4689-2C17-8B92-5DC18B114F8C}"/>
              </a:ext>
            </a:extLst>
          </p:cNvPr>
          <p:cNvCxnSpPr>
            <a:cxnSpLocks/>
          </p:cNvCxnSpPr>
          <p:nvPr/>
        </p:nvCxnSpPr>
        <p:spPr>
          <a:xfrm flipH="1">
            <a:off x="11214269" y="2289306"/>
            <a:ext cx="17671" cy="49229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8E3A8E-3E3D-E5F9-F47F-E2CD263ABA53}"/>
              </a:ext>
            </a:extLst>
          </p:cNvPr>
          <p:cNvSpPr txBox="1"/>
          <p:nvPr/>
        </p:nvSpPr>
        <p:spPr>
          <a:xfrm>
            <a:off x="6373076" y="3340185"/>
            <a:ext cx="149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Hybrid</a:t>
            </a:r>
          </a:p>
          <a:p>
            <a:pPr algn="ctr"/>
            <a:r>
              <a:rPr lang="en-GB" sz="1600" dirty="0"/>
              <a:t>(CERN design)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205FC3-9B09-2C05-C8EE-18263604E5E1}"/>
              </a:ext>
            </a:extLst>
          </p:cNvPr>
          <p:cNvSpPr txBox="1"/>
          <p:nvPr/>
        </p:nvSpPr>
        <p:spPr>
          <a:xfrm>
            <a:off x="6085509" y="5720569"/>
            <a:ext cx="1625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Pumping units </a:t>
            </a:r>
            <a:r>
              <a:rPr lang="en-GB" sz="1600" dirty="0"/>
              <a:t>(CERN design)</a:t>
            </a:r>
          </a:p>
          <a:p>
            <a:pPr algn="ctr"/>
            <a:r>
              <a:rPr lang="en-GB" sz="1600" b="1" dirty="0"/>
              <a:t>NEXTORR Pumps </a:t>
            </a:r>
          </a:p>
          <a:p>
            <a:pPr algn="ctr"/>
            <a:r>
              <a:rPr lang="en-GB" sz="1600" dirty="0"/>
              <a:t>(SAES)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2079FB3-9A0E-BCC3-A3AA-4400F339853D}"/>
              </a:ext>
            </a:extLst>
          </p:cNvPr>
          <p:cNvCxnSpPr>
            <a:cxnSpLocks/>
          </p:cNvCxnSpPr>
          <p:nvPr/>
        </p:nvCxnSpPr>
        <p:spPr>
          <a:xfrm flipH="1" flipV="1">
            <a:off x="9918397" y="3067904"/>
            <a:ext cx="1426401" cy="149692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8F7672-C77B-71B0-CEF5-9AB9A89E2B57}"/>
              </a:ext>
            </a:extLst>
          </p:cNvPr>
          <p:cNvSpPr txBox="1"/>
          <p:nvPr/>
        </p:nvSpPr>
        <p:spPr>
          <a:xfrm>
            <a:off x="10509984" y="4577758"/>
            <a:ext cx="1751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/>
              <a:t>X band structures</a:t>
            </a:r>
          </a:p>
          <a:p>
            <a:pPr algn="ctr"/>
            <a:r>
              <a:rPr lang="en-GB" sz="1600"/>
              <a:t>(INFN design)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E7D81C6-94C7-B6B9-C23A-A785C3E9848B}"/>
              </a:ext>
            </a:extLst>
          </p:cNvPr>
          <p:cNvCxnSpPr>
            <a:cxnSpLocks/>
          </p:cNvCxnSpPr>
          <p:nvPr/>
        </p:nvCxnSpPr>
        <p:spPr>
          <a:xfrm flipH="1" flipV="1">
            <a:off x="9007730" y="3924960"/>
            <a:ext cx="2334519" cy="63986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708AD57-634A-E757-7826-D0460F12E83B}"/>
              </a:ext>
            </a:extLst>
          </p:cNvPr>
          <p:cNvCxnSpPr>
            <a:cxnSpLocks/>
          </p:cNvCxnSpPr>
          <p:nvPr/>
        </p:nvCxnSpPr>
        <p:spPr>
          <a:xfrm flipV="1">
            <a:off x="7529885" y="3153866"/>
            <a:ext cx="938252" cy="35741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EE7D1DC-B51C-0534-A771-D0FA33FE6A7B}"/>
              </a:ext>
            </a:extLst>
          </p:cNvPr>
          <p:cNvSpPr txBox="1"/>
          <p:nvPr/>
        </p:nvSpPr>
        <p:spPr>
          <a:xfrm>
            <a:off x="9503944" y="5680331"/>
            <a:ext cx="181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Directional Coupler</a:t>
            </a:r>
          </a:p>
          <a:p>
            <a:pPr algn="ctr"/>
            <a:r>
              <a:rPr lang="en-GB" sz="1600" dirty="0"/>
              <a:t>(CERN design)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74FDBBF-E0E0-5CFB-9681-1C0C54F6EB45}"/>
              </a:ext>
            </a:extLst>
          </p:cNvPr>
          <p:cNvSpPr/>
          <p:nvPr/>
        </p:nvSpPr>
        <p:spPr>
          <a:xfrm>
            <a:off x="-70911" y="1243862"/>
            <a:ext cx="323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00FF"/>
                </a:solidFill>
              </a:rPr>
              <a:t>Power Source: Solid State </a:t>
            </a:r>
            <a:r>
              <a:rPr lang="it-IT" b="1" dirty="0" err="1">
                <a:solidFill>
                  <a:srgbClr val="0000FF"/>
                </a:solidFill>
              </a:rPr>
              <a:t>Pulsed</a:t>
            </a:r>
            <a:r>
              <a:rPr lang="it-IT" b="1" dirty="0">
                <a:solidFill>
                  <a:srgbClr val="0000FF"/>
                </a:solidFill>
              </a:rPr>
              <a:t> Modulator + Klystron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9684E769-37CE-7973-3E45-5C0A5C62A67A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8296292" y="1533726"/>
            <a:ext cx="277324" cy="48292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F8800DD-0BE3-EE52-78AF-6AB4379F7436}"/>
              </a:ext>
            </a:extLst>
          </p:cNvPr>
          <p:cNvSpPr txBox="1"/>
          <p:nvPr/>
        </p:nvSpPr>
        <p:spPr>
          <a:xfrm>
            <a:off x="7615768" y="948951"/>
            <a:ext cx="1915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Mode converter</a:t>
            </a:r>
          </a:p>
          <a:p>
            <a:pPr algn="ctr"/>
            <a:r>
              <a:rPr lang="en-GB" sz="1600" dirty="0"/>
              <a:t>(INFN design)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525D202-8BE6-59C0-1B36-E3A5E727D19C}"/>
              </a:ext>
            </a:extLst>
          </p:cNvPr>
          <p:cNvCxnSpPr>
            <a:cxnSpLocks/>
          </p:cNvCxnSpPr>
          <p:nvPr/>
        </p:nvCxnSpPr>
        <p:spPr>
          <a:xfrm flipH="1" flipV="1">
            <a:off x="8472317" y="3535360"/>
            <a:ext cx="1379045" cy="222165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AD9F773-DC45-7A03-BE80-AADAC6453AF7}"/>
              </a:ext>
            </a:extLst>
          </p:cNvPr>
          <p:cNvCxnSpPr>
            <a:cxnSpLocks/>
          </p:cNvCxnSpPr>
          <p:nvPr/>
        </p:nvCxnSpPr>
        <p:spPr>
          <a:xfrm flipV="1">
            <a:off x="7248408" y="3982217"/>
            <a:ext cx="817262" cy="177790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25BBC68-D729-4133-01A3-6E41C40F0E87}"/>
              </a:ext>
            </a:extLst>
          </p:cNvPr>
          <p:cNvSpPr txBox="1"/>
          <p:nvPr/>
        </p:nvSpPr>
        <p:spPr>
          <a:xfrm>
            <a:off x="10097312" y="1668369"/>
            <a:ext cx="218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/>
              <a:t>Spiral RF LOADS</a:t>
            </a:r>
          </a:p>
          <a:p>
            <a:pPr algn="ctr"/>
            <a:r>
              <a:rPr lang="en-GB" sz="1600"/>
              <a:t>(CERN Design)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8369476-ABE0-F9D4-A794-C6D17F45C872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7547677" y="2210765"/>
            <a:ext cx="600900" cy="38180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66AD13C-EB7A-D982-5035-98952005A889}"/>
              </a:ext>
            </a:extLst>
          </p:cNvPr>
          <p:cNvSpPr txBox="1"/>
          <p:nvPr/>
        </p:nvSpPr>
        <p:spPr>
          <a:xfrm>
            <a:off x="5677701" y="2177070"/>
            <a:ext cx="186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circular waveguide</a:t>
            </a:r>
          </a:p>
          <a:p>
            <a:pPr algn="ctr"/>
            <a:r>
              <a:rPr lang="en-GB" sz="1600" b="1" dirty="0"/>
              <a:t>Pumping units</a:t>
            </a:r>
          </a:p>
          <a:p>
            <a:pPr algn="ctr"/>
            <a:r>
              <a:rPr lang="en-GB" sz="1600" dirty="0"/>
              <a:t>(INFN design)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4777890-F533-D932-27C9-E7E3418DC544}"/>
              </a:ext>
            </a:extLst>
          </p:cNvPr>
          <p:cNvSpPr txBox="1"/>
          <p:nvPr/>
        </p:nvSpPr>
        <p:spPr>
          <a:xfrm>
            <a:off x="426709" y="4644529"/>
            <a:ext cx="252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00FF"/>
                </a:solidFill>
              </a:rPr>
              <a:t>Transport line: Low loss Circular waveguide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FF8DB36-7BE8-5CF3-C1A3-A65FBED90340}"/>
              </a:ext>
            </a:extLst>
          </p:cNvPr>
          <p:cNvCxnSpPr>
            <a:cxnSpLocks/>
          </p:cNvCxnSpPr>
          <p:nvPr/>
        </p:nvCxnSpPr>
        <p:spPr>
          <a:xfrm flipV="1">
            <a:off x="1664069" y="3619579"/>
            <a:ext cx="632617" cy="9833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F41D2FC-B324-B3B5-5580-C25438EECD87}"/>
              </a:ext>
            </a:extLst>
          </p:cNvPr>
          <p:cNvSpPr txBox="1"/>
          <p:nvPr/>
        </p:nvSpPr>
        <p:spPr>
          <a:xfrm>
            <a:off x="2121772" y="6071252"/>
            <a:ext cx="1869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rgbClr val="0000FF"/>
                </a:solidFill>
              </a:rPr>
              <a:t>Accelerating module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12C8F11-A592-4392-24FE-D84273E7D072}"/>
              </a:ext>
            </a:extLst>
          </p:cNvPr>
          <p:cNvCxnSpPr>
            <a:cxnSpLocks/>
          </p:cNvCxnSpPr>
          <p:nvPr/>
        </p:nvCxnSpPr>
        <p:spPr>
          <a:xfrm flipV="1">
            <a:off x="3865495" y="6152558"/>
            <a:ext cx="583260" cy="166497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4726AEE-566B-63BA-664D-A82755D8B094}"/>
              </a:ext>
            </a:extLst>
          </p:cNvPr>
          <p:cNvCxnSpPr>
            <a:cxnSpLocks/>
          </p:cNvCxnSpPr>
          <p:nvPr/>
        </p:nvCxnSpPr>
        <p:spPr>
          <a:xfrm flipH="1">
            <a:off x="10099031" y="1950048"/>
            <a:ext cx="367601" cy="13955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ECF1BC3-C61C-562F-FF6F-791D4626E754}"/>
              </a:ext>
            </a:extLst>
          </p:cNvPr>
          <p:cNvGrpSpPr/>
          <p:nvPr/>
        </p:nvGrpSpPr>
        <p:grpSpPr>
          <a:xfrm>
            <a:off x="2348677" y="2039224"/>
            <a:ext cx="1080120" cy="383890"/>
            <a:chOff x="1331640" y="2181014"/>
            <a:chExt cx="1080120" cy="383890"/>
          </a:xfrm>
        </p:grpSpPr>
        <p:cxnSp>
          <p:nvCxnSpPr>
            <p:cNvPr id="30" name="Connettore 1 11">
              <a:extLst>
                <a:ext uri="{FF2B5EF4-FFF2-40B4-BE49-F238E27FC236}">
                  <a16:creationId xmlns:a16="http://schemas.microsoft.com/office/drawing/2014/main" id="{E9C40ADD-8433-0900-F05F-A0D25DD34B75}"/>
                </a:ext>
              </a:extLst>
            </p:cNvPr>
            <p:cNvCxnSpPr/>
            <p:nvPr/>
          </p:nvCxnSpPr>
          <p:spPr>
            <a:xfrm>
              <a:off x="1331640" y="2564904"/>
              <a:ext cx="216024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13">
              <a:extLst>
                <a:ext uri="{FF2B5EF4-FFF2-40B4-BE49-F238E27FC236}">
                  <a16:creationId xmlns:a16="http://schemas.microsoft.com/office/drawing/2014/main" id="{CF2DBC34-0505-63F6-677A-B4731B289043}"/>
                </a:ext>
              </a:extLst>
            </p:cNvPr>
            <p:cNvCxnSpPr/>
            <p:nvPr/>
          </p:nvCxnSpPr>
          <p:spPr>
            <a:xfrm flipV="1">
              <a:off x="1547664" y="2181014"/>
              <a:ext cx="0" cy="38389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15">
              <a:extLst>
                <a:ext uri="{FF2B5EF4-FFF2-40B4-BE49-F238E27FC236}">
                  <a16:creationId xmlns:a16="http://schemas.microsoft.com/office/drawing/2014/main" id="{CC3688B5-9D94-FD5E-CFC7-B6CF93AE04C7}"/>
                </a:ext>
              </a:extLst>
            </p:cNvPr>
            <p:cNvCxnSpPr/>
            <p:nvPr/>
          </p:nvCxnSpPr>
          <p:spPr>
            <a:xfrm>
              <a:off x="1547664" y="2181014"/>
              <a:ext cx="576064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18">
              <a:extLst>
                <a:ext uri="{FF2B5EF4-FFF2-40B4-BE49-F238E27FC236}">
                  <a16:creationId xmlns:a16="http://schemas.microsoft.com/office/drawing/2014/main" id="{8A05B1F3-ED51-98F7-6B59-AD2FD3D85F14}"/>
                </a:ext>
              </a:extLst>
            </p:cNvPr>
            <p:cNvCxnSpPr/>
            <p:nvPr/>
          </p:nvCxnSpPr>
          <p:spPr>
            <a:xfrm>
              <a:off x="2123728" y="2181014"/>
              <a:ext cx="0" cy="38389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20">
              <a:extLst>
                <a:ext uri="{FF2B5EF4-FFF2-40B4-BE49-F238E27FC236}">
                  <a16:creationId xmlns:a16="http://schemas.microsoft.com/office/drawing/2014/main" id="{C3984395-D19F-7710-9C91-463083CCD314}"/>
                </a:ext>
              </a:extLst>
            </p:cNvPr>
            <p:cNvCxnSpPr/>
            <p:nvPr/>
          </p:nvCxnSpPr>
          <p:spPr>
            <a:xfrm>
              <a:off x="2123728" y="2564904"/>
              <a:ext cx="288032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A4BCD2F-4532-8FDB-BAED-F9E7AE13C611}"/>
              </a:ext>
            </a:extLst>
          </p:cNvPr>
          <p:cNvSpPr txBox="1"/>
          <p:nvPr/>
        </p:nvSpPr>
        <p:spPr>
          <a:xfrm>
            <a:off x="2437373" y="2418176"/>
            <a:ext cx="843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25 MW </a:t>
            </a:r>
          </a:p>
          <a:p>
            <a:r>
              <a:rPr lang="en-GB" sz="1600"/>
              <a:t>1.5 us</a:t>
            </a:r>
          </a:p>
          <a:p>
            <a:r>
              <a:rPr lang="en-GB" sz="1600"/>
              <a:t>100 Hz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BB5F131F-284C-9530-3D3E-4E1128FA494D}"/>
              </a:ext>
            </a:extLst>
          </p:cNvPr>
          <p:cNvGrpSpPr/>
          <p:nvPr/>
        </p:nvGrpSpPr>
        <p:grpSpPr>
          <a:xfrm>
            <a:off x="5087894" y="3117224"/>
            <a:ext cx="1405017" cy="1339602"/>
            <a:chOff x="5898431" y="750981"/>
            <a:chExt cx="1405017" cy="1339602"/>
          </a:xfrm>
        </p:grpSpPr>
        <p:cxnSp>
          <p:nvCxnSpPr>
            <p:cNvPr id="45" name="Connettore 1 97">
              <a:extLst>
                <a:ext uri="{FF2B5EF4-FFF2-40B4-BE49-F238E27FC236}">
                  <a16:creationId xmlns:a16="http://schemas.microsoft.com/office/drawing/2014/main" id="{386FE538-2B81-5B4C-F7EC-EE3E8817731C}"/>
                </a:ext>
              </a:extLst>
            </p:cNvPr>
            <p:cNvCxnSpPr/>
            <p:nvPr/>
          </p:nvCxnSpPr>
          <p:spPr>
            <a:xfrm>
              <a:off x="5898431" y="2090583"/>
              <a:ext cx="78702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98">
              <a:extLst>
                <a:ext uri="{FF2B5EF4-FFF2-40B4-BE49-F238E27FC236}">
                  <a16:creationId xmlns:a16="http://schemas.microsoft.com/office/drawing/2014/main" id="{B30B2EE9-6AC0-042A-3921-7EDDC2C2B90A}"/>
                </a:ext>
              </a:extLst>
            </p:cNvPr>
            <p:cNvCxnSpPr/>
            <p:nvPr/>
          </p:nvCxnSpPr>
          <p:spPr>
            <a:xfrm flipV="1">
              <a:off x="5977133" y="1145035"/>
              <a:ext cx="0" cy="94554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99">
              <a:extLst>
                <a:ext uri="{FF2B5EF4-FFF2-40B4-BE49-F238E27FC236}">
                  <a16:creationId xmlns:a16="http://schemas.microsoft.com/office/drawing/2014/main" id="{02CB2F10-4BC8-E3C7-40EB-AE2671575AF4}"/>
                </a:ext>
              </a:extLst>
            </p:cNvPr>
            <p:cNvCxnSpPr>
              <a:cxnSpLocks/>
            </p:cNvCxnSpPr>
            <p:nvPr/>
          </p:nvCxnSpPr>
          <p:spPr>
            <a:xfrm>
              <a:off x="5977133" y="1145035"/>
              <a:ext cx="209872" cy="47688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100">
              <a:extLst>
                <a:ext uri="{FF2B5EF4-FFF2-40B4-BE49-F238E27FC236}">
                  <a16:creationId xmlns:a16="http://schemas.microsoft.com/office/drawing/2014/main" id="{FAB35857-070F-8732-E8D6-32C81C50CCA1}"/>
                </a:ext>
              </a:extLst>
            </p:cNvPr>
            <p:cNvCxnSpPr>
              <a:cxnSpLocks/>
            </p:cNvCxnSpPr>
            <p:nvPr/>
          </p:nvCxnSpPr>
          <p:spPr>
            <a:xfrm>
              <a:off x="6187005" y="1621918"/>
              <a:ext cx="0" cy="46866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101">
              <a:extLst>
                <a:ext uri="{FF2B5EF4-FFF2-40B4-BE49-F238E27FC236}">
                  <a16:creationId xmlns:a16="http://schemas.microsoft.com/office/drawing/2014/main" id="{03832602-8668-E518-1F27-3E112CE0139D}"/>
                </a:ext>
              </a:extLst>
            </p:cNvPr>
            <p:cNvCxnSpPr/>
            <p:nvPr/>
          </p:nvCxnSpPr>
          <p:spPr>
            <a:xfrm>
              <a:off x="6187005" y="2090583"/>
              <a:ext cx="10493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01C094CD-E370-09E2-6713-9AFA7D08DFF3}"/>
                </a:ext>
              </a:extLst>
            </p:cNvPr>
            <p:cNvSpPr txBox="1"/>
            <p:nvPr/>
          </p:nvSpPr>
          <p:spPr>
            <a:xfrm>
              <a:off x="6131332" y="750981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/>
                <a:t>140-70 MW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F109AB78-6060-67DA-3E80-B5A2DB9CBED4}"/>
                </a:ext>
              </a:extLst>
            </p:cNvPr>
            <p:cNvSpPr txBox="1"/>
            <p:nvPr/>
          </p:nvSpPr>
          <p:spPr>
            <a:xfrm>
              <a:off x="6147351" y="975103"/>
              <a:ext cx="753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/>
                <a:t>130 ns</a:t>
              </a:r>
            </a:p>
            <a:p>
              <a:r>
                <a:rPr lang="en-GB" sz="1600"/>
                <a:t>100 Hz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F1BFF79B-6D08-4B45-8CF2-91B43E70B005}"/>
              </a:ext>
            </a:extLst>
          </p:cNvPr>
          <p:cNvGrpSpPr/>
          <p:nvPr/>
        </p:nvGrpSpPr>
        <p:grpSpPr>
          <a:xfrm>
            <a:off x="3272120" y="5124549"/>
            <a:ext cx="393510" cy="565065"/>
            <a:chOff x="5943978" y="3104673"/>
            <a:chExt cx="393510" cy="945548"/>
          </a:xfrm>
        </p:grpSpPr>
        <p:cxnSp>
          <p:nvCxnSpPr>
            <p:cNvPr id="53" name="Connettore 1 97">
              <a:extLst>
                <a:ext uri="{FF2B5EF4-FFF2-40B4-BE49-F238E27FC236}">
                  <a16:creationId xmlns:a16="http://schemas.microsoft.com/office/drawing/2014/main" id="{AC0CC3A5-30D1-909B-B98B-D20E1445903C}"/>
                </a:ext>
              </a:extLst>
            </p:cNvPr>
            <p:cNvCxnSpPr/>
            <p:nvPr/>
          </p:nvCxnSpPr>
          <p:spPr>
            <a:xfrm>
              <a:off x="5943978" y="4050221"/>
              <a:ext cx="78702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98">
              <a:extLst>
                <a:ext uri="{FF2B5EF4-FFF2-40B4-BE49-F238E27FC236}">
                  <a16:creationId xmlns:a16="http://schemas.microsoft.com/office/drawing/2014/main" id="{872DA10F-57A1-1F1F-94DD-A4D50B6CFFF2}"/>
                </a:ext>
              </a:extLst>
            </p:cNvPr>
            <p:cNvCxnSpPr/>
            <p:nvPr/>
          </p:nvCxnSpPr>
          <p:spPr>
            <a:xfrm flipV="1">
              <a:off x="6022680" y="3104673"/>
              <a:ext cx="0" cy="945548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99">
              <a:extLst>
                <a:ext uri="{FF2B5EF4-FFF2-40B4-BE49-F238E27FC236}">
                  <a16:creationId xmlns:a16="http://schemas.microsoft.com/office/drawing/2014/main" id="{136E0790-2DD6-5263-3460-71071A2C69B0}"/>
                </a:ext>
              </a:extLst>
            </p:cNvPr>
            <p:cNvCxnSpPr>
              <a:cxnSpLocks/>
            </p:cNvCxnSpPr>
            <p:nvPr/>
          </p:nvCxnSpPr>
          <p:spPr>
            <a:xfrm>
              <a:off x="6022680" y="3104673"/>
              <a:ext cx="209872" cy="476883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100">
              <a:extLst>
                <a:ext uri="{FF2B5EF4-FFF2-40B4-BE49-F238E27FC236}">
                  <a16:creationId xmlns:a16="http://schemas.microsoft.com/office/drawing/2014/main" id="{E58C8217-98AA-D47E-FDBC-8BDEDBA73E49}"/>
                </a:ext>
              </a:extLst>
            </p:cNvPr>
            <p:cNvCxnSpPr>
              <a:cxnSpLocks/>
            </p:cNvCxnSpPr>
            <p:nvPr/>
          </p:nvCxnSpPr>
          <p:spPr>
            <a:xfrm>
              <a:off x="6232552" y="3581556"/>
              <a:ext cx="0" cy="468665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101">
              <a:extLst>
                <a:ext uri="{FF2B5EF4-FFF2-40B4-BE49-F238E27FC236}">
                  <a16:creationId xmlns:a16="http://schemas.microsoft.com/office/drawing/2014/main" id="{CA6F3C24-9774-7899-F699-2FA043AF6DF6}"/>
                </a:ext>
              </a:extLst>
            </p:cNvPr>
            <p:cNvCxnSpPr/>
            <p:nvPr/>
          </p:nvCxnSpPr>
          <p:spPr>
            <a:xfrm>
              <a:off x="6232552" y="4050221"/>
              <a:ext cx="104936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D431FF1-6D81-3D45-55AE-DC16C5D05E26}"/>
              </a:ext>
            </a:extLst>
          </p:cNvPr>
          <p:cNvSpPr txBox="1"/>
          <p:nvPr/>
        </p:nvSpPr>
        <p:spPr>
          <a:xfrm>
            <a:off x="3641064" y="4969423"/>
            <a:ext cx="1067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ym typeface="Symbol" panose="05050102010706020507" pitchFamily="18" charset="2"/>
              </a:rPr>
              <a:t>70</a:t>
            </a:r>
            <a:r>
              <a:rPr lang="en-GB" sz="1600"/>
              <a:t>-35 MW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09902885-578C-089B-A7C2-71C30D122672}"/>
              </a:ext>
            </a:extLst>
          </p:cNvPr>
          <p:cNvSpPr txBox="1"/>
          <p:nvPr/>
        </p:nvSpPr>
        <p:spPr>
          <a:xfrm>
            <a:off x="3644132" y="5206408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130 ns</a:t>
            </a:r>
          </a:p>
          <a:p>
            <a:r>
              <a:rPr lang="en-GB" sz="1600"/>
              <a:t>100 Hz</a:t>
            </a:r>
          </a:p>
        </p:txBody>
      </p: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BCDC71F2-ED35-58F7-6231-AC27CE10E8D8}"/>
              </a:ext>
            </a:extLst>
          </p:cNvPr>
          <p:cNvCxnSpPr>
            <a:cxnSpLocks/>
          </p:cNvCxnSpPr>
          <p:nvPr/>
        </p:nvCxnSpPr>
        <p:spPr>
          <a:xfrm>
            <a:off x="1368781" y="2853313"/>
            <a:ext cx="3378958" cy="151113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999376AB-04DE-3062-4E91-F924A373E9C1}"/>
              </a:ext>
            </a:extLst>
          </p:cNvPr>
          <p:cNvCxnSpPr>
            <a:cxnSpLocks/>
          </p:cNvCxnSpPr>
          <p:nvPr/>
        </p:nvCxnSpPr>
        <p:spPr>
          <a:xfrm flipV="1">
            <a:off x="5170125" y="5309011"/>
            <a:ext cx="1280761" cy="1167469"/>
          </a:xfrm>
          <a:prstGeom prst="straightConnector1">
            <a:avLst/>
          </a:prstGeom>
          <a:ln w="381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BE16B4CE-6165-20DD-ADC7-E275E15A4516}"/>
              </a:ext>
            </a:extLst>
          </p:cNvPr>
          <p:cNvSpPr txBox="1"/>
          <p:nvPr/>
        </p:nvSpPr>
        <p:spPr>
          <a:xfrm>
            <a:off x="3317201" y="3410874"/>
            <a:ext cx="739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6 m</a:t>
            </a:r>
          </a:p>
        </p:txBody>
      </p: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7274C3EC-6560-2363-1ABD-7FB15C695595}"/>
              </a:ext>
            </a:extLst>
          </p:cNvPr>
          <p:cNvSpPr txBox="1"/>
          <p:nvPr/>
        </p:nvSpPr>
        <p:spPr>
          <a:xfrm>
            <a:off x="5415987" y="6297409"/>
            <a:ext cx="739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2.3 m</a:t>
            </a:r>
          </a:p>
        </p:txBody>
      </p:sp>
      <p:cxnSp>
        <p:nvCxnSpPr>
          <p:cNvPr id="78" name="Connettore diritto 77">
            <a:extLst>
              <a:ext uri="{FF2B5EF4-FFF2-40B4-BE49-F238E27FC236}">
                <a16:creationId xmlns:a16="http://schemas.microsoft.com/office/drawing/2014/main" id="{8EF19041-5A71-9763-9EA9-38A333CFEB92}"/>
              </a:ext>
            </a:extLst>
          </p:cNvPr>
          <p:cNvCxnSpPr/>
          <p:nvPr/>
        </p:nvCxnSpPr>
        <p:spPr>
          <a:xfrm>
            <a:off x="8702566" y="2471245"/>
            <a:ext cx="0" cy="2638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diritto 78">
            <a:extLst>
              <a:ext uri="{FF2B5EF4-FFF2-40B4-BE49-F238E27FC236}">
                <a16:creationId xmlns:a16="http://schemas.microsoft.com/office/drawing/2014/main" id="{1416103C-F34F-CC35-1953-E3D85370F126}"/>
              </a:ext>
            </a:extLst>
          </p:cNvPr>
          <p:cNvCxnSpPr>
            <a:cxnSpLocks/>
          </p:cNvCxnSpPr>
          <p:nvPr/>
        </p:nvCxnSpPr>
        <p:spPr>
          <a:xfrm flipH="1">
            <a:off x="8655846" y="2864978"/>
            <a:ext cx="46720" cy="81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diritto 80">
            <a:extLst>
              <a:ext uri="{FF2B5EF4-FFF2-40B4-BE49-F238E27FC236}">
                <a16:creationId xmlns:a16="http://schemas.microsoft.com/office/drawing/2014/main" id="{DB01DC01-3C10-A9A7-1DB1-4CF5A2052FF6}"/>
              </a:ext>
            </a:extLst>
          </p:cNvPr>
          <p:cNvCxnSpPr>
            <a:cxnSpLocks/>
          </p:cNvCxnSpPr>
          <p:nvPr/>
        </p:nvCxnSpPr>
        <p:spPr>
          <a:xfrm>
            <a:off x="8702566" y="2781603"/>
            <a:ext cx="0" cy="833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E62F9D7D-ECD6-E39B-D956-5A2DD95C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9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3" grpId="0"/>
      <p:bldP spid="16" grpId="0"/>
      <p:bldP spid="19" grpId="0"/>
      <p:bldP spid="21" grpId="0"/>
      <p:bldP spid="38" grpId="0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931DD6AF-FB97-78A2-ED9A-949349220A3A}"/>
              </a:ext>
            </a:extLst>
          </p:cNvPr>
          <p:cNvSpPr/>
          <p:nvPr/>
        </p:nvSpPr>
        <p:spPr>
          <a:xfrm>
            <a:off x="2347007" y="566659"/>
            <a:ext cx="547293" cy="22503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C81EAC5-43E2-C8F3-38E6-19AC1BEABDE2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5" name="Connettore diritto 114">
            <a:extLst>
              <a:ext uri="{FF2B5EF4-FFF2-40B4-BE49-F238E27FC236}">
                <a16:creationId xmlns:a16="http://schemas.microsoft.com/office/drawing/2014/main" id="{BA0D1478-2B60-53D5-A8EF-F236121DBF16}"/>
              </a:ext>
            </a:extLst>
          </p:cNvPr>
          <p:cNvCxnSpPr>
            <a:cxnSpLocks/>
          </p:cNvCxnSpPr>
          <p:nvPr/>
        </p:nvCxnSpPr>
        <p:spPr>
          <a:xfrm>
            <a:off x="5575091" y="5619213"/>
            <a:ext cx="0" cy="33739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e 155"/>
          <p:cNvSpPr/>
          <p:nvPr/>
        </p:nvSpPr>
        <p:spPr>
          <a:xfrm>
            <a:off x="4650896" y="2489094"/>
            <a:ext cx="415911" cy="403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0" name="Connettore diritto 159"/>
          <p:cNvCxnSpPr>
            <a:cxnSpLocks/>
          </p:cNvCxnSpPr>
          <p:nvPr/>
        </p:nvCxnSpPr>
        <p:spPr>
          <a:xfrm>
            <a:off x="4625629" y="2009382"/>
            <a:ext cx="0" cy="211438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riangolo isoscele 230"/>
          <p:cNvSpPr/>
          <p:nvPr/>
        </p:nvSpPr>
        <p:spPr>
          <a:xfrm>
            <a:off x="451898" y="3771436"/>
            <a:ext cx="746410" cy="66295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2" name="Connettore diritto 231"/>
          <p:cNvCxnSpPr>
            <a:cxnSpLocks/>
            <a:stCxn id="231" idx="0"/>
          </p:cNvCxnSpPr>
          <p:nvPr/>
        </p:nvCxnSpPr>
        <p:spPr>
          <a:xfrm flipV="1">
            <a:off x="825103" y="2082139"/>
            <a:ext cx="0" cy="168929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ttore diritto 232"/>
          <p:cNvCxnSpPr>
            <a:cxnSpLocks/>
            <a:stCxn id="49" idx="3"/>
            <a:endCxn id="51" idx="1"/>
          </p:cNvCxnSpPr>
          <p:nvPr/>
        </p:nvCxnSpPr>
        <p:spPr>
          <a:xfrm flipV="1">
            <a:off x="931794" y="1963111"/>
            <a:ext cx="3607403" cy="4955"/>
          </a:xfrm>
          <a:prstGeom prst="line">
            <a:avLst/>
          </a:prstGeom>
          <a:ln w="1238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uppo 239"/>
          <p:cNvGrpSpPr/>
          <p:nvPr/>
        </p:nvGrpSpPr>
        <p:grpSpPr>
          <a:xfrm>
            <a:off x="4621036" y="4100104"/>
            <a:ext cx="222113" cy="411270"/>
            <a:chOff x="2769928" y="2479776"/>
            <a:chExt cx="176999" cy="343582"/>
          </a:xfrm>
        </p:grpSpPr>
        <p:cxnSp>
          <p:nvCxnSpPr>
            <p:cNvPr id="241" name="Connettore diritto 240"/>
            <p:cNvCxnSpPr>
              <a:cxnSpLocks/>
            </p:cNvCxnSpPr>
            <p:nvPr/>
          </p:nvCxnSpPr>
          <p:spPr>
            <a:xfrm>
              <a:off x="2769928" y="2482118"/>
              <a:ext cx="175101" cy="3412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diritto 241"/>
            <p:cNvCxnSpPr>
              <a:cxnSpLocks/>
            </p:cNvCxnSpPr>
            <p:nvPr/>
          </p:nvCxnSpPr>
          <p:spPr>
            <a:xfrm flipH="1">
              <a:off x="2774620" y="2479776"/>
              <a:ext cx="172307" cy="3414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3" name="Connettore diritto 242"/>
          <p:cNvCxnSpPr>
            <a:cxnSpLocks/>
          </p:cNvCxnSpPr>
          <p:nvPr/>
        </p:nvCxnSpPr>
        <p:spPr>
          <a:xfrm>
            <a:off x="4840761" y="4508799"/>
            <a:ext cx="1522989" cy="1922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onnettore diritto 243"/>
          <p:cNvCxnSpPr>
            <a:cxnSpLocks/>
          </p:cNvCxnSpPr>
          <p:nvPr/>
        </p:nvCxnSpPr>
        <p:spPr>
          <a:xfrm>
            <a:off x="6363750" y="4538142"/>
            <a:ext cx="0" cy="103379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ttore diritto 244"/>
          <p:cNvCxnSpPr>
            <a:cxnSpLocks/>
          </p:cNvCxnSpPr>
          <p:nvPr/>
        </p:nvCxnSpPr>
        <p:spPr>
          <a:xfrm flipH="1">
            <a:off x="4628765" y="4504047"/>
            <a:ext cx="12410" cy="1175877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CasellaDiTesto 246"/>
          <p:cNvSpPr txBox="1"/>
          <p:nvPr/>
        </p:nvSpPr>
        <p:spPr>
          <a:xfrm>
            <a:off x="199530" y="605927"/>
            <a:ext cx="116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Klystron gallery</a:t>
            </a:r>
          </a:p>
        </p:txBody>
      </p:sp>
      <p:sp>
        <p:nvSpPr>
          <p:cNvPr id="248" name="CasellaDiTesto 247"/>
          <p:cNvSpPr txBox="1"/>
          <p:nvPr/>
        </p:nvSpPr>
        <p:spPr>
          <a:xfrm>
            <a:off x="4110744" y="652010"/>
            <a:ext cx="83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Linac</a:t>
            </a:r>
            <a:r>
              <a:rPr lang="en-GB" b="1" dirty="0"/>
              <a:t> hall</a:t>
            </a:r>
          </a:p>
        </p:txBody>
      </p:sp>
      <p:sp>
        <p:nvSpPr>
          <p:cNvPr id="275" name="CasellaDiTesto 274"/>
          <p:cNvSpPr txBox="1"/>
          <p:nvPr/>
        </p:nvSpPr>
        <p:spPr>
          <a:xfrm>
            <a:off x="1576964" y="-56497"/>
            <a:ext cx="9018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X BAND RF MODULE: SCHEMATIC LAYOUT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19481A8-3686-5E34-DCE6-ABF1DFCBD109}"/>
              </a:ext>
            </a:extLst>
          </p:cNvPr>
          <p:cNvSpPr/>
          <p:nvPr/>
        </p:nvSpPr>
        <p:spPr>
          <a:xfrm>
            <a:off x="718412" y="3016295"/>
            <a:ext cx="213382" cy="179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D7368C7A-9B48-EF04-0EEF-320B7AC0B9B3}"/>
              </a:ext>
            </a:extLst>
          </p:cNvPr>
          <p:cNvCxnSpPr>
            <a:stCxn id="28" idx="3"/>
          </p:cNvCxnSpPr>
          <p:nvPr/>
        </p:nvCxnSpPr>
        <p:spPr>
          <a:xfrm flipV="1">
            <a:off x="931794" y="3105869"/>
            <a:ext cx="1530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>
            <a:extLst>
              <a:ext uri="{FF2B5EF4-FFF2-40B4-BE49-F238E27FC236}">
                <a16:creationId xmlns:a16="http://schemas.microsoft.com/office/drawing/2014/main" id="{3735B95A-429C-F82A-5A7E-E8AFCB5F53D6}"/>
              </a:ext>
            </a:extLst>
          </p:cNvPr>
          <p:cNvSpPr/>
          <p:nvPr/>
        </p:nvSpPr>
        <p:spPr>
          <a:xfrm>
            <a:off x="1080431" y="3061053"/>
            <a:ext cx="275484" cy="895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igura a mano libera: forma 41">
            <a:extLst>
              <a:ext uri="{FF2B5EF4-FFF2-40B4-BE49-F238E27FC236}">
                <a16:creationId xmlns:a16="http://schemas.microsoft.com/office/drawing/2014/main" id="{C02D621D-43B0-0858-F2F0-4F35950BDC5E}"/>
              </a:ext>
            </a:extLst>
          </p:cNvPr>
          <p:cNvSpPr/>
          <p:nvPr/>
        </p:nvSpPr>
        <p:spPr>
          <a:xfrm>
            <a:off x="565853" y="2452875"/>
            <a:ext cx="190500" cy="234462"/>
          </a:xfrm>
          <a:custGeom>
            <a:avLst/>
            <a:gdLst>
              <a:gd name="connsiteX0" fmla="*/ 0 w 187570"/>
              <a:gd name="connsiteY0" fmla="*/ 234462 h 234462"/>
              <a:gd name="connsiteX1" fmla="*/ 187570 w 187570"/>
              <a:gd name="connsiteY1" fmla="*/ 234462 h 234462"/>
              <a:gd name="connsiteX2" fmla="*/ 187570 w 187570"/>
              <a:gd name="connsiteY2" fmla="*/ 0 h 234462"/>
              <a:gd name="connsiteX3" fmla="*/ 35170 w 187570"/>
              <a:gd name="connsiteY3" fmla="*/ 0 h 234462"/>
              <a:gd name="connsiteX0" fmla="*/ 2930 w 190500"/>
              <a:gd name="connsiteY0" fmla="*/ 234462 h 234462"/>
              <a:gd name="connsiteX1" fmla="*/ 190500 w 190500"/>
              <a:gd name="connsiteY1" fmla="*/ 234462 h 234462"/>
              <a:gd name="connsiteX2" fmla="*/ 190500 w 190500"/>
              <a:gd name="connsiteY2" fmla="*/ 0 h 234462"/>
              <a:gd name="connsiteX3" fmla="*/ 0 w 190500"/>
              <a:gd name="connsiteY3" fmla="*/ 0 h 23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234462">
                <a:moveTo>
                  <a:pt x="2930" y="234462"/>
                </a:moveTo>
                <a:lnTo>
                  <a:pt x="190500" y="234462"/>
                </a:lnTo>
                <a:lnTo>
                  <a:pt x="190500" y="0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A8AD4D64-C9A0-3A44-82D8-3C3383001DB9}"/>
              </a:ext>
            </a:extLst>
          </p:cNvPr>
          <p:cNvSpPr/>
          <p:nvPr/>
        </p:nvSpPr>
        <p:spPr>
          <a:xfrm>
            <a:off x="799249" y="2430064"/>
            <a:ext cx="45719" cy="280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B6466252-F953-67AE-B4CF-4A6F159031CE}"/>
              </a:ext>
            </a:extLst>
          </p:cNvPr>
          <p:cNvSpPr/>
          <p:nvPr/>
        </p:nvSpPr>
        <p:spPr>
          <a:xfrm>
            <a:off x="756353" y="1857139"/>
            <a:ext cx="175441" cy="2218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5D09C9B0-40C2-4143-A7BA-0F24718DEE3A}"/>
              </a:ext>
            </a:extLst>
          </p:cNvPr>
          <p:cNvSpPr/>
          <p:nvPr/>
        </p:nvSpPr>
        <p:spPr>
          <a:xfrm>
            <a:off x="4539197" y="1852184"/>
            <a:ext cx="175441" cy="2218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64C759F4-D051-89A3-E2A4-042B32A88B56}"/>
              </a:ext>
            </a:extLst>
          </p:cNvPr>
          <p:cNvGrpSpPr/>
          <p:nvPr/>
        </p:nvGrpSpPr>
        <p:grpSpPr>
          <a:xfrm flipH="1">
            <a:off x="4105665" y="5322998"/>
            <a:ext cx="637503" cy="179149"/>
            <a:chOff x="770720" y="3525556"/>
            <a:chExt cx="637503" cy="179149"/>
          </a:xfrm>
        </p:grpSpPr>
        <p:sp>
          <p:nvSpPr>
            <p:cNvPr id="59" name="Rettangolo 58">
              <a:extLst>
                <a:ext uri="{FF2B5EF4-FFF2-40B4-BE49-F238E27FC236}">
                  <a16:creationId xmlns:a16="http://schemas.microsoft.com/office/drawing/2014/main" id="{46A81844-61FF-F01C-B2B7-EB2033FA600F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BF29E4A0-8A13-DA0B-A779-5EF2B0BE5E4A}"/>
                </a:ext>
              </a:extLst>
            </p:cNvPr>
            <p:cNvCxnSpPr>
              <a:stCxn id="59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9B0CF67D-412D-D560-C4DC-716B9E5B100D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0724A6D8-B851-7441-8E3E-E48F42048042}"/>
              </a:ext>
            </a:extLst>
          </p:cNvPr>
          <p:cNvCxnSpPr/>
          <p:nvPr/>
        </p:nvCxnSpPr>
        <p:spPr>
          <a:xfrm>
            <a:off x="4837639" y="3774105"/>
            <a:ext cx="0" cy="3259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tangolo 63">
            <a:extLst>
              <a:ext uri="{FF2B5EF4-FFF2-40B4-BE49-F238E27FC236}">
                <a16:creationId xmlns:a16="http://schemas.microsoft.com/office/drawing/2014/main" id="{339E301C-642D-085E-64D0-FA5EA87240BD}"/>
              </a:ext>
            </a:extLst>
          </p:cNvPr>
          <p:cNvSpPr/>
          <p:nvPr/>
        </p:nvSpPr>
        <p:spPr>
          <a:xfrm>
            <a:off x="4730895" y="3842738"/>
            <a:ext cx="213382" cy="1791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30E45501-A0F5-A6A6-E39D-EC2A1F4F2073}"/>
              </a:ext>
            </a:extLst>
          </p:cNvPr>
          <p:cNvCxnSpPr>
            <a:stCxn id="64" idx="3"/>
          </p:cNvCxnSpPr>
          <p:nvPr/>
        </p:nvCxnSpPr>
        <p:spPr>
          <a:xfrm flipV="1">
            <a:off x="4944277" y="3932312"/>
            <a:ext cx="1530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65">
            <a:extLst>
              <a:ext uri="{FF2B5EF4-FFF2-40B4-BE49-F238E27FC236}">
                <a16:creationId xmlns:a16="http://schemas.microsoft.com/office/drawing/2014/main" id="{36CC6C60-D99D-D685-BE35-25A9F620CF44}"/>
              </a:ext>
            </a:extLst>
          </p:cNvPr>
          <p:cNvSpPr/>
          <p:nvPr/>
        </p:nvSpPr>
        <p:spPr>
          <a:xfrm>
            <a:off x="5092914" y="3887496"/>
            <a:ext cx="275484" cy="895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90E287DB-AAA2-2687-D7D4-7D89E9D376C7}"/>
              </a:ext>
            </a:extLst>
          </p:cNvPr>
          <p:cNvGrpSpPr/>
          <p:nvPr/>
        </p:nvGrpSpPr>
        <p:grpSpPr>
          <a:xfrm>
            <a:off x="4379197" y="4630339"/>
            <a:ext cx="279115" cy="280385"/>
            <a:chOff x="618161" y="2939325"/>
            <a:chExt cx="279115" cy="280385"/>
          </a:xfrm>
        </p:grpSpPr>
        <p:sp>
          <p:nvSpPr>
            <p:cNvPr id="69" name="Figura a mano libera: forma 68">
              <a:extLst>
                <a:ext uri="{FF2B5EF4-FFF2-40B4-BE49-F238E27FC236}">
                  <a16:creationId xmlns:a16="http://schemas.microsoft.com/office/drawing/2014/main" id="{99F837E2-D8E6-F0BE-56F3-F9074D41D76E}"/>
                </a:ext>
              </a:extLst>
            </p:cNvPr>
            <p:cNvSpPr/>
            <p:nvPr/>
          </p:nvSpPr>
          <p:spPr>
            <a:xfrm>
              <a:off x="618161" y="2962136"/>
              <a:ext cx="190500" cy="234462"/>
            </a:xfrm>
            <a:custGeom>
              <a:avLst/>
              <a:gdLst>
                <a:gd name="connsiteX0" fmla="*/ 0 w 187570"/>
                <a:gd name="connsiteY0" fmla="*/ 234462 h 234462"/>
                <a:gd name="connsiteX1" fmla="*/ 187570 w 187570"/>
                <a:gd name="connsiteY1" fmla="*/ 234462 h 234462"/>
                <a:gd name="connsiteX2" fmla="*/ 187570 w 187570"/>
                <a:gd name="connsiteY2" fmla="*/ 0 h 234462"/>
                <a:gd name="connsiteX3" fmla="*/ 35170 w 187570"/>
                <a:gd name="connsiteY3" fmla="*/ 0 h 234462"/>
                <a:gd name="connsiteX0" fmla="*/ 2930 w 190500"/>
                <a:gd name="connsiteY0" fmla="*/ 234462 h 234462"/>
                <a:gd name="connsiteX1" fmla="*/ 190500 w 190500"/>
                <a:gd name="connsiteY1" fmla="*/ 234462 h 234462"/>
                <a:gd name="connsiteX2" fmla="*/ 190500 w 190500"/>
                <a:gd name="connsiteY2" fmla="*/ 0 h 234462"/>
                <a:gd name="connsiteX3" fmla="*/ 0 w 190500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234462">
                  <a:moveTo>
                    <a:pt x="2930" y="234462"/>
                  </a:moveTo>
                  <a:lnTo>
                    <a:pt x="190500" y="234462"/>
                  </a:lnTo>
                  <a:lnTo>
                    <a:pt x="190500" y="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AA32838D-950B-56B7-31BA-B0F1CC6C35D2}"/>
                </a:ext>
              </a:extLst>
            </p:cNvPr>
            <p:cNvSpPr/>
            <p:nvPr/>
          </p:nvSpPr>
          <p:spPr>
            <a:xfrm>
              <a:off x="851557" y="2939325"/>
              <a:ext cx="45719" cy="2803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CF2ABAE6-648A-7F78-BC20-ACB4BF034BB7}"/>
              </a:ext>
            </a:extLst>
          </p:cNvPr>
          <p:cNvGrpSpPr/>
          <p:nvPr/>
        </p:nvGrpSpPr>
        <p:grpSpPr>
          <a:xfrm>
            <a:off x="6105654" y="4613348"/>
            <a:ext cx="279115" cy="280385"/>
            <a:chOff x="618161" y="2939325"/>
            <a:chExt cx="279115" cy="280385"/>
          </a:xfrm>
        </p:grpSpPr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id="{C3EAE1C8-F4C6-A2D2-CAA3-F821F03A3ADC}"/>
                </a:ext>
              </a:extLst>
            </p:cNvPr>
            <p:cNvSpPr/>
            <p:nvPr/>
          </p:nvSpPr>
          <p:spPr>
            <a:xfrm>
              <a:off x="618161" y="2962136"/>
              <a:ext cx="190500" cy="234462"/>
            </a:xfrm>
            <a:custGeom>
              <a:avLst/>
              <a:gdLst>
                <a:gd name="connsiteX0" fmla="*/ 0 w 187570"/>
                <a:gd name="connsiteY0" fmla="*/ 234462 h 234462"/>
                <a:gd name="connsiteX1" fmla="*/ 187570 w 187570"/>
                <a:gd name="connsiteY1" fmla="*/ 234462 h 234462"/>
                <a:gd name="connsiteX2" fmla="*/ 187570 w 187570"/>
                <a:gd name="connsiteY2" fmla="*/ 0 h 234462"/>
                <a:gd name="connsiteX3" fmla="*/ 35170 w 187570"/>
                <a:gd name="connsiteY3" fmla="*/ 0 h 234462"/>
                <a:gd name="connsiteX0" fmla="*/ 2930 w 190500"/>
                <a:gd name="connsiteY0" fmla="*/ 234462 h 234462"/>
                <a:gd name="connsiteX1" fmla="*/ 190500 w 190500"/>
                <a:gd name="connsiteY1" fmla="*/ 234462 h 234462"/>
                <a:gd name="connsiteX2" fmla="*/ 190500 w 190500"/>
                <a:gd name="connsiteY2" fmla="*/ 0 h 234462"/>
                <a:gd name="connsiteX3" fmla="*/ 0 w 190500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234462">
                  <a:moveTo>
                    <a:pt x="2930" y="234462"/>
                  </a:moveTo>
                  <a:lnTo>
                    <a:pt x="190500" y="234462"/>
                  </a:lnTo>
                  <a:lnTo>
                    <a:pt x="190500" y="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E073EED2-E86A-56F5-F4FA-4F6AD28AF774}"/>
                </a:ext>
              </a:extLst>
            </p:cNvPr>
            <p:cNvSpPr/>
            <p:nvPr/>
          </p:nvSpPr>
          <p:spPr>
            <a:xfrm>
              <a:off x="851557" y="2939325"/>
              <a:ext cx="45719" cy="2803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CasellaDiTesto 75">
            <a:extLst>
              <a:ext uri="{FF2B5EF4-FFF2-40B4-BE49-F238E27FC236}">
                <a16:creationId xmlns:a16="http://schemas.microsoft.com/office/drawing/2014/main" id="{AA1D1B22-1608-808A-D180-B2F8578CCED2}"/>
              </a:ext>
            </a:extLst>
          </p:cNvPr>
          <p:cNvSpPr txBox="1"/>
          <p:nvPr/>
        </p:nvSpPr>
        <p:spPr>
          <a:xfrm>
            <a:off x="2320677" y="882717"/>
            <a:ext cx="83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wall</a:t>
            </a:r>
          </a:p>
        </p:txBody>
      </p:sp>
      <p:cxnSp>
        <p:nvCxnSpPr>
          <p:cNvPr id="106" name="Connettore diritto 105">
            <a:extLst>
              <a:ext uri="{FF2B5EF4-FFF2-40B4-BE49-F238E27FC236}">
                <a16:creationId xmlns:a16="http://schemas.microsoft.com/office/drawing/2014/main" id="{018D541E-2FF3-FF38-3AAB-E22864AEB521}"/>
              </a:ext>
            </a:extLst>
          </p:cNvPr>
          <p:cNvCxnSpPr>
            <a:cxnSpLocks/>
            <a:stCxn id="185" idx="3"/>
          </p:cNvCxnSpPr>
          <p:nvPr/>
        </p:nvCxnSpPr>
        <p:spPr>
          <a:xfrm>
            <a:off x="5581513" y="4891861"/>
            <a:ext cx="0" cy="6800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9E148234-4C2C-B1E4-4FC9-05FE06D5BC9B}"/>
              </a:ext>
            </a:extLst>
          </p:cNvPr>
          <p:cNvGrpSpPr/>
          <p:nvPr/>
        </p:nvGrpSpPr>
        <p:grpSpPr>
          <a:xfrm flipH="1">
            <a:off x="5049646" y="4948803"/>
            <a:ext cx="637503" cy="179149"/>
            <a:chOff x="770720" y="3525556"/>
            <a:chExt cx="637503" cy="179149"/>
          </a:xfrm>
        </p:grpSpPr>
        <p:sp>
          <p:nvSpPr>
            <p:cNvPr id="109" name="Rettangolo 108">
              <a:extLst>
                <a:ext uri="{FF2B5EF4-FFF2-40B4-BE49-F238E27FC236}">
                  <a16:creationId xmlns:a16="http://schemas.microsoft.com/office/drawing/2014/main" id="{A2E4F133-1D99-161A-DA88-C39C928DA8B8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508AF387-F7C7-6DDE-F463-2819FA7C543C}"/>
                </a:ext>
              </a:extLst>
            </p:cNvPr>
            <p:cNvCxnSpPr>
              <a:stCxn id="109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ttangolo 111">
              <a:extLst>
                <a:ext uri="{FF2B5EF4-FFF2-40B4-BE49-F238E27FC236}">
                  <a16:creationId xmlns:a16="http://schemas.microsoft.com/office/drawing/2014/main" id="{CD37AA5D-B829-E194-3BBA-EA95803E8038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9" name="Rettangolo 238"/>
          <p:cNvSpPr>
            <a:spLocks/>
          </p:cNvSpPr>
          <p:nvPr/>
        </p:nvSpPr>
        <p:spPr>
          <a:xfrm>
            <a:off x="4561353" y="5558050"/>
            <a:ext cx="1094736" cy="2159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riangolo rettangolo 115">
            <a:extLst>
              <a:ext uri="{FF2B5EF4-FFF2-40B4-BE49-F238E27FC236}">
                <a16:creationId xmlns:a16="http://schemas.microsoft.com/office/drawing/2014/main" id="{93806E76-AA1C-8C6B-8489-AC86AD9D3C9A}"/>
              </a:ext>
            </a:extLst>
          </p:cNvPr>
          <p:cNvSpPr/>
          <p:nvPr/>
        </p:nvSpPr>
        <p:spPr>
          <a:xfrm rot="10800000">
            <a:off x="5521523" y="5836920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Connettore diritto 116">
            <a:extLst>
              <a:ext uri="{FF2B5EF4-FFF2-40B4-BE49-F238E27FC236}">
                <a16:creationId xmlns:a16="http://schemas.microsoft.com/office/drawing/2014/main" id="{CA0A4343-967B-9531-D7C3-FF69FCFE2826}"/>
              </a:ext>
            </a:extLst>
          </p:cNvPr>
          <p:cNvCxnSpPr>
            <a:cxnSpLocks/>
          </p:cNvCxnSpPr>
          <p:nvPr/>
        </p:nvCxnSpPr>
        <p:spPr>
          <a:xfrm>
            <a:off x="7274333" y="5618305"/>
            <a:ext cx="0" cy="337392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uppo 117">
            <a:extLst>
              <a:ext uri="{FF2B5EF4-FFF2-40B4-BE49-F238E27FC236}">
                <a16:creationId xmlns:a16="http://schemas.microsoft.com/office/drawing/2014/main" id="{93C528E1-F10E-EDE3-968C-D8FE48FAAEC8}"/>
              </a:ext>
            </a:extLst>
          </p:cNvPr>
          <p:cNvGrpSpPr/>
          <p:nvPr/>
        </p:nvGrpSpPr>
        <p:grpSpPr>
          <a:xfrm flipH="1">
            <a:off x="5804907" y="5322090"/>
            <a:ext cx="637503" cy="179149"/>
            <a:chOff x="770720" y="3525556"/>
            <a:chExt cx="637503" cy="179149"/>
          </a:xfrm>
        </p:grpSpPr>
        <p:sp>
          <p:nvSpPr>
            <p:cNvPr id="119" name="Rettangolo 118">
              <a:extLst>
                <a:ext uri="{FF2B5EF4-FFF2-40B4-BE49-F238E27FC236}">
                  <a16:creationId xmlns:a16="http://schemas.microsoft.com/office/drawing/2014/main" id="{75D94401-D163-5A7F-FA53-B9C280507DCB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120" name="Connettore diritto 119">
              <a:extLst>
                <a:ext uri="{FF2B5EF4-FFF2-40B4-BE49-F238E27FC236}">
                  <a16:creationId xmlns:a16="http://schemas.microsoft.com/office/drawing/2014/main" id="{4943B029-7EE6-4CAB-0A4D-056D85ADB1BB}"/>
                </a:ext>
              </a:extLst>
            </p:cNvPr>
            <p:cNvCxnSpPr>
              <a:stCxn id="119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ttangolo 120">
              <a:extLst>
                <a:ext uri="{FF2B5EF4-FFF2-40B4-BE49-F238E27FC236}">
                  <a16:creationId xmlns:a16="http://schemas.microsoft.com/office/drawing/2014/main" id="{D4235C09-BF4B-1E38-45EB-58F289ED07A4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ttangolo 135">
            <a:extLst>
              <a:ext uri="{FF2B5EF4-FFF2-40B4-BE49-F238E27FC236}">
                <a16:creationId xmlns:a16="http://schemas.microsoft.com/office/drawing/2014/main" id="{88126EE0-E8BB-6142-60AF-1A45F30510C0}"/>
              </a:ext>
            </a:extLst>
          </p:cNvPr>
          <p:cNvSpPr>
            <a:spLocks/>
          </p:cNvSpPr>
          <p:nvPr/>
        </p:nvSpPr>
        <p:spPr>
          <a:xfrm>
            <a:off x="6260595" y="5557142"/>
            <a:ext cx="1094736" cy="2159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Triangolo rettangolo 136">
            <a:extLst>
              <a:ext uri="{FF2B5EF4-FFF2-40B4-BE49-F238E27FC236}">
                <a16:creationId xmlns:a16="http://schemas.microsoft.com/office/drawing/2014/main" id="{EAD32C6C-D8C8-EF89-2A71-344476D095C3}"/>
              </a:ext>
            </a:extLst>
          </p:cNvPr>
          <p:cNvSpPr/>
          <p:nvPr/>
        </p:nvSpPr>
        <p:spPr>
          <a:xfrm rot="10800000">
            <a:off x="7220765" y="5836012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Connettore diritto 138">
            <a:extLst>
              <a:ext uri="{FF2B5EF4-FFF2-40B4-BE49-F238E27FC236}">
                <a16:creationId xmlns:a16="http://schemas.microsoft.com/office/drawing/2014/main" id="{1D7AF228-9255-A415-9003-211B994120DB}"/>
              </a:ext>
            </a:extLst>
          </p:cNvPr>
          <p:cNvCxnSpPr>
            <a:cxnSpLocks/>
            <a:stCxn id="239" idx="3"/>
            <a:endCxn id="136" idx="1"/>
          </p:cNvCxnSpPr>
          <p:nvPr/>
        </p:nvCxnSpPr>
        <p:spPr>
          <a:xfrm flipV="1">
            <a:off x="5656089" y="5665127"/>
            <a:ext cx="604506" cy="90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ttangolo 145">
            <a:extLst>
              <a:ext uri="{FF2B5EF4-FFF2-40B4-BE49-F238E27FC236}">
                <a16:creationId xmlns:a16="http://schemas.microsoft.com/office/drawing/2014/main" id="{147BB79D-9612-2078-AC88-332B777BEC86}"/>
              </a:ext>
            </a:extLst>
          </p:cNvPr>
          <p:cNvSpPr/>
          <p:nvPr/>
        </p:nvSpPr>
        <p:spPr>
          <a:xfrm>
            <a:off x="1230776" y="1858526"/>
            <a:ext cx="175441" cy="2218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Connettore diritto 146">
            <a:extLst>
              <a:ext uri="{FF2B5EF4-FFF2-40B4-BE49-F238E27FC236}">
                <a16:creationId xmlns:a16="http://schemas.microsoft.com/office/drawing/2014/main" id="{19A4AEFF-B97B-0701-4AD6-4946CD01FDF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235425" y="1782007"/>
            <a:ext cx="153036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ttangolo 147">
            <a:extLst>
              <a:ext uri="{FF2B5EF4-FFF2-40B4-BE49-F238E27FC236}">
                <a16:creationId xmlns:a16="http://schemas.microsoft.com/office/drawing/2014/main" id="{1DEF25A3-AA85-F2F2-4896-AFCC894A815C}"/>
              </a:ext>
            </a:extLst>
          </p:cNvPr>
          <p:cNvSpPr/>
          <p:nvPr/>
        </p:nvSpPr>
        <p:spPr>
          <a:xfrm rot="16200000">
            <a:off x="1180755" y="1521595"/>
            <a:ext cx="275484" cy="895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uppo 153">
            <a:extLst>
              <a:ext uri="{FF2B5EF4-FFF2-40B4-BE49-F238E27FC236}">
                <a16:creationId xmlns:a16="http://schemas.microsoft.com/office/drawing/2014/main" id="{0C2460EE-FC82-261F-2AA3-D223596E4D45}"/>
              </a:ext>
            </a:extLst>
          </p:cNvPr>
          <p:cNvGrpSpPr/>
          <p:nvPr/>
        </p:nvGrpSpPr>
        <p:grpSpPr>
          <a:xfrm>
            <a:off x="3973910" y="1405383"/>
            <a:ext cx="175441" cy="651742"/>
            <a:chOff x="1283084" y="1937899"/>
            <a:chExt cx="175441" cy="651742"/>
          </a:xfrm>
        </p:grpSpPr>
        <p:sp>
          <p:nvSpPr>
            <p:cNvPr id="150" name="Rettangolo 149">
              <a:extLst>
                <a:ext uri="{FF2B5EF4-FFF2-40B4-BE49-F238E27FC236}">
                  <a16:creationId xmlns:a16="http://schemas.microsoft.com/office/drawing/2014/main" id="{6D78754A-C607-C8B5-4CE4-35596E3E03AD}"/>
                </a:ext>
              </a:extLst>
            </p:cNvPr>
            <p:cNvSpPr/>
            <p:nvPr/>
          </p:nvSpPr>
          <p:spPr>
            <a:xfrm>
              <a:off x="1283084" y="2367787"/>
              <a:ext cx="175441" cy="22185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Connettore diritto 150">
              <a:extLst>
                <a:ext uri="{FF2B5EF4-FFF2-40B4-BE49-F238E27FC236}">
                  <a16:creationId xmlns:a16="http://schemas.microsoft.com/office/drawing/2014/main" id="{5737A7C6-AB01-7577-9D2F-B73518CB20E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287733" y="2291268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Rettangolo 151">
              <a:extLst>
                <a:ext uri="{FF2B5EF4-FFF2-40B4-BE49-F238E27FC236}">
                  <a16:creationId xmlns:a16="http://schemas.microsoft.com/office/drawing/2014/main" id="{B97D439A-4201-2567-78B3-03BBF057C4FD}"/>
                </a:ext>
              </a:extLst>
            </p:cNvPr>
            <p:cNvSpPr/>
            <p:nvPr/>
          </p:nvSpPr>
          <p:spPr>
            <a:xfrm rot="16200000">
              <a:off x="1233063" y="2030856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5" name="Gruppo 154">
            <a:extLst>
              <a:ext uri="{FF2B5EF4-FFF2-40B4-BE49-F238E27FC236}">
                <a16:creationId xmlns:a16="http://schemas.microsoft.com/office/drawing/2014/main" id="{17C5F20B-367C-BBA5-5BCB-C78401546479}"/>
              </a:ext>
            </a:extLst>
          </p:cNvPr>
          <p:cNvGrpSpPr/>
          <p:nvPr/>
        </p:nvGrpSpPr>
        <p:grpSpPr>
          <a:xfrm flipH="1">
            <a:off x="8526000" y="1117931"/>
            <a:ext cx="637503" cy="179149"/>
            <a:chOff x="770720" y="3525556"/>
            <a:chExt cx="637503" cy="179149"/>
          </a:xfrm>
        </p:grpSpPr>
        <p:sp>
          <p:nvSpPr>
            <p:cNvPr id="157" name="Rettangolo 156">
              <a:extLst>
                <a:ext uri="{FF2B5EF4-FFF2-40B4-BE49-F238E27FC236}">
                  <a16:creationId xmlns:a16="http://schemas.microsoft.com/office/drawing/2014/main" id="{C11B90A0-6AE1-C6F2-BC1F-7D268D2C2A56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158" name="Connettore diritto 157">
              <a:extLst>
                <a:ext uri="{FF2B5EF4-FFF2-40B4-BE49-F238E27FC236}">
                  <a16:creationId xmlns:a16="http://schemas.microsoft.com/office/drawing/2014/main" id="{8AA92D36-DC41-0DE2-1C86-F1C76D148934}"/>
                </a:ext>
              </a:extLst>
            </p:cNvPr>
            <p:cNvCxnSpPr>
              <a:stCxn id="157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Rettangolo 158">
              <a:extLst>
                <a:ext uri="{FF2B5EF4-FFF2-40B4-BE49-F238E27FC236}">
                  <a16:creationId xmlns:a16="http://schemas.microsoft.com/office/drawing/2014/main" id="{0469D0BE-7EFA-2093-658B-A7394BCC15F6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ttangolo 160">
            <a:extLst>
              <a:ext uri="{FF2B5EF4-FFF2-40B4-BE49-F238E27FC236}">
                <a16:creationId xmlns:a16="http://schemas.microsoft.com/office/drawing/2014/main" id="{38D4957F-3B4C-8646-411E-F8A9F22C844C}"/>
              </a:ext>
            </a:extLst>
          </p:cNvPr>
          <p:cNvSpPr/>
          <p:nvPr/>
        </p:nvSpPr>
        <p:spPr>
          <a:xfrm>
            <a:off x="8950121" y="1514087"/>
            <a:ext cx="175441" cy="2218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uppo 161">
            <a:extLst>
              <a:ext uri="{FF2B5EF4-FFF2-40B4-BE49-F238E27FC236}">
                <a16:creationId xmlns:a16="http://schemas.microsoft.com/office/drawing/2014/main" id="{61EEB668-B19D-F68C-AF73-A130D8FB691F}"/>
              </a:ext>
            </a:extLst>
          </p:cNvPr>
          <p:cNvGrpSpPr/>
          <p:nvPr/>
        </p:nvGrpSpPr>
        <p:grpSpPr>
          <a:xfrm flipH="1">
            <a:off x="8950121" y="1995227"/>
            <a:ext cx="279115" cy="280385"/>
            <a:chOff x="618161" y="2939325"/>
            <a:chExt cx="279115" cy="280385"/>
          </a:xfrm>
        </p:grpSpPr>
        <p:sp>
          <p:nvSpPr>
            <p:cNvPr id="163" name="Figura a mano libera: forma 162">
              <a:extLst>
                <a:ext uri="{FF2B5EF4-FFF2-40B4-BE49-F238E27FC236}">
                  <a16:creationId xmlns:a16="http://schemas.microsoft.com/office/drawing/2014/main" id="{25FD47E1-7F71-1086-E615-90CEA11C9B8E}"/>
                </a:ext>
              </a:extLst>
            </p:cNvPr>
            <p:cNvSpPr/>
            <p:nvPr/>
          </p:nvSpPr>
          <p:spPr>
            <a:xfrm>
              <a:off x="618161" y="2962136"/>
              <a:ext cx="190500" cy="234462"/>
            </a:xfrm>
            <a:custGeom>
              <a:avLst/>
              <a:gdLst>
                <a:gd name="connsiteX0" fmla="*/ 0 w 187570"/>
                <a:gd name="connsiteY0" fmla="*/ 234462 h 234462"/>
                <a:gd name="connsiteX1" fmla="*/ 187570 w 187570"/>
                <a:gd name="connsiteY1" fmla="*/ 234462 h 234462"/>
                <a:gd name="connsiteX2" fmla="*/ 187570 w 187570"/>
                <a:gd name="connsiteY2" fmla="*/ 0 h 234462"/>
                <a:gd name="connsiteX3" fmla="*/ 35170 w 187570"/>
                <a:gd name="connsiteY3" fmla="*/ 0 h 234462"/>
                <a:gd name="connsiteX0" fmla="*/ 2930 w 190500"/>
                <a:gd name="connsiteY0" fmla="*/ 234462 h 234462"/>
                <a:gd name="connsiteX1" fmla="*/ 190500 w 190500"/>
                <a:gd name="connsiteY1" fmla="*/ 234462 h 234462"/>
                <a:gd name="connsiteX2" fmla="*/ 190500 w 190500"/>
                <a:gd name="connsiteY2" fmla="*/ 0 h 234462"/>
                <a:gd name="connsiteX3" fmla="*/ 0 w 190500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234462">
                  <a:moveTo>
                    <a:pt x="2930" y="234462"/>
                  </a:moveTo>
                  <a:lnTo>
                    <a:pt x="190500" y="234462"/>
                  </a:lnTo>
                  <a:lnTo>
                    <a:pt x="190500" y="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ttangolo 163">
              <a:extLst>
                <a:ext uri="{FF2B5EF4-FFF2-40B4-BE49-F238E27FC236}">
                  <a16:creationId xmlns:a16="http://schemas.microsoft.com/office/drawing/2014/main" id="{16305406-6C6F-EC5F-2307-C9381404B560}"/>
                </a:ext>
              </a:extLst>
            </p:cNvPr>
            <p:cNvSpPr/>
            <p:nvPr/>
          </p:nvSpPr>
          <p:spPr>
            <a:xfrm>
              <a:off x="851557" y="2939325"/>
              <a:ext cx="45719" cy="2803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uppo 164">
            <a:extLst>
              <a:ext uri="{FF2B5EF4-FFF2-40B4-BE49-F238E27FC236}">
                <a16:creationId xmlns:a16="http://schemas.microsoft.com/office/drawing/2014/main" id="{8392FC61-09B8-FE53-7C0D-EE982776CF22}"/>
              </a:ext>
            </a:extLst>
          </p:cNvPr>
          <p:cNvGrpSpPr/>
          <p:nvPr/>
        </p:nvGrpSpPr>
        <p:grpSpPr>
          <a:xfrm>
            <a:off x="8940414" y="2492706"/>
            <a:ext cx="222113" cy="411270"/>
            <a:chOff x="2769928" y="2479776"/>
            <a:chExt cx="176999" cy="343582"/>
          </a:xfrm>
        </p:grpSpPr>
        <p:cxnSp>
          <p:nvCxnSpPr>
            <p:cNvPr id="166" name="Connettore diritto 165">
              <a:extLst>
                <a:ext uri="{FF2B5EF4-FFF2-40B4-BE49-F238E27FC236}">
                  <a16:creationId xmlns:a16="http://schemas.microsoft.com/office/drawing/2014/main" id="{0246D269-D725-780A-4CDB-2D542F18716A}"/>
                </a:ext>
              </a:extLst>
            </p:cNvPr>
            <p:cNvCxnSpPr>
              <a:cxnSpLocks/>
            </p:cNvCxnSpPr>
            <p:nvPr/>
          </p:nvCxnSpPr>
          <p:spPr>
            <a:xfrm>
              <a:off x="2769928" y="2482118"/>
              <a:ext cx="175101" cy="3412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diritto 166">
              <a:extLst>
                <a:ext uri="{FF2B5EF4-FFF2-40B4-BE49-F238E27FC236}">
                  <a16:creationId xmlns:a16="http://schemas.microsoft.com/office/drawing/2014/main" id="{40E0A62B-0738-E6A3-B8E9-FDCDF4A793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4620" y="2479776"/>
              <a:ext cx="172307" cy="3414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riangolo rettangolo 167">
            <a:extLst>
              <a:ext uri="{FF2B5EF4-FFF2-40B4-BE49-F238E27FC236}">
                <a16:creationId xmlns:a16="http://schemas.microsoft.com/office/drawing/2014/main" id="{A8949D53-EA47-B742-2E05-8AB10B038B9E}"/>
              </a:ext>
            </a:extLst>
          </p:cNvPr>
          <p:cNvSpPr/>
          <p:nvPr/>
        </p:nvSpPr>
        <p:spPr>
          <a:xfrm rot="10800000">
            <a:off x="8995840" y="3118489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09CC7DC4-E435-3FB4-5898-4248994CC1D0}"/>
              </a:ext>
            </a:extLst>
          </p:cNvPr>
          <p:cNvGrpSpPr/>
          <p:nvPr/>
        </p:nvGrpSpPr>
        <p:grpSpPr>
          <a:xfrm rot="16200000">
            <a:off x="8785883" y="3473904"/>
            <a:ext cx="175441" cy="651742"/>
            <a:chOff x="1283084" y="1937899"/>
            <a:chExt cx="175441" cy="651742"/>
          </a:xfrm>
        </p:grpSpPr>
        <p:sp>
          <p:nvSpPr>
            <p:cNvPr id="170" name="Rettangolo 169">
              <a:extLst>
                <a:ext uri="{FF2B5EF4-FFF2-40B4-BE49-F238E27FC236}">
                  <a16:creationId xmlns:a16="http://schemas.microsoft.com/office/drawing/2014/main" id="{830106BB-B514-D8A9-E083-8DB6932B28A3}"/>
                </a:ext>
              </a:extLst>
            </p:cNvPr>
            <p:cNvSpPr/>
            <p:nvPr/>
          </p:nvSpPr>
          <p:spPr>
            <a:xfrm>
              <a:off x="1283084" y="2367787"/>
              <a:ext cx="175441" cy="221854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1" name="Connettore diritto 170">
              <a:extLst>
                <a:ext uri="{FF2B5EF4-FFF2-40B4-BE49-F238E27FC236}">
                  <a16:creationId xmlns:a16="http://schemas.microsoft.com/office/drawing/2014/main" id="{52D32196-FF22-C1D7-7A1E-01A718DCE55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287733" y="2291268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Rettangolo 171">
              <a:extLst>
                <a:ext uri="{FF2B5EF4-FFF2-40B4-BE49-F238E27FC236}">
                  <a16:creationId xmlns:a16="http://schemas.microsoft.com/office/drawing/2014/main" id="{405171CE-409F-3410-6FFC-3D3046ECC1B2}"/>
                </a:ext>
              </a:extLst>
            </p:cNvPr>
            <p:cNvSpPr/>
            <p:nvPr/>
          </p:nvSpPr>
          <p:spPr>
            <a:xfrm rot="16200000">
              <a:off x="1233063" y="2030856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" name="Ovale 173">
            <a:extLst>
              <a:ext uri="{FF2B5EF4-FFF2-40B4-BE49-F238E27FC236}">
                <a16:creationId xmlns:a16="http://schemas.microsoft.com/office/drawing/2014/main" id="{37B319DE-FEAD-4E3C-63EC-C7942CB32D57}"/>
              </a:ext>
            </a:extLst>
          </p:cNvPr>
          <p:cNvSpPr/>
          <p:nvPr/>
        </p:nvSpPr>
        <p:spPr>
          <a:xfrm>
            <a:off x="8898435" y="4078788"/>
            <a:ext cx="415911" cy="4038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Triangolo rettangolo 176">
            <a:extLst>
              <a:ext uri="{FF2B5EF4-FFF2-40B4-BE49-F238E27FC236}">
                <a16:creationId xmlns:a16="http://schemas.microsoft.com/office/drawing/2014/main" id="{0237E7FA-2DEC-EC30-C537-917A9A2A25DC}"/>
              </a:ext>
            </a:extLst>
          </p:cNvPr>
          <p:cNvSpPr/>
          <p:nvPr/>
        </p:nvSpPr>
        <p:spPr>
          <a:xfrm>
            <a:off x="4796595" y="3444922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ttangolo 177">
            <a:extLst>
              <a:ext uri="{FF2B5EF4-FFF2-40B4-BE49-F238E27FC236}">
                <a16:creationId xmlns:a16="http://schemas.microsoft.com/office/drawing/2014/main" id="{227EFE8C-2462-88FC-3B70-54086897A277}"/>
              </a:ext>
            </a:extLst>
          </p:cNvPr>
          <p:cNvSpPr/>
          <p:nvPr/>
        </p:nvSpPr>
        <p:spPr>
          <a:xfrm>
            <a:off x="-36416" y="4646340"/>
            <a:ext cx="19102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SCANDINOVA MODULATOR K300</a:t>
            </a:r>
          </a:p>
          <a:p>
            <a:pPr algn="ctr"/>
            <a:r>
              <a:rPr lang="en-US" sz="1400" b="1" dirty="0"/>
              <a:t>&amp;</a:t>
            </a:r>
          </a:p>
          <a:p>
            <a:pPr algn="ctr"/>
            <a:r>
              <a:rPr lang="en-US" sz="1400" b="1" dirty="0"/>
              <a:t>CANON </a:t>
            </a:r>
            <a:r>
              <a:rPr lang="it-IT" sz="1400" b="1" dirty="0"/>
              <a:t>E37119 </a:t>
            </a:r>
            <a:endParaRPr lang="en-GB" sz="1400" dirty="0"/>
          </a:p>
        </p:txBody>
      </p:sp>
      <p:sp>
        <p:nvSpPr>
          <p:cNvPr id="179" name="CasellaDiTesto 178">
            <a:extLst>
              <a:ext uri="{FF2B5EF4-FFF2-40B4-BE49-F238E27FC236}">
                <a16:creationId xmlns:a16="http://schemas.microsoft.com/office/drawing/2014/main" id="{4825474C-BE84-DBEE-F79D-94CFCDF5B6BD}"/>
              </a:ext>
            </a:extLst>
          </p:cNvPr>
          <p:cNvSpPr txBox="1"/>
          <p:nvPr/>
        </p:nvSpPr>
        <p:spPr>
          <a:xfrm>
            <a:off x="9437799" y="1010389"/>
            <a:ext cx="2814057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Pump units (rect. Wav.)</a:t>
            </a:r>
          </a:p>
          <a:p>
            <a:endParaRPr lang="en-GB" sz="1700" dirty="0"/>
          </a:p>
          <a:p>
            <a:r>
              <a:rPr lang="en-GB" sz="1700" dirty="0"/>
              <a:t>Mode converter circular/</a:t>
            </a:r>
            <a:r>
              <a:rPr lang="en-GB" sz="1700" dirty="0" err="1"/>
              <a:t>rect</a:t>
            </a:r>
            <a:endParaRPr lang="en-GB" sz="1700" dirty="0"/>
          </a:p>
          <a:p>
            <a:endParaRPr lang="en-GB" sz="1700" dirty="0"/>
          </a:p>
          <a:p>
            <a:r>
              <a:rPr lang="en-GB" sz="1700" dirty="0"/>
              <a:t>Directional coupler</a:t>
            </a:r>
          </a:p>
          <a:p>
            <a:endParaRPr lang="en-GB" sz="1700" dirty="0"/>
          </a:p>
          <a:p>
            <a:r>
              <a:rPr lang="en-GB" sz="1700" dirty="0"/>
              <a:t>3dB hybrid</a:t>
            </a:r>
          </a:p>
          <a:p>
            <a:endParaRPr lang="en-GB" sz="1700" dirty="0"/>
          </a:p>
          <a:p>
            <a:r>
              <a:rPr lang="en-GB" sz="1700" dirty="0"/>
              <a:t>RF load</a:t>
            </a:r>
          </a:p>
          <a:p>
            <a:endParaRPr lang="en-GB" sz="1700" dirty="0"/>
          </a:p>
          <a:p>
            <a:r>
              <a:rPr lang="en-GB" sz="1700" dirty="0"/>
              <a:t>Pump unit (circ. </a:t>
            </a:r>
            <a:r>
              <a:rPr lang="en-GB" sz="1700" dirty="0" err="1"/>
              <a:t>Waveg</a:t>
            </a:r>
            <a:r>
              <a:rPr lang="en-GB" sz="1700" dirty="0"/>
              <a:t>.)</a:t>
            </a:r>
          </a:p>
          <a:p>
            <a:endParaRPr lang="en-GB" sz="1700" dirty="0"/>
          </a:p>
          <a:p>
            <a:r>
              <a:rPr lang="en-GB" sz="1700" dirty="0"/>
              <a:t>BOC pulse compressor</a:t>
            </a:r>
          </a:p>
          <a:p>
            <a:endParaRPr lang="en-GB" sz="1700" dirty="0"/>
          </a:p>
          <a:p>
            <a:r>
              <a:rPr lang="en-GB" sz="1700" dirty="0"/>
              <a:t>Circular waveguide</a:t>
            </a:r>
          </a:p>
          <a:p>
            <a:endParaRPr lang="en-GB" sz="1700" dirty="0"/>
          </a:p>
          <a:p>
            <a:r>
              <a:rPr lang="en-GB" sz="1700" dirty="0"/>
              <a:t>Standard waveguide</a:t>
            </a:r>
          </a:p>
          <a:p>
            <a:endParaRPr lang="en-GB" sz="1700" dirty="0"/>
          </a:p>
          <a:p>
            <a:r>
              <a:rPr lang="en-GB" sz="1700" dirty="0"/>
              <a:t>Accelerating structures</a:t>
            </a:r>
          </a:p>
        </p:txBody>
      </p:sp>
      <p:grpSp>
        <p:nvGrpSpPr>
          <p:cNvPr id="180" name="Gruppo 179">
            <a:extLst>
              <a:ext uri="{FF2B5EF4-FFF2-40B4-BE49-F238E27FC236}">
                <a16:creationId xmlns:a16="http://schemas.microsoft.com/office/drawing/2014/main" id="{B3DB7AFC-6243-9FFF-68C9-35C109466932}"/>
              </a:ext>
            </a:extLst>
          </p:cNvPr>
          <p:cNvGrpSpPr/>
          <p:nvPr/>
        </p:nvGrpSpPr>
        <p:grpSpPr>
          <a:xfrm>
            <a:off x="5325340" y="5198147"/>
            <a:ext cx="279115" cy="280385"/>
            <a:chOff x="618161" y="2939325"/>
            <a:chExt cx="279115" cy="280385"/>
          </a:xfrm>
        </p:grpSpPr>
        <p:sp>
          <p:nvSpPr>
            <p:cNvPr id="181" name="Figura a mano libera: forma 180">
              <a:extLst>
                <a:ext uri="{FF2B5EF4-FFF2-40B4-BE49-F238E27FC236}">
                  <a16:creationId xmlns:a16="http://schemas.microsoft.com/office/drawing/2014/main" id="{D34305C7-4BE3-02D9-27E5-689163643B64}"/>
                </a:ext>
              </a:extLst>
            </p:cNvPr>
            <p:cNvSpPr/>
            <p:nvPr/>
          </p:nvSpPr>
          <p:spPr>
            <a:xfrm>
              <a:off x="618161" y="2962136"/>
              <a:ext cx="190500" cy="234462"/>
            </a:xfrm>
            <a:custGeom>
              <a:avLst/>
              <a:gdLst>
                <a:gd name="connsiteX0" fmla="*/ 0 w 187570"/>
                <a:gd name="connsiteY0" fmla="*/ 234462 h 234462"/>
                <a:gd name="connsiteX1" fmla="*/ 187570 w 187570"/>
                <a:gd name="connsiteY1" fmla="*/ 234462 h 234462"/>
                <a:gd name="connsiteX2" fmla="*/ 187570 w 187570"/>
                <a:gd name="connsiteY2" fmla="*/ 0 h 234462"/>
                <a:gd name="connsiteX3" fmla="*/ 35170 w 187570"/>
                <a:gd name="connsiteY3" fmla="*/ 0 h 234462"/>
                <a:gd name="connsiteX0" fmla="*/ 2930 w 190500"/>
                <a:gd name="connsiteY0" fmla="*/ 234462 h 234462"/>
                <a:gd name="connsiteX1" fmla="*/ 190500 w 190500"/>
                <a:gd name="connsiteY1" fmla="*/ 234462 h 234462"/>
                <a:gd name="connsiteX2" fmla="*/ 190500 w 190500"/>
                <a:gd name="connsiteY2" fmla="*/ 0 h 234462"/>
                <a:gd name="connsiteX3" fmla="*/ 0 w 190500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234462">
                  <a:moveTo>
                    <a:pt x="2930" y="234462"/>
                  </a:moveTo>
                  <a:lnTo>
                    <a:pt x="190500" y="234462"/>
                  </a:lnTo>
                  <a:lnTo>
                    <a:pt x="190500" y="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ttangolo 181">
              <a:extLst>
                <a:ext uri="{FF2B5EF4-FFF2-40B4-BE49-F238E27FC236}">
                  <a16:creationId xmlns:a16="http://schemas.microsoft.com/office/drawing/2014/main" id="{56F9BBBC-2188-9D86-2464-635F7B35BC88}"/>
                </a:ext>
              </a:extLst>
            </p:cNvPr>
            <p:cNvSpPr/>
            <p:nvPr/>
          </p:nvSpPr>
          <p:spPr>
            <a:xfrm>
              <a:off x="851557" y="2939325"/>
              <a:ext cx="45719" cy="2803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Triangolo rettangolo 184">
            <a:extLst>
              <a:ext uri="{FF2B5EF4-FFF2-40B4-BE49-F238E27FC236}">
                <a16:creationId xmlns:a16="http://schemas.microsoft.com/office/drawing/2014/main" id="{5153EB40-DB39-CFD6-5758-DBB73B224159}"/>
              </a:ext>
            </a:extLst>
          </p:cNvPr>
          <p:cNvSpPr/>
          <p:nvPr/>
        </p:nvSpPr>
        <p:spPr>
          <a:xfrm flipH="1">
            <a:off x="5532016" y="4563874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Connettore diritto 187">
            <a:extLst>
              <a:ext uri="{FF2B5EF4-FFF2-40B4-BE49-F238E27FC236}">
                <a16:creationId xmlns:a16="http://schemas.microsoft.com/office/drawing/2014/main" id="{ED65E42F-EB25-933B-190A-6BB81D334051}"/>
              </a:ext>
            </a:extLst>
          </p:cNvPr>
          <p:cNvCxnSpPr>
            <a:cxnSpLocks/>
            <a:stCxn id="196" idx="3"/>
          </p:cNvCxnSpPr>
          <p:nvPr/>
        </p:nvCxnSpPr>
        <p:spPr>
          <a:xfrm>
            <a:off x="7273556" y="4877956"/>
            <a:ext cx="0" cy="680078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Gruppo 188">
            <a:extLst>
              <a:ext uri="{FF2B5EF4-FFF2-40B4-BE49-F238E27FC236}">
                <a16:creationId xmlns:a16="http://schemas.microsoft.com/office/drawing/2014/main" id="{7E68162C-D1F6-9726-B289-2526726EC92C}"/>
              </a:ext>
            </a:extLst>
          </p:cNvPr>
          <p:cNvGrpSpPr/>
          <p:nvPr/>
        </p:nvGrpSpPr>
        <p:grpSpPr>
          <a:xfrm flipH="1">
            <a:off x="6741689" y="4934898"/>
            <a:ext cx="637503" cy="179149"/>
            <a:chOff x="770720" y="3525556"/>
            <a:chExt cx="637503" cy="179149"/>
          </a:xfrm>
        </p:grpSpPr>
        <p:sp>
          <p:nvSpPr>
            <p:cNvPr id="190" name="Rettangolo 189">
              <a:extLst>
                <a:ext uri="{FF2B5EF4-FFF2-40B4-BE49-F238E27FC236}">
                  <a16:creationId xmlns:a16="http://schemas.microsoft.com/office/drawing/2014/main" id="{2AAFE158-153B-645F-024C-B51ECAFD2F85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191" name="Connettore diritto 190">
              <a:extLst>
                <a:ext uri="{FF2B5EF4-FFF2-40B4-BE49-F238E27FC236}">
                  <a16:creationId xmlns:a16="http://schemas.microsoft.com/office/drawing/2014/main" id="{0B436985-7546-6964-8BA4-5043D3E80BF6}"/>
                </a:ext>
              </a:extLst>
            </p:cNvPr>
            <p:cNvCxnSpPr>
              <a:stCxn id="190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Rettangolo 191">
              <a:extLst>
                <a:ext uri="{FF2B5EF4-FFF2-40B4-BE49-F238E27FC236}">
                  <a16:creationId xmlns:a16="http://schemas.microsoft.com/office/drawing/2014/main" id="{870875EF-6DD3-C88B-F274-1E15D300C85C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uppo 192">
            <a:extLst>
              <a:ext uri="{FF2B5EF4-FFF2-40B4-BE49-F238E27FC236}">
                <a16:creationId xmlns:a16="http://schemas.microsoft.com/office/drawing/2014/main" id="{81EC3B6B-8E1D-DE2B-2497-20D01EED7277}"/>
              </a:ext>
            </a:extLst>
          </p:cNvPr>
          <p:cNvGrpSpPr/>
          <p:nvPr/>
        </p:nvGrpSpPr>
        <p:grpSpPr>
          <a:xfrm>
            <a:off x="7017383" y="5184242"/>
            <a:ext cx="279115" cy="280385"/>
            <a:chOff x="618161" y="2939325"/>
            <a:chExt cx="279115" cy="280385"/>
          </a:xfrm>
        </p:grpSpPr>
        <p:sp>
          <p:nvSpPr>
            <p:cNvPr id="194" name="Figura a mano libera: forma 193">
              <a:extLst>
                <a:ext uri="{FF2B5EF4-FFF2-40B4-BE49-F238E27FC236}">
                  <a16:creationId xmlns:a16="http://schemas.microsoft.com/office/drawing/2014/main" id="{01392D3C-9E92-46BD-D5FE-4069AD957E03}"/>
                </a:ext>
              </a:extLst>
            </p:cNvPr>
            <p:cNvSpPr/>
            <p:nvPr/>
          </p:nvSpPr>
          <p:spPr>
            <a:xfrm>
              <a:off x="618161" y="2962136"/>
              <a:ext cx="190500" cy="234462"/>
            </a:xfrm>
            <a:custGeom>
              <a:avLst/>
              <a:gdLst>
                <a:gd name="connsiteX0" fmla="*/ 0 w 187570"/>
                <a:gd name="connsiteY0" fmla="*/ 234462 h 234462"/>
                <a:gd name="connsiteX1" fmla="*/ 187570 w 187570"/>
                <a:gd name="connsiteY1" fmla="*/ 234462 h 234462"/>
                <a:gd name="connsiteX2" fmla="*/ 187570 w 187570"/>
                <a:gd name="connsiteY2" fmla="*/ 0 h 234462"/>
                <a:gd name="connsiteX3" fmla="*/ 35170 w 187570"/>
                <a:gd name="connsiteY3" fmla="*/ 0 h 234462"/>
                <a:gd name="connsiteX0" fmla="*/ 2930 w 190500"/>
                <a:gd name="connsiteY0" fmla="*/ 234462 h 234462"/>
                <a:gd name="connsiteX1" fmla="*/ 190500 w 190500"/>
                <a:gd name="connsiteY1" fmla="*/ 234462 h 234462"/>
                <a:gd name="connsiteX2" fmla="*/ 190500 w 190500"/>
                <a:gd name="connsiteY2" fmla="*/ 0 h 234462"/>
                <a:gd name="connsiteX3" fmla="*/ 0 w 190500"/>
                <a:gd name="connsiteY3" fmla="*/ 0 h 234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234462">
                  <a:moveTo>
                    <a:pt x="2930" y="234462"/>
                  </a:moveTo>
                  <a:lnTo>
                    <a:pt x="190500" y="234462"/>
                  </a:lnTo>
                  <a:lnTo>
                    <a:pt x="190500" y="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ttangolo 194">
              <a:extLst>
                <a:ext uri="{FF2B5EF4-FFF2-40B4-BE49-F238E27FC236}">
                  <a16:creationId xmlns:a16="http://schemas.microsoft.com/office/drawing/2014/main" id="{183DBFAE-3F28-23F6-A3C5-9EC9FCE61F24}"/>
                </a:ext>
              </a:extLst>
            </p:cNvPr>
            <p:cNvSpPr/>
            <p:nvPr/>
          </p:nvSpPr>
          <p:spPr>
            <a:xfrm>
              <a:off x="851557" y="2939325"/>
              <a:ext cx="45719" cy="2803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Triangolo rettangolo 195">
            <a:extLst>
              <a:ext uri="{FF2B5EF4-FFF2-40B4-BE49-F238E27FC236}">
                <a16:creationId xmlns:a16="http://schemas.microsoft.com/office/drawing/2014/main" id="{6412F991-3580-925E-9B1F-875EAB2DB06B}"/>
              </a:ext>
            </a:extLst>
          </p:cNvPr>
          <p:cNvSpPr/>
          <p:nvPr/>
        </p:nvSpPr>
        <p:spPr>
          <a:xfrm flipH="1">
            <a:off x="7224059" y="4549969"/>
            <a:ext cx="98994" cy="32798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ttangolo 197">
            <a:extLst>
              <a:ext uri="{FF2B5EF4-FFF2-40B4-BE49-F238E27FC236}">
                <a16:creationId xmlns:a16="http://schemas.microsoft.com/office/drawing/2014/main" id="{E5824E19-BDF4-FE71-0C70-7086360D3909}"/>
              </a:ext>
            </a:extLst>
          </p:cNvPr>
          <p:cNvSpPr>
            <a:spLocks/>
          </p:cNvSpPr>
          <p:nvPr/>
        </p:nvSpPr>
        <p:spPr>
          <a:xfrm>
            <a:off x="8290376" y="5730807"/>
            <a:ext cx="1094736" cy="2159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9" name="Connettore diritto 198">
            <a:extLst>
              <a:ext uri="{FF2B5EF4-FFF2-40B4-BE49-F238E27FC236}">
                <a16:creationId xmlns:a16="http://schemas.microsoft.com/office/drawing/2014/main" id="{9EA95D55-2970-8DF0-5599-A6C3EADADC8D}"/>
              </a:ext>
            </a:extLst>
          </p:cNvPr>
          <p:cNvCxnSpPr>
            <a:cxnSpLocks/>
          </p:cNvCxnSpPr>
          <p:nvPr/>
        </p:nvCxnSpPr>
        <p:spPr>
          <a:xfrm>
            <a:off x="8706935" y="4781806"/>
            <a:ext cx="607411" cy="0"/>
          </a:xfrm>
          <a:prstGeom prst="line">
            <a:avLst/>
          </a:prstGeom>
          <a:ln w="1238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ttangolo 200">
            <a:extLst>
              <a:ext uri="{FF2B5EF4-FFF2-40B4-BE49-F238E27FC236}">
                <a16:creationId xmlns:a16="http://schemas.microsoft.com/office/drawing/2014/main" id="{EFFB7BB6-A1D2-8A5D-7DB6-36177D55979F}"/>
              </a:ext>
            </a:extLst>
          </p:cNvPr>
          <p:cNvSpPr/>
          <p:nvPr/>
        </p:nvSpPr>
        <p:spPr>
          <a:xfrm>
            <a:off x="3931617" y="2132768"/>
            <a:ext cx="3739383" cy="447711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2" name="Rettangolo 201">
            <a:extLst>
              <a:ext uri="{FF2B5EF4-FFF2-40B4-BE49-F238E27FC236}">
                <a16:creationId xmlns:a16="http://schemas.microsoft.com/office/drawing/2014/main" id="{4C045739-D1DC-D99A-8F9A-6CD13B856916}"/>
              </a:ext>
            </a:extLst>
          </p:cNvPr>
          <p:cNvSpPr/>
          <p:nvPr/>
        </p:nvSpPr>
        <p:spPr>
          <a:xfrm>
            <a:off x="96293" y="2300961"/>
            <a:ext cx="1650022" cy="373149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203" name="Rettangolo 202">
            <a:extLst>
              <a:ext uri="{FF2B5EF4-FFF2-40B4-BE49-F238E27FC236}">
                <a16:creationId xmlns:a16="http://schemas.microsoft.com/office/drawing/2014/main" id="{BF9971E1-D577-121C-86E1-BD5191A60EBF}"/>
              </a:ext>
            </a:extLst>
          </p:cNvPr>
          <p:cNvSpPr/>
          <p:nvPr/>
        </p:nvSpPr>
        <p:spPr>
          <a:xfrm>
            <a:off x="460549" y="1315870"/>
            <a:ext cx="4450698" cy="90872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207" name="Gruppo 206">
            <a:extLst>
              <a:ext uri="{FF2B5EF4-FFF2-40B4-BE49-F238E27FC236}">
                <a16:creationId xmlns:a16="http://schemas.microsoft.com/office/drawing/2014/main" id="{ECA954B0-AD16-E053-DEE1-8C7335EFFD70}"/>
              </a:ext>
            </a:extLst>
          </p:cNvPr>
          <p:cNvGrpSpPr/>
          <p:nvPr/>
        </p:nvGrpSpPr>
        <p:grpSpPr>
          <a:xfrm>
            <a:off x="1811005" y="2796700"/>
            <a:ext cx="1080120" cy="383890"/>
            <a:chOff x="1331640" y="2181014"/>
            <a:chExt cx="1080120" cy="383890"/>
          </a:xfrm>
        </p:grpSpPr>
        <p:cxnSp>
          <p:nvCxnSpPr>
            <p:cNvPr id="208" name="Connettore 1 11">
              <a:extLst>
                <a:ext uri="{FF2B5EF4-FFF2-40B4-BE49-F238E27FC236}">
                  <a16:creationId xmlns:a16="http://schemas.microsoft.com/office/drawing/2014/main" id="{C33CBD39-E0DC-9B2C-47C1-BDE1370EB743}"/>
                </a:ext>
              </a:extLst>
            </p:cNvPr>
            <p:cNvCxnSpPr/>
            <p:nvPr/>
          </p:nvCxnSpPr>
          <p:spPr>
            <a:xfrm>
              <a:off x="1331640" y="2564904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13">
              <a:extLst>
                <a:ext uri="{FF2B5EF4-FFF2-40B4-BE49-F238E27FC236}">
                  <a16:creationId xmlns:a16="http://schemas.microsoft.com/office/drawing/2014/main" id="{AC718439-8B6D-EC85-5D16-B9B71E327609}"/>
                </a:ext>
              </a:extLst>
            </p:cNvPr>
            <p:cNvCxnSpPr/>
            <p:nvPr/>
          </p:nvCxnSpPr>
          <p:spPr>
            <a:xfrm flipV="1">
              <a:off x="1547664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15">
              <a:extLst>
                <a:ext uri="{FF2B5EF4-FFF2-40B4-BE49-F238E27FC236}">
                  <a16:creationId xmlns:a16="http://schemas.microsoft.com/office/drawing/2014/main" id="{6E8E8889-6BAA-DE3C-A4BC-5BC0B6DB8464}"/>
                </a:ext>
              </a:extLst>
            </p:cNvPr>
            <p:cNvCxnSpPr/>
            <p:nvPr/>
          </p:nvCxnSpPr>
          <p:spPr>
            <a:xfrm>
              <a:off x="1547664" y="2181014"/>
              <a:ext cx="57606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18">
              <a:extLst>
                <a:ext uri="{FF2B5EF4-FFF2-40B4-BE49-F238E27FC236}">
                  <a16:creationId xmlns:a16="http://schemas.microsoft.com/office/drawing/2014/main" id="{7141B8C3-D6A9-482B-4728-8212F25C4442}"/>
                </a:ext>
              </a:extLst>
            </p:cNvPr>
            <p:cNvCxnSpPr/>
            <p:nvPr/>
          </p:nvCxnSpPr>
          <p:spPr>
            <a:xfrm>
              <a:off x="2123728" y="2181014"/>
              <a:ext cx="0" cy="3838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0">
              <a:extLst>
                <a:ext uri="{FF2B5EF4-FFF2-40B4-BE49-F238E27FC236}">
                  <a16:creationId xmlns:a16="http://schemas.microsoft.com/office/drawing/2014/main" id="{053E871B-F7B1-1723-5F4D-272E5B71102F}"/>
                </a:ext>
              </a:extLst>
            </p:cNvPr>
            <p:cNvCxnSpPr/>
            <p:nvPr/>
          </p:nvCxnSpPr>
          <p:spPr>
            <a:xfrm>
              <a:off x="2123728" y="2564904"/>
              <a:ext cx="28803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E663541-7606-FD83-958F-A922267F4C8B}"/>
              </a:ext>
            </a:extLst>
          </p:cNvPr>
          <p:cNvGrpSpPr/>
          <p:nvPr/>
        </p:nvGrpSpPr>
        <p:grpSpPr>
          <a:xfrm>
            <a:off x="5898431" y="1100283"/>
            <a:ext cx="1522158" cy="990300"/>
            <a:chOff x="5898431" y="1100283"/>
            <a:chExt cx="1522158" cy="990300"/>
          </a:xfrm>
        </p:grpSpPr>
        <p:cxnSp>
          <p:nvCxnSpPr>
            <p:cNvPr id="214" name="Connettore 1 97">
              <a:extLst>
                <a:ext uri="{FF2B5EF4-FFF2-40B4-BE49-F238E27FC236}">
                  <a16:creationId xmlns:a16="http://schemas.microsoft.com/office/drawing/2014/main" id="{1A7D7442-35CA-C20B-DE21-9CAB14DC4B68}"/>
                </a:ext>
              </a:extLst>
            </p:cNvPr>
            <p:cNvCxnSpPr/>
            <p:nvPr/>
          </p:nvCxnSpPr>
          <p:spPr>
            <a:xfrm>
              <a:off x="5898431" y="2090583"/>
              <a:ext cx="7870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98">
              <a:extLst>
                <a:ext uri="{FF2B5EF4-FFF2-40B4-BE49-F238E27FC236}">
                  <a16:creationId xmlns:a16="http://schemas.microsoft.com/office/drawing/2014/main" id="{C8CC9D84-DBF8-58AD-8B69-0A532B8A6255}"/>
                </a:ext>
              </a:extLst>
            </p:cNvPr>
            <p:cNvCxnSpPr/>
            <p:nvPr/>
          </p:nvCxnSpPr>
          <p:spPr>
            <a:xfrm flipV="1">
              <a:off x="5977133" y="1145035"/>
              <a:ext cx="0" cy="9455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99">
              <a:extLst>
                <a:ext uri="{FF2B5EF4-FFF2-40B4-BE49-F238E27FC236}">
                  <a16:creationId xmlns:a16="http://schemas.microsoft.com/office/drawing/2014/main" id="{F80D42E0-A530-8601-FB2E-71AD9CC18790}"/>
                </a:ext>
              </a:extLst>
            </p:cNvPr>
            <p:cNvCxnSpPr>
              <a:cxnSpLocks/>
            </p:cNvCxnSpPr>
            <p:nvPr/>
          </p:nvCxnSpPr>
          <p:spPr>
            <a:xfrm>
              <a:off x="5977133" y="1145035"/>
              <a:ext cx="209872" cy="4768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100">
              <a:extLst>
                <a:ext uri="{FF2B5EF4-FFF2-40B4-BE49-F238E27FC236}">
                  <a16:creationId xmlns:a16="http://schemas.microsoft.com/office/drawing/2014/main" id="{7B51444B-9A9D-E77A-C7BD-B140D0689EC0}"/>
                </a:ext>
              </a:extLst>
            </p:cNvPr>
            <p:cNvCxnSpPr>
              <a:cxnSpLocks/>
            </p:cNvCxnSpPr>
            <p:nvPr/>
          </p:nvCxnSpPr>
          <p:spPr>
            <a:xfrm>
              <a:off x="6187005" y="1621918"/>
              <a:ext cx="0" cy="4686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101">
              <a:extLst>
                <a:ext uri="{FF2B5EF4-FFF2-40B4-BE49-F238E27FC236}">
                  <a16:creationId xmlns:a16="http://schemas.microsoft.com/office/drawing/2014/main" id="{AFB186A6-94E8-ACFE-DC63-2AA1363050A9}"/>
                </a:ext>
              </a:extLst>
            </p:cNvPr>
            <p:cNvCxnSpPr/>
            <p:nvPr/>
          </p:nvCxnSpPr>
          <p:spPr>
            <a:xfrm>
              <a:off x="6187005" y="2090583"/>
              <a:ext cx="1049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CasellaDiTesto 220">
              <a:extLst>
                <a:ext uri="{FF2B5EF4-FFF2-40B4-BE49-F238E27FC236}">
                  <a16:creationId xmlns:a16="http://schemas.microsoft.com/office/drawing/2014/main" id="{8F97A563-B93F-BD76-C560-B5B0BCB6170E}"/>
                </a:ext>
              </a:extLst>
            </p:cNvPr>
            <p:cNvSpPr txBox="1"/>
            <p:nvPr/>
          </p:nvSpPr>
          <p:spPr>
            <a:xfrm>
              <a:off x="6125042" y="1100283"/>
              <a:ext cx="1295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140-70 MW</a:t>
              </a:r>
            </a:p>
          </p:txBody>
        </p:sp>
        <p:sp>
          <p:nvSpPr>
            <p:cNvPr id="222" name="CasellaDiTesto 221">
              <a:extLst>
                <a:ext uri="{FF2B5EF4-FFF2-40B4-BE49-F238E27FC236}">
                  <a16:creationId xmlns:a16="http://schemas.microsoft.com/office/drawing/2014/main" id="{1BE73F03-CDFF-CFBF-C942-6758B6FB9B80}"/>
                </a:ext>
              </a:extLst>
            </p:cNvPr>
            <p:cNvSpPr txBox="1"/>
            <p:nvPr/>
          </p:nvSpPr>
          <p:spPr>
            <a:xfrm>
              <a:off x="6224063" y="1363895"/>
              <a:ext cx="824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130 ns</a:t>
              </a:r>
            </a:p>
            <a:p>
              <a:r>
                <a:rPr lang="en-GB" dirty="0"/>
                <a:t>100 Hz</a:t>
              </a:r>
            </a:p>
          </p:txBody>
        </p:sp>
      </p:grpSp>
      <p:sp>
        <p:nvSpPr>
          <p:cNvPr id="224" name="CasellaDiTesto 223">
            <a:extLst>
              <a:ext uri="{FF2B5EF4-FFF2-40B4-BE49-F238E27FC236}">
                <a16:creationId xmlns:a16="http://schemas.microsoft.com/office/drawing/2014/main" id="{D2D33B7B-F77D-30AC-0D52-322445FE6E9C}"/>
              </a:ext>
            </a:extLst>
          </p:cNvPr>
          <p:cNvSpPr txBox="1"/>
          <p:nvPr/>
        </p:nvSpPr>
        <p:spPr>
          <a:xfrm>
            <a:off x="1899701" y="3175652"/>
            <a:ext cx="926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 MW </a:t>
            </a:r>
          </a:p>
          <a:p>
            <a:r>
              <a:rPr lang="en-GB" dirty="0"/>
              <a:t>1.5 us</a:t>
            </a:r>
          </a:p>
          <a:p>
            <a:r>
              <a:rPr lang="en-GB" dirty="0"/>
              <a:t>100 Hz</a:t>
            </a:r>
          </a:p>
        </p:txBody>
      </p:sp>
      <p:grpSp>
        <p:nvGrpSpPr>
          <p:cNvPr id="281" name="Gruppo 280">
            <a:extLst>
              <a:ext uri="{FF2B5EF4-FFF2-40B4-BE49-F238E27FC236}">
                <a16:creationId xmlns:a16="http://schemas.microsoft.com/office/drawing/2014/main" id="{605F6464-B72D-A9B8-208C-C26F388AF552}"/>
              </a:ext>
            </a:extLst>
          </p:cNvPr>
          <p:cNvGrpSpPr/>
          <p:nvPr/>
        </p:nvGrpSpPr>
        <p:grpSpPr>
          <a:xfrm>
            <a:off x="5994047" y="3705708"/>
            <a:ext cx="393510" cy="565065"/>
            <a:chOff x="5943978" y="3104673"/>
            <a:chExt cx="393510" cy="945548"/>
          </a:xfrm>
        </p:grpSpPr>
        <p:cxnSp>
          <p:nvCxnSpPr>
            <p:cNvPr id="229" name="Connettore 1 97">
              <a:extLst>
                <a:ext uri="{FF2B5EF4-FFF2-40B4-BE49-F238E27FC236}">
                  <a16:creationId xmlns:a16="http://schemas.microsoft.com/office/drawing/2014/main" id="{EDC9461E-CAD8-EFED-433C-0EE3444719DB}"/>
                </a:ext>
              </a:extLst>
            </p:cNvPr>
            <p:cNvCxnSpPr/>
            <p:nvPr/>
          </p:nvCxnSpPr>
          <p:spPr>
            <a:xfrm>
              <a:off x="5943978" y="4050221"/>
              <a:ext cx="7870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98">
              <a:extLst>
                <a:ext uri="{FF2B5EF4-FFF2-40B4-BE49-F238E27FC236}">
                  <a16:creationId xmlns:a16="http://schemas.microsoft.com/office/drawing/2014/main" id="{B5F05002-8431-894E-6ADA-41F9FED47B33}"/>
                </a:ext>
              </a:extLst>
            </p:cNvPr>
            <p:cNvCxnSpPr/>
            <p:nvPr/>
          </p:nvCxnSpPr>
          <p:spPr>
            <a:xfrm flipV="1">
              <a:off x="6022680" y="3104673"/>
              <a:ext cx="0" cy="94554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99">
              <a:extLst>
                <a:ext uri="{FF2B5EF4-FFF2-40B4-BE49-F238E27FC236}">
                  <a16:creationId xmlns:a16="http://schemas.microsoft.com/office/drawing/2014/main" id="{69738F12-DDFD-07FE-2DF2-D241B03947FC}"/>
                </a:ext>
              </a:extLst>
            </p:cNvPr>
            <p:cNvCxnSpPr>
              <a:cxnSpLocks/>
            </p:cNvCxnSpPr>
            <p:nvPr/>
          </p:nvCxnSpPr>
          <p:spPr>
            <a:xfrm>
              <a:off x="6022680" y="3104673"/>
              <a:ext cx="209872" cy="47688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100">
              <a:extLst>
                <a:ext uri="{FF2B5EF4-FFF2-40B4-BE49-F238E27FC236}">
                  <a16:creationId xmlns:a16="http://schemas.microsoft.com/office/drawing/2014/main" id="{9774850E-441C-4FD3-EA45-0F6AC49E6DD6}"/>
                </a:ext>
              </a:extLst>
            </p:cNvPr>
            <p:cNvCxnSpPr>
              <a:cxnSpLocks/>
            </p:cNvCxnSpPr>
            <p:nvPr/>
          </p:nvCxnSpPr>
          <p:spPr>
            <a:xfrm>
              <a:off x="6232552" y="3581556"/>
              <a:ext cx="0" cy="4686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101">
              <a:extLst>
                <a:ext uri="{FF2B5EF4-FFF2-40B4-BE49-F238E27FC236}">
                  <a16:creationId xmlns:a16="http://schemas.microsoft.com/office/drawing/2014/main" id="{4D0DA4AB-BF89-6CC6-091E-38C8434D721A}"/>
                </a:ext>
              </a:extLst>
            </p:cNvPr>
            <p:cNvCxnSpPr/>
            <p:nvPr/>
          </p:nvCxnSpPr>
          <p:spPr>
            <a:xfrm>
              <a:off x="6232552" y="4050221"/>
              <a:ext cx="1049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" name="CasellaDiTesto 251">
            <a:extLst>
              <a:ext uri="{FF2B5EF4-FFF2-40B4-BE49-F238E27FC236}">
                <a16:creationId xmlns:a16="http://schemas.microsoft.com/office/drawing/2014/main" id="{3F0BA1E8-C897-2F38-936B-3CFD3364BC75}"/>
              </a:ext>
            </a:extLst>
          </p:cNvPr>
          <p:cNvSpPr txBox="1"/>
          <p:nvPr/>
        </p:nvSpPr>
        <p:spPr>
          <a:xfrm>
            <a:off x="6331008" y="3459305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ym typeface="Symbol" panose="05050102010706020507" pitchFamily="18" charset="2"/>
              </a:rPr>
              <a:t>70</a:t>
            </a:r>
            <a:r>
              <a:rPr lang="en-GB" dirty="0"/>
              <a:t>-35 MW</a:t>
            </a:r>
          </a:p>
        </p:txBody>
      </p:sp>
      <p:sp>
        <p:nvSpPr>
          <p:cNvPr id="253" name="CasellaDiTesto 252">
            <a:extLst>
              <a:ext uri="{FF2B5EF4-FFF2-40B4-BE49-F238E27FC236}">
                <a16:creationId xmlns:a16="http://schemas.microsoft.com/office/drawing/2014/main" id="{10145FEC-0B2D-64D4-5E92-5BCDC19034C9}"/>
              </a:ext>
            </a:extLst>
          </p:cNvPr>
          <p:cNvSpPr txBox="1"/>
          <p:nvPr/>
        </p:nvSpPr>
        <p:spPr>
          <a:xfrm>
            <a:off x="6368933" y="3731865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130 ns</a:t>
            </a:r>
          </a:p>
          <a:p>
            <a:r>
              <a:rPr lang="en-GB" dirty="0"/>
              <a:t>100 Hz</a:t>
            </a:r>
          </a:p>
        </p:txBody>
      </p:sp>
      <p:cxnSp>
        <p:nvCxnSpPr>
          <p:cNvPr id="256" name="Connettore 2 255">
            <a:extLst>
              <a:ext uri="{FF2B5EF4-FFF2-40B4-BE49-F238E27FC236}">
                <a16:creationId xmlns:a16="http://schemas.microsoft.com/office/drawing/2014/main" id="{62985F4E-A6A8-39C2-594C-95CF5DB09105}"/>
              </a:ext>
            </a:extLst>
          </p:cNvPr>
          <p:cNvCxnSpPr>
            <a:cxnSpLocks/>
          </p:cNvCxnSpPr>
          <p:nvPr/>
        </p:nvCxnSpPr>
        <p:spPr>
          <a:xfrm flipH="1">
            <a:off x="4768433" y="1835271"/>
            <a:ext cx="1129998" cy="13860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ttore 2 258">
            <a:extLst>
              <a:ext uri="{FF2B5EF4-FFF2-40B4-BE49-F238E27FC236}">
                <a16:creationId xmlns:a16="http://schemas.microsoft.com/office/drawing/2014/main" id="{A562B573-C1EB-556B-10F3-F69AAF839755}"/>
              </a:ext>
            </a:extLst>
          </p:cNvPr>
          <p:cNvCxnSpPr>
            <a:cxnSpLocks/>
          </p:cNvCxnSpPr>
          <p:nvPr/>
        </p:nvCxnSpPr>
        <p:spPr>
          <a:xfrm flipH="1">
            <a:off x="5855008" y="4045740"/>
            <a:ext cx="84764" cy="42291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Connettore 2 267">
            <a:extLst>
              <a:ext uri="{FF2B5EF4-FFF2-40B4-BE49-F238E27FC236}">
                <a16:creationId xmlns:a16="http://schemas.microsoft.com/office/drawing/2014/main" id="{B1932979-64F9-C7C7-84A4-B166582E5D68}"/>
              </a:ext>
            </a:extLst>
          </p:cNvPr>
          <p:cNvCxnSpPr>
            <a:cxnSpLocks/>
          </p:cNvCxnSpPr>
          <p:nvPr/>
        </p:nvCxnSpPr>
        <p:spPr>
          <a:xfrm flipH="1">
            <a:off x="4768433" y="4066605"/>
            <a:ext cx="1176505" cy="81929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2236540-4DC1-9D0F-DCAB-3CA5AB86009D}"/>
              </a:ext>
            </a:extLst>
          </p:cNvPr>
          <p:cNvSpPr txBox="1"/>
          <p:nvPr/>
        </p:nvSpPr>
        <p:spPr>
          <a:xfrm>
            <a:off x="53319" y="5663121"/>
            <a:ext cx="1743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/>
              <a:t>Power Source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3A900D-258E-A9AB-C269-7E26E785EFA3}"/>
              </a:ext>
            </a:extLst>
          </p:cNvPr>
          <p:cNvSpPr txBox="1"/>
          <p:nvPr/>
        </p:nvSpPr>
        <p:spPr>
          <a:xfrm>
            <a:off x="1719519" y="1336157"/>
            <a:ext cx="16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/>
              <a:t>TRASPORT LINE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EA5B52-EA79-DAC0-9D36-4A7FBAEAD332}"/>
              </a:ext>
            </a:extLst>
          </p:cNvPr>
          <p:cNvSpPr txBox="1"/>
          <p:nvPr/>
        </p:nvSpPr>
        <p:spPr>
          <a:xfrm>
            <a:off x="4625350" y="6240551"/>
            <a:ext cx="252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/>
              <a:t>ACCELERATING MODULE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CE3F2CC-B525-DC58-39FE-1119AC14A6A4}"/>
              </a:ext>
            </a:extLst>
          </p:cNvPr>
          <p:cNvCxnSpPr>
            <a:cxnSpLocks/>
          </p:cNvCxnSpPr>
          <p:nvPr/>
        </p:nvCxnSpPr>
        <p:spPr>
          <a:xfrm>
            <a:off x="8746003" y="5338189"/>
            <a:ext cx="581798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B7A86BED-1564-962B-1D5E-97E253E08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27"/>
          <a:stretch/>
        </p:blipFill>
        <p:spPr>
          <a:xfrm>
            <a:off x="6326460" y="2162040"/>
            <a:ext cx="1289815" cy="66693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377E790-B501-BE71-5EAD-E47C51395305}"/>
              </a:ext>
            </a:extLst>
          </p:cNvPr>
          <p:cNvSpPr txBox="1"/>
          <p:nvPr/>
        </p:nvSpPr>
        <p:spPr>
          <a:xfrm>
            <a:off x="6324176" y="2762315"/>
            <a:ext cx="1239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3dB hybrid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3705D2B-6F31-57BB-59CE-422F95E1A444}"/>
              </a:ext>
            </a:extLst>
          </p:cNvPr>
          <p:cNvGrpSpPr/>
          <p:nvPr/>
        </p:nvGrpSpPr>
        <p:grpSpPr>
          <a:xfrm flipH="1">
            <a:off x="4086803" y="2270186"/>
            <a:ext cx="637503" cy="179149"/>
            <a:chOff x="770720" y="3525556"/>
            <a:chExt cx="637503" cy="179149"/>
          </a:xfrm>
        </p:grpSpPr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D7BD161F-A8AB-2BB7-15F8-98BB2FEA678C}"/>
                </a:ext>
              </a:extLst>
            </p:cNvPr>
            <p:cNvSpPr/>
            <p:nvPr/>
          </p:nvSpPr>
          <p:spPr>
            <a:xfrm>
              <a:off x="770720" y="3525556"/>
              <a:ext cx="213382" cy="1791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cxnSp>
          <p:nvCxnSpPr>
            <p:cNvPr id="31" name="Connettore diritto 30">
              <a:extLst>
                <a:ext uri="{FF2B5EF4-FFF2-40B4-BE49-F238E27FC236}">
                  <a16:creationId xmlns:a16="http://schemas.microsoft.com/office/drawing/2014/main" id="{5A78A393-6451-8D56-DD1F-D60A6F841793}"/>
                </a:ext>
              </a:extLst>
            </p:cNvPr>
            <p:cNvCxnSpPr>
              <a:stCxn id="30" idx="3"/>
            </p:cNvCxnSpPr>
            <p:nvPr/>
          </p:nvCxnSpPr>
          <p:spPr>
            <a:xfrm flipV="1">
              <a:off x="984102" y="3615130"/>
              <a:ext cx="153036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D2C4017-182C-0D91-D728-BFF95DA3EE07}"/>
                </a:ext>
              </a:extLst>
            </p:cNvPr>
            <p:cNvSpPr/>
            <p:nvPr/>
          </p:nvSpPr>
          <p:spPr>
            <a:xfrm>
              <a:off x="1132739" y="3570314"/>
              <a:ext cx="275484" cy="8956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5B57959-A598-462D-2BB9-0994BA2B6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" t="43809" r="46120" b="15868"/>
          <a:stretch/>
        </p:blipFill>
        <p:spPr>
          <a:xfrm>
            <a:off x="1967716" y="4306592"/>
            <a:ext cx="736466" cy="5838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D7A458-940E-9E38-2AEB-EC49C87344E4}"/>
              </a:ext>
            </a:extLst>
          </p:cNvPr>
          <p:cNvSpPr txBox="1"/>
          <p:nvPr/>
        </p:nvSpPr>
        <p:spPr>
          <a:xfrm>
            <a:off x="1832769" y="4790768"/>
            <a:ext cx="96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ym typeface="Symbol" panose="05050102010706020507" pitchFamily="18" charset="2"/>
              </a:rPr>
              <a:t>33 MV/m</a:t>
            </a:r>
            <a:endParaRPr lang="en-GB" sz="1400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D8F9B9A-8C89-D02C-5037-D8698C600F2A}"/>
              </a:ext>
            </a:extLst>
          </p:cNvPr>
          <p:cNvCxnSpPr>
            <a:cxnSpLocks/>
          </p:cNvCxnSpPr>
          <p:nvPr/>
        </p:nvCxnSpPr>
        <p:spPr>
          <a:xfrm flipH="1">
            <a:off x="4856614" y="2796700"/>
            <a:ext cx="1468702" cy="1493889"/>
          </a:xfrm>
          <a:prstGeom prst="straightConnector1">
            <a:avLst/>
          </a:pr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AF152D4-6A8B-0904-26C1-D2A0DD20FAC4}"/>
              </a:ext>
            </a:extLst>
          </p:cNvPr>
          <p:cNvCxnSpPr>
            <a:cxnSpLocks/>
          </p:cNvCxnSpPr>
          <p:nvPr/>
        </p:nvCxnSpPr>
        <p:spPr>
          <a:xfrm flipV="1">
            <a:off x="2761129" y="3057797"/>
            <a:ext cx="1872023" cy="1308015"/>
          </a:xfrm>
          <a:prstGeom prst="straightConnector1">
            <a:avLst/>
          </a:pr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9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24" grpId="0"/>
      <p:bldP spid="252" grpId="0"/>
      <p:bldP spid="253" grpId="0"/>
      <p:bldP spid="2" grpId="0"/>
      <p:bldP spid="4" grpId="0"/>
      <p:bldP spid="5" grpId="0"/>
      <p:bldP spid="2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30070" y="2393576"/>
            <a:ext cx="3648636" cy="959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6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>
            <a:extLst>
              <a:ext uri="{FF2B5EF4-FFF2-40B4-BE49-F238E27FC236}">
                <a16:creationId xmlns:a16="http://schemas.microsoft.com/office/drawing/2014/main" id="{1EDE3B21-3DF6-48EA-8241-2444FC74B5C3}"/>
              </a:ext>
            </a:extLst>
          </p:cNvPr>
          <p:cNvSpPr/>
          <p:nvPr/>
        </p:nvSpPr>
        <p:spPr>
          <a:xfrm>
            <a:off x="-1" y="-18749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45EA2C9-6982-414C-92B5-7542D216AD5F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cap="all" dirty="0">
                <a:solidFill>
                  <a:schemeClr val="bg2"/>
                </a:solidFill>
                <a:effectLst/>
              </a:rPr>
              <a:t>X-band TW structures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29DE7A-67CB-959E-2930-2AF22AE91507}"/>
              </a:ext>
            </a:extLst>
          </p:cNvPr>
          <p:cNvGraphicFramePr>
            <a:graphicFrameLocks noGrp="1"/>
          </p:cNvGraphicFramePr>
          <p:nvPr/>
        </p:nvGraphicFramePr>
        <p:xfrm>
          <a:off x="6652371" y="788968"/>
          <a:ext cx="5500349" cy="571959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27895">
                  <a:extLst>
                    <a:ext uri="{9D8B030D-6E8A-4147-A177-3AD203B41FA5}">
                      <a16:colId xmlns:a16="http://schemas.microsoft.com/office/drawing/2014/main" val="754129540"/>
                    </a:ext>
                  </a:extLst>
                </a:gridCol>
                <a:gridCol w="1084826">
                  <a:extLst>
                    <a:ext uri="{9D8B030D-6E8A-4147-A177-3AD203B41FA5}">
                      <a16:colId xmlns:a16="http://schemas.microsoft.com/office/drawing/2014/main" val="2759663523"/>
                    </a:ext>
                  </a:extLst>
                </a:gridCol>
                <a:gridCol w="887628">
                  <a:extLst>
                    <a:ext uri="{9D8B030D-6E8A-4147-A177-3AD203B41FA5}">
                      <a16:colId xmlns:a16="http://schemas.microsoft.com/office/drawing/2014/main" val="1402818523"/>
                    </a:ext>
                  </a:extLst>
                </a:gridCol>
              </a:tblGrid>
              <a:tr h="24048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1800">
                          <a:solidFill>
                            <a:schemeClr val="bg1"/>
                          </a:solidFill>
                          <a:effectLst/>
                        </a:rPr>
                        <a:t>PARAMETER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it-IT" sz="20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547607"/>
                  </a:ext>
                </a:extLst>
              </a:tr>
              <a:tr h="3856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Quasi-Constant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 Gradient</a:t>
                      </a:r>
                      <a:endParaRPr lang="en-GB" sz="12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Constant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Impedance</a:t>
                      </a:r>
                      <a:endParaRPr lang="en-GB" sz="1200" b="1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21471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</a:rPr>
                        <a:t>Frequency [GHz]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effectLst/>
                        </a:rPr>
                        <a:t>11.9942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60814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Average acc. gradient [MV/m]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</a:rPr>
                        <a:t>60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093737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Structures per module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634411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>
                          <a:effectLst/>
                        </a:rPr>
                        <a:t>Iris </a:t>
                      </a:r>
                      <a:r>
                        <a:rPr lang="it-IT" sz="1500" b="1" err="1">
                          <a:effectLst/>
                        </a:rPr>
                        <a:t>radius</a:t>
                      </a:r>
                      <a:r>
                        <a:rPr lang="it-IT" sz="1500" b="1">
                          <a:effectLst/>
                        </a:rPr>
                        <a:t> a [mm]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>
                          <a:effectLst/>
                        </a:rPr>
                        <a:t>3.85 - 3.15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</a:rPr>
                        <a:t>3.5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955829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Tapering angle [</a:t>
                      </a:r>
                      <a:r>
                        <a:rPr lang="en-GB" sz="1500" err="1">
                          <a:effectLst/>
                        </a:rPr>
                        <a:t>deg</a:t>
                      </a:r>
                      <a:r>
                        <a:rPr lang="en-GB" sz="1500">
                          <a:effectLst/>
                        </a:rPr>
                        <a:t>]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0.04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256199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Struct. </a:t>
                      </a:r>
                      <a:r>
                        <a:rPr lang="en-US" sz="1500" b="1">
                          <a:solidFill>
                            <a:schemeClr val="tx1"/>
                          </a:solidFill>
                          <a:effectLst/>
                        </a:rPr>
                        <a:t>length</a:t>
                      </a: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 L</a:t>
                      </a:r>
                      <a:r>
                        <a:rPr lang="en-GB" sz="1500" b="1" baseline="-25000">
                          <a:solidFill>
                            <a:schemeClr val="tx1"/>
                          </a:solidFill>
                          <a:effectLst/>
                        </a:rPr>
                        <a:t>s</a:t>
                      </a: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 act. Length [m] 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chemeClr val="tx1"/>
                          </a:solidFill>
                          <a:effectLst/>
                        </a:rPr>
                        <a:t>0.94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61823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No. of cells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112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336216"/>
                  </a:ext>
                </a:extLst>
              </a:tr>
              <a:tr h="27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Shunt impedance R [MΩ/m]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/>
                        <a:t>93-107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100</a:t>
                      </a:r>
                      <a:endParaRPr lang="en-GB" sz="15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Effective shunt Imp. </a:t>
                      </a:r>
                      <a:r>
                        <a:rPr lang="en-GB" sz="1500" err="1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GB" sz="1500" baseline="-25000" err="1">
                          <a:solidFill>
                            <a:schemeClr val="tx1"/>
                          </a:solidFill>
                          <a:effectLst/>
                        </a:rPr>
                        <a:t>sh_eff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 [M</a:t>
                      </a:r>
                      <a:r>
                        <a:rPr lang="it-IT" sz="15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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/m]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>
                          <a:solidFill>
                            <a:schemeClr val="tx1"/>
                          </a:solidFill>
                          <a:effectLst/>
                        </a:rPr>
                        <a:t>350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347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03096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Peak input power per structure [MW]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GB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08526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Input power averaged over the pulse [MW]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50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GB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577769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Average dissipated power [kW]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449666"/>
                  </a:ext>
                </a:extLst>
              </a:tr>
              <a:tr h="289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GB" sz="1500" b="0" baseline="-25000">
                          <a:solidFill>
                            <a:schemeClr val="tx1"/>
                          </a:solidFill>
                          <a:effectLst/>
                        </a:rPr>
                        <a:t>out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/P</a:t>
                      </a:r>
                      <a:r>
                        <a:rPr lang="en-GB" sz="1500" b="0" baseline="-2500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 [%]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GB" sz="15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11987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  <a:effectLst/>
                        </a:rPr>
                        <a:t>Filling time [ns]</a:t>
                      </a:r>
                      <a:endParaRPr lang="en-GB" sz="15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en-GB" sz="15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14124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Peak Modified </a:t>
                      </a:r>
                      <a:r>
                        <a:rPr lang="en-GB" sz="1500" err="1">
                          <a:solidFill>
                            <a:schemeClr val="tx1"/>
                          </a:solidFill>
                          <a:effectLst/>
                        </a:rPr>
                        <a:t>Poynting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 Vector [W/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GB" sz="1500" baseline="30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4.3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rgbClr val="45D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987920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Peak surface electric field [MV/m]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chemeClr val="tx1"/>
                          </a:solidFill>
                          <a:effectLst/>
                        </a:rPr>
                        <a:t>190</a:t>
                      </a:r>
                      <a:endParaRPr lang="en-GB" sz="15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697764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Required </a:t>
                      </a:r>
                      <a:r>
                        <a:rPr lang="en-GB" sz="1500" b="1" err="1">
                          <a:solidFill>
                            <a:schemeClr val="tx1"/>
                          </a:solidFill>
                          <a:effectLst/>
                        </a:rPr>
                        <a:t>Kly</a:t>
                      </a: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 power per module [MW]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>
                          <a:solidFill>
                            <a:schemeClr val="tx1"/>
                          </a:solidFill>
                          <a:effectLst/>
                        </a:rPr>
                        <a:t>22.5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026167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err="1">
                          <a:effectLst/>
                        </a:rPr>
                        <a:t>Kly</a:t>
                      </a:r>
                      <a:r>
                        <a:rPr lang="it-IT" sz="1500" b="1">
                          <a:effectLst/>
                        </a:rPr>
                        <a:t> RF </a:t>
                      </a:r>
                      <a:r>
                        <a:rPr lang="it-IT" sz="1500" b="1" err="1">
                          <a:effectLst/>
                        </a:rPr>
                        <a:t>pulse</a:t>
                      </a:r>
                      <a:r>
                        <a:rPr lang="it-IT" sz="1500" b="1">
                          <a:effectLst/>
                        </a:rPr>
                        <a:t> </a:t>
                      </a:r>
                      <a:r>
                        <a:rPr lang="it-IT" sz="1500" b="1" err="1">
                          <a:effectLst/>
                        </a:rPr>
                        <a:t>length</a:t>
                      </a:r>
                      <a:r>
                        <a:rPr lang="it-IT" sz="1500" b="1">
                          <a:effectLst/>
                        </a:rPr>
                        <a:t> [µs]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>
                          <a:effectLst/>
                        </a:rPr>
                        <a:t>1.5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062711"/>
                  </a:ext>
                </a:extLst>
              </a:tr>
              <a:tr h="240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tx1"/>
                          </a:solidFill>
                          <a:effectLst/>
                        </a:rPr>
                        <a:t>Repetition Rate [Hz]</a:t>
                      </a:r>
                      <a:endParaRPr lang="en-GB" sz="15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</a:rPr>
                        <a:t>100 (400)</a:t>
                      </a:r>
                      <a:endParaRPr lang="en-GB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7441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424957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687F56A-53C2-A94A-C064-0B618DBB0C3A}"/>
              </a:ext>
            </a:extLst>
          </p:cNvPr>
          <p:cNvSpPr txBox="1"/>
          <p:nvPr/>
        </p:nvSpPr>
        <p:spPr>
          <a:xfrm>
            <a:off x="-1" y="908234"/>
            <a:ext cx="6494586" cy="34481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400" dirty="0"/>
              <a:t>The </a:t>
            </a:r>
            <a:r>
              <a:rPr lang="en-US" altLang="it-IT" sz="1400" b="1" dirty="0">
                <a:solidFill>
                  <a:srgbClr val="0000FF"/>
                </a:solidFill>
              </a:rPr>
              <a:t>EM design of the structure is completed</a:t>
            </a:r>
            <a:r>
              <a:rPr lang="en-US" altLang="it-IT" sz="1400" dirty="0"/>
              <a:t>: </a:t>
            </a:r>
            <a:r>
              <a:rPr lang="en-US" altLang="it-IT" sz="1400" b="1" dirty="0"/>
              <a:t>0.9 m long </a:t>
            </a:r>
            <a:r>
              <a:rPr lang="en-US" altLang="it-IT" sz="1400" dirty="0"/>
              <a:t>structures with </a:t>
            </a:r>
            <a:r>
              <a:rPr lang="en-US" altLang="it-IT" sz="1400" b="1" dirty="0"/>
              <a:t>3.5 mm average iris radius</a:t>
            </a:r>
            <a:r>
              <a:rPr lang="en-US" altLang="it-IT" sz="1400" dirty="0"/>
              <a:t> design to work with an average acceleration gradient of </a:t>
            </a:r>
            <a:r>
              <a:rPr lang="en-US" altLang="it-IT" sz="1400" b="1" dirty="0"/>
              <a:t>60 MV/m. </a:t>
            </a:r>
            <a:r>
              <a:rPr lang="en-US" altLang="it-IT" sz="1400" dirty="0"/>
              <a:t>The single cell and RF structure optimization has been completed developing a semi-analytical code to consider also the power gain from the BOC pulse compressor: </a:t>
            </a:r>
            <a:r>
              <a:rPr lang="en-US" altLang="it-IT" sz="1400" b="1" i="1" dirty="0">
                <a:solidFill>
                  <a:srgbClr val="00B050"/>
                </a:solidFill>
              </a:rPr>
              <a:t>done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400" b="1" dirty="0">
                <a:solidFill>
                  <a:srgbClr val="0000FF"/>
                </a:solidFill>
              </a:rPr>
              <a:t>Thermo-mechanical simulations</a:t>
            </a:r>
            <a:r>
              <a:rPr lang="en-US" altLang="it-IT" sz="1400" dirty="0">
                <a:solidFill>
                  <a:srgbClr val="0000FF"/>
                </a:solidFill>
              </a:rPr>
              <a:t> </a:t>
            </a:r>
            <a:r>
              <a:rPr lang="en-US" altLang="it-IT" sz="1400" dirty="0"/>
              <a:t>to demonstrate the correct sizing of the cooling system (at 100 Hz and 400 Hz): </a:t>
            </a:r>
            <a:r>
              <a:rPr lang="en-US" altLang="it-IT" sz="1400" b="1" i="1" dirty="0">
                <a:solidFill>
                  <a:srgbClr val="00B050"/>
                </a:solidFill>
              </a:rPr>
              <a:t>done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400" b="1" dirty="0">
                <a:solidFill>
                  <a:srgbClr val="0000FF"/>
                </a:solidFill>
              </a:rPr>
              <a:t>Dark current simulations </a:t>
            </a:r>
            <a:r>
              <a:rPr lang="en-US" altLang="it-IT" sz="1400" dirty="0"/>
              <a:t>(CST Particle in cell) have been performed to evaluate the background radiation together with </a:t>
            </a:r>
            <a:r>
              <a:rPr lang="en-US" altLang="it-IT" sz="1400" b="1" dirty="0">
                <a:solidFill>
                  <a:srgbClr val="0000FF"/>
                </a:solidFill>
              </a:rPr>
              <a:t>vacuum calculation </a:t>
            </a:r>
            <a:r>
              <a:rPr lang="en-US" altLang="it-IT" sz="1400" dirty="0"/>
              <a:t>to verify the pression distribution along the structure: </a:t>
            </a:r>
            <a:r>
              <a:rPr lang="en-US" altLang="it-IT" sz="1400" b="1" i="1" dirty="0">
                <a:solidFill>
                  <a:srgbClr val="00B050"/>
                </a:solidFill>
              </a:rPr>
              <a:t>done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Symbol" panose="05050102010706020507" pitchFamily="18" charset="2"/>
              <a:buChar char="Þ"/>
            </a:pPr>
            <a:r>
              <a:rPr lang="en-US" altLang="it-IT" sz="1400" dirty="0"/>
              <a:t>The final </a:t>
            </a:r>
            <a:r>
              <a:rPr lang="en-US" altLang="it-IT" sz="1400" b="1" dirty="0">
                <a:solidFill>
                  <a:srgbClr val="0000FF"/>
                </a:solidFill>
              </a:rPr>
              <a:t>mechanical design</a:t>
            </a:r>
            <a:r>
              <a:rPr lang="en-US" altLang="it-IT" sz="1400" b="1" dirty="0"/>
              <a:t> </a:t>
            </a:r>
            <a:r>
              <a:rPr lang="en-US" altLang="it-IT" sz="1400" dirty="0"/>
              <a:t>of the final X-band structure has been completed after iterations with the prototyping activity: </a:t>
            </a:r>
            <a:r>
              <a:rPr lang="en-US" altLang="it-IT" sz="1400" b="1" i="1" dirty="0">
                <a:solidFill>
                  <a:srgbClr val="00B050"/>
                </a:solidFill>
              </a:rPr>
              <a:t>done</a:t>
            </a:r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400" dirty="0"/>
          </a:p>
          <a:p>
            <a:pPr marL="285750" indent="-285750" algn="just"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  <a:buFont typeface="Cambria Math" panose="02040503050406030204" pitchFamily="18" charset="0"/>
              <a:buChar char="»"/>
            </a:pPr>
            <a:endParaRPr lang="en-US" altLang="it-IT" sz="14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06132263-2120-9335-4253-0C20397ED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43" y="3392424"/>
            <a:ext cx="2882235" cy="195959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153BAD5-3DD1-916D-5312-46BDC59D9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2"/>
          <a:stretch/>
        </p:blipFill>
        <p:spPr>
          <a:xfrm>
            <a:off x="4706175" y="5336511"/>
            <a:ext cx="1861612" cy="124915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0F219CBD-15AC-CF91-4344-0A38A58985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24447" b="32072"/>
          <a:stretch/>
        </p:blipFill>
        <p:spPr>
          <a:xfrm>
            <a:off x="106923" y="6170556"/>
            <a:ext cx="4261171" cy="680785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C2AD14D-9B7B-532C-B1F7-07040C0E0C32}"/>
              </a:ext>
            </a:extLst>
          </p:cNvPr>
          <p:cNvSpPr txBox="1"/>
          <p:nvPr/>
        </p:nvSpPr>
        <p:spPr>
          <a:xfrm>
            <a:off x="-67700" y="6150934"/>
            <a:ext cx="4127995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4196B4"/>
              </a:buClr>
            </a:pPr>
            <a:r>
              <a:rPr lang="en-US" altLang="it-IT" sz="1200" b="1" i="1" dirty="0"/>
              <a:t>@ 100Hz RF pulse, </a:t>
            </a:r>
            <a:r>
              <a:rPr lang="en-GB" altLang="it-IT" sz="1200" b="1" i="1" dirty="0"/>
              <a:t>4x cooling channels with 4 l/min water flux</a:t>
            </a:r>
            <a:endParaRPr lang="en-US" altLang="it-IT" sz="1200" b="1" i="1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97C4EBBF-A8B4-A5E7-578D-97636DED14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24447" r="95305" b="46356"/>
          <a:stretch/>
        </p:blipFill>
        <p:spPr>
          <a:xfrm>
            <a:off x="4105780" y="5537694"/>
            <a:ext cx="563799" cy="1320306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D3F262D4-80BE-610E-7078-F79119B010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" r="6357"/>
          <a:stretch/>
        </p:blipFill>
        <p:spPr>
          <a:xfrm>
            <a:off x="1" y="3685033"/>
            <a:ext cx="2112264" cy="119951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E6E6A1-81B0-1BAC-AE8F-D9583CFB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FF215-316F-4B65-BCDA-A765DC2D78E5}" type="slidenum">
              <a:rPr lang="en-GB" smtClean="0"/>
              <a:t>8</a:t>
            </a:fld>
            <a:endParaRPr lang="en-GB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5228CA0-877C-2A94-154C-2A7A48FB07CA}"/>
              </a:ext>
            </a:extLst>
          </p:cNvPr>
          <p:cNvSpPr/>
          <p:nvPr/>
        </p:nvSpPr>
        <p:spPr>
          <a:xfrm>
            <a:off x="1655064" y="1655064"/>
            <a:ext cx="566928" cy="329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65AD4C9C-7261-588A-1576-4437B1B457ED}"/>
              </a:ext>
            </a:extLst>
          </p:cNvPr>
          <p:cNvSpPr/>
          <p:nvPr/>
        </p:nvSpPr>
        <p:spPr>
          <a:xfrm>
            <a:off x="2538984" y="2154936"/>
            <a:ext cx="566928" cy="329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D123F1A5-5F34-38D5-D824-7943A74577D6}"/>
              </a:ext>
            </a:extLst>
          </p:cNvPr>
          <p:cNvSpPr/>
          <p:nvPr/>
        </p:nvSpPr>
        <p:spPr>
          <a:xfrm>
            <a:off x="2636520" y="2865120"/>
            <a:ext cx="566928" cy="329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A43661D-197A-FA15-9448-38DD8CDD6741}"/>
              </a:ext>
            </a:extLst>
          </p:cNvPr>
          <p:cNvSpPr/>
          <p:nvPr/>
        </p:nvSpPr>
        <p:spPr>
          <a:xfrm>
            <a:off x="3172968" y="3374136"/>
            <a:ext cx="566928" cy="329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diomedem\Desktop\pulsed_heating.PNG">
            <a:extLst>
              <a:ext uri="{FF2B5EF4-FFF2-40B4-BE49-F238E27FC236}">
                <a16:creationId xmlns:a16="http://schemas.microsoft.com/office/drawing/2014/main" id="{7B9DAD38-1AE6-0DAF-4FC2-85A1CEA3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41" y="3754236"/>
            <a:ext cx="895707" cy="106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670A50E-C452-0105-C94C-34BA8746E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136" y="4937760"/>
            <a:ext cx="1867235" cy="11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33A9587-69F3-D07B-9286-96C0F2B9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47" y="1427916"/>
            <a:ext cx="7419896" cy="518166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9917CAE-DCD2-ACF2-6880-7E573EFB9740}"/>
              </a:ext>
            </a:extLst>
          </p:cNvPr>
          <p:cNvSpPr/>
          <p:nvPr/>
        </p:nvSpPr>
        <p:spPr>
          <a:xfrm>
            <a:off x="-1" y="0"/>
            <a:ext cx="12192000" cy="74803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F847280-3F22-E85E-CBE7-9D88372B8958}"/>
              </a:ext>
            </a:extLst>
          </p:cNvPr>
          <p:cNvSpPr/>
          <p:nvPr/>
        </p:nvSpPr>
        <p:spPr>
          <a:xfrm>
            <a:off x="1" y="34566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bg2"/>
                </a:solidFill>
                <a:effectLst/>
              </a:rPr>
              <a:t>RF X-BAND LINAC: TDR STRUCTURE</a:t>
            </a:r>
            <a:endParaRPr lang="en-GB" sz="3600" b="1" cap="all" dirty="0">
              <a:solidFill>
                <a:schemeClr val="bg2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5E4AF3-9909-2D1A-C2FF-1CA744689CBE}"/>
              </a:ext>
            </a:extLst>
          </p:cNvPr>
          <p:cNvSpPr/>
          <p:nvPr/>
        </p:nvSpPr>
        <p:spPr>
          <a:xfrm>
            <a:off x="3039034" y="3361763"/>
            <a:ext cx="4966447" cy="13984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31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3082</Words>
  <Application>Microsoft Office PowerPoint</Application>
  <PresentationFormat>Widescreen</PresentationFormat>
  <Paragraphs>579</Paragraphs>
  <Slides>27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David Alesini</dc:creator>
  <cp:lastModifiedBy>David Alesini</cp:lastModifiedBy>
  <cp:revision>6</cp:revision>
  <dcterms:created xsi:type="dcterms:W3CDTF">2023-11-20T15:04:47Z</dcterms:created>
  <dcterms:modified xsi:type="dcterms:W3CDTF">2023-11-22T14:15:55Z</dcterms:modified>
</cp:coreProperties>
</file>