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 id="2147483715" r:id="rId3"/>
    <p:sldMasterId id="2147483740" r:id="rId4"/>
    <p:sldMasterId id="2147483755" r:id="rId5"/>
    <p:sldMasterId id="2147483767" r:id="rId6"/>
  </p:sldMasterIdLst>
  <p:notesMasterIdLst>
    <p:notesMasterId r:id="rId43"/>
  </p:notesMasterIdLst>
  <p:sldIdLst>
    <p:sldId id="598" r:id="rId7"/>
    <p:sldId id="599" r:id="rId8"/>
    <p:sldId id="876" r:id="rId9"/>
    <p:sldId id="808" r:id="rId10"/>
    <p:sldId id="757" r:id="rId11"/>
    <p:sldId id="810" r:id="rId12"/>
    <p:sldId id="879" r:id="rId13"/>
    <p:sldId id="851" r:id="rId14"/>
    <p:sldId id="259" r:id="rId15"/>
    <p:sldId id="257" r:id="rId16"/>
    <p:sldId id="258" r:id="rId17"/>
    <p:sldId id="878" r:id="rId18"/>
    <p:sldId id="813" r:id="rId19"/>
    <p:sldId id="814" r:id="rId20"/>
    <p:sldId id="816" r:id="rId21"/>
    <p:sldId id="819" r:id="rId22"/>
    <p:sldId id="283" r:id="rId23"/>
    <p:sldId id="820" r:id="rId24"/>
    <p:sldId id="880" r:id="rId25"/>
    <p:sldId id="881" r:id="rId26"/>
    <p:sldId id="882" r:id="rId27"/>
    <p:sldId id="817" r:id="rId28"/>
    <p:sldId id="818" r:id="rId29"/>
    <p:sldId id="781" r:id="rId30"/>
    <p:sldId id="809" r:id="rId31"/>
    <p:sldId id="281" r:id="rId32"/>
    <p:sldId id="883" r:id="rId33"/>
    <p:sldId id="782" r:id="rId34"/>
    <p:sldId id="783" r:id="rId35"/>
    <p:sldId id="785" r:id="rId36"/>
    <p:sldId id="786" r:id="rId37"/>
    <p:sldId id="787" r:id="rId38"/>
    <p:sldId id="788" r:id="rId39"/>
    <p:sldId id="804" r:id="rId40"/>
    <p:sldId id="784" r:id="rId41"/>
    <p:sldId id="356"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a:srgbClr val="FF9300"/>
    <a:srgbClr val="FFC000"/>
    <a:srgbClr val="9452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74F56-EE6D-2445-8A7A-2478AF2731C8}" v="258" dt="2023-11-21T10:06:58.32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5" autoAdjust="0"/>
    <p:restoredTop sz="96127"/>
  </p:normalViewPr>
  <p:slideViewPr>
    <p:cSldViewPr snapToGrid="0">
      <p:cViewPr varScale="1">
        <p:scale>
          <a:sx n="142" d="100"/>
          <a:sy n="142" d="100"/>
        </p:scale>
        <p:origin x="168" y="3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Vaccarezza" userId="29531b89-739e-4eea-8199-a05f4e666908" providerId="ADAL" clId="{FB474F56-EE6D-2445-8A7A-2478AF2731C8}"/>
    <pc:docChg chg="undo custSel addSld delSld modSld sldOrd">
      <pc:chgData name="Cristina Vaccarezza" userId="29531b89-739e-4eea-8199-a05f4e666908" providerId="ADAL" clId="{FB474F56-EE6D-2445-8A7A-2478AF2731C8}" dt="2023-11-21T11:22:27.189" v="1425" actId="20577"/>
      <pc:docMkLst>
        <pc:docMk/>
      </pc:docMkLst>
      <pc:sldChg chg="addSp delSp modSp mod">
        <pc:chgData name="Cristina Vaccarezza" userId="29531b89-739e-4eea-8199-a05f4e666908" providerId="ADAL" clId="{FB474F56-EE6D-2445-8A7A-2478AF2731C8}" dt="2023-11-21T11:19:21.008" v="1379" actId="20577"/>
        <pc:sldMkLst>
          <pc:docMk/>
          <pc:sldMk cId="0" sldId="257"/>
        </pc:sldMkLst>
        <pc:spChg chg="del mod">
          <ac:chgData name="Cristina Vaccarezza" userId="29531b89-739e-4eea-8199-a05f4e666908" providerId="ADAL" clId="{FB474F56-EE6D-2445-8A7A-2478AF2731C8}" dt="2023-11-20T17:33:00.708" v="226" actId="478"/>
          <ac:spMkLst>
            <pc:docMk/>
            <pc:sldMk cId="0" sldId="257"/>
            <ac:spMk id="5" creationId="{DFE4C4F7-19E5-7384-B924-8DE121B39747}"/>
          </ac:spMkLst>
        </pc:spChg>
        <pc:spChg chg="mod">
          <ac:chgData name="Cristina Vaccarezza" userId="29531b89-739e-4eea-8199-a05f4e666908" providerId="ADAL" clId="{FB474F56-EE6D-2445-8A7A-2478AF2731C8}" dt="2023-11-21T11:19:21.008" v="1379" actId="20577"/>
          <ac:spMkLst>
            <pc:docMk/>
            <pc:sldMk cId="0" sldId="257"/>
            <ac:spMk id="11" creationId="{4237372F-620E-03AB-3AFF-6B18EE264580}"/>
          </ac:spMkLst>
        </pc:spChg>
        <pc:spChg chg="add mod">
          <ac:chgData name="Cristina Vaccarezza" userId="29531b89-739e-4eea-8199-a05f4e666908" providerId="ADAL" clId="{FB474F56-EE6D-2445-8A7A-2478AF2731C8}" dt="2023-11-20T17:33:05.771" v="228" actId="1076"/>
          <ac:spMkLst>
            <pc:docMk/>
            <pc:sldMk cId="0" sldId="257"/>
            <ac:spMk id="13" creationId="{973073D0-44E3-EEF9-D5B8-8378CA63537B}"/>
          </ac:spMkLst>
        </pc:spChg>
      </pc:sldChg>
      <pc:sldChg chg="addSp delSp modSp mod">
        <pc:chgData name="Cristina Vaccarezza" userId="29531b89-739e-4eea-8199-a05f4e666908" providerId="ADAL" clId="{FB474F56-EE6D-2445-8A7A-2478AF2731C8}" dt="2023-11-21T11:19:40.138" v="1380" actId="20577"/>
        <pc:sldMkLst>
          <pc:docMk/>
          <pc:sldMk cId="0" sldId="258"/>
        </pc:sldMkLst>
        <pc:spChg chg="add mod">
          <ac:chgData name="Cristina Vaccarezza" userId="29531b89-739e-4eea-8199-a05f4e666908" providerId="ADAL" clId="{FB474F56-EE6D-2445-8A7A-2478AF2731C8}" dt="2023-11-20T17:33:17.560" v="231" actId="1076"/>
          <ac:spMkLst>
            <pc:docMk/>
            <pc:sldMk cId="0" sldId="258"/>
            <ac:spMk id="3" creationId="{FF97B137-E443-E0C7-7A03-A1FC586982FA}"/>
          </ac:spMkLst>
        </pc:spChg>
        <pc:spChg chg="del mod">
          <ac:chgData name="Cristina Vaccarezza" userId="29531b89-739e-4eea-8199-a05f4e666908" providerId="ADAL" clId="{FB474F56-EE6D-2445-8A7A-2478AF2731C8}" dt="2023-11-20T17:33:12.547" v="229" actId="478"/>
          <ac:spMkLst>
            <pc:docMk/>
            <pc:sldMk cId="0" sldId="258"/>
            <ac:spMk id="5" creationId="{AAFFDE74-F203-20CC-EC90-1810F45BB418}"/>
          </ac:spMkLst>
        </pc:spChg>
        <pc:spChg chg="mod">
          <ac:chgData name="Cristina Vaccarezza" userId="29531b89-739e-4eea-8199-a05f4e666908" providerId="ADAL" clId="{FB474F56-EE6D-2445-8A7A-2478AF2731C8}" dt="2023-11-21T11:19:40.138" v="1380" actId="20577"/>
          <ac:spMkLst>
            <pc:docMk/>
            <pc:sldMk cId="0" sldId="258"/>
            <ac:spMk id="11" creationId="{889E4C48-1993-2A76-4145-4A6BA39E15AB}"/>
          </ac:spMkLst>
        </pc:spChg>
      </pc:sldChg>
      <pc:sldChg chg="modSp mod">
        <pc:chgData name="Cristina Vaccarezza" userId="29531b89-739e-4eea-8199-a05f4e666908" providerId="ADAL" clId="{FB474F56-EE6D-2445-8A7A-2478AF2731C8}" dt="2023-11-21T11:07:15.486" v="1208" actId="20577"/>
        <pc:sldMkLst>
          <pc:docMk/>
          <pc:sldMk cId="0" sldId="259"/>
        </pc:sldMkLst>
        <pc:spChg chg="mod">
          <ac:chgData name="Cristina Vaccarezza" userId="29531b89-739e-4eea-8199-a05f4e666908" providerId="ADAL" clId="{FB474F56-EE6D-2445-8A7A-2478AF2731C8}" dt="2023-11-20T17:32:48.501" v="225" actId="1076"/>
          <ac:spMkLst>
            <pc:docMk/>
            <pc:sldMk cId="0" sldId="259"/>
            <ac:spMk id="5" creationId="{FF6D7407-7A02-78EB-6604-984F9F4D5CC3}"/>
          </ac:spMkLst>
        </pc:spChg>
        <pc:spChg chg="mod">
          <ac:chgData name="Cristina Vaccarezza" userId="29531b89-739e-4eea-8199-a05f4e666908" providerId="ADAL" clId="{FB474F56-EE6D-2445-8A7A-2478AF2731C8}" dt="2023-11-21T11:02:51.125" v="1050" actId="20577"/>
          <ac:spMkLst>
            <pc:docMk/>
            <pc:sldMk cId="0" sldId="259"/>
            <ac:spMk id="7" creationId="{5C994CD7-269F-AACF-1213-039A09658F2F}"/>
          </ac:spMkLst>
        </pc:spChg>
        <pc:spChg chg="mod">
          <ac:chgData name="Cristina Vaccarezza" userId="29531b89-739e-4eea-8199-a05f4e666908" providerId="ADAL" clId="{FB474F56-EE6D-2445-8A7A-2478AF2731C8}" dt="2023-11-21T11:07:15.486" v="1208" actId="20577"/>
          <ac:spMkLst>
            <pc:docMk/>
            <pc:sldMk cId="0" sldId="259"/>
            <ac:spMk id="11" creationId="{E87BE14B-180F-814A-9113-380C03602229}"/>
          </ac:spMkLst>
        </pc:spChg>
      </pc:sldChg>
      <pc:sldChg chg="add del">
        <pc:chgData name="Cristina Vaccarezza" userId="29531b89-739e-4eea-8199-a05f4e666908" providerId="ADAL" clId="{FB474F56-EE6D-2445-8A7A-2478AF2731C8}" dt="2023-11-21T09:38:57.733" v="756"/>
        <pc:sldMkLst>
          <pc:docMk/>
          <pc:sldMk cId="1380231289" sldId="281"/>
        </pc:sldMkLst>
      </pc:sldChg>
      <pc:sldChg chg="ord">
        <pc:chgData name="Cristina Vaccarezza" userId="29531b89-739e-4eea-8199-a05f4e666908" providerId="ADAL" clId="{FB474F56-EE6D-2445-8A7A-2478AF2731C8}" dt="2023-11-20T17:21:07.188" v="1" actId="20578"/>
        <pc:sldMkLst>
          <pc:docMk/>
          <pc:sldMk cId="2090637140" sldId="781"/>
        </pc:sldMkLst>
      </pc:sldChg>
      <pc:sldChg chg="modSp mod">
        <pc:chgData name="Cristina Vaccarezza" userId="29531b89-739e-4eea-8199-a05f4e666908" providerId="ADAL" clId="{FB474F56-EE6D-2445-8A7A-2478AF2731C8}" dt="2023-11-21T10:50:27.269" v="1013" actId="207"/>
        <pc:sldMkLst>
          <pc:docMk/>
          <pc:sldMk cId="2244653449" sldId="810"/>
        </pc:sldMkLst>
        <pc:spChg chg="mod">
          <ac:chgData name="Cristina Vaccarezza" userId="29531b89-739e-4eea-8199-a05f4e666908" providerId="ADAL" clId="{FB474F56-EE6D-2445-8A7A-2478AF2731C8}" dt="2023-11-21T10:50:27.269" v="1013" actId="207"/>
          <ac:spMkLst>
            <pc:docMk/>
            <pc:sldMk cId="2244653449" sldId="810"/>
            <ac:spMk id="4" creationId="{3F6D4219-02D9-724B-DF3B-3EB793D4A053}"/>
          </ac:spMkLst>
        </pc:spChg>
      </pc:sldChg>
      <pc:sldChg chg="modSp mod">
        <pc:chgData name="Cristina Vaccarezza" userId="29531b89-739e-4eea-8199-a05f4e666908" providerId="ADAL" clId="{FB474F56-EE6D-2445-8A7A-2478AF2731C8}" dt="2023-11-21T11:22:27.189" v="1425" actId="20577"/>
        <pc:sldMkLst>
          <pc:docMk/>
          <pc:sldMk cId="1333990498" sldId="813"/>
        </pc:sldMkLst>
        <pc:spChg chg="mod">
          <ac:chgData name="Cristina Vaccarezza" userId="29531b89-739e-4eea-8199-a05f4e666908" providerId="ADAL" clId="{FB474F56-EE6D-2445-8A7A-2478AF2731C8}" dt="2023-11-21T11:22:27.189" v="1425" actId="20577"/>
          <ac:spMkLst>
            <pc:docMk/>
            <pc:sldMk cId="1333990498" sldId="813"/>
            <ac:spMk id="2" creationId="{78E120B7-2115-679D-B114-B30394356F46}"/>
          </ac:spMkLst>
        </pc:spChg>
      </pc:sldChg>
      <pc:sldChg chg="addSp delSp modSp mod modClrScheme chgLayout">
        <pc:chgData name="Cristina Vaccarezza" userId="29531b89-739e-4eea-8199-a05f4e666908" providerId="ADAL" clId="{FB474F56-EE6D-2445-8A7A-2478AF2731C8}" dt="2023-11-20T18:00:49.717" v="729" actId="20577"/>
        <pc:sldMkLst>
          <pc:docMk/>
          <pc:sldMk cId="2192851758" sldId="817"/>
        </pc:sldMkLst>
        <pc:spChg chg="mod">
          <ac:chgData name="Cristina Vaccarezza" userId="29531b89-739e-4eea-8199-a05f4e666908" providerId="ADAL" clId="{FB474F56-EE6D-2445-8A7A-2478AF2731C8}" dt="2023-11-20T18:00:49.717" v="729" actId="20577"/>
          <ac:spMkLst>
            <pc:docMk/>
            <pc:sldMk cId="2192851758" sldId="817"/>
            <ac:spMk id="2" creationId="{D2CE3622-1BD6-18C7-E6EC-195083A4EA97}"/>
          </ac:spMkLst>
        </pc:spChg>
        <pc:spChg chg="mod">
          <ac:chgData name="Cristina Vaccarezza" userId="29531b89-739e-4eea-8199-a05f4e666908" providerId="ADAL" clId="{FB474F56-EE6D-2445-8A7A-2478AF2731C8}" dt="2023-11-20T18:00:21.909" v="710" actId="1076"/>
          <ac:spMkLst>
            <pc:docMk/>
            <pc:sldMk cId="2192851758" sldId="817"/>
            <ac:spMk id="3" creationId="{4925F3A1-9AA0-4E3B-8196-0A058B7C96F5}"/>
          </ac:spMkLst>
        </pc:spChg>
        <pc:spChg chg="add del mod">
          <ac:chgData name="Cristina Vaccarezza" userId="29531b89-739e-4eea-8199-a05f4e666908" providerId="ADAL" clId="{FB474F56-EE6D-2445-8A7A-2478AF2731C8}" dt="2023-11-20T17:59:55.058" v="708" actId="1076"/>
          <ac:spMkLst>
            <pc:docMk/>
            <pc:sldMk cId="2192851758" sldId="817"/>
            <ac:spMk id="9" creationId="{950A2E6E-F8DC-C53A-7689-4FF47A1AEDF4}"/>
          </ac:spMkLst>
        </pc:spChg>
        <pc:spChg chg="add mod">
          <ac:chgData name="Cristina Vaccarezza" userId="29531b89-739e-4eea-8199-a05f4e666908" providerId="ADAL" clId="{FB474F56-EE6D-2445-8A7A-2478AF2731C8}" dt="2023-11-20T18:00:26.627" v="711" actId="1076"/>
          <ac:spMkLst>
            <pc:docMk/>
            <pc:sldMk cId="2192851758" sldId="817"/>
            <ac:spMk id="11" creationId="{C92DECCF-4D36-CF2E-E62B-3C008BAD5803}"/>
          </ac:spMkLst>
        </pc:spChg>
        <pc:graphicFrameChg chg="add mod modGraphic">
          <ac:chgData name="Cristina Vaccarezza" userId="29531b89-739e-4eea-8199-a05f4e666908" providerId="ADAL" clId="{FB474F56-EE6D-2445-8A7A-2478AF2731C8}" dt="2023-11-20T17:59:43.302" v="692" actId="1076"/>
          <ac:graphicFrameMkLst>
            <pc:docMk/>
            <pc:sldMk cId="2192851758" sldId="817"/>
            <ac:graphicFrameMk id="4" creationId="{222BB23F-1216-8F83-E628-6FE053D4D1F0}"/>
          </ac:graphicFrameMkLst>
        </pc:graphicFrameChg>
      </pc:sldChg>
      <pc:sldChg chg="modSp mod">
        <pc:chgData name="Cristina Vaccarezza" userId="29531b89-739e-4eea-8199-a05f4e666908" providerId="ADAL" clId="{FB474F56-EE6D-2445-8A7A-2478AF2731C8}" dt="2023-11-20T18:01:59.086" v="748" actId="27636"/>
        <pc:sldMkLst>
          <pc:docMk/>
          <pc:sldMk cId="476961414" sldId="818"/>
        </pc:sldMkLst>
        <pc:spChg chg="mod">
          <ac:chgData name="Cristina Vaccarezza" userId="29531b89-739e-4eea-8199-a05f4e666908" providerId="ADAL" clId="{FB474F56-EE6D-2445-8A7A-2478AF2731C8}" dt="2023-11-20T18:01:59.086" v="748" actId="27636"/>
          <ac:spMkLst>
            <pc:docMk/>
            <pc:sldMk cId="476961414" sldId="818"/>
            <ac:spMk id="3" creationId="{9898F920-D8E4-0CAB-82E7-940FE3912CE0}"/>
          </ac:spMkLst>
        </pc:spChg>
      </pc:sldChg>
      <pc:sldChg chg="modSp mod">
        <pc:chgData name="Cristina Vaccarezza" userId="29531b89-739e-4eea-8199-a05f4e666908" providerId="ADAL" clId="{FB474F56-EE6D-2445-8A7A-2478AF2731C8}" dt="2023-11-21T09:30:37.479" v="753" actId="20577"/>
        <pc:sldMkLst>
          <pc:docMk/>
          <pc:sldMk cId="2564039519" sldId="820"/>
        </pc:sldMkLst>
        <pc:spChg chg="mod">
          <ac:chgData name="Cristina Vaccarezza" userId="29531b89-739e-4eea-8199-a05f4e666908" providerId="ADAL" clId="{FB474F56-EE6D-2445-8A7A-2478AF2731C8}" dt="2023-11-21T09:30:37.479" v="753" actId="20577"/>
          <ac:spMkLst>
            <pc:docMk/>
            <pc:sldMk cId="2564039519" sldId="820"/>
            <ac:spMk id="4" creationId="{1348439B-CE53-5E15-3486-B940131AE512}"/>
          </ac:spMkLst>
        </pc:spChg>
      </pc:sldChg>
      <pc:sldChg chg="modSp mod">
        <pc:chgData name="Cristina Vaccarezza" userId="29531b89-739e-4eea-8199-a05f4e666908" providerId="ADAL" clId="{FB474F56-EE6D-2445-8A7A-2478AF2731C8}" dt="2023-11-21T10:57:31.448" v="1028" actId="20577"/>
        <pc:sldMkLst>
          <pc:docMk/>
          <pc:sldMk cId="980585905" sldId="851"/>
        </pc:sldMkLst>
        <pc:spChg chg="mod">
          <ac:chgData name="Cristina Vaccarezza" userId="29531b89-739e-4eea-8199-a05f4e666908" providerId="ADAL" clId="{FB474F56-EE6D-2445-8A7A-2478AF2731C8}" dt="2023-11-21T10:57:31.448" v="1028" actId="20577"/>
          <ac:spMkLst>
            <pc:docMk/>
            <pc:sldMk cId="980585905" sldId="851"/>
            <ac:spMk id="3" creationId="{026C9D9B-5877-449C-B213-217A2FDF1E16}"/>
          </ac:spMkLst>
        </pc:spChg>
      </pc:sldChg>
      <pc:sldChg chg="modSp mod">
        <pc:chgData name="Cristina Vaccarezza" userId="29531b89-739e-4eea-8199-a05f4e666908" providerId="ADAL" clId="{FB474F56-EE6D-2445-8A7A-2478AF2731C8}" dt="2023-11-21T11:13:41.598" v="1378" actId="14734"/>
        <pc:sldMkLst>
          <pc:docMk/>
          <pc:sldMk cId="77652215" sldId="878"/>
        </pc:sldMkLst>
        <pc:spChg chg="mod">
          <ac:chgData name="Cristina Vaccarezza" userId="29531b89-739e-4eea-8199-a05f4e666908" providerId="ADAL" clId="{FB474F56-EE6D-2445-8A7A-2478AF2731C8}" dt="2023-11-21T11:12:18.963" v="1377" actId="20577"/>
          <ac:spMkLst>
            <pc:docMk/>
            <pc:sldMk cId="77652215" sldId="878"/>
            <ac:spMk id="9" creationId="{5FDF0428-8BE7-A928-EE26-7335B920E274}"/>
          </ac:spMkLst>
        </pc:spChg>
        <pc:spChg chg="mod">
          <ac:chgData name="Cristina Vaccarezza" userId="29531b89-739e-4eea-8199-a05f4e666908" providerId="ADAL" clId="{FB474F56-EE6D-2445-8A7A-2478AF2731C8}" dt="2023-11-21T11:11:33.857" v="1338" actId="1076"/>
          <ac:spMkLst>
            <pc:docMk/>
            <pc:sldMk cId="77652215" sldId="878"/>
            <ac:spMk id="13" creationId="{FAD73905-3924-10D3-E367-5E4CB9B2EA63}"/>
          </ac:spMkLst>
        </pc:spChg>
        <pc:spChg chg="mod">
          <ac:chgData name="Cristina Vaccarezza" userId="29531b89-739e-4eea-8199-a05f4e666908" providerId="ADAL" clId="{FB474F56-EE6D-2445-8A7A-2478AF2731C8}" dt="2023-11-21T11:11:30.491" v="1337" actId="1076"/>
          <ac:spMkLst>
            <pc:docMk/>
            <pc:sldMk cId="77652215" sldId="878"/>
            <ac:spMk id="14" creationId="{EB66F6AE-1042-0FDA-C060-A12129D17A85}"/>
          </ac:spMkLst>
        </pc:spChg>
        <pc:spChg chg="mod">
          <ac:chgData name="Cristina Vaccarezza" userId="29531b89-739e-4eea-8199-a05f4e666908" providerId="ADAL" clId="{FB474F56-EE6D-2445-8A7A-2478AF2731C8}" dt="2023-11-21T11:11:27.992" v="1336" actId="1076"/>
          <ac:spMkLst>
            <pc:docMk/>
            <pc:sldMk cId="77652215" sldId="878"/>
            <ac:spMk id="15" creationId="{41890E74-DF89-89D7-2A31-8DB10029A5A3}"/>
          </ac:spMkLst>
        </pc:spChg>
        <pc:graphicFrameChg chg="modGraphic">
          <ac:chgData name="Cristina Vaccarezza" userId="29531b89-739e-4eea-8199-a05f4e666908" providerId="ADAL" clId="{FB474F56-EE6D-2445-8A7A-2478AF2731C8}" dt="2023-11-21T11:13:41.598" v="1378" actId="14734"/>
          <ac:graphicFrameMkLst>
            <pc:docMk/>
            <pc:sldMk cId="77652215" sldId="878"/>
            <ac:graphicFrameMk id="8" creationId="{689CE19F-A156-8393-7240-CBBB4CD5E0E4}"/>
          </ac:graphicFrameMkLst>
        </pc:graphicFrameChg>
      </pc:sldChg>
      <pc:sldChg chg="modSp mod">
        <pc:chgData name="Cristina Vaccarezza" userId="29531b89-739e-4eea-8199-a05f4e666908" providerId="ADAL" clId="{FB474F56-EE6D-2445-8A7A-2478AF2731C8}" dt="2023-11-20T17:27:16.390" v="129" actId="20577"/>
        <pc:sldMkLst>
          <pc:docMk/>
          <pc:sldMk cId="1313578110" sldId="880"/>
        </pc:sldMkLst>
        <pc:spChg chg="mod">
          <ac:chgData name="Cristina Vaccarezza" userId="29531b89-739e-4eea-8199-a05f4e666908" providerId="ADAL" clId="{FB474F56-EE6D-2445-8A7A-2478AF2731C8}" dt="2023-11-20T17:27:11.726" v="123" actId="20577"/>
          <ac:spMkLst>
            <pc:docMk/>
            <pc:sldMk cId="1313578110" sldId="880"/>
            <ac:spMk id="8" creationId="{DABCDE8B-D27B-CAAC-6664-B91E0F62342D}"/>
          </ac:spMkLst>
        </pc:spChg>
        <pc:spChg chg="mod">
          <ac:chgData name="Cristina Vaccarezza" userId="29531b89-739e-4eea-8199-a05f4e666908" providerId="ADAL" clId="{FB474F56-EE6D-2445-8A7A-2478AF2731C8}" dt="2023-11-20T17:27:16.390" v="129" actId="20577"/>
          <ac:spMkLst>
            <pc:docMk/>
            <pc:sldMk cId="1313578110" sldId="880"/>
            <ac:spMk id="9" creationId="{3C7DE7F5-8957-1423-7A4C-6789EFA78E8A}"/>
          </ac:spMkLst>
        </pc:spChg>
      </pc:sldChg>
      <pc:sldChg chg="modSp mod">
        <pc:chgData name="Cristina Vaccarezza" userId="29531b89-739e-4eea-8199-a05f4e666908" providerId="ADAL" clId="{FB474F56-EE6D-2445-8A7A-2478AF2731C8}" dt="2023-11-20T17:50:04.488" v="541" actId="20577"/>
        <pc:sldMkLst>
          <pc:docMk/>
          <pc:sldMk cId="2927343288" sldId="881"/>
        </pc:sldMkLst>
        <pc:spChg chg="mod">
          <ac:chgData name="Cristina Vaccarezza" userId="29531b89-739e-4eea-8199-a05f4e666908" providerId="ADAL" clId="{FB474F56-EE6D-2445-8A7A-2478AF2731C8}" dt="2023-11-20T17:49:55.617" v="534" actId="20577"/>
          <ac:spMkLst>
            <pc:docMk/>
            <pc:sldMk cId="2927343288" sldId="881"/>
            <ac:spMk id="8" creationId="{DABCDE8B-D27B-CAAC-6664-B91E0F62342D}"/>
          </ac:spMkLst>
        </pc:spChg>
        <pc:spChg chg="mod">
          <ac:chgData name="Cristina Vaccarezza" userId="29531b89-739e-4eea-8199-a05f4e666908" providerId="ADAL" clId="{FB474F56-EE6D-2445-8A7A-2478AF2731C8}" dt="2023-11-20T17:50:04.488" v="541" actId="20577"/>
          <ac:spMkLst>
            <pc:docMk/>
            <pc:sldMk cId="2927343288" sldId="881"/>
            <ac:spMk id="9" creationId="{3C7DE7F5-8957-1423-7A4C-6789EFA78E8A}"/>
          </ac:spMkLst>
        </pc:spChg>
      </pc:sldChg>
      <pc:sldChg chg="modSp mod">
        <pc:chgData name="Cristina Vaccarezza" userId="29531b89-739e-4eea-8199-a05f4e666908" providerId="ADAL" clId="{FB474F56-EE6D-2445-8A7A-2478AF2731C8}" dt="2023-11-20T17:27:49.083" v="159" actId="20577"/>
        <pc:sldMkLst>
          <pc:docMk/>
          <pc:sldMk cId="3009919913" sldId="882"/>
        </pc:sldMkLst>
        <pc:spChg chg="mod">
          <ac:chgData name="Cristina Vaccarezza" userId="29531b89-739e-4eea-8199-a05f4e666908" providerId="ADAL" clId="{FB474F56-EE6D-2445-8A7A-2478AF2731C8}" dt="2023-11-20T17:27:40.175" v="147" actId="20577"/>
          <ac:spMkLst>
            <pc:docMk/>
            <pc:sldMk cId="3009919913" sldId="882"/>
            <ac:spMk id="8" creationId="{DABCDE8B-D27B-CAAC-6664-B91E0F62342D}"/>
          </ac:spMkLst>
        </pc:spChg>
        <pc:spChg chg="mod">
          <ac:chgData name="Cristina Vaccarezza" userId="29531b89-739e-4eea-8199-a05f4e666908" providerId="ADAL" clId="{FB474F56-EE6D-2445-8A7A-2478AF2731C8}" dt="2023-11-20T17:27:49.083" v="159" actId="20577"/>
          <ac:spMkLst>
            <pc:docMk/>
            <pc:sldMk cId="3009919913" sldId="882"/>
            <ac:spMk id="9" creationId="{3C7DE7F5-8957-1423-7A4C-6789EFA78E8A}"/>
          </ac:spMkLst>
        </pc:spChg>
      </pc:sldChg>
      <pc:sldChg chg="addSp delSp modSp new mod ord">
        <pc:chgData name="Cristina Vaccarezza" userId="29531b89-739e-4eea-8199-a05f4e666908" providerId="ADAL" clId="{FB474F56-EE6D-2445-8A7A-2478AF2731C8}" dt="2023-11-21T10:13:59.736" v="1012" actId="20578"/>
        <pc:sldMkLst>
          <pc:docMk/>
          <pc:sldMk cId="1866848881" sldId="883"/>
        </pc:sldMkLst>
        <pc:spChg chg="mod">
          <ac:chgData name="Cristina Vaccarezza" userId="29531b89-739e-4eea-8199-a05f4e666908" providerId="ADAL" clId="{FB474F56-EE6D-2445-8A7A-2478AF2731C8}" dt="2023-11-21T10:08:27.788" v="1011" actId="20577"/>
          <ac:spMkLst>
            <pc:docMk/>
            <pc:sldMk cId="1866848881" sldId="883"/>
            <ac:spMk id="2" creationId="{76C75B65-C588-B357-837B-2E67A83AB85B}"/>
          </ac:spMkLst>
        </pc:spChg>
        <pc:spChg chg="del">
          <ac:chgData name="Cristina Vaccarezza" userId="29531b89-739e-4eea-8199-a05f4e666908" providerId="ADAL" clId="{FB474F56-EE6D-2445-8A7A-2478AF2731C8}" dt="2023-11-21T09:58:13.488" v="761"/>
          <ac:spMkLst>
            <pc:docMk/>
            <pc:sldMk cId="1866848881" sldId="883"/>
            <ac:spMk id="3" creationId="{5BED9328-9805-62DF-B8A9-442DC4B2DE36}"/>
          </ac:spMkLst>
        </pc:spChg>
        <pc:spChg chg="del">
          <ac:chgData name="Cristina Vaccarezza" userId="29531b89-739e-4eea-8199-a05f4e666908" providerId="ADAL" clId="{FB474F56-EE6D-2445-8A7A-2478AF2731C8}" dt="2023-11-21T09:58:35.773" v="762"/>
          <ac:spMkLst>
            <pc:docMk/>
            <pc:sldMk cId="1866848881" sldId="883"/>
            <ac:spMk id="4" creationId="{A85E5084-0357-B98D-16FA-3D2B91CE210A}"/>
          </ac:spMkLst>
        </pc:spChg>
        <pc:spChg chg="add">
          <ac:chgData name="Cristina Vaccarezza" userId="29531b89-739e-4eea-8199-a05f4e666908" providerId="ADAL" clId="{FB474F56-EE6D-2445-8A7A-2478AF2731C8}" dt="2023-11-21T09:57:47.713" v="758"/>
          <ac:spMkLst>
            <pc:docMk/>
            <pc:sldMk cId="1866848881" sldId="883"/>
            <ac:spMk id="5" creationId="{5CE08948-88B5-6CF6-E309-FFF68F986A4F}"/>
          </ac:spMkLst>
        </pc:spChg>
        <pc:spChg chg="add del">
          <ac:chgData name="Cristina Vaccarezza" userId="29531b89-739e-4eea-8199-a05f4e666908" providerId="ADAL" clId="{FB474F56-EE6D-2445-8A7A-2478AF2731C8}" dt="2023-11-21T09:57:57.228" v="760" actId="478"/>
          <ac:spMkLst>
            <pc:docMk/>
            <pc:sldMk cId="1866848881" sldId="883"/>
            <ac:spMk id="6" creationId="{E0D7F016-FB0C-CCF4-DB19-9DBCE59ED63E}"/>
          </ac:spMkLst>
        </pc:spChg>
        <pc:spChg chg="add mod">
          <ac:chgData name="Cristina Vaccarezza" userId="29531b89-739e-4eea-8199-a05f4e666908" providerId="ADAL" clId="{FB474F56-EE6D-2445-8A7A-2478AF2731C8}" dt="2023-11-21T09:57:50.685" v="759"/>
          <ac:spMkLst>
            <pc:docMk/>
            <pc:sldMk cId="1866848881" sldId="883"/>
            <ac:spMk id="7" creationId="{99767A63-F928-4048-4BD0-F9B2290F3363}"/>
          </ac:spMkLst>
        </pc:spChg>
        <pc:spChg chg="add mod">
          <ac:chgData name="Cristina Vaccarezza" userId="29531b89-739e-4eea-8199-a05f4e666908" providerId="ADAL" clId="{FB474F56-EE6D-2445-8A7A-2478AF2731C8}" dt="2023-11-21T09:57:50.685" v="759"/>
          <ac:spMkLst>
            <pc:docMk/>
            <pc:sldMk cId="1866848881" sldId="883"/>
            <ac:spMk id="8" creationId="{87728EC0-2FD1-8FA4-25B8-20BEA9CD2840}"/>
          </ac:spMkLst>
        </pc:spChg>
        <pc:spChg chg="add del mod">
          <ac:chgData name="Cristina Vaccarezza" userId="29531b89-739e-4eea-8199-a05f4e666908" providerId="ADAL" clId="{FB474F56-EE6D-2445-8A7A-2478AF2731C8}" dt="2023-11-21T10:07:11.986" v="917" actId="478"/>
          <ac:spMkLst>
            <pc:docMk/>
            <pc:sldMk cId="1866848881" sldId="883"/>
            <ac:spMk id="12" creationId="{0063F842-F636-85F4-D0CB-6ED310F0A1DC}"/>
          </ac:spMkLst>
        </pc:spChg>
        <pc:spChg chg="add mod">
          <ac:chgData name="Cristina Vaccarezza" userId="29531b89-739e-4eea-8199-a05f4e666908" providerId="ADAL" clId="{FB474F56-EE6D-2445-8A7A-2478AF2731C8}" dt="2023-11-21T10:06:19.928" v="904" actId="114"/>
          <ac:spMkLst>
            <pc:docMk/>
            <pc:sldMk cId="1866848881" sldId="883"/>
            <ac:spMk id="13" creationId="{7C72F4EF-8132-91C5-7D6D-11DF850A3843}"/>
          </ac:spMkLst>
        </pc:spChg>
        <pc:spChg chg="add mod">
          <ac:chgData name="Cristina Vaccarezza" userId="29531b89-739e-4eea-8199-a05f4e666908" providerId="ADAL" clId="{FB474F56-EE6D-2445-8A7A-2478AF2731C8}" dt="2023-11-21T10:07:07.457" v="916" actId="1076"/>
          <ac:spMkLst>
            <pc:docMk/>
            <pc:sldMk cId="1866848881" sldId="883"/>
            <ac:spMk id="14" creationId="{086D7B22-F156-2EF2-B791-AF95F6B92F9D}"/>
          </ac:spMkLst>
        </pc:spChg>
        <pc:picChg chg="add mod">
          <ac:chgData name="Cristina Vaccarezza" userId="29531b89-739e-4eea-8199-a05f4e666908" providerId="ADAL" clId="{FB474F56-EE6D-2445-8A7A-2478AF2731C8}" dt="2023-11-21T10:04:54.239" v="875" actId="1076"/>
          <ac:picMkLst>
            <pc:docMk/>
            <pc:sldMk cId="1866848881" sldId="883"/>
            <ac:picMk id="9" creationId="{0EBB4AF6-F135-D9A7-47B7-D7326498C9CA}"/>
          </ac:picMkLst>
        </pc:picChg>
        <pc:picChg chg="add mod">
          <ac:chgData name="Cristina Vaccarezza" userId="29531b89-739e-4eea-8199-a05f4e666908" providerId="ADAL" clId="{FB474F56-EE6D-2445-8A7A-2478AF2731C8}" dt="2023-11-21T09:59:56.586" v="773" actId="1076"/>
          <ac:picMkLst>
            <pc:docMk/>
            <pc:sldMk cId="1866848881" sldId="883"/>
            <ac:picMk id="10" creationId="{C02C29A1-5E61-E81D-BE3C-49402901C1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FAA78-D086-264C-A02B-6E114F0BCC15}" type="datetimeFigureOut">
              <a:rPr lang="it-IT" smtClean="0"/>
              <a:t>20/11/23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2F16F-7CE4-0344-9CC7-5BDB8A7212DB}" type="slidenum">
              <a:rPr lang="it-IT" smtClean="0"/>
              <a:t>‹N›</a:t>
            </a:fld>
            <a:endParaRPr lang="it-IT"/>
          </a:p>
        </p:txBody>
      </p:sp>
    </p:spTree>
    <p:extLst>
      <p:ext uri="{BB962C8B-B14F-4D97-AF65-F5344CB8AC3E}">
        <p14:creationId xmlns:p14="http://schemas.microsoft.com/office/powerpoint/2010/main" val="201035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3B90E007-C09D-C494-88F0-DA794CC3FF57}"/>
              </a:ext>
            </a:extLst>
          </p:cNvPr>
          <p:cNvSpPr txBox="1">
            <a:spLocks noGrp="1"/>
          </p:cNvSpPr>
          <p:nvPr>
            <p:ph type="sldNum" sz="quarter" idx="5"/>
          </p:nvPr>
        </p:nvSpPr>
        <p:spPr>
          <a:ln/>
        </p:spPr>
        <p:txBody>
          <a:bodyPr vert="horz" wrap="square" lIns="0" tIns="0" rIns="0" bIns="0" anchor="b">
            <a:noAutofit/>
          </a:bodyPr>
          <a:lstStyle/>
          <a:p>
            <a:pPr lvl="0"/>
            <a:fld id="{76B4D79D-C39A-BA42-8EE6-F043E47CCE68}" type="slidenum">
              <a:t>9</a:t>
            </a:fld>
            <a:endParaRPr lang="en-US"/>
          </a:p>
        </p:txBody>
      </p:sp>
      <p:sp>
        <p:nvSpPr>
          <p:cNvPr id="2" name="Segnaposto immagine diapositiva 1">
            <a:extLst>
              <a:ext uri="{FF2B5EF4-FFF2-40B4-BE49-F238E27FC236}">
                <a16:creationId xmlns:a16="http://schemas.microsoft.com/office/drawing/2014/main" id="{8C87C455-0F96-B7FF-1C1A-14B7E833473A}"/>
              </a:ext>
            </a:extLst>
          </p:cNvPr>
          <p:cNvSpPr>
            <a:spLocks noGrp="1" noRot="1" noChangeAspect="1" noResize="1"/>
          </p:cNvSpPr>
          <p:nvPr>
            <p:ph type="sldImg"/>
          </p:nvPr>
        </p:nvSpPr>
        <p:spPr>
          <a:xfrm>
            <a:off x="533400" y="763588"/>
            <a:ext cx="6705600" cy="3771900"/>
          </a:xfrm>
          <a:solidFill>
            <a:srgbClr val="99CCFF"/>
          </a:solidFill>
          <a:ln w="25400">
            <a:solidFill>
              <a:srgbClr val="000000"/>
            </a:solidFill>
            <a:prstDash val="solid"/>
          </a:ln>
        </p:spPr>
      </p:sp>
      <p:sp>
        <p:nvSpPr>
          <p:cNvPr id="3" name="Segnaposto note 2">
            <a:extLst>
              <a:ext uri="{FF2B5EF4-FFF2-40B4-BE49-F238E27FC236}">
                <a16:creationId xmlns:a16="http://schemas.microsoft.com/office/drawing/2014/main" id="{5D18C748-5582-FAEE-6104-0E7CD1DB0D02}"/>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08476F3C-BB1B-DA71-0563-BC99C37067CD}"/>
              </a:ext>
            </a:extLst>
          </p:cNvPr>
          <p:cNvSpPr txBox="1">
            <a:spLocks noGrp="1"/>
          </p:cNvSpPr>
          <p:nvPr>
            <p:ph type="sldNum" sz="quarter" idx="5"/>
          </p:nvPr>
        </p:nvSpPr>
        <p:spPr>
          <a:ln/>
        </p:spPr>
        <p:txBody>
          <a:bodyPr vert="horz" wrap="square" lIns="0" tIns="0" rIns="0" bIns="0" anchor="b">
            <a:noAutofit/>
          </a:bodyPr>
          <a:lstStyle/>
          <a:p>
            <a:pPr lvl="0"/>
            <a:fld id="{A04C716E-0B06-8F43-9747-BBAA8900ED8C}" type="slidenum">
              <a:t>10</a:t>
            </a:fld>
            <a:endParaRPr lang="en-US"/>
          </a:p>
        </p:txBody>
      </p:sp>
      <p:sp>
        <p:nvSpPr>
          <p:cNvPr id="2" name="Segnaposto immagine diapositiva 1">
            <a:extLst>
              <a:ext uri="{FF2B5EF4-FFF2-40B4-BE49-F238E27FC236}">
                <a16:creationId xmlns:a16="http://schemas.microsoft.com/office/drawing/2014/main" id="{7CD43017-873E-D0C7-7E0B-3306934140F1}"/>
              </a:ext>
            </a:extLst>
          </p:cNvPr>
          <p:cNvSpPr>
            <a:spLocks noGrp="1" noRot="1" noChangeAspect="1" noResize="1"/>
          </p:cNvSpPr>
          <p:nvPr>
            <p:ph type="sldImg"/>
          </p:nvPr>
        </p:nvSpPr>
        <p:spPr>
          <a:xfrm>
            <a:off x="533400" y="763588"/>
            <a:ext cx="6705600" cy="3771900"/>
          </a:xfrm>
          <a:solidFill>
            <a:srgbClr val="99CCFF"/>
          </a:solidFill>
          <a:ln w="25400">
            <a:solidFill>
              <a:srgbClr val="000000"/>
            </a:solidFill>
            <a:prstDash val="solid"/>
          </a:ln>
        </p:spPr>
      </p:sp>
      <p:sp>
        <p:nvSpPr>
          <p:cNvPr id="3" name="Segnaposto note 2">
            <a:extLst>
              <a:ext uri="{FF2B5EF4-FFF2-40B4-BE49-F238E27FC236}">
                <a16:creationId xmlns:a16="http://schemas.microsoft.com/office/drawing/2014/main" id="{914A8362-4BFF-4C02-7D9B-601B020B867B}"/>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0924B64C-D108-B065-3F75-A2E20E0C5D10}"/>
              </a:ext>
            </a:extLst>
          </p:cNvPr>
          <p:cNvSpPr txBox="1">
            <a:spLocks noGrp="1"/>
          </p:cNvSpPr>
          <p:nvPr>
            <p:ph type="sldNum" sz="quarter" idx="5"/>
          </p:nvPr>
        </p:nvSpPr>
        <p:spPr>
          <a:ln/>
        </p:spPr>
        <p:txBody>
          <a:bodyPr vert="horz" wrap="square" lIns="0" tIns="0" rIns="0" bIns="0" anchor="b">
            <a:noAutofit/>
          </a:bodyPr>
          <a:lstStyle/>
          <a:p>
            <a:pPr lvl="0"/>
            <a:fld id="{B4B4A07B-7935-A943-9D0D-68448D665EC7}" type="slidenum">
              <a:t>11</a:t>
            </a:fld>
            <a:endParaRPr lang="en-US"/>
          </a:p>
        </p:txBody>
      </p:sp>
      <p:sp>
        <p:nvSpPr>
          <p:cNvPr id="2" name="Segnaposto immagine diapositiva 1">
            <a:extLst>
              <a:ext uri="{FF2B5EF4-FFF2-40B4-BE49-F238E27FC236}">
                <a16:creationId xmlns:a16="http://schemas.microsoft.com/office/drawing/2014/main" id="{C8192DC0-8BFB-78F7-FFFC-2A6DF9EC00C3}"/>
              </a:ext>
            </a:extLst>
          </p:cNvPr>
          <p:cNvSpPr>
            <a:spLocks noGrp="1" noRot="1" noChangeAspect="1" noResize="1"/>
          </p:cNvSpPr>
          <p:nvPr>
            <p:ph type="sldImg"/>
          </p:nvPr>
        </p:nvSpPr>
        <p:spPr>
          <a:xfrm>
            <a:off x="533400" y="763588"/>
            <a:ext cx="6705600" cy="3771900"/>
          </a:xfrm>
          <a:solidFill>
            <a:srgbClr val="99CCFF"/>
          </a:solidFill>
          <a:ln w="25400">
            <a:solidFill>
              <a:srgbClr val="000000"/>
            </a:solidFill>
            <a:prstDash val="solid"/>
          </a:ln>
        </p:spPr>
      </p:sp>
      <p:sp>
        <p:nvSpPr>
          <p:cNvPr id="3" name="Segnaposto note 2">
            <a:extLst>
              <a:ext uri="{FF2B5EF4-FFF2-40B4-BE49-F238E27FC236}">
                <a16:creationId xmlns:a16="http://schemas.microsoft.com/office/drawing/2014/main" id="{79BEA708-F6C3-872F-EFCA-AFB06180BAEE}"/>
              </a:ext>
            </a:extLst>
          </p:cNvPr>
          <p:cNvSpPr txBox="1">
            <a:spLocks noGrp="1"/>
          </p:cNvSpPr>
          <p:nvPr>
            <p:ph type="body" sz="quarter" idx="1"/>
          </p:nvPr>
        </p:nvSpPr>
        <p:spPr/>
        <p:txBody>
          <a:bodyPr vert="horz"/>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329612"/>
            <a:ext cx="7772400" cy="1102519"/>
          </a:xfrm>
          <a:prstGeom prst="rect">
            <a:avLst/>
          </a:prstGeom>
        </p:spPr>
        <p:txBody>
          <a:bodyPr/>
          <a:lstStyle>
            <a:lvl1pPr>
              <a:defRPr sz="24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2679762"/>
            <a:ext cx="6400800" cy="830066"/>
          </a:xfrm>
        </p:spPr>
        <p:txBody>
          <a:bodyPr/>
          <a:lstStyle>
            <a:lvl1pPr marL="0" indent="0" algn="ctr">
              <a:buNone/>
              <a:defRPr sz="21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sp>
        <p:nvSpPr>
          <p:cNvPr id="9" name="Sottotitolo 2"/>
          <p:cNvSpPr txBox="1">
            <a:spLocks/>
          </p:cNvSpPr>
          <p:nvPr userDrawn="1"/>
        </p:nvSpPr>
        <p:spPr>
          <a:xfrm>
            <a:off x="1376533" y="3509827"/>
            <a:ext cx="6400800" cy="358067"/>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1800">
              <a:latin typeface="Arial Rounded MT Bold" panose="020F0704030504030204" pitchFamily="34" charset="77"/>
            </a:endParaRPr>
          </a:p>
        </p:txBody>
      </p:sp>
      <p:cxnSp>
        <p:nvCxnSpPr>
          <p:cNvPr id="11" name="Connettore 1 10"/>
          <p:cNvCxnSpPr/>
          <p:nvPr userDrawn="1"/>
        </p:nvCxnSpPr>
        <p:spPr>
          <a:xfrm>
            <a:off x="251520" y="4569972"/>
            <a:ext cx="8568952"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10" name="Group 4">
            <a:extLst>
              <a:ext uri="{FF2B5EF4-FFF2-40B4-BE49-F238E27FC236}">
                <a16:creationId xmlns:a16="http://schemas.microsoft.com/office/drawing/2014/main" id="{E6B39DA0-B46C-4EF9-BA97-F3ADC3C49C16}"/>
              </a:ext>
            </a:extLst>
          </p:cNvPr>
          <p:cNvGrpSpPr>
            <a:grpSpLocks noChangeAspect="1"/>
          </p:cNvGrpSpPr>
          <p:nvPr userDrawn="1"/>
        </p:nvGrpSpPr>
        <p:grpSpPr bwMode="auto">
          <a:xfrm>
            <a:off x="2987824" y="122521"/>
            <a:ext cx="3233737" cy="1175147"/>
            <a:chOff x="843" y="1173"/>
            <a:chExt cx="4074" cy="1974"/>
          </a:xfrm>
        </p:grpSpPr>
        <p:sp>
          <p:nvSpPr>
            <p:cNvPr id="12" name="AutoShape 3">
              <a:extLst>
                <a:ext uri="{FF2B5EF4-FFF2-40B4-BE49-F238E27FC236}">
                  <a16:creationId xmlns:a16="http://schemas.microsoft.com/office/drawing/2014/main" id="{CF3E01D6-EC48-4128-BF73-7D9D1C925AA6}"/>
                </a:ext>
              </a:extLst>
            </p:cNvPr>
            <p:cNvSpPr>
              <a:spLocks noChangeAspect="1" noChangeArrowheads="1" noTextEdit="1"/>
            </p:cNvSpPr>
            <p:nvPr userDrawn="1"/>
          </p:nvSpPr>
          <p:spPr bwMode="auto">
            <a:xfrm>
              <a:off x="843" y="1173"/>
              <a:ext cx="407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pic>
          <p:nvPicPr>
            <p:cNvPr id="1029" name="Picture 5">
              <a:extLst>
                <a:ext uri="{FF2B5EF4-FFF2-40B4-BE49-F238E27FC236}">
                  <a16:creationId xmlns:a16="http://schemas.microsoft.com/office/drawing/2014/main" id="{A168AA64-9575-4953-8AF9-919AC7FF93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 y="1173"/>
              <a:ext cx="4075"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8868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5648402-0490-1140-85C1-809D2D20E7C9}"/>
              </a:ext>
            </a:extLst>
          </p:cNvPr>
          <p:cNvSpPr>
            <a:spLocks noGrp="1"/>
          </p:cNvSpPr>
          <p:nvPr>
            <p:ph type="dt" sz="half" idx="10"/>
          </p:nvPr>
        </p:nvSpPr>
        <p:spPr/>
        <p:txBody>
          <a:bodyPr/>
          <a:lstStyle/>
          <a:p>
            <a:pPr lvl="0"/>
            <a:endParaRPr lang="en-US"/>
          </a:p>
        </p:txBody>
      </p:sp>
      <p:sp>
        <p:nvSpPr>
          <p:cNvPr id="3" name="Segnaposto piè di pagina 2">
            <a:extLst>
              <a:ext uri="{FF2B5EF4-FFF2-40B4-BE49-F238E27FC236}">
                <a16:creationId xmlns:a16="http://schemas.microsoft.com/office/drawing/2014/main" id="{4977021F-B334-AA3D-EABD-067C0535262B}"/>
              </a:ext>
            </a:extLst>
          </p:cNvPr>
          <p:cNvSpPr>
            <a:spLocks noGrp="1"/>
          </p:cNvSpPr>
          <p:nvPr>
            <p:ph type="ftr" sz="quarter" idx="11"/>
          </p:nvPr>
        </p:nvSpPr>
        <p:spPr/>
        <p:txBody>
          <a:bodyPr/>
          <a:lstStyle/>
          <a:p>
            <a:pPr lvl="0"/>
            <a:endParaRPr lang="en-US"/>
          </a:p>
        </p:txBody>
      </p:sp>
      <p:sp>
        <p:nvSpPr>
          <p:cNvPr id="4" name="Segnaposto numero diapositiva 3">
            <a:extLst>
              <a:ext uri="{FF2B5EF4-FFF2-40B4-BE49-F238E27FC236}">
                <a16:creationId xmlns:a16="http://schemas.microsoft.com/office/drawing/2014/main" id="{5433EAD9-B891-0E90-AF9A-651D8BD64592}"/>
              </a:ext>
            </a:extLst>
          </p:cNvPr>
          <p:cNvSpPr>
            <a:spLocks noGrp="1"/>
          </p:cNvSpPr>
          <p:nvPr>
            <p:ph type="sldNum" sz="quarter" idx="12"/>
          </p:nvPr>
        </p:nvSpPr>
        <p:spPr/>
        <p:txBody>
          <a:bodyPr/>
          <a:lstStyle/>
          <a:p>
            <a:pPr lvl="0"/>
            <a:fld id="{836E04F6-DE61-A140-90F8-1EC95A7B6213}" type="slidenum">
              <a:t>‹N›</a:t>
            </a:fld>
            <a:endParaRPr lang="en-US"/>
          </a:p>
        </p:txBody>
      </p:sp>
    </p:spTree>
    <p:extLst>
      <p:ext uri="{BB962C8B-B14F-4D97-AF65-F5344CB8AC3E}">
        <p14:creationId xmlns:p14="http://schemas.microsoft.com/office/powerpoint/2010/main" val="16307294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EC2AA04-1E84-460C-F560-A228F930F0AF}"/>
              </a:ext>
            </a:extLst>
          </p:cNvPr>
          <p:cNvSpPr>
            <a:spLocks noGrp="1"/>
          </p:cNvSpPr>
          <p:nvPr>
            <p:ph type="dt" sz="half" idx="10"/>
          </p:nvPr>
        </p:nvSpPr>
        <p:spPr/>
        <p:txBody>
          <a:bodyPr/>
          <a:lstStyle/>
          <a:p>
            <a:fld id="{9D0D92BC-42A9-434B-8530-ADBF4485E407}" type="datetimeFigureOut">
              <a:rPr lang="en-US" smtClean="0"/>
              <a:t>11/20/23</a:t>
            </a:fld>
            <a:endParaRPr lang="en-US"/>
          </a:p>
        </p:txBody>
      </p:sp>
      <p:sp>
        <p:nvSpPr>
          <p:cNvPr id="4" name="Footer Placeholder 3">
            <a:extLst>
              <a:ext uri="{FF2B5EF4-FFF2-40B4-BE49-F238E27FC236}">
                <a16:creationId xmlns:a16="http://schemas.microsoft.com/office/drawing/2014/main" id="{24AB260E-3910-7D1B-5074-24F5F0AB5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020F1-A878-9B80-6B4F-7D71406BBF38}"/>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251688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E1FE01-1E82-1244-966E-DC0DA7ADBF0D}"/>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708C5D9-F8EB-BF43-B754-B0DDACA95FC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367785A8-35E9-AA40-81FB-370094C97D9E}"/>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5" name="Segnaposto piè di pagina 4">
            <a:extLst>
              <a:ext uri="{FF2B5EF4-FFF2-40B4-BE49-F238E27FC236}">
                <a16:creationId xmlns:a16="http://schemas.microsoft.com/office/drawing/2014/main" id="{16BF2F8B-4276-6A47-B69D-51A5ECFDFE1C}"/>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27DAABC-3CF3-F841-9CE0-B76BFB284090}"/>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3487113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A044D1-6E7B-A248-BF30-58ACBB8ADE3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05F2A24-D9A9-1A48-816F-B0BE4304C91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CED188C-7368-A441-AF9E-259740353220}"/>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5" name="Segnaposto piè di pagina 4">
            <a:extLst>
              <a:ext uri="{FF2B5EF4-FFF2-40B4-BE49-F238E27FC236}">
                <a16:creationId xmlns:a16="http://schemas.microsoft.com/office/drawing/2014/main" id="{3EAEFC32-23DC-1E4E-A262-168EAB4C0319}"/>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C2EA1E2C-5C13-C949-88AA-D63C77A5588D}"/>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227680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181C7D-93FC-E24A-8A05-817DFD320AB6}"/>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F10C4EA-9B96-9047-B852-3C021B465F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4E49C7D-5F03-E04E-B0F2-67AA7A035022}"/>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5" name="Segnaposto piè di pagina 4">
            <a:extLst>
              <a:ext uri="{FF2B5EF4-FFF2-40B4-BE49-F238E27FC236}">
                <a16:creationId xmlns:a16="http://schemas.microsoft.com/office/drawing/2014/main" id="{91A2FF78-26EE-0640-9A51-1DE081D8E7C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C29513E-AF43-3848-A33D-FB6D2A670B93}"/>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53607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E61535-8B01-A047-BE52-630323D9ECA9}"/>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DDFC2B2-19E6-CE44-A723-966C57D63A8D}"/>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8270BB3E-11B1-AC48-A622-C92B14B99289}"/>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45E8C930-DBA8-8146-83CA-F42A77EB8E72}"/>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6" name="Segnaposto piè di pagina 5">
            <a:extLst>
              <a:ext uri="{FF2B5EF4-FFF2-40B4-BE49-F238E27FC236}">
                <a16:creationId xmlns:a16="http://schemas.microsoft.com/office/drawing/2014/main" id="{F415EE20-F9D0-404C-BD42-3C2B42CB7F48}"/>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73BE43C4-DAAC-464F-8745-84CFA36C3298}"/>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1231451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5BAC93-B221-9D41-B5F8-A2600AA8C15E}"/>
              </a:ext>
            </a:extLst>
          </p:cNvPr>
          <p:cNvSpPr>
            <a:spLocks noGrp="1"/>
          </p:cNvSpPr>
          <p:nvPr>
            <p:ph type="title"/>
          </p:nvPr>
        </p:nvSpPr>
        <p:spPr>
          <a:xfrm>
            <a:off x="629841" y="273844"/>
            <a:ext cx="7886700" cy="994172"/>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EBD79AF-9C17-364E-BD9B-9A66026FDEF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5905AAB-479A-3340-B128-E65861E907BF}"/>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776EA088-BFC0-C644-BD74-F7DB582786A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F403833-32E5-714C-8FEC-D6F62301797D}"/>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6B0E95C5-AD76-BD40-B817-C9B8AB262833}"/>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8" name="Segnaposto piè di pagina 7">
            <a:extLst>
              <a:ext uri="{FF2B5EF4-FFF2-40B4-BE49-F238E27FC236}">
                <a16:creationId xmlns:a16="http://schemas.microsoft.com/office/drawing/2014/main" id="{2CECD98B-F4A5-D442-B35E-B403E68DBE34}"/>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78DE6EA1-5039-5648-A042-D7ED734FAE32}"/>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3343609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C0D8BC-9E7E-0A4A-AE80-171579DCAB1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AD865B35-AD9A-5047-8A05-C1E8185DC40D}"/>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4" name="Segnaposto piè di pagina 3">
            <a:extLst>
              <a:ext uri="{FF2B5EF4-FFF2-40B4-BE49-F238E27FC236}">
                <a16:creationId xmlns:a16="http://schemas.microsoft.com/office/drawing/2014/main" id="{3250AC9B-8220-1246-8DC7-D35A16EDF925}"/>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A668B243-4406-2140-A808-261A363AF9D2}"/>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1453424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1CA7B33-B3AD-8A4A-8BE1-40AD8C5DF94E}"/>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3" name="Segnaposto piè di pagina 2">
            <a:extLst>
              <a:ext uri="{FF2B5EF4-FFF2-40B4-BE49-F238E27FC236}">
                <a16:creationId xmlns:a16="http://schemas.microsoft.com/office/drawing/2014/main" id="{C02844C3-2865-2349-A556-792C90B36BB4}"/>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699E5E1F-2378-934F-8409-2E85A1F9A1EF}"/>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396774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98DA8C-0337-1448-B5AF-B2F4F83C9961}"/>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A931F38B-9D45-AD47-BE4D-EFF5F484C2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A2F3475-CD04-264F-9035-F92133FC001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F861A5-EAF5-8444-A664-09424697795F}"/>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6" name="Segnaposto piè di pagina 5">
            <a:extLst>
              <a:ext uri="{FF2B5EF4-FFF2-40B4-BE49-F238E27FC236}">
                <a16:creationId xmlns:a16="http://schemas.microsoft.com/office/drawing/2014/main" id="{7B18A5B8-F530-F342-AC77-E73EBFB3C274}"/>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AB139F96-D1EE-F948-9A0B-0BCE6C97AAEB}"/>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405981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80920"/>
            <a:ext cx="7146042" cy="665840"/>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100">
                <a:solidFill>
                  <a:schemeClr val="bg1"/>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stStyle>
          <a:p>
            <a:r>
              <a:rPr lang="it-IT"/>
              <a:t>Fare clic per modificare lo stile del titolo dello schema</a:t>
            </a:r>
            <a:endParaRPr lang="en-US" dirty="0"/>
          </a:p>
        </p:txBody>
      </p:sp>
      <p:sp>
        <p:nvSpPr>
          <p:cNvPr id="6" name="Segnaposto contenuto 4"/>
          <p:cNvSpPr>
            <a:spLocks noGrp="1"/>
          </p:cNvSpPr>
          <p:nvPr>
            <p:ph idx="1"/>
          </p:nvPr>
        </p:nvSpPr>
        <p:spPr>
          <a:xfrm>
            <a:off x="467544" y="1200151"/>
            <a:ext cx="8147248" cy="2397714"/>
          </a:xfrm>
        </p:spPr>
        <p:txBody>
          <a:bodyPr/>
          <a:lstStyle>
            <a:lvl1pPr>
              <a:defRPr>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a:defRPr>
                <a:solidFill>
                  <a:schemeClr val="accent4">
                    <a:lumMod val="50000"/>
                  </a:schemeClr>
                </a:solidFill>
                <a:latin typeface="Arial Rounded MT Bold" panose="020F0704030504030204" pitchFamily="34" charset="77"/>
              </a:defRPr>
            </a:lvl2pPr>
            <a:lvl3pPr>
              <a:defRPr>
                <a:solidFill>
                  <a:schemeClr val="accent4">
                    <a:lumMod val="50000"/>
                  </a:schemeClr>
                </a:solidFill>
                <a:latin typeface="Arial Rounded MT Bold" panose="020F0704030504030204" pitchFamily="34" charset="77"/>
              </a:defRPr>
            </a:lvl3pPr>
            <a:lvl4pPr>
              <a:defRPr>
                <a:solidFill>
                  <a:schemeClr val="accent4">
                    <a:lumMod val="50000"/>
                  </a:schemeClr>
                </a:solidFill>
                <a:latin typeface="Arial Rounded MT Bold" panose="020F0704030504030204" pitchFamily="34" charset="77"/>
              </a:defRPr>
            </a:lvl4pPr>
            <a:lvl5pPr>
              <a:defRPr>
                <a:solidFill>
                  <a:schemeClr val="accent4">
                    <a:lumMod val="50000"/>
                  </a:schemeClr>
                </a:solidFill>
                <a:latin typeface="Arial Rounded MT Bold" panose="020F0704030504030204" pitchFamily="34"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cxnSp>
        <p:nvCxnSpPr>
          <p:cNvPr id="11" name="Connettore 1 10"/>
          <p:cNvCxnSpPr/>
          <p:nvPr userDrawn="1"/>
        </p:nvCxnSpPr>
        <p:spPr>
          <a:xfrm>
            <a:off x="8460020" y="4778805"/>
            <a:ext cx="412" cy="244387"/>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8532440" y="4762498"/>
            <a:ext cx="576064" cy="300082"/>
          </a:xfrm>
          <a:prstGeom prst="rect">
            <a:avLst/>
          </a:prstGeom>
          <a:noFill/>
        </p:spPr>
        <p:txBody>
          <a:bodyPr wrap="square" rtlCol="0">
            <a:spAutoFit/>
          </a:bodyPr>
          <a:lstStyle/>
          <a:p>
            <a:fld id="{35C3533D-D346-4746-A382-458F3767D6EF}" type="slidenum">
              <a:rPr lang="it-IT" sz="1350" smtClean="0">
                <a:solidFill>
                  <a:schemeClr val="tx1">
                    <a:lumMod val="50000"/>
                  </a:schemeClr>
                </a:solidFill>
                <a:latin typeface="Arial Nova" panose="020B0504020202020204" pitchFamily="34" charset="0"/>
              </a:rPr>
              <a:t>‹N›</a:t>
            </a:fld>
            <a:endParaRPr lang="it-IT" sz="1350" dirty="0">
              <a:solidFill>
                <a:schemeClr val="tx1">
                  <a:lumMod val="50000"/>
                </a:schemeClr>
              </a:solidFill>
              <a:latin typeface="Arial Nova" panose="020B0504020202020204" pitchFamily="34" charset="0"/>
            </a:endParaRPr>
          </a:p>
        </p:txBody>
      </p:sp>
      <p:sp>
        <p:nvSpPr>
          <p:cNvPr id="13" name="Rettangolo 12"/>
          <p:cNvSpPr/>
          <p:nvPr userDrawn="1"/>
        </p:nvSpPr>
        <p:spPr>
          <a:xfrm>
            <a:off x="-16550" y="4897279"/>
            <a:ext cx="5236406" cy="246221"/>
          </a:xfrm>
          <a:prstGeom prst="rect">
            <a:avLst/>
          </a:prstGeom>
        </p:spPr>
        <p:txBody>
          <a:bodyPr wrap="square">
            <a:spAutoFit/>
          </a:bodyPr>
          <a:lstStyle/>
          <a:p>
            <a:pPr algn="l"/>
            <a:r>
              <a:rPr lang="en-US" sz="1000" b="0" dirty="0">
                <a:solidFill>
                  <a:schemeClr val="accent4">
                    <a:lumMod val="50000"/>
                  </a:schemeClr>
                </a:solidFill>
                <a:latin typeface="Arial Nova" panose="020B0504020202020204" pitchFamily="34" charset="0"/>
                <a:cs typeface="Arial" panose="020B0604020202020204" pitchFamily="34" charset="0"/>
              </a:rPr>
              <a:t>C. </a:t>
            </a:r>
            <a:r>
              <a:rPr lang="en-US" sz="1000" b="0" dirty="0" err="1">
                <a:solidFill>
                  <a:schemeClr val="accent4">
                    <a:lumMod val="50000"/>
                  </a:schemeClr>
                </a:solidFill>
                <a:latin typeface="Arial Nova" panose="020B0504020202020204" pitchFamily="34" charset="0"/>
                <a:cs typeface="Arial" panose="020B0604020202020204" pitchFamily="34" charset="0"/>
              </a:rPr>
              <a:t>Vaccarezza</a:t>
            </a:r>
            <a:r>
              <a:rPr lang="en-US" sz="1000" b="0" dirty="0">
                <a:solidFill>
                  <a:schemeClr val="accent4">
                    <a:lumMod val="50000"/>
                  </a:schemeClr>
                </a:solidFill>
                <a:latin typeface="Arial Nova" panose="020B0504020202020204" pitchFamily="34" charset="0"/>
                <a:cs typeface="Arial" panose="020B0604020202020204" pitchFamily="34" charset="0"/>
              </a:rPr>
              <a:t>, </a:t>
            </a:r>
            <a:r>
              <a:rPr lang="en-US" sz="1000" b="0" dirty="0" err="1">
                <a:solidFill>
                  <a:schemeClr val="accent4">
                    <a:lumMod val="50000"/>
                  </a:schemeClr>
                </a:solidFill>
                <a:latin typeface="Arial Nova" panose="020B0504020202020204" pitchFamily="34" charset="0"/>
                <a:cs typeface="Arial" panose="020B0604020202020204" pitchFamily="34" charset="0"/>
              </a:rPr>
              <a:t>EuPRAXIA@SPARC_LAB</a:t>
            </a:r>
            <a:r>
              <a:rPr lang="en-US" sz="1000" b="0" dirty="0">
                <a:solidFill>
                  <a:schemeClr val="accent4">
                    <a:lumMod val="50000"/>
                  </a:schemeClr>
                </a:solidFill>
                <a:latin typeface="Arial Nova" panose="020B0504020202020204" pitchFamily="34" charset="0"/>
                <a:cs typeface="Arial" panose="020B0604020202020204" pitchFamily="34" charset="0"/>
              </a:rPr>
              <a:t> Review Committee, Nov 21-22, 2023</a:t>
            </a:r>
          </a:p>
        </p:txBody>
      </p:sp>
      <p:grpSp>
        <p:nvGrpSpPr>
          <p:cNvPr id="4" name="Group 4">
            <a:extLst>
              <a:ext uri="{FF2B5EF4-FFF2-40B4-BE49-F238E27FC236}">
                <a16:creationId xmlns:a16="http://schemas.microsoft.com/office/drawing/2014/main" id="{B4C5DD03-2FE2-4D91-92C7-F6B2F002F4D8}"/>
              </a:ext>
            </a:extLst>
          </p:cNvPr>
          <p:cNvGrpSpPr>
            <a:grpSpLocks noChangeAspect="1"/>
          </p:cNvGrpSpPr>
          <p:nvPr userDrawn="1"/>
        </p:nvGrpSpPr>
        <p:grpSpPr bwMode="auto">
          <a:xfrm>
            <a:off x="467545" y="179523"/>
            <a:ext cx="1262235" cy="458699"/>
            <a:chOff x="843" y="1173"/>
            <a:chExt cx="4074" cy="1974"/>
          </a:xfrm>
        </p:grpSpPr>
        <p:sp>
          <p:nvSpPr>
            <p:cNvPr id="7" name="AutoShape 3">
              <a:extLst>
                <a:ext uri="{FF2B5EF4-FFF2-40B4-BE49-F238E27FC236}">
                  <a16:creationId xmlns:a16="http://schemas.microsoft.com/office/drawing/2014/main" id="{3426C64B-00BD-4251-B1B5-D51A1DE52A34}"/>
                </a:ext>
              </a:extLst>
            </p:cNvPr>
            <p:cNvSpPr>
              <a:spLocks noChangeAspect="1" noChangeArrowheads="1" noTextEdit="1"/>
            </p:cNvSpPr>
            <p:nvPr userDrawn="1"/>
          </p:nvSpPr>
          <p:spPr bwMode="auto">
            <a:xfrm>
              <a:off x="843" y="1173"/>
              <a:ext cx="407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pic>
          <p:nvPicPr>
            <p:cNvPr id="2053" name="Picture 5">
              <a:extLst>
                <a:ext uri="{FF2B5EF4-FFF2-40B4-BE49-F238E27FC236}">
                  <a16:creationId xmlns:a16="http://schemas.microsoft.com/office/drawing/2014/main" id="{5B68CAA0-4554-43EA-A3CC-99298E97685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 y="1173"/>
              <a:ext cx="4075"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650571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246068-72AF-1146-80BA-AC72DDC7BEE4}"/>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93095C42-0E9B-1B42-B3E9-0735A9D52E3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Segnaposto testo 3">
            <a:extLst>
              <a:ext uri="{FF2B5EF4-FFF2-40B4-BE49-F238E27FC236}">
                <a16:creationId xmlns:a16="http://schemas.microsoft.com/office/drawing/2014/main" id="{3CC4739B-738E-1B4C-8E5D-D6289E02E9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4258A19-46AB-DB46-98F3-151FCEE78876}"/>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6" name="Segnaposto piè di pagina 5">
            <a:extLst>
              <a:ext uri="{FF2B5EF4-FFF2-40B4-BE49-F238E27FC236}">
                <a16:creationId xmlns:a16="http://schemas.microsoft.com/office/drawing/2014/main" id="{129364E5-C6F0-7D4A-9E3E-50D32353D5D4}"/>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27A12E48-F11D-484C-8DAB-637B39DFE6B6}"/>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410275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7061F4-C457-DD4B-B035-52447AFACED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7BD3184E-6385-3947-80AD-1F3DAD2EA91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9EC7166-1A5C-B647-B73A-89F4E023B75F}"/>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5" name="Segnaposto piè di pagina 4">
            <a:extLst>
              <a:ext uri="{FF2B5EF4-FFF2-40B4-BE49-F238E27FC236}">
                <a16:creationId xmlns:a16="http://schemas.microsoft.com/office/drawing/2014/main" id="{0186D045-466C-8249-B616-A0571520336F}"/>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1992BDDD-EB04-A146-BEED-BEFFC6A46A9F}"/>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134307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6B0EFDD-79A0-194C-BF0A-7C7EF733FE3A}"/>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2D22CCD-81B9-A948-A01C-09C682B8BCC0}"/>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36B4069-667C-9B46-BDA1-A19404B6A949}"/>
              </a:ext>
            </a:extLst>
          </p:cNvPr>
          <p:cNvSpPr>
            <a:spLocks noGrp="1"/>
          </p:cNvSpPr>
          <p:nvPr>
            <p:ph type="dt" sz="half" idx="10"/>
          </p:nvPr>
        </p:nvSpPr>
        <p:spPr/>
        <p:txBody>
          <a:bodyPr/>
          <a:lstStyle/>
          <a:p>
            <a:fld id="{CD637B00-D03C-3048-9026-668E44E4905A}" type="datetimeFigureOut">
              <a:rPr lang="en-GB" smtClean="0"/>
              <a:t>20/11/2023</a:t>
            </a:fld>
            <a:endParaRPr lang="en-GB"/>
          </a:p>
        </p:txBody>
      </p:sp>
      <p:sp>
        <p:nvSpPr>
          <p:cNvPr id="5" name="Segnaposto piè di pagina 4">
            <a:extLst>
              <a:ext uri="{FF2B5EF4-FFF2-40B4-BE49-F238E27FC236}">
                <a16:creationId xmlns:a16="http://schemas.microsoft.com/office/drawing/2014/main" id="{44B5608F-7DAB-DD47-A550-F13F8ABE23A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D721517A-1992-6148-8AFB-DBE98BB78CBD}"/>
              </a:ext>
            </a:extLst>
          </p:cNvPr>
          <p:cNvSpPr>
            <a:spLocks noGrp="1"/>
          </p:cNvSpPr>
          <p:nvPr>
            <p:ph type="sldNum" sz="quarter" idx="12"/>
          </p:nvPr>
        </p:nvSpPr>
        <p:spPr/>
        <p:txBody>
          <a:bodyPr/>
          <a:lstStyle/>
          <a:p>
            <a:fld id="{D5176B0D-D05A-FD45-A2F6-0BC9062DA12E}" type="slidenum">
              <a:rPr lang="en-GB" smtClean="0"/>
              <a:t>‹N›</a:t>
            </a:fld>
            <a:endParaRPr lang="en-GB"/>
          </a:p>
        </p:txBody>
      </p:sp>
    </p:spTree>
    <p:extLst>
      <p:ext uri="{BB962C8B-B14F-4D97-AF65-F5344CB8AC3E}">
        <p14:creationId xmlns:p14="http://schemas.microsoft.com/office/powerpoint/2010/main" val="1571996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488C5-6E97-6C47-951E-861CFC1FC54F}"/>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80D9E646-2BC2-2D42-9021-811385CA5E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B49838C4-03EC-8A48-8E21-C81590992C79}"/>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37C105D7-0847-5F4D-BB4F-BD1AE91CF57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E4E3CDD-7031-E74C-8933-9AF2BDE7658F}"/>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1769926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08DB84-9895-924D-A458-8DF4CCBB271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56F4128-982D-4547-A375-A970A33866B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A321D0B-1DB7-1C4B-870B-EA9C26CCD7CC}"/>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650BCD4D-09DD-F44A-BB1C-9E06D8F693C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03374F4-F95A-FA4C-A976-4D90D09E6DE7}"/>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738693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7B741-41F2-5140-92D3-40196F61376E}"/>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95A53D6B-D56F-C843-BE5D-CA29742E34F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A602121-1BEF-D741-860A-67F323EF465F}"/>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C34D84DB-E941-A14F-AEC5-62B3DF124638}"/>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DE86748-1FD4-6543-A006-3A9EED5764A4}"/>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334169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EE94AB-D096-2240-A52B-FB60954BE85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F6A97FCD-B041-D04C-9C04-AC682F2581E4}"/>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50D7DEC4-EBAA-394A-8468-E9C2FFF517BF}"/>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16F9C64A-0340-5C47-A495-F70FEEACBD01}"/>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6" name="Segnaposto piè di pagina 5">
            <a:extLst>
              <a:ext uri="{FF2B5EF4-FFF2-40B4-BE49-F238E27FC236}">
                <a16:creationId xmlns:a16="http://schemas.microsoft.com/office/drawing/2014/main" id="{4025B48D-0EE5-8646-9AD6-72EBE7ED067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39A852B2-6FBC-D249-BECF-F50793CCEE27}"/>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97835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654061-91E7-D04F-B9F9-E3EDED945F57}"/>
              </a:ext>
            </a:extLst>
          </p:cNvPr>
          <p:cNvSpPr>
            <a:spLocks noGrp="1"/>
          </p:cNvSpPr>
          <p:nvPr>
            <p:ph type="title"/>
          </p:nvPr>
        </p:nvSpPr>
        <p:spPr>
          <a:xfrm>
            <a:off x="629841" y="273844"/>
            <a:ext cx="7886700" cy="994172"/>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6A9AEB9-5721-A241-BE33-D16FE43218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393164D-E8D6-8340-B5D9-0E7DD6D65B0F}"/>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EFF0B92A-4583-4541-A01B-D6D57C0724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903855F-4158-6646-B69E-EBD69148099B}"/>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DDE0D8AA-7970-1D42-BEE9-1B5030CC75A5}"/>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8" name="Segnaposto piè di pagina 7">
            <a:extLst>
              <a:ext uri="{FF2B5EF4-FFF2-40B4-BE49-F238E27FC236}">
                <a16:creationId xmlns:a16="http://schemas.microsoft.com/office/drawing/2014/main" id="{44B323DE-694B-5E40-96B9-80B3546819EC}"/>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B0EF010D-1527-7F45-94F4-806F65A84FDB}"/>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810022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FB335-3856-BF4B-95B3-ED3AFE7D050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1CF55A03-B371-6C45-A67A-83C7DFBCAEEC}"/>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4" name="Segnaposto piè di pagina 3">
            <a:extLst>
              <a:ext uri="{FF2B5EF4-FFF2-40B4-BE49-F238E27FC236}">
                <a16:creationId xmlns:a16="http://schemas.microsoft.com/office/drawing/2014/main" id="{B19F3B67-9E01-CA49-820B-57B701537D34}"/>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AD097BE4-3FC6-B84D-943D-D8FB8B8BDFC4}"/>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229550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F9178E3-9261-7C4B-B096-D7173D9E6032}"/>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3" name="Segnaposto piè di pagina 2">
            <a:extLst>
              <a:ext uri="{FF2B5EF4-FFF2-40B4-BE49-F238E27FC236}">
                <a16:creationId xmlns:a16="http://schemas.microsoft.com/office/drawing/2014/main" id="{D881ED79-C100-CB41-819A-CF9910EDC132}"/>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67470BF1-4B46-D541-93F1-F97A000329E4}"/>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165590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927860" y="102393"/>
            <a:ext cx="7162800" cy="695232"/>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defRPr lang="en-US" sz="2100" dirty="0">
                <a:solidFill>
                  <a:schemeClr val="bg1"/>
                </a:solidFill>
                <a:latin typeface="Arial Rounded MT Bold" panose="020F0704030504030204" pitchFamily="34" charset="77"/>
              </a:defRPr>
            </a:lvl1pPr>
          </a:lstStyle>
          <a:p>
            <a:pPr lvl="0" algn="l"/>
            <a:r>
              <a:rPr lang="it-IT"/>
              <a:t>Fare clic per modificare lo stile del titolo dello schema</a:t>
            </a:r>
            <a:endParaRPr lang="en-US" dirty="0"/>
          </a:p>
        </p:txBody>
      </p:sp>
      <p:sp>
        <p:nvSpPr>
          <p:cNvPr id="3" name="Segnaposto contenuto 2"/>
          <p:cNvSpPr>
            <a:spLocks noGrp="1"/>
          </p:cNvSpPr>
          <p:nvPr>
            <p:ph sz="half" idx="1"/>
          </p:nvPr>
        </p:nvSpPr>
        <p:spPr>
          <a:xfrm>
            <a:off x="457200" y="1200151"/>
            <a:ext cx="4038600" cy="3394472"/>
          </a:xfrm>
        </p:spPr>
        <p:txBody>
          <a:bodyPr/>
          <a:lstStyle>
            <a:lvl1pPr>
              <a:defRPr sz="21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a:defRPr sz="18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2pPr>
            <a:lvl3pPr>
              <a:defRPr sz="15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3pPr>
            <a:lvl4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4pPr>
            <a:lvl5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5pPr>
            <a:lvl6pPr>
              <a:defRPr sz="1350"/>
            </a:lvl6pPr>
            <a:lvl7pPr>
              <a:defRPr sz="1350"/>
            </a:lvl7pPr>
            <a:lvl8pPr>
              <a:defRPr sz="1350"/>
            </a:lvl8pPr>
            <a:lvl9pPr>
              <a:defRPr sz="135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200151"/>
            <a:ext cx="4038600" cy="3394472"/>
          </a:xfrm>
        </p:spPr>
        <p:txBody>
          <a:bodyPr/>
          <a:lstStyle>
            <a:lvl1pPr>
              <a:defRPr sz="21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a:defRPr sz="18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2pPr>
            <a:lvl3pPr>
              <a:defRPr sz="15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3pPr>
            <a:lvl4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4pPr>
            <a:lvl5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5pPr>
            <a:lvl6pPr>
              <a:defRPr sz="1350"/>
            </a:lvl6pPr>
            <a:lvl7pPr>
              <a:defRPr sz="1350"/>
            </a:lvl7pPr>
            <a:lvl8pPr>
              <a:defRPr sz="1350"/>
            </a:lvl8pPr>
            <a:lvl9pPr>
              <a:defRPr sz="135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grpSp>
        <p:nvGrpSpPr>
          <p:cNvPr id="8" name="Group 4">
            <a:extLst>
              <a:ext uri="{FF2B5EF4-FFF2-40B4-BE49-F238E27FC236}">
                <a16:creationId xmlns:a16="http://schemas.microsoft.com/office/drawing/2014/main" id="{75248260-5E3D-A945-9B06-8D5CADD1137F}"/>
              </a:ext>
            </a:extLst>
          </p:cNvPr>
          <p:cNvGrpSpPr>
            <a:grpSpLocks noChangeAspect="1"/>
          </p:cNvGrpSpPr>
          <p:nvPr userDrawn="1"/>
        </p:nvGrpSpPr>
        <p:grpSpPr bwMode="auto">
          <a:xfrm>
            <a:off x="381000" y="220659"/>
            <a:ext cx="1262235" cy="458699"/>
            <a:chOff x="843" y="1173"/>
            <a:chExt cx="4074" cy="1974"/>
          </a:xfrm>
        </p:grpSpPr>
        <p:sp>
          <p:nvSpPr>
            <p:cNvPr id="9" name="AutoShape 3">
              <a:extLst>
                <a:ext uri="{FF2B5EF4-FFF2-40B4-BE49-F238E27FC236}">
                  <a16:creationId xmlns:a16="http://schemas.microsoft.com/office/drawing/2014/main" id="{1A7EC5A5-8BF0-DC46-B092-3EAB42AD2697}"/>
                </a:ext>
              </a:extLst>
            </p:cNvPr>
            <p:cNvSpPr>
              <a:spLocks noChangeAspect="1" noChangeArrowheads="1" noTextEdit="1"/>
            </p:cNvSpPr>
            <p:nvPr userDrawn="1"/>
          </p:nvSpPr>
          <p:spPr bwMode="auto">
            <a:xfrm>
              <a:off x="843" y="1173"/>
              <a:ext cx="407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pic>
          <p:nvPicPr>
            <p:cNvPr id="10" name="Picture 5">
              <a:extLst>
                <a:ext uri="{FF2B5EF4-FFF2-40B4-BE49-F238E27FC236}">
                  <a16:creationId xmlns:a16="http://schemas.microsoft.com/office/drawing/2014/main" id="{A3F57F65-0A12-0041-A339-443AEB9B5E5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 y="1173"/>
              <a:ext cx="4075"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onnettore 1 10">
            <a:extLst>
              <a:ext uri="{FF2B5EF4-FFF2-40B4-BE49-F238E27FC236}">
                <a16:creationId xmlns:a16="http://schemas.microsoft.com/office/drawing/2014/main" id="{E68726AB-7155-3342-AD46-972B9BE317B5}"/>
              </a:ext>
            </a:extLst>
          </p:cNvPr>
          <p:cNvCxnSpPr/>
          <p:nvPr userDrawn="1"/>
        </p:nvCxnSpPr>
        <p:spPr>
          <a:xfrm>
            <a:off x="8460020" y="4778805"/>
            <a:ext cx="412" cy="244387"/>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12" name="CasellaDiTesto 11">
            <a:extLst>
              <a:ext uri="{FF2B5EF4-FFF2-40B4-BE49-F238E27FC236}">
                <a16:creationId xmlns:a16="http://schemas.microsoft.com/office/drawing/2014/main" id="{5457FA6E-EC75-174F-8E3F-7666E94986C0}"/>
              </a:ext>
            </a:extLst>
          </p:cNvPr>
          <p:cNvSpPr txBox="1"/>
          <p:nvPr userDrawn="1"/>
        </p:nvSpPr>
        <p:spPr>
          <a:xfrm>
            <a:off x="8532440" y="4762498"/>
            <a:ext cx="576064" cy="300082"/>
          </a:xfrm>
          <a:prstGeom prst="rect">
            <a:avLst/>
          </a:prstGeom>
          <a:noFill/>
        </p:spPr>
        <p:txBody>
          <a:bodyPr wrap="square" rtlCol="0">
            <a:spAutoFit/>
          </a:bodyPr>
          <a:lstStyle/>
          <a:p>
            <a:fld id="{35C3533D-D346-4746-A382-458F3767D6EF}" type="slidenum">
              <a:rPr lang="it-IT" sz="1350" smtClean="0">
                <a:solidFill>
                  <a:schemeClr val="tx1">
                    <a:lumMod val="50000"/>
                  </a:schemeClr>
                </a:solidFill>
                <a:latin typeface="Arial Rounded MT Bold" panose="020F0704030504030204" pitchFamily="34" charset="77"/>
              </a:rPr>
              <a:t>‹N›</a:t>
            </a:fld>
            <a:endParaRPr lang="it-IT" sz="1350">
              <a:solidFill>
                <a:schemeClr val="tx1">
                  <a:lumMod val="50000"/>
                </a:schemeClr>
              </a:solidFill>
              <a:latin typeface="Arial Rounded MT Bold" panose="020F0704030504030204" pitchFamily="34" charset="77"/>
            </a:endParaRPr>
          </a:p>
        </p:txBody>
      </p:sp>
      <p:sp>
        <p:nvSpPr>
          <p:cNvPr id="7" name="Rettangolo 6">
            <a:extLst>
              <a:ext uri="{FF2B5EF4-FFF2-40B4-BE49-F238E27FC236}">
                <a16:creationId xmlns:a16="http://schemas.microsoft.com/office/drawing/2014/main" id="{85E094DF-E07E-4F5F-EAB2-8A5969D1FDA4}"/>
              </a:ext>
            </a:extLst>
          </p:cNvPr>
          <p:cNvSpPr/>
          <p:nvPr userDrawn="1"/>
        </p:nvSpPr>
        <p:spPr>
          <a:xfrm>
            <a:off x="35496" y="4874038"/>
            <a:ext cx="5236406" cy="246221"/>
          </a:xfrm>
          <a:prstGeom prst="rect">
            <a:avLst/>
          </a:prstGeom>
        </p:spPr>
        <p:txBody>
          <a:bodyPr wrap="square">
            <a:spAutoFit/>
          </a:bodyPr>
          <a:lstStyle/>
          <a:p>
            <a:pPr algn="l"/>
            <a:r>
              <a:rPr lang="en-US" sz="1000" b="0" dirty="0">
                <a:solidFill>
                  <a:schemeClr val="accent4">
                    <a:lumMod val="50000"/>
                  </a:schemeClr>
                </a:solidFill>
                <a:latin typeface="Arial Nova" panose="020B0504020202020204" pitchFamily="34" charset="0"/>
                <a:cs typeface="Arial" panose="020B0604020202020204" pitchFamily="34" charset="0"/>
              </a:rPr>
              <a:t>C. </a:t>
            </a:r>
            <a:r>
              <a:rPr lang="en-US" sz="1000" b="0" dirty="0" err="1">
                <a:solidFill>
                  <a:schemeClr val="accent4">
                    <a:lumMod val="50000"/>
                  </a:schemeClr>
                </a:solidFill>
                <a:latin typeface="Arial Nova" panose="020B0504020202020204" pitchFamily="34" charset="0"/>
                <a:cs typeface="Arial" panose="020B0604020202020204" pitchFamily="34" charset="0"/>
              </a:rPr>
              <a:t>Vaccarezza</a:t>
            </a:r>
            <a:r>
              <a:rPr lang="en-US" sz="1000" b="0" dirty="0">
                <a:solidFill>
                  <a:schemeClr val="accent4">
                    <a:lumMod val="50000"/>
                  </a:schemeClr>
                </a:solidFill>
                <a:latin typeface="Arial Nova" panose="020B0504020202020204" pitchFamily="34" charset="0"/>
                <a:cs typeface="Arial" panose="020B0604020202020204" pitchFamily="34" charset="0"/>
              </a:rPr>
              <a:t>, </a:t>
            </a:r>
            <a:r>
              <a:rPr lang="en-US" sz="1000" b="0" dirty="0" err="1">
                <a:solidFill>
                  <a:schemeClr val="accent4">
                    <a:lumMod val="50000"/>
                  </a:schemeClr>
                </a:solidFill>
                <a:latin typeface="Arial Nova" panose="020B0504020202020204" pitchFamily="34" charset="0"/>
                <a:cs typeface="Arial" panose="020B0604020202020204" pitchFamily="34" charset="0"/>
              </a:rPr>
              <a:t>EuPRAXIA@SPARC_LAB</a:t>
            </a:r>
            <a:r>
              <a:rPr lang="en-US" sz="1000" b="0" dirty="0">
                <a:solidFill>
                  <a:schemeClr val="accent4">
                    <a:lumMod val="50000"/>
                  </a:schemeClr>
                </a:solidFill>
                <a:latin typeface="Arial Nova" panose="020B0504020202020204" pitchFamily="34" charset="0"/>
                <a:cs typeface="Arial" panose="020B0604020202020204" pitchFamily="34" charset="0"/>
              </a:rPr>
              <a:t> Review Committee, Nov 21-22, 2023</a:t>
            </a:r>
          </a:p>
        </p:txBody>
      </p:sp>
    </p:spTree>
    <p:extLst>
      <p:ext uri="{BB962C8B-B14F-4D97-AF65-F5344CB8AC3E}">
        <p14:creationId xmlns:p14="http://schemas.microsoft.com/office/powerpoint/2010/main" val="3789083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2D5DC-F2C2-464B-AB04-6C51CB8A9E32}"/>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4DEBE13-F0B3-3644-A2E4-E4E0436089C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5D2490C2-46BC-F443-9CA0-F795F1414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E9F57EB-A80D-5649-A6AD-604D3A5D2B8B}"/>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6" name="Segnaposto piè di pagina 5">
            <a:extLst>
              <a:ext uri="{FF2B5EF4-FFF2-40B4-BE49-F238E27FC236}">
                <a16:creationId xmlns:a16="http://schemas.microsoft.com/office/drawing/2014/main" id="{C295EC30-6775-F54E-A208-E534116BF364}"/>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D6E1FF3A-31F5-F84E-A1A0-8FF0D1D8E5D7}"/>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2170394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DAB25-BD12-2349-B1B8-F1747EAA2A3F}"/>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8B120C-6ED2-C146-9060-873F7B33E9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Segnaposto testo 3">
            <a:extLst>
              <a:ext uri="{FF2B5EF4-FFF2-40B4-BE49-F238E27FC236}">
                <a16:creationId xmlns:a16="http://schemas.microsoft.com/office/drawing/2014/main" id="{1D34C247-11E4-6C45-B026-B28CE30D8E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0E430D7-2159-154A-ABF7-E9B3017C6746}"/>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6" name="Segnaposto piè di pagina 5">
            <a:extLst>
              <a:ext uri="{FF2B5EF4-FFF2-40B4-BE49-F238E27FC236}">
                <a16:creationId xmlns:a16="http://schemas.microsoft.com/office/drawing/2014/main" id="{5703AD73-156A-EF4A-BFCC-C55C0719A21B}"/>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5BAA6BC8-02A5-FE4D-88BF-FAC9FDC8A5E1}"/>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195859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F54CE-AB8B-E24E-A846-52BFDCF64613}"/>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0A835520-D510-844E-852F-9EA0F70FFA8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30E7009-BCF4-4349-AD96-B9010BB580B9}"/>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7B2C16DB-254A-3B43-BDE5-234BAE3DE79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6ED3E69-F35E-364F-AA12-2BD4E42D585B}"/>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3962241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84B3072-7F16-254B-B74F-4D54A832E2C5}"/>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5D57A1A6-672B-FD4A-8304-35E90B06AE22}"/>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58C84EC-5025-DF4B-8E2C-AAA2846F9ED8}"/>
              </a:ext>
            </a:extLst>
          </p:cNvPr>
          <p:cNvSpPr>
            <a:spLocks noGrp="1"/>
          </p:cNvSpPr>
          <p:nvPr>
            <p:ph type="dt" sz="half" idx="10"/>
          </p:nvPr>
        </p:nvSpPr>
        <p:spPr/>
        <p:txBody>
          <a:body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FE6A1514-6AD6-FD45-9A96-00336035750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947DBC6-06D3-C748-A271-011B05903E85}"/>
              </a:ext>
            </a:extLst>
          </p:cNvPr>
          <p:cNvSpPr>
            <a:spLocks noGrp="1"/>
          </p:cNvSpPr>
          <p:nvPr>
            <p:ph type="sldNum" sz="quarter" idx="12"/>
          </p:nvPr>
        </p:nvSpPr>
        <p:spPr/>
        <p:txBody>
          <a:bodyPr/>
          <a:lstStyle/>
          <a:p>
            <a:fld id="{43BCA156-53A1-5546-ACAA-9E81CFD0EE65}" type="slidenum">
              <a:rPr lang="en-GB" smtClean="0"/>
              <a:t>‹N›</a:t>
            </a:fld>
            <a:endParaRPr lang="en-GB"/>
          </a:p>
        </p:txBody>
      </p:sp>
    </p:spTree>
    <p:extLst>
      <p:ext uri="{BB962C8B-B14F-4D97-AF65-F5344CB8AC3E}">
        <p14:creationId xmlns:p14="http://schemas.microsoft.com/office/powerpoint/2010/main" val="261713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42CD0-B098-432F-829A-8B9E06E51671}"/>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74A21B6-5779-4897-B1F5-EAEE5A0255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C9E12E7-5DC0-4EC6-9968-2562A0497A1C}"/>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FE9FF7AF-B943-4AE9-B473-936F0DB3CC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E79325-57B6-4E80-AD05-EDEFBF135941}"/>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1290526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500A78-00EA-4C80-8357-4CCE5EA13F1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A9AC27-18C0-4BD9-9306-9125F31E620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21E01C-D1F7-427E-B756-58C5A07EC7E1}"/>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0A897572-E5F0-4226-9D26-71657EE877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F20651A-C692-411A-AD6F-D317587A17F3}"/>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63271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4AB7D4-5F38-42AA-A3F5-0A39EFFBEBE8}"/>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2DBDB0A-DD88-4A5A-B532-1DEB5232239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F9CDDA4-3310-4A16-8183-6BE4F1615797}"/>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3B21CAA2-560B-4329-A0D5-D4CAEF8ACD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B18D9A-9822-4F10-AD40-62B9609B28A7}"/>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2870820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C14851-E64D-4C5E-96E1-12B11F6876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2A9D27-DBA7-4B92-9D39-65AC1F3151E1}"/>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4C540E3-5359-4C6A-99AC-FF19BFE4DAA0}"/>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C6D9C1-9FD0-424B-A3F7-7E929E03325A}"/>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6" name="Segnaposto piè di pagina 5">
            <a:extLst>
              <a:ext uri="{FF2B5EF4-FFF2-40B4-BE49-F238E27FC236}">
                <a16:creationId xmlns:a16="http://schemas.microsoft.com/office/drawing/2014/main" id="{D530E524-E408-4416-92D0-4FF320F6CB5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58B44B8-2343-490F-B76A-F000E05B59FF}"/>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2508969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9794E-9497-403E-BBEF-4451332BAA44}"/>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CD61916-0380-4F75-9DEC-2D07240AD0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E90F3C9-B777-49A3-915B-CC97F75D5999}"/>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1A02F0D-B5FA-438E-B9CF-6A27E80DBD0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7E3652C-1B88-4850-B549-73046493A8D0}"/>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8E36027-95CA-4D60-98AC-03B3748427B4}"/>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8" name="Segnaposto piè di pagina 7">
            <a:extLst>
              <a:ext uri="{FF2B5EF4-FFF2-40B4-BE49-F238E27FC236}">
                <a16:creationId xmlns:a16="http://schemas.microsoft.com/office/drawing/2014/main" id="{5788CAB3-7AA4-4921-A0F7-8CFAA4B9DCC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047EA38-5570-4229-A40A-E1B57210D7E2}"/>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236320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DC8A8-2227-495B-98FD-BCCB51CB0C6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4A94AC9-C68F-4071-A1D1-6B45FF1DD1D5}"/>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4" name="Segnaposto piè di pagina 3">
            <a:extLst>
              <a:ext uri="{FF2B5EF4-FFF2-40B4-BE49-F238E27FC236}">
                <a16:creationId xmlns:a16="http://schemas.microsoft.com/office/drawing/2014/main" id="{0C6ED82F-B060-4332-8C4D-34723696658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DD0ACB5-8BB9-466C-B658-06E5AB677ED3}"/>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146842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988820" y="40314"/>
            <a:ext cx="7048500" cy="695232"/>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defRPr lang="en-US" sz="2100" dirty="0">
                <a:solidFill>
                  <a:schemeClr val="bg1"/>
                </a:solidFill>
                <a:latin typeface="Arial Rounded MT Bold" panose="020F0704030504030204" pitchFamily="34" charset="77"/>
              </a:defRPr>
            </a:lvl1pPr>
          </a:lstStyle>
          <a:p>
            <a:pPr lvl="0" algn="l"/>
            <a:r>
              <a:rPr lang="it-IT"/>
              <a:t>Fare clic per modificare lo stile del titolo dello schema</a:t>
            </a:r>
            <a:endParaRPr lang="en-US" dirty="0"/>
          </a:p>
        </p:txBody>
      </p:sp>
      <p:sp>
        <p:nvSpPr>
          <p:cNvPr id="3" name="Segnaposto testo 2"/>
          <p:cNvSpPr>
            <a:spLocks noGrp="1"/>
          </p:cNvSpPr>
          <p:nvPr>
            <p:ph type="body" idx="1"/>
          </p:nvPr>
        </p:nvSpPr>
        <p:spPr>
          <a:xfrm>
            <a:off x="457200" y="1151335"/>
            <a:ext cx="4040188" cy="479822"/>
          </a:xfrm>
        </p:spPr>
        <p:txBody>
          <a:bodyPr anchor="b"/>
          <a:lstStyle>
            <a:lvl1pPr marL="0" indent="0">
              <a:buNone/>
              <a:defRPr sz="1800" b="1">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dirty="0"/>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18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a:defRPr sz="15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2pPr>
            <a:lvl3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3pPr>
            <a:lvl4pPr>
              <a:defRPr sz="12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4pPr>
            <a:lvl5pPr>
              <a:defRPr sz="12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1800" b="1">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18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1pPr>
            <a:lvl2pPr>
              <a:defRPr sz="15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2pPr>
            <a:lvl3pPr>
              <a:defRPr sz="135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3pPr>
            <a:lvl4pPr>
              <a:defRPr sz="12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4pPr>
            <a:lvl5pPr>
              <a:defRPr sz="1200">
                <a:solidFill>
                  <a:schemeClr val="accent4">
                    <a:lumMod val="50000"/>
                  </a:schemeClr>
                </a:solidFill>
                <a:latin typeface="Arial Rounded MT Bold" panose="020F0704030504030204" pitchFamily="34" charset="77"/>
                <a:ea typeface="Arial Rounded MT Bold" panose="020F0704030504030204" pitchFamily="34" charset="77"/>
                <a:cs typeface="Open Sans Semibold" panose="020B0706030804020204" pitchFamily="34" charset="0"/>
              </a:defRPr>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grpSp>
        <p:nvGrpSpPr>
          <p:cNvPr id="10" name="Group 4">
            <a:extLst>
              <a:ext uri="{FF2B5EF4-FFF2-40B4-BE49-F238E27FC236}">
                <a16:creationId xmlns:a16="http://schemas.microsoft.com/office/drawing/2014/main" id="{8054E76A-458A-7945-8C55-1F6BA244F6BF}"/>
              </a:ext>
            </a:extLst>
          </p:cNvPr>
          <p:cNvGrpSpPr>
            <a:grpSpLocks noChangeAspect="1"/>
          </p:cNvGrpSpPr>
          <p:nvPr userDrawn="1"/>
        </p:nvGrpSpPr>
        <p:grpSpPr bwMode="auto">
          <a:xfrm>
            <a:off x="457200" y="158580"/>
            <a:ext cx="1262235" cy="458699"/>
            <a:chOff x="843" y="1173"/>
            <a:chExt cx="4074" cy="1974"/>
          </a:xfrm>
        </p:grpSpPr>
        <p:sp>
          <p:nvSpPr>
            <p:cNvPr id="11" name="AutoShape 3">
              <a:extLst>
                <a:ext uri="{FF2B5EF4-FFF2-40B4-BE49-F238E27FC236}">
                  <a16:creationId xmlns:a16="http://schemas.microsoft.com/office/drawing/2014/main" id="{F9606D88-B745-2240-A773-EBD2D42ED8A1}"/>
                </a:ext>
              </a:extLst>
            </p:cNvPr>
            <p:cNvSpPr>
              <a:spLocks noChangeAspect="1" noChangeArrowheads="1" noTextEdit="1"/>
            </p:cNvSpPr>
            <p:nvPr userDrawn="1"/>
          </p:nvSpPr>
          <p:spPr bwMode="auto">
            <a:xfrm>
              <a:off x="843" y="1173"/>
              <a:ext cx="407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pic>
          <p:nvPicPr>
            <p:cNvPr id="12" name="Picture 5">
              <a:extLst>
                <a:ext uri="{FF2B5EF4-FFF2-40B4-BE49-F238E27FC236}">
                  <a16:creationId xmlns:a16="http://schemas.microsoft.com/office/drawing/2014/main" id="{C091C576-1C12-F04B-AFAF-A062D0735D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 y="1173"/>
              <a:ext cx="4075"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asellaDiTesto 12">
            <a:extLst>
              <a:ext uri="{FF2B5EF4-FFF2-40B4-BE49-F238E27FC236}">
                <a16:creationId xmlns:a16="http://schemas.microsoft.com/office/drawing/2014/main" id="{AB2D9ADC-9AF0-AC45-84EB-6777335D02B6}"/>
              </a:ext>
            </a:extLst>
          </p:cNvPr>
          <p:cNvSpPr txBox="1"/>
          <p:nvPr userDrawn="1"/>
        </p:nvSpPr>
        <p:spPr>
          <a:xfrm>
            <a:off x="8532440" y="4762498"/>
            <a:ext cx="576064" cy="300082"/>
          </a:xfrm>
          <a:prstGeom prst="rect">
            <a:avLst/>
          </a:prstGeom>
          <a:noFill/>
        </p:spPr>
        <p:txBody>
          <a:bodyPr wrap="square" rtlCol="0">
            <a:spAutoFit/>
          </a:bodyPr>
          <a:lstStyle/>
          <a:p>
            <a:fld id="{35C3533D-D346-4746-A382-458F3767D6EF}" type="slidenum">
              <a:rPr lang="it-IT" sz="1350" smtClean="0">
                <a:solidFill>
                  <a:schemeClr val="accent4">
                    <a:lumMod val="50000"/>
                  </a:schemeClr>
                </a:solidFill>
                <a:latin typeface="Arial Rounded MT Bold" panose="020F0704030504030204" pitchFamily="34" charset="77"/>
              </a:rPr>
              <a:t>‹N›</a:t>
            </a:fld>
            <a:endParaRPr lang="it-IT" sz="1350">
              <a:solidFill>
                <a:schemeClr val="accent4">
                  <a:lumMod val="50000"/>
                </a:schemeClr>
              </a:solidFill>
              <a:latin typeface="Arial Rounded MT Bold" panose="020F0704030504030204" pitchFamily="34" charset="77"/>
            </a:endParaRPr>
          </a:p>
        </p:txBody>
      </p:sp>
      <p:cxnSp>
        <p:nvCxnSpPr>
          <p:cNvPr id="15" name="Connettore 1 14">
            <a:extLst>
              <a:ext uri="{FF2B5EF4-FFF2-40B4-BE49-F238E27FC236}">
                <a16:creationId xmlns:a16="http://schemas.microsoft.com/office/drawing/2014/main" id="{39D28425-F01F-3740-9455-996E30A05EDA}"/>
              </a:ext>
            </a:extLst>
          </p:cNvPr>
          <p:cNvCxnSpPr/>
          <p:nvPr userDrawn="1"/>
        </p:nvCxnSpPr>
        <p:spPr>
          <a:xfrm>
            <a:off x="8460020" y="4778805"/>
            <a:ext cx="412" cy="244387"/>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7" name="Rettangolo 6">
            <a:extLst>
              <a:ext uri="{FF2B5EF4-FFF2-40B4-BE49-F238E27FC236}">
                <a16:creationId xmlns:a16="http://schemas.microsoft.com/office/drawing/2014/main" id="{E07ECD77-E816-C053-EC50-FEDA288545E6}"/>
              </a:ext>
            </a:extLst>
          </p:cNvPr>
          <p:cNvSpPr/>
          <p:nvPr userDrawn="1"/>
        </p:nvSpPr>
        <p:spPr>
          <a:xfrm>
            <a:off x="35496" y="4900998"/>
            <a:ext cx="5236406" cy="246221"/>
          </a:xfrm>
          <a:prstGeom prst="rect">
            <a:avLst/>
          </a:prstGeom>
        </p:spPr>
        <p:txBody>
          <a:bodyPr wrap="square">
            <a:spAutoFit/>
          </a:bodyPr>
          <a:lstStyle/>
          <a:p>
            <a:pPr algn="l"/>
            <a:r>
              <a:rPr lang="en-US" sz="1000" b="0" dirty="0">
                <a:solidFill>
                  <a:schemeClr val="accent4">
                    <a:lumMod val="50000"/>
                  </a:schemeClr>
                </a:solidFill>
                <a:latin typeface="Arial Nova" panose="020B0504020202020204" pitchFamily="34" charset="0"/>
                <a:cs typeface="Arial" panose="020B0604020202020204" pitchFamily="34" charset="0"/>
              </a:rPr>
              <a:t>C. </a:t>
            </a:r>
            <a:r>
              <a:rPr lang="en-US" sz="1000" b="0" dirty="0" err="1">
                <a:solidFill>
                  <a:schemeClr val="accent4">
                    <a:lumMod val="50000"/>
                  </a:schemeClr>
                </a:solidFill>
                <a:latin typeface="Arial Nova" panose="020B0504020202020204" pitchFamily="34" charset="0"/>
                <a:cs typeface="Arial" panose="020B0604020202020204" pitchFamily="34" charset="0"/>
              </a:rPr>
              <a:t>Vaccarezza</a:t>
            </a:r>
            <a:r>
              <a:rPr lang="en-US" sz="1000" b="0" dirty="0">
                <a:solidFill>
                  <a:schemeClr val="accent4">
                    <a:lumMod val="50000"/>
                  </a:schemeClr>
                </a:solidFill>
                <a:latin typeface="Arial Nova" panose="020B0504020202020204" pitchFamily="34" charset="0"/>
                <a:cs typeface="Arial" panose="020B0604020202020204" pitchFamily="34" charset="0"/>
              </a:rPr>
              <a:t>, </a:t>
            </a:r>
            <a:r>
              <a:rPr lang="en-US" sz="1000" b="0" dirty="0" err="1">
                <a:solidFill>
                  <a:schemeClr val="accent4">
                    <a:lumMod val="50000"/>
                  </a:schemeClr>
                </a:solidFill>
                <a:latin typeface="Arial Nova" panose="020B0504020202020204" pitchFamily="34" charset="0"/>
                <a:cs typeface="Arial" panose="020B0604020202020204" pitchFamily="34" charset="0"/>
              </a:rPr>
              <a:t>EuPRAXIA@SPARC_LAB</a:t>
            </a:r>
            <a:r>
              <a:rPr lang="en-US" sz="1000" b="0" dirty="0">
                <a:solidFill>
                  <a:schemeClr val="accent4">
                    <a:lumMod val="50000"/>
                  </a:schemeClr>
                </a:solidFill>
                <a:latin typeface="Arial Nova" panose="020B0504020202020204" pitchFamily="34" charset="0"/>
                <a:cs typeface="Arial" panose="020B0604020202020204" pitchFamily="34" charset="0"/>
              </a:rPr>
              <a:t> Review Committee, Nov 21-22, 2023</a:t>
            </a:r>
          </a:p>
        </p:txBody>
      </p:sp>
    </p:spTree>
    <p:extLst>
      <p:ext uri="{BB962C8B-B14F-4D97-AF65-F5344CB8AC3E}">
        <p14:creationId xmlns:p14="http://schemas.microsoft.com/office/powerpoint/2010/main" val="986658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009FEC0-103E-46F0-BC31-D369B7794084}"/>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3" name="Segnaposto piè di pagina 2">
            <a:extLst>
              <a:ext uri="{FF2B5EF4-FFF2-40B4-BE49-F238E27FC236}">
                <a16:creationId xmlns:a16="http://schemas.microsoft.com/office/drawing/2014/main" id="{579BFA03-0E45-4569-A310-B012DE21D72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9212777-72CF-4DA7-864D-E1F4A51D5535}"/>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589715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B4C736-0258-4F99-A479-1685067E058D}"/>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CC7F916-5467-4E9F-9320-32DE2AC3CE1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CAA2551-E16E-4154-A556-08BE3C6788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FF5D51-5039-41B5-98D1-C2DD8E10503D}"/>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6" name="Segnaposto piè di pagina 5">
            <a:extLst>
              <a:ext uri="{FF2B5EF4-FFF2-40B4-BE49-F238E27FC236}">
                <a16:creationId xmlns:a16="http://schemas.microsoft.com/office/drawing/2014/main" id="{AD91F0B1-D67A-495A-90E0-3DDEDE594B7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18FA79A-6448-49D4-ABAD-C499B4B0BD54}"/>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3689598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EA1FB-1A3D-4237-88E8-AD89BC8672A7}"/>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1305CDA-A46E-411F-A0A6-1B40887EE94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4" name="Segnaposto testo 3">
            <a:extLst>
              <a:ext uri="{FF2B5EF4-FFF2-40B4-BE49-F238E27FC236}">
                <a16:creationId xmlns:a16="http://schemas.microsoft.com/office/drawing/2014/main" id="{95557166-4459-416A-AF13-43A442FA12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49A241B-C647-4232-B34D-8098B27C6784}"/>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6" name="Segnaposto piè di pagina 5">
            <a:extLst>
              <a:ext uri="{FF2B5EF4-FFF2-40B4-BE49-F238E27FC236}">
                <a16:creationId xmlns:a16="http://schemas.microsoft.com/office/drawing/2014/main" id="{9A6CEF32-06C7-4BB9-85DC-C57FB217986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7FE91A7-2EEC-493E-A359-739183F57655}"/>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2376318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B053E1-A6FD-4972-83DE-32244F10750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48FA40B-7766-432B-850B-001ACF005B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A09B67-3E00-41AF-910D-0CCDAC63060B}"/>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8C36E30D-8803-4374-9A96-6C031F1448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DE22C0B-9C78-4A54-8A38-7150088DE0A4}"/>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1549426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95418AE-A3A3-4096-A78E-4FCD2539E228}"/>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4C63BC-2BD5-4F25-A6D5-FFB3F29B770F}"/>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E6BCFD-4D99-4E39-B63A-8FD4C93D05A3}"/>
              </a:ext>
            </a:extLst>
          </p:cNvPr>
          <p:cNvSpPr>
            <a:spLocks noGrp="1"/>
          </p:cNvSpPr>
          <p:nvPr>
            <p:ph type="dt" sz="half" idx="10"/>
          </p:nvPr>
        </p:nvSpPr>
        <p:spPr/>
        <p:txBody>
          <a:body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1F303B17-194F-48E2-AFD6-84C40A9A8F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86C1B8-E024-4724-A416-094350E46CB9}"/>
              </a:ext>
            </a:extLst>
          </p:cNvPr>
          <p:cNvSpPr>
            <a:spLocks noGrp="1"/>
          </p:cNvSpPr>
          <p:nvPr>
            <p:ph type="sldNum" sz="quarter" idx="12"/>
          </p:nvPr>
        </p:nvSpPr>
        <p:spPr/>
        <p:txBody>
          <a:bodyPr/>
          <a:lstStyle/>
          <a:p>
            <a:fld id="{58089743-2B14-481C-8032-ABCFD2653B9C}" type="slidenum">
              <a:rPr lang="it-IT" smtClean="0"/>
              <a:t>‹N›</a:t>
            </a:fld>
            <a:endParaRPr lang="it-IT"/>
          </a:p>
        </p:txBody>
      </p:sp>
    </p:spTree>
    <p:extLst>
      <p:ext uri="{BB962C8B-B14F-4D97-AF65-F5344CB8AC3E}">
        <p14:creationId xmlns:p14="http://schemas.microsoft.com/office/powerpoint/2010/main" val="2985655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143000" y="774954"/>
            <a:ext cx="6858000" cy="1858518"/>
          </a:xfrm>
        </p:spPr>
        <p:txBody>
          <a:bodyPr lIns="0" tIns="0" rIns="0" bIns="0" anchor="b">
            <a:noAutofit/>
          </a:bodyPr>
          <a:lstStyle>
            <a:lvl1pPr algn="ctr">
              <a:defRPr sz="3000" spc="563"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143000" y="2866644"/>
            <a:ext cx="6858000" cy="1076706"/>
          </a:xfrm>
        </p:spPr>
        <p:txBody>
          <a:bodyPr lIns="0" tIns="0" rIns="0" bIns="0">
            <a:normAutofit/>
          </a:bodyPr>
          <a:lstStyle>
            <a:lvl1pPr marL="0" indent="0" algn="ctr">
              <a:lnSpc>
                <a:spcPct val="150000"/>
              </a:lnSpc>
              <a:buNone/>
              <a:defRPr sz="1200" cap="all" spc="45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r>
              <a:rPr lang="en-US" dirty="0"/>
              <a:t>Roma, 1 </a:t>
            </a:r>
            <a:r>
              <a:rPr lang="en-US" dirty="0" err="1"/>
              <a:t>ottobre</a:t>
            </a:r>
            <a:r>
              <a:rPr lang="en-US" dirty="0"/>
              <a:t> 2022</a:t>
            </a:r>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1398736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lvl1pPr>
              <a:defRPr/>
            </a:lvl1pPr>
          </a:lstStyle>
          <a:p>
            <a:pPr>
              <a:spcAft>
                <a:spcPts val="450"/>
              </a:spcAft>
            </a:pPr>
            <a:r>
              <a:rPr lang="en-GB">
                <a:solidFill>
                  <a:schemeClr val="bg1"/>
                </a:solidFill>
                <a:latin typeface="Open Sans"/>
              </a:rPr>
              <a:t>Physics and Applications of High Brightness Beams</a:t>
            </a:r>
            <a:r>
              <a:rPr lang="it-IT">
                <a:solidFill>
                  <a:schemeClr val="bg1"/>
                </a:solidFill>
                <a:latin typeface="Open Sans"/>
              </a:rPr>
              <a:t> 2023</a:t>
            </a:r>
          </a:p>
          <a:p>
            <a:pPr>
              <a:spcAft>
                <a:spcPts val="450"/>
              </a:spcAft>
            </a:pPr>
            <a:r>
              <a:rPr lang="it-IT">
                <a:solidFill>
                  <a:schemeClr val="bg1"/>
                </a:solidFill>
                <a:latin typeface="Open Sans"/>
              </a:rPr>
              <a:t>San Sebastian, Spain June 19-23 2023</a:t>
            </a:r>
            <a:endParaRPr lang="it-IT" dirty="0">
              <a:solidFill>
                <a:schemeClr val="bg1"/>
              </a:solidFill>
              <a:latin typeface="Open Sans"/>
            </a:endParaRPr>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189633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028700" y="1282304"/>
            <a:ext cx="7475220" cy="2139553"/>
          </a:xfrm>
        </p:spPr>
        <p:txBody>
          <a:bodyPr anchor="b">
            <a:normAutofit/>
          </a:bodyPr>
          <a:lstStyle>
            <a:lvl1pPr>
              <a:lnSpc>
                <a:spcPct val="100000"/>
              </a:lnSpc>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028700" y="3730752"/>
            <a:ext cx="7475221" cy="836676"/>
          </a:xfrm>
        </p:spPr>
        <p:txBody>
          <a:bodyPr>
            <a:normAutofit/>
          </a:bodyPr>
          <a:lstStyle>
            <a:lvl1pPr marL="0" indent="0">
              <a:buNone/>
              <a:defRPr sz="1200" cap="all" spc="45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r>
              <a:rPr lang="en-US" dirty="0"/>
              <a:t>Roma, 01 </a:t>
            </a:r>
            <a:r>
              <a:rPr lang="en-US" dirty="0" err="1"/>
              <a:t>ottobre</a:t>
            </a:r>
            <a:r>
              <a:rPr lang="en-US" dirty="0"/>
              <a:t> 2022</a:t>
            </a:r>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3063250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028700" y="1584198"/>
            <a:ext cx="3634740" cy="2969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5074920" y="1584199"/>
            <a:ext cx="3634740" cy="296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r>
              <a:rPr lang="en-US"/>
              <a:t>Frascati, 11 Febbraio 2021</a:t>
            </a:r>
            <a:endParaRPr lang="en-US" dirty="0"/>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4003138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028700" y="1584198"/>
            <a:ext cx="363080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028700" y="2263854"/>
            <a:ext cx="3630807" cy="2328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5074920" y="1584198"/>
            <a:ext cx="36347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5074920" y="2263854"/>
            <a:ext cx="3630807" cy="2328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Frascati, 11 Febbraio 2021</a:t>
            </a:r>
            <a:endParaRPr lang="en-US" dirty="0"/>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‹N›</a:t>
            </a:fld>
            <a:endParaRPr lang="en-US" dirty="0"/>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711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99BC047-5FFC-844D-AF4C-7C903D88D792}"/>
              </a:ext>
            </a:extLst>
          </p:cNvPr>
          <p:cNvSpPr>
            <a:spLocks noGrp="1"/>
          </p:cNvSpPr>
          <p:nvPr>
            <p:ph type="ftr" sz="quarter" idx="11"/>
          </p:nvPr>
        </p:nvSpPr>
        <p:spPr/>
        <p:txBody>
          <a:bodyPr/>
          <a:lstStyle/>
          <a:p>
            <a:endParaRPr lang="en-US"/>
          </a:p>
        </p:txBody>
      </p:sp>
      <p:grpSp>
        <p:nvGrpSpPr>
          <p:cNvPr id="6" name="Group 4">
            <a:extLst>
              <a:ext uri="{FF2B5EF4-FFF2-40B4-BE49-F238E27FC236}">
                <a16:creationId xmlns:a16="http://schemas.microsoft.com/office/drawing/2014/main" id="{3AA24D66-EB47-E940-AF2A-EB118209E169}"/>
              </a:ext>
            </a:extLst>
          </p:cNvPr>
          <p:cNvGrpSpPr>
            <a:grpSpLocks noChangeAspect="1"/>
          </p:cNvGrpSpPr>
          <p:nvPr userDrawn="1"/>
        </p:nvGrpSpPr>
        <p:grpSpPr bwMode="auto">
          <a:xfrm>
            <a:off x="467545" y="179523"/>
            <a:ext cx="1262235" cy="458699"/>
            <a:chOff x="843" y="1173"/>
            <a:chExt cx="4074" cy="1974"/>
          </a:xfrm>
        </p:grpSpPr>
        <p:sp>
          <p:nvSpPr>
            <p:cNvPr id="7" name="AutoShape 3">
              <a:extLst>
                <a:ext uri="{FF2B5EF4-FFF2-40B4-BE49-F238E27FC236}">
                  <a16:creationId xmlns:a16="http://schemas.microsoft.com/office/drawing/2014/main" id="{5950323D-28E6-F648-AA40-EC1A6CAE188C}"/>
                </a:ext>
              </a:extLst>
            </p:cNvPr>
            <p:cNvSpPr>
              <a:spLocks noChangeAspect="1" noChangeArrowheads="1" noTextEdit="1"/>
            </p:cNvSpPr>
            <p:nvPr userDrawn="1"/>
          </p:nvSpPr>
          <p:spPr bwMode="auto">
            <a:xfrm>
              <a:off x="843" y="1173"/>
              <a:ext cx="407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pic>
          <p:nvPicPr>
            <p:cNvPr id="8" name="Picture 5">
              <a:extLst>
                <a:ext uri="{FF2B5EF4-FFF2-40B4-BE49-F238E27FC236}">
                  <a16:creationId xmlns:a16="http://schemas.microsoft.com/office/drawing/2014/main" id="{FECDB821-7DB7-DD4C-B121-E42C0147EE2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 y="1173"/>
              <a:ext cx="4075"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ttangolo 8">
            <a:extLst>
              <a:ext uri="{FF2B5EF4-FFF2-40B4-BE49-F238E27FC236}">
                <a16:creationId xmlns:a16="http://schemas.microsoft.com/office/drawing/2014/main" id="{ACD4D55A-F588-8243-BC3E-F53D3D1B8535}"/>
              </a:ext>
            </a:extLst>
          </p:cNvPr>
          <p:cNvSpPr/>
          <p:nvPr userDrawn="1"/>
        </p:nvSpPr>
        <p:spPr>
          <a:xfrm>
            <a:off x="78281" y="4774041"/>
            <a:ext cx="1647790" cy="276999"/>
          </a:xfrm>
          <a:prstGeom prst="rect">
            <a:avLst/>
          </a:prstGeom>
        </p:spPr>
        <p:txBody>
          <a:bodyPr wrap="square">
            <a:spAutoFit/>
          </a:bodyPr>
          <a:lstStyle/>
          <a:p>
            <a:pPr algn="ctr"/>
            <a:r>
              <a:rPr lang="en-US" sz="1200">
                <a:solidFill>
                  <a:schemeClr val="tx1">
                    <a:lumMod val="50000"/>
                  </a:schemeClr>
                </a:solidFill>
              </a:rPr>
              <a:t>C. </a:t>
            </a:r>
            <a:r>
              <a:rPr lang="en-US" sz="1200" err="1">
                <a:solidFill>
                  <a:schemeClr val="tx1">
                    <a:lumMod val="50000"/>
                  </a:schemeClr>
                </a:solidFill>
              </a:rPr>
              <a:t>Vaccarezza</a:t>
            </a:r>
            <a:endParaRPr lang="en-US" sz="1200">
              <a:solidFill>
                <a:schemeClr val="tx1">
                  <a:lumMod val="50000"/>
                </a:schemeClr>
              </a:solidFill>
            </a:endParaRPr>
          </a:p>
        </p:txBody>
      </p:sp>
      <p:sp>
        <p:nvSpPr>
          <p:cNvPr id="10" name="CasellaDiTesto 9">
            <a:extLst>
              <a:ext uri="{FF2B5EF4-FFF2-40B4-BE49-F238E27FC236}">
                <a16:creationId xmlns:a16="http://schemas.microsoft.com/office/drawing/2014/main" id="{C675D4DA-FF28-DA4F-B0E0-2FB6AD4F8212}"/>
              </a:ext>
            </a:extLst>
          </p:cNvPr>
          <p:cNvSpPr txBox="1"/>
          <p:nvPr userDrawn="1"/>
        </p:nvSpPr>
        <p:spPr>
          <a:xfrm>
            <a:off x="8532440" y="4762498"/>
            <a:ext cx="576064" cy="300082"/>
          </a:xfrm>
          <a:prstGeom prst="rect">
            <a:avLst/>
          </a:prstGeom>
          <a:noFill/>
        </p:spPr>
        <p:txBody>
          <a:bodyPr wrap="square" rtlCol="0">
            <a:spAutoFit/>
          </a:bodyPr>
          <a:lstStyle/>
          <a:p>
            <a:fld id="{35C3533D-D346-4746-A382-458F3767D6EF}" type="slidenum">
              <a:rPr lang="it-IT" sz="1350" smtClean="0">
                <a:solidFill>
                  <a:schemeClr val="tx1">
                    <a:lumMod val="50000"/>
                  </a:schemeClr>
                </a:solidFill>
              </a:rPr>
              <a:t>‹N›</a:t>
            </a:fld>
            <a:endParaRPr lang="it-IT" sz="1350">
              <a:solidFill>
                <a:schemeClr val="tx1">
                  <a:lumMod val="50000"/>
                </a:schemeClr>
              </a:solidFill>
            </a:endParaRPr>
          </a:p>
        </p:txBody>
      </p:sp>
      <p:cxnSp>
        <p:nvCxnSpPr>
          <p:cNvPr id="11" name="Connettore 1 10">
            <a:extLst>
              <a:ext uri="{FF2B5EF4-FFF2-40B4-BE49-F238E27FC236}">
                <a16:creationId xmlns:a16="http://schemas.microsoft.com/office/drawing/2014/main" id="{A9CD0DD2-D112-D44A-BAEA-F25B8C2DFE91}"/>
              </a:ext>
            </a:extLst>
          </p:cNvPr>
          <p:cNvCxnSpPr/>
          <p:nvPr userDrawn="1"/>
        </p:nvCxnSpPr>
        <p:spPr>
          <a:xfrm>
            <a:off x="8460020" y="4778805"/>
            <a:ext cx="412" cy="244387"/>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39308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r>
              <a:rPr lang="en-US"/>
              <a:t>Frascati, 11 Febbraio 2021</a:t>
            </a:r>
            <a:endParaRPr lang="en-US" dirty="0"/>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2054356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Frascati, 11 Febbraio 2021</a:t>
            </a:r>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3780346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028700" y="740569"/>
            <a:ext cx="2949178" cy="1420883"/>
          </a:xfrm>
        </p:spPr>
        <p:txBody>
          <a:bodyPr anchor="b"/>
          <a:lstStyle>
            <a:lvl1pPr>
              <a:lnSpc>
                <a:spcPct val="100000"/>
              </a:lnSpc>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4238244" y="740569"/>
            <a:ext cx="4265676" cy="3655219"/>
          </a:xfrm>
        </p:spPr>
        <p:txBody>
          <a:bodyPr>
            <a:normAutofit/>
          </a:bodyPr>
          <a:lstStyle>
            <a:lvl1pPr>
              <a:defRPr sz="15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028700" y="2293883"/>
            <a:ext cx="2949178" cy="210190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r>
              <a:rPr lang="en-US"/>
              <a:t>Frascati, 11 Febbraio 2021</a:t>
            </a:r>
            <a:endParaRPr lang="en-US" dirty="0"/>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28386790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028700" y="740664"/>
            <a:ext cx="2949178" cy="1419606"/>
          </a:xfrm>
        </p:spPr>
        <p:txBody>
          <a:bodyPr anchor="b"/>
          <a:lstStyle>
            <a:lvl1pPr>
              <a:defRPr sz="24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4128989" y="740569"/>
            <a:ext cx="4374932"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028700" y="2274964"/>
            <a:ext cx="2949178" cy="212677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r>
              <a:rPr lang="en-US"/>
              <a:t>Frascati, 11 Febbraio 2021</a:t>
            </a:r>
            <a:endParaRPr lang="en-US" dirty="0"/>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3120843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r>
              <a:rPr lang="en-US"/>
              <a:t>Frascati, 11 Febbraio 2021</a:t>
            </a:r>
            <a:endParaRPr lang="en-US" dirty="0"/>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1717685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6543675" y="629175"/>
            <a:ext cx="1971675" cy="363697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636927" y="629175"/>
            <a:ext cx="5792449" cy="3636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r>
              <a:rPr lang="en-US"/>
              <a:t>Frascati, 11 Febbraio 2021</a:t>
            </a:r>
            <a:endParaRPr lang="en-US" dirty="0"/>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‹N›</a:t>
            </a:fld>
            <a:endParaRPr lang="en-US" dirty="0"/>
          </a:p>
        </p:txBody>
      </p:sp>
    </p:spTree>
    <p:extLst>
      <p:ext uri="{BB962C8B-B14F-4D97-AF65-F5344CB8AC3E}">
        <p14:creationId xmlns:p14="http://schemas.microsoft.com/office/powerpoint/2010/main" val="10275932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96F2-02BD-E71F-EFBD-14FECCF2D331}"/>
              </a:ext>
            </a:extLst>
          </p:cNvPr>
          <p:cNvSpPr>
            <a:spLocks noGrp="1"/>
          </p:cNvSpPr>
          <p:nvPr>
            <p:ph type="ctrTitle"/>
          </p:nvPr>
        </p:nvSpPr>
        <p:spPr>
          <a:xfrm>
            <a:off x="1143000" y="841772"/>
            <a:ext cx="5379244" cy="2364188"/>
          </a:xfrm>
        </p:spPr>
        <p:txBody>
          <a:bodyPr anchor="b">
            <a:normAutofit/>
          </a:bodyPr>
          <a:lstStyle>
            <a:lvl1pPr algn="l">
              <a:defRPr sz="2100"/>
            </a:lvl1pPr>
          </a:lstStyle>
          <a:p>
            <a:r>
              <a:rPr lang="en-US" dirty="0"/>
              <a:t>Click to edit Master title style</a:t>
            </a:r>
          </a:p>
        </p:txBody>
      </p:sp>
      <p:sp>
        <p:nvSpPr>
          <p:cNvPr id="3" name="Subtitle 2">
            <a:extLst>
              <a:ext uri="{FF2B5EF4-FFF2-40B4-BE49-F238E27FC236}">
                <a16:creationId xmlns:a16="http://schemas.microsoft.com/office/drawing/2014/main" id="{BBE90113-E8E1-4E48-41BC-583802BFC956}"/>
              </a:ext>
            </a:extLst>
          </p:cNvPr>
          <p:cNvSpPr>
            <a:spLocks noGrp="1"/>
          </p:cNvSpPr>
          <p:nvPr>
            <p:ph type="subTitle" idx="1"/>
          </p:nvPr>
        </p:nvSpPr>
        <p:spPr>
          <a:xfrm>
            <a:off x="1143000" y="3690103"/>
            <a:ext cx="5379244" cy="84177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FFAC7EE5-BFF0-D779-4261-E239DB450A69}"/>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5" name="Footer Placeholder 4">
            <a:extLst>
              <a:ext uri="{FF2B5EF4-FFF2-40B4-BE49-F238E27FC236}">
                <a16:creationId xmlns:a16="http://schemas.microsoft.com/office/drawing/2014/main" id="{63789492-34ED-FE24-4F29-E4C8F5497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0C886-7F1E-7BC1-9A9E-B24C2AC2F0F5}"/>
              </a:ext>
            </a:extLst>
          </p:cNvPr>
          <p:cNvSpPr>
            <a:spLocks noGrp="1"/>
          </p:cNvSpPr>
          <p:nvPr>
            <p:ph type="sldNum" sz="quarter" idx="12"/>
          </p:nvPr>
        </p:nvSpPr>
        <p:spPr/>
        <p:txBody>
          <a:bodyPr/>
          <a:lstStyle/>
          <a:p>
            <a:fld id="{A0289F9E-9962-4B7B-BA18-A15907CCC6BF}" type="slidenum">
              <a:rPr lang="en-US" smtClean="0"/>
              <a:t>‹N›</a:t>
            </a:fld>
            <a:endParaRPr lang="en-US"/>
          </a:p>
        </p:txBody>
      </p:sp>
      <p:cxnSp>
        <p:nvCxnSpPr>
          <p:cNvPr id="8" name="Straight Connector 7">
            <a:extLst>
              <a:ext uri="{FF2B5EF4-FFF2-40B4-BE49-F238E27FC236}">
                <a16:creationId xmlns:a16="http://schemas.microsoft.com/office/drawing/2014/main" id="{1C74AEE6-9CA7-5247-DC34-99634247DF50}"/>
              </a:ext>
            </a:extLst>
          </p:cNvPr>
          <p:cNvCxnSpPr>
            <a:cxnSpLocks/>
          </p:cNvCxnSpPr>
          <p:nvPr/>
        </p:nvCxnSpPr>
        <p:spPr>
          <a:xfrm>
            <a:off x="1228726" y="3447478"/>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552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32FD-157B-437C-E9D5-B66E8B3B1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90A51-A7E8-7A6A-5FD0-F9B250BE4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8C8B8-F999-7D95-435D-17CE6ACCDC87}"/>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5" name="Footer Placeholder 4">
            <a:extLst>
              <a:ext uri="{FF2B5EF4-FFF2-40B4-BE49-F238E27FC236}">
                <a16:creationId xmlns:a16="http://schemas.microsoft.com/office/drawing/2014/main" id="{6E427265-C89C-937F-1DA3-F377F6877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EB89E-4530-3632-3485-F481DB042ED2}"/>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3465094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056A-761D-1DBC-276A-2A46D153C03F}"/>
              </a:ext>
            </a:extLst>
          </p:cNvPr>
          <p:cNvSpPr>
            <a:spLocks noGrp="1"/>
          </p:cNvSpPr>
          <p:nvPr>
            <p:ph type="title"/>
          </p:nvPr>
        </p:nvSpPr>
        <p:spPr>
          <a:xfrm>
            <a:off x="1103710" y="1016822"/>
            <a:ext cx="5229225" cy="1691846"/>
          </a:xfrm>
        </p:spPr>
        <p:txBody>
          <a:bodyPr anchor="t">
            <a:normAutofit/>
          </a:bodyPr>
          <a:lstStyle>
            <a:lvl1pPr>
              <a:lnSpc>
                <a:spcPct val="110000"/>
              </a:lnSpc>
              <a:defRPr sz="2700"/>
            </a:lvl1pPr>
          </a:lstStyle>
          <a:p>
            <a:r>
              <a:rPr lang="en-US" dirty="0"/>
              <a:t>Click to edit Master title style</a:t>
            </a:r>
          </a:p>
        </p:txBody>
      </p:sp>
      <p:sp>
        <p:nvSpPr>
          <p:cNvPr id="3" name="Text Placeholder 2">
            <a:extLst>
              <a:ext uri="{FF2B5EF4-FFF2-40B4-BE49-F238E27FC236}">
                <a16:creationId xmlns:a16="http://schemas.microsoft.com/office/drawing/2014/main" id="{193904B3-6AC1-19D5-3EAE-2009A3B4CE65}"/>
              </a:ext>
            </a:extLst>
          </p:cNvPr>
          <p:cNvSpPr>
            <a:spLocks noGrp="1"/>
          </p:cNvSpPr>
          <p:nvPr>
            <p:ph type="body" idx="1"/>
          </p:nvPr>
        </p:nvSpPr>
        <p:spPr>
          <a:xfrm>
            <a:off x="1143000" y="3691365"/>
            <a:ext cx="4143375" cy="863201"/>
          </a:xfrm>
        </p:spPr>
        <p:txBody>
          <a:bodyPr>
            <a:norm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FA2A86D-493D-5BF6-8AA6-F1231E3BAE7D}"/>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5" name="Footer Placeholder 4">
            <a:extLst>
              <a:ext uri="{FF2B5EF4-FFF2-40B4-BE49-F238E27FC236}">
                <a16:creationId xmlns:a16="http://schemas.microsoft.com/office/drawing/2014/main" id="{79CCCD76-6623-164A-7BFA-207AFA057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64312-1F20-5486-62B0-A8BB8829D6CA}"/>
              </a:ext>
            </a:extLst>
          </p:cNvPr>
          <p:cNvSpPr>
            <a:spLocks noGrp="1"/>
          </p:cNvSpPr>
          <p:nvPr>
            <p:ph type="sldNum" sz="quarter" idx="12"/>
          </p:nvPr>
        </p:nvSpPr>
        <p:spPr/>
        <p:txBody>
          <a:bodyPr/>
          <a:lstStyle/>
          <a:p>
            <a:fld id="{A0289F9E-9962-4B7B-BA18-A15907CCC6BF}" type="slidenum">
              <a:rPr lang="en-US" smtClean="0"/>
              <a:t>‹N›</a:t>
            </a:fld>
            <a:endParaRPr lang="en-US"/>
          </a:p>
        </p:txBody>
      </p:sp>
      <p:cxnSp>
        <p:nvCxnSpPr>
          <p:cNvPr id="14" name="Straight Connector 13">
            <a:extLst>
              <a:ext uri="{FF2B5EF4-FFF2-40B4-BE49-F238E27FC236}">
                <a16:creationId xmlns:a16="http://schemas.microsoft.com/office/drawing/2014/main" id="{4703F1C9-9114-4426-6F07-F7FF9CCD5FC4}"/>
              </a:ext>
            </a:extLst>
          </p:cNvPr>
          <p:cNvCxnSpPr>
            <a:cxnSpLocks/>
          </p:cNvCxnSpPr>
          <p:nvPr/>
        </p:nvCxnSpPr>
        <p:spPr>
          <a:xfrm>
            <a:off x="1228726" y="3447478"/>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138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FC4C-4D16-E5A8-F934-8B158F6F273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9BDE54-F935-945D-3E4F-B659695E84DA}"/>
              </a:ext>
            </a:extLst>
          </p:cNvPr>
          <p:cNvSpPr>
            <a:spLocks noGrp="1"/>
          </p:cNvSpPr>
          <p:nvPr>
            <p:ph sz="half" idx="1"/>
          </p:nvPr>
        </p:nvSpPr>
        <p:spPr>
          <a:xfrm>
            <a:off x="714375" y="1714502"/>
            <a:ext cx="3800475" cy="2918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28F3710-E06B-05DE-937A-C92E52569E34}"/>
              </a:ext>
            </a:extLst>
          </p:cNvPr>
          <p:cNvSpPr>
            <a:spLocks noGrp="1"/>
          </p:cNvSpPr>
          <p:nvPr>
            <p:ph sz="half" idx="2"/>
          </p:nvPr>
        </p:nvSpPr>
        <p:spPr>
          <a:xfrm>
            <a:off x="4629150" y="1714501"/>
            <a:ext cx="3800475" cy="29182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7302EFD-42D3-11C1-677E-0E478B93F7B2}"/>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6" name="Footer Placeholder 5">
            <a:extLst>
              <a:ext uri="{FF2B5EF4-FFF2-40B4-BE49-F238E27FC236}">
                <a16:creationId xmlns:a16="http://schemas.microsoft.com/office/drawing/2014/main" id="{224C2F08-0D93-B14B-6106-2925DF3E1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5DE81-F2AB-CCB9-8B68-5E4F31011FF8}"/>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273614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personalizzato">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78F52-8B66-7142-B594-0CDEA9C8A0EA}"/>
              </a:ext>
            </a:extLst>
          </p:cNvPr>
          <p:cNvSpPr>
            <a:spLocks noGrp="1"/>
          </p:cNvSpPr>
          <p:nvPr>
            <p:ph type="title"/>
          </p:nvPr>
        </p:nvSpPr>
        <p:spPr>
          <a:xfrm>
            <a:off x="1849394" y="1979871"/>
            <a:ext cx="5445211" cy="1414118"/>
          </a:xfrm>
          <a:prstGeom prst="rect">
            <a:avLst/>
          </a:prstGeom>
          <a:solidFill>
            <a:schemeClr val="bg1"/>
          </a:solidFill>
        </p:spPr>
        <p:txBody>
          <a:bodyPr/>
          <a:lstStyle>
            <a:lvl1pPr>
              <a:defRPr sz="3200">
                <a:latin typeface="Arial Rounded MT Bold" panose="020F0704030504030204" pitchFamily="34" charset="77"/>
              </a:defRPr>
            </a:lvl1pPr>
          </a:lstStyle>
          <a:p>
            <a:r>
              <a:rPr lang="it-IT"/>
              <a:t>Fare clic per modificare lo stile del titolo dello schema</a:t>
            </a:r>
            <a:endParaRPr lang="it-IT" dirty="0"/>
          </a:p>
        </p:txBody>
      </p:sp>
      <p:sp>
        <p:nvSpPr>
          <p:cNvPr id="3" name="Segnaposto data 2">
            <a:extLst>
              <a:ext uri="{FF2B5EF4-FFF2-40B4-BE49-F238E27FC236}">
                <a16:creationId xmlns:a16="http://schemas.microsoft.com/office/drawing/2014/main" id="{2DA10748-9699-FE43-9F2E-50A6B5A85A5A}"/>
              </a:ext>
            </a:extLst>
          </p:cNvPr>
          <p:cNvSpPr>
            <a:spLocks noGrp="1"/>
          </p:cNvSpPr>
          <p:nvPr>
            <p:ph type="dt" sz="half" idx="10"/>
          </p:nvPr>
        </p:nvSpPr>
        <p:spPr/>
        <p:txBody>
          <a:bodyPr/>
          <a:lstStyle>
            <a:lvl1pPr>
              <a:defRPr>
                <a:latin typeface="Arial Rounded MT Bold" panose="020F0704030504030204" pitchFamily="34" charset="77"/>
              </a:defRPr>
            </a:lvl1pPr>
          </a:lstStyle>
          <a:p>
            <a:fld id="{64B53233-28A5-4BE6-9ECF-91943AB1B905}" type="datetimeFigureOut">
              <a:rPr lang="en-US" smtClean="0"/>
              <a:pPr/>
              <a:t>11/20/23</a:t>
            </a:fld>
            <a:endParaRPr lang="en-US"/>
          </a:p>
        </p:txBody>
      </p:sp>
      <p:sp>
        <p:nvSpPr>
          <p:cNvPr id="4" name="Segnaposto piè di pagina 3">
            <a:extLst>
              <a:ext uri="{FF2B5EF4-FFF2-40B4-BE49-F238E27FC236}">
                <a16:creationId xmlns:a16="http://schemas.microsoft.com/office/drawing/2014/main" id="{1C6C1CC6-2ACF-174D-A02E-C94FC2FDDC30}"/>
              </a:ext>
            </a:extLst>
          </p:cNvPr>
          <p:cNvSpPr>
            <a:spLocks noGrp="1"/>
          </p:cNvSpPr>
          <p:nvPr>
            <p:ph type="ftr" sz="quarter" idx="11"/>
          </p:nvPr>
        </p:nvSpPr>
        <p:spPr/>
        <p:txBody>
          <a:bodyPr/>
          <a:lstStyle>
            <a:lvl1pPr>
              <a:defRPr>
                <a:latin typeface="Arial Rounded MT Bold" panose="020F0704030504030204" pitchFamily="34" charset="77"/>
              </a:defRPr>
            </a:lvl1pPr>
          </a:lstStyle>
          <a:p>
            <a:endParaRPr lang="en-US"/>
          </a:p>
        </p:txBody>
      </p:sp>
      <p:sp>
        <p:nvSpPr>
          <p:cNvPr id="5" name="Segnaposto numero diapositiva 4">
            <a:extLst>
              <a:ext uri="{FF2B5EF4-FFF2-40B4-BE49-F238E27FC236}">
                <a16:creationId xmlns:a16="http://schemas.microsoft.com/office/drawing/2014/main" id="{6E266F92-0CC8-374E-B817-7D4A47B1DBB2}"/>
              </a:ext>
            </a:extLst>
          </p:cNvPr>
          <p:cNvSpPr>
            <a:spLocks noGrp="1"/>
          </p:cNvSpPr>
          <p:nvPr>
            <p:ph type="sldNum" sz="quarter" idx="12"/>
          </p:nvPr>
        </p:nvSpPr>
        <p:spPr/>
        <p:txBody>
          <a:bodyPr/>
          <a:lstStyle>
            <a:lvl1pPr>
              <a:defRPr>
                <a:latin typeface="Arial Rounded MT Bold" panose="020F0704030504030204" pitchFamily="34" charset="77"/>
              </a:defRPr>
            </a:lvl1pPr>
          </a:lstStyle>
          <a:p>
            <a:fld id="{5ECE81E3-3265-45EE-A2C3-C9AF2D303D91}" type="slidenum">
              <a:rPr lang="en-US" smtClean="0"/>
              <a:pPr/>
              <a:t>‹N›</a:t>
            </a:fld>
            <a:endParaRPr lang="en-US"/>
          </a:p>
        </p:txBody>
      </p:sp>
    </p:spTree>
    <p:extLst>
      <p:ext uri="{BB962C8B-B14F-4D97-AF65-F5344CB8AC3E}">
        <p14:creationId xmlns:p14="http://schemas.microsoft.com/office/powerpoint/2010/main" val="1342866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81B-4E36-1511-E9A7-8FB931B41FCF}"/>
              </a:ext>
            </a:extLst>
          </p:cNvPr>
          <p:cNvSpPr>
            <a:spLocks noGrp="1"/>
          </p:cNvSpPr>
          <p:nvPr>
            <p:ph type="title"/>
          </p:nvPr>
        </p:nvSpPr>
        <p:spPr>
          <a:xfrm>
            <a:off x="714375" y="753666"/>
            <a:ext cx="7715250" cy="6750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7FA73DE-183B-9473-20AD-2D3BFED8439F}"/>
              </a:ext>
            </a:extLst>
          </p:cNvPr>
          <p:cNvSpPr>
            <a:spLocks noGrp="1"/>
          </p:cNvSpPr>
          <p:nvPr>
            <p:ph type="body" idx="1"/>
          </p:nvPr>
        </p:nvSpPr>
        <p:spPr>
          <a:xfrm>
            <a:off x="714376" y="1564469"/>
            <a:ext cx="3664744" cy="442925"/>
          </a:xfrm>
        </p:spPr>
        <p:txBody>
          <a:bodyPr anchor="b">
            <a:normAutofit/>
          </a:bodyPr>
          <a:lstStyle>
            <a:lvl1pPr marL="0" indent="0">
              <a:buNone/>
              <a:defRPr sz="1350" b="0" cap="all" spc="225"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D70FB3D-60AC-DEF2-4472-31B4E076CBCC}"/>
              </a:ext>
            </a:extLst>
          </p:cNvPr>
          <p:cNvSpPr>
            <a:spLocks noGrp="1"/>
          </p:cNvSpPr>
          <p:nvPr>
            <p:ph sz="half" idx="2"/>
          </p:nvPr>
        </p:nvSpPr>
        <p:spPr>
          <a:xfrm>
            <a:off x="714376" y="2286000"/>
            <a:ext cx="3664744" cy="24169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6E5BDB-B29C-788F-E2FB-6C154E8FE82E}"/>
              </a:ext>
            </a:extLst>
          </p:cNvPr>
          <p:cNvSpPr>
            <a:spLocks noGrp="1"/>
          </p:cNvSpPr>
          <p:nvPr>
            <p:ph type="body" sz="quarter" idx="3"/>
          </p:nvPr>
        </p:nvSpPr>
        <p:spPr>
          <a:xfrm>
            <a:off x="4764881" y="1564469"/>
            <a:ext cx="3664744" cy="442925"/>
          </a:xfrm>
        </p:spPr>
        <p:txBody>
          <a:bodyPr anchor="b">
            <a:normAutofit/>
          </a:bodyPr>
          <a:lstStyle>
            <a:lvl1pPr marL="0" indent="0">
              <a:buNone/>
              <a:defRPr sz="1350" b="0" cap="all" spc="225"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513FF49-3276-24CA-BC81-FA92C0A9309A}"/>
              </a:ext>
            </a:extLst>
          </p:cNvPr>
          <p:cNvSpPr>
            <a:spLocks noGrp="1"/>
          </p:cNvSpPr>
          <p:nvPr>
            <p:ph sz="quarter" idx="4"/>
          </p:nvPr>
        </p:nvSpPr>
        <p:spPr>
          <a:xfrm>
            <a:off x="4764881" y="2286000"/>
            <a:ext cx="3664744" cy="24169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E8FA1C8-C196-9BE1-F603-3FC17EDD91F8}"/>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8" name="Footer Placeholder 7">
            <a:extLst>
              <a:ext uri="{FF2B5EF4-FFF2-40B4-BE49-F238E27FC236}">
                <a16:creationId xmlns:a16="http://schemas.microsoft.com/office/drawing/2014/main" id="{CFB79692-E142-E1D7-AD17-30C5F1365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0FCF2-7B78-2A2A-F878-58335FEA390C}"/>
              </a:ext>
            </a:extLst>
          </p:cNvPr>
          <p:cNvSpPr>
            <a:spLocks noGrp="1"/>
          </p:cNvSpPr>
          <p:nvPr>
            <p:ph type="sldNum" sz="quarter" idx="12"/>
          </p:nvPr>
        </p:nvSpPr>
        <p:spPr/>
        <p:txBody>
          <a:bodyPr/>
          <a:lstStyle/>
          <a:p>
            <a:fld id="{A0289F9E-9962-4B7B-BA18-A15907CCC6BF}" type="slidenum">
              <a:rPr lang="en-US" smtClean="0"/>
              <a:t>‹N›</a:t>
            </a:fld>
            <a:endParaRPr lang="en-US"/>
          </a:p>
        </p:txBody>
      </p:sp>
      <p:cxnSp>
        <p:nvCxnSpPr>
          <p:cNvPr id="11" name="Straight Connector 10">
            <a:extLst>
              <a:ext uri="{FF2B5EF4-FFF2-40B4-BE49-F238E27FC236}">
                <a16:creationId xmlns:a16="http://schemas.microsoft.com/office/drawing/2014/main" id="{BC2D0356-1ECF-682B-F87A-811BDD28B2CB}"/>
              </a:ext>
            </a:extLst>
          </p:cNvPr>
          <p:cNvCxnSpPr>
            <a:cxnSpLocks/>
          </p:cNvCxnSpPr>
          <p:nvPr/>
        </p:nvCxnSpPr>
        <p:spPr>
          <a:xfrm>
            <a:off x="789385" y="2157613"/>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06CA06-9701-E645-C0A5-594B227B288F}"/>
              </a:ext>
            </a:extLst>
          </p:cNvPr>
          <p:cNvCxnSpPr>
            <a:cxnSpLocks/>
          </p:cNvCxnSpPr>
          <p:nvPr/>
        </p:nvCxnSpPr>
        <p:spPr>
          <a:xfrm>
            <a:off x="4826794" y="2157613"/>
            <a:ext cx="72836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6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EC2AA04-1E84-460C-F560-A228F930F0AF}"/>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4" name="Footer Placeholder 3">
            <a:extLst>
              <a:ext uri="{FF2B5EF4-FFF2-40B4-BE49-F238E27FC236}">
                <a16:creationId xmlns:a16="http://schemas.microsoft.com/office/drawing/2014/main" id="{24AB260E-3910-7D1B-5074-24F5F0AB5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020F1-A878-9B80-6B4F-7D71406BBF38}"/>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1502714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7652D6-7AE9-3E3B-5C1B-2B4399B150D5}"/>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3" name="Footer Placeholder 2">
            <a:extLst>
              <a:ext uri="{FF2B5EF4-FFF2-40B4-BE49-F238E27FC236}">
                <a16:creationId xmlns:a16="http://schemas.microsoft.com/office/drawing/2014/main" id="{A9A7127E-2A63-6F45-4C40-83584363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FB79-D9D1-5381-0019-E24F8B4DAAB2}"/>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106912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23B5-7DA9-0E4F-DA39-4624DB8A252E}"/>
              </a:ext>
            </a:extLst>
          </p:cNvPr>
          <p:cNvSpPr>
            <a:spLocks noGrp="1"/>
          </p:cNvSpPr>
          <p:nvPr>
            <p:ph type="title"/>
          </p:nvPr>
        </p:nvSpPr>
        <p:spPr>
          <a:xfrm>
            <a:off x="1143000" y="1026799"/>
            <a:ext cx="2449902" cy="1734734"/>
          </a:xfrm>
        </p:spPr>
        <p:txBody>
          <a:bodyPr anchor="b">
            <a:noAutofit/>
          </a:bodyPr>
          <a:lstStyle>
            <a:lvl1pPr>
              <a:defRPr sz="2100"/>
            </a:lvl1pPr>
          </a:lstStyle>
          <a:p>
            <a:r>
              <a:rPr lang="en-US" dirty="0"/>
              <a:t>Click to edit Master title style</a:t>
            </a:r>
          </a:p>
        </p:txBody>
      </p:sp>
      <p:sp>
        <p:nvSpPr>
          <p:cNvPr id="3" name="Content Placeholder 2">
            <a:extLst>
              <a:ext uri="{FF2B5EF4-FFF2-40B4-BE49-F238E27FC236}">
                <a16:creationId xmlns:a16="http://schemas.microsoft.com/office/drawing/2014/main" id="{B94A5E77-518A-1FB9-B473-E19CADE04669}"/>
              </a:ext>
            </a:extLst>
          </p:cNvPr>
          <p:cNvSpPr>
            <a:spLocks noGrp="1"/>
          </p:cNvSpPr>
          <p:nvPr>
            <p:ph idx="1"/>
          </p:nvPr>
        </p:nvSpPr>
        <p:spPr>
          <a:xfrm>
            <a:off x="4218318" y="740569"/>
            <a:ext cx="4211308" cy="3655219"/>
          </a:xfrm>
        </p:spPr>
        <p:txBody>
          <a:bodyPr anchor="ct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365344F-7D06-2406-D113-D24587835D69}"/>
              </a:ext>
            </a:extLst>
          </p:cNvPr>
          <p:cNvSpPr>
            <a:spLocks noGrp="1"/>
          </p:cNvSpPr>
          <p:nvPr>
            <p:ph type="body" sz="half" idx="2"/>
          </p:nvPr>
        </p:nvSpPr>
        <p:spPr>
          <a:xfrm>
            <a:off x="1143000" y="2960851"/>
            <a:ext cx="2449902" cy="1787129"/>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B22BE708-BAD0-A0A6-9332-9D2179E673FB}"/>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6" name="Footer Placeholder 5">
            <a:extLst>
              <a:ext uri="{FF2B5EF4-FFF2-40B4-BE49-F238E27FC236}">
                <a16:creationId xmlns:a16="http://schemas.microsoft.com/office/drawing/2014/main" id="{F8A70050-9362-4EC4-6B73-3A38445B7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DA991-8608-CAB4-33FA-03D380D2F060}"/>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853331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B837-332D-9100-E007-7DE279481410}"/>
              </a:ext>
            </a:extLst>
          </p:cNvPr>
          <p:cNvSpPr>
            <a:spLocks noGrp="1"/>
          </p:cNvSpPr>
          <p:nvPr>
            <p:ph type="title"/>
          </p:nvPr>
        </p:nvSpPr>
        <p:spPr>
          <a:xfrm>
            <a:off x="1143000" y="1039093"/>
            <a:ext cx="2484407" cy="1728216"/>
          </a:xfrm>
        </p:spPr>
        <p:txBody>
          <a:bodyPr anchor="b">
            <a:normAutofit/>
          </a:bodyPr>
          <a:lstStyle>
            <a:lvl1pPr>
              <a:defRPr sz="2100"/>
            </a:lvl1pPr>
          </a:lstStyle>
          <a:p>
            <a:r>
              <a:rPr lang="en-US" dirty="0"/>
              <a:t>Click to edit Master title style</a:t>
            </a:r>
          </a:p>
        </p:txBody>
      </p:sp>
      <p:sp>
        <p:nvSpPr>
          <p:cNvPr id="3" name="Picture Placeholder 2">
            <a:extLst>
              <a:ext uri="{FF2B5EF4-FFF2-40B4-BE49-F238E27FC236}">
                <a16:creationId xmlns:a16="http://schemas.microsoft.com/office/drawing/2014/main" id="{3E0DE983-0B0E-07CC-8C57-4EA529E27D19}"/>
              </a:ext>
            </a:extLst>
          </p:cNvPr>
          <p:cNvSpPr>
            <a:spLocks noGrp="1"/>
          </p:cNvSpPr>
          <p:nvPr>
            <p:ph type="pic" idx="1"/>
          </p:nvPr>
        </p:nvSpPr>
        <p:spPr>
          <a:xfrm>
            <a:off x="4218318" y="717948"/>
            <a:ext cx="4029142" cy="37218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4CAB867-3FC6-5007-61B0-D9B7E5B0CED6}"/>
              </a:ext>
            </a:extLst>
          </p:cNvPr>
          <p:cNvSpPr>
            <a:spLocks noGrp="1"/>
          </p:cNvSpPr>
          <p:nvPr>
            <p:ph type="body" sz="half" idx="2"/>
          </p:nvPr>
        </p:nvSpPr>
        <p:spPr>
          <a:xfrm>
            <a:off x="1143000" y="2968737"/>
            <a:ext cx="2484407" cy="1471105"/>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86FC7E0F-BFE1-7134-163B-B777970B762A}"/>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6" name="Footer Placeholder 5">
            <a:extLst>
              <a:ext uri="{FF2B5EF4-FFF2-40B4-BE49-F238E27FC236}">
                <a16:creationId xmlns:a16="http://schemas.microsoft.com/office/drawing/2014/main" id="{AD395D0B-4F98-F3BE-FB23-22D8C5D41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B2E3D-2188-B7A9-0ECE-978147358479}"/>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154610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4143-3C41-D626-8F64-36A9C9F1A606}"/>
              </a:ext>
            </a:extLst>
          </p:cNvPr>
          <p:cNvSpPr>
            <a:spLocks noGrp="1"/>
          </p:cNvSpPr>
          <p:nvPr>
            <p:ph type="title"/>
          </p:nvPr>
        </p:nvSpPr>
        <p:spPr>
          <a:xfrm>
            <a:off x="714376" y="685800"/>
            <a:ext cx="7472093" cy="74295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2C4FB-B560-A0FC-6435-952981BC9A1D}"/>
              </a:ext>
            </a:extLst>
          </p:cNvPr>
          <p:cNvSpPr>
            <a:spLocks noGrp="1"/>
          </p:cNvSpPr>
          <p:nvPr>
            <p:ph type="body" orient="vert" idx="1"/>
          </p:nvPr>
        </p:nvSpPr>
        <p:spPr>
          <a:xfrm>
            <a:off x="714376" y="1714498"/>
            <a:ext cx="7472093" cy="29182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87CEC4F-0A90-11E2-E43E-B9E765AFBD3A}"/>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5" name="Footer Placeholder 4">
            <a:extLst>
              <a:ext uri="{FF2B5EF4-FFF2-40B4-BE49-F238E27FC236}">
                <a16:creationId xmlns:a16="http://schemas.microsoft.com/office/drawing/2014/main" id="{51B2A5B4-1D77-B0AC-49E7-CAE9556B1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96EF9-2FDA-8E87-D546-8840CEBF038C}"/>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2900215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085AB7-38B3-7F80-0B2D-7960F5637521}"/>
              </a:ext>
            </a:extLst>
          </p:cNvPr>
          <p:cNvSpPr>
            <a:spLocks noGrp="1"/>
          </p:cNvSpPr>
          <p:nvPr>
            <p:ph type="title" orient="vert"/>
          </p:nvPr>
        </p:nvSpPr>
        <p:spPr>
          <a:xfrm>
            <a:off x="6918385" y="789317"/>
            <a:ext cx="1328469" cy="3687792"/>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B5ADBDC3-E9EA-8699-B2E4-4C7784455BA8}"/>
              </a:ext>
            </a:extLst>
          </p:cNvPr>
          <p:cNvSpPr>
            <a:spLocks noGrp="1"/>
          </p:cNvSpPr>
          <p:nvPr>
            <p:ph type="body" orient="vert" idx="1"/>
          </p:nvPr>
        </p:nvSpPr>
        <p:spPr>
          <a:xfrm>
            <a:off x="754811" y="789318"/>
            <a:ext cx="5904782" cy="368779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1DBEDE-3A67-6FCA-25F3-B91F7C82ED89}"/>
              </a:ext>
            </a:extLst>
          </p:cNvPr>
          <p:cNvSpPr>
            <a:spLocks noGrp="1"/>
          </p:cNvSpPr>
          <p:nvPr>
            <p:ph type="dt" sz="half" idx="10"/>
          </p:nvPr>
        </p:nvSpPr>
        <p:spPr/>
        <p:txBody>
          <a:bodyPr/>
          <a:lstStyle/>
          <a:p>
            <a:fld id="{9D0D92BC-42A9-434B-8530-ADBF4485E407}" type="datetimeFigureOut">
              <a:rPr lang="en-US" smtClean="0"/>
              <a:t>11/21/23</a:t>
            </a:fld>
            <a:endParaRPr lang="en-US"/>
          </a:p>
        </p:txBody>
      </p:sp>
      <p:sp>
        <p:nvSpPr>
          <p:cNvPr id="5" name="Footer Placeholder 4">
            <a:extLst>
              <a:ext uri="{FF2B5EF4-FFF2-40B4-BE49-F238E27FC236}">
                <a16:creationId xmlns:a16="http://schemas.microsoft.com/office/drawing/2014/main" id="{BB9EFF51-4318-20EA-3A3A-8FE203B1A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D9703-5BAD-DE95-98D9-0F30E7C09372}"/>
              </a:ext>
            </a:extLst>
          </p:cNvPr>
          <p:cNvSpPr>
            <a:spLocks noGrp="1"/>
          </p:cNvSpPr>
          <p:nvPr>
            <p:ph type="sldNum" sz="quarter" idx="12"/>
          </p:nvPr>
        </p:nvSpPr>
        <p:spPr/>
        <p:txBody>
          <a:bodyPr/>
          <a:lstStyle/>
          <a:p>
            <a:fld id="{A0289F9E-9962-4B7B-BA18-A15907CCC6BF}" type="slidenum">
              <a:rPr lang="en-US" smtClean="0"/>
              <a:t>‹N›</a:t>
            </a:fld>
            <a:endParaRPr lang="en-US"/>
          </a:p>
        </p:txBody>
      </p:sp>
    </p:spTree>
    <p:extLst>
      <p:ext uri="{BB962C8B-B14F-4D97-AF65-F5344CB8AC3E}">
        <p14:creationId xmlns:p14="http://schemas.microsoft.com/office/powerpoint/2010/main" val="18689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yout personalizzato">
    <p:bg>
      <p:bgPr>
        <a:gradFill flip="none" rotWithShape="1">
          <a:gsLst>
            <a:gs pos="8000">
              <a:schemeClr val="tx1">
                <a:lumMod val="60000"/>
                <a:lumOff val="40000"/>
              </a:schemeClr>
            </a:gs>
            <a:gs pos="65000">
              <a:schemeClr val="tx1">
                <a:lumMod val="75000"/>
              </a:schemeClr>
            </a:gs>
            <a:gs pos="96000">
              <a:schemeClr val="tx2">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78F52-8B66-7142-B594-0CDEA9C8A0EA}"/>
              </a:ext>
            </a:extLst>
          </p:cNvPr>
          <p:cNvSpPr>
            <a:spLocks noGrp="1"/>
          </p:cNvSpPr>
          <p:nvPr>
            <p:ph type="title"/>
          </p:nvPr>
        </p:nvSpPr>
        <p:spPr>
          <a:xfrm>
            <a:off x="1849394" y="1979871"/>
            <a:ext cx="5445211" cy="1414118"/>
          </a:xfrm>
          <a:prstGeom prst="rect">
            <a:avLst/>
          </a:prstGeom>
          <a:solidFill>
            <a:schemeClr val="bg1"/>
          </a:solidFill>
        </p:spPr>
        <p:txBody>
          <a:bodyPr/>
          <a:lstStyle>
            <a:lvl1pPr>
              <a:defRPr sz="3200">
                <a:latin typeface="Arial Rounded MT Bold" panose="020F0704030504030204" pitchFamily="34" charset="77"/>
              </a:defRPr>
            </a:lvl1pPr>
          </a:lstStyle>
          <a:p>
            <a:r>
              <a:rPr lang="it-IT"/>
              <a:t>Fare clic per modificare lo stile del titolo dello schema</a:t>
            </a:r>
            <a:endParaRPr lang="it-IT" dirty="0"/>
          </a:p>
        </p:txBody>
      </p:sp>
      <p:sp>
        <p:nvSpPr>
          <p:cNvPr id="3" name="Segnaposto data 2">
            <a:extLst>
              <a:ext uri="{FF2B5EF4-FFF2-40B4-BE49-F238E27FC236}">
                <a16:creationId xmlns:a16="http://schemas.microsoft.com/office/drawing/2014/main" id="{2DA10748-9699-FE43-9F2E-50A6B5A85A5A}"/>
              </a:ext>
            </a:extLst>
          </p:cNvPr>
          <p:cNvSpPr>
            <a:spLocks noGrp="1"/>
          </p:cNvSpPr>
          <p:nvPr>
            <p:ph type="dt" sz="half" idx="10"/>
          </p:nvPr>
        </p:nvSpPr>
        <p:spPr/>
        <p:txBody>
          <a:bodyPr/>
          <a:lstStyle>
            <a:lvl1pPr>
              <a:defRPr>
                <a:latin typeface="Arial Rounded MT Bold" panose="020F0704030504030204" pitchFamily="34" charset="77"/>
              </a:defRPr>
            </a:lvl1pPr>
          </a:lstStyle>
          <a:p>
            <a:fld id="{64B53233-28A5-4BE6-9ECF-91943AB1B905}" type="datetimeFigureOut">
              <a:rPr lang="en-US" smtClean="0"/>
              <a:pPr/>
              <a:t>11/20/23</a:t>
            </a:fld>
            <a:endParaRPr lang="en-US"/>
          </a:p>
        </p:txBody>
      </p:sp>
      <p:sp>
        <p:nvSpPr>
          <p:cNvPr id="4" name="Segnaposto piè di pagina 3">
            <a:extLst>
              <a:ext uri="{FF2B5EF4-FFF2-40B4-BE49-F238E27FC236}">
                <a16:creationId xmlns:a16="http://schemas.microsoft.com/office/drawing/2014/main" id="{1C6C1CC6-2ACF-174D-A02E-C94FC2FDDC30}"/>
              </a:ext>
            </a:extLst>
          </p:cNvPr>
          <p:cNvSpPr>
            <a:spLocks noGrp="1"/>
          </p:cNvSpPr>
          <p:nvPr>
            <p:ph type="ftr" sz="quarter" idx="11"/>
          </p:nvPr>
        </p:nvSpPr>
        <p:spPr/>
        <p:txBody>
          <a:bodyPr/>
          <a:lstStyle>
            <a:lvl1pPr>
              <a:defRPr>
                <a:latin typeface="Arial Rounded MT Bold" panose="020F0704030504030204" pitchFamily="34" charset="77"/>
              </a:defRPr>
            </a:lvl1pPr>
          </a:lstStyle>
          <a:p>
            <a:endParaRPr lang="en-US"/>
          </a:p>
        </p:txBody>
      </p:sp>
      <p:sp>
        <p:nvSpPr>
          <p:cNvPr id="5" name="Segnaposto numero diapositiva 4">
            <a:extLst>
              <a:ext uri="{FF2B5EF4-FFF2-40B4-BE49-F238E27FC236}">
                <a16:creationId xmlns:a16="http://schemas.microsoft.com/office/drawing/2014/main" id="{6E266F92-0CC8-374E-B817-7D4A47B1DBB2}"/>
              </a:ext>
            </a:extLst>
          </p:cNvPr>
          <p:cNvSpPr>
            <a:spLocks noGrp="1"/>
          </p:cNvSpPr>
          <p:nvPr>
            <p:ph type="sldNum" sz="quarter" idx="12"/>
          </p:nvPr>
        </p:nvSpPr>
        <p:spPr/>
        <p:txBody>
          <a:bodyPr/>
          <a:lstStyle>
            <a:lvl1pPr>
              <a:defRPr>
                <a:latin typeface="Arial Rounded MT Bold" panose="020F0704030504030204" pitchFamily="34" charset="77"/>
              </a:defRPr>
            </a:lvl1pPr>
          </a:lstStyle>
          <a:p>
            <a:fld id="{5ECE81E3-3265-45EE-A2C3-C9AF2D303D91}" type="slidenum">
              <a:rPr lang="en-US" smtClean="0"/>
              <a:pPr/>
              <a:t>‹N›</a:t>
            </a:fld>
            <a:endParaRPr lang="en-US"/>
          </a:p>
        </p:txBody>
      </p:sp>
    </p:spTree>
    <p:extLst>
      <p:ext uri="{BB962C8B-B14F-4D97-AF65-F5344CB8AC3E}">
        <p14:creationId xmlns:p14="http://schemas.microsoft.com/office/powerpoint/2010/main" val="403570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0603" y="260817"/>
            <a:ext cx="1635820" cy="345541"/>
          </a:xfrm>
          <a:prstGeom prst="rect">
            <a:avLst/>
          </a:prstGeom>
        </p:spPr>
      </p:pic>
      <p:pic>
        <p:nvPicPr>
          <p:cNvPr id="17" name="bg object 17"/>
          <p:cNvPicPr/>
          <p:nvPr/>
        </p:nvPicPr>
        <p:blipFill>
          <a:blip r:embed="rId3" cstate="print"/>
          <a:stretch>
            <a:fillRect/>
          </a:stretch>
        </p:blipFill>
        <p:spPr>
          <a:xfrm>
            <a:off x="4638756" y="1862629"/>
            <a:ext cx="3397208" cy="2769808"/>
          </a:xfrm>
          <a:prstGeom prst="rect">
            <a:avLst/>
          </a:prstGeom>
        </p:spPr>
      </p:pic>
      <p:pic>
        <p:nvPicPr>
          <p:cNvPr id="18" name="bg object 18"/>
          <p:cNvPicPr/>
          <p:nvPr/>
        </p:nvPicPr>
        <p:blipFill>
          <a:blip r:embed="rId4" cstate="print"/>
          <a:stretch>
            <a:fillRect/>
          </a:stretch>
        </p:blipFill>
        <p:spPr>
          <a:xfrm>
            <a:off x="4796037" y="768052"/>
            <a:ext cx="3311639" cy="1059626"/>
          </a:xfrm>
          <a:prstGeom prst="rect">
            <a:avLst/>
          </a:prstGeom>
        </p:spPr>
      </p:pic>
      <p:pic>
        <p:nvPicPr>
          <p:cNvPr id="19" name="bg object 19"/>
          <p:cNvPicPr/>
          <p:nvPr/>
        </p:nvPicPr>
        <p:blipFill>
          <a:blip r:embed="rId5" cstate="print"/>
          <a:stretch>
            <a:fillRect/>
          </a:stretch>
        </p:blipFill>
        <p:spPr>
          <a:xfrm>
            <a:off x="4742688" y="750951"/>
            <a:ext cx="3305556" cy="1162431"/>
          </a:xfrm>
          <a:prstGeom prst="rect">
            <a:avLst/>
          </a:prstGeom>
        </p:spPr>
      </p:pic>
      <p:sp>
        <p:nvSpPr>
          <p:cNvPr id="2" name="Holder 2"/>
          <p:cNvSpPr>
            <a:spLocks noGrp="1"/>
          </p:cNvSpPr>
          <p:nvPr>
            <p:ph type="title"/>
          </p:nvPr>
        </p:nvSpPr>
        <p:spPr/>
        <p:txBody>
          <a:bodyPr lIns="0" tIns="0" rIns="0" bIns="0"/>
          <a:lstStyle>
            <a:lvl1pPr>
              <a:defRPr sz="1800" b="0" i="0">
                <a:solidFill>
                  <a:schemeClr val="bg1"/>
                </a:solidFill>
                <a:latin typeface="STIXGeneral"/>
                <a:cs typeface="STIXGeneral"/>
              </a:defRPr>
            </a:lvl1pPr>
          </a:lstStyle>
          <a:p>
            <a:endParaRPr/>
          </a:p>
        </p:txBody>
      </p:sp>
      <p:sp>
        <p:nvSpPr>
          <p:cNvPr id="3" name="Holder 3"/>
          <p:cNvSpPr>
            <a:spLocks noGrp="1"/>
          </p:cNvSpPr>
          <p:nvPr>
            <p:ph sz="half" idx="2"/>
          </p:nvPr>
        </p:nvSpPr>
        <p:spPr>
          <a:xfrm>
            <a:off x="457200" y="1183005"/>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7E7E7E"/>
                </a:solidFill>
                <a:latin typeface="Arial"/>
                <a:cs typeface="Arial"/>
              </a:defRPr>
            </a:lvl1pPr>
          </a:lstStyle>
          <a:p>
            <a:pPr marL="9525">
              <a:lnSpc>
                <a:spcPts val="1211"/>
              </a:lnSpc>
            </a:pPr>
            <a:r>
              <a:rPr lang="it-IT" spc="-146"/>
              <a:t>Eu</a:t>
            </a:r>
            <a:r>
              <a:rPr lang="it-IT" spc="-158"/>
              <a:t>P</a:t>
            </a:r>
            <a:r>
              <a:rPr lang="it-IT" spc="-131"/>
              <a:t>RAXIA</a:t>
            </a:r>
            <a:r>
              <a:rPr lang="it-IT" spc="-49"/>
              <a:t> </a:t>
            </a:r>
            <a:r>
              <a:rPr lang="it-IT" spc="-105"/>
              <a:t>WP2</a:t>
            </a:r>
            <a:r>
              <a:rPr lang="it-IT" spc="-64"/>
              <a:t> </a:t>
            </a:r>
            <a:r>
              <a:rPr lang="it-IT" spc="-71"/>
              <a:t>m</a:t>
            </a:r>
            <a:r>
              <a:rPr lang="it-IT" spc="-56"/>
              <a:t>e</a:t>
            </a:r>
            <a:r>
              <a:rPr lang="it-IT" spc="-86"/>
              <a:t>e</a:t>
            </a:r>
            <a:r>
              <a:rPr lang="it-IT" spc="68"/>
              <a:t>t</a:t>
            </a:r>
            <a:r>
              <a:rPr lang="it-IT" spc="8"/>
              <a:t>i</a:t>
            </a:r>
            <a:r>
              <a:rPr lang="it-IT" spc="-75"/>
              <a:t>n</a:t>
            </a:r>
            <a:r>
              <a:rPr lang="it-IT" spc="-60"/>
              <a:t>g</a:t>
            </a:r>
            <a:r>
              <a:rPr lang="it-IT" spc="-38"/>
              <a:t>,</a:t>
            </a:r>
            <a:r>
              <a:rPr lang="it-IT" spc="-60"/>
              <a:t> </a:t>
            </a:r>
            <a:r>
              <a:rPr lang="it-IT" spc="-153"/>
              <a:t>LN</a:t>
            </a:r>
            <a:r>
              <a:rPr lang="it-IT" spc="-146"/>
              <a:t>F</a:t>
            </a:r>
            <a:r>
              <a:rPr lang="it-IT" spc="-49"/>
              <a:t> </a:t>
            </a:r>
            <a:r>
              <a:rPr lang="it-IT" spc="-113"/>
              <a:t>F</a:t>
            </a:r>
            <a:r>
              <a:rPr lang="it-IT" spc="-94"/>
              <a:t>r</a:t>
            </a:r>
            <a:r>
              <a:rPr lang="it-IT" spc="-109"/>
              <a:t>as</a:t>
            </a:r>
            <a:r>
              <a:rPr lang="it-IT" spc="-116"/>
              <a:t>c</a:t>
            </a:r>
            <a:r>
              <a:rPr lang="it-IT" spc="-105"/>
              <a:t>a</a:t>
            </a:r>
            <a:r>
              <a:rPr lang="it-IT" spc="68"/>
              <a:t>t</a:t>
            </a:r>
            <a:r>
              <a:rPr lang="it-IT" spc="8"/>
              <a:t>i</a:t>
            </a:r>
            <a:r>
              <a:rPr lang="it-IT" spc="-71"/>
              <a:t> </a:t>
            </a:r>
            <a:r>
              <a:rPr lang="it-IT" spc="-68"/>
              <a:t>202</a:t>
            </a:r>
            <a:r>
              <a:rPr lang="it-IT" spc="-56"/>
              <a:t>1</a:t>
            </a:r>
            <a:r>
              <a:rPr lang="it-IT" spc="-34"/>
              <a:t>-</a:t>
            </a:r>
            <a:r>
              <a:rPr lang="it-IT" spc="-68"/>
              <a:t>10</a:t>
            </a:r>
            <a:r>
              <a:rPr lang="it-IT" spc="-34"/>
              <a:t>-</a:t>
            </a:r>
            <a:r>
              <a:rPr lang="it-IT" spc="-68"/>
              <a:t>20</a:t>
            </a:r>
            <a:endParaRPr lang="it-IT" spc="-68" dirty="0"/>
          </a:p>
        </p:txBody>
      </p:sp>
      <p:sp>
        <p:nvSpPr>
          <p:cNvPr id="6" name="Holder 6"/>
          <p:cNvSpPr>
            <a:spLocks noGrp="1"/>
          </p:cNvSpPr>
          <p:nvPr>
            <p:ph type="dt" sz="half" idx="6"/>
          </p:nvPr>
        </p:nvSpPr>
        <p:spPr/>
        <p:txBody>
          <a:bodyPr lIns="0" tIns="0" rIns="0" bIns="0"/>
          <a:lstStyle>
            <a:lvl1pPr>
              <a:defRPr sz="1200" b="0" i="0">
                <a:solidFill>
                  <a:srgbClr val="7E7E7E"/>
                </a:solidFill>
                <a:latin typeface="Arial"/>
                <a:cs typeface="Arial"/>
              </a:defRPr>
            </a:lvl1pPr>
          </a:lstStyle>
          <a:p>
            <a:pPr marL="9525">
              <a:lnSpc>
                <a:spcPts val="1211"/>
              </a:lnSpc>
            </a:pPr>
            <a:r>
              <a:rPr lang="it-IT" spc="-135"/>
              <a:t>S</a:t>
            </a:r>
            <a:r>
              <a:rPr lang="it-IT" spc="-64"/>
              <a:t>t</a:t>
            </a:r>
            <a:r>
              <a:rPr lang="it-IT" spc="-86"/>
              <a:t>e</a:t>
            </a:r>
            <a:r>
              <a:rPr lang="it-IT" spc="4"/>
              <a:t>f</a:t>
            </a:r>
            <a:r>
              <a:rPr lang="it-IT" spc="-68"/>
              <a:t>an</a:t>
            </a:r>
            <a:r>
              <a:rPr lang="it-IT" spc="-38"/>
              <a:t>o</a:t>
            </a:r>
            <a:r>
              <a:rPr lang="it-IT" spc="-60"/>
              <a:t> </a:t>
            </a:r>
            <a:r>
              <a:rPr lang="it-IT" spc="-248"/>
              <a:t>R</a:t>
            </a:r>
            <a:r>
              <a:rPr lang="it-IT" spc="-60"/>
              <a:t>om</a:t>
            </a:r>
            <a:r>
              <a:rPr lang="it-IT" spc="-53"/>
              <a:t>e</a:t>
            </a:r>
            <a:r>
              <a:rPr lang="it-IT" spc="-38"/>
              <a:t>o</a:t>
            </a:r>
            <a:endParaRPr lang="it-IT" spc="-38"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828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D7C89-40C4-4198-95AA-11C7C923757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E366D38-C785-41DF-870D-4941697C924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0D6608AC-9067-486B-AC3F-BE432F72BE2D}"/>
              </a:ext>
            </a:extLst>
          </p:cNvPr>
          <p:cNvSpPr>
            <a:spLocks noGrp="1"/>
          </p:cNvSpPr>
          <p:nvPr>
            <p:ph type="dt" sz="half" idx="10"/>
          </p:nvPr>
        </p:nvSpPr>
        <p:spPr/>
        <p:txBody>
          <a:bodyPr/>
          <a:lstStyle/>
          <a:p>
            <a:fld id="{6C76D4E3-85A4-46C6-A9B3-1BE2A835BB0B}" type="datetime1">
              <a:rPr lang="en-US" smtClean="0"/>
              <a:t>11/20/23</a:t>
            </a:fld>
            <a:endParaRPr lang="en-US"/>
          </a:p>
        </p:txBody>
      </p:sp>
      <p:sp>
        <p:nvSpPr>
          <p:cNvPr id="5" name="Segnaposto piè di pagina 4">
            <a:extLst>
              <a:ext uri="{FF2B5EF4-FFF2-40B4-BE49-F238E27FC236}">
                <a16:creationId xmlns:a16="http://schemas.microsoft.com/office/drawing/2014/main" id="{339726AF-ECB4-48F1-B0BC-913350E6F32F}"/>
              </a:ext>
            </a:extLst>
          </p:cNvPr>
          <p:cNvSpPr>
            <a:spLocks noGrp="1"/>
          </p:cNvSpPr>
          <p:nvPr>
            <p:ph type="ftr" sz="quarter" idx="11"/>
          </p:nvPr>
        </p:nvSpPr>
        <p:spPr/>
        <p:txBody>
          <a:bodyPr/>
          <a:lstStyle/>
          <a:p>
            <a:r>
              <a:rPr lang="en-GB"/>
              <a:t>WA meeting May'22 - A.Giribono</a:t>
            </a:r>
            <a:endParaRPr lang="en-US"/>
          </a:p>
        </p:txBody>
      </p:sp>
      <p:sp>
        <p:nvSpPr>
          <p:cNvPr id="6" name="Segnaposto numero diapositiva 5">
            <a:extLst>
              <a:ext uri="{FF2B5EF4-FFF2-40B4-BE49-F238E27FC236}">
                <a16:creationId xmlns:a16="http://schemas.microsoft.com/office/drawing/2014/main" id="{F0718D49-ADBD-4CA8-A484-E96A2D49BB7E}"/>
              </a:ext>
            </a:extLst>
          </p:cNvPr>
          <p:cNvSpPr>
            <a:spLocks noGrp="1"/>
          </p:cNvSpPr>
          <p:nvPr>
            <p:ph type="sldNum" sz="quarter" idx="12"/>
          </p:nvPr>
        </p:nvSpPr>
        <p:spPr/>
        <p:txBody>
          <a:bodyPr/>
          <a:lstStyle/>
          <a:p>
            <a:fld id="{61D2E841-2998-40B8-A804-C408F738BB84}" type="slidenum">
              <a:rPr lang="en-US" smtClean="0"/>
              <a:t>‹N›</a:t>
            </a:fld>
            <a:endParaRPr lang="en-US"/>
          </a:p>
        </p:txBody>
      </p:sp>
    </p:spTree>
    <p:extLst>
      <p:ext uri="{BB962C8B-B14F-4D97-AF65-F5344CB8AC3E}">
        <p14:creationId xmlns:p14="http://schemas.microsoft.com/office/powerpoint/2010/main" val="1478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4B53233-28A5-4BE6-9ECF-91943AB1B905}" type="datetimeFigureOut">
              <a:rPr lang="en-US" smtClean="0"/>
              <a:t>11/20/23</a:t>
            </a:fld>
            <a:endParaRPr lang="en-US"/>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CE81E3-3265-45EE-A2C3-C9AF2D303D91}" type="slidenum">
              <a:rPr lang="en-US" smtClean="0"/>
              <a:t>‹N›</a:t>
            </a:fld>
            <a:endParaRPr lang="en-US"/>
          </a:p>
        </p:txBody>
      </p:sp>
    </p:spTree>
    <p:extLst>
      <p:ext uri="{BB962C8B-B14F-4D97-AF65-F5344CB8AC3E}">
        <p14:creationId xmlns:p14="http://schemas.microsoft.com/office/powerpoint/2010/main" val="2196197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6" r:id="rId5"/>
    <p:sldLayoutId id="2147483688" r:id="rId6"/>
    <p:sldLayoutId id="2147483689" r:id="rId7"/>
    <p:sldLayoutId id="2147483739" r:id="rId8"/>
    <p:sldLayoutId id="2147483752" r:id="rId9"/>
    <p:sldLayoutId id="2147483753" r:id="rId10"/>
    <p:sldLayoutId id="2147483754" r:id="rId11"/>
  </p:sldLayoutIdLst>
  <p:txStyles>
    <p:titleStyle>
      <a:lvl1pPr algn="ctr" defTabSz="685800" rtl="0" eaLnBrk="1" latinLnBrk="0" hangingPunct="1">
        <a:spcBef>
          <a:spcPct val="0"/>
        </a:spcBef>
        <a:buNone/>
        <a:defRPr sz="1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accent4">
              <a:lumMod val="50000"/>
            </a:schemeClr>
          </a:solidFill>
          <a:latin typeface="Arial Nova" panose="020B0504020202020204" pitchFamily="34" charset="0"/>
          <a:ea typeface="Arial Nova" panose="020B0504020202020204" pitchFamily="34" charset="0"/>
          <a:cs typeface="Open Sans Semibold" panose="020B0706030804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accent4">
              <a:lumMod val="50000"/>
            </a:schemeClr>
          </a:solidFill>
          <a:latin typeface="Arial Nova" panose="020B0504020202020204" pitchFamily="34" charset="0"/>
          <a:ea typeface="Arial Nova" panose="020B0504020202020204" pitchFamily="34" charset="0"/>
          <a:cs typeface="Open Sans Semibold" panose="020B0706030804020204" pitchFamily="34" charset="0"/>
        </a:defRPr>
      </a:lvl2pPr>
      <a:lvl3pPr marL="857250" indent="-171450" algn="l" defTabSz="685800" rtl="0" eaLnBrk="1" latinLnBrk="0" hangingPunct="1">
        <a:spcBef>
          <a:spcPct val="20000"/>
        </a:spcBef>
        <a:buFont typeface="Arial" panose="020B0604020202020204" pitchFamily="34" charset="0"/>
        <a:buChar char="•"/>
        <a:defRPr sz="1800" kern="1200">
          <a:solidFill>
            <a:schemeClr val="accent4">
              <a:lumMod val="50000"/>
            </a:schemeClr>
          </a:solidFill>
          <a:latin typeface="Arial Nova" panose="020B0504020202020204" pitchFamily="34" charset="0"/>
          <a:ea typeface="Arial Nova" panose="020B0504020202020204" pitchFamily="34" charset="0"/>
          <a:cs typeface="Open Sans Semibold" panose="020B0706030804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accent4">
              <a:lumMod val="50000"/>
            </a:schemeClr>
          </a:solidFill>
          <a:latin typeface="Arial Nova" panose="020B0504020202020204" pitchFamily="34" charset="0"/>
          <a:ea typeface="Arial Nova" panose="020B0504020202020204" pitchFamily="34" charset="0"/>
          <a:cs typeface="Open Sans Semibold" panose="020B0706030804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accent4">
              <a:lumMod val="50000"/>
            </a:schemeClr>
          </a:solidFill>
          <a:latin typeface="Arial Nova" panose="020B0504020202020204" pitchFamily="34" charset="0"/>
          <a:ea typeface="Arial Nova" panose="020B0504020202020204" pitchFamily="34" charset="0"/>
          <a:cs typeface="Open Sans Semibold" panose="020B0706030804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47F9292-8FEE-8A4F-B730-50E3BA25B1A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DB0D6FD-81E4-CC43-84D2-6E079117DD8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451CA43-9997-E14D-A8EF-13E00C53F77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pitchFamily="34" charset="77"/>
              </a:defRPr>
            </a:lvl1pPr>
          </a:lstStyle>
          <a:p>
            <a:fld id="{CD637B00-D03C-3048-9026-668E44E4905A}" type="datetimeFigureOut">
              <a:rPr lang="en-GB" smtClean="0"/>
              <a:pPr/>
              <a:t>20/11/2023</a:t>
            </a:fld>
            <a:endParaRPr lang="en-GB"/>
          </a:p>
        </p:txBody>
      </p:sp>
      <p:sp>
        <p:nvSpPr>
          <p:cNvPr id="5" name="Segnaposto piè di pagina 4">
            <a:extLst>
              <a:ext uri="{FF2B5EF4-FFF2-40B4-BE49-F238E27FC236}">
                <a16:creationId xmlns:a16="http://schemas.microsoft.com/office/drawing/2014/main" id="{88502659-3889-274A-8B1C-FD6ACDC6EA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pitchFamily="34" charset="77"/>
              </a:defRPr>
            </a:lvl1pPr>
          </a:lstStyle>
          <a:p>
            <a:endParaRPr lang="en-GB"/>
          </a:p>
        </p:txBody>
      </p:sp>
      <p:sp>
        <p:nvSpPr>
          <p:cNvPr id="6" name="Segnaposto numero diapositiva 5">
            <a:extLst>
              <a:ext uri="{FF2B5EF4-FFF2-40B4-BE49-F238E27FC236}">
                <a16:creationId xmlns:a16="http://schemas.microsoft.com/office/drawing/2014/main" id="{F57E1858-CB65-1D44-85BB-75E45C05D18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pitchFamily="34" charset="77"/>
              </a:defRPr>
            </a:lvl1pPr>
          </a:lstStyle>
          <a:p>
            <a:fld id="{D5176B0D-D05A-FD45-A2F6-0BC9062DA12E}" type="slidenum">
              <a:rPr lang="en-GB" smtClean="0"/>
              <a:pPr/>
              <a:t>‹N›</a:t>
            </a:fld>
            <a:endParaRPr lang="en-GB"/>
          </a:p>
        </p:txBody>
      </p:sp>
    </p:spTree>
    <p:extLst>
      <p:ext uri="{BB962C8B-B14F-4D97-AF65-F5344CB8AC3E}">
        <p14:creationId xmlns:p14="http://schemas.microsoft.com/office/powerpoint/2010/main" val="50839980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Arial Rounded MT Bold" panose="020F070403050403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253F72C-EB61-5149-BFFA-0D248F4D727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749DD10-E1EB-034B-8F9D-02EEAAEEC5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2B741D3-3ED6-3A40-8976-8D1B5B09DA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44C775-3D5D-3E4D-9419-BF1197656FE3}" type="datetimeFigureOut">
              <a:rPr lang="en-GB" smtClean="0"/>
              <a:t>20/11/2023</a:t>
            </a:fld>
            <a:endParaRPr lang="en-GB"/>
          </a:p>
        </p:txBody>
      </p:sp>
      <p:sp>
        <p:nvSpPr>
          <p:cNvPr id="5" name="Segnaposto piè di pagina 4">
            <a:extLst>
              <a:ext uri="{FF2B5EF4-FFF2-40B4-BE49-F238E27FC236}">
                <a16:creationId xmlns:a16="http://schemas.microsoft.com/office/drawing/2014/main" id="{783C98E3-F319-1647-B25B-A2C2079FD4D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262C194E-6D75-5C42-B6BC-E7A0F0D7626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BCA156-53A1-5546-ACAA-9E81CFD0EE65}" type="slidenum">
              <a:rPr lang="en-GB" smtClean="0"/>
              <a:t>‹N›</a:t>
            </a:fld>
            <a:endParaRPr lang="en-GB"/>
          </a:p>
        </p:txBody>
      </p:sp>
    </p:spTree>
    <p:extLst>
      <p:ext uri="{BB962C8B-B14F-4D97-AF65-F5344CB8AC3E}">
        <p14:creationId xmlns:p14="http://schemas.microsoft.com/office/powerpoint/2010/main" val="101256222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4D097E2-9322-4831-8B33-46E89436DE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F96E83-7966-4920-8975-F3D6D85E434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1CA235-80FA-4F76-BE35-2F5B7FCF229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54B340-DD76-45D5-A401-8C5732C22FD7}" type="datetimeFigureOut">
              <a:rPr lang="it-IT" smtClean="0"/>
              <a:t>20/11/23</a:t>
            </a:fld>
            <a:endParaRPr lang="it-IT"/>
          </a:p>
        </p:txBody>
      </p:sp>
      <p:sp>
        <p:nvSpPr>
          <p:cNvPr id="5" name="Segnaposto piè di pagina 4">
            <a:extLst>
              <a:ext uri="{FF2B5EF4-FFF2-40B4-BE49-F238E27FC236}">
                <a16:creationId xmlns:a16="http://schemas.microsoft.com/office/drawing/2014/main" id="{89B0213B-B05E-4F89-A222-705A5AE7BBF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F0323D7-3D6D-4597-9CB6-C67125A3DE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8089743-2B14-481C-8032-ABCFD2653B9C}" type="slidenum">
              <a:rPr lang="it-IT" smtClean="0"/>
              <a:t>‹N›</a:t>
            </a:fld>
            <a:endParaRPr lang="it-IT"/>
          </a:p>
        </p:txBody>
      </p:sp>
    </p:spTree>
    <p:extLst>
      <p:ext uri="{BB962C8B-B14F-4D97-AF65-F5344CB8AC3E}">
        <p14:creationId xmlns:p14="http://schemas.microsoft.com/office/powerpoint/2010/main" val="295296141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480092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10D1F30-F118-4A1F-A48F-7E5706959F64}"/>
              </a:ext>
            </a:extLst>
          </p:cNvPr>
          <p:cNvSpPr/>
          <p:nvPr/>
        </p:nvSpPr>
        <p:spPr>
          <a:xfrm flipH="1">
            <a:off x="3028951" y="4800921"/>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028700" y="596646"/>
            <a:ext cx="7680960" cy="92583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028700" y="1584198"/>
            <a:ext cx="7680960" cy="296951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5932170" y="4807458"/>
            <a:ext cx="2777490" cy="336042"/>
          </a:xfrm>
          <a:prstGeom prst="rect">
            <a:avLst/>
          </a:prstGeom>
        </p:spPr>
        <p:txBody>
          <a:bodyPr vert="horz" lIns="91440" tIns="45720" rIns="91440" bIns="45720" rtlCol="0" anchor="ctr"/>
          <a:lstStyle>
            <a:lvl1pPr algn="r">
              <a:defRPr sz="600" cap="all" spc="225" baseline="0">
                <a:solidFill>
                  <a:srgbClr val="FFFFFF"/>
                </a:solidFill>
              </a:defRPr>
            </a:lvl1pPr>
          </a:lstStyle>
          <a:p>
            <a:r>
              <a:rPr lang="en-US"/>
              <a:t>Frascati, 11 Febbraio 2021</a:t>
            </a:r>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371600" y="1433322"/>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pPr algn="l"/>
            <a:endParaRPr lang="en-US" dirty="0"/>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8750808" y="4807458"/>
            <a:ext cx="329184" cy="336042"/>
          </a:xfrm>
          <a:prstGeom prst="rect">
            <a:avLst/>
          </a:prstGeom>
        </p:spPr>
        <p:txBody>
          <a:bodyPr vert="horz" lIns="91440" tIns="45720" rIns="91440" bIns="45720" rtlCol="0" anchor="ctr"/>
          <a:lstStyle>
            <a:lvl1pPr algn="r">
              <a:defRPr sz="600">
                <a:solidFill>
                  <a:srgbClr val="FFFFFF"/>
                </a:solidFill>
              </a:defRPr>
            </a:lvl1pPr>
          </a:lstStyle>
          <a:p>
            <a:fld id="{C01389E6-C847-4AD0-B56D-D205B2EAB1EE}" type="slidenum">
              <a:rPr lang="en-US" smtClean="0"/>
              <a:pPr/>
              <a:t>‹N›</a:t>
            </a:fld>
            <a:endParaRPr lang="en-US" sz="600" dirty="0"/>
          </a:p>
        </p:txBody>
      </p:sp>
    </p:spTree>
    <p:extLst>
      <p:ext uri="{BB962C8B-B14F-4D97-AF65-F5344CB8AC3E}">
        <p14:creationId xmlns:p14="http://schemas.microsoft.com/office/powerpoint/2010/main" val="251162350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58B98-3BD5-0A20-B0E7-944EAEB2654A}"/>
              </a:ext>
            </a:extLst>
          </p:cNvPr>
          <p:cNvSpPr/>
          <p:nvPr/>
        </p:nvSpPr>
        <p:spPr>
          <a:xfrm>
            <a:off x="0" y="2632959"/>
            <a:ext cx="9144000" cy="2510541"/>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C0D404C1-E8A5-65FC-C068-21EA0397ED63}"/>
              </a:ext>
            </a:extLst>
          </p:cNvPr>
          <p:cNvSpPr>
            <a:spLocks noGrp="1"/>
          </p:cNvSpPr>
          <p:nvPr>
            <p:ph type="title"/>
          </p:nvPr>
        </p:nvSpPr>
        <p:spPr>
          <a:xfrm>
            <a:off x="714375" y="567928"/>
            <a:ext cx="7715250" cy="8608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DCFD78-F171-BA47-AAF3-C6EB75F94C78}"/>
              </a:ext>
            </a:extLst>
          </p:cNvPr>
          <p:cNvSpPr>
            <a:spLocks noGrp="1"/>
          </p:cNvSpPr>
          <p:nvPr>
            <p:ph type="body" idx="1"/>
          </p:nvPr>
        </p:nvSpPr>
        <p:spPr>
          <a:xfrm>
            <a:off x="714375" y="1714498"/>
            <a:ext cx="7715250" cy="29182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965A77-B1AB-D608-A6C5-F0F99B6913D8}"/>
              </a:ext>
            </a:extLst>
          </p:cNvPr>
          <p:cNvSpPr>
            <a:spLocks noGrp="1"/>
          </p:cNvSpPr>
          <p:nvPr>
            <p:ph type="dt" sz="half" idx="2"/>
          </p:nvPr>
        </p:nvSpPr>
        <p:spPr>
          <a:xfrm rot="5400000">
            <a:off x="7926066" y="3567187"/>
            <a:ext cx="1857230" cy="273844"/>
          </a:xfrm>
          <a:prstGeom prst="rect">
            <a:avLst/>
          </a:prstGeom>
        </p:spPr>
        <p:txBody>
          <a:bodyPr vert="horz" lIns="91440" tIns="45720" rIns="91440" bIns="45720" rtlCol="0" anchor="ctr"/>
          <a:lstStyle>
            <a:lvl1pPr algn="l">
              <a:defRPr sz="525" b="1" cap="all" spc="225" baseline="0">
                <a:solidFill>
                  <a:schemeClr val="tx1"/>
                </a:solidFill>
              </a:defRPr>
            </a:lvl1pPr>
          </a:lstStyle>
          <a:p>
            <a:fld id="{9D0D92BC-42A9-434B-8530-ADBF4485E407}" type="datetimeFigureOut">
              <a:rPr lang="en-US" smtClean="0"/>
              <a:pPr/>
              <a:t>11/21/23</a:t>
            </a:fld>
            <a:endParaRPr lang="en-US" dirty="0"/>
          </a:p>
        </p:txBody>
      </p:sp>
      <p:sp>
        <p:nvSpPr>
          <p:cNvPr id="5" name="Footer Placeholder 4">
            <a:extLst>
              <a:ext uri="{FF2B5EF4-FFF2-40B4-BE49-F238E27FC236}">
                <a16:creationId xmlns:a16="http://schemas.microsoft.com/office/drawing/2014/main" id="{05DE34E5-5E9B-7786-05B5-B93241EE2F42}"/>
              </a:ext>
            </a:extLst>
          </p:cNvPr>
          <p:cNvSpPr>
            <a:spLocks noGrp="1"/>
          </p:cNvSpPr>
          <p:nvPr>
            <p:ph type="ftr" sz="quarter" idx="3"/>
          </p:nvPr>
        </p:nvSpPr>
        <p:spPr>
          <a:xfrm rot="5400000">
            <a:off x="7942139" y="1318544"/>
            <a:ext cx="1825082" cy="273844"/>
          </a:xfrm>
          <a:prstGeom prst="rect">
            <a:avLst/>
          </a:prstGeom>
        </p:spPr>
        <p:txBody>
          <a:bodyPr vert="horz" lIns="91440" tIns="45720" rIns="91440" bIns="45720" rtlCol="0" anchor="ctr"/>
          <a:lstStyle>
            <a:lvl1pPr algn="r">
              <a:defRPr sz="525" b="1" cap="all" spc="225"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525CD4B-611E-32FA-419D-326099EEF340}"/>
              </a:ext>
            </a:extLst>
          </p:cNvPr>
          <p:cNvSpPr>
            <a:spLocks noGrp="1"/>
          </p:cNvSpPr>
          <p:nvPr>
            <p:ph type="sldNum" sz="quarter" idx="4"/>
          </p:nvPr>
        </p:nvSpPr>
        <p:spPr>
          <a:xfrm>
            <a:off x="8654657" y="2434828"/>
            <a:ext cx="400049" cy="273844"/>
          </a:xfrm>
          <a:prstGeom prst="rect">
            <a:avLst/>
          </a:prstGeom>
        </p:spPr>
        <p:txBody>
          <a:bodyPr vert="horz" lIns="91440" tIns="45720" rIns="91440" bIns="45720" rtlCol="0" anchor="ctr"/>
          <a:lstStyle>
            <a:lvl1pPr algn="ctr">
              <a:defRPr sz="1200" b="1" cap="all" baseline="0">
                <a:solidFill>
                  <a:schemeClr val="tx1"/>
                </a:solidFill>
                <a:latin typeface="+mj-lt"/>
              </a:defRPr>
            </a:lvl1pPr>
          </a:lstStyle>
          <a:p>
            <a:fld id="{A0289F9E-9962-4B7B-BA18-A15907CCC6BF}" type="slidenum">
              <a:rPr lang="en-US" smtClean="0"/>
              <a:pPr/>
              <a:t>‹N›</a:t>
            </a:fld>
            <a:endParaRPr lang="en-US" dirty="0"/>
          </a:p>
        </p:txBody>
      </p:sp>
    </p:spTree>
    <p:extLst>
      <p:ext uri="{BB962C8B-B14F-4D97-AF65-F5344CB8AC3E}">
        <p14:creationId xmlns:p14="http://schemas.microsoft.com/office/powerpoint/2010/main" val="148295260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120000"/>
        </a:lnSpc>
        <a:spcBef>
          <a:spcPct val="0"/>
        </a:spcBef>
        <a:buNone/>
        <a:defRPr sz="2100" b="1" kern="1200" cap="all" spc="450"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marL="192024" indent="0" algn="l" defTabSz="685800" rtl="0" eaLnBrk="1" latinLnBrk="0" hangingPunct="1">
        <a:lnSpc>
          <a:spcPct val="120000"/>
        </a:lnSpc>
        <a:spcBef>
          <a:spcPts val="375"/>
        </a:spcBef>
        <a:buFontTx/>
        <a:buNone/>
        <a:defRPr sz="1200" b="1" kern="1200">
          <a:solidFill>
            <a:schemeClr val="tx1"/>
          </a:solidFill>
          <a:latin typeface="+mn-lt"/>
          <a:ea typeface="+mn-ea"/>
          <a:cs typeface="+mn-cs"/>
        </a:defRPr>
      </a:lvl2pPr>
      <a:lvl3pPr marL="390906"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404622" indent="0" algn="l" defTabSz="685800" rtl="0" eaLnBrk="1" latinLnBrk="0" hangingPunct="1">
        <a:lnSpc>
          <a:spcPct val="120000"/>
        </a:lnSpc>
        <a:spcBef>
          <a:spcPts val="375"/>
        </a:spcBef>
        <a:buFontTx/>
        <a:buNone/>
        <a:defRPr sz="900" b="1" kern="1200">
          <a:solidFill>
            <a:schemeClr val="tx1"/>
          </a:solidFill>
          <a:latin typeface="+mn-lt"/>
          <a:ea typeface="+mn-ea"/>
          <a:cs typeface="+mn-cs"/>
        </a:defRPr>
      </a:lvl4pPr>
      <a:lvl5pPr marL="624078"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nspirehep.net/literature/1840327"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inspirehep.net/institutions/902770" TargetMode="External"/><Relationship Id="rId4" Type="http://schemas.openxmlformats.org/officeDocument/2006/relationships/hyperlink" Target="https://inspirehep.net/authors/166890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5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53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90.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30.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7BEEEB-B966-4644-BD17-EBA0D2CE5572}"/>
              </a:ext>
            </a:extLst>
          </p:cNvPr>
          <p:cNvSpPr>
            <a:spLocks noGrp="1"/>
          </p:cNvSpPr>
          <p:nvPr>
            <p:ph type="ctrTitle"/>
          </p:nvPr>
        </p:nvSpPr>
        <p:spPr/>
        <p:txBody>
          <a:bodyPr/>
          <a:lstStyle/>
          <a:p>
            <a:r>
              <a:rPr lang="en-US" dirty="0" err="1"/>
              <a:t>EuPRAXIA@SPARC_LAB</a:t>
            </a:r>
            <a:br>
              <a:rPr lang="en-US" dirty="0"/>
            </a:br>
            <a:r>
              <a:rPr lang="en-US" dirty="0"/>
              <a:t>Start to end Simulations</a:t>
            </a:r>
          </a:p>
        </p:txBody>
      </p:sp>
      <p:sp>
        <p:nvSpPr>
          <p:cNvPr id="3" name="Sottotitolo 2">
            <a:extLst>
              <a:ext uri="{FF2B5EF4-FFF2-40B4-BE49-F238E27FC236}">
                <a16:creationId xmlns:a16="http://schemas.microsoft.com/office/drawing/2014/main" id="{E3DD61C7-A83F-44E0-96A8-66C77E34DB23}"/>
              </a:ext>
            </a:extLst>
          </p:cNvPr>
          <p:cNvSpPr>
            <a:spLocks noGrp="1"/>
          </p:cNvSpPr>
          <p:nvPr>
            <p:ph type="subTitle" idx="1"/>
          </p:nvPr>
        </p:nvSpPr>
        <p:spPr/>
        <p:txBody>
          <a:bodyPr>
            <a:normAutofit fontScale="85000" lnSpcReduction="10000"/>
          </a:bodyPr>
          <a:lstStyle/>
          <a:p>
            <a:r>
              <a:rPr lang="en-US" dirty="0"/>
              <a:t>C. </a:t>
            </a:r>
            <a:r>
              <a:rPr lang="en-US" dirty="0" err="1"/>
              <a:t>Vaccarezza</a:t>
            </a:r>
            <a:endParaRPr lang="en-US" dirty="0"/>
          </a:p>
          <a:p>
            <a:r>
              <a:rPr lang="en-US" dirty="0"/>
              <a:t>on behalf of WA1- Beam Physics &amp; collaboration team</a:t>
            </a:r>
          </a:p>
        </p:txBody>
      </p:sp>
    </p:spTree>
    <p:extLst>
      <p:ext uri="{BB962C8B-B14F-4D97-AF65-F5344CB8AC3E}">
        <p14:creationId xmlns:p14="http://schemas.microsoft.com/office/powerpoint/2010/main" val="240639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4237372F-620E-03AB-3AFF-6B18EE264580}"/>
              </a:ext>
            </a:extLst>
          </p:cNvPr>
          <p:cNvSpPr txBox="1"/>
          <p:nvPr/>
        </p:nvSpPr>
        <p:spPr>
          <a:xfrm>
            <a:off x="33462" y="746760"/>
            <a:ext cx="9075041" cy="2046714"/>
          </a:xfrm>
          <a:prstGeom prst="rect">
            <a:avLst/>
          </a:prstGeom>
          <a:noFill/>
        </p:spPr>
        <p:txBody>
          <a:bodyPr wrap="square" lIns="91440" tIns="45720" rIns="91440" bIns="45720" rtlCol="0" anchor="t">
            <a:spAutoFit/>
          </a:bodyPr>
          <a:lstStyle/>
          <a:p>
            <a:pPr defTabSz="342900">
              <a:spcBef>
                <a:spcPts val="263"/>
              </a:spcBef>
            </a:pPr>
            <a:r>
              <a:rPr lang="it-IT" sz="1600" b="1" dirty="0" err="1">
                <a:ea typeface="+mn-lt"/>
                <a:cs typeface="+mn-lt"/>
              </a:rPr>
              <a:t>Nominal</a:t>
            </a:r>
            <a:r>
              <a:rPr lang="it-IT" sz="1600" b="1" dirty="0">
                <a:ea typeface="+mn-lt"/>
                <a:cs typeface="+mn-lt"/>
              </a:rPr>
              <a:t> jitter case:</a:t>
            </a:r>
            <a:endParaRPr lang="en-US" sz="1600" dirty="0">
              <a:ea typeface="+mn-lt"/>
              <a:cs typeface="+mn-lt"/>
            </a:endParaRPr>
          </a:p>
          <a:p>
            <a:pPr defTabSz="342900">
              <a:spcBef>
                <a:spcPts val="263"/>
              </a:spcBef>
            </a:pPr>
            <a:r>
              <a:rPr lang="en-GB" sz="1600" b="1" dirty="0">
                <a:ea typeface="+mn-lt"/>
                <a:cs typeface="+mn-lt"/>
              </a:rPr>
              <a:t>	</a:t>
            </a:r>
            <a:r>
              <a:rPr lang="en-GB" sz="1600" b="1" dirty="0">
                <a:cs typeface="Calibri"/>
              </a:rPr>
              <a:t>RF </a:t>
            </a:r>
            <a:r>
              <a:rPr lang="en-GB" sz="1600" b="1" dirty="0" err="1">
                <a:cs typeface="Calibri"/>
              </a:rPr>
              <a:t>ampl</a:t>
            </a:r>
            <a:r>
              <a:rPr lang="en-GB" sz="1600" b="1" dirty="0">
                <a:cs typeface="Calibri"/>
              </a:rPr>
              <a:t>  ± 0.2 % (</a:t>
            </a:r>
            <a:r>
              <a:rPr lang="en-GB" sz="1600" b="1" dirty="0" err="1">
                <a:cs typeface="Calibri"/>
              </a:rPr>
              <a:t>Sband</a:t>
            </a:r>
            <a:r>
              <a:rPr lang="en-GB" sz="1600" b="1" dirty="0">
                <a:cs typeface="Calibri"/>
              </a:rPr>
              <a:t>),RF phase ± 0.03° (</a:t>
            </a:r>
            <a:r>
              <a:rPr lang="en-GB" sz="1600" b="1" dirty="0" err="1">
                <a:cs typeface="Calibri"/>
              </a:rPr>
              <a:t>Sband</a:t>
            </a:r>
            <a:r>
              <a:rPr lang="en-GB" sz="1600" b="1" dirty="0">
                <a:cs typeface="Calibri"/>
              </a:rPr>
              <a:t>), RF </a:t>
            </a:r>
            <a:r>
              <a:rPr lang="en-GB" sz="1600" b="1" dirty="0" err="1">
                <a:cs typeface="Calibri"/>
              </a:rPr>
              <a:t>ampl</a:t>
            </a:r>
            <a:r>
              <a:rPr lang="en-GB" sz="1600" b="1" dirty="0">
                <a:cs typeface="Calibri"/>
              </a:rPr>
              <a:t>  ± 0.2 % (</a:t>
            </a:r>
            <a:r>
              <a:rPr lang="en-GB" sz="1600" b="1" dirty="0" err="1">
                <a:cs typeface="Calibri"/>
              </a:rPr>
              <a:t>Xband</a:t>
            </a:r>
            <a:r>
              <a:rPr lang="en-GB" sz="1600" b="1" dirty="0">
                <a:cs typeface="Calibri"/>
              </a:rPr>
              <a:t>), RF phase ± 0.1 ° (</a:t>
            </a:r>
            <a:r>
              <a:rPr lang="en-GB" sz="1600" b="1" dirty="0" err="1">
                <a:cs typeface="Calibri"/>
              </a:rPr>
              <a:t>Xband</a:t>
            </a:r>
            <a:r>
              <a:rPr lang="en-GB" sz="1600" b="1" dirty="0">
                <a:cs typeface="Calibri"/>
              </a:rPr>
              <a:t>)</a:t>
            </a:r>
          </a:p>
          <a:p>
            <a:pPr defTabSz="342900">
              <a:spcBef>
                <a:spcPts val="263"/>
              </a:spcBef>
            </a:pPr>
            <a:r>
              <a:rPr lang="en-GB" sz="1600" b="1" dirty="0">
                <a:solidFill>
                  <a:schemeClr val="accent2"/>
                </a:solidFill>
                <a:ea typeface="+mn-lt"/>
                <a:cs typeface="+mn-lt"/>
              </a:rPr>
              <a:t>vs half of RF S-band </a:t>
            </a:r>
            <a:r>
              <a:rPr lang="en-GB" sz="1600" b="1" dirty="0" err="1">
                <a:solidFill>
                  <a:schemeClr val="accent2"/>
                </a:solidFill>
                <a:ea typeface="+mn-lt"/>
                <a:cs typeface="+mn-lt"/>
              </a:rPr>
              <a:t>phase&amp;ampl</a:t>
            </a:r>
            <a:r>
              <a:rPr lang="en-GB" sz="1600" b="1" dirty="0">
                <a:solidFill>
                  <a:schemeClr val="accent2"/>
                </a:solidFill>
                <a:ea typeface="+mn-lt"/>
                <a:cs typeface="+mn-lt"/>
              </a:rPr>
              <a:t> value</a:t>
            </a:r>
          </a:p>
          <a:p>
            <a:pPr defTabSz="342900">
              <a:spcBef>
                <a:spcPts val="263"/>
              </a:spcBef>
            </a:pPr>
            <a:endParaRPr lang="en-GB" sz="1600" b="1" dirty="0">
              <a:cs typeface="Calibri"/>
            </a:endParaRPr>
          </a:p>
          <a:p>
            <a:pPr defTabSz="342900">
              <a:spcBef>
                <a:spcPts val="263"/>
              </a:spcBef>
            </a:pPr>
            <a:r>
              <a:rPr lang="en-GB" sz="1600" b="1" dirty="0">
                <a:cs typeface="Calibri"/>
              </a:rPr>
              <a:t>Results: energy = 1025 MeV, std ∼ 3%</a:t>
            </a:r>
          </a:p>
          <a:p>
            <a:pPr defTabSz="342900">
              <a:spcBef>
                <a:spcPts val="263"/>
              </a:spcBef>
            </a:pPr>
            <a:r>
              <a:rPr lang="en-GB" sz="1600" b="1" dirty="0">
                <a:solidFill>
                  <a:schemeClr val="accent2"/>
                </a:solidFill>
                <a:cs typeface="Calibri"/>
              </a:rPr>
              <a:t>vs </a:t>
            </a:r>
            <a:r>
              <a:rPr lang="en-GB" sz="1600" b="1" dirty="0">
                <a:cs typeface="Calibri"/>
              </a:rPr>
              <a:t> </a:t>
            </a:r>
            <a:r>
              <a:rPr lang="en-GB" sz="1600" b="1" dirty="0">
                <a:solidFill>
                  <a:schemeClr val="accent2"/>
                </a:solidFill>
                <a:cs typeface="Calibri"/>
              </a:rPr>
              <a:t>1025 MeV, std ∼ 2%</a:t>
            </a:r>
          </a:p>
          <a:p>
            <a:pPr defTabSz="342900">
              <a:spcBef>
                <a:spcPts val="263"/>
              </a:spcBef>
            </a:pPr>
            <a:endParaRPr lang="en-GB" sz="1600" b="1" dirty="0">
              <a:cs typeface="Calibri"/>
            </a:endParaRPr>
          </a:p>
        </p:txBody>
      </p:sp>
      <p:pic>
        <p:nvPicPr>
          <p:cNvPr id="9" name="Immagine 8">
            <a:extLst>
              <a:ext uri="{FF2B5EF4-FFF2-40B4-BE49-F238E27FC236}">
                <a16:creationId xmlns:a16="http://schemas.microsoft.com/office/drawing/2014/main" id="{C67C9FC3-F7B2-7E2D-6FAD-3889EE371D5E}"/>
              </a:ext>
            </a:extLst>
          </p:cNvPr>
          <p:cNvPicPr>
            <a:picLocks noChangeAspect="1"/>
          </p:cNvPicPr>
          <p:nvPr/>
        </p:nvPicPr>
        <p:blipFill>
          <a:blip r:embed="rId3">
            <a:lum/>
            <a:alphaModFix/>
          </a:blip>
          <a:srcRect/>
          <a:stretch>
            <a:fillRect/>
          </a:stretch>
        </p:blipFill>
        <p:spPr>
          <a:xfrm>
            <a:off x="5792597" y="2477476"/>
            <a:ext cx="3163239" cy="2372430"/>
          </a:xfrm>
          <a:prstGeom prst="rect">
            <a:avLst/>
          </a:prstGeom>
          <a:noFill/>
          <a:ln>
            <a:noFill/>
          </a:ln>
        </p:spPr>
      </p:pic>
      <p:pic>
        <p:nvPicPr>
          <p:cNvPr id="4" name="Immagine 3">
            <a:extLst>
              <a:ext uri="{FF2B5EF4-FFF2-40B4-BE49-F238E27FC236}">
                <a16:creationId xmlns:a16="http://schemas.microsoft.com/office/drawing/2014/main" id="{7CC509EB-3594-2C96-8555-1E1245B73C31}"/>
              </a:ext>
            </a:extLst>
          </p:cNvPr>
          <p:cNvPicPr>
            <a:picLocks noChangeAspect="1"/>
          </p:cNvPicPr>
          <p:nvPr/>
        </p:nvPicPr>
        <p:blipFill>
          <a:blip r:embed="rId4">
            <a:lum/>
            <a:alphaModFix/>
          </a:blip>
          <a:srcRect/>
          <a:stretch>
            <a:fillRect/>
          </a:stretch>
        </p:blipFill>
        <p:spPr>
          <a:xfrm>
            <a:off x="2640629" y="2477476"/>
            <a:ext cx="3118576" cy="2338932"/>
          </a:xfrm>
          <a:prstGeom prst="rect">
            <a:avLst/>
          </a:prstGeom>
          <a:noFill/>
          <a:ln>
            <a:noFill/>
          </a:ln>
        </p:spPr>
      </p:pic>
      <p:sp>
        <p:nvSpPr>
          <p:cNvPr id="8" name="Titolo 7">
            <a:extLst>
              <a:ext uri="{FF2B5EF4-FFF2-40B4-BE49-F238E27FC236}">
                <a16:creationId xmlns:a16="http://schemas.microsoft.com/office/drawing/2014/main" id="{ECF33AA9-6FB6-1E46-3F49-1795F88777F4}"/>
              </a:ext>
            </a:extLst>
          </p:cNvPr>
          <p:cNvSpPr>
            <a:spLocks noGrp="1"/>
          </p:cNvSpPr>
          <p:nvPr>
            <p:ph type="title"/>
          </p:nvPr>
        </p:nvSpPr>
        <p:spPr/>
        <p:txBody>
          <a:bodyPr/>
          <a:lstStyle/>
          <a:p>
            <a:r>
              <a:rPr lang="en-GB" dirty="0"/>
              <a:t>Witness energy distribution at the plasma module exit</a:t>
            </a:r>
          </a:p>
        </p:txBody>
      </p:sp>
      <p:sp>
        <p:nvSpPr>
          <p:cNvPr id="10" name="Segnaposto numero diapositiva 3">
            <a:extLst>
              <a:ext uri="{FF2B5EF4-FFF2-40B4-BE49-F238E27FC236}">
                <a16:creationId xmlns:a16="http://schemas.microsoft.com/office/drawing/2014/main" id="{A7D06033-37AB-9EBE-40E3-57B8C9B2F289}"/>
              </a:ext>
            </a:extLst>
          </p:cNvPr>
          <p:cNvSpPr>
            <a:spLocks noGrp="1"/>
          </p:cNvSpPr>
          <p:nvPr>
            <p:ph type="sldNum" sz="quarter" idx="4294967295"/>
          </p:nvPr>
        </p:nvSpPr>
        <p:spPr>
          <a:xfrm>
            <a:off x="7010400" y="4767263"/>
            <a:ext cx="2133600" cy="274637"/>
          </a:xfrm>
        </p:spPr>
        <p:txBody>
          <a:bodyPr/>
          <a:lstStyle/>
          <a:p>
            <a:pPr lvl="0"/>
            <a:fld id="{54405432-257D-E143-AD1D-3F417AC35161}" type="slidenum">
              <a:rPr lang="en-US" smtClean="0"/>
              <a:t>10</a:t>
            </a:fld>
            <a:endParaRPr lang="en-US"/>
          </a:p>
        </p:txBody>
      </p:sp>
      <p:sp>
        <p:nvSpPr>
          <p:cNvPr id="6" name="CasellaDiTesto 5">
            <a:extLst>
              <a:ext uri="{FF2B5EF4-FFF2-40B4-BE49-F238E27FC236}">
                <a16:creationId xmlns:a16="http://schemas.microsoft.com/office/drawing/2014/main" id="{8638F119-E78A-FCD8-D306-824803CF5929}"/>
              </a:ext>
            </a:extLst>
          </p:cNvPr>
          <p:cNvSpPr txBox="1"/>
          <p:nvPr/>
        </p:nvSpPr>
        <p:spPr>
          <a:xfrm>
            <a:off x="3533528" y="2421467"/>
            <a:ext cx="1074387" cy="242306"/>
          </a:xfrm>
          <a:prstGeom prst="rect">
            <a:avLst/>
          </a:prstGeom>
          <a:noFill/>
          <a:ln>
            <a:noFill/>
          </a:ln>
        </p:spPr>
        <p:txBody>
          <a:bodyPr vert="horz" wrap="none" lIns="61209" tIns="30605" rIns="61209" bIns="30605" anchorCtr="0" compatLnSpc="0">
            <a:spAutoFit/>
          </a:bodyPr>
          <a:lstStyle/>
          <a:p>
            <a:pPr hangingPunct="0"/>
            <a:r>
              <a:rPr lang="en-US" sz="1224" dirty="0">
                <a:latin typeface="Arial" pitchFamily="18"/>
                <a:ea typeface="Arial Unicode MS" pitchFamily="2"/>
                <a:cs typeface="Tahoma" pitchFamily="2"/>
              </a:rPr>
              <a:t>Nominal case</a:t>
            </a:r>
          </a:p>
        </p:txBody>
      </p:sp>
      <p:sp>
        <p:nvSpPr>
          <p:cNvPr id="7" name="CasellaDiTesto 6">
            <a:extLst>
              <a:ext uri="{FF2B5EF4-FFF2-40B4-BE49-F238E27FC236}">
                <a16:creationId xmlns:a16="http://schemas.microsoft.com/office/drawing/2014/main" id="{97B9D991-83A4-8CBD-771D-D884569BDB28}"/>
              </a:ext>
            </a:extLst>
          </p:cNvPr>
          <p:cNvSpPr txBox="1"/>
          <p:nvPr/>
        </p:nvSpPr>
        <p:spPr>
          <a:xfrm>
            <a:off x="6403498" y="2396983"/>
            <a:ext cx="1772270" cy="242306"/>
          </a:xfrm>
          <a:prstGeom prst="rect">
            <a:avLst/>
          </a:prstGeom>
          <a:noFill/>
          <a:ln>
            <a:noFill/>
          </a:ln>
        </p:spPr>
        <p:txBody>
          <a:bodyPr vert="horz" wrap="none" lIns="61209" tIns="30605" rIns="61209" bIns="30605" anchorCtr="0" compatLnSpc="0">
            <a:spAutoFit/>
          </a:bodyPr>
          <a:lstStyle/>
          <a:p>
            <a:pPr hangingPunct="0"/>
            <a:r>
              <a:rPr lang="en-US" sz="1224" dirty="0">
                <a:solidFill>
                  <a:schemeClr val="accent2"/>
                </a:solidFill>
                <a:latin typeface="Arial" pitchFamily="18"/>
                <a:ea typeface="Arial Unicode MS" pitchFamily="2"/>
                <a:cs typeface="Tahoma" pitchFamily="2"/>
              </a:rPr>
              <a:t>Half </a:t>
            </a:r>
            <a:r>
              <a:rPr lang="en-US" sz="1224" dirty="0" err="1">
                <a:solidFill>
                  <a:schemeClr val="accent2"/>
                </a:solidFill>
                <a:latin typeface="Arial" pitchFamily="18"/>
                <a:ea typeface="Arial Unicode MS" pitchFamily="2"/>
                <a:cs typeface="Tahoma" pitchFamily="2"/>
              </a:rPr>
              <a:t>sband</a:t>
            </a:r>
            <a:r>
              <a:rPr lang="en-US" sz="1224" dirty="0">
                <a:solidFill>
                  <a:schemeClr val="accent2"/>
                </a:solidFill>
                <a:latin typeface="Arial" pitchFamily="18"/>
                <a:ea typeface="Arial Unicode MS" pitchFamily="2"/>
                <a:cs typeface="Tahoma" pitchFamily="2"/>
              </a:rPr>
              <a:t>-phase jitters</a:t>
            </a:r>
          </a:p>
        </p:txBody>
      </p:sp>
      <p:sp>
        <p:nvSpPr>
          <p:cNvPr id="12" name="CasellaDiTesto 11">
            <a:extLst>
              <a:ext uri="{FF2B5EF4-FFF2-40B4-BE49-F238E27FC236}">
                <a16:creationId xmlns:a16="http://schemas.microsoft.com/office/drawing/2014/main" id="{AF886604-26E1-F751-66FD-6319EB4E37EA}"/>
              </a:ext>
            </a:extLst>
          </p:cNvPr>
          <p:cNvSpPr txBox="1"/>
          <p:nvPr/>
        </p:nvSpPr>
        <p:spPr>
          <a:xfrm>
            <a:off x="6783634" y="710297"/>
            <a:ext cx="2402541" cy="369332"/>
          </a:xfrm>
          <a:prstGeom prst="rect">
            <a:avLst/>
          </a:prstGeom>
          <a:noFill/>
        </p:spPr>
        <p:txBody>
          <a:bodyPr wrap="square" rtlCol="0">
            <a:spAutoFit/>
          </a:bodyPr>
          <a:lstStyle/>
          <a:p>
            <a:r>
              <a:rPr lang="en-GB" dirty="0"/>
              <a:t>A. Del </a:t>
            </a:r>
            <a:r>
              <a:rPr lang="en-GB" dirty="0" err="1"/>
              <a:t>Dotto</a:t>
            </a:r>
            <a:r>
              <a:rPr lang="en-GB" dirty="0"/>
              <a:t>, S. Romeo</a:t>
            </a:r>
          </a:p>
        </p:txBody>
      </p:sp>
      <p:sp>
        <p:nvSpPr>
          <p:cNvPr id="13" name="CasellaDiTesto 12">
            <a:extLst>
              <a:ext uri="{FF2B5EF4-FFF2-40B4-BE49-F238E27FC236}">
                <a16:creationId xmlns:a16="http://schemas.microsoft.com/office/drawing/2014/main" id="{973073D0-44E3-EEF9-D5B8-8378CA63537B}"/>
              </a:ext>
            </a:extLst>
          </p:cNvPr>
          <p:cNvSpPr txBox="1"/>
          <p:nvPr/>
        </p:nvSpPr>
        <p:spPr>
          <a:xfrm>
            <a:off x="6783634" y="1791760"/>
            <a:ext cx="2124546" cy="444990"/>
          </a:xfrm>
          <a:prstGeom prst="rect">
            <a:avLst/>
          </a:prstGeom>
          <a:noFill/>
          <a:ln>
            <a:noFill/>
          </a:ln>
        </p:spPr>
        <p:txBody>
          <a:bodyPr vert="horz" wrap="none" lIns="61209" tIns="30605" rIns="61209" bIns="30605" compatLnSpc="0">
            <a:spAutoFit/>
          </a:bodyPr>
          <a:lstStyle/>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Capillary length 60 cm</a:t>
            </a:r>
          </a:p>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Cut at 80% of 30 </a:t>
            </a:r>
            <a:r>
              <a:rPr lang="en-US" sz="1224" dirty="0" err="1">
                <a:latin typeface="Ubuntu Ligth" pitchFamily="18"/>
                <a:ea typeface="Arial Unicode MS" pitchFamily="2"/>
                <a:cs typeface="Tahoma" pitchFamily="2"/>
              </a:rPr>
              <a:t>pC</a:t>
            </a:r>
            <a:r>
              <a:rPr lang="en-US" sz="1224" dirty="0">
                <a:latin typeface="Ubuntu Ligth" pitchFamily="18"/>
                <a:ea typeface="Arial Unicode MS" pitchFamily="2"/>
                <a:cs typeface="Tahoma" pitchFamily="2"/>
              </a:rPr>
              <a:t> charge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889E4C48-1993-2A76-4145-4A6BA39E15AB}"/>
                  </a:ext>
                </a:extLst>
              </p:cNvPr>
              <p:cNvSpPr txBox="1"/>
              <p:nvPr/>
            </p:nvSpPr>
            <p:spPr>
              <a:xfrm>
                <a:off x="0" y="894963"/>
                <a:ext cx="9108504" cy="2046714"/>
              </a:xfrm>
              <a:prstGeom prst="rect">
                <a:avLst/>
              </a:prstGeom>
              <a:noFill/>
            </p:spPr>
            <p:txBody>
              <a:bodyPr wrap="square" rtlCol="0">
                <a:spAutoFit/>
              </a:bodyPr>
              <a:lstStyle/>
              <a:p>
                <a:pPr defTabSz="342900">
                  <a:spcBef>
                    <a:spcPts val="263"/>
                  </a:spcBef>
                </a:pPr>
                <a:r>
                  <a:rPr lang="it-IT" sz="1600" b="1" dirty="0">
                    <a:ea typeface="+mn-lt"/>
                    <a:cs typeface="+mn-lt"/>
                  </a:rPr>
                  <a:t>Nominal jitter case:</a:t>
                </a:r>
                <a:endParaRPr lang="en-US" sz="1600" dirty="0">
                  <a:ea typeface="+mn-lt"/>
                  <a:cs typeface="+mn-lt"/>
                </a:endParaRPr>
              </a:p>
              <a:p>
                <a:pPr defTabSz="342900">
                  <a:spcBef>
                    <a:spcPts val="263"/>
                  </a:spcBef>
                </a:pPr>
                <a:r>
                  <a:rPr lang="en-GB" sz="1600" b="1" dirty="0">
                    <a:ea typeface="+mn-lt"/>
                    <a:cs typeface="+mn-lt"/>
                  </a:rPr>
                  <a:t>	</a:t>
                </a:r>
                <a:r>
                  <a:rPr lang="en-GB" sz="1600" b="1" dirty="0">
                    <a:cs typeface="Calibri"/>
                  </a:rPr>
                  <a:t>RF </a:t>
                </a:r>
                <a:r>
                  <a:rPr lang="en-GB" sz="1600" b="1" dirty="0" err="1">
                    <a:cs typeface="Calibri"/>
                  </a:rPr>
                  <a:t>ampl</a:t>
                </a:r>
                <a:r>
                  <a:rPr lang="en-GB" sz="1600" b="1" dirty="0">
                    <a:cs typeface="Calibri"/>
                  </a:rPr>
                  <a:t>  ± 0.2 % (</a:t>
                </a:r>
                <a:r>
                  <a:rPr lang="en-GB" sz="1600" b="1" dirty="0" err="1">
                    <a:cs typeface="Calibri"/>
                  </a:rPr>
                  <a:t>Sband</a:t>
                </a:r>
                <a:r>
                  <a:rPr lang="en-GB" sz="1600" b="1" dirty="0">
                    <a:cs typeface="Calibri"/>
                  </a:rPr>
                  <a:t>),RF phase ± 0.03° (</a:t>
                </a:r>
                <a:r>
                  <a:rPr lang="en-GB" sz="1600" b="1" dirty="0" err="1">
                    <a:cs typeface="Calibri"/>
                  </a:rPr>
                  <a:t>Sband</a:t>
                </a:r>
                <a:r>
                  <a:rPr lang="en-GB" sz="1600" b="1" dirty="0">
                    <a:cs typeface="Calibri"/>
                  </a:rPr>
                  <a:t>), RF </a:t>
                </a:r>
                <a:r>
                  <a:rPr lang="en-GB" sz="1600" b="1" dirty="0" err="1">
                    <a:cs typeface="Calibri"/>
                  </a:rPr>
                  <a:t>ampl</a:t>
                </a:r>
                <a:r>
                  <a:rPr lang="en-GB" sz="1600" b="1" dirty="0">
                    <a:cs typeface="Calibri"/>
                  </a:rPr>
                  <a:t>  ± 0.2 % (</a:t>
                </a:r>
                <a:r>
                  <a:rPr lang="en-GB" sz="1600" b="1" dirty="0" err="1">
                    <a:cs typeface="Calibri"/>
                  </a:rPr>
                  <a:t>Xband</a:t>
                </a:r>
                <a:r>
                  <a:rPr lang="en-GB" sz="1600" b="1" dirty="0">
                    <a:cs typeface="Calibri"/>
                  </a:rPr>
                  <a:t>), RF phase ± 0.1 ° (</a:t>
                </a:r>
                <a:r>
                  <a:rPr lang="en-GB" sz="1600" b="1" dirty="0" err="1">
                    <a:cs typeface="Calibri"/>
                  </a:rPr>
                  <a:t>Xband</a:t>
                </a:r>
                <a:r>
                  <a:rPr lang="en-GB" sz="1600" b="1" dirty="0">
                    <a:cs typeface="Calibri"/>
                  </a:rPr>
                  <a:t>)</a:t>
                </a:r>
                <a:endParaRPr lang="en-GB" sz="1600" b="1" dirty="0">
                  <a:ea typeface="+mn-lt"/>
                  <a:cs typeface="+mn-lt"/>
                </a:endParaRPr>
              </a:p>
              <a:p>
                <a:pPr defTabSz="342900">
                  <a:spcBef>
                    <a:spcPts val="263"/>
                  </a:spcBef>
                </a:pPr>
                <a:r>
                  <a:rPr lang="en-GB" sz="1600" b="1" dirty="0">
                    <a:solidFill>
                      <a:schemeClr val="accent2"/>
                    </a:solidFill>
                    <a:ea typeface="+mn-lt"/>
                    <a:cs typeface="+mn-lt"/>
                  </a:rPr>
                  <a:t>vs half of RF </a:t>
                </a:r>
                <a:r>
                  <a:rPr lang="en-GB" sz="1600" b="1" dirty="0" err="1">
                    <a:solidFill>
                      <a:schemeClr val="accent2"/>
                    </a:solidFill>
                    <a:ea typeface="+mn-lt"/>
                    <a:cs typeface="+mn-lt"/>
                  </a:rPr>
                  <a:t>phase&amp;ampl</a:t>
                </a:r>
                <a:r>
                  <a:rPr lang="en-GB" sz="1600" b="1" dirty="0">
                    <a:solidFill>
                      <a:schemeClr val="accent2"/>
                    </a:solidFill>
                    <a:ea typeface="+mn-lt"/>
                    <a:cs typeface="+mn-lt"/>
                  </a:rPr>
                  <a:t> value</a:t>
                </a:r>
              </a:p>
              <a:p>
                <a:pPr defTabSz="342900">
                  <a:spcBef>
                    <a:spcPts val="263"/>
                  </a:spcBef>
                </a:pPr>
                <a:endParaRPr lang="en-GB" sz="1600" b="1" dirty="0">
                  <a:cs typeface="Calibri"/>
                </a:endParaRPr>
              </a:p>
              <a:p>
                <a:pPr defTabSz="342900">
                  <a:spcBef>
                    <a:spcPts val="263"/>
                  </a:spcBef>
                </a:pPr>
                <a:r>
                  <a:rPr lang="en-GB" sz="1600" b="1" dirty="0">
                    <a:cs typeface="Calibri"/>
                  </a:rPr>
                  <a:t>Results: </a:t>
                </a:r>
                <a14:m>
                  <m:oMath xmlns:m="http://schemas.openxmlformats.org/officeDocument/2006/math">
                    <m:sSub>
                      <m:sSubPr>
                        <m:ctrlPr>
                          <a:rPr lang="en-GB" sz="1600" b="1" i="1" dirty="0" smtClean="0">
                            <a:latin typeface="Cambria Math" panose="02040503050406030204" pitchFamily="18" charset="0"/>
                            <a:cs typeface="Calibri"/>
                          </a:rPr>
                        </m:ctrlPr>
                      </m:sSubPr>
                      <m:e>
                        <m:r>
                          <a:rPr lang="en-GB" sz="1600" b="1" i="1" dirty="0" smtClean="0">
                            <a:latin typeface="Cambria Math" panose="02040503050406030204" pitchFamily="18" charset="0"/>
                            <a:ea typeface="Cambria Math" panose="02040503050406030204" pitchFamily="18" charset="0"/>
                            <a:cs typeface="Calibri"/>
                          </a:rPr>
                          <m:t>𝝈</m:t>
                        </m:r>
                      </m:e>
                      <m:sub>
                        <m:r>
                          <a:rPr lang="en-GB" sz="1600" b="1" i="1" dirty="0" smtClean="0">
                            <a:latin typeface="Cambria Math" panose="02040503050406030204" pitchFamily="18" charset="0"/>
                            <a:ea typeface="Cambria Math" panose="02040503050406030204" pitchFamily="18" charset="0"/>
                            <a:cs typeface="Calibri"/>
                          </a:rPr>
                          <m:t>𝜹</m:t>
                        </m:r>
                      </m:sub>
                    </m:sSub>
                    <m:r>
                      <a:rPr lang="it-IT" sz="1600" b="1" i="1" dirty="0" smtClean="0">
                        <a:latin typeface="Cambria Math" panose="02040503050406030204" pitchFamily="18" charset="0"/>
                        <a:cs typeface="Calibri"/>
                      </a:rPr>
                      <m:t>=</m:t>
                    </m:r>
                    <m:r>
                      <a:rPr lang="it-IT" sz="1600" b="1" i="1" dirty="0" smtClean="0">
                        <a:latin typeface="Cambria Math" panose="02040503050406030204" pitchFamily="18" charset="0"/>
                        <a:cs typeface="Calibri"/>
                      </a:rPr>
                      <m:t>𝟎</m:t>
                    </m:r>
                    <m:r>
                      <a:rPr lang="it-IT" sz="1600" b="1" i="1" dirty="0" smtClean="0">
                        <a:latin typeface="Cambria Math" panose="02040503050406030204" pitchFamily="18" charset="0"/>
                        <a:cs typeface="Calibri"/>
                      </a:rPr>
                      <m:t>.</m:t>
                    </m:r>
                    <m:r>
                      <a:rPr lang="it-IT" sz="1600" b="1" i="1" dirty="0" smtClean="0">
                        <a:latin typeface="Cambria Math" panose="02040503050406030204" pitchFamily="18" charset="0"/>
                        <a:cs typeface="Calibri"/>
                      </a:rPr>
                      <m:t>𝟒</m:t>
                    </m:r>
                    <m:r>
                      <a:rPr lang="it-IT" sz="1600" b="1" i="1" dirty="0" smtClean="0">
                        <a:latin typeface="Cambria Math" panose="02040503050406030204" pitchFamily="18" charset="0"/>
                        <a:cs typeface="Calibri"/>
                      </a:rPr>
                      <m:t>% , </m:t>
                    </m:r>
                    <m:r>
                      <a:rPr lang="it-IT" sz="1600" b="1" i="1" dirty="0" smtClean="0">
                        <a:latin typeface="Cambria Math" panose="02040503050406030204" pitchFamily="18" charset="0"/>
                        <a:cs typeface="Calibri"/>
                      </a:rPr>
                      <m:t>𝒔𝒕𝒅</m:t>
                    </m:r>
                    <m:r>
                      <a:rPr lang="it-IT" sz="1600" b="1" i="1" dirty="0" smtClean="0">
                        <a:latin typeface="Cambria Math" panose="02040503050406030204" pitchFamily="18" charset="0"/>
                        <a:cs typeface="Calibri"/>
                      </a:rPr>
                      <m:t> </m:t>
                    </m:r>
                    <m:r>
                      <a:rPr lang="it-IT" sz="1600" b="1" i="1" dirty="0" smtClean="0">
                        <a:latin typeface="Cambria Math" panose="02040503050406030204" pitchFamily="18" charset="0"/>
                        <a:cs typeface="Calibri"/>
                      </a:rPr>
                      <m:t>𝟎</m:t>
                    </m:r>
                    <m:r>
                      <a:rPr lang="it-IT" sz="1600" b="1" i="1" dirty="0" smtClean="0">
                        <a:latin typeface="Cambria Math" panose="02040503050406030204" pitchFamily="18" charset="0"/>
                        <a:cs typeface="Calibri"/>
                      </a:rPr>
                      <m:t>.</m:t>
                    </m:r>
                    <m:r>
                      <a:rPr lang="it-IT" sz="1600" b="1" i="1" dirty="0" smtClean="0">
                        <a:latin typeface="Cambria Math" panose="02040503050406030204" pitchFamily="18" charset="0"/>
                        <a:cs typeface="Calibri"/>
                      </a:rPr>
                      <m:t>𝟏</m:t>
                    </m:r>
                    <m:r>
                      <a:rPr lang="it-IT" sz="1600" b="1" i="1" dirty="0" smtClean="0">
                        <a:latin typeface="Cambria Math" panose="02040503050406030204" pitchFamily="18" charset="0"/>
                        <a:ea typeface="Cambria Math" panose="02040503050406030204" pitchFamily="18" charset="0"/>
                        <a:cs typeface="Calibri"/>
                      </a:rPr>
                      <m:t>%</m:t>
                    </m:r>
                  </m:oMath>
                </a14:m>
                <a:endParaRPr lang="en-GB" sz="1600" b="1" dirty="0">
                  <a:cs typeface="Calibri"/>
                </a:endParaRPr>
              </a:p>
              <a:p>
                <a:pPr defTabSz="342900">
                  <a:spcBef>
                    <a:spcPts val="263"/>
                  </a:spcBef>
                </a:pPr>
                <a:r>
                  <a:rPr lang="en-GB" sz="1600" b="1" dirty="0">
                    <a:solidFill>
                      <a:schemeClr val="accent2"/>
                    </a:solidFill>
                    <a:cs typeface="Calibri"/>
                  </a:rPr>
                  <a:t>vs </a:t>
                </a:r>
                <a:r>
                  <a:rPr lang="en-GB" sz="1600" b="1" dirty="0">
                    <a:cs typeface="Calibri"/>
                  </a:rPr>
                  <a:t> </a:t>
                </a:r>
                <a14:m>
                  <m:oMath xmlns:m="http://schemas.openxmlformats.org/officeDocument/2006/math">
                    <m:sSub>
                      <m:sSubPr>
                        <m:ctrlPr>
                          <a:rPr lang="en-GB" sz="1600" b="1" i="1" dirty="0" smtClean="0">
                            <a:solidFill>
                              <a:schemeClr val="accent2"/>
                            </a:solidFill>
                            <a:latin typeface="Cambria Math" panose="02040503050406030204" pitchFamily="18" charset="0"/>
                            <a:cs typeface="Calibri"/>
                          </a:rPr>
                        </m:ctrlPr>
                      </m:sSubPr>
                      <m:e>
                        <m:r>
                          <a:rPr lang="en-GB" sz="1600" b="1" i="1" dirty="0" smtClean="0">
                            <a:solidFill>
                              <a:schemeClr val="accent2"/>
                            </a:solidFill>
                            <a:latin typeface="Cambria Math" panose="02040503050406030204" pitchFamily="18" charset="0"/>
                            <a:ea typeface="Cambria Math" panose="02040503050406030204" pitchFamily="18" charset="0"/>
                            <a:cs typeface="Calibri"/>
                          </a:rPr>
                          <m:t>𝝈</m:t>
                        </m:r>
                      </m:e>
                      <m:sub>
                        <m:r>
                          <a:rPr lang="en-GB" sz="1600" b="1" i="1" dirty="0" smtClean="0">
                            <a:solidFill>
                              <a:schemeClr val="accent2"/>
                            </a:solidFill>
                            <a:latin typeface="Cambria Math" panose="02040503050406030204" pitchFamily="18" charset="0"/>
                            <a:ea typeface="Cambria Math" panose="02040503050406030204" pitchFamily="18" charset="0"/>
                            <a:cs typeface="Calibri"/>
                          </a:rPr>
                          <m:t>𝜹</m:t>
                        </m:r>
                      </m:sub>
                    </m:sSub>
                    <m:r>
                      <a:rPr lang="it-IT" sz="1600" b="1" i="1" dirty="0" smtClean="0">
                        <a:solidFill>
                          <a:schemeClr val="accent2"/>
                        </a:solidFill>
                        <a:latin typeface="Cambria Math" panose="02040503050406030204" pitchFamily="18" charset="0"/>
                        <a:cs typeface="Calibri"/>
                      </a:rPr>
                      <m:t>=</m:t>
                    </m:r>
                    <m:r>
                      <a:rPr lang="it-IT" sz="1600" b="1" i="1" dirty="0" smtClean="0">
                        <a:solidFill>
                          <a:schemeClr val="accent2"/>
                        </a:solidFill>
                        <a:latin typeface="Cambria Math" panose="02040503050406030204" pitchFamily="18" charset="0"/>
                        <a:cs typeface="Calibri"/>
                      </a:rPr>
                      <m:t>𝟎</m:t>
                    </m:r>
                    <m:r>
                      <a:rPr lang="it-IT" sz="1600" b="1" i="1" dirty="0" smtClean="0">
                        <a:solidFill>
                          <a:schemeClr val="accent2"/>
                        </a:solidFill>
                        <a:latin typeface="Cambria Math" panose="02040503050406030204" pitchFamily="18" charset="0"/>
                        <a:cs typeface="Calibri"/>
                      </a:rPr>
                      <m:t>.</m:t>
                    </m:r>
                    <m:r>
                      <a:rPr lang="it-IT" sz="1600" b="1" i="1" dirty="0" smtClean="0">
                        <a:solidFill>
                          <a:schemeClr val="accent2"/>
                        </a:solidFill>
                        <a:latin typeface="Cambria Math" panose="02040503050406030204" pitchFamily="18" charset="0"/>
                        <a:cs typeface="Calibri"/>
                      </a:rPr>
                      <m:t>𝟒</m:t>
                    </m:r>
                    <m:r>
                      <a:rPr lang="it-IT" sz="1600" b="1" i="1" dirty="0" smtClean="0">
                        <a:solidFill>
                          <a:schemeClr val="accent2"/>
                        </a:solidFill>
                        <a:latin typeface="Cambria Math" panose="02040503050406030204" pitchFamily="18" charset="0"/>
                        <a:cs typeface="Calibri"/>
                      </a:rPr>
                      <m:t>%, </m:t>
                    </m:r>
                    <m:r>
                      <a:rPr lang="it-IT" sz="1600" b="1" i="1" dirty="0" smtClean="0">
                        <a:solidFill>
                          <a:schemeClr val="accent2"/>
                        </a:solidFill>
                        <a:latin typeface="Cambria Math" panose="02040503050406030204" pitchFamily="18" charset="0"/>
                        <a:cs typeface="Calibri"/>
                      </a:rPr>
                      <m:t>𝒔𝒕𝒅</m:t>
                    </m:r>
                    <m:r>
                      <a:rPr lang="it-IT" sz="1600" b="1" i="1" dirty="0" smtClean="0">
                        <a:solidFill>
                          <a:schemeClr val="accent2"/>
                        </a:solidFill>
                        <a:latin typeface="Cambria Math" panose="02040503050406030204" pitchFamily="18" charset="0"/>
                        <a:cs typeface="Calibri"/>
                      </a:rPr>
                      <m:t> </m:t>
                    </m:r>
                    <m:r>
                      <a:rPr lang="it-IT" sz="1600" b="1" i="1" dirty="0" smtClean="0">
                        <a:solidFill>
                          <a:schemeClr val="accent2"/>
                        </a:solidFill>
                        <a:latin typeface="Cambria Math" panose="02040503050406030204" pitchFamily="18" charset="0"/>
                        <a:cs typeface="Calibri"/>
                      </a:rPr>
                      <m:t>𝟎</m:t>
                    </m:r>
                    <m:r>
                      <a:rPr lang="it-IT" sz="1600" b="1" i="1" dirty="0" smtClean="0">
                        <a:solidFill>
                          <a:schemeClr val="accent2"/>
                        </a:solidFill>
                        <a:latin typeface="Cambria Math" panose="02040503050406030204" pitchFamily="18" charset="0"/>
                        <a:cs typeface="Calibri"/>
                      </a:rPr>
                      <m:t>.</m:t>
                    </m:r>
                    <m:r>
                      <a:rPr lang="it-IT" sz="1600" b="1" i="1" dirty="0" smtClean="0">
                        <a:solidFill>
                          <a:schemeClr val="accent2"/>
                        </a:solidFill>
                        <a:latin typeface="Cambria Math" panose="02040503050406030204" pitchFamily="18" charset="0"/>
                        <a:cs typeface="Calibri"/>
                      </a:rPr>
                      <m:t>𝟏</m:t>
                    </m:r>
                    <m:r>
                      <a:rPr lang="it-IT" sz="1600" b="1" i="1" dirty="0" smtClean="0">
                        <a:solidFill>
                          <a:schemeClr val="accent2"/>
                        </a:solidFill>
                        <a:latin typeface="Cambria Math" panose="02040503050406030204" pitchFamily="18" charset="0"/>
                        <a:cs typeface="Calibri"/>
                      </a:rPr>
                      <m:t>%</m:t>
                    </m:r>
                  </m:oMath>
                </a14:m>
                <a:endParaRPr lang="en-GB" sz="1600" b="1" dirty="0">
                  <a:solidFill>
                    <a:schemeClr val="accent2"/>
                  </a:solidFill>
                  <a:cs typeface="Calibri"/>
                </a:endParaRPr>
              </a:p>
              <a:p>
                <a:pPr algn="l" defTabSz="342900">
                  <a:spcBef>
                    <a:spcPts val="263"/>
                  </a:spcBef>
                </a:pPr>
                <a:endParaRPr lang="en-GB" sz="1600" b="1" dirty="0"/>
              </a:p>
            </p:txBody>
          </p:sp>
        </mc:Choice>
        <mc:Fallback>
          <p:sp>
            <p:nvSpPr>
              <p:cNvPr id="11" name="CasellaDiTesto 10">
                <a:extLst>
                  <a:ext uri="{FF2B5EF4-FFF2-40B4-BE49-F238E27FC236}">
                    <a16:creationId xmlns:a16="http://schemas.microsoft.com/office/drawing/2014/main" id="{889E4C48-1993-2A76-4145-4A6BA39E15AB}"/>
                  </a:ext>
                </a:extLst>
              </p:cNvPr>
              <p:cNvSpPr txBox="1">
                <a:spLocks noRot="1" noChangeAspect="1" noMove="1" noResize="1" noEditPoints="1" noAdjustHandles="1" noChangeArrowheads="1" noChangeShapeType="1" noTextEdit="1"/>
              </p:cNvSpPr>
              <p:nvPr/>
            </p:nvSpPr>
            <p:spPr>
              <a:xfrm>
                <a:off x="0" y="894963"/>
                <a:ext cx="9108504" cy="2046714"/>
              </a:xfrm>
              <a:prstGeom prst="rect">
                <a:avLst/>
              </a:prstGeom>
              <a:blipFill>
                <a:blip r:embed="rId3"/>
                <a:stretch>
                  <a:fillRect l="-418" t="-617"/>
                </a:stretch>
              </a:blipFill>
            </p:spPr>
            <p:txBody>
              <a:bodyPr/>
              <a:lstStyle/>
              <a:p>
                <a:r>
                  <a:rPr lang="en-GB">
                    <a:noFill/>
                  </a:rPr>
                  <a:t> </a:t>
                </a:r>
              </a:p>
            </p:txBody>
          </p:sp>
        </mc:Fallback>
      </mc:AlternateContent>
      <p:pic>
        <p:nvPicPr>
          <p:cNvPr id="13" name="Immagine 12">
            <a:extLst>
              <a:ext uri="{FF2B5EF4-FFF2-40B4-BE49-F238E27FC236}">
                <a16:creationId xmlns:a16="http://schemas.microsoft.com/office/drawing/2014/main" id="{D55B4045-439A-F509-2556-7CE2E4B9AD7D}"/>
              </a:ext>
            </a:extLst>
          </p:cNvPr>
          <p:cNvPicPr>
            <a:picLocks noChangeAspect="1"/>
          </p:cNvPicPr>
          <p:nvPr/>
        </p:nvPicPr>
        <p:blipFill>
          <a:blip r:embed="rId4">
            <a:lum/>
            <a:alphaModFix/>
          </a:blip>
          <a:srcRect/>
          <a:stretch>
            <a:fillRect/>
          </a:stretch>
        </p:blipFill>
        <p:spPr>
          <a:xfrm>
            <a:off x="5775607" y="2270965"/>
            <a:ext cx="3456775" cy="2592581"/>
          </a:xfrm>
          <a:prstGeom prst="rect">
            <a:avLst/>
          </a:prstGeom>
          <a:noFill/>
          <a:ln>
            <a:noFill/>
          </a:ln>
        </p:spPr>
      </p:pic>
      <p:pic>
        <p:nvPicPr>
          <p:cNvPr id="12" name="Immagine 11">
            <a:extLst>
              <a:ext uri="{FF2B5EF4-FFF2-40B4-BE49-F238E27FC236}">
                <a16:creationId xmlns:a16="http://schemas.microsoft.com/office/drawing/2014/main" id="{AA658BA4-6929-7E59-CA79-9C3D2069F484}"/>
              </a:ext>
            </a:extLst>
          </p:cNvPr>
          <p:cNvPicPr>
            <a:picLocks noChangeAspect="1"/>
          </p:cNvPicPr>
          <p:nvPr/>
        </p:nvPicPr>
        <p:blipFill>
          <a:blip r:embed="rId5">
            <a:lum/>
            <a:alphaModFix/>
          </a:blip>
          <a:srcRect/>
          <a:stretch>
            <a:fillRect/>
          </a:stretch>
        </p:blipFill>
        <p:spPr>
          <a:xfrm>
            <a:off x="2607806" y="2270964"/>
            <a:ext cx="3456775" cy="2592581"/>
          </a:xfrm>
          <a:prstGeom prst="rect">
            <a:avLst/>
          </a:prstGeom>
          <a:noFill/>
          <a:ln>
            <a:noFill/>
          </a:ln>
        </p:spPr>
      </p:pic>
      <p:sp>
        <p:nvSpPr>
          <p:cNvPr id="8" name="Titolo 7">
            <a:extLst>
              <a:ext uri="{FF2B5EF4-FFF2-40B4-BE49-F238E27FC236}">
                <a16:creationId xmlns:a16="http://schemas.microsoft.com/office/drawing/2014/main" id="{1EF20407-8FBB-EE24-19C5-9FEC3542E3F9}"/>
              </a:ext>
            </a:extLst>
          </p:cNvPr>
          <p:cNvSpPr>
            <a:spLocks noGrp="1"/>
          </p:cNvSpPr>
          <p:nvPr>
            <p:ph type="title"/>
          </p:nvPr>
        </p:nvSpPr>
        <p:spPr/>
        <p:txBody>
          <a:bodyPr/>
          <a:lstStyle/>
          <a:p>
            <a:r>
              <a:rPr lang="en-GB" dirty="0"/>
              <a:t>Witness energy spread distribution at the plasma module exit</a:t>
            </a:r>
          </a:p>
        </p:txBody>
      </p:sp>
      <p:sp>
        <p:nvSpPr>
          <p:cNvPr id="10" name="Segnaposto numero diapositiva 3">
            <a:extLst>
              <a:ext uri="{FF2B5EF4-FFF2-40B4-BE49-F238E27FC236}">
                <a16:creationId xmlns:a16="http://schemas.microsoft.com/office/drawing/2014/main" id="{A1AB10B3-10DB-C5F0-77E9-F49B0D9751E9}"/>
              </a:ext>
            </a:extLst>
          </p:cNvPr>
          <p:cNvSpPr>
            <a:spLocks noGrp="1"/>
          </p:cNvSpPr>
          <p:nvPr>
            <p:ph type="sldNum" sz="quarter" idx="4294967295"/>
          </p:nvPr>
        </p:nvSpPr>
        <p:spPr>
          <a:xfrm>
            <a:off x="7010400" y="4767263"/>
            <a:ext cx="2133600" cy="274637"/>
          </a:xfrm>
        </p:spPr>
        <p:txBody>
          <a:bodyPr/>
          <a:lstStyle/>
          <a:p>
            <a:pPr lvl="0"/>
            <a:fld id="{667E0865-7975-604E-AC26-07639ED8A172}" type="slidenum">
              <a:rPr lang="en-US" smtClean="0"/>
              <a:t>11</a:t>
            </a:fld>
            <a:endParaRPr lang="en-US"/>
          </a:p>
        </p:txBody>
      </p:sp>
      <p:sp>
        <p:nvSpPr>
          <p:cNvPr id="6" name="CasellaDiTesto 5">
            <a:extLst>
              <a:ext uri="{FF2B5EF4-FFF2-40B4-BE49-F238E27FC236}">
                <a16:creationId xmlns:a16="http://schemas.microsoft.com/office/drawing/2014/main" id="{7995E264-F0C3-91BB-85DE-4E5532A073B2}"/>
              </a:ext>
            </a:extLst>
          </p:cNvPr>
          <p:cNvSpPr txBox="1"/>
          <p:nvPr/>
        </p:nvSpPr>
        <p:spPr>
          <a:xfrm>
            <a:off x="3696814" y="2295450"/>
            <a:ext cx="1074387" cy="242306"/>
          </a:xfrm>
          <a:prstGeom prst="rect">
            <a:avLst/>
          </a:prstGeom>
          <a:noFill/>
          <a:ln>
            <a:noFill/>
          </a:ln>
        </p:spPr>
        <p:txBody>
          <a:bodyPr vert="horz" wrap="none" lIns="61209" tIns="30605" rIns="61209" bIns="30605" anchorCtr="0" compatLnSpc="0">
            <a:spAutoFit/>
          </a:bodyPr>
          <a:lstStyle/>
          <a:p>
            <a:pPr hangingPunct="0"/>
            <a:r>
              <a:rPr lang="en-US" sz="1224">
                <a:latin typeface="Arial" pitchFamily="18"/>
                <a:ea typeface="Arial Unicode MS" pitchFamily="2"/>
                <a:cs typeface="Tahoma" pitchFamily="2"/>
              </a:rPr>
              <a:t>Nominal case</a:t>
            </a:r>
          </a:p>
        </p:txBody>
      </p:sp>
      <p:sp>
        <p:nvSpPr>
          <p:cNvPr id="7" name="CasellaDiTesto 6">
            <a:extLst>
              <a:ext uri="{FF2B5EF4-FFF2-40B4-BE49-F238E27FC236}">
                <a16:creationId xmlns:a16="http://schemas.microsoft.com/office/drawing/2014/main" id="{28B91954-41F9-C587-5BA9-3B97EE5B6C1F}"/>
              </a:ext>
            </a:extLst>
          </p:cNvPr>
          <p:cNvSpPr txBox="1"/>
          <p:nvPr/>
        </p:nvSpPr>
        <p:spPr>
          <a:xfrm>
            <a:off x="6566784" y="2270966"/>
            <a:ext cx="1772270" cy="242306"/>
          </a:xfrm>
          <a:prstGeom prst="rect">
            <a:avLst/>
          </a:prstGeom>
          <a:noFill/>
          <a:ln>
            <a:noFill/>
          </a:ln>
        </p:spPr>
        <p:txBody>
          <a:bodyPr vert="horz" wrap="none" lIns="61209" tIns="30605" rIns="61209" bIns="30605" anchorCtr="0" compatLnSpc="0">
            <a:spAutoFit/>
          </a:bodyPr>
          <a:lstStyle/>
          <a:p>
            <a:pPr hangingPunct="0"/>
            <a:r>
              <a:rPr lang="en-US" sz="1224">
                <a:latin typeface="Arial" pitchFamily="18"/>
                <a:ea typeface="Arial Unicode MS" pitchFamily="2"/>
                <a:cs typeface="Tahoma" pitchFamily="2"/>
              </a:rPr>
              <a:t>Half sband-phase jitters</a:t>
            </a:r>
          </a:p>
        </p:txBody>
      </p:sp>
      <p:sp>
        <p:nvSpPr>
          <p:cNvPr id="2" name="CasellaDiTesto 1">
            <a:extLst>
              <a:ext uri="{FF2B5EF4-FFF2-40B4-BE49-F238E27FC236}">
                <a16:creationId xmlns:a16="http://schemas.microsoft.com/office/drawing/2014/main" id="{1828976A-677E-6DAF-7759-C087D902743C}"/>
              </a:ext>
            </a:extLst>
          </p:cNvPr>
          <p:cNvSpPr txBox="1"/>
          <p:nvPr/>
        </p:nvSpPr>
        <p:spPr>
          <a:xfrm>
            <a:off x="6783634" y="710297"/>
            <a:ext cx="2402541" cy="369332"/>
          </a:xfrm>
          <a:prstGeom prst="rect">
            <a:avLst/>
          </a:prstGeom>
          <a:noFill/>
        </p:spPr>
        <p:txBody>
          <a:bodyPr wrap="square" rtlCol="0">
            <a:spAutoFit/>
          </a:bodyPr>
          <a:lstStyle/>
          <a:p>
            <a:r>
              <a:rPr lang="en-GB" dirty="0"/>
              <a:t>A. Del </a:t>
            </a:r>
            <a:r>
              <a:rPr lang="en-GB" dirty="0" err="1"/>
              <a:t>Dotto</a:t>
            </a:r>
            <a:r>
              <a:rPr lang="en-GB" dirty="0"/>
              <a:t>, S. Romeo</a:t>
            </a:r>
          </a:p>
        </p:txBody>
      </p:sp>
      <p:sp>
        <p:nvSpPr>
          <p:cNvPr id="3" name="CasellaDiTesto 2">
            <a:extLst>
              <a:ext uri="{FF2B5EF4-FFF2-40B4-BE49-F238E27FC236}">
                <a16:creationId xmlns:a16="http://schemas.microsoft.com/office/drawing/2014/main" id="{FF97B137-E443-E0C7-7A03-A1FC586982FA}"/>
              </a:ext>
            </a:extLst>
          </p:cNvPr>
          <p:cNvSpPr txBox="1"/>
          <p:nvPr/>
        </p:nvSpPr>
        <p:spPr>
          <a:xfrm>
            <a:off x="6983958" y="1677772"/>
            <a:ext cx="2124546" cy="444990"/>
          </a:xfrm>
          <a:prstGeom prst="rect">
            <a:avLst/>
          </a:prstGeom>
          <a:noFill/>
          <a:ln>
            <a:noFill/>
          </a:ln>
        </p:spPr>
        <p:txBody>
          <a:bodyPr vert="horz" wrap="none" lIns="61209" tIns="30605" rIns="61209" bIns="30605" compatLnSpc="0">
            <a:spAutoFit/>
          </a:bodyPr>
          <a:lstStyle/>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Capillary length 60 cm</a:t>
            </a:r>
          </a:p>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Cut at 80% of 30 </a:t>
            </a:r>
            <a:r>
              <a:rPr lang="en-US" sz="1224" dirty="0" err="1">
                <a:latin typeface="Ubuntu Ligth" pitchFamily="18"/>
                <a:ea typeface="Arial Unicode MS" pitchFamily="2"/>
                <a:cs typeface="Tahoma" pitchFamily="2"/>
              </a:rPr>
              <a:t>pC</a:t>
            </a:r>
            <a:r>
              <a:rPr lang="en-US" sz="1224" dirty="0">
                <a:latin typeface="Ubuntu Ligth" pitchFamily="18"/>
                <a:ea typeface="Arial Unicode MS" pitchFamily="2"/>
                <a:cs typeface="Tahoma" pitchFamily="2"/>
              </a:rPr>
              <a:t> charge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5FDF0428-8BE7-A928-EE26-7335B920E274}"/>
              </a:ext>
            </a:extLst>
          </p:cNvPr>
          <p:cNvSpPr>
            <a:spLocks noGrp="1"/>
          </p:cNvSpPr>
          <p:nvPr>
            <p:ph type="title"/>
          </p:nvPr>
        </p:nvSpPr>
        <p:spPr>
          <a:xfrm>
            <a:off x="1962462" y="80920"/>
            <a:ext cx="7146042" cy="842752"/>
          </a:xfrm>
        </p:spPr>
        <p:txBody>
          <a:bodyPr anchor="ctr">
            <a:normAutofit fontScale="90000"/>
          </a:bodyPr>
          <a:lstStyle/>
          <a:p>
            <a:r>
              <a:rPr lang="en-GB" dirty="0"/>
              <a:t>Updated analysis for Photoinjector w S-band </a:t>
            </a:r>
            <a:r>
              <a:rPr lang="en-GB" dirty="0" err="1"/>
              <a:t>ampl</a:t>
            </a:r>
            <a:r>
              <a:rPr lang="en-GB" dirty="0"/>
              <a:t>. jitter contribution comparable w phase jitter contribution and neglecting the  laser time arrival</a:t>
            </a:r>
            <a:endParaRPr lang="en-GB" sz="2100" dirty="0">
              <a:solidFill>
                <a:schemeClr val="accent5">
                  <a:lumMod val="75000"/>
                </a:schemeClr>
              </a:solidFill>
              <a:effectLst>
                <a:outerShdw blurRad="38100" dist="38100" dir="2700000" algn="tl">
                  <a:srgbClr val="000000">
                    <a:alpha val="43137"/>
                  </a:srgbClr>
                </a:outerShdw>
              </a:effectLst>
              <a:latin typeface="Maiandra GD" panose="020E050203030802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026C9D9B-5877-449C-B213-217A2FDF1E16}"/>
              </a:ext>
            </a:extLst>
          </p:cNvPr>
          <p:cNvSpPr>
            <a:spLocks noGrp="1"/>
          </p:cNvSpPr>
          <p:nvPr>
            <p:ph idx="1"/>
          </p:nvPr>
        </p:nvSpPr>
        <p:spPr>
          <a:xfrm>
            <a:off x="0" y="1316637"/>
            <a:ext cx="5831462" cy="2397714"/>
          </a:xfrm>
        </p:spPr>
        <p:txBody>
          <a:bodyPr>
            <a:noAutofit/>
          </a:bodyPr>
          <a:lstStyle/>
          <a:p>
            <a:pPr algn="just"/>
            <a:r>
              <a:rPr lang="en-GB" sz="1200" dirty="0">
                <a:latin typeface="Helvetica Neue Light"/>
                <a:cs typeface="Calibri Light" panose="020F0302020204030204" pitchFamily="34" charset="0"/>
              </a:rPr>
              <a:t>Updated jitter values have been evaluated as in Table</a:t>
            </a:r>
          </a:p>
          <a:p>
            <a:pPr algn="just"/>
            <a:r>
              <a:rPr lang="en-GB" sz="1200" dirty="0">
                <a:latin typeface="Helvetica Neue Light"/>
                <a:cs typeface="Calibri Light" panose="020F0302020204030204" pitchFamily="34" charset="0"/>
              </a:rPr>
              <a:t>The major upgrade of the machine regarded the photocathode laser TOA jitter </a:t>
            </a:r>
            <a:r>
              <a:rPr lang="en-GB" sz="1200" dirty="0">
                <a:latin typeface="Helvetica Neue Light"/>
                <a:cs typeface="Calibri Light" panose="020F0302020204030204" pitchFamily="34" charset="0"/>
                <a:sym typeface="Wingdings" panose="05000000000000000000" pitchFamily="2" charset="2"/>
              </a:rPr>
              <a:t> 0 fs</a:t>
            </a:r>
          </a:p>
          <a:p>
            <a:pPr algn="just"/>
            <a:r>
              <a:rPr lang="en-GB" sz="1200" dirty="0">
                <a:latin typeface="Helvetica Neue Light"/>
                <a:cs typeface="Calibri Light" panose="020F0302020204030204" pitchFamily="34" charset="0"/>
                <a:sym typeface="Wingdings" panose="05000000000000000000" pitchFamily="2" charset="2"/>
              </a:rPr>
              <a:t>In the chosen range the timing jitter depends quite linearly on the considered quantities</a:t>
            </a:r>
          </a:p>
          <a:p>
            <a:pPr lvl="1" algn="just"/>
            <a:endParaRPr lang="en-GB" sz="1200" dirty="0">
              <a:latin typeface="Helvetica Neue Light"/>
              <a:cs typeface="Calibri Light" panose="020F0302020204030204" pitchFamily="34" charset="0"/>
            </a:endParaRPr>
          </a:p>
        </p:txBody>
      </p:sp>
      <p:graphicFrame>
        <p:nvGraphicFramePr>
          <p:cNvPr id="8" name="Tabella 7">
            <a:extLst>
              <a:ext uri="{FF2B5EF4-FFF2-40B4-BE49-F238E27FC236}">
                <a16:creationId xmlns:a16="http://schemas.microsoft.com/office/drawing/2014/main" id="{689CE19F-A156-8393-7240-CBBB4CD5E0E4}"/>
              </a:ext>
            </a:extLst>
          </p:cNvPr>
          <p:cNvGraphicFramePr>
            <a:graphicFrameLocks noGrp="1"/>
          </p:cNvGraphicFramePr>
          <p:nvPr>
            <p:extLst>
              <p:ext uri="{D42A27DB-BD31-4B8C-83A1-F6EECF244321}">
                <p14:modId xmlns:p14="http://schemas.microsoft.com/office/powerpoint/2010/main" val="1312491570"/>
              </p:ext>
            </p:extLst>
          </p:nvPr>
        </p:nvGraphicFramePr>
        <p:xfrm>
          <a:off x="6024282" y="1416423"/>
          <a:ext cx="3040278" cy="3399263"/>
        </p:xfrm>
        <a:graphic>
          <a:graphicData uri="http://schemas.openxmlformats.org/drawingml/2006/table">
            <a:tbl>
              <a:tblPr bandRow="1">
                <a:tableStyleId>{5C22544A-7EE6-4342-B048-85BDC9FD1C3A}</a:tableStyleId>
              </a:tblPr>
              <a:tblGrid>
                <a:gridCol w="1490063">
                  <a:extLst>
                    <a:ext uri="{9D8B030D-6E8A-4147-A177-3AD203B41FA5}">
                      <a16:colId xmlns:a16="http://schemas.microsoft.com/office/drawing/2014/main" val="20000"/>
                    </a:ext>
                  </a:extLst>
                </a:gridCol>
                <a:gridCol w="909637">
                  <a:extLst>
                    <a:ext uri="{9D8B030D-6E8A-4147-A177-3AD203B41FA5}">
                      <a16:colId xmlns:a16="http://schemas.microsoft.com/office/drawing/2014/main" val="20001"/>
                    </a:ext>
                  </a:extLst>
                </a:gridCol>
                <a:gridCol w="640578">
                  <a:extLst>
                    <a:ext uri="{9D8B030D-6E8A-4147-A177-3AD203B41FA5}">
                      <a16:colId xmlns:a16="http://schemas.microsoft.com/office/drawing/2014/main" val="20002"/>
                    </a:ext>
                  </a:extLst>
                </a:gridCol>
              </a:tblGrid>
              <a:tr h="244939">
                <a:tc gridSpan="3">
                  <a:txBody>
                    <a:bodyPr/>
                    <a:lstStyle/>
                    <a:p>
                      <a:r>
                        <a:rPr lang="en-US" sz="1200" b="1" baseline="0" dirty="0">
                          <a:solidFill>
                            <a:schemeClr val="bg1"/>
                          </a:solidFill>
                          <a:latin typeface="+mn-lt"/>
                        </a:rPr>
                        <a:t>RF Gun (rms)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endParaRPr lang="en-US" sz="20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800" b="1" baseline="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44939">
                <a:tc>
                  <a:txBody>
                    <a:bodyPr/>
                    <a:lstStyle/>
                    <a:p>
                      <a:r>
                        <a:rPr lang="en-US" sz="1200" baseline="0" dirty="0">
                          <a:solidFill>
                            <a:schemeClr val="tx1"/>
                          </a:solidFill>
                          <a:latin typeface="+mn-lt"/>
                        </a:rPr>
                        <a:t>RF Voltage [</a:t>
                      </a:r>
                      <a:r>
                        <a:rPr lang="el-GR" sz="1200" baseline="0" dirty="0">
                          <a:solidFill>
                            <a:schemeClr val="tx1"/>
                          </a:solidFill>
                          <a:latin typeface="+mn-lt"/>
                        </a:rPr>
                        <a:t>Δ</a:t>
                      </a:r>
                      <a:r>
                        <a:rPr lang="it-IT" sz="1200" baseline="0" dirty="0">
                          <a:solidFill>
                            <a:schemeClr val="tx1"/>
                          </a:solidFill>
                          <a:latin typeface="+mn-lt"/>
                        </a:rPr>
                        <a:t>V</a:t>
                      </a:r>
                      <a:r>
                        <a:rPr lang="en-US" sz="1200" baseline="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0.030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44939">
                <a:tc>
                  <a:txBody>
                    <a:bodyPr/>
                    <a:lstStyle/>
                    <a:p>
                      <a:r>
                        <a:rPr lang="en-US" sz="1200" baseline="0" dirty="0">
                          <a:solidFill>
                            <a:schemeClr val="tx1"/>
                          </a:solidFill>
                          <a:latin typeface="+mn-lt"/>
                        </a:rPr>
                        <a:t>RF Phase [</a:t>
                      </a:r>
                      <a:r>
                        <a:rPr lang="el-GR" sz="1200" kern="1200" baseline="0" dirty="0">
                          <a:solidFill>
                            <a:schemeClr val="tx1"/>
                          </a:solidFill>
                          <a:latin typeface="+mn-lt"/>
                          <a:ea typeface="+mn-ea"/>
                          <a:cs typeface="+mn-cs"/>
                        </a:rPr>
                        <a:t>Δ</a:t>
                      </a:r>
                      <a:r>
                        <a:rPr lang="it-IT" sz="1200" kern="1200" baseline="0" dirty="0">
                          <a:solidFill>
                            <a:schemeClr val="tx1"/>
                          </a:solidFill>
                          <a:latin typeface="+mn-lt"/>
                          <a:ea typeface="+mn-ea"/>
                          <a:cs typeface="+mn-cs"/>
                        </a:rPr>
                        <a:t>φ]</a:t>
                      </a:r>
                      <a:endParaRPr lang="en-US" sz="1200" baseline="0"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0.015</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i="1" dirty="0" err="1">
                          <a:solidFill>
                            <a:schemeClr val="tx1"/>
                          </a:solidFill>
                          <a:latin typeface="+mn-lt"/>
                        </a:rPr>
                        <a:t>deg</a:t>
                      </a:r>
                      <a:endParaRPr lang="en-US" sz="1200" i="1"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44939">
                <a:tc gridSpan="3">
                  <a:txBody>
                    <a:bodyPr/>
                    <a:lstStyle/>
                    <a:p>
                      <a:r>
                        <a:rPr lang="en-US" sz="1200" b="1" baseline="0" dirty="0">
                          <a:solidFill>
                            <a:schemeClr val="bg1"/>
                          </a:solidFill>
                          <a:latin typeface="+mn-lt"/>
                        </a:rPr>
                        <a:t>S-band Accelerating Sections (rms)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endParaRPr lang="en-US" sz="20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800" b="1" baseline="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244939">
                <a:tc>
                  <a:txBody>
                    <a:bodyPr/>
                    <a:lstStyle/>
                    <a:p>
                      <a:r>
                        <a:rPr lang="en-US" sz="1200" baseline="0" dirty="0">
                          <a:solidFill>
                            <a:schemeClr val="tx1"/>
                          </a:solidFill>
                          <a:latin typeface="+mn-lt"/>
                        </a:rPr>
                        <a:t>RF Voltage [</a:t>
                      </a:r>
                      <a:r>
                        <a:rPr lang="el-GR" sz="1200" baseline="0" dirty="0">
                          <a:solidFill>
                            <a:schemeClr val="tx1"/>
                          </a:solidFill>
                          <a:latin typeface="+mn-lt"/>
                        </a:rPr>
                        <a:t>Δ</a:t>
                      </a:r>
                      <a:r>
                        <a:rPr lang="it-IT" sz="1200" baseline="0" dirty="0">
                          <a:solidFill>
                            <a:schemeClr val="tx1"/>
                          </a:solidFill>
                          <a:latin typeface="+mn-lt"/>
                        </a:rPr>
                        <a:t>V</a:t>
                      </a:r>
                      <a:r>
                        <a:rPr lang="en-US" sz="1200" baseline="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0.030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44939">
                <a:tc>
                  <a:txBody>
                    <a:bodyPr/>
                    <a:lstStyle/>
                    <a:p>
                      <a:r>
                        <a:rPr lang="en-US" sz="1200" baseline="0" dirty="0">
                          <a:solidFill>
                            <a:schemeClr val="tx1"/>
                          </a:solidFill>
                          <a:latin typeface="+mn-lt"/>
                        </a:rPr>
                        <a:t>RF Phase [</a:t>
                      </a:r>
                      <a:r>
                        <a:rPr lang="el-GR" sz="1200" kern="1200" baseline="0" dirty="0">
                          <a:solidFill>
                            <a:schemeClr val="tx1"/>
                          </a:solidFill>
                          <a:latin typeface="+mn-lt"/>
                          <a:ea typeface="+mn-ea"/>
                          <a:cs typeface="+mn-cs"/>
                        </a:rPr>
                        <a:t>Δ</a:t>
                      </a:r>
                      <a:r>
                        <a:rPr lang="it-IT" sz="1200" kern="1200" baseline="0" dirty="0">
                          <a:solidFill>
                            <a:schemeClr val="tx1"/>
                          </a:solidFill>
                          <a:latin typeface="+mn-lt"/>
                          <a:ea typeface="+mn-ea"/>
                          <a:cs typeface="+mn-cs"/>
                        </a:rPr>
                        <a:t>φ]</a:t>
                      </a:r>
                      <a:endParaRPr lang="en-US" sz="1200" baseline="0"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0.015</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i="1" dirty="0" err="1">
                          <a:solidFill>
                            <a:schemeClr val="tx1"/>
                          </a:solidFill>
                          <a:latin typeface="+mn-lt"/>
                        </a:rPr>
                        <a:t>deg</a:t>
                      </a:r>
                      <a:endParaRPr lang="en-US" sz="1200" i="1"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44939">
                <a:tc gridSpan="3">
                  <a:txBody>
                    <a:bodyPr/>
                    <a:lstStyle/>
                    <a:p>
                      <a:r>
                        <a:rPr lang="en-US" sz="1200" b="1" baseline="0" dirty="0">
                          <a:solidFill>
                            <a:schemeClr val="bg1"/>
                          </a:solidFill>
                          <a:latin typeface="+mn-lt"/>
                        </a:rPr>
                        <a:t>X-band Accelerating Sections (rms)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endParaRPr lang="en-US" sz="20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800" b="1" baseline="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5071409"/>
                  </a:ext>
                </a:extLst>
              </a:tr>
              <a:tr h="244939">
                <a:tc>
                  <a:txBody>
                    <a:bodyPr/>
                    <a:lstStyle/>
                    <a:p>
                      <a:r>
                        <a:rPr lang="en-US" sz="1200" baseline="0" dirty="0">
                          <a:solidFill>
                            <a:schemeClr val="tx1"/>
                          </a:solidFill>
                          <a:latin typeface="+mn-lt"/>
                        </a:rPr>
                        <a:t>RF Voltage [</a:t>
                      </a:r>
                      <a:r>
                        <a:rPr lang="el-GR" sz="1200" baseline="0" dirty="0">
                          <a:solidFill>
                            <a:schemeClr val="tx1"/>
                          </a:solidFill>
                          <a:latin typeface="+mn-lt"/>
                        </a:rPr>
                        <a:t>Δ</a:t>
                      </a:r>
                      <a:r>
                        <a:rPr lang="it-IT" sz="1200" baseline="0" dirty="0">
                          <a:solidFill>
                            <a:schemeClr val="tx1"/>
                          </a:solidFill>
                          <a:latin typeface="+mn-lt"/>
                        </a:rPr>
                        <a:t>V</a:t>
                      </a:r>
                      <a:r>
                        <a:rPr lang="en-US" sz="1200" baseline="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0.02</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1047441"/>
                  </a:ext>
                </a:extLst>
              </a:tr>
              <a:tr h="244939">
                <a:tc>
                  <a:txBody>
                    <a:bodyPr/>
                    <a:lstStyle/>
                    <a:p>
                      <a:r>
                        <a:rPr lang="en-US" sz="1200" baseline="0" dirty="0">
                          <a:solidFill>
                            <a:schemeClr val="tx1"/>
                          </a:solidFill>
                          <a:latin typeface="+mn-lt"/>
                        </a:rPr>
                        <a:t>RF Phase [</a:t>
                      </a:r>
                      <a:r>
                        <a:rPr lang="el-GR" sz="1200" kern="1200" baseline="0" dirty="0">
                          <a:solidFill>
                            <a:schemeClr val="tx1"/>
                          </a:solidFill>
                          <a:latin typeface="+mn-lt"/>
                          <a:ea typeface="+mn-ea"/>
                          <a:cs typeface="+mn-cs"/>
                        </a:rPr>
                        <a:t>Δ</a:t>
                      </a:r>
                      <a:r>
                        <a:rPr lang="it-IT" sz="1200" kern="1200" baseline="0" dirty="0">
                          <a:solidFill>
                            <a:schemeClr val="tx1"/>
                          </a:solidFill>
                          <a:latin typeface="+mn-lt"/>
                          <a:ea typeface="+mn-ea"/>
                          <a:cs typeface="+mn-cs"/>
                        </a:rPr>
                        <a:t>φ]</a:t>
                      </a:r>
                      <a:endParaRPr lang="en-US" sz="1200" baseline="0"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0.10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1" dirty="0" err="1">
                          <a:solidFill>
                            <a:schemeClr val="tx1"/>
                          </a:solidFill>
                          <a:latin typeface="+mn-lt"/>
                        </a:rPr>
                        <a:t>deg</a:t>
                      </a:r>
                      <a:endParaRPr lang="en-US" sz="1200" i="1"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213432"/>
                  </a:ext>
                </a:extLst>
              </a:tr>
              <a:tr h="287738">
                <a:tc gridSpan="3">
                  <a:txBody>
                    <a:bodyPr/>
                    <a:lstStyle/>
                    <a:p>
                      <a:r>
                        <a:rPr lang="en-US" sz="1200" b="1" baseline="0" dirty="0">
                          <a:solidFill>
                            <a:schemeClr val="bg1"/>
                          </a:solidFill>
                          <a:latin typeface="+mn-lt"/>
                        </a:rPr>
                        <a:t>Cathode Laser System (rms)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endParaRPr lang="en-US" sz="20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800" b="1" baseline="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244939">
                <a:tc>
                  <a:txBody>
                    <a:bodyPr/>
                    <a:lstStyle/>
                    <a:p>
                      <a:r>
                        <a:rPr lang="en-US" sz="1200" baseline="0" dirty="0">
                          <a:solidFill>
                            <a:schemeClr val="tx1"/>
                          </a:solidFill>
                          <a:latin typeface="+mn-lt"/>
                        </a:rPr>
                        <a:t>Charge [</a:t>
                      </a:r>
                      <a:r>
                        <a:rPr lang="el-GR" sz="1200" baseline="0" dirty="0">
                          <a:solidFill>
                            <a:schemeClr val="tx1"/>
                          </a:solidFill>
                          <a:latin typeface="+mn-lt"/>
                        </a:rPr>
                        <a:t>Δ</a:t>
                      </a:r>
                      <a:r>
                        <a:rPr lang="it-IT" sz="1200" baseline="0" dirty="0">
                          <a:solidFill>
                            <a:schemeClr val="tx1"/>
                          </a:solidFill>
                          <a:latin typeface="+mn-lt"/>
                        </a:rPr>
                        <a:t>Q</a:t>
                      </a:r>
                      <a:r>
                        <a:rPr lang="en-US" sz="1200" baseline="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0.3</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7346">
                <a:tc>
                  <a:txBody>
                    <a:bodyPr/>
                    <a:lstStyle/>
                    <a:p>
                      <a:r>
                        <a:rPr lang="en-GB" sz="1200" baseline="0" dirty="0">
                          <a:solidFill>
                            <a:schemeClr val="tx1"/>
                          </a:solidFill>
                          <a:latin typeface="+mn-lt"/>
                        </a:rPr>
                        <a:t>Laser time of arrival [Δ𝑡] </a:t>
                      </a:r>
                      <a:endParaRPr lang="en-US" sz="1200" baseline="0"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mn-lt"/>
                        </a:rPr>
                        <a:t>fs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849779"/>
                  </a:ext>
                </a:extLst>
              </a:tr>
              <a:tr h="244939">
                <a:tc>
                  <a:txBody>
                    <a:bodyPr/>
                    <a:lstStyle/>
                    <a:p>
                      <a:r>
                        <a:rPr lang="en-US" sz="1200" baseline="0" dirty="0">
                          <a:solidFill>
                            <a:schemeClr val="tx1"/>
                          </a:solidFill>
                          <a:latin typeface="+mn-lt"/>
                        </a:rPr>
                        <a:t>Laser Spot size [</a:t>
                      </a:r>
                      <a:r>
                        <a:rPr lang="el-GR" sz="1200" kern="1200" baseline="0" dirty="0">
                          <a:solidFill>
                            <a:schemeClr val="tx1"/>
                          </a:solidFill>
                          <a:latin typeface="+mn-lt"/>
                          <a:ea typeface="+mn-ea"/>
                          <a:cs typeface="+mn-cs"/>
                        </a:rPr>
                        <a:t>Δσ</a:t>
                      </a:r>
                      <a:r>
                        <a:rPr lang="it-IT" sz="1200" kern="1200" baseline="0" dirty="0">
                          <a:solidFill>
                            <a:schemeClr val="tx1"/>
                          </a:solidFill>
                          <a:latin typeface="+mn-lt"/>
                          <a:ea typeface="+mn-ea"/>
                          <a:cs typeface="+mn-cs"/>
                        </a:rPr>
                        <a:t>]</a:t>
                      </a:r>
                      <a:endParaRPr lang="en-US" sz="1200" baseline="0" dirty="0">
                        <a:solidFill>
                          <a:schemeClr val="tx1"/>
                        </a:solidFill>
                        <a:latin typeface="+mn-lt"/>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mn-lt"/>
                        </a:rPr>
                        <a:t>± 0.3</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mn-lt"/>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218203"/>
                  </a:ext>
                </a:extLst>
              </a:tr>
            </a:tbl>
          </a:graphicData>
        </a:graphic>
      </p:graphicFrame>
      <p:pic>
        <p:nvPicPr>
          <p:cNvPr id="6" name="Immagine 5">
            <a:extLst>
              <a:ext uri="{FF2B5EF4-FFF2-40B4-BE49-F238E27FC236}">
                <a16:creationId xmlns:a16="http://schemas.microsoft.com/office/drawing/2014/main" id="{3A6A242B-E479-C5E5-C92D-4F0680290630}"/>
              </a:ext>
            </a:extLst>
          </p:cNvPr>
          <p:cNvPicPr>
            <a:picLocks noChangeAspect="1"/>
          </p:cNvPicPr>
          <p:nvPr/>
        </p:nvPicPr>
        <p:blipFill>
          <a:blip r:embed="rId2"/>
          <a:stretch>
            <a:fillRect/>
          </a:stretch>
        </p:blipFill>
        <p:spPr>
          <a:xfrm>
            <a:off x="0" y="2515494"/>
            <a:ext cx="5831462" cy="2365313"/>
          </a:xfrm>
          <a:prstGeom prst="rect">
            <a:avLst/>
          </a:prstGeom>
        </p:spPr>
      </p:pic>
      <p:sp>
        <p:nvSpPr>
          <p:cNvPr id="4" name="Ovale 3">
            <a:extLst>
              <a:ext uri="{FF2B5EF4-FFF2-40B4-BE49-F238E27FC236}">
                <a16:creationId xmlns:a16="http://schemas.microsoft.com/office/drawing/2014/main" id="{7CBB63DF-4F6A-3722-6AF9-2C68D100C1B0}"/>
              </a:ext>
            </a:extLst>
          </p:cNvPr>
          <p:cNvSpPr/>
          <p:nvPr/>
        </p:nvSpPr>
        <p:spPr>
          <a:xfrm>
            <a:off x="306001" y="2361153"/>
            <a:ext cx="1057836" cy="655544"/>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Ovale 4">
            <a:extLst>
              <a:ext uri="{FF2B5EF4-FFF2-40B4-BE49-F238E27FC236}">
                <a16:creationId xmlns:a16="http://schemas.microsoft.com/office/drawing/2014/main" id="{CC1DE4DD-9D13-F870-9157-22D563AD5698}"/>
              </a:ext>
            </a:extLst>
          </p:cNvPr>
          <p:cNvSpPr/>
          <p:nvPr/>
        </p:nvSpPr>
        <p:spPr>
          <a:xfrm>
            <a:off x="4043082" y="2401571"/>
            <a:ext cx="1057836" cy="655544"/>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CasellaDiTesto 12">
            <a:extLst>
              <a:ext uri="{FF2B5EF4-FFF2-40B4-BE49-F238E27FC236}">
                <a16:creationId xmlns:a16="http://schemas.microsoft.com/office/drawing/2014/main" id="{FAD73905-3924-10D3-E367-5E4CB9B2EA63}"/>
              </a:ext>
            </a:extLst>
          </p:cNvPr>
          <p:cNvSpPr txBox="1"/>
          <p:nvPr/>
        </p:nvSpPr>
        <p:spPr>
          <a:xfrm>
            <a:off x="0" y="872258"/>
            <a:ext cx="8399930" cy="400110"/>
          </a:xfrm>
          <a:prstGeom prst="rect">
            <a:avLst/>
          </a:prstGeom>
          <a:noFill/>
        </p:spPr>
        <p:txBody>
          <a:bodyPr wrap="square">
            <a:spAutoFit/>
          </a:bodyPr>
          <a:lstStyle/>
          <a:p>
            <a:r>
              <a:rPr kumimoji="0" lang="en-GB" sz="2000" b="1" i="0" u="sng" strike="noStrike" kern="1200" cap="none" normalizeH="0" baseline="0" noProof="0" dirty="0">
                <a:ln>
                  <a:noFill/>
                </a:ln>
                <a:solidFill>
                  <a:srgbClr val="DA002F">
                    <a:lumMod val="75000"/>
                  </a:srgbClr>
                </a:solidFill>
                <a:effectLst>
                  <a:outerShdw blurRad="38100" dist="38100" dir="2700000" algn="tl">
                    <a:srgbClr val="000000">
                      <a:alpha val="43137"/>
                    </a:srgbClr>
                  </a:outerShdw>
                </a:effectLst>
                <a:uLnTx/>
                <a:uFillTx/>
                <a:latin typeface="Maiandra GD" panose="020E0502030308020204" pitchFamily="34" charset="0"/>
                <a:ea typeface="+mj-ea"/>
                <a:cs typeface="Calibri" panose="020F0502020204030204" pitchFamily="34" charset="0"/>
              </a:rPr>
              <a:t>Updated machine performances</a:t>
            </a:r>
            <a:endParaRPr lang="en-GB" sz="2000" dirty="0"/>
          </a:p>
        </p:txBody>
      </p:sp>
      <p:sp>
        <p:nvSpPr>
          <p:cNvPr id="14" name="Freccia destra 13">
            <a:extLst>
              <a:ext uri="{FF2B5EF4-FFF2-40B4-BE49-F238E27FC236}">
                <a16:creationId xmlns:a16="http://schemas.microsoft.com/office/drawing/2014/main" id="{EB66F6AE-1042-0FDA-C060-A12129D17A85}"/>
              </a:ext>
            </a:extLst>
          </p:cNvPr>
          <p:cNvSpPr/>
          <p:nvPr/>
        </p:nvSpPr>
        <p:spPr>
          <a:xfrm>
            <a:off x="3989294" y="1012946"/>
            <a:ext cx="753036" cy="2151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5" name="CasellaDiTesto 14">
                <a:extLst>
                  <a:ext uri="{FF2B5EF4-FFF2-40B4-BE49-F238E27FC236}">
                    <a16:creationId xmlns:a16="http://schemas.microsoft.com/office/drawing/2014/main" id="{41890E74-DF89-89D7-2A31-8DB10029A5A3}"/>
                  </a:ext>
                </a:extLst>
              </p:cNvPr>
              <p:cNvSpPr txBox="1"/>
              <p:nvPr/>
            </p:nvSpPr>
            <p:spPr>
              <a:xfrm>
                <a:off x="4742330" y="908438"/>
                <a:ext cx="2635986" cy="523220"/>
              </a:xfrm>
              <a:prstGeom prst="rect">
                <a:avLst/>
              </a:prstGeom>
              <a:noFill/>
            </p:spPr>
            <p:txBody>
              <a:bodyPr wrap="square" rtlCol="0">
                <a:spAutoFit/>
              </a:bodyPr>
              <a:lstStyle/>
              <a:p>
                <a:pPr algn="l" defTabSz="342900">
                  <a:spcBef>
                    <a:spcPts val="263"/>
                  </a:spcBef>
                </a:pPr>
                <a14:m>
                  <m:oMath xmlns:m="http://schemas.openxmlformats.org/officeDocument/2006/math">
                    <m:r>
                      <a:rPr lang="en-GB" sz="1400" b="1" i="1" dirty="0" smtClean="0">
                        <a:solidFill>
                          <a:schemeClr val="accent2"/>
                        </a:solidFill>
                        <a:latin typeface="Cambria Math" panose="02040503050406030204" pitchFamily="18" charset="0"/>
                      </a:rPr>
                      <m:t>~ </m:t>
                    </m:r>
                    <m:f>
                      <m:fPr>
                        <m:type m:val="skw"/>
                        <m:ctrlPr>
                          <a:rPr lang="en-GB" sz="1400" b="1" i="1" dirty="0" smtClean="0">
                            <a:solidFill>
                              <a:schemeClr val="accent2"/>
                            </a:solidFill>
                            <a:latin typeface="Cambria Math" panose="02040503050406030204" pitchFamily="18" charset="0"/>
                          </a:rPr>
                        </m:ctrlPr>
                      </m:fPr>
                      <m:num>
                        <m:r>
                          <a:rPr lang="it-IT" sz="1400" b="1" i="1" dirty="0" smtClean="0">
                            <a:solidFill>
                              <a:schemeClr val="accent2"/>
                            </a:solidFill>
                            <a:latin typeface="Cambria Math" panose="02040503050406030204" pitchFamily="18" charset="0"/>
                          </a:rPr>
                          <m:t>𝟏</m:t>
                        </m:r>
                      </m:num>
                      <m:den>
                        <m:r>
                          <a:rPr lang="it-IT" sz="1400" b="1" i="1" dirty="0" smtClean="0">
                            <a:solidFill>
                              <a:schemeClr val="accent2"/>
                            </a:solidFill>
                            <a:latin typeface="Cambria Math" panose="02040503050406030204" pitchFamily="18" charset="0"/>
                          </a:rPr>
                          <m:t>𝟐</m:t>
                        </m:r>
                      </m:den>
                    </m:f>
                    <m:r>
                      <a:rPr lang="it-IT" sz="1400" b="1" i="1" dirty="0" smtClean="0">
                        <a:solidFill>
                          <a:schemeClr val="accent2"/>
                        </a:solidFill>
                        <a:latin typeface="Cambria Math" panose="02040503050406030204" pitchFamily="18" charset="0"/>
                      </a:rPr>
                      <m:t> </m:t>
                    </m:r>
                  </m:oMath>
                </a14:m>
                <a:r>
                  <a:rPr lang="en-GB" sz="1400" b="1" dirty="0">
                    <a:solidFill>
                      <a:schemeClr val="accent2"/>
                    </a:solidFill>
                  </a:rPr>
                  <a:t>of Wit-</a:t>
                </a:r>
                <a:r>
                  <a:rPr lang="en-GB" sz="1400" b="1" dirty="0" err="1">
                    <a:solidFill>
                      <a:schemeClr val="accent2"/>
                    </a:solidFill>
                  </a:rPr>
                  <a:t>Dri</a:t>
                </a:r>
                <a:r>
                  <a:rPr lang="en-GB" sz="1400" b="1" dirty="0">
                    <a:solidFill>
                      <a:schemeClr val="accent2"/>
                    </a:solidFill>
                  </a:rPr>
                  <a:t> distance and   		Peak current  variation </a:t>
                </a:r>
              </a:p>
            </p:txBody>
          </p:sp>
        </mc:Choice>
        <mc:Fallback>
          <p:sp>
            <p:nvSpPr>
              <p:cNvPr id="15" name="CasellaDiTesto 14">
                <a:extLst>
                  <a:ext uri="{FF2B5EF4-FFF2-40B4-BE49-F238E27FC236}">
                    <a16:creationId xmlns:a16="http://schemas.microsoft.com/office/drawing/2014/main" id="{41890E74-DF89-89D7-2A31-8DB10029A5A3}"/>
                  </a:ext>
                </a:extLst>
              </p:cNvPr>
              <p:cNvSpPr txBox="1">
                <a:spLocks noRot="1" noChangeAspect="1" noMove="1" noResize="1" noEditPoints="1" noAdjustHandles="1" noChangeArrowheads="1" noChangeShapeType="1" noTextEdit="1"/>
              </p:cNvSpPr>
              <p:nvPr/>
            </p:nvSpPr>
            <p:spPr>
              <a:xfrm>
                <a:off x="4742330" y="908438"/>
                <a:ext cx="2635986" cy="523220"/>
              </a:xfrm>
              <a:prstGeom prst="rect">
                <a:avLst/>
              </a:prstGeom>
              <a:blipFill>
                <a:blip r:embed="rId3"/>
                <a:stretch>
                  <a:fillRect t="-61905" b="-57143"/>
                </a:stretch>
              </a:blipFill>
            </p:spPr>
            <p:txBody>
              <a:bodyPr/>
              <a:lstStyle/>
              <a:p>
                <a:r>
                  <a:rPr lang="en-GB">
                    <a:noFill/>
                  </a:rPr>
                  <a:t> </a:t>
                </a:r>
              </a:p>
            </p:txBody>
          </p:sp>
        </mc:Fallback>
      </mc:AlternateContent>
    </p:spTree>
    <p:extLst>
      <p:ext uri="{BB962C8B-B14F-4D97-AF65-F5344CB8AC3E}">
        <p14:creationId xmlns:p14="http://schemas.microsoft.com/office/powerpoint/2010/main" val="7765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25">
            <a:extLst>
              <a:ext uri="{FF2B5EF4-FFF2-40B4-BE49-F238E27FC236}">
                <a16:creationId xmlns:a16="http://schemas.microsoft.com/office/drawing/2014/main" id="{85D78D07-B884-6245-7E3D-898444A615F8}"/>
              </a:ext>
            </a:extLst>
          </p:cNvPr>
          <p:cNvSpPr>
            <a:spLocks noGrp="1"/>
          </p:cNvSpPr>
          <p:nvPr>
            <p:ph type="title"/>
          </p:nvPr>
        </p:nvSpPr>
        <p:spPr>
          <a:xfrm>
            <a:off x="1962462" y="-8884"/>
            <a:ext cx="7146042" cy="665840"/>
          </a:xfrm>
        </p:spPr>
        <p:txBody>
          <a:bodyPr>
            <a:normAutofit/>
          </a:bodyPr>
          <a:lstStyle/>
          <a:p>
            <a:pPr algn="l"/>
            <a:r>
              <a:rPr lang="en-GB"/>
              <a:t>Alternative solution for COMB beam shaping</a:t>
            </a:r>
          </a:p>
        </p:txBody>
      </p:sp>
      <p:sp>
        <p:nvSpPr>
          <p:cNvPr id="2" name="Segnaposto contenuto 1">
            <a:extLst>
              <a:ext uri="{FF2B5EF4-FFF2-40B4-BE49-F238E27FC236}">
                <a16:creationId xmlns:a16="http://schemas.microsoft.com/office/drawing/2014/main" id="{78E120B7-2115-679D-B114-B30394356F46}"/>
              </a:ext>
            </a:extLst>
          </p:cNvPr>
          <p:cNvSpPr>
            <a:spLocks noGrp="1"/>
          </p:cNvSpPr>
          <p:nvPr>
            <p:ph idx="1"/>
          </p:nvPr>
        </p:nvSpPr>
        <p:spPr>
          <a:xfrm>
            <a:off x="35495" y="648789"/>
            <a:ext cx="5579047" cy="4494711"/>
          </a:xfrm>
          <a:solidFill>
            <a:schemeClr val="accent3">
              <a:lumMod val="60000"/>
              <a:lumOff val="40000"/>
            </a:schemeClr>
          </a:solidFill>
        </p:spPr>
        <p:txBody>
          <a:bodyPr>
            <a:noAutofit/>
          </a:bodyPr>
          <a:lstStyle/>
          <a:p>
            <a:pPr algn="just">
              <a:spcBef>
                <a:spcPts val="400"/>
              </a:spcBef>
              <a:spcAft>
                <a:spcPts val="400"/>
              </a:spcAft>
            </a:pPr>
            <a:r>
              <a:rPr lang="en-GB" sz="1300" dirty="0"/>
              <a:t>To reduce the jitter sensitivity of the Witness-Driver electron beam configuration an alternative solution has been explored: </a:t>
            </a:r>
          </a:p>
          <a:p>
            <a:pPr marL="0" indent="0" algn="ctr">
              <a:spcBef>
                <a:spcPts val="400"/>
              </a:spcBef>
              <a:spcAft>
                <a:spcPts val="400"/>
              </a:spcAft>
              <a:buNone/>
            </a:pPr>
            <a:r>
              <a:rPr lang="en-GB" sz="1300" b="1" dirty="0">
                <a:solidFill>
                  <a:srgbClr val="FFFF00"/>
                </a:solidFill>
              </a:rPr>
              <a:t>magnetic compression + transverse beam shaping</a:t>
            </a:r>
          </a:p>
          <a:p>
            <a:pPr marL="0" indent="0" algn="ctr">
              <a:spcBef>
                <a:spcPts val="400"/>
              </a:spcBef>
              <a:spcAft>
                <a:spcPts val="400"/>
              </a:spcAft>
              <a:buNone/>
            </a:pPr>
            <a:r>
              <a:rPr lang="en-GB" sz="1300" b="1" dirty="0">
                <a:solidFill>
                  <a:srgbClr val="FFFF00"/>
                </a:solidFill>
              </a:rPr>
              <a:t>in the dispersive section </a:t>
            </a:r>
          </a:p>
          <a:p>
            <a:pPr algn="just">
              <a:spcBef>
                <a:spcPts val="400"/>
              </a:spcBef>
              <a:spcAft>
                <a:spcPts val="400"/>
              </a:spcAft>
            </a:pPr>
            <a:r>
              <a:rPr lang="en-GB" sz="1300" dirty="0"/>
              <a:t>A numerical cut has been applied to the particles close to the third magnet of the BC chicane to simulate the effect of a vertical wedge-shaped collimator like the one realized at Flash.</a:t>
            </a:r>
          </a:p>
          <a:p>
            <a:pPr algn="just">
              <a:spcBef>
                <a:spcPts val="400"/>
              </a:spcBef>
              <a:spcAft>
                <a:spcPts val="400"/>
              </a:spcAft>
            </a:pPr>
            <a:r>
              <a:rPr lang="en-GB" sz="1300" dirty="0"/>
              <a:t>To obtain the desired asymmetric current distribution a slightly chirped 400 </a:t>
            </a:r>
            <a:r>
              <a:rPr lang="en-GB" sz="1300" dirty="0" err="1"/>
              <a:t>pC</a:t>
            </a:r>
            <a:r>
              <a:rPr lang="en-GB" sz="1300" dirty="0"/>
              <a:t> beam </a:t>
            </a:r>
            <a:r>
              <a:rPr lang="en-GB" sz="1200" dirty="0"/>
              <a:t>(𝜱 = 90°,80°,60°,60°), </a:t>
            </a:r>
            <a:r>
              <a:rPr lang="en-GB" sz="1300" dirty="0"/>
              <a:t>has been generated in the photoinjector (</a:t>
            </a:r>
            <a:r>
              <a:rPr lang="en-GB" sz="1300" dirty="0" err="1"/>
              <a:t>Tstep</a:t>
            </a:r>
            <a:r>
              <a:rPr lang="en-GB" sz="1300" dirty="0"/>
              <a:t> code) to be longitudinally compressed in the LH and BC magnetic chicanes.</a:t>
            </a:r>
          </a:p>
          <a:p>
            <a:pPr algn="just">
              <a:spcBef>
                <a:spcPts val="400"/>
              </a:spcBef>
              <a:spcAft>
                <a:spcPts val="400"/>
              </a:spcAft>
            </a:pPr>
            <a:r>
              <a:rPr lang="en-GB" sz="1300" dirty="0"/>
              <a:t>Taking advantage of the typical double peak current configuration at the bunch edges, applying a central 550 mm cut in the horizontal plane resulted in a Witness-Driver configuration tracked up to the plasma exit by means of Elegant and Architect codes.</a:t>
            </a:r>
          </a:p>
          <a:p>
            <a:pPr>
              <a:spcBef>
                <a:spcPts val="400"/>
              </a:spcBef>
              <a:spcAft>
                <a:spcPts val="400"/>
              </a:spcAft>
            </a:pPr>
            <a:r>
              <a:rPr lang="en-GB" sz="1300" dirty="0"/>
              <a:t>A  jitter analysis taking into account RF-phase and Voltage of the first </a:t>
            </a:r>
            <a:r>
              <a:rPr lang="en-GB" sz="1300" dirty="0" err="1"/>
              <a:t>Linac</a:t>
            </a:r>
            <a:r>
              <a:rPr lang="en-GB" sz="1300" dirty="0"/>
              <a:t> section, plus Dipoles Magnetic Field has been performed on 50 runs of the first considered working point</a:t>
            </a:r>
          </a:p>
        </p:txBody>
      </p:sp>
      <p:pic>
        <p:nvPicPr>
          <p:cNvPr id="3" name="Immagine 2">
            <a:extLst>
              <a:ext uri="{FF2B5EF4-FFF2-40B4-BE49-F238E27FC236}">
                <a16:creationId xmlns:a16="http://schemas.microsoft.com/office/drawing/2014/main" id="{E2CC921D-9B4D-057B-D32F-541156480C71}"/>
              </a:ext>
            </a:extLst>
          </p:cNvPr>
          <p:cNvPicPr>
            <a:picLocks noChangeAspect="1"/>
          </p:cNvPicPr>
          <p:nvPr/>
        </p:nvPicPr>
        <p:blipFill>
          <a:blip r:embed="rId2"/>
          <a:stretch>
            <a:fillRect/>
          </a:stretch>
        </p:blipFill>
        <p:spPr>
          <a:xfrm>
            <a:off x="5788479" y="853295"/>
            <a:ext cx="3233057" cy="2755380"/>
          </a:xfrm>
          <a:prstGeom prst="rect">
            <a:avLst/>
          </a:prstGeom>
        </p:spPr>
      </p:pic>
      <p:sp>
        <p:nvSpPr>
          <p:cNvPr id="5" name="CasellaDiTesto 4">
            <a:extLst>
              <a:ext uri="{FF2B5EF4-FFF2-40B4-BE49-F238E27FC236}">
                <a16:creationId xmlns:a16="http://schemas.microsoft.com/office/drawing/2014/main" id="{5DD3F870-DA77-74FA-F180-E7F144BECD35}"/>
              </a:ext>
            </a:extLst>
          </p:cNvPr>
          <p:cNvSpPr txBox="1"/>
          <p:nvPr/>
        </p:nvSpPr>
        <p:spPr>
          <a:xfrm>
            <a:off x="5701511" y="3608675"/>
            <a:ext cx="3406993" cy="507831"/>
          </a:xfrm>
          <a:prstGeom prst="rect">
            <a:avLst/>
          </a:prstGeom>
          <a:noFill/>
        </p:spPr>
        <p:txBody>
          <a:bodyPr wrap="square">
            <a:spAutoFit/>
          </a:bodyPr>
          <a:lstStyle/>
          <a:p>
            <a:pPr algn="l"/>
            <a:r>
              <a:rPr lang="it-IT" sz="900" b="1" i="0" u="none" strike="noStrike">
                <a:solidFill>
                  <a:srgbClr val="0050B3"/>
                </a:solidFill>
                <a:effectLst/>
                <a:latin typeface="-apple-system"/>
                <a:hlinkClick r:id="rId3"/>
              </a:rPr>
              <a:t>Energy-Spread Preservation and High Efficiency in a Plasma-Wakefield Accelerator</a:t>
            </a:r>
            <a:endParaRPr lang="it-IT" sz="900" b="0" i="0">
              <a:effectLst/>
              <a:latin typeface="-apple-system"/>
            </a:endParaRPr>
          </a:p>
          <a:p>
            <a:pPr algn="l"/>
            <a:r>
              <a:rPr lang="it-IT" sz="900" b="0" i="0" u="none" strike="noStrike">
                <a:solidFill>
                  <a:srgbClr val="0050B3"/>
                </a:solidFill>
                <a:effectLst/>
                <a:latin typeface="-apple-system"/>
                <a:hlinkClick r:id="rId4"/>
              </a:rPr>
              <a:t>C.A. Lindstrøm</a:t>
            </a:r>
            <a:r>
              <a:rPr lang="it-IT" sz="900" b="0" i="0">
                <a:effectLst/>
                <a:latin typeface="-apple-system"/>
              </a:rPr>
              <a:t> (</a:t>
            </a:r>
            <a:r>
              <a:rPr lang="it-IT" sz="900" b="0" i="0" u="none" strike="noStrike">
                <a:solidFill>
                  <a:srgbClr val="0050B3"/>
                </a:solidFill>
                <a:effectLst/>
                <a:latin typeface="-apple-system"/>
                <a:hlinkClick r:id="rId5"/>
              </a:rPr>
              <a:t>DESY</a:t>
            </a:r>
            <a:r>
              <a:rPr lang="it-IT" sz="900" b="0" i="0">
                <a:effectLst/>
                <a:latin typeface="-apple-system"/>
              </a:rPr>
              <a:t>),  et al.  </a:t>
            </a:r>
            <a:r>
              <a:rPr lang="it-IT" sz="900" b="0" i="0" err="1">
                <a:effectLst/>
                <a:latin typeface="-apple-system"/>
              </a:rPr>
              <a:t>Phys.Rev.Lett</a:t>
            </a:r>
            <a:r>
              <a:rPr lang="it-IT" sz="900" b="0" i="0">
                <a:effectLst/>
                <a:latin typeface="-apple-system"/>
              </a:rPr>
              <a:t>. 126 (2021) 1, 014801</a:t>
            </a:r>
          </a:p>
        </p:txBody>
      </p:sp>
      <p:sp>
        <p:nvSpPr>
          <p:cNvPr id="6" name="Freccia destra 5">
            <a:extLst>
              <a:ext uri="{FF2B5EF4-FFF2-40B4-BE49-F238E27FC236}">
                <a16:creationId xmlns:a16="http://schemas.microsoft.com/office/drawing/2014/main" id="{029B5153-D302-168A-1DDD-F176B566A44A}"/>
              </a:ext>
            </a:extLst>
          </p:cNvPr>
          <p:cNvSpPr/>
          <p:nvPr/>
        </p:nvSpPr>
        <p:spPr>
          <a:xfrm>
            <a:off x="5408839" y="2310493"/>
            <a:ext cx="759279" cy="19771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399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2360F9-B50E-D6E7-4F7E-E22A8E66E8EA}"/>
              </a:ext>
            </a:extLst>
          </p:cNvPr>
          <p:cNvPicPr>
            <a:picLocks noChangeAspect="1"/>
          </p:cNvPicPr>
          <p:nvPr/>
        </p:nvPicPr>
        <p:blipFill rotWithShape="1">
          <a:blip r:embed="rId2"/>
          <a:srcRect b="6337"/>
          <a:stretch/>
        </p:blipFill>
        <p:spPr>
          <a:xfrm>
            <a:off x="126538" y="985387"/>
            <a:ext cx="5720692" cy="3439656"/>
          </a:xfrm>
          <a:prstGeom prst="rect">
            <a:avLst/>
          </a:prstGeom>
        </p:spPr>
      </p:pic>
      <p:sp>
        <p:nvSpPr>
          <p:cNvPr id="2" name="Titolo 1">
            <a:extLst>
              <a:ext uri="{FF2B5EF4-FFF2-40B4-BE49-F238E27FC236}">
                <a16:creationId xmlns:a16="http://schemas.microsoft.com/office/drawing/2014/main" id="{1A600888-76EC-95D3-C0BA-2302820E387A}"/>
              </a:ext>
            </a:extLst>
          </p:cNvPr>
          <p:cNvSpPr>
            <a:spLocks noGrp="1"/>
          </p:cNvSpPr>
          <p:nvPr>
            <p:ph type="title"/>
          </p:nvPr>
        </p:nvSpPr>
        <p:spPr/>
        <p:txBody>
          <a:bodyPr/>
          <a:lstStyle/>
          <a:p>
            <a:r>
              <a:rPr lang="en-GB" dirty="0" err="1"/>
              <a:t>Linac</a:t>
            </a:r>
            <a:r>
              <a:rPr lang="en-GB" dirty="0"/>
              <a:t> lattice</a:t>
            </a:r>
          </a:p>
        </p:txBody>
      </p:sp>
      <p:cxnSp>
        <p:nvCxnSpPr>
          <p:cNvPr id="6" name="Connettore 2 5">
            <a:extLst>
              <a:ext uri="{FF2B5EF4-FFF2-40B4-BE49-F238E27FC236}">
                <a16:creationId xmlns:a16="http://schemas.microsoft.com/office/drawing/2014/main" id="{9E2EE5A8-E58E-80FC-625C-A0A4DB85455E}"/>
              </a:ext>
            </a:extLst>
          </p:cNvPr>
          <p:cNvCxnSpPr>
            <a:cxnSpLocks/>
          </p:cNvCxnSpPr>
          <p:nvPr/>
        </p:nvCxnSpPr>
        <p:spPr>
          <a:xfrm flipV="1">
            <a:off x="1677201" y="1761329"/>
            <a:ext cx="0" cy="449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1F2B4752-C3B9-341D-67D7-09F618BB6023}"/>
                  </a:ext>
                </a:extLst>
              </p:cNvPr>
              <p:cNvSpPr txBox="1"/>
              <p:nvPr/>
            </p:nvSpPr>
            <p:spPr>
              <a:xfrm>
                <a:off x="3184043" y="2185414"/>
                <a:ext cx="1156345" cy="276999"/>
              </a:xfrm>
              <a:prstGeom prst="rect">
                <a:avLst/>
              </a:prstGeom>
              <a:noFill/>
            </p:spPr>
            <p:txBody>
              <a:bodyPr wrap="square" rtlCol="0">
                <a:spAutoFit/>
              </a:bodyPr>
              <a:lstStyle/>
              <a:p>
                <a:pPr algn="l" defTabSz="342900">
                  <a:spcBef>
                    <a:spcPts val="263"/>
                  </a:spcBef>
                </a:pPr>
                <a14:m>
                  <m:oMathPara xmlns:m="http://schemas.openxmlformats.org/officeDocument/2006/math">
                    <m:oMathParaPr>
                      <m:jc m:val="centerGroup"/>
                    </m:oMathParaPr>
                    <m:oMath xmlns:m="http://schemas.openxmlformats.org/officeDocument/2006/math">
                      <m:sSub>
                        <m:sSubPr>
                          <m:ctrlPr>
                            <a:rPr lang="en-GB" sz="1200" i="1" dirty="0" smtClean="0">
                              <a:latin typeface="Cambria Math" panose="02040503050406030204" pitchFamily="18" charset="0"/>
                            </a:rPr>
                          </m:ctrlPr>
                        </m:sSubPr>
                        <m:e>
                          <m:r>
                            <a:rPr lang="it-IT" sz="1200" b="0" i="1" dirty="0" smtClean="0">
                              <a:latin typeface="Cambria Math" panose="02040503050406030204" pitchFamily="18" charset="0"/>
                            </a:rPr>
                            <m:t>𝑅</m:t>
                          </m:r>
                        </m:e>
                        <m:sub>
                          <m:r>
                            <a:rPr lang="it-IT" sz="1200" b="0" i="1" dirty="0" smtClean="0">
                              <a:latin typeface="Cambria Math" panose="02040503050406030204" pitchFamily="18" charset="0"/>
                            </a:rPr>
                            <m:t>56</m:t>
                          </m:r>
                        </m:sub>
                      </m:sSub>
                      <m:r>
                        <a:rPr lang="en-GB" sz="1200" i="1" dirty="0" smtClean="0">
                          <a:latin typeface="Cambria Math" panose="02040503050406030204" pitchFamily="18" charset="0"/>
                          <a:ea typeface="Cambria Math" panose="02040503050406030204" pitchFamily="18" charset="0"/>
                        </a:rPr>
                        <m:t>≈</m:t>
                      </m:r>
                      <m:r>
                        <a:rPr lang="it-IT" sz="1200" b="0" i="1" dirty="0" smtClean="0">
                          <a:latin typeface="Cambria Math" panose="02040503050406030204" pitchFamily="18" charset="0"/>
                          <a:ea typeface="Cambria Math" panose="02040503050406030204" pitchFamily="18" charset="0"/>
                        </a:rPr>
                        <m:t>10 </m:t>
                      </m:r>
                      <m:r>
                        <a:rPr lang="it-IT" sz="1200" b="0" i="1" dirty="0" smtClean="0">
                          <a:latin typeface="Cambria Math" panose="02040503050406030204" pitchFamily="18" charset="0"/>
                          <a:ea typeface="Cambria Math" panose="02040503050406030204" pitchFamily="18" charset="0"/>
                        </a:rPr>
                        <m:t>𝑚𝑚</m:t>
                      </m:r>
                    </m:oMath>
                  </m:oMathPara>
                </a14:m>
                <a:endParaRPr lang="en-GB" sz="1200" dirty="0"/>
              </a:p>
            </p:txBody>
          </p:sp>
        </mc:Choice>
        <mc:Fallback xmlns="">
          <p:sp>
            <p:nvSpPr>
              <p:cNvPr id="8" name="CasellaDiTesto 7">
                <a:extLst>
                  <a:ext uri="{FF2B5EF4-FFF2-40B4-BE49-F238E27FC236}">
                    <a16:creationId xmlns:a16="http://schemas.microsoft.com/office/drawing/2014/main" id="{1F2B4752-C3B9-341D-67D7-09F618BB6023}"/>
                  </a:ext>
                </a:extLst>
              </p:cNvPr>
              <p:cNvSpPr txBox="1">
                <a:spLocks noRot="1" noChangeAspect="1" noMove="1" noResize="1" noEditPoints="1" noAdjustHandles="1" noChangeArrowheads="1" noChangeShapeType="1" noTextEdit="1"/>
              </p:cNvSpPr>
              <p:nvPr/>
            </p:nvSpPr>
            <p:spPr>
              <a:xfrm>
                <a:off x="3184043" y="2185414"/>
                <a:ext cx="1156345" cy="276999"/>
              </a:xfrm>
              <a:prstGeom prst="rect">
                <a:avLst/>
              </a:prstGeom>
              <a:blipFill>
                <a:blip r:embed="rId3"/>
                <a:stretch>
                  <a:fillRect/>
                </a:stretch>
              </a:blipFill>
            </p:spPr>
            <p:txBody>
              <a:bodyPr/>
              <a:lstStyle/>
              <a:p>
                <a:r>
                  <a:rPr lang="en-US">
                    <a:noFill/>
                  </a:rPr>
                  <a:t> </a:t>
                </a:r>
              </a:p>
            </p:txBody>
          </p:sp>
        </mc:Fallback>
      </mc:AlternateContent>
      <p:cxnSp>
        <p:nvCxnSpPr>
          <p:cNvPr id="11" name="Connettore 2 10">
            <a:extLst>
              <a:ext uri="{FF2B5EF4-FFF2-40B4-BE49-F238E27FC236}">
                <a16:creationId xmlns:a16="http://schemas.microsoft.com/office/drawing/2014/main" id="{1B8FBA1E-205F-AEB6-CE2B-666980D41B1F}"/>
              </a:ext>
            </a:extLst>
          </p:cNvPr>
          <p:cNvCxnSpPr>
            <a:cxnSpLocks/>
          </p:cNvCxnSpPr>
          <p:nvPr/>
        </p:nvCxnSpPr>
        <p:spPr>
          <a:xfrm flipV="1">
            <a:off x="3356322" y="1768844"/>
            <a:ext cx="0" cy="449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E001532E-CF21-9258-C698-8B1E2D0E9AC1}"/>
                  </a:ext>
                </a:extLst>
              </p:cNvPr>
              <p:cNvSpPr txBox="1"/>
              <p:nvPr/>
            </p:nvSpPr>
            <p:spPr>
              <a:xfrm>
                <a:off x="1466822" y="2218174"/>
                <a:ext cx="1156345" cy="276999"/>
              </a:xfrm>
              <a:prstGeom prst="rect">
                <a:avLst/>
              </a:prstGeom>
              <a:noFill/>
            </p:spPr>
            <p:txBody>
              <a:bodyPr wrap="square" rtlCol="0">
                <a:spAutoFit/>
              </a:bodyPr>
              <a:lstStyle/>
              <a:p>
                <a:pPr algn="l" defTabSz="342900">
                  <a:spcBef>
                    <a:spcPts val="263"/>
                  </a:spcBef>
                </a:pPr>
                <a14:m>
                  <m:oMathPara xmlns:m="http://schemas.openxmlformats.org/officeDocument/2006/math">
                    <m:oMathParaPr>
                      <m:jc m:val="centerGroup"/>
                    </m:oMathParaPr>
                    <m:oMath xmlns:m="http://schemas.openxmlformats.org/officeDocument/2006/math">
                      <m:sSub>
                        <m:sSubPr>
                          <m:ctrlPr>
                            <a:rPr lang="en-GB" sz="1200" i="1" dirty="0" smtClean="0">
                              <a:latin typeface="Cambria Math" panose="02040503050406030204" pitchFamily="18" charset="0"/>
                            </a:rPr>
                          </m:ctrlPr>
                        </m:sSubPr>
                        <m:e>
                          <m:r>
                            <a:rPr lang="it-IT" sz="1200" b="0" i="1" dirty="0" smtClean="0">
                              <a:latin typeface="Cambria Math" panose="02040503050406030204" pitchFamily="18" charset="0"/>
                            </a:rPr>
                            <m:t>𝑅</m:t>
                          </m:r>
                        </m:e>
                        <m:sub>
                          <m:r>
                            <a:rPr lang="it-IT" sz="1200" b="0" i="1" dirty="0" smtClean="0">
                              <a:latin typeface="Cambria Math" panose="02040503050406030204" pitchFamily="18" charset="0"/>
                            </a:rPr>
                            <m:t>56</m:t>
                          </m:r>
                        </m:sub>
                      </m:sSub>
                      <m:r>
                        <a:rPr lang="en-GB" sz="1200" i="1" dirty="0" smtClean="0">
                          <a:latin typeface="Cambria Math" panose="02040503050406030204" pitchFamily="18" charset="0"/>
                          <a:ea typeface="Cambria Math" panose="02040503050406030204" pitchFamily="18" charset="0"/>
                        </a:rPr>
                        <m:t>≈</m:t>
                      </m:r>
                      <m:r>
                        <a:rPr lang="it-IT" sz="1200" b="0" i="1" dirty="0" smtClean="0">
                          <a:latin typeface="Cambria Math" panose="02040503050406030204" pitchFamily="18" charset="0"/>
                          <a:ea typeface="Cambria Math" panose="02040503050406030204" pitchFamily="18" charset="0"/>
                        </a:rPr>
                        <m:t>28 </m:t>
                      </m:r>
                      <m:r>
                        <a:rPr lang="it-IT" sz="1200" b="0" i="1" dirty="0" smtClean="0">
                          <a:latin typeface="Cambria Math" panose="02040503050406030204" pitchFamily="18" charset="0"/>
                          <a:ea typeface="Cambria Math" panose="02040503050406030204" pitchFamily="18" charset="0"/>
                        </a:rPr>
                        <m:t>𝑚𝑚</m:t>
                      </m:r>
                    </m:oMath>
                  </m:oMathPara>
                </a14:m>
                <a:endParaRPr lang="en-GB" sz="1200" dirty="0"/>
              </a:p>
            </p:txBody>
          </p:sp>
        </mc:Choice>
        <mc:Fallback xmlns="">
          <p:sp>
            <p:nvSpPr>
              <p:cNvPr id="12" name="CasellaDiTesto 11">
                <a:extLst>
                  <a:ext uri="{FF2B5EF4-FFF2-40B4-BE49-F238E27FC236}">
                    <a16:creationId xmlns:a16="http://schemas.microsoft.com/office/drawing/2014/main" id="{E001532E-CF21-9258-C698-8B1E2D0E9AC1}"/>
                  </a:ext>
                </a:extLst>
              </p:cNvPr>
              <p:cNvSpPr txBox="1">
                <a:spLocks noRot="1" noChangeAspect="1" noMove="1" noResize="1" noEditPoints="1" noAdjustHandles="1" noChangeArrowheads="1" noChangeShapeType="1" noTextEdit="1"/>
              </p:cNvSpPr>
              <p:nvPr/>
            </p:nvSpPr>
            <p:spPr>
              <a:xfrm>
                <a:off x="1466822" y="2218174"/>
                <a:ext cx="1156345" cy="276999"/>
              </a:xfrm>
              <a:prstGeom prst="rect">
                <a:avLst/>
              </a:prstGeom>
              <a:blipFill>
                <a:blip r:embed="rId4"/>
                <a:stretch>
                  <a:fillRect/>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A8A19D3A-7885-F38F-4CFC-F5B96EC6EB14}"/>
              </a:ext>
            </a:extLst>
          </p:cNvPr>
          <p:cNvSpPr txBox="1"/>
          <p:nvPr/>
        </p:nvSpPr>
        <p:spPr>
          <a:xfrm>
            <a:off x="1529757" y="1186282"/>
            <a:ext cx="432705" cy="276999"/>
          </a:xfrm>
          <a:prstGeom prst="rect">
            <a:avLst/>
          </a:prstGeom>
          <a:noFill/>
        </p:spPr>
        <p:txBody>
          <a:bodyPr wrap="square" rtlCol="0">
            <a:spAutoFit/>
          </a:bodyPr>
          <a:lstStyle/>
          <a:p>
            <a:pPr algn="l" defTabSz="342900">
              <a:spcBef>
                <a:spcPts val="263"/>
              </a:spcBef>
            </a:pPr>
            <a:r>
              <a:rPr lang="en-GB" sz="1200" b="1" dirty="0"/>
              <a:t>LH</a:t>
            </a:r>
          </a:p>
        </p:txBody>
      </p:sp>
      <p:sp>
        <p:nvSpPr>
          <p:cNvPr id="14" name="CasellaDiTesto 13">
            <a:extLst>
              <a:ext uri="{FF2B5EF4-FFF2-40B4-BE49-F238E27FC236}">
                <a16:creationId xmlns:a16="http://schemas.microsoft.com/office/drawing/2014/main" id="{02B730C0-105C-4390-9268-0FDDC184263B}"/>
              </a:ext>
            </a:extLst>
          </p:cNvPr>
          <p:cNvSpPr txBox="1"/>
          <p:nvPr/>
        </p:nvSpPr>
        <p:spPr>
          <a:xfrm>
            <a:off x="2986884" y="1196990"/>
            <a:ext cx="432705" cy="276999"/>
          </a:xfrm>
          <a:prstGeom prst="rect">
            <a:avLst/>
          </a:prstGeom>
          <a:noFill/>
        </p:spPr>
        <p:txBody>
          <a:bodyPr wrap="square" rtlCol="0">
            <a:spAutoFit/>
          </a:bodyPr>
          <a:lstStyle/>
          <a:p>
            <a:pPr algn="l" defTabSz="342900">
              <a:spcBef>
                <a:spcPts val="263"/>
              </a:spcBef>
            </a:pPr>
            <a:r>
              <a:rPr lang="en-GB" sz="1200" b="1" dirty="0"/>
              <a:t>BC</a:t>
            </a:r>
          </a:p>
        </p:txBody>
      </p:sp>
      <p:sp>
        <p:nvSpPr>
          <p:cNvPr id="15" name="CasellaDiTesto 14">
            <a:extLst>
              <a:ext uri="{FF2B5EF4-FFF2-40B4-BE49-F238E27FC236}">
                <a16:creationId xmlns:a16="http://schemas.microsoft.com/office/drawing/2014/main" id="{C36C83B2-251C-EEAF-A584-2A9F4F8D8139}"/>
              </a:ext>
            </a:extLst>
          </p:cNvPr>
          <p:cNvSpPr txBox="1"/>
          <p:nvPr/>
        </p:nvSpPr>
        <p:spPr>
          <a:xfrm>
            <a:off x="5097738" y="2639346"/>
            <a:ext cx="3768677" cy="1708160"/>
          </a:xfrm>
          <a:prstGeom prst="rect">
            <a:avLst/>
          </a:prstGeom>
          <a:noFill/>
        </p:spPr>
        <p:txBody>
          <a:bodyPr wrap="square" rtlCol="0">
            <a:spAutoFit/>
          </a:bodyPr>
          <a:lstStyle/>
          <a:p>
            <a:pPr algn="l" defTabSz="342900">
              <a:spcBef>
                <a:spcPts val="263"/>
              </a:spcBef>
            </a:pPr>
            <a:r>
              <a:rPr lang="en-GB" sz="2000" dirty="0"/>
              <a:t>Changes:</a:t>
            </a:r>
          </a:p>
          <a:p>
            <a:pPr marL="628650" lvl="1" indent="-171450" defTabSz="342900">
              <a:spcBef>
                <a:spcPts val="263"/>
              </a:spcBef>
              <a:buFont typeface="Arial" panose="020B0604020202020204" pitchFamily="34" charset="0"/>
              <a:buChar char="•"/>
            </a:pPr>
            <a:r>
              <a:rPr lang="en-GB" sz="2000" dirty="0"/>
              <a:t>The LH chicane magnetic length from 12 cm to 20 cm</a:t>
            </a:r>
          </a:p>
          <a:p>
            <a:pPr marL="628650" lvl="1" indent="-171450" defTabSz="342900">
              <a:spcBef>
                <a:spcPts val="263"/>
              </a:spcBef>
              <a:buFont typeface="Arial" panose="020B0604020202020204" pitchFamily="34" charset="0"/>
              <a:buChar char="•"/>
            </a:pPr>
            <a:r>
              <a:rPr lang="en-GB" sz="2000" dirty="0"/>
              <a:t>The matching upstream Linac2 slightly longer</a:t>
            </a:r>
          </a:p>
        </p:txBody>
      </p:sp>
      <p:sp>
        <p:nvSpPr>
          <p:cNvPr id="16" name="Titolo 5">
            <a:extLst>
              <a:ext uri="{FF2B5EF4-FFF2-40B4-BE49-F238E27FC236}">
                <a16:creationId xmlns:a16="http://schemas.microsoft.com/office/drawing/2014/main" id="{F8703CCE-FE19-A2AA-5BC6-35E762C21C10}"/>
              </a:ext>
            </a:extLst>
          </p:cNvPr>
          <p:cNvSpPr txBox="1">
            <a:spLocks/>
          </p:cNvSpPr>
          <p:nvPr/>
        </p:nvSpPr>
        <p:spPr>
          <a:xfrm>
            <a:off x="6529443" y="941345"/>
            <a:ext cx="2488019" cy="1044649"/>
          </a:xfrm>
        </p:spPr>
        <p:txBody>
          <a:bodyPr>
            <a:normAutofit fontScale="85000" lnSpcReduction="20000"/>
          </a:bodyPr>
          <a:lstStyle>
            <a:lvl1pPr algn="ctr" defTabSz="685800" rtl="0" eaLnBrk="1" latinLnBrk="0" hangingPunct="1">
              <a:spcBef>
                <a:spcPct val="0"/>
              </a:spcBef>
              <a:buNone/>
              <a:defRPr sz="1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dirty="0"/>
              <a:t>Nominal parameters:</a:t>
            </a:r>
          </a:p>
          <a:p>
            <a:pPr algn="l"/>
            <a:endParaRPr lang="en-GB" dirty="0"/>
          </a:p>
          <a:p>
            <a:pPr algn="l"/>
            <a:r>
              <a:rPr lang="en-GB" dirty="0"/>
              <a:t>RFX_TW1 𝛷=82.3,</a:t>
            </a:r>
            <a:br>
              <a:rPr lang="en-GB" dirty="0"/>
            </a:br>
            <a:r>
              <a:rPr lang="en-GB" dirty="0"/>
              <a:t>𝜃</a:t>
            </a:r>
            <a:r>
              <a:rPr lang="en-GB" baseline="-25000" dirty="0"/>
              <a:t>1</a:t>
            </a:r>
            <a:r>
              <a:rPr lang="en-GB" dirty="0"/>
              <a:t>=17.9E-2 rad,</a:t>
            </a:r>
            <a:br>
              <a:rPr lang="en-GB" dirty="0"/>
            </a:br>
            <a:r>
              <a:rPr lang="en-GB" dirty="0"/>
              <a:t>𝜃</a:t>
            </a:r>
            <a:r>
              <a:rPr lang="en-GB" baseline="-25000" dirty="0"/>
              <a:t>2</a:t>
            </a:r>
            <a:r>
              <a:rPr lang="en-GB" dirty="0"/>
              <a:t>=8.8E-2 rad</a:t>
            </a:r>
          </a:p>
        </p:txBody>
      </p:sp>
      <p:pic>
        <p:nvPicPr>
          <p:cNvPr id="17" name="Immagine 16">
            <a:extLst>
              <a:ext uri="{FF2B5EF4-FFF2-40B4-BE49-F238E27FC236}">
                <a16:creationId xmlns:a16="http://schemas.microsoft.com/office/drawing/2014/main" id="{099253C2-81F7-9015-0F65-40AE916362F3}"/>
              </a:ext>
            </a:extLst>
          </p:cNvPr>
          <p:cNvPicPr>
            <a:picLocks noChangeAspect="1"/>
          </p:cNvPicPr>
          <p:nvPr/>
        </p:nvPicPr>
        <p:blipFill>
          <a:blip r:embed="rId5">
            <a:duotone>
              <a:prstClr val="black"/>
              <a:schemeClr val="accent3">
                <a:tint val="45000"/>
                <a:satMod val="400000"/>
              </a:schemeClr>
            </a:duotone>
          </a:blip>
          <a:stretch>
            <a:fillRect/>
          </a:stretch>
        </p:blipFill>
        <p:spPr>
          <a:xfrm>
            <a:off x="0" y="4581106"/>
            <a:ext cx="6003876" cy="555075"/>
          </a:xfrm>
          <a:prstGeom prst="rect">
            <a:avLst/>
          </a:prstGeom>
        </p:spPr>
      </p:pic>
      <p:sp>
        <p:nvSpPr>
          <p:cNvPr id="18" name="CasellaDiTesto 17">
            <a:extLst>
              <a:ext uri="{FF2B5EF4-FFF2-40B4-BE49-F238E27FC236}">
                <a16:creationId xmlns:a16="http://schemas.microsoft.com/office/drawing/2014/main" id="{3E0EB65C-6771-B2AF-8D6B-55DDEFE6F73F}"/>
              </a:ext>
            </a:extLst>
          </p:cNvPr>
          <p:cNvSpPr txBox="1"/>
          <p:nvPr/>
        </p:nvSpPr>
        <p:spPr>
          <a:xfrm>
            <a:off x="1926710" y="1491845"/>
            <a:ext cx="696457" cy="276999"/>
          </a:xfrm>
          <a:prstGeom prst="rect">
            <a:avLst/>
          </a:prstGeom>
          <a:noFill/>
        </p:spPr>
        <p:txBody>
          <a:bodyPr wrap="square" rtlCol="0">
            <a:spAutoFit/>
          </a:bodyPr>
          <a:lstStyle/>
          <a:p>
            <a:pPr algn="l" defTabSz="342900">
              <a:spcBef>
                <a:spcPts val="263"/>
              </a:spcBef>
            </a:pPr>
            <a:r>
              <a:rPr lang="en-GB" sz="1200" b="1" dirty="0" err="1">
                <a:solidFill>
                  <a:srgbClr val="FF0000"/>
                </a:solidFill>
              </a:rPr>
              <a:t>Linac</a:t>
            </a:r>
            <a:r>
              <a:rPr lang="en-GB" sz="1200" b="1" dirty="0">
                <a:solidFill>
                  <a:srgbClr val="FF0000"/>
                </a:solidFill>
              </a:rPr>
              <a:t> 1</a:t>
            </a:r>
          </a:p>
        </p:txBody>
      </p:sp>
      <p:sp>
        <p:nvSpPr>
          <p:cNvPr id="19" name="CasellaDiTesto 18">
            <a:extLst>
              <a:ext uri="{FF2B5EF4-FFF2-40B4-BE49-F238E27FC236}">
                <a16:creationId xmlns:a16="http://schemas.microsoft.com/office/drawing/2014/main" id="{53D8A7E5-A98C-E984-B69F-0BBE0D763E87}"/>
              </a:ext>
            </a:extLst>
          </p:cNvPr>
          <p:cNvSpPr txBox="1"/>
          <p:nvPr/>
        </p:nvSpPr>
        <p:spPr>
          <a:xfrm>
            <a:off x="3821230" y="1491845"/>
            <a:ext cx="696457" cy="276999"/>
          </a:xfrm>
          <a:prstGeom prst="rect">
            <a:avLst/>
          </a:prstGeom>
          <a:noFill/>
        </p:spPr>
        <p:txBody>
          <a:bodyPr wrap="square" rtlCol="0">
            <a:spAutoFit/>
          </a:bodyPr>
          <a:lstStyle/>
          <a:p>
            <a:pPr algn="l" defTabSz="342900">
              <a:spcBef>
                <a:spcPts val="263"/>
              </a:spcBef>
            </a:pPr>
            <a:r>
              <a:rPr lang="en-GB" sz="1200" b="1" dirty="0" err="1">
                <a:solidFill>
                  <a:srgbClr val="FF0000"/>
                </a:solidFill>
              </a:rPr>
              <a:t>Linac</a:t>
            </a:r>
            <a:r>
              <a:rPr lang="en-GB" sz="1200" b="1" dirty="0">
                <a:solidFill>
                  <a:srgbClr val="FF0000"/>
                </a:solidFill>
              </a:rPr>
              <a:t> 2</a:t>
            </a:r>
          </a:p>
        </p:txBody>
      </p:sp>
    </p:spTree>
    <p:extLst>
      <p:ext uri="{BB962C8B-B14F-4D97-AF65-F5344CB8AC3E}">
        <p14:creationId xmlns:p14="http://schemas.microsoft.com/office/powerpoint/2010/main" val="390466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67EC8CF4-B5A4-ECDF-AB4A-A6F82F716F5D}"/>
              </a:ext>
            </a:extLst>
          </p:cNvPr>
          <p:cNvSpPr txBox="1"/>
          <p:nvPr/>
        </p:nvSpPr>
        <p:spPr>
          <a:xfrm>
            <a:off x="9478" y="4853404"/>
            <a:ext cx="4562522" cy="276999"/>
          </a:xfrm>
          <a:prstGeom prst="rect">
            <a:avLst/>
          </a:prstGeom>
          <a:solidFill>
            <a:schemeClr val="bg1"/>
          </a:solidFill>
          <a:ln>
            <a:noFill/>
          </a:ln>
        </p:spPr>
        <p:txBody>
          <a:bodyPr wrap="square" rtlCol="0">
            <a:spAutoFit/>
          </a:bodyPr>
          <a:lstStyle/>
          <a:p>
            <a:pPr algn="l" defTabSz="342900">
              <a:spcBef>
                <a:spcPts val="263"/>
              </a:spcBef>
            </a:pPr>
            <a:endParaRPr lang="en-GB" sz="1200" b="1" dirty="0"/>
          </a:p>
        </p:txBody>
      </p:sp>
      <p:sp>
        <p:nvSpPr>
          <p:cNvPr id="2" name="Titolo 1">
            <a:extLst>
              <a:ext uri="{FF2B5EF4-FFF2-40B4-BE49-F238E27FC236}">
                <a16:creationId xmlns:a16="http://schemas.microsoft.com/office/drawing/2014/main" id="{A4C9008C-D7DF-FC3C-446A-6C0B4EF89543}"/>
              </a:ext>
            </a:extLst>
          </p:cNvPr>
          <p:cNvSpPr>
            <a:spLocks noGrp="1"/>
          </p:cNvSpPr>
          <p:nvPr>
            <p:ph type="title"/>
          </p:nvPr>
        </p:nvSpPr>
        <p:spPr/>
        <p:txBody>
          <a:bodyPr/>
          <a:lstStyle/>
          <a:p>
            <a:r>
              <a:rPr lang="en-GB" dirty="0"/>
              <a:t>Longitudinal phase space evolution</a:t>
            </a:r>
          </a:p>
        </p:txBody>
      </p:sp>
      <p:pic>
        <p:nvPicPr>
          <p:cNvPr id="4" name="Immagine 3">
            <a:extLst>
              <a:ext uri="{FF2B5EF4-FFF2-40B4-BE49-F238E27FC236}">
                <a16:creationId xmlns:a16="http://schemas.microsoft.com/office/drawing/2014/main" id="{377D3F19-4C1A-0B50-F42F-B1E9D9891A1E}"/>
              </a:ext>
            </a:extLst>
          </p:cNvPr>
          <p:cNvPicPr>
            <a:picLocks noChangeAspect="1"/>
          </p:cNvPicPr>
          <p:nvPr/>
        </p:nvPicPr>
        <p:blipFill>
          <a:blip r:embed="rId2"/>
          <a:stretch>
            <a:fillRect/>
          </a:stretch>
        </p:blipFill>
        <p:spPr>
          <a:xfrm>
            <a:off x="174812" y="848147"/>
            <a:ext cx="3751729" cy="1184174"/>
          </a:xfrm>
          <a:prstGeom prst="rect">
            <a:avLst/>
          </a:prstGeom>
        </p:spPr>
      </p:pic>
      <p:sp>
        <p:nvSpPr>
          <p:cNvPr id="5" name="CasellaDiTesto 4">
            <a:extLst>
              <a:ext uri="{FF2B5EF4-FFF2-40B4-BE49-F238E27FC236}">
                <a16:creationId xmlns:a16="http://schemas.microsoft.com/office/drawing/2014/main" id="{29DD4A32-A1B2-3D8D-7776-86DF94C9F6E9}"/>
              </a:ext>
            </a:extLst>
          </p:cNvPr>
          <p:cNvSpPr txBox="1"/>
          <p:nvPr/>
        </p:nvSpPr>
        <p:spPr>
          <a:xfrm>
            <a:off x="1231838" y="2032321"/>
            <a:ext cx="1461247" cy="276999"/>
          </a:xfrm>
          <a:prstGeom prst="rect">
            <a:avLst/>
          </a:prstGeom>
          <a:noFill/>
        </p:spPr>
        <p:txBody>
          <a:bodyPr wrap="square" rtlCol="0">
            <a:spAutoFit/>
          </a:bodyPr>
          <a:lstStyle/>
          <a:p>
            <a:pPr algn="l" defTabSz="342900">
              <a:spcBef>
                <a:spcPts val="263"/>
              </a:spcBef>
            </a:pPr>
            <a:r>
              <a:rPr lang="en-GB" sz="1200" b="1" dirty="0"/>
              <a:t>Photoinjector exit</a:t>
            </a:r>
          </a:p>
        </p:txBody>
      </p:sp>
      <p:pic>
        <p:nvPicPr>
          <p:cNvPr id="6" name="Immagine 5">
            <a:extLst>
              <a:ext uri="{FF2B5EF4-FFF2-40B4-BE49-F238E27FC236}">
                <a16:creationId xmlns:a16="http://schemas.microsoft.com/office/drawing/2014/main" id="{22D200A2-0E96-06D6-A053-991515757DA4}"/>
              </a:ext>
            </a:extLst>
          </p:cNvPr>
          <p:cNvPicPr>
            <a:picLocks noChangeAspect="1"/>
          </p:cNvPicPr>
          <p:nvPr/>
        </p:nvPicPr>
        <p:blipFill>
          <a:blip r:embed="rId3"/>
          <a:stretch>
            <a:fillRect/>
          </a:stretch>
        </p:blipFill>
        <p:spPr>
          <a:xfrm>
            <a:off x="4572000" y="848147"/>
            <a:ext cx="3751729" cy="1184174"/>
          </a:xfrm>
          <a:prstGeom prst="rect">
            <a:avLst/>
          </a:prstGeom>
        </p:spPr>
      </p:pic>
      <p:sp>
        <p:nvSpPr>
          <p:cNvPr id="7" name="CasellaDiTesto 6">
            <a:extLst>
              <a:ext uri="{FF2B5EF4-FFF2-40B4-BE49-F238E27FC236}">
                <a16:creationId xmlns:a16="http://schemas.microsoft.com/office/drawing/2014/main" id="{5943E961-043A-BF5A-F600-CF6FE74A8471}"/>
              </a:ext>
            </a:extLst>
          </p:cNvPr>
          <p:cNvSpPr txBox="1"/>
          <p:nvPr/>
        </p:nvSpPr>
        <p:spPr>
          <a:xfrm>
            <a:off x="5717240" y="2032321"/>
            <a:ext cx="1461247" cy="276999"/>
          </a:xfrm>
          <a:prstGeom prst="rect">
            <a:avLst/>
          </a:prstGeom>
          <a:noFill/>
        </p:spPr>
        <p:txBody>
          <a:bodyPr wrap="square" rtlCol="0">
            <a:spAutoFit/>
          </a:bodyPr>
          <a:lstStyle/>
          <a:p>
            <a:pPr algn="l" defTabSz="342900">
              <a:spcBef>
                <a:spcPts val="263"/>
              </a:spcBef>
            </a:pPr>
            <a:r>
              <a:rPr lang="en-GB" sz="1200" b="1" dirty="0"/>
              <a:t>LH chicane exit</a:t>
            </a:r>
          </a:p>
        </p:txBody>
      </p:sp>
      <p:pic>
        <p:nvPicPr>
          <p:cNvPr id="8" name="Immagine 7">
            <a:extLst>
              <a:ext uri="{FF2B5EF4-FFF2-40B4-BE49-F238E27FC236}">
                <a16:creationId xmlns:a16="http://schemas.microsoft.com/office/drawing/2014/main" id="{9C7374A2-4B1D-7E1F-E5BD-AF281817F841}"/>
              </a:ext>
            </a:extLst>
          </p:cNvPr>
          <p:cNvPicPr>
            <a:picLocks noChangeAspect="1"/>
          </p:cNvPicPr>
          <p:nvPr/>
        </p:nvPicPr>
        <p:blipFill>
          <a:blip r:embed="rId4"/>
          <a:stretch>
            <a:fillRect/>
          </a:stretch>
        </p:blipFill>
        <p:spPr>
          <a:xfrm>
            <a:off x="174811" y="2310655"/>
            <a:ext cx="3751729" cy="1184173"/>
          </a:xfrm>
          <a:prstGeom prst="rect">
            <a:avLst/>
          </a:prstGeom>
        </p:spPr>
      </p:pic>
      <p:sp>
        <p:nvSpPr>
          <p:cNvPr id="9" name="CasellaDiTesto 8">
            <a:extLst>
              <a:ext uri="{FF2B5EF4-FFF2-40B4-BE49-F238E27FC236}">
                <a16:creationId xmlns:a16="http://schemas.microsoft.com/office/drawing/2014/main" id="{3B65BDA4-7B46-2DD4-430B-613FBA36557C}"/>
              </a:ext>
            </a:extLst>
          </p:cNvPr>
          <p:cNvSpPr txBox="1"/>
          <p:nvPr/>
        </p:nvSpPr>
        <p:spPr>
          <a:xfrm>
            <a:off x="1094721" y="3496163"/>
            <a:ext cx="2051891" cy="276999"/>
          </a:xfrm>
          <a:prstGeom prst="rect">
            <a:avLst/>
          </a:prstGeom>
          <a:noFill/>
        </p:spPr>
        <p:txBody>
          <a:bodyPr wrap="square" rtlCol="0">
            <a:spAutoFit/>
          </a:bodyPr>
          <a:lstStyle/>
          <a:p>
            <a:pPr algn="l" defTabSz="342900">
              <a:spcBef>
                <a:spcPts val="263"/>
              </a:spcBef>
            </a:pPr>
            <a:r>
              <a:rPr lang="en-GB" sz="1200" b="1" dirty="0"/>
              <a:t>Upstream BC 3</a:t>
            </a:r>
            <a:r>
              <a:rPr lang="en-GB" sz="1200" b="1" baseline="30000" dirty="0"/>
              <a:t>rd</a:t>
            </a:r>
            <a:r>
              <a:rPr lang="en-GB" sz="1200" b="1" dirty="0"/>
              <a:t> magnet</a:t>
            </a:r>
          </a:p>
        </p:txBody>
      </p:sp>
      <p:pic>
        <p:nvPicPr>
          <p:cNvPr id="10" name="Immagine 9">
            <a:extLst>
              <a:ext uri="{FF2B5EF4-FFF2-40B4-BE49-F238E27FC236}">
                <a16:creationId xmlns:a16="http://schemas.microsoft.com/office/drawing/2014/main" id="{9181105C-DBD2-AABD-7E3D-F31BE1C74F8C}"/>
              </a:ext>
            </a:extLst>
          </p:cNvPr>
          <p:cNvPicPr>
            <a:picLocks noChangeAspect="1"/>
          </p:cNvPicPr>
          <p:nvPr/>
        </p:nvPicPr>
        <p:blipFill>
          <a:blip r:embed="rId5"/>
          <a:stretch>
            <a:fillRect/>
          </a:stretch>
        </p:blipFill>
        <p:spPr>
          <a:xfrm>
            <a:off x="4572000" y="2309320"/>
            <a:ext cx="3751729" cy="1184174"/>
          </a:xfrm>
          <a:prstGeom prst="rect">
            <a:avLst/>
          </a:prstGeom>
        </p:spPr>
      </p:pic>
      <p:sp>
        <p:nvSpPr>
          <p:cNvPr id="11" name="CasellaDiTesto 10">
            <a:extLst>
              <a:ext uri="{FF2B5EF4-FFF2-40B4-BE49-F238E27FC236}">
                <a16:creationId xmlns:a16="http://schemas.microsoft.com/office/drawing/2014/main" id="{16002AC8-0A38-C792-A12C-3A5F3CA0BB6C}"/>
              </a:ext>
            </a:extLst>
          </p:cNvPr>
          <p:cNvSpPr txBox="1"/>
          <p:nvPr/>
        </p:nvSpPr>
        <p:spPr>
          <a:xfrm>
            <a:off x="5248613" y="3496162"/>
            <a:ext cx="2595505" cy="276999"/>
          </a:xfrm>
          <a:prstGeom prst="rect">
            <a:avLst/>
          </a:prstGeom>
          <a:noFill/>
        </p:spPr>
        <p:txBody>
          <a:bodyPr wrap="square" rtlCol="0">
            <a:spAutoFit/>
          </a:bodyPr>
          <a:lstStyle/>
          <a:p>
            <a:pPr algn="l" defTabSz="342900">
              <a:spcBef>
                <a:spcPts val="263"/>
              </a:spcBef>
            </a:pPr>
            <a:r>
              <a:rPr lang="en-GB" sz="1200" b="1" dirty="0"/>
              <a:t>Upstream BC 3</a:t>
            </a:r>
            <a:r>
              <a:rPr lang="en-GB" sz="1200" b="1" baseline="30000" dirty="0"/>
              <a:t>rd</a:t>
            </a:r>
            <a:r>
              <a:rPr lang="en-GB" sz="1200" b="1" dirty="0"/>
              <a:t> magnet after the cut</a:t>
            </a:r>
          </a:p>
        </p:txBody>
      </p:sp>
      <p:pic>
        <p:nvPicPr>
          <p:cNvPr id="12" name="Immagine 11">
            <a:extLst>
              <a:ext uri="{FF2B5EF4-FFF2-40B4-BE49-F238E27FC236}">
                <a16:creationId xmlns:a16="http://schemas.microsoft.com/office/drawing/2014/main" id="{2170B9C5-DB36-F7D4-6366-992915952C48}"/>
              </a:ext>
            </a:extLst>
          </p:cNvPr>
          <p:cNvPicPr>
            <a:picLocks noChangeAspect="1"/>
          </p:cNvPicPr>
          <p:nvPr/>
        </p:nvPicPr>
        <p:blipFill>
          <a:blip r:embed="rId6"/>
          <a:stretch>
            <a:fillRect/>
          </a:stretch>
        </p:blipFill>
        <p:spPr>
          <a:xfrm>
            <a:off x="174810" y="3721196"/>
            <a:ext cx="3751729" cy="1184174"/>
          </a:xfrm>
          <a:prstGeom prst="rect">
            <a:avLst/>
          </a:prstGeom>
        </p:spPr>
      </p:pic>
      <p:sp>
        <p:nvSpPr>
          <p:cNvPr id="15" name="CasellaDiTesto 14">
            <a:extLst>
              <a:ext uri="{FF2B5EF4-FFF2-40B4-BE49-F238E27FC236}">
                <a16:creationId xmlns:a16="http://schemas.microsoft.com/office/drawing/2014/main" id="{A63E7BA7-761D-2B35-FA8B-F2C72A83514F}"/>
              </a:ext>
            </a:extLst>
          </p:cNvPr>
          <p:cNvSpPr txBox="1"/>
          <p:nvPr/>
        </p:nvSpPr>
        <p:spPr>
          <a:xfrm>
            <a:off x="1177576" y="4884244"/>
            <a:ext cx="1461247" cy="276999"/>
          </a:xfrm>
          <a:prstGeom prst="rect">
            <a:avLst/>
          </a:prstGeom>
          <a:noFill/>
        </p:spPr>
        <p:txBody>
          <a:bodyPr wrap="square" rtlCol="0">
            <a:spAutoFit/>
          </a:bodyPr>
          <a:lstStyle/>
          <a:p>
            <a:pPr algn="l" defTabSz="342900">
              <a:spcBef>
                <a:spcPts val="263"/>
              </a:spcBef>
            </a:pPr>
            <a:r>
              <a:rPr lang="en-GB" sz="1200" b="1" dirty="0"/>
              <a:t>BC chicane exit</a:t>
            </a:r>
          </a:p>
        </p:txBody>
      </p:sp>
      <p:pic>
        <p:nvPicPr>
          <p:cNvPr id="16" name="Immagine 15">
            <a:extLst>
              <a:ext uri="{FF2B5EF4-FFF2-40B4-BE49-F238E27FC236}">
                <a16:creationId xmlns:a16="http://schemas.microsoft.com/office/drawing/2014/main" id="{74048AC0-1717-4F87-E860-0FFB660EF589}"/>
              </a:ext>
            </a:extLst>
          </p:cNvPr>
          <p:cNvPicPr>
            <a:picLocks noChangeAspect="1"/>
          </p:cNvPicPr>
          <p:nvPr/>
        </p:nvPicPr>
        <p:blipFill>
          <a:blip r:embed="rId7"/>
          <a:stretch>
            <a:fillRect/>
          </a:stretch>
        </p:blipFill>
        <p:spPr>
          <a:xfrm>
            <a:off x="4572000" y="3703266"/>
            <a:ext cx="3751728" cy="1184173"/>
          </a:xfrm>
          <a:prstGeom prst="rect">
            <a:avLst/>
          </a:prstGeom>
        </p:spPr>
      </p:pic>
      <p:sp>
        <p:nvSpPr>
          <p:cNvPr id="17" name="CasellaDiTesto 16">
            <a:extLst>
              <a:ext uri="{FF2B5EF4-FFF2-40B4-BE49-F238E27FC236}">
                <a16:creationId xmlns:a16="http://schemas.microsoft.com/office/drawing/2014/main" id="{76B54112-5E2C-20A0-5C13-13DA48414ECD}"/>
              </a:ext>
            </a:extLst>
          </p:cNvPr>
          <p:cNvSpPr txBox="1"/>
          <p:nvPr/>
        </p:nvSpPr>
        <p:spPr>
          <a:xfrm>
            <a:off x="5740098" y="4884244"/>
            <a:ext cx="1461247" cy="276999"/>
          </a:xfrm>
          <a:prstGeom prst="rect">
            <a:avLst/>
          </a:prstGeom>
          <a:noFill/>
        </p:spPr>
        <p:txBody>
          <a:bodyPr wrap="square" rtlCol="0">
            <a:spAutoFit/>
          </a:bodyPr>
          <a:lstStyle/>
          <a:p>
            <a:pPr algn="l" defTabSz="342900">
              <a:spcBef>
                <a:spcPts val="263"/>
              </a:spcBef>
            </a:pPr>
            <a:r>
              <a:rPr lang="en-GB" sz="1200" b="1" dirty="0"/>
              <a:t>Capillary entrance</a:t>
            </a:r>
          </a:p>
        </p:txBody>
      </p:sp>
    </p:spTree>
    <p:extLst>
      <p:ext uri="{BB962C8B-B14F-4D97-AF65-F5344CB8AC3E}">
        <p14:creationId xmlns:p14="http://schemas.microsoft.com/office/powerpoint/2010/main" val="218508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69F79A-A119-5AE0-BFBF-0094D9352498}"/>
              </a:ext>
            </a:extLst>
          </p:cNvPr>
          <p:cNvSpPr>
            <a:spLocks noGrp="1"/>
          </p:cNvSpPr>
          <p:nvPr>
            <p:ph type="title"/>
          </p:nvPr>
        </p:nvSpPr>
        <p:spPr/>
        <p:txBody>
          <a:bodyPr/>
          <a:lstStyle/>
          <a:p>
            <a:r>
              <a:rPr lang="en-GB" dirty="0"/>
              <a:t>From Longitudinal to transverse </a:t>
            </a:r>
            <a:r>
              <a:rPr lang="en-GB" dirty="0" err="1"/>
              <a:t>phspace</a:t>
            </a:r>
            <a:endParaRPr lang="en-GB" dirty="0"/>
          </a:p>
        </p:txBody>
      </p:sp>
      <p:pic>
        <p:nvPicPr>
          <p:cNvPr id="4" name="Immagine 3">
            <a:extLst>
              <a:ext uri="{FF2B5EF4-FFF2-40B4-BE49-F238E27FC236}">
                <a16:creationId xmlns:a16="http://schemas.microsoft.com/office/drawing/2014/main" id="{894B2903-4875-699F-FACB-7DCBE41F2C1D}"/>
              </a:ext>
            </a:extLst>
          </p:cNvPr>
          <p:cNvPicPr>
            <a:picLocks noChangeAspect="1"/>
          </p:cNvPicPr>
          <p:nvPr/>
        </p:nvPicPr>
        <p:blipFill>
          <a:blip r:embed="rId2"/>
          <a:stretch>
            <a:fillRect/>
          </a:stretch>
        </p:blipFill>
        <p:spPr>
          <a:xfrm>
            <a:off x="6361717" y="3080505"/>
            <a:ext cx="2699960" cy="1872699"/>
          </a:xfrm>
          <a:prstGeom prst="rect">
            <a:avLst/>
          </a:prstGeom>
        </p:spPr>
      </p:pic>
      <p:pic>
        <p:nvPicPr>
          <p:cNvPr id="5" name="Immagine 4">
            <a:extLst>
              <a:ext uri="{FF2B5EF4-FFF2-40B4-BE49-F238E27FC236}">
                <a16:creationId xmlns:a16="http://schemas.microsoft.com/office/drawing/2014/main" id="{34715794-1B5F-427D-0312-D939886C9201}"/>
              </a:ext>
            </a:extLst>
          </p:cNvPr>
          <p:cNvPicPr>
            <a:picLocks noChangeAspect="1"/>
          </p:cNvPicPr>
          <p:nvPr/>
        </p:nvPicPr>
        <p:blipFill>
          <a:blip r:embed="rId3"/>
          <a:stretch>
            <a:fillRect/>
          </a:stretch>
        </p:blipFill>
        <p:spPr>
          <a:xfrm>
            <a:off x="537614" y="3106531"/>
            <a:ext cx="2638293" cy="1829927"/>
          </a:xfrm>
          <a:prstGeom prst="rect">
            <a:avLst/>
          </a:prstGeom>
        </p:spPr>
      </p:pic>
      <p:pic>
        <p:nvPicPr>
          <p:cNvPr id="6" name="Immagine 5">
            <a:extLst>
              <a:ext uri="{FF2B5EF4-FFF2-40B4-BE49-F238E27FC236}">
                <a16:creationId xmlns:a16="http://schemas.microsoft.com/office/drawing/2014/main" id="{D424C64A-73BC-C95B-2932-BD438B411288}"/>
              </a:ext>
            </a:extLst>
          </p:cNvPr>
          <p:cNvPicPr>
            <a:picLocks noChangeAspect="1"/>
          </p:cNvPicPr>
          <p:nvPr/>
        </p:nvPicPr>
        <p:blipFill>
          <a:blip r:embed="rId4"/>
          <a:stretch>
            <a:fillRect/>
          </a:stretch>
        </p:blipFill>
        <p:spPr>
          <a:xfrm>
            <a:off x="612482" y="742121"/>
            <a:ext cx="2699959" cy="1872699"/>
          </a:xfrm>
          <a:prstGeom prst="rect">
            <a:avLst/>
          </a:prstGeom>
        </p:spPr>
      </p:pic>
      <p:pic>
        <p:nvPicPr>
          <p:cNvPr id="7" name="Immagine 6">
            <a:extLst>
              <a:ext uri="{FF2B5EF4-FFF2-40B4-BE49-F238E27FC236}">
                <a16:creationId xmlns:a16="http://schemas.microsoft.com/office/drawing/2014/main" id="{A853D1FB-964E-E365-0787-A841621DF369}"/>
              </a:ext>
            </a:extLst>
          </p:cNvPr>
          <p:cNvPicPr>
            <a:picLocks noChangeAspect="1"/>
          </p:cNvPicPr>
          <p:nvPr/>
        </p:nvPicPr>
        <p:blipFill>
          <a:blip r:embed="rId5"/>
          <a:stretch>
            <a:fillRect/>
          </a:stretch>
        </p:blipFill>
        <p:spPr>
          <a:xfrm>
            <a:off x="6361718" y="742121"/>
            <a:ext cx="2699959" cy="1872699"/>
          </a:xfrm>
          <a:prstGeom prst="rect">
            <a:avLst/>
          </a:prstGeom>
        </p:spPr>
      </p:pic>
      <p:pic>
        <p:nvPicPr>
          <p:cNvPr id="8" name="Immagine 7">
            <a:extLst>
              <a:ext uri="{FF2B5EF4-FFF2-40B4-BE49-F238E27FC236}">
                <a16:creationId xmlns:a16="http://schemas.microsoft.com/office/drawing/2014/main" id="{FE160E6F-0023-DA3A-0C51-A49000BC98B8}"/>
              </a:ext>
            </a:extLst>
          </p:cNvPr>
          <p:cNvPicPr>
            <a:picLocks noChangeAspect="1"/>
          </p:cNvPicPr>
          <p:nvPr/>
        </p:nvPicPr>
        <p:blipFill>
          <a:blip r:embed="rId6">
            <a:duotone>
              <a:prstClr val="black"/>
              <a:schemeClr val="accent2">
                <a:tint val="45000"/>
                <a:satMod val="400000"/>
              </a:schemeClr>
            </a:duotone>
          </a:blip>
          <a:stretch>
            <a:fillRect/>
          </a:stretch>
        </p:blipFill>
        <p:spPr>
          <a:xfrm>
            <a:off x="194388" y="2614820"/>
            <a:ext cx="5037012" cy="465685"/>
          </a:xfrm>
          <a:prstGeom prst="rect">
            <a:avLst/>
          </a:prstGeom>
        </p:spPr>
      </p:pic>
      <p:sp>
        <p:nvSpPr>
          <p:cNvPr id="9" name="Freccia destra 8">
            <a:extLst>
              <a:ext uri="{FF2B5EF4-FFF2-40B4-BE49-F238E27FC236}">
                <a16:creationId xmlns:a16="http://schemas.microsoft.com/office/drawing/2014/main" id="{3DE40F01-D273-A722-1EF2-8E86FEA31694}"/>
              </a:ext>
            </a:extLst>
          </p:cNvPr>
          <p:cNvSpPr/>
          <p:nvPr/>
        </p:nvSpPr>
        <p:spPr>
          <a:xfrm>
            <a:off x="5339443" y="1722896"/>
            <a:ext cx="1112082" cy="2254172"/>
          </a:xfrm>
          <a:prstGeom prst="rightArrow">
            <a:avLst/>
          </a:prstGeom>
          <a:solidFill>
            <a:srgbClr val="FF8A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8AD8"/>
              </a:solidFill>
            </a:endParaRPr>
          </a:p>
        </p:txBody>
      </p:sp>
    </p:spTree>
    <p:extLst>
      <p:ext uri="{BB962C8B-B14F-4D97-AF65-F5344CB8AC3E}">
        <p14:creationId xmlns:p14="http://schemas.microsoft.com/office/powerpoint/2010/main" val="1530314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6FCDF675-BF65-FA84-EB22-69BECD323C06}"/>
              </a:ext>
            </a:extLst>
          </p:cNvPr>
          <p:cNvPicPr>
            <a:picLocks noChangeAspect="1"/>
          </p:cNvPicPr>
          <p:nvPr/>
        </p:nvPicPr>
        <p:blipFill>
          <a:blip r:embed="rId2"/>
          <a:stretch>
            <a:fillRect/>
          </a:stretch>
        </p:blipFill>
        <p:spPr>
          <a:xfrm>
            <a:off x="76894" y="900966"/>
            <a:ext cx="4667886" cy="2088457"/>
          </a:xfrm>
          <a:prstGeom prst="rect">
            <a:avLst/>
          </a:prstGeom>
        </p:spPr>
      </p:pic>
      <p:sp>
        <p:nvSpPr>
          <p:cNvPr id="5" name="Titolo 4">
            <a:extLst>
              <a:ext uri="{FF2B5EF4-FFF2-40B4-BE49-F238E27FC236}">
                <a16:creationId xmlns:a16="http://schemas.microsoft.com/office/drawing/2014/main" id="{16A8AF70-AE28-B52A-5EA6-EC6459D967CC}"/>
              </a:ext>
            </a:extLst>
          </p:cNvPr>
          <p:cNvSpPr>
            <a:spLocks noGrp="1"/>
          </p:cNvSpPr>
          <p:nvPr>
            <p:ph type="title"/>
          </p:nvPr>
        </p:nvSpPr>
        <p:spPr/>
        <p:txBody>
          <a:bodyPr/>
          <a:lstStyle/>
          <a:p>
            <a:r>
              <a:rPr lang="en-GB" dirty="0"/>
              <a:t>Witness &amp; Driver analysis</a:t>
            </a:r>
          </a:p>
        </p:txBody>
      </p:sp>
      <p:pic>
        <p:nvPicPr>
          <p:cNvPr id="7" name="Immagine 6">
            <a:extLst>
              <a:ext uri="{FF2B5EF4-FFF2-40B4-BE49-F238E27FC236}">
                <a16:creationId xmlns:a16="http://schemas.microsoft.com/office/drawing/2014/main" id="{DDF07390-9412-F2B7-A877-C3F0244BBF41}"/>
              </a:ext>
            </a:extLst>
          </p:cNvPr>
          <p:cNvPicPr>
            <a:picLocks noChangeAspect="1"/>
          </p:cNvPicPr>
          <p:nvPr/>
        </p:nvPicPr>
        <p:blipFill>
          <a:blip r:embed="rId3"/>
          <a:stretch>
            <a:fillRect/>
          </a:stretch>
        </p:blipFill>
        <p:spPr>
          <a:xfrm>
            <a:off x="3213988" y="2991870"/>
            <a:ext cx="1009650" cy="1419225"/>
          </a:xfrm>
          <a:prstGeom prst="rect">
            <a:avLst/>
          </a:prstGeom>
        </p:spPr>
      </p:pic>
      <p:pic>
        <p:nvPicPr>
          <p:cNvPr id="13" name="Immagine 12">
            <a:extLst>
              <a:ext uri="{FF2B5EF4-FFF2-40B4-BE49-F238E27FC236}">
                <a16:creationId xmlns:a16="http://schemas.microsoft.com/office/drawing/2014/main" id="{B8F64AB9-9CD4-6948-C782-CDD703358C4F}"/>
              </a:ext>
            </a:extLst>
          </p:cNvPr>
          <p:cNvPicPr>
            <a:picLocks noChangeAspect="1"/>
          </p:cNvPicPr>
          <p:nvPr/>
        </p:nvPicPr>
        <p:blipFill>
          <a:blip r:embed="rId4"/>
          <a:stretch>
            <a:fillRect/>
          </a:stretch>
        </p:blipFill>
        <p:spPr>
          <a:xfrm>
            <a:off x="4978886" y="1224530"/>
            <a:ext cx="4073599" cy="1289571"/>
          </a:xfrm>
          <a:prstGeom prst="rect">
            <a:avLst/>
          </a:prstGeom>
        </p:spPr>
      </p:pic>
      <p:pic>
        <p:nvPicPr>
          <p:cNvPr id="15" name="Immagine 14">
            <a:extLst>
              <a:ext uri="{FF2B5EF4-FFF2-40B4-BE49-F238E27FC236}">
                <a16:creationId xmlns:a16="http://schemas.microsoft.com/office/drawing/2014/main" id="{2A6270DF-E40E-77FB-1B8B-5F3CE00B9D42}"/>
              </a:ext>
            </a:extLst>
          </p:cNvPr>
          <p:cNvPicPr>
            <a:picLocks noChangeAspect="1"/>
          </p:cNvPicPr>
          <p:nvPr/>
        </p:nvPicPr>
        <p:blipFill>
          <a:blip r:embed="rId5"/>
          <a:stretch>
            <a:fillRect/>
          </a:stretch>
        </p:blipFill>
        <p:spPr>
          <a:xfrm>
            <a:off x="4946890" y="3141921"/>
            <a:ext cx="4073599" cy="1289571"/>
          </a:xfrm>
          <a:prstGeom prst="rect">
            <a:avLst/>
          </a:prstGeom>
        </p:spPr>
      </p:pic>
      <p:pic>
        <p:nvPicPr>
          <p:cNvPr id="17" name="Immagine 16">
            <a:extLst>
              <a:ext uri="{FF2B5EF4-FFF2-40B4-BE49-F238E27FC236}">
                <a16:creationId xmlns:a16="http://schemas.microsoft.com/office/drawing/2014/main" id="{7E564329-0728-3887-320C-F6C0FA097224}"/>
              </a:ext>
            </a:extLst>
          </p:cNvPr>
          <p:cNvPicPr>
            <a:picLocks noChangeAspect="1"/>
          </p:cNvPicPr>
          <p:nvPr/>
        </p:nvPicPr>
        <p:blipFill>
          <a:blip r:embed="rId6"/>
          <a:stretch>
            <a:fillRect/>
          </a:stretch>
        </p:blipFill>
        <p:spPr>
          <a:xfrm>
            <a:off x="119837" y="3007214"/>
            <a:ext cx="2564250" cy="1816500"/>
          </a:xfrm>
          <a:prstGeom prst="rect">
            <a:avLst/>
          </a:prstGeom>
        </p:spPr>
      </p:pic>
      <p:sp>
        <p:nvSpPr>
          <p:cNvPr id="2" name="CasellaDiTesto 1">
            <a:extLst>
              <a:ext uri="{FF2B5EF4-FFF2-40B4-BE49-F238E27FC236}">
                <a16:creationId xmlns:a16="http://schemas.microsoft.com/office/drawing/2014/main" id="{BC146A6A-F440-53A4-EC8B-23E0418358A9}"/>
              </a:ext>
            </a:extLst>
          </p:cNvPr>
          <p:cNvSpPr txBox="1"/>
          <p:nvPr/>
        </p:nvSpPr>
        <p:spPr>
          <a:xfrm>
            <a:off x="5930014" y="824420"/>
            <a:ext cx="2107355" cy="400110"/>
          </a:xfrm>
          <a:prstGeom prst="rect">
            <a:avLst/>
          </a:prstGeom>
          <a:noFill/>
        </p:spPr>
        <p:txBody>
          <a:bodyPr wrap="square" rtlCol="0">
            <a:spAutoFit/>
          </a:bodyPr>
          <a:lstStyle/>
          <a:p>
            <a:pPr algn="ctr" defTabSz="342900">
              <a:spcBef>
                <a:spcPts val="263"/>
              </a:spcBef>
            </a:pPr>
            <a:r>
              <a:rPr lang="en-GB" sz="2000" b="1" dirty="0"/>
              <a:t>Witness bunch</a:t>
            </a:r>
          </a:p>
        </p:txBody>
      </p:sp>
      <p:sp>
        <p:nvSpPr>
          <p:cNvPr id="12" name="CasellaDiTesto 11">
            <a:extLst>
              <a:ext uri="{FF2B5EF4-FFF2-40B4-BE49-F238E27FC236}">
                <a16:creationId xmlns:a16="http://schemas.microsoft.com/office/drawing/2014/main" id="{15ECF30C-59E5-E2A6-1FFB-198650A360AE}"/>
              </a:ext>
            </a:extLst>
          </p:cNvPr>
          <p:cNvSpPr txBox="1"/>
          <p:nvPr/>
        </p:nvSpPr>
        <p:spPr>
          <a:xfrm>
            <a:off x="5930013" y="2607104"/>
            <a:ext cx="2107355" cy="400110"/>
          </a:xfrm>
          <a:prstGeom prst="rect">
            <a:avLst/>
          </a:prstGeom>
          <a:noFill/>
        </p:spPr>
        <p:txBody>
          <a:bodyPr wrap="square" rtlCol="0">
            <a:spAutoFit/>
          </a:bodyPr>
          <a:lstStyle/>
          <a:p>
            <a:pPr algn="ctr" defTabSz="342900">
              <a:spcBef>
                <a:spcPts val="263"/>
              </a:spcBef>
            </a:pPr>
            <a:r>
              <a:rPr lang="en-GB" sz="2000" b="1" dirty="0"/>
              <a:t>Driver bunch</a:t>
            </a:r>
          </a:p>
        </p:txBody>
      </p:sp>
      <p:sp>
        <p:nvSpPr>
          <p:cNvPr id="14" name="Ovale 13">
            <a:extLst>
              <a:ext uri="{FF2B5EF4-FFF2-40B4-BE49-F238E27FC236}">
                <a16:creationId xmlns:a16="http://schemas.microsoft.com/office/drawing/2014/main" id="{B89B3798-26DE-0134-2B3F-F57E17DB4311}"/>
              </a:ext>
            </a:extLst>
          </p:cNvPr>
          <p:cNvSpPr/>
          <p:nvPr/>
        </p:nvSpPr>
        <p:spPr>
          <a:xfrm>
            <a:off x="119837" y="1759798"/>
            <a:ext cx="810892" cy="35293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6444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C8FB5A-412C-FED8-ED0A-680E0AD27060}"/>
              </a:ext>
            </a:extLst>
          </p:cNvPr>
          <p:cNvSpPr>
            <a:spLocks noGrp="1"/>
          </p:cNvSpPr>
          <p:nvPr>
            <p:ph type="title"/>
          </p:nvPr>
        </p:nvSpPr>
        <p:spPr/>
        <p:txBody>
          <a:bodyPr/>
          <a:lstStyle/>
          <a:p>
            <a:r>
              <a:rPr lang="en-GB" dirty="0"/>
              <a:t>Jitter studies including acceleration in plasma for magnetic-mask shaping</a:t>
            </a:r>
          </a:p>
        </p:txBody>
      </p:sp>
      <p:sp>
        <p:nvSpPr>
          <p:cNvPr id="4" name="Segnaposto contenuto 1">
            <a:extLst>
              <a:ext uri="{FF2B5EF4-FFF2-40B4-BE49-F238E27FC236}">
                <a16:creationId xmlns:a16="http://schemas.microsoft.com/office/drawing/2014/main" id="{1348439B-CE53-5E15-3486-B940131AE512}"/>
              </a:ext>
            </a:extLst>
          </p:cNvPr>
          <p:cNvSpPr>
            <a:spLocks noGrp="1"/>
          </p:cNvSpPr>
          <p:nvPr>
            <p:ph idx="1"/>
          </p:nvPr>
        </p:nvSpPr>
        <p:spPr>
          <a:xfrm>
            <a:off x="247108" y="849087"/>
            <a:ext cx="8790756" cy="3437163"/>
          </a:xfrm>
        </p:spPr>
        <p:txBody>
          <a:bodyPr>
            <a:normAutofit/>
          </a:bodyPr>
          <a:lstStyle/>
          <a:p>
            <a:r>
              <a:rPr lang="en-GB" dirty="0"/>
              <a:t>50 machines have been tracked trough the </a:t>
            </a:r>
            <a:r>
              <a:rPr lang="en-GB" dirty="0" err="1"/>
              <a:t>Linac</a:t>
            </a:r>
            <a:r>
              <a:rPr lang="en-GB" dirty="0"/>
              <a:t> up to the plasma entrance applying the RF phase and amplitude jitters in the accelerator according to:</a:t>
            </a:r>
          </a:p>
          <a:p>
            <a:pPr lvl="1"/>
            <a:r>
              <a:rPr lang="en-GB" dirty="0"/>
              <a:t>LNF measurements at </a:t>
            </a:r>
            <a:r>
              <a:rPr lang="en-GB" dirty="0" err="1"/>
              <a:t>TeX</a:t>
            </a:r>
            <a:endParaRPr lang="en-GB" dirty="0"/>
          </a:p>
          <a:p>
            <a:pPr lvl="1"/>
            <a:endParaRPr lang="en-GB" dirty="0"/>
          </a:p>
          <a:p>
            <a:pPr lvl="1"/>
            <a:endParaRPr lang="en-GB" dirty="0"/>
          </a:p>
          <a:p>
            <a:pPr lvl="1"/>
            <a:r>
              <a:rPr lang="en-GB" dirty="0"/>
              <a:t>PSI measurements </a:t>
            </a:r>
            <a:r>
              <a:rPr lang="en-GB" sz="1600" dirty="0"/>
              <a:t>(“</a:t>
            </a:r>
            <a:r>
              <a:rPr lang="it-IT" sz="1600" i="0" u="none" strike="noStrike" dirty="0">
                <a:effectLst/>
                <a:latin typeface="-apple-system"/>
              </a:rPr>
              <a:t>RF System Performance in the </a:t>
            </a:r>
            <a:r>
              <a:rPr lang="it-IT" sz="1600" i="0" u="none" strike="noStrike" dirty="0" err="1">
                <a:effectLst/>
                <a:latin typeface="-apple-system"/>
              </a:rPr>
              <a:t>SwissFEL</a:t>
            </a:r>
            <a:r>
              <a:rPr lang="it-IT" sz="1600" i="0" u="none" strike="noStrike" dirty="0">
                <a:effectLst/>
                <a:latin typeface="-apple-system"/>
              </a:rPr>
              <a:t> </a:t>
            </a:r>
            <a:r>
              <a:rPr lang="it-IT" sz="1600" i="0" u="none" strike="noStrike" dirty="0" err="1">
                <a:effectLst/>
                <a:latin typeface="-apple-system"/>
              </a:rPr>
              <a:t>Linac</a:t>
            </a:r>
            <a:r>
              <a:rPr lang="it-IT" sz="1600" i="0" u="none" strike="noStrike" dirty="0">
                <a:effectLst/>
                <a:latin typeface="-apple-system"/>
              </a:rPr>
              <a:t>”, C. Beard et al , 								</a:t>
            </a:r>
            <a:r>
              <a:rPr lang="it-IT" sz="1600" b="0" i="0" dirty="0" err="1">
                <a:effectLst/>
                <a:latin typeface="-apple-system"/>
              </a:rPr>
              <a:t>JACoW</a:t>
            </a:r>
            <a:r>
              <a:rPr lang="it-IT" sz="1600" b="0" i="0" dirty="0">
                <a:effectLst/>
                <a:latin typeface="-apple-system"/>
              </a:rPr>
              <a:t> LINAC2022 (2022), TH2AA02)</a:t>
            </a:r>
            <a:endParaRPr lang="en-GB" sz="1600" dirty="0"/>
          </a:p>
          <a:p>
            <a:endParaRPr lang="en-GB" dirty="0"/>
          </a:p>
          <a:p>
            <a:endParaRPr lang="en-GB" dirty="0"/>
          </a:p>
        </p:txBody>
      </p:sp>
      <p:pic>
        <p:nvPicPr>
          <p:cNvPr id="5" name="Immagine 4">
            <a:extLst>
              <a:ext uri="{FF2B5EF4-FFF2-40B4-BE49-F238E27FC236}">
                <a16:creationId xmlns:a16="http://schemas.microsoft.com/office/drawing/2014/main" id="{C5084DD8-C909-35ED-9677-06B8DC2DD6A9}"/>
              </a:ext>
            </a:extLst>
          </p:cNvPr>
          <p:cNvPicPr>
            <a:picLocks noChangeAspect="1"/>
          </p:cNvPicPr>
          <p:nvPr/>
        </p:nvPicPr>
        <p:blipFill>
          <a:blip r:embed="rId2"/>
          <a:stretch>
            <a:fillRect/>
          </a:stretch>
        </p:blipFill>
        <p:spPr>
          <a:xfrm>
            <a:off x="667803" y="2398910"/>
            <a:ext cx="6977004" cy="679026"/>
          </a:xfrm>
          <a:prstGeom prst="rect">
            <a:avLst/>
          </a:prstGeom>
        </p:spPr>
      </p:pic>
      <p:pic>
        <p:nvPicPr>
          <p:cNvPr id="6" name="Immagine 5">
            <a:extLst>
              <a:ext uri="{FF2B5EF4-FFF2-40B4-BE49-F238E27FC236}">
                <a16:creationId xmlns:a16="http://schemas.microsoft.com/office/drawing/2014/main" id="{299D857A-05E2-99BA-7E44-F65A387840E8}"/>
              </a:ext>
            </a:extLst>
          </p:cNvPr>
          <p:cNvPicPr>
            <a:picLocks noChangeAspect="1"/>
          </p:cNvPicPr>
          <p:nvPr/>
        </p:nvPicPr>
        <p:blipFill>
          <a:blip r:embed="rId3"/>
          <a:stretch>
            <a:fillRect/>
          </a:stretch>
        </p:blipFill>
        <p:spPr>
          <a:xfrm>
            <a:off x="604157" y="3755751"/>
            <a:ext cx="7772400" cy="756437"/>
          </a:xfrm>
          <a:prstGeom prst="rect">
            <a:avLst/>
          </a:prstGeom>
        </p:spPr>
      </p:pic>
    </p:spTree>
    <p:extLst>
      <p:ext uri="{BB962C8B-B14F-4D97-AF65-F5344CB8AC3E}">
        <p14:creationId xmlns:p14="http://schemas.microsoft.com/office/powerpoint/2010/main" val="256403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D553D-CF4B-14E4-D775-E0FEF35265A4}"/>
              </a:ext>
            </a:extLst>
          </p:cNvPr>
          <p:cNvSpPr>
            <a:spLocks noGrp="1"/>
          </p:cNvSpPr>
          <p:nvPr>
            <p:ph type="title"/>
          </p:nvPr>
        </p:nvSpPr>
        <p:spPr/>
        <p:txBody>
          <a:bodyPr/>
          <a:lstStyle/>
          <a:p>
            <a:r>
              <a:rPr lang="en-GB" dirty="0"/>
              <a:t>First Results for magnetic-mask shaped beam	 1</a:t>
            </a:r>
          </a:p>
        </p:txBody>
      </p:sp>
      <p:sp>
        <p:nvSpPr>
          <p:cNvPr id="8" name="Segnaposto contenuto 7">
            <a:extLst>
              <a:ext uri="{FF2B5EF4-FFF2-40B4-BE49-F238E27FC236}">
                <a16:creationId xmlns:a16="http://schemas.microsoft.com/office/drawing/2014/main" id="{DABCDE8B-D27B-CAAC-6664-B91E0F62342D}"/>
              </a:ext>
            </a:extLst>
          </p:cNvPr>
          <p:cNvSpPr>
            <a:spLocks noGrp="1"/>
          </p:cNvSpPr>
          <p:nvPr>
            <p:ph sz="half" idx="1"/>
          </p:nvPr>
        </p:nvSpPr>
        <p:spPr>
          <a:xfrm>
            <a:off x="457200" y="1434353"/>
            <a:ext cx="4038600" cy="3160270"/>
          </a:xfrm>
        </p:spPr>
        <p:txBody>
          <a:bodyPr/>
          <a:lstStyle/>
          <a:p>
            <a:pPr marL="0" indent="0">
              <a:buNone/>
            </a:pPr>
            <a:r>
              <a:rPr lang="en-US" sz="2000" b="0" i="0" u="none" strike="noStrike" kern="1200" dirty="0">
                <a:ln>
                  <a:noFill/>
                </a:ln>
                <a:latin typeface="Ubuntu Ligth" pitchFamily="18"/>
                <a:ea typeface="Arial Unicode MS" pitchFamily="2"/>
                <a:cs typeface="Tahoma" pitchFamily="2"/>
              </a:rPr>
              <a:t>Cut at 80%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a:t>
            </a:r>
            <a:endParaRPr lang="en-GB" dirty="0"/>
          </a:p>
        </p:txBody>
      </p:sp>
      <p:sp>
        <p:nvSpPr>
          <p:cNvPr id="9" name="Segnaposto contenuto 8">
            <a:extLst>
              <a:ext uri="{FF2B5EF4-FFF2-40B4-BE49-F238E27FC236}">
                <a16:creationId xmlns:a16="http://schemas.microsoft.com/office/drawing/2014/main" id="{3C7DE7F5-8957-1423-7A4C-6789EFA78E8A}"/>
              </a:ext>
            </a:extLst>
          </p:cNvPr>
          <p:cNvSpPr>
            <a:spLocks noGrp="1"/>
          </p:cNvSpPr>
          <p:nvPr>
            <p:ph sz="half" idx="2"/>
          </p:nvPr>
        </p:nvSpPr>
        <p:spPr>
          <a:xfrm>
            <a:off x="4648200" y="1497105"/>
            <a:ext cx="4038600" cy="3097517"/>
          </a:xfrm>
        </p:spPr>
        <p:txBody>
          <a:bodyPr/>
          <a:lstStyle/>
          <a:p>
            <a:pPr marL="0" indent="0">
              <a:buNone/>
            </a:pPr>
            <a:r>
              <a:rPr lang="en-US" sz="2000" b="0" i="0" u="none" strike="noStrike" kern="1200" dirty="0">
                <a:ln>
                  <a:noFill/>
                </a:ln>
                <a:latin typeface="Ubuntu Ligth" pitchFamily="18"/>
                <a:ea typeface="Arial Unicode MS" pitchFamily="2"/>
                <a:cs typeface="Tahoma" pitchFamily="2"/>
              </a:rPr>
              <a:t>Cut at 40%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a:t>
            </a:r>
          </a:p>
        </p:txBody>
      </p:sp>
      <p:pic>
        <p:nvPicPr>
          <p:cNvPr id="5" name="Immagine 4">
            <a:extLst>
              <a:ext uri="{FF2B5EF4-FFF2-40B4-BE49-F238E27FC236}">
                <a16:creationId xmlns:a16="http://schemas.microsoft.com/office/drawing/2014/main" id="{F636A9AB-DB0A-AEF5-086B-C157DC905A02}"/>
              </a:ext>
            </a:extLst>
          </p:cNvPr>
          <p:cNvPicPr>
            <a:picLocks noChangeAspect="1"/>
          </p:cNvPicPr>
          <p:nvPr/>
        </p:nvPicPr>
        <p:blipFill>
          <a:blip r:embed="rId2">
            <a:lum/>
            <a:alphaModFix/>
          </a:blip>
          <a:srcRect/>
          <a:stretch>
            <a:fillRect/>
          </a:stretch>
        </p:blipFill>
        <p:spPr>
          <a:xfrm>
            <a:off x="422168" y="1774105"/>
            <a:ext cx="3719879" cy="2789852"/>
          </a:xfrm>
          <a:prstGeom prst="rect">
            <a:avLst/>
          </a:prstGeom>
          <a:noFill/>
          <a:ln>
            <a:noFill/>
          </a:ln>
        </p:spPr>
      </p:pic>
      <p:sp>
        <p:nvSpPr>
          <p:cNvPr id="6" name="CasellaDiTesto 5">
            <a:extLst>
              <a:ext uri="{FF2B5EF4-FFF2-40B4-BE49-F238E27FC236}">
                <a16:creationId xmlns:a16="http://schemas.microsoft.com/office/drawing/2014/main" id="{99A3C312-8DAD-DF74-961C-2EB674BD0974}"/>
              </a:ext>
            </a:extLst>
          </p:cNvPr>
          <p:cNvSpPr txBox="1"/>
          <p:nvPr/>
        </p:nvSpPr>
        <p:spPr>
          <a:xfrm>
            <a:off x="565282" y="902773"/>
            <a:ext cx="8329274" cy="372687"/>
          </a:xfrm>
          <a:prstGeom prst="rect">
            <a:avLst/>
          </a:prstGeom>
          <a:noFill/>
          <a:ln>
            <a:noFill/>
          </a:ln>
        </p:spPr>
        <p:txBody>
          <a:bodyPr vert="horz" wrap="square" lIns="90000" tIns="45000" rIns="90000" bIns="45000" compatLnSpc="0">
            <a:spAutoFit/>
          </a:bodyPr>
          <a:lstStyle/>
          <a:p>
            <a:pPr hangingPunct="0">
              <a:buSzPct val="100000"/>
            </a:pPr>
            <a:r>
              <a:rPr lang="en-GB" sz="1800" dirty="0" err="1">
                <a:solidFill>
                  <a:srgbClr val="0070C0"/>
                </a:solidFill>
              </a:rPr>
              <a:t>Dri</a:t>
            </a:r>
            <a:r>
              <a:rPr lang="en-GB" sz="1800" dirty="0">
                <a:solidFill>
                  <a:srgbClr val="0070C0"/>
                </a:solidFill>
              </a:rPr>
              <a:t>-Wit distance correlation with energy end energy spread (</a:t>
            </a:r>
            <a:r>
              <a:rPr lang="en-US" sz="1800" b="0" i="0" u="none" strike="noStrike" kern="1200" dirty="0">
                <a:ln>
                  <a:noFill/>
                </a:ln>
                <a:solidFill>
                  <a:srgbClr val="0070C0"/>
                </a:solidFill>
                <a:latin typeface="Ubuntu Ligth" pitchFamily="18"/>
                <a:ea typeface="Arial Unicode MS" pitchFamily="2"/>
                <a:cs typeface="Tahoma" pitchFamily="2"/>
              </a:rPr>
              <a:t>Capillary length 40 cm</a:t>
            </a:r>
            <a:r>
              <a:rPr lang="en-US" sz="1800" b="0" i="0" u="none" strike="noStrike" kern="1200" dirty="0">
                <a:ln>
                  <a:noFill/>
                </a:ln>
                <a:latin typeface="Ubuntu Ligth" pitchFamily="18"/>
                <a:ea typeface="Arial Unicode MS" pitchFamily="2"/>
                <a:cs typeface="Tahoma" pitchFamily="2"/>
              </a:rPr>
              <a:t>)</a:t>
            </a:r>
          </a:p>
        </p:txBody>
      </p:sp>
      <p:pic>
        <p:nvPicPr>
          <p:cNvPr id="10" name="Immagine 9">
            <a:extLst>
              <a:ext uri="{FF2B5EF4-FFF2-40B4-BE49-F238E27FC236}">
                <a16:creationId xmlns:a16="http://schemas.microsoft.com/office/drawing/2014/main" id="{B9D69EEB-3319-6ABB-1CC3-37805F7D2F8F}"/>
              </a:ext>
            </a:extLst>
          </p:cNvPr>
          <p:cNvPicPr>
            <a:picLocks noChangeAspect="1"/>
          </p:cNvPicPr>
          <p:nvPr/>
        </p:nvPicPr>
        <p:blipFill>
          <a:blip r:embed="rId3">
            <a:lum/>
            <a:alphaModFix/>
          </a:blip>
          <a:srcRect/>
          <a:stretch>
            <a:fillRect/>
          </a:stretch>
        </p:blipFill>
        <p:spPr>
          <a:xfrm>
            <a:off x="4729919" y="1814890"/>
            <a:ext cx="3634152" cy="2725559"/>
          </a:xfrm>
          <a:prstGeom prst="rect">
            <a:avLst/>
          </a:prstGeom>
          <a:noFill/>
          <a:ln>
            <a:noFill/>
          </a:ln>
        </p:spPr>
      </p:pic>
    </p:spTree>
    <p:extLst>
      <p:ext uri="{BB962C8B-B14F-4D97-AF65-F5344CB8AC3E}">
        <p14:creationId xmlns:p14="http://schemas.microsoft.com/office/powerpoint/2010/main" val="131357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D86D47-830F-7ECD-9614-65C7FD997E44}"/>
              </a:ext>
            </a:extLst>
          </p:cNvPr>
          <p:cNvSpPr>
            <a:spLocks noGrp="1"/>
          </p:cNvSpPr>
          <p:nvPr>
            <p:ph type="title"/>
          </p:nvPr>
        </p:nvSpPr>
        <p:spPr/>
        <p:txBody>
          <a:bodyPr>
            <a:normAutofit/>
          </a:bodyPr>
          <a:lstStyle/>
          <a:p>
            <a:r>
              <a:rPr lang="en-GB" dirty="0"/>
              <a:t>OUTLINE</a:t>
            </a:r>
          </a:p>
        </p:txBody>
      </p:sp>
      <p:sp>
        <p:nvSpPr>
          <p:cNvPr id="10" name="Segnaposto contenuto 9">
            <a:extLst>
              <a:ext uri="{FF2B5EF4-FFF2-40B4-BE49-F238E27FC236}">
                <a16:creationId xmlns:a16="http://schemas.microsoft.com/office/drawing/2014/main" id="{785B95DD-C64B-1DEE-16AD-3B4138C19D66}"/>
              </a:ext>
            </a:extLst>
          </p:cNvPr>
          <p:cNvSpPr>
            <a:spLocks noGrp="1"/>
          </p:cNvSpPr>
          <p:nvPr>
            <p:ph idx="1"/>
          </p:nvPr>
        </p:nvSpPr>
        <p:spPr>
          <a:xfrm>
            <a:off x="467544" y="1200151"/>
            <a:ext cx="8147248" cy="2869960"/>
          </a:xfrm>
        </p:spPr>
        <p:txBody>
          <a:bodyPr>
            <a:normAutofit fontScale="92500" lnSpcReduction="10000"/>
          </a:bodyPr>
          <a:lstStyle/>
          <a:p>
            <a:r>
              <a:rPr lang="en-GB" dirty="0"/>
              <a:t>June 2023, where we were:</a:t>
            </a:r>
          </a:p>
          <a:p>
            <a:pPr lvl="1"/>
            <a:r>
              <a:rPr lang="en-GB" dirty="0"/>
              <a:t>Reference Working point </a:t>
            </a:r>
            <a:endParaRPr lang="en-GB" b="1" dirty="0"/>
          </a:p>
          <a:p>
            <a:pPr lvl="1"/>
            <a:r>
              <a:rPr lang="en-GB" dirty="0"/>
              <a:t>First results on jitter analysis at the </a:t>
            </a:r>
            <a:r>
              <a:rPr lang="en-GB" dirty="0" err="1"/>
              <a:t>Linac</a:t>
            </a:r>
            <a:r>
              <a:rPr lang="en-GB" dirty="0"/>
              <a:t> exit</a:t>
            </a:r>
          </a:p>
          <a:p>
            <a:pPr lvl="1"/>
            <a:r>
              <a:rPr lang="en-GB" dirty="0"/>
              <a:t>Recommendations from TDR-RC report Jun 2023</a:t>
            </a:r>
          </a:p>
          <a:p>
            <a:r>
              <a:rPr lang="en-GB" dirty="0"/>
              <a:t>Computing Resources update</a:t>
            </a:r>
          </a:p>
          <a:p>
            <a:r>
              <a:rPr lang="en-GB" dirty="0"/>
              <a:t>Jitter studies including acceleration in plasma</a:t>
            </a:r>
          </a:p>
          <a:p>
            <a:r>
              <a:rPr lang="en-GB" dirty="0"/>
              <a:t>Alternative solution for comb beam shaping</a:t>
            </a:r>
          </a:p>
          <a:p>
            <a:r>
              <a:rPr lang="en-GB" dirty="0"/>
              <a:t>Conclusions and To-do list</a:t>
            </a:r>
          </a:p>
          <a:p>
            <a:endParaRPr lang="en-GB" dirty="0"/>
          </a:p>
        </p:txBody>
      </p:sp>
    </p:spTree>
    <p:extLst>
      <p:ext uri="{BB962C8B-B14F-4D97-AF65-F5344CB8AC3E}">
        <p14:creationId xmlns:p14="http://schemas.microsoft.com/office/powerpoint/2010/main" val="133849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8CE80F-06EF-D429-2216-6CA5F61B690B}"/>
              </a:ext>
            </a:extLst>
          </p:cNvPr>
          <p:cNvPicPr>
            <a:picLocks noChangeAspect="1"/>
          </p:cNvPicPr>
          <p:nvPr/>
        </p:nvPicPr>
        <p:blipFill>
          <a:blip r:embed="rId2">
            <a:lum/>
            <a:alphaModFix/>
          </a:blip>
          <a:srcRect/>
          <a:stretch>
            <a:fillRect/>
          </a:stretch>
        </p:blipFill>
        <p:spPr>
          <a:xfrm>
            <a:off x="4652636" y="1850120"/>
            <a:ext cx="3724928" cy="2793696"/>
          </a:xfrm>
          <a:prstGeom prst="rect">
            <a:avLst/>
          </a:prstGeom>
          <a:noFill/>
          <a:ln>
            <a:noFill/>
          </a:ln>
        </p:spPr>
      </p:pic>
      <p:pic>
        <p:nvPicPr>
          <p:cNvPr id="3" name="Immagine 2">
            <a:extLst>
              <a:ext uri="{FF2B5EF4-FFF2-40B4-BE49-F238E27FC236}">
                <a16:creationId xmlns:a16="http://schemas.microsoft.com/office/drawing/2014/main" id="{BF6EC84D-F3E7-8EED-0D8E-E7F5F5EB65CC}"/>
              </a:ext>
            </a:extLst>
          </p:cNvPr>
          <p:cNvPicPr>
            <a:picLocks noChangeAspect="1"/>
          </p:cNvPicPr>
          <p:nvPr/>
        </p:nvPicPr>
        <p:blipFill>
          <a:blip r:embed="rId3">
            <a:lum/>
            <a:alphaModFix/>
          </a:blip>
          <a:srcRect/>
          <a:stretch>
            <a:fillRect/>
          </a:stretch>
        </p:blipFill>
        <p:spPr>
          <a:xfrm>
            <a:off x="304800" y="1886104"/>
            <a:ext cx="3628972" cy="2721729"/>
          </a:xfrm>
          <a:prstGeom prst="rect">
            <a:avLst/>
          </a:prstGeom>
          <a:noFill/>
          <a:ln>
            <a:noFill/>
          </a:ln>
        </p:spPr>
      </p:pic>
      <p:sp>
        <p:nvSpPr>
          <p:cNvPr id="2" name="Titolo 1">
            <a:extLst>
              <a:ext uri="{FF2B5EF4-FFF2-40B4-BE49-F238E27FC236}">
                <a16:creationId xmlns:a16="http://schemas.microsoft.com/office/drawing/2014/main" id="{5AAD553D-CF4B-14E4-D775-E0FEF35265A4}"/>
              </a:ext>
            </a:extLst>
          </p:cNvPr>
          <p:cNvSpPr>
            <a:spLocks noGrp="1"/>
          </p:cNvSpPr>
          <p:nvPr>
            <p:ph type="title"/>
          </p:nvPr>
        </p:nvSpPr>
        <p:spPr/>
        <p:txBody>
          <a:bodyPr/>
          <a:lstStyle/>
          <a:p>
            <a:r>
              <a:rPr lang="en-GB" dirty="0"/>
              <a:t>First Results for magnetic-mask shaped beam	 2</a:t>
            </a:r>
          </a:p>
        </p:txBody>
      </p:sp>
      <p:sp>
        <p:nvSpPr>
          <p:cNvPr id="8" name="Segnaposto contenuto 7">
            <a:extLst>
              <a:ext uri="{FF2B5EF4-FFF2-40B4-BE49-F238E27FC236}">
                <a16:creationId xmlns:a16="http://schemas.microsoft.com/office/drawing/2014/main" id="{DABCDE8B-D27B-CAAC-6664-B91E0F62342D}"/>
              </a:ext>
            </a:extLst>
          </p:cNvPr>
          <p:cNvSpPr>
            <a:spLocks noGrp="1"/>
          </p:cNvSpPr>
          <p:nvPr>
            <p:ph sz="half" idx="1"/>
          </p:nvPr>
        </p:nvSpPr>
        <p:spPr>
          <a:xfrm>
            <a:off x="457200" y="1434353"/>
            <a:ext cx="4038600" cy="3160270"/>
          </a:xfrm>
        </p:spPr>
        <p:txBody>
          <a:bodyPr/>
          <a:lstStyle/>
          <a:p>
            <a:pPr marL="0" indent="0">
              <a:spcBef>
                <a:spcPts val="0"/>
              </a:spcBef>
              <a:buNone/>
            </a:pPr>
            <a:r>
              <a:rPr lang="en-US" sz="2000" b="0" i="0" u="none" strike="noStrike" kern="1200" dirty="0">
                <a:ln>
                  <a:noFill/>
                </a:ln>
                <a:latin typeface="Ubuntu Ligth" pitchFamily="18"/>
                <a:ea typeface="Arial Unicode MS" pitchFamily="2"/>
                <a:cs typeface="Tahoma" pitchFamily="2"/>
              </a:rPr>
              <a:t>Cut at 80%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 </a:t>
            </a:r>
          </a:p>
          <a:p>
            <a:pPr marL="0" indent="0">
              <a:spcBef>
                <a:spcPts val="0"/>
              </a:spcBef>
              <a:buNone/>
            </a:pPr>
            <a:r>
              <a:rPr lang="en-US" sz="2000" dirty="0">
                <a:latin typeface="Ubuntu Ligth" pitchFamily="18"/>
                <a:ea typeface="Arial Unicode MS" pitchFamily="2"/>
                <a:cs typeface="Tahoma" pitchFamily="2"/>
              </a:rPr>
              <a:t>e</a:t>
            </a:r>
            <a:r>
              <a:rPr lang="en-US" sz="2000" b="0" i="0" u="none" strike="noStrike" kern="1200" dirty="0">
                <a:ln>
                  <a:noFill/>
                </a:ln>
                <a:latin typeface="Ubuntu Ligth" pitchFamily="18"/>
                <a:ea typeface="Arial Unicode MS" pitchFamily="2"/>
                <a:cs typeface="Tahoma" pitchFamily="2"/>
              </a:rPr>
              <a:t>nergy = 1045 MeV, std∼0.7%</a:t>
            </a:r>
          </a:p>
          <a:p>
            <a:pPr marL="0" indent="0">
              <a:buNone/>
            </a:pPr>
            <a:endParaRPr lang="en-US" sz="2000" b="0" i="0" u="none" strike="noStrike" kern="1200" dirty="0">
              <a:ln>
                <a:noFill/>
              </a:ln>
              <a:latin typeface="Ubuntu Ligth" pitchFamily="18"/>
              <a:ea typeface="Arial Unicode MS" pitchFamily="2"/>
              <a:cs typeface="Tahoma" pitchFamily="2"/>
            </a:endParaRPr>
          </a:p>
          <a:p>
            <a:endParaRPr lang="en-GB" dirty="0"/>
          </a:p>
        </p:txBody>
      </p:sp>
      <p:sp>
        <p:nvSpPr>
          <p:cNvPr id="9" name="Segnaposto contenuto 8">
            <a:extLst>
              <a:ext uri="{FF2B5EF4-FFF2-40B4-BE49-F238E27FC236}">
                <a16:creationId xmlns:a16="http://schemas.microsoft.com/office/drawing/2014/main" id="{3C7DE7F5-8957-1423-7A4C-6789EFA78E8A}"/>
              </a:ext>
            </a:extLst>
          </p:cNvPr>
          <p:cNvSpPr>
            <a:spLocks noGrp="1"/>
          </p:cNvSpPr>
          <p:nvPr>
            <p:ph sz="half" idx="2"/>
          </p:nvPr>
        </p:nvSpPr>
        <p:spPr>
          <a:xfrm>
            <a:off x="4648200" y="1497105"/>
            <a:ext cx="4038600" cy="3097517"/>
          </a:xfrm>
        </p:spPr>
        <p:txBody>
          <a:bodyPr/>
          <a:lstStyle/>
          <a:p>
            <a:pPr marL="0" indent="0">
              <a:spcBef>
                <a:spcPts val="0"/>
              </a:spcBef>
              <a:buNone/>
            </a:pPr>
            <a:r>
              <a:rPr lang="en-US" sz="2000" b="0" i="0" u="none" strike="noStrike" kern="1200" dirty="0">
                <a:ln>
                  <a:noFill/>
                </a:ln>
                <a:latin typeface="Ubuntu Ligth" pitchFamily="18"/>
                <a:ea typeface="Arial Unicode MS" pitchFamily="2"/>
                <a:cs typeface="Tahoma" pitchFamily="2"/>
              </a:rPr>
              <a:t>Cut at 40%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a:t>
            </a:r>
          </a:p>
          <a:p>
            <a:pPr marL="0" indent="0">
              <a:spcBef>
                <a:spcPts val="0"/>
              </a:spcBef>
              <a:buNone/>
            </a:pPr>
            <a:r>
              <a:rPr lang="en-US" sz="2000" dirty="0">
                <a:latin typeface="Ubuntu Ligth" pitchFamily="18"/>
                <a:ea typeface="Arial Unicode MS" pitchFamily="2"/>
                <a:cs typeface="Tahoma" pitchFamily="2"/>
              </a:rPr>
              <a:t>e</a:t>
            </a:r>
            <a:r>
              <a:rPr lang="en-US" sz="2000" b="0" i="0" u="none" strike="noStrike" kern="1200" dirty="0">
                <a:ln>
                  <a:noFill/>
                </a:ln>
                <a:latin typeface="Ubuntu Ligth" pitchFamily="18"/>
                <a:ea typeface="Arial Unicode MS" pitchFamily="2"/>
                <a:cs typeface="Tahoma" pitchFamily="2"/>
              </a:rPr>
              <a:t>nergy = 1045 MeV, std∼0.7%</a:t>
            </a:r>
          </a:p>
        </p:txBody>
      </p:sp>
      <p:sp>
        <p:nvSpPr>
          <p:cNvPr id="6" name="CasellaDiTesto 5">
            <a:extLst>
              <a:ext uri="{FF2B5EF4-FFF2-40B4-BE49-F238E27FC236}">
                <a16:creationId xmlns:a16="http://schemas.microsoft.com/office/drawing/2014/main" id="{99A3C312-8DAD-DF74-961C-2EB674BD0974}"/>
              </a:ext>
            </a:extLst>
          </p:cNvPr>
          <p:cNvSpPr txBox="1"/>
          <p:nvPr/>
        </p:nvSpPr>
        <p:spPr>
          <a:xfrm>
            <a:off x="2476500" y="876689"/>
            <a:ext cx="4038600" cy="372687"/>
          </a:xfrm>
          <a:prstGeom prst="rect">
            <a:avLst/>
          </a:prstGeom>
          <a:noFill/>
          <a:ln>
            <a:noFill/>
          </a:ln>
        </p:spPr>
        <p:txBody>
          <a:bodyPr vert="horz" wrap="square" lIns="90000" tIns="45000" rIns="90000" bIns="45000" compatLnSpc="0">
            <a:spAutoFit/>
          </a:bodyPr>
          <a:lstStyle/>
          <a:p>
            <a:pPr hangingPunct="0">
              <a:buSzPct val="100000"/>
            </a:pPr>
            <a:r>
              <a:rPr lang="en-GB" sz="1800" dirty="0">
                <a:solidFill>
                  <a:srgbClr val="0070C0"/>
                </a:solidFill>
              </a:rPr>
              <a:t>Energy variation (</a:t>
            </a:r>
            <a:r>
              <a:rPr lang="en-US" sz="1800" b="0" i="0" u="none" strike="noStrike" kern="1200" dirty="0">
                <a:ln>
                  <a:noFill/>
                </a:ln>
                <a:solidFill>
                  <a:srgbClr val="0070C0"/>
                </a:solidFill>
                <a:latin typeface="Ubuntu Ligth" pitchFamily="18"/>
                <a:ea typeface="Arial Unicode MS" pitchFamily="2"/>
                <a:cs typeface="Tahoma" pitchFamily="2"/>
              </a:rPr>
              <a:t>Capillary length 40 cm</a:t>
            </a:r>
            <a:r>
              <a:rPr lang="en-US" sz="1800" b="0" i="0" u="none" strike="noStrike" kern="1200" dirty="0">
                <a:ln>
                  <a:noFill/>
                </a:ln>
                <a:latin typeface="Ubuntu Ligth" pitchFamily="18"/>
                <a:ea typeface="Arial Unicode MS" pitchFamily="2"/>
                <a:cs typeface="Tahoma" pitchFamily="2"/>
              </a:rPr>
              <a:t>)</a:t>
            </a:r>
          </a:p>
        </p:txBody>
      </p:sp>
    </p:spTree>
    <p:extLst>
      <p:ext uri="{BB962C8B-B14F-4D97-AF65-F5344CB8AC3E}">
        <p14:creationId xmlns:p14="http://schemas.microsoft.com/office/powerpoint/2010/main" val="292734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219BDD4-23C8-41FF-4753-5C0E4F139E24}"/>
              </a:ext>
            </a:extLst>
          </p:cNvPr>
          <p:cNvPicPr>
            <a:picLocks noChangeAspect="1"/>
          </p:cNvPicPr>
          <p:nvPr/>
        </p:nvPicPr>
        <p:blipFill>
          <a:blip r:embed="rId2">
            <a:lum/>
            <a:alphaModFix/>
          </a:blip>
          <a:srcRect/>
          <a:stretch>
            <a:fillRect/>
          </a:stretch>
        </p:blipFill>
        <p:spPr>
          <a:xfrm>
            <a:off x="4783791" y="1918445"/>
            <a:ext cx="3717179" cy="2787885"/>
          </a:xfrm>
          <a:prstGeom prst="rect">
            <a:avLst/>
          </a:prstGeom>
          <a:noFill/>
          <a:ln>
            <a:noFill/>
          </a:ln>
        </p:spPr>
      </p:pic>
      <p:pic>
        <p:nvPicPr>
          <p:cNvPr id="4" name="Immagine 3">
            <a:extLst>
              <a:ext uri="{FF2B5EF4-FFF2-40B4-BE49-F238E27FC236}">
                <a16:creationId xmlns:a16="http://schemas.microsoft.com/office/drawing/2014/main" id="{3F25AE03-6089-49DF-1D3E-ECBEF0C1F9B7}"/>
              </a:ext>
            </a:extLst>
          </p:cNvPr>
          <p:cNvPicPr>
            <a:picLocks noChangeAspect="1"/>
          </p:cNvPicPr>
          <p:nvPr/>
        </p:nvPicPr>
        <p:blipFill>
          <a:blip r:embed="rId3">
            <a:lum/>
            <a:alphaModFix/>
          </a:blip>
          <a:srcRect/>
          <a:stretch>
            <a:fillRect/>
          </a:stretch>
        </p:blipFill>
        <p:spPr>
          <a:xfrm>
            <a:off x="643030" y="1918447"/>
            <a:ext cx="3666939" cy="2750204"/>
          </a:xfrm>
          <a:prstGeom prst="rect">
            <a:avLst/>
          </a:prstGeom>
          <a:noFill/>
          <a:ln>
            <a:noFill/>
          </a:ln>
        </p:spPr>
      </p:pic>
      <p:sp>
        <p:nvSpPr>
          <p:cNvPr id="2" name="Titolo 1">
            <a:extLst>
              <a:ext uri="{FF2B5EF4-FFF2-40B4-BE49-F238E27FC236}">
                <a16:creationId xmlns:a16="http://schemas.microsoft.com/office/drawing/2014/main" id="{5AAD553D-CF4B-14E4-D775-E0FEF35265A4}"/>
              </a:ext>
            </a:extLst>
          </p:cNvPr>
          <p:cNvSpPr>
            <a:spLocks noGrp="1"/>
          </p:cNvSpPr>
          <p:nvPr>
            <p:ph type="title"/>
          </p:nvPr>
        </p:nvSpPr>
        <p:spPr/>
        <p:txBody>
          <a:bodyPr/>
          <a:lstStyle/>
          <a:p>
            <a:r>
              <a:rPr lang="en-GB" dirty="0"/>
              <a:t>First Results for magnetic-mask shaped beam	 3</a:t>
            </a:r>
          </a:p>
        </p:txBody>
      </p:sp>
      <p:sp>
        <p:nvSpPr>
          <p:cNvPr id="8" name="Segnaposto contenuto 7">
            <a:extLst>
              <a:ext uri="{FF2B5EF4-FFF2-40B4-BE49-F238E27FC236}">
                <a16:creationId xmlns:a16="http://schemas.microsoft.com/office/drawing/2014/main" id="{DABCDE8B-D27B-CAAC-6664-B91E0F62342D}"/>
              </a:ext>
            </a:extLst>
          </p:cNvPr>
          <p:cNvSpPr>
            <a:spLocks noGrp="1"/>
          </p:cNvSpPr>
          <p:nvPr>
            <p:ph sz="half" idx="1"/>
          </p:nvPr>
        </p:nvSpPr>
        <p:spPr>
          <a:xfrm>
            <a:off x="384680" y="1218965"/>
            <a:ext cx="4502204" cy="3160270"/>
          </a:xfrm>
        </p:spPr>
        <p:txBody>
          <a:bodyPr/>
          <a:lstStyle/>
          <a:p>
            <a:pPr marL="0" indent="0">
              <a:spcBef>
                <a:spcPts val="0"/>
              </a:spcBef>
              <a:buNone/>
            </a:pPr>
            <a:r>
              <a:rPr lang="en-US" sz="2000" b="0" i="0" u="none" strike="noStrike" kern="1200" dirty="0">
                <a:ln>
                  <a:noFill/>
                </a:ln>
                <a:latin typeface="Ubuntu Ligth" pitchFamily="18"/>
                <a:ea typeface="Arial Unicode MS" pitchFamily="2"/>
                <a:cs typeface="Tahoma" pitchFamily="2"/>
              </a:rPr>
              <a:t>Cut at 80%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 </a:t>
            </a:r>
          </a:p>
          <a:p>
            <a:pPr marL="0" indent="0">
              <a:spcBef>
                <a:spcPts val="0"/>
              </a:spcBef>
              <a:buNone/>
            </a:pPr>
            <a:r>
              <a:rPr lang="en-US" sz="2000" dirty="0">
                <a:latin typeface="Ubuntu Ligth" pitchFamily="18"/>
                <a:ea typeface="Arial Unicode MS" pitchFamily="2"/>
                <a:cs typeface="Tahoma" pitchFamily="2"/>
              </a:rPr>
              <a:t>e</a:t>
            </a:r>
            <a:r>
              <a:rPr lang="en-US" sz="2000" b="0" i="0" u="none" strike="noStrike" kern="1200" dirty="0">
                <a:ln>
                  <a:noFill/>
                </a:ln>
                <a:latin typeface="Ubuntu Ligth" pitchFamily="18"/>
                <a:ea typeface="Arial Unicode MS" pitchFamily="2"/>
                <a:cs typeface="Tahoma" pitchFamily="2"/>
              </a:rPr>
              <a:t>nergy spread mean value 0.2% with std∼0.03%</a:t>
            </a:r>
          </a:p>
          <a:p>
            <a:pPr marL="0" indent="0">
              <a:buNone/>
            </a:pPr>
            <a:endParaRPr lang="en-US" sz="2000" b="0" i="0" u="none" strike="noStrike" kern="1200" dirty="0">
              <a:ln>
                <a:noFill/>
              </a:ln>
              <a:latin typeface="Ubuntu Ligth" pitchFamily="18"/>
              <a:ea typeface="Arial Unicode MS" pitchFamily="2"/>
              <a:cs typeface="Tahoma" pitchFamily="2"/>
            </a:endParaRPr>
          </a:p>
          <a:p>
            <a:endParaRPr lang="en-GB" dirty="0"/>
          </a:p>
        </p:txBody>
      </p:sp>
      <p:sp>
        <p:nvSpPr>
          <p:cNvPr id="9" name="Segnaposto contenuto 8">
            <a:extLst>
              <a:ext uri="{FF2B5EF4-FFF2-40B4-BE49-F238E27FC236}">
                <a16:creationId xmlns:a16="http://schemas.microsoft.com/office/drawing/2014/main" id="{3C7DE7F5-8957-1423-7A4C-6789EFA78E8A}"/>
              </a:ext>
            </a:extLst>
          </p:cNvPr>
          <p:cNvSpPr>
            <a:spLocks noGrp="1"/>
          </p:cNvSpPr>
          <p:nvPr>
            <p:ph sz="half" idx="2"/>
          </p:nvPr>
        </p:nvSpPr>
        <p:spPr>
          <a:xfrm>
            <a:off x="4674627" y="1218965"/>
            <a:ext cx="4038600" cy="3097517"/>
          </a:xfrm>
        </p:spPr>
        <p:txBody>
          <a:bodyPr/>
          <a:lstStyle/>
          <a:p>
            <a:pPr marL="0" indent="0">
              <a:spcBef>
                <a:spcPts val="0"/>
              </a:spcBef>
              <a:buNone/>
            </a:pPr>
            <a:r>
              <a:rPr lang="en-US" sz="2000" b="0" i="0" u="none" strike="noStrike" kern="1200" dirty="0">
                <a:ln>
                  <a:noFill/>
                </a:ln>
                <a:latin typeface="Ubuntu Ligth" pitchFamily="18"/>
                <a:ea typeface="Arial Unicode MS" pitchFamily="2"/>
                <a:cs typeface="Tahoma" pitchFamily="2"/>
              </a:rPr>
              <a:t>Cut at 40% of 60 </a:t>
            </a:r>
            <a:r>
              <a:rPr lang="en-US" sz="2000" b="0" i="0" u="none" strike="noStrike" kern="1200" dirty="0" err="1">
                <a:ln>
                  <a:noFill/>
                </a:ln>
                <a:latin typeface="Ubuntu Ligth" pitchFamily="18"/>
                <a:ea typeface="Arial Unicode MS" pitchFamily="2"/>
                <a:cs typeface="Tahoma" pitchFamily="2"/>
              </a:rPr>
              <a:t>pC</a:t>
            </a:r>
            <a:r>
              <a:rPr lang="en-US" sz="2000" b="0" i="0" u="none" strike="noStrike" kern="1200" dirty="0">
                <a:ln>
                  <a:noFill/>
                </a:ln>
                <a:latin typeface="Ubuntu Ligth" pitchFamily="18"/>
                <a:ea typeface="Arial Unicode MS" pitchFamily="2"/>
                <a:cs typeface="Tahoma" pitchFamily="2"/>
              </a:rPr>
              <a:t> charge</a:t>
            </a:r>
          </a:p>
          <a:p>
            <a:pPr marL="0" indent="0">
              <a:spcBef>
                <a:spcPts val="0"/>
              </a:spcBef>
              <a:buNone/>
            </a:pPr>
            <a:r>
              <a:rPr lang="en-US" sz="2000" dirty="0">
                <a:latin typeface="Ubuntu Ligth" pitchFamily="18"/>
                <a:ea typeface="Arial Unicode MS" pitchFamily="2"/>
                <a:cs typeface="Tahoma" pitchFamily="2"/>
              </a:rPr>
              <a:t>e</a:t>
            </a:r>
            <a:r>
              <a:rPr lang="en-US" sz="2000" b="0" i="0" u="none" strike="noStrike" kern="1200" dirty="0">
                <a:ln>
                  <a:noFill/>
                </a:ln>
                <a:latin typeface="Ubuntu Ligth" pitchFamily="18"/>
                <a:ea typeface="Arial Unicode MS" pitchFamily="2"/>
                <a:cs typeface="Tahoma" pitchFamily="2"/>
              </a:rPr>
              <a:t>nergy spread  0.05 % with std∼0.007%</a:t>
            </a:r>
          </a:p>
        </p:txBody>
      </p:sp>
      <p:sp>
        <p:nvSpPr>
          <p:cNvPr id="6" name="CasellaDiTesto 5">
            <a:extLst>
              <a:ext uri="{FF2B5EF4-FFF2-40B4-BE49-F238E27FC236}">
                <a16:creationId xmlns:a16="http://schemas.microsoft.com/office/drawing/2014/main" id="{99A3C312-8DAD-DF74-961C-2EB674BD0974}"/>
              </a:ext>
            </a:extLst>
          </p:cNvPr>
          <p:cNvSpPr txBox="1"/>
          <p:nvPr/>
        </p:nvSpPr>
        <p:spPr>
          <a:xfrm>
            <a:off x="2476499" y="876689"/>
            <a:ext cx="4820771" cy="372687"/>
          </a:xfrm>
          <a:prstGeom prst="rect">
            <a:avLst/>
          </a:prstGeom>
          <a:noFill/>
          <a:ln>
            <a:noFill/>
          </a:ln>
        </p:spPr>
        <p:txBody>
          <a:bodyPr vert="horz" wrap="square" lIns="90000" tIns="45000" rIns="90000" bIns="45000" compatLnSpc="0">
            <a:spAutoFit/>
          </a:bodyPr>
          <a:lstStyle/>
          <a:p>
            <a:pPr hangingPunct="0">
              <a:buSzPct val="100000"/>
            </a:pPr>
            <a:r>
              <a:rPr lang="en-GB" sz="1800" dirty="0">
                <a:solidFill>
                  <a:srgbClr val="0070C0"/>
                </a:solidFill>
              </a:rPr>
              <a:t>Energy spread variation (</a:t>
            </a:r>
            <a:r>
              <a:rPr lang="en-US" sz="1800" b="0" i="0" u="none" strike="noStrike" kern="1200" dirty="0">
                <a:ln>
                  <a:noFill/>
                </a:ln>
                <a:solidFill>
                  <a:srgbClr val="0070C0"/>
                </a:solidFill>
                <a:latin typeface="Ubuntu Ligth" pitchFamily="18"/>
                <a:ea typeface="Arial Unicode MS" pitchFamily="2"/>
                <a:cs typeface="Tahoma" pitchFamily="2"/>
              </a:rPr>
              <a:t>Capillary length 40 cm</a:t>
            </a:r>
            <a:r>
              <a:rPr lang="en-US" sz="1800" b="0" i="0" u="none" strike="noStrike" kern="1200" dirty="0">
                <a:ln>
                  <a:noFill/>
                </a:ln>
                <a:latin typeface="Ubuntu Ligth" pitchFamily="18"/>
                <a:ea typeface="Arial Unicode MS" pitchFamily="2"/>
                <a:cs typeface="Tahoma" pitchFamily="2"/>
              </a:rPr>
              <a:t>)</a:t>
            </a:r>
          </a:p>
        </p:txBody>
      </p:sp>
    </p:spTree>
    <p:extLst>
      <p:ext uri="{BB962C8B-B14F-4D97-AF65-F5344CB8AC3E}">
        <p14:creationId xmlns:p14="http://schemas.microsoft.com/office/powerpoint/2010/main" val="3009919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CE3622-1BD6-18C7-E6EC-195083A4EA97}"/>
              </a:ext>
            </a:extLst>
          </p:cNvPr>
          <p:cNvSpPr>
            <a:spLocks noGrp="1"/>
          </p:cNvSpPr>
          <p:nvPr>
            <p:ph type="title"/>
          </p:nvPr>
        </p:nvSpPr>
        <p:spPr>
          <a:xfrm>
            <a:off x="1988820" y="40314"/>
            <a:ext cx="7048500" cy="695232"/>
          </a:xfrm>
        </p:spPr>
        <p:txBody>
          <a:bodyPr>
            <a:normAutofit/>
          </a:bodyPr>
          <a:lstStyle/>
          <a:p>
            <a:pPr algn="l"/>
            <a:r>
              <a:rPr lang="en-GB" dirty="0"/>
              <a:t>Jitter analysis Summary Table &amp; Open Points</a:t>
            </a:r>
          </a:p>
        </p:txBody>
      </p:sp>
      <p:sp>
        <p:nvSpPr>
          <p:cNvPr id="9" name="Text Placeholder 2">
            <a:extLst>
              <a:ext uri="{FF2B5EF4-FFF2-40B4-BE49-F238E27FC236}">
                <a16:creationId xmlns:a16="http://schemas.microsoft.com/office/drawing/2014/main" id="{950A2E6E-F8DC-C53A-7689-4FF47A1AEDF4}"/>
              </a:ext>
            </a:extLst>
          </p:cNvPr>
          <p:cNvSpPr>
            <a:spLocks noGrp="1"/>
          </p:cNvSpPr>
          <p:nvPr>
            <p:ph type="body" idx="1"/>
          </p:nvPr>
        </p:nvSpPr>
        <p:spPr>
          <a:xfrm>
            <a:off x="35859" y="1230543"/>
            <a:ext cx="4040188" cy="479822"/>
          </a:xfrm>
        </p:spPr>
        <p:txBody>
          <a:bodyPr/>
          <a:lstStyle/>
          <a:p>
            <a:r>
              <a:rPr lang="en-US" dirty="0"/>
              <a:t>Summary Table</a:t>
            </a:r>
          </a:p>
        </p:txBody>
      </p:sp>
      <p:sp>
        <p:nvSpPr>
          <p:cNvPr id="11" name="Text Placeholder 4">
            <a:extLst>
              <a:ext uri="{FF2B5EF4-FFF2-40B4-BE49-F238E27FC236}">
                <a16:creationId xmlns:a16="http://schemas.microsoft.com/office/drawing/2014/main" id="{C92DECCF-4D36-CF2E-E62B-3C008BAD5803}"/>
              </a:ext>
            </a:extLst>
          </p:cNvPr>
          <p:cNvSpPr>
            <a:spLocks noGrp="1"/>
          </p:cNvSpPr>
          <p:nvPr>
            <p:ph type="body" sz="quarter" idx="3"/>
          </p:nvPr>
        </p:nvSpPr>
        <p:spPr>
          <a:xfrm>
            <a:off x="4896038" y="1230543"/>
            <a:ext cx="4041775" cy="479822"/>
          </a:xfrm>
        </p:spPr>
        <p:txBody>
          <a:bodyPr/>
          <a:lstStyle/>
          <a:p>
            <a:r>
              <a:rPr lang="en-GB" sz="1800" dirty="0">
                <a:solidFill>
                  <a:schemeClr val="accent1">
                    <a:lumMod val="75000"/>
                  </a:schemeClr>
                </a:solidFill>
              </a:rPr>
              <a:t>Magnetic Shaping open points:</a:t>
            </a:r>
          </a:p>
        </p:txBody>
      </p:sp>
      <p:sp>
        <p:nvSpPr>
          <p:cNvPr id="3" name="Segnaposto contenuto 2">
            <a:extLst>
              <a:ext uri="{FF2B5EF4-FFF2-40B4-BE49-F238E27FC236}">
                <a16:creationId xmlns:a16="http://schemas.microsoft.com/office/drawing/2014/main" id="{4925F3A1-9AA0-4E3B-8196-0A058B7C96F5}"/>
              </a:ext>
            </a:extLst>
          </p:cNvPr>
          <p:cNvSpPr>
            <a:spLocks noGrp="1"/>
          </p:cNvSpPr>
          <p:nvPr>
            <p:ph sz="quarter" idx="4"/>
          </p:nvPr>
        </p:nvSpPr>
        <p:spPr>
          <a:xfrm>
            <a:off x="4896038" y="1935956"/>
            <a:ext cx="4041775" cy="2963466"/>
          </a:xfrm>
        </p:spPr>
        <p:txBody>
          <a:bodyPr vert="horz" lIns="91440" tIns="45720" rIns="91440" bIns="45720" numCol="2" rtlCol="0">
            <a:normAutofit/>
          </a:bodyPr>
          <a:lstStyle/>
          <a:p>
            <a:pPr>
              <a:lnSpc>
                <a:spcPct val="90000"/>
              </a:lnSpc>
            </a:pPr>
            <a:r>
              <a:rPr lang="en-GB" sz="1700" dirty="0"/>
              <a:t>Witness Transverse emittance optimization</a:t>
            </a:r>
          </a:p>
          <a:p>
            <a:pPr>
              <a:lnSpc>
                <a:spcPct val="90000"/>
              </a:lnSpc>
            </a:pPr>
            <a:r>
              <a:rPr lang="en-GB" sz="1700" dirty="0"/>
              <a:t>Beam loading check and optimization </a:t>
            </a:r>
          </a:p>
          <a:p>
            <a:pPr>
              <a:lnSpc>
                <a:spcPct val="90000"/>
              </a:lnSpc>
            </a:pPr>
            <a:r>
              <a:rPr lang="en-GB" sz="1700" dirty="0"/>
              <a:t>Geant4 simulation of the wedge</a:t>
            </a:r>
          </a:p>
          <a:p>
            <a:pPr>
              <a:lnSpc>
                <a:spcPct val="90000"/>
              </a:lnSpc>
            </a:pPr>
            <a:endParaRPr lang="en-GB" sz="1700" dirty="0"/>
          </a:p>
          <a:p>
            <a:pPr>
              <a:lnSpc>
                <a:spcPct val="90000"/>
              </a:lnSpc>
            </a:pPr>
            <a:r>
              <a:rPr lang="en-GB" sz="1700" dirty="0"/>
              <a:t>Complete start2end jitter analysis</a:t>
            </a:r>
          </a:p>
          <a:p>
            <a:pPr>
              <a:lnSpc>
                <a:spcPct val="90000"/>
              </a:lnSpc>
            </a:pPr>
            <a:r>
              <a:rPr lang="en-GB" sz="1700" dirty="0"/>
              <a:t>Technological solution </a:t>
            </a:r>
          </a:p>
          <a:p>
            <a:pPr>
              <a:lnSpc>
                <a:spcPct val="90000"/>
              </a:lnSpc>
            </a:pPr>
            <a:r>
              <a:rPr lang="en-GB" sz="1700" dirty="0"/>
              <a:t>Microbunching Instability now priority item</a:t>
            </a:r>
          </a:p>
        </p:txBody>
      </p:sp>
      <p:graphicFrame>
        <p:nvGraphicFramePr>
          <p:cNvPr id="4" name="Tabella 3">
            <a:extLst>
              <a:ext uri="{FF2B5EF4-FFF2-40B4-BE49-F238E27FC236}">
                <a16:creationId xmlns:a16="http://schemas.microsoft.com/office/drawing/2014/main" id="{222BB23F-1216-8F83-E628-6FE053D4D1F0}"/>
              </a:ext>
            </a:extLst>
          </p:cNvPr>
          <p:cNvGraphicFramePr>
            <a:graphicFrameLocks noGrp="1"/>
          </p:cNvGraphicFramePr>
          <p:nvPr>
            <p:extLst>
              <p:ext uri="{D42A27DB-BD31-4B8C-83A1-F6EECF244321}">
                <p14:modId xmlns:p14="http://schemas.microsoft.com/office/powerpoint/2010/main" val="1782946656"/>
              </p:ext>
            </p:extLst>
          </p:nvPr>
        </p:nvGraphicFramePr>
        <p:xfrm>
          <a:off x="71718" y="2160494"/>
          <a:ext cx="4425674" cy="1765280"/>
        </p:xfrm>
        <a:graphic>
          <a:graphicData uri="http://schemas.openxmlformats.org/drawingml/2006/table">
            <a:tbl>
              <a:tblPr firstRow="1" bandRow="1">
                <a:tableStyleId>{5C22544A-7EE6-4342-B048-85BDC9FD1C3A}</a:tableStyleId>
              </a:tblPr>
              <a:tblGrid>
                <a:gridCol w="645458">
                  <a:extLst>
                    <a:ext uri="{9D8B030D-6E8A-4147-A177-3AD203B41FA5}">
                      <a16:colId xmlns:a16="http://schemas.microsoft.com/office/drawing/2014/main" val="3417713222"/>
                    </a:ext>
                  </a:extLst>
                </a:gridCol>
                <a:gridCol w="448236">
                  <a:extLst>
                    <a:ext uri="{9D8B030D-6E8A-4147-A177-3AD203B41FA5}">
                      <a16:colId xmlns:a16="http://schemas.microsoft.com/office/drawing/2014/main" val="1699198835"/>
                    </a:ext>
                  </a:extLst>
                </a:gridCol>
                <a:gridCol w="812937">
                  <a:extLst>
                    <a:ext uri="{9D8B030D-6E8A-4147-A177-3AD203B41FA5}">
                      <a16:colId xmlns:a16="http://schemas.microsoft.com/office/drawing/2014/main" val="2796955681"/>
                    </a:ext>
                  </a:extLst>
                </a:gridCol>
                <a:gridCol w="885301">
                  <a:extLst>
                    <a:ext uri="{9D8B030D-6E8A-4147-A177-3AD203B41FA5}">
                      <a16:colId xmlns:a16="http://schemas.microsoft.com/office/drawing/2014/main" val="696124211"/>
                    </a:ext>
                  </a:extLst>
                </a:gridCol>
                <a:gridCol w="820844">
                  <a:extLst>
                    <a:ext uri="{9D8B030D-6E8A-4147-A177-3AD203B41FA5}">
                      <a16:colId xmlns:a16="http://schemas.microsoft.com/office/drawing/2014/main" val="1581031228"/>
                    </a:ext>
                  </a:extLst>
                </a:gridCol>
                <a:gridCol w="812898">
                  <a:extLst>
                    <a:ext uri="{9D8B030D-6E8A-4147-A177-3AD203B41FA5}">
                      <a16:colId xmlns:a16="http://schemas.microsoft.com/office/drawing/2014/main" val="478277400"/>
                    </a:ext>
                  </a:extLst>
                </a:gridCol>
              </a:tblGrid>
              <a:tr h="909680">
                <a:tc>
                  <a:txBody>
                    <a:bodyPr/>
                    <a:lstStyle/>
                    <a:p>
                      <a:r>
                        <a:rPr lang="en-GB" sz="1000"/>
                        <a:t>Comb scheme</a:t>
                      </a:r>
                    </a:p>
                  </a:txBody>
                  <a:tcPr marL="72692" marR="72692" marT="36346" marB="36346"/>
                </a:tc>
                <a:tc>
                  <a:txBody>
                    <a:bodyPr/>
                    <a:lstStyle/>
                    <a:p>
                      <a:pPr algn="ctr"/>
                      <a:r>
                        <a:rPr lang="en-GB" sz="1000"/>
                        <a:t>Q</a:t>
                      </a:r>
                    </a:p>
                    <a:p>
                      <a:pPr algn="ctr"/>
                      <a:r>
                        <a:rPr lang="en-GB" sz="1000"/>
                        <a:t>pC</a:t>
                      </a:r>
                    </a:p>
                  </a:txBody>
                  <a:tcPr marL="72692" marR="72692" marT="36346" marB="36346"/>
                </a:tc>
                <a:tc>
                  <a:txBody>
                    <a:bodyPr/>
                    <a:lstStyle/>
                    <a:p>
                      <a:pPr algn="ctr"/>
                      <a:r>
                        <a:rPr lang="en-GB" sz="1000"/>
                        <a:t>Final Energy</a:t>
                      </a:r>
                    </a:p>
                    <a:p>
                      <a:pPr algn="ctr"/>
                      <a:r>
                        <a:rPr lang="en-GB" sz="1000"/>
                        <a:t>std</a:t>
                      </a:r>
                    </a:p>
                    <a:p>
                      <a:pPr algn="ctr"/>
                      <a:r>
                        <a:rPr lang="en-GB" sz="1000"/>
                        <a:t>80% charge</a:t>
                      </a:r>
                    </a:p>
                  </a:txBody>
                  <a:tcPr marL="72692" marR="72692" marT="36346" marB="36346"/>
                </a:tc>
                <a:tc>
                  <a:txBody>
                    <a:bodyPr/>
                    <a:lstStyle/>
                    <a:p>
                      <a:pPr algn="ctr"/>
                      <a:r>
                        <a:rPr lang="en-GB" sz="1000" dirty="0"/>
                        <a:t>Final Energy Spread</a:t>
                      </a:r>
                    </a:p>
                    <a:p>
                      <a:pPr algn="ctr"/>
                      <a:r>
                        <a:rPr lang="en-GB" sz="1000" dirty="0"/>
                        <a:t>80% charge</a:t>
                      </a:r>
                    </a:p>
                  </a:txBody>
                  <a:tcPr marL="72692" marR="72692" marT="36346" marB="36346"/>
                </a:tc>
                <a:tc>
                  <a:txBody>
                    <a:bodyPr/>
                    <a:lstStyle/>
                    <a:p>
                      <a:pPr algn="ctr"/>
                      <a:r>
                        <a:rPr lang="en-GB" sz="1000"/>
                        <a:t>Final Energy</a:t>
                      </a:r>
                    </a:p>
                    <a:p>
                      <a:pPr algn="ctr"/>
                      <a:r>
                        <a:rPr lang="en-GB" sz="1000"/>
                        <a:t>std</a:t>
                      </a:r>
                    </a:p>
                    <a:p>
                      <a:pPr algn="ctr"/>
                      <a:r>
                        <a:rPr lang="en-GB" sz="1000"/>
                        <a:t>40% charge</a:t>
                      </a:r>
                    </a:p>
                  </a:txBody>
                  <a:tcPr marL="72692" marR="72692" marT="36346" marB="36346"/>
                </a:tc>
                <a:tc>
                  <a:txBody>
                    <a:bodyPr/>
                    <a:lstStyle/>
                    <a:p>
                      <a:pPr algn="ctr"/>
                      <a:r>
                        <a:rPr lang="en-GB" sz="1000"/>
                        <a:t>Final Energy</a:t>
                      </a:r>
                    </a:p>
                    <a:p>
                      <a:pPr algn="ctr"/>
                      <a:r>
                        <a:rPr lang="en-GB" sz="1000"/>
                        <a:t>Spread</a:t>
                      </a:r>
                    </a:p>
                    <a:p>
                      <a:pPr algn="ctr"/>
                      <a:r>
                        <a:rPr lang="en-GB" sz="1000"/>
                        <a:t>40% charge</a:t>
                      </a:r>
                    </a:p>
                    <a:p>
                      <a:pPr algn="ctr"/>
                      <a:endParaRPr lang="en-GB" sz="1000"/>
                    </a:p>
                  </a:txBody>
                  <a:tcPr marL="72692" marR="72692" marT="36346" marB="36346"/>
                </a:tc>
                <a:extLst>
                  <a:ext uri="{0D108BD9-81ED-4DB2-BD59-A6C34878D82A}">
                    <a16:rowId xmlns:a16="http://schemas.microsoft.com/office/drawing/2014/main" val="600239103"/>
                  </a:ext>
                </a:extLst>
              </a:tr>
              <a:tr h="427800">
                <a:tc>
                  <a:txBody>
                    <a:bodyPr/>
                    <a:lstStyle/>
                    <a:p>
                      <a:r>
                        <a:rPr lang="en-GB" sz="1000"/>
                        <a:t>Velocity</a:t>
                      </a:r>
                    </a:p>
                    <a:p>
                      <a:r>
                        <a:rPr lang="en-GB" sz="1000"/>
                        <a:t>Bunching</a:t>
                      </a:r>
                    </a:p>
                  </a:txBody>
                  <a:tcPr marL="72692" marR="72692" marT="36346" marB="36346"/>
                </a:tc>
                <a:tc>
                  <a:txBody>
                    <a:bodyPr/>
                    <a:lstStyle/>
                    <a:p>
                      <a:pPr algn="ctr"/>
                      <a:r>
                        <a:rPr lang="en-GB" sz="1000"/>
                        <a:t>30</a:t>
                      </a:r>
                    </a:p>
                  </a:txBody>
                  <a:tcPr marL="72692" marR="72692" marT="36346" marB="36346"/>
                </a:tc>
                <a:tc>
                  <a:txBody>
                    <a:bodyPr/>
                    <a:lstStyle/>
                    <a:p>
                      <a:pPr algn="ctr"/>
                      <a:r>
                        <a:rPr lang="en-GB" sz="1000"/>
                        <a:t>3⇨2 %</a:t>
                      </a:r>
                    </a:p>
                    <a:p>
                      <a:pPr algn="ctr"/>
                      <a:endParaRPr lang="en-GB" sz="1000"/>
                    </a:p>
                  </a:txBody>
                  <a:tcPr marL="72692" marR="72692" marT="36346" marB="36346"/>
                </a:tc>
                <a:tc>
                  <a:txBody>
                    <a:bodyPr/>
                    <a:lstStyle/>
                    <a:p>
                      <a:pPr algn="ctr"/>
                      <a:r>
                        <a:rPr lang="en-GB" sz="1000"/>
                        <a:t>0.4%</a:t>
                      </a:r>
                    </a:p>
                    <a:p>
                      <a:pPr algn="ctr"/>
                      <a:r>
                        <a:rPr lang="en-GB" sz="1000"/>
                        <a:t>std=0.1%</a:t>
                      </a:r>
                    </a:p>
                  </a:txBody>
                  <a:tcPr marL="72692" marR="72692" marT="36346" marB="36346"/>
                </a:tc>
                <a:tc>
                  <a:txBody>
                    <a:bodyPr/>
                    <a:lstStyle/>
                    <a:p>
                      <a:pPr algn="ctr"/>
                      <a:endParaRPr lang="en-GB" sz="1000"/>
                    </a:p>
                  </a:txBody>
                  <a:tcPr marL="72692" marR="72692" marT="36346" marB="36346"/>
                </a:tc>
                <a:tc>
                  <a:txBody>
                    <a:bodyPr/>
                    <a:lstStyle/>
                    <a:p>
                      <a:pPr algn="ctr"/>
                      <a:endParaRPr lang="en-GB" sz="1000"/>
                    </a:p>
                  </a:txBody>
                  <a:tcPr marL="72692" marR="72692" marT="36346" marB="36346"/>
                </a:tc>
                <a:extLst>
                  <a:ext uri="{0D108BD9-81ED-4DB2-BD59-A6C34878D82A}">
                    <a16:rowId xmlns:a16="http://schemas.microsoft.com/office/drawing/2014/main" val="462743874"/>
                  </a:ext>
                </a:extLst>
              </a:tr>
              <a:tr h="427800">
                <a:tc>
                  <a:txBody>
                    <a:bodyPr/>
                    <a:lstStyle/>
                    <a:p>
                      <a:r>
                        <a:rPr lang="en-GB" sz="1000"/>
                        <a:t>Magnetic-shaping</a:t>
                      </a:r>
                    </a:p>
                  </a:txBody>
                  <a:tcPr marL="72692" marR="72692" marT="36346" marB="36346"/>
                </a:tc>
                <a:tc>
                  <a:txBody>
                    <a:bodyPr/>
                    <a:lstStyle/>
                    <a:p>
                      <a:pPr algn="ctr"/>
                      <a:r>
                        <a:rPr lang="en-GB" sz="1000"/>
                        <a:t>60</a:t>
                      </a:r>
                    </a:p>
                  </a:txBody>
                  <a:tcPr marL="72692" marR="72692" marT="36346" marB="36346"/>
                </a:tc>
                <a:tc>
                  <a:txBody>
                    <a:bodyPr/>
                    <a:lstStyle/>
                    <a:p>
                      <a:pPr algn="ctr"/>
                      <a:r>
                        <a:rPr lang="en-GB" sz="1000"/>
                        <a:t>0.7 %</a:t>
                      </a:r>
                    </a:p>
                  </a:txBody>
                  <a:tcPr marL="72692" marR="72692" marT="36346" marB="36346"/>
                </a:tc>
                <a:tc>
                  <a:txBody>
                    <a:bodyPr/>
                    <a:lstStyle/>
                    <a:p>
                      <a:pPr algn="ctr"/>
                      <a:r>
                        <a:rPr lang="en-GB" sz="1000"/>
                        <a:t>0.2%</a:t>
                      </a:r>
                    </a:p>
                    <a:p>
                      <a:pPr algn="ctr"/>
                      <a:r>
                        <a:rPr lang="en-GB" sz="1000"/>
                        <a:t>std=0.03%</a:t>
                      </a:r>
                    </a:p>
                  </a:txBody>
                  <a:tcPr marL="72692" marR="72692" marT="36346" marB="36346"/>
                </a:tc>
                <a:tc>
                  <a:txBody>
                    <a:bodyPr/>
                    <a:lstStyle/>
                    <a:p>
                      <a:pPr algn="ctr"/>
                      <a:r>
                        <a:rPr lang="en-GB" sz="1000"/>
                        <a:t>0.7%</a:t>
                      </a:r>
                    </a:p>
                  </a:txBody>
                  <a:tcPr marL="72692" marR="72692" marT="36346" marB="36346"/>
                </a:tc>
                <a:tc>
                  <a:txBody>
                    <a:bodyPr/>
                    <a:lstStyle/>
                    <a:p>
                      <a:pPr algn="ctr"/>
                      <a:r>
                        <a:rPr lang="en-GB" sz="1000" dirty="0"/>
                        <a:t>0.05 %</a:t>
                      </a:r>
                    </a:p>
                    <a:p>
                      <a:pPr algn="ctr"/>
                      <a:r>
                        <a:rPr lang="en-GB" sz="1000" dirty="0"/>
                        <a:t>std=0.007%</a:t>
                      </a:r>
                    </a:p>
                  </a:txBody>
                  <a:tcPr marL="72692" marR="72692" marT="36346" marB="36346"/>
                </a:tc>
                <a:extLst>
                  <a:ext uri="{0D108BD9-81ED-4DB2-BD59-A6C34878D82A}">
                    <a16:rowId xmlns:a16="http://schemas.microsoft.com/office/drawing/2014/main" val="1235876854"/>
                  </a:ext>
                </a:extLst>
              </a:tr>
            </a:tbl>
          </a:graphicData>
        </a:graphic>
      </p:graphicFrame>
    </p:spTree>
    <p:extLst>
      <p:ext uri="{BB962C8B-B14F-4D97-AF65-F5344CB8AC3E}">
        <p14:creationId xmlns:p14="http://schemas.microsoft.com/office/powerpoint/2010/main" val="219285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0934D-22CF-D1AE-9BBE-9CB1E83B690D}"/>
              </a:ext>
            </a:extLst>
          </p:cNvPr>
          <p:cNvSpPr>
            <a:spLocks noGrp="1"/>
          </p:cNvSpPr>
          <p:nvPr>
            <p:ph type="title"/>
          </p:nvPr>
        </p:nvSpPr>
        <p:spPr/>
        <p:txBody>
          <a:bodyPr/>
          <a:lstStyle/>
          <a:p>
            <a:r>
              <a:rPr lang="en-GB" dirty="0"/>
              <a:t>Conclusions and To-do List</a:t>
            </a:r>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9898F920-D8E4-0CAB-82E7-940FE3912CE0}"/>
                  </a:ext>
                </a:extLst>
              </p:cNvPr>
              <p:cNvSpPr>
                <a:spLocks noGrp="1"/>
              </p:cNvSpPr>
              <p:nvPr>
                <p:ph idx="1"/>
              </p:nvPr>
            </p:nvSpPr>
            <p:spPr>
              <a:xfrm>
                <a:off x="315414" y="849085"/>
                <a:ext cx="8513171" cy="4449055"/>
              </a:xfrm>
            </p:spPr>
            <p:txBody>
              <a:bodyPr>
                <a:normAutofit fontScale="62500" lnSpcReduction="20000"/>
              </a:bodyPr>
              <a:lstStyle/>
              <a:p>
                <a:pPr algn="just">
                  <a:spcAft>
                    <a:spcPts val="600"/>
                  </a:spcAft>
                </a:pPr>
                <a:r>
                  <a:rPr lang="en-GB" dirty="0"/>
                  <a:t>The BD simulation work restarted from October 2023</a:t>
                </a:r>
              </a:p>
              <a:p>
                <a:pPr algn="just">
                  <a:spcAft>
                    <a:spcPts val="600"/>
                  </a:spcAft>
                </a:pPr>
                <a:r>
                  <a:rPr lang="en-GB" dirty="0"/>
                  <a:t>For the Velocity Bunching Comb scheme, the obtained results show an energy std for the witness beam of about 3-2% with the previous jitter values (June 2023) and one half of these values respectively. For the energy spread we got </a:t>
                </a:r>
                <a14:m>
                  <m:oMath xmlns:m="http://schemas.openxmlformats.org/officeDocument/2006/math">
                    <m:sSub>
                      <m:sSubPr>
                        <m:ctrlPr>
                          <a:rPr lang="en-GB" sz="2400" b="1" i="1" dirty="0" smtClean="0">
                            <a:latin typeface="Cambria Math" panose="02040503050406030204" pitchFamily="18" charset="0"/>
                            <a:cs typeface="Calibri"/>
                          </a:rPr>
                        </m:ctrlPr>
                      </m:sSubPr>
                      <m:e>
                        <m:r>
                          <a:rPr lang="en-GB" sz="2400" b="1" i="1" dirty="0" smtClean="0">
                            <a:latin typeface="Cambria Math" panose="02040503050406030204" pitchFamily="18" charset="0"/>
                            <a:ea typeface="Cambria Math" panose="02040503050406030204" pitchFamily="18" charset="0"/>
                            <a:cs typeface="Calibri"/>
                          </a:rPr>
                          <m:t>𝝈</m:t>
                        </m:r>
                      </m:e>
                      <m:sub>
                        <m:r>
                          <a:rPr lang="en-GB" sz="2400" b="1" i="1" dirty="0" smtClean="0">
                            <a:latin typeface="Cambria Math" panose="02040503050406030204" pitchFamily="18" charset="0"/>
                            <a:ea typeface="Cambria Math" panose="02040503050406030204" pitchFamily="18" charset="0"/>
                            <a:cs typeface="Calibri"/>
                          </a:rPr>
                          <m:t>𝜹</m:t>
                        </m:r>
                      </m:sub>
                    </m:sSub>
                    <m:r>
                      <a:rPr lang="it-IT" sz="2400" b="1" i="1" dirty="0" smtClean="0">
                        <a:latin typeface="Cambria Math" panose="02040503050406030204" pitchFamily="18" charset="0"/>
                        <a:cs typeface="Calibri"/>
                      </a:rPr>
                      <m:t>=</m:t>
                    </m:r>
                    <m:d>
                      <m:dPr>
                        <m:ctrlPr>
                          <a:rPr lang="it-IT" sz="2400" b="1" i="1" dirty="0" smtClean="0">
                            <a:latin typeface="Cambria Math" panose="02040503050406030204" pitchFamily="18" charset="0"/>
                            <a:cs typeface="Calibri"/>
                          </a:rPr>
                        </m:ctrlPr>
                      </m:dPr>
                      <m:e>
                        <m:r>
                          <a:rPr lang="it-IT" sz="2400" b="1" i="1" dirty="0" smtClean="0">
                            <a:latin typeface="Cambria Math" panose="02040503050406030204" pitchFamily="18" charset="0"/>
                            <a:cs typeface="Calibri"/>
                          </a:rPr>
                          <m:t>𝟎</m:t>
                        </m:r>
                        <m:r>
                          <a:rPr lang="it-IT" sz="2400" b="1" i="1" dirty="0" smtClean="0">
                            <a:latin typeface="Cambria Math" panose="02040503050406030204" pitchFamily="18" charset="0"/>
                            <a:cs typeface="Calibri"/>
                          </a:rPr>
                          <m:t>.</m:t>
                        </m:r>
                        <m:r>
                          <a:rPr lang="it-IT" sz="2400" b="1" i="1" dirty="0" smtClean="0">
                            <a:latin typeface="Cambria Math" panose="02040503050406030204" pitchFamily="18" charset="0"/>
                            <a:cs typeface="Calibri"/>
                          </a:rPr>
                          <m:t>𝟒</m:t>
                        </m:r>
                        <m:r>
                          <a:rPr lang="it-IT" sz="2400" b="1" i="1" dirty="0" smtClean="0">
                            <a:latin typeface="Cambria Math" panose="02040503050406030204" pitchFamily="18" charset="0"/>
                            <a:ea typeface="Cambria Math" panose="02040503050406030204" pitchFamily="18" charset="0"/>
                            <a:cs typeface="Calibri"/>
                          </a:rPr>
                          <m:t>±</m:t>
                        </m:r>
                        <m:r>
                          <a:rPr lang="it-IT" sz="2400" b="1" i="1" dirty="0" smtClean="0">
                            <a:latin typeface="Cambria Math" panose="02040503050406030204" pitchFamily="18" charset="0"/>
                            <a:ea typeface="Cambria Math" panose="02040503050406030204" pitchFamily="18" charset="0"/>
                            <a:cs typeface="Calibri"/>
                          </a:rPr>
                          <m:t>𝟎</m:t>
                        </m:r>
                        <m:r>
                          <a:rPr lang="it-IT" sz="2400" b="1" i="1" dirty="0" smtClean="0">
                            <a:latin typeface="Cambria Math" panose="02040503050406030204" pitchFamily="18" charset="0"/>
                            <a:ea typeface="Cambria Math" panose="02040503050406030204" pitchFamily="18" charset="0"/>
                            <a:cs typeface="Calibri"/>
                          </a:rPr>
                          <m:t>.</m:t>
                        </m:r>
                        <m:r>
                          <a:rPr lang="it-IT" sz="2400" b="1" i="1" dirty="0" smtClean="0">
                            <a:latin typeface="Cambria Math" panose="02040503050406030204" pitchFamily="18" charset="0"/>
                            <a:ea typeface="Cambria Math" panose="02040503050406030204" pitchFamily="18" charset="0"/>
                            <a:cs typeface="Calibri"/>
                          </a:rPr>
                          <m:t>𝟏</m:t>
                        </m:r>
                      </m:e>
                    </m:d>
                    <m:r>
                      <a:rPr lang="it-IT" sz="2400" b="1" i="1" dirty="0" smtClean="0">
                        <a:latin typeface="Cambria Math" panose="02040503050406030204" pitchFamily="18" charset="0"/>
                        <a:ea typeface="Cambria Math" panose="02040503050406030204" pitchFamily="18" charset="0"/>
                        <a:cs typeface="Calibri"/>
                      </a:rPr>
                      <m:t>%</m:t>
                    </m:r>
                  </m:oMath>
                </a14:m>
                <a:r>
                  <a:rPr lang="en-GB" dirty="0"/>
                  <a:t> in both cases.</a:t>
                </a:r>
              </a:p>
              <a:p>
                <a:pPr algn="just">
                  <a:spcAft>
                    <a:spcPts val="600"/>
                  </a:spcAft>
                </a:pPr>
                <a:r>
                  <a:rPr lang="en-GB" dirty="0"/>
                  <a:t>With  updated and better Jitter values Oct 2023 the studies in photoinjector showed one half of the sensitivity for Wit-</a:t>
                </a:r>
                <a:r>
                  <a:rPr lang="en-GB" dirty="0" err="1"/>
                  <a:t>Dri</a:t>
                </a:r>
                <a:r>
                  <a:rPr lang="en-GB" dirty="0"/>
                  <a:t> distance and Witness peak current.</a:t>
                </a:r>
              </a:p>
              <a:p>
                <a:pPr algn="just">
                  <a:spcAft>
                    <a:spcPts val="600"/>
                  </a:spcAft>
                </a:pPr>
                <a:r>
                  <a:rPr lang="en-GB" dirty="0"/>
                  <a:t>An alternative solution has been studied based on a “quasi” on crest single electron bunch provided by the Photoinjector (𝜱 = 90°,80°,60°,60°),  longitudinally compressed and shaped by a numerical “mask” in the two available chicanes. The jitter studies concerning the </a:t>
                </a:r>
                <a:r>
                  <a:rPr lang="en-GB" dirty="0" err="1"/>
                  <a:t>Linac</a:t>
                </a:r>
                <a:r>
                  <a:rPr lang="en-GB" dirty="0"/>
                  <a:t> 1 plus chicanes system show an energy stability of 0.7 % and </a:t>
                </a:r>
                <a14:m>
                  <m:oMath xmlns:m="http://schemas.openxmlformats.org/officeDocument/2006/math">
                    <m:sSub>
                      <m:sSubPr>
                        <m:ctrlPr>
                          <a:rPr lang="en-GB" sz="2400" b="1" i="1" dirty="0" smtClean="0">
                            <a:latin typeface="Cambria Math" panose="02040503050406030204" pitchFamily="18" charset="0"/>
                            <a:cs typeface="Calibri"/>
                          </a:rPr>
                        </m:ctrlPr>
                      </m:sSubPr>
                      <m:e>
                        <m:r>
                          <a:rPr lang="en-GB" sz="2400" b="1" i="1" dirty="0" smtClean="0">
                            <a:latin typeface="Cambria Math" panose="02040503050406030204" pitchFamily="18" charset="0"/>
                            <a:ea typeface="Cambria Math" panose="02040503050406030204" pitchFamily="18" charset="0"/>
                            <a:cs typeface="Calibri"/>
                          </a:rPr>
                          <m:t>𝝈</m:t>
                        </m:r>
                      </m:e>
                      <m:sub>
                        <m:r>
                          <a:rPr lang="en-GB" sz="2400" b="1" i="1" dirty="0" smtClean="0">
                            <a:latin typeface="Cambria Math" panose="02040503050406030204" pitchFamily="18" charset="0"/>
                            <a:ea typeface="Cambria Math" panose="02040503050406030204" pitchFamily="18" charset="0"/>
                            <a:cs typeface="Calibri"/>
                          </a:rPr>
                          <m:t>𝜹</m:t>
                        </m:r>
                      </m:sub>
                    </m:sSub>
                    <m:r>
                      <a:rPr lang="it-IT" sz="2400" b="1" i="1" dirty="0" smtClean="0">
                        <a:latin typeface="Cambria Math" panose="02040503050406030204" pitchFamily="18" charset="0"/>
                        <a:cs typeface="Calibri"/>
                      </a:rPr>
                      <m:t>=</m:t>
                    </m:r>
                    <m:d>
                      <m:dPr>
                        <m:ctrlPr>
                          <a:rPr lang="it-IT" sz="2400" b="1" i="1" dirty="0" smtClean="0">
                            <a:latin typeface="Cambria Math" panose="02040503050406030204" pitchFamily="18" charset="0"/>
                            <a:cs typeface="Calibri"/>
                          </a:rPr>
                        </m:ctrlPr>
                      </m:dPr>
                      <m:e>
                        <m:r>
                          <a:rPr lang="it-IT" sz="2400" b="1" i="1" dirty="0" smtClean="0">
                            <a:latin typeface="Cambria Math" panose="02040503050406030204" pitchFamily="18" charset="0"/>
                            <a:cs typeface="Calibri"/>
                          </a:rPr>
                          <m:t>𝟎</m:t>
                        </m:r>
                        <m:r>
                          <a:rPr lang="it-IT" sz="2400" b="1" i="1" dirty="0" smtClean="0">
                            <a:latin typeface="Cambria Math" panose="02040503050406030204" pitchFamily="18" charset="0"/>
                            <a:cs typeface="Calibri"/>
                          </a:rPr>
                          <m:t>.</m:t>
                        </m:r>
                        <m:r>
                          <a:rPr lang="it-IT" sz="2400" b="1" i="1" dirty="0" smtClean="0">
                            <a:latin typeface="Cambria Math" panose="02040503050406030204" pitchFamily="18" charset="0"/>
                            <a:cs typeface="Calibri"/>
                          </a:rPr>
                          <m:t>𝟐</m:t>
                        </m:r>
                        <m:r>
                          <a:rPr lang="it-IT" sz="2400" b="1" i="1" dirty="0" smtClean="0">
                            <a:latin typeface="Cambria Math" panose="02040503050406030204" pitchFamily="18" charset="0"/>
                            <a:ea typeface="Cambria Math" panose="02040503050406030204" pitchFamily="18" charset="0"/>
                            <a:cs typeface="Calibri"/>
                          </a:rPr>
                          <m:t>±</m:t>
                        </m:r>
                        <m:r>
                          <a:rPr lang="it-IT" sz="2400" b="1" i="1" dirty="0" smtClean="0">
                            <a:latin typeface="Cambria Math" panose="02040503050406030204" pitchFamily="18" charset="0"/>
                            <a:ea typeface="Cambria Math" panose="02040503050406030204" pitchFamily="18" charset="0"/>
                            <a:cs typeface="Calibri"/>
                          </a:rPr>
                          <m:t>𝟎</m:t>
                        </m:r>
                        <m:r>
                          <a:rPr lang="it-IT" sz="2400" b="1" i="1" dirty="0" smtClean="0">
                            <a:latin typeface="Cambria Math" panose="02040503050406030204" pitchFamily="18" charset="0"/>
                            <a:ea typeface="Cambria Math" panose="02040503050406030204" pitchFamily="18" charset="0"/>
                            <a:cs typeface="Calibri"/>
                          </a:rPr>
                          <m:t>.</m:t>
                        </m:r>
                        <m:r>
                          <a:rPr lang="it-IT" sz="2400" b="1" i="1" dirty="0" smtClean="0">
                            <a:latin typeface="Cambria Math" panose="02040503050406030204" pitchFamily="18" charset="0"/>
                            <a:ea typeface="Cambria Math" panose="02040503050406030204" pitchFamily="18" charset="0"/>
                            <a:cs typeface="Calibri"/>
                          </a:rPr>
                          <m:t>𝟎𝟕</m:t>
                        </m:r>
                      </m:e>
                    </m:d>
                    <m:r>
                      <a:rPr lang="it-IT" sz="2400" b="1" i="1" dirty="0" smtClean="0">
                        <a:latin typeface="Cambria Math" panose="02040503050406030204" pitchFamily="18" charset="0"/>
                        <a:ea typeface="Cambria Math" panose="02040503050406030204" pitchFamily="18" charset="0"/>
                        <a:cs typeface="Calibri"/>
                      </a:rPr>
                      <m:t>%</m:t>
                    </m:r>
                  </m:oMath>
                </a14:m>
                <a:r>
                  <a:rPr lang="en-GB" dirty="0"/>
                  <a:t> with an 80% charge cut and </a:t>
                </a:r>
                <a14:m>
                  <m:oMath xmlns:m="http://schemas.openxmlformats.org/officeDocument/2006/math">
                    <m:sSub>
                      <m:sSubPr>
                        <m:ctrlPr>
                          <a:rPr lang="en-GB" b="1" i="1" dirty="0">
                            <a:latin typeface="Cambria Math" panose="02040503050406030204" pitchFamily="18" charset="0"/>
                            <a:cs typeface="Calibri"/>
                          </a:rPr>
                        </m:ctrlPr>
                      </m:sSubPr>
                      <m:e>
                        <m:r>
                          <a:rPr lang="en-GB" b="1" i="1" dirty="0">
                            <a:latin typeface="Cambria Math" panose="02040503050406030204" pitchFamily="18" charset="0"/>
                            <a:ea typeface="Cambria Math" panose="02040503050406030204" pitchFamily="18" charset="0"/>
                            <a:cs typeface="Calibri"/>
                          </a:rPr>
                          <m:t>𝝈</m:t>
                        </m:r>
                      </m:e>
                      <m:sub>
                        <m:r>
                          <a:rPr lang="en-GB" b="1" i="1" dirty="0">
                            <a:latin typeface="Cambria Math" panose="02040503050406030204" pitchFamily="18" charset="0"/>
                            <a:ea typeface="Cambria Math" panose="02040503050406030204" pitchFamily="18" charset="0"/>
                            <a:cs typeface="Calibri"/>
                          </a:rPr>
                          <m:t>𝜹</m:t>
                        </m:r>
                      </m:sub>
                    </m:sSub>
                    <m:r>
                      <a:rPr lang="it-IT" b="1" i="1" dirty="0">
                        <a:latin typeface="Cambria Math" panose="02040503050406030204" pitchFamily="18" charset="0"/>
                        <a:cs typeface="Calibri"/>
                      </a:rPr>
                      <m:t>=</m:t>
                    </m:r>
                    <m:d>
                      <m:dPr>
                        <m:ctrlPr>
                          <a:rPr lang="it-IT" b="1" i="1" dirty="0">
                            <a:latin typeface="Cambria Math" panose="02040503050406030204" pitchFamily="18" charset="0"/>
                            <a:cs typeface="Calibri"/>
                          </a:rPr>
                        </m:ctrlPr>
                      </m:dPr>
                      <m:e>
                        <m:r>
                          <a:rPr lang="it-IT" b="1" i="1" dirty="0">
                            <a:latin typeface="Cambria Math" panose="02040503050406030204" pitchFamily="18" charset="0"/>
                            <a:cs typeface="Calibri"/>
                          </a:rPr>
                          <m:t>𝟎</m:t>
                        </m:r>
                        <m:r>
                          <a:rPr lang="it-IT" b="1" i="1" dirty="0">
                            <a:latin typeface="Cambria Math" panose="02040503050406030204" pitchFamily="18" charset="0"/>
                            <a:cs typeface="Calibri"/>
                          </a:rPr>
                          <m:t>.</m:t>
                        </m:r>
                        <m:r>
                          <a:rPr lang="it-IT" b="1" i="1" dirty="0" smtClean="0">
                            <a:latin typeface="Cambria Math" panose="02040503050406030204" pitchFamily="18" charset="0"/>
                            <a:cs typeface="Calibri"/>
                          </a:rPr>
                          <m:t>𝟎𝟓</m:t>
                        </m:r>
                        <m:r>
                          <a:rPr lang="it-IT" b="1" i="1" dirty="0">
                            <a:latin typeface="Cambria Math" panose="02040503050406030204" pitchFamily="18" charset="0"/>
                            <a:ea typeface="Cambria Math" panose="02040503050406030204" pitchFamily="18" charset="0"/>
                            <a:cs typeface="Calibri"/>
                          </a:rPr>
                          <m:t>±</m:t>
                        </m:r>
                        <m:r>
                          <a:rPr lang="it-IT" b="1" i="1" dirty="0">
                            <a:latin typeface="Cambria Math" panose="02040503050406030204" pitchFamily="18" charset="0"/>
                            <a:ea typeface="Cambria Math" panose="02040503050406030204" pitchFamily="18" charset="0"/>
                            <a:cs typeface="Calibri"/>
                          </a:rPr>
                          <m:t>𝟎</m:t>
                        </m:r>
                        <m:r>
                          <a:rPr lang="it-IT" b="1" i="1" dirty="0">
                            <a:latin typeface="Cambria Math" panose="02040503050406030204" pitchFamily="18" charset="0"/>
                            <a:ea typeface="Cambria Math" panose="02040503050406030204" pitchFamily="18" charset="0"/>
                            <a:cs typeface="Calibri"/>
                          </a:rPr>
                          <m:t>.</m:t>
                        </m:r>
                        <m:r>
                          <a:rPr lang="it-IT" b="1" i="1" dirty="0">
                            <a:latin typeface="Cambria Math" panose="02040503050406030204" pitchFamily="18" charset="0"/>
                            <a:ea typeface="Cambria Math" panose="02040503050406030204" pitchFamily="18" charset="0"/>
                            <a:cs typeface="Calibri"/>
                          </a:rPr>
                          <m:t>𝟎𝟎𝟕</m:t>
                        </m:r>
                      </m:e>
                    </m:d>
                    <m:r>
                      <a:rPr lang="it-IT" b="1" i="1" dirty="0">
                        <a:latin typeface="Cambria Math" panose="02040503050406030204" pitchFamily="18" charset="0"/>
                        <a:ea typeface="Cambria Math" panose="02040503050406030204" pitchFamily="18" charset="0"/>
                        <a:cs typeface="Calibri"/>
                      </a:rPr>
                      <m:t>%</m:t>
                    </m:r>
                  </m:oMath>
                </a14:m>
                <a:r>
                  <a:rPr lang="en-GB" dirty="0"/>
                  <a:t> with a 40% charge cut.</a:t>
                </a:r>
              </a:p>
              <a:p>
                <a:pPr algn="just">
                  <a:spcAft>
                    <a:spcPts val="600"/>
                  </a:spcAft>
                </a:pPr>
                <a:r>
                  <a:rPr lang="en-GB" dirty="0">
                    <a:solidFill>
                      <a:srgbClr val="C00000"/>
                    </a:solidFill>
                  </a:rPr>
                  <a:t>The magnetic solution has to be optimized in terms of transverse emittance of the Witness bunch and BD evolution in plasma for the Driver, and mostly the Jitter analysis must be completed including  the Photoinjector. </a:t>
                </a:r>
              </a:p>
              <a:p>
                <a:pPr algn="just">
                  <a:spcAft>
                    <a:spcPts val="600"/>
                  </a:spcAft>
                </a:pPr>
                <a:r>
                  <a:rPr lang="en-GB" dirty="0">
                    <a:solidFill>
                      <a:srgbClr val="C00000"/>
                    </a:solidFill>
                  </a:rPr>
                  <a:t>Moreover, a </a:t>
                </a:r>
                <a:r>
                  <a:rPr lang="en-GB" dirty="0" err="1">
                    <a:solidFill>
                      <a:srgbClr val="C00000"/>
                    </a:solidFill>
                  </a:rPr>
                  <a:t>Montecarlo</a:t>
                </a:r>
                <a:r>
                  <a:rPr lang="en-GB" dirty="0">
                    <a:solidFill>
                      <a:srgbClr val="C00000"/>
                    </a:solidFill>
                  </a:rPr>
                  <a:t> simulation of the beam interaction with a physical wedge collimator is necessary, together with the feasibility study of the mechanical system.</a:t>
                </a:r>
              </a:p>
              <a:p>
                <a:pPr algn="just">
                  <a:spcAft>
                    <a:spcPts val="600"/>
                  </a:spcAft>
                </a:pPr>
                <a:r>
                  <a:rPr lang="en-GB" dirty="0">
                    <a:solidFill>
                      <a:srgbClr val="C00000"/>
                    </a:solidFill>
                  </a:rPr>
                  <a:t>Finally, the MIB effect and LH efficiency must be included.</a:t>
                </a:r>
              </a:p>
            </p:txBody>
          </p:sp>
        </mc:Choice>
        <mc:Fallback>
          <p:sp>
            <p:nvSpPr>
              <p:cNvPr id="3" name="Segnaposto contenuto 2">
                <a:extLst>
                  <a:ext uri="{FF2B5EF4-FFF2-40B4-BE49-F238E27FC236}">
                    <a16:creationId xmlns:a16="http://schemas.microsoft.com/office/drawing/2014/main" id="{9898F920-D8E4-0CAB-82E7-940FE3912CE0}"/>
                  </a:ext>
                </a:extLst>
              </p:cNvPr>
              <p:cNvSpPr>
                <a:spLocks noGrp="1" noRot="1" noChangeAspect="1" noMove="1" noResize="1" noEditPoints="1" noAdjustHandles="1" noChangeArrowheads="1" noChangeShapeType="1" noTextEdit="1"/>
              </p:cNvSpPr>
              <p:nvPr>
                <p:ph idx="1"/>
              </p:nvPr>
            </p:nvSpPr>
            <p:spPr>
              <a:xfrm>
                <a:off x="315414" y="849085"/>
                <a:ext cx="8513171" cy="4449055"/>
              </a:xfrm>
              <a:blipFill>
                <a:blip r:embed="rId2"/>
                <a:stretch>
                  <a:fillRect l="-149" t="-1420" r="-149"/>
                </a:stretch>
              </a:blipFill>
            </p:spPr>
            <p:txBody>
              <a:bodyPr/>
              <a:lstStyle/>
              <a:p>
                <a:r>
                  <a:rPr lang="en-GB">
                    <a:noFill/>
                  </a:rPr>
                  <a:t> </a:t>
                </a:r>
              </a:p>
            </p:txBody>
          </p:sp>
        </mc:Fallback>
      </mc:AlternateContent>
    </p:spTree>
    <p:extLst>
      <p:ext uri="{BB962C8B-B14F-4D97-AF65-F5344CB8AC3E}">
        <p14:creationId xmlns:p14="http://schemas.microsoft.com/office/powerpoint/2010/main" val="47696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E0DF2467-8173-7169-34B2-C8DCD6214DB9}"/>
              </a:ext>
            </a:extLst>
          </p:cNvPr>
          <p:cNvSpPr>
            <a:spLocks noGrp="1"/>
          </p:cNvSpPr>
          <p:nvPr>
            <p:ph type="ctrTitle"/>
          </p:nvPr>
        </p:nvSpPr>
        <p:spPr>
          <a:xfrm>
            <a:off x="3640491" y="240030"/>
            <a:ext cx="5030313" cy="2919501"/>
          </a:xfrm>
        </p:spPr>
        <p:txBody>
          <a:bodyPr>
            <a:normAutofit/>
          </a:bodyPr>
          <a:lstStyle/>
          <a:p>
            <a:pPr algn="l"/>
            <a:r>
              <a:rPr lang="en-GB" sz="5000">
                <a:latin typeface="Arial Rounded MT Bold" panose="020F0704030504030204" pitchFamily="34" charset="77"/>
              </a:rPr>
              <a:t>Thanks for your attention</a:t>
            </a:r>
          </a:p>
        </p:txBody>
      </p:sp>
      <p:sp>
        <p:nvSpPr>
          <p:cNvPr id="8" name="Sottotitolo 7">
            <a:extLst>
              <a:ext uri="{FF2B5EF4-FFF2-40B4-BE49-F238E27FC236}">
                <a16:creationId xmlns:a16="http://schemas.microsoft.com/office/drawing/2014/main" id="{263E7930-48DD-14A3-EAF7-2F1C364A625E}"/>
              </a:ext>
            </a:extLst>
          </p:cNvPr>
          <p:cNvSpPr>
            <a:spLocks noGrp="1"/>
          </p:cNvSpPr>
          <p:nvPr>
            <p:ph type="subTitle" idx="1"/>
          </p:nvPr>
        </p:nvSpPr>
        <p:spPr>
          <a:xfrm>
            <a:off x="3640274" y="3473370"/>
            <a:ext cx="5030524" cy="1177115"/>
          </a:xfrm>
        </p:spPr>
        <p:txBody>
          <a:bodyPr>
            <a:normAutofit/>
          </a:bodyPr>
          <a:lstStyle/>
          <a:p>
            <a:pPr algn="l"/>
            <a:endParaRPr lang="en-GB" dirty="0"/>
          </a:p>
        </p:txBody>
      </p:sp>
      <p:pic>
        <p:nvPicPr>
          <p:cNvPr id="12" name="Graphic 11" descr="Smiling Face with No Fill">
            <a:extLst>
              <a:ext uri="{FF2B5EF4-FFF2-40B4-BE49-F238E27FC236}">
                <a16:creationId xmlns:a16="http://schemas.microsoft.com/office/drawing/2014/main" id="{7CDA3127-6D47-7AE1-D4FB-8C1DE283C7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030" y="919686"/>
            <a:ext cx="3065526" cy="3065526"/>
          </a:xfrm>
          <a:prstGeom prst="rect">
            <a:avLst/>
          </a:prstGeom>
        </p:spPr>
      </p:pic>
      <p:sp>
        <p:nvSpPr>
          <p:cNvPr id="3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0490" y="3306950"/>
            <a:ext cx="3182692" cy="20574"/>
          </a:xfrm>
          <a:custGeom>
            <a:avLst/>
            <a:gdLst>
              <a:gd name="connsiteX0" fmla="*/ 0 w 3182692"/>
              <a:gd name="connsiteY0" fmla="*/ 0 h 20574"/>
              <a:gd name="connsiteX1" fmla="*/ 604711 w 3182692"/>
              <a:gd name="connsiteY1" fmla="*/ 0 h 20574"/>
              <a:gd name="connsiteX2" fmla="*/ 1241250 w 3182692"/>
              <a:gd name="connsiteY2" fmla="*/ 0 h 20574"/>
              <a:gd name="connsiteX3" fmla="*/ 1909615 w 3182692"/>
              <a:gd name="connsiteY3" fmla="*/ 0 h 20574"/>
              <a:gd name="connsiteX4" fmla="*/ 2577981 w 3182692"/>
              <a:gd name="connsiteY4" fmla="*/ 0 h 20574"/>
              <a:gd name="connsiteX5" fmla="*/ 3182692 w 3182692"/>
              <a:gd name="connsiteY5" fmla="*/ 0 h 20574"/>
              <a:gd name="connsiteX6" fmla="*/ 3182692 w 3182692"/>
              <a:gd name="connsiteY6" fmla="*/ 20574 h 20574"/>
              <a:gd name="connsiteX7" fmla="*/ 2482500 w 3182692"/>
              <a:gd name="connsiteY7" fmla="*/ 20574 h 20574"/>
              <a:gd name="connsiteX8" fmla="*/ 1782308 w 3182692"/>
              <a:gd name="connsiteY8" fmla="*/ 20574 h 20574"/>
              <a:gd name="connsiteX9" fmla="*/ 1145769 w 3182692"/>
              <a:gd name="connsiteY9" fmla="*/ 20574 h 20574"/>
              <a:gd name="connsiteX10" fmla="*/ 0 w 3182692"/>
              <a:gd name="connsiteY10" fmla="*/ 20574 h 20574"/>
              <a:gd name="connsiteX11" fmla="*/ 0 w 3182692"/>
              <a:gd name="connsiteY11" fmla="*/ 0 h 20574"/>
              <a:gd name="connsiteX0" fmla="*/ 0 w 3182692"/>
              <a:gd name="connsiteY0" fmla="*/ 0 h 20574"/>
              <a:gd name="connsiteX1" fmla="*/ 604711 w 3182692"/>
              <a:gd name="connsiteY1" fmla="*/ 0 h 20574"/>
              <a:gd name="connsiteX2" fmla="*/ 1145769 w 3182692"/>
              <a:gd name="connsiteY2" fmla="*/ 0 h 20574"/>
              <a:gd name="connsiteX3" fmla="*/ 1845961 w 3182692"/>
              <a:gd name="connsiteY3" fmla="*/ 0 h 20574"/>
              <a:gd name="connsiteX4" fmla="*/ 2450673 w 3182692"/>
              <a:gd name="connsiteY4" fmla="*/ 0 h 20574"/>
              <a:gd name="connsiteX5" fmla="*/ 3182692 w 3182692"/>
              <a:gd name="connsiteY5" fmla="*/ 0 h 20574"/>
              <a:gd name="connsiteX6" fmla="*/ 3182692 w 3182692"/>
              <a:gd name="connsiteY6" fmla="*/ 20574 h 20574"/>
              <a:gd name="connsiteX7" fmla="*/ 2546154 w 3182692"/>
              <a:gd name="connsiteY7" fmla="*/ 20574 h 20574"/>
              <a:gd name="connsiteX8" fmla="*/ 1845961 w 3182692"/>
              <a:gd name="connsiteY8" fmla="*/ 20574 h 20574"/>
              <a:gd name="connsiteX9" fmla="*/ 1304904 w 3182692"/>
              <a:gd name="connsiteY9" fmla="*/ 20574 h 20574"/>
              <a:gd name="connsiteX10" fmla="*/ 668365 w 3182692"/>
              <a:gd name="connsiteY10" fmla="*/ 20574 h 20574"/>
              <a:gd name="connsiteX11" fmla="*/ 0 w 3182692"/>
              <a:gd name="connsiteY11" fmla="*/ 20574 h 20574"/>
              <a:gd name="connsiteX12" fmla="*/ 0 w 3182692"/>
              <a:gd name="connsiteY12"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20574"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864" y="9015"/>
                  <a:pt x="3183578" y="12408"/>
                  <a:pt x="3182692" y="20574"/>
                </a:cubicBezTo>
                <a:cubicBezTo>
                  <a:pt x="2975928" y="59736"/>
                  <a:pt x="2667693" y="21692"/>
                  <a:pt x="2482500" y="20574"/>
                </a:cubicBezTo>
                <a:cubicBezTo>
                  <a:pt x="2299734" y="39198"/>
                  <a:pt x="1925962" y="11589"/>
                  <a:pt x="1782308" y="20574"/>
                </a:cubicBezTo>
                <a:cubicBezTo>
                  <a:pt x="1635580" y="22832"/>
                  <a:pt x="1257854" y="-1377"/>
                  <a:pt x="1145769" y="20574"/>
                </a:cubicBezTo>
                <a:cubicBezTo>
                  <a:pt x="1025065" y="58860"/>
                  <a:pt x="247799" y="-9250"/>
                  <a:pt x="0" y="20574"/>
                </a:cubicBezTo>
                <a:cubicBezTo>
                  <a:pt x="-400" y="12109"/>
                  <a:pt x="-48" y="4279"/>
                  <a:pt x="0" y="0"/>
                </a:cubicBezTo>
                <a:close/>
              </a:path>
              <a:path w="3182692" h="20574"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907" y="9066"/>
                  <a:pt x="3182110" y="10498"/>
                  <a:pt x="3182692" y="20574"/>
                </a:cubicBezTo>
                <a:cubicBezTo>
                  <a:pt x="3091120" y="-20736"/>
                  <a:pt x="2811074" y="63979"/>
                  <a:pt x="2546154" y="20574"/>
                </a:cubicBezTo>
                <a:cubicBezTo>
                  <a:pt x="2285186" y="29815"/>
                  <a:pt x="2090205" y="-20035"/>
                  <a:pt x="1845961" y="20574"/>
                </a:cubicBezTo>
                <a:cubicBezTo>
                  <a:pt x="1599794" y="33779"/>
                  <a:pt x="1466284" y="39733"/>
                  <a:pt x="1304904" y="20574"/>
                </a:cubicBezTo>
                <a:cubicBezTo>
                  <a:pt x="1189365" y="46061"/>
                  <a:pt x="952251" y="25747"/>
                  <a:pt x="668365" y="20574"/>
                </a:cubicBezTo>
                <a:cubicBezTo>
                  <a:pt x="407868" y="45881"/>
                  <a:pt x="284672" y="-7119"/>
                  <a:pt x="0" y="20574"/>
                </a:cubicBezTo>
                <a:cubicBezTo>
                  <a:pt x="-318" y="14521"/>
                  <a:pt x="377" y="8187"/>
                  <a:pt x="0" y="0"/>
                </a:cubicBezTo>
                <a:close/>
              </a:path>
              <a:path w="3182692" h="20574"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034" y="8764"/>
                  <a:pt x="3182968" y="12809"/>
                  <a:pt x="3182692" y="20574"/>
                </a:cubicBezTo>
                <a:cubicBezTo>
                  <a:pt x="2996012" y="1055"/>
                  <a:pt x="2669008" y="29681"/>
                  <a:pt x="2482500" y="20574"/>
                </a:cubicBezTo>
                <a:cubicBezTo>
                  <a:pt x="2296543" y="23532"/>
                  <a:pt x="1935236" y="10224"/>
                  <a:pt x="1782308" y="20574"/>
                </a:cubicBezTo>
                <a:cubicBezTo>
                  <a:pt x="1607683" y="27776"/>
                  <a:pt x="1291498" y="3655"/>
                  <a:pt x="1145769" y="20574"/>
                </a:cubicBezTo>
                <a:cubicBezTo>
                  <a:pt x="1015407" y="57611"/>
                  <a:pt x="262557" y="28857"/>
                  <a:pt x="0" y="20574"/>
                </a:cubicBezTo>
                <a:cubicBezTo>
                  <a:pt x="348" y="12414"/>
                  <a:pt x="505" y="49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20574"/>
                      <a:gd name="connsiteX1" fmla="*/ 604711 w 3182692"/>
                      <a:gd name="connsiteY1" fmla="*/ 0 h 20574"/>
                      <a:gd name="connsiteX2" fmla="*/ 1241250 w 3182692"/>
                      <a:gd name="connsiteY2" fmla="*/ 0 h 20574"/>
                      <a:gd name="connsiteX3" fmla="*/ 1909615 w 3182692"/>
                      <a:gd name="connsiteY3" fmla="*/ 0 h 20574"/>
                      <a:gd name="connsiteX4" fmla="*/ 2577981 w 3182692"/>
                      <a:gd name="connsiteY4" fmla="*/ 0 h 20574"/>
                      <a:gd name="connsiteX5" fmla="*/ 3182692 w 3182692"/>
                      <a:gd name="connsiteY5" fmla="*/ 0 h 20574"/>
                      <a:gd name="connsiteX6" fmla="*/ 3182692 w 3182692"/>
                      <a:gd name="connsiteY6" fmla="*/ 20574 h 20574"/>
                      <a:gd name="connsiteX7" fmla="*/ 2482500 w 3182692"/>
                      <a:gd name="connsiteY7" fmla="*/ 20574 h 20574"/>
                      <a:gd name="connsiteX8" fmla="*/ 1782308 w 3182692"/>
                      <a:gd name="connsiteY8" fmla="*/ 20574 h 20574"/>
                      <a:gd name="connsiteX9" fmla="*/ 1145769 w 3182692"/>
                      <a:gd name="connsiteY9" fmla="*/ 20574 h 20574"/>
                      <a:gd name="connsiteX10" fmla="*/ 0 w 3182692"/>
                      <a:gd name="connsiteY10" fmla="*/ 20574 h 20574"/>
                      <a:gd name="connsiteX11" fmla="*/ 0 w 3182692"/>
                      <a:gd name="connsiteY11"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0574"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869" y="8892"/>
                          <a:pt x="3183080" y="12703"/>
                          <a:pt x="3182692" y="20574"/>
                        </a:cubicBezTo>
                        <a:cubicBezTo>
                          <a:pt x="2998421" y="24028"/>
                          <a:pt x="2675038" y="21300"/>
                          <a:pt x="2482500" y="20574"/>
                        </a:cubicBezTo>
                        <a:cubicBezTo>
                          <a:pt x="2289962" y="19848"/>
                          <a:pt x="1930644" y="9120"/>
                          <a:pt x="1782308" y="20574"/>
                        </a:cubicBezTo>
                        <a:cubicBezTo>
                          <a:pt x="1633972" y="32028"/>
                          <a:pt x="1287388" y="294"/>
                          <a:pt x="1145769" y="20574"/>
                        </a:cubicBezTo>
                        <a:cubicBezTo>
                          <a:pt x="1004150" y="40854"/>
                          <a:pt x="256377" y="-35152"/>
                          <a:pt x="0" y="20574"/>
                        </a:cubicBezTo>
                        <a:cubicBezTo>
                          <a:pt x="-161" y="11630"/>
                          <a:pt x="139" y="4527"/>
                          <a:pt x="0" y="0"/>
                        </a:cubicBezTo>
                        <a:close/>
                      </a:path>
                      <a:path w="3182692" h="20574"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3228" y="8886"/>
                          <a:pt x="3182047" y="10327"/>
                          <a:pt x="3182692" y="20574"/>
                        </a:cubicBezTo>
                        <a:cubicBezTo>
                          <a:pt x="3039109" y="-10415"/>
                          <a:pt x="2823860" y="16134"/>
                          <a:pt x="2546154" y="20574"/>
                        </a:cubicBezTo>
                        <a:cubicBezTo>
                          <a:pt x="2268448" y="25014"/>
                          <a:pt x="2098674" y="7577"/>
                          <a:pt x="1845961" y="20574"/>
                        </a:cubicBezTo>
                        <a:cubicBezTo>
                          <a:pt x="1593248" y="33571"/>
                          <a:pt x="1456743" y="29846"/>
                          <a:pt x="1304904" y="20574"/>
                        </a:cubicBezTo>
                        <a:cubicBezTo>
                          <a:pt x="1153065" y="11302"/>
                          <a:pt x="947204" y="13412"/>
                          <a:pt x="668365" y="20574"/>
                        </a:cubicBezTo>
                        <a:cubicBezTo>
                          <a:pt x="389526" y="27736"/>
                          <a:pt x="288244" y="-2342"/>
                          <a:pt x="0" y="20574"/>
                        </a:cubicBezTo>
                        <a:cubicBezTo>
                          <a:pt x="271" y="13936"/>
                          <a:pt x="-429" y="800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3" name="Picture 6">
            <a:extLst>
              <a:ext uri="{FF2B5EF4-FFF2-40B4-BE49-F238E27FC236}">
                <a16:creationId xmlns:a16="http://schemas.microsoft.com/office/drawing/2014/main" id="{2AC7E845-655F-0AF3-3E8B-7F878015C3B3}"/>
              </a:ext>
            </a:extLst>
          </p:cNvPr>
          <p:cNvPicPr>
            <a:picLocks noChangeAspect="1"/>
          </p:cNvPicPr>
          <p:nvPr/>
        </p:nvPicPr>
        <p:blipFill rotWithShape="1">
          <a:blip r:embed="rId2">
            <a:alphaModFix amt="60000"/>
          </a:blip>
          <a:srcRect/>
          <a:stretch/>
        </p:blipFill>
        <p:spPr>
          <a:xfrm>
            <a:off x="20" y="10"/>
            <a:ext cx="9143980" cy="5143490"/>
          </a:xfrm>
          <a:prstGeom prst="rect">
            <a:avLst/>
          </a:prstGeom>
        </p:spPr>
      </p:pic>
      <p:sp>
        <p:nvSpPr>
          <p:cNvPr id="4" name="Titolo 3">
            <a:extLst>
              <a:ext uri="{FF2B5EF4-FFF2-40B4-BE49-F238E27FC236}">
                <a16:creationId xmlns:a16="http://schemas.microsoft.com/office/drawing/2014/main" id="{6DE140F4-4D44-BA8F-D319-A0C733772CF3}"/>
              </a:ext>
            </a:extLst>
          </p:cNvPr>
          <p:cNvSpPr>
            <a:spLocks noGrp="1"/>
          </p:cNvSpPr>
          <p:nvPr>
            <p:ph type="title"/>
          </p:nvPr>
        </p:nvSpPr>
        <p:spPr>
          <a:xfrm>
            <a:off x="898635" y="841772"/>
            <a:ext cx="7346728" cy="1665581"/>
          </a:xfrm>
        </p:spPr>
        <p:txBody>
          <a:bodyPr vert="horz" lIns="91440" tIns="45720" rIns="91440" bIns="45720" rtlCol="0" anchor="b">
            <a:normAutofit/>
          </a:bodyPr>
          <a:lstStyle/>
          <a:p>
            <a:pPr algn="ctr" defTabSz="914400"/>
            <a:r>
              <a:rPr lang="en-US" sz="3900">
                <a:solidFill>
                  <a:srgbClr val="FFFFFF"/>
                </a:solidFill>
              </a:rPr>
              <a:t>Backup Slides</a:t>
            </a:r>
          </a:p>
        </p:txBody>
      </p:sp>
      <p:sp>
        <p:nvSpPr>
          <p:cNvPr id="5" name="Segnaposto testo 4">
            <a:extLst>
              <a:ext uri="{FF2B5EF4-FFF2-40B4-BE49-F238E27FC236}">
                <a16:creationId xmlns:a16="http://schemas.microsoft.com/office/drawing/2014/main" id="{C48D7F97-79AC-8698-9DAB-ECB6A1E668F8}"/>
              </a:ext>
            </a:extLst>
          </p:cNvPr>
          <p:cNvSpPr>
            <a:spLocks noGrp="1"/>
          </p:cNvSpPr>
          <p:nvPr>
            <p:ph type="body" idx="1"/>
          </p:nvPr>
        </p:nvSpPr>
        <p:spPr>
          <a:xfrm>
            <a:off x="898635" y="2636139"/>
            <a:ext cx="7346728" cy="1542783"/>
          </a:xfrm>
        </p:spPr>
        <p:txBody>
          <a:bodyPr vert="horz" lIns="91440" tIns="45720" rIns="91440" bIns="45720" rtlCol="0">
            <a:normAutofit/>
          </a:bodyPr>
          <a:lstStyle/>
          <a:p>
            <a:pPr algn="ctr" defTabSz="914400">
              <a:spcBef>
                <a:spcPts val="1000"/>
              </a:spcBef>
            </a:pPr>
            <a:endParaRPr lang="en-US" sz="2400" dirty="0">
              <a:solidFill>
                <a:srgbClr val="FFFFFF"/>
              </a:solidFill>
            </a:endParaRPr>
          </a:p>
        </p:txBody>
      </p:sp>
    </p:spTree>
    <p:extLst>
      <p:ext uri="{BB962C8B-B14F-4D97-AF65-F5344CB8AC3E}">
        <p14:creationId xmlns:p14="http://schemas.microsoft.com/office/powerpoint/2010/main" val="83397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C6178D-BA64-1612-E987-CDF5148545ED}"/>
              </a:ext>
            </a:extLst>
          </p:cNvPr>
          <p:cNvSpPr>
            <a:spLocks noGrp="1"/>
          </p:cNvSpPr>
          <p:nvPr>
            <p:ph type="title"/>
          </p:nvPr>
        </p:nvSpPr>
        <p:spPr>
          <a:xfrm>
            <a:off x="57150" y="41091"/>
            <a:ext cx="2928589" cy="1113061"/>
          </a:xfrm>
        </p:spPr>
        <p:txBody>
          <a:bodyPr>
            <a:normAutofit/>
          </a:bodyPr>
          <a:lstStyle/>
          <a:p>
            <a:r>
              <a:rPr lang="en-GB" sz="1500" dirty="0"/>
              <a:t>Slit </a:t>
            </a:r>
            <a:r>
              <a:rPr lang="en-GB" sz="1500" dirty="0" err="1"/>
              <a:t>nella</a:t>
            </a:r>
            <a:r>
              <a:rPr lang="en-GB" sz="1500" dirty="0"/>
              <a:t> chicane</a:t>
            </a:r>
            <a:br>
              <a:rPr lang="en-GB" sz="1500" dirty="0"/>
            </a:br>
            <a:r>
              <a:rPr lang="en-GB" sz="1500" dirty="0"/>
              <a:t>RFXTW phase=84° </a:t>
            </a:r>
            <a:br>
              <a:rPr lang="en-GB" sz="1500" dirty="0"/>
            </a:br>
            <a:r>
              <a:rPr lang="en-GB" sz="1500" dirty="0"/>
              <a:t>400</a:t>
            </a:r>
            <a:r>
              <a:rPr lang="en-GB" sz="1500" cap="none" dirty="0"/>
              <a:t>kp </a:t>
            </a:r>
            <a:r>
              <a:rPr lang="en-GB" sz="1500" cap="none" dirty="0" err="1"/>
              <a:t>iniziali</a:t>
            </a:r>
            <a:br>
              <a:rPr lang="en-GB" sz="1500" dirty="0"/>
            </a:br>
            <a:r>
              <a:rPr lang="en-GB" sz="1500" cap="none" dirty="0"/>
              <a:t>298.584kp </a:t>
            </a:r>
            <a:r>
              <a:rPr lang="en-GB" sz="1500" cap="none" dirty="0" err="1"/>
              <a:t>finali</a:t>
            </a:r>
            <a:endParaRPr lang="en-GB" sz="1500" dirty="0"/>
          </a:p>
        </p:txBody>
      </p:sp>
      <p:sp>
        <p:nvSpPr>
          <p:cNvPr id="9" name="CasellaDiTesto 8">
            <a:extLst>
              <a:ext uri="{FF2B5EF4-FFF2-40B4-BE49-F238E27FC236}">
                <a16:creationId xmlns:a16="http://schemas.microsoft.com/office/drawing/2014/main" id="{4BDF0A02-4C8F-11A1-C095-7625C5A4D678}"/>
              </a:ext>
            </a:extLst>
          </p:cNvPr>
          <p:cNvSpPr txBox="1"/>
          <p:nvPr/>
        </p:nvSpPr>
        <p:spPr>
          <a:xfrm>
            <a:off x="4005072" y="1768317"/>
            <a:ext cx="984821" cy="507831"/>
          </a:xfrm>
          <a:prstGeom prst="rect">
            <a:avLst/>
          </a:prstGeom>
          <a:noFill/>
        </p:spPr>
        <p:txBody>
          <a:bodyPr wrap="none" rtlCol="0">
            <a:spAutoFit/>
          </a:bodyPr>
          <a:lstStyle/>
          <a:p>
            <a:pPr defTabSz="685800"/>
            <a:r>
              <a:rPr lang="en-GB" sz="1350" dirty="0">
                <a:solidFill>
                  <a:srgbClr val="000000"/>
                </a:solidFill>
                <a:latin typeface="Trade Gothic Next Light"/>
              </a:rPr>
              <a:t>@capillary </a:t>
            </a:r>
          </a:p>
          <a:p>
            <a:pPr defTabSz="685800"/>
            <a:r>
              <a:rPr lang="en-GB" sz="1350" dirty="0">
                <a:solidFill>
                  <a:srgbClr val="000000"/>
                </a:solidFill>
                <a:latin typeface="Trade Gothic Next Light"/>
              </a:rPr>
              <a:t>entrance</a:t>
            </a:r>
          </a:p>
        </p:txBody>
      </p:sp>
      <p:pic>
        <p:nvPicPr>
          <p:cNvPr id="10" name="Immagine 9">
            <a:extLst>
              <a:ext uri="{FF2B5EF4-FFF2-40B4-BE49-F238E27FC236}">
                <a16:creationId xmlns:a16="http://schemas.microsoft.com/office/drawing/2014/main" id="{3E8A2226-5319-C119-89B1-B78E58389049}"/>
              </a:ext>
            </a:extLst>
          </p:cNvPr>
          <p:cNvPicPr>
            <a:picLocks noChangeAspect="1"/>
          </p:cNvPicPr>
          <p:nvPr/>
        </p:nvPicPr>
        <p:blipFill>
          <a:blip r:embed="rId2"/>
          <a:stretch>
            <a:fillRect/>
          </a:stretch>
        </p:blipFill>
        <p:spPr>
          <a:xfrm>
            <a:off x="5040000" y="1433707"/>
            <a:ext cx="3878942" cy="1248661"/>
          </a:xfrm>
          <a:prstGeom prst="rect">
            <a:avLst/>
          </a:prstGeom>
        </p:spPr>
      </p:pic>
      <p:pic>
        <p:nvPicPr>
          <p:cNvPr id="11" name="Immagine 10">
            <a:extLst>
              <a:ext uri="{FF2B5EF4-FFF2-40B4-BE49-F238E27FC236}">
                <a16:creationId xmlns:a16="http://schemas.microsoft.com/office/drawing/2014/main" id="{2256137D-EE93-8E56-3826-AC7834DDF7CF}"/>
              </a:ext>
            </a:extLst>
          </p:cNvPr>
          <p:cNvPicPr>
            <a:picLocks noChangeAspect="1"/>
          </p:cNvPicPr>
          <p:nvPr/>
        </p:nvPicPr>
        <p:blipFill>
          <a:blip r:embed="rId3"/>
          <a:stretch>
            <a:fillRect/>
          </a:stretch>
        </p:blipFill>
        <p:spPr>
          <a:xfrm>
            <a:off x="5039999" y="61587"/>
            <a:ext cx="3873581" cy="1246935"/>
          </a:xfrm>
          <a:prstGeom prst="rect">
            <a:avLst/>
          </a:prstGeom>
        </p:spPr>
      </p:pic>
      <p:sp>
        <p:nvSpPr>
          <p:cNvPr id="12" name="CasellaDiTesto 11">
            <a:extLst>
              <a:ext uri="{FF2B5EF4-FFF2-40B4-BE49-F238E27FC236}">
                <a16:creationId xmlns:a16="http://schemas.microsoft.com/office/drawing/2014/main" id="{708C8BF6-D1D3-3650-8C6B-9CBB32314F91}"/>
              </a:ext>
            </a:extLst>
          </p:cNvPr>
          <p:cNvSpPr txBox="1"/>
          <p:nvPr/>
        </p:nvSpPr>
        <p:spPr>
          <a:xfrm>
            <a:off x="4005073" y="450435"/>
            <a:ext cx="768159" cy="300082"/>
          </a:xfrm>
          <a:prstGeom prst="rect">
            <a:avLst/>
          </a:prstGeom>
          <a:noFill/>
        </p:spPr>
        <p:txBody>
          <a:bodyPr wrap="none" rtlCol="0">
            <a:spAutoFit/>
          </a:bodyPr>
          <a:lstStyle/>
          <a:p>
            <a:pPr defTabSz="685800"/>
            <a:r>
              <a:rPr lang="en-GB" sz="1350" dirty="0" err="1">
                <a:solidFill>
                  <a:srgbClr val="000000"/>
                </a:solidFill>
                <a:latin typeface="Trade Gothic Next Light"/>
              </a:rPr>
              <a:t>PInj</a:t>
            </a:r>
            <a:r>
              <a:rPr lang="en-GB" sz="1350" dirty="0">
                <a:solidFill>
                  <a:srgbClr val="000000"/>
                </a:solidFill>
                <a:latin typeface="Trade Gothic Next Light"/>
              </a:rPr>
              <a:t> exit</a:t>
            </a:r>
          </a:p>
        </p:txBody>
      </p:sp>
      <p:pic>
        <p:nvPicPr>
          <p:cNvPr id="13" name="Immagine 12">
            <a:extLst>
              <a:ext uri="{FF2B5EF4-FFF2-40B4-BE49-F238E27FC236}">
                <a16:creationId xmlns:a16="http://schemas.microsoft.com/office/drawing/2014/main" id="{B1E079FA-19B5-09A1-E590-D648E7FB409C}"/>
              </a:ext>
            </a:extLst>
          </p:cNvPr>
          <p:cNvPicPr>
            <a:picLocks noChangeAspect="1"/>
          </p:cNvPicPr>
          <p:nvPr/>
        </p:nvPicPr>
        <p:blipFill>
          <a:blip r:embed="rId4"/>
          <a:stretch>
            <a:fillRect/>
          </a:stretch>
        </p:blipFill>
        <p:spPr>
          <a:xfrm>
            <a:off x="2707582" y="61587"/>
            <a:ext cx="958454" cy="1201995"/>
          </a:xfrm>
          <a:prstGeom prst="rect">
            <a:avLst/>
          </a:prstGeom>
        </p:spPr>
      </p:pic>
      <p:pic>
        <p:nvPicPr>
          <p:cNvPr id="14" name="Immagine 13">
            <a:extLst>
              <a:ext uri="{FF2B5EF4-FFF2-40B4-BE49-F238E27FC236}">
                <a16:creationId xmlns:a16="http://schemas.microsoft.com/office/drawing/2014/main" id="{A2B1C2BB-EFA6-E50A-EB76-452F6D0F1E14}"/>
              </a:ext>
            </a:extLst>
          </p:cNvPr>
          <p:cNvPicPr>
            <a:picLocks noChangeAspect="1"/>
          </p:cNvPicPr>
          <p:nvPr/>
        </p:nvPicPr>
        <p:blipFill>
          <a:blip r:embed="rId5"/>
          <a:stretch>
            <a:fillRect/>
          </a:stretch>
        </p:blipFill>
        <p:spPr>
          <a:xfrm>
            <a:off x="42267" y="1243085"/>
            <a:ext cx="3628667" cy="2008182"/>
          </a:xfrm>
          <a:prstGeom prst="rect">
            <a:avLst/>
          </a:prstGeom>
        </p:spPr>
      </p:pic>
      <p:pic>
        <p:nvPicPr>
          <p:cNvPr id="15" name="Immagine 14">
            <a:extLst>
              <a:ext uri="{FF2B5EF4-FFF2-40B4-BE49-F238E27FC236}">
                <a16:creationId xmlns:a16="http://schemas.microsoft.com/office/drawing/2014/main" id="{9BD00147-94CE-2DFC-C653-CD9A8926A41D}"/>
              </a:ext>
            </a:extLst>
          </p:cNvPr>
          <p:cNvPicPr>
            <a:picLocks noChangeAspect="1"/>
          </p:cNvPicPr>
          <p:nvPr/>
        </p:nvPicPr>
        <p:blipFill>
          <a:blip r:embed="rId6"/>
          <a:stretch>
            <a:fillRect/>
          </a:stretch>
        </p:blipFill>
        <p:spPr>
          <a:xfrm>
            <a:off x="5034637" y="2768519"/>
            <a:ext cx="3878942" cy="1201845"/>
          </a:xfrm>
          <a:prstGeom prst="rect">
            <a:avLst/>
          </a:prstGeom>
        </p:spPr>
      </p:pic>
      <p:pic>
        <p:nvPicPr>
          <p:cNvPr id="16" name="Immagine 15">
            <a:extLst>
              <a:ext uri="{FF2B5EF4-FFF2-40B4-BE49-F238E27FC236}">
                <a16:creationId xmlns:a16="http://schemas.microsoft.com/office/drawing/2014/main" id="{381AB7AE-9270-6CEE-FE4D-2A9E69617EF9}"/>
              </a:ext>
            </a:extLst>
          </p:cNvPr>
          <p:cNvPicPr>
            <a:picLocks noChangeAspect="1"/>
          </p:cNvPicPr>
          <p:nvPr/>
        </p:nvPicPr>
        <p:blipFill>
          <a:blip r:embed="rId7"/>
          <a:stretch>
            <a:fillRect/>
          </a:stretch>
        </p:blipFill>
        <p:spPr>
          <a:xfrm>
            <a:off x="5034637" y="3956535"/>
            <a:ext cx="3878942" cy="1201845"/>
          </a:xfrm>
          <a:prstGeom prst="rect">
            <a:avLst/>
          </a:prstGeom>
        </p:spPr>
      </p:pic>
      <p:pic>
        <p:nvPicPr>
          <p:cNvPr id="17" name="Immagine 16">
            <a:extLst>
              <a:ext uri="{FF2B5EF4-FFF2-40B4-BE49-F238E27FC236}">
                <a16:creationId xmlns:a16="http://schemas.microsoft.com/office/drawing/2014/main" id="{6221D9A6-081F-B9DA-8038-2EA334C3DBFD}"/>
              </a:ext>
            </a:extLst>
          </p:cNvPr>
          <p:cNvPicPr>
            <a:picLocks noChangeAspect="1"/>
          </p:cNvPicPr>
          <p:nvPr/>
        </p:nvPicPr>
        <p:blipFill>
          <a:blip r:embed="rId6"/>
          <a:stretch>
            <a:fillRect/>
          </a:stretch>
        </p:blipFill>
        <p:spPr>
          <a:xfrm>
            <a:off x="5034637" y="2718529"/>
            <a:ext cx="3878942" cy="1201845"/>
          </a:xfrm>
          <a:prstGeom prst="rect">
            <a:avLst/>
          </a:prstGeom>
        </p:spPr>
      </p:pic>
      <p:sp>
        <p:nvSpPr>
          <p:cNvPr id="18" name="CasellaDiTesto 17">
            <a:extLst>
              <a:ext uri="{FF2B5EF4-FFF2-40B4-BE49-F238E27FC236}">
                <a16:creationId xmlns:a16="http://schemas.microsoft.com/office/drawing/2014/main" id="{D70394C7-749B-DC69-AAC6-3689C6F3C5DE}"/>
              </a:ext>
            </a:extLst>
          </p:cNvPr>
          <p:cNvSpPr txBox="1"/>
          <p:nvPr/>
        </p:nvSpPr>
        <p:spPr>
          <a:xfrm>
            <a:off x="4188542" y="3161018"/>
            <a:ext cx="760144" cy="300082"/>
          </a:xfrm>
          <a:prstGeom prst="rect">
            <a:avLst/>
          </a:prstGeom>
          <a:noFill/>
        </p:spPr>
        <p:txBody>
          <a:bodyPr wrap="none" rtlCol="0">
            <a:spAutoFit/>
          </a:bodyPr>
          <a:lstStyle/>
          <a:p>
            <a:pPr defTabSz="685800"/>
            <a:r>
              <a:rPr lang="en-GB" sz="1350" dirty="0">
                <a:solidFill>
                  <a:srgbClr val="000000"/>
                </a:solidFill>
                <a:latin typeface="Trade Gothic Next Light"/>
              </a:rPr>
              <a:t>Witness</a:t>
            </a:r>
          </a:p>
        </p:txBody>
      </p:sp>
      <p:sp>
        <p:nvSpPr>
          <p:cNvPr id="19" name="CasellaDiTesto 18">
            <a:extLst>
              <a:ext uri="{FF2B5EF4-FFF2-40B4-BE49-F238E27FC236}">
                <a16:creationId xmlns:a16="http://schemas.microsoft.com/office/drawing/2014/main" id="{F1725226-C9AE-9D9C-DF18-894FA0CD2C3C}"/>
              </a:ext>
            </a:extLst>
          </p:cNvPr>
          <p:cNvSpPr txBox="1"/>
          <p:nvPr/>
        </p:nvSpPr>
        <p:spPr>
          <a:xfrm>
            <a:off x="4204240" y="4272354"/>
            <a:ext cx="627159" cy="300082"/>
          </a:xfrm>
          <a:prstGeom prst="rect">
            <a:avLst/>
          </a:prstGeom>
          <a:noFill/>
        </p:spPr>
        <p:txBody>
          <a:bodyPr wrap="none" rtlCol="0">
            <a:spAutoFit/>
          </a:bodyPr>
          <a:lstStyle/>
          <a:p>
            <a:pPr defTabSz="685800"/>
            <a:r>
              <a:rPr lang="en-GB" sz="1350" dirty="0">
                <a:solidFill>
                  <a:srgbClr val="000000"/>
                </a:solidFill>
                <a:latin typeface="Trade Gothic Next Light"/>
              </a:rPr>
              <a:t>Driver</a:t>
            </a:r>
          </a:p>
        </p:txBody>
      </p:sp>
      <p:pic>
        <p:nvPicPr>
          <p:cNvPr id="3" name="Immagine 2">
            <a:extLst>
              <a:ext uri="{FF2B5EF4-FFF2-40B4-BE49-F238E27FC236}">
                <a16:creationId xmlns:a16="http://schemas.microsoft.com/office/drawing/2014/main" id="{80906EDC-A4A7-6082-8DEC-81F0FC6BB07E}"/>
              </a:ext>
            </a:extLst>
          </p:cNvPr>
          <p:cNvPicPr>
            <a:picLocks noChangeAspect="1"/>
          </p:cNvPicPr>
          <p:nvPr/>
        </p:nvPicPr>
        <p:blipFill>
          <a:blip r:embed="rId8"/>
          <a:stretch>
            <a:fillRect/>
          </a:stretch>
        </p:blipFill>
        <p:spPr>
          <a:xfrm>
            <a:off x="0" y="3369442"/>
            <a:ext cx="2071236" cy="1447112"/>
          </a:xfrm>
          <a:prstGeom prst="rect">
            <a:avLst/>
          </a:prstGeom>
        </p:spPr>
      </p:pic>
      <p:pic>
        <p:nvPicPr>
          <p:cNvPr id="4" name="Immagine 3">
            <a:extLst>
              <a:ext uri="{FF2B5EF4-FFF2-40B4-BE49-F238E27FC236}">
                <a16:creationId xmlns:a16="http://schemas.microsoft.com/office/drawing/2014/main" id="{F0910977-E91F-56B6-87CB-B74F32C0B496}"/>
              </a:ext>
            </a:extLst>
          </p:cNvPr>
          <p:cNvPicPr>
            <a:picLocks noChangeAspect="1"/>
          </p:cNvPicPr>
          <p:nvPr/>
        </p:nvPicPr>
        <p:blipFill>
          <a:blip r:embed="rId9"/>
          <a:stretch>
            <a:fillRect/>
          </a:stretch>
        </p:blipFill>
        <p:spPr>
          <a:xfrm>
            <a:off x="2094271" y="3369442"/>
            <a:ext cx="2071236" cy="1447112"/>
          </a:xfrm>
          <a:prstGeom prst="rect">
            <a:avLst/>
          </a:prstGeom>
        </p:spPr>
      </p:pic>
    </p:spTree>
    <p:extLst>
      <p:ext uri="{BB962C8B-B14F-4D97-AF65-F5344CB8AC3E}">
        <p14:creationId xmlns:p14="http://schemas.microsoft.com/office/powerpoint/2010/main" val="138023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C75B65-C588-B357-837B-2E67A83AB85B}"/>
              </a:ext>
            </a:extLst>
          </p:cNvPr>
          <p:cNvSpPr>
            <a:spLocks noGrp="1"/>
          </p:cNvSpPr>
          <p:nvPr>
            <p:ph type="title"/>
          </p:nvPr>
        </p:nvSpPr>
        <p:spPr/>
        <p:txBody>
          <a:bodyPr/>
          <a:lstStyle/>
          <a:p>
            <a:r>
              <a:rPr lang="en-GB" dirty="0"/>
              <a:t>Some statistics on accelerated Witness bunch</a:t>
            </a:r>
          </a:p>
        </p:txBody>
      </p:sp>
      <p:pic>
        <p:nvPicPr>
          <p:cNvPr id="9" name="Segnaposto contenuto 8">
            <a:extLst>
              <a:ext uri="{FF2B5EF4-FFF2-40B4-BE49-F238E27FC236}">
                <a16:creationId xmlns:a16="http://schemas.microsoft.com/office/drawing/2014/main" id="{0EBB4AF6-F135-D9A7-47B7-D7326498C9CA}"/>
              </a:ext>
            </a:extLst>
          </p:cNvPr>
          <p:cNvPicPr>
            <a:picLocks noGrp="1" noChangeAspect="1"/>
          </p:cNvPicPr>
          <p:nvPr>
            <p:ph sz="half" idx="1"/>
          </p:nvPr>
        </p:nvPicPr>
        <p:blipFill>
          <a:blip r:embed="rId2"/>
          <a:stretch>
            <a:fillRect/>
          </a:stretch>
        </p:blipFill>
        <p:spPr>
          <a:xfrm>
            <a:off x="6337234" y="1245277"/>
            <a:ext cx="2560236" cy="3394075"/>
          </a:xfrm>
          <a:prstGeom prst="rect">
            <a:avLst/>
          </a:prstGeom>
        </p:spPr>
      </p:pic>
      <p:pic>
        <p:nvPicPr>
          <p:cNvPr id="10" name="Segnaposto contenuto 9">
            <a:extLst>
              <a:ext uri="{FF2B5EF4-FFF2-40B4-BE49-F238E27FC236}">
                <a16:creationId xmlns:a16="http://schemas.microsoft.com/office/drawing/2014/main" id="{C02C29A1-5E61-E81D-BE3C-49402901C15A}"/>
              </a:ext>
            </a:extLst>
          </p:cNvPr>
          <p:cNvPicPr>
            <a:picLocks noGrp="1" noChangeAspect="1"/>
          </p:cNvPicPr>
          <p:nvPr>
            <p:ph sz="half" idx="2"/>
          </p:nvPr>
        </p:nvPicPr>
        <p:blipFill>
          <a:blip r:embed="rId3"/>
          <a:stretch>
            <a:fillRect/>
          </a:stretch>
        </p:blipFill>
        <p:spPr>
          <a:xfrm>
            <a:off x="1742822" y="1183645"/>
            <a:ext cx="2560236" cy="3394075"/>
          </a:xfrm>
          <a:prstGeom prst="rect">
            <a:avLst/>
          </a:prstGeom>
        </p:spPr>
      </p:pic>
      <p:sp>
        <p:nvSpPr>
          <p:cNvPr id="5" name="AutoShape 2">
            <a:extLst>
              <a:ext uri="{FF2B5EF4-FFF2-40B4-BE49-F238E27FC236}">
                <a16:creationId xmlns:a16="http://schemas.microsoft.com/office/drawing/2014/main" id="{5CE08948-88B5-6CF6-E309-FFF68F986A4F}"/>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5">
            <a:extLst>
              <a:ext uri="{FF2B5EF4-FFF2-40B4-BE49-F238E27FC236}">
                <a16:creationId xmlns:a16="http://schemas.microsoft.com/office/drawing/2014/main" id="{99767A63-F928-4048-4BD0-F9B2290F3363}"/>
              </a:ext>
            </a:extLst>
          </p:cNvPr>
          <p:cNvSpPr>
            <a:spLocks noChangeAspect="1" noChangeArrowheads="1"/>
          </p:cNvSpPr>
          <p:nvPr/>
        </p:nvSpPr>
        <p:spPr bwMode="auto">
          <a:xfrm>
            <a:off x="279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a:extLst>
              <a:ext uri="{FF2B5EF4-FFF2-40B4-BE49-F238E27FC236}">
                <a16:creationId xmlns:a16="http://schemas.microsoft.com/office/drawing/2014/main" id="{87728EC0-2FD1-8FA4-25B8-20BEA9CD2840}"/>
              </a:ext>
            </a:extLst>
          </p:cNvPr>
          <p:cNvSpPr>
            <a:spLocks noChangeAspect="1" noChangeArrowheads="1"/>
          </p:cNvSpPr>
          <p:nvPr/>
        </p:nvSpPr>
        <p:spPr bwMode="auto">
          <a:xfrm>
            <a:off x="7397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mc:AlternateContent xmlns:mc="http://schemas.openxmlformats.org/markup-compatibility/2006">
        <mc:Choice xmlns:a14="http://schemas.microsoft.com/office/drawing/2010/main" Requires="a14">
          <p:sp>
            <p:nvSpPr>
              <p:cNvPr id="13" name="CasellaDiTesto 12">
                <a:extLst>
                  <a:ext uri="{FF2B5EF4-FFF2-40B4-BE49-F238E27FC236}">
                    <a16:creationId xmlns:a16="http://schemas.microsoft.com/office/drawing/2014/main" id="{7C72F4EF-8132-91C5-7D6D-11DF850A3843}"/>
                  </a:ext>
                </a:extLst>
              </p:cNvPr>
              <p:cNvSpPr txBox="1"/>
              <p:nvPr/>
            </p:nvSpPr>
            <p:spPr>
              <a:xfrm>
                <a:off x="32804" y="2037586"/>
                <a:ext cx="1710018" cy="1323439"/>
              </a:xfrm>
              <a:prstGeom prst="rect">
                <a:avLst/>
              </a:prstGeom>
              <a:noFill/>
            </p:spPr>
            <p:txBody>
              <a:bodyPr wrap="square" rtlCol="0">
                <a:spAutoFit/>
              </a:bodyPr>
              <a:lstStyle/>
              <a:p>
                <a:pPr algn="l" defTabSz="342900">
                  <a:spcBef>
                    <a:spcPts val="263"/>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GB" sz="120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en-GB" sz="1200" b="0" i="1" smtClean="0">
                                  <a:latin typeface="Cambria Math" panose="02040503050406030204" pitchFamily="18" charset="0"/>
                                  <a:ea typeface="Cambria Math" panose="02040503050406030204" pitchFamily="18" charset="0"/>
                                </a:rPr>
                                <m:t>𝜎</m:t>
                              </m:r>
                            </m:e>
                            <m:sub>
                              <m:r>
                                <a:rPr lang="en-GB" sz="1200" b="0" i="1" smtClean="0">
                                  <a:latin typeface="Cambria Math" panose="02040503050406030204" pitchFamily="18" charset="0"/>
                                  <a:ea typeface="Cambria Math" panose="02040503050406030204" pitchFamily="18" charset="0"/>
                                </a:rPr>
                                <m:t>𝛿</m:t>
                              </m:r>
                            </m:sub>
                          </m:sSub>
                        </m:e>
                      </m:d>
                      <m:r>
                        <a:rPr lang="it-IT" sz="1200" b="0" i="0" smtClean="0">
                          <a:latin typeface="Cambria Math" panose="02040503050406030204" pitchFamily="18" charset="0"/>
                        </a:rPr>
                        <m:t>=0.08% </m:t>
                      </m:r>
                      <m:r>
                        <a:rPr lang="it-IT" sz="1200" b="0" i="1" smtClean="0">
                          <a:latin typeface="Cambria Math" panose="02040503050406030204" pitchFamily="18" charset="0"/>
                        </a:rPr>
                        <m:t>𝑤</m:t>
                      </m:r>
                      <m:r>
                        <a:rPr lang="it-IT" sz="1200" b="0" i="0" smtClean="0">
                          <a:latin typeface="Cambria Math" panose="02040503050406030204" pitchFamily="18" charset="0"/>
                        </a:rPr>
                        <m:t> 30 </m:t>
                      </m:r>
                      <m:r>
                        <a:rPr lang="it-IT" sz="1200" b="0" i="1" smtClean="0">
                          <a:latin typeface="Cambria Math" panose="02040503050406030204" pitchFamily="18" charset="0"/>
                        </a:rPr>
                        <m:t>𝑝𝐶</m:t>
                      </m:r>
                    </m:oMath>
                  </m:oMathPara>
                </a14:m>
                <a:endParaRPr lang="it-IT" sz="1200" b="0" i="1" dirty="0"/>
              </a:p>
              <a:p>
                <a:pPr defTabSz="342900">
                  <a:spcBef>
                    <a:spcPts val="263"/>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GB" sz="120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en-GB" sz="1200" b="0" i="1" smtClean="0">
                                  <a:latin typeface="Cambria Math" panose="02040503050406030204" pitchFamily="18" charset="0"/>
                                  <a:ea typeface="Cambria Math" panose="02040503050406030204" pitchFamily="18" charset="0"/>
                                </a:rPr>
                                <m:t>𝜎</m:t>
                              </m:r>
                            </m:e>
                            <m:sub>
                              <m:r>
                                <a:rPr lang="en-GB" sz="1200" b="0" i="1" smtClean="0">
                                  <a:latin typeface="Cambria Math" panose="02040503050406030204" pitchFamily="18" charset="0"/>
                                  <a:ea typeface="Cambria Math" panose="02040503050406030204" pitchFamily="18" charset="0"/>
                                </a:rPr>
                                <m:t>𝛿</m:t>
                              </m:r>
                            </m:sub>
                          </m:sSub>
                        </m:e>
                      </m:d>
                      <m:r>
                        <a:rPr lang="it-IT" sz="1200" b="0" i="0" smtClean="0">
                          <a:latin typeface="Cambria Math" panose="02040503050406030204" pitchFamily="18" charset="0"/>
                        </a:rPr>
                        <m:t>=0.</m:t>
                      </m:r>
                      <m:r>
                        <a:rPr lang="it-IT" sz="1200" b="0" i="0" smtClean="0">
                          <a:latin typeface="Cambria Math" panose="02040503050406030204" pitchFamily="18" charset="0"/>
                        </a:rPr>
                        <m:t>1 </m:t>
                      </m:r>
                      <m:r>
                        <a:rPr lang="it-IT" sz="1200" b="0" i="0" smtClean="0">
                          <a:latin typeface="Cambria Math" panose="02040503050406030204" pitchFamily="18" charset="0"/>
                        </a:rPr>
                        <m:t>% </m:t>
                      </m:r>
                      <m:r>
                        <a:rPr lang="it-IT" sz="1200" b="0" i="0" smtClean="0">
                          <a:latin typeface="Cambria Math" panose="02040503050406030204" pitchFamily="18" charset="0"/>
                        </a:rPr>
                        <m:t> </m:t>
                      </m:r>
                      <m:r>
                        <a:rPr lang="it-IT" sz="1200" b="0" i="1" smtClean="0">
                          <a:latin typeface="Cambria Math" panose="02040503050406030204" pitchFamily="18" charset="0"/>
                        </a:rPr>
                        <m:t>𝑤</m:t>
                      </m:r>
                      <m:r>
                        <a:rPr lang="it-IT" sz="1200" b="0" i="0" smtClean="0">
                          <a:latin typeface="Cambria Math" panose="02040503050406030204" pitchFamily="18" charset="0"/>
                        </a:rPr>
                        <m:t> </m:t>
                      </m:r>
                      <m:r>
                        <a:rPr lang="it-IT" sz="1200" b="0" i="0" smtClean="0">
                          <a:latin typeface="Cambria Math" panose="02040503050406030204" pitchFamily="18" charset="0"/>
                        </a:rPr>
                        <m:t>4</m:t>
                      </m:r>
                      <m:r>
                        <a:rPr lang="it-IT" sz="1200" b="0" i="0" smtClean="0">
                          <a:latin typeface="Cambria Math" panose="02040503050406030204" pitchFamily="18" charset="0"/>
                        </a:rPr>
                        <m:t>0</m:t>
                      </m:r>
                      <m:r>
                        <a:rPr lang="it-IT" sz="1200" b="0" i="0" smtClean="0">
                          <a:latin typeface="Cambria Math" panose="02040503050406030204" pitchFamily="18" charset="0"/>
                        </a:rPr>
                        <m:t> </m:t>
                      </m:r>
                      <m:r>
                        <a:rPr lang="it-IT" sz="1200" b="0" i="1" smtClean="0">
                          <a:latin typeface="Cambria Math" panose="02040503050406030204" pitchFamily="18" charset="0"/>
                        </a:rPr>
                        <m:t>𝑝𝐶</m:t>
                      </m:r>
                    </m:oMath>
                  </m:oMathPara>
                </a14:m>
                <a:endParaRPr lang="it-IT" sz="1200" b="0" i="1" dirty="0"/>
              </a:p>
              <a:p>
                <a:pPr defTabSz="342900">
                  <a:spcBef>
                    <a:spcPts val="263"/>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GB" sz="120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en-GB" sz="1200" b="0" i="1" smtClean="0">
                                  <a:latin typeface="Cambria Math" panose="02040503050406030204" pitchFamily="18" charset="0"/>
                                  <a:ea typeface="Cambria Math" panose="02040503050406030204" pitchFamily="18" charset="0"/>
                                </a:rPr>
                                <m:t>𝜎</m:t>
                              </m:r>
                            </m:e>
                            <m:sub>
                              <m:r>
                                <a:rPr lang="en-GB" sz="1200" b="0" i="1" smtClean="0">
                                  <a:latin typeface="Cambria Math" panose="02040503050406030204" pitchFamily="18" charset="0"/>
                                  <a:ea typeface="Cambria Math" panose="02040503050406030204" pitchFamily="18" charset="0"/>
                                </a:rPr>
                                <m:t>𝛿</m:t>
                              </m:r>
                            </m:sub>
                          </m:sSub>
                        </m:e>
                      </m:d>
                      <m:r>
                        <a:rPr lang="it-IT" sz="1200" b="0" i="0" smtClean="0">
                          <a:latin typeface="Cambria Math" panose="02040503050406030204" pitchFamily="18" charset="0"/>
                        </a:rPr>
                        <m:t>=0.</m:t>
                      </m:r>
                      <m:r>
                        <a:rPr lang="it-IT" sz="1200" b="0" i="0" smtClean="0">
                          <a:latin typeface="Cambria Math" panose="02040503050406030204" pitchFamily="18" charset="0"/>
                        </a:rPr>
                        <m:t>3  </m:t>
                      </m:r>
                      <m:r>
                        <a:rPr lang="it-IT" sz="1200" b="0" i="0" smtClean="0">
                          <a:latin typeface="Cambria Math" panose="02040503050406030204" pitchFamily="18" charset="0"/>
                        </a:rPr>
                        <m:t>% </m:t>
                      </m:r>
                      <m:r>
                        <a:rPr lang="it-IT" sz="1200" b="0" i="1" smtClean="0">
                          <a:latin typeface="Cambria Math" panose="02040503050406030204" pitchFamily="18" charset="0"/>
                        </a:rPr>
                        <m:t>𝑤</m:t>
                      </m:r>
                      <m:r>
                        <a:rPr lang="it-IT" sz="1200" b="0" i="0" smtClean="0">
                          <a:latin typeface="Cambria Math" panose="02040503050406030204" pitchFamily="18" charset="0"/>
                        </a:rPr>
                        <m:t> </m:t>
                      </m:r>
                      <m:r>
                        <a:rPr lang="it-IT" sz="1200" b="0" i="0" smtClean="0">
                          <a:latin typeface="Cambria Math" panose="02040503050406030204" pitchFamily="18" charset="0"/>
                        </a:rPr>
                        <m:t>5</m:t>
                      </m:r>
                      <m:r>
                        <a:rPr lang="it-IT" sz="1200" b="0" i="0" smtClean="0">
                          <a:latin typeface="Cambria Math" panose="02040503050406030204" pitchFamily="18" charset="0"/>
                        </a:rPr>
                        <m:t>0</m:t>
                      </m:r>
                      <m:r>
                        <a:rPr lang="it-IT" sz="1200" b="0" i="0" smtClean="0">
                          <a:latin typeface="Cambria Math" panose="02040503050406030204" pitchFamily="18" charset="0"/>
                        </a:rPr>
                        <m:t> </m:t>
                      </m:r>
                      <m:r>
                        <a:rPr lang="it-IT" sz="1200" b="0" i="1" smtClean="0">
                          <a:latin typeface="Cambria Math" panose="02040503050406030204" pitchFamily="18" charset="0"/>
                        </a:rPr>
                        <m:t>𝑝𝐶</m:t>
                      </m:r>
                    </m:oMath>
                  </m:oMathPara>
                </a14:m>
                <a:endParaRPr lang="it-IT" sz="1200" b="0" i="1" dirty="0"/>
              </a:p>
              <a:p>
                <a:pPr defTabSz="342900">
                  <a:spcBef>
                    <a:spcPts val="263"/>
                  </a:spcBef>
                </a:pPr>
                <a:endParaRPr lang="it-IT" sz="1200" b="0" dirty="0"/>
              </a:p>
              <a:p>
                <a:pPr algn="l" defTabSz="342900">
                  <a:spcBef>
                    <a:spcPts val="263"/>
                  </a:spcBef>
                </a:pPr>
                <a:endParaRPr lang="en-GB" sz="1200" dirty="0"/>
              </a:p>
            </p:txBody>
          </p:sp>
        </mc:Choice>
        <mc:Fallback>
          <p:sp>
            <p:nvSpPr>
              <p:cNvPr id="13" name="CasellaDiTesto 12">
                <a:extLst>
                  <a:ext uri="{FF2B5EF4-FFF2-40B4-BE49-F238E27FC236}">
                    <a16:creationId xmlns:a16="http://schemas.microsoft.com/office/drawing/2014/main" id="{7C72F4EF-8132-91C5-7D6D-11DF850A3843}"/>
                  </a:ext>
                </a:extLst>
              </p:cNvPr>
              <p:cNvSpPr txBox="1">
                <a:spLocks noRot="1" noChangeAspect="1" noMove="1" noResize="1" noEditPoints="1" noAdjustHandles="1" noChangeArrowheads="1" noChangeShapeType="1" noTextEdit="1"/>
              </p:cNvSpPr>
              <p:nvPr/>
            </p:nvSpPr>
            <p:spPr>
              <a:xfrm>
                <a:off x="32804" y="2037586"/>
                <a:ext cx="1710018" cy="132343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 name="CasellaDiTesto 13">
                <a:extLst>
                  <a:ext uri="{FF2B5EF4-FFF2-40B4-BE49-F238E27FC236}">
                    <a16:creationId xmlns:a16="http://schemas.microsoft.com/office/drawing/2014/main" id="{086D7B22-F156-2EF2-B791-AF95F6B92F9D}"/>
                  </a:ext>
                </a:extLst>
              </p:cNvPr>
              <p:cNvSpPr txBox="1"/>
              <p:nvPr/>
            </p:nvSpPr>
            <p:spPr>
              <a:xfrm>
                <a:off x="4535394" y="2019769"/>
                <a:ext cx="1824318" cy="809068"/>
              </a:xfrm>
              <a:prstGeom prst="rect">
                <a:avLst/>
              </a:prstGeom>
              <a:noFill/>
            </p:spPr>
            <p:txBody>
              <a:bodyPr wrap="square" rtlCol="0">
                <a:spAutoFit/>
              </a:bodyPr>
              <a:lstStyle/>
              <a:p>
                <a:pPr algn="l" defTabSz="342900">
                  <a:spcBef>
                    <a:spcPts val="263"/>
                  </a:spcBef>
                </a:pPr>
                <a14:m>
                  <m:oMathPara xmlns:m="http://schemas.openxmlformats.org/officeDocument/2006/math">
                    <m:oMathParaPr>
                      <m:jc m:val="centerGroup"/>
                    </m:oMathParaPr>
                    <m:oMath xmlns:m="http://schemas.openxmlformats.org/officeDocument/2006/math">
                      <m:f>
                        <m:fPr>
                          <m:type m:val="skw"/>
                          <m:ctrlPr>
                            <a:rPr lang="en-GB" sz="1200" i="1" smtClean="0">
                              <a:latin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m:t>
                          </m:r>
                          <m:r>
                            <a:rPr lang="it-IT" sz="1200" b="0" i="1" smtClean="0">
                              <a:latin typeface="Cambria Math" panose="02040503050406030204" pitchFamily="18" charset="0"/>
                              <a:ea typeface="Cambria Math" panose="02040503050406030204" pitchFamily="18" charset="0"/>
                            </a:rPr>
                            <m:t>𝐸</m:t>
                          </m:r>
                        </m:num>
                        <m:den>
                          <m:r>
                            <a:rPr lang="it-IT" sz="1200" b="0" i="1" smtClean="0">
                              <a:latin typeface="Cambria Math" panose="02040503050406030204" pitchFamily="18" charset="0"/>
                            </a:rPr>
                            <m:t>𝐸</m:t>
                          </m:r>
                        </m:den>
                      </m:f>
                      <m:r>
                        <a:rPr lang="it-IT" sz="1200" b="0" i="1" smtClean="0">
                          <a:latin typeface="Cambria Math" panose="02040503050406030204" pitchFamily="18" charset="0"/>
                        </a:rPr>
                        <m:t>=0.68% </m:t>
                      </m:r>
                      <m:r>
                        <a:rPr lang="it-IT" sz="1200" b="0" i="1" smtClean="0">
                          <a:latin typeface="Cambria Math" panose="02040503050406030204" pitchFamily="18" charset="0"/>
                        </a:rPr>
                        <m:t>𝑤</m:t>
                      </m:r>
                      <m:r>
                        <a:rPr lang="it-IT" sz="1200" b="0" i="1" smtClean="0">
                          <a:latin typeface="Cambria Math" panose="02040503050406030204" pitchFamily="18" charset="0"/>
                        </a:rPr>
                        <m:t> 30</m:t>
                      </m:r>
                      <m:r>
                        <a:rPr lang="it-IT" sz="1200" b="0" i="1" smtClean="0">
                          <a:latin typeface="Cambria Math" panose="02040503050406030204" pitchFamily="18" charset="0"/>
                        </a:rPr>
                        <m:t>𝑝𝐶</m:t>
                      </m:r>
                    </m:oMath>
                  </m:oMathPara>
                </a14:m>
                <a:endParaRPr lang="en-GB" sz="1200" dirty="0"/>
              </a:p>
              <a:p>
                <a:pPr algn="l" defTabSz="342900">
                  <a:spcBef>
                    <a:spcPts val="263"/>
                  </a:spcBef>
                </a:pPr>
                <a14:m>
                  <m:oMathPara xmlns:m="http://schemas.openxmlformats.org/officeDocument/2006/math">
                    <m:oMathParaPr>
                      <m:jc m:val="centerGroup"/>
                    </m:oMathParaPr>
                    <m:oMath xmlns:m="http://schemas.openxmlformats.org/officeDocument/2006/math">
                      <m:f>
                        <m:fPr>
                          <m:type m:val="skw"/>
                          <m:ctrlPr>
                            <a:rPr lang="en-GB" sz="1200" i="1" smtClean="0">
                              <a:latin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m:t>
                          </m:r>
                          <m:r>
                            <a:rPr lang="it-IT" sz="1200" b="0" i="1" smtClean="0">
                              <a:latin typeface="Cambria Math" panose="02040503050406030204" pitchFamily="18" charset="0"/>
                              <a:ea typeface="Cambria Math" panose="02040503050406030204" pitchFamily="18" charset="0"/>
                            </a:rPr>
                            <m:t>𝐸</m:t>
                          </m:r>
                        </m:num>
                        <m:den>
                          <m:r>
                            <a:rPr lang="it-IT" sz="1200" b="0" i="1" smtClean="0">
                              <a:latin typeface="Cambria Math" panose="02040503050406030204" pitchFamily="18" charset="0"/>
                            </a:rPr>
                            <m:t>𝐸</m:t>
                          </m:r>
                        </m:den>
                      </m:f>
                      <m:r>
                        <a:rPr lang="it-IT" sz="1200" b="0" i="1" smtClean="0">
                          <a:latin typeface="Cambria Math" panose="02040503050406030204" pitchFamily="18" charset="0"/>
                        </a:rPr>
                        <m:t>=0.6</m:t>
                      </m:r>
                      <m:r>
                        <a:rPr lang="it-IT" sz="1200" b="0" i="1" smtClean="0">
                          <a:latin typeface="Cambria Math" panose="02040503050406030204" pitchFamily="18" charset="0"/>
                        </a:rPr>
                        <m:t>6</m:t>
                      </m:r>
                      <m:r>
                        <a:rPr lang="it-IT" sz="1200" b="0" i="1" smtClean="0">
                          <a:latin typeface="Cambria Math" panose="02040503050406030204" pitchFamily="18" charset="0"/>
                        </a:rPr>
                        <m:t>% </m:t>
                      </m:r>
                      <m:r>
                        <a:rPr lang="it-IT" sz="1200" b="0" i="1" smtClean="0">
                          <a:latin typeface="Cambria Math" panose="02040503050406030204" pitchFamily="18" charset="0"/>
                        </a:rPr>
                        <m:t>𝑤</m:t>
                      </m:r>
                      <m:r>
                        <a:rPr lang="it-IT" sz="1200" b="0" i="1" smtClean="0">
                          <a:latin typeface="Cambria Math" panose="02040503050406030204" pitchFamily="18" charset="0"/>
                        </a:rPr>
                        <m:t> 40</m:t>
                      </m:r>
                      <m:r>
                        <a:rPr lang="it-IT" sz="1200" b="0" i="1" smtClean="0">
                          <a:latin typeface="Cambria Math" panose="02040503050406030204" pitchFamily="18" charset="0"/>
                        </a:rPr>
                        <m:t>𝑝𝐶</m:t>
                      </m:r>
                    </m:oMath>
                  </m:oMathPara>
                </a14:m>
                <a:endParaRPr lang="it-IT" sz="1200" b="0" dirty="0"/>
              </a:p>
              <a:p>
                <a:pPr algn="l" defTabSz="342900">
                  <a:spcBef>
                    <a:spcPts val="263"/>
                  </a:spcBef>
                </a:pPr>
                <a14:m>
                  <m:oMathPara xmlns:m="http://schemas.openxmlformats.org/officeDocument/2006/math">
                    <m:oMathParaPr>
                      <m:jc m:val="centerGroup"/>
                    </m:oMathParaPr>
                    <m:oMath xmlns:m="http://schemas.openxmlformats.org/officeDocument/2006/math">
                      <m:f>
                        <m:fPr>
                          <m:type m:val="skw"/>
                          <m:ctrlPr>
                            <a:rPr lang="en-GB" sz="1200" i="1" smtClean="0">
                              <a:latin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m:t>
                          </m:r>
                          <m:r>
                            <a:rPr lang="it-IT" sz="1200" b="0" i="1" smtClean="0">
                              <a:latin typeface="Cambria Math" panose="02040503050406030204" pitchFamily="18" charset="0"/>
                              <a:ea typeface="Cambria Math" panose="02040503050406030204" pitchFamily="18" charset="0"/>
                            </a:rPr>
                            <m:t>𝐸</m:t>
                          </m:r>
                        </m:num>
                        <m:den>
                          <m:r>
                            <a:rPr lang="it-IT" sz="1200" b="0" i="1" smtClean="0">
                              <a:latin typeface="Cambria Math" panose="02040503050406030204" pitchFamily="18" charset="0"/>
                            </a:rPr>
                            <m:t>𝐸</m:t>
                          </m:r>
                        </m:den>
                      </m:f>
                      <m:r>
                        <a:rPr lang="it-IT" sz="1200" b="0" i="1" smtClean="0">
                          <a:latin typeface="Cambria Math" panose="02040503050406030204" pitchFamily="18" charset="0"/>
                        </a:rPr>
                        <m:t>=0.6</m:t>
                      </m:r>
                      <m:r>
                        <a:rPr lang="it-IT" sz="1200" b="0" i="1" smtClean="0">
                          <a:latin typeface="Cambria Math" panose="02040503050406030204" pitchFamily="18" charset="0"/>
                        </a:rPr>
                        <m:t>4</m:t>
                      </m:r>
                      <m:r>
                        <a:rPr lang="it-IT" sz="1200" b="0" i="1" smtClean="0">
                          <a:latin typeface="Cambria Math" panose="02040503050406030204" pitchFamily="18" charset="0"/>
                        </a:rPr>
                        <m:t>% </m:t>
                      </m:r>
                      <m:r>
                        <a:rPr lang="it-IT" sz="1200" b="0" i="1" smtClean="0">
                          <a:latin typeface="Cambria Math" panose="02040503050406030204" pitchFamily="18" charset="0"/>
                        </a:rPr>
                        <m:t>𝑤</m:t>
                      </m:r>
                      <m:r>
                        <a:rPr lang="it-IT" sz="1200" b="0" i="1" smtClean="0">
                          <a:latin typeface="Cambria Math" panose="02040503050406030204" pitchFamily="18" charset="0"/>
                        </a:rPr>
                        <m:t> 50</m:t>
                      </m:r>
                      <m:r>
                        <a:rPr lang="it-IT" sz="1200" b="0" i="1" smtClean="0">
                          <a:latin typeface="Cambria Math" panose="02040503050406030204" pitchFamily="18" charset="0"/>
                        </a:rPr>
                        <m:t>𝑝𝐶</m:t>
                      </m:r>
                    </m:oMath>
                  </m:oMathPara>
                </a14:m>
                <a:endParaRPr lang="en-GB" sz="1200" dirty="0"/>
              </a:p>
            </p:txBody>
          </p:sp>
        </mc:Choice>
        <mc:Fallback>
          <p:sp>
            <p:nvSpPr>
              <p:cNvPr id="14" name="CasellaDiTesto 13">
                <a:extLst>
                  <a:ext uri="{FF2B5EF4-FFF2-40B4-BE49-F238E27FC236}">
                    <a16:creationId xmlns:a16="http://schemas.microsoft.com/office/drawing/2014/main" id="{086D7B22-F156-2EF2-B791-AF95F6B92F9D}"/>
                  </a:ext>
                </a:extLst>
              </p:cNvPr>
              <p:cNvSpPr txBox="1">
                <a:spLocks noRot="1" noChangeAspect="1" noMove="1" noResize="1" noEditPoints="1" noAdjustHandles="1" noChangeArrowheads="1" noChangeShapeType="1" noTextEdit="1"/>
              </p:cNvSpPr>
              <p:nvPr/>
            </p:nvSpPr>
            <p:spPr>
              <a:xfrm>
                <a:off x="4535394" y="2019769"/>
                <a:ext cx="1824318" cy="809068"/>
              </a:xfrm>
              <a:prstGeom prst="rect">
                <a:avLst/>
              </a:prstGeom>
              <a:blipFill>
                <a:blip r:embed="rId5"/>
                <a:stretch>
                  <a:fillRect l="-1389" t="-41538" b="-67692"/>
                </a:stretch>
              </a:blipFill>
            </p:spPr>
            <p:txBody>
              <a:bodyPr/>
              <a:lstStyle/>
              <a:p>
                <a:r>
                  <a:rPr lang="en-GB">
                    <a:noFill/>
                  </a:rPr>
                  <a:t> </a:t>
                </a:r>
              </a:p>
            </p:txBody>
          </p:sp>
        </mc:Fallback>
      </mc:AlternateContent>
    </p:spTree>
    <p:extLst>
      <p:ext uri="{BB962C8B-B14F-4D97-AF65-F5344CB8AC3E}">
        <p14:creationId xmlns:p14="http://schemas.microsoft.com/office/powerpoint/2010/main" val="1866848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57A4D9-A698-7778-0B97-0E2A4B24D334}"/>
              </a:ext>
            </a:extLst>
          </p:cNvPr>
          <p:cNvPicPr>
            <a:picLocks noChangeAspect="1"/>
          </p:cNvPicPr>
          <p:nvPr/>
        </p:nvPicPr>
        <p:blipFill rotWithShape="1">
          <a:blip r:embed="rId2"/>
          <a:srcRect b="47366"/>
          <a:stretch/>
        </p:blipFill>
        <p:spPr>
          <a:xfrm>
            <a:off x="426667" y="876305"/>
            <a:ext cx="7772400" cy="946508"/>
          </a:xfrm>
          <a:prstGeom prst="rect">
            <a:avLst/>
          </a:prstGeom>
        </p:spPr>
      </p:pic>
      <p:sp>
        <p:nvSpPr>
          <p:cNvPr id="2" name="Titolo 1">
            <a:extLst>
              <a:ext uri="{FF2B5EF4-FFF2-40B4-BE49-F238E27FC236}">
                <a16:creationId xmlns:a16="http://schemas.microsoft.com/office/drawing/2014/main" id="{2571AE02-33F0-05F2-C2C6-64034C1A8677}"/>
              </a:ext>
            </a:extLst>
          </p:cNvPr>
          <p:cNvSpPr>
            <a:spLocks noGrp="1"/>
          </p:cNvSpPr>
          <p:nvPr>
            <p:ph type="title"/>
          </p:nvPr>
        </p:nvSpPr>
        <p:spPr/>
        <p:txBody>
          <a:bodyPr/>
          <a:lstStyle/>
          <a:p>
            <a:r>
              <a:rPr lang="it-IT" sz="2800" dirty="0"/>
              <a:t>The Basic Layout</a:t>
            </a:r>
          </a:p>
        </p:txBody>
      </p:sp>
      <p:grpSp>
        <p:nvGrpSpPr>
          <p:cNvPr id="16" name="Gruppo 15">
            <a:extLst>
              <a:ext uri="{FF2B5EF4-FFF2-40B4-BE49-F238E27FC236}">
                <a16:creationId xmlns:a16="http://schemas.microsoft.com/office/drawing/2014/main" id="{BB9002CE-6177-5DF6-4B86-B6177482DD70}"/>
              </a:ext>
            </a:extLst>
          </p:cNvPr>
          <p:cNvGrpSpPr/>
          <p:nvPr/>
        </p:nvGrpSpPr>
        <p:grpSpPr>
          <a:xfrm>
            <a:off x="205417" y="3538311"/>
            <a:ext cx="8733165" cy="576508"/>
            <a:chOff x="91669" y="228600"/>
            <a:chExt cx="11166982" cy="576508"/>
          </a:xfrm>
        </p:grpSpPr>
        <p:cxnSp>
          <p:nvCxnSpPr>
            <p:cNvPr id="17" name="Connettore 2 16">
              <a:extLst>
                <a:ext uri="{FF2B5EF4-FFF2-40B4-BE49-F238E27FC236}">
                  <a16:creationId xmlns:a16="http://schemas.microsoft.com/office/drawing/2014/main" id="{94897DED-3CFE-4E80-D99B-388A0B9B891A}"/>
                </a:ext>
              </a:extLst>
            </p:cNvPr>
            <p:cNvCxnSpPr>
              <a:cxnSpLocks/>
            </p:cNvCxnSpPr>
            <p:nvPr/>
          </p:nvCxnSpPr>
          <p:spPr>
            <a:xfrm>
              <a:off x="91669" y="514350"/>
              <a:ext cx="11166982" cy="0"/>
            </a:xfrm>
            <a:prstGeom prst="straightConnector1">
              <a:avLst/>
            </a:prstGeom>
            <a:noFill/>
            <a:ln w="28575" cap="flat" cmpd="sng" algn="ctr">
              <a:solidFill>
                <a:sysClr val="windowText" lastClr="000000"/>
              </a:solidFill>
              <a:prstDash val="solid"/>
              <a:miter lim="800000"/>
              <a:tailEnd type="triangle"/>
            </a:ln>
            <a:effectLst/>
          </p:spPr>
        </p:cxnSp>
        <p:sp>
          <p:nvSpPr>
            <p:cNvPr id="18" name="Rettangolo con angoli arrotondati 17">
              <a:extLst>
                <a:ext uri="{FF2B5EF4-FFF2-40B4-BE49-F238E27FC236}">
                  <a16:creationId xmlns:a16="http://schemas.microsoft.com/office/drawing/2014/main" id="{DE0CB8A5-E637-090B-B30C-D00431847ED0}"/>
                </a:ext>
              </a:extLst>
            </p:cNvPr>
            <p:cNvSpPr/>
            <p:nvPr/>
          </p:nvSpPr>
          <p:spPr>
            <a:xfrm>
              <a:off x="172577" y="228600"/>
              <a:ext cx="1930542" cy="565078"/>
            </a:xfrm>
            <a:prstGeom prst="round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Photo</a:t>
              </a:r>
            </a:p>
            <a:p>
              <a:pPr marL="0" marR="0" lvl="0" indent="0" algn="ctr" defTabSz="914400" eaLnBrk="1" fontAlgn="auto" latinLnBrk="0" hangingPunct="1">
                <a:lnSpc>
                  <a:spcPct val="100000"/>
                </a:lnSpc>
                <a:spcBef>
                  <a:spcPts val="0"/>
                </a:spcBef>
                <a:spcAft>
                  <a:spcPts val="0"/>
                </a:spcAft>
                <a:buClrTx/>
                <a:buSzTx/>
                <a:buFontTx/>
                <a:buNone/>
                <a:tabLst/>
                <a:defRPr/>
              </a:pPr>
              <a:r>
                <a:rPr lang="it-IT" kern="0" dirty="0">
                  <a:solidFill>
                    <a:prstClr val="white"/>
                  </a:solidFill>
                  <a:latin typeface="Calibri" panose="020F0502020204030204"/>
                </a:rPr>
                <a:t>I</a:t>
              </a: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njector</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ttangolo con angoli arrotondati 18">
              <a:extLst>
                <a:ext uri="{FF2B5EF4-FFF2-40B4-BE49-F238E27FC236}">
                  <a16:creationId xmlns:a16="http://schemas.microsoft.com/office/drawing/2014/main" id="{707CCB35-0A03-5D2C-18C2-85E999C88295}"/>
                </a:ext>
              </a:extLst>
            </p:cNvPr>
            <p:cNvSpPr/>
            <p:nvPr/>
          </p:nvSpPr>
          <p:spPr>
            <a:xfrm>
              <a:off x="2769029" y="240030"/>
              <a:ext cx="1582220" cy="565078"/>
            </a:xfrm>
            <a:prstGeom prst="roundRect">
              <a:avLst/>
            </a:prstGeom>
            <a:solidFill>
              <a:srgbClr val="C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Linac</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ttangolo con angoli arrotondati 19">
              <a:extLst>
                <a:ext uri="{FF2B5EF4-FFF2-40B4-BE49-F238E27FC236}">
                  <a16:creationId xmlns:a16="http://schemas.microsoft.com/office/drawing/2014/main" id="{B89C089B-A283-1C4C-9F76-93221097C550}"/>
                </a:ext>
              </a:extLst>
            </p:cNvPr>
            <p:cNvSpPr/>
            <p:nvPr/>
          </p:nvSpPr>
          <p:spPr>
            <a:xfrm>
              <a:off x="4993673" y="240030"/>
              <a:ext cx="1582220" cy="565078"/>
            </a:xfrm>
            <a:prstGeom prst="roundRect">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Plasma</a:t>
              </a:r>
            </a:p>
          </p:txBody>
        </p:sp>
        <p:sp>
          <p:nvSpPr>
            <p:cNvPr id="21" name="Rettangolo con angoli arrotondati 20">
              <a:extLst>
                <a:ext uri="{FF2B5EF4-FFF2-40B4-BE49-F238E27FC236}">
                  <a16:creationId xmlns:a16="http://schemas.microsoft.com/office/drawing/2014/main" id="{AA524C88-F69A-21A9-A017-FA58BDAE8FD1}"/>
                </a:ext>
              </a:extLst>
            </p:cNvPr>
            <p:cNvSpPr/>
            <p:nvPr/>
          </p:nvSpPr>
          <p:spPr>
            <a:xfrm>
              <a:off x="6701896" y="240030"/>
              <a:ext cx="1582220" cy="565078"/>
            </a:xfrm>
            <a:prstGeom prst="roundRect">
              <a:avLst/>
            </a:prstGeom>
            <a:solidFill>
              <a:srgbClr val="FFC000">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TL</a:t>
              </a:r>
            </a:p>
          </p:txBody>
        </p:sp>
        <p:sp>
          <p:nvSpPr>
            <p:cNvPr id="22" name="Rettangolo con angoli arrotondati 21">
              <a:extLst>
                <a:ext uri="{FF2B5EF4-FFF2-40B4-BE49-F238E27FC236}">
                  <a16:creationId xmlns:a16="http://schemas.microsoft.com/office/drawing/2014/main" id="{1E1D68D7-2040-E4F7-8571-C716C583C487}"/>
                </a:ext>
              </a:extLst>
            </p:cNvPr>
            <p:cNvSpPr/>
            <p:nvPr/>
          </p:nvSpPr>
          <p:spPr>
            <a:xfrm>
              <a:off x="8926540" y="240030"/>
              <a:ext cx="1582220" cy="565078"/>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Undulator</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F030A6CF-2ED3-424F-B5F1-289E0FCCF2FC}"/>
                </a:ext>
              </a:extLst>
            </p:cNvPr>
            <p:cNvSpPr/>
            <p:nvPr/>
          </p:nvSpPr>
          <p:spPr>
            <a:xfrm>
              <a:off x="2259376" y="333015"/>
              <a:ext cx="437581" cy="379108"/>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24" name="Ovale 23">
              <a:extLst>
                <a:ext uri="{FF2B5EF4-FFF2-40B4-BE49-F238E27FC236}">
                  <a16:creationId xmlns:a16="http://schemas.microsoft.com/office/drawing/2014/main" id="{0C211C5E-36E3-D9A2-AEC2-FAA6383E80E9}"/>
                </a:ext>
              </a:extLst>
            </p:cNvPr>
            <p:cNvSpPr/>
            <p:nvPr/>
          </p:nvSpPr>
          <p:spPr>
            <a:xfrm>
              <a:off x="4477252" y="333015"/>
              <a:ext cx="444346" cy="379108"/>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25" name="Ovale 24">
              <a:extLst>
                <a:ext uri="{FF2B5EF4-FFF2-40B4-BE49-F238E27FC236}">
                  <a16:creationId xmlns:a16="http://schemas.microsoft.com/office/drawing/2014/main" id="{9A155CC9-D1E1-3441-AEFF-7465285C66B8}"/>
                </a:ext>
              </a:extLst>
            </p:cNvPr>
            <p:cNvSpPr/>
            <p:nvPr/>
          </p:nvSpPr>
          <p:spPr>
            <a:xfrm>
              <a:off x="8410119" y="333015"/>
              <a:ext cx="426088" cy="379108"/>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26" name="Ovale 25">
              <a:extLst>
                <a:ext uri="{FF2B5EF4-FFF2-40B4-BE49-F238E27FC236}">
                  <a16:creationId xmlns:a16="http://schemas.microsoft.com/office/drawing/2014/main" id="{CCF505AE-0C39-C152-CDD9-3974086D0DAC}"/>
                </a:ext>
              </a:extLst>
            </p:cNvPr>
            <p:cNvSpPr/>
            <p:nvPr/>
          </p:nvSpPr>
          <p:spPr>
            <a:xfrm>
              <a:off x="10599093" y="333015"/>
              <a:ext cx="456342" cy="379108"/>
            </a:xfrm>
            <a:prstGeom prst="ellipse">
              <a:avLst/>
            </a:prstGeom>
            <a:solidFill>
              <a:srgbClr val="FFC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27" name="Rettangolo con angoli arrotondati 26">
              <a:extLst>
                <a:ext uri="{FF2B5EF4-FFF2-40B4-BE49-F238E27FC236}">
                  <a16:creationId xmlns:a16="http://schemas.microsoft.com/office/drawing/2014/main" id="{013949E0-7859-364F-A576-1DDE8D9D4C5B}"/>
                </a:ext>
              </a:extLst>
            </p:cNvPr>
            <p:cNvSpPr/>
            <p:nvPr/>
          </p:nvSpPr>
          <p:spPr>
            <a:xfrm>
              <a:off x="237364" y="292237"/>
              <a:ext cx="339931" cy="460663"/>
            </a:xfrm>
            <a:prstGeom prst="roundRect">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rPr>
                <a:t>XB</a:t>
              </a:r>
            </a:p>
          </p:txBody>
        </p:sp>
      </p:grpSp>
      <p:sp>
        <p:nvSpPr>
          <p:cNvPr id="29" name="CasellaDiTesto 28">
            <a:extLst>
              <a:ext uri="{FF2B5EF4-FFF2-40B4-BE49-F238E27FC236}">
                <a16:creationId xmlns:a16="http://schemas.microsoft.com/office/drawing/2014/main" id="{E00319B0-E2A5-4ACF-E01D-1C6C31028281}"/>
              </a:ext>
            </a:extLst>
          </p:cNvPr>
          <p:cNvSpPr txBox="1"/>
          <p:nvPr/>
        </p:nvSpPr>
        <p:spPr>
          <a:xfrm>
            <a:off x="1778476" y="4135164"/>
            <a:ext cx="5627922" cy="869469"/>
          </a:xfrm>
          <a:prstGeom prst="rect">
            <a:avLst/>
          </a:prstGeom>
          <a:noFill/>
        </p:spPr>
        <p:txBody>
          <a:bodyPr wrap="square" rtlCol="0">
            <a:spAutoFit/>
          </a:bodyPr>
          <a:lstStyle/>
          <a:p>
            <a:pPr marL="171450" indent="-171450" algn="l" defTabSz="342900">
              <a:spcBef>
                <a:spcPts val="263"/>
              </a:spcBef>
              <a:buFont typeface="Arial" panose="020B0604020202020204" pitchFamily="34" charset="0"/>
              <a:buChar char="•"/>
            </a:pPr>
            <a:r>
              <a:rPr lang="it-IT" sz="1600" b="1" dirty="0" err="1"/>
              <a:t>Focused</a:t>
            </a:r>
            <a:r>
              <a:rPr lang="it-IT" sz="1600" b="1" dirty="0"/>
              <a:t> on Plasma </a:t>
            </a:r>
            <a:r>
              <a:rPr lang="it-IT" sz="1600" b="1" dirty="0" err="1"/>
              <a:t>acceleration</a:t>
            </a:r>
            <a:r>
              <a:rPr lang="it-IT" sz="1600" b="1" dirty="0"/>
              <a:t> </a:t>
            </a:r>
            <a:r>
              <a:rPr lang="it-IT" sz="1600" b="1" dirty="0" err="1"/>
              <a:t>operation</a:t>
            </a:r>
            <a:r>
              <a:rPr lang="it-IT" sz="1600" b="1" dirty="0"/>
              <a:t> </a:t>
            </a:r>
            <a:r>
              <a:rPr lang="it-IT" sz="1600" b="1" dirty="0" err="1"/>
              <a:t>scheme</a:t>
            </a:r>
            <a:r>
              <a:rPr lang="it-IT" sz="1600" b="1" dirty="0"/>
              <a:t> = WoP1</a:t>
            </a:r>
          </a:p>
          <a:p>
            <a:pPr marL="171450" indent="-171450" algn="l" defTabSz="342900">
              <a:spcBef>
                <a:spcPts val="263"/>
              </a:spcBef>
              <a:buFont typeface="Arial" panose="020B0604020202020204" pitchFamily="34" charset="0"/>
              <a:buChar char="•"/>
            </a:pPr>
            <a:r>
              <a:rPr lang="it-IT" sz="1600" b="1" dirty="0" err="1"/>
              <a:t>Checked</a:t>
            </a:r>
            <a:r>
              <a:rPr lang="it-IT" sz="1600" b="1" dirty="0"/>
              <a:t> </a:t>
            </a:r>
            <a:r>
              <a:rPr lang="it-IT" sz="1600" b="1" dirty="0" err="1"/>
              <a:t>at</a:t>
            </a:r>
            <a:r>
              <a:rPr lang="it-IT" sz="1600" b="1" dirty="0"/>
              <a:t> </a:t>
            </a:r>
            <a:r>
              <a:rPr lang="it-IT" sz="1600" b="1" dirty="0" err="1"/>
              <a:t>each</a:t>
            </a:r>
            <a:r>
              <a:rPr lang="it-IT" sz="1600" b="1" dirty="0"/>
              <a:t> </a:t>
            </a:r>
            <a:r>
              <a:rPr lang="it-IT" sz="1600" b="1" dirty="0" err="1"/>
              <a:t>iteration</a:t>
            </a:r>
            <a:r>
              <a:rPr lang="it-IT" sz="1600" b="1" dirty="0"/>
              <a:t> for the High </a:t>
            </a:r>
            <a:r>
              <a:rPr lang="it-IT" sz="1600" b="1" dirty="0" err="1"/>
              <a:t>Charge</a:t>
            </a:r>
            <a:r>
              <a:rPr lang="it-IT" sz="1600" b="1" dirty="0"/>
              <a:t> Single </a:t>
            </a:r>
            <a:r>
              <a:rPr lang="it-IT" sz="1600" b="1" dirty="0" err="1"/>
              <a:t>Bunch</a:t>
            </a:r>
            <a:r>
              <a:rPr lang="it-IT" sz="1600" b="1" dirty="0"/>
              <a:t> </a:t>
            </a:r>
            <a:r>
              <a:rPr lang="it-IT" sz="1600" b="1" dirty="0" err="1"/>
              <a:t>boosted</a:t>
            </a:r>
            <a:r>
              <a:rPr lang="it-IT" sz="1600" b="1" dirty="0"/>
              <a:t> by an </a:t>
            </a:r>
            <a:r>
              <a:rPr lang="it-IT" sz="1600" b="1" i="1" dirty="0" err="1"/>
              <a:t>All</a:t>
            </a:r>
            <a:r>
              <a:rPr lang="it-IT" sz="1600" b="1" i="1" dirty="0"/>
              <a:t>-RF</a:t>
            </a:r>
            <a:r>
              <a:rPr lang="it-IT" sz="1600" b="1" dirty="0"/>
              <a:t> </a:t>
            </a:r>
            <a:r>
              <a:rPr lang="it-IT" sz="1600" b="1" dirty="0" err="1"/>
              <a:t>Linac</a:t>
            </a:r>
            <a:r>
              <a:rPr lang="it-IT" sz="1600" b="1" dirty="0"/>
              <a:t> up to 1 GeV = WoP2</a:t>
            </a:r>
          </a:p>
        </p:txBody>
      </p:sp>
      <p:grpSp>
        <p:nvGrpSpPr>
          <p:cNvPr id="84" name="Gruppo 83">
            <a:extLst>
              <a:ext uri="{FF2B5EF4-FFF2-40B4-BE49-F238E27FC236}">
                <a16:creationId xmlns:a16="http://schemas.microsoft.com/office/drawing/2014/main" id="{0707B387-895E-25E9-20AD-93FF03BD169E}"/>
              </a:ext>
            </a:extLst>
          </p:cNvPr>
          <p:cNvGrpSpPr/>
          <p:nvPr/>
        </p:nvGrpSpPr>
        <p:grpSpPr>
          <a:xfrm>
            <a:off x="205417" y="2282315"/>
            <a:ext cx="8451250" cy="894562"/>
            <a:chOff x="198594" y="2185803"/>
            <a:chExt cx="8451250" cy="894562"/>
          </a:xfrm>
        </p:grpSpPr>
        <p:cxnSp>
          <p:nvCxnSpPr>
            <p:cNvPr id="31" name="Connettore 1 30">
              <a:extLst>
                <a:ext uri="{FF2B5EF4-FFF2-40B4-BE49-F238E27FC236}">
                  <a16:creationId xmlns:a16="http://schemas.microsoft.com/office/drawing/2014/main" id="{398D27C2-FFF4-1CBB-A9D9-B7E9045B2780}"/>
                </a:ext>
              </a:extLst>
            </p:cNvPr>
            <p:cNvCxnSpPr>
              <a:cxnSpLocks/>
            </p:cNvCxnSpPr>
            <p:nvPr/>
          </p:nvCxnSpPr>
          <p:spPr>
            <a:xfrm>
              <a:off x="4862718" y="2510253"/>
              <a:ext cx="182639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33DCD640-F6F9-6DE7-9FF3-7CA324583F6A}"/>
                </a:ext>
              </a:extLst>
            </p:cNvPr>
            <p:cNvCxnSpPr>
              <a:cxnSpLocks/>
              <a:stCxn id="33" idx="3"/>
            </p:cNvCxnSpPr>
            <p:nvPr/>
          </p:nvCxnSpPr>
          <p:spPr>
            <a:xfrm>
              <a:off x="484180" y="2511709"/>
              <a:ext cx="1646973" cy="158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id="{DF363828-26E1-7D1D-6233-FE7D2B2C1D89}"/>
                </a:ext>
              </a:extLst>
            </p:cNvPr>
            <p:cNvSpPr/>
            <p:nvPr/>
          </p:nvSpPr>
          <p:spPr>
            <a:xfrm>
              <a:off x="198594" y="2377575"/>
              <a:ext cx="285586" cy="268268"/>
            </a:xfrm>
            <a:prstGeom prst="rect">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600" dirty="0">
                  <a:solidFill>
                    <a:prstClr val="white"/>
                  </a:solidFill>
                  <a:latin typeface="Calibri" panose="020F0502020204030204"/>
                </a:rPr>
                <a:t>RF</a:t>
              </a:r>
            </a:p>
            <a:p>
              <a:pPr algn="ctr" defTabSz="685800">
                <a:defRPr/>
              </a:pPr>
              <a:r>
                <a:rPr lang="it-IT" sz="600" dirty="0">
                  <a:solidFill>
                    <a:prstClr val="white"/>
                  </a:solidFill>
                  <a:latin typeface="Calibri" panose="020F0502020204030204"/>
                </a:rPr>
                <a:t>GUN</a:t>
              </a:r>
            </a:p>
          </p:txBody>
        </p:sp>
        <p:sp>
          <p:nvSpPr>
            <p:cNvPr id="34" name="Rettangolo 33">
              <a:extLst>
                <a:ext uri="{FF2B5EF4-FFF2-40B4-BE49-F238E27FC236}">
                  <a16:creationId xmlns:a16="http://schemas.microsoft.com/office/drawing/2014/main" id="{430C8F45-16CE-8DE1-ABB0-3BF31F57F972}"/>
                </a:ext>
              </a:extLst>
            </p:cNvPr>
            <p:cNvSpPr/>
            <p:nvPr/>
          </p:nvSpPr>
          <p:spPr>
            <a:xfrm>
              <a:off x="676023" y="2458544"/>
              <a:ext cx="405000" cy="1161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dirty="0">
                <a:solidFill>
                  <a:prstClr val="white"/>
                </a:solidFill>
                <a:latin typeface="Calibri" panose="020F0502020204030204"/>
              </a:endParaRPr>
            </a:p>
          </p:txBody>
        </p:sp>
        <p:sp>
          <p:nvSpPr>
            <p:cNvPr id="35" name="Rettangolo 34">
              <a:extLst>
                <a:ext uri="{FF2B5EF4-FFF2-40B4-BE49-F238E27FC236}">
                  <a16:creationId xmlns:a16="http://schemas.microsoft.com/office/drawing/2014/main" id="{AEA7837A-BCCE-4C9D-652F-193E5F5BE868}"/>
                </a:ext>
              </a:extLst>
            </p:cNvPr>
            <p:cNvSpPr/>
            <p:nvPr/>
          </p:nvSpPr>
          <p:spPr>
            <a:xfrm>
              <a:off x="1120726" y="2458544"/>
              <a:ext cx="270000" cy="1176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grpSp>
          <p:nvGrpSpPr>
            <p:cNvPr id="36" name="Gruppo 35">
              <a:extLst>
                <a:ext uri="{FF2B5EF4-FFF2-40B4-BE49-F238E27FC236}">
                  <a16:creationId xmlns:a16="http://schemas.microsoft.com/office/drawing/2014/main" id="{9FB44D60-5B05-DE5F-3225-A8743D278FF6}"/>
                </a:ext>
              </a:extLst>
            </p:cNvPr>
            <p:cNvGrpSpPr/>
            <p:nvPr/>
          </p:nvGrpSpPr>
          <p:grpSpPr>
            <a:xfrm>
              <a:off x="2148739" y="2507332"/>
              <a:ext cx="306507" cy="68428"/>
              <a:chOff x="2432302" y="2100852"/>
              <a:chExt cx="419019" cy="94206"/>
            </a:xfrm>
          </p:grpSpPr>
          <p:cxnSp>
            <p:nvCxnSpPr>
              <p:cNvPr id="78" name="Connettore 1 77">
                <a:extLst>
                  <a:ext uri="{FF2B5EF4-FFF2-40B4-BE49-F238E27FC236}">
                    <a16:creationId xmlns:a16="http://schemas.microsoft.com/office/drawing/2014/main" id="{4894BD08-2D29-5B21-7F31-EC0961DC654A}"/>
                  </a:ext>
                </a:extLst>
              </p:cNvPr>
              <p:cNvCxnSpPr>
                <a:cxnSpLocks/>
              </p:cNvCxnSpPr>
              <p:nvPr/>
            </p:nvCxnSpPr>
            <p:spPr>
              <a:xfrm>
                <a:off x="2432302" y="2114058"/>
                <a:ext cx="94206" cy="81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Connettore 1 78">
                <a:extLst>
                  <a:ext uri="{FF2B5EF4-FFF2-40B4-BE49-F238E27FC236}">
                    <a16:creationId xmlns:a16="http://schemas.microsoft.com/office/drawing/2014/main" id="{BFBA08F7-C5B4-30F1-C2FF-C08DCDD5456A}"/>
                  </a:ext>
                </a:extLst>
              </p:cNvPr>
              <p:cNvCxnSpPr>
                <a:cxnSpLocks/>
              </p:cNvCxnSpPr>
              <p:nvPr/>
            </p:nvCxnSpPr>
            <p:spPr>
              <a:xfrm rot="5400000">
                <a:off x="2763718" y="2107455"/>
                <a:ext cx="94206" cy="81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Connettore 1 79">
                <a:extLst>
                  <a:ext uri="{FF2B5EF4-FFF2-40B4-BE49-F238E27FC236}">
                    <a16:creationId xmlns:a16="http://schemas.microsoft.com/office/drawing/2014/main" id="{BEB63075-9EA8-0B3F-0833-A6C75D70DB56}"/>
                  </a:ext>
                </a:extLst>
              </p:cNvPr>
              <p:cNvCxnSpPr>
                <a:cxnSpLocks/>
              </p:cNvCxnSpPr>
              <p:nvPr/>
            </p:nvCxnSpPr>
            <p:spPr>
              <a:xfrm>
                <a:off x="2526508" y="2195058"/>
                <a:ext cx="243813" cy="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7" name="Connettore 1 36">
              <a:extLst>
                <a:ext uri="{FF2B5EF4-FFF2-40B4-BE49-F238E27FC236}">
                  <a16:creationId xmlns:a16="http://schemas.microsoft.com/office/drawing/2014/main" id="{04C19623-9C74-80F6-501C-00B31A1C6E00}"/>
                </a:ext>
              </a:extLst>
            </p:cNvPr>
            <p:cNvCxnSpPr>
              <a:cxnSpLocks/>
            </p:cNvCxnSpPr>
            <p:nvPr/>
          </p:nvCxnSpPr>
          <p:spPr>
            <a:xfrm flipV="1">
              <a:off x="2455463" y="2507120"/>
              <a:ext cx="1861757" cy="23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Rettangolo 37">
              <a:extLst>
                <a:ext uri="{FF2B5EF4-FFF2-40B4-BE49-F238E27FC236}">
                  <a16:creationId xmlns:a16="http://schemas.microsoft.com/office/drawing/2014/main" id="{9AFBB5CF-08DA-EAA1-27AE-68B70A51DDBE}"/>
                </a:ext>
              </a:extLst>
            </p:cNvPr>
            <p:cNvSpPr/>
            <p:nvPr/>
          </p:nvSpPr>
          <p:spPr>
            <a:xfrm>
              <a:off x="2543226"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39" name="Rettangolo 38">
              <a:extLst>
                <a:ext uri="{FF2B5EF4-FFF2-40B4-BE49-F238E27FC236}">
                  <a16:creationId xmlns:a16="http://schemas.microsoft.com/office/drawing/2014/main" id="{F1CD7292-186A-B119-9F14-303C01C00DBB}"/>
                </a:ext>
              </a:extLst>
            </p:cNvPr>
            <p:cNvSpPr/>
            <p:nvPr/>
          </p:nvSpPr>
          <p:spPr>
            <a:xfrm>
              <a:off x="2755608"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0" name="Rettangolo 39">
              <a:extLst>
                <a:ext uri="{FF2B5EF4-FFF2-40B4-BE49-F238E27FC236}">
                  <a16:creationId xmlns:a16="http://schemas.microsoft.com/office/drawing/2014/main" id="{7EC4A476-1EC4-C9B1-40CC-4F3A1108592C}"/>
                </a:ext>
              </a:extLst>
            </p:cNvPr>
            <p:cNvSpPr/>
            <p:nvPr/>
          </p:nvSpPr>
          <p:spPr>
            <a:xfrm>
              <a:off x="2978592"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1" name="Rettangolo 40">
              <a:extLst>
                <a:ext uri="{FF2B5EF4-FFF2-40B4-BE49-F238E27FC236}">
                  <a16:creationId xmlns:a16="http://schemas.microsoft.com/office/drawing/2014/main" id="{A45CA6BA-894B-3034-4458-4A4A1D84062F}"/>
                </a:ext>
              </a:extLst>
            </p:cNvPr>
            <p:cNvSpPr/>
            <p:nvPr/>
          </p:nvSpPr>
          <p:spPr>
            <a:xfrm>
              <a:off x="3207934"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2" name="Rettangolo 41">
              <a:extLst>
                <a:ext uri="{FF2B5EF4-FFF2-40B4-BE49-F238E27FC236}">
                  <a16:creationId xmlns:a16="http://schemas.microsoft.com/office/drawing/2014/main" id="{BFC749B0-6E42-6F8A-AF84-914C50A7AE3D}"/>
                </a:ext>
              </a:extLst>
            </p:cNvPr>
            <p:cNvSpPr/>
            <p:nvPr/>
          </p:nvSpPr>
          <p:spPr>
            <a:xfrm>
              <a:off x="3431168"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3" name="Rettangolo 42">
              <a:extLst>
                <a:ext uri="{FF2B5EF4-FFF2-40B4-BE49-F238E27FC236}">
                  <a16:creationId xmlns:a16="http://schemas.microsoft.com/office/drawing/2014/main" id="{E798D713-D82F-7DF5-6566-952A1A040A5B}"/>
                </a:ext>
              </a:extLst>
            </p:cNvPr>
            <p:cNvSpPr/>
            <p:nvPr/>
          </p:nvSpPr>
          <p:spPr>
            <a:xfrm>
              <a:off x="3643550"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grpSp>
          <p:nvGrpSpPr>
            <p:cNvPr id="44" name="Gruppo 43">
              <a:extLst>
                <a:ext uri="{FF2B5EF4-FFF2-40B4-BE49-F238E27FC236}">
                  <a16:creationId xmlns:a16="http://schemas.microsoft.com/office/drawing/2014/main" id="{5BBB5B50-BB1D-D561-CEB4-50A7C227D49A}"/>
                </a:ext>
              </a:extLst>
            </p:cNvPr>
            <p:cNvGrpSpPr/>
            <p:nvPr/>
          </p:nvGrpSpPr>
          <p:grpSpPr>
            <a:xfrm flipV="1">
              <a:off x="4317221" y="2377575"/>
              <a:ext cx="546121" cy="134134"/>
              <a:chOff x="5487178" y="2766985"/>
              <a:chExt cx="746589" cy="184666"/>
            </a:xfrm>
          </p:grpSpPr>
          <p:cxnSp>
            <p:nvCxnSpPr>
              <p:cNvPr id="75" name="Connettore 1 74">
                <a:extLst>
                  <a:ext uri="{FF2B5EF4-FFF2-40B4-BE49-F238E27FC236}">
                    <a16:creationId xmlns:a16="http://schemas.microsoft.com/office/drawing/2014/main" id="{9ACB460F-5478-0EB5-BA81-014089865E1E}"/>
                  </a:ext>
                </a:extLst>
              </p:cNvPr>
              <p:cNvCxnSpPr>
                <a:cxnSpLocks/>
              </p:cNvCxnSpPr>
              <p:nvPr/>
            </p:nvCxnSpPr>
            <p:spPr>
              <a:xfrm>
                <a:off x="5487178" y="2766985"/>
                <a:ext cx="168762" cy="1846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Connettore 1 75">
                <a:extLst>
                  <a:ext uri="{FF2B5EF4-FFF2-40B4-BE49-F238E27FC236}">
                    <a16:creationId xmlns:a16="http://schemas.microsoft.com/office/drawing/2014/main" id="{3D70D5DC-B1F2-7890-19BA-827D8A33216F}"/>
                  </a:ext>
                </a:extLst>
              </p:cNvPr>
              <p:cNvCxnSpPr>
                <a:cxnSpLocks/>
              </p:cNvCxnSpPr>
              <p:nvPr/>
            </p:nvCxnSpPr>
            <p:spPr>
              <a:xfrm flipH="1">
                <a:off x="6065005" y="2766985"/>
                <a:ext cx="168762" cy="1846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Connettore 1 76">
                <a:extLst>
                  <a:ext uri="{FF2B5EF4-FFF2-40B4-BE49-F238E27FC236}">
                    <a16:creationId xmlns:a16="http://schemas.microsoft.com/office/drawing/2014/main" id="{84341648-7E6A-5A00-1EF7-9A91E83ADBF5}"/>
                  </a:ext>
                </a:extLst>
              </p:cNvPr>
              <p:cNvCxnSpPr>
                <a:cxnSpLocks/>
              </p:cNvCxnSpPr>
              <p:nvPr/>
            </p:nvCxnSpPr>
            <p:spPr>
              <a:xfrm>
                <a:off x="5655940" y="2951651"/>
                <a:ext cx="409065"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5" name="Rettangolo 44">
              <a:extLst>
                <a:ext uri="{FF2B5EF4-FFF2-40B4-BE49-F238E27FC236}">
                  <a16:creationId xmlns:a16="http://schemas.microsoft.com/office/drawing/2014/main" id="{DE86C89D-E6EC-29B7-E7B6-9A22FDEB56C8}"/>
                </a:ext>
              </a:extLst>
            </p:cNvPr>
            <p:cNvSpPr/>
            <p:nvPr/>
          </p:nvSpPr>
          <p:spPr>
            <a:xfrm>
              <a:off x="3862638"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6" name="Rettangolo 45">
              <a:extLst>
                <a:ext uri="{FF2B5EF4-FFF2-40B4-BE49-F238E27FC236}">
                  <a16:creationId xmlns:a16="http://schemas.microsoft.com/office/drawing/2014/main" id="{80A10C7A-3E27-7633-F1EA-7B56B2C68192}"/>
                </a:ext>
              </a:extLst>
            </p:cNvPr>
            <p:cNvSpPr/>
            <p:nvPr/>
          </p:nvSpPr>
          <p:spPr>
            <a:xfrm>
              <a:off x="4075019" y="2458544"/>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7" name="Rettangolo 46">
              <a:extLst>
                <a:ext uri="{FF2B5EF4-FFF2-40B4-BE49-F238E27FC236}">
                  <a16:creationId xmlns:a16="http://schemas.microsoft.com/office/drawing/2014/main" id="{E2B77C42-5338-6C6E-2A5D-D931C58E9036}"/>
                </a:ext>
              </a:extLst>
            </p:cNvPr>
            <p:cNvSpPr/>
            <p:nvPr/>
          </p:nvSpPr>
          <p:spPr>
            <a:xfrm>
              <a:off x="4910605"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8" name="Rettangolo 47">
              <a:extLst>
                <a:ext uri="{FF2B5EF4-FFF2-40B4-BE49-F238E27FC236}">
                  <a16:creationId xmlns:a16="http://schemas.microsoft.com/office/drawing/2014/main" id="{A6B6A5E7-0626-F3BB-1974-F169FA6C2BB9}"/>
                </a:ext>
              </a:extLst>
            </p:cNvPr>
            <p:cNvSpPr/>
            <p:nvPr/>
          </p:nvSpPr>
          <p:spPr>
            <a:xfrm>
              <a:off x="5122987"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49" name="Rettangolo 48">
              <a:extLst>
                <a:ext uri="{FF2B5EF4-FFF2-40B4-BE49-F238E27FC236}">
                  <a16:creationId xmlns:a16="http://schemas.microsoft.com/office/drawing/2014/main" id="{EDABC700-A60F-D71D-67BB-5279E85802A3}"/>
                </a:ext>
              </a:extLst>
            </p:cNvPr>
            <p:cNvSpPr/>
            <p:nvPr/>
          </p:nvSpPr>
          <p:spPr>
            <a:xfrm>
              <a:off x="5345971"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0" name="Rettangolo 49">
              <a:extLst>
                <a:ext uri="{FF2B5EF4-FFF2-40B4-BE49-F238E27FC236}">
                  <a16:creationId xmlns:a16="http://schemas.microsoft.com/office/drawing/2014/main" id="{D71A4D17-28CE-86DB-B17D-07214766E2BE}"/>
                </a:ext>
              </a:extLst>
            </p:cNvPr>
            <p:cNvSpPr/>
            <p:nvPr/>
          </p:nvSpPr>
          <p:spPr>
            <a:xfrm>
              <a:off x="5575313"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1" name="Rettangolo 50">
              <a:extLst>
                <a:ext uri="{FF2B5EF4-FFF2-40B4-BE49-F238E27FC236}">
                  <a16:creationId xmlns:a16="http://schemas.microsoft.com/office/drawing/2014/main" id="{26AB43BB-2621-D6BD-8DA4-AF51D762BB12}"/>
                </a:ext>
              </a:extLst>
            </p:cNvPr>
            <p:cNvSpPr/>
            <p:nvPr/>
          </p:nvSpPr>
          <p:spPr>
            <a:xfrm>
              <a:off x="5798546"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2" name="Rettangolo 51">
              <a:extLst>
                <a:ext uri="{FF2B5EF4-FFF2-40B4-BE49-F238E27FC236}">
                  <a16:creationId xmlns:a16="http://schemas.microsoft.com/office/drawing/2014/main" id="{9C689AED-91B9-1E3B-5D3D-4480ADD437A9}"/>
                </a:ext>
              </a:extLst>
            </p:cNvPr>
            <p:cNvSpPr/>
            <p:nvPr/>
          </p:nvSpPr>
          <p:spPr>
            <a:xfrm>
              <a:off x="6010928"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3" name="Rettangolo 52">
              <a:extLst>
                <a:ext uri="{FF2B5EF4-FFF2-40B4-BE49-F238E27FC236}">
                  <a16:creationId xmlns:a16="http://schemas.microsoft.com/office/drawing/2014/main" id="{336E00F2-E93B-39A6-1D5D-77BA3C568419}"/>
                </a:ext>
              </a:extLst>
            </p:cNvPr>
            <p:cNvSpPr/>
            <p:nvPr/>
          </p:nvSpPr>
          <p:spPr>
            <a:xfrm>
              <a:off x="6230017"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4" name="Rettangolo 53">
              <a:extLst>
                <a:ext uri="{FF2B5EF4-FFF2-40B4-BE49-F238E27FC236}">
                  <a16:creationId xmlns:a16="http://schemas.microsoft.com/office/drawing/2014/main" id="{0BEBD88A-268A-F3A3-9765-55A6FE767BF0}"/>
                </a:ext>
              </a:extLst>
            </p:cNvPr>
            <p:cNvSpPr/>
            <p:nvPr/>
          </p:nvSpPr>
          <p:spPr>
            <a:xfrm>
              <a:off x="6442398" y="2448285"/>
              <a:ext cx="184335" cy="117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cxnSp>
          <p:nvCxnSpPr>
            <p:cNvPr id="55" name="Connettore 1 54">
              <a:extLst>
                <a:ext uri="{FF2B5EF4-FFF2-40B4-BE49-F238E27FC236}">
                  <a16:creationId xmlns:a16="http://schemas.microsoft.com/office/drawing/2014/main" id="{DB872872-9804-BEB7-B4C5-BC773FDFA3BF}"/>
                </a:ext>
              </a:extLst>
            </p:cNvPr>
            <p:cNvCxnSpPr>
              <a:cxnSpLocks/>
            </p:cNvCxnSpPr>
            <p:nvPr/>
          </p:nvCxnSpPr>
          <p:spPr>
            <a:xfrm>
              <a:off x="7210064" y="2515386"/>
              <a:ext cx="10029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Rettangolo 55">
              <a:extLst>
                <a:ext uri="{FF2B5EF4-FFF2-40B4-BE49-F238E27FC236}">
                  <a16:creationId xmlns:a16="http://schemas.microsoft.com/office/drawing/2014/main" id="{C7F07FF7-D01D-5478-C22F-37787DEF7968}"/>
                </a:ext>
              </a:extLst>
            </p:cNvPr>
            <p:cNvSpPr/>
            <p:nvPr/>
          </p:nvSpPr>
          <p:spPr>
            <a:xfrm>
              <a:off x="6704654" y="2438335"/>
              <a:ext cx="527783" cy="12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825" dirty="0">
                  <a:solidFill>
                    <a:prstClr val="white"/>
                  </a:solidFill>
                  <a:latin typeface="Calibri" panose="020F0502020204030204"/>
                </a:rPr>
                <a:t>Plasma</a:t>
              </a:r>
            </a:p>
          </p:txBody>
        </p:sp>
        <p:sp>
          <p:nvSpPr>
            <p:cNvPr id="57" name="Rettangolo 56">
              <a:extLst>
                <a:ext uri="{FF2B5EF4-FFF2-40B4-BE49-F238E27FC236}">
                  <a16:creationId xmlns:a16="http://schemas.microsoft.com/office/drawing/2014/main" id="{0B7DFA77-9AE8-6221-5557-01896C1D7441}"/>
                </a:ext>
              </a:extLst>
            </p:cNvPr>
            <p:cNvSpPr/>
            <p:nvPr/>
          </p:nvSpPr>
          <p:spPr>
            <a:xfrm>
              <a:off x="7310359" y="2409398"/>
              <a:ext cx="761656" cy="1747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dirty="0">
                  <a:solidFill>
                    <a:prstClr val="white"/>
                  </a:solidFill>
                  <a:latin typeface="Calibri" panose="020F0502020204030204"/>
                </a:rPr>
                <a:t>U1</a:t>
              </a:r>
            </a:p>
          </p:txBody>
        </p:sp>
        <p:sp>
          <p:nvSpPr>
            <p:cNvPr id="58" name="Rettangolo 57">
              <a:extLst>
                <a:ext uri="{FF2B5EF4-FFF2-40B4-BE49-F238E27FC236}">
                  <a16:creationId xmlns:a16="http://schemas.microsoft.com/office/drawing/2014/main" id="{B283A8FD-4FF7-61D2-7E9D-7B14B6D05F58}"/>
                </a:ext>
              </a:extLst>
            </p:cNvPr>
            <p:cNvSpPr/>
            <p:nvPr/>
          </p:nvSpPr>
          <p:spPr>
            <a:xfrm>
              <a:off x="8089600" y="2409399"/>
              <a:ext cx="26333" cy="174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59" name="Rettangolo 58">
              <a:extLst>
                <a:ext uri="{FF2B5EF4-FFF2-40B4-BE49-F238E27FC236}">
                  <a16:creationId xmlns:a16="http://schemas.microsoft.com/office/drawing/2014/main" id="{D3B351EC-B1B5-B8A8-8DEE-193355E3EB2F}"/>
                </a:ext>
              </a:extLst>
            </p:cNvPr>
            <p:cNvSpPr/>
            <p:nvPr/>
          </p:nvSpPr>
          <p:spPr>
            <a:xfrm>
              <a:off x="8133519" y="2409399"/>
              <a:ext cx="26333" cy="174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60" name="Rettangolo 59">
              <a:extLst>
                <a:ext uri="{FF2B5EF4-FFF2-40B4-BE49-F238E27FC236}">
                  <a16:creationId xmlns:a16="http://schemas.microsoft.com/office/drawing/2014/main" id="{18518AA6-F2C8-D5DE-FA0F-03DE02F8FD58}"/>
                </a:ext>
              </a:extLst>
            </p:cNvPr>
            <p:cNvSpPr/>
            <p:nvPr/>
          </p:nvSpPr>
          <p:spPr>
            <a:xfrm>
              <a:off x="8179078" y="2409398"/>
              <a:ext cx="26333" cy="174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61" name="Rettangolo 60">
              <a:extLst>
                <a:ext uri="{FF2B5EF4-FFF2-40B4-BE49-F238E27FC236}">
                  <a16:creationId xmlns:a16="http://schemas.microsoft.com/office/drawing/2014/main" id="{BBA28EF2-DD74-5D22-D172-4D0687BC61FE}"/>
                </a:ext>
              </a:extLst>
            </p:cNvPr>
            <p:cNvSpPr/>
            <p:nvPr/>
          </p:nvSpPr>
          <p:spPr>
            <a:xfrm>
              <a:off x="8312475" y="2409398"/>
              <a:ext cx="337369" cy="174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cxnSp>
          <p:nvCxnSpPr>
            <p:cNvPr id="62" name="Connettore 1 61">
              <a:extLst>
                <a:ext uri="{FF2B5EF4-FFF2-40B4-BE49-F238E27FC236}">
                  <a16:creationId xmlns:a16="http://schemas.microsoft.com/office/drawing/2014/main" id="{E16B9353-033C-819E-D56B-7E04B7333569}"/>
                </a:ext>
              </a:extLst>
            </p:cNvPr>
            <p:cNvCxnSpPr>
              <a:cxnSpLocks/>
              <a:endCxn id="61" idx="1"/>
            </p:cNvCxnSpPr>
            <p:nvPr/>
          </p:nvCxnSpPr>
          <p:spPr>
            <a:xfrm>
              <a:off x="8072015" y="2496783"/>
              <a:ext cx="240461"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63" name="CasellaDiTesto 62">
              <a:extLst>
                <a:ext uri="{FF2B5EF4-FFF2-40B4-BE49-F238E27FC236}">
                  <a16:creationId xmlns:a16="http://schemas.microsoft.com/office/drawing/2014/main" id="{3EDAB4E7-7BD8-BE53-E05A-C6E0BA22EC72}"/>
                </a:ext>
              </a:extLst>
            </p:cNvPr>
            <p:cNvSpPr txBox="1"/>
            <p:nvPr/>
          </p:nvSpPr>
          <p:spPr>
            <a:xfrm>
              <a:off x="2147003" y="2243440"/>
              <a:ext cx="364202" cy="300081"/>
            </a:xfrm>
            <a:prstGeom prst="rect">
              <a:avLst/>
            </a:prstGeom>
            <a:noFill/>
          </p:spPr>
          <p:txBody>
            <a:bodyPr wrap="none" rtlCol="0">
              <a:spAutoFit/>
            </a:bodyPr>
            <a:lstStyle/>
            <a:p>
              <a:pPr defTabSz="685800">
                <a:defRPr/>
              </a:pPr>
              <a:r>
                <a:rPr lang="it-IT" sz="1350" dirty="0">
                  <a:solidFill>
                    <a:prstClr val="black"/>
                  </a:solidFill>
                  <a:latin typeface="Calibri" panose="020F0502020204030204"/>
                </a:rPr>
                <a:t>LH</a:t>
              </a:r>
            </a:p>
          </p:txBody>
        </p:sp>
        <p:sp>
          <p:nvSpPr>
            <p:cNvPr id="64" name="CasellaDiTesto 63">
              <a:extLst>
                <a:ext uri="{FF2B5EF4-FFF2-40B4-BE49-F238E27FC236}">
                  <a16:creationId xmlns:a16="http://schemas.microsoft.com/office/drawing/2014/main" id="{004591CD-BC70-2FBA-BFC2-7028792C2E55}"/>
                </a:ext>
              </a:extLst>
            </p:cNvPr>
            <p:cNvSpPr txBox="1"/>
            <p:nvPr/>
          </p:nvSpPr>
          <p:spPr>
            <a:xfrm>
              <a:off x="5483834" y="2750834"/>
              <a:ext cx="804579" cy="300081"/>
            </a:xfrm>
            <a:prstGeom prst="rect">
              <a:avLst/>
            </a:prstGeom>
            <a:noFill/>
          </p:spPr>
          <p:txBody>
            <a:bodyPr wrap="none" rtlCol="0">
              <a:spAutoFit/>
            </a:bodyPr>
            <a:lstStyle/>
            <a:p>
              <a:pPr defTabSz="685800">
                <a:defRPr/>
              </a:pPr>
              <a:r>
                <a:rPr lang="it-IT" sz="1350" dirty="0">
                  <a:solidFill>
                    <a:srgbClr val="4472C4">
                      <a:lumMod val="75000"/>
                    </a:srgbClr>
                  </a:solidFill>
                  <a:latin typeface="Calibri" panose="020F0502020204030204"/>
                </a:rPr>
                <a:t>8 X-band</a:t>
              </a:r>
            </a:p>
          </p:txBody>
        </p:sp>
        <p:sp>
          <p:nvSpPr>
            <p:cNvPr id="65" name="Parentesi graffa aperta 64">
              <a:extLst>
                <a:ext uri="{FF2B5EF4-FFF2-40B4-BE49-F238E27FC236}">
                  <a16:creationId xmlns:a16="http://schemas.microsoft.com/office/drawing/2014/main" id="{920B2B91-2E2B-AC75-F0CC-1668A6BB0A85}"/>
                </a:ext>
              </a:extLst>
            </p:cNvPr>
            <p:cNvSpPr/>
            <p:nvPr/>
          </p:nvSpPr>
          <p:spPr>
            <a:xfrm rot="16200000">
              <a:off x="3296928" y="1853716"/>
              <a:ext cx="192114" cy="1732739"/>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it-IT" sz="1350">
                <a:solidFill>
                  <a:prstClr val="black"/>
                </a:solidFill>
                <a:latin typeface="Calibri" panose="020F0502020204030204"/>
              </a:endParaRPr>
            </a:p>
          </p:txBody>
        </p:sp>
        <p:sp>
          <p:nvSpPr>
            <p:cNvPr id="66" name="CasellaDiTesto 65">
              <a:extLst>
                <a:ext uri="{FF2B5EF4-FFF2-40B4-BE49-F238E27FC236}">
                  <a16:creationId xmlns:a16="http://schemas.microsoft.com/office/drawing/2014/main" id="{FDD1711D-E78B-4EF8-8244-D43CD7A309AE}"/>
                </a:ext>
              </a:extLst>
            </p:cNvPr>
            <p:cNvSpPr txBox="1"/>
            <p:nvPr/>
          </p:nvSpPr>
          <p:spPr>
            <a:xfrm>
              <a:off x="3076580" y="2780283"/>
              <a:ext cx="804579" cy="300082"/>
            </a:xfrm>
            <a:prstGeom prst="rect">
              <a:avLst/>
            </a:prstGeom>
            <a:noFill/>
          </p:spPr>
          <p:txBody>
            <a:bodyPr wrap="none" rtlCol="0">
              <a:spAutoFit/>
            </a:bodyPr>
            <a:lstStyle/>
            <a:p>
              <a:pPr defTabSz="685800">
                <a:defRPr/>
              </a:pPr>
              <a:r>
                <a:rPr lang="it-IT" sz="1350" dirty="0">
                  <a:solidFill>
                    <a:srgbClr val="4472C4">
                      <a:lumMod val="75000"/>
                    </a:srgbClr>
                  </a:solidFill>
                  <a:latin typeface="Calibri" panose="020F0502020204030204"/>
                </a:rPr>
                <a:t>8 X-band</a:t>
              </a:r>
            </a:p>
          </p:txBody>
        </p:sp>
        <p:sp>
          <p:nvSpPr>
            <p:cNvPr id="67" name="CasellaDiTesto 66">
              <a:extLst>
                <a:ext uri="{FF2B5EF4-FFF2-40B4-BE49-F238E27FC236}">
                  <a16:creationId xmlns:a16="http://schemas.microsoft.com/office/drawing/2014/main" id="{849DCB29-8A3E-3153-8DFC-691D5FE837EB}"/>
                </a:ext>
              </a:extLst>
            </p:cNvPr>
            <p:cNvSpPr txBox="1"/>
            <p:nvPr/>
          </p:nvSpPr>
          <p:spPr>
            <a:xfrm>
              <a:off x="4412778" y="2524561"/>
              <a:ext cx="372218" cy="300082"/>
            </a:xfrm>
            <a:prstGeom prst="rect">
              <a:avLst/>
            </a:prstGeom>
            <a:noFill/>
          </p:spPr>
          <p:txBody>
            <a:bodyPr wrap="none" rtlCol="0">
              <a:spAutoFit/>
            </a:bodyPr>
            <a:lstStyle/>
            <a:p>
              <a:pPr defTabSz="685800">
                <a:defRPr/>
              </a:pPr>
              <a:r>
                <a:rPr lang="it-IT" sz="1350" dirty="0">
                  <a:solidFill>
                    <a:prstClr val="black"/>
                  </a:solidFill>
                  <a:latin typeface="Calibri" panose="020F0502020204030204"/>
                </a:rPr>
                <a:t>BC</a:t>
              </a:r>
            </a:p>
          </p:txBody>
        </p:sp>
        <p:sp>
          <p:nvSpPr>
            <p:cNvPr id="68" name="Parentesi graffa aperta 67">
              <a:extLst>
                <a:ext uri="{FF2B5EF4-FFF2-40B4-BE49-F238E27FC236}">
                  <a16:creationId xmlns:a16="http://schemas.microsoft.com/office/drawing/2014/main" id="{ADC13F8E-9D8E-C8B5-2BA2-7C835C49FECB}"/>
                </a:ext>
              </a:extLst>
            </p:cNvPr>
            <p:cNvSpPr/>
            <p:nvPr/>
          </p:nvSpPr>
          <p:spPr>
            <a:xfrm rot="16200000">
              <a:off x="1306147" y="2036467"/>
              <a:ext cx="117670" cy="1374437"/>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it-IT" sz="1350">
                <a:solidFill>
                  <a:prstClr val="black"/>
                </a:solidFill>
                <a:latin typeface="Calibri" panose="020F0502020204030204"/>
              </a:endParaRPr>
            </a:p>
          </p:txBody>
        </p:sp>
        <p:sp>
          <p:nvSpPr>
            <p:cNvPr id="69" name="CasellaDiTesto 68">
              <a:extLst>
                <a:ext uri="{FF2B5EF4-FFF2-40B4-BE49-F238E27FC236}">
                  <a16:creationId xmlns:a16="http://schemas.microsoft.com/office/drawing/2014/main" id="{09F5087A-276C-9E50-6D14-5B0EBCCCB8B7}"/>
                </a:ext>
              </a:extLst>
            </p:cNvPr>
            <p:cNvSpPr txBox="1"/>
            <p:nvPr/>
          </p:nvSpPr>
          <p:spPr>
            <a:xfrm>
              <a:off x="944482" y="2778303"/>
              <a:ext cx="801053" cy="300082"/>
            </a:xfrm>
            <a:prstGeom prst="rect">
              <a:avLst/>
            </a:prstGeom>
            <a:noFill/>
          </p:spPr>
          <p:txBody>
            <a:bodyPr wrap="none" rtlCol="0">
              <a:spAutoFit/>
            </a:bodyPr>
            <a:lstStyle/>
            <a:p>
              <a:pPr defTabSz="685800">
                <a:defRPr/>
              </a:pPr>
              <a:r>
                <a:rPr lang="it-IT" sz="1350" dirty="0">
                  <a:solidFill>
                    <a:srgbClr val="4472C4">
                      <a:lumMod val="75000"/>
                    </a:srgbClr>
                  </a:solidFill>
                  <a:latin typeface="Calibri" panose="020F0502020204030204"/>
                </a:rPr>
                <a:t>4 </a:t>
              </a:r>
              <a:r>
                <a:rPr lang="it-IT" sz="1350" dirty="0" err="1">
                  <a:solidFill>
                    <a:srgbClr val="4472C4">
                      <a:lumMod val="75000"/>
                    </a:srgbClr>
                  </a:solidFill>
                  <a:latin typeface="Calibri" panose="020F0502020204030204"/>
                </a:rPr>
                <a:t>S</a:t>
              </a:r>
              <a:r>
                <a:rPr lang="it-IT" sz="1350" dirty="0">
                  <a:solidFill>
                    <a:srgbClr val="4472C4">
                      <a:lumMod val="75000"/>
                    </a:srgbClr>
                  </a:solidFill>
                  <a:latin typeface="Calibri" panose="020F0502020204030204"/>
                </a:rPr>
                <a:t>-band</a:t>
              </a:r>
            </a:p>
          </p:txBody>
        </p:sp>
        <p:sp>
          <p:nvSpPr>
            <p:cNvPr id="70" name="Rettangolo 69">
              <a:extLst>
                <a:ext uri="{FF2B5EF4-FFF2-40B4-BE49-F238E27FC236}">
                  <a16:creationId xmlns:a16="http://schemas.microsoft.com/office/drawing/2014/main" id="{6BF9A37E-6C06-B4BB-80B0-15375C0DF89C}"/>
                </a:ext>
              </a:extLst>
            </p:cNvPr>
            <p:cNvSpPr/>
            <p:nvPr/>
          </p:nvSpPr>
          <p:spPr>
            <a:xfrm>
              <a:off x="1428968" y="2458544"/>
              <a:ext cx="270000" cy="1176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71" name="Rettangolo 70">
              <a:extLst>
                <a:ext uri="{FF2B5EF4-FFF2-40B4-BE49-F238E27FC236}">
                  <a16:creationId xmlns:a16="http://schemas.microsoft.com/office/drawing/2014/main" id="{3FC40887-89B1-0B34-8E46-D416AB9E37CD}"/>
                </a:ext>
              </a:extLst>
            </p:cNvPr>
            <p:cNvSpPr/>
            <p:nvPr/>
          </p:nvSpPr>
          <p:spPr>
            <a:xfrm>
              <a:off x="1748178" y="2458544"/>
              <a:ext cx="270000" cy="1176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72" name="CasellaDiTesto 71">
              <a:extLst>
                <a:ext uri="{FF2B5EF4-FFF2-40B4-BE49-F238E27FC236}">
                  <a16:creationId xmlns:a16="http://schemas.microsoft.com/office/drawing/2014/main" id="{64C195D6-443A-9BA1-98D7-2A62E4A17F63}"/>
                </a:ext>
              </a:extLst>
            </p:cNvPr>
            <p:cNvSpPr txBox="1"/>
            <p:nvPr/>
          </p:nvSpPr>
          <p:spPr>
            <a:xfrm>
              <a:off x="3088564" y="2185803"/>
              <a:ext cx="726810" cy="300082"/>
            </a:xfrm>
            <a:prstGeom prst="rect">
              <a:avLst/>
            </a:prstGeom>
            <a:noFill/>
          </p:spPr>
          <p:txBody>
            <a:bodyPr wrap="square" rtlCol="0">
              <a:spAutoFit/>
            </a:bodyPr>
            <a:lstStyle/>
            <a:p>
              <a:pPr defTabSz="685800">
                <a:defRPr/>
              </a:pPr>
              <a:r>
                <a:rPr lang="en-GB" sz="1350" dirty="0" err="1">
                  <a:solidFill>
                    <a:srgbClr val="000000"/>
                  </a:solidFill>
                  <a:latin typeface="Calibri" panose="020F0502020204030204" pitchFamily="34" charset="0"/>
                  <a:cs typeface="Calibri" panose="020F0502020204030204" pitchFamily="34" charset="0"/>
                </a:rPr>
                <a:t>Linac</a:t>
              </a:r>
              <a:r>
                <a:rPr lang="en-GB" sz="1350" dirty="0">
                  <a:solidFill>
                    <a:srgbClr val="000000"/>
                  </a:solidFill>
                  <a:latin typeface="Calibri" panose="020F0502020204030204" pitchFamily="34" charset="0"/>
                  <a:cs typeface="Calibri" panose="020F0502020204030204" pitchFamily="34" charset="0"/>
                </a:rPr>
                <a:t> 1</a:t>
              </a:r>
            </a:p>
          </p:txBody>
        </p:sp>
        <p:sp>
          <p:nvSpPr>
            <p:cNvPr id="73" name="CasellaDiTesto 72">
              <a:extLst>
                <a:ext uri="{FF2B5EF4-FFF2-40B4-BE49-F238E27FC236}">
                  <a16:creationId xmlns:a16="http://schemas.microsoft.com/office/drawing/2014/main" id="{09DE7CC6-1649-BC24-D466-D4326FCF7A25}"/>
                </a:ext>
              </a:extLst>
            </p:cNvPr>
            <p:cNvSpPr txBox="1"/>
            <p:nvPr/>
          </p:nvSpPr>
          <p:spPr>
            <a:xfrm>
              <a:off x="5433703" y="2186024"/>
              <a:ext cx="726810" cy="300082"/>
            </a:xfrm>
            <a:prstGeom prst="rect">
              <a:avLst/>
            </a:prstGeom>
            <a:noFill/>
          </p:spPr>
          <p:txBody>
            <a:bodyPr wrap="square" rtlCol="0">
              <a:spAutoFit/>
            </a:bodyPr>
            <a:lstStyle/>
            <a:p>
              <a:pPr defTabSz="685800">
                <a:defRPr/>
              </a:pPr>
              <a:r>
                <a:rPr lang="en-GB" sz="1350" dirty="0" err="1">
                  <a:solidFill>
                    <a:srgbClr val="000000"/>
                  </a:solidFill>
                  <a:latin typeface="Calibri" panose="020F0502020204030204" pitchFamily="34" charset="0"/>
                  <a:cs typeface="Calibri" panose="020F0502020204030204" pitchFamily="34" charset="0"/>
                </a:rPr>
                <a:t>Linac</a:t>
              </a:r>
              <a:r>
                <a:rPr lang="en-GB" sz="1350" dirty="0">
                  <a:solidFill>
                    <a:srgbClr val="000000"/>
                  </a:solidFill>
                  <a:latin typeface="Calibri" panose="020F0502020204030204" pitchFamily="34" charset="0"/>
                  <a:cs typeface="Calibri" panose="020F0502020204030204" pitchFamily="34" charset="0"/>
                </a:rPr>
                <a:t> 2</a:t>
              </a:r>
            </a:p>
          </p:txBody>
        </p:sp>
        <p:sp>
          <p:nvSpPr>
            <p:cNvPr id="74" name="Parentesi graffa aperta 73">
              <a:extLst>
                <a:ext uri="{FF2B5EF4-FFF2-40B4-BE49-F238E27FC236}">
                  <a16:creationId xmlns:a16="http://schemas.microsoft.com/office/drawing/2014/main" id="{92ADB355-BAD0-F589-88AE-19A5D6BD2D36}"/>
                </a:ext>
              </a:extLst>
            </p:cNvPr>
            <p:cNvSpPr/>
            <p:nvPr/>
          </p:nvSpPr>
          <p:spPr>
            <a:xfrm rot="16200000">
              <a:off x="5681025" y="1840013"/>
              <a:ext cx="192114" cy="1732739"/>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it-IT" sz="1350">
                <a:solidFill>
                  <a:prstClr val="black"/>
                </a:solidFill>
                <a:latin typeface="Calibri" panose="020F0502020204030204"/>
              </a:endParaRPr>
            </a:p>
          </p:txBody>
        </p:sp>
        <p:sp>
          <p:nvSpPr>
            <p:cNvPr id="81" name="Rettangolo 80">
              <a:extLst>
                <a:ext uri="{FF2B5EF4-FFF2-40B4-BE49-F238E27FC236}">
                  <a16:creationId xmlns:a16="http://schemas.microsoft.com/office/drawing/2014/main" id="{BF3CB00E-8EC8-EA31-828A-EC8CE89FA647}"/>
                </a:ext>
              </a:extLst>
            </p:cNvPr>
            <p:cNvSpPr/>
            <p:nvPr/>
          </p:nvSpPr>
          <p:spPr>
            <a:xfrm>
              <a:off x="544873" y="2458544"/>
              <a:ext cx="73283" cy="116100"/>
            </a:xfrm>
            <a:prstGeom prst="rect">
              <a:avLst/>
            </a:prstGeom>
            <a:solidFill>
              <a:srgbClr val="FFFF00">
                <a:alpha val="51070"/>
              </a:srgb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srgbClr val="FFFFFF"/>
                </a:solidFill>
                <a:latin typeface="Gill Sans Nova"/>
              </a:endParaRPr>
            </a:p>
          </p:txBody>
        </p:sp>
        <p:sp>
          <p:nvSpPr>
            <p:cNvPr id="82" name="CasellaDiTesto 81">
              <a:extLst>
                <a:ext uri="{FF2B5EF4-FFF2-40B4-BE49-F238E27FC236}">
                  <a16:creationId xmlns:a16="http://schemas.microsoft.com/office/drawing/2014/main" id="{9282C706-5654-0934-777E-EB2D6B10F677}"/>
                </a:ext>
              </a:extLst>
            </p:cNvPr>
            <p:cNvSpPr txBox="1"/>
            <p:nvPr/>
          </p:nvSpPr>
          <p:spPr>
            <a:xfrm>
              <a:off x="331951" y="2208011"/>
              <a:ext cx="533916" cy="230832"/>
            </a:xfrm>
            <a:prstGeom prst="rect">
              <a:avLst/>
            </a:prstGeom>
            <a:noFill/>
          </p:spPr>
          <p:txBody>
            <a:bodyPr wrap="square" rtlCol="0">
              <a:spAutoFit/>
            </a:bodyPr>
            <a:lstStyle/>
            <a:p>
              <a:pPr defTabSz="685800">
                <a:defRPr/>
              </a:pPr>
              <a:r>
                <a:rPr lang="en-GB" sz="900" dirty="0">
                  <a:solidFill>
                    <a:schemeClr val="bg2">
                      <a:lumMod val="10000"/>
                    </a:schemeClr>
                  </a:solidFill>
                  <a:latin typeface="Gill Sans Nova"/>
                </a:rPr>
                <a:t>X-band</a:t>
              </a:r>
            </a:p>
          </p:txBody>
        </p:sp>
      </p:grpSp>
      <p:sp>
        <p:nvSpPr>
          <p:cNvPr id="85" name="Freccia giù 84">
            <a:extLst>
              <a:ext uri="{FF2B5EF4-FFF2-40B4-BE49-F238E27FC236}">
                <a16:creationId xmlns:a16="http://schemas.microsoft.com/office/drawing/2014/main" id="{7D010D4C-4020-4E92-0E07-80BC3D90BEB2}"/>
              </a:ext>
            </a:extLst>
          </p:cNvPr>
          <p:cNvSpPr/>
          <p:nvPr/>
        </p:nvSpPr>
        <p:spPr>
          <a:xfrm>
            <a:off x="2908542" y="3141209"/>
            <a:ext cx="3498373" cy="34611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giù 3">
            <a:extLst>
              <a:ext uri="{FF2B5EF4-FFF2-40B4-BE49-F238E27FC236}">
                <a16:creationId xmlns:a16="http://schemas.microsoft.com/office/drawing/2014/main" id="{B01F8BA1-CD7F-2FD8-C4DA-24EBE76214B3}"/>
              </a:ext>
            </a:extLst>
          </p:cNvPr>
          <p:cNvSpPr/>
          <p:nvPr/>
        </p:nvSpPr>
        <p:spPr>
          <a:xfrm>
            <a:off x="2908542" y="1934031"/>
            <a:ext cx="3498373" cy="34611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022853EE-9E3A-67DA-6BEC-895F0C44E482}"/>
              </a:ext>
            </a:extLst>
          </p:cNvPr>
          <p:cNvSpPr/>
          <p:nvPr/>
        </p:nvSpPr>
        <p:spPr>
          <a:xfrm>
            <a:off x="585202" y="1637012"/>
            <a:ext cx="366103" cy="23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244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71AE02-33F0-05F2-C2C6-64034C1A8677}"/>
              </a:ext>
            </a:extLst>
          </p:cNvPr>
          <p:cNvSpPr>
            <a:spLocks noGrp="1"/>
          </p:cNvSpPr>
          <p:nvPr>
            <p:ph type="title"/>
          </p:nvPr>
        </p:nvSpPr>
        <p:spPr/>
        <p:txBody>
          <a:bodyPr/>
          <a:lstStyle/>
          <a:p>
            <a:r>
              <a:rPr lang="it-IT" sz="2800" dirty="0"/>
              <a:t>Start2End for the </a:t>
            </a:r>
            <a:r>
              <a:rPr lang="it-IT" sz="2800" dirty="0" err="1"/>
              <a:t>basic</a:t>
            </a:r>
            <a:r>
              <a:rPr lang="it-IT" sz="2800" dirty="0"/>
              <a:t> layout </a:t>
            </a:r>
            <a:endParaRPr lang="it-IT" sz="2000" dirty="0"/>
          </a:p>
        </p:txBody>
      </p:sp>
      <p:grpSp>
        <p:nvGrpSpPr>
          <p:cNvPr id="16" name="Gruppo 15">
            <a:extLst>
              <a:ext uri="{FF2B5EF4-FFF2-40B4-BE49-F238E27FC236}">
                <a16:creationId xmlns:a16="http://schemas.microsoft.com/office/drawing/2014/main" id="{BB9002CE-6177-5DF6-4B86-B6177482DD70}"/>
              </a:ext>
            </a:extLst>
          </p:cNvPr>
          <p:cNvGrpSpPr/>
          <p:nvPr/>
        </p:nvGrpSpPr>
        <p:grpSpPr>
          <a:xfrm>
            <a:off x="268342" y="3005177"/>
            <a:ext cx="8733165" cy="576508"/>
            <a:chOff x="91669" y="228600"/>
            <a:chExt cx="11166982" cy="576508"/>
          </a:xfrm>
        </p:grpSpPr>
        <p:cxnSp>
          <p:nvCxnSpPr>
            <p:cNvPr id="17" name="Connettore 2 16">
              <a:extLst>
                <a:ext uri="{FF2B5EF4-FFF2-40B4-BE49-F238E27FC236}">
                  <a16:creationId xmlns:a16="http://schemas.microsoft.com/office/drawing/2014/main" id="{94897DED-3CFE-4E80-D99B-388A0B9B891A}"/>
                </a:ext>
              </a:extLst>
            </p:cNvPr>
            <p:cNvCxnSpPr>
              <a:cxnSpLocks/>
            </p:cNvCxnSpPr>
            <p:nvPr/>
          </p:nvCxnSpPr>
          <p:spPr>
            <a:xfrm>
              <a:off x="91669" y="514350"/>
              <a:ext cx="11166982" cy="0"/>
            </a:xfrm>
            <a:prstGeom prst="straightConnector1">
              <a:avLst/>
            </a:prstGeom>
            <a:noFill/>
            <a:ln w="28575" cap="flat" cmpd="sng" algn="ctr">
              <a:solidFill>
                <a:sysClr val="windowText" lastClr="000000"/>
              </a:solidFill>
              <a:prstDash val="solid"/>
              <a:miter lim="800000"/>
              <a:tailEnd type="triangle"/>
            </a:ln>
            <a:effectLst/>
          </p:spPr>
        </p:cxnSp>
        <p:sp>
          <p:nvSpPr>
            <p:cNvPr id="18" name="Rettangolo con angoli arrotondati 17">
              <a:extLst>
                <a:ext uri="{FF2B5EF4-FFF2-40B4-BE49-F238E27FC236}">
                  <a16:creationId xmlns:a16="http://schemas.microsoft.com/office/drawing/2014/main" id="{DE0CB8A5-E637-090B-B30C-D00431847ED0}"/>
                </a:ext>
              </a:extLst>
            </p:cNvPr>
            <p:cNvSpPr/>
            <p:nvPr/>
          </p:nvSpPr>
          <p:spPr>
            <a:xfrm>
              <a:off x="172577" y="228600"/>
              <a:ext cx="1930542" cy="565078"/>
            </a:xfrm>
            <a:prstGeom prst="round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Photo</a:t>
              </a:r>
            </a:p>
            <a:p>
              <a:pPr marL="0" marR="0" lvl="0" indent="0" algn="ctr" defTabSz="914400" eaLnBrk="1" fontAlgn="auto" latinLnBrk="0" hangingPunct="1">
                <a:lnSpc>
                  <a:spcPct val="100000"/>
                </a:lnSpc>
                <a:spcBef>
                  <a:spcPts val="0"/>
                </a:spcBef>
                <a:spcAft>
                  <a:spcPts val="0"/>
                </a:spcAft>
                <a:buClrTx/>
                <a:buSzTx/>
                <a:buFontTx/>
                <a:buNone/>
                <a:tabLst/>
                <a:defRPr/>
              </a:pPr>
              <a:r>
                <a:rPr lang="it-IT" kern="0" dirty="0">
                  <a:solidFill>
                    <a:prstClr val="white"/>
                  </a:solidFill>
                  <a:latin typeface="Calibri" panose="020F0502020204030204"/>
                </a:rPr>
                <a:t>I</a:t>
              </a: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njector</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ttangolo con angoli arrotondati 18">
              <a:extLst>
                <a:ext uri="{FF2B5EF4-FFF2-40B4-BE49-F238E27FC236}">
                  <a16:creationId xmlns:a16="http://schemas.microsoft.com/office/drawing/2014/main" id="{707CCB35-0A03-5D2C-18C2-85E999C88295}"/>
                </a:ext>
              </a:extLst>
            </p:cNvPr>
            <p:cNvSpPr/>
            <p:nvPr/>
          </p:nvSpPr>
          <p:spPr>
            <a:xfrm>
              <a:off x="2769029" y="240030"/>
              <a:ext cx="1582220" cy="565078"/>
            </a:xfrm>
            <a:prstGeom prst="roundRect">
              <a:avLst/>
            </a:prstGeom>
            <a:solidFill>
              <a:srgbClr val="C0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Linac</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ttangolo con angoli arrotondati 19">
              <a:extLst>
                <a:ext uri="{FF2B5EF4-FFF2-40B4-BE49-F238E27FC236}">
                  <a16:creationId xmlns:a16="http://schemas.microsoft.com/office/drawing/2014/main" id="{B89C089B-A283-1C4C-9F76-93221097C550}"/>
                </a:ext>
              </a:extLst>
            </p:cNvPr>
            <p:cNvSpPr/>
            <p:nvPr/>
          </p:nvSpPr>
          <p:spPr>
            <a:xfrm>
              <a:off x="4993673" y="240030"/>
              <a:ext cx="1582220" cy="565078"/>
            </a:xfrm>
            <a:prstGeom prst="roundRect">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Plasma</a:t>
              </a:r>
            </a:p>
          </p:txBody>
        </p:sp>
        <p:sp>
          <p:nvSpPr>
            <p:cNvPr id="21" name="Rettangolo con angoli arrotondati 20">
              <a:extLst>
                <a:ext uri="{FF2B5EF4-FFF2-40B4-BE49-F238E27FC236}">
                  <a16:creationId xmlns:a16="http://schemas.microsoft.com/office/drawing/2014/main" id="{AA524C88-F69A-21A9-A017-FA58BDAE8FD1}"/>
                </a:ext>
              </a:extLst>
            </p:cNvPr>
            <p:cNvSpPr/>
            <p:nvPr/>
          </p:nvSpPr>
          <p:spPr>
            <a:xfrm>
              <a:off x="6701896" y="240030"/>
              <a:ext cx="1582220" cy="565078"/>
            </a:xfrm>
            <a:prstGeom prst="roundRect">
              <a:avLst/>
            </a:prstGeom>
            <a:solidFill>
              <a:srgbClr val="FFC000">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TL</a:t>
              </a:r>
            </a:p>
          </p:txBody>
        </p:sp>
        <p:sp>
          <p:nvSpPr>
            <p:cNvPr id="22" name="Rettangolo con angoli arrotondati 21">
              <a:extLst>
                <a:ext uri="{FF2B5EF4-FFF2-40B4-BE49-F238E27FC236}">
                  <a16:creationId xmlns:a16="http://schemas.microsoft.com/office/drawing/2014/main" id="{1E1D68D7-2040-E4F7-8571-C716C583C487}"/>
                </a:ext>
              </a:extLst>
            </p:cNvPr>
            <p:cNvSpPr/>
            <p:nvPr/>
          </p:nvSpPr>
          <p:spPr>
            <a:xfrm>
              <a:off x="8926540" y="240030"/>
              <a:ext cx="1582220" cy="565078"/>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white"/>
                  </a:solidFill>
                  <a:effectLst/>
                  <a:uLnTx/>
                  <a:uFillTx/>
                  <a:latin typeface="Calibri" panose="020F0502020204030204"/>
                  <a:ea typeface="+mn-ea"/>
                  <a:cs typeface="+mn-cs"/>
                </a:rPr>
                <a:t>Undulator</a:t>
              </a: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Ovale 22">
              <a:extLst>
                <a:ext uri="{FF2B5EF4-FFF2-40B4-BE49-F238E27FC236}">
                  <a16:creationId xmlns:a16="http://schemas.microsoft.com/office/drawing/2014/main" id="{F030A6CF-2ED3-424F-B5F1-289E0FCCF2FC}"/>
                </a:ext>
              </a:extLst>
            </p:cNvPr>
            <p:cNvSpPr/>
            <p:nvPr/>
          </p:nvSpPr>
          <p:spPr>
            <a:xfrm>
              <a:off x="2259376" y="333015"/>
              <a:ext cx="437581" cy="379108"/>
            </a:xfrm>
            <a:prstGeom prst="ellipse">
              <a:avLst/>
            </a:prstGeom>
            <a:solidFill>
              <a:srgbClr val="FFC000">
                <a:alpha val="17255"/>
              </a:srgb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chemeClr val="bg1">
                      <a:lumMod val="85000"/>
                    </a:schemeClr>
                  </a:solidFill>
                  <a:effectLst/>
                  <a:uLnTx/>
                  <a:uFillTx/>
                  <a:latin typeface="Calibri" panose="020F0502020204030204"/>
                  <a:ea typeface="+mn-ea"/>
                  <a:cs typeface="+mn-cs"/>
                </a:rPr>
                <a:t>D</a:t>
              </a:r>
            </a:p>
          </p:txBody>
        </p:sp>
        <p:sp>
          <p:nvSpPr>
            <p:cNvPr id="24" name="Ovale 23">
              <a:extLst>
                <a:ext uri="{FF2B5EF4-FFF2-40B4-BE49-F238E27FC236}">
                  <a16:creationId xmlns:a16="http://schemas.microsoft.com/office/drawing/2014/main" id="{0C211C5E-36E3-D9A2-AEC2-FAA6383E80E9}"/>
                </a:ext>
              </a:extLst>
            </p:cNvPr>
            <p:cNvSpPr/>
            <p:nvPr/>
          </p:nvSpPr>
          <p:spPr>
            <a:xfrm>
              <a:off x="4477252" y="333015"/>
              <a:ext cx="444346" cy="379108"/>
            </a:xfrm>
            <a:prstGeom prst="ellipse">
              <a:avLst/>
            </a:prstGeom>
            <a:solidFill>
              <a:srgbClr val="FFC000">
                <a:alpha val="17255"/>
              </a:srgb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chemeClr val="bg1">
                      <a:lumMod val="85000"/>
                    </a:schemeClr>
                  </a:solidFill>
                  <a:effectLst/>
                  <a:uLnTx/>
                  <a:uFillTx/>
                  <a:latin typeface="Calibri" panose="020F0502020204030204"/>
                  <a:ea typeface="+mn-ea"/>
                  <a:cs typeface="+mn-cs"/>
                </a:rPr>
                <a:t>D</a:t>
              </a:r>
            </a:p>
          </p:txBody>
        </p:sp>
        <p:sp>
          <p:nvSpPr>
            <p:cNvPr id="25" name="Ovale 24">
              <a:extLst>
                <a:ext uri="{FF2B5EF4-FFF2-40B4-BE49-F238E27FC236}">
                  <a16:creationId xmlns:a16="http://schemas.microsoft.com/office/drawing/2014/main" id="{9A155CC9-D1E1-3441-AEFF-7465285C66B8}"/>
                </a:ext>
              </a:extLst>
            </p:cNvPr>
            <p:cNvSpPr/>
            <p:nvPr/>
          </p:nvSpPr>
          <p:spPr>
            <a:xfrm>
              <a:off x="8410119" y="333015"/>
              <a:ext cx="426088" cy="379108"/>
            </a:xfrm>
            <a:prstGeom prst="ellipse">
              <a:avLst/>
            </a:prstGeom>
            <a:solidFill>
              <a:srgbClr val="FFC000">
                <a:alpha val="17255"/>
              </a:srgb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chemeClr val="bg1">
                      <a:lumMod val="85000"/>
                    </a:schemeClr>
                  </a:solidFill>
                  <a:effectLst/>
                  <a:uLnTx/>
                  <a:uFillTx/>
                  <a:latin typeface="Calibri" panose="020F0502020204030204"/>
                  <a:ea typeface="+mn-ea"/>
                  <a:cs typeface="+mn-cs"/>
                </a:rPr>
                <a:t>D</a:t>
              </a:r>
            </a:p>
          </p:txBody>
        </p:sp>
        <p:sp>
          <p:nvSpPr>
            <p:cNvPr id="26" name="Ovale 25">
              <a:extLst>
                <a:ext uri="{FF2B5EF4-FFF2-40B4-BE49-F238E27FC236}">
                  <a16:creationId xmlns:a16="http://schemas.microsoft.com/office/drawing/2014/main" id="{CCF505AE-0C39-C152-CDD9-3974086D0DAC}"/>
                </a:ext>
              </a:extLst>
            </p:cNvPr>
            <p:cNvSpPr/>
            <p:nvPr/>
          </p:nvSpPr>
          <p:spPr>
            <a:xfrm>
              <a:off x="10599093" y="333015"/>
              <a:ext cx="456342" cy="379108"/>
            </a:xfrm>
            <a:prstGeom prst="ellipse">
              <a:avLst/>
            </a:prstGeom>
            <a:solidFill>
              <a:srgbClr val="FFC000">
                <a:alpha val="17255"/>
              </a:srgbClr>
            </a:solidFill>
            <a:ln w="12700"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chemeClr val="bg1">
                      <a:lumMod val="85000"/>
                    </a:schemeClr>
                  </a:solidFill>
                  <a:effectLst/>
                  <a:uLnTx/>
                  <a:uFillTx/>
                  <a:latin typeface="Calibri" panose="020F0502020204030204"/>
                  <a:ea typeface="+mn-ea"/>
                  <a:cs typeface="+mn-cs"/>
                </a:rPr>
                <a:t>D</a:t>
              </a:r>
            </a:p>
          </p:txBody>
        </p:sp>
        <p:sp>
          <p:nvSpPr>
            <p:cNvPr id="27" name="Rettangolo con angoli arrotondati 26">
              <a:extLst>
                <a:ext uri="{FF2B5EF4-FFF2-40B4-BE49-F238E27FC236}">
                  <a16:creationId xmlns:a16="http://schemas.microsoft.com/office/drawing/2014/main" id="{013949E0-7859-364F-A576-1DDE8D9D4C5B}"/>
                </a:ext>
              </a:extLst>
            </p:cNvPr>
            <p:cNvSpPr/>
            <p:nvPr/>
          </p:nvSpPr>
          <p:spPr>
            <a:xfrm>
              <a:off x="237364" y="292237"/>
              <a:ext cx="339931" cy="460663"/>
            </a:xfrm>
            <a:prstGeom prst="roundRect">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rPr>
                <a:t>XB</a:t>
              </a:r>
            </a:p>
          </p:txBody>
        </p:sp>
      </p:grpSp>
      <p:sp>
        <p:nvSpPr>
          <p:cNvPr id="29" name="CasellaDiTesto 28">
            <a:extLst>
              <a:ext uri="{FF2B5EF4-FFF2-40B4-BE49-F238E27FC236}">
                <a16:creationId xmlns:a16="http://schemas.microsoft.com/office/drawing/2014/main" id="{E00319B0-E2A5-4ACF-E01D-1C6C31028281}"/>
              </a:ext>
            </a:extLst>
          </p:cNvPr>
          <p:cNvSpPr txBox="1"/>
          <p:nvPr/>
        </p:nvSpPr>
        <p:spPr>
          <a:xfrm>
            <a:off x="268341" y="899514"/>
            <a:ext cx="7824779" cy="3962623"/>
          </a:xfrm>
          <a:prstGeom prst="rect">
            <a:avLst/>
          </a:prstGeom>
          <a:noFill/>
        </p:spPr>
        <p:txBody>
          <a:bodyPr wrap="square" rtlCol="0">
            <a:spAutoFit/>
          </a:bodyPr>
          <a:lstStyle/>
          <a:p>
            <a:pPr marL="285750" indent="-285750" algn="l" defTabSz="342900">
              <a:spcBef>
                <a:spcPts val="263"/>
              </a:spcBef>
              <a:buFont typeface="Wingdings" pitchFamily="2" charset="2"/>
              <a:buChar char="q"/>
            </a:pPr>
            <a:r>
              <a:rPr lang="it-IT" sz="1600" b="1" dirty="0" err="1"/>
              <a:t>PhotoInjector</a:t>
            </a:r>
            <a:r>
              <a:rPr lang="it-IT" sz="1600" b="1" dirty="0"/>
              <a:t> Layout </a:t>
            </a:r>
            <a:r>
              <a:rPr lang="it-IT" sz="1600" b="1" dirty="0" err="1"/>
              <a:t>consolidation</a:t>
            </a:r>
            <a:r>
              <a:rPr lang="it-IT" sz="1600" b="1" dirty="0"/>
              <a:t> with 3m +3x2m </a:t>
            </a:r>
            <a:r>
              <a:rPr lang="it-IT" sz="1600" b="1" dirty="0" err="1"/>
              <a:t>S</a:t>
            </a:r>
            <a:r>
              <a:rPr lang="it-IT" sz="1600" b="1" dirty="0"/>
              <a:t>-band </a:t>
            </a:r>
            <a:r>
              <a:rPr lang="it-IT" sz="1600" b="1" dirty="0" err="1"/>
              <a:t>scheme</a:t>
            </a:r>
            <a:r>
              <a:rPr lang="it-IT" sz="1600" b="1" dirty="0"/>
              <a:t>:</a:t>
            </a:r>
          </a:p>
          <a:p>
            <a:pPr marL="742950" lvl="1" indent="-285750" defTabSz="342900">
              <a:spcBef>
                <a:spcPts val="263"/>
              </a:spcBef>
              <a:buFont typeface="Wingdings" pitchFamily="2" charset="2"/>
              <a:buChar char="§"/>
            </a:pPr>
            <a:r>
              <a:rPr lang="it-IT" sz="1600" b="1" dirty="0" err="1"/>
              <a:t>Revision</a:t>
            </a:r>
            <a:r>
              <a:rPr lang="it-IT" sz="1600" b="1" dirty="0"/>
              <a:t> of </a:t>
            </a:r>
            <a:r>
              <a:rPr lang="it-IT" sz="1600" b="1" dirty="0" err="1"/>
              <a:t>nominal</a:t>
            </a:r>
            <a:r>
              <a:rPr lang="it-IT" sz="1600" b="1" dirty="0"/>
              <a:t> 30+200 </a:t>
            </a:r>
            <a:r>
              <a:rPr lang="it-IT" sz="1600" b="1" dirty="0" err="1"/>
              <a:t>pC</a:t>
            </a:r>
            <a:r>
              <a:rPr lang="it-IT" sz="1600" b="1" dirty="0"/>
              <a:t> WoP1 </a:t>
            </a:r>
            <a:r>
              <a:rPr lang="it-IT" sz="1600" b="1" dirty="0" err="1"/>
              <a:t>scheme</a:t>
            </a:r>
            <a:r>
              <a:rPr lang="it-IT" sz="1600" b="1" dirty="0"/>
              <a:t> for plasma </a:t>
            </a:r>
            <a:r>
              <a:rPr lang="it-IT" sz="1600" b="1" dirty="0" err="1"/>
              <a:t>acceleration</a:t>
            </a:r>
            <a:r>
              <a:rPr lang="it-IT" sz="1600" b="1" dirty="0"/>
              <a:t>: </a:t>
            </a:r>
            <a:r>
              <a:rPr lang="it-IT" sz="1600" b="1" dirty="0" err="1"/>
              <a:t>Photoinjector</a:t>
            </a:r>
            <a:r>
              <a:rPr lang="it-IT" sz="1600" b="1" dirty="0"/>
              <a:t> (no </a:t>
            </a:r>
            <a:r>
              <a:rPr lang="it-IT" sz="1600" b="1" dirty="0" err="1"/>
              <a:t>Xband</a:t>
            </a:r>
            <a:r>
              <a:rPr lang="it-IT" sz="1600" b="1" dirty="0"/>
              <a:t>)+ </a:t>
            </a:r>
            <a:r>
              <a:rPr lang="it-IT" sz="1600" b="1" dirty="0" err="1"/>
              <a:t>Linac</a:t>
            </a:r>
            <a:r>
              <a:rPr lang="it-IT" sz="1600" b="1" dirty="0"/>
              <a:t> + Plasma</a:t>
            </a:r>
          </a:p>
          <a:p>
            <a:pPr marL="742950" lvl="1" indent="-285750" defTabSz="342900">
              <a:spcBef>
                <a:spcPts val="263"/>
              </a:spcBef>
              <a:buFont typeface="Wingdings" pitchFamily="2" charset="2"/>
              <a:buChar char="§"/>
            </a:pPr>
            <a:r>
              <a:rPr lang="it-IT" sz="1600" b="1" dirty="0"/>
              <a:t>Transfer Line with CSR &amp; SC  for </a:t>
            </a:r>
            <a:r>
              <a:rPr lang="it-IT" sz="1600" b="1" dirty="0" err="1"/>
              <a:t>Undulator</a:t>
            </a:r>
            <a:r>
              <a:rPr lang="it-IT" sz="1600" b="1" dirty="0"/>
              <a:t> </a:t>
            </a:r>
            <a:r>
              <a:rPr lang="it-IT" sz="1600" b="1" dirty="0" err="1"/>
              <a:t>optics</a:t>
            </a:r>
            <a:r>
              <a:rPr lang="it-IT" sz="1600" b="1" dirty="0"/>
              <a:t> matching</a:t>
            </a:r>
          </a:p>
          <a:p>
            <a:pPr marL="742950" lvl="1" indent="-285750" defTabSz="342900">
              <a:spcBef>
                <a:spcPts val="263"/>
              </a:spcBef>
              <a:buFont typeface="Wingdings" pitchFamily="2" charset="2"/>
              <a:buChar char="§"/>
            </a:pPr>
            <a:r>
              <a:rPr lang="it-IT" sz="1600" b="1" dirty="0" err="1"/>
              <a:t>Undulator</a:t>
            </a:r>
            <a:r>
              <a:rPr lang="it-IT" sz="1600" b="1" dirty="0"/>
              <a:t> </a:t>
            </a:r>
            <a:r>
              <a:rPr lang="it-IT" sz="1600" b="1" dirty="0" err="1"/>
              <a:t>results</a:t>
            </a:r>
            <a:endParaRPr lang="it-IT" sz="1600" b="1" dirty="0"/>
          </a:p>
          <a:p>
            <a:pPr marL="742950" lvl="1" indent="-285750" defTabSz="342900">
              <a:spcBef>
                <a:spcPts val="263"/>
              </a:spcBef>
              <a:buFont typeface="Wingdings" pitchFamily="2" charset="2"/>
              <a:buChar char="§"/>
            </a:pPr>
            <a:endParaRPr lang="it-IT" sz="1600" b="1" dirty="0"/>
          </a:p>
          <a:p>
            <a:pPr marL="742950" lvl="1" indent="-285750" defTabSz="342900">
              <a:spcBef>
                <a:spcPts val="263"/>
              </a:spcBef>
              <a:buFont typeface="Wingdings" pitchFamily="2" charset="2"/>
              <a:buChar char="§"/>
            </a:pPr>
            <a:endParaRPr lang="it-IT" sz="1600" b="1" dirty="0"/>
          </a:p>
          <a:p>
            <a:pPr marL="742950" lvl="1" indent="-285750" defTabSz="342900">
              <a:spcBef>
                <a:spcPts val="263"/>
              </a:spcBef>
              <a:buFont typeface="Wingdings" pitchFamily="2" charset="2"/>
              <a:buChar char="§"/>
            </a:pPr>
            <a:endParaRPr lang="it-IT" sz="1600" b="1" dirty="0"/>
          </a:p>
          <a:p>
            <a:pPr marL="742950" lvl="1" indent="-285750" defTabSz="342900">
              <a:spcBef>
                <a:spcPts val="263"/>
              </a:spcBef>
              <a:buFont typeface="Wingdings" pitchFamily="2" charset="2"/>
              <a:buChar char="§"/>
            </a:pPr>
            <a:endParaRPr lang="it-IT" sz="1600" b="1" dirty="0"/>
          </a:p>
          <a:p>
            <a:pPr marL="742950" lvl="1" indent="-285750" defTabSz="342900">
              <a:spcBef>
                <a:spcPts val="263"/>
              </a:spcBef>
              <a:buFont typeface="Wingdings" pitchFamily="2" charset="2"/>
              <a:buChar char="§"/>
            </a:pPr>
            <a:endParaRPr lang="it-IT" sz="1600" b="1" dirty="0"/>
          </a:p>
          <a:p>
            <a:pPr marL="285750" indent="-285750" defTabSz="342900">
              <a:spcBef>
                <a:spcPts val="263"/>
              </a:spcBef>
              <a:buFont typeface="Wingdings" pitchFamily="2" charset="2"/>
              <a:buChar char="q"/>
            </a:pPr>
            <a:endParaRPr lang="it-IT" sz="1600" b="1" dirty="0">
              <a:solidFill>
                <a:schemeClr val="accent1"/>
              </a:solidFill>
            </a:endParaRPr>
          </a:p>
          <a:p>
            <a:pPr marL="285750" indent="-285750" defTabSz="342900">
              <a:spcBef>
                <a:spcPts val="263"/>
              </a:spcBef>
              <a:buFont typeface="Wingdings" pitchFamily="2" charset="2"/>
              <a:buChar char="q"/>
            </a:pPr>
            <a:r>
              <a:rPr lang="it-IT" sz="1600" b="1" dirty="0">
                <a:solidFill>
                  <a:schemeClr val="accent1"/>
                </a:solidFill>
              </a:rPr>
              <a:t>On </a:t>
            </a:r>
            <a:r>
              <a:rPr lang="it-IT" sz="1600" b="1" dirty="0" err="1">
                <a:solidFill>
                  <a:schemeClr val="accent1"/>
                </a:solidFill>
              </a:rPr>
              <a:t>going</a:t>
            </a:r>
            <a:r>
              <a:rPr lang="it-IT" sz="1600" b="1" dirty="0">
                <a:solidFill>
                  <a:schemeClr val="accent1"/>
                </a:solidFill>
              </a:rPr>
              <a:t>:</a:t>
            </a:r>
          </a:p>
          <a:p>
            <a:pPr marL="742950" lvl="1" indent="-285750" defTabSz="342900">
              <a:spcBef>
                <a:spcPts val="263"/>
              </a:spcBef>
              <a:buFont typeface="Wingdings" pitchFamily="2" charset="2"/>
              <a:buChar char="§"/>
            </a:pPr>
            <a:r>
              <a:rPr lang="it-IT" sz="1600" b="1" dirty="0" err="1">
                <a:solidFill>
                  <a:schemeClr val="accent1"/>
                </a:solidFill>
              </a:rPr>
              <a:t>Diagnostics</a:t>
            </a:r>
            <a:r>
              <a:rPr lang="it-IT" sz="1600" b="1" dirty="0">
                <a:solidFill>
                  <a:schemeClr val="accent1"/>
                </a:solidFill>
              </a:rPr>
              <a:t> </a:t>
            </a:r>
            <a:r>
              <a:rPr lang="it-IT" sz="1600" b="1" dirty="0" err="1">
                <a:solidFill>
                  <a:schemeClr val="accent1"/>
                </a:solidFill>
              </a:rPr>
              <a:t>feasibility</a:t>
            </a:r>
            <a:r>
              <a:rPr lang="it-IT" sz="1600" b="1" dirty="0">
                <a:solidFill>
                  <a:schemeClr val="accent1"/>
                </a:solidFill>
              </a:rPr>
              <a:t>/</a:t>
            </a:r>
            <a:r>
              <a:rPr lang="it-IT" sz="1600" b="1" dirty="0" err="1">
                <a:solidFill>
                  <a:schemeClr val="accent1"/>
                </a:solidFill>
              </a:rPr>
              <a:t>efficiency</a:t>
            </a:r>
            <a:r>
              <a:rPr lang="it-IT" sz="1600" b="1" dirty="0">
                <a:solidFill>
                  <a:schemeClr val="accent1"/>
                </a:solidFill>
              </a:rPr>
              <a:t> check </a:t>
            </a:r>
            <a:r>
              <a:rPr lang="it-IT" sz="1600" b="1" dirty="0" err="1">
                <a:solidFill>
                  <a:schemeClr val="accent1"/>
                </a:solidFill>
              </a:rPr>
              <a:t>w</a:t>
            </a:r>
            <a:r>
              <a:rPr lang="it-IT" sz="1600" b="1" dirty="0">
                <a:solidFill>
                  <a:schemeClr val="accent1"/>
                </a:solidFill>
              </a:rPr>
              <a:t> </a:t>
            </a:r>
            <a:r>
              <a:rPr lang="it-IT" sz="1600" b="1" dirty="0" err="1">
                <a:solidFill>
                  <a:schemeClr val="accent1"/>
                </a:solidFill>
              </a:rPr>
              <a:t>virtual</a:t>
            </a:r>
            <a:r>
              <a:rPr lang="it-IT" sz="1600" b="1" dirty="0">
                <a:solidFill>
                  <a:schemeClr val="accent1"/>
                </a:solidFill>
              </a:rPr>
              <a:t> </a:t>
            </a:r>
            <a:r>
              <a:rPr lang="it-IT" sz="1600" b="1" dirty="0" err="1">
                <a:solidFill>
                  <a:schemeClr val="accent1"/>
                </a:solidFill>
              </a:rPr>
              <a:t>measurements</a:t>
            </a:r>
            <a:r>
              <a:rPr lang="it-IT" sz="1600" b="1" dirty="0">
                <a:solidFill>
                  <a:schemeClr val="accent1"/>
                </a:solidFill>
              </a:rPr>
              <a:t> (</a:t>
            </a:r>
            <a:r>
              <a:rPr lang="it-IT" sz="1600" b="1" dirty="0" err="1">
                <a:solidFill>
                  <a:schemeClr val="accent1"/>
                </a:solidFill>
              </a:rPr>
              <a:t>priority</a:t>
            </a:r>
            <a:r>
              <a:rPr lang="it-IT" sz="1600" b="1" dirty="0">
                <a:solidFill>
                  <a:schemeClr val="accent1"/>
                </a:solidFill>
              </a:rPr>
              <a:t> order) to </a:t>
            </a:r>
            <a:r>
              <a:rPr lang="it-IT" sz="1600" b="1" dirty="0" err="1">
                <a:solidFill>
                  <a:schemeClr val="accent1"/>
                </a:solidFill>
              </a:rPr>
              <a:t>finalize</a:t>
            </a:r>
            <a:r>
              <a:rPr lang="it-IT" sz="1600" b="1" dirty="0">
                <a:solidFill>
                  <a:schemeClr val="accent1"/>
                </a:solidFill>
              </a:rPr>
              <a:t> the </a:t>
            </a:r>
            <a:r>
              <a:rPr lang="it-IT" sz="1600" b="1" dirty="0" err="1">
                <a:solidFill>
                  <a:schemeClr val="accent1"/>
                </a:solidFill>
              </a:rPr>
              <a:t>basic</a:t>
            </a:r>
            <a:r>
              <a:rPr lang="it-IT" sz="1600" b="1" dirty="0">
                <a:solidFill>
                  <a:schemeClr val="accent1"/>
                </a:solidFill>
              </a:rPr>
              <a:t> layout</a:t>
            </a:r>
          </a:p>
        </p:txBody>
      </p:sp>
      <p:grpSp>
        <p:nvGrpSpPr>
          <p:cNvPr id="9" name="Gruppo 8">
            <a:extLst>
              <a:ext uri="{FF2B5EF4-FFF2-40B4-BE49-F238E27FC236}">
                <a16:creationId xmlns:a16="http://schemas.microsoft.com/office/drawing/2014/main" id="{27B07807-83B6-7EE0-5105-E0A938DB7FF2}"/>
              </a:ext>
            </a:extLst>
          </p:cNvPr>
          <p:cNvGrpSpPr/>
          <p:nvPr/>
        </p:nvGrpSpPr>
        <p:grpSpPr>
          <a:xfrm>
            <a:off x="210935" y="2549955"/>
            <a:ext cx="8048363" cy="502423"/>
            <a:chOff x="210935" y="2549955"/>
            <a:chExt cx="8048363" cy="502423"/>
          </a:xfrm>
        </p:grpSpPr>
        <p:sp>
          <p:nvSpPr>
            <p:cNvPr id="4" name="CasellaDiTesto 3">
              <a:extLst>
                <a:ext uri="{FF2B5EF4-FFF2-40B4-BE49-F238E27FC236}">
                  <a16:creationId xmlns:a16="http://schemas.microsoft.com/office/drawing/2014/main" id="{2489D7DC-EF34-7F1F-ECA0-F2CA75B683CB}"/>
                </a:ext>
              </a:extLst>
            </p:cNvPr>
            <p:cNvSpPr txBox="1"/>
            <p:nvPr/>
          </p:nvSpPr>
          <p:spPr>
            <a:xfrm>
              <a:off x="210935" y="2663809"/>
              <a:ext cx="1751527" cy="276999"/>
            </a:xfrm>
            <a:prstGeom prst="rect">
              <a:avLst/>
            </a:prstGeom>
            <a:noFill/>
          </p:spPr>
          <p:txBody>
            <a:bodyPr wrap="square" rtlCol="0">
              <a:spAutoFit/>
            </a:bodyPr>
            <a:lstStyle/>
            <a:p>
              <a:pPr algn="l" defTabSz="342900">
                <a:spcBef>
                  <a:spcPts val="263"/>
                </a:spcBef>
              </a:pPr>
              <a:r>
                <a:rPr lang="it-IT" sz="1200" b="1" dirty="0" err="1"/>
                <a:t>Tstep+Astra</a:t>
              </a:r>
              <a:r>
                <a:rPr lang="it-IT" sz="1200" b="1" dirty="0"/>
                <a:t> (SC, </a:t>
              </a:r>
              <a:r>
                <a:rPr lang="it-IT" sz="1200" b="1" dirty="0" err="1"/>
                <a:t>Fmaps</a:t>
              </a:r>
              <a:r>
                <a:rPr lang="it-IT" sz="1200" b="1" dirty="0"/>
                <a:t>)</a:t>
              </a:r>
            </a:p>
          </p:txBody>
        </p:sp>
        <p:sp>
          <p:nvSpPr>
            <p:cNvPr id="5" name="CasellaDiTesto 4">
              <a:extLst>
                <a:ext uri="{FF2B5EF4-FFF2-40B4-BE49-F238E27FC236}">
                  <a16:creationId xmlns:a16="http://schemas.microsoft.com/office/drawing/2014/main" id="{26A2B90B-2752-15D9-F67F-AFB882F3738D}"/>
                </a:ext>
              </a:extLst>
            </p:cNvPr>
            <p:cNvSpPr txBox="1"/>
            <p:nvPr/>
          </p:nvSpPr>
          <p:spPr>
            <a:xfrm>
              <a:off x="2327487" y="2552241"/>
              <a:ext cx="1370611" cy="500137"/>
            </a:xfrm>
            <a:prstGeom prst="rect">
              <a:avLst/>
            </a:prstGeom>
            <a:noFill/>
          </p:spPr>
          <p:txBody>
            <a:bodyPr wrap="square" rtlCol="0">
              <a:spAutoFit/>
            </a:bodyPr>
            <a:lstStyle/>
            <a:p>
              <a:pPr algn="ctr" defTabSz="342900">
                <a:spcBef>
                  <a:spcPts val="263"/>
                </a:spcBef>
              </a:pPr>
              <a:r>
                <a:rPr lang="it-IT" sz="1200" b="1" dirty="0" err="1">
                  <a:solidFill>
                    <a:srgbClr val="C00000"/>
                  </a:solidFill>
                </a:rPr>
                <a:t>Elegant</a:t>
              </a:r>
              <a:r>
                <a:rPr lang="it-IT" sz="1200" b="1" dirty="0">
                  <a:solidFill>
                    <a:srgbClr val="C00000"/>
                  </a:solidFill>
                </a:rPr>
                <a:t> (WF, CSR)</a:t>
              </a:r>
            </a:p>
            <a:p>
              <a:pPr algn="ctr" defTabSz="342900">
                <a:spcBef>
                  <a:spcPts val="263"/>
                </a:spcBef>
              </a:pPr>
              <a:r>
                <a:rPr lang="it-IT" sz="1200" b="1" dirty="0" err="1">
                  <a:solidFill>
                    <a:srgbClr val="C00000"/>
                  </a:solidFill>
                </a:rPr>
                <a:t>Tstep</a:t>
              </a:r>
              <a:r>
                <a:rPr lang="it-IT" sz="1200" b="1" dirty="0">
                  <a:solidFill>
                    <a:srgbClr val="C00000"/>
                  </a:solidFill>
                </a:rPr>
                <a:t> (SC)</a:t>
              </a:r>
            </a:p>
          </p:txBody>
        </p:sp>
        <p:sp>
          <p:nvSpPr>
            <p:cNvPr id="6" name="CasellaDiTesto 5">
              <a:extLst>
                <a:ext uri="{FF2B5EF4-FFF2-40B4-BE49-F238E27FC236}">
                  <a16:creationId xmlns:a16="http://schemas.microsoft.com/office/drawing/2014/main" id="{97049F96-21E5-976F-1F02-83269C68B256}"/>
                </a:ext>
              </a:extLst>
            </p:cNvPr>
            <p:cNvSpPr txBox="1"/>
            <p:nvPr/>
          </p:nvSpPr>
          <p:spPr>
            <a:xfrm>
              <a:off x="4285301" y="2663809"/>
              <a:ext cx="768390" cy="276999"/>
            </a:xfrm>
            <a:prstGeom prst="rect">
              <a:avLst/>
            </a:prstGeom>
            <a:noFill/>
          </p:spPr>
          <p:txBody>
            <a:bodyPr wrap="square" rtlCol="0">
              <a:spAutoFit/>
            </a:bodyPr>
            <a:lstStyle/>
            <a:p>
              <a:pPr algn="l" defTabSz="342900">
                <a:spcBef>
                  <a:spcPts val="263"/>
                </a:spcBef>
              </a:pPr>
              <a:r>
                <a:rPr lang="it-IT" sz="1200" b="1" dirty="0">
                  <a:solidFill>
                    <a:srgbClr val="00B0F0"/>
                  </a:solidFill>
                </a:rPr>
                <a:t>Architect</a:t>
              </a:r>
            </a:p>
          </p:txBody>
        </p:sp>
        <p:sp>
          <p:nvSpPr>
            <p:cNvPr id="7" name="CasellaDiTesto 6">
              <a:extLst>
                <a:ext uri="{FF2B5EF4-FFF2-40B4-BE49-F238E27FC236}">
                  <a16:creationId xmlns:a16="http://schemas.microsoft.com/office/drawing/2014/main" id="{5849B002-6F3E-6D1F-F0C5-88B802ACCDA4}"/>
                </a:ext>
              </a:extLst>
            </p:cNvPr>
            <p:cNvSpPr txBox="1"/>
            <p:nvPr/>
          </p:nvSpPr>
          <p:spPr>
            <a:xfrm>
              <a:off x="5339345" y="2549955"/>
              <a:ext cx="1370611" cy="500137"/>
            </a:xfrm>
            <a:prstGeom prst="rect">
              <a:avLst/>
            </a:prstGeom>
            <a:noFill/>
          </p:spPr>
          <p:txBody>
            <a:bodyPr wrap="square" rtlCol="0">
              <a:spAutoFit/>
            </a:bodyPr>
            <a:lstStyle/>
            <a:p>
              <a:pPr algn="ctr" defTabSz="342900">
                <a:spcBef>
                  <a:spcPts val="263"/>
                </a:spcBef>
              </a:pPr>
              <a:r>
                <a:rPr lang="it-IT" sz="1200" b="1" dirty="0" err="1">
                  <a:solidFill>
                    <a:srgbClr val="945200"/>
                  </a:solidFill>
                </a:rPr>
                <a:t>Elegant</a:t>
              </a:r>
              <a:r>
                <a:rPr lang="it-IT" sz="1200" b="1" dirty="0">
                  <a:solidFill>
                    <a:srgbClr val="945200"/>
                  </a:solidFill>
                </a:rPr>
                <a:t> (WF, CSR)</a:t>
              </a:r>
            </a:p>
            <a:p>
              <a:pPr algn="ctr" defTabSz="342900">
                <a:spcBef>
                  <a:spcPts val="263"/>
                </a:spcBef>
              </a:pPr>
              <a:r>
                <a:rPr lang="it-IT" sz="1200" b="1" dirty="0">
                  <a:solidFill>
                    <a:srgbClr val="945200"/>
                  </a:solidFill>
                </a:rPr>
                <a:t>Astra (SC)</a:t>
              </a:r>
            </a:p>
          </p:txBody>
        </p:sp>
        <p:sp>
          <p:nvSpPr>
            <p:cNvPr id="8" name="CasellaDiTesto 7">
              <a:extLst>
                <a:ext uri="{FF2B5EF4-FFF2-40B4-BE49-F238E27FC236}">
                  <a16:creationId xmlns:a16="http://schemas.microsoft.com/office/drawing/2014/main" id="{99BA901F-2A5C-18AF-CAA3-188C50C60F6E}"/>
                </a:ext>
              </a:extLst>
            </p:cNvPr>
            <p:cNvSpPr txBox="1"/>
            <p:nvPr/>
          </p:nvSpPr>
          <p:spPr>
            <a:xfrm>
              <a:off x="7333428" y="2661523"/>
              <a:ext cx="925870" cy="276999"/>
            </a:xfrm>
            <a:prstGeom prst="rect">
              <a:avLst/>
            </a:prstGeom>
            <a:noFill/>
          </p:spPr>
          <p:txBody>
            <a:bodyPr wrap="square" rtlCol="0">
              <a:spAutoFit/>
            </a:bodyPr>
            <a:lstStyle/>
            <a:p>
              <a:pPr algn="l" defTabSz="342900">
                <a:spcBef>
                  <a:spcPts val="263"/>
                </a:spcBef>
              </a:pPr>
              <a:r>
                <a:rPr lang="it-IT" sz="1200" b="1" dirty="0">
                  <a:solidFill>
                    <a:srgbClr val="0070C0"/>
                  </a:solidFill>
                </a:rPr>
                <a:t>Genesis 3D</a:t>
              </a:r>
            </a:p>
          </p:txBody>
        </p:sp>
      </p:grpSp>
      <p:cxnSp>
        <p:nvCxnSpPr>
          <p:cNvPr id="11" name="Connettore 2 10">
            <a:extLst>
              <a:ext uri="{FF2B5EF4-FFF2-40B4-BE49-F238E27FC236}">
                <a16:creationId xmlns:a16="http://schemas.microsoft.com/office/drawing/2014/main" id="{D6465A7B-B1C8-7CB6-B5C8-47D2D3D9C6CE}"/>
              </a:ext>
            </a:extLst>
          </p:cNvPr>
          <p:cNvCxnSpPr>
            <a:cxnSpLocks/>
          </p:cNvCxnSpPr>
          <p:nvPr/>
        </p:nvCxnSpPr>
        <p:spPr>
          <a:xfrm flipV="1">
            <a:off x="2136758" y="3524949"/>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EF6AD28E-368F-C29D-1726-35DEFE91EE1B}"/>
              </a:ext>
            </a:extLst>
          </p:cNvPr>
          <p:cNvCxnSpPr/>
          <p:nvPr/>
        </p:nvCxnSpPr>
        <p:spPr>
          <a:xfrm>
            <a:off x="2136758" y="4237630"/>
            <a:ext cx="65793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EE02D3CA-5031-4756-7016-6E817DF531E3}"/>
              </a:ext>
            </a:extLst>
          </p:cNvPr>
          <p:cNvCxnSpPr>
            <a:cxnSpLocks/>
          </p:cNvCxnSpPr>
          <p:nvPr/>
        </p:nvCxnSpPr>
        <p:spPr>
          <a:xfrm flipV="1">
            <a:off x="3871849" y="3524949"/>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C7C90B7F-D11B-FC25-9C22-A91CB48166D3}"/>
              </a:ext>
            </a:extLst>
          </p:cNvPr>
          <p:cNvCxnSpPr>
            <a:cxnSpLocks/>
          </p:cNvCxnSpPr>
          <p:nvPr/>
        </p:nvCxnSpPr>
        <p:spPr>
          <a:xfrm flipV="1">
            <a:off x="6940417" y="3524949"/>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C30E0708-0323-DC90-1592-34640D443348}"/>
              </a:ext>
            </a:extLst>
          </p:cNvPr>
          <p:cNvCxnSpPr>
            <a:cxnSpLocks/>
          </p:cNvCxnSpPr>
          <p:nvPr/>
        </p:nvCxnSpPr>
        <p:spPr>
          <a:xfrm flipV="1">
            <a:off x="8711598" y="3527223"/>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907BAE36-8A69-D5F8-00C9-F6FF3EC0DB44}"/>
              </a:ext>
            </a:extLst>
          </p:cNvPr>
          <p:cNvSpPr txBox="1"/>
          <p:nvPr/>
        </p:nvSpPr>
        <p:spPr>
          <a:xfrm>
            <a:off x="6744028" y="3622056"/>
            <a:ext cx="263214" cy="276999"/>
          </a:xfrm>
          <a:prstGeom prst="rect">
            <a:avLst/>
          </a:prstGeom>
          <a:noFill/>
        </p:spPr>
        <p:txBody>
          <a:bodyPr wrap="none" rtlCol="0">
            <a:spAutoFit/>
          </a:bodyPr>
          <a:lstStyle/>
          <a:p>
            <a:pPr algn="l" defTabSz="342900">
              <a:spcBef>
                <a:spcPts val="263"/>
              </a:spcBef>
            </a:pPr>
            <a:r>
              <a:rPr lang="it-IT" sz="1200" b="1" dirty="0">
                <a:solidFill>
                  <a:schemeClr val="accent1"/>
                </a:solidFill>
              </a:rPr>
              <a:t>1</a:t>
            </a:r>
          </a:p>
        </p:txBody>
      </p:sp>
      <p:sp>
        <p:nvSpPr>
          <p:cNvPr id="41" name="CasellaDiTesto 40">
            <a:extLst>
              <a:ext uri="{FF2B5EF4-FFF2-40B4-BE49-F238E27FC236}">
                <a16:creationId xmlns:a16="http://schemas.microsoft.com/office/drawing/2014/main" id="{AFD07B0E-9B31-900A-9EFA-1A793470D6A5}"/>
              </a:ext>
            </a:extLst>
          </p:cNvPr>
          <p:cNvSpPr txBox="1"/>
          <p:nvPr/>
        </p:nvSpPr>
        <p:spPr>
          <a:xfrm>
            <a:off x="3838752" y="3622056"/>
            <a:ext cx="263214" cy="276999"/>
          </a:xfrm>
          <a:prstGeom prst="rect">
            <a:avLst/>
          </a:prstGeom>
          <a:noFill/>
        </p:spPr>
        <p:txBody>
          <a:bodyPr wrap="none" rtlCol="0">
            <a:spAutoFit/>
          </a:bodyPr>
          <a:lstStyle/>
          <a:p>
            <a:pPr algn="l" defTabSz="342900">
              <a:spcBef>
                <a:spcPts val="263"/>
              </a:spcBef>
            </a:pPr>
            <a:r>
              <a:rPr lang="it-IT" sz="1200" b="1" dirty="0">
                <a:solidFill>
                  <a:schemeClr val="accent1"/>
                </a:solidFill>
              </a:rPr>
              <a:t>3</a:t>
            </a:r>
          </a:p>
        </p:txBody>
      </p:sp>
      <p:sp>
        <p:nvSpPr>
          <p:cNvPr id="42" name="CasellaDiTesto 41">
            <a:extLst>
              <a:ext uri="{FF2B5EF4-FFF2-40B4-BE49-F238E27FC236}">
                <a16:creationId xmlns:a16="http://schemas.microsoft.com/office/drawing/2014/main" id="{ED7092AE-7C07-A1CA-AB33-C548E5DAA8FD}"/>
              </a:ext>
            </a:extLst>
          </p:cNvPr>
          <p:cNvSpPr txBox="1"/>
          <p:nvPr/>
        </p:nvSpPr>
        <p:spPr>
          <a:xfrm>
            <a:off x="2132210" y="3622056"/>
            <a:ext cx="263214" cy="276999"/>
          </a:xfrm>
          <a:prstGeom prst="rect">
            <a:avLst/>
          </a:prstGeom>
          <a:noFill/>
        </p:spPr>
        <p:txBody>
          <a:bodyPr wrap="none" rtlCol="0">
            <a:spAutoFit/>
          </a:bodyPr>
          <a:lstStyle/>
          <a:p>
            <a:pPr algn="l" defTabSz="342900">
              <a:spcBef>
                <a:spcPts val="263"/>
              </a:spcBef>
            </a:pPr>
            <a:r>
              <a:rPr lang="it-IT" sz="1200" b="1" dirty="0">
                <a:solidFill>
                  <a:schemeClr val="accent1"/>
                </a:solidFill>
              </a:rPr>
              <a:t>2</a:t>
            </a:r>
          </a:p>
        </p:txBody>
      </p:sp>
      <p:sp>
        <p:nvSpPr>
          <p:cNvPr id="43" name="CasellaDiTesto 42">
            <a:extLst>
              <a:ext uri="{FF2B5EF4-FFF2-40B4-BE49-F238E27FC236}">
                <a16:creationId xmlns:a16="http://schemas.microsoft.com/office/drawing/2014/main" id="{92A5588C-6DB0-0452-ED40-8B9056BCA594}"/>
              </a:ext>
            </a:extLst>
          </p:cNvPr>
          <p:cNvSpPr txBox="1"/>
          <p:nvPr/>
        </p:nvSpPr>
        <p:spPr>
          <a:xfrm>
            <a:off x="8430153" y="3622056"/>
            <a:ext cx="263214" cy="276999"/>
          </a:xfrm>
          <a:prstGeom prst="rect">
            <a:avLst/>
          </a:prstGeom>
          <a:noFill/>
        </p:spPr>
        <p:txBody>
          <a:bodyPr wrap="none" rtlCol="0">
            <a:spAutoFit/>
          </a:bodyPr>
          <a:lstStyle/>
          <a:p>
            <a:pPr algn="l" defTabSz="342900">
              <a:spcBef>
                <a:spcPts val="263"/>
              </a:spcBef>
            </a:pPr>
            <a:r>
              <a:rPr lang="it-IT" sz="1200" b="1" dirty="0">
                <a:solidFill>
                  <a:schemeClr val="accent1"/>
                </a:solidFill>
              </a:rPr>
              <a:t>4</a:t>
            </a:r>
          </a:p>
        </p:txBody>
      </p:sp>
      <p:sp>
        <p:nvSpPr>
          <p:cNvPr id="44" name="Parentesi graffa chiusa 43">
            <a:extLst>
              <a:ext uri="{FF2B5EF4-FFF2-40B4-BE49-F238E27FC236}">
                <a16:creationId xmlns:a16="http://schemas.microsoft.com/office/drawing/2014/main" id="{694A8AE6-8DC4-BBA2-1186-91982F7E98A9}"/>
              </a:ext>
            </a:extLst>
          </p:cNvPr>
          <p:cNvSpPr/>
          <p:nvPr/>
        </p:nvSpPr>
        <p:spPr>
          <a:xfrm>
            <a:off x="7177674" y="1016758"/>
            <a:ext cx="69287" cy="1235123"/>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
        <p:nvSpPr>
          <p:cNvPr id="46" name="CasellaDiTesto 45">
            <a:extLst>
              <a:ext uri="{FF2B5EF4-FFF2-40B4-BE49-F238E27FC236}">
                <a16:creationId xmlns:a16="http://schemas.microsoft.com/office/drawing/2014/main" id="{3DEFFB1D-1B31-4D86-58CD-35429518E302}"/>
              </a:ext>
            </a:extLst>
          </p:cNvPr>
          <p:cNvSpPr txBox="1"/>
          <p:nvPr/>
        </p:nvSpPr>
        <p:spPr>
          <a:xfrm>
            <a:off x="7350198" y="1433700"/>
            <a:ext cx="611065" cy="338554"/>
          </a:xfrm>
          <a:prstGeom prst="rect">
            <a:avLst/>
          </a:prstGeom>
          <a:noFill/>
        </p:spPr>
        <p:txBody>
          <a:bodyPr wrap="none" rtlCol="0">
            <a:spAutoFit/>
          </a:bodyPr>
          <a:lstStyle/>
          <a:p>
            <a:pPr algn="l" defTabSz="342900">
              <a:spcBef>
                <a:spcPts val="263"/>
              </a:spcBef>
            </a:pPr>
            <a:r>
              <a:rPr lang="it-IT" sz="1600" b="1" i="1" dirty="0" err="1"/>
              <a:t>done</a:t>
            </a:r>
            <a:endParaRPr lang="it-IT" sz="1600" b="1" i="1" dirty="0"/>
          </a:p>
        </p:txBody>
      </p:sp>
    </p:spTree>
    <p:extLst>
      <p:ext uri="{BB962C8B-B14F-4D97-AF65-F5344CB8AC3E}">
        <p14:creationId xmlns:p14="http://schemas.microsoft.com/office/powerpoint/2010/main" val="13040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B6D54-FFB9-42B6-AE6F-1442649B84F7}"/>
              </a:ext>
            </a:extLst>
          </p:cNvPr>
          <p:cNvSpPr>
            <a:spLocks noGrp="1"/>
          </p:cNvSpPr>
          <p:nvPr>
            <p:ph type="title"/>
          </p:nvPr>
        </p:nvSpPr>
        <p:spPr>
          <a:xfrm>
            <a:off x="42361" y="-39002"/>
            <a:ext cx="8655729" cy="862148"/>
          </a:xfrm>
        </p:spPr>
        <p:txBody>
          <a:bodyPr anchor="ctr">
            <a:normAutofit/>
          </a:bodyPr>
          <a:lstStyle/>
          <a:p>
            <a:r>
              <a:rPr lang="en-GB" sz="2100" u="sng" dirty="0">
                <a:solidFill>
                  <a:schemeClr val="accent5">
                    <a:lumMod val="75000"/>
                  </a:schemeClr>
                </a:solidFill>
                <a:effectLst>
                  <a:outerShdw blurRad="38100" dist="38100" dir="2700000" algn="tl">
                    <a:srgbClr val="000000">
                      <a:alpha val="43137"/>
                    </a:srgbClr>
                  </a:outerShdw>
                </a:effectLst>
                <a:latin typeface="Maiandra GD" panose="020E0502030308020204" pitchFamily="34" charset="0"/>
                <a:cs typeface="Calibri" panose="020F0502020204030204" pitchFamily="34" charset="0"/>
              </a:rPr>
              <a:t>Reference Working point</a:t>
            </a:r>
            <a:br>
              <a:rPr lang="en-GB" sz="2100" u="sng" dirty="0">
                <a:solidFill>
                  <a:schemeClr val="accent5">
                    <a:lumMod val="75000"/>
                  </a:schemeClr>
                </a:solidFill>
                <a:effectLst>
                  <a:outerShdw blurRad="38100" dist="38100" dir="2700000" algn="tl">
                    <a:srgbClr val="000000">
                      <a:alpha val="43137"/>
                    </a:srgbClr>
                  </a:outerShdw>
                </a:effectLst>
                <a:latin typeface="Maiandra GD" panose="020E0502030308020204" pitchFamily="34" charset="0"/>
                <a:cs typeface="Calibri" panose="020F0502020204030204" pitchFamily="34" charset="0"/>
              </a:rPr>
            </a:br>
            <a:r>
              <a:rPr lang="en-GB" sz="2100" u="sng" dirty="0">
                <a:solidFill>
                  <a:schemeClr val="accent5">
                    <a:lumMod val="75000"/>
                  </a:schemeClr>
                </a:solidFill>
                <a:effectLst>
                  <a:outerShdw blurRad="38100" dist="38100" dir="2700000" algn="tl">
                    <a:srgbClr val="000000">
                      <a:alpha val="43137"/>
                    </a:srgbClr>
                  </a:outerShdw>
                </a:effectLst>
                <a:latin typeface="Maiandra GD" panose="020E0502030308020204" pitchFamily="34" charset="0"/>
                <a:cs typeface="Calibri" panose="020F0502020204030204" pitchFamily="34" charset="0"/>
              </a:rPr>
              <a:t>Beam Dynamics</a:t>
            </a:r>
            <a:endParaRPr lang="en-GB" sz="2100" cap="none" dirty="0">
              <a:solidFill>
                <a:schemeClr val="accent5">
                  <a:lumMod val="75000"/>
                </a:schemeClr>
              </a:solidFill>
              <a:effectLst>
                <a:outerShdw blurRad="38100" dist="38100" dir="2700000" algn="tl">
                  <a:srgbClr val="000000">
                    <a:alpha val="43137"/>
                  </a:srgbClr>
                </a:outerShdw>
              </a:effectLst>
              <a:latin typeface="Maiandra GD" panose="020E050203030802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D5DB5624-3541-4230-80F4-6F60C67C5A9A}"/>
              </a:ext>
            </a:extLst>
          </p:cNvPr>
          <p:cNvSpPr>
            <a:spLocks noGrp="1"/>
          </p:cNvSpPr>
          <p:nvPr>
            <p:ph idx="1"/>
          </p:nvPr>
        </p:nvSpPr>
        <p:spPr>
          <a:xfrm>
            <a:off x="79900" y="787834"/>
            <a:ext cx="8919701" cy="3982901"/>
          </a:xfrm>
        </p:spPr>
        <p:txBody>
          <a:bodyPr>
            <a:noAutofit/>
          </a:bodyPr>
          <a:lstStyle/>
          <a:p>
            <a:pPr algn="just"/>
            <a:r>
              <a:rPr lang="it-IT" sz="1200" dirty="0" err="1">
                <a:latin typeface="Helvetica Neue Light"/>
                <a:cs typeface="Calibri Light" panose="020F0302020204030204" pitchFamily="34" charset="0"/>
              </a:rPr>
              <a:t>Beside</a:t>
            </a:r>
            <a:r>
              <a:rPr lang="it-IT" sz="1200" dirty="0">
                <a:latin typeface="Helvetica Neue Light"/>
                <a:cs typeface="Calibri Light" panose="020F0302020204030204" pitchFamily="34" charset="0"/>
              </a:rPr>
              <a:t> the FEL </a:t>
            </a:r>
            <a:r>
              <a:rPr lang="it-IT" sz="1200" dirty="0" err="1">
                <a:latin typeface="Helvetica Neue Light"/>
                <a:cs typeface="Calibri Light" panose="020F0302020204030204" pitchFamily="34" charset="0"/>
              </a:rPr>
              <a:t>specifications</a:t>
            </a:r>
            <a:r>
              <a:rPr lang="it-IT" sz="1200" dirty="0">
                <a:latin typeface="Helvetica Neue Light"/>
                <a:cs typeface="Calibri Light" panose="020F0302020204030204" pitchFamily="34" charset="0"/>
              </a:rPr>
              <a:t>, the </a:t>
            </a:r>
            <a:r>
              <a:rPr lang="it-IT" sz="1200" b="1" u="sng" dirty="0" err="1">
                <a:latin typeface="Helvetica Neue Light"/>
                <a:cs typeface="Calibri Light" panose="020F0302020204030204" pitchFamily="34" charset="0"/>
              </a:rPr>
              <a:t>reference</a:t>
            </a:r>
            <a:r>
              <a:rPr lang="it-IT" sz="1200" b="1" u="sng" dirty="0">
                <a:latin typeface="Helvetica Neue Light"/>
                <a:cs typeface="Calibri Light" panose="020F0302020204030204" pitchFamily="34" charset="0"/>
              </a:rPr>
              <a:t> working point</a:t>
            </a:r>
            <a:r>
              <a:rPr lang="it-IT" sz="1200" dirty="0">
                <a:latin typeface="Helvetica Neue Light"/>
                <a:cs typeface="Calibri Light" panose="020F0302020204030204" pitchFamily="34" charset="0"/>
              </a:rPr>
              <a:t> </a:t>
            </a:r>
            <a:r>
              <a:rPr lang="it-IT" sz="1200" dirty="0" err="1">
                <a:latin typeface="Helvetica Neue Light"/>
                <a:cs typeface="Calibri Light" panose="020F0302020204030204" pitchFamily="34" charset="0"/>
              </a:rPr>
              <a:t>has</a:t>
            </a:r>
            <a:r>
              <a:rPr lang="it-IT" sz="1200" dirty="0">
                <a:latin typeface="Helvetica Neue Light"/>
                <a:cs typeface="Calibri Light" panose="020F0302020204030204" pitchFamily="34" charset="0"/>
              </a:rPr>
              <a:t> </a:t>
            </a:r>
            <a:r>
              <a:rPr lang="it-IT" sz="1200" dirty="0" err="1">
                <a:latin typeface="Helvetica Neue Light"/>
                <a:cs typeface="Calibri Light" panose="020F0302020204030204" pitchFamily="34" charset="0"/>
              </a:rPr>
              <a:t>been</a:t>
            </a:r>
            <a:r>
              <a:rPr lang="it-IT" sz="1200" dirty="0">
                <a:latin typeface="Helvetica Neue Light"/>
                <a:cs typeface="Calibri Light" panose="020F0302020204030204" pitchFamily="34" charset="0"/>
              </a:rPr>
              <a:t> </a:t>
            </a:r>
            <a:r>
              <a:rPr lang="it-IT" sz="1200" dirty="0" err="1">
                <a:latin typeface="Helvetica Neue Light"/>
                <a:cs typeface="Calibri Light" panose="020F0302020204030204" pitchFamily="34" charset="0"/>
              </a:rPr>
              <a:t>determined</a:t>
            </a:r>
            <a:r>
              <a:rPr lang="it-IT" sz="1200" dirty="0">
                <a:latin typeface="Helvetica Neue Light"/>
                <a:cs typeface="Calibri Light" panose="020F0302020204030204" pitchFamily="34" charset="0"/>
              </a:rPr>
              <a:t> by the plasma </a:t>
            </a:r>
            <a:r>
              <a:rPr lang="it-IT" sz="1200" dirty="0" err="1">
                <a:latin typeface="Helvetica Neue Light"/>
                <a:cs typeface="Calibri Light" panose="020F0302020204030204" pitchFamily="34" charset="0"/>
              </a:rPr>
              <a:t>module</a:t>
            </a:r>
            <a:endParaRPr lang="it-IT" sz="1200" dirty="0">
              <a:latin typeface="Helvetica Neue Light"/>
              <a:cs typeface="Calibri Light" panose="020F0302020204030204" pitchFamily="34" charset="0"/>
            </a:endParaRPr>
          </a:p>
          <a:p>
            <a:pPr lvl="1" algn="just"/>
            <a:r>
              <a:rPr lang="en-GB" sz="1200" dirty="0">
                <a:latin typeface="Helvetica Neue Light"/>
                <a:cs typeface="Calibri Light" panose="020F0302020204030204" pitchFamily="34" charset="0"/>
              </a:rPr>
              <a:t>At least 500 MeV energy gain (in less than 1 m)</a:t>
            </a:r>
          </a:p>
          <a:p>
            <a:pPr lvl="1" algn="just"/>
            <a:r>
              <a:rPr lang="en-GB" sz="1200" dirty="0">
                <a:latin typeface="Helvetica Neue Light"/>
                <a:cs typeface="Calibri Light" panose="020F0302020204030204" pitchFamily="34" charset="0"/>
              </a:rPr>
              <a:t>Weakly non-linear regime (bubble with resonant behaviour) </a:t>
            </a:r>
          </a:p>
          <a:p>
            <a:pPr lvl="1" algn="just"/>
            <a:endParaRPr lang="it-IT" sz="1200" dirty="0">
              <a:latin typeface="Helvetica Neue Light"/>
              <a:cs typeface="Calibri Light" panose="020F0302020204030204" pitchFamily="34" charset="0"/>
            </a:endParaRPr>
          </a:p>
        </p:txBody>
      </p:sp>
      <p:sp>
        <p:nvSpPr>
          <p:cNvPr id="15" name="Freccia a destra 14">
            <a:extLst>
              <a:ext uri="{FF2B5EF4-FFF2-40B4-BE49-F238E27FC236}">
                <a16:creationId xmlns:a16="http://schemas.microsoft.com/office/drawing/2014/main" id="{F6548334-EB13-BB3D-6374-D584254C51D9}"/>
              </a:ext>
            </a:extLst>
          </p:cNvPr>
          <p:cNvSpPr/>
          <p:nvPr/>
        </p:nvSpPr>
        <p:spPr>
          <a:xfrm>
            <a:off x="4588326" y="1125700"/>
            <a:ext cx="367393" cy="506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srgbClr val="FFFFFF"/>
              </a:solidFill>
              <a:latin typeface="Gill Sans Nova"/>
            </a:endParaRPr>
          </a:p>
        </p:txBody>
      </p:sp>
      <p:pic>
        <p:nvPicPr>
          <p:cNvPr id="19" name="Immagine 18">
            <a:extLst>
              <a:ext uri="{FF2B5EF4-FFF2-40B4-BE49-F238E27FC236}">
                <a16:creationId xmlns:a16="http://schemas.microsoft.com/office/drawing/2014/main" id="{E58E4735-7702-F792-5A7D-9C80B387413F}"/>
              </a:ext>
            </a:extLst>
          </p:cNvPr>
          <p:cNvPicPr>
            <a:picLocks noChangeAspect="1"/>
          </p:cNvPicPr>
          <p:nvPr/>
        </p:nvPicPr>
        <p:blipFill>
          <a:blip r:embed="rId2"/>
          <a:stretch>
            <a:fillRect/>
          </a:stretch>
        </p:blipFill>
        <p:spPr>
          <a:xfrm>
            <a:off x="7803185" y="0"/>
            <a:ext cx="1351827" cy="1341120"/>
          </a:xfrm>
          <a:prstGeom prst="rect">
            <a:avLst/>
          </a:prstGeom>
          <a:ln>
            <a:solidFill>
              <a:schemeClr val="accent1">
                <a:lumMod val="60000"/>
                <a:lumOff val="40000"/>
              </a:schemeClr>
            </a:solidFill>
          </a:ln>
        </p:spPr>
      </p:pic>
      <p:sp>
        <p:nvSpPr>
          <p:cNvPr id="21" name="CasellaDiTesto 20">
            <a:extLst>
              <a:ext uri="{FF2B5EF4-FFF2-40B4-BE49-F238E27FC236}">
                <a16:creationId xmlns:a16="http://schemas.microsoft.com/office/drawing/2014/main" id="{10F99CCB-0825-A020-AFF9-9F293AFB11AC}"/>
              </a:ext>
            </a:extLst>
          </p:cNvPr>
          <p:cNvSpPr txBox="1"/>
          <p:nvPr/>
        </p:nvSpPr>
        <p:spPr>
          <a:xfrm>
            <a:off x="5070022" y="2074336"/>
            <a:ext cx="3994079" cy="887422"/>
          </a:xfrm>
          <a:prstGeom prst="rect">
            <a:avLst/>
          </a:prstGeom>
          <a:noFill/>
        </p:spPr>
        <p:txBody>
          <a:bodyPr wrap="square">
            <a:spAutoFit/>
          </a:bodyPr>
          <a:lstStyle/>
          <a:p>
            <a:pPr marL="257175" indent="-257175" defTabSz="342900">
              <a:lnSpc>
                <a:spcPct val="150000"/>
              </a:lnSpc>
              <a:buFont typeface="+mj-lt"/>
              <a:buAutoNum type="arabicPeriod" startAt="3"/>
            </a:pPr>
            <a:r>
              <a:rPr lang="en-GB" sz="1200" dirty="0">
                <a:solidFill>
                  <a:prstClr val="black"/>
                </a:solidFill>
                <a:latin typeface="Helvetica Neue Light"/>
                <a:cs typeface="Calibri Light" panose="020F0302020204030204" pitchFamily="34" charset="0"/>
              </a:rPr>
              <a:t>Driver-witness separation of around 0.5 </a:t>
            </a:r>
            <a:r>
              <a:rPr lang="en-GB" sz="1200" dirty="0" err="1">
                <a:solidFill>
                  <a:prstClr val="black"/>
                </a:solidFill>
                <a:latin typeface="Helvetica Neue Light"/>
                <a:cs typeface="Calibri Light" panose="020F0302020204030204" pitchFamily="34" charset="0"/>
              </a:rPr>
              <a:t>ps</a:t>
            </a:r>
            <a:r>
              <a:rPr lang="en-GB" sz="1200" dirty="0">
                <a:solidFill>
                  <a:prstClr val="black"/>
                </a:solidFill>
                <a:latin typeface="Helvetica Neue Light"/>
                <a:cs typeface="Calibri Light" panose="020F0302020204030204" pitchFamily="34" charset="0"/>
              </a:rPr>
              <a:t> ( i.e. 𝜆</a:t>
            </a:r>
            <a:r>
              <a:rPr lang="en-GB" sz="1200" baseline="-25000" dirty="0">
                <a:solidFill>
                  <a:prstClr val="black"/>
                </a:solidFill>
                <a:latin typeface="Helvetica Neue Light"/>
                <a:cs typeface="Calibri Light" panose="020F0302020204030204" pitchFamily="34" charset="0"/>
              </a:rPr>
              <a:t>𝑝</a:t>
            </a:r>
            <a:r>
              <a:rPr lang="en-GB" sz="1200" dirty="0">
                <a:solidFill>
                  <a:prstClr val="black"/>
                </a:solidFill>
                <a:latin typeface="Helvetica Neue Light"/>
                <a:cs typeface="Calibri Light" panose="020F0302020204030204" pitchFamily="34" charset="0"/>
              </a:rPr>
              <a:t> /2)</a:t>
            </a:r>
          </a:p>
          <a:p>
            <a:pPr marL="257175" indent="-257175" defTabSz="342900">
              <a:lnSpc>
                <a:spcPct val="150000"/>
              </a:lnSpc>
              <a:buFont typeface="+mj-lt"/>
              <a:buAutoNum type="arabicPeriod" startAt="3"/>
            </a:pPr>
            <a:r>
              <a:rPr lang="en-GB" sz="1200" dirty="0">
                <a:solidFill>
                  <a:prstClr val="black"/>
                </a:solidFill>
                <a:latin typeface="Helvetica Neue Light"/>
                <a:cs typeface="Calibri Light" panose="020F0302020204030204" pitchFamily="34" charset="0"/>
              </a:rPr>
              <a:t>Driver and witness bunches of 200 fs and 10 fs rms</a:t>
            </a:r>
          </a:p>
          <a:p>
            <a:pPr marL="257175" indent="-257175" defTabSz="342900">
              <a:lnSpc>
                <a:spcPct val="150000"/>
              </a:lnSpc>
              <a:buFont typeface="+mj-lt"/>
              <a:buAutoNum type="arabicPeriod" startAt="3"/>
            </a:pPr>
            <a:r>
              <a:rPr lang="en-US" sz="1200" dirty="0">
                <a:solidFill>
                  <a:prstClr val="black"/>
                </a:solidFill>
                <a:latin typeface="Helvetica Neue Light"/>
                <a:cs typeface="Calibri Light" panose="020F0302020204030204" pitchFamily="34" charset="0"/>
              </a:rPr>
              <a:t>Driver and witness spot size of 4 and 1 µm with </a:t>
            </a:r>
            <a:r>
              <a:rPr lang="el-GR" sz="1200" dirty="0">
                <a:solidFill>
                  <a:prstClr val="black"/>
                </a:solidFill>
                <a:latin typeface="Helvetica Neue Light"/>
                <a:cs typeface="Calibri Light" panose="020F0302020204030204" pitchFamily="34" charset="0"/>
              </a:rPr>
              <a:t>α</a:t>
            </a:r>
            <a:r>
              <a:rPr lang="it-IT" sz="1200" dirty="0">
                <a:solidFill>
                  <a:prstClr val="black"/>
                </a:solidFill>
                <a:latin typeface="Helvetica Neue Light"/>
                <a:cs typeface="Calibri Light" panose="020F0302020204030204" pitchFamily="34" charset="0"/>
              </a:rPr>
              <a:t>=1</a:t>
            </a:r>
            <a:endParaRPr lang="en-GB" sz="1200" dirty="0">
              <a:solidFill>
                <a:prstClr val="black"/>
              </a:solidFill>
              <a:latin typeface="Helvetica Neue Light"/>
              <a:cs typeface="Calibri Light" panose="020F0302020204030204" pitchFamily="34" charset="0"/>
            </a:endParaRPr>
          </a:p>
        </p:txBody>
      </p:sp>
      <p:sp>
        <p:nvSpPr>
          <p:cNvPr id="23" name="CasellaDiTesto 22">
            <a:extLst>
              <a:ext uri="{FF2B5EF4-FFF2-40B4-BE49-F238E27FC236}">
                <a16:creationId xmlns:a16="http://schemas.microsoft.com/office/drawing/2014/main" id="{3839885F-79DF-96F9-5DB7-2DE4BB9505C6}"/>
              </a:ext>
            </a:extLst>
          </p:cNvPr>
          <p:cNvSpPr txBox="1"/>
          <p:nvPr/>
        </p:nvSpPr>
        <p:spPr>
          <a:xfrm>
            <a:off x="4801304" y="1065109"/>
            <a:ext cx="4262796" cy="893450"/>
          </a:xfrm>
          <a:prstGeom prst="rect">
            <a:avLst/>
          </a:prstGeom>
          <a:noFill/>
        </p:spPr>
        <p:txBody>
          <a:bodyPr wrap="square">
            <a:spAutoFit/>
          </a:bodyPr>
          <a:lstStyle/>
          <a:p>
            <a:pPr marL="600075" lvl="1" indent="-257175" algn="just" defTabSz="342900">
              <a:lnSpc>
                <a:spcPct val="150000"/>
              </a:lnSpc>
              <a:buFont typeface="+mj-lt"/>
              <a:buAutoNum type="arabicPeriod"/>
            </a:pPr>
            <a:r>
              <a:rPr lang="it-IT" sz="1200" dirty="0">
                <a:solidFill>
                  <a:prstClr val="black"/>
                </a:solidFill>
                <a:latin typeface="Helvetica Neue Light"/>
                <a:cs typeface="Calibri Light" panose="020F0302020204030204" pitchFamily="34" charset="0"/>
              </a:rPr>
              <a:t>200 </a:t>
            </a:r>
            <a:r>
              <a:rPr lang="it-IT" sz="1200" dirty="0" err="1">
                <a:solidFill>
                  <a:prstClr val="black"/>
                </a:solidFill>
                <a:latin typeface="Helvetica Neue Light"/>
                <a:cs typeface="Calibri Light" panose="020F0302020204030204" pitchFamily="34" charset="0"/>
              </a:rPr>
              <a:t>pC</a:t>
            </a:r>
            <a:r>
              <a:rPr lang="it-IT" sz="1200" dirty="0">
                <a:solidFill>
                  <a:prstClr val="black"/>
                </a:solidFill>
                <a:latin typeface="Helvetica Neue Light"/>
                <a:cs typeface="Calibri Light" panose="020F0302020204030204" pitchFamily="34" charset="0"/>
              </a:rPr>
              <a:t> driver + 30 </a:t>
            </a:r>
            <a:r>
              <a:rPr lang="it-IT" sz="1200" dirty="0" err="1">
                <a:solidFill>
                  <a:prstClr val="black"/>
                </a:solidFill>
                <a:latin typeface="Helvetica Neue Light"/>
                <a:cs typeface="Calibri Light" panose="020F0302020204030204" pitchFamily="34" charset="0"/>
              </a:rPr>
              <a:t>pC</a:t>
            </a:r>
            <a:r>
              <a:rPr lang="it-IT" sz="1200" dirty="0">
                <a:solidFill>
                  <a:prstClr val="black"/>
                </a:solidFill>
                <a:latin typeface="Helvetica Neue Light"/>
                <a:cs typeface="Calibri Light" panose="020F0302020204030204" pitchFamily="34" charset="0"/>
              </a:rPr>
              <a:t> </a:t>
            </a:r>
            <a:r>
              <a:rPr lang="it-IT" sz="1200" dirty="0" err="1">
                <a:solidFill>
                  <a:prstClr val="black"/>
                </a:solidFill>
                <a:latin typeface="Helvetica Neue Light"/>
                <a:cs typeface="Calibri Light" panose="020F0302020204030204" pitchFamily="34" charset="0"/>
              </a:rPr>
              <a:t>witness</a:t>
            </a:r>
            <a:endParaRPr lang="it-IT" sz="1200" dirty="0">
              <a:solidFill>
                <a:prstClr val="black"/>
              </a:solidFill>
              <a:latin typeface="Helvetica Neue Light"/>
              <a:cs typeface="Calibri Light" panose="020F0302020204030204" pitchFamily="34" charset="0"/>
            </a:endParaRPr>
          </a:p>
          <a:p>
            <a:pPr marL="600075" lvl="1" indent="-257175" algn="just" defTabSz="342900">
              <a:lnSpc>
                <a:spcPct val="150000"/>
              </a:lnSpc>
              <a:buFont typeface="+mj-lt"/>
              <a:buAutoNum type="arabicPeriod"/>
            </a:pPr>
            <a:r>
              <a:rPr lang="en-GB" sz="1200" dirty="0">
                <a:solidFill>
                  <a:prstClr val="black"/>
                </a:solidFill>
                <a:latin typeface="Helvetica Neue Light"/>
                <a:cs typeface="Calibri Light" panose="020F0302020204030204" pitchFamily="34" charset="0"/>
              </a:rPr>
              <a:t>plasma density of the order of 10</a:t>
            </a:r>
            <a:r>
              <a:rPr lang="en-GB" sz="1200" baseline="30000" dirty="0">
                <a:solidFill>
                  <a:prstClr val="black"/>
                </a:solidFill>
                <a:latin typeface="Helvetica Neue Light"/>
                <a:cs typeface="Calibri Light" panose="020F0302020204030204" pitchFamily="34" charset="0"/>
              </a:rPr>
              <a:t>16</a:t>
            </a:r>
            <a:r>
              <a:rPr lang="en-GB" sz="1200" dirty="0">
                <a:solidFill>
                  <a:prstClr val="black"/>
                </a:solidFill>
                <a:latin typeface="Helvetica Neue Light"/>
                <a:cs typeface="Calibri Light" panose="020F0302020204030204" pitchFamily="34" charset="0"/>
              </a:rPr>
              <a:t>𝑐𝑚</a:t>
            </a:r>
            <a:r>
              <a:rPr lang="en-GB" sz="1200" baseline="30000" dirty="0">
                <a:solidFill>
                  <a:prstClr val="black"/>
                </a:solidFill>
                <a:latin typeface="Helvetica Neue Light"/>
                <a:cs typeface="Calibri Light" panose="020F0302020204030204" pitchFamily="34" charset="0"/>
              </a:rPr>
              <a:t>−3 </a:t>
            </a:r>
            <a:r>
              <a:rPr lang="en-GB" sz="1200" dirty="0">
                <a:solidFill>
                  <a:prstClr val="black"/>
                </a:solidFill>
                <a:latin typeface="Helvetica Neue Light"/>
                <a:cs typeface="Calibri Light" panose="020F0302020204030204" pitchFamily="34" charset="0"/>
              </a:rPr>
              <a:t>(𝜆</a:t>
            </a:r>
            <a:r>
              <a:rPr lang="en-GB" sz="1200" baseline="-25000" dirty="0">
                <a:solidFill>
                  <a:prstClr val="black"/>
                </a:solidFill>
                <a:latin typeface="Helvetica Neue Light"/>
                <a:cs typeface="Calibri Light" panose="020F0302020204030204" pitchFamily="34" charset="0"/>
              </a:rPr>
              <a:t>𝑝 </a:t>
            </a:r>
            <a:r>
              <a:rPr lang="en-GB" sz="1200" dirty="0">
                <a:solidFill>
                  <a:prstClr val="black"/>
                </a:solidFill>
                <a:latin typeface="Helvetica Neue Light"/>
                <a:cs typeface="Calibri Light" panose="020F0302020204030204" pitchFamily="34" charset="0"/>
              </a:rPr>
              <a:t>= 334 𝜇𝑚)</a:t>
            </a:r>
          </a:p>
        </p:txBody>
      </p:sp>
      <p:sp>
        <p:nvSpPr>
          <p:cNvPr id="24" name="Freccia in giù 23">
            <a:extLst>
              <a:ext uri="{FF2B5EF4-FFF2-40B4-BE49-F238E27FC236}">
                <a16:creationId xmlns:a16="http://schemas.microsoft.com/office/drawing/2014/main" id="{4C05E226-DAF7-924D-0818-1A84CAD9003C}"/>
              </a:ext>
            </a:extLst>
          </p:cNvPr>
          <p:cNvSpPr/>
          <p:nvPr/>
        </p:nvSpPr>
        <p:spPr>
          <a:xfrm>
            <a:off x="6523265" y="1805877"/>
            <a:ext cx="1004207" cy="2652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srgbClr val="FFFFFF"/>
              </a:solidFill>
              <a:latin typeface="Gill Sans Nova"/>
            </a:endParaRPr>
          </a:p>
        </p:txBody>
      </p:sp>
      <p:pic>
        <p:nvPicPr>
          <p:cNvPr id="25" name="Immagine 24">
            <a:extLst>
              <a:ext uri="{FF2B5EF4-FFF2-40B4-BE49-F238E27FC236}">
                <a16:creationId xmlns:a16="http://schemas.microsoft.com/office/drawing/2014/main" id="{9B547572-C0FA-40C8-29D5-896EE2B09E43}"/>
              </a:ext>
            </a:extLst>
          </p:cNvPr>
          <p:cNvPicPr>
            <a:picLocks noChangeAspect="1"/>
          </p:cNvPicPr>
          <p:nvPr/>
        </p:nvPicPr>
        <p:blipFill rotWithShape="1">
          <a:blip r:embed="rId3"/>
          <a:srcRect t="14579" r="20890" b="10541"/>
          <a:stretch/>
        </p:blipFill>
        <p:spPr>
          <a:xfrm>
            <a:off x="1616353" y="3598792"/>
            <a:ext cx="6469371" cy="1164181"/>
          </a:xfrm>
          <a:prstGeom prst="rect">
            <a:avLst/>
          </a:prstGeom>
          <a:ln w="28575">
            <a:solidFill>
              <a:schemeClr val="accent6">
                <a:lumMod val="50000"/>
              </a:schemeClr>
            </a:solidFill>
          </a:ln>
        </p:spPr>
      </p:pic>
      <p:sp>
        <p:nvSpPr>
          <p:cNvPr id="26" name="Freccia a destra 25">
            <a:extLst>
              <a:ext uri="{FF2B5EF4-FFF2-40B4-BE49-F238E27FC236}">
                <a16:creationId xmlns:a16="http://schemas.microsoft.com/office/drawing/2014/main" id="{2D192683-51B9-930F-0600-37681FEFCE89}"/>
              </a:ext>
            </a:extLst>
          </p:cNvPr>
          <p:cNvSpPr/>
          <p:nvPr/>
        </p:nvSpPr>
        <p:spPr>
          <a:xfrm>
            <a:off x="1270737" y="3767539"/>
            <a:ext cx="426128" cy="719091"/>
          </a:xfrm>
          <a:prstGeom prst="right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0" scaled="1"/>
            <a:tileRect/>
          </a:gradFill>
          <a:ln w="22225">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a:endParaRPr lang="en-US" sz="1350">
              <a:solidFill>
                <a:srgbClr val="FFFFFF"/>
              </a:solidFill>
              <a:latin typeface="Gill Sans Nova"/>
            </a:endParaRPr>
          </a:p>
        </p:txBody>
      </p:sp>
      <p:pic>
        <p:nvPicPr>
          <p:cNvPr id="27" name="Picture 2" descr="comb_cathode">
            <a:extLst>
              <a:ext uri="{FF2B5EF4-FFF2-40B4-BE49-F238E27FC236}">
                <a16:creationId xmlns:a16="http://schemas.microsoft.com/office/drawing/2014/main" id="{F3BDA7C1-B22A-CC9F-B0E8-34A35ADE5F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80" r="12165"/>
          <a:stretch/>
        </p:blipFill>
        <p:spPr bwMode="auto">
          <a:xfrm>
            <a:off x="19468" y="3948346"/>
            <a:ext cx="1348417" cy="11641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42B20D80-3CE3-6261-E112-57408201427E}"/>
              </a:ext>
            </a:extLst>
          </p:cNvPr>
          <p:cNvSpPr txBox="1"/>
          <p:nvPr/>
        </p:nvSpPr>
        <p:spPr>
          <a:xfrm>
            <a:off x="-30955" y="3491266"/>
            <a:ext cx="1391220" cy="507831"/>
          </a:xfrm>
          <a:prstGeom prst="rect">
            <a:avLst/>
          </a:prstGeom>
          <a:noFill/>
        </p:spPr>
        <p:txBody>
          <a:bodyPr wrap="square" rtlCol="0">
            <a:spAutoFit/>
          </a:bodyPr>
          <a:lstStyle/>
          <a:p>
            <a:pPr algn="ctr" defTabSz="342900"/>
            <a:r>
              <a:rPr lang="it-IT" sz="1350" b="1" u="sng" dirty="0">
                <a:solidFill>
                  <a:srgbClr val="002060"/>
                </a:solidFill>
                <a:latin typeface="Helvetica Neue Light"/>
              </a:rPr>
              <a:t>Laser </a:t>
            </a:r>
            <a:r>
              <a:rPr lang="it-IT" sz="1350" b="1" u="sng" dirty="0" err="1">
                <a:solidFill>
                  <a:srgbClr val="002060"/>
                </a:solidFill>
                <a:latin typeface="Helvetica Neue Light"/>
              </a:rPr>
              <a:t>comb</a:t>
            </a:r>
            <a:r>
              <a:rPr lang="it-IT" sz="1350" b="1" u="sng" dirty="0">
                <a:solidFill>
                  <a:srgbClr val="002060"/>
                </a:solidFill>
                <a:latin typeface="Helvetica Neue Light"/>
              </a:rPr>
              <a:t> technique</a:t>
            </a:r>
            <a:endParaRPr lang="en-GB" sz="1350" b="1" u="sng" dirty="0">
              <a:solidFill>
                <a:srgbClr val="002060"/>
              </a:solidFill>
              <a:latin typeface="Helvetica Neue Light"/>
            </a:endParaRPr>
          </a:p>
        </p:txBody>
      </p:sp>
      <p:cxnSp>
        <p:nvCxnSpPr>
          <p:cNvPr id="30" name="Connettore 2 29">
            <a:extLst>
              <a:ext uri="{FF2B5EF4-FFF2-40B4-BE49-F238E27FC236}">
                <a16:creationId xmlns:a16="http://schemas.microsoft.com/office/drawing/2014/main" id="{3F15BE03-3284-58F9-978C-7007A69B6E27}"/>
              </a:ext>
            </a:extLst>
          </p:cNvPr>
          <p:cNvCxnSpPr>
            <a:cxnSpLocks/>
            <a:stCxn id="47" idx="2"/>
          </p:cNvCxnSpPr>
          <p:nvPr/>
        </p:nvCxnSpPr>
        <p:spPr>
          <a:xfrm>
            <a:off x="876123" y="3309250"/>
            <a:ext cx="1364158" cy="774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Immagine 36" descr="Immagine che contiene schermata, diagramma, cerchio, Policromia&#10;&#10;Descrizione generata automaticamente">
            <a:extLst>
              <a:ext uri="{FF2B5EF4-FFF2-40B4-BE49-F238E27FC236}">
                <a16:creationId xmlns:a16="http://schemas.microsoft.com/office/drawing/2014/main" id="{4E45A5AE-CC41-E930-3EAA-A7A357A35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295" y="3219714"/>
            <a:ext cx="2092857" cy="1914286"/>
          </a:xfrm>
          <a:prstGeom prst="rect">
            <a:avLst/>
          </a:prstGeom>
          <a:ln>
            <a:solidFill>
              <a:schemeClr val="accent1">
                <a:lumMod val="60000"/>
                <a:lumOff val="40000"/>
              </a:schemeClr>
            </a:solidFill>
          </a:ln>
        </p:spPr>
      </p:pic>
      <p:sp>
        <p:nvSpPr>
          <p:cNvPr id="38" name="CasellaDiTesto 37">
            <a:extLst>
              <a:ext uri="{FF2B5EF4-FFF2-40B4-BE49-F238E27FC236}">
                <a16:creationId xmlns:a16="http://schemas.microsoft.com/office/drawing/2014/main" id="{B1B646D1-D8F3-1E04-0B42-7FE15FD0A314}"/>
              </a:ext>
            </a:extLst>
          </p:cNvPr>
          <p:cNvSpPr txBox="1"/>
          <p:nvPr/>
        </p:nvSpPr>
        <p:spPr>
          <a:xfrm>
            <a:off x="8142000" y="3248924"/>
            <a:ext cx="970894" cy="1015663"/>
          </a:xfrm>
          <a:prstGeom prst="rect">
            <a:avLst/>
          </a:prstGeom>
          <a:solidFill>
            <a:schemeClr val="bg1"/>
          </a:solidFill>
        </p:spPr>
        <p:txBody>
          <a:bodyPr wrap="square" rtlCol="0">
            <a:spAutoFit/>
          </a:bodyPr>
          <a:lstStyle/>
          <a:p>
            <a:pPr defTabSz="342900"/>
            <a:r>
              <a:rPr lang="vi-VN" sz="1200" b="1" u="sng" dirty="0">
                <a:solidFill>
                  <a:srgbClr val="002060"/>
                </a:solidFill>
                <a:latin typeface="Helvetica Neue Light"/>
              </a:rPr>
              <a:t>ơ</a:t>
            </a:r>
            <a:r>
              <a:rPr lang="it-IT" sz="1200" b="1" u="sng" baseline="-25000" dirty="0">
                <a:solidFill>
                  <a:srgbClr val="002060"/>
                </a:solidFill>
                <a:latin typeface="Helvetica Neue Light"/>
              </a:rPr>
              <a:t>W </a:t>
            </a:r>
            <a:r>
              <a:rPr lang="it-IT" sz="1200" b="1" u="sng" dirty="0">
                <a:solidFill>
                  <a:srgbClr val="002060"/>
                </a:solidFill>
                <a:latin typeface="Helvetica Neue Light"/>
              </a:rPr>
              <a:t>= 1.0 µm</a:t>
            </a:r>
          </a:p>
          <a:p>
            <a:pPr defTabSz="342900"/>
            <a:r>
              <a:rPr lang="vi-VN" sz="1200" b="1" u="sng" dirty="0">
                <a:solidFill>
                  <a:srgbClr val="002060"/>
                </a:solidFill>
                <a:latin typeface="Helvetica Neue Light"/>
              </a:rPr>
              <a:t>ơ</a:t>
            </a:r>
            <a:r>
              <a:rPr lang="it-IT" sz="1200" b="1" u="sng" baseline="-25000" dirty="0">
                <a:solidFill>
                  <a:srgbClr val="002060"/>
                </a:solidFill>
                <a:latin typeface="Helvetica Neue Light"/>
              </a:rPr>
              <a:t>D </a:t>
            </a:r>
            <a:r>
              <a:rPr lang="it-IT" sz="1200" b="1" u="sng" dirty="0">
                <a:solidFill>
                  <a:srgbClr val="002060"/>
                </a:solidFill>
                <a:latin typeface="Helvetica Neue Light"/>
              </a:rPr>
              <a:t>= 4.0 µm</a:t>
            </a:r>
          </a:p>
          <a:p>
            <a:pPr defTabSz="342900"/>
            <a:r>
              <a:rPr lang="en-GB" sz="1200" b="1" u="sng" dirty="0">
                <a:solidFill>
                  <a:srgbClr val="002060"/>
                </a:solidFill>
                <a:latin typeface="Helvetica Neue Light"/>
              </a:rPr>
              <a:t>@650 MeV</a:t>
            </a:r>
          </a:p>
        </p:txBody>
      </p:sp>
      <p:cxnSp>
        <p:nvCxnSpPr>
          <p:cNvPr id="40" name="Connettore 2 39">
            <a:extLst>
              <a:ext uri="{FF2B5EF4-FFF2-40B4-BE49-F238E27FC236}">
                <a16:creationId xmlns:a16="http://schemas.microsoft.com/office/drawing/2014/main" id="{8198CA33-B6B6-6AD3-92F2-6643D344D81A}"/>
              </a:ext>
            </a:extLst>
          </p:cNvPr>
          <p:cNvCxnSpPr>
            <a:cxnSpLocks/>
          </p:cNvCxnSpPr>
          <p:nvPr/>
        </p:nvCxnSpPr>
        <p:spPr>
          <a:xfrm flipH="1">
            <a:off x="6666725" y="3219714"/>
            <a:ext cx="372570" cy="828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Immagine 42" descr="Immagine che contiene testo, diagramma, Diagramma, linea&#10;&#10;Descrizione generata automaticamente">
            <a:extLst>
              <a:ext uri="{FF2B5EF4-FFF2-40B4-BE49-F238E27FC236}">
                <a16:creationId xmlns:a16="http://schemas.microsoft.com/office/drawing/2014/main" id="{1036DFCF-A102-0328-CA76-FC5EF1DB6A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550" y="1896237"/>
            <a:ext cx="1634972" cy="1450903"/>
          </a:xfrm>
          <a:prstGeom prst="rect">
            <a:avLst/>
          </a:prstGeom>
        </p:spPr>
      </p:pic>
      <p:pic>
        <p:nvPicPr>
          <p:cNvPr id="45" name="Immagine 44" descr="Immagine che contiene testo, linea, diagramma, Diagramma&#10;&#10;Descrizione generata automaticamente">
            <a:extLst>
              <a:ext uri="{FF2B5EF4-FFF2-40B4-BE49-F238E27FC236}">
                <a16:creationId xmlns:a16="http://schemas.microsoft.com/office/drawing/2014/main" id="{E1118729-9388-17A2-90A5-DE2BF69D8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7514" y="1913866"/>
            <a:ext cx="1543285" cy="1369538"/>
          </a:xfrm>
          <a:prstGeom prst="rect">
            <a:avLst/>
          </a:prstGeom>
        </p:spPr>
      </p:pic>
      <p:pic>
        <p:nvPicPr>
          <p:cNvPr id="47" name="Immagine 46" descr="Immagine che contiene testo, linea, diagramma, Diagramma&#10;&#10;Descrizione generata automaticamente">
            <a:extLst>
              <a:ext uri="{FF2B5EF4-FFF2-40B4-BE49-F238E27FC236}">
                <a16:creationId xmlns:a16="http://schemas.microsoft.com/office/drawing/2014/main" id="{A84D8409-207B-9845-9834-B87F6FE97D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00" y="1896087"/>
            <a:ext cx="1592444" cy="1413163"/>
          </a:xfrm>
          <a:prstGeom prst="rect">
            <a:avLst/>
          </a:prstGeom>
        </p:spPr>
      </p:pic>
      <p:cxnSp>
        <p:nvCxnSpPr>
          <p:cNvPr id="52" name="Connettore 2 51">
            <a:extLst>
              <a:ext uri="{FF2B5EF4-FFF2-40B4-BE49-F238E27FC236}">
                <a16:creationId xmlns:a16="http://schemas.microsoft.com/office/drawing/2014/main" id="{DA418F33-8BDB-E545-C8C1-D200FA5AFE54}"/>
              </a:ext>
            </a:extLst>
          </p:cNvPr>
          <p:cNvCxnSpPr>
            <a:cxnSpLocks/>
            <a:stCxn id="45" idx="2"/>
          </p:cNvCxnSpPr>
          <p:nvPr/>
        </p:nvCxnSpPr>
        <p:spPr>
          <a:xfrm>
            <a:off x="2509157" y="3283403"/>
            <a:ext cx="208668" cy="73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28FD091C-349B-0B96-FC90-9BA8D738E275}"/>
              </a:ext>
            </a:extLst>
          </p:cNvPr>
          <p:cNvCxnSpPr>
            <a:cxnSpLocks/>
            <a:stCxn id="43" idx="2"/>
          </p:cNvCxnSpPr>
          <p:nvPr/>
        </p:nvCxnSpPr>
        <p:spPr>
          <a:xfrm flipH="1">
            <a:off x="3196296" y="3347139"/>
            <a:ext cx="991740" cy="745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asellaDiTesto 61">
            <a:extLst>
              <a:ext uri="{FF2B5EF4-FFF2-40B4-BE49-F238E27FC236}">
                <a16:creationId xmlns:a16="http://schemas.microsoft.com/office/drawing/2014/main" id="{905F14EE-286A-649D-2744-1B2AD508B8B5}"/>
              </a:ext>
            </a:extLst>
          </p:cNvPr>
          <p:cNvSpPr txBox="1"/>
          <p:nvPr/>
        </p:nvSpPr>
        <p:spPr>
          <a:xfrm>
            <a:off x="1330911" y="1703738"/>
            <a:ext cx="3011785" cy="300082"/>
          </a:xfrm>
          <a:prstGeom prst="rect">
            <a:avLst/>
          </a:prstGeom>
          <a:noFill/>
        </p:spPr>
        <p:txBody>
          <a:bodyPr wrap="square" rtlCol="0">
            <a:spAutoFit/>
          </a:bodyPr>
          <a:lstStyle/>
          <a:p>
            <a:pPr algn="ctr" defTabSz="342900"/>
            <a:r>
              <a:rPr lang="it-IT" sz="1350" b="1" u="sng" dirty="0" err="1">
                <a:solidFill>
                  <a:srgbClr val="002060"/>
                </a:solidFill>
                <a:latin typeface="Helvetica Neue Light"/>
              </a:rPr>
              <a:t>Velocity</a:t>
            </a:r>
            <a:r>
              <a:rPr lang="it-IT" sz="1350" b="1" u="sng" dirty="0">
                <a:solidFill>
                  <a:srgbClr val="002060"/>
                </a:solidFill>
                <a:latin typeface="Helvetica Neue Light"/>
              </a:rPr>
              <a:t> </a:t>
            </a:r>
            <a:r>
              <a:rPr lang="it-IT" sz="1350" b="1" u="sng" dirty="0" err="1">
                <a:solidFill>
                  <a:srgbClr val="002060"/>
                </a:solidFill>
                <a:latin typeface="Helvetica Neue Light"/>
              </a:rPr>
              <a:t>bunching</a:t>
            </a:r>
            <a:r>
              <a:rPr lang="it-IT" sz="1350" b="1" u="sng" dirty="0">
                <a:solidFill>
                  <a:srgbClr val="002060"/>
                </a:solidFill>
                <a:latin typeface="Helvetica Neue Light"/>
              </a:rPr>
              <a:t> technique</a:t>
            </a:r>
            <a:endParaRPr lang="en-GB" sz="1350" b="1" u="sng" dirty="0">
              <a:solidFill>
                <a:srgbClr val="002060"/>
              </a:solidFill>
              <a:latin typeface="Helvetica Neue Light"/>
            </a:endParaRPr>
          </a:p>
        </p:txBody>
      </p:sp>
      <p:sp>
        <p:nvSpPr>
          <p:cNvPr id="63" name="Rettangolo 62">
            <a:extLst>
              <a:ext uri="{FF2B5EF4-FFF2-40B4-BE49-F238E27FC236}">
                <a16:creationId xmlns:a16="http://schemas.microsoft.com/office/drawing/2014/main" id="{5940F95C-AD97-3703-BDF9-69A6AE4B95D2}"/>
              </a:ext>
            </a:extLst>
          </p:cNvPr>
          <p:cNvSpPr/>
          <p:nvPr/>
        </p:nvSpPr>
        <p:spPr>
          <a:xfrm>
            <a:off x="11848" y="1714661"/>
            <a:ext cx="4993674" cy="1632479"/>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srgbClr val="FFFFFF"/>
              </a:solidFill>
              <a:latin typeface="Gill Sans Nova"/>
            </a:endParaRPr>
          </a:p>
        </p:txBody>
      </p:sp>
      <p:cxnSp>
        <p:nvCxnSpPr>
          <p:cNvPr id="65" name="Connettore 2 64">
            <a:extLst>
              <a:ext uri="{FF2B5EF4-FFF2-40B4-BE49-F238E27FC236}">
                <a16:creationId xmlns:a16="http://schemas.microsoft.com/office/drawing/2014/main" id="{01770841-AB71-3059-D6D7-7C7B43C8E2FD}"/>
              </a:ext>
            </a:extLst>
          </p:cNvPr>
          <p:cNvCxnSpPr>
            <a:cxnSpLocks/>
          </p:cNvCxnSpPr>
          <p:nvPr/>
        </p:nvCxnSpPr>
        <p:spPr>
          <a:xfrm>
            <a:off x="4180416" y="2571750"/>
            <a:ext cx="46778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CasellaDiTesto 66">
            <a:extLst>
              <a:ext uri="{FF2B5EF4-FFF2-40B4-BE49-F238E27FC236}">
                <a16:creationId xmlns:a16="http://schemas.microsoft.com/office/drawing/2014/main" id="{11A8EC92-8648-EAA6-FAA9-62866FF57CD4}"/>
              </a:ext>
            </a:extLst>
          </p:cNvPr>
          <p:cNvSpPr txBox="1"/>
          <p:nvPr/>
        </p:nvSpPr>
        <p:spPr>
          <a:xfrm>
            <a:off x="4236016" y="2331720"/>
            <a:ext cx="599844" cy="300082"/>
          </a:xfrm>
          <a:prstGeom prst="rect">
            <a:avLst/>
          </a:prstGeom>
          <a:noFill/>
        </p:spPr>
        <p:txBody>
          <a:bodyPr wrap="none" rtlCol="0">
            <a:spAutoFit/>
          </a:bodyPr>
          <a:lstStyle/>
          <a:p>
            <a:pPr defTabSz="342900"/>
            <a:r>
              <a:rPr lang="it-IT" sz="1350" dirty="0">
                <a:solidFill>
                  <a:prstClr val="black"/>
                </a:solidFill>
                <a:latin typeface="Gill Sans Nova"/>
              </a:rPr>
              <a:t>0.5 </a:t>
            </a:r>
            <a:r>
              <a:rPr lang="it-IT" sz="1350" dirty="0" err="1">
                <a:solidFill>
                  <a:prstClr val="black"/>
                </a:solidFill>
                <a:latin typeface="Gill Sans Nova"/>
              </a:rPr>
              <a:t>ps</a:t>
            </a:r>
            <a:endParaRPr lang="en-GB" sz="1350" dirty="0">
              <a:solidFill>
                <a:prstClr val="black"/>
              </a:solidFill>
              <a:latin typeface="Gill Sans Nova"/>
            </a:endParaRPr>
          </a:p>
        </p:txBody>
      </p:sp>
      <p:cxnSp>
        <p:nvCxnSpPr>
          <p:cNvPr id="68" name="Connettore 2 67">
            <a:extLst>
              <a:ext uri="{FF2B5EF4-FFF2-40B4-BE49-F238E27FC236}">
                <a16:creationId xmlns:a16="http://schemas.microsoft.com/office/drawing/2014/main" id="{D5F522B1-951E-41A7-9710-BCF212E54AD2}"/>
              </a:ext>
            </a:extLst>
          </p:cNvPr>
          <p:cNvCxnSpPr>
            <a:cxnSpLocks/>
          </p:cNvCxnSpPr>
          <p:nvPr/>
        </p:nvCxnSpPr>
        <p:spPr>
          <a:xfrm>
            <a:off x="561880" y="4396232"/>
            <a:ext cx="46778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3178B295-D602-4DB3-CDAF-F00C9BE2FD9F}"/>
              </a:ext>
            </a:extLst>
          </p:cNvPr>
          <p:cNvSpPr txBox="1"/>
          <p:nvPr/>
        </p:nvSpPr>
        <p:spPr>
          <a:xfrm>
            <a:off x="617480" y="4156202"/>
            <a:ext cx="599844" cy="300082"/>
          </a:xfrm>
          <a:prstGeom prst="rect">
            <a:avLst/>
          </a:prstGeom>
          <a:noFill/>
        </p:spPr>
        <p:txBody>
          <a:bodyPr wrap="none" rtlCol="0">
            <a:spAutoFit/>
          </a:bodyPr>
          <a:lstStyle/>
          <a:p>
            <a:pPr defTabSz="342900"/>
            <a:r>
              <a:rPr lang="it-IT" sz="1350" dirty="0">
                <a:solidFill>
                  <a:prstClr val="black"/>
                </a:solidFill>
                <a:latin typeface="Gill Sans Nova"/>
              </a:rPr>
              <a:t>4.8 </a:t>
            </a:r>
            <a:r>
              <a:rPr lang="it-IT" sz="1350" dirty="0" err="1">
                <a:solidFill>
                  <a:prstClr val="black"/>
                </a:solidFill>
                <a:latin typeface="Gill Sans Nova"/>
              </a:rPr>
              <a:t>ps</a:t>
            </a:r>
            <a:endParaRPr lang="en-GB" sz="1350" dirty="0">
              <a:solidFill>
                <a:prstClr val="black"/>
              </a:solidFill>
              <a:latin typeface="Gill Sans Nova"/>
            </a:endParaRPr>
          </a:p>
        </p:txBody>
      </p:sp>
      <p:sp>
        <p:nvSpPr>
          <p:cNvPr id="4" name="CasellaDiTesto 3">
            <a:extLst>
              <a:ext uri="{FF2B5EF4-FFF2-40B4-BE49-F238E27FC236}">
                <a16:creationId xmlns:a16="http://schemas.microsoft.com/office/drawing/2014/main" id="{8A878C69-74C1-CA16-5618-1F1FD117EFB7}"/>
              </a:ext>
            </a:extLst>
          </p:cNvPr>
          <p:cNvSpPr txBox="1"/>
          <p:nvPr/>
        </p:nvSpPr>
        <p:spPr>
          <a:xfrm>
            <a:off x="6293273" y="35663"/>
            <a:ext cx="1453243" cy="369332"/>
          </a:xfrm>
          <a:prstGeom prst="rect">
            <a:avLst/>
          </a:prstGeom>
          <a:noFill/>
        </p:spPr>
        <p:txBody>
          <a:bodyPr wrap="square" rtlCol="0">
            <a:spAutoFit/>
          </a:bodyPr>
          <a:lstStyle/>
          <a:p>
            <a:r>
              <a:rPr lang="en-GB" dirty="0"/>
              <a:t>A. </a:t>
            </a:r>
            <a:r>
              <a:rPr lang="en-GB" dirty="0" err="1"/>
              <a:t>Giribono</a:t>
            </a:r>
            <a:endParaRPr lang="en-GB" dirty="0"/>
          </a:p>
        </p:txBody>
      </p:sp>
    </p:spTree>
    <p:extLst>
      <p:ext uri="{BB962C8B-B14F-4D97-AF65-F5344CB8AC3E}">
        <p14:creationId xmlns:p14="http://schemas.microsoft.com/office/powerpoint/2010/main" val="3412748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E4070-1EE3-222F-134D-359C3BC302DD}"/>
              </a:ext>
            </a:extLst>
          </p:cNvPr>
          <p:cNvSpPr>
            <a:spLocks noGrp="1"/>
          </p:cNvSpPr>
          <p:nvPr>
            <p:ph type="title"/>
          </p:nvPr>
        </p:nvSpPr>
        <p:spPr>
          <a:solidFill>
            <a:srgbClr val="0070C0"/>
          </a:solidFill>
        </p:spPr>
        <p:txBody>
          <a:bodyPr/>
          <a:lstStyle/>
          <a:p>
            <a:pPr>
              <a:tabLst>
                <a:tab pos="6838950" algn="r"/>
              </a:tabLst>
            </a:pPr>
            <a:r>
              <a:rPr lang="it-IT" dirty="0"/>
              <a:t>S2E «</a:t>
            </a:r>
            <a:r>
              <a:rPr lang="it-IT" dirty="0" err="1"/>
              <a:t>basic</a:t>
            </a:r>
            <a:r>
              <a:rPr lang="it-IT" dirty="0"/>
              <a:t>» </a:t>
            </a:r>
            <a:r>
              <a:rPr lang="it-IT" dirty="0" err="1"/>
              <a:t>details</a:t>
            </a:r>
            <a:r>
              <a:rPr lang="it-IT" dirty="0"/>
              <a:t>:	1/4</a:t>
            </a:r>
          </a:p>
        </p:txBody>
      </p:sp>
      <p:pic>
        <p:nvPicPr>
          <p:cNvPr id="30" name="Immagine 29" descr="Immagine che contiene testo, segnale&#10;&#10;Descrizione generata automaticamente">
            <a:extLst>
              <a:ext uri="{FF2B5EF4-FFF2-40B4-BE49-F238E27FC236}">
                <a16:creationId xmlns:a16="http://schemas.microsoft.com/office/drawing/2014/main" id="{2525AB06-0E41-C6DD-1197-F31456E86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038" y="98619"/>
            <a:ext cx="2442993" cy="648141"/>
          </a:xfrm>
          <a:prstGeom prst="rect">
            <a:avLst/>
          </a:prstGeom>
          <a:solidFill>
            <a:schemeClr val="bg1"/>
          </a:solidFill>
        </p:spPr>
      </p:pic>
      <p:pic>
        <p:nvPicPr>
          <p:cNvPr id="31" name="Immagine 30">
            <a:extLst>
              <a:ext uri="{FF2B5EF4-FFF2-40B4-BE49-F238E27FC236}">
                <a16:creationId xmlns:a16="http://schemas.microsoft.com/office/drawing/2014/main" id="{BC5923FF-44E2-F17D-41FD-18922AF8784D}"/>
              </a:ext>
            </a:extLst>
          </p:cNvPr>
          <p:cNvPicPr>
            <a:picLocks noChangeAspect="1"/>
          </p:cNvPicPr>
          <p:nvPr/>
        </p:nvPicPr>
        <p:blipFill>
          <a:blip r:embed="rId3"/>
          <a:stretch>
            <a:fillRect/>
          </a:stretch>
        </p:blipFill>
        <p:spPr>
          <a:xfrm>
            <a:off x="108308" y="1102186"/>
            <a:ext cx="4303554" cy="1625143"/>
          </a:xfrm>
          <a:prstGeom prst="rect">
            <a:avLst/>
          </a:prstGeom>
        </p:spPr>
      </p:pic>
      <p:pic>
        <p:nvPicPr>
          <p:cNvPr id="32" name="Immagine 31">
            <a:extLst>
              <a:ext uri="{FF2B5EF4-FFF2-40B4-BE49-F238E27FC236}">
                <a16:creationId xmlns:a16="http://schemas.microsoft.com/office/drawing/2014/main" id="{4047A8A3-BD06-1647-6BAB-B063C5241AD6}"/>
              </a:ext>
            </a:extLst>
          </p:cNvPr>
          <p:cNvPicPr>
            <a:picLocks noChangeAspect="1"/>
          </p:cNvPicPr>
          <p:nvPr/>
        </p:nvPicPr>
        <p:blipFill>
          <a:blip r:embed="rId4"/>
          <a:stretch>
            <a:fillRect/>
          </a:stretch>
        </p:blipFill>
        <p:spPr>
          <a:xfrm>
            <a:off x="4953693" y="1169244"/>
            <a:ext cx="4056819" cy="1491026"/>
          </a:xfrm>
          <a:prstGeom prst="rect">
            <a:avLst/>
          </a:prstGeom>
        </p:spPr>
      </p:pic>
      <p:pic>
        <p:nvPicPr>
          <p:cNvPr id="33" name="Immagine 32">
            <a:extLst>
              <a:ext uri="{FF2B5EF4-FFF2-40B4-BE49-F238E27FC236}">
                <a16:creationId xmlns:a16="http://schemas.microsoft.com/office/drawing/2014/main" id="{E4E85BDC-98A3-5ED3-9A57-09048DA7DC8D}"/>
              </a:ext>
            </a:extLst>
          </p:cNvPr>
          <p:cNvPicPr>
            <a:picLocks noChangeAspect="1"/>
          </p:cNvPicPr>
          <p:nvPr/>
        </p:nvPicPr>
        <p:blipFill>
          <a:blip r:embed="rId5"/>
          <a:stretch>
            <a:fillRect/>
          </a:stretch>
        </p:blipFill>
        <p:spPr>
          <a:xfrm>
            <a:off x="1560868" y="3047493"/>
            <a:ext cx="5061779" cy="1860384"/>
          </a:xfrm>
          <a:prstGeom prst="rect">
            <a:avLst/>
          </a:prstGeom>
        </p:spPr>
      </p:pic>
      <p:sp>
        <p:nvSpPr>
          <p:cNvPr id="34" name="Freccia destra 33">
            <a:extLst>
              <a:ext uri="{FF2B5EF4-FFF2-40B4-BE49-F238E27FC236}">
                <a16:creationId xmlns:a16="http://schemas.microsoft.com/office/drawing/2014/main" id="{756E8EB1-04BA-BFBC-CC28-0CF0D10A2BBB}"/>
              </a:ext>
            </a:extLst>
          </p:cNvPr>
          <p:cNvSpPr/>
          <p:nvPr/>
        </p:nvSpPr>
        <p:spPr>
          <a:xfrm>
            <a:off x="4580501" y="1547888"/>
            <a:ext cx="292743" cy="83195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reccia destra con strisce 35">
            <a:extLst>
              <a:ext uri="{FF2B5EF4-FFF2-40B4-BE49-F238E27FC236}">
                <a16:creationId xmlns:a16="http://schemas.microsoft.com/office/drawing/2014/main" id="{B8F50E27-D97C-35DF-093D-39EE5E58D360}"/>
              </a:ext>
            </a:extLst>
          </p:cNvPr>
          <p:cNvSpPr/>
          <p:nvPr/>
        </p:nvSpPr>
        <p:spPr>
          <a:xfrm>
            <a:off x="209862" y="3390854"/>
            <a:ext cx="1175478" cy="1049311"/>
          </a:xfrm>
          <a:prstGeom prst="stripedRightArrow">
            <a:avLst>
              <a:gd name="adj1" fmla="val 4714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9C250D7F-EF55-891F-E236-A965A0892BD8}"/>
              </a:ext>
            </a:extLst>
          </p:cNvPr>
          <p:cNvSpPr txBox="1"/>
          <p:nvPr/>
        </p:nvSpPr>
        <p:spPr>
          <a:xfrm>
            <a:off x="36814" y="825187"/>
            <a:ext cx="1103444" cy="276999"/>
          </a:xfrm>
          <a:prstGeom prst="rect">
            <a:avLst/>
          </a:prstGeom>
          <a:noFill/>
        </p:spPr>
        <p:txBody>
          <a:bodyPr wrap="none" rtlCol="0">
            <a:spAutoFit/>
          </a:bodyPr>
          <a:lstStyle/>
          <a:p>
            <a:pPr algn="l" defTabSz="342900">
              <a:spcBef>
                <a:spcPts val="263"/>
              </a:spcBef>
            </a:pPr>
            <a:r>
              <a:rPr lang="it-IT" sz="1200" b="1" dirty="0" err="1"/>
              <a:t>PhotoInjector</a:t>
            </a:r>
            <a:endParaRPr lang="it-IT" sz="1200" b="1" dirty="0"/>
          </a:p>
        </p:txBody>
      </p:sp>
      <p:sp>
        <p:nvSpPr>
          <p:cNvPr id="39" name="CasellaDiTesto 38">
            <a:extLst>
              <a:ext uri="{FF2B5EF4-FFF2-40B4-BE49-F238E27FC236}">
                <a16:creationId xmlns:a16="http://schemas.microsoft.com/office/drawing/2014/main" id="{401FDD8C-23BB-D39B-4E2C-2C031A986E10}"/>
              </a:ext>
            </a:extLst>
          </p:cNvPr>
          <p:cNvSpPr txBox="1"/>
          <p:nvPr/>
        </p:nvSpPr>
        <p:spPr>
          <a:xfrm>
            <a:off x="4874250" y="883666"/>
            <a:ext cx="511679" cy="276999"/>
          </a:xfrm>
          <a:prstGeom prst="rect">
            <a:avLst/>
          </a:prstGeom>
          <a:noFill/>
        </p:spPr>
        <p:txBody>
          <a:bodyPr wrap="none" rtlCol="0">
            <a:spAutoFit/>
          </a:bodyPr>
          <a:lstStyle/>
          <a:p>
            <a:pPr algn="l" defTabSz="342900">
              <a:spcBef>
                <a:spcPts val="263"/>
              </a:spcBef>
            </a:pPr>
            <a:r>
              <a:rPr lang="it-IT" sz="1200" b="1" dirty="0" err="1">
                <a:solidFill>
                  <a:srgbClr val="FF0000"/>
                </a:solidFill>
              </a:rPr>
              <a:t>Linac</a:t>
            </a:r>
            <a:endParaRPr lang="it-IT" sz="1200" b="1" dirty="0">
              <a:solidFill>
                <a:srgbClr val="FF0000"/>
              </a:solidFill>
            </a:endParaRPr>
          </a:p>
        </p:txBody>
      </p:sp>
      <p:sp>
        <p:nvSpPr>
          <p:cNvPr id="40" name="CasellaDiTesto 39">
            <a:extLst>
              <a:ext uri="{FF2B5EF4-FFF2-40B4-BE49-F238E27FC236}">
                <a16:creationId xmlns:a16="http://schemas.microsoft.com/office/drawing/2014/main" id="{0DC0C06F-E6D2-AB0A-8D2A-2C60E0128E28}"/>
              </a:ext>
            </a:extLst>
          </p:cNvPr>
          <p:cNvSpPr txBox="1"/>
          <p:nvPr/>
        </p:nvSpPr>
        <p:spPr>
          <a:xfrm>
            <a:off x="3385736" y="2790556"/>
            <a:ext cx="1341136" cy="276999"/>
          </a:xfrm>
          <a:prstGeom prst="rect">
            <a:avLst/>
          </a:prstGeom>
          <a:noFill/>
        </p:spPr>
        <p:txBody>
          <a:bodyPr wrap="none" rtlCol="0">
            <a:spAutoFit/>
          </a:bodyPr>
          <a:lstStyle/>
          <a:p>
            <a:pPr algn="l" defTabSz="342900">
              <a:spcBef>
                <a:spcPts val="263"/>
              </a:spcBef>
            </a:pPr>
            <a:r>
              <a:rPr lang="it-IT" sz="1200" b="1" dirty="0" err="1">
                <a:solidFill>
                  <a:srgbClr val="00B0F0"/>
                </a:solidFill>
              </a:rPr>
              <a:t>Capillary</a:t>
            </a:r>
            <a:r>
              <a:rPr lang="it-IT" sz="1200" b="1" dirty="0">
                <a:solidFill>
                  <a:srgbClr val="00B0F0"/>
                </a:solidFill>
              </a:rPr>
              <a:t> </a:t>
            </a:r>
            <a:r>
              <a:rPr lang="it-IT" sz="1200" b="1" dirty="0" err="1">
                <a:solidFill>
                  <a:srgbClr val="00B0F0"/>
                </a:solidFill>
              </a:rPr>
              <a:t>entrance</a:t>
            </a:r>
            <a:endParaRPr lang="it-IT" sz="1200" b="1" dirty="0">
              <a:solidFill>
                <a:srgbClr val="00B0F0"/>
              </a:solidFill>
            </a:endParaRPr>
          </a:p>
        </p:txBody>
      </p:sp>
      <p:sp>
        <p:nvSpPr>
          <p:cNvPr id="42" name="CasellaDiTesto 41">
            <a:extLst>
              <a:ext uri="{FF2B5EF4-FFF2-40B4-BE49-F238E27FC236}">
                <a16:creationId xmlns:a16="http://schemas.microsoft.com/office/drawing/2014/main" id="{7882F017-8E7A-46AB-B653-CE2450F559A0}"/>
              </a:ext>
            </a:extLst>
          </p:cNvPr>
          <p:cNvSpPr txBox="1"/>
          <p:nvPr/>
        </p:nvSpPr>
        <p:spPr>
          <a:xfrm>
            <a:off x="7802864" y="401524"/>
            <a:ext cx="1341136" cy="369332"/>
          </a:xfrm>
          <a:prstGeom prst="rect">
            <a:avLst/>
          </a:prstGeom>
          <a:noFill/>
        </p:spPr>
        <p:txBody>
          <a:bodyPr wrap="square">
            <a:spAutoFit/>
          </a:bodyPr>
          <a:lstStyle/>
          <a:p>
            <a:r>
              <a:rPr kumimoji="0" lang="it-IT" sz="1800" b="1" i="0" u="none" strike="noStrike" kern="1200" cap="none" spc="0" normalizeH="0" baseline="0" noProof="0" dirty="0">
                <a:ln>
                  <a:noFill/>
                </a:ln>
                <a:solidFill>
                  <a:srgbClr val="FFFFFF">
                    <a:lumMod val="95000"/>
                  </a:srgbClr>
                </a:solidFill>
                <a:effectLst/>
                <a:uLnTx/>
                <a:uFillTx/>
                <a:latin typeface="Calibri"/>
                <a:cs typeface="Open Sans Semibold" panose="020B0706030804020204" pitchFamily="34" charset="0"/>
              </a:rPr>
              <a:t>A. </a:t>
            </a:r>
            <a:r>
              <a:rPr kumimoji="0" lang="it-IT" sz="1800" b="1" i="0" u="none" strike="noStrike" kern="1200" cap="none" spc="0" normalizeH="0" baseline="0" noProof="0" dirty="0" err="1">
                <a:ln>
                  <a:noFill/>
                </a:ln>
                <a:solidFill>
                  <a:srgbClr val="FFFFFF">
                    <a:lumMod val="95000"/>
                  </a:srgbClr>
                </a:solidFill>
                <a:effectLst/>
                <a:uLnTx/>
                <a:uFillTx/>
                <a:latin typeface="Calibri"/>
                <a:cs typeface="Open Sans Semibold" panose="020B0706030804020204" pitchFamily="34" charset="0"/>
              </a:rPr>
              <a:t>Giribono</a:t>
            </a:r>
            <a:endParaRPr lang="it-IT" dirty="0"/>
          </a:p>
        </p:txBody>
      </p:sp>
      <p:sp>
        <p:nvSpPr>
          <p:cNvPr id="43" name="CasellaDiTesto 42">
            <a:extLst>
              <a:ext uri="{FF2B5EF4-FFF2-40B4-BE49-F238E27FC236}">
                <a16:creationId xmlns:a16="http://schemas.microsoft.com/office/drawing/2014/main" id="{040FF941-8C95-5BDD-49C0-BF4C95AD7E58}"/>
              </a:ext>
            </a:extLst>
          </p:cNvPr>
          <p:cNvSpPr txBox="1"/>
          <p:nvPr/>
        </p:nvSpPr>
        <p:spPr>
          <a:xfrm>
            <a:off x="7060818" y="3743423"/>
            <a:ext cx="1732547" cy="461665"/>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defTabSz="342900">
              <a:spcBef>
                <a:spcPts val="263"/>
              </a:spcBef>
            </a:pPr>
            <a:r>
              <a:rPr lang="it-IT" sz="2400" b="1" i="1" dirty="0"/>
              <a:t>30 + 200 </a:t>
            </a:r>
            <a:r>
              <a:rPr lang="it-IT" sz="2400" b="1" i="1" dirty="0" err="1"/>
              <a:t>pC</a:t>
            </a:r>
            <a:endParaRPr lang="it-IT" sz="2400" b="1" i="1" dirty="0"/>
          </a:p>
        </p:txBody>
      </p:sp>
    </p:spTree>
    <p:extLst>
      <p:ext uri="{BB962C8B-B14F-4D97-AF65-F5344CB8AC3E}">
        <p14:creationId xmlns:p14="http://schemas.microsoft.com/office/powerpoint/2010/main" val="127707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E4070-1EE3-222F-134D-359C3BC302DD}"/>
              </a:ext>
            </a:extLst>
          </p:cNvPr>
          <p:cNvSpPr>
            <a:spLocks noGrp="1"/>
          </p:cNvSpPr>
          <p:nvPr>
            <p:ph type="title"/>
          </p:nvPr>
        </p:nvSpPr>
        <p:spPr/>
        <p:txBody>
          <a:bodyPr/>
          <a:lstStyle/>
          <a:p>
            <a:pPr>
              <a:tabLst>
                <a:tab pos="6838950" algn="r"/>
              </a:tabLst>
            </a:pPr>
            <a:r>
              <a:rPr lang="it-IT" dirty="0"/>
              <a:t>S2E «</a:t>
            </a:r>
            <a:r>
              <a:rPr lang="it-IT" dirty="0" err="1"/>
              <a:t>basic</a:t>
            </a:r>
            <a:r>
              <a:rPr lang="it-IT" dirty="0"/>
              <a:t>» </a:t>
            </a:r>
            <a:r>
              <a:rPr lang="it-IT" dirty="0" err="1"/>
              <a:t>details</a:t>
            </a:r>
            <a:r>
              <a:rPr lang="it-IT" dirty="0"/>
              <a:t>:	2/4</a:t>
            </a:r>
          </a:p>
        </p:txBody>
      </p:sp>
      <p:pic>
        <p:nvPicPr>
          <p:cNvPr id="24" name="Immagine 23" descr="Immagine che contiene testo, segnale&#10;&#10;Descrizione generata automaticamente">
            <a:extLst>
              <a:ext uri="{FF2B5EF4-FFF2-40B4-BE49-F238E27FC236}">
                <a16:creationId xmlns:a16="http://schemas.microsoft.com/office/drawing/2014/main" id="{D329DE81-8ECD-76C5-7185-8E410109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653" y="103726"/>
            <a:ext cx="1147885" cy="620228"/>
          </a:xfrm>
          <a:prstGeom prst="rect">
            <a:avLst/>
          </a:prstGeom>
          <a:solidFill>
            <a:schemeClr val="bg1"/>
          </a:solidFill>
        </p:spPr>
      </p:pic>
      <p:sp>
        <p:nvSpPr>
          <p:cNvPr id="26" name="CasellaDiTesto 25">
            <a:extLst>
              <a:ext uri="{FF2B5EF4-FFF2-40B4-BE49-F238E27FC236}">
                <a16:creationId xmlns:a16="http://schemas.microsoft.com/office/drawing/2014/main" id="{7AE5B265-C667-CFBD-8FA4-3EA24AC24487}"/>
              </a:ext>
            </a:extLst>
          </p:cNvPr>
          <p:cNvSpPr txBox="1"/>
          <p:nvPr/>
        </p:nvSpPr>
        <p:spPr>
          <a:xfrm>
            <a:off x="7935419" y="413840"/>
            <a:ext cx="1147885" cy="369332"/>
          </a:xfrm>
          <a:prstGeom prst="rect">
            <a:avLst/>
          </a:prstGeom>
          <a:noFill/>
        </p:spPr>
        <p:txBody>
          <a:bodyPr wrap="square">
            <a:spAutoFit/>
          </a:bodyPr>
          <a:lstStyle/>
          <a:p>
            <a:r>
              <a:rPr kumimoji="0" lang="it-IT" sz="1800" b="1" i="0" u="none" strike="noStrike" kern="1200" cap="none" spc="0" normalizeH="0" baseline="0" noProof="0" dirty="0">
                <a:ln>
                  <a:noFill/>
                </a:ln>
                <a:solidFill>
                  <a:srgbClr val="FFFFFF">
                    <a:lumMod val="95000"/>
                  </a:srgbClr>
                </a:solidFill>
                <a:effectLst/>
                <a:uLnTx/>
                <a:uFillTx/>
                <a:latin typeface="Calibri"/>
                <a:cs typeface="Open Sans Semibold" panose="020B0706030804020204" pitchFamily="34" charset="0"/>
              </a:rPr>
              <a:t>S. Romeo</a:t>
            </a:r>
            <a:endParaRPr lang="it-IT" dirty="0"/>
          </a:p>
        </p:txBody>
      </p:sp>
      <p:pic>
        <p:nvPicPr>
          <p:cNvPr id="27" name="Immagine 26">
            <a:extLst>
              <a:ext uri="{FF2B5EF4-FFF2-40B4-BE49-F238E27FC236}">
                <a16:creationId xmlns:a16="http://schemas.microsoft.com/office/drawing/2014/main" id="{2598F5C2-2F63-509F-9E00-93B5CCE460D3}"/>
              </a:ext>
            </a:extLst>
          </p:cNvPr>
          <p:cNvPicPr>
            <a:picLocks noChangeAspect="1"/>
          </p:cNvPicPr>
          <p:nvPr/>
        </p:nvPicPr>
        <p:blipFill>
          <a:blip r:embed="rId3"/>
          <a:stretch>
            <a:fillRect/>
          </a:stretch>
        </p:blipFill>
        <p:spPr>
          <a:xfrm>
            <a:off x="66490" y="1570024"/>
            <a:ext cx="2179775" cy="2598800"/>
          </a:xfrm>
          <a:prstGeom prst="rect">
            <a:avLst/>
          </a:prstGeom>
          <a:solidFill>
            <a:srgbClr val="FF9300"/>
          </a:solidFill>
        </p:spPr>
      </p:pic>
      <p:pic>
        <p:nvPicPr>
          <p:cNvPr id="28" name="Immagine 27">
            <a:extLst>
              <a:ext uri="{FF2B5EF4-FFF2-40B4-BE49-F238E27FC236}">
                <a16:creationId xmlns:a16="http://schemas.microsoft.com/office/drawing/2014/main" id="{D3567114-F86E-268D-3EA2-E32871296C47}"/>
              </a:ext>
            </a:extLst>
          </p:cNvPr>
          <p:cNvPicPr>
            <a:picLocks noChangeAspect="1"/>
          </p:cNvPicPr>
          <p:nvPr/>
        </p:nvPicPr>
        <p:blipFill>
          <a:blip r:embed="rId4"/>
          <a:stretch>
            <a:fillRect/>
          </a:stretch>
        </p:blipFill>
        <p:spPr>
          <a:xfrm>
            <a:off x="7147872" y="868317"/>
            <a:ext cx="1996128" cy="2033649"/>
          </a:xfrm>
          <a:prstGeom prst="rect">
            <a:avLst/>
          </a:prstGeom>
        </p:spPr>
      </p:pic>
      <p:pic>
        <p:nvPicPr>
          <p:cNvPr id="29" name="Immagine 28">
            <a:extLst>
              <a:ext uri="{FF2B5EF4-FFF2-40B4-BE49-F238E27FC236}">
                <a16:creationId xmlns:a16="http://schemas.microsoft.com/office/drawing/2014/main" id="{603EE2B6-C470-8116-A2E3-4A20DDE99852}"/>
              </a:ext>
            </a:extLst>
          </p:cNvPr>
          <p:cNvPicPr>
            <a:picLocks noChangeAspect="1"/>
          </p:cNvPicPr>
          <p:nvPr/>
        </p:nvPicPr>
        <p:blipFill>
          <a:blip r:embed="rId5"/>
          <a:stretch>
            <a:fillRect/>
          </a:stretch>
        </p:blipFill>
        <p:spPr>
          <a:xfrm>
            <a:off x="7028120" y="2901966"/>
            <a:ext cx="2142051" cy="2182316"/>
          </a:xfrm>
          <a:prstGeom prst="rect">
            <a:avLst/>
          </a:prstGeom>
        </p:spPr>
      </p:pic>
      <p:pic>
        <p:nvPicPr>
          <p:cNvPr id="31" name="Immagine 30">
            <a:extLst>
              <a:ext uri="{FF2B5EF4-FFF2-40B4-BE49-F238E27FC236}">
                <a16:creationId xmlns:a16="http://schemas.microsoft.com/office/drawing/2014/main" id="{D81AE9B7-C14B-E9E3-8E9E-73A6C609FCD0}"/>
              </a:ext>
            </a:extLst>
          </p:cNvPr>
          <p:cNvPicPr>
            <a:picLocks noChangeAspect="1"/>
          </p:cNvPicPr>
          <p:nvPr/>
        </p:nvPicPr>
        <p:blipFill rotWithShape="1">
          <a:blip r:embed="rId6"/>
          <a:srcRect r="40105"/>
          <a:stretch/>
        </p:blipFill>
        <p:spPr>
          <a:xfrm>
            <a:off x="4565000" y="1481009"/>
            <a:ext cx="2582872" cy="2598800"/>
          </a:xfrm>
          <a:prstGeom prst="rect">
            <a:avLst/>
          </a:prstGeom>
        </p:spPr>
      </p:pic>
      <mc:AlternateContent xmlns:mc="http://schemas.openxmlformats.org/markup-compatibility/2006" xmlns:a14="http://schemas.microsoft.com/office/drawing/2010/main">
        <mc:Choice Requires="a14">
          <p:sp>
            <p:nvSpPr>
              <p:cNvPr id="34" name="Callout con freccia destra 33">
                <a:extLst>
                  <a:ext uri="{FF2B5EF4-FFF2-40B4-BE49-F238E27FC236}">
                    <a16:creationId xmlns:a16="http://schemas.microsoft.com/office/drawing/2014/main" id="{048A1A81-2A50-F55F-33BE-A506D1BC8D81}"/>
                  </a:ext>
                </a:extLst>
              </p:cNvPr>
              <p:cNvSpPr/>
              <p:nvPr/>
            </p:nvSpPr>
            <p:spPr>
              <a:xfrm>
                <a:off x="2210445" y="958178"/>
                <a:ext cx="2425607" cy="3822491"/>
              </a:xfrm>
              <a:prstGeom prst="rightArrowCallout">
                <a:avLst>
                  <a:gd name="adj1" fmla="val 20968"/>
                  <a:gd name="adj2" fmla="val 26083"/>
                  <a:gd name="adj3" fmla="val 13438"/>
                  <a:gd name="adj4" fmla="val 8053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q"/>
                </a:pPr>
                <a14:m>
                  <m:oMath xmlns:m="http://schemas.openxmlformats.org/officeDocument/2006/math">
                    <m:r>
                      <m:rPr>
                        <m:sty m:val="p"/>
                      </m:rPr>
                      <a:rPr lang="it-IT" sz="1200" b="0" i="0" smtClean="0">
                        <a:latin typeface="Cambria Math" panose="02040503050406030204" pitchFamily="18" charset="0"/>
                      </a:rPr>
                      <m:t>Δ</m:t>
                    </m:r>
                    <m:r>
                      <a:rPr lang="it-IT" sz="1200" b="0" i="1" smtClean="0">
                        <a:latin typeface="Cambria Math" panose="02040503050406030204" pitchFamily="18" charset="0"/>
                      </a:rPr>
                      <m:t>𝑧</m:t>
                    </m:r>
                    <m:r>
                      <a:rPr lang="it-IT" sz="1200" b="0" i="1" smtClean="0">
                        <a:latin typeface="Cambria Math" panose="02040503050406030204" pitchFamily="18" charset="0"/>
                      </a:rPr>
                      <m:t>=158 </m:t>
                    </m:r>
                    <m:r>
                      <m:rPr>
                        <m:sty m:val="p"/>
                      </m:rPr>
                      <a:rPr lang="it-IT" sz="1200" b="0" i="0" smtClean="0">
                        <a:latin typeface="Cambria Math" panose="02040503050406030204" pitchFamily="18" charset="0"/>
                      </a:rPr>
                      <m:t>μm</m:t>
                    </m:r>
                  </m:oMath>
                </a14:m>
                <a:endParaRPr lang="it-IT" sz="1200" b="0" i="1" dirty="0">
                  <a:latin typeface="Cambria Math" panose="02040503050406030204" pitchFamily="18" charset="0"/>
                </a:endParaRPr>
              </a:p>
              <a:p>
                <a:pPr marL="285750" indent="-285750">
                  <a:buFont typeface="Wingdings" pitchFamily="2" charset="2"/>
                  <a:buChar char="q"/>
                </a:pPr>
                <a14:m>
                  <m:oMath xmlns:m="http://schemas.openxmlformats.org/officeDocument/2006/math">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𝑛</m:t>
                        </m:r>
                      </m:e>
                      <m:sub>
                        <m:r>
                          <a:rPr lang="it-IT" sz="1200" b="0" i="1" smtClean="0">
                            <a:latin typeface="Cambria Math" panose="02040503050406030204" pitchFamily="18" charset="0"/>
                          </a:rPr>
                          <m:t>𝑝</m:t>
                        </m:r>
                      </m:sub>
                    </m:sSub>
                    <m:r>
                      <a:rPr lang="it-IT" sz="1200" b="0" i="1" smtClean="0">
                        <a:latin typeface="Cambria Math" panose="02040503050406030204" pitchFamily="18" charset="0"/>
                      </a:rPr>
                      <m:t>=0.9⋅</m:t>
                    </m:r>
                    <m:sSup>
                      <m:sSupPr>
                        <m:ctrlPr>
                          <a:rPr lang="it-IT" sz="1200" b="0" i="1" smtClean="0">
                            <a:latin typeface="Cambria Math" panose="02040503050406030204" pitchFamily="18" charset="0"/>
                          </a:rPr>
                        </m:ctrlPr>
                      </m:sSupPr>
                      <m:e>
                        <m:r>
                          <a:rPr lang="it-IT" sz="1200" b="0" i="1" smtClean="0">
                            <a:latin typeface="Cambria Math" panose="02040503050406030204" pitchFamily="18" charset="0"/>
                          </a:rPr>
                          <m:t>10</m:t>
                        </m:r>
                      </m:e>
                      <m:sup>
                        <m:r>
                          <a:rPr lang="it-IT" sz="1200" b="0" i="1" smtClean="0">
                            <a:latin typeface="Cambria Math" panose="02040503050406030204" pitchFamily="18" charset="0"/>
                          </a:rPr>
                          <m:t>16</m:t>
                        </m:r>
                      </m:sup>
                    </m:sSup>
                    <m:r>
                      <a:rPr lang="it-IT" sz="1200" b="0" i="1" smtClean="0">
                        <a:latin typeface="Cambria Math" panose="02040503050406030204" pitchFamily="18" charset="0"/>
                      </a:rPr>
                      <m:t> </m:t>
                    </m:r>
                    <m:sSup>
                      <m:sSupPr>
                        <m:ctrlPr>
                          <a:rPr lang="it-IT" sz="1200" b="0" i="1" smtClean="0">
                            <a:latin typeface="Cambria Math" panose="02040503050406030204" pitchFamily="18" charset="0"/>
                          </a:rPr>
                        </m:ctrlPr>
                      </m:sSupPr>
                      <m:e>
                        <m:r>
                          <m:rPr>
                            <m:sty m:val="p"/>
                          </m:rPr>
                          <a:rPr lang="it-IT" sz="1200" b="0" i="0" smtClean="0">
                            <a:latin typeface="Cambria Math" panose="02040503050406030204" pitchFamily="18" charset="0"/>
                          </a:rPr>
                          <m:t>cm</m:t>
                        </m:r>
                      </m:e>
                      <m:sup>
                        <m:r>
                          <a:rPr lang="it-IT" sz="1200" b="0" i="1" smtClean="0">
                            <a:latin typeface="Cambria Math" panose="02040503050406030204" pitchFamily="18" charset="0"/>
                          </a:rPr>
                          <m:t>−3</m:t>
                        </m:r>
                      </m:sup>
                    </m:sSup>
                  </m:oMath>
                </a14:m>
                <a:endParaRPr lang="it-IT" sz="1200" b="0" i="1" dirty="0">
                  <a:latin typeface="Cambria Math" panose="02040503050406030204" pitchFamily="18" charset="0"/>
                </a:endParaRPr>
              </a:p>
              <a:p>
                <a:pPr marL="285750" indent="-285750">
                  <a:buFont typeface="Wingdings" pitchFamily="2" charset="2"/>
                  <a:buChar char="q"/>
                </a:pPr>
                <a14:m>
                  <m:oMath xmlns:m="http://schemas.openxmlformats.org/officeDocument/2006/math">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𝜎</m:t>
                        </m:r>
                      </m:e>
                      <m:sub>
                        <m:r>
                          <a:rPr lang="it-IT" sz="1200" b="0" i="1" smtClean="0">
                            <a:latin typeface="Cambria Math" panose="02040503050406030204" pitchFamily="18" charset="0"/>
                          </a:rPr>
                          <m:t>𝐸</m:t>
                        </m:r>
                      </m:sub>
                    </m:sSub>
                    <m:r>
                      <a:rPr lang="it-IT" sz="1200" b="0" i="1" smtClean="0">
                        <a:latin typeface="Cambria Math" panose="02040503050406030204" pitchFamily="18" charset="0"/>
                      </a:rPr>
                      <m:t>=0.06%</m:t>
                    </m:r>
                  </m:oMath>
                </a14:m>
                <a:endParaRPr lang="it-IT" sz="1200" b="0" dirty="0"/>
              </a:p>
              <a:p>
                <a:pPr marL="285750" indent="-285750">
                  <a:buFont typeface="Wingdings" pitchFamily="2" charset="2"/>
                  <a:buChar char="q"/>
                </a:pPr>
                <a14:m>
                  <m:oMath xmlns:m="http://schemas.openxmlformats.org/officeDocument/2006/math">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𝐸</m:t>
                        </m:r>
                      </m:e>
                      <m:sub>
                        <m:r>
                          <a:rPr lang="it-IT" sz="1200" b="0" i="1" smtClean="0">
                            <a:latin typeface="Cambria Math" panose="02040503050406030204" pitchFamily="18" charset="0"/>
                          </a:rPr>
                          <m:t>𝑧</m:t>
                        </m:r>
                      </m:sub>
                    </m:sSub>
                    <m:r>
                      <a:rPr lang="it-IT" sz="1200" i="1">
                        <a:latin typeface="Cambria Math" panose="02040503050406030204" pitchFamily="18" charset="0"/>
                      </a:rPr>
                      <m:t>=</m:t>
                    </m:r>
                    <m:r>
                      <a:rPr lang="it-IT" sz="1200" b="0" i="1" smtClean="0">
                        <a:latin typeface="Cambria Math" panose="02040503050406030204" pitchFamily="18" charset="0"/>
                      </a:rPr>
                      <m:t>0.9</m:t>
                    </m:r>
                    <m:r>
                      <a:rPr lang="it-IT" sz="1200" b="0" i="0" smtClean="0">
                        <a:latin typeface="Cambria Math" panose="02040503050406030204" pitchFamily="18" charset="0"/>
                      </a:rPr>
                      <m:t> </m:t>
                    </m:r>
                    <m:r>
                      <m:rPr>
                        <m:sty m:val="p"/>
                      </m:rPr>
                      <a:rPr lang="it-IT" sz="1200" b="0" i="0" smtClean="0">
                        <a:latin typeface="Cambria Math" panose="02040503050406030204" pitchFamily="18" charset="0"/>
                      </a:rPr>
                      <m:t>GV</m:t>
                    </m:r>
                    <m:r>
                      <a:rPr lang="it-IT" sz="1200" b="0" i="0" smtClean="0">
                        <a:latin typeface="Cambria Math" panose="02040503050406030204" pitchFamily="18" charset="0"/>
                      </a:rPr>
                      <m:t>/</m:t>
                    </m:r>
                    <m:r>
                      <m:rPr>
                        <m:sty m:val="p"/>
                      </m:rPr>
                      <a:rPr lang="it-IT" sz="1200" b="0" i="0" smtClean="0">
                        <a:latin typeface="Cambria Math" panose="02040503050406030204" pitchFamily="18" charset="0"/>
                      </a:rPr>
                      <m:t>m</m:t>
                    </m:r>
                  </m:oMath>
                </a14:m>
                <a:r>
                  <a:rPr lang="it-IT" sz="1200" dirty="0"/>
                  <a:t> (</a:t>
                </a:r>
                <a:r>
                  <a:rPr lang="it-IT" sz="1200" dirty="0" err="1"/>
                  <a:t>including</a:t>
                </a:r>
                <a:r>
                  <a:rPr lang="it-IT" sz="1200" dirty="0"/>
                  <a:t> 1 cm injection </a:t>
                </a:r>
                <a:r>
                  <a:rPr lang="it-IT" sz="1200" dirty="0" err="1"/>
                  <a:t>ramp</a:t>
                </a:r>
                <a:r>
                  <a:rPr lang="it-IT" sz="1200" dirty="0"/>
                  <a:t>, so, </a:t>
                </a:r>
                <a:r>
                  <a:rPr lang="it-IT" sz="1200" dirty="0" err="1"/>
                  <a:t>actually</a:t>
                </a:r>
                <a:r>
                  <a:rPr lang="it-IT" sz="1200" dirty="0"/>
                  <a:t>, </a:t>
                </a:r>
                <a:r>
                  <a:rPr lang="it-IT" sz="1200" dirty="0" err="1"/>
                  <a:t>slightly</a:t>
                </a:r>
                <a:r>
                  <a:rPr lang="it-IT" sz="1200" dirty="0"/>
                  <a:t> </a:t>
                </a:r>
                <a:r>
                  <a:rPr lang="it-IT" sz="1200" dirty="0" err="1"/>
                  <a:t>higher</a:t>
                </a:r>
                <a:r>
                  <a:rPr lang="it-IT" sz="1200" dirty="0"/>
                  <a:t>)</a:t>
                </a:r>
              </a:p>
              <a:p>
                <a:pPr marL="285750" indent="-285750">
                  <a:buFont typeface="Wingdings" pitchFamily="2" charset="2"/>
                  <a:buChar char="q"/>
                </a:pPr>
                <a:r>
                  <a:rPr lang="it-IT" sz="1200" dirty="0"/>
                  <a:t>Slice energy spread, </a:t>
                </a:r>
                <a:r>
                  <a:rPr lang="it-IT" sz="1200" dirty="0" err="1"/>
                  <a:t>virtually</a:t>
                </a:r>
                <a:r>
                  <a:rPr lang="it-IT" sz="1200" dirty="0"/>
                  <a:t> </a:t>
                </a:r>
                <a:r>
                  <a:rPr lang="it-IT" sz="1200" dirty="0" err="1"/>
                  <a:t>untouched</a:t>
                </a:r>
                <a:r>
                  <a:rPr lang="it-IT" sz="1200" dirty="0"/>
                  <a:t> (or </a:t>
                </a:r>
                <a:r>
                  <a:rPr lang="it-IT" sz="1200" dirty="0" err="1"/>
                  <a:t>reduced</a:t>
                </a:r>
                <a:r>
                  <a:rPr lang="it-IT" sz="1200" dirty="0"/>
                  <a:t>)</a:t>
                </a:r>
              </a:p>
              <a:p>
                <a:pPr marL="285750" indent="-285750">
                  <a:buFont typeface="Wingdings" pitchFamily="2" charset="2"/>
                  <a:buChar char="q"/>
                </a:pPr>
                <a:r>
                  <a:rPr lang="it-IT" sz="1200" dirty="0" err="1"/>
                  <a:t>Slight</a:t>
                </a:r>
                <a:r>
                  <a:rPr lang="it-IT" sz="1200" dirty="0"/>
                  <a:t> </a:t>
                </a:r>
                <a:r>
                  <a:rPr lang="it-IT" sz="1200" dirty="0" err="1"/>
                  <a:t>emittance</a:t>
                </a:r>
                <a:r>
                  <a:rPr lang="it-IT" sz="1200" dirty="0"/>
                  <a:t> </a:t>
                </a:r>
                <a:r>
                  <a:rPr lang="it-IT" sz="1200" dirty="0" err="1"/>
                  <a:t>increase</a:t>
                </a:r>
                <a:r>
                  <a:rPr lang="it-IT" sz="1200" dirty="0"/>
                  <a:t> (to be </a:t>
                </a:r>
                <a:r>
                  <a:rPr lang="it-IT" sz="1200" dirty="0" err="1"/>
                  <a:t>improved</a:t>
                </a:r>
                <a:r>
                  <a:rPr lang="it-IT" sz="1200" dirty="0"/>
                  <a:t> with </a:t>
                </a:r>
                <a:r>
                  <a:rPr lang="it-IT" sz="1200" dirty="0" err="1"/>
                  <a:t>ramps</a:t>
                </a:r>
                <a:r>
                  <a:rPr lang="it-IT" sz="1200" dirty="0"/>
                  <a:t>)</a:t>
                </a:r>
              </a:p>
              <a:p>
                <a:pPr marL="285750" indent="-285750">
                  <a:buFont typeface="Wingdings" pitchFamily="2" charset="2"/>
                  <a:buChar char="q"/>
                </a:pPr>
                <a:r>
                  <a:rPr lang="it-IT" sz="1200" dirty="0" err="1"/>
                  <a:t>Accelerating</a:t>
                </a:r>
                <a:r>
                  <a:rPr lang="it-IT" sz="1200" dirty="0"/>
                  <a:t> </a:t>
                </a:r>
                <a:r>
                  <a:rPr lang="it-IT" sz="1200" dirty="0" err="1"/>
                  <a:t>length</a:t>
                </a:r>
                <a:r>
                  <a:rPr lang="it-IT" sz="1200" dirty="0"/>
                  <a:t> 0.56 m</a:t>
                </a:r>
              </a:p>
              <a:p>
                <a:pPr algn="ctr"/>
                <a:endParaRPr lang="it-IT" sz="1200" dirty="0"/>
              </a:p>
            </p:txBody>
          </p:sp>
        </mc:Choice>
        <mc:Fallback xmlns="">
          <p:sp>
            <p:nvSpPr>
              <p:cNvPr id="34" name="Callout con freccia destra 33">
                <a:extLst>
                  <a:ext uri="{FF2B5EF4-FFF2-40B4-BE49-F238E27FC236}">
                    <a16:creationId xmlns:a16="http://schemas.microsoft.com/office/drawing/2014/main" id="{048A1A81-2A50-F55F-33BE-A506D1BC8D81}"/>
                  </a:ext>
                </a:extLst>
              </p:cNvPr>
              <p:cNvSpPr>
                <a:spLocks noRot="1" noChangeAspect="1" noMove="1" noResize="1" noEditPoints="1" noAdjustHandles="1" noChangeArrowheads="1" noChangeShapeType="1" noTextEdit="1"/>
              </p:cNvSpPr>
              <p:nvPr/>
            </p:nvSpPr>
            <p:spPr>
              <a:xfrm>
                <a:off x="2210445" y="958178"/>
                <a:ext cx="2425607" cy="3822491"/>
              </a:xfrm>
              <a:prstGeom prst="rightArrowCallout">
                <a:avLst>
                  <a:gd name="adj1" fmla="val 20968"/>
                  <a:gd name="adj2" fmla="val 26083"/>
                  <a:gd name="adj3" fmla="val 13438"/>
                  <a:gd name="adj4" fmla="val 80532"/>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1871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E4070-1EE3-222F-134D-359C3BC302DD}"/>
              </a:ext>
            </a:extLst>
          </p:cNvPr>
          <p:cNvSpPr>
            <a:spLocks noGrp="1"/>
          </p:cNvSpPr>
          <p:nvPr>
            <p:ph type="title"/>
          </p:nvPr>
        </p:nvSpPr>
        <p:spPr/>
        <p:txBody>
          <a:bodyPr/>
          <a:lstStyle/>
          <a:p>
            <a:pPr>
              <a:tabLst>
                <a:tab pos="6838950" algn="r"/>
              </a:tabLst>
            </a:pPr>
            <a:r>
              <a:rPr lang="it-IT" dirty="0"/>
              <a:t>S2E «</a:t>
            </a:r>
            <a:r>
              <a:rPr lang="it-IT" dirty="0" err="1"/>
              <a:t>basic</a:t>
            </a:r>
            <a:r>
              <a:rPr lang="it-IT" dirty="0"/>
              <a:t>» </a:t>
            </a:r>
            <a:r>
              <a:rPr lang="it-IT" dirty="0" err="1"/>
              <a:t>details</a:t>
            </a:r>
            <a:r>
              <a:rPr lang="it-IT" dirty="0"/>
              <a:t>:	3/4</a:t>
            </a:r>
          </a:p>
        </p:txBody>
      </p:sp>
      <p:pic>
        <p:nvPicPr>
          <p:cNvPr id="26" name="Immagine 25" descr="Immagine che contiene testo, segnale&#10;&#10;Descrizione generata automaticamente">
            <a:extLst>
              <a:ext uri="{FF2B5EF4-FFF2-40B4-BE49-F238E27FC236}">
                <a16:creationId xmlns:a16="http://schemas.microsoft.com/office/drawing/2014/main" id="{B3DFCA9C-E57C-DAF0-0419-09EF8A167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78163"/>
            <a:ext cx="1096202" cy="665841"/>
          </a:xfrm>
          <a:prstGeom prst="rect">
            <a:avLst/>
          </a:prstGeom>
        </p:spPr>
      </p:pic>
      <p:sp>
        <p:nvSpPr>
          <p:cNvPr id="28" name="CasellaDiTesto 27">
            <a:extLst>
              <a:ext uri="{FF2B5EF4-FFF2-40B4-BE49-F238E27FC236}">
                <a16:creationId xmlns:a16="http://schemas.microsoft.com/office/drawing/2014/main" id="{35C95130-8D4A-391A-A52C-C4FD464402EC}"/>
              </a:ext>
            </a:extLst>
          </p:cNvPr>
          <p:cNvSpPr txBox="1"/>
          <p:nvPr/>
        </p:nvSpPr>
        <p:spPr>
          <a:xfrm>
            <a:off x="7347100" y="428008"/>
            <a:ext cx="1950139" cy="369332"/>
          </a:xfrm>
          <a:prstGeom prst="rect">
            <a:avLst/>
          </a:prstGeom>
          <a:noFill/>
        </p:spPr>
        <p:txBody>
          <a:bodyPr wrap="square">
            <a:spAutoFit/>
          </a:bodyPr>
          <a:lstStyle/>
          <a:p>
            <a:r>
              <a:rPr kumimoji="0" lang="it-IT" sz="1800" b="1" i="0" u="none" strike="noStrike" kern="1200" cap="none" spc="0" normalizeH="0" baseline="0" noProof="0" dirty="0">
                <a:ln>
                  <a:noFill/>
                </a:ln>
                <a:solidFill>
                  <a:srgbClr val="FFFFFF">
                    <a:lumMod val="95000"/>
                  </a:srgbClr>
                </a:solidFill>
                <a:effectLst/>
                <a:uLnTx/>
                <a:uFillTx/>
                <a:latin typeface="Calibri"/>
                <a:cs typeface="Open Sans Semibold" panose="020B0706030804020204" pitchFamily="34" charset="0"/>
              </a:rPr>
              <a:t>M. Rossetti Conti</a:t>
            </a:r>
            <a:endParaRPr lang="it-IT" dirty="0"/>
          </a:p>
        </p:txBody>
      </p:sp>
      <p:pic>
        <p:nvPicPr>
          <p:cNvPr id="30" name="Immagine 29">
            <a:extLst>
              <a:ext uri="{FF2B5EF4-FFF2-40B4-BE49-F238E27FC236}">
                <a16:creationId xmlns:a16="http://schemas.microsoft.com/office/drawing/2014/main" id="{EF9C1BBD-D236-656C-664C-02F98F96B862}"/>
              </a:ext>
            </a:extLst>
          </p:cNvPr>
          <p:cNvPicPr>
            <a:picLocks noChangeAspect="1"/>
          </p:cNvPicPr>
          <p:nvPr/>
        </p:nvPicPr>
        <p:blipFill>
          <a:blip r:embed="rId3"/>
          <a:stretch>
            <a:fillRect/>
          </a:stretch>
        </p:blipFill>
        <p:spPr>
          <a:xfrm>
            <a:off x="5679515" y="1116090"/>
            <a:ext cx="2559548" cy="1746378"/>
          </a:xfrm>
          <a:prstGeom prst="rect">
            <a:avLst/>
          </a:prstGeom>
          <a:ln>
            <a:solidFill>
              <a:srgbClr val="0070C0"/>
            </a:solidFill>
          </a:ln>
        </p:spPr>
      </p:pic>
      <p:sp>
        <p:nvSpPr>
          <p:cNvPr id="31" name="CasellaDiTesto 30">
            <a:extLst>
              <a:ext uri="{FF2B5EF4-FFF2-40B4-BE49-F238E27FC236}">
                <a16:creationId xmlns:a16="http://schemas.microsoft.com/office/drawing/2014/main" id="{DAC8087F-646C-0EA3-96F2-B29C06F703DC}"/>
              </a:ext>
            </a:extLst>
          </p:cNvPr>
          <p:cNvSpPr txBox="1"/>
          <p:nvPr/>
        </p:nvSpPr>
        <p:spPr>
          <a:xfrm>
            <a:off x="22485" y="783127"/>
            <a:ext cx="801974" cy="276999"/>
          </a:xfrm>
          <a:prstGeom prst="rect">
            <a:avLst/>
          </a:prstGeom>
          <a:noFill/>
        </p:spPr>
        <p:txBody>
          <a:bodyPr wrap="square" rtlCol="0">
            <a:spAutoFit/>
          </a:bodyPr>
          <a:lstStyle/>
          <a:p>
            <a:pPr algn="l" defTabSz="342900">
              <a:spcBef>
                <a:spcPts val="263"/>
              </a:spcBef>
            </a:pPr>
            <a:r>
              <a:rPr lang="it-IT" sz="1200" b="1" dirty="0">
                <a:solidFill>
                  <a:srgbClr val="0070C0"/>
                </a:solidFill>
              </a:rPr>
              <a:t>Layout</a:t>
            </a:r>
          </a:p>
        </p:txBody>
      </p:sp>
      <p:sp>
        <p:nvSpPr>
          <p:cNvPr id="32" name="CasellaDiTesto 31">
            <a:extLst>
              <a:ext uri="{FF2B5EF4-FFF2-40B4-BE49-F238E27FC236}">
                <a16:creationId xmlns:a16="http://schemas.microsoft.com/office/drawing/2014/main" id="{1692F303-7ACC-0F24-1DEA-C6A5674DE060}"/>
              </a:ext>
            </a:extLst>
          </p:cNvPr>
          <p:cNvSpPr txBox="1"/>
          <p:nvPr/>
        </p:nvSpPr>
        <p:spPr>
          <a:xfrm>
            <a:off x="5103099" y="783958"/>
            <a:ext cx="3693637" cy="276999"/>
          </a:xfrm>
          <a:prstGeom prst="rect">
            <a:avLst/>
          </a:prstGeom>
          <a:noFill/>
        </p:spPr>
        <p:txBody>
          <a:bodyPr wrap="square" rtlCol="0">
            <a:spAutoFit/>
          </a:bodyPr>
          <a:lstStyle/>
          <a:p>
            <a:pPr algn="l" defTabSz="342900">
              <a:spcBef>
                <a:spcPts val="263"/>
              </a:spcBef>
            </a:pPr>
            <a:r>
              <a:rPr lang="it-IT" sz="1200" b="1" dirty="0" err="1">
                <a:solidFill>
                  <a:srgbClr val="0070C0"/>
                </a:solidFill>
              </a:rPr>
              <a:t>Transverse</a:t>
            </a:r>
            <a:r>
              <a:rPr lang="it-IT" sz="1200" b="1" dirty="0">
                <a:solidFill>
                  <a:srgbClr val="0070C0"/>
                </a:solidFill>
              </a:rPr>
              <a:t> </a:t>
            </a:r>
            <a:r>
              <a:rPr lang="it-IT" sz="1200" b="1" dirty="0" err="1">
                <a:solidFill>
                  <a:srgbClr val="0070C0"/>
                </a:solidFill>
              </a:rPr>
              <a:t>beam</a:t>
            </a:r>
            <a:r>
              <a:rPr lang="it-IT" sz="1200" b="1" dirty="0">
                <a:solidFill>
                  <a:srgbClr val="0070C0"/>
                </a:solidFill>
              </a:rPr>
              <a:t> size </a:t>
            </a:r>
            <a:r>
              <a:rPr lang="it-IT" sz="1200" b="1" dirty="0" err="1">
                <a:solidFill>
                  <a:srgbClr val="0070C0"/>
                </a:solidFill>
              </a:rPr>
              <a:t>evolution</a:t>
            </a:r>
            <a:r>
              <a:rPr lang="it-IT" sz="1200" b="1" dirty="0">
                <a:solidFill>
                  <a:srgbClr val="0070C0"/>
                </a:solidFill>
              </a:rPr>
              <a:t> </a:t>
            </a:r>
            <a:r>
              <a:rPr lang="it-IT" sz="1200" b="1" dirty="0" err="1">
                <a:solidFill>
                  <a:srgbClr val="0070C0"/>
                </a:solidFill>
              </a:rPr>
              <a:t>w</a:t>
            </a:r>
            <a:r>
              <a:rPr lang="it-IT" sz="1200" b="1" dirty="0">
                <a:solidFill>
                  <a:srgbClr val="0070C0"/>
                </a:solidFill>
              </a:rPr>
              <a:t> Space </a:t>
            </a:r>
            <a:r>
              <a:rPr lang="it-IT" sz="1200" b="1" dirty="0" err="1">
                <a:solidFill>
                  <a:srgbClr val="0070C0"/>
                </a:solidFill>
              </a:rPr>
              <a:t>Charge</a:t>
            </a:r>
            <a:r>
              <a:rPr lang="it-IT" sz="1200" b="1" dirty="0">
                <a:solidFill>
                  <a:srgbClr val="0070C0"/>
                </a:solidFill>
              </a:rPr>
              <a:t> (Astra)</a:t>
            </a:r>
          </a:p>
        </p:txBody>
      </p:sp>
      <p:pic>
        <p:nvPicPr>
          <p:cNvPr id="33" name="Immagine 32">
            <a:extLst>
              <a:ext uri="{FF2B5EF4-FFF2-40B4-BE49-F238E27FC236}">
                <a16:creationId xmlns:a16="http://schemas.microsoft.com/office/drawing/2014/main" id="{43DC472C-1F71-AC0B-4705-AF726A02F19D}"/>
              </a:ext>
            </a:extLst>
          </p:cNvPr>
          <p:cNvPicPr>
            <a:picLocks noChangeAspect="1"/>
          </p:cNvPicPr>
          <p:nvPr/>
        </p:nvPicPr>
        <p:blipFill>
          <a:blip r:embed="rId4"/>
          <a:stretch>
            <a:fillRect/>
          </a:stretch>
        </p:blipFill>
        <p:spPr>
          <a:xfrm>
            <a:off x="4810074" y="2865223"/>
            <a:ext cx="4298430" cy="1864438"/>
          </a:xfrm>
          <a:prstGeom prst="rect">
            <a:avLst/>
          </a:prstGeom>
        </p:spPr>
      </p:pic>
      <p:cxnSp>
        <p:nvCxnSpPr>
          <p:cNvPr id="35" name="Connettore 1 34">
            <a:extLst>
              <a:ext uri="{FF2B5EF4-FFF2-40B4-BE49-F238E27FC236}">
                <a16:creationId xmlns:a16="http://schemas.microsoft.com/office/drawing/2014/main" id="{01845DC3-A7D4-2A78-9746-DF0E7D6450FA}"/>
              </a:ext>
            </a:extLst>
          </p:cNvPr>
          <p:cNvCxnSpPr/>
          <p:nvPr/>
        </p:nvCxnSpPr>
        <p:spPr>
          <a:xfrm>
            <a:off x="4669436" y="1001703"/>
            <a:ext cx="0" cy="388943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37" name="Immagine 36">
            <a:extLst>
              <a:ext uri="{FF2B5EF4-FFF2-40B4-BE49-F238E27FC236}">
                <a16:creationId xmlns:a16="http://schemas.microsoft.com/office/drawing/2014/main" id="{37A9DC4E-1314-16FC-7925-2647814296D2}"/>
              </a:ext>
            </a:extLst>
          </p:cNvPr>
          <p:cNvPicPr>
            <a:picLocks noChangeAspect="1"/>
          </p:cNvPicPr>
          <p:nvPr/>
        </p:nvPicPr>
        <p:blipFill>
          <a:blip r:embed="rId5"/>
          <a:stretch>
            <a:fillRect/>
          </a:stretch>
        </p:blipFill>
        <p:spPr>
          <a:xfrm>
            <a:off x="115643" y="2520942"/>
            <a:ext cx="3983633" cy="2303898"/>
          </a:xfrm>
          <a:prstGeom prst="rect">
            <a:avLst/>
          </a:prstGeom>
          <a:ln>
            <a:solidFill>
              <a:schemeClr val="bg2">
                <a:lumMod val="10000"/>
              </a:schemeClr>
            </a:solidFill>
          </a:ln>
        </p:spPr>
      </p:pic>
      <p:sp>
        <p:nvSpPr>
          <p:cNvPr id="38" name="Rettangolo 37">
            <a:extLst>
              <a:ext uri="{FF2B5EF4-FFF2-40B4-BE49-F238E27FC236}">
                <a16:creationId xmlns:a16="http://schemas.microsoft.com/office/drawing/2014/main" id="{72EB4B2E-536B-228E-F6D7-E85F6FE26BA5}"/>
              </a:ext>
            </a:extLst>
          </p:cNvPr>
          <p:cNvSpPr/>
          <p:nvPr/>
        </p:nvSpPr>
        <p:spPr>
          <a:xfrm>
            <a:off x="3865357" y="2537568"/>
            <a:ext cx="149808" cy="103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0FCCE960-DC33-1E78-C919-384E844B714D}"/>
              </a:ext>
            </a:extLst>
          </p:cNvPr>
          <p:cNvPicPr>
            <a:picLocks noChangeAspect="1"/>
          </p:cNvPicPr>
          <p:nvPr/>
        </p:nvPicPr>
        <p:blipFill>
          <a:blip r:embed="rId6"/>
          <a:stretch>
            <a:fillRect/>
          </a:stretch>
        </p:blipFill>
        <p:spPr>
          <a:xfrm>
            <a:off x="101439" y="1116090"/>
            <a:ext cx="4282917" cy="1226111"/>
          </a:xfrm>
          <a:prstGeom prst="rect">
            <a:avLst/>
          </a:prstGeom>
          <a:ln>
            <a:solidFill>
              <a:srgbClr val="0070C0"/>
            </a:solidFill>
          </a:ln>
        </p:spPr>
      </p:pic>
    </p:spTree>
    <p:extLst>
      <p:ext uri="{BB962C8B-B14F-4D97-AF65-F5344CB8AC3E}">
        <p14:creationId xmlns:p14="http://schemas.microsoft.com/office/powerpoint/2010/main" val="1042095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C0BE4070-1EE3-222F-134D-359C3BC302DD}"/>
                  </a:ext>
                </a:extLst>
              </p:cNvPr>
              <p:cNvSpPr>
                <a:spLocks noGrp="1"/>
              </p:cNvSpPr>
              <p:nvPr>
                <p:ph type="title"/>
              </p:nvPr>
            </p:nvSpPr>
            <p:spPr/>
            <p:txBody>
              <a:bodyPr/>
              <a:lstStyle/>
              <a:p>
                <a:pPr>
                  <a:tabLst>
                    <a:tab pos="2709863" algn="l"/>
                    <a:tab pos="6838950" algn="r"/>
                  </a:tabLst>
                </a:pPr>
                <a:r>
                  <a:rPr lang="it-IT" dirty="0"/>
                  <a:t>S2E «</a:t>
                </a:r>
                <a:r>
                  <a:rPr lang="it-IT" dirty="0" err="1"/>
                  <a:t>basic</a:t>
                </a:r>
                <a:r>
                  <a:rPr lang="it-IT" dirty="0"/>
                  <a:t>» </a:t>
                </a:r>
                <a:r>
                  <a:rPr lang="it-IT" dirty="0" err="1"/>
                  <a:t>details</a:t>
                </a:r>
                <a:r>
                  <a:rPr lang="it-IT" dirty="0"/>
                  <a:t>: </a:t>
                </a:r>
                <a14:m>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ea typeface="Cambria Math" panose="02040503050406030204" pitchFamily="18" charset="0"/>
                          </a:rPr>
                          <m:t>𝜆</m:t>
                        </m:r>
                      </m:e>
                      <m:sub>
                        <m:r>
                          <a:rPr lang="it-IT" b="0" i="1" smtClean="0">
                            <a:latin typeface="Cambria Math" panose="02040503050406030204" pitchFamily="18" charset="0"/>
                          </a:rPr>
                          <m:t>𝑟</m:t>
                        </m:r>
                      </m:sub>
                    </m:sSub>
                    <m:r>
                      <a:rPr lang="it-IT" b="0" i="1" smtClean="0">
                        <a:latin typeface="Cambria Math" panose="02040503050406030204" pitchFamily="18" charset="0"/>
                      </a:rPr>
                      <m:t>=4 </m:t>
                    </m:r>
                    <m:r>
                      <a:rPr lang="it-IT" b="0" i="1" smtClean="0">
                        <a:latin typeface="Cambria Math" panose="02040503050406030204" pitchFamily="18" charset="0"/>
                      </a:rPr>
                      <m:t>𝑛𝑚</m:t>
                    </m:r>
                  </m:oMath>
                </a14:m>
                <a:r>
                  <a:rPr lang="it-IT" dirty="0"/>
                  <a:t>	4/4</a:t>
                </a:r>
              </a:p>
            </p:txBody>
          </p:sp>
        </mc:Choice>
        <mc:Fallback xmlns="">
          <p:sp>
            <p:nvSpPr>
              <p:cNvPr id="2" name="Titolo 1">
                <a:extLst>
                  <a:ext uri="{FF2B5EF4-FFF2-40B4-BE49-F238E27FC236}">
                    <a16:creationId xmlns:a16="http://schemas.microsoft.com/office/drawing/2014/main" id="{C0BE4070-1EE3-222F-134D-359C3BC302DD}"/>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pic>
        <p:nvPicPr>
          <p:cNvPr id="24" name="Immagine 23">
            <a:extLst>
              <a:ext uri="{FF2B5EF4-FFF2-40B4-BE49-F238E27FC236}">
                <a16:creationId xmlns:a16="http://schemas.microsoft.com/office/drawing/2014/main" id="{15BB2DF4-8D46-B8FE-7780-9AD51D497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89" y="80920"/>
            <a:ext cx="1216269" cy="626563"/>
          </a:xfrm>
          <a:prstGeom prst="rect">
            <a:avLst/>
          </a:prstGeom>
          <a:noFill/>
        </p:spPr>
      </p:pic>
      <p:sp>
        <p:nvSpPr>
          <p:cNvPr id="25" name="CasellaDiTesto 24">
            <a:extLst>
              <a:ext uri="{FF2B5EF4-FFF2-40B4-BE49-F238E27FC236}">
                <a16:creationId xmlns:a16="http://schemas.microsoft.com/office/drawing/2014/main" id="{281AA4F9-B666-A8E4-11D6-8F3A4535D780}"/>
              </a:ext>
            </a:extLst>
          </p:cNvPr>
          <p:cNvSpPr txBox="1"/>
          <p:nvPr/>
        </p:nvSpPr>
        <p:spPr>
          <a:xfrm>
            <a:off x="8039827" y="413840"/>
            <a:ext cx="1104173" cy="369332"/>
          </a:xfrm>
          <a:prstGeom prst="rect">
            <a:avLst/>
          </a:prstGeom>
          <a:noFill/>
        </p:spPr>
        <p:txBody>
          <a:bodyPr wrap="square">
            <a:spAutoFit/>
          </a:bodyPr>
          <a:lstStyle/>
          <a:p>
            <a:r>
              <a:rPr kumimoji="0" lang="it-IT" sz="1800" b="1" i="0" u="none" strike="noStrike" kern="1200" cap="none" spc="0" normalizeH="0" baseline="0" noProof="0" dirty="0">
                <a:ln>
                  <a:noFill/>
                </a:ln>
                <a:solidFill>
                  <a:srgbClr val="FFFFFF">
                    <a:lumMod val="95000"/>
                  </a:srgbClr>
                </a:solidFill>
                <a:effectLst/>
                <a:uLnTx/>
                <a:uFillTx/>
                <a:latin typeface="Calibri"/>
                <a:cs typeface="Open Sans Semibold" panose="020B0706030804020204" pitchFamily="34" charset="0"/>
              </a:rPr>
              <a:t>V. Petrillo</a:t>
            </a:r>
            <a:endParaRPr lang="it-IT" dirty="0"/>
          </a:p>
        </p:txBody>
      </p:sp>
      <p:sp>
        <p:nvSpPr>
          <p:cNvPr id="30" name="CasellaDiTesto 29">
            <a:extLst>
              <a:ext uri="{FF2B5EF4-FFF2-40B4-BE49-F238E27FC236}">
                <a16:creationId xmlns:a16="http://schemas.microsoft.com/office/drawing/2014/main" id="{BB3EDB2E-9851-2556-5BC7-AE375A9736AE}"/>
              </a:ext>
            </a:extLst>
          </p:cNvPr>
          <p:cNvSpPr txBox="1"/>
          <p:nvPr/>
        </p:nvSpPr>
        <p:spPr>
          <a:xfrm>
            <a:off x="36838" y="783172"/>
            <a:ext cx="3410742" cy="276999"/>
          </a:xfrm>
          <a:prstGeom prst="rect">
            <a:avLst/>
          </a:prstGeom>
          <a:noFill/>
        </p:spPr>
        <p:txBody>
          <a:bodyPr wrap="none" rtlCol="0">
            <a:spAutoFit/>
          </a:bodyPr>
          <a:lstStyle/>
          <a:p>
            <a:r>
              <a:rPr lang="it-IT" sz="1200" dirty="0" err="1">
                <a:solidFill>
                  <a:srgbClr val="0070C0"/>
                </a:solidFill>
                <a:cs typeface="Times New Roman" panose="02020603050405020304" pitchFamily="18" charset="0"/>
              </a:rPr>
              <a:t>Beam</a:t>
            </a:r>
            <a:r>
              <a:rPr lang="it-IT" sz="1200" dirty="0">
                <a:solidFill>
                  <a:srgbClr val="0070C0"/>
                </a:solidFill>
                <a:cs typeface="Times New Roman" panose="02020603050405020304" pitchFamily="18" charset="0"/>
              </a:rPr>
              <a:t> from TL with </a:t>
            </a:r>
            <a:r>
              <a:rPr lang="it-IT" sz="1200" dirty="0" err="1">
                <a:solidFill>
                  <a:srgbClr val="0070C0"/>
                </a:solidFill>
                <a:cs typeface="Times New Roman" panose="02020603050405020304" pitchFamily="18" charset="0"/>
              </a:rPr>
              <a:t>space</a:t>
            </a:r>
            <a:r>
              <a:rPr lang="it-IT" sz="1200" dirty="0">
                <a:solidFill>
                  <a:srgbClr val="0070C0"/>
                </a:solidFill>
                <a:cs typeface="Times New Roman" panose="02020603050405020304" pitchFamily="18" charset="0"/>
              </a:rPr>
              <a:t> </a:t>
            </a:r>
            <a:r>
              <a:rPr lang="it-IT" sz="1200" dirty="0" err="1">
                <a:solidFill>
                  <a:srgbClr val="0070C0"/>
                </a:solidFill>
                <a:cs typeface="Times New Roman" panose="02020603050405020304" pitchFamily="18" charset="0"/>
              </a:rPr>
              <a:t>charge</a:t>
            </a:r>
            <a:r>
              <a:rPr lang="it-IT" sz="1200" dirty="0">
                <a:solidFill>
                  <a:srgbClr val="0070C0"/>
                </a:solidFill>
                <a:cs typeface="Times New Roman" panose="02020603050405020304" pitchFamily="18" charset="0"/>
              </a:rPr>
              <a:t> E=1GeV, </a:t>
            </a:r>
            <a:r>
              <a:rPr lang="it-IT" sz="1200" dirty="0" err="1">
                <a:solidFill>
                  <a:srgbClr val="0070C0"/>
                </a:solidFill>
                <a:cs typeface="Times New Roman" panose="02020603050405020304" pitchFamily="18" charset="0"/>
              </a:rPr>
              <a:t>Q</a:t>
            </a:r>
            <a:r>
              <a:rPr lang="it-IT" sz="1200" dirty="0">
                <a:solidFill>
                  <a:srgbClr val="0070C0"/>
                </a:solidFill>
                <a:cs typeface="Times New Roman" panose="02020603050405020304" pitchFamily="18" charset="0"/>
              </a:rPr>
              <a:t>= 30 </a:t>
            </a:r>
            <a:r>
              <a:rPr lang="it-IT" sz="1200" dirty="0" err="1">
                <a:solidFill>
                  <a:srgbClr val="0070C0"/>
                </a:solidFill>
                <a:cs typeface="Times New Roman" panose="02020603050405020304" pitchFamily="18" charset="0"/>
              </a:rPr>
              <a:t>pC</a:t>
            </a:r>
            <a:r>
              <a:rPr lang="it-IT" sz="1200" dirty="0">
                <a:solidFill>
                  <a:srgbClr val="0070C0"/>
                </a:solidFill>
                <a:cs typeface="Times New Roman" panose="02020603050405020304" pitchFamily="18" charset="0"/>
              </a:rPr>
              <a:t>.</a:t>
            </a:r>
          </a:p>
        </p:txBody>
      </p:sp>
      <p:pic>
        <p:nvPicPr>
          <p:cNvPr id="44" name="Immagine 43">
            <a:extLst>
              <a:ext uri="{FF2B5EF4-FFF2-40B4-BE49-F238E27FC236}">
                <a16:creationId xmlns:a16="http://schemas.microsoft.com/office/drawing/2014/main" id="{B1D5C778-96BD-AC91-283C-81D836B4E23F}"/>
              </a:ext>
            </a:extLst>
          </p:cNvPr>
          <p:cNvPicPr>
            <a:picLocks noChangeAspect="1"/>
          </p:cNvPicPr>
          <p:nvPr/>
        </p:nvPicPr>
        <p:blipFill>
          <a:blip r:embed="rId4"/>
          <a:stretch>
            <a:fillRect/>
          </a:stretch>
        </p:blipFill>
        <p:spPr>
          <a:xfrm>
            <a:off x="36838" y="1060171"/>
            <a:ext cx="3732395" cy="1991678"/>
          </a:xfrm>
          <a:prstGeom prst="rect">
            <a:avLst/>
          </a:prstGeom>
        </p:spPr>
      </p:pic>
      <p:pic>
        <p:nvPicPr>
          <p:cNvPr id="43" name="Immagine 42">
            <a:extLst>
              <a:ext uri="{FF2B5EF4-FFF2-40B4-BE49-F238E27FC236}">
                <a16:creationId xmlns:a16="http://schemas.microsoft.com/office/drawing/2014/main" id="{79505F60-4240-ADA9-D98B-CFAD29CC6074}"/>
              </a:ext>
            </a:extLst>
          </p:cNvPr>
          <p:cNvPicPr>
            <a:picLocks noChangeAspect="1"/>
          </p:cNvPicPr>
          <p:nvPr/>
        </p:nvPicPr>
        <p:blipFill>
          <a:blip r:embed="rId5"/>
          <a:stretch>
            <a:fillRect/>
          </a:stretch>
        </p:blipFill>
        <p:spPr>
          <a:xfrm>
            <a:off x="3503203" y="1887645"/>
            <a:ext cx="5535138" cy="2929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9143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C0BE4070-1EE3-222F-134D-359C3BC302DD}"/>
                  </a:ext>
                </a:extLst>
              </p:cNvPr>
              <p:cNvSpPr>
                <a:spLocks noGrp="1"/>
              </p:cNvSpPr>
              <p:nvPr>
                <p:ph type="title"/>
              </p:nvPr>
            </p:nvSpPr>
            <p:spPr/>
            <p:txBody>
              <a:bodyPr/>
              <a:lstStyle/>
              <a:p>
                <a:pPr>
                  <a:tabLst>
                    <a:tab pos="2709863" algn="l"/>
                    <a:tab pos="6838950" algn="r"/>
                  </a:tabLst>
                </a:pPr>
                <a:r>
                  <a:rPr lang="it-IT" dirty="0"/>
                  <a:t>S2E «</a:t>
                </a:r>
                <a:r>
                  <a:rPr lang="it-IT" dirty="0" err="1"/>
                  <a:t>basic</a:t>
                </a:r>
                <a:r>
                  <a:rPr lang="it-IT" dirty="0"/>
                  <a:t>» </a:t>
                </a:r>
                <a:r>
                  <a:rPr lang="it-IT" dirty="0" err="1"/>
                  <a:t>details</a:t>
                </a:r>
                <a:r>
                  <a:rPr lang="it-IT" dirty="0"/>
                  <a:t>: </a:t>
                </a:r>
                <a14:m>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ea typeface="Cambria Math" panose="02040503050406030204" pitchFamily="18" charset="0"/>
                          </a:rPr>
                          <m:t>𝜆</m:t>
                        </m:r>
                      </m:e>
                      <m:sub>
                        <m:r>
                          <a:rPr lang="it-IT" b="0" i="1" smtClean="0">
                            <a:latin typeface="Cambria Math" panose="02040503050406030204" pitchFamily="18" charset="0"/>
                          </a:rPr>
                          <m:t>𝑟</m:t>
                        </m:r>
                      </m:sub>
                    </m:sSub>
                    <m:r>
                      <a:rPr lang="it-IT" b="0" i="1" smtClean="0">
                        <a:latin typeface="Cambria Math" panose="02040503050406030204" pitchFamily="18" charset="0"/>
                      </a:rPr>
                      <m:t>=3.3 </m:t>
                    </m:r>
                    <m:r>
                      <a:rPr lang="it-IT" b="0" i="1" smtClean="0">
                        <a:latin typeface="Cambria Math" panose="02040503050406030204" pitchFamily="18" charset="0"/>
                      </a:rPr>
                      <m:t>𝑛𝑚</m:t>
                    </m:r>
                  </m:oMath>
                </a14:m>
                <a:r>
                  <a:rPr lang="it-IT" dirty="0"/>
                  <a:t>	4/4</a:t>
                </a:r>
              </a:p>
            </p:txBody>
          </p:sp>
        </mc:Choice>
        <mc:Fallback xmlns="">
          <p:sp>
            <p:nvSpPr>
              <p:cNvPr id="2" name="Titolo 1">
                <a:extLst>
                  <a:ext uri="{FF2B5EF4-FFF2-40B4-BE49-F238E27FC236}">
                    <a16:creationId xmlns:a16="http://schemas.microsoft.com/office/drawing/2014/main" id="{C0BE4070-1EE3-222F-134D-359C3BC302DD}"/>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pic>
        <p:nvPicPr>
          <p:cNvPr id="24" name="Immagine 23">
            <a:extLst>
              <a:ext uri="{FF2B5EF4-FFF2-40B4-BE49-F238E27FC236}">
                <a16:creationId xmlns:a16="http://schemas.microsoft.com/office/drawing/2014/main" id="{15BB2DF4-8D46-B8FE-7780-9AD51D497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89" y="80920"/>
            <a:ext cx="1216269" cy="626563"/>
          </a:xfrm>
          <a:prstGeom prst="rect">
            <a:avLst/>
          </a:prstGeom>
          <a:noFill/>
        </p:spPr>
      </p:pic>
      <p:sp>
        <p:nvSpPr>
          <p:cNvPr id="25" name="CasellaDiTesto 24">
            <a:extLst>
              <a:ext uri="{FF2B5EF4-FFF2-40B4-BE49-F238E27FC236}">
                <a16:creationId xmlns:a16="http://schemas.microsoft.com/office/drawing/2014/main" id="{281AA4F9-B666-A8E4-11D6-8F3A4535D780}"/>
              </a:ext>
            </a:extLst>
          </p:cNvPr>
          <p:cNvSpPr txBox="1"/>
          <p:nvPr/>
        </p:nvSpPr>
        <p:spPr>
          <a:xfrm>
            <a:off x="8039827" y="413840"/>
            <a:ext cx="1104173" cy="369332"/>
          </a:xfrm>
          <a:prstGeom prst="rect">
            <a:avLst/>
          </a:prstGeom>
          <a:noFill/>
        </p:spPr>
        <p:txBody>
          <a:bodyPr wrap="square">
            <a:spAutoFit/>
          </a:bodyPr>
          <a:lstStyle/>
          <a:p>
            <a:r>
              <a:rPr kumimoji="0" lang="it-IT" sz="1800" b="1" i="0" u="none" strike="noStrike" kern="1200" cap="none" spc="0" normalizeH="0" baseline="0" noProof="0" dirty="0">
                <a:ln>
                  <a:noFill/>
                </a:ln>
                <a:solidFill>
                  <a:srgbClr val="FFFFFF">
                    <a:lumMod val="95000"/>
                  </a:srgbClr>
                </a:solidFill>
                <a:effectLst/>
                <a:uLnTx/>
                <a:uFillTx/>
                <a:latin typeface="Calibri"/>
                <a:cs typeface="Open Sans Semibold" panose="020B0706030804020204" pitchFamily="34" charset="0"/>
              </a:rPr>
              <a:t>V. Petrillo</a:t>
            </a:r>
            <a:endParaRPr lang="it-IT" dirty="0"/>
          </a:p>
        </p:txBody>
      </p:sp>
      <p:sp>
        <p:nvSpPr>
          <p:cNvPr id="30" name="CasellaDiTesto 29">
            <a:extLst>
              <a:ext uri="{FF2B5EF4-FFF2-40B4-BE49-F238E27FC236}">
                <a16:creationId xmlns:a16="http://schemas.microsoft.com/office/drawing/2014/main" id="{BB3EDB2E-9851-2556-5BC7-AE375A9736AE}"/>
              </a:ext>
            </a:extLst>
          </p:cNvPr>
          <p:cNvSpPr txBox="1"/>
          <p:nvPr/>
        </p:nvSpPr>
        <p:spPr>
          <a:xfrm>
            <a:off x="44335" y="934739"/>
            <a:ext cx="3410742" cy="276999"/>
          </a:xfrm>
          <a:prstGeom prst="rect">
            <a:avLst/>
          </a:prstGeom>
          <a:noFill/>
        </p:spPr>
        <p:txBody>
          <a:bodyPr wrap="none" rtlCol="0">
            <a:spAutoFit/>
          </a:bodyPr>
          <a:lstStyle/>
          <a:p>
            <a:r>
              <a:rPr lang="it-IT" sz="1200" dirty="0" err="1">
                <a:solidFill>
                  <a:srgbClr val="0070C0"/>
                </a:solidFill>
                <a:cs typeface="Times New Roman" panose="02020603050405020304" pitchFamily="18" charset="0"/>
              </a:rPr>
              <a:t>Beam</a:t>
            </a:r>
            <a:r>
              <a:rPr lang="it-IT" sz="1200" dirty="0">
                <a:solidFill>
                  <a:srgbClr val="0070C0"/>
                </a:solidFill>
                <a:cs typeface="Times New Roman" panose="02020603050405020304" pitchFamily="18" charset="0"/>
              </a:rPr>
              <a:t> from TL with </a:t>
            </a:r>
            <a:r>
              <a:rPr lang="it-IT" sz="1200" dirty="0" err="1">
                <a:solidFill>
                  <a:srgbClr val="0070C0"/>
                </a:solidFill>
                <a:cs typeface="Times New Roman" panose="02020603050405020304" pitchFamily="18" charset="0"/>
              </a:rPr>
              <a:t>space</a:t>
            </a:r>
            <a:r>
              <a:rPr lang="it-IT" sz="1200" dirty="0">
                <a:solidFill>
                  <a:srgbClr val="0070C0"/>
                </a:solidFill>
                <a:cs typeface="Times New Roman" panose="02020603050405020304" pitchFamily="18" charset="0"/>
              </a:rPr>
              <a:t> </a:t>
            </a:r>
            <a:r>
              <a:rPr lang="it-IT" sz="1200" dirty="0" err="1">
                <a:solidFill>
                  <a:srgbClr val="0070C0"/>
                </a:solidFill>
                <a:cs typeface="Times New Roman" panose="02020603050405020304" pitchFamily="18" charset="0"/>
              </a:rPr>
              <a:t>charge</a:t>
            </a:r>
            <a:r>
              <a:rPr lang="it-IT" sz="1200" dirty="0">
                <a:solidFill>
                  <a:srgbClr val="0070C0"/>
                </a:solidFill>
                <a:cs typeface="Times New Roman" panose="02020603050405020304" pitchFamily="18" charset="0"/>
              </a:rPr>
              <a:t> E=1GeV, </a:t>
            </a:r>
            <a:r>
              <a:rPr lang="it-IT" sz="1200" dirty="0" err="1">
                <a:solidFill>
                  <a:srgbClr val="0070C0"/>
                </a:solidFill>
                <a:cs typeface="Times New Roman" panose="02020603050405020304" pitchFamily="18" charset="0"/>
              </a:rPr>
              <a:t>Q</a:t>
            </a:r>
            <a:r>
              <a:rPr lang="it-IT" sz="1200" dirty="0">
                <a:solidFill>
                  <a:srgbClr val="0070C0"/>
                </a:solidFill>
                <a:cs typeface="Times New Roman" panose="02020603050405020304" pitchFamily="18" charset="0"/>
              </a:rPr>
              <a:t>= 30 </a:t>
            </a:r>
            <a:r>
              <a:rPr lang="it-IT" sz="1200" dirty="0" err="1">
                <a:solidFill>
                  <a:srgbClr val="0070C0"/>
                </a:solidFill>
                <a:cs typeface="Times New Roman" panose="02020603050405020304" pitchFamily="18" charset="0"/>
              </a:rPr>
              <a:t>pC</a:t>
            </a:r>
            <a:r>
              <a:rPr lang="it-IT" sz="1200" dirty="0">
                <a:solidFill>
                  <a:srgbClr val="0070C0"/>
                </a:solidFill>
                <a:cs typeface="Times New Roman" panose="02020603050405020304" pitchFamily="18" charset="0"/>
              </a:rPr>
              <a:t>.</a:t>
            </a:r>
          </a:p>
        </p:txBody>
      </p:sp>
      <p:pic>
        <p:nvPicPr>
          <p:cNvPr id="4" name="Immagine 3">
            <a:extLst>
              <a:ext uri="{FF2B5EF4-FFF2-40B4-BE49-F238E27FC236}">
                <a16:creationId xmlns:a16="http://schemas.microsoft.com/office/drawing/2014/main" id="{664E916E-B74A-EEB4-4BC6-439BFD83F15D}"/>
              </a:ext>
            </a:extLst>
          </p:cNvPr>
          <p:cNvPicPr>
            <a:picLocks noChangeAspect="1"/>
          </p:cNvPicPr>
          <p:nvPr/>
        </p:nvPicPr>
        <p:blipFill>
          <a:blip r:embed="rId4"/>
          <a:stretch>
            <a:fillRect/>
          </a:stretch>
        </p:blipFill>
        <p:spPr>
          <a:xfrm>
            <a:off x="44335" y="1211738"/>
            <a:ext cx="3732395" cy="1991678"/>
          </a:xfrm>
          <a:prstGeom prst="rect">
            <a:avLst/>
          </a:prstGeom>
        </p:spPr>
      </p:pic>
      <p:pic>
        <p:nvPicPr>
          <p:cNvPr id="3" name="Immagine 2">
            <a:extLst>
              <a:ext uri="{FF2B5EF4-FFF2-40B4-BE49-F238E27FC236}">
                <a16:creationId xmlns:a16="http://schemas.microsoft.com/office/drawing/2014/main" id="{4A56F394-8B57-2A97-FEDD-E414226F3E17}"/>
              </a:ext>
            </a:extLst>
          </p:cNvPr>
          <p:cNvPicPr>
            <a:picLocks noChangeAspect="1"/>
          </p:cNvPicPr>
          <p:nvPr/>
        </p:nvPicPr>
        <p:blipFill>
          <a:blip r:embed="rId5"/>
          <a:stretch>
            <a:fillRect/>
          </a:stretch>
        </p:blipFill>
        <p:spPr>
          <a:xfrm>
            <a:off x="3776730" y="1938298"/>
            <a:ext cx="5274179" cy="2791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589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E50C280-FD4E-9345-ACC7-1A784862083A}"/>
              </a:ext>
            </a:extLst>
          </p:cNvPr>
          <p:cNvSpPr>
            <a:spLocks noGrp="1"/>
          </p:cNvSpPr>
          <p:nvPr>
            <p:ph type="title"/>
          </p:nvPr>
        </p:nvSpPr>
        <p:spPr/>
        <p:txBody>
          <a:bodyPr>
            <a:normAutofit/>
          </a:bodyPr>
          <a:lstStyle/>
          <a:p>
            <a:r>
              <a:rPr lang="it-IT" dirty="0" err="1"/>
              <a:t>EuPRAXIA@SPARC_LAB</a:t>
            </a:r>
            <a:r>
              <a:rPr lang="it-IT" dirty="0"/>
              <a:t> </a:t>
            </a:r>
            <a:r>
              <a:rPr lang="it-IT" dirty="0" err="1"/>
              <a:t>Parameter</a:t>
            </a:r>
            <a:r>
              <a:rPr lang="it-IT" dirty="0"/>
              <a:t> List update 1 </a:t>
            </a:r>
          </a:p>
        </p:txBody>
      </p:sp>
      <p:sp>
        <p:nvSpPr>
          <p:cNvPr id="6" name="Segnaposto testo 5">
            <a:extLst>
              <a:ext uri="{FF2B5EF4-FFF2-40B4-BE49-F238E27FC236}">
                <a16:creationId xmlns:a16="http://schemas.microsoft.com/office/drawing/2014/main" id="{9F37B9F2-E742-0546-96A6-3E0CC4CED84E}"/>
              </a:ext>
            </a:extLst>
          </p:cNvPr>
          <p:cNvSpPr>
            <a:spLocks noGrp="1"/>
          </p:cNvSpPr>
          <p:nvPr>
            <p:ph type="body" idx="1"/>
          </p:nvPr>
        </p:nvSpPr>
        <p:spPr>
          <a:xfrm>
            <a:off x="133976" y="886990"/>
            <a:ext cx="3939881" cy="479822"/>
          </a:xfrm>
        </p:spPr>
        <p:txBody>
          <a:bodyPr>
            <a:normAutofit fontScale="85000" lnSpcReduction="10000"/>
          </a:bodyPr>
          <a:lstStyle/>
          <a:p>
            <a:r>
              <a:rPr lang="it-IT" dirty="0" err="1"/>
              <a:t>Nominal</a:t>
            </a:r>
            <a:r>
              <a:rPr lang="it-IT" dirty="0"/>
              <a:t> FEL </a:t>
            </a:r>
            <a:r>
              <a:rPr lang="it-IT" dirty="0" err="1"/>
              <a:t>parameters</a:t>
            </a:r>
            <a:r>
              <a:rPr lang="it-IT" dirty="0"/>
              <a:t> from CDR</a:t>
            </a:r>
          </a:p>
        </p:txBody>
      </p:sp>
      <mc:AlternateContent xmlns:mc="http://schemas.openxmlformats.org/markup-compatibility/2006" xmlns:a14="http://schemas.microsoft.com/office/drawing/2010/main">
        <mc:Choice Requires="a14">
          <p:graphicFrame>
            <p:nvGraphicFramePr>
              <p:cNvPr id="12" name="Tabella 4">
                <a:extLst>
                  <a:ext uri="{FF2B5EF4-FFF2-40B4-BE49-F238E27FC236}">
                    <a16:creationId xmlns:a16="http://schemas.microsoft.com/office/drawing/2014/main" id="{F8843C52-6FD9-5D44-B9C4-6A83337E117A}"/>
                  </a:ext>
                </a:extLst>
              </p:cNvPr>
              <p:cNvGraphicFramePr>
                <a:graphicFrameLocks noGrp="1"/>
              </p:cNvGraphicFramePr>
              <p:nvPr>
                <p:ph sz="half" idx="2"/>
                <p:extLst>
                  <p:ext uri="{D42A27DB-BD31-4B8C-83A1-F6EECF244321}">
                    <p14:modId xmlns:p14="http://schemas.microsoft.com/office/powerpoint/2010/main" val="880596976"/>
                  </p:ext>
                </p:extLst>
              </p:nvPr>
            </p:nvGraphicFramePr>
            <p:xfrm>
              <a:off x="457199" y="1368804"/>
              <a:ext cx="3125338" cy="3217368"/>
            </p:xfrm>
            <a:graphic>
              <a:graphicData uri="http://schemas.openxmlformats.org/drawingml/2006/table">
                <a:tbl>
                  <a:tblPr firstRow="1" bandRow="1">
                    <a:tableStyleId>{21E4AEA4-8DFA-4A89-87EB-49C32662AFE0}</a:tableStyleId>
                  </a:tblPr>
                  <a:tblGrid>
                    <a:gridCol w="998973">
                      <a:extLst>
                        <a:ext uri="{9D8B030D-6E8A-4147-A177-3AD203B41FA5}">
                          <a16:colId xmlns:a16="http://schemas.microsoft.com/office/drawing/2014/main" val="3308665871"/>
                        </a:ext>
                      </a:extLst>
                    </a:gridCol>
                    <a:gridCol w="786935">
                      <a:extLst>
                        <a:ext uri="{9D8B030D-6E8A-4147-A177-3AD203B41FA5}">
                          <a16:colId xmlns:a16="http://schemas.microsoft.com/office/drawing/2014/main" val="1981975394"/>
                        </a:ext>
                      </a:extLst>
                    </a:gridCol>
                    <a:gridCol w="669715">
                      <a:extLst>
                        <a:ext uri="{9D8B030D-6E8A-4147-A177-3AD203B41FA5}">
                          <a16:colId xmlns:a16="http://schemas.microsoft.com/office/drawing/2014/main" val="2625769525"/>
                        </a:ext>
                      </a:extLst>
                    </a:gridCol>
                    <a:gridCol w="669715">
                      <a:extLst>
                        <a:ext uri="{9D8B030D-6E8A-4147-A177-3AD203B41FA5}">
                          <a16:colId xmlns:a16="http://schemas.microsoft.com/office/drawing/2014/main" val="2172424694"/>
                        </a:ext>
                      </a:extLst>
                    </a:gridCol>
                  </a:tblGrid>
                  <a:tr h="413685">
                    <a:tc>
                      <a:txBody>
                        <a:bodyPr/>
                        <a:lstStyle/>
                        <a:p>
                          <a:r>
                            <a:rPr lang="it-IT" sz="1200" dirty="0" err="1"/>
                            <a:t>Parameter</a:t>
                          </a:r>
                          <a:endParaRPr lang="it-IT" sz="1200" dirty="0"/>
                        </a:p>
                      </a:txBody>
                      <a:tcPr marL="68580" marR="68580" marT="34290" marB="34290"/>
                    </a:tc>
                    <a:tc>
                      <a:txBody>
                        <a:bodyPr/>
                        <a:lstStyle/>
                        <a:p>
                          <a:pPr algn="ctr"/>
                          <a:r>
                            <a:rPr lang="it-IT" sz="1200" dirty="0"/>
                            <a:t>Unit</a:t>
                          </a:r>
                        </a:p>
                      </a:txBody>
                      <a:tcPr marL="68580" marR="68580" marT="34290" marB="34290"/>
                    </a:tc>
                    <a:tc>
                      <a:txBody>
                        <a:bodyPr/>
                        <a:lstStyle/>
                        <a:p>
                          <a:pPr algn="ctr"/>
                          <a:r>
                            <a:rPr lang="it-IT" sz="1200" b="0" i="0" dirty="0">
                              <a:latin typeface="Arial" panose="020B0604020202020204" pitchFamily="34" charset="0"/>
                              <a:cs typeface="Arial" panose="020B0604020202020204" pitchFamily="34" charset="0"/>
                            </a:rPr>
                            <a:t>PWFA</a:t>
                          </a:r>
                        </a:p>
                      </a:txBody>
                      <a:tcPr marL="68580" marR="68580" marT="34290" marB="34290"/>
                    </a:tc>
                    <a:tc>
                      <a:txBody>
                        <a:bodyPr/>
                        <a:lstStyle/>
                        <a:p>
                          <a:pPr algn="ctr"/>
                          <a:r>
                            <a:rPr lang="it-IT" sz="1200" b="0" i="0" dirty="0">
                              <a:latin typeface="Arial" panose="020B0604020202020204" pitchFamily="34" charset="0"/>
                              <a:cs typeface="Arial" panose="020B0604020202020204" pitchFamily="34" charset="0"/>
                            </a:rPr>
                            <a:t>Full</a:t>
                          </a:r>
                        </a:p>
                        <a:p>
                          <a:pPr algn="ctr"/>
                          <a:r>
                            <a:rPr lang="it-IT" sz="1200" b="0" i="0" dirty="0">
                              <a:latin typeface="Arial" panose="020B0604020202020204" pitchFamily="34" charset="0"/>
                              <a:cs typeface="Arial" panose="020B0604020202020204" pitchFamily="34" charset="0"/>
                            </a:rPr>
                            <a:t>X-band</a:t>
                          </a:r>
                        </a:p>
                      </a:txBody>
                      <a:tcPr marL="68580" marR="68580" marT="34290" marB="34290"/>
                    </a:tc>
                    <a:extLst>
                      <a:ext uri="{0D108BD9-81ED-4DB2-BD59-A6C34878D82A}">
                        <a16:rowId xmlns:a16="http://schemas.microsoft.com/office/drawing/2014/main" val="623236045"/>
                      </a:ext>
                    </a:extLst>
                  </a:tr>
                  <a:tr h="428448">
                    <a:tc>
                      <a:txBody>
                        <a:bodyPr/>
                        <a:lstStyle/>
                        <a:p>
                          <a:r>
                            <a:rPr lang="it-IT" sz="1200" dirty="0" err="1"/>
                            <a:t>Radiation</a:t>
                          </a:r>
                          <a:r>
                            <a:rPr lang="it-IT" sz="1200" dirty="0"/>
                            <a:t> </a:t>
                          </a:r>
                          <a:r>
                            <a:rPr lang="it-IT" sz="1200" dirty="0" err="1"/>
                            <a:t>Wavelength</a:t>
                          </a:r>
                          <a:endParaRPr lang="it-IT" sz="1200" dirty="0"/>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nm</a:t>
                          </a:r>
                        </a:p>
                      </a:txBody>
                      <a:tcPr marL="68580" marR="68580" marT="34290" marB="34290"/>
                    </a:tc>
                    <a:tc gridSpan="2">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3</a:t>
                          </a:r>
                        </a:p>
                      </a:txBody>
                      <a:tcPr marL="68580" marR="68580" marT="34290" marB="34290"/>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a:t>
                          </a:r>
                        </a:p>
                      </a:txBody>
                      <a:tcPr/>
                    </a:tc>
                    <a:extLst>
                      <a:ext uri="{0D108BD9-81ED-4DB2-BD59-A6C34878D82A}">
                        <a16:rowId xmlns:a16="http://schemas.microsoft.com/office/drawing/2014/main" val="2591311265"/>
                      </a:ext>
                    </a:extLst>
                  </a:tr>
                  <a:tr h="428448">
                    <a:tc>
                      <a:txBody>
                        <a:bodyPr/>
                        <a:lstStyle/>
                        <a:p>
                          <a:r>
                            <a:rPr lang="it-IT" sz="1200" dirty="0" err="1"/>
                            <a:t>Photons</a:t>
                          </a:r>
                          <a:r>
                            <a:rPr lang="it-IT" sz="1200" dirty="0"/>
                            <a:t> per </a:t>
                          </a:r>
                          <a:r>
                            <a:rPr lang="it-IT" sz="1200" dirty="0" err="1"/>
                            <a:t>Pulse</a:t>
                          </a:r>
                          <a:endParaRPr lang="it-IT" sz="1200" dirty="0"/>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ea typeface="Cambria Math" panose="02040503050406030204" pitchFamily="18" charset="0"/>
                                    <a:cs typeface="Arial" panose="020B0604020202020204" pitchFamily="34" charset="0"/>
                                  </a:rPr>
                                  <m:t>×</m:t>
                                </m:r>
                                <m:sSup>
                                  <m:sSupPr>
                                    <m:ctrlPr>
                                      <a:rPr lang="it-IT" sz="1200" b="0" i="1" dirty="0" smtClean="0">
                                        <a:latin typeface="Cambria Math" panose="02040503050406030204" pitchFamily="18" charset="0"/>
                                        <a:ea typeface="Cambria Math" panose="02040503050406030204" pitchFamily="18" charset="0"/>
                                        <a:cs typeface="Arial" panose="020B0604020202020204" pitchFamily="34" charset="0"/>
                                      </a:rPr>
                                    </m:ctrlPr>
                                  </m:sSupPr>
                                  <m:e>
                                    <m:r>
                                      <a:rPr lang="it-IT" sz="1200" b="0" i="0" dirty="0" smtClean="0">
                                        <a:latin typeface="Cambria Math" panose="02040503050406030204" pitchFamily="18" charset="0"/>
                                        <a:ea typeface="Cambria Math" panose="02040503050406030204" pitchFamily="18" charset="0"/>
                                        <a:cs typeface="Arial" panose="020B0604020202020204" pitchFamily="34" charset="0"/>
                                      </a:rPr>
                                      <m:t>10</m:t>
                                    </m:r>
                                  </m:e>
                                  <m:sup>
                                    <m:r>
                                      <a:rPr lang="it-IT" sz="1200" b="0" i="0" dirty="0" smtClean="0">
                                        <a:latin typeface="Cambria Math" panose="02040503050406030204" pitchFamily="18" charset="0"/>
                                        <a:ea typeface="Cambria Math" panose="02040503050406030204" pitchFamily="18" charset="0"/>
                                        <a:cs typeface="Arial" panose="020B0604020202020204" pitchFamily="34" charset="0"/>
                                      </a:rPr>
                                      <m:t>12</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0.1</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extLst>
                      <a:ext uri="{0D108BD9-81ED-4DB2-BD59-A6C34878D82A}">
                        <a16:rowId xmlns:a16="http://schemas.microsoft.com/office/drawing/2014/main" val="952931143"/>
                      </a:ext>
                    </a:extLst>
                  </a:tr>
                  <a:tr h="428448">
                    <a:tc>
                      <a:txBody>
                        <a:bodyPr/>
                        <a:lstStyle/>
                        <a:p>
                          <a:r>
                            <a:rPr lang="it-IT" sz="1200" dirty="0" err="1"/>
                            <a:t>Photon</a:t>
                          </a:r>
                          <a:r>
                            <a:rPr lang="it-IT" sz="1200" dirty="0"/>
                            <a:t> </a:t>
                          </a:r>
                          <a:r>
                            <a:rPr lang="it-IT" sz="1200" dirty="0" err="1"/>
                            <a:t>Bandwith</a:t>
                          </a:r>
                          <a:endParaRPr lang="it-IT" sz="1200" dirty="0"/>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0.9</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0.5</a:t>
                          </a:r>
                        </a:p>
                      </a:txBody>
                      <a:tcPr marL="68580" marR="68580" marT="34290" marB="34290"/>
                    </a:tc>
                    <a:extLst>
                      <a:ext uri="{0D108BD9-81ED-4DB2-BD59-A6C34878D82A}">
                        <a16:rowId xmlns:a16="http://schemas.microsoft.com/office/drawing/2014/main" val="3406069956"/>
                      </a:ext>
                    </a:extLst>
                  </a:tr>
                  <a:tr h="428448">
                    <a:tc>
                      <a:txBody>
                        <a:bodyPr/>
                        <a:lstStyle/>
                        <a:p>
                          <a:r>
                            <a:rPr lang="it-IT" sz="1200" dirty="0" err="1"/>
                            <a:t>Undulator</a:t>
                          </a:r>
                          <a:r>
                            <a:rPr lang="it-IT" sz="1200" dirty="0"/>
                            <a:t> Area </a:t>
                          </a:r>
                          <a:r>
                            <a:rPr lang="it-IT" sz="1200" dirty="0" err="1"/>
                            <a:t>Length</a:t>
                          </a:r>
                          <a:endParaRPr lang="it-IT" sz="1200" dirty="0"/>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m</a:t>
                          </a:r>
                        </a:p>
                      </a:txBody>
                      <a:tcPr marL="68580" marR="68580" marT="34290" marB="34290"/>
                    </a:tc>
                    <a:tc gridSpan="2">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30</a:t>
                          </a:r>
                        </a:p>
                      </a:txBody>
                      <a:tcPr marL="68580" marR="68580" marT="34290" marB="34290"/>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1620097224"/>
                      </a:ext>
                    </a:extLst>
                  </a:tr>
                  <a:tr h="428448">
                    <a:tc>
                      <a:txBody>
                        <a:bodyPr/>
                        <a:lstStyle/>
                        <a:p>
                          <a:r>
                            <a:rPr lang="it-IT" sz="1200" kern="1200" dirty="0">
                              <a:solidFill>
                                <a:schemeClr val="dk1"/>
                              </a:solidFill>
                              <a:effectLst/>
                              <a:latin typeface="Cambria Math" panose="02040503050406030204" pitchFamily="18" charset="0"/>
                              <a:ea typeface="Cambria Math" panose="02040503050406030204" pitchFamily="18" charset="0"/>
                              <a:cs typeface="+mn-cs"/>
                            </a:rPr>
                            <a:t>𝜌(1D/3D)</a:t>
                          </a: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ea typeface="Cambria Math" panose="02040503050406030204" pitchFamily="18" charset="0"/>
                                    <a:cs typeface="Arial" panose="020B0604020202020204" pitchFamily="34" charset="0"/>
                                  </a:rPr>
                                  <m:t>×</m:t>
                                </m:r>
                                <m:sSup>
                                  <m:sSupPr>
                                    <m:ctrlPr>
                                      <a:rPr lang="it-IT" sz="1200" b="0" i="1" dirty="0" smtClean="0">
                                        <a:latin typeface="Cambria Math" panose="02040503050406030204" pitchFamily="18" charset="0"/>
                                        <a:ea typeface="Cambria Math" panose="02040503050406030204" pitchFamily="18" charset="0"/>
                                        <a:cs typeface="Arial" panose="020B0604020202020204" pitchFamily="34" charset="0"/>
                                      </a:rPr>
                                    </m:ctrlPr>
                                  </m:sSupPr>
                                  <m:e>
                                    <m:r>
                                      <a:rPr lang="it-IT" sz="1200" b="0" i="0" dirty="0" smtClean="0">
                                        <a:latin typeface="Cambria Math" panose="02040503050406030204" pitchFamily="18" charset="0"/>
                                        <a:ea typeface="Cambria Math" panose="02040503050406030204" pitchFamily="18" charset="0"/>
                                        <a:cs typeface="Arial" panose="020B0604020202020204" pitchFamily="34" charset="0"/>
                                      </a:rPr>
                                      <m:t>10</m:t>
                                    </m:r>
                                  </m:e>
                                  <m:sup>
                                    <m:r>
                                      <a:rPr lang="it-IT" sz="1200" b="0" i="1" dirty="0" smtClean="0">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2</a:t>
                          </a:r>
                        </a:p>
                      </a:txBody>
                      <a:tcPr marL="68580" marR="68580" marT="34290" marB="34290"/>
                    </a:tc>
                    <a:extLst>
                      <a:ext uri="{0D108BD9-81ED-4DB2-BD59-A6C34878D82A}">
                        <a16:rowId xmlns:a16="http://schemas.microsoft.com/office/drawing/2014/main" val="3948546066"/>
                      </a:ext>
                    </a:extLst>
                  </a:tr>
                  <a:tr h="428448">
                    <a:tc>
                      <a:txBody>
                        <a:bodyPr/>
                        <a:lstStyle/>
                        <a:p>
                          <a:r>
                            <a:rPr lang="it-IT" sz="1200" kern="1200" dirty="0" err="1">
                              <a:solidFill>
                                <a:schemeClr val="dk1"/>
                              </a:solidFill>
                              <a:effectLst/>
                              <a:latin typeface="+mn-lt"/>
                              <a:ea typeface="+mn-ea"/>
                              <a:cs typeface="+mn-cs"/>
                            </a:rPr>
                            <a:t>Photon</a:t>
                          </a:r>
                          <a:r>
                            <a:rPr lang="it-IT" sz="1200" kern="1200" dirty="0">
                              <a:solidFill>
                                <a:schemeClr val="dk1"/>
                              </a:solidFill>
                              <a:effectLst/>
                              <a:latin typeface="+mn-lt"/>
                              <a:ea typeface="+mn-ea"/>
                              <a:cs typeface="+mn-cs"/>
                            </a:rPr>
                            <a:t> </a:t>
                          </a:r>
                          <a:r>
                            <a:rPr lang="it-IT" sz="1200" kern="1200" dirty="0" err="1">
                              <a:solidFill>
                                <a:schemeClr val="dk1"/>
                              </a:solidFill>
                              <a:effectLst/>
                              <a:latin typeface="+mn-lt"/>
                              <a:ea typeface="+mn-ea"/>
                              <a:cs typeface="+mn-cs"/>
                            </a:rPr>
                            <a:t>Brilliance</a:t>
                          </a:r>
                          <a:r>
                            <a:rPr lang="it-IT" sz="1200" kern="1200" dirty="0">
                              <a:solidFill>
                                <a:schemeClr val="dk1"/>
                              </a:solidFill>
                              <a:effectLst/>
                              <a:latin typeface="+mn-lt"/>
                              <a:ea typeface="+mn-ea"/>
                              <a:cs typeface="+mn-cs"/>
                            </a:rPr>
                            <a:t> per </a:t>
                          </a:r>
                          <a:r>
                            <a:rPr lang="it-IT" sz="1200" kern="1200" dirty="0" err="1">
                              <a:solidFill>
                                <a:schemeClr val="dk1"/>
                              </a:solidFill>
                              <a:effectLst/>
                              <a:latin typeface="+mn-lt"/>
                              <a:ea typeface="+mn-ea"/>
                              <a:cs typeface="+mn-cs"/>
                            </a:rPr>
                            <a:t>shot</a:t>
                          </a:r>
                          <a:endParaRPr lang="it-IT" sz="1200" kern="1200" dirty="0">
                            <a:solidFill>
                              <a:schemeClr val="dk1"/>
                            </a:solidFill>
                            <a:effectLst/>
                            <a:latin typeface="+mn-lt"/>
                            <a:ea typeface="+mn-ea"/>
                            <a:cs typeface="+mn-cs"/>
                          </a:endParaRP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d>
                                  <m:dPr>
                                    <m:ctrlPr>
                                      <a:rPr lang="it-IT" sz="1200" i="1" dirty="0" smtClean="0">
                                        <a:latin typeface="Cambria Math" panose="02040503050406030204" pitchFamily="18" charset="0"/>
                                        <a:ea typeface="Cambria Math" panose="02040503050406030204" pitchFamily="18" charset="0"/>
                                      </a:rPr>
                                    </m:ctrlPr>
                                  </m:dPr>
                                  <m:e>
                                    <m:eqArr>
                                      <m:eqArrPr>
                                        <m:ctrlPr>
                                          <a:rPr lang="it-IT" sz="1200" b="0" i="1" dirty="0" smtClean="0">
                                            <a:latin typeface="Cambria Math" panose="02040503050406030204" pitchFamily="18" charset="0"/>
                                            <a:ea typeface="Cambria Math" panose="02040503050406030204" pitchFamily="18" charset="0"/>
                                          </a:rPr>
                                        </m:ctrlPr>
                                      </m:eqArrPr>
                                      <m:e>
                                        <m:r>
                                          <a:rPr lang="it-IT" sz="1200" b="0" i="1" dirty="0" smtClean="0">
                                            <a:latin typeface="Cambria Math" panose="02040503050406030204" pitchFamily="18" charset="0"/>
                                            <a:ea typeface="Cambria Math" panose="02040503050406030204" pitchFamily="18" charset="0"/>
                                          </a:rPr>
                                          <m:t>𝑠</m:t>
                                        </m:r>
                                        <m:r>
                                          <a:rPr lang="it-IT" sz="1200" b="0" i="1" dirty="0" smtClean="0">
                                            <a:latin typeface="Cambria Math" panose="02040503050406030204" pitchFamily="18" charset="0"/>
                                            <a:ea typeface="Cambria Math" panose="02040503050406030204" pitchFamily="18" charset="0"/>
                                          </a:rPr>
                                          <m:t> </m:t>
                                        </m:r>
                                        <m:sSup>
                                          <m:sSupPr>
                                            <m:ctrlPr>
                                              <a:rPr lang="it-IT" sz="1200" b="0" i="1" dirty="0" smtClean="0">
                                                <a:latin typeface="Cambria Math" panose="02040503050406030204" pitchFamily="18" charset="0"/>
                                                <a:ea typeface="Cambria Math" panose="02040503050406030204" pitchFamily="18" charset="0"/>
                                              </a:rPr>
                                            </m:ctrlPr>
                                          </m:sSupPr>
                                          <m:e>
                                            <m:r>
                                              <a:rPr lang="it-IT" sz="1200" b="0" i="1" dirty="0" smtClean="0">
                                                <a:latin typeface="Cambria Math" panose="02040503050406030204" pitchFamily="18" charset="0"/>
                                                <a:ea typeface="Cambria Math" panose="02040503050406030204" pitchFamily="18" charset="0"/>
                                              </a:rPr>
                                              <m:t>𝑚𝑚</m:t>
                                            </m:r>
                                          </m:e>
                                          <m:sup>
                                            <m:r>
                                              <a:rPr lang="it-IT" sz="1200" b="0" i="1" dirty="0" smtClean="0">
                                                <a:latin typeface="Cambria Math" panose="02040503050406030204" pitchFamily="18" charset="0"/>
                                                <a:ea typeface="Cambria Math" panose="02040503050406030204" pitchFamily="18" charset="0"/>
                                              </a:rPr>
                                              <m:t>2</m:t>
                                            </m:r>
                                          </m:sup>
                                        </m:sSup>
                                        <m:sSup>
                                          <m:sSupPr>
                                            <m:ctrlPr>
                                              <a:rPr lang="it-IT" sz="1200" b="0" i="1" dirty="0" smtClean="0">
                                                <a:latin typeface="Cambria Math" panose="02040503050406030204" pitchFamily="18" charset="0"/>
                                                <a:ea typeface="Cambria Math" panose="02040503050406030204" pitchFamily="18" charset="0"/>
                                              </a:rPr>
                                            </m:ctrlPr>
                                          </m:sSupPr>
                                          <m:e>
                                            <m:r>
                                              <a:rPr lang="it-IT" sz="1200" b="0" i="1" dirty="0" smtClean="0">
                                                <a:latin typeface="Cambria Math" panose="02040503050406030204" pitchFamily="18" charset="0"/>
                                                <a:ea typeface="Cambria Math" panose="02040503050406030204" pitchFamily="18" charset="0"/>
                                              </a:rPr>
                                              <m:t>𝑚𝑟𝑎𝑑</m:t>
                                            </m:r>
                                          </m:e>
                                          <m:sup>
                                            <m:r>
                                              <a:rPr lang="it-IT" sz="1200" b="0" i="1" dirty="0" smtClean="0">
                                                <a:latin typeface="Cambria Math" panose="02040503050406030204" pitchFamily="18" charset="0"/>
                                                <a:ea typeface="Cambria Math" panose="02040503050406030204" pitchFamily="18" charset="0"/>
                                              </a:rPr>
                                              <m:t>2</m:t>
                                            </m:r>
                                          </m:sup>
                                        </m:sSup>
                                      </m:e>
                                      <m:e>
                                        <m:r>
                                          <a:rPr lang="it-IT" sz="1200" b="0" i="1" dirty="0" smtClean="0">
                                            <a:latin typeface="Cambria Math" panose="02040503050406030204" pitchFamily="18" charset="0"/>
                                            <a:ea typeface="Cambria Math" panose="02040503050406030204" pitchFamily="18" charset="0"/>
                                          </a:rPr>
                                          <m:t>𝑏𝑤</m:t>
                                        </m:r>
                                        <m:d>
                                          <m:dPr>
                                            <m:ctrlPr>
                                              <a:rPr lang="it-IT" sz="1200" b="0" i="1" dirty="0" smtClean="0">
                                                <a:latin typeface="Cambria Math" panose="02040503050406030204" pitchFamily="18" charset="0"/>
                                                <a:ea typeface="Cambria Math" panose="02040503050406030204" pitchFamily="18" charset="0"/>
                                              </a:rPr>
                                            </m:ctrlPr>
                                          </m:dPr>
                                          <m:e>
                                            <m:r>
                                              <a:rPr lang="it-IT" sz="1200" b="0" i="1" dirty="0" smtClean="0">
                                                <a:latin typeface="Cambria Math" panose="02040503050406030204" pitchFamily="18" charset="0"/>
                                                <a:ea typeface="Cambria Math" panose="02040503050406030204" pitchFamily="18" charset="0"/>
                                              </a:rPr>
                                              <m:t>0.1%</m:t>
                                            </m:r>
                                          </m:e>
                                        </m:d>
                                      </m:e>
                                    </m:eqArr>
                                  </m:e>
                                </m:d>
                              </m:oMath>
                            </m:oMathPara>
                          </a14:m>
                          <a:endParaRPr lang="it-IT" sz="1200" dirty="0">
                            <a:latin typeface="Cambria Math" panose="02040503050406030204" pitchFamily="18" charset="0"/>
                            <a:ea typeface="Cambria Math" panose="02040503050406030204" pitchFamily="18" charset="0"/>
                          </a:endParaRPr>
                        </a:p>
                      </a:txBody>
                      <a:tcPr marL="68580" marR="68580" marT="34290" marB="34290"/>
                    </a:tc>
                    <a:tc gridSpan="2">
                      <a:txBody>
                        <a:bodyPr/>
                        <a:lstStyle/>
                        <a:p>
                          <a:pPr algn="ct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ea typeface="Cambria Math" panose="02040503050406030204" pitchFamily="18" charset="0"/>
                                    <a:cs typeface="Arial" panose="020B0604020202020204" pitchFamily="34" charset="0"/>
                                  </a:rPr>
                                  <m:t>1 ×</m:t>
                                </m:r>
                                <m:sSup>
                                  <m:sSupPr>
                                    <m:ctrlPr>
                                      <a:rPr lang="it-IT" sz="1200" b="0" i="1" dirty="0" smtClean="0">
                                        <a:latin typeface="Cambria Math" panose="02040503050406030204" pitchFamily="18" charset="0"/>
                                        <a:ea typeface="Cambria Math" panose="02040503050406030204" pitchFamily="18" charset="0"/>
                                        <a:cs typeface="Arial" panose="020B0604020202020204" pitchFamily="34" charset="0"/>
                                      </a:rPr>
                                    </m:ctrlPr>
                                  </m:sSupPr>
                                  <m:e>
                                    <m:r>
                                      <a:rPr lang="it-IT" sz="1200" b="0" i="0" dirty="0" smtClean="0">
                                        <a:latin typeface="Cambria Math" panose="02040503050406030204" pitchFamily="18" charset="0"/>
                                        <a:ea typeface="Cambria Math" panose="02040503050406030204" pitchFamily="18" charset="0"/>
                                        <a:cs typeface="Arial" panose="020B0604020202020204" pitchFamily="34" charset="0"/>
                                      </a:rPr>
                                      <m:t>10</m:t>
                                    </m:r>
                                  </m:e>
                                  <m:sup>
                                    <m:r>
                                      <a:rPr lang="it-IT" sz="1200" b="0" i="1" dirty="0" smtClean="0">
                                        <a:latin typeface="Cambria Math" panose="02040503050406030204" pitchFamily="18" charset="0"/>
                                        <a:ea typeface="Cambria Math" panose="02040503050406030204" pitchFamily="18" charset="0"/>
                                        <a:cs typeface="Arial" panose="020B0604020202020204" pitchFamily="34" charset="0"/>
                                      </a:rPr>
                                      <m:t>27</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1</a:t>
                          </a:r>
                        </a:p>
                      </a:txBody>
                      <a:tcPr/>
                    </a:tc>
                    <a:extLst>
                      <a:ext uri="{0D108BD9-81ED-4DB2-BD59-A6C34878D82A}">
                        <a16:rowId xmlns:a16="http://schemas.microsoft.com/office/drawing/2014/main" val="3015278967"/>
                      </a:ext>
                    </a:extLst>
                  </a:tr>
                </a:tbl>
              </a:graphicData>
            </a:graphic>
          </p:graphicFrame>
        </mc:Choice>
        <mc:Fallback xmlns="">
          <p:graphicFrame>
            <p:nvGraphicFramePr>
              <p:cNvPr id="12" name="Tabella 4">
                <a:extLst>
                  <a:ext uri="{FF2B5EF4-FFF2-40B4-BE49-F238E27FC236}">
                    <a16:creationId xmlns:a16="http://schemas.microsoft.com/office/drawing/2014/main" id="{F8843C52-6FD9-5D44-B9C4-6A83337E117A}"/>
                  </a:ext>
                </a:extLst>
              </p:cNvPr>
              <p:cNvGraphicFramePr>
                <a:graphicFrameLocks noGrp="1"/>
              </p:cNvGraphicFramePr>
              <p:nvPr>
                <p:ph sz="half" idx="2"/>
                <p:extLst>
                  <p:ext uri="{D42A27DB-BD31-4B8C-83A1-F6EECF244321}">
                    <p14:modId xmlns:p14="http://schemas.microsoft.com/office/powerpoint/2010/main" val="880596976"/>
                  </p:ext>
                </p:extLst>
              </p:nvPr>
            </p:nvGraphicFramePr>
            <p:xfrm>
              <a:off x="457199" y="1368804"/>
              <a:ext cx="3125338" cy="3217368"/>
            </p:xfrm>
            <a:graphic>
              <a:graphicData uri="http://schemas.openxmlformats.org/drawingml/2006/table">
                <a:tbl>
                  <a:tblPr firstRow="1" bandRow="1">
                    <a:tableStyleId>{21E4AEA4-8DFA-4A89-87EB-49C32662AFE0}</a:tableStyleId>
                  </a:tblPr>
                  <a:tblGrid>
                    <a:gridCol w="998973">
                      <a:extLst>
                        <a:ext uri="{9D8B030D-6E8A-4147-A177-3AD203B41FA5}">
                          <a16:colId xmlns:a16="http://schemas.microsoft.com/office/drawing/2014/main" val="3308665871"/>
                        </a:ext>
                      </a:extLst>
                    </a:gridCol>
                    <a:gridCol w="786935">
                      <a:extLst>
                        <a:ext uri="{9D8B030D-6E8A-4147-A177-3AD203B41FA5}">
                          <a16:colId xmlns:a16="http://schemas.microsoft.com/office/drawing/2014/main" val="1981975394"/>
                        </a:ext>
                      </a:extLst>
                    </a:gridCol>
                    <a:gridCol w="669715">
                      <a:extLst>
                        <a:ext uri="{9D8B030D-6E8A-4147-A177-3AD203B41FA5}">
                          <a16:colId xmlns:a16="http://schemas.microsoft.com/office/drawing/2014/main" val="2625769525"/>
                        </a:ext>
                      </a:extLst>
                    </a:gridCol>
                    <a:gridCol w="669715">
                      <a:extLst>
                        <a:ext uri="{9D8B030D-6E8A-4147-A177-3AD203B41FA5}">
                          <a16:colId xmlns:a16="http://schemas.microsoft.com/office/drawing/2014/main" val="2172424694"/>
                        </a:ext>
                      </a:extLst>
                    </a:gridCol>
                  </a:tblGrid>
                  <a:tr h="434340">
                    <a:tc>
                      <a:txBody>
                        <a:bodyPr/>
                        <a:lstStyle/>
                        <a:p>
                          <a:r>
                            <a:rPr lang="it-IT" sz="1200" err="1"/>
                            <a:t>Parameter</a:t>
                          </a:r>
                          <a:endParaRPr lang="it-IT" sz="1200"/>
                        </a:p>
                      </a:txBody>
                      <a:tcPr marL="68580" marR="68580" marT="34290" marB="34290"/>
                    </a:tc>
                    <a:tc>
                      <a:txBody>
                        <a:bodyPr/>
                        <a:lstStyle/>
                        <a:p>
                          <a:pPr algn="ctr"/>
                          <a:r>
                            <a:rPr lang="it-IT" sz="1200"/>
                            <a:t>Unit</a:t>
                          </a:r>
                        </a:p>
                      </a:txBody>
                      <a:tcPr marL="68580" marR="68580" marT="34290" marB="34290"/>
                    </a:tc>
                    <a:tc>
                      <a:txBody>
                        <a:bodyPr/>
                        <a:lstStyle/>
                        <a:p>
                          <a:pPr algn="ctr"/>
                          <a:r>
                            <a:rPr lang="it-IT" sz="1200" b="0" i="0">
                              <a:latin typeface="Arial" panose="020B0604020202020204" pitchFamily="34" charset="0"/>
                              <a:cs typeface="Arial" panose="020B0604020202020204" pitchFamily="34" charset="0"/>
                            </a:rPr>
                            <a:t>PWFA</a:t>
                          </a:r>
                        </a:p>
                      </a:txBody>
                      <a:tcPr marL="68580" marR="68580" marT="34290" marB="34290"/>
                    </a:tc>
                    <a:tc>
                      <a:txBody>
                        <a:bodyPr/>
                        <a:lstStyle/>
                        <a:p>
                          <a:pPr algn="ctr"/>
                          <a:r>
                            <a:rPr lang="it-IT" sz="1200" b="0" i="0">
                              <a:latin typeface="Arial" panose="020B0604020202020204" pitchFamily="34" charset="0"/>
                              <a:cs typeface="Arial" panose="020B0604020202020204" pitchFamily="34" charset="0"/>
                            </a:rPr>
                            <a:t>Full</a:t>
                          </a:r>
                        </a:p>
                        <a:p>
                          <a:pPr algn="ctr"/>
                          <a:r>
                            <a:rPr lang="it-IT" sz="1200" b="0" i="0">
                              <a:latin typeface="Arial" panose="020B0604020202020204" pitchFamily="34" charset="0"/>
                              <a:cs typeface="Arial" panose="020B0604020202020204" pitchFamily="34" charset="0"/>
                            </a:rPr>
                            <a:t>X-band</a:t>
                          </a:r>
                        </a:p>
                      </a:txBody>
                      <a:tcPr marL="68580" marR="68580" marT="34290" marB="34290"/>
                    </a:tc>
                    <a:extLst>
                      <a:ext uri="{0D108BD9-81ED-4DB2-BD59-A6C34878D82A}">
                        <a16:rowId xmlns:a16="http://schemas.microsoft.com/office/drawing/2014/main" val="623236045"/>
                      </a:ext>
                    </a:extLst>
                  </a:tr>
                  <a:tr h="434340">
                    <a:tc>
                      <a:txBody>
                        <a:bodyPr/>
                        <a:lstStyle/>
                        <a:p>
                          <a:r>
                            <a:rPr lang="it-IT" sz="1200" err="1"/>
                            <a:t>Radiation</a:t>
                          </a:r>
                          <a:r>
                            <a:rPr lang="it-IT" sz="1200"/>
                            <a:t> </a:t>
                          </a:r>
                          <a:r>
                            <a:rPr lang="it-IT" sz="1200" err="1"/>
                            <a:t>Wavelength</a:t>
                          </a:r>
                          <a:endParaRPr lang="it-IT" sz="1200"/>
                        </a:p>
                      </a:txBody>
                      <a:tcPr marL="68580" marR="68580" marT="34290" marB="34290"/>
                    </a:tc>
                    <a:tc>
                      <a:txBody>
                        <a:bodyPr/>
                        <a:lstStyle/>
                        <a:p>
                          <a:pPr algn="ctr"/>
                          <a:r>
                            <a:rPr lang="it-IT" sz="1200">
                              <a:latin typeface="Cambria Math" panose="02040503050406030204" pitchFamily="18" charset="0"/>
                              <a:ea typeface="Cambria Math" panose="02040503050406030204" pitchFamily="18" charset="0"/>
                            </a:rPr>
                            <a:t>nm</a:t>
                          </a:r>
                        </a:p>
                      </a:txBody>
                      <a:tcPr marL="68580" marR="68580" marT="34290" marB="34290"/>
                    </a:tc>
                    <a:tc gridSpan="2">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3</a:t>
                          </a:r>
                        </a:p>
                      </a:txBody>
                      <a:tcPr marL="68580" marR="68580" marT="34290" marB="34290"/>
                    </a:tc>
                    <a:tc hMerge="1">
                      <a:txBody>
                        <a:bodyPr/>
                        <a:lstStyle/>
                        <a:p>
                          <a:pPr algn="ctr"/>
                          <a:r>
                            <a:rPr lang="it-IT" b="0" i="0">
                              <a:latin typeface="Cambria Math" panose="02040503050406030204" pitchFamily="18" charset="0"/>
                              <a:ea typeface="Cambria Math" panose="02040503050406030204" pitchFamily="18" charset="0"/>
                              <a:cs typeface="Arial" panose="020B0604020202020204" pitchFamily="34" charset="0"/>
                            </a:rPr>
                            <a:t>3</a:t>
                          </a:r>
                        </a:p>
                      </a:txBody>
                      <a:tcPr/>
                    </a:tc>
                    <a:extLst>
                      <a:ext uri="{0D108BD9-81ED-4DB2-BD59-A6C34878D82A}">
                        <a16:rowId xmlns:a16="http://schemas.microsoft.com/office/drawing/2014/main" val="2591311265"/>
                      </a:ext>
                    </a:extLst>
                  </a:tr>
                  <a:tr h="434340">
                    <a:tc>
                      <a:txBody>
                        <a:bodyPr/>
                        <a:lstStyle/>
                        <a:p>
                          <a:r>
                            <a:rPr lang="it-IT" sz="1200" err="1"/>
                            <a:t>Photons</a:t>
                          </a:r>
                          <a:r>
                            <a:rPr lang="it-IT" sz="1200"/>
                            <a:t> per </a:t>
                          </a:r>
                          <a:r>
                            <a:rPr lang="it-IT" sz="1200" err="1"/>
                            <a:t>Pulse</a:t>
                          </a:r>
                          <a:endParaRPr lang="it-IT" sz="1200"/>
                        </a:p>
                      </a:txBody>
                      <a:tcPr marL="68580" marR="68580" marT="34290" marB="34290"/>
                    </a:tc>
                    <a:tc>
                      <a:txBody>
                        <a:bodyPr/>
                        <a:lstStyle/>
                        <a:p>
                          <a:endParaRPr lang="en-US"/>
                        </a:p>
                      </a:txBody>
                      <a:tcPr marL="68580" marR="68580" marT="34290" marB="34290">
                        <a:blipFill>
                          <a:blip r:embed="rId2"/>
                          <a:stretch>
                            <a:fillRect l="-126923" t="-205634" r="-172308" b="-456338"/>
                          </a:stretch>
                        </a:blipFill>
                      </a:tcPr>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0.1</a:t>
                          </a:r>
                        </a:p>
                      </a:txBody>
                      <a:tcPr marL="68580" marR="68580" marT="34290" marB="34290"/>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extLst>
                      <a:ext uri="{0D108BD9-81ED-4DB2-BD59-A6C34878D82A}">
                        <a16:rowId xmlns:a16="http://schemas.microsoft.com/office/drawing/2014/main" val="952931143"/>
                      </a:ext>
                    </a:extLst>
                  </a:tr>
                  <a:tr h="434340">
                    <a:tc>
                      <a:txBody>
                        <a:bodyPr/>
                        <a:lstStyle/>
                        <a:p>
                          <a:r>
                            <a:rPr lang="it-IT" sz="1200" err="1"/>
                            <a:t>Photon</a:t>
                          </a:r>
                          <a:r>
                            <a:rPr lang="it-IT" sz="1200"/>
                            <a:t> </a:t>
                          </a:r>
                          <a:r>
                            <a:rPr lang="it-IT" sz="1200" err="1"/>
                            <a:t>Bandwith</a:t>
                          </a:r>
                          <a:endParaRPr lang="it-IT" sz="1200"/>
                        </a:p>
                      </a:txBody>
                      <a:tcPr marL="68580" marR="68580" marT="34290" marB="34290"/>
                    </a:tc>
                    <a:tc>
                      <a:txBody>
                        <a:bodyPr/>
                        <a:lstStyle/>
                        <a:p>
                          <a:pPr algn="ctr"/>
                          <a:r>
                            <a:rPr lang="it-IT" sz="1200">
                              <a:latin typeface="Cambria Math" panose="02040503050406030204" pitchFamily="18" charset="0"/>
                              <a:ea typeface="Cambria Math" panose="02040503050406030204" pitchFamily="18" charset="0"/>
                            </a:rPr>
                            <a:t>%</a:t>
                          </a:r>
                        </a:p>
                      </a:txBody>
                      <a:tcPr marL="68580" marR="68580" marT="34290" marB="34290"/>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0.9</a:t>
                          </a:r>
                        </a:p>
                      </a:txBody>
                      <a:tcPr marL="68580" marR="68580" marT="34290" marB="34290"/>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0.5</a:t>
                          </a:r>
                        </a:p>
                      </a:txBody>
                      <a:tcPr marL="68580" marR="68580" marT="34290" marB="34290"/>
                    </a:tc>
                    <a:extLst>
                      <a:ext uri="{0D108BD9-81ED-4DB2-BD59-A6C34878D82A}">
                        <a16:rowId xmlns:a16="http://schemas.microsoft.com/office/drawing/2014/main" val="3406069956"/>
                      </a:ext>
                    </a:extLst>
                  </a:tr>
                  <a:tr h="434340">
                    <a:tc>
                      <a:txBody>
                        <a:bodyPr/>
                        <a:lstStyle/>
                        <a:p>
                          <a:r>
                            <a:rPr lang="it-IT" sz="1200" err="1"/>
                            <a:t>Undulator</a:t>
                          </a:r>
                          <a:r>
                            <a:rPr lang="it-IT" sz="1200"/>
                            <a:t> Area </a:t>
                          </a:r>
                          <a:r>
                            <a:rPr lang="it-IT" sz="1200" err="1"/>
                            <a:t>Length</a:t>
                          </a:r>
                          <a:endParaRPr lang="it-IT" sz="1200"/>
                        </a:p>
                      </a:txBody>
                      <a:tcPr marL="68580" marR="68580" marT="34290" marB="34290"/>
                    </a:tc>
                    <a:tc>
                      <a:txBody>
                        <a:bodyPr/>
                        <a:lstStyle/>
                        <a:p>
                          <a:pPr algn="ctr"/>
                          <a:r>
                            <a:rPr lang="it-IT" sz="1200">
                              <a:latin typeface="Cambria Math" panose="02040503050406030204" pitchFamily="18" charset="0"/>
                              <a:ea typeface="Cambria Math" panose="02040503050406030204" pitchFamily="18" charset="0"/>
                            </a:rPr>
                            <a:t>m</a:t>
                          </a:r>
                        </a:p>
                      </a:txBody>
                      <a:tcPr marL="68580" marR="68580" marT="34290" marB="34290"/>
                    </a:tc>
                    <a:tc gridSpan="2">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30</a:t>
                          </a:r>
                        </a:p>
                      </a:txBody>
                      <a:tcPr marL="68580" marR="68580" marT="34290" marB="34290"/>
                    </a:tc>
                    <a:tc hMerge="1">
                      <a:txBody>
                        <a:bodyPr/>
                        <a:lstStyle/>
                        <a:p>
                          <a:pPr algn="ctr"/>
                          <a:r>
                            <a:rPr lang="it-IT" b="0" i="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1620097224"/>
                      </a:ext>
                    </a:extLst>
                  </a:tr>
                  <a:tr h="428448">
                    <a:tc>
                      <a:txBody>
                        <a:bodyPr/>
                        <a:lstStyle/>
                        <a:p>
                          <a:r>
                            <a:rPr lang="it-IT" sz="1200" kern="1200">
                              <a:solidFill>
                                <a:schemeClr val="dk1"/>
                              </a:solidFill>
                              <a:effectLst/>
                              <a:latin typeface="Cambria Math" panose="02040503050406030204" pitchFamily="18" charset="0"/>
                              <a:ea typeface="Cambria Math" panose="02040503050406030204" pitchFamily="18" charset="0"/>
                              <a:cs typeface="+mn-cs"/>
                            </a:rPr>
                            <a:t>𝜌(1D/3D)</a:t>
                          </a:r>
                        </a:p>
                      </a:txBody>
                      <a:tcPr marL="68580" marR="68580" marT="34290" marB="34290"/>
                    </a:tc>
                    <a:tc>
                      <a:txBody>
                        <a:bodyPr/>
                        <a:lstStyle/>
                        <a:p>
                          <a:endParaRPr lang="en-US"/>
                        </a:p>
                      </a:txBody>
                      <a:tcPr marL="68580" marR="68580" marT="34290" marB="34290">
                        <a:blipFill>
                          <a:blip r:embed="rId2"/>
                          <a:stretch>
                            <a:fillRect l="-126923" t="-507042" r="-172308" b="-154930"/>
                          </a:stretch>
                        </a:blipFill>
                      </a:tcPr>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tc>
                      <a:txBody>
                        <a:bodyPr/>
                        <a:lstStyle/>
                        <a:p>
                          <a:pPr algn="ctr"/>
                          <a:r>
                            <a:rPr lang="it-IT" sz="1200" b="0" i="0">
                              <a:latin typeface="Cambria Math" panose="02040503050406030204" pitchFamily="18" charset="0"/>
                              <a:ea typeface="Cambria Math" panose="02040503050406030204" pitchFamily="18" charset="0"/>
                              <a:cs typeface="Arial" panose="020B0604020202020204" pitchFamily="34" charset="0"/>
                            </a:rPr>
                            <a:t>2</a:t>
                          </a:r>
                        </a:p>
                      </a:txBody>
                      <a:tcPr marL="68580" marR="68580" marT="34290" marB="34290"/>
                    </a:tc>
                    <a:extLst>
                      <a:ext uri="{0D108BD9-81ED-4DB2-BD59-A6C34878D82A}">
                        <a16:rowId xmlns:a16="http://schemas.microsoft.com/office/drawing/2014/main" val="3948546066"/>
                      </a:ext>
                    </a:extLst>
                  </a:tr>
                  <a:tr h="617220">
                    <a:tc>
                      <a:txBody>
                        <a:bodyPr/>
                        <a:lstStyle/>
                        <a:p>
                          <a:r>
                            <a:rPr lang="it-IT" sz="1200" kern="1200" err="1">
                              <a:solidFill>
                                <a:schemeClr val="dk1"/>
                              </a:solidFill>
                              <a:effectLst/>
                              <a:latin typeface="+mn-lt"/>
                              <a:ea typeface="+mn-ea"/>
                              <a:cs typeface="+mn-cs"/>
                            </a:rPr>
                            <a:t>Photon</a:t>
                          </a:r>
                          <a:r>
                            <a:rPr lang="it-IT" sz="1200" kern="1200">
                              <a:solidFill>
                                <a:schemeClr val="dk1"/>
                              </a:solidFill>
                              <a:effectLst/>
                              <a:latin typeface="+mn-lt"/>
                              <a:ea typeface="+mn-ea"/>
                              <a:cs typeface="+mn-cs"/>
                            </a:rPr>
                            <a:t> </a:t>
                          </a:r>
                          <a:r>
                            <a:rPr lang="it-IT" sz="1200" kern="1200" err="1">
                              <a:solidFill>
                                <a:schemeClr val="dk1"/>
                              </a:solidFill>
                              <a:effectLst/>
                              <a:latin typeface="+mn-lt"/>
                              <a:ea typeface="+mn-ea"/>
                              <a:cs typeface="+mn-cs"/>
                            </a:rPr>
                            <a:t>Brilliance</a:t>
                          </a:r>
                          <a:r>
                            <a:rPr lang="it-IT" sz="1200" kern="1200">
                              <a:solidFill>
                                <a:schemeClr val="dk1"/>
                              </a:solidFill>
                              <a:effectLst/>
                              <a:latin typeface="+mn-lt"/>
                              <a:ea typeface="+mn-ea"/>
                              <a:cs typeface="+mn-cs"/>
                            </a:rPr>
                            <a:t> per </a:t>
                          </a:r>
                          <a:r>
                            <a:rPr lang="it-IT" sz="1200" kern="1200" err="1">
                              <a:solidFill>
                                <a:schemeClr val="dk1"/>
                              </a:solidFill>
                              <a:effectLst/>
                              <a:latin typeface="+mn-lt"/>
                              <a:ea typeface="+mn-ea"/>
                              <a:cs typeface="+mn-cs"/>
                            </a:rPr>
                            <a:t>shot</a:t>
                          </a:r>
                          <a:endParaRPr lang="it-IT" sz="1200" kern="1200">
                            <a:solidFill>
                              <a:schemeClr val="dk1"/>
                            </a:solidFill>
                            <a:effectLst/>
                            <a:latin typeface="+mn-lt"/>
                            <a:ea typeface="+mn-ea"/>
                            <a:cs typeface="+mn-cs"/>
                          </a:endParaRPr>
                        </a:p>
                      </a:txBody>
                      <a:tcPr marL="68580" marR="68580" marT="34290" marB="34290"/>
                    </a:tc>
                    <a:tc>
                      <a:txBody>
                        <a:bodyPr/>
                        <a:lstStyle/>
                        <a:p>
                          <a:endParaRPr lang="en-US"/>
                        </a:p>
                      </a:txBody>
                      <a:tcPr marL="68580" marR="68580" marT="34290" marB="34290">
                        <a:blipFill>
                          <a:blip r:embed="rId2"/>
                          <a:stretch>
                            <a:fillRect l="-126923" t="-426733" r="-172308" b="-8911"/>
                          </a:stretch>
                        </a:blipFill>
                      </a:tcPr>
                    </a:tc>
                    <a:tc gridSpan="2">
                      <a:txBody>
                        <a:bodyPr/>
                        <a:lstStyle/>
                        <a:p>
                          <a:endParaRPr lang="en-US"/>
                        </a:p>
                      </a:txBody>
                      <a:tcPr marL="68580" marR="68580" marT="34290" marB="34290">
                        <a:blipFill>
                          <a:blip r:embed="rId2"/>
                          <a:stretch>
                            <a:fillRect l="-134091" t="-426733" r="-1818" b="-8911"/>
                          </a:stretch>
                        </a:blipFill>
                      </a:tcPr>
                    </a:tc>
                    <a:tc hMerge="1">
                      <a:txBody>
                        <a:bodyPr/>
                        <a:lstStyle/>
                        <a:p>
                          <a:pPr algn="ctr"/>
                          <a:r>
                            <a:rPr lang="it-IT" b="0" i="0">
                              <a:latin typeface="Cambria Math" panose="02040503050406030204" pitchFamily="18" charset="0"/>
                              <a:ea typeface="Cambria Math" panose="02040503050406030204" pitchFamily="18" charset="0"/>
                              <a:cs typeface="Arial" panose="020B0604020202020204" pitchFamily="34" charset="0"/>
                            </a:rPr>
                            <a:t>1</a:t>
                          </a:r>
                        </a:p>
                      </a:txBody>
                      <a:tcPr/>
                    </a:tc>
                    <a:extLst>
                      <a:ext uri="{0D108BD9-81ED-4DB2-BD59-A6C34878D82A}">
                        <a16:rowId xmlns:a16="http://schemas.microsoft.com/office/drawing/2014/main" val="3015278967"/>
                      </a:ext>
                    </a:extLst>
                  </a:tr>
                </a:tbl>
              </a:graphicData>
            </a:graphic>
          </p:graphicFrame>
        </mc:Fallback>
      </mc:AlternateContent>
      <p:sp>
        <p:nvSpPr>
          <p:cNvPr id="8" name="Segnaposto testo 7">
            <a:extLst>
              <a:ext uri="{FF2B5EF4-FFF2-40B4-BE49-F238E27FC236}">
                <a16:creationId xmlns:a16="http://schemas.microsoft.com/office/drawing/2014/main" id="{2D53098B-18FD-8F4B-9011-B139574E8676}"/>
              </a:ext>
            </a:extLst>
          </p:cNvPr>
          <p:cNvSpPr>
            <a:spLocks noGrp="1"/>
          </p:cNvSpPr>
          <p:nvPr>
            <p:ph type="body" sz="quarter" idx="3"/>
          </p:nvPr>
        </p:nvSpPr>
        <p:spPr>
          <a:xfrm>
            <a:off x="4908643" y="893699"/>
            <a:ext cx="4041775" cy="479822"/>
          </a:xfrm>
        </p:spPr>
        <p:txBody>
          <a:bodyPr>
            <a:normAutofit fontScale="85000" lnSpcReduction="10000"/>
          </a:bodyPr>
          <a:lstStyle/>
          <a:p>
            <a:r>
              <a:rPr lang="it-IT" dirty="0"/>
              <a:t>FEL </a:t>
            </a:r>
            <a:r>
              <a:rPr lang="it-IT" dirty="0" err="1"/>
              <a:t>Parameters</a:t>
            </a:r>
            <a:r>
              <a:rPr lang="it-IT" dirty="0"/>
              <a:t> </a:t>
            </a:r>
            <a:r>
              <a:rPr lang="it-IT" dirty="0" err="1"/>
              <a:t>Nov</a:t>
            </a:r>
            <a:r>
              <a:rPr lang="it-IT" dirty="0"/>
              <a:t> 2022</a:t>
            </a:r>
          </a:p>
        </p:txBody>
      </p:sp>
      <mc:AlternateContent xmlns:mc="http://schemas.openxmlformats.org/markup-compatibility/2006" xmlns:a14="http://schemas.microsoft.com/office/drawing/2010/main">
        <mc:Choice Requires="a14">
          <p:graphicFrame>
            <p:nvGraphicFramePr>
              <p:cNvPr id="4" name="Tabella 4">
                <a:extLst>
                  <a:ext uri="{FF2B5EF4-FFF2-40B4-BE49-F238E27FC236}">
                    <a16:creationId xmlns:a16="http://schemas.microsoft.com/office/drawing/2014/main" id="{7B7B7D34-7260-47DE-874E-1B9937F2C3E1}"/>
                  </a:ext>
                </a:extLst>
              </p:cNvPr>
              <p:cNvGraphicFramePr>
                <a:graphicFrameLocks/>
              </p:cNvGraphicFramePr>
              <p:nvPr>
                <p:extLst>
                  <p:ext uri="{D42A27DB-BD31-4B8C-83A1-F6EECF244321}">
                    <p14:modId xmlns:p14="http://schemas.microsoft.com/office/powerpoint/2010/main" val="297136167"/>
                  </p:ext>
                </p:extLst>
              </p:nvPr>
            </p:nvGraphicFramePr>
            <p:xfrm>
              <a:off x="4572001" y="1368804"/>
              <a:ext cx="4276524" cy="3026832"/>
            </p:xfrm>
            <a:graphic>
              <a:graphicData uri="http://schemas.openxmlformats.org/drawingml/2006/table">
                <a:tbl>
                  <a:tblPr firstRow="1" bandRow="1">
                    <a:tableStyleId>{00A15C55-8517-42AA-B614-E9B94910E393}</a:tableStyleId>
                  </a:tblPr>
                  <a:tblGrid>
                    <a:gridCol w="1366934">
                      <a:extLst>
                        <a:ext uri="{9D8B030D-6E8A-4147-A177-3AD203B41FA5}">
                          <a16:colId xmlns:a16="http://schemas.microsoft.com/office/drawing/2014/main" val="3308665871"/>
                        </a:ext>
                      </a:extLst>
                    </a:gridCol>
                    <a:gridCol w="1076794">
                      <a:extLst>
                        <a:ext uri="{9D8B030D-6E8A-4147-A177-3AD203B41FA5}">
                          <a16:colId xmlns:a16="http://schemas.microsoft.com/office/drawing/2014/main" val="1981975394"/>
                        </a:ext>
                      </a:extLst>
                    </a:gridCol>
                    <a:gridCol w="916398">
                      <a:extLst>
                        <a:ext uri="{9D8B030D-6E8A-4147-A177-3AD203B41FA5}">
                          <a16:colId xmlns:a16="http://schemas.microsoft.com/office/drawing/2014/main" val="2625769525"/>
                        </a:ext>
                      </a:extLst>
                    </a:gridCol>
                    <a:gridCol w="916398">
                      <a:extLst>
                        <a:ext uri="{9D8B030D-6E8A-4147-A177-3AD203B41FA5}">
                          <a16:colId xmlns:a16="http://schemas.microsoft.com/office/drawing/2014/main" val="2172424694"/>
                        </a:ext>
                      </a:extLst>
                    </a:gridCol>
                  </a:tblGrid>
                  <a:tr h="413685">
                    <a:tc>
                      <a:txBody>
                        <a:bodyPr/>
                        <a:lstStyle/>
                        <a:p>
                          <a:r>
                            <a:rPr lang="it-IT" sz="1200" dirty="0" err="1"/>
                            <a:t>Parameter</a:t>
                          </a:r>
                          <a:endParaRPr lang="it-IT" sz="1200" dirty="0"/>
                        </a:p>
                      </a:txBody>
                      <a:tcPr marL="68580" marR="68580" marT="34290" marB="34290"/>
                    </a:tc>
                    <a:tc>
                      <a:txBody>
                        <a:bodyPr/>
                        <a:lstStyle/>
                        <a:p>
                          <a:pPr algn="ctr"/>
                          <a:r>
                            <a:rPr lang="it-IT" sz="1200" dirty="0"/>
                            <a:t>Unit</a:t>
                          </a:r>
                        </a:p>
                      </a:txBody>
                      <a:tcPr marL="68580" marR="68580" marT="34290" marB="34290"/>
                    </a:tc>
                    <a:tc>
                      <a:txBody>
                        <a:bodyPr/>
                        <a:lstStyle/>
                        <a:p>
                          <a:pPr algn="ctr"/>
                          <a:r>
                            <a:rPr lang="it-IT" sz="1200" b="0" dirty="0"/>
                            <a:t>PWFA</a:t>
                          </a:r>
                          <a:endParaRPr lang="it-IT" sz="1200" b="0" i="0" dirty="0">
                            <a:latin typeface="Arial" panose="020B0604020202020204" pitchFamily="34" charset="0"/>
                            <a:cs typeface="Arial" panose="020B0604020202020204" pitchFamily="34" charset="0"/>
                          </a:endParaRPr>
                        </a:p>
                      </a:txBody>
                      <a:tcPr marL="68580" marR="68580" marT="34290" marB="34290"/>
                    </a:tc>
                    <a:tc>
                      <a:txBody>
                        <a:bodyPr/>
                        <a:lstStyle/>
                        <a:p>
                          <a:pPr algn="ctr"/>
                          <a:r>
                            <a:rPr lang="it-IT" sz="1200" b="0" dirty="0"/>
                            <a:t>Full</a:t>
                          </a:r>
                        </a:p>
                        <a:p>
                          <a:pPr algn="ctr"/>
                          <a:r>
                            <a:rPr lang="it-IT" sz="1200" b="0" dirty="0"/>
                            <a:t>X-band</a:t>
                          </a:r>
                          <a:endParaRPr lang="it-IT" sz="1200" b="0" i="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623236045"/>
                      </a:ext>
                    </a:extLst>
                  </a:tr>
                  <a:tr h="428448">
                    <a:tc>
                      <a:txBody>
                        <a:bodyPr/>
                        <a:lstStyle/>
                        <a:p>
                          <a:r>
                            <a:rPr lang="it-IT" sz="1200" dirty="0" err="1"/>
                            <a:t>Radiation</a:t>
                          </a:r>
                          <a:r>
                            <a:rPr lang="it-IT" sz="1200" dirty="0"/>
                            <a:t> </a:t>
                          </a:r>
                          <a:r>
                            <a:rPr lang="it-IT" sz="1200" dirty="0" err="1"/>
                            <a:t>Wavelength</a:t>
                          </a:r>
                          <a:endParaRPr lang="it-IT" sz="1200" dirty="0"/>
                        </a:p>
                      </a:txBody>
                      <a:tcPr marL="68580" marR="68580" marT="34290" marB="34290"/>
                    </a:tc>
                    <a:tc>
                      <a:txBody>
                        <a:bodyPr/>
                        <a:lstStyle/>
                        <a:p>
                          <a:pPr algn="ctr"/>
                          <a:r>
                            <a:rPr lang="it-IT" sz="1200" dirty="0"/>
                            <a:t>nm</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dirty="0">
                              <a:solidFill>
                                <a:srgbClr val="FF0000"/>
                              </a:solidFill>
                            </a:rPr>
                            <a:t>3-4</a:t>
                          </a:r>
                          <a:endParaRPr lang="it-IT" sz="1200" b="1" i="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b="1" i="0" dirty="0">
                              <a:solidFill>
                                <a:srgbClr val="FF0000"/>
                              </a:solidFill>
                              <a:latin typeface="+mn-lt"/>
                              <a:ea typeface="Cambria Math" panose="02040503050406030204" pitchFamily="18" charset="0"/>
                              <a:cs typeface="Arial" panose="020B0604020202020204" pitchFamily="34" charset="0"/>
                            </a:rPr>
                            <a:t>4</a:t>
                          </a:r>
                        </a:p>
                      </a:txBody>
                      <a:tcPr marL="68580" marR="68580" marT="34290" marB="34290"/>
                    </a:tc>
                    <a:extLst>
                      <a:ext uri="{0D108BD9-81ED-4DB2-BD59-A6C34878D82A}">
                        <a16:rowId xmlns:a16="http://schemas.microsoft.com/office/drawing/2014/main" val="2591311265"/>
                      </a:ext>
                    </a:extLst>
                  </a:tr>
                  <a:tr h="428448">
                    <a:tc>
                      <a:txBody>
                        <a:bodyPr/>
                        <a:lstStyle/>
                        <a:p>
                          <a:r>
                            <a:rPr lang="it-IT" sz="1200" dirty="0" err="1"/>
                            <a:t>Photons</a:t>
                          </a:r>
                          <a:r>
                            <a:rPr lang="it-IT" sz="1200" dirty="0"/>
                            <a:t> per </a:t>
                          </a:r>
                          <a:r>
                            <a:rPr lang="it-IT" sz="1200" dirty="0" err="1"/>
                            <a:t>Pulse</a:t>
                          </a:r>
                          <a:endParaRPr lang="it-IT" sz="1200" dirty="0"/>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r>
                                  <a:rPr lang="it-IT" sz="1200" b="0" dirty="0" smtClean="0">
                                    <a:latin typeface="Cambria Math" panose="02040503050406030204" pitchFamily="18" charset="0"/>
                                  </a:rPr>
                                  <m:t>×</m:t>
                                </m:r>
                                <m:sSup>
                                  <m:sSupPr>
                                    <m:ctrlPr>
                                      <a:rPr lang="it-IT" sz="1200" b="0" i="1" dirty="0" smtClean="0">
                                        <a:latin typeface="Cambria Math" panose="02040503050406030204" pitchFamily="18" charset="0"/>
                                      </a:rPr>
                                    </m:ctrlPr>
                                  </m:sSupPr>
                                  <m:e>
                                    <m:r>
                                      <a:rPr lang="it-IT" sz="1200" b="0" dirty="0" smtClean="0">
                                        <a:latin typeface="Cambria Math" panose="02040503050406030204" pitchFamily="18" charset="0"/>
                                      </a:rPr>
                                      <m:t>10</m:t>
                                    </m:r>
                                  </m:e>
                                  <m:sup>
                                    <m:r>
                                      <a:rPr lang="it-IT" sz="1200" b="0" dirty="0" smtClean="0">
                                        <a:latin typeface="Cambria Math" panose="02040503050406030204" pitchFamily="18" charset="0"/>
                                      </a:rPr>
                                      <m:t>12</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1" dirty="0">
                              <a:solidFill>
                                <a:srgbClr val="FF0000"/>
                              </a:solidFill>
                            </a:rPr>
                            <a:t>0.1- 0.25</a:t>
                          </a:r>
                          <a:endParaRPr lang="it-IT" sz="1200" b="1" i="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1</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952931143"/>
                      </a:ext>
                    </a:extLst>
                  </a:tr>
                  <a:tr h="428448">
                    <a:tc>
                      <a:txBody>
                        <a:bodyPr/>
                        <a:lstStyle/>
                        <a:p>
                          <a:r>
                            <a:rPr lang="it-IT" sz="1200" dirty="0" err="1"/>
                            <a:t>Photon</a:t>
                          </a:r>
                          <a:r>
                            <a:rPr lang="it-IT" sz="1200" dirty="0"/>
                            <a:t> </a:t>
                          </a:r>
                          <a:r>
                            <a:rPr lang="it-IT" sz="1200" dirty="0" err="1"/>
                            <a:t>Bandwith</a:t>
                          </a:r>
                          <a:endParaRPr lang="it-IT" sz="1200" dirty="0"/>
                        </a:p>
                      </a:txBody>
                      <a:tcPr marL="68580" marR="68580" marT="34290" marB="34290"/>
                    </a:tc>
                    <a:tc>
                      <a:txBody>
                        <a:bodyPr/>
                        <a:lstStyle/>
                        <a:p>
                          <a:pPr algn="ctr"/>
                          <a:r>
                            <a:rPr lang="it-IT" sz="1200" dirty="0"/>
                            <a:t>%</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dirty="0">
                              <a:solidFill>
                                <a:srgbClr val="FF0000"/>
                              </a:solidFill>
                            </a:rPr>
                            <a:t>0.1</a:t>
                          </a:r>
                          <a:endParaRPr lang="it-IT" sz="1200" b="1" i="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0.5</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406069956"/>
                      </a:ext>
                    </a:extLst>
                  </a:tr>
                  <a:tr h="428448">
                    <a:tc>
                      <a:txBody>
                        <a:bodyPr/>
                        <a:lstStyle/>
                        <a:p>
                          <a:r>
                            <a:rPr lang="it-IT" sz="1200" dirty="0" err="1"/>
                            <a:t>Undulator</a:t>
                          </a:r>
                          <a:r>
                            <a:rPr lang="it-IT" sz="1200" dirty="0"/>
                            <a:t> Area </a:t>
                          </a:r>
                          <a:r>
                            <a:rPr lang="it-IT" sz="1200" dirty="0" err="1"/>
                            <a:t>Length</a:t>
                          </a:r>
                          <a:endParaRPr lang="it-IT" sz="1200" dirty="0"/>
                        </a:p>
                      </a:txBody>
                      <a:tcPr marL="68580" marR="68580" marT="34290" marB="34290"/>
                    </a:tc>
                    <a:tc>
                      <a:txBody>
                        <a:bodyPr/>
                        <a:lstStyle/>
                        <a:p>
                          <a:pPr algn="ctr"/>
                          <a:r>
                            <a:rPr lang="it-IT" sz="1200" dirty="0"/>
                            <a:t>m</a:t>
                          </a:r>
                          <a:endParaRPr lang="it-IT" sz="1200" dirty="0">
                            <a:latin typeface="Cambria Math" panose="02040503050406030204" pitchFamily="18" charset="0"/>
                            <a:ea typeface="Cambria Math" panose="02040503050406030204" pitchFamily="18" charset="0"/>
                          </a:endParaRPr>
                        </a:p>
                      </a:txBody>
                      <a:tcPr marL="68580" marR="68580" marT="34290" marB="34290"/>
                    </a:tc>
                    <a:tc gridSpan="2">
                      <a:txBody>
                        <a:bodyPr/>
                        <a:lstStyle/>
                        <a:p>
                          <a:pPr algn="ctr"/>
                          <a:r>
                            <a:rPr lang="it-IT" sz="1200" b="0" dirty="0"/>
                            <a:t>30</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1620097224"/>
                      </a:ext>
                    </a:extLst>
                  </a:tr>
                  <a:tr h="428448">
                    <a:tc>
                      <a:txBody>
                        <a:bodyPr/>
                        <a:lstStyle/>
                        <a:p>
                          <a:r>
                            <a:rPr lang="it-IT" sz="1200" kern="1200" dirty="0">
                              <a:solidFill>
                                <a:schemeClr val="dk1"/>
                              </a:solidFill>
                              <a:effectLst/>
                            </a:rPr>
                            <a:t>𝜌(1D/3D)</a:t>
                          </a:r>
                          <a:endParaRPr lang="it-IT" sz="1200" kern="1200" dirty="0">
                            <a:solidFill>
                              <a:schemeClr val="dk1"/>
                            </a:solidFill>
                            <a:effectLst/>
                            <a:latin typeface="Cambria Math" panose="02040503050406030204" pitchFamily="18" charset="0"/>
                            <a:ea typeface="Cambria Math" panose="02040503050406030204" pitchFamily="18" charset="0"/>
                            <a:cs typeface="+mn-cs"/>
                          </a:endParaRP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r>
                                  <a:rPr lang="it-IT" sz="1200" b="0" dirty="0" smtClean="0">
                                    <a:latin typeface="Cambria Math" panose="02040503050406030204" pitchFamily="18" charset="0"/>
                                  </a:rPr>
                                  <m:t>×</m:t>
                                </m:r>
                                <m:sSup>
                                  <m:sSupPr>
                                    <m:ctrlPr>
                                      <a:rPr lang="it-IT" sz="1200" b="0" i="1" dirty="0" smtClean="0">
                                        <a:latin typeface="Cambria Math" panose="02040503050406030204" pitchFamily="18" charset="0"/>
                                      </a:rPr>
                                    </m:ctrlPr>
                                  </m:sSupPr>
                                  <m:e>
                                    <m:r>
                                      <a:rPr lang="it-IT" sz="1200" b="0" dirty="0" smtClean="0">
                                        <a:latin typeface="Cambria Math" panose="02040503050406030204" pitchFamily="18" charset="0"/>
                                      </a:rPr>
                                      <m:t>10</m:t>
                                    </m:r>
                                  </m:e>
                                  <m:sup>
                                    <m:r>
                                      <a:rPr lang="it-IT" sz="1200" b="0" dirty="0" smtClean="0">
                                        <a:latin typeface="Cambria Math" panose="02040503050406030204" pitchFamily="18" charset="0"/>
                                      </a:rPr>
                                      <m:t>−3</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1" i="0" dirty="0">
                              <a:solidFill>
                                <a:srgbClr val="FF0000"/>
                              </a:solidFill>
                              <a:latin typeface="+mn-lt"/>
                              <a:ea typeface="Cambria Math" panose="02040503050406030204" pitchFamily="18" charset="0"/>
                              <a:cs typeface="Arial" panose="020B0604020202020204" pitchFamily="34" charset="0"/>
                            </a:rPr>
                            <a:t>2</a:t>
                          </a:r>
                        </a:p>
                      </a:txBody>
                      <a:tcPr marL="68580" marR="68580" marT="34290" marB="34290"/>
                    </a:tc>
                    <a:tc>
                      <a:txBody>
                        <a:bodyPr/>
                        <a:lstStyle/>
                        <a:p>
                          <a:pPr algn="ctr"/>
                          <a:r>
                            <a:rPr lang="it-IT" sz="1200" b="0" dirty="0"/>
                            <a:t>2</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948546066"/>
                      </a:ext>
                    </a:extLst>
                  </a:tr>
                  <a:tr h="428448">
                    <a:tc>
                      <a:txBody>
                        <a:bodyPr/>
                        <a:lstStyle/>
                        <a:p>
                          <a:r>
                            <a:rPr lang="it-IT" sz="1200" kern="1200" dirty="0" err="1">
                              <a:solidFill>
                                <a:schemeClr val="dk1"/>
                              </a:solidFill>
                              <a:effectLst/>
                            </a:rPr>
                            <a:t>Photon</a:t>
                          </a:r>
                          <a:r>
                            <a:rPr lang="it-IT" sz="1200" kern="1200" dirty="0">
                              <a:solidFill>
                                <a:schemeClr val="dk1"/>
                              </a:solidFill>
                              <a:effectLst/>
                            </a:rPr>
                            <a:t> </a:t>
                          </a:r>
                          <a:r>
                            <a:rPr lang="it-IT" sz="1200" kern="1200" dirty="0" err="1">
                              <a:solidFill>
                                <a:schemeClr val="dk1"/>
                              </a:solidFill>
                              <a:effectLst/>
                            </a:rPr>
                            <a:t>Brilliance</a:t>
                          </a:r>
                          <a:r>
                            <a:rPr lang="it-IT" sz="1200" kern="1200" dirty="0">
                              <a:solidFill>
                                <a:schemeClr val="dk1"/>
                              </a:solidFill>
                              <a:effectLst/>
                            </a:rPr>
                            <a:t> per </a:t>
                          </a:r>
                          <a:r>
                            <a:rPr lang="it-IT" sz="1200" kern="1200" dirty="0" err="1">
                              <a:solidFill>
                                <a:schemeClr val="dk1"/>
                              </a:solidFill>
                              <a:effectLst/>
                            </a:rPr>
                            <a:t>shot</a:t>
                          </a:r>
                          <a:endParaRPr lang="it-IT" sz="1200" kern="1200" dirty="0">
                            <a:solidFill>
                              <a:schemeClr val="dk1"/>
                            </a:solidFill>
                            <a:effectLst/>
                            <a:latin typeface="+mn-lt"/>
                            <a:ea typeface="+mn-ea"/>
                            <a:cs typeface="+mn-cs"/>
                          </a:endParaRP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d>
                                  <m:dPr>
                                    <m:ctrlPr>
                                      <a:rPr lang="it-IT" sz="1200" i="1" dirty="0" smtClean="0">
                                        <a:latin typeface="Cambria Math" panose="02040503050406030204" pitchFamily="18" charset="0"/>
                                      </a:rPr>
                                    </m:ctrlPr>
                                  </m:dPr>
                                  <m:e>
                                    <m:eqArr>
                                      <m:eqArrPr>
                                        <m:ctrlPr>
                                          <a:rPr lang="it-IT" sz="1200" b="0" i="1" dirty="0" smtClean="0">
                                            <a:latin typeface="Cambria Math" panose="02040503050406030204" pitchFamily="18" charset="0"/>
                                          </a:rPr>
                                        </m:ctrlPr>
                                      </m:eqArrPr>
                                      <m:e>
                                        <m:r>
                                          <a:rPr lang="it-IT" sz="1200" b="0" dirty="0" smtClean="0">
                                            <a:latin typeface="Cambria Math" panose="02040503050406030204" pitchFamily="18" charset="0"/>
                                          </a:rPr>
                                          <m:t>𝑠</m:t>
                                        </m:r>
                                        <m:r>
                                          <a:rPr lang="it-IT" sz="1200" b="0" dirty="0" smtClean="0">
                                            <a:latin typeface="Cambria Math" panose="02040503050406030204" pitchFamily="18" charset="0"/>
                                          </a:rPr>
                                          <m:t> </m:t>
                                        </m:r>
                                        <m:sSup>
                                          <m:sSupPr>
                                            <m:ctrlPr>
                                              <a:rPr lang="it-IT" sz="1200" b="0" i="1" dirty="0" smtClean="0">
                                                <a:latin typeface="Cambria Math" panose="02040503050406030204" pitchFamily="18" charset="0"/>
                                              </a:rPr>
                                            </m:ctrlPr>
                                          </m:sSupPr>
                                          <m:e>
                                            <m:r>
                                              <a:rPr lang="it-IT" sz="1200" b="0" dirty="0" smtClean="0">
                                                <a:latin typeface="Cambria Math" panose="02040503050406030204" pitchFamily="18" charset="0"/>
                                              </a:rPr>
                                              <m:t>𝑚𝑚</m:t>
                                            </m:r>
                                          </m:e>
                                          <m:sup>
                                            <m:r>
                                              <a:rPr lang="it-IT" sz="1200" b="0" dirty="0" smtClean="0">
                                                <a:latin typeface="Cambria Math" panose="02040503050406030204" pitchFamily="18" charset="0"/>
                                              </a:rPr>
                                              <m:t>2</m:t>
                                            </m:r>
                                          </m:sup>
                                        </m:sSup>
                                        <m:sSup>
                                          <m:sSupPr>
                                            <m:ctrlPr>
                                              <a:rPr lang="it-IT" sz="1200" b="0" i="1" dirty="0" smtClean="0">
                                                <a:latin typeface="Cambria Math" panose="02040503050406030204" pitchFamily="18" charset="0"/>
                                              </a:rPr>
                                            </m:ctrlPr>
                                          </m:sSupPr>
                                          <m:e>
                                            <m:r>
                                              <a:rPr lang="it-IT" sz="1200" b="0" dirty="0" smtClean="0">
                                                <a:latin typeface="Cambria Math" panose="02040503050406030204" pitchFamily="18" charset="0"/>
                                              </a:rPr>
                                              <m:t>𝑚𝑟𝑎𝑑</m:t>
                                            </m:r>
                                          </m:e>
                                          <m:sup>
                                            <m:r>
                                              <a:rPr lang="it-IT" sz="1200" b="0" dirty="0" smtClean="0">
                                                <a:latin typeface="Cambria Math" panose="02040503050406030204" pitchFamily="18" charset="0"/>
                                              </a:rPr>
                                              <m:t>2</m:t>
                                            </m:r>
                                          </m:sup>
                                        </m:sSup>
                                      </m:e>
                                      <m:e>
                                        <m:r>
                                          <a:rPr lang="it-IT" sz="1200" b="0" dirty="0" smtClean="0">
                                            <a:latin typeface="Cambria Math" panose="02040503050406030204" pitchFamily="18" charset="0"/>
                                          </a:rPr>
                                          <m:t>𝑏𝑤</m:t>
                                        </m:r>
                                        <m:d>
                                          <m:dPr>
                                            <m:ctrlPr>
                                              <a:rPr lang="it-IT" sz="1200" b="0" i="1" dirty="0" smtClean="0">
                                                <a:latin typeface="Cambria Math" panose="02040503050406030204" pitchFamily="18" charset="0"/>
                                              </a:rPr>
                                            </m:ctrlPr>
                                          </m:dPr>
                                          <m:e>
                                            <m:r>
                                              <a:rPr lang="it-IT" sz="1200" b="0" dirty="0" smtClean="0">
                                                <a:latin typeface="Cambria Math" panose="02040503050406030204" pitchFamily="18" charset="0"/>
                                              </a:rPr>
                                              <m:t>0.1%</m:t>
                                            </m:r>
                                          </m:e>
                                        </m:d>
                                      </m:e>
                                    </m:eqArr>
                                  </m:e>
                                </m:d>
                              </m:oMath>
                            </m:oMathPara>
                          </a14:m>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200" b="1" dirty="0">
                              <a:solidFill>
                                <a:srgbClr val="FF0000"/>
                              </a:solidFill>
                              <a:ea typeface="Cambria Math" panose="02040503050406030204" pitchFamily="18" charset="0"/>
                              <a:cs typeface="Arial" panose="020B0604020202020204" pitchFamily="34" charset="0"/>
                            </a:rPr>
                            <a:t>1</a:t>
                          </a:r>
                          <a14:m>
                            <m:oMath xmlns:m="http://schemas.openxmlformats.org/officeDocument/2006/math">
                              <m:r>
                                <a:rPr lang="it-IT" sz="1200" b="1"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it-IT" sz="1200" b="1"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𝟐</m:t>
                              </m:r>
                              <m:r>
                                <a:rPr lang="it-IT" sz="1200" b="1"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sSup>
                                <m:sSupPr>
                                  <m:ctrlPr>
                                    <a:rPr lang="it-IT" sz="1200" b="1"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it-IT" sz="1200" b="1" i="0"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𝟏𝟎</m:t>
                                  </m:r>
                                </m:e>
                                <m:sup>
                                  <m:r>
                                    <a:rPr lang="it-IT" sz="1200" b="1"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𝟐𝟖</m:t>
                                  </m:r>
                                </m:sup>
                              </m:sSup>
                            </m:oMath>
                          </a14:m>
                          <a:endParaRPr lang="it-IT" sz="1200" b="1" i="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it-IT" sz="1200" b="1" i="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ea typeface="Cambria Math" panose="02040503050406030204" pitchFamily="18" charset="0"/>
                                    <a:cs typeface="Arial" panose="020B0604020202020204" pitchFamily="34" charset="0"/>
                                  </a:rPr>
                                  <m:t>1 ×</m:t>
                                </m:r>
                                <m:sSup>
                                  <m:sSupPr>
                                    <m:ctrlPr>
                                      <a:rPr lang="it-IT" sz="1200" b="0" i="1" dirty="0" smtClean="0">
                                        <a:latin typeface="Cambria Math" panose="02040503050406030204" pitchFamily="18" charset="0"/>
                                        <a:ea typeface="Cambria Math" panose="02040503050406030204" pitchFamily="18" charset="0"/>
                                        <a:cs typeface="Arial" panose="020B0604020202020204" pitchFamily="34" charset="0"/>
                                      </a:rPr>
                                    </m:ctrlPr>
                                  </m:sSupPr>
                                  <m:e>
                                    <m:r>
                                      <a:rPr lang="it-IT" sz="1200" b="0" i="0" dirty="0" smtClean="0">
                                        <a:latin typeface="Cambria Math" panose="02040503050406030204" pitchFamily="18" charset="0"/>
                                        <a:ea typeface="Cambria Math" panose="02040503050406030204" pitchFamily="18" charset="0"/>
                                        <a:cs typeface="Arial" panose="020B0604020202020204" pitchFamily="34" charset="0"/>
                                      </a:rPr>
                                      <m:t>10</m:t>
                                    </m:r>
                                  </m:e>
                                  <m:sup>
                                    <m:r>
                                      <a:rPr lang="it-IT" sz="1200" b="0" i="1" dirty="0" smtClean="0">
                                        <a:latin typeface="Cambria Math" panose="02040503050406030204" pitchFamily="18" charset="0"/>
                                        <a:ea typeface="Cambria Math" panose="02040503050406030204" pitchFamily="18" charset="0"/>
                                        <a:cs typeface="Arial" panose="020B0604020202020204" pitchFamily="34" charset="0"/>
                                      </a:rPr>
                                      <m:t>27</m:t>
                                    </m:r>
                                  </m:sup>
                                </m:sSup>
                              </m:oMath>
                            </m:oMathPara>
                          </a14:m>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015278967"/>
                      </a:ext>
                    </a:extLst>
                  </a:tr>
                </a:tbl>
              </a:graphicData>
            </a:graphic>
          </p:graphicFrame>
        </mc:Choice>
        <mc:Fallback xmlns="">
          <p:graphicFrame>
            <p:nvGraphicFramePr>
              <p:cNvPr id="4" name="Tabella 4">
                <a:extLst>
                  <a:ext uri="{FF2B5EF4-FFF2-40B4-BE49-F238E27FC236}">
                    <a16:creationId xmlns:a16="http://schemas.microsoft.com/office/drawing/2014/main" id="{7B7B7D34-7260-47DE-874E-1B9937F2C3E1}"/>
                  </a:ext>
                </a:extLst>
              </p:cNvPr>
              <p:cNvGraphicFramePr>
                <a:graphicFrameLocks/>
              </p:cNvGraphicFramePr>
              <p:nvPr>
                <p:extLst>
                  <p:ext uri="{D42A27DB-BD31-4B8C-83A1-F6EECF244321}">
                    <p14:modId xmlns:p14="http://schemas.microsoft.com/office/powerpoint/2010/main" val="297136167"/>
                  </p:ext>
                </p:extLst>
              </p:nvPr>
            </p:nvGraphicFramePr>
            <p:xfrm>
              <a:off x="4572001" y="1368804"/>
              <a:ext cx="4276524" cy="3209712"/>
            </p:xfrm>
            <a:graphic>
              <a:graphicData uri="http://schemas.openxmlformats.org/drawingml/2006/table">
                <a:tbl>
                  <a:tblPr firstRow="1" bandRow="1">
                    <a:tableStyleId>{00A15C55-8517-42AA-B614-E9B94910E393}</a:tableStyleId>
                  </a:tblPr>
                  <a:tblGrid>
                    <a:gridCol w="1366934">
                      <a:extLst>
                        <a:ext uri="{9D8B030D-6E8A-4147-A177-3AD203B41FA5}">
                          <a16:colId xmlns:a16="http://schemas.microsoft.com/office/drawing/2014/main" val="3308665871"/>
                        </a:ext>
                      </a:extLst>
                    </a:gridCol>
                    <a:gridCol w="1076794">
                      <a:extLst>
                        <a:ext uri="{9D8B030D-6E8A-4147-A177-3AD203B41FA5}">
                          <a16:colId xmlns:a16="http://schemas.microsoft.com/office/drawing/2014/main" val="1981975394"/>
                        </a:ext>
                      </a:extLst>
                    </a:gridCol>
                    <a:gridCol w="916398">
                      <a:extLst>
                        <a:ext uri="{9D8B030D-6E8A-4147-A177-3AD203B41FA5}">
                          <a16:colId xmlns:a16="http://schemas.microsoft.com/office/drawing/2014/main" val="2625769525"/>
                        </a:ext>
                      </a:extLst>
                    </a:gridCol>
                    <a:gridCol w="916398">
                      <a:extLst>
                        <a:ext uri="{9D8B030D-6E8A-4147-A177-3AD203B41FA5}">
                          <a16:colId xmlns:a16="http://schemas.microsoft.com/office/drawing/2014/main" val="2172424694"/>
                        </a:ext>
                      </a:extLst>
                    </a:gridCol>
                  </a:tblGrid>
                  <a:tr h="434340">
                    <a:tc>
                      <a:txBody>
                        <a:bodyPr/>
                        <a:lstStyle/>
                        <a:p>
                          <a:r>
                            <a:rPr lang="it-IT" sz="1200" err="1"/>
                            <a:t>Parameter</a:t>
                          </a:r>
                          <a:endParaRPr lang="it-IT" sz="1200"/>
                        </a:p>
                      </a:txBody>
                      <a:tcPr marL="68580" marR="68580" marT="34290" marB="34290"/>
                    </a:tc>
                    <a:tc>
                      <a:txBody>
                        <a:bodyPr/>
                        <a:lstStyle/>
                        <a:p>
                          <a:pPr algn="ctr"/>
                          <a:r>
                            <a:rPr lang="it-IT" sz="1200"/>
                            <a:t>Unit</a:t>
                          </a:r>
                        </a:p>
                      </a:txBody>
                      <a:tcPr marL="68580" marR="68580" marT="34290" marB="34290"/>
                    </a:tc>
                    <a:tc>
                      <a:txBody>
                        <a:bodyPr/>
                        <a:lstStyle/>
                        <a:p>
                          <a:pPr algn="ctr"/>
                          <a:r>
                            <a:rPr lang="it-IT" sz="1200" b="0"/>
                            <a:t>PWFA</a:t>
                          </a:r>
                          <a:endParaRPr lang="it-IT" sz="1200" b="0" i="0">
                            <a:latin typeface="Arial" panose="020B0604020202020204" pitchFamily="34" charset="0"/>
                            <a:cs typeface="Arial" panose="020B0604020202020204" pitchFamily="34" charset="0"/>
                          </a:endParaRPr>
                        </a:p>
                      </a:txBody>
                      <a:tcPr marL="68580" marR="68580" marT="34290" marB="34290"/>
                    </a:tc>
                    <a:tc>
                      <a:txBody>
                        <a:bodyPr/>
                        <a:lstStyle/>
                        <a:p>
                          <a:pPr algn="ctr"/>
                          <a:r>
                            <a:rPr lang="it-IT" sz="1200" b="0"/>
                            <a:t>Full</a:t>
                          </a:r>
                        </a:p>
                        <a:p>
                          <a:pPr algn="ctr"/>
                          <a:r>
                            <a:rPr lang="it-IT" sz="1200" b="0"/>
                            <a:t>X-band</a:t>
                          </a:r>
                          <a:endParaRPr lang="it-IT" sz="1200" b="0" i="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623236045"/>
                      </a:ext>
                    </a:extLst>
                  </a:tr>
                  <a:tr h="434340">
                    <a:tc>
                      <a:txBody>
                        <a:bodyPr/>
                        <a:lstStyle/>
                        <a:p>
                          <a:r>
                            <a:rPr lang="it-IT" sz="1200" err="1"/>
                            <a:t>Radiation</a:t>
                          </a:r>
                          <a:r>
                            <a:rPr lang="it-IT" sz="1200"/>
                            <a:t> </a:t>
                          </a:r>
                          <a:r>
                            <a:rPr lang="it-IT" sz="1200" err="1"/>
                            <a:t>Wavelength</a:t>
                          </a:r>
                          <a:endParaRPr lang="it-IT" sz="1200"/>
                        </a:p>
                      </a:txBody>
                      <a:tcPr marL="68580" marR="68580" marT="34290" marB="34290"/>
                    </a:tc>
                    <a:tc>
                      <a:txBody>
                        <a:bodyPr/>
                        <a:lstStyle/>
                        <a:p>
                          <a:pPr algn="ctr"/>
                          <a:r>
                            <a:rPr lang="it-IT" sz="1200"/>
                            <a:t>nm</a:t>
                          </a:r>
                          <a:endParaRPr lang="it-IT" sz="120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a:solidFill>
                                <a:srgbClr val="FF0000"/>
                              </a:solidFill>
                            </a:rPr>
                            <a:t>3-4</a:t>
                          </a:r>
                          <a:endParaRPr lang="it-IT" sz="1200" b="1" i="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b="1" i="0">
                              <a:solidFill>
                                <a:srgbClr val="FF0000"/>
                              </a:solidFill>
                              <a:latin typeface="+mn-lt"/>
                              <a:ea typeface="Cambria Math" panose="02040503050406030204" pitchFamily="18" charset="0"/>
                              <a:cs typeface="Arial" panose="020B0604020202020204" pitchFamily="34" charset="0"/>
                            </a:rPr>
                            <a:t>4</a:t>
                          </a:r>
                        </a:p>
                      </a:txBody>
                      <a:tcPr marL="68580" marR="68580" marT="34290" marB="34290"/>
                    </a:tc>
                    <a:extLst>
                      <a:ext uri="{0D108BD9-81ED-4DB2-BD59-A6C34878D82A}">
                        <a16:rowId xmlns:a16="http://schemas.microsoft.com/office/drawing/2014/main" val="2591311265"/>
                      </a:ext>
                    </a:extLst>
                  </a:tr>
                  <a:tr h="428448">
                    <a:tc>
                      <a:txBody>
                        <a:bodyPr/>
                        <a:lstStyle/>
                        <a:p>
                          <a:r>
                            <a:rPr lang="it-IT" sz="1200" err="1"/>
                            <a:t>Photons</a:t>
                          </a:r>
                          <a:r>
                            <a:rPr lang="it-IT" sz="1200"/>
                            <a:t> per </a:t>
                          </a:r>
                          <a:r>
                            <a:rPr lang="it-IT" sz="1200" err="1"/>
                            <a:t>Pulse</a:t>
                          </a:r>
                          <a:endParaRPr lang="it-IT" sz="1200"/>
                        </a:p>
                      </a:txBody>
                      <a:tcPr marL="68580" marR="68580" marT="34290" marB="34290"/>
                    </a:tc>
                    <a:tc>
                      <a:txBody>
                        <a:bodyPr/>
                        <a:lstStyle/>
                        <a:p>
                          <a:endParaRPr lang="en-US"/>
                        </a:p>
                      </a:txBody>
                      <a:tcPr marL="68580" marR="68580" marT="34290" marB="34290">
                        <a:blipFill>
                          <a:blip r:embed="rId3"/>
                          <a:stretch>
                            <a:fillRect l="-127684" t="-207143" r="-172316" b="-452857"/>
                          </a:stretch>
                        </a:blipFill>
                      </a:tcPr>
                    </a:tc>
                    <a:tc>
                      <a:txBody>
                        <a:bodyPr/>
                        <a:lstStyle/>
                        <a:p>
                          <a:pPr algn="ctr"/>
                          <a:r>
                            <a:rPr lang="it-IT" sz="1200" b="1">
                              <a:solidFill>
                                <a:srgbClr val="FF0000"/>
                              </a:solidFill>
                            </a:rPr>
                            <a:t>0.1- 0.25</a:t>
                          </a:r>
                          <a:endParaRPr lang="it-IT" sz="1200" b="1" i="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a:t>1</a:t>
                          </a:r>
                          <a:endParaRPr lang="it-IT" sz="1200" b="0" i="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952931143"/>
                      </a:ext>
                    </a:extLst>
                  </a:tr>
                  <a:tr h="428448">
                    <a:tc>
                      <a:txBody>
                        <a:bodyPr/>
                        <a:lstStyle/>
                        <a:p>
                          <a:r>
                            <a:rPr lang="it-IT" sz="1200" err="1"/>
                            <a:t>Photon</a:t>
                          </a:r>
                          <a:r>
                            <a:rPr lang="it-IT" sz="1200"/>
                            <a:t> </a:t>
                          </a:r>
                          <a:r>
                            <a:rPr lang="it-IT" sz="1200" err="1"/>
                            <a:t>Bandwith</a:t>
                          </a:r>
                          <a:endParaRPr lang="it-IT" sz="1200"/>
                        </a:p>
                      </a:txBody>
                      <a:tcPr marL="68580" marR="68580" marT="34290" marB="34290"/>
                    </a:tc>
                    <a:tc>
                      <a:txBody>
                        <a:bodyPr/>
                        <a:lstStyle/>
                        <a:p>
                          <a:pPr algn="ctr"/>
                          <a:r>
                            <a:rPr lang="it-IT" sz="1200"/>
                            <a:t>%</a:t>
                          </a:r>
                          <a:endParaRPr lang="it-IT" sz="120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a:solidFill>
                                <a:srgbClr val="FF0000"/>
                              </a:solidFill>
                            </a:rPr>
                            <a:t>0.1</a:t>
                          </a:r>
                          <a:endParaRPr lang="it-IT" sz="1200" b="1" i="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a:t>0.5</a:t>
                          </a:r>
                          <a:endParaRPr lang="it-IT" sz="1200" b="0" i="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406069956"/>
                      </a:ext>
                    </a:extLst>
                  </a:tr>
                  <a:tr h="434340">
                    <a:tc>
                      <a:txBody>
                        <a:bodyPr/>
                        <a:lstStyle/>
                        <a:p>
                          <a:r>
                            <a:rPr lang="it-IT" sz="1200" err="1"/>
                            <a:t>Undulator</a:t>
                          </a:r>
                          <a:r>
                            <a:rPr lang="it-IT" sz="1200"/>
                            <a:t> Area </a:t>
                          </a:r>
                          <a:r>
                            <a:rPr lang="it-IT" sz="1200" err="1"/>
                            <a:t>Length</a:t>
                          </a:r>
                          <a:endParaRPr lang="it-IT" sz="1200"/>
                        </a:p>
                      </a:txBody>
                      <a:tcPr marL="68580" marR="68580" marT="34290" marB="34290"/>
                    </a:tc>
                    <a:tc>
                      <a:txBody>
                        <a:bodyPr/>
                        <a:lstStyle/>
                        <a:p>
                          <a:pPr algn="ctr"/>
                          <a:r>
                            <a:rPr lang="it-IT" sz="1200"/>
                            <a:t>m</a:t>
                          </a:r>
                          <a:endParaRPr lang="it-IT" sz="1200">
                            <a:latin typeface="Cambria Math" panose="02040503050406030204" pitchFamily="18" charset="0"/>
                            <a:ea typeface="Cambria Math" panose="02040503050406030204" pitchFamily="18" charset="0"/>
                          </a:endParaRPr>
                        </a:p>
                      </a:txBody>
                      <a:tcPr marL="68580" marR="68580" marT="34290" marB="34290"/>
                    </a:tc>
                    <a:tc gridSpan="2">
                      <a:txBody>
                        <a:bodyPr/>
                        <a:lstStyle/>
                        <a:p>
                          <a:pPr algn="ctr"/>
                          <a:r>
                            <a:rPr lang="it-IT" sz="1200" b="0"/>
                            <a:t>30</a:t>
                          </a:r>
                          <a:endParaRPr lang="it-IT" sz="1200" b="0" i="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hMerge="1">
                      <a:txBody>
                        <a:bodyPr/>
                        <a:lstStyle/>
                        <a:p>
                          <a:pPr algn="ctr"/>
                          <a:r>
                            <a:rPr lang="it-IT" b="0" i="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1620097224"/>
                      </a:ext>
                    </a:extLst>
                  </a:tr>
                  <a:tr h="428448">
                    <a:tc>
                      <a:txBody>
                        <a:bodyPr/>
                        <a:lstStyle/>
                        <a:p>
                          <a:r>
                            <a:rPr lang="it-IT" sz="1200" kern="1200">
                              <a:solidFill>
                                <a:schemeClr val="dk1"/>
                              </a:solidFill>
                              <a:effectLst/>
                            </a:rPr>
                            <a:t>𝜌(1D/3D)</a:t>
                          </a:r>
                          <a:endParaRPr lang="it-IT" sz="1200" kern="1200">
                            <a:solidFill>
                              <a:schemeClr val="dk1"/>
                            </a:solidFill>
                            <a:effectLst/>
                            <a:latin typeface="Cambria Math" panose="02040503050406030204" pitchFamily="18" charset="0"/>
                            <a:ea typeface="Cambria Math" panose="02040503050406030204" pitchFamily="18" charset="0"/>
                            <a:cs typeface="+mn-cs"/>
                          </a:endParaRPr>
                        </a:p>
                      </a:txBody>
                      <a:tcPr marL="68580" marR="68580" marT="34290" marB="34290"/>
                    </a:tc>
                    <a:tc>
                      <a:txBody>
                        <a:bodyPr/>
                        <a:lstStyle/>
                        <a:p>
                          <a:endParaRPr lang="en-US"/>
                        </a:p>
                      </a:txBody>
                      <a:tcPr marL="68580" marR="68580" marT="34290" marB="34290">
                        <a:blipFill>
                          <a:blip r:embed="rId3"/>
                          <a:stretch>
                            <a:fillRect l="-127684" t="-502817" r="-172316" b="-146479"/>
                          </a:stretch>
                        </a:blipFill>
                      </a:tcPr>
                    </a:tc>
                    <a:tc>
                      <a:txBody>
                        <a:bodyPr/>
                        <a:lstStyle/>
                        <a:p>
                          <a:pPr algn="ctr"/>
                          <a:r>
                            <a:rPr lang="it-IT" sz="1200" b="1" i="0">
                              <a:solidFill>
                                <a:srgbClr val="FF0000"/>
                              </a:solidFill>
                              <a:latin typeface="+mn-lt"/>
                              <a:ea typeface="Cambria Math" panose="02040503050406030204" pitchFamily="18" charset="0"/>
                              <a:cs typeface="Arial" panose="020B0604020202020204" pitchFamily="34" charset="0"/>
                            </a:rPr>
                            <a:t>2</a:t>
                          </a:r>
                        </a:p>
                      </a:txBody>
                      <a:tcPr marL="68580" marR="68580" marT="34290" marB="34290"/>
                    </a:tc>
                    <a:tc>
                      <a:txBody>
                        <a:bodyPr/>
                        <a:lstStyle/>
                        <a:p>
                          <a:pPr algn="ctr"/>
                          <a:r>
                            <a:rPr lang="it-IT" sz="1200" b="0"/>
                            <a:t>2</a:t>
                          </a:r>
                          <a:endParaRPr lang="it-IT" sz="1200" b="0" i="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948546066"/>
                      </a:ext>
                    </a:extLst>
                  </a:tr>
                  <a:tr h="621348">
                    <a:tc>
                      <a:txBody>
                        <a:bodyPr/>
                        <a:lstStyle/>
                        <a:p>
                          <a:r>
                            <a:rPr lang="it-IT" sz="1200" kern="1200" err="1">
                              <a:solidFill>
                                <a:schemeClr val="dk1"/>
                              </a:solidFill>
                              <a:effectLst/>
                            </a:rPr>
                            <a:t>Photon</a:t>
                          </a:r>
                          <a:r>
                            <a:rPr lang="it-IT" sz="1200" kern="1200">
                              <a:solidFill>
                                <a:schemeClr val="dk1"/>
                              </a:solidFill>
                              <a:effectLst/>
                            </a:rPr>
                            <a:t> </a:t>
                          </a:r>
                          <a:r>
                            <a:rPr lang="it-IT" sz="1200" kern="1200" err="1">
                              <a:solidFill>
                                <a:schemeClr val="dk1"/>
                              </a:solidFill>
                              <a:effectLst/>
                            </a:rPr>
                            <a:t>Brilliance</a:t>
                          </a:r>
                          <a:r>
                            <a:rPr lang="it-IT" sz="1200" kern="1200">
                              <a:solidFill>
                                <a:schemeClr val="dk1"/>
                              </a:solidFill>
                              <a:effectLst/>
                            </a:rPr>
                            <a:t> per </a:t>
                          </a:r>
                          <a:r>
                            <a:rPr lang="it-IT" sz="1200" kern="1200" err="1">
                              <a:solidFill>
                                <a:schemeClr val="dk1"/>
                              </a:solidFill>
                              <a:effectLst/>
                            </a:rPr>
                            <a:t>shot</a:t>
                          </a:r>
                          <a:endParaRPr lang="it-IT" sz="1200" kern="1200">
                            <a:solidFill>
                              <a:schemeClr val="dk1"/>
                            </a:solidFill>
                            <a:effectLst/>
                            <a:latin typeface="+mn-lt"/>
                            <a:ea typeface="+mn-ea"/>
                            <a:cs typeface="+mn-cs"/>
                          </a:endParaRPr>
                        </a:p>
                      </a:txBody>
                      <a:tcPr marL="68580" marR="68580" marT="34290" marB="34290"/>
                    </a:tc>
                    <a:tc>
                      <a:txBody>
                        <a:bodyPr/>
                        <a:lstStyle/>
                        <a:p>
                          <a:endParaRPr lang="en-US"/>
                        </a:p>
                      </a:txBody>
                      <a:tcPr marL="68580" marR="68580" marT="34290" marB="34290">
                        <a:blipFill>
                          <a:blip r:embed="rId3"/>
                          <a:stretch>
                            <a:fillRect l="-127684" t="-419608" r="-172316" b="-1961"/>
                          </a:stretch>
                        </a:blipFill>
                      </a:tcPr>
                    </a:tc>
                    <a:tc>
                      <a:txBody>
                        <a:bodyPr/>
                        <a:lstStyle/>
                        <a:p>
                          <a:endParaRPr lang="en-US"/>
                        </a:p>
                      </a:txBody>
                      <a:tcPr marL="68580" marR="68580" marT="34290" marB="34290">
                        <a:blipFill>
                          <a:blip r:embed="rId3"/>
                          <a:stretch>
                            <a:fillRect l="-266887" t="-419608" r="-101987" b="-1961"/>
                          </a:stretch>
                        </a:blipFill>
                      </a:tcPr>
                    </a:tc>
                    <a:tc>
                      <a:txBody>
                        <a:bodyPr/>
                        <a:lstStyle/>
                        <a:p>
                          <a:endParaRPr lang="en-US"/>
                        </a:p>
                      </a:txBody>
                      <a:tcPr marL="68580" marR="68580" marT="34290" marB="34290">
                        <a:blipFill>
                          <a:blip r:embed="rId3"/>
                          <a:stretch>
                            <a:fillRect l="-369333" t="-419608" r="-2667" b="-1961"/>
                          </a:stretch>
                        </a:blipFill>
                      </a:tcPr>
                    </a:tc>
                    <a:extLst>
                      <a:ext uri="{0D108BD9-81ED-4DB2-BD59-A6C34878D82A}">
                        <a16:rowId xmlns:a16="http://schemas.microsoft.com/office/drawing/2014/main" val="3015278967"/>
                      </a:ext>
                    </a:extLst>
                  </a:tr>
                </a:tbl>
              </a:graphicData>
            </a:graphic>
          </p:graphicFrame>
        </mc:Fallback>
      </mc:AlternateContent>
    </p:spTree>
    <p:extLst>
      <p:ext uri="{BB962C8B-B14F-4D97-AF65-F5344CB8AC3E}">
        <p14:creationId xmlns:p14="http://schemas.microsoft.com/office/powerpoint/2010/main" val="1514722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E50C280-FD4E-9345-ACC7-1A784862083A}"/>
              </a:ext>
            </a:extLst>
          </p:cNvPr>
          <p:cNvSpPr>
            <a:spLocks noGrp="1"/>
          </p:cNvSpPr>
          <p:nvPr>
            <p:ph type="title"/>
          </p:nvPr>
        </p:nvSpPr>
        <p:spPr/>
        <p:txBody>
          <a:bodyPr>
            <a:normAutofit/>
          </a:bodyPr>
          <a:lstStyle/>
          <a:p>
            <a:r>
              <a:rPr lang="it-IT" dirty="0" err="1"/>
              <a:t>EuPRAXIA@SPARC_LAB</a:t>
            </a:r>
            <a:r>
              <a:rPr lang="it-IT" dirty="0"/>
              <a:t> </a:t>
            </a:r>
            <a:r>
              <a:rPr lang="it-IT" dirty="0" err="1"/>
              <a:t>Parameter</a:t>
            </a:r>
            <a:r>
              <a:rPr lang="it-IT" dirty="0"/>
              <a:t> List update 2 </a:t>
            </a:r>
          </a:p>
        </p:txBody>
      </p:sp>
      <p:sp>
        <p:nvSpPr>
          <p:cNvPr id="6" name="Segnaposto testo 5">
            <a:extLst>
              <a:ext uri="{FF2B5EF4-FFF2-40B4-BE49-F238E27FC236}">
                <a16:creationId xmlns:a16="http://schemas.microsoft.com/office/drawing/2014/main" id="{9F37B9F2-E742-0546-96A6-3E0CC4CED84E}"/>
              </a:ext>
            </a:extLst>
          </p:cNvPr>
          <p:cNvSpPr>
            <a:spLocks noGrp="1"/>
          </p:cNvSpPr>
          <p:nvPr>
            <p:ph type="body" idx="1"/>
          </p:nvPr>
        </p:nvSpPr>
        <p:spPr>
          <a:xfrm>
            <a:off x="326686" y="813061"/>
            <a:ext cx="3939881" cy="479822"/>
          </a:xfrm>
        </p:spPr>
        <p:txBody>
          <a:bodyPr>
            <a:normAutofit fontScale="85000" lnSpcReduction="10000"/>
          </a:bodyPr>
          <a:lstStyle/>
          <a:p>
            <a:r>
              <a:rPr lang="it-IT" dirty="0"/>
              <a:t>Electron </a:t>
            </a:r>
            <a:r>
              <a:rPr lang="it-IT" dirty="0" err="1"/>
              <a:t>Beam</a:t>
            </a:r>
            <a:r>
              <a:rPr lang="it-IT" dirty="0"/>
              <a:t> </a:t>
            </a:r>
            <a:r>
              <a:rPr lang="it-IT" dirty="0" err="1"/>
              <a:t>parameters</a:t>
            </a:r>
            <a:r>
              <a:rPr lang="it-IT" dirty="0"/>
              <a:t> from CDR</a:t>
            </a:r>
          </a:p>
        </p:txBody>
      </p:sp>
      <p:sp>
        <p:nvSpPr>
          <p:cNvPr id="8" name="Segnaposto testo 7">
            <a:extLst>
              <a:ext uri="{FF2B5EF4-FFF2-40B4-BE49-F238E27FC236}">
                <a16:creationId xmlns:a16="http://schemas.microsoft.com/office/drawing/2014/main" id="{2D53098B-18FD-8F4B-9011-B139574E8676}"/>
              </a:ext>
            </a:extLst>
          </p:cNvPr>
          <p:cNvSpPr>
            <a:spLocks noGrp="1"/>
          </p:cNvSpPr>
          <p:nvPr>
            <p:ph type="body" sz="quarter" idx="3"/>
          </p:nvPr>
        </p:nvSpPr>
        <p:spPr>
          <a:xfrm>
            <a:off x="4695973" y="818962"/>
            <a:ext cx="4041775" cy="479822"/>
          </a:xfrm>
        </p:spPr>
        <p:txBody>
          <a:bodyPr>
            <a:normAutofit fontScale="85000" lnSpcReduction="10000"/>
          </a:bodyPr>
          <a:lstStyle/>
          <a:p>
            <a:r>
              <a:rPr lang="it-IT" dirty="0"/>
              <a:t>Electron </a:t>
            </a:r>
            <a:r>
              <a:rPr lang="it-IT" dirty="0" err="1"/>
              <a:t>Beam</a:t>
            </a:r>
            <a:r>
              <a:rPr lang="it-IT" dirty="0"/>
              <a:t> </a:t>
            </a:r>
            <a:r>
              <a:rPr lang="it-IT" dirty="0" err="1"/>
              <a:t>Parameters</a:t>
            </a:r>
            <a:r>
              <a:rPr lang="it-IT" dirty="0"/>
              <a:t> </a:t>
            </a:r>
            <a:r>
              <a:rPr lang="it-IT" dirty="0" err="1"/>
              <a:t>Nov</a:t>
            </a:r>
            <a:r>
              <a:rPr lang="it-IT" dirty="0"/>
              <a:t> 22</a:t>
            </a:r>
          </a:p>
        </p:txBody>
      </p:sp>
      <p:graphicFrame>
        <p:nvGraphicFramePr>
          <p:cNvPr id="11" name="Tabella 4">
            <a:extLst>
              <a:ext uri="{FF2B5EF4-FFF2-40B4-BE49-F238E27FC236}">
                <a16:creationId xmlns:a16="http://schemas.microsoft.com/office/drawing/2014/main" id="{39752A5C-1083-2840-B0B6-CAFD676EEF36}"/>
              </a:ext>
            </a:extLst>
          </p:cNvPr>
          <p:cNvGraphicFramePr>
            <a:graphicFrameLocks noGrp="1"/>
          </p:cNvGraphicFramePr>
          <p:nvPr>
            <p:ph sz="quarter" idx="4"/>
            <p:extLst>
              <p:ext uri="{D42A27DB-BD31-4B8C-83A1-F6EECF244321}">
                <p14:modId xmlns:p14="http://schemas.microsoft.com/office/powerpoint/2010/main" val="183174434"/>
              </p:ext>
            </p:extLst>
          </p:nvPr>
        </p:nvGraphicFramePr>
        <p:xfrm>
          <a:off x="326686" y="1317267"/>
          <a:ext cx="3939881" cy="3185700"/>
        </p:xfrm>
        <a:graphic>
          <a:graphicData uri="http://schemas.openxmlformats.org/drawingml/2006/table">
            <a:tbl>
              <a:tblPr firstRow="1" bandRow="1">
                <a:tableStyleId>{21E4AEA4-8DFA-4A89-87EB-49C32662AFE0}</a:tableStyleId>
              </a:tblPr>
              <a:tblGrid>
                <a:gridCol w="1626964">
                  <a:extLst>
                    <a:ext uri="{9D8B030D-6E8A-4147-A177-3AD203B41FA5}">
                      <a16:colId xmlns:a16="http://schemas.microsoft.com/office/drawing/2014/main" val="3308665871"/>
                    </a:ext>
                  </a:extLst>
                </a:gridCol>
                <a:gridCol w="842277">
                  <a:extLst>
                    <a:ext uri="{9D8B030D-6E8A-4147-A177-3AD203B41FA5}">
                      <a16:colId xmlns:a16="http://schemas.microsoft.com/office/drawing/2014/main" val="1981975394"/>
                    </a:ext>
                  </a:extLst>
                </a:gridCol>
                <a:gridCol w="735320">
                  <a:extLst>
                    <a:ext uri="{9D8B030D-6E8A-4147-A177-3AD203B41FA5}">
                      <a16:colId xmlns:a16="http://schemas.microsoft.com/office/drawing/2014/main" val="2047230697"/>
                    </a:ext>
                  </a:extLst>
                </a:gridCol>
                <a:gridCol w="735320">
                  <a:extLst>
                    <a:ext uri="{9D8B030D-6E8A-4147-A177-3AD203B41FA5}">
                      <a16:colId xmlns:a16="http://schemas.microsoft.com/office/drawing/2014/main" val="2172424694"/>
                    </a:ext>
                  </a:extLst>
                </a:gridCol>
              </a:tblGrid>
              <a:tr h="423286">
                <a:tc>
                  <a:txBody>
                    <a:bodyPr/>
                    <a:lstStyle/>
                    <a:p>
                      <a:r>
                        <a:rPr lang="it-IT" sz="1200" dirty="0" err="1"/>
                        <a:t>Parameter</a:t>
                      </a:r>
                      <a:endParaRPr lang="it-IT" sz="1200" dirty="0"/>
                    </a:p>
                  </a:txBody>
                  <a:tcPr marL="68580" marR="68580" marT="34290" marB="34290"/>
                </a:tc>
                <a:tc>
                  <a:txBody>
                    <a:bodyPr/>
                    <a:lstStyle/>
                    <a:p>
                      <a:pPr algn="ctr"/>
                      <a:r>
                        <a:rPr lang="it-IT" sz="1200" dirty="0"/>
                        <a:t>Unit</a:t>
                      </a:r>
                    </a:p>
                  </a:txBody>
                  <a:tcPr marL="68580" marR="68580" marT="34290" marB="34290"/>
                </a:tc>
                <a:tc>
                  <a:txBody>
                    <a:bodyPr/>
                    <a:lstStyle/>
                    <a:p>
                      <a:pPr algn="ctr"/>
                      <a:r>
                        <a:rPr lang="it-IT" sz="1200" b="0" i="0" dirty="0">
                          <a:latin typeface="Arial" panose="020B0604020202020204" pitchFamily="34" charset="0"/>
                          <a:cs typeface="Arial" panose="020B0604020202020204" pitchFamily="34" charset="0"/>
                        </a:rPr>
                        <a:t>PWFA</a:t>
                      </a:r>
                    </a:p>
                  </a:txBody>
                  <a:tcPr marL="68580" marR="68580" marT="34290" marB="34290"/>
                </a:tc>
                <a:tc>
                  <a:txBody>
                    <a:bodyPr/>
                    <a:lstStyle/>
                    <a:p>
                      <a:pPr algn="ctr"/>
                      <a:r>
                        <a:rPr lang="it-IT" sz="1200" b="0" i="0" dirty="0">
                          <a:latin typeface="Arial" panose="020B0604020202020204" pitchFamily="34" charset="0"/>
                          <a:cs typeface="Arial" panose="020B0604020202020204" pitchFamily="34" charset="0"/>
                        </a:rPr>
                        <a:t>Full</a:t>
                      </a:r>
                    </a:p>
                    <a:p>
                      <a:pPr algn="ctr"/>
                      <a:r>
                        <a:rPr lang="it-IT" sz="1200" b="0" i="0" dirty="0">
                          <a:latin typeface="Arial" panose="020B0604020202020204" pitchFamily="34" charset="0"/>
                          <a:cs typeface="Arial" panose="020B0604020202020204" pitchFamily="34" charset="0"/>
                        </a:rPr>
                        <a:t> X-band</a:t>
                      </a:r>
                    </a:p>
                  </a:txBody>
                  <a:tcPr marL="68580" marR="68580" marT="34290" marB="34290"/>
                </a:tc>
                <a:extLst>
                  <a:ext uri="{0D108BD9-81ED-4DB2-BD59-A6C34878D82A}">
                    <a16:rowId xmlns:a16="http://schemas.microsoft.com/office/drawing/2014/main" val="623236045"/>
                  </a:ext>
                </a:extLst>
              </a:tr>
              <a:tr h="343920">
                <a:tc>
                  <a:txBody>
                    <a:bodyPr/>
                    <a:lstStyle/>
                    <a:p>
                      <a:r>
                        <a:rPr lang="it-IT" sz="1200" dirty="0"/>
                        <a:t>Electron Energy</a:t>
                      </a:r>
                    </a:p>
                  </a:txBody>
                  <a:tcPr marL="68580" marR="68580" marT="34290" marB="34290"/>
                </a:tc>
                <a:tc>
                  <a:txBody>
                    <a:bodyPr/>
                    <a:lstStyle/>
                    <a:p>
                      <a:pPr algn="ctr"/>
                      <a:r>
                        <a:rPr lang="it-IT" sz="1200" dirty="0" err="1">
                          <a:latin typeface="Cambria Math" panose="02040503050406030204" pitchFamily="18" charset="0"/>
                          <a:ea typeface="Cambria Math" panose="02040503050406030204" pitchFamily="18" charset="0"/>
                        </a:rPr>
                        <a:t>GeV</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extLst>
                  <a:ext uri="{0D108BD9-81ED-4DB2-BD59-A6C34878D82A}">
                    <a16:rowId xmlns:a16="http://schemas.microsoft.com/office/drawing/2014/main" val="2591311265"/>
                  </a:ext>
                </a:extLst>
              </a:tr>
              <a:tr h="343920">
                <a:tc>
                  <a:txBody>
                    <a:bodyPr/>
                    <a:lstStyle/>
                    <a:p>
                      <a:r>
                        <a:rPr lang="it-IT" sz="1200" dirty="0" err="1"/>
                        <a:t>Bunch</a:t>
                      </a:r>
                      <a:r>
                        <a:rPr lang="it-IT" sz="1200" dirty="0"/>
                        <a:t> </a:t>
                      </a:r>
                      <a:r>
                        <a:rPr lang="it-IT" sz="1200" dirty="0" err="1"/>
                        <a:t>Charge</a:t>
                      </a:r>
                      <a:endParaRPr lang="it-IT" sz="1200" dirty="0"/>
                    </a:p>
                  </a:txBody>
                  <a:tcPr marL="68580" marR="68580" marT="34290" marB="34290"/>
                </a:tc>
                <a:tc>
                  <a:txBody>
                    <a:bodyPr/>
                    <a:lstStyle/>
                    <a:p>
                      <a:pPr algn="ctr"/>
                      <a:r>
                        <a:rPr lang="it-IT" sz="1200" dirty="0" err="1">
                          <a:latin typeface="Cambria Math" panose="02040503050406030204" pitchFamily="18" charset="0"/>
                          <a:ea typeface="Cambria Math" panose="02040503050406030204" pitchFamily="18" charset="0"/>
                        </a:rPr>
                        <a:t>pC</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30</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200</a:t>
                      </a:r>
                    </a:p>
                  </a:txBody>
                  <a:tcPr marL="68580" marR="68580" marT="34290" marB="34290"/>
                </a:tc>
                <a:extLst>
                  <a:ext uri="{0D108BD9-81ED-4DB2-BD59-A6C34878D82A}">
                    <a16:rowId xmlns:a16="http://schemas.microsoft.com/office/drawing/2014/main" val="952931143"/>
                  </a:ext>
                </a:extLst>
              </a:tr>
              <a:tr h="343920">
                <a:tc>
                  <a:txBody>
                    <a:bodyPr/>
                    <a:lstStyle/>
                    <a:p>
                      <a:r>
                        <a:rPr lang="it-IT" sz="1200" dirty="0" err="1"/>
                        <a:t>Peak</a:t>
                      </a:r>
                      <a:r>
                        <a:rPr lang="it-IT" sz="1200" dirty="0"/>
                        <a:t> </a:t>
                      </a:r>
                      <a:r>
                        <a:rPr lang="it-IT" sz="1200" dirty="0" err="1"/>
                        <a:t>Current</a:t>
                      </a:r>
                      <a:endParaRPr lang="it-IT" sz="1200" dirty="0"/>
                    </a:p>
                  </a:txBody>
                  <a:tcPr marL="68580" marR="68580" marT="34290" marB="34290"/>
                </a:tc>
                <a:tc>
                  <a:txBody>
                    <a:bodyPr/>
                    <a:lstStyle/>
                    <a:p>
                      <a:pPr algn="ctr"/>
                      <a:r>
                        <a:rPr lang="it-IT" sz="1200" dirty="0" err="1">
                          <a:latin typeface="Cambria Math" panose="02040503050406030204" pitchFamily="18" charset="0"/>
                          <a:ea typeface="Cambria Math" panose="02040503050406030204" pitchFamily="18" charset="0"/>
                        </a:rPr>
                        <a:t>kA</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1-2</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1-2</a:t>
                      </a:r>
                    </a:p>
                  </a:txBody>
                  <a:tcPr marL="68580" marR="68580" marT="34290" marB="34290"/>
                </a:tc>
                <a:extLst>
                  <a:ext uri="{0D108BD9-81ED-4DB2-BD59-A6C34878D82A}">
                    <a16:rowId xmlns:a16="http://schemas.microsoft.com/office/drawing/2014/main" val="3406069956"/>
                  </a:ext>
                </a:extLst>
              </a:tr>
              <a:tr h="343920">
                <a:tc>
                  <a:txBody>
                    <a:bodyPr/>
                    <a:lstStyle/>
                    <a:p>
                      <a:r>
                        <a:rPr lang="it-IT" sz="1200" dirty="0"/>
                        <a:t>RMS Energy Spread</a:t>
                      </a:r>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1.1</a:t>
                      </a:r>
                      <a:endParaRPr lang="it-IT" sz="1200" b="0" i="0" baseline="3000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0.1</a:t>
                      </a:r>
                    </a:p>
                  </a:txBody>
                  <a:tcPr marL="68580" marR="68580" marT="34290" marB="34290"/>
                </a:tc>
                <a:extLst>
                  <a:ext uri="{0D108BD9-81ED-4DB2-BD59-A6C34878D82A}">
                    <a16:rowId xmlns:a16="http://schemas.microsoft.com/office/drawing/2014/main" val="1620097224"/>
                  </a:ext>
                </a:extLst>
              </a:tr>
              <a:tr h="343920">
                <a:tc>
                  <a:txBody>
                    <a:bodyPr/>
                    <a:lstStyle/>
                    <a:p>
                      <a:r>
                        <a:rPr lang="it-IT" sz="1200" dirty="0"/>
                        <a:t>RMS </a:t>
                      </a:r>
                      <a:r>
                        <a:rPr lang="it-IT" sz="1200" dirty="0" err="1"/>
                        <a:t>Bunch</a:t>
                      </a:r>
                      <a:r>
                        <a:rPr lang="it-IT" sz="1200" dirty="0"/>
                        <a:t> </a:t>
                      </a:r>
                      <a:r>
                        <a:rPr lang="it-IT" sz="1200" dirty="0" err="1"/>
                        <a:t>Length</a:t>
                      </a:r>
                      <a:endParaRPr lang="it-IT"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i="0" dirty="0">
                          <a:latin typeface="Cambria Math" panose="02040503050406030204" pitchFamily="18" charset="0"/>
                          <a:ea typeface="Cambria Math" panose="02040503050406030204" pitchFamily="18" charset="0"/>
                        </a:rPr>
                        <a:t>𝜇m</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6-4</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24-20</a:t>
                      </a:r>
                    </a:p>
                  </a:txBody>
                  <a:tcPr marL="68580" marR="68580" marT="34290" marB="34290"/>
                </a:tc>
                <a:extLst>
                  <a:ext uri="{0D108BD9-81ED-4DB2-BD59-A6C34878D82A}">
                    <a16:rowId xmlns:a16="http://schemas.microsoft.com/office/drawing/2014/main" val="3948546066"/>
                  </a:ext>
                </a:extLst>
              </a:tr>
              <a:tr h="343920">
                <a:tc>
                  <a:txBody>
                    <a:bodyPr/>
                    <a:lstStyle/>
                    <a:p>
                      <a:r>
                        <a:rPr lang="it-IT" sz="1200" dirty="0"/>
                        <a:t>RMS </a:t>
                      </a:r>
                      <a:r>
                        <a:rPr lang="it-IT" sz="1200" dirty="0" err="1"/>
                        <a:t>norm</a:t>
                      </a:r>
                      <a:r>
                        <a:rPr lang="it-IT" sz="1200" dirty="0"/>
                        <a:t>. </a:t>
                      </a:r>
                      <a:r>
                        <a:rPr lang="it-IT" sz="1200" dirty="0" err="1"/>
                        <a:t>Emittance</a:t>
                      </a:r>
                      <a:endParaRPr lang="it-IT" sz="1200" dirty="0"/>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𝜇m</a:t>
                      </a: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1</a:t>
                      </a:r>
                    </a:p>
                  </a:txBody>
                  <a:tcPr marL="68580" marR="68580" marT="34290" marB="34290"/>
                </a:tc>
                <a:tc>
                  <a:txBody>
                    <a:bodyPr/>
                    <a:lstStyle/>
                    <a:p>
                      <a:pPr marL="0" algn="ctr" defTabSz="685800" rtl="0" eaLnBrk="1" latinLnBrk="0" hangingPunct="1"/>
                      <a:r>
                        <a:rPr lang="it-IT" sz="1200" kern="1200" dirty="0">
                          <a:solidFill>
                            <a:schemeClr val="dk1"/>
                          </a:solidFill>
                          <a:latin typeface="Cambria Math" panose="02040503050406030204" pitchFamily="18" charset="0"/>
                          <a:ea typeface="Cambria Math" panose="02040503050406030204" pitchFamily="18" charset="0"/>
                          <a:cs typeface="+mn-cs"/>
                        </a:rPr>
                        <a:t>1</a:t>
                      </a:r>
                    </a:p>
                  </a:txBody>
                  <a:tcPr marL="68580" marR="68580" marT="34290" marB="34290"/>
                </a:tc>
                <a:extLst>
                  <a:ext uri="{0D108BD9-81ED-4DB2-BD59-A6C34878D82A}">
                    <a16:rowId xmlns:a16="http://schemas.microsoft.com/office/drawing/2014/main" val="3015278967"/>
                  </a:ext>
                </a:extLst>
              </a:tr>
              <a:tr h="343920">
                <a:tc>
                  <a:txBody>
                    <a:bodyPr/>
                    <a:lstStyle/>
                    <a:p>
                      <a:r>
                        <a:rPr lang="it-IT" sz="1200" dirty="0" err="1"/>
                        <a:t>Slice</a:t>
                      </a:r>
                      <a:r>
                        <a:rPr lang="it-IT" sz="1200" dirty="0"/>
                        <a:t> Energy Spread</a:t>
                      </a:r>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a:t>
                      </a:r>
                    </a:p>
                  </a:txBody>
                  <a:tcPr marL="68580" marR="68580" marT="34290" marB="34290"/>
                </a:tc>
                <a:tc>
                  <a:txBody>
                    <a:bodyPr/>
                    <a:lstStyle/>
                    <a:p>
                      <a:pPr algn="ctr"/>
                      <a:r>
                        <a:rPr lang="it-IT" sz="1200" b="0" i="0" dirty="0">
                          <a:solidFill>
                            <a:schemeClr val="tx1"/>
                          </a:solidFill>
                          <a:latin typeface="Cambria Math" panose="02040503050406030204" pitchFamily="18" charset="0"/>
                          <a:ea typeface="Cambria Math" panose="02040503050406030204" pitchFamily="18" charset="0"/>
                          <a:cs typeface="Arial" panose="020B0604020202020204" pitchFamily="34" charset="0"/>
                        </a:rPr>
                        <a:t>0.03</a:t>
                      </a:r>
                    </a:p>
                  </a:txBody>
                  <a:tcPr marL="68580" marR="68580" marT="34290" marB="34290"/>
                </a:tc>
                <a:tc>
                  <a:txBody>
                    <a:bodyPr/>
                    <a:lstStyle/>
                    <a:p>
                      <a:pPr marL="0" algn="ctr" defTabSz="685800" rtl="0" eaLnBrk="1" latinLnBrk="0" hangingPunct="1"/>
                      <a:r>
                        <a:rPr lang="it-IT" sz="1200" kern="1200" dirty="0">
                          <a:solidFill>
                            <a:schemeClr val="dk1"/>
                          </a:solidFill>
                          <a:latin typeface="Cambria Math" panose="02040503050406030204" pitchFamily="18" charset="0"/>
                          <a:ea typeface="Cambria Math" panose="02040503050406030204" pitchFamily="18" charset="0"/>
                          <a:cs typeface="+mn-cs"/>
                        </a:rPr>
                        <a:t>0.02</a:t>
                      </a:r>
                    </a:p>
                  </a:txBody>
                  <a:tcPr marL="68580" marR="68580" marT="34290" marB="34290"/>
                </a:tc>
                <a:extLst>
                  <a:ext uri="{0D108BD9-81ED-4DB2-BD59-A6C34878D82A}">
                    <a16:rowId xmlns:a16="http://schemas.microsoft.com/office/drawing/2014/main" val="2073319655"/>
                  </a:ext>
                </a:extLst>
              </a:tr>
              <a:tr h="343920">
                <a:tc>
                  <a:txBody>
                    <a:bodyPr/>
                    <a:lstStyle/>
                    <a:p>
                      <a:r>
                        <a:rPr lang="it-IT" sz="1200" dirty="0" err="1"/>
                        <a:t>Slice</a:t>
                      </a:r>
                      <a:r>
                        <a:rPr lang="it-IT" sz="1200" dirty="0"/>
                        <a:t> </a:t>
                      </a:r>
                      <a:r>
                        <a:rPr lang="it-IT" sz="1200" dirty="0" err="1"/>
                        <a:t>norm</a:t>
                      </a:r>
                      <a:r>
                        <a:rPr lang="it-IT" sz="1200" dirty="0"/>
                        <a:t> </a:t>
                      </a:r>
                      <a:r>
                        <a:rPr lang="it-IT" sz="1200" dirty="0" err="1"/>
                        <a:t>Emittance</a:t>
                      </a:r>
                      <a:endParaRPr lang="it-IT" sz="1200" dirty="0"/>
                    </a:p>
                  </a:txBody>
                  <a:tcPr marL="68580" marR="68580" marT="34290" marB="34290"/>
                </a:tc>
                <a:tc>
                  <a:txBody>
                    <a:bodyPr/>
                    <a:lstStyle/>
                    <a:p>
                      <a:pPr algn="ctr"/>
                      <a:r>
                        <a:rPr lang="it-IT" sz="1200" dirty="0">
                          <a:latin typeface="Cambria Math" panose="02040503050406030204" pitchFamily="18" charset="0"/>
                          <a:ea typeface="Cambria Math" panose="02040503050406030204" pitchFamily="18" charset="0"/>
                        </a:rPr>
                        <a:t>mm-</a:t>
                      </a:r>
                      <a:r>
                        <a:rPr lang="it-IT" sz="1200" dirty="0" err="1">
                          <a:latin typeface="Cambria Math" panose="02040503050406030204" pitchFamily="18" charset="0"/>
                          <a:ea typeface="Cambria Math" panose="02040503050406030204" pitchFamily="18" charset="0"/>
                        </a:rPr>
                        <a:t>mrad</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i="0" dirty="0">
                          <a:latin typeface="Cambria Math" panose="02040503050406030204" pitchFamily="18" charset="0"/>
                          <a:ea typeface="Cambria Math" panose="02040503050406030204" pitchFamily="18" charset="0"/>
                          <a:cs typeface="Arial" panose="020B0604020202020204" pitchFamily="34" charset="0"/>
                        </a:rPr>
                        <a:t>0.5</a:t>
                      </a:r>
                    </a:p>
                  </a:txBody>
                  <a:tcPr marL="68580" marR="68580" marT="34290" marB="34290"/>
                </a:tc>
                <a:tc>
                  <a:txBody>
                    <a:bodyPr/>
                    <a:lstStyle/>
                    <a:p>
                      <a:pPr marL="0" algn="ctr" defTabSz="685800" rtl="0" eaLnBrk="1" latinLnBrk="0" hangingPunct="1"/>
                      <a:r>
                        <a:rPr lang="it-IT" sz="1200" kern="1200" dirty="0">
                          <a:solidFill>
                            <a:schemeClr val="dk1"/>
                          </a:solidFill>
                          <a:latin typeface="Cambria Math" panose="02040503050406030204" pitchFamily="18" charset="0"/>
                          <a:ea typeface="Cambria Math" panose="02040503050406030204" pitchFamily="18" charset="0"/>
                          <a:cs typeface="+mn-cs"/>
                        </a:rPr>
                        <a:t>0.3</a:t>
                      </a:r>
                    </a:p>
                  </a:txBody>
                  <a:tcPr marL="68580" marR="68580" marT="34290" marB="34290"/>
                </a:tc>
                <a:extLst>
                  <a:ext uri="{0D108BD9-81ED-4DB2-BD59-A6C34878D82A}">
                    <a16:rowId xmlns:a16="http://schemas.microsoft.com/office/drawing/2014/main" val="1551085426"/>
                  </a:ext>
                </a:extLst>
              </a:tr>
            </a:tbl>
          </a:graphicData>
        </a:graphic>
      </p:graphicFrame>
      <p:graphicFrame>
        <p:nvGraphicFramePr>
          <p:cNvPr id="7" name="Tabella 4">
            <a:extLst>
              <a:ext uri="{FF2B5EF4-FFF2-40B4-BE49-F238E27FC236}">
                <a16:creationId xmlns:a16="http://schemas.microsoft.com/office/drawing/2014/main" id="{4CB91B67-80A6-CEE9-A476-D397838CC5E7}"/>
              </a:ext>
            </a:extLst>
          </p:cNvPr>
          <p:cNvGraphicFramePr>
            <a:graphicFrameLocks/>
          </p:cNvGraphicFramePr>
          <p:nvPr>
            <p:extLst>
              <p:ext uri="{D42A27DB-BD31-4B8C-83A1-F6EECF244321}">
                <p14:modId xmlns:p14="http://schemas.microsoft.com/office/powerpoint/2010/main" val="2593483478"/>
              </p:ext>
            </p:extLst>
          </p:nvPr>
        </p:nvGraphicFramePr>
        <p:xfrm>
          <a:off x="4746921" y="1306830"/>
          <a:ext cx="3939881" cy="3180218"/>
        </p:xfrm>
        <a:graphic>
          <a:graphicData uri="http://schemas.openxmlformats.org/drawingml/2006/table">
            <a:tbl>
              <a:tblPr firstRow="1" bandRow="1">
                <a:tableStyleId>{00A15C55-8517-42AA-B614-E9B94910E393}</a:tableStyleId>
              </a:tblPr>
              <a:tblGrid>
                <a:gridCol w="1626964">
                  <a:extLst>
                    <a:ext uri="{9D8B030D-6E8A-4147-A177-3AD203B41FA5}">
                      <a16:colId xmlns:a16="http://schemas.microsoft.com/office/drawing/2014/main" val="3308665871"/>
                    </a:ext>
                  </a:extLst>
                </a:gridCol>
                <a:gridCol w="842277">
                  <a:extLst>
                    <a:ext uri="{9D8B030D-6E8A-4147-A177-3AD203B41FA5}">
                      <a16:colId xmlns:a16="http://schemas.microsoft.com/office/drawing/2014/main" val="1981975394"/>
                    </a:ext>
                  </a:extLst>
                </a:gridCol>
                <a:gridCol w="735320">
                  <a:extLst>
                    <a:ext uri="{9D8B030D-6E8A-4147-A177-3AD203B41FA5}">
                      <a16:colId xmlns:a16="http://schemas.microsoft.com/office/drawing/2014/main" val="2047230697"/>
                    </a:ext>
                  </a:extLst>
                </a:gridCol>
                <a:gridCol w="735320">
                  <a:extLst>
                    <a:ext uri="{9D8B030D-6E8A-4147-A177-3AD203B41FA5}">
                      <a16:colId xmlns:a16="http://schemas.microsoft.com/office/drawing/2014/main" val="2172424694"/>
                    </a:ext>
                  </a:extLst>
                </a:gridCol>
              </a:tblGrid>
              <a:tr h="438810">
                <a:tc>
                  <a:txBody>
                    <a:bodyPr/>
                    <a:lstStyle/>
                    <a:p>
                      <a:r>
                        <a:rPr lang="it-IT" sz="1200" dirty="0" err="1"/>
                        <a:t>Parameter</a:t>
                      </a:r>
                      <a:endParaRPr lang="it-IT" sz="1200" dirty="0"/>
                    </a:p>
                  </a:txBody>
                  <a:tcPr marL="68580" marR="68580" marT="34290" marB="34290"/>
                </a:tc>
                <a:tc>
                  <a:txBody>
                    <a:bodyPr/>
                    <a:lstStyle/>
                    <a:p>
                      <a:pPr algn="ctr"/>
                      <a:r>
                        <a:rPr lang="it-IT" sz="1200" dirty="0"/>
                        <a:t>Unit</a:t>
                      </a:r>
                    </a:p>
                  </a:txBody>
                  <a:tcPr marL="68580" marR="68580" marT="34290" marB="34290"/>
                </a:tc>
                <a:tc>
                  <a:txBody>
                    <a:bodyPr/>
                    <a:lstStyle/>
                    <a:p>
                      <a:pPr algn="ctr"/>
                      <a:r>
                        <a:rPr lang="it-IT" sz="1200" b="0" dirty="0"/>
                        <a:t>PWFA</a:t>
                      </a:r>
                      <a:endParaRPr lang="it-IT" sz="1200" b="0" i="0" dirty="0">
                        <a:latin typeface="Arial" panose="020B0604020202020204" pitchFamily="34" charset="0"/>
                        <a:cs typeface="Arial" panose="020B0604020202020204" pitchFamily="34" charset="0"/>
                      </a:endParaRPr>
                    </a:p>
                  </a:txBody>
                  <a:tcPr marL="68580" marR="68580" marT="34290" marB="34290"/>
                </a:tc>
                <a:tc>
                  <a:txBody>
                    <a:bodyPr/>
                    <a:lstStyle/>
                    <a:p>
                      <a:pPr algn="ctr"/>
                      <a:r>
                        <a:rPr lang="it-IT" sz="1200" b="0" dirty="0"/>
                        <a:t>Full</a:t>
                      </a:r>
                    </a:p>
                    <a:p>
                      <a:pPr algn="ctr"/>
                      <a:r>
                        <a:rPr lang="it-IT" sz="1200" b="0" dirty="0"/>
                        <a:t> X-band</a:t>
                      </a:r>
                      <a:endParaRPr lang="it-IT" sz="1200" b="0" i="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623236045"/>
                  </a:ext>
                </a:extLst>
              </a:tr>
              <a:tr h="342676">
                <a:tc>
                  <a:txBody>
                    <a:bodyPr/>
                    <a:lstStyle/>
                    <a:p>
                      <a:r>
                        <a:rPr lang="it-IT" sz="1200" dirty="0"/>
                        <a:t>Electron Energy</a:t>
                      </a:r>
                    </a:p>
                  </a:txBody>
                  <a:tcPr marL="68580" marR="68580" marT="34290" marB="34290"/>
                </a:tc>
                <a:tc>
                  <a:txBody>
                    <a:bodyPr/>
                    <a:lstStyle/>
                    <a:p>
                      <a:pPr algn="ctr"/>
                      <a:r>
                        <a:rPr lang="it-IT" sz="1200" dirty="0" err="1"/>
                        <a:t>GeV</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dirty="0">
                          <a:solidFill>
                            <a:srgbClr val="FF0000"/>
                          </a:solidFill>
                        </a:rPr>
                        <a:t>1-</a:t>
                      </a:r>
                      <a:r>
                        <a:rPr lang="it-IT" sz="1200" b="1" i="1" dirty="0">
                          <a:solidFill>
                            <a:schemeClr val="accent1">
                              <a:lumMod val="60000"/>
                              <a:lumOff val="40000"/>
                            </a:schemeClr>
                          </a:solidFill>
                        </a:rPr>
                        <a:t>1.2</a:t>
                      </a:r>
                      <a:endParaRPr lang="it-IT" sz="1200" b="1" i="1" dirty="0">
                        <a:solidFill>
                          <a:schemeClr val="accent1">
                            <a:lumMod val="60000"/>
                            <a:lumOff val="40000"/>
                          </a:schemeClr>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1</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2591311265"/>
                  </a:ext>
                </a:extLst>
              </a:tr>
              <a:tr h="342676">
                <a:tc>
                  <a:txBody>
                    <a:bodyPr/>
                    <a:lstStyle/>
                    <a:p>
                      <a:r>
                        <a:rPr lang="it-IT" sz="1200" dirty="0" err="1"/>
                        <a:t>Bunch</a:t>
                      </a:r>
                      <a:r>
                        <a:rPr lang="it-IT" sz="1200" dirty="0"/>
                        <a:t> </a:t>
                      </a:r>
                      <a:r>
                        <a:rPr lang="it-IT" sz="1200" dirty="0" err="1"/>
                        <a:t>Charge</a:t>
                      </a:r>
                      <a:endParaRPr lang="it-IT" sz="1200" dirty="0"/>
                    </a:p>
                  </a:txBody>
                  <a:tcPr marL="68580" marR="68580" marT="34290" marB="34290"/>
                </a:tc>
                <a:tc>
                  <a:txBody>
                    <a:bodyPr/>
                    <a:lstStyle/>
                    <a:p>
                      <a:pPr algn="ctr"/>
                      <a:r>
                        <a:rPr lang="it-IT" sz="1200" dirty="0" err="1"/>
                        <a:t>pC</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dirty="0">
                          <a:solidFill>
                            <a:srgbClr val="FF0000"/>
                          </a:solidFill>
                        </a:rPr>
                        <a:t>30-</a:t>
                      </a:r>
                      <a:r>
                        <a:rPr lang="it-IT" sz="1200" b="1" i="1" dirty="0">
                          <a:solidFill>
                            <a:schemeClr val="accent1">
                              <a:lumMod val="60000"/>
                              <a:lumOff val="40000"/>
                            </a:schemeClr>
                          </a:solidFill>
                        </a:rPr>
                        <a:t>50</a:t>
                      </a:r>
                      <a:endParaRPr lang="it-IT" sz="1200" b="1" i="1" dirty="0">
                        <a:solidFill>
                          <a:schemeClr val="accent1">
                            <a:lumMod val="60000"/>
                            <a:lumOff val="40000"/>
                          </a:schemeClr>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1" dirty="0">
                          <a:solidFill>
                            <a:srgbClr val="FF0000"/>
                          </a:solidFill>
                        </a:rPr>
                        <a:t>200-</a:t>
                      </a:r>
                      <a:r>
                        <a:rPr lang="it-IT" sz="1200" b="1" i="1" dirty="0">
                          <a:solidFill>
                            <a:schemeClr val="accent1">
                              <a:lumMod val="60000"/>
                              <a:lumOff val="40000"/>
                            </a:schemeClr>
                          </a:solidFill>
                        </a:rPr>
                        <a:t>500</a:t>
                      </a:r>
                      <a:endParaRPr lang="it-IT" sz="1200" b="1" i="1" dirty="0">
                        <a:solidFill>
                          <a:schemeClr val="accent1">
                            <a:lumMod val="60000"/>
                            <a:lumOff val="40000"/>
                          </a:schemeClr>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952931143"/>
                  </a:ext>
                </a:extLst>
              </a:tr>
              <a:tr h="342676">
                <a:tc>
                  <a:txBody>
                    <a:bodyPr/>
                    <a:lstStyle/>
                    <a:p>
                      <a:r>
                        <a:rPr lang="it-IT" sz="1200" dirty="0" err="1"/>
                        <a:t>Peak</a:t>
                      </a:r>
                      <a:r>
                        <a:rPr lang="it-IT" sz="1200" dirty="0"/>
                        <a:t> </a:t>
                      </a:r>
                      <a:r>
                        <a:rPr lang="it-IT" sz="1200" dirty="0" err="1"/>
                        <a:t>Current</a:t>
                      </a:r>
                      <a:endParaRPr lang="it-IT" sz="1200" dirty="0"/>
                    </a:p>
                  </a:txBody>
                  <a:tcPr marL="68580" marR="68580" marT="34290" marB="34290"/>
                </a:tc>
                <a:tc>
                  <a:txBody>
                    <a:bodyPr/>
                    <a:lstStyle/>
                    <a:p>
                      <a:pPr algn="ctr"/>
                      <a:r>
                        <a:rPr lang="it-IT" sz="1200" dirty="0" err="1"/>
                        <a:t>kA</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dirty="0"/>
                        <a:t>1-2</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1-2</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406069956"/>
                  </a:ext>
                </a:extLst>
              </a:tr>
              <a:tr h="342676">
                <a:tc>
                  <a:txBody>
                    <a:bodyPr/>
                    <a:lstStyle/>
                    <a:p>
                      <a:r>
                        <a:rPr lang="it-IT" sz="1200" dirty="0"/>
                        <a:t>RMS Energy Spread</a:t>
                      </a:r>
                    </a:p>
                  </a:txBody>
                  <a:tcPr marL="68580" marR="68580" marT="34290" marB="34290"/>
                </a:tc>
                <a:tc>
                  <a:txBody>
                    <a:bodyPr/>
                    <a:lstStyle/>
                    <a:p>
                      <a:pPr algn="ctr"/>
                      <a:r>
                        <a:rPr lang="it-IT" sz="1200" dirty="0"/>
                        <a:t>%</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1" dirty="0">
                          <a:solidFill>
                            <a:srgbClr val="FF0000"/>
                          </a:solidFill>
                        </a:rPr>
                        <a:t>0.1</a:t>
                      </a:r>
                      <a:endParaRPr lang="it-IT" sz="1200" b="1" i="0" baseline="30000"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0.1</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620097224"/>
                  </a:ext>
                </a:extLst>
              </a:tr>
              <a:tr h="342676">
                <a:tc>
                  <a:txBody>
                    <a:bodyPr/>
                    <a:lstStyle/>
                    <a:p>
                      <a:r>
                        <a:rPr lang="it-IT" sz="1200" dirty="0"/>
                        <a:t>RMS </a:t>
                      </a:r>
                      <a:r>
                        <a:rPr lang="it-IT" sz="1200" dirty="0" err="1"/>
                        <a:t>Bunch</a:t>
                      </a:r>
                      <a:r>
                        <a:rPr lang="it-IT" sz="1200" dirty="0"/>
                        <a:t> </a:t>
                      </a:r>
                      <a:r>
                        <a:rPr lang="it-IT" sz="1200" dirty="0" err="1"/>
                        <a:t>Length</a:t>
                      </a:r>
                      <a:endParaRPr lang="it-IT" sz="12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t>𝜇m</a:t>
                      </a:r>
                      <a:endParaRPr lang="it-IT" sz="1200" i="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dirty="0"/>
                        <a:t>6-3</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algn="ctr"/>
                      <a:r>
                        <a:rPr lang="it-IT" sz="1200" b="0" dirty="0"/>
                        <a:t>24-20</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3948546066"/>
                  </a:ext>
                </a:extLst>
              </a:tr>
              <a:tr h="342676">
                <a:tc>
                  <a:txBody>
                    <a:bodyPr/>
                    <a:lstStyle/>
                    <a:p>
                      <a:r>
                        <a:rPr lang="it-IT" sz="1200" dirty="0"/>
                        <a:t>RMS </a:t>
                      </a:r>
                      <a:r>
                        <a:rPr lang="it-IT" sz="1200" dirty="0" err="1"/>
                        <a:t>norm</a:t>
                      </a:r>
                      <a:r>
                        <a:rPr lang="it-IT" sz="1200" dirty="0"/>
                        <a:t>. </a:t>
                      </a:r>
                      <a:r>
                        <a:rPr lang="it-IT" sz="1200" dirty="0" err="1"/>
                        <a:t>Emittance</a:t>
                      </a:r>
                      <a:endParaRPr lang="it-IT" sz="1200" dirty="0"/>
                    </a:p>
                  </a:txBody>
                  <a:tcPr marL="68580" marR="68580" marT="34290" marB="34290"/>
                </a:tc>
                <a:tc>
                  <a:txBody>
                    <a:bodyPr/>
                    <a:lstStyle/>
                    <a:p>
                      <a:pPr algn="ctr"/>
                      <a:r>
                        <a:rPr lang="it-IT" sz="1200" dirty="0"/>
                        <a:t>𝜇m</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dirty="0"/>
                        <a:t>1</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marL="0" algn="ctr" defTabSz="685800" rtl="0" eaLnBrk="1" latinLnBrk="0" hangingPunct="1"/>
                      <a:r>
                        <a:rPr lang="it-IT" sz="1200" kern="1200" dirty="0">
                          <a:solidFill>
                            <a:schemeClr val="dk1"/>
                          </a:solidFill>
                        </a:rPr>
                        <a:t>1</a:t>
                      </a:r>
                      <a:endParaRPr lang="it-IT" sz="1200" kern="1200" dirty="0">
                        <a:solidFill>
                          <a:schemeClr val="dk1"/>
                        </a:solidFill>
                        <a:latin typeface="Cambria Math" panose="02040503050406030204" pitchFamily="18" charset="0"/>
                        <a:ea typeface="Cambria Math" panose="02040503050406030204" pitchFamily="18" charset="0"/>
                        <a:cs typeface="+mn-cs"/>
                      </a:endParaRPr>
                    </a:p>
                  </a:txBody>
                  <a:tcPr marL="68580" marR="68580" marT="34290" marB="34290"/>
                </a:tc>
                <a:extLst>
                  <a:ext uri="{0D108BD9-81ED-4DB2-BD59-A6C34878D82A}">
                    <a16:rowId xmlns:a16="http://schemas.microsoft.com/office/drawing/2014/main" val="3015278967"/>
                  </a:ext>
                </a:extLst>
              </a:tr>
              <a:tr h="342676">
                <a:tc>
                  <a:txBody>
                    <a:bodyPr/>
                    <a:lstStyle/>
                    <a:p>
                      <a:r>
                        <a:rPr lang="it-IT" sz="1200" dirty="0" err="1"/>
                        <a:t>Slice</a:t>
                      </a:r>
                      <a:r>
                        <a:rPr lang="it-IT" sz="1200" dirty="0"/>
                        <a:t> Energy Spread</a:t>
                      </a:r>
                    </a:p>
                  </a:txBody>
                  <a:tcPr marL="68580" marR="68580" marT="34290" marB="34290"/>
                </a:tc>
                <a:tc>
                  <a:txBody>
                    <a:bodyPr/>
                    <a:lstStyle/>
                    <a:p>
                      <a:pPr algn="ctr"/>
                      <a:r>
                        <a:rPr lang="it-IT" sz="1200" dirty="0"/>
                        <a:t>%</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dirty="0">
                          <a:solidFill>
                            <a:schemeClr val="tx1"/>
                          </a:solidFill>
                        </a:rPr>
                        <a:t>≤0.05</a:t>
                      </a:r>
                      <a:endParaRPr lang="it-IT" sz="12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marL="0" algn="ctr" defTabSz="685800" rtl="0" eaLnBrk="1" latinLnBrk="0" hangingPunct="1"/>
                      <a:r>
                        <a:rPr lang="it-IT" sz="1200" b="0" dirty="0">
                          <a:solidFill>
                            <a:schemeClr val="tx1"/>
                          </a:solidFill>
                        </a:rPr>
                        <a:t>≤</a:t>
                      </a:r>
                      <a:r>
                        <a:rPr lang="it-IT" sz="1200" kern="1200" dirty="0">
                          <a:solidFill>
                            <a:schemeClr val="dk1"/>
                          </a:solidFill>
                        </a:rPr>
                        <a:t>0.05</a:t>
                      </a:r>
                      <a:endParaRPr lang="it-IT" sz="1200" kern="1200" dirty="0">
                        <a:solidFill>
                          <a:schemeClr val="dk1"/>
                        </a:solidFill>
                        <a:latin typeface="Cambria Math" panose="02040503050406030204" pitchFamily="18" charset="0"/>
                        <a:ea typeface="Cambria Math" panose="02040503050406030204" pitchFamily="18" charset="0"/>
                        <a:cs typeface="+mn-cs"/>
                      </a:endParaRPr>
                    </a:p>
                  </a:txBody>
                  <a:tcPr marL="68580" marR="68580" marT="34290" marB="34290"/>
                </a:tc>
                <a:extLst>
                  <a:ext uri="{0D108BD9-81ED-4DB2-BD59-A6C34878D82A}">
                    <a16:rowId xmlns:a16="http://schemas.microsoft.com/office/drawing/2014/main" val="2073319655"/>
                  </a:ext>
                </a:extLst>
              </a:tr>
              <a:tr h="342676">
                <a:tc>
                  <a:txBody>
                    <a:bodyPr/>
                    <a:lstStyle/>
                    <a:p>
                      <a:r>
                        <a:rPr lang="it-IT" sz="1200" dirty="0" err="1"/>
                        <a:t>Slice</a:t>
                      </a:r>
                      <a:r>
                        <a:rPr lang="it-IT" sz="1200" dirty="0"/>
                        <a:t> </a:t>
                      </a:r>
                      <a:r>
                        <a:rPr lang="it-IT" sz="1200" dirty="0" err="1"/>
                        <a:t>norm</a:t>
                      </a:r>
                      <a:r>
                        <a:rPr lang="it-IT" sz="1200" dirty="0"/>
                        <a:t> </a:t>
                      </a:r>
                      <a:r>
                        <a:rPr lang="it-IT" sz="1200" dirty="0" err="1"/>
                        <a:t>Emittance</a:t>
                      </a:r>
                      <a:endParaRPr lang="it-IT" sz="1200" dirty="0"/>
                    </a:p>
                  </a:txBody>
                  <a:tcPr marL="68580" marR="68580" marT="34290" marB="34290"/>
                </a:tc>
                <a:tc>
                  <a:txBody>
                    <a:bodyPr/>
                    <a:lstStyle/>
                    <a:p>
                      <a:pPr algn="ctr"/>
                      <a:r>
                        <a:rPr lang="it-IT" sz="1200" dirty="0"/>
                        <a:t>mm-</a:t>
                      </a:r>
                      <a:r>
                        <a:rPr lang="it-IT" sz="1200" dirty="0" err="1"/>
                        <a:t>mrad</a:t>
                      </a:r>
                      <a:endParaRPr lang="it-IT" sz="1200" dirty="0">
                        <a:latin typeface="Cambria Math" panose="02040503050406030204" pitchFamily="18" charset="0"/>
                        <a:ea typeface="Cambria Math" panose="02040503050406030204" pitchFamily="18" charset="0"/>
                      </a:endParaRPr>
                    </a:p>
                  </a:txBody>
                  <a:tcPr marL="68580" marR="68580" marT="34290" marB="34290"/>
                </a:tc>
                <a:tc>
                  <a:txBody>
                    <a:bodyPr/>
                    <a:lstStyle/>
                    <a:p>
                      <a:pPr algn="ctr"/>
                      <a:r>
                        <a:rPr lang="it-IT" sz="1200" b="0" dirty="0"/>
                        <a:t>0.5</a:t>
                      </a:r>
                      <a:endParaRPr lang="it-IT" sz="1200" b="0" i="0" dirty="0">
                        <a:latin typeface="Cambria Math" panose="02040503050406030204" pitchFamily="18" charset="0"/>
                        <a:ea typeface="Cambria Math" panose="02040503050406030204" pitchFamily="18" charset="0"/>
                        <a:cs typeface="Arial" panose="020B0604020202020204" pitchFamily="34" charset="0"/>
                      </a:endParaRPr>
                    </a:p>
                  </a:txBody>
                  <a:tcPr marL="68580" marR="68580" marT="34290" marB="34290"/>
                </a:tc>
                <a:tc>
                  <a:txBody>
                    <a:bodyPr/>
                    <a:lstStyle/>
                    <a:p>
                      <a:pPr marL="0" algn="ctr" defTabSz="685800" rtl="0" eaLnBrk="1" latinLnBrk="0" hangingPunct="1"/>
                      <a:r>
                        <a:rPr lang="it-IT" sz="1200" kern="1200" dirty="0">
                          <a:solidFill>
                            <a:schemeClr val="dk1"/>
                          </a:solidFill>
                        </a:rPr>
                        <a:t>0.5</a:t>
                      </a:r>
                      <a:endParaRPr lang="it-IT" sz="1200" kern="1200" dirty="0">
                        <a:solidFill>
                          <a:schemeClr val="dk1"/>
                        </a:solidFill>
                        <a:latin typeface="Cambria Math" panose="02040503050406030204" pitchFamily="18" charset="0"/>
                        <a:ea typeface="Cambria Math" panose="02040503050406030204" pitchFamily="18" charset="0"/>
                        <a:cs typeface="+mn-cs"/>
                      </a:endParaRPr>
                    </a:p>
                  </a:txBody>
                  <a:tcPr marL="68580" marR="68580" marT="34290" marB="34290"/>
                </a:tc>
                <a:extLst>
                  <a:ext uri="{0D108BD9-81ED-4DB2-BD59-A6C34878D82A}">
                    <a16:rowId xmlns:a16="http://schemas.microsoft.com/office/drawing/2014/main" val="1551085426"/>
                  </a:ext>
                </a:extLst>
              </a:tr>
            </a:tbl>
          </a:graphicData>
        </a:graphic>
      </p:graphicFrame>
    </p:spTree>
    <p:extLst>
      <p:ext uri="{BB962C8B-B14F-4D97-AF65-F5344CB8AC3E}">
        <p14:creationId xmlns:p14="http://schemas.microsoft.com/office/powerpoint/2010/main" val="313515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7487D7-7497-D942-B7DE-4C8B1B982DA2}"/>
              </a:ext>
            </a:extLst>
          </p:cNvPr>
          <p:cNvSpPr>
            <a:spLocks noGrp="1"/>
          </p:cNvSpPr>
          <p:nvPr>
            <p:ph type="title"/>
          </p:nvPr>
        </p:nvSpPr>
        <p:spPr>
          <a:xfrm>
            <a:off x="1723292" y="80920"/>
            <a:ext cx="7385212" cy="665840"/>
          </a:xfrm>
        </p:spPr>
        <p:txBody>
          <a:bodyPr/>
          <a:lstStyle/>
          <a:p>
            <a:r>
              <a:rPr lang="en-GB" dirty="0"/>
              <a:t>June 2023: first results on jitter analysis for the </a:t>
            </a:r>
            <a:r>
              <a:rPr lang="en-GB" dirty="0" err="1"/>
              <a:t>Linac</a:t>
            </a:r>
            <a:endParaRPr lang="en-GB" dirty="0"/>
          </a:p>
        </p:txBody>
      </p:sp>
      <p:pic>
        <p:nvPicPr>
          <p:cNvPr id="4" name="Immagine 3">
            <a:extLst>
              <a:ext uri="{FF2B5EF4-FFF2-40B4-BE49-F238E27FC236}">
                <a16:creationId xmlns:a16="http://schemas.microsoft.com/office/drawing/2014/main" id="{95F24E61-A2B1-E339-BEAE-7AB75E0DA074}"/>
              </a:ext>
            </a:extLst>
          </p:cNvPr>
          <p:cNvPicPr>
            <a:picLocks noChangeAspect="1"/>
          </p:cNvPicPr>
          <p:nvPr/>
        </p:nvPicPr>
        <p:blipFill>
          <a:blip r:embed="rId2"/>
          <a:stretch>
            <a:fillRect/>
          </a:stretch>
        </p:blipFill>
        <p:spPr>
          <a:xfrm>
            <a:off x="0" y="1023870"/>
            <a:ext cx="6087035" cy="3326322"/>
          </a:xfrm>
          <a:prstGeom prst="rect">
            <a:avLst/>
          </a:prstGeom>
        </p:spPr>
      </p:pic>
      <p:pic>
        <p:nvPicPr>
          <p:cNvPr id="5" name="Immagine 4">
            <a:extLst>
              <a:ext uri="{FF2B5EF4-FFF2-40B4-BE49-F238E27FC236}">
                <a16:creationId xmlns:a16="http://schemas.microsoft.com/office/drawing/2014/main" id="{7140A45A-2CC3-1947-16BD-7D688F00CB5F}"/>
              </a:ext>
            </a:extLst>
          </p:cNvPr>
          <p:cNvPicPr>
            <a:picLocks noChangeAspect="1"/>
          </p:cNvPicPr>
          <p:nvPr/>
        </p:nvPicPr>
        <p:blipFill>
          <a:blip r:embed="rId3"/>
          <a:stretch>
            <a:fillRect/>
          </a:stretch>
        </p:blipFill>
        <p:spPr>
          <a:xfrm>
            <a:off x="6231799" y="1389530"/>
            <a:ext cx="2728109" cy="2735729"/>
          </a:xfrm>
          <a:prstGeom prst="rect">
            <a:avLst/>
          </a:prstGeom>
        </p:spPr>
      </p:pic>
      <p:sp>
        <p:nvSpPr>
          <p:cNvPr id="3" name="CasellaDiTesto 2">
            <a:extLst>
              <a:ext uri="{FF2B5EF4-FFF2-40B4-BE49-F238E27FC236}">
                <a16:creationId xmlns:a16="http://schemas.microsoft.com/office/drawing/2014/main" id="{A6582174-B0FB-318B-3E58-2D805A9510A0}"/>
              </a:ext>
            </a:extLst>
          </p:cNvPr>
          <p:cNvSpPr txBox="1"/>
          <p:nvPr/>
        </p:nvSpPr>
        <p:spPr>
          <a:xfrm>
            <a:off x="7690757" y="746760"/>
            <a:ext cx="1453243" cy="369332"/>
          </a:xfrm>
          <a:prstGeom prst="rect">
            <a:avLst/>
          </a:prstGeom>
          <a:noFill/>
        </p:spPr>
        <p:txBody>
          <a:bodyPr wrap="square" rtlCol="0">
            <a:spAutoFit/>
          </a:bodyPr>
          <a:lstStyle/>
          <a:p>
            <a:r>
              <a:rPr lang="en-GB" dirty="0"/>
              <a:t>A. </a:t>
            </a:r>
            <a:r>
              <a:rPr lang="en-GB" dirty="0" err="1"/>
              <a:t>Giribono</a:t>
            </a:r>
            <a:endParaRPr lang="en-GB" dirty="0"/>
          </a:p>
        </p:txBody>
      </p:sp>
    </p:spTree>
    <p:extLst>
      <p:ext uri="{BB962C8B-B14F-4D97-AF65-F5344CB8AC3E}">
        <p14:creationId xmlns:p14="http://schemas.microsoft.com/office/powerpoint/2010/main" val="322285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olo 1">
            <a:extLst>
              <a:ext uri="{FF2B5EF4-FFF2-40B4-BE49-F238E27FC236}">
                <a16:creationId xmlns:a16="http://schemas.microsoft.com/office/drawing/2014/main" id="{8F49D36A-3857-44D1-BC7E-07EAE86842F2}"/>
              </a:ext>
            </a:extLst>
          </p:cNvPr>
          <p:cNvSpPr>
            <a:spLocks noGrp="1"/>
          </p:cNvSpPr>
          <p:nvPr>
            <p:ph type="title"/>
          </p:nvPr>
        </p:nvSpPr>
        <p:spPr>
          <a:xfrm>
            <a:off x="479161" y="313182"/>
            <a:ext cx="8182230" cy="937046"/>
          </a:xfrm>
        </p:spPr>
        <p:txBody>
          <a:bodyPr vert="horz" lIns="68580" tIns="34290" rIns="68580" bIns="34290" rtlCol="0" anchor="ctr">
            <a:normAutofit/>
          </a:bodyPr>
          <a:lstStyle/>
          <a:p>
            <a:pPr algn="ctr"/>
            <a:r>
              <a:rPr lang="en-US" sz="4950" dirty="0"/>
              <a:t>From TDR Rev Comm Jun 2023</a:t>
            </a:r>
          </a:p>
        </p:txBody>
      </p:sp>
      <p:sp>
        <p:nvSpPr>
          <p:cNvPr id="2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7" y="1300091"/>
            <a:ext cx="3429000" cy="13716"/>
          </a:xfrm>
          <a:custGeom>
            <a:avLst/>
            <a:gdLst>
              <a:gd name="connsiteX0" fmla="*/ 0 w 3429000"/>
              <a:gd name="connsiteY0" fmla="*/ 0 h 13716"/>
              <a:gd name="connsiteX1" fmla="*/ 685800 w 3429000"/>
              <a:gd name="connsiteY1" fmla="*/ 0 h 13716"/>
              <a:gd name="connsiteX2" fmla="*/ 1371600 w 3429000"/>
              <a:gd name="connsiteY2" fmla="*/ 0 h 13716"/>
              <a:gd name="connsiteX3" fmla="*/ 2057400 w 3429000"/>
              <a:gd name="connsiteY3" fmla="*/ 0 h 13716"/>
              <a:gd name="connsiteX4" fmla="*/ 2674620 w 3429000"/>
              <a:gd name="connsiteY4" fmla="*/ 0 h 13716"/>
              <a:gd name="connsiteX5" fmla="*/ 3429000 w 3429000"/>
              <a:gd name="connsiteY5" fmla="*/ 0 h 13716"/>
              <a:gd name="connsiteX6" fmla="*/ 3429000 w 3429000"/>
              <a:gd name="connsiteY6" fmla="*/ 13716 h 13716"/>
              <a:gd name="connsiteX7" fmla="*/ 2811780 w 3429000"/>
              <a:gd name="connsiteY7" fmla="*/ 13716 h 13716"/>
              <a:gd name="connsiteX8" fmla="*/ 2228850 w 3429000"/>
              <a:gd name="connsiteY8" fmla="*/ 13716 h 13716"/>
              <a:gd name="connsiteX9" fmla="*/ 1543050 w 3429000"/>
              <a:gd name="connsiteY9" fmla="*/ 13716 h 13716"/>
              <a:gd name="connsiteX10" fmla="*/ 925830 w 3429000"/>
              <a:gd name="connsiteY10" fmla="*/ 13716 h 13716"/>
              <a:gd name="connsiteX11" fmla="*/ 0 w 3429000"/>
              <a:gd name="connsiteY11" fmla="*/ 13716 h 13716"/>
              <a:gd name="connsiteX12" fmla="*/ 0 w 342900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3716"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214" y="4075"/>
                  <a:pt x="3429316" y="9784"/>
                  <a:pt x="3429000" y="13716"/>
                </a:cubicBezTo>
                <a:cubicBezTo>
                  <a:pt x="3221081" y="44036"/>
                  <a:pt x="3088001" y="3494"/>
                  <a:pt x="2811780" y="13716"/>
                </a:cubicBezTo>
                <a:cubicBezTo>
                  <a:pt x="2535559" y="23938"/>
                  <a:pt x="2481355" y="20326"/>
                  <a:pt x="2228850" y="13716"/>
                </a:cubicBezTo>
                <a:cubicBezTo>
                  <a:pt x="1976345" y="7107"/>
                  <a:pt x="1807520" y="43784"/>
                  <a:pt x="1543050" y="13716"/>
                </a:cubicBezTo>
                <a:cubicBezTo>
                  <a:pt x="1278580" y="-16352"/>
                  <a:pt x="1181944" y="551"/>
                  <a:pt x="925830" y="13716"/>
                </a:cubicBezTo>
                <a:cubicBezTo>
                  <a:pt x="669716" y="26881"/>
                  <a:pt x="410304" y="30243"/>
                  <a:pt x="0" y="13716"/>
                </a:cubicBezTo>
                <a:cubicBezTo>
                  <a:pt x="-535" y="8247"/>
                  <a:pt x="-201" y="2959"/>
                  <a:pt x="0" y="0"/>
                </a:cubicBezTo>
                <a:close/>
              </a:path>
              <a:path w="3429000" h="13716"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8434" y="5320"/>
                  <a:pt x="3428676" y="9001"/>
                  <a:pt x="3429000" y="13716"/>
                </a:cubicBezTo>
                <a:cubicBezTo>
                  <a:pt x="3103464" y="-3979"/>
                  <a:pt x="2887909" y="18368"/>
                  <a:pt x="2743200" y="13716"/>
                </a:cubicBezTo>
                <a:cubicBezTo>
                  <a:pt x="2598491" y="9064"/>
                  <a:pt x="2362615" y="6084"/>
                  <a:pt x="1988820" y="13716"/>
                </a:cubicBezTo>
                <a:cubicBezTo>
                  <a:pt x="1615025" y="21348"/>
                  <a:pt x="1580494" y="-880"/>
                  <a:pt x="1405890" y="13716"/>
                </a:cubicBezTo>
                <a:cubicBezTo>
                  <a:pt x="1231286" y="28312"/>
                  <a:pt x="885259" y="-20857"/>
                  <a:pt x="651510" y="13716"/>
                </a:cubicBezTo>
                <a:cubicBezTo>
                  <a:pt x="417761" y="48289"/>
                  <a:pt x="138362" y="-18428"/>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Immagine 4">
            <a:extLst>
              <a:ext uri="{FF2B5EF4-FFF2-40B4-BE49-F238E27FC236}">
                <a16:creationId xmlns:a16="http://schemas.microsoft.com/office/drawing/2014/main" id="{77953FD1-2F4C-A682-C728-D30CE42BF24D}"/>
              </a:ext>
            </a:extLst>
          </p:cNvPr>
          <p:cNvPicPr>
            <a:picLocks noChangeAspect="1"/>
          </p:cNvPicPr>
          <p:nvPr/>
        </p:nvPicPr>
        <p:blipFill>
          <a:blip r:embed="rId2"/>
          <a:stretch>
            <a:fillRect/>
          </a:stretch>
        </p:blipFill>
        <p:spPr>
          <a:xfrm>
            <a:off x="684076" y="1563410"/>
            <a:ext cx="7772400" cy="3023226"/>
          </a:xfrm>
          <a:prstGeom prst="rect">
            <a:avLst/>
          </a:prstGeom>
        </p:spPr>
      </p:pic>
    </p:spTree>
    <p:extLst>
      <p:ext uri="{BB962C8B-B14F-4D97-AF65-F5344CB8AC3E}">
        <p14:creationId xmlns:p14="http://schemas.microsoft.com/office/powerpoint/2010/main" val="205035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390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1C1081E-0C7F-6199-F1C3-68ACC23EF615}"/>
              </a:ext>
            </a:extLst>
          </p:cNvPr>
          <p:cNvSpPr>
            <a:spLocks noGrp="1"/>
          </p:cNvSpPr>
          <p:nvPr>
            <p:ph type="title"/>
          </p:nvPr>
        </p:nvSpPr>
        <p:spPr>
          <a:xfrm>
            <a:off x="70900" y="58692"/>
            <a:ext cx="2439218" cy="1537025"/>
          </a:xfrm>
        </p:spPr>
        <p:txBody>
          <a:bodyPr vert="horz" lIns="91440" tIns="45720" rIns="91440" bIns="45720" rtlCol="0" anchor="t">
            <a:normAutofit/>
          </a:bodyPr>
          <a:lstStyle/>
          <a:p>
            <a:pPr defTabSz="914400"/>
            <a:r>
              <a:rPr lang="en-US" sz="3000" kern="1200" dirty="0">
                <a:solidFill>
                  <a:schemeClr val="tx2"/>
                </a:solidFill>
                <a:latin typeface="+mj-lt"/>
                <a:ea typeface="+mj-ea"/>
                <a:cs typeface="+mj-cs"/>
              </a:rPr>
              <a:t>Computing Resources update</a:t>
            </a:r>
          </a:p>
        </p:txBody>
      </p:sp>
      <p:pic>
        <p:nvPicPr>
          <p:cNvPr id="7" name="Graphic 6" descr="Computer">
            <a:extLst>
              <a:ext uri="{FF2B5EF4-FFF2-40B4-BE49-F238E27FC236}">
                <a16:creationId xmlns:a16="http://schemas.microsoft.com/office/drawing/2014/main" id="{550B6CDA-E3A8-46BA-8B57-93C37DFB7A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99" y="1370241"/>
            <a:ext cx="2600911" cy="260091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4482"/>
            <a:ext cx="4679005" cy="5147982"/>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asellaDiTesto 3">
            <a:extLst>
              <a:ext uri="{FF2B5EF4-FFF2-40B4-BE49-F238E27FC236}">
                <a16:creationId xmlns:a16="http://schemas.microsoft.com/office/drawing/2014/main" id="{3F6D4219-02D9-724B-DF3B-3EB793D4A053}"/>
              </a:ext>
            </a:extLst>
          </p:cNvPr>
          <p:cNvSpPr txBox="1"/>
          <p:nvPr/>
        </p:nvSpPr>
        <p:spPr>
          <a:xfrm>
            <a:off x="2852476" y="53724"/>
            <a:ext cx="6220624" cy="5063635"/>
          </a:xfrm>
          <a:prstGeom prst="rect">
            <a:avLst/>
          </a:prstGeom>
          <a:noFill/>
        </p:spPr>
        <p:txBody>
          <a:bodyPr wrap="square" rtlCol="0">
            <a:noAutofit/>
          </a:bodyPr>
          <a:lstStyle/>
          <a:p>
            <a:pPr marL="285750" lvl="0" indent="-285750" algn="just" rtl="0">
              <a:buSzPct val="45000"/>
              <a:buFont typeface="Wingdings" pitchFamily="2" charset="2"/>
              <a:buChar char="q"/>
            </a:pPr>
            <a:r>
              <a:rPr lang="en-US" sz="2000" dirty="0"/>
              <a:t>It is made of 6 IBM Power 9, each equipped with 2 V100 GPU</a:t>
            </a:r>
          </a:p>
          <a:p>
            <a:pPr marL="285750" lvl="0" indent="-285750" algn="just" rtl="0">
              <a:buSzPct val="45000"/>
              <a:buFont typeface="Wingdings" pitchFamily="2" charset="2"/>
              <a:buChar char="q"/>
            </a:pPr>
            <a:r>
              <a:rPr lang="en-US" sz="2000" dirty="0"/>
              <a:t>We are effectively running Architect code in parallel exploiting up to about 600 parallel process</a:t>
            </a:r>
          </a:p>
          <a:p>
            <a:pPr marL="285750" lvl="0" indent="-285750" algn="just" rtl="0">
              <a:buSzPct val="45000"/>
              <a:buFont typeface="Wingdings" pitchFamily="2" charset="2"/>
              <a:buChar char="q"/>
            </a:pPr>
            <a:r>
              <a:rPr lang="en-US" sz="2000" dirty="0"/>
              <a:t>Other codes (i.e. Osiris, </a:t>
            </a:r>
            <a:r>
              <a:rPr lang="en-US" sz="2000" dirty="0" err="1"/>
              <a:t>PIConGPU</a:t>
            </a:r>
            <a:r>
              <a:rPr lang="en-US" sz="2000" dirty="0"/>
              <a:t>, </a:t>
            </a:r>
            <a:r>
              <a:rPr lang="en-US" sz="2000" dirty="0" err="1"/>
              <a:t>WarpX</a:t>
            </a:r>
            <a:r>
              <a:rPr lang="en-US" sz="2000" dirty="0"/>
              <a:t>, FBPIC) can be installed/used in the cluster</a:t>
            </a:r>
          </a:p>
          <a:p>
            <a:pPr marL="285750" lvl="0" indent="-285750" algn="just" rtl="0">
              <a:buSzPct val="45000"/>
              <a:buFont typeface="Wingdings" pitchFamily="2" charset="2"/>
              <a:buChar char="q"/>
            </a:pPr>
            <a:r>
              <a:rPr lang="en-GB" sz="2000" dirty="0">
                <a:solidFill>
                  <a:schemeClr val="accent2">
                    <a:lumMod val="75000"/>
                  </a:schemeClr>
                </a:solidFill>
              </a:rPr>
              <a:t>Unfortunately, in April 2023 a major fault occurred on storage disk system causing a significant lack of storage memory that determined a stop in simulations activity</a:t>
            </a:r>
          </a:p>
          <a:p>
            <a:pPr marL="285750" lvl="0" indent="-285750" algn="just" rtl="0">
              <a:buSzPct val="45000"/>
              <a:buFont typeface="Wingdings" pitchFamily="2" charset="2"/>
              <a:buChar char="q"/>
            </a:pPr>
            <a:r>
              <a:rPr lang="en-GB" sz="2000" dirty="0">
                <a:solidFill>
                  <a:schemeClr val="accent2">
                    <a:lumMod val="75000"/>
                  </a:schemeClr>
                </a:solidFill>
              </a:rPr>
              <a:t>A first batch of the storage disk supply was delivered and installed at the end of September and the simulation activity restarted in October 2023</a:t>
            </a:r>
          </a:p>
          <a:p>
            <a:pPr marL="285750" lvl="0" indent="-285750" algn="just" rtl="0">
              <a:buSzPct val="45000"/>
              <a:buFont typeface="Wingdings" pitchFamily="2" charset="2"/>
              <a:buChar char="q"/>
            </a:pPr>
            <a:r>
              <a:rPr lang="en-US" sz="2000" dirty="0"/>
              <a:t>Additional storage memory dedicated to </a:t>
            </a:r>
            <a:r>
              <a:rPr lang="en-US" sz="2000" dirty="0" err="1"/>
              <a:t>EuPRAXIA</a:t>
            </a:r>
            <a:r>
              <a:rPr lang="en-US" sz="2000" dirty="0"/>
              <a:t> up to hundreds of TB is under procurement</a:t>
            </a:r>
          </a:p>
          <a:p>
            <a:pPr marL="285750" lvl="0" indent="-285750" algn="just" rtl="0">
              <a:buSzPct val="45000"/>
              <a:buFont typeface="Wingdings" pitchFamily="2" charset="2"/>
              <a:buChar char="q"/>
            </a:pPr>
            <a:r>
              <a:rPr lang="en-US" sz="2000" dirty="0"/>
              <a:t>Additional IBM Power9s will be installed in the following months and </a:t>
            </a:r>
            <a:r>
              <a:rPr lang="en-US" sz="2000" dirty="0" err="1"/>
              <a:t>infiniband</a:t>
            </a:r>
            <a:r>
              <a:rPr lang="en-US" sz="2000" dirty="0"/>
              <a:t> connected</a:t>
            </a:r>
          </a:p>
        </p:txBody>
      </p:sp>
      <p:sp>
        <p:nvSpPr>
          <p:cNvPr id="3" name="CasellaDiTesto 2">
            <a:extLst>
              <a:ext uri="{FF2B5EF4-FFF2-40B4-BE49-F238E27FC236}">
                <a16:creationId xmlns:a16="http://schemas.microsoft.com/office/drawing/2014/main" id="{B86CC7A1-51DC-28E4-E989-13171F6BD252}"/>
              </a:ext>
            </a:extLst>
          </p:cNvPr>
          <p:cNvSpPr txBox="1"/>
          <p:nvPr/>
        </p:nvSpPr>
        <p:spPr>
          <a:xfrm>
            <a:off x="70899" y="4738309"/>
            <a:ext cx="1453243" cy="369332"/>
          </a:xfrm>
          <a:prstGeom prst="rect">
            <a:avLst/>
          </a:prstGeom>
          <a:noFill/>
        </p:spPr>
        <p:txBody>
          <a:bodyPr wrap="square" rtlCol="0">
            <a:spAutoFit/>
          </a:bodyPr>
          <a:lstStyle/>
          <a:p>
            <a:r>
              <a:rPr lang="en-GB" dirty="0"/>
              <a:t>F. </a:t>
            </a:r>
            <a:r>
              <a:rPr lang="en-GB" dirty="0" err="1"/>
              <a:t>Fortugno</a:t>
            </a:r>
            <a:endParaRPr lang="en-GB" dirty="0"/>
          </a:p>
        </p:txBody>
      </p:sp>
    </p:spTree>
    <p:extLst>
      <p:ext uri="{BB962C8B-B14F-4D97-AF65-F5344CB8AC3E}">
        <p14:creationId xmlns:p14="http://schemas.microsoft.com/office/powerpoint/2010/main" val="224465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30F2FBC-283F-1106-5DB6-FF92D1486BE2}"/>
              </a:ext>
            </a:extLst>
          </p:cNvPr>
          <p:cNvPicPr>
            <a:picLocks noChangeAspect="1"/>
          </p:cNvPicPr>
          <p:nvPr/>
        </p:nvPicPr>
        <p:blipFill rotWithShape="1">
          <a:blip r:embed="rId2"/>
          <a:srcRect b="4686"/>
          <a:stretch/>
        </p:blipFill>
        <p:spPr>
          <a:xfrm>
            <a:off x="137324" y="581586"/>
            <a:ext cx="3980692" cy="2296090"/>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FA00DF28-FFB7-7FC5-6AAD-7D7B206DE261}"/>
              </a:ext>
            </a:extLst>
          </p:cNvPr>
          <p:cNvPicPr>
            <a:picLocks noChangeAspect="1"/>
          </p:cNvPicPr>
          <p:nvPr/>
        </p:nvPicPr>
        <p:blipFill rotWithShape="1">
          <a:blip r:embed="rId3"/>
          <a:srcRect b="4527"/>
          <a:stretch/>
        </p:blipFill>
        <p:spPr>
          <a:xfrm>
            <a:off x="4821972" y="497304"/>
            <a:ext cx="4119961" cy="2380371"/>
          </a:xfrm>
          <a:prstGeom prst="rect">
            <a:avLst/>
          </a:prstGeom>
          <a:ln>
            <a:noFill/>
          </a:ln>
          <a:effectLst>
            <a:outerShdw blurRad="292100" dist="139700" dir="2700000" algn="tl" rotWithShape="0">
              <a:srgbClr val="333333">
                <a:alpha val="65000"/>
              </a:srgbClr>
            </a:outerShdw>
          </a:effectLst>
        </p:spPr>
      </p:pic>
      <p:sp>
        <p:nvSpPr>
          <p:cNvPr id="6" name="Titolo 5">
            <a:extLst>
              <a:ext uri="{FF2B5EF4-FFF2-40B4-BE49-F238E27FC236}">
                <a16:creationId xmlns:a16="http://schemas.microsoft.com/office/drawing/2014/main" id="{7A60E05A-EAEB-D523-FD3F-869DE6CD7110}"/>
              </a:ext>
            </a:extLst>
          </p:cNvPr>
          <p:cNvSpPr>
            <a:spLocks noGrp="1"/>
          </p:cNvSpPr>
          <p:nvPr>
            <p:ph type="title"/>
          </p:nvPr>
        </p:nvSpPr>
        <p:spPr>
          <a:xfrm>
            <a:off x="1962462" y="80920"/>
            <a:ext cx="7146042" cy="492821"/>
          </a:xfrm>
        </p:spPr>
        <p:txBody>
          <a:bodyPr/>
          <a:lstStyle/>
          <a:p>
            <a:r>
              <a:rPr lang="en-GB" dirty="0"/>
              <a:t>Computing Architecture &amp; plan</a:t>
            </a:r>
          </a:p>
        </p:txBody>
      </p:sp>
      <p:sp>
        <p:nvSpPr>
          <p:cNvPr id="9" name="Freccia destra 8">
            <a:extLst>
              <a:ext uri="{FF2B5EF4-FFF2-40B4-BE49-F238E27FC236}">
                <a16:creationId xmlns:a16="http://schemas.microsoft.com/office/drawing/2014/main" id="{3D387429-C385-AB97-1C21-87E02F706E5D}"/>
              </a:ext>
            </a:extLst>
          </p:cNvPr>
          <p:cNvSpPr/>
          <p:nvPr/>
        </p:nvSpPr>
        <p:spPr>
          <a:xfrm>
            <a:off x="4302697" y="1308848"/>
            <a:ext cx="349623" cy="1147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a:extLst>
              <a:ext uri="{FF2B5EF4-FFF2-40B4-BE49-F238E27FC236}">
                <a16:creationId xmlns:a16="http://schemas.microsoft.com/office/drawing/2014/main" id="{6B04AB43-2C7D-63D4-E6B2-EC9F16569ABE}"/>
              </a:ext>
            </a:extLst>
          </p:cNvPr>
          <p:cNvPicPr>
            <a:picLocks noChangeAspect="1"/>
          </p:cNvPicPr>
          <p:nvPr/>
        </p:nvPicPr>
        <p:blipFill>
          <a:blip r:embed="rId4"/>
          <a:stretch>
            <a:fillRect/>
          </a:stretch>
        </p:blipFill>
        <p:spPr>
          <a:xfrm>
            <a:off x="4948518" y="3069512"/>
            <a:ext cx="3709906" cy="2073988"/>
          </a:xfrm>
          <a:prstGeom prst="rect">
            <a:avLst/>
          </a:prstGeom>
        </p:spPr>
      </p:pic>
      <p:sp>
        <p:nvSpPr>
          <p:cNvPr id="13" name="Freccia destra 12">
            <a:extLst>
              <a:ext uri="{FF2B5EF4-FFF2-40B4-BE49-F238E27FC236}">
                <a16:creationId xmlns:a16="http://schemas.microsoft.com/office/drawing/2014/main" id="{3B889B47-E5A9-C44E-5B34-C9379577C24B}"/>
              </a:ext>
            </a:extLst>
          </p:cNvPr>
          <p:cNvSpPr/>
          <p:nvPr/>
        </p:nvSpPr>
        <p:spPr>
          <a:xfrm rot="5400000">
            <a:off x="6688113" y="2432541"/>
            <a:ext cx="257214" cy="1147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AC67FC34-3728-EE99-9BC6-6AB6F0D758B2}"/>
              </a:ext>
            </a:extLst>
          </p:cNvPr>
          <p:cNvSpPr txBox="1"/>
          <p:nvPr/>
        </p:nvSpPr>
        <p:spPr>
          <a:xfrm>
            <a:off x="137324" y="3134889"/>
            <a:ext cx="1453243" cy="369332"/>
          </a:xfrm>
          <a:prstGeom prst="rect">
            <a:avLst/>
          </a:prstGeom>
          <a:noFill/>
        </p:spPr>
        <p:txBody>
          <a:bodyPr wrap="square" rtlCol="0">
            <a:spAutoFit/>
          </a:bodyPr>
          <a:lstStyle/>
          <a:p>
            <a:r>
              <a:rPr lang="en-GB" dirty="0"/>
              <a:t>F. </a:t>
            </a:r>
            <a:r>
              <a:rPr lang="en-GB" dirty="0" err="1"/>
              <a:t>Fortugno</a:t>
            </a:r>
            <a:endParaRPr lang="en-GB" dirty="0"/>
          </a:p>
        </p:txBody>
      </p:sp>
    </p:spTree>
    <p:extLst>
      <p:ext uri="{BB962C8B-B14F-4D97-AF65-F5344CB8AC3E}">
        <p14:creationId xmlns:p14="http://schemas.microsoft.com/office/powerpoint/2010/main" val="137915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03100BD6-8E4C-A995-5459-84C4187875E1}"/>
              </a:ext>
            </a:extLst>
          </p:cNvPr>
          <p:cNvSpPr>
            <a:spLocks noGrp="1"/>
          </p:cNvSpPr>
          <p:nvPr>
            <p:ph type="title"/>
          </p:nvPr>
        </p:nvSpPr>
        <p:spPr/>
        <p:txBody>
          <a:bodyPr anchor="ctr">
            <a:normAutofit/>
          </a:bodyPr>
          <a:lstStyle/>
          <a:p>
            <a:r>
              <a:rPr lang="en-GB" sz="2100" u="sng" dirty="0">
                <a:effectLst>
                  <a:outerShdw blurRad="38100" dist="38100" dir="2700000" algn="tl">
                    <a:srgbClr val="000000">
                      <a:alpha val="43137"/>
                    </a:srgbClr>
                  </a:outerShdw>
                </a:effectLst>
                <a:latin typeface="Maiandra GD" panose="020E0502030308020204" pitchFamily="34" charset="0"/>
                <a:cs typeface="Calibri" panose="020F0502020204030204" pitchFamily="34" charset="0"/>
              </a:rPr>
              <a:t>Some Details on the June Jitter analysis in the </a:t>
            </a:r>
            <a:r>
              <a:rPr lang="en-GB" sz="2100" u="sng" dirty="0" err="1">
                <a:effectLst>
                  <a:outerShdw blurRad="38100" dist="38100" dir="2700000" algn="tl">
                    <a:srgbClr val="000000">
                      <a:alpha val="43137"/>
                    </a:srgbClr>
                  </a:outerShdw>
                </a:effectLst>
                <a:latin typeface="Maiandra GD" panose="020E0502030308020204" pitchFamily="34" charset="0"/>
                <a:cs typeface="Calibri" panose="020F0502020204030204" pitchFamily="34" charset="0"/>
              </a:rPr>
              <a:t>Linac</a:t>
            </a:r>
            <a:endParaRPr lang="en-GB" sz="2100" dirty="0">
              <a:effectLst>
                <a:outerShdw blurRad="38100" dist="38100" dir="2700000" algn="tl">
                  <a:srgbClr val="000000">
                    <a:alpha val="43137"/>
                  </a:srgbClr>
                </a:outerShdw>
              </a:effectLst>
              <a:latin typeface="Maiandra GD" panose="020E050203030802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026C9D9B-5877-449C-B213-217A2FDF1E16}"/>
              </a:ext>
            </a:extLst>
          </p:cNvPr>
          <p:cNvSpPr>
            <a:spLocks noGrp="1"/>
          </p:cNvSpPr>
          <p:nvPr>
            <p:ph idx="1"/>
          </p:nvPr>
        </p:nvSpPr>
        <p:spPr>
          <a:xfrm>
            <a:off x="172219" y="1181826"/>
            <a:ext cx="4034459" cy="2397714"/>
          </a:xfrm>
        </p:spPr>
        <p:txBody>
          <a:bodyPr>
            <a:noAutofit/>
          </a:bodyPr>
          <a:lstStyle/>
          <a:p>
            <a:pPr algn="just"/>
            <a:r>
              <a:rPr lang="en-GB" sz="1200" dirty="0">
                <a:latin typeface="Helvetica Neue Light"/>
                <a:cs typeface="Calibri Light" panose="020F0302020204030204" pitchFamily="34" charset="0"/>
              </a:rPr>
              <a:t>The analysis is performed over 50 samples obtained by means of S2E simulations </a:t>
            </a:r>
          </a:p>
          <a:p>
            <a:pPr algn="just"/>
            <a:r>
              <a:rPr lang="en-GB" sz="1200" dirty="0">
                <a:latin typeface="Helvetica Neue Light"/>
                <a:cs typeface="Calibri Light" panose="020F0302020204030204" pitchFamily="34" charset="0"/>
              </a:rPr>
              <a:t>The </a:t>
            </a:r>
            <a:r>
              <a:rPr lang="en-GB" sz="1200" b="1" dirty="0">
                <a:latin typeface="Helvetica Neue Light"/>
                <a:cs typeface="Calibri Light" panose="020F0302020204030204" pitchFamily="34" charset="0"/>
              </a:rPr>
              <a:t>photoinjector </a:t>
            </a:r>
            <a:r>
              <a:rPr lang="en-GB" sz="1200" dirty="0">
                <a:latin typeface="Helvetica Neue Light"/>
                <a:cs typeface="Calibri Light" panose="020F0302020204030204" pitchFamily="34" charset="0"/>
              </a:rPr>
              <a:t>is the source of the jittering of the </a:t>
            </a:r>
            <a:r>
              <a:rPr lang="en-GB" sz="1200" dirty="0">
                <a:solidFill>
                  <a:srgbClr val="C00000"/>
                </a:solidFill>
                <a:latin typeface="Helvetica Neue Light"/>
                <a:cs typeface="Calibri Light" panose="020F0302020204030204" pitchFamily="34" charset="0"/>
              </a:rPr>
              <a:t>beam separation </a:t>
            </a:r>
            <a:r>
              <a:rPr lang="en-GB" sz="1200" dirty="0">
                <a:latin typeface="Helvetica Neue Light"/>
                <a:cs typeface="Calibri Light" panose="020F0302020204030204" pitchFamily="34" charset="0"/>
              </a:rPr>
              <a:t>and final rms </a:t>
            </a:r>
            <a:r>
              <a:rPr lang="en-GB" sz="1200" dirty="0">
                <a:solidFill>
                  <a:srgbClr val="C00000"/>
                </a:solidFill>
                <a:latin typeface="Helvetica Neue Light"/>
                <a:cs typeface="Calibri Light" panose="020F0302020204030204" pitchFamily="34" charset="0"/>
              </a:rPr>
              <a:t>beam length and current</a:t>
            </a:r>
          </a:p>
          <a:p>
            <a:pPr algn="just"/>
            <a:r>
              <a:rPr lang="en-GB" sz="1200" dirty="0">
                <a:latin typeface="Helvetica Neue Light"/>
                <a:cs typeface="Calibri Light" panose="020F0302020204030204" pitchFamily="34" charset="0"/>
              </a:rPr>
              <a:t>The </a:t>
            </a:r>
            <a:r>
              <a:rPr lang="en-GB" sz="1200" b="1" dirty="0">
                <a:latin typeface="Helvetica Neue Light"/>
                <a:cs typeface="Calibri Light" panose="020F0302020204030204" pitchFamily="34" charset="0"/>
              </a:rPr>
              <a:t>X-band </a:t>
            </a:r>
            <a:r>
              <a:rPr lang="en-GB" sz="1200" b="1" dirty="0" err="1">
                <a:latin typeface="Helvetica Neue Light"/>
                <a:cs typeface="Calibri Light" panose="020F0302020204030204" pitchFamily="34" charset="0"/>
              </a:rPr>
              <a:t>linac</a:t>
            </a:r>
            <a:r>
              <a:rPr lang="en-GB" sz="1200" dirty="0">
                <a:latin typeface="Helvetica Neue Light"/>
                <a:cs typeface="Calibri Light" panose="020F0302020204030204" pitchFamily="34" charset="0"/>
              </a:rPr>
              <a:t> is the main responsible for</a:t>
            </a:r>
          </a:p>
          <a:p>
            <a:pPr lvl="1" algn="just">
              <a:buFont typeface="Courier New" panose="02070309020205020404" pitchFamily="49" charset="0"/>
              <a:buChar char="o"/>
            </a:pPr>
            <a:r>
              <a:rPr lang="en-GB" sz="1200" dirty="0">
                <a:latin typeface="Helvetica Neue Light"/>
                <a:cs typeface="Calibri Light" panose="020F0302020204030204" pitchFamily="34" charset="0"/>
                <a:sym typeface="Wingdings" panose="05000000000000000000" pitchFamily="2" charset="2"/>
              </a:rPr>
              <a:t>the </a:t>
            </a:r>
            <a:r>
              <a:rPr lang="en-GB" sz="1200" dirty="0">
                <a:solidFill>
                  <a:srgbClr val="C00000"/>
                </a:solidFill>
                <a:latin typeface="Helvetica Neue Light"/>
                <a:cs typeface="Calibri Light" panose="020F0302020204030204" pitchFamily="34" charset="0"/>
                <a:sym typeface="Wingdings" panose="05000000000000000000" pitchFamily="2" charset="2"/>
              </a:rPr>
              <a:t>energy</a:t>
            </a:r>
            <a:r>
              <a:rPr lang="en-GB" sz="1200" dirty="0">
                <a:latin typeface="Helvetica Neue Light"/>
                <a:cs typeface="Calibri Light" panose="020F0302020204030204" pitchFamily="34" charset="0"/>
                <a:sym typeface="Wingdings" panose="05000000000000000000" pitchFamily="2" charset="2"/>
              </a:rPr>
              <a:t> jitter that is negligible with respect to other parameters  </a:t>
            </a:r>
            <a:r>
              <a:rPr lang="en-GB" sz="1200" dirty="0">
                <a:latin typeface="Helvetica Neue Light"/>
                <a:cs typeface="Calibri Light" panose="020F0302020204030204" pitchFamily="34" charset="0"/>
              </a:rPr>
              <a:t>it operates almost </a:t>
            </a:r>
            <a:r>
              <a:rPr lang="en-GB" sz="1200" dirty="0">
                <a:solidFill>
                  <a:schemeClr val="accent2">
                    <a:lumMod val="75000"/>
                  </a:schemeClr>
                </a:solidFill>
                <a:effectLst>
                  <a:outerShdw blurRad="38100" dist="38100" dir="2700000" algn="tl">
                    <a:srgbClr val="000000">
                      <a:alpha val="43137"/>
                    </a:srgbClr>
                  </a:outerShdw>
                </a:effectLst>
                <a:latin typeface="Helvetica Neue Light"/>
                <a:cs typeface="Calibri Light" panose="020F0302020204030204" pitchFamily="34" charset="0"/>
              </a:rPr>
              <a:t>on crest</a:t>
            </a:r>
            <a:r>
              <a:rPr lang="en-GB" sz="1200" dirty="0">
                <a:latin typeface="Helvetica Neue Light"/>
                <a:cs typeface="Calibri Light" panose="020F0302020204030204" pitchFamily="34" charset="0"/>
              </a:rPr>
              <a:t> </a:t>
            </a:r>
            <a:r>
              <a:rPr lang="en-GB" sz="1200" dirty="0">
                <a:latin typeface="Helvetica Neue Light"/>
                <a:cs typeface="Calibri Light" panose="020F0302020204030204" pitchFamily="34" charset="0"/>
                <a:sym typeface="Wingdings" panose="05000000000000000000" pitchFamily="2" charset="2"/>
              </a:rPr>
              <a:t> </a:t>
            </a:r>
          </a:p>
          <a:p>
            <a:pPr lvl="1" algn="just">
              <a:buFont typeface="Courier New" panose="02070309020205020404" pitchFamily="49" charset="0"/>
              <a:buChar char="o"/>
            </a:pPr>
            <a:r>
              <a:rPr lang="en-GB" sz="1200" dirty="0">
                <a:latin typeface="Helvetica Neue Light"/>
                <a:cs typeface="Calibri Light" panose="020F0302020204030204" pitchFamily="34" charset="0"/>
                <a:sym typeface="Wingdings" panose="05000000000000000000" pitchFamily="2" charset="2"/>
              </a:rPr>
              <a:t>final </a:t>
            </a:r>
            <a:r>
              <a:rPr lang="en-GB" sz="1200" dirty="0">
                <a:solidFill>
                  <a:srgbClr val="C00000"/>
                </a:solidFill>
                <a:latin typeface="Helvetica Neue Light"/>
                <a:cs typeface="Calibri Light" panose="020F0302020204030204" pitchFamily="34" charset="0"/>
                <a:sym typeface="Wingdings" panose="05000000000000000000" pitchFamily="2" charset="2"/>
              </a:rPr>
              <a:t>Twiss parameters </a:t>
            </a:r>
            <a:r>
              <a:rPr lang="en-GB" sz="1200" dirty="0">
                <a:latin typeface="Helvetica Neue Light"/>
                <a:cs typeface="Calibri Light" panose="020F0302020204030204" pitchFamily="34" charset="0"/>
                <a:sym typeface="Wingdings" panose="05000000000000000000" pitchFamily="2" charset="2"/>
              </a:rPr>
              <a:t>that are</a:t>
            </a:r>
            <a:r>
              <a:rPr lang="en-GB" sz="1200" dirty="0">
                <a:solidFill>
                  <a:srgbClr val="C00000"/>
                </a:solidFill>
                <a:latin typeface="Helvetica Neue Light"/>
                <a:cs typeface="Calibri Light" panose="020F0302020204030204" pitchFamily="34" charset="0"/>
                <a:sym typeface="Wingdings" panose="05000000000000000000" pitchFamily="2" charset="2"/>
              </a:rPr>
              <a:t> </a:t>
            </a:r>
            <a:r>
              <a:rPr lang="en-GB" sz="1200" dirty="0">
                <a:latin typeface="Helvetica Neue Light"/>
                <a:cs typeface="Calibri Light" panose="020F0302020204030204" pitchFamily="34" charset="0"/>
                <a:sym typeface="Wingdings" panose="05000000000000000000" pitchFamily="2" charset="2"/>
              </a:rPr>
              <a:t>almost stable  the final focusing system is made of </a:t>
            </a:r>
            <a:r>
              <a:rPr lang="en-GB" sz="1200" dirty="0">
                <a:solidFill>
                  <a:schemeClr val="accent2">
                    <a:lumMod val="75000"/>
                  </a:schemeClr>
                </a:solidFill>
                <a:effectLst>
                  <a:outerShdw blurRad="38100" dist="38100" dir="2700000" algn="tl">
                    <a:srgbClr val="000000">
                      <a:alpha val="43137"/>
                    </a:srgbClr>
                  </a:outerShdw>
                </a:effectLst>
                <a:latin typeface="Helvetica Neue Light"/>
                <a:cs typeface="Calibri Light" panose="020F0302020204030204" pitchFamily="34" charset="0"/>
                <a:sym typeface="Wingdings" panose="05000000000000000000" pitchFamily="2" charset="2"/>
              </a:rPr>
              <a:t>permanent magnet</a:t>
            </a:r>
          </a:p>
          <a:p>
            <a:pPr lvl="1" algn="just">
              <a:buFont typeface="Courier New" panose="02070309020205020404" pitchFamily="49" charset="0"/>
              <a:buChar char="o"/>
            </a:pPr>
            <a:r>
              <a:rPr lang="en-GB" sz="1200" dirty="0">
                <a:latin typeface="Helvetica Neue Light"/>
                <a:cs typeface="Calibri Light" panose="020F0302020204030204" pitchFamily="34" charset="0"/>
              </a:rPr>
              <a:t>the final profile of the </a:t>
            </a:r>
            <a:r>
              <a:rPr lang="en-GB" sz="1200" dirty="0">
                <a:solidFill>
                  <a:srgbClr val="C00000"/>
                </a:solidFill>
                <a:latin typeface="Helvetica Neue Light"/>
                <a:cs typeface="Calibri Light" panose="020F0302020204030204" pitchFamily="34" charset="0"/>
              </a:rPr>
              <a:t>witness peak current</a:t>
            </a:r>
          </a:p>
          <a:p>
            <a:pPr marL="342900" lvl="1" indent="0" algn="just">
              <a:buNone/>
            </a:pPr>
            <a:endParaRPr lang="en-GB" sz="1200" dirty="0">
              <a:solidFill>
                <a:srgbClr val="C00000"/>
              </a:solidFill>
              <a:latin typeface="Helvetica Neue Light"/>
              <a:cs typeface="Calibri Light" panose="020F0302020204030204" pitchFamily="34" charset="0"/>
            </a:endParaRPr>
          </a:p>
          <a:p>
            <a:pPr marL="342900" lvl="1" indent="0" algn="just">
              <a:buNone/>
            </a:pPr>
            <a:endParaRPr lang="en-GB" sz="1200" dirty="0">
              <a:latin typeface="Helvetica Neue Light"/>
              <a:cs typeface="Calibri Light" panose="020F0302020204030204" pitchFamily="34" charset="0"/>
            </a:endParaRPr>
          </a:p>
          <a:p>
            <a:pPr marL="342900" lvl="1" indent="0" algn="just">
              <a:buNone/>
            </a:pPr>
            <a:r>
              <a:rPr lang="en-GB" sz="1200" dirty="0">
                <a:latin typeface="Helvetica Neue Light"/>
                <a:cs typeface="Calibri Light" panose="020F0302020204030204" pitchFamily="34" charset="0"/>
              </a:rPr>
              <a:t>The mean value over the 50 samples is reduced with respect to the photoinjector one with the benefit of a </a:t>
            </a:r>
            <a:r>
              <a:rPr lang="en-GB" sz="1200" b="1" i="1" dirty="0">
                <a:solidFill>
                  <a:schemeClr val="accent2">
                    <a:lumMod val="75000"/>
                  </a:schemeClr>
                </a:solidFill>
                <a:latin typeface="Helvetica Neue Light"/>
                <a:cs typeface="Calibri Light" panose="020F0302020204030204" pitchFamily="34" charset="0"/>
              </a:rPr>
              <a:t>reduced deviation</a:t>
            </a:r>
            <a:r>
              <a:rPr lang="en-GB" sz="1200" b="1" dirty="0">
                <a:solidFill>
                  <a:schemeClr val="accent2">
                    <a:lumMod val="75000"/>
                  </a:schemeClr>
                </a:solidFill>
                <a:latin typeface="Helvetica Neue Light"/>
                <a:cs typeface="Calibri Light" panose="020F0302020204030204" pitchFamily="34" charset="0"/>
              </a:rPr>
              <a:t> </a:t>
            </a:r>
            <a:r>
              <a:rPr lang="en-GB" sz="1200" dirty="0">
                <a:solidFill>
                  <a:schemeClr val="accent2">
                    <a:lumMod val="75000"/>
                  </a:schemeClr>
                </a:solidFill>
                <a:latin typeface="Helvetica Neue Light"/>
                <a:cs typeface="Calibri Light" panose="020F0302020204030204" pitchFamily="34" charset="0"/>
              </a:rPr>
              <a:t>around the mean value </a:t>
            </a:r>
          </a:p>
        </p:txBody>
      </p:sp>
      <p:sp>
        <p:nvSpPr>
          <p:cNvPr id="6" name="Segnaposto data 3">
            <a:extLst>
              <a:ext uri="{FF2B5EF4-FFF2-40B4-BE49-F238E27FC236}">
                <a16:creationId xmlns:a16="http://schemas.microsoft.com/office/drawing/2014/main" id="{69F1F9F2-C187-B9C1-5D96-169CD1757C38}"/>
              </a:ext>
            </a:extLst>
          </p:cNvPr>
          <p:cNvSpPr>
            <a:spLocks noGrp="1"/>
          </p:cNvSpPr>
          <p:nvPr>
            <p:ph type="dt" sz="half" idx="4294967295"/>
          </p:nvPr>
        </p:nvSpPr>
        <p:spPr>
          <a:xfrm>
            <a:off x="6367463" y="4806950"/>
            <a:ext cx="2776537" cy="336550"/>
          </a:xfrm>
        </p:spPr>
        <p:txBody>
          <a:bodyPr/>
          <a:lstStyle/>
          <a:p>
            <a:pPr algn="r">
              <a:spcAft>
                <a:spcPts val="450"/>
              </a:spcAft>
            </a:pPr>
            <a:r>
              <a:rPr lang="en-GB" sz="600" dirty="0">
                <a:solidFill>
                  <a:schemeClr val="bg1"/>
                </a:solidFill>
                <a:latin typeface="Open Sans"/>
              </a:rPr>
              <a:t>Physics and Applications of High Brightness Beams</a:t>
            </a:r>
            <a:r>
              <a:rPr lang="it-IT" sz="600" dirty="0">
                <a:solidFill>
                  <a:schemeClr val="bg1"/>
                </a:solidFill>
                <a:latin typeface="Open Sans"/>
              </a:rPr>
              <a:t> 2023</a:t>
            </a:r>
          </a:p>
          <a:p>
            <a:pPr algn="r">
              <a:spcAft>
                <a:spcPts val="450"/>
              </a:spcAft>
            </a:pPr>
            <a:r>
              <a:rPr lang="it-IT" sz="600" dirty="0">
                <a:solidFill>
                  <a:schemeClr val="bg1"/>
                </a:solidFill>
                <a:latin typeface="Open Sans"/>
              </a:rPr>
              <a:t>San Sebastian, </a:t>
            </a:r>
            <a:r>
              <a:rPr lang="it-IT" sz="600" dirty="0" err="1">
                <a:solidFill>
                  <a:schemeClr val="bg1"/>
                </a:solidFill>
                <a:latin typeface="Open Sans"/>
              </a:rPr>
              <a:t>Spain</a:t>
            </a:r>
            <a:r>
              <a:rPr lang="it-IT" sz="600" dirty="0">
                <a:solidFill>
                  <a:schemeClr val="bg1"/>
                </a:solidFill>
                <a:latin typeface="Open Sans"/>
              </a:rPr>
              <a:t> June 19-23 2023</a:t>
            </a:r>
          </a:p>
        </p:txBody>
      </p:sp>
      <p:sp>
        <p:nvSpPr>
          <p:cNvPr id="5" name="CasellaDiTesto 4">
            <a:extLst>
              <a:ext uri="{FF2B5EF4-FFF2-40B4-BE49-F238E27FC236}">
                <a16:creationId xmlns:a16="http://schemas.microsoft.com/office/drawing/2014/main" id="{8FA0646E-D15F-50F4-7BEC-1B8D5F39EE4E}"/>
              </a:ext>
            </a:extLst>
          </p:cNvPr>
          <p:cNvSpPr txBox="1"/>
          <p:nvPr/>
        </p:nvSpPr>
        <p:spPr>
          <a:xfrm>
            <a:off x="4271044" y="805181"/>
            <a:ext cx="4872956" cy="461665"/>
          </a:xfrm>
          <a:prstGeom prst="rect">
            <a:avLst/>
          </a:prstGeom>
          <a:noFill/>
        </p:spPr>
        <p:txBody>
          <a:bodyPr wrap="square">
            <a:spAutoFit/>
          </a:bodyPr>
          <a:lstStyle/>
          <a:p>
            <a:pPr algn="ctr"/>
            <a:r>
              <a:rPr lang="en-GB" sz="1200" dirty="0">
                <a:latin typeface="Calibri Light" panose="020F0302020204030204" pitchFamily="34" charset="0"/>
                <a:cs typeface="Calibri Light" panose="020F0302020204030204" pitchFamily="34" charset="0"/>
              </a:rPr>
              <a:t>Jitter analysis in terms of beam delay, witness emittance and peak current at the photoinjector (</a:t>
            </a:r>
            <a:r>
              <a:rPr lang="en-GB" sz="1200" b="1" dirty="0">
                <a:solidFill>
                  <a:srgbClr val="00B0F0"/>
                </a:solidFill>
                <a:latin typeface="Calibri Light" panose="020F0302020204030204" pitchFamily="34" charset="0"/>
                <a:cs typeface="Calibri Light" panose="020F0302020204030204" pitchFamily="34" charset="0"/>
              </a:rPr>
              <a:t>upper</a:t>
            </a:r>
            <a:r>
              <a:rPr lang="en-GB" sz="1200" dirty="0">
                <a:latin typeface="Calibri Light" panose="020F0302020204030204" pitchFamily="34" charset="0"/>
                <a:cs typeface="Calibri Light" panose="020F0302020204030204" pitchFamily="34" charset="0"/>
              </a:rPr>
              <a:t>) and X-band </a:t>
            </a:r>
            <a:r>
              <a:rPr lang="en-GB" sz="1200" dirty="0" err="1">
                <a:latin typeface="Calibri Light" panose="020F0302020204030204" pitchFamily="34" charset="0"/>
                <a:cs typeface="Calibri Light" panose="020F0302020204030204" pitchFamily="34" charset="0"/>
              </a:rPr>
              <a:t>linac</a:t>
            </a:r>
            <a:r>
              <a:rPr lang="en-GB" sz="1200" dirty="0">
                <a:latin typeface="Calibri Light" panose="020F0302020204030204" pitchFamily="34" charset="0"/>
                <a:cs typeface="Calibri Light" panose="020F0302020204030204" pitchFamily="34" charset="0"/>
              </a:rPr>
              <a:t> (</a:t>
            </a:r>
            <a:r>
              <a:rPr lang="en-GB" sz="1200" b="1" dirty="0">
                <a:solidFill>
                  <a:srgbClr val="C00000"/>
                </a:solidFill>
                <a:latin typeface="Calibri Light" panose="020F0302020204030204" pitchFamily="34" charset="0"/>
                <a:cs typeface="Calibri Light" panose="020F0302020204030204" pitchFamily="34" charset="0"/>
              </a:rPr>
              <a:t>lower</a:t>
            </a:r>
            <a:r>
              <a:rPr lang="en-GB" sz="1200" dirty="0">
                <a:latin typeface="Calibri Light" panose="020F0302020204030204" pitchFamily="34" charset="0"/>
                <a:cs typeface="Calibri Light" panose="020F0302020204030204" pitchFamily="34" charset="0"/>
              </a:rPr>
              <a:t>) exit</a:t>
            </a:r>
            <a:endParaRPr lang="en-US" sz="1200" dirty="0">
              <a:latin typeface="Calibri Light" panose="020F0302020204030204" pitchFamily="34" charset="0"/>
              <a:cs typeface="Calibri Light" panose="020F0302020204030204" pitchFamily="34" charset="0"/>
            </a:endParaRPr>
          </a:p>
        </p:txBody>
      </p:sp>
      <p:sp>
        <p:nvSpPr>
          <p:cNvPr id="14" name="Rettangolo 13">
            <a:extLst>
              <a:ext uri="{FF2B5EF4-FFF2-40B4-BE49-F238E27FC236}">
                <a16:creationId xmlns:a16="http://schemas.microsoft.com/office/drawing/2014/main" id="{1E7E37C3-33B6-07FB-28DA-7B9EDB7B7F9C}"/>
              </a:ext>
            </a:extLst>
          </p:cNvPr>
          <p:cNvSpPr/>
          <p:nvPr/>
        </p:nvSpPr>
        <p:spPr>
          <a:xfrm>
            <a:off x="4245844" y="1221456"/>
            <a:ext cx="4833141" cy="172847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Immagine 15">
            <a:extLst>
              <a:ext uri="{FF2B5EF4-FFF2-40B4-BE49-F238E27FC236}">
                <a16:creationId xmlns:a16="http://schemas.microsoft.com/office/drawing/2014/main" id="{D25BC07F-2CD4-5BF6-A23D-C96C9574DD6D}"/>
              </a:ext>
            </a:extLst>
          </p:cNvPr>
          <p:cNvPicPr>
            <a:picLocks noChangeAspect="1"/>
          </p:cNvPicPr>
          <p:nvPr/>
        </p:nvPicPr>
        <p:blipFill>
          <a:blip r:embed="rId2"/>
          <a:stretch>
            <a:fillRect/>
          </a:stretch>
        </p:blipFill>
        <p:spPr>
          <a:xfrm>
            <a:off x="4279576" y="1278282"/>
            <a:ext cx="4754810" cy="1632898"/>
          </a:xfrm>
          <a:prstGeom prst="rect">
            <a:avLst/>
          </a:prstGeom>
          <a:ln>
            <a:noFill/>
          </a:ln>
        </p:spPr>
      </p:pic>
      <p:sp>
        <p:nvSpPr>
          <p:cNvPr id="18" name="Rettangolo 17">
            <a:extLst>
              <a:ext uri="{FF2B5EF4-FFF2-40B4-BE49-F238E27FC236}">
                <a16:creationId xmlns:a16="http://schemas.microsoft.com/office/drawing/2014/main" id="{56CBE350-CFDC-536B-969A-974BD89DA016}"/>
              </a:ext>
            </a:extLst>
          </p:cNvPr>
          <p:cNvSpPr/>
          <p:nvPr/>
        </p:nvSpPr>
        <p:spPr>
          <a:xfrm>
            <a:off x="4240411" y="2979045"/>
            <a:ext cx="4833141" cy="172847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Immagine 19">
            <a:extLst>
              <a:ext uri="{FF2B5EF4-FFF2-40B4-BE49-F238E27FC236}">
                <a16:creationId xmlns:a16="http://schemas.microsoft.com/office/drawing/2014/main" id="{8E325D3B-F11A-FB9B-4AF9-D9DEADB8D995}"/>
              </a:ext>
            </a:extLst>
          </p:cNvPr>
          <p:cNvPicPr>
            <a:picLocks noChangeAspect="1"/>
          </p:cNvPicPr>
          <p:nvPr/>
        </p:nvPicPr>
        <p:blipFill rotWithShape="1">
          <a:blip r:embed="rId3"/>
          <a:srcRect r="32863"/>
          <a:stretch/>
        </p:blipFill>
        <p:spPr>
          <a:xfrm>
            <a:off x="4254265" y="3013680"/>
            <a:ext cx="3226616" cy="1639022"/>
          </a:xfrm>
          <a:prstGeom prst="rect">
            <a:avLst/>
          </a:prstGeom>
        </p:spPr>
      </p:pic>
      <p:pic>
        <p:nvPicPr>
          <p:cNvPr id="22" name="Immagine 21">
            <a:extLst>
              <a:ext uri="{FF2B5EF4-FFF2-40B4-BE49-F238E27FC236}">
                <a16:creationId xmlns:a16="http://schemas.microsoft.com/office/drawing/2014/main" id="{F4AB8D2D-0030-806B-E3F1-7986BFD43AD5}"/>
              </a:ext>
            </a:extLst>
          </p:cNvPr>
          <p:cNvPicPr>
            <a:picLocks noChangeAspect="1"/>
          </p:cNvPicPr>
          <p:nvPr/>
        </p:nvPicPr>
        <p:blipFill>
          <a:blip r:embed="rId4"/>
          <a:stretch>
            <a:fillRect/>
          </a:stretch>
        </p:blipFill>
        <p:spPr>
          <a:xfrm>
            <a:off x="7480880" y="3022478"/>
            <a:ext cx="1566000" cy="1654900"/>
          </a:xfrm>
          <a:prstGeom prst="rect">
            <a:avLst/>
          </a:prstGeom>
        </p:spPr>
      </p:pic>
      <p:sp>
        <p:nvSpPr>
          <p:cNvPr id="23" name="Rettangolo 22">
            <a:extLst>
              <a:ext uri="{FF2B5EF4-FFF2-40B4-BE49-F238E27FC236}">
                <a16:creationId xmlns:a16="http://schemas.microsoft.com/office/drawing/2014/main" id="{41E368C4-145A-09F5-7CB7-AB05D9F617D6}"/>
              </a:ext>
            </a:extLst>
          </p:cNvPr>
          <p:cNvSpPr/>
          <p:nvPr/>
        </p:nvSpPr>
        <p:spPr>
          <a:xfrm>
            <a:off x="8405769" y="1278282"/>
            <a:ext cx="662350" cy="37810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ccia in giù 23">
            <a:extLst>
              <a:ext uri="{FF2B5EF4-FFF2-40B4-BE49-F238E27FC236}">
                <a16:creationId xmlns:a16="http://schemas.microsoft.com/office/drawing/2014/main" id="{D9F78666-8739-04A5-E2F7-E5477A8A8284}"/>
              </a:ext>
            </a:extLst>
          </p:cNvPr>
          <p:cNvSpPr/>
          <p:nvPr/>
        </p:nvSpPr>
        <p:spPr>
          <a:xfrm>
            <a:off x="8611108" y="1665184"/>
            <a:ext cx="251670" cy="1342735"/>
          </a:xfrm>
          <a:prstGeom prst="downArrow">
            <a:avLst/>
          </a:prstGeom>
          <a:gradFill flip="none" rotWithShape="1">
            <a:gsLst>
              <a:gs pos="13764">
                <a:srgbClr val="F2FAE2"/>
              </a:gs>
              <a:gs pos="0">
                <a:schemeClr val="accent1">
                  <a:lumMod val="5000"/>
                  <a:lumOff val="95000"/>
                </a:schemeClr>
              </a:gs>
              <a:gs pos="57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ttangolo 24">
            <a:extLst>
              <a:ext uri="{FF2B5EF4-FFF2-40B4-BE49-F238E27FC236}">
                <a16:creationId xmlns:a16="http://schemas.microsoft.com/office/drawing/2014/main" id="{97914161-11B5-C5DB-BB48-B9DAA299656B}"/>
              </a:ext>
            </a:extLst>
          </p:cNvPr>
          <p:cNvSpPr/>
          <p:nvPr/>
        </p:nvSpPr>
        <p:spPr>
          <a:xfrm>
            <a:off x="8289048" y="3022478"/>
            <a:ext cx="662350" cy="3781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ttangolo con angoli arrotondati 3">
            <a:extLst>
              <a:ext uri="{FF2B5EF4-FFF2-40B4-BE49-F238E27FC236}">
                <a16:creationId xmlns:a16="http://schemas.microsoft.com/office/drawing/2014/main" id="{CE53CD12-0698-8037-ACF9-7C5C934803DB}"/>
              </a:ext>
            </a:extLst>
          </p:cNvPr>
          <p:cNvSpPr/>
          <p:nvPr/>
        </p:nvSpPr>
        <p:spPr>
          <a:xfrm>
            <a:off x="5220477" y="1221456"/>
            <a:ext cx="601824" cy="443728"/>
          </a:xfrm>
          <a:prstGeom prst="roundRect">
            <a:avLst/>
          </a:prstGeom>
          <a:solidFill>
            <a:schemeClr val="accent2">
              <a:lumMod val="20000"/>
              <a:lumOff val="80000"/>
              <a:alpha val="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Freccia in giù 1">
            <a:extLst>
              <a:ext uri="{FF2B5EF4-FFF2-40B4-BE49-F238E27FC236}">
                <a16:creationId xmlns:a16="http://schemas.microsoft.com/office/drawing/2014/main" id="{7AE22216-CFE9-897E-71E7-BA7E4F411CB6}"/>
              </a:ext>
            </a:extLst>
          </p:cNvPr>
          <p:cNvSpPr/>
          <p:nvPr/>
        </p:nvSpPr>
        <p:spPr>
          <a:xfrm>
            <a:off x="1663119" y="3642709"/>
            <a:ext cx="814133" cy="3189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980585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FBA4C32E-7103-965B-B877-1D1E304BA80F}"/>
              </a:ext>
            </a:extLst>
          </p:cNvPr>
          <p:cNvSpPr>
            <a:spLocks noGrp="1"/>
          </p:cNvSpPr>
          <p:nvPr>
            <p:ph type="title"/>
          </p:nvPr>
        </p:nvSpPr>
        <p:spPr/>
        <p:txBody>
          <a:bodyPr/>
          <a:lstStyle/>
          <a:p>
            <a:r>
              <a:rPr lang="en-GB" dirty="0"/>
              <a:t>Witness-Driver distance distribution at the plasma module</a:t>
            </a:r>
          </a:p>
        </p:txBody>
      </p:sp>
      <p:sp>
        <p:nvSpPr>
          <p:cNvPr id="10" name="Segnaposto numero diapositiva 3">
            <a:extLst>
              <a:ext uri="{FF2B5EF4-FFF2-40B4-BE49-F238E27FC236}">
                <a16:creationId xmlns:a16="http://schemas.microsoft.com/office/drawing/2014/main" id="{51C33E66-530C-370F-9827-6EEE40CC645B}"/>
              </a:ext>
            </a:extLst>
          </p:cNvPr>
          <p:cNvSpPr>
            <a:spLocks noGrp="1"/>
          </p:cNvSpPr>
          <p:nvPr>
            <p:ph type="sldNum" sz="quarter" idx="4294967295"/>
          </p:nvPr>
        </p:nvSpPr>
        <p:spPr>
          <a:xfrm>
            <a:off x="7010400" y="4767263"/>
            <a:ext cx="2133600" cy="274637"/>
          </a:xfrm>
        </p:spPr>
        <p:txBody>
          <a:bodyPr/>
          <a:lstStyle/>
          <a:p>
            <a:pPr lvl="0"/>
            <a:fld id="{F6376610-0DB1-C24B-A872-616304164D28}" type="slidenum">
              <a:rPr lang="en-US" smtClean="0"/>
              <a:t>9</a:t>
            </a:fld>
            <a:endParaRPr lang="en-US"/>
          </a:p>
        </p:txBody>
      </p:sp>
      <p:sp>
        <p:nvSpPr>
          <p:cNvPr id="5" name="CasellaDiTesto 4">
            <a:extLst>
              <a:ext uri="{FF2B5EF4-FFF2-40B4-BE49-F238E27FC236}">
                <a16:creationId xmlns:a16="http://schemas.microsoft.com/office/drawing/2014/main" id="{FF6D7407-7A02-78EB-6604-984F9F4D5CC3}"/>
              </a:ext>
            </a:extLst>
          </p:cNvPr>
          <p:cNvSpPr txBox="1"/>
          <p:nvPr/>
        </p:nvSpPr>
        <p:spPr>
          <a:xfrm>
            <a:off x="6772043" y="910472"/>
            <a:ext cx="2124546" cy="444990"/>
          </a:xfrm>
          <a:prstGeom prst="rect">
            <a:avLst/>
          </a:prstGeom>
          <a:noFill/>
          <a:ln>
            <a:noFill/>
          </a:ln>
        </p:spPr>
        <p:txBody>
          <a:bodyPr vert="horz" wrap="none" lIns="61209" tIns="30605" rIns="61209" bIns="30605" compatLnSpc="0">
            <a:spAutoFit/>
          </a:bodyPr>
          <a:lstStyle/>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Capillary length 60 cm</a:t>
            </a:r>
          </a:p>
          <a:p>
            <a:pPr marL="285750" indent="-285750" hangingPunct="0">
              <a:buSzPct val="100000"/>
              <a:buFont typeface="Arial" panose="020B0604020202020204" pitchFamily="34" charset="0"/>
              <a:buChar char="•"/>
            </a:pPr>
            <a:r>
              <a:rPr lang="en-US" sz="1224" dirty="0">
                <a:latin typeface="Ubuntu Ligth" pitchFamily="18"/>
                <a:ea typeface="Arial Unicode MS" pitchFamily="2"/>
                <a:cs typeface="Tahoma" pitchFamily="2"/>
              </a:rPr>
              <a:t>Cut at 80% of 30 </a:t>
            </a:r>
            <a:r>
              <a:rPr lang="en-US" sz="1224" dirty="0" err="1">
                <a:latin typeface="Ubuntu Ligth" pitchFamily="18"/>
                <a:ea typeface="Arial Unicode MS" pitchFamily="2"/>
                <a:cs typeface="Tahoma" pitchFamily="2"/>
              </a:rPr>
              <a:t>pC</a:t>
            </a:r>
            <a:r>
              <a:rPr lang="en-US" sz="1224" dirty="0">
                <a:latin typeface="Ubuntu Ligth" pitchFamily="18"/>
                <a:ea typeface="Arial Unicode MS" pitchFamily="2"/>
                <a:cs typeface="Tahoma" pitchFamily="2"/>
              </a:rPr>
              <a:t> charge</a:t>
            </a:r>
          </a:p>
        </p:txBody>
      </p:sp>
      <p:sp>
        <p:nvSpPr>
          <p:cNvPr id="6" name="CasellaDiTesto 5">
            <a:extLst>
              <a:ext uri="{FF2B5EF4-FFF2-40B4-BE49-F238E27FC236}">
                <a16:creationId xmlns:a16="http://schemas.microsoft.com/office/drawing/2014/main" id="{5CE4FCFB-B76A-EF30-C1A5-DD840767C9AE}"/>
              </a:ext>
            </a:extLst>
          </p:cNvPr>
          <p:cNvSpPr txBox="1"/>
          <p:nvPr/>
        </p:nvSpPr>
        <p:spPr>
          <a:xfrm>
            <a:off x="3631499" y="1704420"/>
            <a:ext cx="1458081" cy="242306"/>
          </a:xfrm>
          <a:prstGeom prst="rect">
            <a:avLst/>
          </a:prstGeom>
          <a:noFill/>
          <a:ln>
            <a:noFill/>
          </a:ln>
        </p:spPr>
        <p:txBody>
          <a:bodyPr vert="horz" wrap="none" lIns="61209" tIns="30605" rIns="61209" bIns="30605" anchorCtr="0" compatLnSpc="0">
            <a:spAutoFit/>
          </a:bodyPr>
          <a:lstStyle/>
          <a:p>
            <a:pPr hangingPunct="0"/>
            <a:r>
              <a:rPr lang="en-US" sz="1224" dirty="0">
                <a:latin typeface="Arial" pitchFamily="18"/>
                <a:ea typeface="Arial Unicode MS" pitchFamily="2"/>
                <a:cs typeface="Tahoma" pitchFamily="2"/>
              </a:rPr>
              <a:t>Nominal Jitter case</a:t>
            </a:r>
          </a:p>
        </p:txBody>
      </p:sp>
      <p:sp>
        <p:nvSpPr>
          <p:cNvPr id="7" name="CasellaDiTesto 6">
            <a:extLst>
              <a:ext uri="{FF2B5EF4-FFF2-40B4-BE49-F238E27FC236}">
                <a16:creationId xmlns:a16="http://schemas.microsoft.com/office/drawing/2014/main" id="{5C994CD7-269F-AACF-1213-039A09658F2F}"/>
              </a:ext>
            </a:extLst>
          </p:cNvPr>
          <p:cNvSpPr txBox="1"/>
          <p:nvPr/>
        </p:nvSpPr>
        <p:spPr>
          <a:xfrm>
            <a:off x="6501469" y="1704420"/>
            <a:ext cx="2156221" cy="242242"/>
          </a:xfrm>
          <a:prstGeom prst="rect">
            <a:avLst/>
          </a:prstGeom>
          <a:noFill/>
          <a:ln>
            <a:noFill/>
          </a:ln>
        </p:spPr>
        <p:txBody>
          <a:bodyPr vert="horz" wrap="none" lIns="61209" tIns="30605" rIns="61209" bIns="30605" anchorCtr="0" compatLnSpc="0">
            <a:spAutoFit/>
          </a:bodyPr>
          <a:lstStyle/>
          <a:p>
            <a:pPr hangingPunct="0"/>
            <a:r>
              <a:rPr lang="en-US" sz="1224" dirty="0">
                <a:solidFill>
                  <a:schemeClr val="accent2"/>
                </a:solidFill>
                <a:latin typeface="Arial" pitchFamily="18"/>
                <a:ea typeface="Arial Unicode MS" pitchFamily="2"/>
                <a:cs typeface="Tahoma" pitchFamily="2"/>
              </a:rPr>
              <a:t>Half </a:t>
            </a:r>
            <a:r>
              <a:rPr lang="en-US" sz="1224" dirty="0" err="1">
                <a:solidFill>
                  <a:schemeClr val="accent2"/>
                </a:solidFill>
                <a:latin typeface="Arial" pitchFamily="18"/>
                <a:ea typeface="Arial Unicode MS" pitchFamily="2"/>
                <a:cs typeface="Tahoma" pitchFamily="2"/>
              </a:rPr>
              <a:t>Sband</a:t>
            </a:r>
            <a:r>
              <a:rPr lang="en-US" sz="1224" dirty="0">
                <a:solidFill>
                  <a:schemeClr val="accent2"/>
                </a:solidFill>
                <a:latin typeface="Arial" pitchFamily="18"/>
                <a:ea typeface="Arial Unicode MS" pitchFamily="2"/>
                <a:cs typeface="Tahoma" pitchFamily="2"/>
              </a:rPr>
              <a:t> </a:t>
            </a:r>
            <a:r>
              <a:rPr lang="en-US" sz="1224" dirty="0" err="1">
                <a:solidFill>
                  <a:schemeClr val="accent2"/>
                </a:solidFill>
                <a:latin typeface="Arial" pitchFamily="18"/>
                <a:ea typeface="Arial Unicode MS" pitchFamily="2"/>
                <a:cs typeface="Tahoma" pitchFamily="2"/>
              </a:rPr>
              <a:t>phase&amp;ampl</a:t>
            </a:r>
            <a:r>
              <a:rPr lang="en-US" sz="1224" dirty="0">
                <a:solidFill>
                  <a:schemeClr val="accent2"/>
                </a:solidFill>
                <a:latin typeface="Arial" pitchFamily="18"/>
                <a:ea typeface="Arial Unicode MS" pitchFamily="2"/>
                <a:cs typeface="Tahoma" pitchFamily="2"/>
              </a:rPr>
              <a:t> jitter</a:t>
            </a:r>
          </a:p>
        </p:txBody>
      </p:sp>
      <p:sp>
        <p:nvSpPr>
          <p:cNvPr id="11" name="CasellaDiTesto 10">
            <a:extLst>
              <a:ext uri="{FF2B5EF4-FFF2-40B4-BE49-F238E27FC236}">
                <a16:creationId xmlns:a16="http://schemas.microsoft.com/office/drawing/2014/main" id="{E87BE14B-180F-814A-9113-380C03602229}"/>
              </a:ext>
            </a:extLst>
          </p:cNvPr>
          <p:cNvSpPr txBox="1"/>
          <p:nvPr/>
        </p:nvSpPr>
        <p:spPr>
          <a:xfrm>
            <a:off x="0" y="1084637"/>
            <a:ext cx="2823991" cy="4701287"/>
          </a:xfrm>
          <a:prstGeom prst="rect">
            <a:avLst/>
          </a:prstGeom>
          <a:noFill/>
        </p:spPr>
        <p:txBody>
          <a:bodyPr wrap="square" lIns="91440" tIns="45720" rIns="91440" bIns="45720" rtlCol="0" anchor="t">
            <a:spAutoFit/>
          </a:bodyPr>
          <a:lstStyle/>
          <a:p>
            <a:pPr defTabSz="342900">
              <a:spcBef>
                <a:spcPts val="263"/>
              </a:spcBef>
            </a:pPr>
            <a:r>
              <a:rPr lang="en-GB" sz="1600" b="1" dirty="0"/>
              <a:t>Nominal jitter case :</a:t>
            </a:r>
          </a:p>
          <a:p>
            <a:pPr defTabSz="342900">
              <a:spcBef>
                <a:spcPts val="263"/>
              </a:spcBef>
            </a:pPr>
            <a:r>
              <a:rPr lang="en-GB" sz="1600" b="1" dirty="0">
                <a:cs typeface="Calibri"/>
              </a:rPr>
              <a:t>	RF </a:t>
            </a:r>
            <a:r>
              <a:rPr lang="en-GB" sz="1600" b="1" dirty="0" err="1">
                <a:cs typeface="Calibri"/>
              </a:rPr>
              <a:t>ampl</a:t>
            </a:r>
            <a:r>
              <a:rPr lang="en-GB" sz="1600" b="1" dirty="0">
                <a:cs typeface="Calibri"/>
              </a:rPr>
              <a:t>  ± 0.2 % (</a:t>
            </a:r>
            <a:r>
              <a:rPr lang="en-GB" sz="1600" b="1" dirty="0" err="1">
                <a:cs typeface="Calibri"/>
              </a:rPr>
              <a:t>Sband</a:t>
            </a:r>
            <a:r>
              <a:rPr lang="en-GB" sz="1600" b="1" dirty="0">
                <a:cs typeface="Calibri"/>
              </a:rPr>
              <a:t>)</a:t>
            </a:r>
          </a:p>
          <a:p>
            <a:pPr defTabSz="342900">
              <a:spcBef>
                <a:spcPts val="263"/>
              </a:spcBef>
            </a:pPr>
            <a:r>
              <a:rPr lang="en-GB" sz="1600" b="1" dirty="0">
                <a:cs typeface="Calibri"/>
              </a:rPr>
              <a:t>       RF phase ± 0.03° (</a:t>
            </a:r>
            <a:r>
              <a:rPr lang="en-GB" sz="1600" b="1" dirty="0" err="1">
                <a:cs typeface="Calibri"/>
              </a:rPr>
              <a:t>Sband</a:t>
            </a:r>
            <a:r>
              <a:rPr lang="en-GB" sz="1600" b="1" dirty="0">
                <a:cs typeface="Calibri"/>
              </a:rPr>
              <a:t>)</a:t>
            </a:r>
          </a:p>
          <a:p>
            <a:pPr defTabSz="342900">
              <a:spcBef>
                <a:spcPts val="263"/>
              </a:spcBef>
            </a:pPr>
            <a:r>
              <a:rPr lang="en-GB" sz="1600" b="1" dirty="0">
                <a:cs typeface="Calibri"/>
              </a:rPr>
              <a:t>	RF </a:t>
            </a:r>
            <a:r>
              <a:rPr lang="en-GB" sz="1600" b="1" dirty="0" err="1">
                <a:cs typeface="Calibri"/>
              </a:rPr>
              <a:t>ampl</a:t>
            </a:r>
            <a:r>
              <a:rPr lang="en-GB" sz="1600" b="1" dirty="0">
                <a:cs typeface="Calibri"/>
              </a:rPr>
              <a:t>  ± 0.2 % (</a:t>
            </a:r>
            <a:r>
              <a:rPr lang="en-GB" sz="1600" b="1" dirty="0" err="1">
                <a:cs typeface="Calibri"/>
              </a:rPr>
              <a:t>Xband</a:t>
            </a:r>
            <a:r>
              <a:rPr lang="en-GB" sz="1600" b="1" dirty="0">
                <a:cs typeface="Calibri"/>
              </a:rPr>
              <a:t>)</a:t>
            </a:r>
          </a:p>
          <a:p>
            <a:pPr defTabSz="342900">
              <a:spcBef>
                <a:spcPts val="263"/>
              </a:spcBef>
            </a:pPr>
            <a:r>
              <a:rPr lang="en-GB" sz="1600" b="1" dirty="0">
                <a:cs typeface="Calibri"/>
              </a:rPr>
              <a:t>       RF phase ± 0.1 °  (</a:t>
            </a:r>
            <a:r>
              <a:rPr lang="en-GB" sz="1600" b="1" dirty="0" err="1">
                <a:cs typeface="Calibri"/>
              </a:rPr>
              <a:t>Xband</a:t>
            </a:r>
            <a:r>
              <a:rPr lang="en-GB" sz="1600" b="1" dirty="0">
                <a:cs typeface="Calibri"/>
              </a:rPr>
              <a:t>)</a:t>
            </a:r>
          </a:p>
          <a:p>
            <a:pPr defTabSz="342900">
              <a:spcBef>
                <a:spcPts val="263"/>
              </a:spcBef>
            </a:pPr>
            <a:endParaRPr lang="en-GB" sz="1600" b="1" dirty="0">
              <a:cs typeface="Calibri"/>
            </a:endParaRPr>
          </a:p>
          <a:p>
            <a:pPr defTabSz="342900">
              <a:spcBef>
                <a:spcPts val="263"/>
              </a:spcBef>
            </a:pPr>
            <a:endParaRPr lang="en-GB" sz="1600" b="1" dirty="0">
              <a:cs typeface="Calibri"/>
            </a:endParaRPr>
          </a:p>
          <a:p>
            <a:pPr defTabSz="342900">
              <a:spcBef>
                <a:spcPts val="263"/>
              </a:spcBef>
            </a:pPr>
            <a:r>
              <a:rPr lang="en-GB" sz="1600" b="1" dirty="0">
                <a:solidFill>
                  <a:schemeClr val="accent2"/>
                </a:solidFill>
                <a:cs typeface="Calibri"/>
              </a:rPr>
              <a:t>Half </a:t>
            </a:r>
            <a:r>
              <a:rPr lang="en-GB" sz="1600" b="1" dirty="0" err="1">
                <a:solidFill>
                  <a:schemeClr val="accent2"/>
                </a:solidFill>
                <a:cs typeface="Calibri"/>
              </a:rPr>
              <a:t>Sband</a:t>
            </a:r>
            <a:r>
              <a:rPr lang="en-GB" sz="1600" b="1" dirty="0">
                <a:solidFill>
                  <a:schemeClr val="accent2"/>
                </a:solidFill>
                <a:cs typeface="Calibri"/>
              </a:rPr>
              <a:t> </a:t>
            </a:r>
            <a:r>
              <a:rPr lang="en-GB" sz="1600" b="1" dirty="0" err="1">
                <a:solidFill>
                  <a:schemeClr val="accent2"/>
                </a:solidFill>
                <a:cs typeface="Calibri"/>
              </a:rPr>
              <a:t>phase&amp;ampl</a:t>
            </a:r>
            <a:r>
              <a:rPr lang="en-GB" sz="1600" b="1" dirty="0">
                <a:solidFill>
                  <a:schemeClr val="accent2"/>
                </a:solidFill>
                <a:cs typeface="Calibri"/>
              </a:rPr>
              <a:t> jitter only </a:t>
            </a:r>
          </a:p>
          <a:p>
            <a:pPr defTabSz="342900">
              <a:spcBef>
                <a:spcPts val="263"/>
              </a:spcBef>
            </a:pPr>
            <a:r>
              <a:rPr lang="en-GB" sz="1600" b="1" dirty="0">
                <a:solidFill>
                  <a:schemeClr val="accent2"/>
                </a:solidFill>
                <a:cs typeface="Calibri"/>
              </a:rPr>
              <a:t>(phase value based on C-band solid state modulator performances and amplitude best performance at SPARC_LAB)</a:t>
            </a:r>
          </a:p>
          <a:p>
            <a:pPr defTabSz="342900">
              <a:spcBef>
                <a:spcPts val="263"/>
              </a:spcBef>
            </a:pPr>
            <a:endParaRPr lang="en-GB" sz="1600" b="1" dirty="0">
              <a:cs typeface="Calibri"/>
            </a:endParaRPr>
          </a:p>
          <a:p>
            <a:pPr defTabSz="342900">
              <a:spcBef>
                <a:spcPts val="263"/>
              </a:spcBef>
            </a:pPr>
            <a:endParaRPr lang="en-GB" sz="1600" b="1" dirty="0">
              <a:cs typeface="Calibri"/>
            </a:endParaRPr>
          </a:p>
          <a:p>
            <a:pPr defTabSz="342900">
              <a:spcBef>
                <a:spcPts val="263"/>
              </a:spcBef>
            </a:pPr>
            <a:endParaRPr lang="en-GB" sz="1600" b="1" dirty="0"/>
          </a:p>
        </p:txBody>
      </p:sp>
      <p:pic>
        <p:nvPicPr>
          <p:cNvPr id="4" name="Immagine 3">
            <a:extLst>
              <a:ext uri="{FF2B5EF4-FFF2-40B4-BE49-F238E27FC236}">
                <a16:creationId xmlns:a16="http://schemas.microsoft.com/office/drawing/2014/main" id="{8840C2AC-44CA-514F-7732-5B738B875371}"/>
              </a:ext>
            </a:extLst>
          </p:cNvPr>
          <p:cNvPicPr>
            <a:picLocks noChangeAspect="1"/>
          </p:cNvPicPr>
          <p:nvPr/>
        </p:nvPicPr>
        <p:blipFill>
          <a:blip r:embed="rId3">
            <a:lum/>
            <a:alphaModFix/>
          </a:blip>
          <a:srcRect/>
          <a:stretch>
            <a:fillRect/>
          </a:stretch>
        </p:blipFill>
        <p:spPr>
          <a:xfrm>
            <a:off x="2718909" y="2038877"/>
            <a:ext cx="3087727" cy="2315795"/>
          </a:xfrm>
          <a:prstGeom prst="rect">
            <a:avLst/>
          </a:prstGeom>
          <a:noFill/>
          <a:ln>
            <a:noFill/>
          </a:ln>
        </p:spPr>
      </p:pic>
      <p:pic>
        <p:nvPicPr>
          <p:cNvPr id="9" name="Immagine 8">
            <a:extLst>
              <a:ext uri="{FF2B5EF4-FFF2-40B4-BE49-F238E27FC236}">
                <a16:creationId xmlns:a16="http://schemas.microsoft.com/office/drawing/2014/main" id="{EE9BE16C-2D6C-8D02-565C-13C3685073D4}"/>
              </a:ext>
            </a:extLst>
          </p:cNvPr>
          <p:cNvPicPr>
            <a:picLocks noChangeAspect="1"/>
          </p:cNvPicPr>
          <p:nvPr/>
        </p:nvPicPr>
        <p:blipFill>
          <a:blip r:embed="rId4">
            <a:lum/>
            <a:alphaModFix/>
          </a:blip>
          <a:srcRect/>
          <a:stretch>
            <a:fillRect/>
          </a:stretch>
        </p:blipFill>
        <p:spPr>
          <a:xfrm>
            <a:off x="5701553" y="1964165"/>
            <a:ext cx="3406951" cy="2555213"/>
          </a:xfrm>
          <a:prstGeom prst="rect">
            <a:avLst/>
          </a:prstGeom>
          <a:noFill/>
          <a:ln>
            <a:noFill/>
          </a:ln>
        </p:spPr>
      </p:pic>
      <p:sp>
        <p:nvSpPr>
          <p:cNvPr id="2" name="CasellaDiTesto 1">
            <a:extLst>
              <a:ext uri="{FF2B5EF4-FFF2-40B4-BE49-F238E27FC236}">
                <a16:creationId xmlns:a16="http://schemas.microsoft.com/office/drawing/2014/main" id="{822BC01F-D9E2-2A0E-5D75-1BB705460A80}"/>
              </a:ext>
            </a:extLst>
          </p:cNvPr>
          <p:cNvSpPr txBox="1"/>
          <p:nvPr/>
        </p:nvSpPr>
        <p:spPr>
          <a:xfrm>
            <a:off x="6096000" y="4732570"/>
            <a:ext cx="2402541" cy="369332"/>
          </a:xfrm>
          <a:prstGeom prst="rect">
            <a:avLst/>
          </a:prstGeom>
          <a:noFill/>
        </p:spPr>
        <p:txBody>
          <a:bodyPr wrap="square" rtlCol="0">
            <a:spAutoFit/>
          </a:bodyPr>
          <a:lstStyle/>
          <a:p>
            <a:r>
              <a:rPr lang="en-GB" dirty="0"/>
              <a:t>A. Del </a:t>
            </a:r>
            <a:r>
              <a:rPr lang="en-GB" dirty="0" err="1"/>
              <a:t>Dotto</a:t>
            </a:r>
            <a:r>
              <a:rPr lang="en-GB" dirty="0"/>
              <a:t>, S. Romeo</a:t>
            </a:r>
          </a:p>
        </p:txBody>
      </p:sp>
    </p:spTree>
  </p:cSld>
  <p:clrMapOvr>
    <a:masterClrMapping/>
  </p:clrMapOvr>
</p:sld>
</file>

<file path=ppt/theme/theme1.xml><?xml version="1.0" encoding="utf-8"?>
<a:theme xmlns:a="http://schemas.openxmlformats.org/drawingml/2006/main" name="1_Tema di Office">
  <a:themeElements>
    <a:clrScheme name="Personalizzati 1">
      <a:dk1>
        <a:srgbClr val="008F51"/>
      </a:dk1>
      <a:lt1>
        <a:srgbClr val="FFFFFF"/>
      </a:lt1>
      <a:dk2>
        <a:srgbClr val="008F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defTabSz="342900">
          <a:spcBef>
            <a:spcPts val="263"/>
          </a:spcBef>
          <a:defRPr sz="1200" b="1" dirty="0"/>
        </a:defPPr>
      </a:lstStyle>
    </a:txDef>
  </a:objectDefaults>
  <a:extraClrSchemeLst/>
  <a:extLst>
    <a:ext uri="{05A4C25C-085E-4340-85A3-A5531E510DB2}">
      <thm15:themeFamily xmlns:thm15="http://schemas.microsoft.com/office/thememl/2012/main" name="WA1_Rev_Committe_Feb_22_2021_rev1" id="{572E6BE1-E081-6A42-88D3-A16431791196}" vid="{6E278F3E-7C45-754E-B5AB-6C4A4BBD532C}"/>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WA_Meeting" id="{8AEF6866-20A0-FD47-8A94-2736F5AEA19B}" vid="{BEB87E50-724E-474D-AEA5-D907A88D00EC}"/>
    </a:ext>
  </a:extLst>
</a:theme>
</file>

<file path=ppt/theme/theme5.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6.xml><?xml version="1.0" encoding="utf-8"?>
<a:theme xmlns:a="http://schemas.openxmlformats.org/drawingml/2006/main" name="Afterglow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glowVTI" id="{804DBEB7-1920-4C72-A0CB-091339F1875F}" vid="{D4C59F5A-9ECA-4C96-BDFD-0606A75324E3}"/>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1_Tema di Office</Template>
  <TotalTime>37582</TotalTime>
  <Words>2557</Words>
  <Application>Microsoft Macintosh PowerPoint</Application>
  <PresentationFormat>Presentazione su schermo (16:9)</PresentationFormat>
  <Paragraphs>477</Paragraphs>
  <Slides>36</Slides>
  <Notes>3</Notes>
  <HiddenSlides>0</HiddenSlides>
  <MMClips>0</MMClips>
  <ScaleCrop>false</ScaleCrop>
  <HeadingPairs>
    <vt:vector size="6" baseType="variant">
      <vt:variant>
        <vt:lpstr>Caratteri utilizzati</vt:lpstr>
      </vt:variant>
      <vt:variant>
        <vt:i4>18</vt:i4>
      </vt:variant>
      <vt:variant>
        <vt:lpstr>Tema</vt:lpstr>
      </vt:variant>
      <vt:variant>
        <vt:i4>6</vt:i4>
      </vt:variant>
      <vt:variant>
        <vt:lpstr>Titoli diapositive</vt:lpstr>
      </vt:variant>
      <vt:variant>
        <vt:i4>36</vt:i4>
      </vt:variant>
    </vt:vector>
  </HeadingPairs>
  <TitlesOfParts>
    <vt:vector size="60" baseType="lpstr">
      <vt:lpstr>-apple-system</vt:lpstr>
      <vt:lpstr>STIXGeneral</vt:lpstr>
      <vt:lpstr>Ubuntu Ligth</vt:lpstr>
      <vt:lpstr>Arial</vt:lpstr>
      <vt:lpstr>Arial Nova</vt:lpstr>
      <vt:lpstr>Arial Rounded MT Bold</vt:lpstr>
      <vt:lpstr>Calibri</vt:lpstr>
      <vt:lpstr>Calibri Light</vt:lpstr>
      <vt:lpstr>Cambria Math</vt:lpstr>
      <vt:lpstr>Courier New</vt:lpstr>
      <vt:lpstr>Gill Sans Nova</vt:lpstr>
      <vt:lpstr>Helvetica Neue Light</vt:lpstr>
      <vt:lpstr>Maiandra GD</vt:lpstr>
      <vt:lpstr>Open Sans</vt:lpstr>
      <vt:lpstr>Open Sans Semibold</vt:lpstr>
      <vt:lpstr>Trade Gothic Next Cond</vt:lpstr>
      <vt:lpstr>Trade Gothic Next Light</vt:lpstr>
      <vt:lpstr>Wingdings</vt:lpstr>
      <vt:lpstr>1_Tema di Office</vt:lpstr>
      <vt:lpstr>Personalizza struttura</vt:lpstr>
      <vt:lpstr>1_Personalizza struttura</vt:lpstr>
      <vt:lpstr>Tema di Office</vt:lpstr>
      <vt:lpstr>GradientRiseVTI</vt:lpstr>
      <vt:lpstr>AfterglowVTI</vt:lpstr>
      <vt:lpstr>EuPRAXIA@SPARC_LAB Start to end Simulations</vt:lpstr>
      <vt:lpstr>OUTLINE</vt:lpstr>
      <vt:lpstr>Reference Working point Beam Dynamics</vt:lpstr>
      <vt:lpstr>June 2023: first results on jitter analysis for the Linac</vt:lpstr>
      <vt:lpstr>From TDR Rev Comm Jun 2023</vt:lpstr>
      <vt:lpstr>Computing Resources update</vt:lpstr>
      <vt:lpstr>Computing Architecture &amp; plan</vt:lpstr>
      <vt:lpstr>Some Details on the June Jitter analysis in the Linac</vt:lpstr>
      <vt:lpstr>Witness-Driver distance distribution at the plasma module</vt:lpstr>
      <vt:lpstr>Witness energy distribution at the plasma module exit</vt:lpstr>
      <vt:lpstr>Witness energy spread distribution at the plasma module exit</vt:lpstr>
      <vt:lpstr>Updated analysis for Photoinjector w S-band ampl. jitter contribution comparable w phase jitter contribution and neglecting the  laser time arrival</vt:lpstr>
      <vt:lpstr>Alternative solution for COMB beam shaping</vt:lpstr>
      <vt:lpstr>Linac lattice</vt:lpstr>
      <vt:lpstr>Longitudinal phase space evolution</vt:lpstr>
      <vt:lpstr>From Longitudinal to transverse phspace</vt:lpstr>
      <vt:lpstr>Witness &amp; Driver analysis</vt:lpstr>
      <vt:lpstr>Jitter studies including acceleration in plasma for magnetic-mask shaping</vt:lpstr>
      <vt:lpstr>First Results for magnetic-mask shaped beam  1</vt:lpstr>
      <vt:lpstr>First Results for magnetic-mask shaped beam  2</vt:lpstr>
      <vt:lpstr>First Results for magnetic-mask shaped beam  3</vt:lpstr>
      <vt:lpstr>Jitter analysis Summary Table &amp; Open Points</vt:lpstr>
      <vt:lpstr>Conclusions and To-do List</vt:lpstr>
      <vt:lpstr>Thanks for your attention</vt:lpstr>
      <vt:lpstr>Backup Slides</vt:lpstr>
      <vt:lpstr>Slit nella chicane RFXTW phase=84°  400kp iniziali 298.584kp finali</vt:lpstr>
      <vt:lpstr>Some statistics on accelerated Witness bunch</vt:lpstr>
      <vt:lpstr>The Basic Layout</vt:lpstr>
      <vt:lpstr>Start2End for the basic layout </vt:lpstr>
      <vt:lpstr>S2E «basic» details: 1/4</vt:lpstr>
      <vt:lpstr>S2E «basic» details: 2/4</vt:lpstr>
      <vt:lpstr>S2E «basic» details: 3/4</vt:lpstr>
      <vt:lpstr>S2E «basic» details: λ_r=4 nm 4/4</vt:lpstr>
      <vt:lpstr>S2E «basic» details: λ_r=3.3 nm 4/4</vt:lpstr>
      <vt:lpstr>EuPRAXIA@SPARC_LAB Parameter List update 1 </vt:lpstr>
      <vt:lpstr>EuPRAXIA@SPARC_LAB Parameter List update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EuPRAXIA@SPARC_LAB Start to end Simulations</dc:title>
  <dc:creator>Cristina Vaccarezza</dc:creator>
  <cp:lastModifiedBy>Cristina Vaccarezza</cp:lastModifiedBy>
  <cp:revision>6</cp:revision>
  <dcterms:created xsi:type="dcterms:W3CDTF">2021-10-20T13:26:41Z</dcterms:created>
  <dcterms:modified xsi:type="dcterms:W3CDTF">2023-11-21T11:22:40Z</dcterms:modified>
</cp:coreProperties>
</file>