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3690" r:id="rId2"/>
    <p:sldId id="3769" r:id="rId3"/>
    <p:sldId id="3758" r:id="rId4"/>
    <p:sldId id="3940" r:id="rId5"/>
    <p:sldId id="3941" r:id="rId6"/>
    <p:sldId id="3678" r:id="rId7"/>
    <p:sldId id="3942" r:id="rId8"/>
    <p:sldId id="3776" r:id="rId9"/>
    <p:sldId id="3777" r:id="rId10"/>
    <p:sldId id="3856" r:id="rId11"/>
    <p:sldId id="3943" r:id="rId12"/>
    <p:sldId id="3620" r:id="rId13"/>
    <p:sldId id="3939" r:id="rId14"/>
    <p:sldId id="3728" r:id="rId15"/>
    <p:sldId id="273" r:id="rId16"/>
    <p:sldId id="3944" r:id="rId17"/>
    <p:sldId id="3701" r:id="rId18"/>
    <p:sldId id="282" r:id="rId19"/>
    <p:sldId id="3767" r:id="rId20"/>
    <p:sldId id="3886" r:id="rId21"/>
    <p:sldId id="3945" r:id="rId22"/>
    <p:sldId id="3787" r:id="rId23"/>
    <p:sldId id="3788" r:id="rId24"/>
    <p:sldId id="3946" r:id="rId25"/>
    <p:sldId id="3870" r:id="rId26"/>
    <p:sldId id="3867" r:id="rId27"/>
    <p:sldId id="3879" r:id="rId28"/>
    <p:sldId id="3893" r:id="rId29"/>
    <p:sldId id="3895" r:id="rId30"/>
    <p:sldId id="3896" r:id="rId31"/>
    <p:sldId id="3897" r:id="rId32"/>
    <p:sldId id="3902" r:id="rId33"/>
    <p:sldId id="3904" r:id="rId34"/>
    <p:sldId id="3905" r:id="rId35"/>
    <p:sldId id="3908" r:id="rId36"/>
    <p:sldId id="3909" r:id="rId37"/>
    <p:sldId id="3910" r:id="rId38"/>
    <p:sldId id="3912" r:id="rId39"/>
    <p:sldId id="3920" r:id="rId40"/>
    <p:sldId id="3852" r:id="rId41"/>
    <p:sldId id="3854" r:id="rId42"/>
    <p:sldId id="3855" r:id="rId43"/>
    <p:sldId id="3851" r:id="rId44"/>
    <p:sldId id="3778" r:id="rId45"/>
    <p:sldId id="3779" r:id="rId46"/>
    <p:sldId id="3780" r:id="rId47"/>
    <p:sldId id="3762" r:id="rId48"/>
    <p:sldId id="3947" r:id="rId49"/>
    <p:sldId id="3887" r:id="rId50"/>
    <p:sldId id="3888" r:id="rId51"/>
    <p:sldId id="3890" r:id="rId52"/>
    <p:sldId id="3891" r:id="rId53"/>
    <p:sldId id="3892" r:id="rId54"/>
    <p:sldId id="3930" r:id="rId55"/>
    <p:sldId id="3931" r:id="rId56"/>
    <p:sldId id="3932" r:id="rId57"/>
    <p:sldId id="3933" r:id="rId58"/>
    <p:sldId id="3934" r:id="rId59"/>
    <p:sldId id="3935" r:id="rId60"/>
    <p:sldId id="3936" r:id="rId61"/>
    <p:sldId id="3937" r:id="rId62"/>
    <p:sldId id="3938" r:id="rId63"/>
    <p:sldId id="3872" r:id="rId64"/>
    <p:sldId id="3877" r:id="rId65"/>
    <p:sldId id="387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4186"/>
    <a:srgbClr val="A6A6A6"/>
    <a:srgbClr val="DDE9F7"/>
    <a:srgbClr val="0055A5"/>
    <a:srgbClr val="437AAB"/>
    <a:srgbClr val="385273"/>
    <a:srgbClr val="EF3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3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- 21 Nov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- 21 Nov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- 21 Nov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6" y="2492848"/>
            <a:ext cx="7813967" cy="1043854"/>
          </a:xfrm>
        </p:spPr>
        <p:txBody>
          <a:bodyPr>
            <a:noAutofit/>
          </a:bodyPr>
          <a:lstStyle/>
          <a:p>
            <a:r>
              <a:rPr lang="en-GB" sz="4000" dirty="0"/>
              <a:t>Status of the </a:t>
            </a:r>
            <a:r>
              <a:rPr lang="en-GB" sz="4000" dirty="0" err="1"/>
              <a:t>EuPRAXIA</a:t>
            </a:r>
            <a:r>
              <a:rPr lang="en-GB" sz="4000" dirty="0"/>
              <a:t> ESFRI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3487" y="3611130"/>
            <a:ext cx="7813967" cy="812944"/>
          </a:xfrm>
        </p:spPr>
        <p:txBody>
          <a:bodyPr>
            <a:noAutofit/>
          </a:bodyPr>
          <a:lstStyle/>
          <a:p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, GSI (via remote)</a:t>
            </a:r>
          </a:p>
          <a:p>
            <a:r>
              <a:rPr lang="en-GB" dirty="0"/>
              <a:t>Frascati, Rome, Italy, 21 – 22 Nov 2023</a:t>
            </a:r>
          </a:p>
        </p:txBody>
      </p:sp>
    </p:spTree>
    <p:extLst>
      <p:ext uri="{BB962C8B-B14F-4D97-AF65-F5344CB8AC3E}">
        <p14:creationId xmlns:p14="http://schemas.microsoft.com/office/powerpoint/2010/main" val="351836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64031E5-ED24-6C18-43B6-30052EDB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AC0537-1400-CC06-B7F4-2A20E4F2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337909" cy="1325563"/>
          </a:xfrm>
        </p:spPr>
        <p:txBody>
          <a:bodyPr/>
          <a:lstStyle/>
          <a:p>
            <a:r>
              <a:rPr lang="de-DE" dirty="0">
                <a:latin typeface="+mn-lt"/>
              </a:rPr>
              <a:t>INFN Interview of Massimo, Fermi Prize, 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EE0B1B-4F66-7A14-B576-310E13A0CA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8D9F51-CD69-F80F-BD2A-FB414AED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3" y="994032"/>
            <a:ext cx="5894867" cy="5104753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3D68779D-0E65-F81C-B298-FE05BDD7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70" y="1005252"/>
            <a:ext cx="5806573" cy="29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56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53667C-C05E-7270-E831-E05B523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7325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err="1"/>
              <a:t>Consortium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Outreach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b="1" dirty="0"/>
              <a:t>The PP Project </a:t>
            </a:r>
            <a:r>
              <a:rPr lang="de-DE" sz="3200" b="1" dirty="0" err="1"/>
              <a:t>Bodies</a:t>
            </a:r>
            <a:endParaRPr lang="de-DE" sz="32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Implementation RI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Budget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latin typeface="+mn-lt"/>
              </a:rPr>
              <a:t>News &amp; Changes</a:t>
            </a:r>
            <a:r>
              <a:rPr lang="de-DE" sz="3200" dirty="0">
                <a:latin typeface="+mn-lt"/>
              </a:rPr>
              <a:t> (Progress </a:t>
            </a:r>
            <a:r>
              <a:rPr lang="de-DE" sz="3200" dirty="0" err="1">
                <a:latin typeface="+mn-lt"/>
              </a:rPr>
              <a:t>with</a:t>
            </a:r>
            <a:r>
              <a:rPr lang="de-DE" sz="3200" dirty="0">
                <a:latin typeface="+mn-lt"/>
              </a:rPr>
              <a:t> EU PO)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A5DFA6-542B-7AD5-BE04-D23D35C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1FB5AB-1F03-8551-3C4B-004719F6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E727E-151A-8D11-E6AE-08BC22634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233806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5075D31E-2CAF-0D60-9E06-4FE962CD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73"/>
          <a:stretch/>
        </p:blipFill>
        <p:spPr>
          <a:xfrm>
            <a:off x="7430566" y="785078"/>
            <a:ext cx="4761434" cy="222225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6AA09F8-91E9-170C-742D-8D55019B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578271" cy="1325563"/>
          </a:xfrm>
        </p:spPr>
        <p:txBody>
          <a:bodyPr/>
          <a:lstStyle/>
          <a:p>
            <a:r>
              <a:rPr lang="en-US" sz="3200" dirty="0" err="1">
                <a:latin typeface="Calibri"/>
              </a:rPr>
              <a:t>EuPRAXIA</a:t>
            </a:r>
            <a:r>
              <a:rPr lang="en-US" sz="3200" dirty="0">
                <a:latin typeface="Calibri"/>
              </a:rPr>
              <a:t>-PP (Preparatory Phase) Key Facts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4334D-CE74-3FFC-AC64-BDD7B6207D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36742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A3269A-0189-81EF-91E8-27BD3AE940EF}"/>
              </a:ext>
            </a:extLst>
          </p:cNvPr>
          <p:cNvSpPr txBox="1"/>
          <p:nvPr/>
        </p:nvSpPr>
        <p:spPr>
          <a:xfrm>
            <a:off x="182638" y="835687"/>
            <a:ext cx="6885427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RI in Europe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in-kind): 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8.3 M€</a:t>
            </a:r>
          </a:p>
          <a:p>
            <a:pPr marL="800078" marR="0" lvl="1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2.49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(EU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in-kind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800078" marR="0" lvl="1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Outside EU	 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0.69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Switzerland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0.51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(UK)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organized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16 Work Packages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Nov 2022 – 31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2026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Coordinator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headquarters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participating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organizations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 countries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“Board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Financial Sponsors“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representatives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agencies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</a:t>
            </a:r>
            <a:r>
              <a:rPr lang="de-DE" sz="2400" b="1" dirty="0">
                <a:solidFill>
                  <a:prstClr val="black"/>
                </a:solidFill>
                <a:latin typeface="Calibri"/>
              </a:rPr>
              <a:t>31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total M&amp;P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569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secured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Site 1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essentially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financed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Massimo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0E35245A-0830-5918-2918-F5062758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65" y="3104793"/>
            <a:ext cx="4761435" cy="1919610"/>
          </a:xfrm>
          <a:prstGeom prst="rect">
            <a:avLst/>
          </a:prstGeom>
        </p:spPr>
      </p:pic>
      <p:pic>
        <p:nvPicPr>
          <p:cNvPr id="41" name="Bildplatzhalter 6">
            <a:extLst>
              <a:ext uri="{FF2B5EF4-FFF2-40B4-BE49-F238E27FC236}">
                <a16:creationId xmlns:a16="http://schemas.microsoft.com/office/drawing/2014/main" id="{7F37C363-E5DC-1E96-D2F9-C5C490CCF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327" y="5121862"/>
            <a:ext cx="3714673" cy="123758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2CA925B-69AE-D345-DF46-59EFDA55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C3CC28-014D-63C2-9495-4C51EFD2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72A07D2-32EA-136A-5A2A-577B9C1A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Project Boards PP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SFRI-EuPRAXIA-15-Organi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 r="19912" b="60425"/>
          <a:stretch/>
        </p:blipFill>
        <p:spPr>
          <a:xfrm>
            <a:off x="259565" y="1279529"/>
            <a:ext cx="11672869" cy="318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Häkchen mit einfarbiger Füllung">
            <a:extLst>
              <a:ext uri="{FF2B5EF4-FFF2-40B4-BE49-F238E27FC236}">
                <a16:creationId xmlns:a16="http://schemas.microsoft.com/office/drawing/2014/main" id="{2CDC92B5-5F3D-BF1D-92DF-FC66ECD32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7273" y="1020120"/>
            <a:ext cx="914400" cy="914400"/>
          </a:xfrm>
          <a:prstGeom prst="rect">
            <a:avLst/>
          </a:prstGeom>
        </p:spPr>
      </p:pic>
      <p:pic>
        <p:nvPicPr>
          <p:cNvPr id="11" name="Grafik 10" descr="Häkchen mit einfarbiger Füllung">
            <a:extLst>
              <a:ext uri="{FF2B5EF4-FFF2-40B4-BE49-F238E27FC236}">
                <a16:creationId xmlns:a16="http://schemas.microsoft.com/office/drawing/2014/main" id="{D7521729-5DBC-4D0C-BB55-3369F0E1A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0258" y="2814870"/>
            <a:ext cx="914400" cy="914400"/>
          </a:xfrm>
          <a:prstGeom prst="rect">
            <a:avLst/>
          </a:prstGeom>
        </p:spPr>
      </p:pic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FC0F8F7A-4E95-C986-E61E-3D84BA264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7273" y="2769626"/>
            <a:ext cx="914400" cy="914400"/>
          </a:xfrm>
          <a:prstGeom prst="rect">
            <a:avLst/>
          </a:prstGeom>
        </p:spPr>
      </p:pic>
      <p:pic>
        <p:nvPicPr>
          <p:cNvPr id="13" name="Grafik 12" descr="Häkchen mit einfarbiger Füllung">
            <a:extLst>
              <a:ext uri="{FF2B5EF4-FFF2-40B4-BE49-F238E27FC236}">
                <a16:creationId xmlns:a16="http://schemas.microsoft.com/office/drawing/2014/main" id="{52FBA211-375C-C22F-01CB-5D78AA35D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2773" y="2288588"/>
            <a:ext cx="651782" cy="65178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2C6DE81-A4B8-FF99-91E3-ADBE45901D6B}"/>
              </a:ext>
            </a:extLst>
          </p:cNvPr>
          <p:cNvSpPr txBox="1"/>
          <p:nvPr/>
        </p:nvSpPr>
        <p:spPr>
          <a:xfrm>
            <a:off x="1139918" y="189841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043B634-CE9D-65E0-5101-5431328236B8}"/>
              </a:ext>
            </a:extLst>
          </p:cNvPr>
          <p:cNvSpPr txBox="1"/>
          <p:nvPr/>
        </p:nvSpPr>
        <p:spPr>
          <a:xfrm>
            <a:off x="1139918" y="276268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931D63-4808-98CF-A954-13A7175618E8}"/>
              </a:ext>
            </a:extLst>
          </p:cNvPr>
          <p:cNvSpPr txBox="1"/>
          <p:nvPr/>
        </p:nvSpPr>
        <p:spPr>
          <a:xfrm>
            <a:off x="1158334" y="316739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de-D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33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A9BD55-2826-C8C2-8D05-60748CC4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898012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PP Steering Committee: Leaders Behind </a:t>
            </a:r>
            <a:r>
              <a:rPr lang="de-DE" sz="3200" dirty="0" err="1">
                <a:latin typeface="+mn-lt"/>
              </a:rPr>
              <a:t>EuPRAXIA</a:t>
            </a:r>
            <a:endParaRPr lang="de-DE" sz="3200" dirty="0">
              <a:latin typeface="+mn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2D26F-8238-A0A1-567B-8C433BF15F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631013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928CB-9107-464E-7500-DEDAC825C89F}"/>
              </a:ext>
            </a:extLst>
          </p:cNvPr>
          <p:cNvSpPr txBox="1"/>
          <p:nvPr/>
        </p:nvSpPr>
        <p:spPr>
          <a:xfrm>
            <a:off x="2138229" y="859304"/>
            <a:ext cx="3094287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Coordination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&amp; Project Management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Assmann, INFN &amp; DESY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Ferrario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WP2 - Dissemination and Public Relations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C. Welsch, U Liverpool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Bertellii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WP3 -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Organization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Rules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Specka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CNRS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Ghigo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WP4 - Financial &amp; Legal Model.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Economic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Impact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Falone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WP5 - User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Strategy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Services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Stellato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Tor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Vergata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Principi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ELETTRA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WP6 - Membership Extension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Strategy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B. Cros, CNRS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Mostacci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Sapienza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F91E18-7E23-EAE8-2CD8-6C3C511CF7C0}"/>
              </a:ext>
            </a:extLst>
          </p:cNvPr>
          <p:cNvSpPr txBox="1"/>
          <p:nvPr/>
        </p:nvSpPr>
        <p:spPr>
          <a:xfrm>
            <a:off x="5436049" y="830213"/>
            <a:ext cx="34422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WP7 - E-Needs and Data Policy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Fonseca, IST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Pioli, INFN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WP8 - Theory &amp; Simulation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Vieria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IST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Vincenti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CEA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WP9  - RF, Magnets &amp;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Beamline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Components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Antipov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DESY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Nguyen, ENEA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WP10 - Plasma Components &amp; Systems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Cassou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J. Osterhoff, DESY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WP11 -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Applications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Sarri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Belfast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Chiadroni,U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Sapienza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WP12 - Laser Technology, Liaison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Industry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Gizzi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Crump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FBH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2B080D5-C0EA-54F6-EFD1-877E382708B5}"/>
              </a:ext>
            </a:extLst>
          </p:cNvPr>
          <p:cNvSpPr txBox="1"/>
          <p:nvPr/>
        </p:nvSpPr>
        <p:spPr>
          <a:xfrm>
            <a:off x="8687714" y="843660"/>
            <a:ext cx="344225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WP13 -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Diagnostics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Cianchi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Tor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Vergata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Ischebeck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EPFL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WP14 - Transformative Innovation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Paths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B. Hidding, U Strathclyde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Karsch, LMU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WP15 - TDR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EuPRAXIA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@SPARC-lab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Vaccarezza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Pompili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WP16 - TDR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EuPRAXIA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Site 2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Molodozhentsev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ELI-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Beamlines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Pattahil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STFC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AFB973-2AA4-B0B2-733A-EA081AA95172}"/>
              </a:ext>
            </a:extLst>
          </p:cNvPr>
          <p:cNvSpPr txBox="1"/>
          <p:nvPr/>
        </p:nvSpPr>
        <p:spPr>
          <a:xfrm>
            <a:off x="956120" y="5797431"/>
            <a:ext cx="4317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E220D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WP’s on coordination &amp; implementation as ESFRI RI (organization, legal model, financing, users)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9EF04AD-5BAC-4FDF-41BA-910B07DF7F61}"/>
              </a:ext>
            </a:extLst>
          </p:cNvPr>
          <p:cNvSpPr txBox="1"/>
          <p:nvPr/>
        </p:nvSpPr>
        <p:spPr>
          <a:xfrm>
            <a:off x="8295480" y="5797431"/>
            <a:ext cx="3896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WPs on technical implementation and sites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E67F90-46CB-5732-AE0E-AB8DA49BE9F0}"/>
              </a:ext>
            </a:extLst>
          </p:cNvPr>
          <p:cNvSpPr/>
          <p:nvPr/>
        </p:nvSpPr>
        <p:spPr>
          <a:xfrm>
            <a:off x="2080868" y="830213"/>
            <a:ext cx="3120078" cy="492019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9F0BC3-E583-DD2F-34FA-45CB34E8F236}"/>
              </a:ext>
            </a:extLst>
          </p:cNvPr>
          <p:cNvSpPr/>
          <p:nvPr/>
        </p:nvSpPr>
        <p:spPr>
          <a:xfrm>
            <a:off x="5342783" y="839426"/>
            <a:ext cx="6701764" cy="49109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6EDFFC9-AB65-15AA-9507-AFD89F7C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4" y="914231"/>
            <a:ext cx="1522736" cy="3478866"/>
          </a:xfrm>
          <a:prstGeom prst="rect">
            <a:avLst/>
          </a:prstGeom>
        </p:spPr>
      </p:pic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E939DBF0-BF69-3BE7-8F6E-EDEA366FFEC6}"/>
              </a:ext>
            </a:extLst>
          </p:cNvPr>
          <p:cNvCxnSpPr>
            <a:cxnSpLocks/>
          </p:cNvCxnSpPr>
          <p:nvPr/>
        </p:nvCxnSpPr>
        <p:spPr>
          <a:xfrm flipV="1">
            <a:off x="1556088" y="830213"/>
            <a:ext cx="524780" cy="783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FEE52BE7-B5DE-D596-8C75-63C1F2AD1832}"/>
              </a:ext>
            </a:extLst>
          </p:cNvPr>
          <p:cNvCxnSpPr>
            <a:cxnSpLocks/>
          </p:cNvCxnSpPr>
          <p:nvPr/>
        </p:nvCxnSpPr>
        <p:spPr>
          <a:xfrm>
            <a:off x="1556088" y="2051385"/>
            <a:ext cx="524780" cy="36990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37081BC-D8D9-14B8-1805-CE3D2EFA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75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4DFF3E-EECA-4251-B0CB-285CB4234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5221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de-DE" b="1" dirty="0"/>
              <a:t>Final </a:t>
            </a:r>
            <a:r>
              <a:rPr lang="de-DE" b="1" dirty="0" err="1"/>
              <a:t>list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members</a:t>
            </a:r>
            <a:r>
              <a:rPr lang="de-DE" b="1" dirty="0"/>
              <a:t>: </a:t>
            </a:r>
            <a:br>
              <a:rPr lang="de-DE" dirty="0"/>
            </a:br>
            <a:r>
              <a:rPr lang="de-DE" dirty="0"/>
              <a:t>     * Lenny </a:t>
            </a:r>
            <a:r>
              <a:rPr lang="de-DE" dirty="0" err="1"/>
              <a:t>Rivkin</a:t>
            </a:r>
            <a:r>
              <a:rPr lang="de-DE" dirty="0"/>
              <a:t> - Chair 		PSI/LEAPS</a:t>
            </a:r>
            <a:br>
              <a:rPr lang="de-DE" dirty="0"/>
            </a:br>
            <a:r>
              <a:rPr lang="de-DE" dirty="0"/>
              <a:t>     * Mike Dunne 			SLAC</a:t>
            </a:r>
            <a:br>
              <a:rPr lang="de-DE" dirty="0"/>
            </a:br>
            <a:r>
              <a:rPr lang="de-DE" dirty="0"/>
              <a:t>     * Ursula </a:t>
            </a:r>
            <a:r>
              <a:rPr lang="de-DE" dirty="0" err="1"/>
              <a:t>Bassler</a:t>
            </a:r>
            <a:r>
              <a:rPr lang="de-DE" dirty="0"/>
              <a:t> 			CNRS</a:t>
            </a:r>
            <a:br>
              <a:rPr lang="de-DE" dirty="0"/>
            </a:br>
            <a:r>
              <a:rPr lang="de-DE" dirty="0"/>
              <a:t>     * Sandro de Silvestri 		Politecnico Torino</a:t>
            </a:r>
            <a:br>
              <a:rPr lang="de-DE" dirty="0"/>
            </a:br>
            <a:r>
              <a:rPr lang="de-DE" dirty="0"/>
              <a:t>     * László </a:t>
            </a:r>
            <a:r>
              <a:rPr lang="de-DE" dirty="0" err="1"/>
              <a:t>Veisz</a:t>
            </a:r>
            <a:r>
              <a:rPr lang="de-DE" dirty="0"/>
              <a:t> 			UMU </a:t>
            </a:r>
            <a:r>
              <a:rPr lang="de-DE" dirty="0" err="1"/>
              <a:t>Sweden</a:t>
            </a:r>
            <a:br>
              <a:rPr lang="de-DE" dirty="0"/>
            </a:br>
            <a:r>
              <a:rPr lang="de-DE" dirty="0"/>
              <a:t>     * Fernando </a:t>
            </a:r>
            <a:r>
              <a:rPr lang="de-DE" dirty="0" err="1"/>
              <a:t>Ferroni</a:t>
            </a:r>
            <a:r>
              <a:rPr lang="de-DE" dirty="0"/>
              <a:t> 		INFN</a:t>
            </a:r>
            <a:br>
              <a:rPr lang="de-DE" dirty="0"/>
            </a:br>
            <a:r>
              <a:rPr lang="de-DE" dirty="0"/>
              <a:t>     * Thomas Tschentscher		</a:t>
            </a:r>
            <a:r>
              <a:rPr lang="de-DE" dirty="0" err="1"/>
              <a:t>Eu</a:t>
            </a:r>
            <a:r>
              <a:rPr lang="de-DE" dirty="0"/>
              <a:t>. XFEL </a:t>
            </a:r>
            <a:br>
              <a:rPr lang="de-DE" dirty="0"/>
            </a:br>
            <a:r>
              <a:rPr lang="de-DE" dirty="0"/>
              <a:t>     * Hagen </a:t>
            </a:r>
            <a:r>
              <a:rPr lang="de-DE" dirty="0" err="1"/>
              <a:t>Zimer</a:t>
            </a:r>
            <a:r>
              <a:rPr lang="de-DE" dirty="0"/>
              <a:t> 			Trumpf Laser CEO</a:t>
            </a:r>
            <a:br>
              <a:rPr lang="de-DE" dirty="0"/>
            </a:br>
            <a:r>
              <a:rPr lang="de-DE" dirty="0"/>
              <a:t>     * Roland </a:t>
            </a:r>
            <a:r>
              <a:rPr lang="de-DE" dirty="0" err="1"/>
              <a:t>Sauerbrey</a:t>
            </a:r>
            <a:r>
              <a:rPr lang="de-DE" dirty="0"/>
              <a:t> 		ex HZDR </a:t>
            </a:r>
            <a:r>
              <a:rPr lang="de-DE" dirty="0" err="1"/>
              <a:t>director</a:t>
            </a:r>
            <a:r>
              <a:rPr lang="de-DE" dirty="0"/>
              <a:t>, </a:t>
            </a:r>
            <a:r>
              <a:rPr lang="de-DE" dirty="0" err="1"/>
              <a:t>retired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Scientific and Technical Advisory Board </a:t>
            </a:r>
            <a:r>
              <a:rPr lang="en-GB" sz="2800" dirty="0">
                <a:latin typeface="+mn-lt"/>
              </a:rPr>
              <a:t>(STAB) 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328521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53667C-C05E-7270-E831-E05B523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7325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err="1"/>
              <a:t>Consortium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Outreach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The PP Project </a:t>
            </a:r>
            <a:r>
              <a:rPr lang="de-DE" sz="3200" dirty="0" err="1"/>
              <a:t>Bodies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b="1" dirty="0"/>
              <a:t>Implementation RI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Budget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latin typeface="+mn-lt"/>
              </a:rPr>
              <a:t>News &amp; Changes</a:t>
            </a:r>
            <a:r>
              <a:rPr lang="de-DE" sz="3200" dirty="0">
                <a:latin typeface="+mn-lt"/>
              </a:rPr>
              <a:t> (Progress </a:t>
            </a:r>
            <a:r>
              <a:rPr lang="de-DE" sz="3200" dirty="0" err="1">
                <a:latin typeface="+mn-lt"/>
              </a:rPr>
              <a:t>with</a:t>
            </a:r>
            <a:r>
              <a:rPr lang="de-DE" sz="3200" dirty="0">
                <a:latin typeface="+mn-lt"/>
              </a:rPr>
              <a:t> EU PO)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A5DFA6-542B-7AD5-BE04-D23D35C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1FB5AB-1F03-8551-3C4B-004719F6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E727E-151A-8D11-E6AE-08BC22634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3253381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7871E83-86F8-0CD9-F3D6-47245230A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C3CC28-014D-63C2-9495-4C51EFD2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22222FD-06A5-700E-EEB0-52188A5D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759702" cy="1325563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+mn-lt"/>
              </a:rPr>
              <a:t>Construction Sites – Excellence Centers – Clusters/WP </a:t>
            </a:r>
            <a:r>
              <a:rPr lang="de-DE" sz="3600" dirty="0">
                <a:latin typeface="+mn-lt"/>
                <a:sym typeface="Wingdings" pitchFamily="2" charset="2"/>
              </a:rPr>
              <a:t> Progress</a:t>
            </a:r>
            <a:endParaRPr lang="de-DE" sz="36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SFRI-EuPRAXIA-15-Organi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718"/>
          <a:stretch/>
        </p:blipFill>
        <p:spPr>
          <a:xfrm>
            <a:off x="80801" y="914400"/>
            <a:ext cx="11797821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008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1F03BF-DA09-9EF3-D198-47A3155A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CFF90D-C4DF-B05A-5E23-072468552D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020BE9-02CA-9DEF-3693-AB9CC92AED98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334186"/>
                </a:solidFill>
                <a:latin typeface="Calibri"/>
                <a:cs typeface="Calibri"/>
              </a:rPr>
              <a:t>Distributed Research Infrastructure (10/23)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A1192AF-74C0-1D90-13C8-34D9CA8A83E0}"/>
              </a:ext>
            </a:extLst>
          </p:cNvPr>
          <p:cNvGrpSpPr/>
          <p:nvPr/>
        </p:nvGrpSpPr>
        <p:grpSpPr>
          <a:xfrm>
            <a:off x="266700" y="1009337"/>
            <a:ext cx="9144000" cy="5220998"/>
            <a:chOff x="1524000" y="991340"/>
            <a:chExt cx="9144000" cy="5220998"/>
          </a:xfrm>
        </p:grpSpPr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8FCCCD0D-DEC0-D415-4387-EDAB4EFD66A0}"/>
                </a:ext>
              </a:extLst>
            </p:cNvPr>
            <p:cNvGrpSpPr/>
            <p:nvPr/>
          </p:nvGrpSpPr>
          <p:grpSpPr>
            <a:xfrm>
              <a:off x="1524000" y="991340"/>
              <a:ext cx="9144000" cy="5220998"/>
              <a:chOff x="1524000" y="991340"/>
              <a:chExt cx="9144000" cy="5220998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04D0608E-4FB1-1AA9-62ED-A4A4AF637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12122" t="20409" r="25350" b="10649"/>
              <a:stretch/>
            </p:blipFill>
            <p:spPr>
              <a:xfrm>
                <a:off x="1524000" y="991340"/>
                <a:ext cx="9144000" cy="5220998"/>
              </a:xfrm>
              <a:prstGeom prst="rect">
                <a:avLst/>
              </a:prstGeom>
            </p:spPr>
          </p:pic>
          <p:sp>
            <p:nvSpPr>
              <p:cNvPr id="10" name="Sechseck 9">
                <a:extLst>
                  <a:ext uri="{FF2B5EF4-FFF2-40B4-BE49-F238E27FC236}">
                    <a16:creationId xmlns:a16="http://schemas.microsoft.com/office/drawing/2014/main" id="{CDA2E899-083F-38FA-A6BE-B864536B04F8}"/>
                  </a:ext>
                </a:extLst>
              </p:cNvPr>
              <p:cNvSpPr/>
              <p:nvPr/>
            </p:nvSpPr>
            <p:spPr>
              <a:xfrm>
                <a:off x="7030727" y="4191097"/>
                <a:ext cx="310818" cy="26794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1" name="Sechseck 10">
                <a:extLst>
                  <a:ext uri="{FF2B5EF4-FFF2-40B4-BE49-F238E27FC236}">
                    <a16:creationId xmlns:a16="http://schemas.microsoft.com/office/drawing/2014/main" id="{D71FD40E-A391-AFCE-20A6-11EEE2B48324}"/>
                  </a:ext>
                </a:extLst>
              </p:cNvPr>
              <p:cNvSpPr/>
              <p:nvPr/>
            </p:nvSpPr>
            <p:spPr>
              <a:xfrm>
                <a:off x="7275665" y="4459043"/>
                <a:ext cx="310818" cy="267947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Sechseck 11">
                <a:extLst>
                  <a:ext uri="{FF2B5EF4-FFF2-40B4-BE49-F238E27FC236}">
                    <a16:creationId xmlns:a16="http://schemas.microsoft.com/office/drawing/2014/main" id="{40691064-A387-DEE6-DB29-2BF2AA7FDE1B}"/>
                  </a:ext>
                </a:extLst>
              </p:cNvPr>
              <p:cNvSpPr/>
              <p:nvPr/>
            </p:nvSpPr>
            <p:spPr>
              <a:xfrm>
                <a:off x="5027845" y="2638350"/>
                <a:ext cx="310818" cy="26794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3" name="Sechseck 12">
                <a:extLst>
                  <a:ext uri="{FF2B5EF4-FFF2-40B4-BE49-F238E27FC236}">
                    <a16:creationId xmlns:a16="http://schemas.microsoft.com/office/drawing/2014/main" id="{53865EC6-88BD-27EA-EECD-407593EEF565}"/>
                  </a:ext>
                </a:extLst>
              </p:cNvPr>
              <p:cNvSpPr/>
              <p:nvPr/>
            </p:nvSpPr>
            <p:spPr>
              <a:xfrm>
                <a:off x="7403081" y="3018281"/>
                <a:ext cx="310818" cy="26794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111E83F-E738-AFBA-4E5C-8B462203A756}"/>
                  </a:ext>
                </a:extLst>
              </p:cNvPr>
              <p:cNvSpPr/>
              <p:nvPr/>
            </p:nvSpPr>
            <p:spPr>
              <a:xfrm>
                <a:off x="6895144" y="2598391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4FE6CF0-EB83-797D-2AF0-76CD7DBC68BF}"/>
                  </a:ext>
                </a:extLst>
              </p:cNvPr>
              <p:cNvSpPr/>
              <p:nvPr/>
            </p:nvSpPr>
            <p:spPr>
              <a:xfrm>
                <a:off x="5650634" y="3379322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332958A-D319-8D67-D84B-A6B749640D11}"/>
                  </a:ext>
                </a:extLst>
              </p:cNvPr>
              <p:cNvSpPr/>
              <p:nvPr/>
            </p:nvSpPr>
            <p:spPr>
              <a:xfrm>
                <a:off x="5332057" y="2638349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19C15CE-3C11-97C3-D971-51208AACB359}"/>
                  </a:ext>
                </a:extLst>
              </p:cNvPr>
              <p:cNvSpPr/>
              <p:nvPr/>
            </p:nvSpPr>
            <p:spPr>
              <a:xfrm>
                <a:off x="7713899" y="3020413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0D08B9B-A566-829A-5766-08A1900A124D}"/>
                  </a:ext>
                </a:extLst>
              </p:cNvPr>
              <p:cNvSpPr/>
              <p:nvPr/>
            </p:nvSpPr>
            <p:spPr>
              <a:xfrm>
                <a:off x="4041052" y="4813949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>
                    <a:solidFill>
                      <a:prstClr val="white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8B713B3-087C-4736-CB44-71BD6EE916C2}"/>
                  </a:ext>
                </a:extLst>
              </p:cNvPr>
              <p:cNvSpPr/>
              <p:nvPr/>
            </p:nvSpPr>
            <p:spPr>
              <a:xfrm>
                <a:off x="8122159" y="3562442"/>
                <a:ext cx="271166" cy="26794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350" dirty="0">
                    <a:solidFill>
                      <a:prstClr val="white"/>
                    </a:solidFill>
                    <a:latin typeface="Calibri" panose="020F0502020204030204"/>
                  </a:rPr>
                  <a:t>6</a:t>
                </a:r>
              </a:p>
            </p:txBody>
          </p: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CB22A695-51C7-675B-2405-9D05C9503685}"/>
                  </a:ext>
                </a:extLst>
              </p:cNvPr>
              <p:cNvGrpSpPr/>
              <p:nvPr/>
            </p:nvGrpSpPr>
            <p:grpSpPr>
              <a:xfrm>
                <a:off x="1669463" y="1597662"/>
                <a:ext cx="2798367" cy="1233671"/>
                <a:chOff x="143149" y="1380494"/>
                <a:chExt cx="3731156" cy="1644894"/>
              </a:xfrm>
            </p:grpSpPr>
            <p:sp>
              <p:nvSpPr>
                <p:cNvPr id="32" name="Sechseck 31">
                  <a:extLst>
                    <a:ext uri="{FF2B5EF4-FFF2-40B4-BE49-F238E27FC236}">
                      <a16:creationId xmlns:a16="http://schemas.microsoft.com/office/drawing/2014/main" id="{2656C762-588F-93DD-E3FF-BC8FB02F7F88}"/>
                    </a:ext>
                  </a:extLst>
                </p:cNvPr>
                <p:cNvSpPr/>
                <p:nvPr/>
              </p:nvSpPr>
              <p:spPr>
                <a:xfrm>
                  <a:off x="145759" y="1519875"/>
                  <a:ext cx="305355" cy="263237"/>
                </a:xfrm>
                <a:prstGeom prst="hexagon">
                  <a:avLst/>
                </a:prstGeom>
                <a:solidFill>
                  <a:schemeClr val="accent4">
                    <a:lumMod val="75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3" name="Sechseck 32">
                  <a:extLst>
                    <a:ext uri="{FF2B5EF4-FFF2-40B4-BE49-F238E27FC236}">
                      <a16:creationId xmlns:a16="http://schemas.microsoft.com/office/drawing/2014/main" id="{C047B195-2A15-2968-7E8E-5BDE50A75ED6}"/>
                    </a:ext>
                  </a:extLst>
                </p:cNvPr>
                <p:cNvSpPr/>
                <p:nvPr/>
              </p:nvSpPr>
              <p:spPr>
                <a:xfrm>
                  <a:off x="145063" y="2123271"/>
                  <a:ext cx="305355" cy="263237"/>
                </a:xfrm>
                <a:prstGeom prst="hexagon">
                  <a:avLst/>
                </a:prstGeom>
                <a:solidFill>
                  <a:srgbClr val="FF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r>
                    <a:rPr lang="en-US" sz="1350">
                      <a:solidFill>
                        <a:prstClr val="white"/>
                      </a:solidFill>
                      <a:latin typeface="Calibri" panose="020F0502020204030204"/>
                    </a:rPr>
                    <a:t>2</a:t>
                  </a: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92F0DFE-3E89-63F0-D9C6-8444184FF795}"/>
                    </a:ext>
                  </a:extLst>
                </p:cNvPr>
                <p:cNvSpPr/>
                <p:nvPr/>
              </p:nvSpPr>
              <p:spPr>
                <a:xfrm>
                  <a:off x="143149" y="2639650"/>
                  <a:ext cx="266400" cy="263237"/>
                </a:xfrm>
                <a:prstGeom prst="ellips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A2FC7323-A454-747E-C114-83D110481C66}"/>
                    </a:ext>
                  </a:extLst>
                </p:cNvPr>
                <p:cNvSpPr txBox="1"/>
                <p:nvPr/>
              </p:nvSpPr>
              <p:spPr>
                <a:xfrm>
                  <a:off x="525269" y="1380494"/>
                  <a:ext cx="3349036" cy="16448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spcAft>
                      <a:spcPts val="375"/>
                    </a:spcAft>
                  </a:pP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Beam-driven plasma user facility</a:t>
                  </a:r>
                  <a:b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EuPRAXIA Headquarter</a:t>
                  </a:r>
                </a:p>
                <a:p>
                  <a:pPr defTabSz="685800">
                    <a:spcAft>
                      <a:spcPts val="375"/>
                    </a:spcAft>
                  </a:pP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Laser-driven plasma user facility: candidates</a:t>
                  </a:r>
                </a:p>
                <a:p>
                  <a:pPr defTabSz="685800">
                    <a:spcAft>
                      <a:spcPts val="375"/>
                    </a:spcAft>
                  </a:pPr>
                  <a:r>
                    <a:rPr lang="en-US" sz="1350">
                      <a:solidFill>
                        <a:prstClr val="black"/>
                      </a:solidFill>
                      <a:latin typeface="Calibri" panose="020F0502020204030204"/>
                    </a:rPr>
                    <a:t>Excellence Center</a:t>
                  </a:r>
                </a:p>
              </p:txBody>
            </p:sp>
          </p:grpSp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2F10A265-9185-68C5-ECA9-4A27E284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28457" y="5631877"/>
                <a:ext cx="509892" cy="336860"/>
              </a:xfrm>
              <a:prstGeom prst="rect">
                <a:avLst/>
              </a:prstGeom>
            </p:spPr>
          </p:pic>
          <p:sp>
            <p:nvSpPr>
              <p:cNvPr id="22" name="TextBox 9">
                <a:extLst>
                  <a:ext uri="{FF2B5EF4-FFF2-40B4-BE49-F238E27FC236}">
                    <a16:creationId xmlns:a16="http://schemas.microsoft.com/office/drawing/2014/main" id="{8EA0EB20-866A-3DC1-A1D4-5EF469ABAE51}"/>
                  </a:ext>
                </a:extLst>
              </p:cNvPr>
              <p:cNvSpPr txBox="1"/>
              <p:nvPr/>
            </p:nvSpPr>
            <p:spPr>
              <a:xfrm>
                <a:off x="1582479" y="5944599"/>
                <a:ext cx="814925" cy="196206"/>
              </a:xfrm>
              <a:prstGeom prst="rect">
                <a:avLst/>
              </a:prstGeom>
              <a:noFill/>
            </p:spPr>
            <p:txBody>
              <a:bodyPr wrap="square" lIns="68571" tIns="34289" rIns="68571" bIns="34289" rtlCol="0">
                <a:spAutoFit/>
              </a:bodyPr>
              <a:lstStyle/>
              <a:p>
                <a:pPr algn="ctr" defTabSz="685800"/>
                <a:r>
                  <a:rPr lang="en-US" sz="825">
                    <a:solidFill>
                      <a:srgbClr val="0070C0"/>
                    </a:solidFill>
                    <a:latin typeface="Calibri" panose="020F0502020204030204"/>
                  </a:rPr>
                  <a:t>Horizon Europe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87664221-5485-098B-BE14-78981EB0363A}"/>
                  </a:ext>
                </a:extLst>
              </p:cNvPr>
              <p:cNvSpPr txBox="1"/>
              <p:nvPr/>
            </p:nvSpPr>
            <p:spPr>
              <a:xfrm>
                <a:off x="1631885" y="2961150"/>
                <a:ext cx="2858447" cy="1449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spcAft>
                    <a:spcPts val="450"/>
                  </a:spcAft>
                </a:pPr>
                <a:r>
                  <a:rPr lang="en-US" sz="1200" i="1">
                    <a:solidFill>
                      <a:prstClr val="black"/>
                    </a:solidFill>
                    <a:latin typeface="Calibri" panose="020F0502020204030204"/>
                  </a:rPr>
                  <a:t>Second site will be decided in Preparatory Phase project.</a:t>
                </a:r>
              </a:p>
              <a:p>
                <a:pPr defTabSz="685800">
                  <a:spcAft>
                    <a:spcPts val="450"/>
                  </a:spcAft>
                </a:pPr>
                <a:r>
                  <a:rPr lang="en-US" sz="1200" i="1">
                    <a:solidFill>
                      <a:prstClr val="black"/>
                    </a:solidFill>
                    <a:latin typeface="Calibri" panose="020F0502020204030204"/>
                  </a:rPr>
                  <a:t>Excellence centers (EC) perform technical developments, prototyping and component construction. Number of EC’s, locations, roles, responsibilities reviewed in Prep. Phase.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D090125-9C5C-C218-AFC2-F9705669790B}"/>
                  </a:ext>
                </a:extLst>
              </p:cNvPr>
              <p:cNvSpPr txBox="1"/>
              <p:nvPr/>
            </p:nvSpPr>
            <p:spPr>
              <a:xfrm>
                <a:off x="7617386" y="4031075"/>
                <a:ext cx="2745815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Beam-driven plasma </a:t>
                </a:r>
                <a:r>
                  <a:rPr lang="en-US" sz="1350" b="1">
                    <a:solidFill>
                      <a:prstClr val="black"/>
                    </a:solidFill>
                    <a:latin typeface="Calibri" panose="020F0502020204030204"/>
                  </a:rPr>
                  <a:t>user facility</a:t>
                </a:r>
                <a:br>
                  <a:rPr lang="en-US" sz="1350" b="1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US" sz="1350" b="1">
                    <a:solidFill>
                      <a:prstClr val="black"/>
                    </a:solidFill>
                    <a:latin typeface="Calibri" panose="020F0502020204030204"/>
                  </a:rPr>
                  <a:t>EuPRAXIA Headquarter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EA7BD635-7B5B-D726-D02F-4BC9B8096FDD}"/>
                  </a:ext>
                </a:extLst>
              </p:cNvPr>
              <p:cNvSpPr txBox="1"/>
              <p:nvPr/>
            </p:nvSpPr>
            <p:spPr>
              <a:xfrm>
                <a:off x="8054226" y="2785523"/>
                <a:ext cx="1577500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Technology Incubator (CZ - ELI)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74FA862-8BA6-4B07-EED4-8EC86F68BCFF}"/>
                  </a:ext>
                </a:extLst>
              </p:cNvPr>
              <p:cNvSpPr txBox="1"/>
              <p:nvPr/>
            </p:nvSpPr>
            <p:spPr>
              <a:xfrm>
                <a:off x="8452058" y="3522326"/>
                <a:ext cx="1642141" cy="30008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User Data Center (H)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5F944D9D-EE87-1CFA-5B05-CA580C523C56}"/>
                  </a:ext>
                </a:extLst>
              </p:cNvPr>
              <p:cNvSpPr txBox="1"/>
              <p:nvPr/>
            </p:nvSpPr>
            <p:spPr>
              <a:xfrm>
                <a:off x="4345349" y="5084945"/>
                <a:ext cx="1196993" cy="71558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Theory &amp; simulations (P)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B5B65BF7-D3AA-160E-23E1-E2A1C56E3FFD}"/>
                  </a:ext>
                </a:extLst>
              </p:cNvPr>
              <p:cNvSpPr txBox="1"/>
              <p:nvPr/>
            </p:nvSpPr>
            <p:spPr>
              <a:xfrm>
                <a:off x="4902440" y="1890666"/>
                <a:ext cx="1752610" cy="71558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Advanced Applications Beamlines (UK)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DD177240-45DC-1D0D-65F8-B04F6A234EDD}"/>
                  </a:ext>
                </a:extLst>
              </p:cNvPr>
              <p:cNvSpPr txBox="1"/>
              <p:nvPr/>
            </p:nvSpPr>
            <p:spPr>
              <a:xfrm>
                <a:off x="4943845" y="3726530"/>
                <a:ext cx="1434096" cy="50783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Laser-Plasma Acc. &amp; 1 GeV FEL (F)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1437BA2-055A-A65C-C3C5-515F9ADE20C4}"/>
                  </a:ext>
                </a:extLst>
              </p:cNvPr>
              <p:cNvSpPr txBox="1"/>
              <p:nvPr/>
            </p:nvSpPr>
            <p:spPr>
              <a:xfrm>
                <a:off x="7186136" y="1843047"/>
                <a:ext cx="1476320" cy="71558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>
                  <a:spcAft>
                    <a:spcPts val="1275"/>
                  </a:spcAft>
                </a:pPr>
                <a:r>
                  <a:rPr lang="en-US" sz="1350">
                    <a:solidFill>
                      <a:prstClr val="black"/>
                    </a:solidFill>
                    <a:latin typeface="Calibri" panose="020F0502020204030204"/>
                  </a:rPr>
                  <a:t>Plasma Acc. &amp; High Rep. Rate Dev. (D)</a:t>
                </a:r>
              </a:p>
            </p:txBody>
          </p: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FD5F8806-53BA-7FE2-E680-41B21634B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41823" y="4477940"/>
                <a:ext cx="2072389" cy="1047600"/>
              </a:xfrm>
              <a:prstGeom prst="rect">
                <a:avLst/>
              </a:prstGeom>
            </p:spPr>
          </p:pic>
        </p:grpSp>
        <p:sp>
          <p:nvSpPr>
            <p:cNvPr id="38" name="Sechseck 37">
              <a:extLst>
                <a:ext uri="{FF2B5EF4-FFF2-40B4-BE49-F238E27FC236}">
                  <a16:creationId xmlns:a16="http://schemas.microsoft.com/office/drawing/2014/main" id="{BD36949C-B0B5-5A6B-964D-9BC9CB55440D}"/>
                </a:ext>
              </a:extLst>
            </p:cNvPr>
            <p:cNvSpPr/>
            <p:nvPr/>
          </p:nvSpPr>
          <p:spPr>
            <a:xfrm>
              <a:off x="4614182" y="4585013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559E429F-27E7-FD23-B740-43E83B17C822}"/>
              </a:ext>
            </a:extLst>
          </p:cNvPr>
          <p:cNvSpPr txBox="1"/>
          <p:nvPr/>
        </p:nvSpPr>
        <p:spPr>
          <a:xfrm>
            <a:off x="9570526" y="1052956"/>
            <a:ext cx="2309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Today`s</a:t>
            </a:r>
            <a:r>
              <a:rPr lang="de-DE" dirty="0"/>
              <a:t> </a:t>
            </a:r>
            <a:r>
              <a:rPr lang="de-DE" dirty="0" err="1"/>
              <a:t>status</a:t>
            </a:r>
            <a:endParaRPr lang="de-DE" dirty="0"/>
          </a:p>
          <a:p>
            <a:endParaRPr lang="de-DE" dirty="0"/>
          </a:p>
          <a:p>
            <a:r>
              <a:rPr lang="de-DE" dirty="0"/>
              <a:t>Excellence </a:t>
            </a:r>
            <a:r>
              <a:rPr lang="de-DE" dirty="0" err="1"/>
              <a:t>centers</a:t>
            </a:r>
            <a:r>
              <a:rPr lang="de-DE" dirty="0"/>
              <a:t>: all </a:t>
            </a:r>
            <a:r>
              <a:rPr lang="de-DE" dirty="0" err="1"/>
              <a:t>assumed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realized</a:t>
            </a:r>
            <a:endParaRPr lang="de-DE" dirty="0"/>
          </a:p>
          <a:p>
            <a:endParaRPr lang="de-DE" dirty="0"/>
          </a:p>
          <a:p>
            <a:r>
              <a:rPr lang="de-DE" dirty="0"/>
              <a:t>Second </a:t>
            </a:r>
            <a:r>
              <a:rPr lang="de-DE" dirty="0" err="1"/>
              <a:t>site</a:t>
            </a:r>
            <a:r>
              <a:rPr lang="de-DE" dirty="0"/>
              <a:t>: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selected</a:t>
            </a:r>
            <a:endParaRPr lang="de-D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7A03E0-4B49-1995-2FBE-F206E6AC4134}"/>
              </a:ext>
            </a:extLst>
          </p:cNvPr>
          <p:cNvSpPr/>
          <p:nvPr/>
        </p:nvSpPr>
        <p:spPr>
          <a:xfrm>
            <a:off x="5311751" y="3578729"/>
            <a:ext cx="271166" cy="267947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49103D4-5AB0-EFD7-FBE8-700F303BDC13}"/>
              </a:ext>
            </a:extLst>
          </p:cNvPr>
          <p:cNvSpPr txBox="1"/>
          <p:nvPr/>
        </p:nvSpPr>
        <p:spPr>
          <a:xfrm>
            <a:off x="4916179" y="5780213"/>
            <a:ext cx="1642141" cy="50783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>
              <a:spcAft>
                <a:spcPts val="1275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Beam Diagnostics Center (CH)</a:t>
            </a:r>
          </a:p>
        </p:txBody>
      </p: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540705DA-9A90-7042-75EE-635CE4C3F8CD}"/>
              </a:ext>
            </a:extLst>
          </p:cNvPr>
          <p:cNvCxnSpPr>
            <a:endCxn id="8" idx="4"/>
          </p:cNvCxnSpPr>
          <p:nvPr/>
        </p:nvCxnSpPr>
        <p:spPr>
          <a:xfrm flipV="1">
            <a:off x="5311751" y="3846676"/>
            <a:ext cx="135583" cy="1933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633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A33E4-7FFB-48F8-B091-9BF140A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955643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Phased Implementation of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Two</a:t>
            </a:r>
            <a:r>
              <a:rPr lang="en-US" sz="3200" dirty="0">
                <a:latin typeface="+mn-lt"/>
              </a:rPr>
              <a:t> Construction Sites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BDA025-3BCF-44C6-8D48-285279DD5A3E}"/>
              </a:ext>
            </a:extLst>
          </p:cNvPr>
          <p:cNvGrpSpPr/>
          <p:nvPr/>
        </p:nvGrpSpPr>
        <p:grpSpPr>
          <a:xfrm>
            <a:off x="5548393" y="1014131"/>
            <a:ext cx="6440450" cy="2581215"/>
            <a:chOff x="542178" y="962642"/>
            <a:chExt cx="6440450" cy="258121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84462BA-6CFF-4079-8FFB-20F37274B820}"/>
                </a:ext>
              </a:extLst>
            </p:cNvPr>
            <p:cNvGrpSpPr/>
            <p:nvPr/>
          </p:nvGrpSpPr>
          <p:grpSpPr>
            <a:xfrm>
              <a:off x="542178" y="962642"/>
              <a:ext cx="6440450" cy="2581215"/>
              <a:chOff x="3248505" y="921685"/>
              <a:chExt cx="6440450" cy="258121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A914E0-3239-4719-9EAD-BFA0FEE7E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465" y="2169092"/>
                <a:ext cx="2868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A582B86-2264-49B0-AB7B-4B538BCC3805}"/>
                  </a:ext>
                </a:extLst>
              </p:cNvPr>
              <p:cNvSpPr/>
              <p:nvPr/>
            </p:nvSpPr>
            <p:spPr>
              <a:xfrm>
                <a:off x="8240433" y="102669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D2125-2E8D-4B8F-81A5-BFE5A0401399}"/>
                  </a:ext>
                </a:extLst>
              </p:cNvPr>
              <p:cNvSpPr/>
              <p:nvPr/>
            </p:nvSpPr>
            <p:spPr>
              <a:xfrm>
                <a:off x="3322988" y="1995356"/>
                <a:ext cx="640487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9FD0C2-3958-46EC-B04C-72FDB62115CB}"/>
                  </a:ext>
                </a:extLst>
              </p:cNvPr>
              <p:cNvSpPr txBox="1"/>
              <p:nvPr/>
            </p:nvSpPr>
            <p:spPr>
              <a:xfrm>
                <a:off x="3309379" y="1949820"/>
                <a:ext cx="6394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792BB9-E0B4-4FD7-8880-6B3EBCC35A80}"/>
                  </a:ext>
                </a:extLst>
              </p:cNvPr>
              <p:cNvSpPr/>
              <p:nvPr/>
            </p:nvSpPr>
            <p:spPr>
              <a:xfrm>
                <a:off x="4152526" y="1995356"/>
                <a:ext cx="857319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3B8ADB-829C-49D0-82F8-D4D6EED1BE8D}"/>
                  </a:ext>
                </a:extLst>
              </p:cNvPr>
              <p:cNvSpPr/>
              <p:nvPr/>
            </p:nvSpPr>
            <p:spPr>
              <a:xfrm>
                <a:off x="5394150" y="1483324"/>
                <a:ext cx="896320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47061-9FDF-4A5C-8B87-4296C8E73D9F}"/>
                  </a:ext>
                </a:extLst>
              </p:cNvPr>
              <p:cNvSpPr/>
              <p:nvPr/>
            </p:nvSpPr>
            <p:spPr>
              <a:xfrm>
                <a:off x="5385212" y="2692793"/>
                <a:ext cx="905257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F695BC-39C0-42B7-B8AE-744284BC47EF}"/>
                  </a:ext>
                </a:extLst>
              </p:cNvPr>
              <p:cNvSpPr/>
              <p:nvPr/>
            </p:nvSpPr>
            <p:spPr>
              <a:xfrm>
                <a:off x="6796881" y="2692793"/>
                <a:ext cx="947362" cy="34747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D4DB718-0B94-4E3C-B1BB-7AC7F79DDA4E}"/>
                  </a:ext>
                </a:extLst>
              </p:cNvPr>
              <p:cNvSpPr/>
              <p:nvPr/>
            </p:nvSpPr>
            <p:spPr>
              <a:xfrm>
                <a:off x="8236791" y="24649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B83B1623-618D-4AD6-A038-75EF16BF06B4}"/>
                  </a:ext>
                </a:extLst>
              </p:cNvPr>
              <p:cNvSpPr/>
              <p:nvPr/>
            </p:nvSpPr>
            <p:spPr>
              <a:xfrm>
                <a:off x="7226858" y="1819474"/>
                <a:ext cx="1378199" cy="57821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916649-7A60-49A9-9DE7-2DE701C19328}"/>
                  </a:ext>
                </a:extLst>
              </p:cNvPr>
              <p:cNvSpPr/>
              <p:nvPr/>
            </p:nvSpPr>
            <p:spPr>
              <a:xfrm>
                <a:off x="6580159" y="1192737"/>
                <a:ext cx="717876" cy="34747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F88E644-A426-4D40-A96B-256FDAB7D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7060"/>
                <a:ext cx="2405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72D7801-63E2-4C73-BBFD-DB8247CDD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2866529"/>
                <a:ext cx="2405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A3BCD0C-52E4-40A7-8632-30A43A60A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1120" y="2169092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841BC2-6FB2-4317-9E8D-9C70D6B21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5131"/>
                <a:ext cx="0" cy="123033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6B052D-4C0A-497C-BAB4-9A51D23C8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20637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3A64A91-2CBB-48C2-8056-C32CFA625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2108582"/>
                <a:ext cx="8260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243D18-EC4E-4D0B-BDB5-55AA984D0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0117" y="1664639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2F949BE-D6F1-4D45-BA17-C4FA4DA6E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0" cy="74211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DA0F8E9-6AAF-49E1-A3A4-2B333E6E1F83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286407" y="2866529"/>
                <a:ext cx="5104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5E7D81-558F-4DA0-AF7A-939A1CA35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2745327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DB5DBB-25B1-42D6-87AE-CD8F452DD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3002951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C067EF-AD74-46D8-8258-9D20F93DD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5842" y="2108582"/>
                <a:ext cx="9157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84AF36A-87DF-4577-B431-8944AA480311}"/>
                  </a:ext>
                </a:extLst>
              </p:cNvPr>
              <p:cNvCxnSpPr>
                <a:cxnSpLocks/>
                <a:stCxn id="124" idx="3"/>
                <a:endCxn id="15" idx="1"/>
              </p:cNvCxnSpPr>
              <p:nvPr/>
            </p:nvCxnSpPr>
            <p:spPr>
              <a:xfrm flipV="1">
                <a:off x="8049410" y="1196586"/>
                <a:ext cx="191023" cy="16201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647795-4DCE-40C5-8D5D-BE53C14F7162}"/>
                  </a:ext>
                </a:extLst>
              </p:cNvPr>
              <p:cNvSpPr txBox="1"/>
              <p:nvPr/>
            </p:nvSpPr>
            <p:spPr>
              <a:xfrm>
                <a:off x="4156457" y="1941536"/>
                <a:ext cx="88061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Accelerator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057A2D-78B0-411C-9E74-EA5ECC2B1A8A}"/>
                  </a:ext>
                </a:extLst>
              </p:cNvPr>
              <p:cNvSpPr txBox="1"/>
              <p:nvPr/>
            </p:nvSpPr>
            <p:spPr>
              <a:xfrm>
                <a:off x="5358424" y="1435439"/>
                <a:ext cx="10123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362092-9478-4B02-86A6-B3AECE8181ED}"/>
                  </a:ext>
                </a:extLst>
              </p:cNvPr>
              <p:cNvSpPr txBox="1"/>
              <p:nvPr/>
            </p:nvSpPr>
            <p:spPr>
              <a:xfrm>
                <a:off x="5305477" y="2651085"/>
                <a:ext cx="10571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90B210-1BE3-4057-A9DC-E112B0DBCBCA}"/>
                  </a:ext>
                </a:extLst>
              </p:cNvPr>
              <p:cNvSpPr txBox="1"/>
              <p:nvPr/>
            </p:nvSpPr>
            <p:spPr>
              <a:xfrm>
                <a:off x="6797379" y="2662369"/>
                <a:ext cx="967367" cy="43088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Conversion &amp; conditioning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2B0A71F-3113-4516-942C-80B922CDCDD7}"/>
                  </a:ext>
                </a:extLst>
              </p:cNvPr>
              <p:cNvSpPr txBox="1"/>
              <p:nvPr/>
            </p:nvSpPr>
            <p:spPr>
              <a:xfrm>
                <a:off x="6566253" y="1230658"/>
                <a:ext cx="7769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Undulator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DBE6945-8E79-4801-A1A9-BBEE06E1F423}"/>
                  </a:ext>
                </a:extLst>
              </p:cNvPr>
              <p:cNvSpPr txBox="1"/>
              <p:nvPr/>
            </p:nvSpPr>
            <p:spPr>
              <a:xfrm>
                <a:off x="8226865" y="108194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70E722C-B05D-4815-A6F3-299659E29A4C}"/>
                  </a:ext>
                </a:extLst>
              </p:cNvPr>
              <p:cNvSpPr txBox="1"/>
              <p:nvPr/>
            </p:nvSpPr>
            <p:spPr>
              <a:xfrm>
                <a:off x="7280377" y="1890534"/>
                <a:ext cx="12302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ICS X-ray source user area (BU3)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697C7B-8180-409D-8FC0-B102559F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322" y="3079389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5CF625-40EA-44CB-A566-6A024230B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3312859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AFB3D1E-89B2-4346-BE90-51627747E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2825673"/>
                <a:ext cx="48354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27E345-5240-4045-B447-5810BD97CD0D}"/>
                  </a:ext>
                </a:extLst>
              </p:cNvPr>
              <p:cNvSpPr txBox="1"/>
              <p:nvPr/>
            </p:nvSpPr>
            <p:spPr>
              <a:xfrm>
                <a:off x="3620080" y="2694894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laser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420191-22AA-4F96-9BBC-A21BE850C1AC}"/>
                  </a:ext>
                </a:extLst>
              </p:cNvPr>
              <p:cNvSpPr txBox="1"/>
              <p:nvPr/>
            </p:nvSpPr>
            <p:spPr>
              <a:xfrm>
                <a:off x="3756759" y="2941115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electrons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4282C5-1257-4398-9C7B-055B421D8BBD}"/>
                  </a:ext>
                </a:extLst>
              </p:cNvPr>
              <p:cNvSpPr txBox="1"/>
              <p:nvPr/>
            </p:nvSpPr>
            <p:spPr>
              <a:xfrm>
                <a:off x="3770045" y="3184472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3611816-4BF3-451A-AAEE-F8FF3CE64ECA}"/>
                  </a:ext>
                </a:extLst>
              </p:cNvPr>
              <p:cNvSpPr txBox="1"/>
              <p:nvPr/>
            </p:nvSpPr>
            <p:spPr>
              <a:xfrm>
                <a:off x="8199018" y="2424992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HEP detector test user area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57F789A-B3E2-4BE3-9780-2B75D69CF219}"/>
                  </a:ext>
                </a:extLst>
              </p:cNvPr>
              <p:cNvSpPr txBox="1"/>
              <p:nvPr/>
            </p:nvSpPr>
            <p:spPr>
              <a:xfrm>
                <a:off x="5324003" y="921685"/>
                <a:ext cx="251294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BB-A: 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Radiation sources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DC6627-C4D8-4B01-AD7A-1F1FE35E7F16}"/>
                  </a:ext>
                </a:extLst>
              </p:cNvPr>
              <p:cNvSpPr txBox="1"/>
              <p:nvPr/>
            </p:nvSpPr>
            <p:spPr>
              <a:xfrm>
                <a:off x="4854922" y="3210512"/>
                <a:ext cx="4488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GeV-class positrons &amp; HEP detector test stand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66DD5B9-9543-4DA2-ADAD-3A64BD529655}"/>
                  </a:ext>
                </a:extLst>
              </p:cNvPr>
              <p:cNvSpPr/>
              <p:nvPr/>
            </p:nvSpPr>
            <p:spPr>
              <a:xfrm>
                <a:off x="8240433" y="139876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CA7DF70-FDD9-4C8A-9FAC-2249B575F415}"/>
                  </a:ext>
                </a:extLst>
              </p:cNvPr>
              <p:cNvSpPr txBox="1"/>
              <p:nvPr/>
            </p:nvSpPr>
            <p:spPr>
              <a:xfrm>
                <a:off x="8215752" y="145401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57B0078-C1F8-4FD8-8704-2D79BBDE4F00}"/>
                  </a:ext>
                </a:extLst>
              </p:cNvPr>
              <p:cNvCxnSpPr>
                <a:cxnSpLocks/>
                <a:stCxn id="124" idx="3"/>
                <a:endCxn id="90" idx="1"/>
              </p:cNvCxnSpPr>
              <p:nvPr/>
            </p:nvCxnSpPr>
            <p:spPr>
              <a:xfrm>
                <a:off x="8049410" y="1358605"/>
                <a:ext cx="191023" cy="21004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333CFF40-6874-45B8-9B62-0A7B931E6452}"/>
                  </a:ext>
                </a:extLst>
              </p:cNvPr>
              <p:cNvSpPr/>
              <p:nvPr/>
            </p:nvSpPr>
            <p:spPr>
              <a:xfrm>
                <a:off x="8236792" y="287531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CBB7BAD-7A05-42A5-8BE3-B6BBE1EE6487}"/>
                  </a:ext>
                </a:extLst>
              </p:cNvPr>
              <p:cNvSpPr txBox="1"/>
              <p:nvPr/>
            </p:nvSpPr>
            <p:spPr>
              <a:xfrm>
                <a:off x="8221677" y="285120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GeV-class positron user area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113B973-A0E0-4058-A931-6AD07A223E1A}"/>
                  </a:ext>
                </a:extLst>
              </p:cNvPr>
              <p:cNvSpPr txBox="1"/>
              <p:nvPr/>
            </p:nvSpPr>
            <p:spPr>
              <a:xfrm>
                <a:off x="3251372" y="928828"/>
                <a:ext cx="1690032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INFN (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Italy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beam-driven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1CF83C-E601-4AEC-9516-262901D9DBAE}"/>
                  </a:ext>
                </a:extLst>
              </p:cNvPr>
              <p:cNvSpPr/>
              <p:nvPr/>
            </p:nvSpPr>
            <p:spPr>
              <a:xfrm>
                <a:off x="3248505" y="933407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D40CAF9-C69B-4B62-8A2E-32E7A9317637}"/>
                </a:ext>
              </a:extLst>
            </p:cNvPr>
            <p:cNvSpPr/>
            <p:nvPr/>
          </p:nvSpPr>
          <p:spPr>
            <a:xfrm>
              <a:off x="4616560" y="123083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0470D7-BE46-46D2-AE37-0335C723C7BC}"/>
                </a:ext>
              </a:extLst>
            </p:cNvPr>
            <p:cNvSpPr txBox="1"/>
            <p:nvPr/>
          </p:nvSpPr>
          <p:spPr>
            <a:xfrm>
              <a:off x="4552954" y="1268757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1CA48CB-FA35-4EA6-A52F-CB13E2CC96CC}"/>
              </a:ext>
            </a:extLst>
          </p:cNvPr>
          <p:cNvGrpSpPr/>
          <p:nvPr/>
        </p:nvGrpSpPr>
        <p:grpSpPr>
          <a:xfrm>
            <a:off x="5548393" y="3634779"/>
            <a:ext cx="6440450" cy="2578362"/>
            <a:chOff x="5548393" y="3634779"/>
            <a:chExt cx="6440450" cy="257836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0EF76D5-22B1-40E4-B8A8-D9BED3978200}"/>
                </a:ext>
              </a:extLst>
            </p:cNvPr>
            <p:cNvGrpSpPr/>
            <p:nvPr/>
          </p:nvGrpSpPr>
          <p:grpSpPr>
            <a:xfrm>
              <a:off x="5548393" y="3634779"/>
              <a:ext cx="6440450" cy="2578362"/>
              <a:chOff x="3239144" y="3628580"/>
              <a:chExt cx="6440450" cy="257836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90048D2-DC19-4011-8784-6E492CB0B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5528" y="5792143"/>
                <a:ext cx="126466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EA76407-2395-4976-8655-274A19DB6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716" y="4936568"/>
                <a:ext cx="61747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90C5038-29CF-428B-B518-802B412CA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124" y="4174244"/>
                <a:ext cx="81379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1EC3919-2F33-4425-9E16-0C4B7EF008ED}"/>
                  </a:ext>
                </a:extLst>
              </p:cNvPr>
              <p:cNvSpPr/>
              <p:nvPr/>
            </p:nvSpPr>
            <p:spPr>
              <a:xfrm>
                <a:off x="4007783" y="3988900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DCAED86-76CD-4782-9746-4005D572D3C8}"/>
                  </a:ext>
                </a:extLst>
              </p:cNvPr>
              <p:cNvSpPr/>
              <p:nvPr/>
            </p:nvSpPr>
            <p:spPr>
              <a:xfrm>
                <a:off x="8222604" y="454216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E3D3EC1-EB24-4AF5-8569-83E8BD217CF3}"/>
                  </a:ext>
                </a:extLst>
              </p:cNvPr>
              <p:cNvSpPr/>
              <p:nvPr/>
            </p:nvSpPr>
            <p:spPr>
              <a:xfrm>
                <a:off x="8222605" y="49525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9EF5A86-BC7F-40A0-B9FE-411278308F28}"/>
                  </a:ext>
                </a:extLst>
              </p:cNvPr>
              <p:cNvSpPr/>
              <p:nvPr/>
            </p:nvSpPr>
            <p:spPr>
              <a:xfrm>
                <a:off x="3239144" y="3649525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162370B-0D8F-4F4C-A87F-7E3368ACA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855" y="4153063"/>
                <a:ext cx="0" cy="120514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2E0802D-1857-4D25-B2AD-203580B4B2D1}"/>
                  </a:ext>
                </a:extLst>
              </p:cNvPr>
              <p:cNvSpPr/>
              <p:nvPr/>
            </p:nvSpPr>
            <p:spPr>
              <a:xfrm>
                <a:off x="3996097" y="4725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B3E3DD-E2D2-49BA-B8DC-F4E4F6C3D2F7}"/>
                  </a:ext>
                </a:extLst>
              </p:cNvPr>
              <p:cNvSpPr/>
              <p:nvPr/>
            </p:nvSpPr>
            <p:spPr>
              <a:xfrm>
                <a:off x="5320193" y="4734363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A5436C-5DA2-4FD6-B810-7E86BD87D9DB}"/>
                  </a:ext>
                </a:extLst>
              </p:cNvPr>
              <p:cNvSpPr/>
              <p:nvPr/>
            </p:nvSpPr>
            <p:spPr>
              <a:xfrm>
                <a:off x="5320193" y="5554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BA0E04-7D78-4992-BF77-B76B4FD18B96}"/>
                  </a:ext>
                </a:extLst>
              </p:cNvPr>
              <p:cNvSpPr/>
              <p:nvPr/>
            </p:nvSpPr>
            <p:spPr>
              <a:xfrm>
                <a:off x="3348909" y="5749269"/>
                <a:ext cx="1042416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7027F56-CC33-466B-9D70-2CAF1797DEE6}"/>
                  </a:ext>
                </a:extLst>
              </p:cNvPr>
              <p:cNvSpPr/>
              <p:nvPr/>
            </p:nvSpPr>
            <p:spPr>
              <a:xfrm>
                <a:off x="5781582" y="3881456"/>
                <a:ext cx="1651255" cy="6035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00C32AC-B2B6-4727-80C7-AF2A1BF8E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162636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A077DE9-88A0-441B-964F-4DF541EC7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908099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363990A-3EA4-4ED2-9083-407663BFA1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0" cy="806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F549ABB-F524-4D7B-9D7E-FA7243D2D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2157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689E5D2-D5CE-4767-95B7-6E5685A2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0808" y="5632498"/>
                <a:ext cx="133938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94122E-D311-47A0-8694-C51DF276241B}"/>
                  </a:ext>
                </a:extLst>
              </p:cNvPr>
              <p:cNvCxnSpPr>
                <a:cxnSpLocks/>
                <a:endCxn id="137" idx="1"/>
              </p:cNvCxnSpPr>
              <p:nvPr/>
            </p:nvCxnSpPr>
            <p:spPr>
              <a:xfrm flipV="1">
                <a:off x="6362609" y="5723133"/>
                <a:ext cx="177959" cy="500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5DA447-DB76-46DD-B469-2FD5F75D2FC3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V="1">
                <a:off x="7985670" y="5567002"/>
                <a:ext cx="216513" cy="16677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22D6190-2F74-4B7C-9FB5-C7EABA6A9F7D}"/>
                  </a:ext>
                </a:extLst>
              </p:cNvPr>
              <p:cNvSpPr txBox="1"/>
              <p:nvPr/>
            </p:nvSpPr>
            <p:spPr>
              <a:xfrm>
                <a:off x="3935644" y="4024177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2553A3B-F347-4138-A86B-F1D9EE6E5276}"/>
                  </a:ext>
                </a:extLst>
              </p:cNvPr>
              <p:cNvSpPr txBox="1"/>
              <p:nvPr/>
            </p:nvSpPr>
            <p:spPr>
              <a:xfrm>
                <a:off x="3915837" y="4768733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744A7E-E591-4732-8D08-A92DD3367C32}"/>
                  </a:ext>
                </a:extLst>
              </p:cNvPr>
              <p:cNvSpPr txBox="1"/>
              <p:nvPr/>
            </p:nvSpPr>
            <p:spPr>
              <a:xfrm>
                <a:off x="5390315" y="4692655"/>
                <a:ext cx="8935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EFDD4F-2BD9-4B82-AB95-EF33998CBBE4}"/>
                  </a:ext>
                </a:extLst>
              </p:cNvPr>
              <p:cNvSpPr txBox="1"/>
              <p:nvPr/>
            </p:nvSpPr>
            <p:spPr>
              <a:xfrm>
                <a:off x="5239933" y="5501488"/>
                <a:ext cx="11948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37B753-4563-4A1A-B82E-0C7CE4B4F215}"/>
                  </a:ext>
                </a:extLst>
              </p:cNvPr>
              <p:cNvSpPr txBox="1"/>
              <p:nvPr/>
            </p:nvSpPr>
            <p:spPr>
              <a:xfrm>
                <a:off x="3282874" y="5793506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B1AF78D-7E68-4777-A86D-662AF8BD7315}"/>
                  </a:ext>
                </a:extLst>
              </p:cNvPr>
              <p:cNvGrpSpPr/>
              <p:nvPr/>
            </p:nvGrpSpPr>
            <p:grpSpPr>
              <a:xfrm>
                <a:off x="6573428" y="4692656"/>
                <a:ext cx="1194815" cy="430887"/>
                <a:chOff x="4222369" y="2011452"/>
                <a:chExt cx="1194815" cy="430887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3A67F2F-FAFF-42E0-942A-E0A2960ED603}"/>
                    </a:ext>
                  </a:extLst>
                </p:cNvPr>
                <p:cNvSpPr/>
                <p:nvPr/>
              </p:nvSpPr>
              <p:spPr>
                <a:xfrm>
                  <a:off x="4246370" y="2044623"/>
                  <a:ext cx="1146814" cy="34747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719DFBB-E389-4FA5-B795-DB929792DF40}"/>
                    </a:ext>
                  </a:extLst>
                </p:cNvPr>
                <p:cNvSpPr txBox="1"/>
                <p:nvPr/>
              </p:nvSpPr>
              <p:spPr>
                <a:xfrm>
                  <a:off x="4222369" y="2011452"/>
                  <a:ext cx="1194815" cy="43088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Conversion &amp; conditioning</a:t>
                  </a:r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C68AC94-74CC-4CE5-BEEE-ECC6940D952B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 flipV="1">
                <a:off x="6348512" y="4908100"/>
                <a:ext cx="224916" cy="426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ADD6FA7-DEF6-4268-8BED-336A9BF94A65}"/>
                  </a:ext>
                </a:extLst>
              </p:cNvPr>
              <p:cNvSpPr txBox="1"/>
              <p:nvPr/>
            </p:nvSpPr>
            <p:spPr>
              <a:xfrm>
                <a:off x="5735902" y="3937620"/>
                <a:ext cx="1754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Life-science &amp; materials X-ray imaging user area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0262E24-AFD3-4769-B627-EA4EEC007D3F}"/>
                  </a:ext>
                </a:extLst>
              </p:cNvPr>
              <p:cNvSpPr/>
              <p:nvPr/>
            </p:nvSpPr>
            <p:spPr>
              <a:xfrm>
                <a:off x="3348909" y="5336392"/>
                <a:ext cx="1042416" cy="347472"/>
              </a:xfrm>
              <a:prstGeom prst="rect">
                <a:avLst/>
              </a:prstGeom>
              <a:solidFill>
                <a:srgbClr val="EF3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1096AB-7D98-4988-B8F8-82D0D8146447}"/>
                  </a:ext>
                </a:extLst>
              </p:cNvPr>
              <p:cNvSpPr txBox="1"/>
              <p:nvPr/>
            </p:nvSpPr>
            <p:spPr>
              <a:xfrm>
                <a:off x="3282874" y="5358205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600612E-FBCA-4961-86AA-3DB1EEC1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8243" y="5030343"/>
                <a:ext cx="459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6E13E97-F852-42B8-9CCF-7A6BF0F8F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3197" y="4825803"/>
                <a:ext cx="4545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28C736A-2467-4760-9776-E29A9406F9DE}"/>
                  </a:ext>
                </a:extLst>
              </p:cNvPr>
              <p:cNvSpPr txBox="1"/>
              <p:nvPr/>
            </p:nvSpPr>
            <p:spPr>
              <a:xfrm>
                <a:off x="7989562" y="3643278"/>
                <a:ext cx="1690032" cy="46166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laser-driven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plasma accelerators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C0FAF06-7642-4E92-8543-BFE056CE9EB8}"/>
                  </a:ext>
                </a:extLst>
              </p:cNvPr>
              <p:cNvSpPr txBox="1"/>
              <p:nvPr/>
            </p:nvSpPr>
            <p:spPr>
              <a:xfrm>
                <a:off x="6096000" y="5914554"/>
                <a:ext cx="156957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LB-A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FEL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3930287-4237-4134-A636-9F9372F4951D}"/>
                  </a:ext>
                </a:extLst>
              </p:cNvPr>
              <p:cNvSpPr txBox="1"/>
              <p:nvPr/>
            </p:nvSpPr>
            <p:spPr>
              <a:xfrm>
                <a:off x="3717226" y="4449751"/>
                <a:ext cx="433082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Positron beam source &amp; table-top test beam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DA91DFA-6F47-44E8-8781-6AE8799B5B92}"/>
                  </a:ext>
                </a:extLst>
              </p:cNvPr>
              <p:cNvSpPr txBox="1"/>
              <p:nvPr/>
            </p:nvSpPr>
            <p:spPr>
              <a:xfrm>
                <a:off x="3401223" y="3628580"/>
                <a:ext cx="422743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LB-C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X-ray imaging – life sciences &amp; materials 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746ACDE-F1C0-40EB-9FF2-830702F38CE9}"/>
                  </a:ext>
                </a:extLst>
              </p:cNvPr>
              <p:cNvSpPr/>
              <p:nvPr/>
            </p:nvSpPr>
            <p:spPr>
              <a:xfrm>
                <a:off x="8215751" y="538094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908F30-E8C1-42C0-9F57-F7A5E20BEF4F}"/>
                  </a:ext>
                </a:extLst>
              </p:cNvPr>
              <p:cNvSpPr txBox="1"/>
              <p:nvPr/>
            </p:nvSpPr>
            <p:spPr>
              <a:xfrm>
                <a:off x="8202183" y="543619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55A0948-DD2D-48A0-906C-93248896B3E9}"/>
                  </a:ext>
                </a:extLst>
              </p:cNvPr>
              <p:cNvSpPr/>
              <p:nvPr/>
            </p:nvSpPr>
            <p:spPr>
              <a:xfrm>
                <a:off x="8215751" y="575301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4A09E4-05F4-45B7-A034-E603E3B863E0}"/>
                  </a:ext>
                </a:extLst>
              </p:cNvPr>
              <p:cNvSpPr txBox="1"/>
              <p:nvPr/>
            </p:nvSpPr>
            <p:spPr>
              <a:xfrm>
                <a:off x="8191070" y="580826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E5D8F63-C6D3-4902-8A8B-C1BE422E30E9}"/>
                  </a:ext>
                </a:extLst>
              </p:cNvPr>
              <p:cNvCxnSpPr>
                <a:cxnSpLocks/>
                <a:endCxn id="105" idx="1"/>
              </p:cNvCxnSpPr>
              <p:nvPr/>
            </p:nvCxnSpPr>
            <p:spPr>
              <a:xfrm>
                <a:off x="7985671" y="5728135"/>
                <a:ext cx="205399" cy="21093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55039B-02B6-423E-B786-EDA4693C5F07}"/>
                  </a:ext>
                </a:extLst>
              </p:cNvPr>
              <p:cNvSpPr txBox="1"/>
              <p:nvPr/>
            </p:nvSpPr>
            <p:spPr>
              <a:xfrm>
                <a:off x="8173941" y="451398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Table-top test beam user area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87B2DE-DEC2-4CB4-9F66-04F57E68E33A}"/>
                  </a:ext>
                </a:extLst>
              </p:cNvPr>
              <p:cNvSpPr txBox="1"/>
              <p:nvPr/>
            </p:nvSpPr>
            <p:spPr>
              <a:xfrm>
                <a:off x="8168950" y="4917244"/>
                <a:ext cx="14878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Ultracompact positron source user area</a:t>
                </a:r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5F52564-7D9B-4A7C-9770-31F59C43E182}"/>
                </a:ext>
              </a:extLst>
            </p:cNvPr>
            <p:cNvSpPr/>
            <p:nvPr/>
          </p:nvSpPr>
          <p:spPr>
            <a:xfrm>
              <a:off x="8863723" y="556060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C1AFFAB-8E9C-4850-832A-324419DE19E8}"/>
                </a:ext>
              </a:extLst>
            </p:cNvPr>
            <p:cNvSpPr txBox="1"/>
            <p:nvPr/>
          </p:nvSpPr>
          <p:spPr>
            <a:xfrm>
              <a:off x="8849817" y="5598527"/>
              <a:ext cx="776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3F37798-CF3A-422A-AE21-516156A2EA26}"/>
                </a:ext>
              </a:extLst>
            </p:cNvPr>
            <p:cNvSpPr/>
            <p:nvPr/>
          </p:nvSpPr>
          <p:spPr>
            <a:xfrm>
              <a:off x="9606451" y="5557748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0E3815F-196F-4B1F-93D2-D8DF8847DC56}"/>
                </a:ext>
              </a:extLst>
            </p:cNvPr>
            <p:cNvSpPr txBox="1"/>
            <p:nvPr/>
          </p:nvSpPr>
          <p:spPr>
            <a:xfrm>
              <a:off x="9542845" y="5595669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8CE89D2C-2B08-4DD3-8872-FA9F25353161}"/>
              </a:ext>
            </a:extLst>
          </p:cNvPr>
          <p:cNvGraphicFramePr>
            <a:graphicFrameLocks noGrp="1"/>
          </p:cNvGraphicFramePr>
          <p:nvPr/>
        </p:nvGraphicFramePr>
        <p:xfrm>
          <a:off x="281947" y="1016196"/>
          <a:ext cx="4814960" cy="425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96">
                  <a:extLst>
                    <a:ext uri="{9D8B030D-6E8A-4147-A177-3AD203B41FA5}">
                      <a16:colId xmlns:a16="http://schemas.microsoft.com/office/drawing/2014/main" val="177172139"/>
                    </a:ext>
                  </a:extLst>
                </a:gridCol>
                <a:gridCol w="2025112">
                  <a:extLst>
                    <a:ext uri="{9D8B030D-6E8A-4147-A177-3AD203B41FA5}">
                      <a16:colId xmlns:a16="http://schemas.microsoft.com/office/drawing/2014/main" val="710687218"/>
                    </a:ext>
                  </a:extLst>
                </a:gridCol>
                <a:gridCol w="1952652">
                  <a:extLst>
                    <a:ext uri="{9D8B030D-6E8A-4147-A177-3AD203B41FA5}">
                      <a16:colId xmlns:a16="http://schemas.microsoft.com/office/drawing/2014/main" val="2839128756"/>
                    </a:ext>
                  </a:extLst>
                </a:gridCol>
              </a:tblGrid>
              <a:tr h="404172">
                <a:tc>
                  <a:txBody>
                    <a:bodyPr/>
                    <a:lstStyle/>
                    <a:p>
                      <a:endParaRPr lang="x-none" sz="1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Laser-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Beam-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960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/>
                        <a:t>Phase 1 </a:t>
                      </a:r>
                      <a:endParaRPr lang="x-none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Ultracompact positron source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GeV-class positrons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42815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2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X-ray imaging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Table-top test beams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ICS source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beamline 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HEP detector tests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83597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3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High-field physics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Medical imaging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803169"/>
                  </a:ext>
                </a:extLst>
              </a:tr>
            </a:tbl>
          </a:graphicData>
        </a:graphic>
      </p:graphicFrame>
      <p:sp>
        <p:nvSpPr>
          <p:cNvPr id="110" name="Footer Placeholder 4">
            <a:extLst>
              <a:ext uri="{FF2B5EF4-FFF2-40B4-BE49-F238E27FC236}">
                <a16:creationId xmlns:a16="http://schemas.microsoft.com/office/drawing/2014/main" id="{A365DC8D-A6C9-456E-A2B8-79C9D48C5C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82599" y="6480788"/>
            <a:ext cx="5780763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46CF4C7-798A-68F6-21FE-FB01DA9A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9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-261300"/>
            <a:ext cx="7961747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Reference Documents </a:t>
            </a:r>
            <a:r>
              <a:rPr lang="en-GB" sz="3200" dirty="0" err="1">
                <a:latin typeface="+mn-lt"/>
              </a:rPr>
              <a:t>EuPRAXIA</a:t>
            </a:r>
            <a:r>
              <a:rPr lang="en-GB" sz="3200" dirty="0">
                <a:latin typeface="+mn-lt"/>
              </a:rPr>
              <a:t>-PP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36FAFF5-7F00-59B7-20C1-36C495B3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04" y="912478"/>
            <a:ext cx="3678825" cy="535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4864D2-AFF0-6F71-E257-73CB670AE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60" y="912478"/>
            <a:ext cx="3981679" cy="535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3081E2D-9171-73A6-29E5-A61BDE759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742" y="912477"/>
            <a:ext cx="3781904" cy="535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193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AC748C6-73BF-C26D-4A85-EF3B3D6B8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5" r="26332" b="41339"/>
          <a:stretch/>
        </p:blipFill>
        <p:spPr>
          <a:xfrm>
            <a:off x="7032172" y="4855024"/>
            <a:ext cx="4242464" cy="15346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DEB6B4-88E4-563E-B987-AC2E6B111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6" r="26409" b="12851"/>
          <a:stretch/>
        </p:blipFill>
        <p:spPr>
          <a:xfrm>
            <a:off x="1012043" y="4171582"/>
            <a:ext cx="4245759" cy="23513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ED9268-3101-4807-01DA-9442DCB3F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52" r="26409" b="39916"/>
          <a:stretch/>
        </p:blipFill>
        <p:spPr>
          <a:xfrm>
            <a:off x="1012044" y="2937778"/>
            <a:ext cx="4245758" cy="1532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7A2EB3-BD06-684B-0704-45BEB1A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A126E-868B-302D-052C-9AE52643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12780" cy="1325563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  <a:latin typeface="+mn-lt"/>
              </a:rPr>
              <a:t>Demand-Interest-WP-Matrix </a:t>
            </a:r>
            <a:r>
              <a:rPr lang="de-DE" b="1" dirty="0" err="1">
                <a:effectLst/>
                <a:latin typeface="+mn-lt"/>
              </a:rPr>
              <a:t>EuPRAXIA</a:t>
            </a:r>
            <a:r>
              <a:rPr lang="de-DE" b="1" dirty="0">
                <a:effectLst/>
                <a:latin typeface="+mn-lt"/>
              </a:rPr>
              <a:t>-PP</a:t>
            </a:r>
            <a:endParaRPr lang="de-DE" i="1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E822B-2084-8D9F-83A2-77558DEC1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492AC3-E886-6AC1-D76C-DD145642F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93" b="10545"/>
          <a:stretch/>
        </p:blipFill>
        <p:spPr>
          <a:xfrm>
            <a:off x="1012045" y="726804"/>
            <a:ext cx="5769429" cy="25593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EE1F7C-CCFA-CCB3-ED5D-8B0315EDB3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56" r="26466" b="16046"/>
          <a:stretch/>
        </p:blipFill>
        <p:spPr>
          <a:xfrm>
            <a:off x="7021613" y="3035752"/>
            <a:ext cx="4242464" cy="22424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9606D4-6F0E-6DB7-B403-0123F1CC87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490" r="26466" b="10892"/>
          <a:stretch/>
        </p:blipFill>
        <p:spPr>
          <a:xfrm>
            <a:off x="7021613" y="832261"/>
            <a:ext cx="4242464" cy="248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3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53667C-C05E-7270-E831-E05B523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7325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err="1"/>
              <a:t>Consortium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Outreach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The PP Project </a:t>
            </a:r>
            <a:r>
              <a:rPr lang="de-DE" sz="3200" dirty="0" err="1"/>
              <a:t>Bodies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Implementation RI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b="1" dirty="0"/>
              <a:t>Budget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latin typeface="+mn-lt"/>
              </a:rPr>
              <a:t>News &amp; Changes</a:t>
            </a:r>
            <a:r>
              <a:rPr lang="de-DE" sz="3200" dirty="0">
                <a:latin typeface="+mn-lt"/>
              </a:rPr>
              <a:t> (Progress </a:t>
            </a:r>
            <a:r>
              <a:rPr lang="de-DE" sz="3200" dirty="0" err="1">
                <a:latin typeface="+mn-lt"/>
              </a:rPr>
              <a:t>with</a:t>
            </a:r>
            <a:r>
              <a:rPr lang="de-DE" sz="3200" dirty="0">
                <a:latin typeface="+mn-lt"/>
              </a:rPr>
              <a:t> EU PO)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A5DFA6-542B-7AD5-BE04-D23D35C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1FB5AB-1F03-8551-3C4B-004719F6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E727E-151A-8D11-E6AE-08BC22634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3331420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105F1DD-140D-83D7-09ED-B16F036D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A200C80-7D0A-276A-770D-7E503875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66285" cy="1325563"/>
          </a:xfrm>
        </p:spPr>
        <p:txBody>
          <a:bodyPr/>
          <a:lstStyle/>
          <a:p>
            <a:r>
              <a:rPr lang="de-DE" dirty="0">
                <a:latin typeface="+mn-lt"/>
              </a:rPr>
              <a:t>EuPRAXIA: Budget Status </a:t>
            </a:r>
            <a:r>
              <a:rPr lang="de-DE" dirty="0" err="1">
                <a:latin typeface="+mn-lt"/>
              </a:rPr>
              <a:t>October</a:t>
            </a:r>
            <a:r>
              <a:rPr lang="de-DE" dirty="0">
                <a:latin typeface="+mn-lt"/>
              </a:rPr>
              <a:t>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69FE8-F1C2-18E7-1DD8-B0DF144BCF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3CC4787-0189-AAAB-A28D-85E70C924881}"/>
              </a:ext>
            </a:extLst>
          </p:cNvPr>
          <p:cNvGraphicFramePr>
            <a:graphicFrameLocks noGrp="1"/>
          </p:cNvGraphicFramePr>
          <p:nvPr/>
        </p:nvGraphicFramePr>
        <p:xfrm>
          <a:off x="822990" y="947557"/>
          <a:ext cx="9958422" cy="5088843"/>
        </p:xfrm>
        <a:graphic>
          <a:graphicData uri="http://schemas.openxmlformats.org/drawingml/2006/table">
            <a:tbl>
              <a:tblPr/>
              <a:tblGrid>
                <a:gridCol w="2284292">
                  <a:extLst>
                    <a:ext uri="{9D8B030D-6E8A-4147-A177-3AD203B41FA5}">
                      <a16:colId xmlns:a16="http://schemas.microsoft.com/office/drawing/2014/main" val="4127188579"/>
                    </a:ext>
                  </a:extLst>
                </a:gridCol>
                <a:gridCol w="1174778">
                  <a:extLst>
                    <a:ext uri="{9D8B030D-6E8A-4147-A177-3AD203B41FA5}">
                      <a16:colId xmlns:a16="http://schemas.microsoft.com/office/drawing/2014/main" val="2832193485"/>
                    </a:ext>
                  </a:extLst>
                </a:gridCol>
                <a:gridCol w="1419524">
                  <a:extLst>
                    <a:ext uri="{9D8B030D-6E8A-4147-A177-3AD203B41FA5}">
                      <a16:colId xmlns:a16="http://schemas.microsoft.com/office/drawing/2014/main" val="2922588586"/>
                    </a:ext>
                  </a:extLst>
                </a:gridCol>
                <a:gridCol w="1419524">
                  <a:extLst>
                    <a:ext uri="{9D8B030D-6E8A-4147-A177-3AD203B41FA5}">
                      <a16:colId xmlns:a16="http://schemas.microsoft.com/office/drawing/2014/main" val="215655094"/>
                    </a:ext>
                  </a:extLst>
                </a:gridCol>
                <a:gridCol w="1419524">
                  <a:extLst>
                    <a:ext uri="{9D8B030D-6E8A-4147-A177-3AD203B41FA5}">
                      <a16:colId xmlns:a16="http://schemas.microsoft.com/office/drawing/2014/main" val="3078520934"/>
                    </a:ext>
                  </a:extLst>
                </a:gridCol>
                <a:gridCol w="1066002">
                  <a:extLst>
                    <a:ext uri="{9D8B030D-6E8A-4147-A177-3AD203B41FA5}">
                      <a16:colId xmlns:a16="http://schemas.microsoft.com/office/drawing/2014/main" val="3707052403"/>
                    </a:ext>
                  </a:extLst>
                </a:gridCol>
                <a:gridCol w="1174778">
                  <a:extLst>
                    <a:ext uri="{9D8B030D-6E8A-4147-A177-3AD203B41FA5}">
                      <a16:colId xmlns:a16="http://schemas.microsoft.com/office/drawing/2014/main" val="4104690870"/>
                    </a:ext>
                  </a:extLst>
                </a:gridCol>
              </a:tblGrid>
              <a:tr h="851454">
                <a:tc>
                  <a:txBody>
                    <a:bodyPr/>
                    <a:lstStyle/>
                    <a:p>
                      <a:pPr algn="l" fontAlgn="t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item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Obtained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Coverage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 </a:t>
                      </a:r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(§)</a:t>
                      </a:r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(M€)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571196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 (*), Frascati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138,8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209915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2 (**), tbd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444385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123972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447075"/>
                  </a:ext>
                </a:extLst>
              </a:tr>
              <a:tr h="851454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Preparation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incl. excellence </a:t>
                      </a:r>
                      <a:r>
                        <a:rPr lang="de-D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centers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317759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637709"/>
                  </a:ext>
                </a:extLst>
              </a:tr>
              <a:tr h="90182"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358736"/>
                  </a:ext>
                </a:extLst>
              </a:tr>
              <a:tr h="251059"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(*)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includes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240 FTE-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personpower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LNF-INFN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387990"/>
                  </a:ext>
                </a:extLst>
              </a:tr>
              <a:tr h="308873">
                <a:tc gridSpan="6">
                  <a:txBody>
                    <a:bodyPr/>
                    <a:lstStyle/>
                    <a:p>
                      <a:pPr algn="l" fontAlgn="b"/>
                      <a:r>
                        <a:rPr lang="de-DE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(**) cost will be reduced in case of relevant pre-invests (exisiting infrastructure, equipment)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56145"/>
                  </a:ext>
                </a:extLst>
              </a:tr>
              <a:tr h="68176">
                <a:tc gridSpan="6">
                  <a:txBody>
                    <a:bodyPr/>
                    <a:lstStyle/>
                    <a:p>
                      <a:pPr algn="l" fontAlgn="b"/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(§) for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implementation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phased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EuRAXIA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allows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without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</a:t>
                      </a:r>
                      <a:endParaRPr lang="de-DE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547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385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ED4D8C8-5063-534F-EAB2-1C081D013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92731"/>
            <a:ext cx="11444329" cy="5180477"/>
          </a:xfrm>
        </p:spPr>
        <p:txBody>
          <a:bodyPr>
            <a:noAutofit/>
          </a:bodyPr>
          <a:lstStyle/>
          <a:p>
            <a:r>
              <a:rPr lang="de-DE" sz="2400" i="1" dirty="0"/>
              <a:t>Great </a:t>
            </a:r>
            <a:r>
              <a:rPr lang="de-DE" sz="2400" i="1" dirty="0" err="1"/>
              <a:t>opportunity</a:t>
            </a:r>
            <a:r>
              <a:rPr lang="de-DE" sz="2400" i="1" dirty="0"/>
              <a:t> </a:t>
            </a:r>
            <a:r>
              <a:rPr lang="de-DE" sz="2400" i="1" dirty="0" err="1"/>
              <a:t>to</a:t>
            </a:r>
            <a:r>
              <a:rPr lang="de-DE" sz="2400" i="1" dirty="0"/>
              <a:t> </a:t>
            </a:r>
            <a:r>
              <a:rPr lang="de-DE" sz="2400" i="1" dirty="0" err="1"/>
              <a:t>profit</a:t>
            </a:r>
            <a:r>
              <a:rPr lang="de-DE" sz="2400" i="1" dirty="0"/>
              <a:t> budget-</a:t>
            </a:r>
            <a:r>
              <a:rPr lang="de-DE" sz="2400" i="1" dirty="0" err="1"/>
              <a:t>wise</a:t>
            </a:r>
            <a:r>
              <a:rPr lang="de-DE" sz="2400" i="1" dirty="0"/>
              <a:t> </a:t>
            </a:r>
            <a:r>
              <a:rPr lang="de-DE" sz="2400" i="1" dirty="0" err="1"/>
              <a:t>from</a:t>
            </a:r>
            <a:r>
              <a:rPr lang="de-DE" sz="2400" i="1" dirty="0"/>
              <a:t> </a:t>
            </a:r>
            <a:r>
              <a:rPr lang="de-DE" sz="2400" i="1" dirty="0" err="1"/>
              <a:t>invested</a:t>
            </a:r>
            <a:r>
              <a:rPr lang="de-DE" sz="2400" i="1" dirty="0"/>
              <a:t> EuPRAXIA </a:t>
            </a:r>
            <a:r>
              <a:rPr lang="de-DE" sz="2400" i="1" dirty="0" err="1"/>
              <a:t>work</a:t>
            </a:r>
            <a:r>
              <a:rPr lang="de-DE" sz="2400" i="1" dirty="0"/>
              <a:t> </a:t>
            </a:r>
            <a:r>
              <a:rPr lang="de-DE" sz="2400" i="1" dirty="0">
                <a:sym typeface="Wingdings" pitchFamily="2" charset="2"/>
              </a:rPr>
              <a:t> </a:t>
            </a:r>
            <a:r>
              <a:rPr lang="de-DE" sz="2400" i="1" dirty="0" err="1">
                <a:sym typeface="Wingdings" pitchFamily="2" charset="2"/>
              </a:rPr>
              <a:t>we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ask</a:t>
            </a:r>
            <a:r>
              <a:rPr lang="de-DE" sz="2400" i="1" dirty="0">
                <a:sym typeface="Wingdings" pitchFamily="2" charset="2"/>
              </a:rPr>
              <a:t> for </a:t>
            </a:r>
            <a:r>
              <a:rPr lang="de-DE" sz="2400" i="1" dirty="0" err="1">
                <a:sym typeface="Wingdings" pitchFamily="2" charset="2"/>
              </a:rPr>
              <a:t>relatively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modest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invest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into</a:t>
            </a:r>
            <a:r>
              <a:rPr lang="de-DE" sz="2400" i="1" dirty="0">
                <a:sym typeface="Wingdings" pitchFamily="2" charset="2"/>
              </a:rPr>
              <a:t> a high </a:t>
            </a:r>
            <a:r>
              <a:rPr lang="de-DE" sz="2400" i="1" dirty="0" err="1">
                <a:sym typeface="Wingdings" pitchFamily="2" charset="2"/>
              </a:rPr>
              <a:t>tech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project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connected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to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various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important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industries</a:t>
            </a:r>
            <a:r>
              <a:rPr lang="de-DE" sz="2400" i="1" dirty="0">
                <a:sym typeface="Wingdings" pitchFamily="2" charset="2"/>
              </a:rPr>
              <a:t> (not </a:t>
            </a:r>
            <a:r>
              <a:rPr lang="de-DE" sz="2400" i="1" dirty="0" err="1">
                <a:sym typeface="Wingdings" pitchFamily="2" charset="2"/>
              </a:rPr>
              <a:t>too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small</a:t>
            </a:r>
            <a:r>
              <a:rPr lang="de-DE" sz="2400" i="1" dirty="0">
                <a:sym typeface="Wingdings" pitchFamily="2" charset="2"/>
              </a:rPr>
              <a:t> – not </a:t>
            </a:r>
            <a:r>
              <a:rPr lang="de-DE" sz="2400" i="1" dirty="0" err="1">
                <a:sym typeface="Wingdings" pitchFamily="2" charset="2"/>
              </a:rPr>
              <a:t>too</a:t>
            </a:r>
            <a:r>
              <a:rPr lang="de-DE" sz="2400" i="1" dirty="0">
                <a:sym typeface="Wingdings" pitchFamily="2" charset="2"/>
              </a:rPr>
              <a:t> </a:t>
            </a:r>
            <a:r>
              <a:rPr lang="de-DE" sz="2400" i="1" dirty="0" err="1">
                <a:sym typeface="Wingdings" pitchFamily="2" charset="2"/>
              </a:rPr>
              <a:t>big</a:t>
            </a:r>
            <a:r>
              <a:rPr lang="de-DE" sz="2400" i="1" dirty="0">
                <a:sym typeface="Wingdings" pitchFamily="2" charset="2"/>
              </a:rPr>
              <a:t>)</a:t>
            </a:r>
            <a:endParaRPr lang="de-DE" sz="2400" i="1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strength</a:t>
            </a:r>
            <a:r>
              <a:rPr lang="de-DE" dirty="0"/>
              <a:t>: Bottom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, </a:t>
            </a:r>
            <a:r>
              <a:rPr lang="de-DE" dirty="0" err="1"/>
              <a:t>bringing</a:t>
            </a:r>
            <a:r>
              <a:rPr lang="de-DE" dirty="0"/>
              <a:t>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, </a:t>
            </a:r>
            <a:r>
              <a:rPr lang="de-DE" dirty="0" err="1"/>
              <a:t>science</a:t>
            </a:r>
            <a:r>
              <a:rPr lang="de-DE" dirty="0"/>
              <a:t> and </a:t>
            </a:r>
            <a:r>
              <a:rPr lang="de-DE" dirty="0" err="1"/>
              <a:t>industry</a:t>
            </a:r>
            <a:r>
              <a:rPr lang="de-DE" dirty="0"/>
              <a:t> on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keeping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this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is</a:t>
            </a:r>
            <a:r>
              <a:rPr lang="de-DE" dirty="0">
                <a:sym typeface="Wingdings" pitchFamily="2" charset="2"/>
              </a:rPr>
              <a:t> essential</a:t>
            </a:r>
            <a:endParaRPr lang="de-DE" dirty="0"/>
          </a:p>
          <a:p>
            <a:r>
              <a:rPr lang="de-DE" dirty="0"/>
              <a:t>Need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plans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attractive</a:t>
            </a:r>
            <a:r>
              <a:rPr lang="de-DE" dirty="0"/>
              <a:t> (easy)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supporting</a:t>
            </a:r>
            <a:r>
              <a:rPr lang="de-DE" dirty="0"/>
              <a:t> EuPRAXIA:</a:t>
            </a:r>
          </a:p>
          <a:p>
            <a:pPr marL="457200" lvl="1" indent="0">
              <a:buNone/>
            </a:pPr>
            <a:endParaRPr lang="de-DE" sz="1000" dirty="0"/>
          </a:p>
          <a:p>
            <a:pPr lvl="1"/>
            <a:r>
              <a:rPr lang="de-DE" dirty="0"/>
              <a:t>7 </a:t>
            </a:r>
            <a:r>
              <a:rPr lang="de-DE" dirty="0" err="1"/>
              <a:t>year</a:t>
            </a:r>
            <a:r>
              <a:rPr lang="de-DE" dirty="0"/>
              <a:t> high </a:t>
            </a:r>
            <a:r>
              <a:rPr lang="de-DE" dirty="0" err="1"/>
              <a:t>tech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plans</a:t>
            </a:r>
            <a:r>
              <a:rPr lang="de-DE" dirty="0"/>
              <a:t> (2024 – 2030, </a:t>
            </a:r>
            <a:r>
              <a:rPr lang="de-DE" dirty="0" err="1"/>
              <a:t>start</a:t>
            </a:r>
            <a:r>
              <a:rPr lang="de-DE" dirty="0"/>
              <a:t> of </a:t>
            </a:r>
            <a:r>
              <a:rPr lang="de-DE" dirty="0" err="1"/>
              <a:t>full</a:t>
            </a:r>
            <a:r>
              <a:rPr lang="de-DE" dirty="0"/>
              <a:t> EuPRAXIA OP 2031)</a:t>
            </a:r>
            <a:br>
              <a:rPr lang="de-DE" dirty="0"/>
            </a:br>
            <a:endParaRPr lang="de-DE" sz="1000" dirty="0"/>
          </a:p>
          <a:p>
            <a:pPr lvl="1"/>
            <a:r>
              <a:rPr lang="de-DE" b="1" dirty="0">
                <a:solidFill>
                  <a:srgbClr val="FF0000"/>
                </a:solidFill>
              </a:rPr>
              <a:t>178 M€</a:t>
            </a:r>
            <a:r>
              <a:rPr lang="de-DE" dirty="0"/>
              <a:t> </a:t>
            </a:r>
            <a:r>
              <a:rPr lang="de-DE" dirty="0" err="1"/>
              <a:t>max</a:t>
            </a:r>
            <a:r>
              <a:rPr lang="de-DE" dirty="0"/>
              <a:t> total </a:t>
            </a:r>
            <a:r>
              <a:rPr lang="de-DE" dirty="0" err="1"/>
              <a:t>cost</a:t>
            </a:r>
            <a:r>
              <a:rPr lang="de-DE" dirty="0"/>
              <a:t> for </a:t>
            </a:r>
            <a:r>
              <a:rPr lang="de-DE" dirty="0" err="1"/>
              <a:t>site</a:t>
            </a:r>
            <a:r>
              <a:rPr lang="de-DE" dirty="0"/>
              <a:t> 2 			</a:t>
            </a:r>
            <a:r>
              <a:rPr lang="de-DE" dirty="0">
                <a:sym typeface="Wingdings" pitchFamily="2" charset="2"/>
              </a:rPr>
              <a:t> 	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25.4 M€ /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y</a:t>
            </a:r>
            <a:br>
              <a:rPr lang="de-DE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</a:br>
            <a:r>
              <a:rPr lang="de-DE" dirty="0" err="1">
                <a:sym typeface="Wingdings" pitchFamily="2" charset="2"/>
              </a:rPr>
              <a:t>cheaper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pre-invests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can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materialized</a:t>
            </a:r>
            <a:endParaRPr lang="de-DE" dirty="0">
              <a:sym typeface="Wingdings" pitchFamily="2" charset="2"/>
            </a:endParaRPr>
          </a:p>
          <a:p>
            <a:pPr marL="457200" lvl="1" indent="0">
              <a:buNone/>
            </a:pPr>
            <a:endParaRPr lang="de-DE" sz="1000" dirty="0">
              <a:sym typeface="Wingdings" pitchFamily="2" charset="2"/>
            </a:endParaRPr>
          </a:p>
          <a:p>
            <a:pPr lvl="1"/>
            <a:r>
              <a:rPr lang="de-DE" b="1" dirty="0">
                <a:solidFill>
                  <a:srgbClr val="FF0000"/>
                </a:solidFill>
                <a:sym typeface="Wingdings" pitchFamily="2" charset="2"/>
              </a:rPr>
              <a:t>176.4 M€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max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cost</a:t>
            </a:r>
            <a:r>
              <a:rPr lang="de-DE" dirty="0">
                <a:sym typeface="Wingdings" pitchFamily="2" charset="2"/>
              </a:rPr>
              <a:t> for 6 – 10 excellence </a:t>
            </a:r>
            <a:r>
              <a:rPr lang="de-DE" dirty="0" err="1">
                <a:sym typeface="Wingdings" pitchFamily="2" charset="2"/>
              </a:rPr>
              <a:t>centers</a:t>
            </a:r>
            <a:r>
              <a:rPr lang="de-DE" dirty="0">
                <a:sym typeface="Wingdings" pitchFamily="2" charset="2"/>
              </a:rPr>
              <a:t>	 	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2.5 – 4.2 M€ /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y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/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center</a:t>
            </a:r>
            <a:endParaRPr lang="de-DE" b="1" dirty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de-DE" dirty="0" err="1"/>
              <a:t>Stay</a:t>
            </a:r>
            <a:r>
              <a:rPr lang="de-DE" dirty="0"/>
              <a:t> </a:t>
            </a:r>
            <a:r>
              <a:rPr lang="de-DE" dirty="0" err="1"/>
              <a:t>focussed</a:t>
            </a:r>
            <a:r>
              <a:rPr lang="de-DE" dirty="0"/>
              <a:t>: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connection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EuPRAXIA: relevant </a:t>
            </a:r>
            <a:r>
              <a:rPr lang="de-DE" dirty="0" err="1"/>
              <a:t>deliverable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26E7B2-D7CE-C949-D616-AA530968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1756CA2-1A56-156C-1F99-A6399C25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366785" cy="1325563"/>
          </a:xfrm>
        </p:spPr>
        <p:txBody>
          <a:bodyPr>
            <a:normAutofit/>
          </a:bodyPr>
          <a:lstStyle/>
          <a:p>
            <a:pPr>
              <a:tabLst>
                <a:tab pos="2439988" algn="l"/>
              </a:tabLst>
            </a:pPr>
            <a:r>
              <a:rPr lang="de-DE" sz="3600" dirty="0">
                <a:latin typeface="+mn-lt"/>
              </a:rPr>
              <a:t>Guidelines Site 2 / Excellence Centers</a:t>
            </a:r>
            <a:endParaRPr lang="de-DE" sz="3200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A4833F-8D56-84AD-A781-5B83F1B9AC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1407027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53667C-C05E-7270-E831-E05B523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7325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err="1"/>
              <a:t>Consortium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Outreach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The PP Project </a:t>
            </a:r>
            <a:r>
              <a:rPr lang="de-DE" sz="3200" dirty="0" err="1"/>
              <a:t>Bodies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Implementation RI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Budget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b="1" dirty="0">
                <a:latin typeface="+mn-lt"/>
              </a:rPr>
              <a:t>News &amp; Changes</a:t>
            </a:r>
            <a:endParaRPr lang="de-DE" sz="3200" b="1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A5DFA6-542B-7AD5-BE04-D23D35C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1FB5AB-1F03-8551-3C4B-004719F6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E727E-151A-8D11-E6AE-08BC22634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3153606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Conclusion &amp; Changes</a:t>
            </a:r>
            <a:endParaRPr lang="en-GB" sz="3200" i="1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906CFD5-28A9-EA4D-E0DF-C3FD72FC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7" y="868317"/>
            <a:ext cx="11669486" cy="5434509"/>
          </a:xfrm>
        </p:spPr>
        <p:txBody>
          <a:bodyPr>
            <a:noAutofit/>
          </a:bodyPr>
          <a:lstStyle/>
          <a:p>
            <a:r>
              <a:rPr lang="en-US" dirty="0"/>
              <a:t>Work ongoing to </a:t>
            </a:r>
          </a:p>
          <a:p>
            <a:pPr lvl="1"/>
            <a:r>
              <a:rPr lang="en-US" b="1" dirty="0"/>
              <a:t>extend consortium </a:t>
            </a:r>
            <a:r>
              <a:rPr lang="en-US" dirty="0"/>
              <a:t>of Preparatory Phase (16 additional institutes)</a:t>
            </a:r>
          </a:p>
          <a:p>
            <a:pPr lvl="1"/>
            <a:r>
              <a:rPr lang="en-US" b="1" dirty="0"/>
              <a:t>adjust deliverables/MS </a:t>
            </a:r>
            <a:r>
              <a:rPr lang="en-US" dirty="0"/>
              <a:t>to additional sites &amp; extended time scale (within PP project)</a:t>
            </a:r>
          </a:p>
          <a:p>
            <a:pPr lvl="1"/>
            <a:r>
              <a:rPr lang="en-US" dirty="0"/>
              <a:t>update </a:t>
            </a:r>
            <a:r>
              <a:rPr lang="en-US" b="1" dirty="0"/>
              <a:t>some legal details </a:t>
            </a:r>
            <a:r>
              <a:rPr lang="en-US" dirty="0"/>
              <a:t>(ELI-beamlines is now an ERIC, UK person </a:t>
            </a:r>
            <a:r>
              <a:rPr lang="en-US" dirty="0">
                <a:sym typeface="Wingdings" pitchFamily="2" charset="2"/>
              </a:rPr>
              <a:t> Germany)</a:t>
            </a:r>
          </a:p>
          <a:p>
            <a:pPr lvl="1"/>
            <a:r>
              <a:rPr lang="en-US" dirty="0"/>
              <a:t>update of </a:t>
            </a:r>
            <a:r>
              <a:rPr lang="en-US" b="1" dirty="0"/>
              <a:t>schedule for reviews</a:t>
            </a:r>
          </a:p>
          <a:p>
            <a:r>
              <a:rPr lang="en-US" dirty="0"/>
              <a:t>Personal remarks:</a:t>
            </a:r>
          </a:p>
          <a:p>
            <a:pPr lvl="1"/>
            <a:r>
              <a:rPr lang="en-US" dirty="0"/>
              <a:t>I have recently joined GSI in Germany for a high level position in German science.</a:t>
            </a:r>
          </a:p>
          <a:p>
            <a:pPr lvl="1"/>
            <a:r>
              <a:rPr lang="en-US" dirty="0"/>
              <a:t>Therefore I unfortunately have to leave the position as INFN coordinator of </a:t>
            </a:r>
            <a:r>
              <a:rPr lang="en-US" dirty="0" err="1"/>
              <a:t>EuPRAXIA</a:t>
            </a:r>
            <a:r>
              <a:rPr lang="en-US" dirty="0"/>
              <a:t>-PP. Until a new coordinator is being appointed I remain responsible as coordinator. </a:t>
            </a:r>
          </a:p>
          <a:p>
            <a:pPr lvl="1"/>
            <a:r>
              <a:rPr lang="en-US" dirty="0"/>
              <a:t>I mandated Antonio </a:t>
            </a:r>
            <a:r>
              <a:rPr lang="en-US" dirty="0" err="1"/>
              <a:t>Falone</a:t>
            </a:r>
            <a:r>
              <a:rPr lang="en-US" dirty="0"/>
              <a:t> from INFN to discuss/agree the required changes with EU.</a:t>
            </a:r>
          </a:p>
          <a:p>
            <a:pPr lvl="1"/>
            <a:r>
              <a:rPr lang="en-US" dirty="0"/>
              <a:t>I stay </a:t>
            </a:r>
            <a:r>
              <a:rPr lang="en-US" b="1" dirty="0"/>
              <a:t>connected scientifically from GSI and University Frankfurt </a:t>
            </a:r>
            <a:r>
              <a:rPr lang="en-US" dirty="0"/>
              <a:t>but much reduced.</a:t>
            </a:r>
          </a:p>
          <a:p>
            <a:pPr lvl="1"/>
            <a:r>
              <a:rPr lang="en-US" dirty="0"/>
              <a:t>Driving </a:t>
            </a:r>
            <a:r>
              <a:rPr lang="en-US" dirty="0" err="1"/>
              <a:t>EuPRAXIA</a:t>
            </a:r>
            <a:r>
              <a:rPr lang="en-US" dirty="0"/>
              <a:t> forward and leading the effort in the last 10 years has been an adventure and a privilege for me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many thanks to all who helped, also in our advising committees</a:t>
            </a:r>
            <a:r>
              <a:rPr lang="en-US" dirty="0">
                <a:sym typeface="Wingdings" pitchFamily="2" charset="2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60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373482-5D17-69D8-0B39-8B438522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CFFBD7E-40D1-FE4E-F807-ABB0B09D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Thank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You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6B3A8-C986-D60D-89DE-9212C856B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2767676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96F7A8-9F42-89C7-3BA9-523FAC01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709ADC0-5B96-77E1-0EA0-504DD510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Backup </a:t>
            </a:r>
            <a:r>
              <a:rPr lang="de-DE" dirty="0" err="1">
                <a:latin typeface="+mn-lt"/>
              </a:rPr>
              <a:t>Slides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6EF246-634E-181F-23D0-CBC93C69EE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1291242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1CC33A-E825-6FC4-2184-E939C644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6A9761-37EA-0605-7D7E-04BED212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Consortium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06105-1BB8-3859-02F4-915576CCCB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1224247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6399E42-1836-F7E6-A4F7-9E3C364C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E68688-1B93-DCA1-0439-FAF03D7C8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Consortia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B32930-4881-91D0-167E-8ADC9A2296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 - 21 Nov 2023</a:t>
            </a:r>
          </a:p>
        </p:txBody>
      </p:sp>
      <p:pic>
        <p:nvPicPr>
          <p:cNvPr id="7" name="Grafik 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4FB25EF2-92FC-4947-CA7B-860316C4E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71" y="-24651"/>
            <a:ext cx="9236509" cy="69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45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-261300"/>
            <a:ext cx="7961747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Reference Documents </a:t>
            </a:r>
            <a:r>
              <a:rPr lang="en-GB" sz="3200" dirty="0" err="1">
                <a:latin typeface="+mn-lt"/>
              </a:rPr>
              <a:t>EuPRAXIA</a:t>
            </a:r>
            <a:r>
              <a:rPr lang="en-GB" sz="3200" dirty="0">
                <a:latin typeface="+mn-lt"/>
              </a:rPr>
              <a:t>-ESFRI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36FAFF5-7F00-59B7-20C1-36C495B3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04" y="912478"/>
            <a:ext cx="3678825" cy="535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9031A28-71CB-0B0B-42C7-FC15B86F5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170" y="912478"/>
            <a:ext cx="3784773" cy="5354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108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9F6E6A-F342-6A95-CA48-7DA98632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304440-6F95-5E85-FEA3-63DE8A58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New </a:t>
            </a:r>
            <a:r>
              <a:rPr lang="de-DE" dirty="0" err="1">
                <a:latin typeface="+mn-lt"/>
              </a:rPr>
              <a:t>Consortia</a:t>
            </a:r>
            <a:r>
              <a:rPr lang="de-DE" dirty="0">
                <a:latin typeface="+mn-lt"/>
              </a:rPr>
              <a:t> Maps (Europe </a:t>
            </a:r>
            <a:r>
              <a:rPr lang="de-DE" dirty="0" err="1">
                <a:latin typeface="+mn-lt"/>
              </a:rPr>
              <a:t>only</a:t>
            </a:r>
            <a:r>
              <a:rPr lang="de-DE" dirty="0">
                <a:latin typeface="+mn-lt"/>
              </a:rPr>
              <a:t>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0BE874-010E-81CA-8631-3249F2AE35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 - 21 Nov 2023</a:t>
            </a:r>
          </a:p>
        </p:txBody>
      </p:sp>
      <p:pic>
        <p:nvPicPr>
          <p:cNvPr id="7" name="Grafik 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F927A9A9-18B5-F182-7F3A-93AAADF18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90" y="786174"/>
            <a:ext cx="10152020" cy="567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7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9F49848-4A21-78E3-195E-D0B1E30D8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4" y="1092732"/>
            <a:ext cx="11019456" cy="4351338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16 </a:t>
            </a:r>
            <a:r>
              <a:rPr lang="de-DE" b="1" dirty="0" err="1"/>
              <a:t>more</a:t>
            </a:r>
            <a:r>
              <a:rPr lang="de-DE" b="1" dirty="0"/>
              <a:t> </a:t>
            </a:r>
            <a:r>
              <a:rPr lang="de-DE" b="1" dirty="0" err="1"/>
              <a:t>candidates</a:t>
            </a:r>
            <a:r>
              <a:rPr lang="de-DE" b="1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join</a:t>
            </a:r>
            <a:r>
              <a:rPr lang="de-DE" dirty="0"/>
              <a:t> Preparatory Phase </a:t>
            </a:r>
            <a:r>
              <a:rPr lang="de-DE" dirty="0" err="1"/>
              <a:t>consortium</a:t>
            </a:r>
            <a:r>
              <a:rPr lang="de-DE" dirty="0"/>
              <a:t>:</a:t>
            </a:r>
          </a:p>
          <a:p>
            <a:r>
              <a:rPr lang="de-DE" dirty="0"/>
              <a:t>See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sent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EU PO, </a:t>
            </a:r>
            <a:r>
              <a:rPr lang="de-DE" dirty="0" err="1"/>
              <a:t>presented</a:t>
            </a:r>
            <a:r>
              <a:rPr lang="de-DE" dirty="0"/>
              <a:t> at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EuPRAXIA </a:t>
            </a:r>
            <a:r>
              <a:rPr lang="de-DE" dirty="0" err="1"/>
              <a:t>is</a:t>
            </a:r>
            <a:r>
              <a:rPr lang="de-DE" dirty="0"/>
              <a:t> still </a:t>
            </a:r>
            <a:r>
              <a:rPr lang="de-DE" dirty="0" err="1"/>
              <a:t>growing</a:t>
            </a:r>
            <a:r>
              <a:rPr lang="de-DE" dirty="0"/>
              <a:t> and </a:t>
            </a:r>
            <a:r>
              <a:rPr lang="de-DE" dirty="0" err="1"/>
              <a:t>attracting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labs</a:t>
            </a:r>
            <a:r>
              <a:rPr lang="de-DE" dirty="0"/>
              <a:t> and </a:t>
            </a:r>
            <a:r>
              <a:rPr lang="de-DE" dirty="0" err="1"/>
              <a:t>groups</a:t>
            </a:r>
            <a:r>
              <a:rPr lang="de-DE" dirty="0"/>
              <a:t>. </a:t>
            </a:r>
            <a:r>
              <a:rPr lang="de-DE" dirty="0" err="1"/>
              <a:t>Thanks</a:t>
            </a:r>
            <a:r>
              <a:rPr lang="de-DE" dirty="0"/>
              <a:t> for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trust</a:t>
            </a:r>
            <a:r>
              <a:rPr lang="de-DE" dirty="0"/>
              <a:t> and support.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7F3A42-21E7-39CE-D039-608F618D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5E073C-9AB9-7070-B942-1F4F3807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Consortia</a:t>
            </a:r>
            <a:r>
              <a:rPr lang="de-DE" dirty="0">
                <a:latin typeface="+mn-lt"/>
              </a:rPr>
              <a:t> News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5AF3EE-90C8-2130-5248-A890F941BE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4158857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1CC33A-E825-6FC4-2184-E939C644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6A9761-37EA-0605-7D7E-04BED212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The PP Project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06105-1BB8-3859-02F4-915576CCCB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3579710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B07BE5-6AE5-69AB-37E9-7F800E54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16" y="957043"/>
            <a:ext cx="7612006" cy="529027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/>
              <a:t>Managerial WP`s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Outreach</a:t>
            </a:r>
            <a:r>
              <a:rPr lang="en-US" sz="2000"/>
              <a:t> to public, users, EU decision makers and industry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Define</a:t>
            </a:r>
            <a:r>
              <a:rPr lang="en-US" sz="2000"/>
              <a:t> legal model (how is EuPRAXIA governed?), financial model, rules, user services and membership extension for full implementation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Works with </a:t>
            </a:r>
            <a:r>
              <a:rPr lang="en-US" sz="2000" b="1"/>
              <a:t>project bodies and funding agencies</a:t>
            </a:r>
            <a:r>
              <a:rPr lang="en-US" sz="2000"/>
              <a:t> </a:t>
            </a:r>
            <a:r>
              <a:rPr lang="en-US" sz="2000">
                <a:sym typeface="Wingdings" pitchFamily="2" charset="2"/>
              </a:rPr>
              <a:t></a:t>
            </a:r>
            <a:r>
              <a:rPr lang="en-US" sz="2000"/>
              <a:t> Board of Financial Sponsors</a:t>
            </a:r>
          </a:p>
          <a:p>
            <a:pPr>
              <a:spcAft>
                <a:spcPts val="600"/>
              </a:spcAft>
            </a:pPr>
            <a:r>
              <a:rPr lang="en-US" sz="2400"/>
              <a:t>Technical WP‘s (correspond to Project Clusters):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Update of CDR </a:t>
            </a:r>
            <a:r>
              <a:rPr lang="en-US" sz="2000"/>
              <a:t>concepts and parameters, towards technical design (full technical design requires more funding)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Specify in detail </a:t>
            </a:r>
            <a:r>
              <a:rPr lang="en-US" sz="2000" b="1"/>
              <a:t>Excellence Centers and their required funding</a:t>
            </a:r>
            <a:r>
              <a:rPr lang="en-US" sz="2000"/>
              <a:t>: TDR related R&amp;D, prototyping, contributions to construction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Help in defining funding applications for various agencies</a:t>
            </a:r>
          </a:p>
          <a:p>
            <a:pPr>
              <a:spcAft>
                <a:spcPts val="600"/>
              </a:spcAft>
            </a:pPr>
            <a:r>
              <a:rPr lang="en-US" sz="2400"/>
              <a:t>Output defined in </a:t>
            </a:r>
            <a:r>
              <a:rPr lang="en-US" sz="2400" b="1"/>
              <a:t>milestones &amp; deliverables </a:t>
            </a:r>
            <a:r>
              <a:rPr lang="en-US" sz="2400"/>
              <a:t>with dates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53957E-5B25-2E5B-8261-28BC4BAA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Preparatory Phase Main Goals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E1F5B9-2395-5128-F41A-B01B4DAE8E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448327" cy="395428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1" descr="ESFRI-EuPRAXIA-15-Organigramm.pdf">
            <a:extLst>
              <a:ext uri="{FF2B5EF4-FFF2-40B4-BE49-F238E27FC236}">
                <a16:creationId xmlns:a16="http://schemas.microsoft.com/office/drawing/2014/main" id="{4125844D-2071-6724-C9C7-94F3006E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7951816" y="990509"/>
            <a:ext cx="2590682" cy="174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0" descr="ESFRI-EuPRAXIA-14-Planning.pdf">
            <a:extLst>
              <a:ext uri="{FF2B5EF4-FFF2-40B4-BE49-F238E27FC236}">
                <a16:creationId xmlns:a16="http://schemas.microsoft.com/office/drawing/2014/main" id="{7CB7147D-7BF2-53BA-9C71-970A4C9380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306" y="2539769"/>
            <a:ext cx="2371283" cy="17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566EF4E-5774-7A68-5D2B-DFD689CC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003" y="4567734"/>
            <a:ext cx="3887302" cy="171304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2A78D2-D508-9E53-AEDD-5B0901FB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700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85A1D19-F0B8-CFE1-B9B3-D8A684C26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4" y="904577"/>
            <a:ext cx="8298004" cy="5557995"/>
          </a:xfrm>
        </p:spPr>
        <p:txBody>
          <a:bodyPr>
            <a:noAutofit/>
          </a:bodyPr>
          <a:lstStyle/>
          <a:p>
            <a:pPr>
              <a:spcAft>
                <a:spcPts val="100"/>
              </a:spcAft>
            </a:pPr>
            <a:r>
              <a:rPr lang="de-DE" sz="2400" dirty="0"/>
              <a:t>Updates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b="1" dirty="0"/>
              <a:t>CDR </a:t>
            </a:r>
            <a:r>
              <a:rPr lang="de-DE" sz="2400" b="1" dirty="0" err="1"/>
              <a:t>concepts</a:t>
            </a:r>
            <a:r>
              <a:rPr lang="de-DE" sz="2400" b="1" dirty="0"/>
              <a:t> –  </a:t>
            </a:r>
            <a:r>
              <a:rPr lang="de-DE" sz="2400" b="1" dirty="0" err="1"/>
              <a:t>towards</a:t>
            </a:r>
            <a:r>
              <a:rPr lang="de-DE" sz="2400" b="1" dirty="0"/>
              <a:t> a TDR</a:t>
            </a:r>
          </a:p>
          <a:p>
            <a:pPr>
              <a:spcAft>
                <a:spcPts val="100"/>
              </a:spcAft>
            </a:pPr>
            <a:r>
              <a:rPr lang="de-DE" sz="2400" dirty="0"/>
              <a:t>Second </a:t>
            </a:r>
            <a:r>
              <a:rPr lang="de-DE" sz="2400" b="1" dirty="0" err="1"/>
              <a:t>site</a:t>
            </a:r>
            <a:r>
              <a:rPr lang="de-DE" sz="2400" b="1" dirty="0"/>
              <a:t> on LWFA</a:t>
            </a:r>
            <a:r>
              <a:rPr lang="de-DE" sz="2400" dirty="0"/>
              <a:t>: Location and </a:t>
            </a:r>
            <a:r>
              <a:rPr lang="de-DE" sz="2400" dirty="0" err="1"/>
              <a:t>definition</a:t>
            </a:r>
            <a:r>
              <a:rPr lang="de-DE" sz="2400" dirty="0"/>
              <a:t>. </a:t>
            </a:r>
          </a:p>
          <a:p>
            <a:pPr>
              <a:spcAft>
                <a:spcPts val="100"/>
              </a:spcAft>
            </a:pPr>
            <a:r>
              <a:rPr lang="de-DE" sz="2400" dirty="0"/>
              <a:t>Excellence </a:t>
            </a:r>
            <a:r>
              <a:rPr lang="de-DE" sz="2400" dirty="0" err="1"/>
              <a:t>centres</a:t>
            </a:r>
            <a:r>
              <a:rPr lang="de-DE" sz="2400" dirty="0"/>
              <a:t> </a:t>
            </a:r>
            <a:r>
              <a:rPr lang="de-DE" sz="1600" i="1" dirty="0"/>
              <a:t>(</a:t>
            </a:r>
            <a:r>
              <a:rPr lang="de-DE" sz="1600" i="1" dirty="0" err="1"/>
              <a:t>add</a:t>
            </a:r>
            <a:r>
              <a:rPr lang="de-DE" sz="1600" i="1" dirty="0"/>
              <a:t> excellence </a:t>
            </a:r>
            <a:r>
              <a:rPr lang="de-DE" sz="1600" i="1" dirty="0" err="1"/>
              <a:t>centre</a:t>
            </a:r>
            <a:r>
              <a:rPr lang="de-DE" sz="1600" i="1" dirty="0"/>
              <a:t> </a:t>
            </a:r>
            <a:r>
              <a:rPr lang="de-DE" sz="1600" i="1" dirty="0" err="1"/>
              <a:t>lines</a:t>
            </a:r>
            <a:r>
              <a:rPr lang="de-DE" sz="1600" i="1" dirty="0"/>
              <a:t> </a:t>
            </a:r>
            <a:r>
              <a:rPr lang="de-DE" sz="1600" i="1" dirty="0" err="1"/>
              <a:t>to</a:t>
            </a:r>
            <a:r>
              <a:rPr lang="de-DE" sz="1600" i="1" dirty="0"/>
              <a:t> </a:t>
            </a:r>
            <a:r>
              <a:rPr lang="de-DE" sz="1600" i="1" dirty="0" err="1"/>
              <a:t>project</a:t>
            </a:r>
            <a:r>
              <a:rPr lang="de-DE" sz="1600" i="1" dirty="0"/>
              <a:t> </a:t>
            </a:r>
            <a:r>
              <a:rPr lang="de-DE" sz="1600" i="1" dirty="0" err="1"/>
              <a:t>overview</a:t>
            </a:r>
            <a:r>
              <a:rPr lang="de-DE" sz="1600" i="1" dirty="0"/>
              <a:t> and </a:t>
            </a:r>
            <a:r>
              <a:rPr lang="de-DE" sz="1600" i="1" dirty="0" err="1"/>
              <a:t>funding</a:t>
            </a:r>
            <a:r>
              <a:rPr lang="de-DE" sz="1600" i="1" dirty="0"/>
              <a:t> </a:t>
            </a:r>
            <a:r>
              <a:rPr lang="de-DE" sz="1600" i="1" dirty="0" err="1"/>
              <a:t>lines</a:t>
            </a:r>
            <a:r>
              <a:rPr lang="de-DE" sz="1600" i="1" dirty="0"/>
              <a:t>)</a:t>
            </a:r>
            <a:r>
              <a:rPr lang="de-DE" sz="2400" dirty="0"/>
              <a:t>:</a:t>
            </a:r>
          </a:p>
          <a:p>
            <a:pPr lvl="1">
              <a:spcAft>
                <a:spcPts val="100"/>
              </a:spcAft>
            </a:pPr>
            <a:r>
              <a:rPr lang="de-DE" sz="2000" dirty="0" err="1"/>
              <a:t>Define</a:t>
            </a:r>
            <a:r>
              <a:rPr lang="de-DE" sz="2000" dirty="0"/>
              <a:t> final </a:t>
            </a:r>
            <a:r>
              <a:rPr lang="de-DE" sz="2000" dirty="0" err="1"/>
              <a:t>number</a:t>
            </a:r>
            <a:r>
              <a:rPr lang="de-DE" sz="2000" dirty="0"/>
              <a:t> and </a:t>
            </a:r>
            <a:r>
              <a:rPr lang="de-DE" sz="2000" dirty="0" err="1"/>
              <a:t>concepts</a:t>
            </a:r>
            <a:r>
              <a:rPr lang="de-DE" sz="2000" dirty="0"/>
              <a:t> (</a:t>
            </a:r>
            <a:r>
              <a:rPr lang="de-DE" sz="2000" dirty="0" err="1"/>
              <a:t>single</a:t>
            </a:r>
            <a:r>
              <a:rPr lang="de-DE" sz="2000" dirty="0"/>
              <a:t> hub, </a:t>
            </a:r>
            <a:r>
              <a:rPr lang="de-DE" sz="2000" dirty="0" err="1"/>
              <a:t>multi</a:t>
            </a:r>
            <a:r>
              <a:rPr lang="de-DE" sz="2000" dirty="0"/>
              <a:t> hub, </a:t>
            </a:r>
            <a:r>
              <a:rPr lang="de-DE" sz="2000" dirty="0" err="1"/>
              <a:t>connections</a:t>
            </a:r>
            <a:r>
              <a:rPr lang="de-DE" sz="2000" dirty="0"/>
              <a:t>)</a:t>
            </a:r>
          </a:p>
          <a:p>
            <a:pPr lvl="1">
              <a:spcAft>
                <a:spcPts val="100"/>
              </a:spcAft>
            </a:pPr>
            <a:r>
              <a:rPr lang="de-DE" sz="2000" dirty="0"/>
              <a:t>Can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cross</a:t>
            </a:r>
            <a:r>
              <a:rPr lang="de-DE" sz="2000" dirty="0"/>
              <a:t>-WP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single</a:t>
            </a:r>
            <a:r>
              <a:rPr lang="de-DE" sz="2000" dirty="0"/>
              <a:t> WP </a:t>
            </a:r>
            <a:r>
              <a:rPr lang="de-DE" sz="2000" dirty="0">
                <a:sym typeface="Wingdings" pitchFamily="2" charset="2"/>
              </a:rPr>
              <a:t> </a:t>
            </a:r>
            <a:r>
              <a:rPr lang="de-DE" sz="2000" b="1" u="sng" dirty="0" err="1">
                <a:sym typeface="Wingdings" pitchFamily="2" charset="2"/>
              </a:rPr>
              <a:t>EuPRAXIA</a:t>
            </a:r>
            <a:r>
              <a:rPr lang="de-DE" sz="2000" b="1" u="sng" dirty="0">
                <a:sym typeface="Wingdings" pitchFamily="2" charset="2"/>
              </a:rPr>
              <a:t> PP </a:t>
            </a:r>
            <a:r>
              <a:rPr lang="de-DE" sz="2000" b="1" u="sng" dirty="0" err="1">
                <a:sym typeface="Wingdings" pitchFamily="2" charset="2"/>
              </a:rPr>
              <a:t>workshop</a:t>
            </a:r>
            <a:r>
              <a:rPr lang="de-DE" sz="2000" b="1" u="sng" dirty="0">
                <a:sym typeface="Wingdings" pitchFamily="2" charset="2"/>
              </a:rPr>
              <a:t> in </a:t>
            </a:r>
            <a:r>
              <a:rPr lang="de-DE" sz="2000" b="1" u="sng" dirty="0" err="1">
                <a:sym typeface="Wingdings" pitchFamily="2" charset="2"/>
              </a:rPr>
              <a:t>first</a:t>
            </a:r>
            <a:r>
              <a:rPr lang="de-DE" sz="2000" b="1" u="sng" dirty="0">
                <a:sym typeface="Wingdings" pitchFamily="2" charset="2"/>
              </a:rPr>
              <a:t> </a:t>
            </a:r>
            <a:r>
              <a:rPr lang="de-DE" sz="2000" b="1" u="sng" dirty="0" err="1">
                <a:sym typeface="Wingdings" pitchFamily="2" charset="2"/>
              </a:rPr>
              <a:t>year</a:t>
            </a:r>
            <a:endParaRPr lang="de-DE" sz="2000" b="1" u="sng" dirty="0"/>
          </a:p>
          <a:p>
            <a:pPr lvl="1">
              <a:spcAft>
                <a:spcPts val="100"/>
              </a:spcAft>
            </a:pPr>
            <a:r>
              <a:rPr lang="de-DE" sz="2000" dirty="0" err="1"/>
              <a:t>Specify</a:t>
            </a:r>
            <a:r>
              <a:rPr lang="de-DE" sz="2000" dirty="0"/>
              <a:t> R&amp;D, </a:t>
            </a:r>
            <a:r>
              <a:rPr lang="de-DE" sz="2000" dirty="0" err="1"/>
              <a:t>prototyping</a:t>
            </a:r>
            <a:r>
              <a:rPr lang="de-DE" sz="2000" dirty="0"/>
              <a:t>, </a:t>
            </a:r>
            <a:r>
              <a:rPr lang="de-DE" sz="2000" dirty="0" err="1"/>
              <a:t>testing</a:t>
            </a:r>
            <a:r>
              <a:rPr lang="de-DE" sz="2000" dirty="0"/>
              <a:t> and possible </a:t>
            </a:r>
            <a:r>
              <a:rPr lang="de-DE" sz="2000" b="1" dirty="0" err="1"/>
              <a:t>deliverables</a:t>
            </a:r>
            <a:r>
              <a:rPr lang="de-DE" sz="2000" dirty="0"/>
              <a:t> (</a:t>
            </a:r>
            <a:r>
              <a:rPr lang="de-DE" sz="2000" dirty="0" err="1"/>
              <a:t>baseline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upgrades</a:t>
            </a:r>
            <a:r>
              <a:rPr lang="de-DE" sz="2000" dirty="0"/>
              <a:t>)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construction</a:t>
            </a:r>
            <a:r>
              <a:rPr lang="de-DE" sz="2000" dirty="0"/>
              <a:t> </a:t>
            </a:r>
            <a:r>
              <a:rPr lang="de-DE" sz="2000" dirty="0" err="1"/>
              <a:t>sites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each</a:t>
            </a:r>
            <a:r>
              <a:rPr lang="de-DE" sz="2000" dirty="0"/>
              <a:t> excellence </a:t>
            </a:r>
            <a:r>
              <a:rPr lang="de-DE" sz="2000" dirty="0" err="1"/>
              <a:t>center</a:t>
            </a:r>
            <a:endParaRPr lang="de-DE" sz="2000" dirty="0"/>
          </a:p>
          <a:p>
            <a:pPr lvl="1">
              <a:spcAft>
                <a:spcPts val="100"/>
              </a:spcAft>
            </a:pPr>
            <a:r>
              <a:rPr lang="de-DE" sz="2000" dirty="0" err="1"/>
              <a:t>Determine</a:t>
            </a:r>
            <a:r>
              <a:rPr lang="de-DE" sz="2000" dirty="0"/>
              <a:t> </a:t>
            </a:r>
            <a:r>
              <a:rPr lang="de-DE" sz="2000" dirty="0" err="1"/>
              <a:t>required</a:t>
            </a:r>
            <a:r>
              <a:rPr lang="de-DE" sz="2000" dirty="0"/>
              <a:t> </a:t>
            </a:r>
            <a:r>
              <a:rPr lang="de-DE" sz="2000" dirty="0" err="1"/>
              <a:t>budget</a:t>
            </a:r>
            <a:r>
              <a:rPr lang="de-DE" sz="2000" dirty="0"/>
              <a:t> and </a:t>
            </a:r>
            <a:r>
              <a:rPr lang="de-DE" sz="2000" dirty="0" err="1"/>
              <a:t>discuss</a:t>
            </a:r>
            <a:r>
              <a:rPr lang="de-DE" sz="2000" dirty="0"/>
              <a:t> </a:t>
            </a:r>
            <a:r>
              <a:rPr lang="de-DE" sz="2000" dirty="0" err="1"/>
              <a:t>implementation</a:t>
            </a:r>
            <a:r>
              <a:rPr lang="de-DE" sz="2000" dirty="0"/>
              <a:t> </a:t>
            </a:r>
            <a:r>
              <a:rPr lang="de-DE" sz="2000" dirty="0" err="1"/>
              <a:t>possibilities</a:t>
            </a:r>
            <a:endParaRPr lang="de-DE" sz="2000" dirty="0"/>
          </a:p>
          <a:p>
            <a:pPr>
              <a:spcAft>
                <a:spcPts val="100"/>
              </a:spcAft>
            </a:pPr>
            <a:r>
              <a:rPr lang="de-DE" sz="2400" b="1" dirty="0"/>
              <a:t>User</a:t>
            </a:r>
            <a:r>
              <a:rPr lang="de-DE" sz="2400" dirty="0"/>
              <a:t> </a:t>
            </a:r>
            <a:r>
              <a:rPr lang="de-DE" sz="2400" dirty="0" err="1"/>
              <a:t>services</a:t>
            </a:r>
            <a:r>
              <a:rPr lang="de-DE" sz="2400" dirty="0"/>
              <a:t> and </a:t>
            </a:r>
            <a:r>
              <a:rPr lang="de-DE" sz="2400" dirty="0" err="1"/>
              <a:t>access</a:t>
            </a:r>
            <a:r>
              <a:rPr lang="de-DE" sz="2400" dirty="0"/>
              <a:t> </a:t>
            </a:r>
            <a:r>
              <a:rPr lang="de-DE" sz="2400" dirty="0" err="1"/>
              <a:t>models</a:t>
            </a:r>
            <a:endParaRPr lang="de-DE" sz="2400" dirty="0"/>
          </a:p>
          <a:p>
            <a:pPr>
              <a:spcAft>
                <a:spcPts val="100"/>
              </a:spcAft>
            </a:pPr>
            <a:r>
              <a:rPr lang="de-DE" sz="2400" b="1" dirty="0"/>
              <a:t>E </a:t>
            </a:r>
            <a:r>
              <a:rPr lang="de-DE" sz="2400" b="1" dirty="0" err="1"/>
              <a:t>infrastructure</a:t>
            </a:r>
            <a:r>
              <a:rPr lang="de-DE" sz="2400" b="1" dirty="0"/>
              <a:t> </a:t>
            </a:r>
            <a:r>
              <a:rPr lang="de-DE" sz="2400" dirty="0" err="1"/>
              <a:t>requirement</a:t>
            </a:r>
            <a:r>
              <a:rPr lang="de-DE" sz="2400" dirty="0"/>
              <a:t> and </a:t>
            </a:r>
            <a:r>
              <a:rPr lang="de-DE" sz="2400" dirty="0" err="1"/>
              <a:t>integration</a:t>
            </a:r>
            <a:endParaRPr lang="de-DE" sz="2400" dirty="0"/>
          </a:p>
          <a:p>
            <a:pPr>
              <a:spcAft>
                <a:spcPts val="100"/>
              </a:spcAft>
            </a:pPr>
            <a:r>
              <a:rPr lang="de-DE" sz="2400" b="1" dirty="0"/>
              <a:t>Legal</a:t>
            </a:r>
            <a:r>
              <a:rPr lang="de-DE" sz="2400" dirty="0"/>
              <a:t> and </a:t>
            </a:r>
            <a:r>
              <a:rPr lang="de-DE" sz="2400" b="1" dirty="0" err="1"/>
              <a:t>financial</a:t>
            </a:r>
            <a:r>
              <a:rPr lang="de-DE" sz="2400" dirty="0"/>
              <a:t> </a:t>
            </a:r>
            <a:r>
              <a:rPr lang="de-DE" sz="2400" dirty="0" err="1"/>
              <a:t>models</a:t>
            </a:r>
            <a:r>
              <a:rPr lang="de-DE" sz="2400" dirty="0"/>
              <a:t>. </a:t>
            </a:r>
            <a:r>
              <a:rPr lang="de-DE" sz="2400" b="1" dirty="0"/>
              <a:t>Open</a:t>
            </a:r>
            <a:r>
              <a:rPr lang="de-DE" sz="2400" dirty="0"/>
              <a:t> </a:t>
            </a:r>
            <a:r>
              <a:rPr lang="de-DE" sz="2400" dirty="0" err="1"/>
              <a:t>science</a:t>
            </a:r>
            <a:r>
              <a:rPr lang="de-DE" sz="2400" dirty="0"/>
              <a:t> and open </a:t>
            </a:r>
            <a:r>
              <a:rPr lang="de-DE" sz="2400" dirty="0" err="1"/>
              <a:t>innovation</a:t>
            </a:r>
            <a:r>
              <a:rPr lang="de-DE" sz="2400" dirty="0"/>
              <a:t>. </a:t>
            </a:r>
          </a:p>
          <a:p>
            <a:pPr>
              <a:spcAft>
                <a:spcPts val="100"/>
              </a:spcAft>
            </a:pPr>
            <a:r>
              <a:rPr lang="de-DE" sz="2400" dirty="0"/>
              <a:t>Rules and </a:t>
            </a:r>
            <a:r>
              <a:rPr lang="de-DE" sz="2400" b="1" dirty="0" err="1"/>
              <a:t>organization</a:t>
            </a:r>
            <a:r>
              <a:rPr lang="de-DE" sz="2400" dirty="0"/>
              <a:t>. </a:t>
            </a:r>
            <a:r>
              <a:rPr lang="de-DE" sz="2400" b="1" dirty="0"/>
              <a:t>Extension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membership</a:t>
            </a:r>
            <a:r>
              <a:rPr lang="de-DE" sz="2400" dirty="0"/>
              <a:t>.</a:t>
            </a:r>
          </a:p>
          <a:p>
            <a:pPr>
              <a:spcAft>
                <a:spcPts val="100"/>
              </a:spcAft>
            </a:pPr>
            <a:r>
              <a:rPr lang="de-DE" sz="2400" dirty="0"/>
              <a:t>…</a:t>
            </a:r>
          </a:p>
          <a:p>
            <a:pPr>
              <a:spcAft>
                <a:spcPts val="100"/>
              </a:spcAft>
            </a:pPr>
            <a:endParaRPr lang="de-DE" sz="2400" dirty="0"/>
          </a:p>
          <a:p>
            <a:pPr>
              <a:spcAft>
                <a:spcPts val="100"/>
              </a:spcAft>
            </a:pPr>
            <a:endParaRPr lang="de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Relevant Questions for Preparatory Phase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" descr="ESFRI-EuPRAXIA-15-Organigramm.pdf">
            <a:extLst>
              <a:ext uri="{FF2B5EF4-FFF2-40B4-BE49-F238E27FC236}">
                <a16:creationId xmlns:a16="http://schemas.microsoft.com/office/drawing/2014/main" id="{EDD7EE8F-2A61-F1FD-FA1F-D7CD5B184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25" t="40639" r="26518"/>
          <a:stretch/>
        </p:blipFill>
        <p:spPr>
          <a:xfrm>
            <a:off x="9031228" y="1053377"/>
            <a:ext cx="2852658" cy="487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984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1CC33A-E825-6FC4-2184-E939C644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6A9761-37EA-0605-7D7E-04BED212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Implementation RI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06105-1BB8-3859-02F4-915576CCCB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2204336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F19C7C-93BF-A3E1-883F-29085F8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B43B75-3BB9-5552-7996-9BDD54EE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26667" cy="1325563"/>
          </a:xfrm>
        </p:spPr>
        <p:txBody>
          <a:bodyPr/>
          <a:lstStyle/>
          <a:p>
            <a:r>
              <a:rPr lang="de-DE" dirty="0">
                <a:latin typeface="+mn-lt"/>
              </a:rPr>
              <a:t>Concept </a:t>
            </a:r>
            <a:r>
              <a:rPr lang="de-DE" dirty="0" err="1">
                <a:latin typeface="+mn-lt"/>
              </a:rPr>
              <a:t>from</a:t>
            </a:r>
            <a:r>
              <a:rPr lang="de-DE" dirty="0">
                <a:latin typeface="+mn-lt"/>
              </a:rPr>
              <a:t> 2019 – </a:t>
            </a:r>
            <a:r>
              <a:rPr lang="de-DE" dirty="0" err="1">
                <a:latin typeface="+mn-lt"/>
              </a:rPr>
              <a:t>Our</a:t>
            </a:r>
            <a:r>
              <a:rPr lang="de-DE" dirty="0">
                <a:latin typeface="+mn-lt"/>
              </a:rPr>
              <a:t> Basis </a:t>
            </a:r>
            <a:r>
              <a:rPr lang="de-DE" dirty="0" err="1">
                <a:latin typeface="+mn-lt"/>
              </a:rPr>
              <a:t>that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we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Adapt</a:t>
            </a:r>
            <a:endParaRPr lang="de-DE" i="1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89F21-9B45-3CA9-1D12-3E2179211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AC1C42A-7A71-B423-4A44-F959E37EDD59}"/>
              </a:ext>
            </a:extLst>
          </p:cNvPr>
          <p:cNvGrpSpPr/>
          <p:nvPr/>
        </p:nvGrpSpPr>
        <p:grpSpPr>
          <a:xfrm>
            <a:off x="4080156" y="854223"/>
            <a:ext cx="7926660" cy="5404735"/>
            <a:chOff x="223579" y="868474"/>
            <a:chExt cx="5045475" cy="344022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3902E9E5-895C-3964-3FC7-255E09EE9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79" y="868474"/>
              <a:ext cx="5003800" cy="173990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0F37407-AB8A-72A2-EC5E-E7F67B9C1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255" y="2517994"/>
              <a:ext cx="5003799" cy="1790700"/>
            </a:xfrm>
            <a:prstGeom prst="rect">
              <a:avLst/>
            </a:prstGeom>
          </p:spPr>
        </p:pic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10734482-1584-FC20-8D8F-B00F9DC38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71" y="946081"/>
            <a:ext cx="3733800" cy="52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469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F19C7C-93BF-A3E1-883F-29085F8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B43B75-3BB9-5552-7996-9BDD54EE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645917" cy="1325563"/>
          </a:xfrm>
        </p:spPr>
        <p:txBody>
          <a:bodyPr/>
          <a:lstStyle/>
          <a:p>
            <a:r>
              <a:rPr lang="de-DE" dirty="0">
                <a:latin typeface="+mn-lt"/>
              </a:rPr>
              <a:t>Concept </a:t>
            </a:r>
            <a:r>
              <a:rPr lang="de-DE" dirty="0" err="1">
                <a:latin typeface="+mn-lt"/>
              </a:rPr>
              <a:t>from</a:t>
            </a:r>
            <a:r>
              <a:rPr lang="de-DE" dirty="0">
                <a:latin typeface="+mn-lt"/>
              </a:rPr>
              <a:t> 2019 – </a:t>
            </a:r>
            <a:r>
              <a:rPr lang="de-DE" dirty="0" err="1">
                <a:latin typeface="+mn-lt"/>
              </a:rPr>
              <a:t>Our</a:t>
            </a:r>
            <a:r>
              <a:rPr lang="de-DE" dirty="0">
                <a:latin typeface="+mn-lt"/>
              </a:rPr>
              <a:t> Basis </a:t>
            </a:r>
            <a:r>
              <a:rPr lang="de-DE" dirty="0" err="1">
                <a:latin typeface="+mn-lt"/>
              </a:rPr>
              <a:t>that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we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Adapt</a:t>
            </a:r>
            <a:endParaRPr lang="de-DE" i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89F21-9B45-3CA9-1D12-3E2179211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0D5FCF-5599-7EFD-8F45-34ED59467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3" y="914991"/>
            <a:ext cx="3733800" cy="52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6A37855-FD9D-06C3-2FDB-97F4CD52E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211" y="914991"/>
            <a:ext cx="5118100" cy="4851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A5AE060-6D72-4A5A-0198-6F69B3504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489" y="4581304"/>
            <a:ext cx="5054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90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SFRI-EuPRAXIA-15-Organigram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15487" y="0"/>
            <a:ext cx="10197489" cy="685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5400000">
            <a:off x="8556260" y="2721063"/>
            <a:ext cx="53676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Distributed RI Concept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 descr="Ein Bild, das Text, Erste Hilfe-Kasten, Vektorgrafiken enthält.&#10;&#10;Automatisch generierte Beschreibung">
            <a:extLst>
              <a:ext uri="{FF2B5EF4-FFF2-40B4-BE49-F238E27FC236}">
                <a16:creationId xmlns:a16="http://schemas.microsoft.com/office/drawing/2014/main" id="{31C737D3-A8D4-001D-3898-5409E27130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521" y="148282"/>
            <a:ext cx="2045001" cy="1985534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C3CC28-014D-63C2-9495-4C51EFD2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61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1CC33A-E825-6FC4-2184-E939C644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6A9761-37EA-0605-7D7E-04BED212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Budget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06105-1BB8-3859-02F4-915576CCCB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179369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53667C-C05E-7270-E831-E05B523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7325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err="1"/>
              <a:t>Consortium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Outreach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The PP Project </a:t>
            </a:r>
            <a:r>
              <a:rPr lang="de-DE" sz="3200" dirty="0" err="1"/>
              <a:t>Bodies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Implementation RI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Budget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latin typeface="+mn-lt"/>
              </a:rPr>
              <a:t>News &amp; Changes</a:t>
            </a:r>
            <a:r>
              <a:rPr lang="de-DE" sz="3200" dirty="0">
                <a:latin typeface="+mn-lt"/>
              </a:rPr>
              <a:t> (Progress </a:t>
            </a:r>
            <a:r>
              <a:rPr lang="de-DE" sz="3200" dirty="0" err="1">
                <a:latin typeface="+mn-lt"/>
              </a:rPr>
              <a:t>with</a:t>
            </a:r>
            <a:r>
              <a:rPr lang="de-DE" sz="3200" dirty="0">
                <a:latin typeface="+mn-lt"/>
              </a:rPr>
              <a:t> EU PO)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A5DFA6-542B-7AD5-BE04-D23D35C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1FB5AB-1F03-8551-3C4B-004719F6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E727E-151A-8D11-E6AE-08BC22634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2346152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F19C7C-93BF-A3E1-883F-29085F8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B43B75-3BB9-5552-7996-9BDD54EE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Budget was </a:t>
            </a:r>
            <a:r>
              <a:rPr lang="de-DE" dirty="0" err="1">
                <a:latin typeface="+mn-lt"/>
              </a:rPr>
              <a:t>Defined</a:t>
            </a:r>
            <a:r>
              <a:rPr lang="de-DE" dirty="0">
                <a:latin typeface="+mn-lt"/>
              </a:rPr>
              <a:t> in 2019 (CDR)</a:t>
            </a:r>
            <a:endParaRPr lang="de-DE" i="1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89F21-9B45-3CA9-1D12-3E2179211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0D5FCF-5599-7EFD-8F45-34ED59467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3" y="914991"/>
            <a:ext cx="3733800" cy="52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7DFE0E7-99A3-03DA-E664-3B0DB220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273" y="909675"/>
            <a:ext cx="7944850" cy="219503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B58621B-61F5-5A28-B8B6-3F0E47E8B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3165127"/>
            <a:ext cx="2139802" cy="302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84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F19C7C-93BF-A3E1-883F-29085F8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B43B75-3BB9-5552-7996-9BDD54EE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Budget was </a:t>
            </a:r>
            <a:r>
              <a:rPr lang="de-DE" dirty="0" err="1">
                <a:latin typeface="+mn-lt"/>
              </a:rPr>
              <a:t>Defined</a:t>
            </a:r>
            <a:r>
              <a:rPr lang="de-DE" dirty="0">
                <a:latin typeface="+mn-lt"/>
              </a:rPr>
              <a:t> in 2019 (CDR)</a:t>
            </a:r>
            <a:endParaRPr lang="de-DE" i="1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89F21-9B45-3CA9-1D12-3E2179211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58621B-61F5-5A28-B8B6-3F0E47E8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95" y="953555"/>
            <a:ext cx="3766584" cy="53295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62ED163-BEBF-F06B-8A39-E1E0C6064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678" y="953554"/>
            <a:ext cx="7981743" cy="35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32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F19C7C-93BF-A3E1-883F-29085F8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B43B75-3BB9-5552-7996-9BDD54EE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Budget was </a:t>
            </a:r>
            <a:r>
              <a:rPr lang="de-DE" dirty="0" err="1">
                <a:latin typeface="+mn-lt"/>
              </a:rPr>
              <a:t>Defined</a:t>
            </a:r>
            <a:r>
              <a:rPr lang="de-DE" dirty="0">
                <a:latin typeface="+mn-lt"/>
              </a:rPr>
              <a:t> in 2019 (CDR)</a:t>
            </a:r>
            <a:endParaRPr lang="de-DE" i="1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89F21-9B45-3CA9-1D12-3E2179211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58621B-61F5-5A28-B8B6-3F0E47E8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95" y="953555"/>
            <a:ext cx="3766584" cy="53295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BBA83A-E4BE-D3A7-B914-BCC4A9C3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68" y="1053377"/>
            <a:ext cx="3750074" cy="18067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4473A1-3252-5495-B090-2906A7D63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968" y="3208590"/>
            <a:ext cx="3669120" cy="20497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B8BF32-FD3F-6F93-97DA-AFEAEACF3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289" y="1167820"/>
            <a:ext cx="3968212" cy="143775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5A14BE-128C-3CEA-18FE-7230E6D81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289" y="4233440"/>
            <a:ext cx="3766584" cy="19734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01CCF5-9ADF-7E71-B12A-6A43D54A5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151" y="2602528"/>
            <a:ext cx="3859754" cy="13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88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F19C7C-93BF-A3E1-883F-29085F8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B43B75-3BB9-5552-7996-9BDD54EE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Budget was </a:t>
            </a:r>
            <a:r>
              <a:rPr lang="de-DE" dirty="0" err="1">
                <a:latin typeface="+mn-lt"/>
              </a:rPr>
              <a:t>Refined</a:t>
            </a:r>
            <a:r>
              <a:rPr lang="de-DE" dirty="0">
                <a:latin typeface="+mn-lt"/>
              </a:rPr>
              <a:t> </a:t>
            </a:r>
            <a:r>
              <a:rPr lang="de-DE" sz="2800" i="1" dirty="0">
                <a:latin typeface="+mn-lt"/>
              </a:rPr>
              <a:t>(</a:t>
            </a:r>
            <a:r>
              <a:rPr lang="de-DE" sz="2800" i="1" dirty="0" err="1">
                <a:latin typeface="+mn-lt"/>
              </a:rPr>
              <a:t>According</a:t>
            </a:r>
            <a:r>
              <a:rPr lang="de-DE" sz="2800" i="1" dirty="0">
                <a:latin typeface="+mn-lt"/>
              </a:rPr>
              <a:t> </a:t>
            </a:r>
            <a:r>
              <a:rPr lang="de-DE" sz="2800" i="1" dirty="0" err="1">
                <a:latin typeface="+mn-lt"/>
              </a:rPr>
              <a:t>to</a:t>
            </a:r>
            <a:r>
              <a:rPr lang="de-DE" sz="2800" i="1" dirty="0">
                <a:latin typeface="+mn-lt"/>
              </a:rPr>
              <a:t> EU/ESFRI </a:t>
            </a:r>
            <a:r>
              <a:rPr lang="de-DE" sz="2800" i="1" dirty="0" err="1">
                <a:latin typeface="+mn-lt"/>
              </a:rPr>
              <a:t>rules</a:t>
            </a:r>
            <a:r>
              <a:rPr lang="de-DE" sz="2800" i="1" dirty="0">
                <a:latin typeface="+mn-lt"/>
              </a:rPr>
              <a:t> and </a:t>
            </a:r>
            <a:r>
              <a:rPr lang="de-DE" sz="2800" i="1" dirty="0" err="1">
                <a:latin typeface="+mn-lt"/>
              </a:rPr>
              <a:t>Reviewed</a:t>
            </a:r>
            <a:r>
              <a:rPr lang="de-DE" sz="2800" i="1" dirty="0">
                <a:latin typeface="+mn-lt"/>
              </a:rPr>
              <a:t> </a:t>
            </a:r>
            <a:r>
              <a:rPr lang="de-DE" sz="2800" i="1" dirty="0" err="1">
                <a:latin typeface="+mn-lt"/>
              </a:rPr>
              <a:t>by</a:t>
            </a:r>
            <a:r>
              <a:rPr lang="de-DE" sz="2800" i="1" dirty="0">
                <a:latin typeface="+mn-lt"/>
              </a:rPr>
              <a:t> ESFRI)</a:t>
            </a:r>
            <a:endParaRPr lang="de-DE" i="1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389F21-9B45-3CA9-1D12-3E2179211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856FE5-E687-BA18-A499-623E2683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62" y="957680"/>
            <a:ext cx="3733800" cy="52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9C1BA3C-D3AA-A2F0-B3B0-FE1C30BC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654" y="957680"/>
            <a:ext cx="4103730" cy="230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ADE785-1A28-FC22-6591-0441C2F1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315" y="3593607"/>
            <a:ext cx="4709598" cy="264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209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F59ABA-C77A-F3B9-2299-E0C03DC7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1F216B-CCB1-F881-E538-06CBA3646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Refined</a:t>
            </a:r>
            <a:r>
              <a:rPr lang="de-DE" dirty="0">
                <a:latin typeface="+mn-lt"/>
              </a:rPr>
              <a:t> EuPRAXIA Schedule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F96AE0-64C4-8311-D7E4-468E78136B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4D6AC5-B583-655E-B1DB-51EAF577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053377"/>
            <a:ext cx="6350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00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F59ABA-C77A-F3B9-2299-E0C03DC7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1F216B-CCB1-F881-E538-06CBA3646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Refined</a:t>
            </a:r>
            <a:r>
              <a:rPr lang="de-DE" dirty="0">
                <a:latin typeface="+mn-lt"/>
              </a:rPr>
              <a:t> EuPRAXIA Budget I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F96AE0-64C4-8311-D7E4-468E78136B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E364633-C314-A660-A680-F9E737404CDF}"/>
              </a:ext>
            </a:extLst>
          </p:cNvPr>
          <p:cNvGrpSpPr/>
          <p:nvPr/>
        </p:nvGrpSpPr>
        <p:grpSpPr>
          <a:xfrm>
            <a:off x="273344" y="803349"/>
            <a:ext cx="7961747" cy="5553960"/>
            <a:chOff x="273345" y="803349"/>
            <a:chExt cx="6286500" cy="438534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E4C89ECE-AE25-E576-32FA-076190FC7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345" y="803349"/>
              <a:ext cx="6286500" cy="116840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C3ECE1-E1CE-B8D9-4607-ADC302C01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6" b="35237"/>
            <a:stretch/>
          </p:blipFill>
          <p:spPr>
            <a:xfrm>
              <a:off x="410544" y="1971749"/>
              <a:ext cx="6019800" cy="3216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85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F59ABA-C77A-F3B9-2299-E0C03DC7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41F216B-CCB1-F881-E538-06CBA3646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Refined</a:t>
            </a:r>
            <a:r>
              <a:rPr lang="de-DE" dirty="0">
                <a:latin typeface="+mn-lt"/>
              </a:rPr>
              <a:t> EuPRAXIA Budget II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F96AE0-64C4-8311-D7E4-468E78136B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C3ECE1-E1CE-B8D9-4607-ADC302C0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11"/>
          <a:stretch/>
        </p:blipFill>
        <p:spPr>
          <a:xfrm>
            <a:off x="80935" y="850604"/>
            <a:ext cx="7902739" cy="22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2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6AA09F8-91E9-170C-742D-8D55019B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Calibri"/>
              </a:rPr>
              <a:t>EuPRAXIA</a:t>
            </a:r>
            <a:r>
              <a:rPr lang="en-US" sz="3200" dirty="0">
                <a:latin typeface="Calibri"/>
              </a:rPr>
              <a:t> Project Overview &amp; Funding Lines</a:t>
            </a:r>
            <a:endParaRPr lang="en-US" b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4334D-CE74-3FFC-AC64-BDD7B6207D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952288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39F83FE-1464-9773-9B7D-11149BFB8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68" y="803274"/>
            <a:ext cx="11736888" cy="565403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57DDA37-902D-43C4-A7E5-FACB1025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934368-7A76-AF67-2934-BA44240EFBF3}"/>
              </a:ext>
            </a:extLst>
          </p:cNvPr>
          <p:cNvSpPr txBox="1"/>
          <p:nvPr/>
        </p:nvSpPr>
        <p:spPr>
          <a:xfrm>
            <a:off x="2886688" y="6054726"/>
            <a:ext cx="460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162.6 M€ </a:t>
            </a:r>
            <a:r>
              <a:rPr lang="de-DE" b="1" dirty="0" err="1"/>
              <a:t>resources</a:t>
            </a:r>
            <a:r>
              <a:rPr lang="de-DE" b="1" dirty="0"/>
              <a:t> </a:t>
            </a:r>
            <a:r>
              <a:rPr lang="de-DE" b="1" dirty="0" err="1"/>
              <a:t>approved</a:t>
            </a:r>
            <a:r>
              <a:rPr lang="de-DE" i="1" dirty="0"/>
              <a:t>, </a:t>
            </a:r>
            <a:r>
              <a:rPr lang="de-DE" sz="1600" i="1" dirty="0"/>
              <a:t>25 M€ </a:t>
            </a:r>
            <a:r>
              <a:rPr lang="de-DE" sz="1600" i="1" dirty="0" err="1"/>
              <a:t>applied</a:t>
            </a:r>
            <a:r>
              <a:rPr lang="de-DE" sz="1600" i="1" dirty="0"/>
              <a:t> </a:t>
            </a:r>
            <a:r>
              <a:rPr lang="de-DE" sz="1600" i="1" dirty="0" err="1"/>
              <a:t>for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132883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7A2EB3-BD06-684B-0704-45BEB1A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A126E-868B-302D-052C-9AE52643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12780" cy="1325563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  <a:latin typeface="+mn-lt"/>
              </a:rPr>
              <a:t>Demand-Interest-WP-Matrix </a:t>
            </a:r>
            <a:r>
              <a:rPr lang="de-DE" b="1" dirty="0" err="1">
                <a:effectLst/>
                <a:latin typeface="+mn-lt"/>
              </a:rPr>
              <a:t>EuPRAXIA</a:t>
            </a:r>
            <a:r>
              <a:rPr lang="de-DE" b="1" dirty="0">
                <a:effectLst/>
                <a:latin typeface="+mn-lt"/>
              </a:rPr>
              <a:t>-PP</a:t>
            </a:r>
            <a:br>
              <a:rPr lang="de-DE" b="1" dirty="0">
                <a:effectLst/>
                <a:latin typeface="+mn-lt"/>
              </a:rPr>
            </a:br>
            <a:r>
              <a:rPr lang="de-DE" sz="2400" b="1" i="1" dirty="0">
                <a:effectLst/>
                <a:latin typeface="+mn-lt"/>
              </a:rPr>
              <a:t>WP 2 – WP 8</a:t>
            </a:r>
            <a:endParaRPr lang="de-DE" i="1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E822B-2084-8D9F-83A2-77558DEC1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C82CF05-B95E-4950-7A4D-1A4401CB5812}"/>
              </a:ext>
            </a:extLst>
          </p:cNvPr>
          <p:cNvGraphicFramePr>
            <a:graphicFrameLocks noGrp="1"/>
          </p:cNvGraphicFramePr>
          <p:nvPr/>
        </p:nvGraphicFramePr>
        <p:xfrm>
          <a:off x="9042935" y="868947"/>
          <a:ext cx="3046396" cy="246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137">
                  <a:extLst>
                    <a:ext uri="{9D8B030D-6E8A-4147-A177-3AD203B41FA5}">
                      <a16:colId xmlns:a16="http://schemas.microsoft.com/office/drawing/2014/main" val="4041459238"/>
                    </a:ext>
                  </a:extLst>
                </a:gridCol>
                <a:gridCol w="2732259">
                  <a:extLst>
                    <a:ext uri="{9D8B030D-6E8A-4147-A177-3AD203B41FA5}">
                      <a16:colId xmlns:a16="http://schemas.microsoft.com/office/drawing/2014/main" val="39868932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No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Work Package Title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716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Dissemination and Public Relations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4415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User Strategy and Services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203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Membership Extension Strategy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37788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E-Needs and Data Policy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348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Theory &amp; Simulation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0195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RF, Magnets &amp; Beamline Components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03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Plasma Components &amp; Systems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43591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Applications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8449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Laser Technology and Liaison to Industry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7782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Diagnostics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2847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>
                          <a:effectLst/>
                        </a:rPr>
                        <a:t>Transformative Innovation </a:t>
                      </a:r>
                      <a:r>
                        <a:rPr lang="de-DE" sz="1200" u="none" strike="noStrike" dirty="0" err="1">
                          <a:effectLst/>
                        </a:rPr>
                        <a:t>Paths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4444170"/>
                  </a:ext>
                </a:extLst>
              </a:tr>
            </a:tbl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7401B031-10E9-FBA7-08F0-A49EB126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372"/>
          <a:stretch/>
        </p:blipFill>
        <p:spPr>
          <a:xfrm>
            <a:off x="102669" y="868947"/>
            <a:ext cx="8810902" cy="80584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14C65C8-108E-50CA-A60B-2BF0F7D3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9" y="1650215"/>
            <a:ext cx="8810902" cy="4382224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9F160D45-42EF-FE16-AA6C-694B3E26447D}"/>
              </a:ext>
            </a:extLst>
          </p:cNvPr>
          <p:cNvSpPr/>
          <p:nvPr/>
        </p:nvSpPr>
        <p:spPr>
          <a:xfrm>
            <a:off x="1482291" y="4369869"/>
            <a:ext cx="3465094" cy="279133"/>
          </a:xfrm>
          <a:prstGeom prst="rect">
            <a:avLst/>
          </a:prstGeom>
          <a:solidFill>
            <a:srgbClr val="FFFF00">
              <a:alpha val="2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113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7A2EB3-BD06-684B-0704-45BEB1A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A126E-868B-302D-052C-9AE52643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12780" cy="1325563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  <a:latin typeface="+mn-lt"/>
              </a:rPr>
              <a:t>Demand-Interest-WP-Matrix </a:t>
            </a:r>
            <a:r>
              <a:rPr lang="de-DE" b="1" dirty="0" err="1">
                <a:effectLst/>
                <a:latin typeface="+mn-lt"/>
              </a:rPr>
              <a:t>EuPRAXIA</a:t>
            </a:r>
            <a:r>
              <a:rPr lang="de-DE" b="1" dirty="0">
                <a:effectLst/>
                <a:latin typeface="+mn-lt"/>
              </a:rPr>
              <a:t>-PP</a:t>
            </a:r>
            <a:br>
              <a:rPr lang="de-DE" b="1" dirty="0">
                <a:effectLst/>
                <a:latin typeface="+mn-lt"/>
              </a:rPr>
            </a:b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WP 9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E822B-2084-8D9F-83A2-77558DEC1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C82CF05-B95E-4950-7A4D-1A4401CB5812}"/>
              </a:ext>
            </a:extLst>
          </p:cNvPr>
          <p:cNvGraphicFramePr>
            <a:graphicFrameLocks noGrp="1"/>
          </p:cNvGraphicFramePr>
          <p:nvPr/>
        </p:nvGraphicFramePr>
        <p:xfrm>
          <a:off x="9042935" y="868947"/>
          <a:ext cx="3046396" cy="246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137">
                  <a:extLst>
                    <a:ext uri="{9D8B030D-6E8A-4147-A177-3AD203B41FA5}">
                      <a16:colId xmlns:a16="http://schemas.microsoft.com/office/drawing/2014/main" val="4041459238"/>
                    </a:ext>
                  </a:extLst>
                </a:gridCol>
                <a:gridCol w="2732259">
                  <a:extLst>
                    <a:ext uri="{9D8B030D-6E8A-4147-A177-3AD203B41FA5}">
                      <a16:colId xmlns:a16="http://schemas.microsoft.com/office/drawing/2014/main" val="39868932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No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Work Package Title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716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Dissemination and Public Relations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4415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User Strategy and Services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203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Membership Extension Strategy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37788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E-Needs and Data Policy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348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Theory &amp; Simulation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0195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RF, Magnets &amp; Beamline Components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03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Plasma Components &amp; Systems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43591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Applications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8449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Laser Technology and Liaison to Industry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7782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Diagnostics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2847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>
                          <a:effectLst/>
                        </a:rPr>
                        <a:t>Transformative Innovation </a:t>
                      </a:r>
                      <a:r>
                        <a:rPr lang="de-DE" sz="1200" u="none" strike="noStrike" dirty="0" err="1">
                          <a:effectLst/>
                        </a:rPr>
                        <a:t>Paths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4444170"/>
                  </a:ext>
                </a:extLst>
              </a:tr>
            </a:tbl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7401B031-10E9-FBA7-08F0-A49EB126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559"/>
          <a:stretch/>
        </p:blipFill>
        <p:spPr>
          <a:xfrm>
            <a:off x="102669" y="868948"/>
            <a:ext cx="8810902" cy="7962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208CB08-4091-9AF5-D23C-54ED54B4B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9" y="1645922"/>
            <a:ext cx="8810902" cy="41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63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53667C-C05E-7270-E831-E05B523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7325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b="1" dirty="0" err="1"/>
              <a:t>Consortium</a:t>
            </a:r>
            <a:endParaRPr lang="de-DE" sz="32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Outreach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The PP Project </a:t>
            </a:r>
            <a:r>
              <a:rPr lang="de-DE" sz="3200" dirty="0" err="1"/>
              <a:t>Bodies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Implementation RI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Budget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latin typeface="+mn-lt"/>
              </a:rPr>
              <a:t>News &amp; Changes</a:t>
            </a:r>
            <a:r>
              <a:rPr lang="de-DE" sz="3200" dirty="0">
                <a:latin typeface="+mn-lt"/>
              </a:rPr>
              <a:t> (Progress </a:t>
            </a:r>
            <a:r>
              <a:rPr lang="de-DE" sz="3200" dirty="0" err="1">
                <a:latin typeface="+mn-lt"/>
              </a:rPr>
              <a:t>with</a:t>
            </a:r>
            <a:r>
              <a:rPr lang="de-DE" sz="3200" dirty="0">
                <a:latin typeface="+mn-lt"/>
              </a:rPr>
              <a:t> EU PO)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A5DFA6-542B-7AD5-BE04-D23D35C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1FB5AB-1F03-8551-3C4B-004719F6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E727E-151A-8D11-E6AE-08BC22634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2818256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7A2EB3-BD06-684B-0704-45BEB1A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A126E-868B-302D-052C-9AE52643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12780" cy="1325563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  <a:latin typeface="+mn-lt"/>
              </a:rPr>
              <a:t>Demand-Interest-WP-Matrix </a:t>
            </a:r>
            <a:r>
              <a:rPr lang="de-DE" b="1" dirty="0" err="1">
                <a:effectLst/>
                <a:latin typeface="+mn-lt"/>
              </a:rPr>
              <a:t>EuPRAXIA</a:t>
            </a:r>
            <a:r>
              <a:rPr lang="de-DE" b="1" dirty="0">
                <a:effectLst/>
                <a:latin typeface="+mn-lt"/>
              </a:rPr>
              <a:t>-PP</a:t>
            </a:r>
            <a:br>
              <a:rPr lang="de-DE" b="1" dirty="0">
                <a:effectLst/>
                <a:latin typeface="+mn-lt"/>
              </a:rPr>
            </a:b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WP 10 – WP 11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E822B-2084-8D9F-83A2-77558DEC1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C82CF05-B95E-4950-7A4D-1A4401CB5812}"/>
              </a:ext>
            </a:extLst>
          </p:cNvPr>
          <p:cNvGraphicFramePr>
            <a:graphicFrameLocks noGrp="1"/>
          </p:cNvGraphicFramePr>
          <p:nvPr/>
        </p:nvGraphicFramePr>
        <p:xfrm>
          <a:off x="9042935" y="868947"/>
          <a:ext cx="3046396" cy="246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137">
                  <a:extLst>
                    <a:ext uri="{9D8B030D-6E8A-4147-A177-3AD203B41FA5}">
                      <a16:colId xmlns:a16="http://schemas.microsoft.com/office/drawing/2014/main" val="4041459238"/>
                    </a:ext>
                  </a:extLst>
                </a:gridCol>
                <a:gridCol w="2732259">
                  <a:extLst>
                    <a:ext uri="{9D8B030D-6E8A-4147-A177-3AD203B41FA5}">
                      <a16:colId xmlns:a16="http://schemas.microsoft.com/office/drawing/2014/main" val="39868932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No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Work Package Title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716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Dissemination and Public Relations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4415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User Strategy and Services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203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Membership Extension Strategy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37788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E-Needs and Data Policy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348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Theory &amp; Simulation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0195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RF, Magnets &amp; Beamline Components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03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Plasma Components &amp; Systems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43591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Applications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8449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Laser Technology and Liaison to Industry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7782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Diagnostics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2847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>
                          <a:effectLst/>
                        </a:rPr>
                        <a:t>Transformative Innovation </a:t>
                      </a:r>
                      <a:r>
                        <a:rPr lang="de-DE" sz="1200" u="none" strike="noStrike" dirty="0" err="1">
                          <a:effectLst/>
                        </a:rPr>
                        <a:t>Paths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4444170"/>
                  </a:ext>
                </a:extLst>
              </a:tr>
            </a:tbl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7401B031-10E9-FBA7-08F0-A49EB126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559"/>
          <a:stretch/>
        </p:blipFill>
        <p:spPr>
          <a:xfrm>
            <a:off x="102669" y="868948"/>
            <a:ext cx="8810902" cy="7962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A522B23-1744-CBDD-3D6C-F9B1537B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9" y="1645921"/>
            <a:ext cx="8810902" cy="230724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3B3B1FB-75FA-CE04-7834-27CA4E8DE610}"/>
              </a:ext>
            </a:extLst>
          </p:cNvPr>
          <p:cNvSpPr/>
          <p:nvPr/>
        </p:nvSpPr>
        <p:spPr>
          <a:xfrm>
            <a:off x="1463040" y="1961280"/>
            <a:ext cx="3465094" cy="279133"/>
          </a:xfrm>
          <a:prstGeom prst="rect">
            <a:avLst/>
          </a:prstGeom>
          <a:solidFill>
            <a:srgbClr val="FFFF00">
              <a:alpha val="2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CD91FE2-37C9-6C5D-1CC7-C301FCF2AC25}"/>
              </a:ext>
            </a:extLst>
          </p:cNvPr>
          <p:cNvSpPr/>
          <p:nvPr/>
        </p:nvSpPr>
        <p:spPr>
          <a:xfrm>
            <a:off x="1463040" y="2825556"/>
            <a:ext cx="3465094" cy="279133"/>
          </a:xfrm>
          <a:prstGeom prst="rect">
            <a:avLst/>
          </a:prstGeom>
          <a:solidFill>
            <a:srgbClr val="FFFF00">
              <a:alpha val="2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274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7A2EB3-BD06-684B-0704-45BEB1A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A126E-868B-302D-052C-9AE52643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12780" cy="1325563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  <a:latin typeface="+mn-lt"/>
              </a:rPr>
              <a:t>Demand-Interest-WP-Matrix </a:t>
            </a:r>
            <a:r>
              <a:rPr lang="de-DE" b="1" dirty="0" err="1">
                <a:effectLst/>
                <a:latin typeface="+mn-lt"/>
              </a:rPr>
              <a:t>EuPRAXIA</a:t>
            </a:r>
            <a:r>
              <a:rPr lang="de-DE" b="1" dirty="0">
                <a:effectLst/>
                <a:latin typeface="+mn-lt"/>
              </a:rPr>
              <a:t>-PP</a:t>
            </a:r>
            <a:br>
              <a:rPr lang="de-DE" b="1" dirty="0">
                <a:effectLst/>
                <a:latin typeface="+mn-lt"/>
              </a:rPr>
            </a:b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WP 12 a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E822B-2084-8D9F-83A2-77558DEC1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C82CF05-B95E-4950-7A4D-1A4401CB5812}"/>
              </a:ext>
            </a:extLst>
          </p:cNvPr>
          <p:cNvGraphicFramePr>
            <a:graphicFrameLocks noGrp="1"/>
          </p:cNvGraphicFramePr>
          <p:nvPr/>
        </p:nvGraphicFramePr>
        <p:xfrm>
          <a:off x="9042935" y="868947"/>
          <a:ext cx="3046396" cy="246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137">
                  <a:extLst>
                    <a:ext uri="{9D8B030D-6E8A-4147-A177-3AD203B41FA5}">
                      <a16:colId xmlns:a16="http://schemas.microsoft.com/office/drawing/2014/main" val="4041459238"/>
                    </a:ext>
                  </a:extLst>
                </a:gridCol>
                <a:gridCol w="2732259">
                  <a:extLst>
                    <a:ext uri="{9D8B030D-6E8A-4147-A177-3AD203B41FA5}">
                      <a16:colId xmlns:a16="http://schemas.microsoft.com/office/drawing/2014/main" val="39868932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No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Work Package Title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716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Dissemination and Public Relations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4415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User Strategy and Services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203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Membership Extension Strategy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37788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E-Needs and Data Policy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348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Theory &amp; Simulation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0195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RF, Magnets &amp; Beamline Components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03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Plasma Components &amp; Systems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43591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Applications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8449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Laser Technology and Liaison to Industry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7782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Diagnostics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2847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>
                          <a:effectLst/>
                        </a:rPr>
                        <a:t>Transformative Innovation </a:t>
                      </a:r>
                      <a:r>
                        <a:rPr lang="de-DE" sz="1200" u="none" strike="noStrike" dirty="0" err="1">
                          <a:effectLst/>
                        </a:rPr>
                        <a:t>Paths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4444170"/>
                  </a:ext>
                </a:extLst>
              </a:tr>
            </a:tbl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7401B031-10E9-FBA7-08F0-A49EB126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559"/>
          <a:stretch/>
        </p:blipFill>
        <p:spPr>
          <a:xfrm>
            <a:off x="102669" y="868948"/>
            <a:ext cx="8810902" cy="7962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EE8690-7D73-B3B8-8A3A-BE8C33428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404"/>
          <a:stretch/>
        </p:blipFill>
        <p:spPr>
          <a:xfrm>
            <a:off x="102669" y="1645922"/>
            <a:ext cx="8810902" cy="444687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8D88B22-5BB1-00BA-1A17-B593CD2E732D}"/>
              </a:ext>
            </a:extLst>
          </p:cNvPr>
          <p:cNvSpPr/>
          <p:nvPr/>
        </p:nvSpPr>
        <p:spPr>
          <a:xfrm>
            <a:off x="1463040" y="1645922"/>
            <a:ext cx="3465094" cy="548589"/>
          </a:xfrm>
          <a:prstGeom prst="rect">
            <a:avLst/>
          </a:prstGeom>
          <a:solidFill>
            <a:srgbClr val="FFFF00">
              <a:alpha val="2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75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7A2EB3-BD06-684B-0704-45BEB1A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A126E-868B-302D-052C-9AE52643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12780" cy="1325563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  <a:latin typeface="+mn-lt"/>
              </a:rPr>
              <a:t>Demand-Interest-WP-Matrix </a:t>
            </a:r>
            <a:r>
              <a:rPr lang="de-DE" b="1" dirty="0" err="1">
                <a:effectLst/>
                <a:latin typeface="+mn-lt"/>
              </a:rPr>
              <a:t>EuPRAXIA</a:t>
            </a:r>
            <a:r>
              <a:rPr lang="de-DE" b="1" dirty="0">
                <a:effectLst/>
                <a:latin typeface="+mn-lt"/>
              </a:rPr>
              <a:t>-PP</a:t>
            </a:r>
            <a:br>
              <a:rPr lang="de-DE" b="1" dirty="0">
                <a:effectLst/>
                <a:latin typeface="+mn-lt"/>
              </a:rPr>
            </a:b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WP 12 b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E822B-2084-8D9F-83A2-77558DEC1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C82CF05-B95E-4950-7A4D-1A4401CB5812}"/>
              </a:ext>
            </a:extLst>
          </p:cNvPr>
          <p:cNvGraphicFramePr>
            <a:graphicFrameLocks noGrp="1"/>
          </p:cNvGraphicFramePr>
          <p:nvPr/>
        </p:nvGraphicFramePr>
        <p:xfrm>
          <a:off x="9042935" y="868947"/>
          <a:ext cx="3046396" cy="246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137">
                  <a:extLst>
                    <a:ext uri="{9D8B030D-6E8A-4147-A177-3AD203B41FA5}">
                      <a16:colId xmlns:a16="http://schemas.microsoft.com/office/drawing/2014/main" val="4041459238"/>
                    </a:ext>
                  </a:extLst>
                </a:gridCol>
                <a:gridCol w="2732259">
                  <a:extLst>
                    <a:ext uri="{9D8B030D-6E8A-4147-A177-3AD203B41FA5}">
                      <a16:colId xmlns:a16="http://schemas.microsoft.com/office/drawing/2014/main" val="39868932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No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Work Package Title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716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Dissemination and Public Relations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4415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User Strategy and Services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203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Membership Extension Strategy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37788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E-Needs and Data Policy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348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Theory &amp; Simulation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0195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RF, Magnets &amp; Beamline Components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03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Plasma Components &amp; Systems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43591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Applications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8449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Laser Technology and Liaison to Industry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7782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Diagnostics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2847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>
                          <a:effectLst/>
                        </a:rPr>
                        <a:t>Transformative Innovation </a:t>
                      </a:r>
                      <a:r>
                        <a:rPr lang="de-DE" sz="1200" u="none" strike="noStrike" dirty="0" err="1">
                          <a:effectLst/>
                        </a:rPr>
                        <a:t>Paths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4444170"/>
                  </a:ext>
                </a:extLst>
              </a:tr>
            </a:tbl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7401B031-10E9-FBA7-08F0-A49EB126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559"/>
          <a:stretch/>
        </p:blipFill>
        <p:spPr>
          <a:xfrm>
            <a:off x="102669" y="868948"/>
            <a:ext cx="8810902" cy="7962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EE8690-7D73-B3B8-8A3A-BE8C33428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68" b="-4963"/>
          <a:stretch/>
        </p:blipFill>
        <p:spPr>
          <a:xfrm>
            <a:off x="102669" y="1645922"/>
            <a:ext cx="8810902" cy="44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25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7A2EB3-BD06-684B-0704-45BEB1A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A126E-868B-302D-052C-9AE52643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12780" cy="1325563"/>
          </a:xfrm>
        </p:spPr>
        <p:txBody>
          <a:bodyPr>
            <a:normAutofit/>
          </a:bodyPr>
          <a:lstStyle/>
          <a:p>
            <a:r>
              <a:rPr lang="de-DE" b="1" dirty="0">
                <a:effectLst/>
                <a:latin typeface="+mn-lt"/>
              </a:rPr>
              <a:t>Demand-Interest-WP-Matrix </a:t>
            </a:r>
            <a:r>
              <a:rPr lang="de-DE" b="1" dirty="0" err="1">
                <a:effectLst/>
                <a:latin typeface="+mn-lt"/>
              </a:rPr>
              <a:t>EuPRAXIA</a:t>
            </a:r>
            <a:r>
              <a:rPr lang="de-DE" b="1" dirty="0">
                <a:effectLst/>
                <a:latin typeface="+mn-lt"/>
              </a:rPr>
              <a:t>-PP</a:t>
            </a:r>
            <a:br>
              <a:rPr lang="de-DE" b="1" dirty="0">
                <a:effectLst/>
                <a:latin typeface="+mn-lt"/>
              </a:rPr>
            </a:b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WP 13 – WP 14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E822B-2084-8D9F-83A2-77558DEC1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C82CF05-B95E-4950-7A4D-1A4401CB5812}"/>
              </a:ext>
            </a:extLst>
          </p:cNvPr>
          <p:cNvGraphicFramePr>
            <a:graphicFrameLocks noGrp="1"/>
          </p:cNvGraphicFramePr>
          <p:nvPr/>
        </p:nvGraphicFramePr>
        <p:xfrm>
          <a:off x="9042935" y="868947"/>
          <a:ext cx="3046396" cy="246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137">
                  <a:extLst>
                    <a:ext uri="{9D8B030D-6E8A-4147-A177-3AD203B41FA5}">
                      <a16:colId xmlns:a16="http://schemas.microsoft.com/office/drawing/2014/main" val="4041459238"/>
                    </a:ext>
                  </a:extLst>
                </a:gridCol>
                <a:gridCol w="2732259">
                  <a:extLst>
                    <a:ext uri="{9D8B030D-6E8A-4147-A177-3AD203B41FA5}">
                      <a16:colId xmlns:a16="http://schemas.microsoft.com/office/drawing/2014/main" val="39868932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No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Work Package Title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716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Dissemination and Public Relations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4415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User Strategy and Services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9203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Membership Extension Strategy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37788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E-Needs and Data Policy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33489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Theory &amp; Simulation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0195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RF, Magnets &amp; Beamline Components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031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Plasma Components &amp; Systems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43591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Applications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8449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Laser Technology and Liaison to Industry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7782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>
                          <a:effectLst/>
                        </a:rPr>
                        <a:t>Diagnostics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2847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>
                          <a:effectLst/>
                        </a:rPr>
                        <a:t>Transformative Innovation </a:t>
                      </a:r>
                      <a:r>
                        <a:rPr lang="de-DE" sz="1200" u="none" strike="noStrike" dirty="0" err="1">
                          <a:effectLst/>
                        </a:rPr>
                        <a:t>Paths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4444170"/>
                  </a:ext>
                </a:extLst>
              </a:tr>
            </a:tbl>
          </a:graphicData>
        </a:graphic>
      </p:graphicFrame>
      <p:pic>
        <p:nvPicPr>
          <p:cNvPr id="18" name="Grafik 17">
            <a:extLst>
              <a:ext uri="{FF2B5EF4-FFF2-40B4-BE49-F238E27FC236}">
                <a16:creationId xmlns:a16="http://schemas.microsoft.com/office/drawing/2014/main" id="{7401B031-10E9-FBA7-08F0-A49EB1269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559"/>
          <a:stretch/>
        </p:blipFill>
        <p:spPr>
          <a:xfrm>
            <a:off x="102669" y="868948"/>
            <a:ext cx="8810902" cy="7962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3BE0B54-D539-42F7-D8EC-0C2EF38EF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9" y="1645921"/>
            <a:ext cx="8810902" cy="224530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D1499B7-6FE0-9935-C52C-DC7A7A86062D}"/>
              </a:ext>
            </a:extLst>
          </p:cNvPr>
          <p:cNvSpPr txBox="1"/>
          <p:nvPr/>
        </p:nvSpPr>
        <p:spPr>
          <a:xfrm>
            <a:off x="298383" y="4340994"/>
            <a:ext cx="11556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itchFamily="2" charset="2"/>
              </a:rPr>
              <a:t> 	I </a:t>
            </a:r>
            <a:r>
              <a:rPr lang="de-DE" dirty="0" err="1">
                <a:sym typeface="Wingdings" pitchFamily="2" charset="2"/>
              </a:rPr>
              <a:t>think</a:t>
            </a:r>
            <a:r>
              <a:rPr lang="de-DE" dirty="0">
                <a:sym typeface="Wingdings" pitchFamily="2" charset="2"/>
              </a:rPr>
              <a:t> a </a:t>
            </a:r>
            <a:r>
              <a:rPr lang="de-DE" dirty="0" err="1">
                <a:sym typeface="Wingdings" pitchFamily="2" charset="2"/>
              </a:rPr>
              <a:t>good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start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for</a:t>
            </a:r>
            <a:r>
              <a:rPr lang="de-DE" dirty="0">
                <a:sym typeface="Wingdings" pitchFamily="2" charset="2"/>
              </a:rPr>
              <a:t> a </a:t>
            </a:r>
            <a:r>
              <a:rPr lang="de-DE" dirty="0" err="1">
                <a:sym typeface="Wingdings" pitchFamily="2" charset="2"/>
              </a:rPr>
              <a:t>data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based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setup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our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project</a:t>
            </a:r>
            <a:r>
              <a:rPr lang="de-DE" dirty="0">
                <a:sym typeface="Wingdings" pitchFamily="2" charset="2"/>
              </a:rPr>
              <a:t>.</a:t>
            </a:r>
          </a:p>
          <a:p>
            <a:r>
              <a:rPr lang="de-DE" dirty="0"/>
              <a:t>	Work in </a:t>
            </a:r>
            <a:r>
              <a:rPr lang="de-DE" dirty="0" err="1"/>
              <a:t>progress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 err="1"/>
              <a:t>Requires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fine</a:t>
            </a:r>
            <a:r>
              <a:rPr lang="de-DE" dirty="0"/>
              <a:t> </a:t>
            </a:r>
            <a:r>
              <a:rPr lang="de-DE" dirty="0" err="1"/>
              <a:t>tuning</a:t>
            </a:r>
            <a:r>
              <a:rPr lang="de-DE" dirty="0"/>
              <a:t>, </a:t>
            </a:r>
            <a:r>
              <a:rPr lang="de-DE" dirty="0" err="1"/>
              <a:t>discussions</a:t>
            </a:r>
            <a:r>
              <a:rPr lang="de-DE" dirty="0"/>
              <a:t>, </a:t>
            </a:r>
            <a:r>
              <a:rPr lang="de-DE" dirty="0" err="1"/>
              <a:t>iterations</a:t>
            </a:r>
            <a:r>
              <a:rPr lang="de-DE" dirty="0"/>
              <a:t>, …</a:t>
            </a:r>
          </a:p>
          <a:p>
            <a:endParaRPr lang="de-DE" dirty="0"/>
          </a:p>
          <a:p>
            <a:pPr marL="935038" indent="-935038"/>
            <a:r>
              <a:rPr lang="de-DE" dirty="0">
                <a:sym typeface="Wingdings" pitchFamily="2" charset="2"/>
              </a:rPr>
              <a:t> 	Demand, </a:t>
            </a:r>
            <a:r>
              <a:rPr lang="de-DE" dirty="0" err="1">
                <a:sym typeface="Wingdings" pitchFamily="2" charset="2"/>
              </a:rPr>
              <a:t>interest</a:t>
            </a:r>
            <a:r>
              <a:rPr lang="de-DE" dirty="0">
                <a:sym typeface="Wingdings" pitchFamily="2" charset="2"/>
              </a:rPr>
              <a:t> and </a:t>
            </a:r>
            <a:r>
              <a:rPr lang="de-DE" dirty="0" err="1">
                <a:sym typeface="Wingdings" pitchFamily="2" charset="2"/>
              </a:rPr>
              <a:t>competence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based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matching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capabilities</a:t>
            </a:r>
            <a:r>
              <a:rPr lang="de-DE" dirty="0">
                <a:sym typeface="Wingdings" pitchFamily="2" charset="2"/>
              </a:rPr>
              <a:t> and </a:t>
            </a:r>
            <a:r>
              <a:rPr lang="de-DE" dirty="0" err="1">
                <a:sym typeface="Wingdings" pitchFamily="2" charset="2"/>
              </a:rPr>
              <a:t>needs</a:t>
            </a:r>
            <a:r>
              <a:rPr lang="de-DE" dirty="0">
                <a:sym typeface="Wingdings" pitchFamily="2" charset="2"/>
              </a:rPr>
              <a:t>. </a:t>
            </a:r>
            <a:r>
              <a:rPr lang="de-DE" dirty="0" err="1">
                <a:sym typeface="Wingdings" pitchFamily="2" charset="2"/>
              </a:rPr>
              <a:t>Then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can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propose</a:t>
            </a:r>
            <a:r>
              <a:rPr lang="de-DE" dirty="0">
                <a:sym typeface="Wingdings" pitchFamily="2" charset="2"/>
              </a:rPr>
              <a:t> strong </a:t>
            </a:r>
            <a:r>
              <a:rPr lang="de-DE" dirty="0" err="1">
                <a:sym typeface="Wingdings" pitchFamily="2" charset="2"/>
              </a:rPr>
              <a:t>funding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demands</a:t>
            </a:r>
            <a:r>
              <a:rPr lang="de-DE" dirty="0">
                <a:sym typeface="Wingdings" pitchFamily="2" charset="2"/>
              </a:rPr>
              <a:t> and </a:t>
            </a:r>
            <a:r>
              <a:rPr lang="de-DE" dirty="0" err="1">
                <a:sym typeface="Wingdings" pitchFamily="2" charset="2"/>
              </a:rPr>
              <a:t>proposals</a:t>
            </a:r>
            <a:r>
              <a:rPr lang="de-DE" dirty="0">
                <a:sym typeface="Wingdings" pitchFamily="2" charset="2"/>
              </a:rPr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9859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1CC33A-E825-6FC4-2184-E939C644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6A9761-37EA-0605-7D7E-04BED212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Dates and </a:t>
            </a:r>
            <a:r>
              <a:rPr lang="de-DE" dirty="0" err="1">
                <a:latin typeface="+mn-lt"/>
              </a:rPr>
              <a:t>Deliverables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06105-1BB8-3859-02F4-915576CCCB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3317818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4C7E5CA-40EE-9B27-EDCD-0A8B180F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Reporting </a:t>
            </a:r>
            <a:r>
              <a:rPr lang="de-DE" sz="3200" dirty="0" err="1">
                <a:latin typeface="+mn-lt"/>
              </a:rPr>
              <a:t>Periods</a:t>
            </a:r>
            <a:r>
              <a:rPr lang="de-DE" sz="3200" dirty="0">
                <a:latin typeface="+mn-lt"/>
              </a:rPr>
              <a:t> – M12, M30, M48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7F6010-D765-97E7-81F2-ECF23FEC5C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D30D64-7B75-2942-D2F8-715BC564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916116"/>
            <a:ext cx="10509670" cy="54229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C5D1A3-A048-8C2E-B8B9-46400A30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20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7F1402B-54A5-7EE7-B074-A866B623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Project Reviews – M14, M32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0961DA-7E21-C777-BCFB-5730987CB0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D003B1-F72D-0B1A-71D3-8731E12F9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63827"/>
            <a:ext cx="12200693" cy="2619632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78E50B-4084-AB48-05E2-C75E33F3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619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776DC3-E747-1669-8AF1-25E712A2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D22B2E7-D23A-F51C-6F33-6C9F587D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Deliverables</a:t>
            </a:r>
            <a:r>
              <a:rPr lang="de-DE" dirty="0">
                <a:latin typeface="+mn-lt"/>
              </a:rPr>
              <a:t> and Dates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DC8A9-8EEE-54B8-1936-2980F9B914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28E332-B72D-ECDC-C28F-99A2ECE0A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3"/>
          <a:stretch/>
        </p:blipFill>
        <p:spPr>
          <a:xfrm>
            <a:off x="0" y="1012706"/>
            <a:ext cx="12152364" cy="521299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68E4321-AF04-5C22-50EE-DED6D1CCD72C}"/>
              </a:ext>
            </a:extLst>
          </p:cNvPr>
          <p:cNvSpPr txBox="1"/>
          <p:nvPr/>
        </p:nvSpPr>
        <p:spPr>
          <a:xfrm>
            <a:off x="5867412" y="169057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OK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A6D858-7CCC-F7D3-81A9-418E39F9583B}"/>
              </a:ext>
            </a:extLst>
          </p:cNvPr>
          <p:cNvSpPr txBox="1"/>
          <p:nvPr/>
        </p:nvSpPr>
        <p:spPr>
          <a:xfrm>
            <a:off x="5867412" y="286370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OK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417033-835A-28CA-209D-2907CC7BC77C}"/>
              </a:ext>
            </a:extLst>
          </p:cNvPr>
          <p:cNvSpPr txBox="1"/>
          <p:nvPr/>
        </p:nvSpPr>
        <p:spPr>
          <a:xfrm>
            <a:off x="5867412" y="336625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OK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1DFA2-1290-0687-446D-ED6288EB3CEC}"/>
              </a:ext>
            </a:extLst>
          </p:cNvPr>
          <p:cNvSpPr txBox="1"/>
          <p:nvPr/>
        </p:nvSpPr>
        <p:spPr>
          <a:xfrm>
            <a:off x="5563001" y="5358093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our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discussion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7F438E-4F1F-BDDC-91E0-3D8DE9155FB7}"/>
              </a:ext>
            </a:extLst>
          </p:cNvPr>
          <p:cNvSpPr txBox="1"/>
          <p:nvPr/>
        </p:nvSpPr>
        <p:spPr>
          <a:xfrm>
            <a:off x="5563001" y="5784821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our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discussion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4EC3A44-3B8F-0163-C5C9-9804D3E3C75F}"/>
              </a:ext>
            </a:extLst>
          </p:cNvPr>
          <p:cNvSpPr/>
          <p:nvPr/>
        </p:nvSpPr>
        <p:spPr>
          <a:xfrm>
            <a:off x="11727712" y="5336827"/>
            <a:ext cx="424652" cy="2877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9F8975E-F83C-D63D-57BA-E008186A05D0}"/>
              </a:ext>
            </a:extLst>
          </p:cNvPr>
          <p:cNvSpPr/>
          <p:nvPr/>
        </p:nvSpPr>
        <p:spPr>
          <a:xfrm>
            <a:off x="11727712" y="5816720"/>
            <a:ext cx="424652" cy="2877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D255E58-399F-10BF-1F8A-E897CF7352B6}"/>
              </a:ext>
            </a:extLst>
          </p:cNvPr>
          <p:cNvSpPr/>
          <p:nvPr/>
        </p:nvSpPr>
        <p:spPr>
          <a:xfrm>
            <a:off x="11706122" y="2028010"/>
            <a:ext cx="424652" cy="2877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8721FB9-BC3A-A978-9331-612464455932}"/>
              </a:ext>
            </a:extLst>
          </p:cNvPr>
          <p:cNvSpPr txBox="1"/>
          <p:nvPr/>
        </p:nvSpPr>
        <p:spPr>
          <a:xfrm>
            <a:off x="5563001" y="2067929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our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discussion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45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E3177C0-2D1E-3CD9-6CB0-79DEB12C2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8FB35E-E168-8EF4-7C3D-7372C1B6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38906B-D7FA-E309-7516-E309BF78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Deliverables</a:t>
            </a:r>
            <a:r>
              <a:rPr lang="de-DE" dirty="0">
                <a:latin typeface="+mn-lt"/>
              </a:rPr>
              <a:t> and Dates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FF30D8-7109-49C9-CC5B-35B3983AAB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2B1148-6DAB-52C5-0A00-ED38381F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6"/>
          <a:stretch/>
        </p:blipFill>
        <p:spPr>
          <a:xfrm>
            <a:off x="0" y="719751"/>
            <a:ext cx="12212903" cy="59436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7BA0DA-3550-3E43-B3BD-944E179BD86D}"/>
              </a:ext>
            </a:extLst>
          </p:cNvPr>
          <p:cNvSpPr txBox="1"/>
          <p:nvPr/>
        </p:nvSpPr>
        <p:spPr>
          <a:xfrm>
            <a:off x="5499208" y="144566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our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discussion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D9AFE51-2630-F48B-9434-E0142860ABD6}"/>
              </a:ext>
            </a:extLst>
          </p:cNvPr>
          <p:cNvSpPr txBox="1"/>
          <p:nvPr/>
        </p:nvSpPr>
        <p:spPr>
          <a:xfrm>
            <a:off x="5534650" y="2437597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our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discussion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2825EF2-FD4E-BC13-04C6-7C3DB8BEA478}"/>
              </a:ext>
            </a:extLst>
          </p:cNvPr>
          <p:cNvSpPr txBox="1"/>
          <p:nvPr/>
        </p:nvSpPr>
        <p:spPr>
          <a:xfrm>
            <a:off x="5534650" y="3506885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our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discussion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05B4C7-9C5A-D788-15FF-DCEC7CE8E335}"/>
              </a:ext>
            </a:extLst>
          </p:cNvPr>
          <p:cNvSpPr/>
          <p:nvPr/>
        </p:nvSpPr>
        <p:spPr>
          <a:xfrm>
            <a:off x="11746082" y="2395065"/>
            <a:ext cx="424652" cy="2877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0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8FB35E-E168-8EF4-7C3D-7372C1B6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38906B-D7FA-E309-7516-E309BF78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Deliverables</a:t>
            </a:r>
            <a:r>
              <a:rPr lang="de-DE" dirty="0">
                <a:latin typeface="+mn-lt"/>
              </a:rPr>
              <a:t> and Dates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FF30D8-7109-49C9-CC5B-35B3983AAB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D11A01-A1C2-4BC4-636E-4F807CA58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" y="795816"/>
            <a:ext cx="12125325" cy="58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0282DD-49BE-C17C-EDA7-582D3DBF94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fik 8" descr="Ein Bild, das Teller, Essen, Käse enthält.&#10;&#10;Automatisch generierte Beschreibung">
            <a:extLst>
              <a:ext uri="{FF2B5EF4-FFF2-40B4-BE49-F238E27FC236}">
                <a16:creationId xmlns:a16="http://schemas.microsoft.com/office/drawing/2014/main" id="{D8B35BF5-26C7-2127-6A34-852B7AFE0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" y="1059070"/>
            <a:ext cx="12186957" cy="230684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5F8AAA3-75D9-48DE-5F7C-AB9062EA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-266493"/>
            <a:ext cx="73152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/>
                <a:cs typeface="Calibri"/>
              </a:rPr>
              <a:t>The EuPRAXIA Consortium Today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7736DD2-A63A-8F84-F9D3-BCA463FB1A84}"/>
              </a:ext>
            </a:extLst>
          </p:cNvPr>
          <p:cNvSpPr txBox="1"/>
          <p:nvPr/>
        </p:nvSpPr>
        <p:spPr>
          <a:xfrm>
            <a:off x="139700" y="3580380"/>
            <a:ext cx="70993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institutes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 addition </a:t>
            </a:r>
            <a:r>
              <a:rPr lang="en-US" i="1" dirty="0">
                <a:solidFill>
                  <a:srgbClr val="000000"/>
                </a:solidFill>
                <a:latin typeface="Calibri" panose="020F0502020204030204"/>
              </a:rPr>
              <a:t>15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ask to join Preparatory Phase presently)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countries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CERN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signed on one or several presently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EuPRAXIA consortia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452438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ESFRI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consortium (funding in-kind)</a:t>
            </a:r>
          </a:p>
          <a:p>
            <a:pPr marL="452438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Preparatory Phase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consortium (funding EU, UK, Switzerland, in-kind)</a:t>
            </a:r>
          </a:p>
          <a:p>
            <a:pPr marL="452438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Doctoral Network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(funding EU, UK, in-kind)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600C43A-6DBC-0AE8-73C2-5D08C966E5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3435028"/>
            <a:ext cx="3949700" cy="295124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E2C92F-6CD6-5007-FDD2-6B5B99BE6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14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8FB35E-E168-8EF4-7C3D-7372C1B6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38906B-D7FA-E309-7516-E309BF78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Deliverables</a:t>
            </a:r>
            <a:r>
              <a:rPr lang="de-DE" dirty="0">
                <a:latin typeface="+mn-lt"/>
              </a:rPr>
              <a:t> and Dates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FF30D8-7109-49C9-CC5B-35B3983AAB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C96DBAD-401A-ED83-CB03-92CEEF89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817562"/>
            <a:ext cx="12260256" cy="56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6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8FB35E-E168-8EF4-7C3D-7372C1B6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38906B-D7FA-E309-7516-E309BF78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Deliverables</a:t>
            </a:r>
            <a:r>
              <a:rPr lang="de-DE" dirty="0">
                <a:latin typeface="+mn-lt"/>
              </a:rPr>
              <a:t> and Dates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FF30D8-7109-49C9-CC5B-35B3983AAB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564EED-59FB-9AD7-D6E4-4EFFA152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377"/>
            <a:ext cx="12214732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7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7F1402B-54A5-7EE7-B074-A866B623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latin typeface="+mn-lt"/>
              </a:rPr>
              <a:t>Deliverables</a:t>
            </a:r>
            <a:r>
              <a:rPr lang="de-DE" sz="3200" dirty="0">
                <a:latin typeface="+mn-lt"/>
              </a:rPr>
              <a:t> &amp; Milestones WP1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0961DA-7E21-C777-BCFB-5730987CB0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72E4B4-EFAD-7D6A-B93C-2A980911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45" b="47491"/>
          <a:stretch/>
        </p:blipFill>
        <p:spPr>
          <a:xfrm>
            <a:off x="0" y="1264899"/>
            <a:ext cx="12181368" cy="188258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619D391-C57B-506D-8ABE-5D3FFEED2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79" b="63590"/>
          <a:stretch/>
        </p:blipFill>
        <p:spPr>
          <a:xfrm>
            <a:off x="10598" y="3485471"/>
            <a:ext cx="12170770" cy="1765984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7E2DB9-2768-0B4F-01A6-52F2F8065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182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DBE1E4A-0401-9F63-0F29-D4C8E3BC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73" y="1053376"/>
            <a:ext cx="11804375" cy="516851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b="1" dirty="0" err="1"/>
              <a:t>delay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EU </a:t>
            </a:r>
            <a:r>
              <a:rPr lang="de-DE" b="1" dirty="0" err="1"/>
              <a:t>project</a:t>
            </a:r>
            <a:r>
              <a:rPr lang="de-DE" b="1" dirty="0"/>
              <a:t> review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Dec</a:t>
            </a:r>
            <a:r>
              <a:rPr lang="de-DE" dirty="0"/>
              <a:t> 2023 (M14)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/>
              <a:t>Feb 2024</a:t>
            </a:r>
            <a:r>
              <a:rPr lang="de-DE" dirty="0"/>
              <a:t> (M16), so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delivery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Period</a:t>
            </a:r>
            <a:r>
              <a:rPr lang="de-DE" dirty="0"/>
              <a:t> 1 </a:t>
            </a:r>
            <a:r>
              <a:rPr lang="de-DE" dirty="0" err="1"/>
              <a:t>report</a:t>
            </a:r>
            <a:r>
              <a:rPr lang="de-DE" dirty="0"/>
              <a:t> (M12 + 60 </a:t>
            </a:r>
            <a:r>
              <a:rPr lang="de-DE" dirty="0" err="1"/>
              <a:t>days</a:t>
            </a:r>
            <a:r>
              <a:rPr lang="de-DE" dirty="0"/>
              <a:t>) 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add</a:t>
            </a:r>
            <a:r>
              <a:rPr lang="de-DE" b="1" dirty="0"/>
              <a:t> additional </a:t>
            </a:r>
            <a:r>
              <a:rPr lang="de-DE" b="1" dirty="0" err="1"/>
              <a:t>associated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EuPRAXIA</a:t>
            </a:r>
            <a:r>
              <a:rPr lang="de-DE" b="1" dirty="0"/>
              <a:t>-PP CA</a:t>
            </a:r>
            <a:br>
              <a:rPr lang="de-DE" b="1" dirty="0"/>
            </a:br>
            <a:r>
              <a:rPr lang="de-DE" b="1" dirty="0"/>
              <a:t>and GA</a:t>
            </a:r>
            <a:r>
              <a:rPr lang="de-DE" dirty="0"/>
              <a:t>: </a:t>
            </a:r>
            <a:br>
              <a:rPr lang="de-DE" dirty="0"/>
            </a:br>
            <a:r>
              <a:rPr lang="de-DE" sz="500" dirty="0"/>
              <a:t> </a:t>
            </a:r>
            <a:br>
              <a:rPr lang="de-DE" dirty="0"/>
            </a:br>
            <a:r>
              <a:rPr lang="de-DE" sz="2400" dirty="0"/>
              <a:t>University </a:t>
            </a:r>
            <a:r>
              <a:rPr lang="de-DE" sz="2400" dirty="0" err="1"/>
              <a:t>Düsseldorf</a:t>
            </a:r>
            <a:r>
              <a:rPr lang="de-DE" sz="2400" dirty="0"/>
              <a:t> (D)		University </a:t>
            </a:r>
            <a:r>
              <a:rPr lang="de-DE" sz="2400" dirty="0" err="1"/>
              <a:t>of</a:t>
            </a:r>
            <a:r>
              <a:rPr lang="de-DE" sz="2400" dirty="0"/>
              <a:t> Nice (F)			PSI (CH)</a:t>
            </a:r>
            <a:br>
              <a:rPr lang="de-DE" sz="2400" dirty="0"/>
            </a:br>
            <a:br>
              <a:rPr lang="de-DE" sz="600" dirty="0"/>
            </a:br>
            <a:r>
              <a:rPr lang="de-DE" sz="2400" dirty="0"/>
              <a:t>GSI (D)				University Frankfurt (D)		HI Jena (D)</a:t>
            </a:r>
            <a:br>
              <a:rPr lang="de-DE" sz="2400" dirty="0"/>
            </a:br>
            <a:br>
              <a:rPr lang="de-DE" sz="600" dirty="0"/>
            </a:br>
            <a:r>
              <a:rPr lang="de-DE" sz="2400" dirty="0"/>
              <a:t>Amplitude Technologies (F)	University </a:t>
            </a:r>
            <a:r>
              <a:rPr lang="de-DE" sz="2400" dirty="0" err="1"/>
              <a:t>of</a:t>
            </a:r>
            <a:r>
              <a:rPr lang="de-DE" sz="2400" dirty="0"/>
              <a:t> Lund (</a:t>
            </a:r>
            <a:r>
              <a:rPr lang="de-DE" sz="2400" dirty="0" err="1"/>
              <a:t>Sweden</a:t>
            </a:r>
            <a:r>
              <a:rPr lang="de-DE" sz="2400" dirty="0"/>
              <a:t>)		</a:t>
            </a:r>
            <a:br>
              <a:rPr lang="de-DE" sz="2400" dirty="0"/>
            </a:br>
            <a:br>
              <a:rPr lang="de-DE" sz="600" dirty="0"/>
            </a:br>
            <a:r>
              <a:rPr lang="de-DE" sz="2400" dirty="0"/>
              <a:t>University </a:t>
            </a:r>
            <a:r>
              <a:rPr lang="de-DE" sz="2400" dirty="0" err="1"/>
              <a:t>of</a:t>
            </a:r>
            <a:r>
              <a:rPr lang="de-DE" sz="2400" dirty="0"/>
              <a:t> Palermo (I) 		University </a:t>
            </a:r>
            <a:r>
              <a:rPr lang="de-DE" sz="2400" dirty="0" err="1"/>
              <a:t>of</a:t>
            </a:r>
            <a:r>
              <a:rPr lang="de-DE" sz="2400" dirty="0"/>
              <a:t> Manchester (UK)</a:t>
            </a:r>
            <a:br>
              <a:rPr lang="de-DE" sz="2400" dirty="0"/>
            </a:br>
            <a:br>
              <a:rPr lang="de-DE" sz="600" dirty="0"/>
            </a:br>
            <a:r>
              <a:rPr lang="de-DE" sz="2400" dirty="0"/>
              <a:t>Shanghai </a:t>
            </a:r>
            <a:r>
              <a:rPr lang="de-DE" sz="2400" dirty="0" err="1"/>
              <a:t>Jiao</a:t>
            </a:r>
            <a:r>
              <a:rPr lang="de-DE" sz="2400" dirty="0"/>
              <a:t> Tong University (China)		Karlsruher Institut </a:t>
            </a:r>
            <a:r>
              <a:rPr lang="de-DE" sz="2400" dirty="0" err="1"/>
              <a:t>für</a:t>
            </a:r>
            <a:r>
              <a:rPr lang="de-DE" sz="2400" dirty="0"/>
              <a:t> Technologie (D)</a:t>
            </a:r>
            <a:br>
              <a:rPr lang="de-DE" sz="2400" dirty="0"/>
            </a:br>
            <a:br>
              <a:rPr lang="de-DE" sz="600" dirty="0"/>
            </a:br>
            <a:r>
              <a:rPr lang="de-DE" sz="2400" dirty="0" err="1"/>
              <a:t>Warsaw</a:t>
            </a:r>
            <a:r>
              <a:rPr lang="de-DE" sz="2400" dirty="0"/>
              <a:t> University </a:t>
            </a:r>
            <a:r>
              <a:rPr lang="de-DE" sz="2400" dirty="0" err="1"/>
              <a:t>of</a:t>
            </a:r>
            <a:r>
              <a:rPr lang="de-DE" sz="2400" dirty="0"/>
              <a:t> Technology (</a:t>
            </a:r>
            <a:r>
              <a:rPr lang="de-DE" sz="2400" dirty="0" err="1"/>
              <a:t>Poland</a:t>
            </a:r>
            <a:r>
              <a:rPr lang="de-DE" sz="2400" dirty="0"/>
              <a:t>)	Institute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Molecular</a:t>
            </a:r>
            <a:r>
              <a:rPr lang="de-DE" sz="2400" dirty="0"/>
              <a:t> Science, National </a:t>
            </a:r>
            <a:br>
              <a:rPr lang="de-DE" sz="2400" dirty="0"/>
            </a:br>
            <a:br>
              <a:rPr lang="de-DE" sz="600" dirty="0"/>
            </a:br>
            <a:r>
              <a:rPr lang="de-DE" sz="2400" dirty="0"/>
              <a:t>University </a:t>
            </a:r>
            <a:r>
              <a:rPr lang="de-DE" sz="2400" dirty="0" err="1"/>
              <a:t>of</a:t>
            </a:r>
            <a:r>
              <a:rPr lang="de-DE" sz="2400" dirty="0"/>
              <a:t> Trieste (I)				Institutes </a:t>
            </a:r>
            <a:r>
              <a:rPr lang="de-DE" sz="2400" dirty="0" err="1"/>
              <a:t>of</a:t>
            </a:r>
            <a:r>
              <a:rPr lang="de-DE" sz="2400" dirty="0"/>
              <a:t> Natural Sciences - Osaka</a:t>
            </a:r>
            <a:br>
              <a:rPr lang="de-DE" sz="2400" dirty="0"/>
            </a:br>
            <a:r>
              <a:rPr lang="de-DE" sz="2400" dirty="0"/>
              <a:t>							University (Japan)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News &amp; Changes Summarized</a:t>
            </a:r>
            <a:br>
              <a:rPr lang="en-GB" sz="3200" dirty="0">
                <a:latin typeface="+mn-lt"/>
              </a:rPr>
            </a:br>
            <a:r>
              <a:rPr lang="en-GB" sz="2800" i="1" dirty="0">
                <a:latin typeface="+mn-lt"/>
              </a:rPr>
              <a:t>Communication to EU Project Officer</a:t>
            </a:r>
            <a:endParaRPr lang="en-GB" sz="3200" i="1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8262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DBE1E4A-0401-9F63-0F29-D4C8E3BC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73" y="1212574"/>
            <a:ext cx="11632899" cy="5009321"/>
          </a:xfrm>
        </p:spPr>
        <p:txBody>
          <a:bodyPr>
            <a:no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 startAt="3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/>
              <a:t>update </a:t>
            </a:r>
            <a:r>
              <a:rPr lang="de-DE" b="1" dirty="0" err="1"/>
              <a:t>the</a:t>
            </a:r>
            <a:r>
              <a:rPr lang="de-DE" b="1" dirty="0"/>
              <a:t> legal </a:t>
            </a:r>
            <a:r>
              <a:rPr lang="de-DE" b="1" dirty="0" err="1"/>
              <a:t>entity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ELI-</a:t>
            </a:r>
            <a:r>
              <a:rPr lang="de-DE" b="1" dirty="0" err="1"/>
              <a:t>Beamlines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an ERIC) in </a:t>
            </a:r>
            <a:r>
              <a:rPr lang="de-DE" dirty="0" err="1"/>
              <a:t>the</a:t>
            </a:r>
            <a:r>
              <a:rPr lang="de-DE" dirty="0"/>
              <a:t> GA and </a:t>
            </a:r>
            <a:r>
              <a:rPr lang="de-DE" dirty="0" err="1"/>
              <a:t>the</a:t>
            </a:r>
            <a:r>
              <a:rPr lang="de-DE" dirty="0"/>
              <a:t> CA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 startAt="3"/>
            </a:pPr>
            <a:r>
              <a:rPr lang="de-DE" dirty="0"/>
              <a:t>A WP </a:t>
            </a:r>
            <a:r>
              <a:rPr lang="de-DE" dirty="0" err="1"/>
              <a:t>leader</a:t>
            </a:r>
            <a:r>
              <a:rPr lang="de-DE" dirty="0"/>
              <a:t> (WP14)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moved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Strathclyde (UK) </a:t>
            </a:r>
            <a:r>
              <a:rPr lang="de-DE" dirty="0" err="1"/>
              <a:t>to</a:t>
            </a:r>
            <a:r>
              <a:rPr lang="de-DE" dirty="0"/>
              <a:t> University </a:t>
            </a:r>
            <a:r>
              <a:rPr lang="de-DE" dirty="0" err="1"/>
              <a:t>Düsseldorf</a:t>
            </a:r>
            <a:r>
              <a:rPr lang="de-DE" dirty="0"/>
              <a:t> (D).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discuss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UK UKRI </a:t>
            </a:r>
            <a:r>
              <a:rPr lang="de-DE" b="1" dirty="0" err="1"/>
              <a:t>funding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WP14</a:t>
            </a:r>
            <a:r>
              <a:rPr lang="de-DE" dirty="0"/>
              <a:t>, </a:t>
            </a:r>
            <a:r>
              <a:rPr lang="de-DE" dirty="0" err="1"/>
              <a:t>originally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University Strathclyde in UK, and </a:t>
            </a:r>
            <a:r>
              <a:rPr lang="de-DE" dirty="0" err="1"/>
              <a:t>its</a:t>
            </a:r>
            <a:r>
              <a:rPr lang="de-DE" dirty="0"/>
              <a:t> possible </a:t>
            </a:r>
            <a:r>
              <a:rPr lang="de-DE" dirty="0" err="1"/>
              <a:t>transfer</a:t>
            </a:r>
            <a:r>
              <a:rPr lang="de-DE" dirty="0"/>
              <a:t>/reallocation/... </a:t>
            </a:r>
            <a:r>
              <a:rPr lang="de-DE" dirty="0" err="1"/>
              <a:t>to</a:t>
            </a:r>
            <a:r>
              <a:rPr lang="de-DE" dirty="0"/>
              <a:t> University </a:t>
            </a:r>
            <a:r>
              <a:rPr lang="de-DE" dirty="0" err="1"/>
              <a:t>Düsseldorf</a:t>
            </a:r>
            <a:r>
              <a:rPr lang="de-DE" dirty="0"/>
              <a:t>.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 startAt="3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check </a:t>
            </a:r>
            <a:r>
              <a:rPr lang="de-DE" dirty="0" err="1"/>
              <a:t>with</a:t>
            </a:r>
            <a:r>
              <a:rPr lang="de-DE" dirty="0"/>
              <a:t> EU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b="1" dirty="0" err="1"/>
              <a:t>new</a:t>
            </a:r>
            <a:r>
              <a:rPr lang="de-DE" b="1" dirty="0"/>
              <a:t> and additional </a:t>
            </a:r>
            <a:r>
              <a:rPr lang="de-DE" b="1" dirty="0" err="1"/>
              <a:t>candidate</a:t>
            </a:r>
            <a:r>
              <a:rPr lang="de-DE" b="1" dirty="0"/>
              <a:t> (CLPU, Spain)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second</a:t>
            </a:r>
            <a:r>
              <a:rPr lang="de-DE" b="1" dirty="0"/>
              <a:t> </a:t>
            </a:r>
            <a:r>
              <a:rPr lang="de-DE" b="1" dirty="0" err="1"/>
              <a:t>site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.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4 </a:t>
            </a:r>
            <a:r>
              <a:rPr lang="de-DE" dirty="0" err="1"/>
              <a:t>candidate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3.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News &amp; Changes Summarized</a:t>
            </a:r>
            <a:br>
              <a:rPr lang="en-GB" sz="3200" dirty="0">
                <a:latin typeface="+mn-lt"/>
              </a:rPr>
            </a:br>
            <a:r>
              <a:rPr lang="en-GB" sz="2800" i="1" dirty="0">
                <a:latin typeface="+mn-lt"/>
              </a:rPr>
              <a:t>Communication to EU Project Officer</a:t>
            </a:r>
            <a:endParaRPr lang="en-GB" sz="3200" i="1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662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DBE1E4A-0401-9F63-0F29-D4C8E3BC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73" y="1093132"/>
            <a:ext cx="11632899" cy="5168519"/>
          </a:xfrm>
        </p:spPr>
        <p:txBody>
          <a:bodyPr>
            <a:no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6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b="1" dirty="0" err="1"/>
              <a:t>delay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date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decision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2nd </a:t>
            </a:r>
            <a:r>
              <a:rPr lang="de-DE" b="1" dirty="0" err="1"/>
              <a:t>construction</a:t>
            </a:r>
            <a:r>
              <a:rPr lang="de-DE" b="1" dirty="0"/>
              <a:t> </a:t>
            </a:r>
            <a:r>
              <a:rPr lang="de-DE" b="1" dirty="0" err="1"/>
              <a:t>site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reasons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financial</a:t>
            </a:r>
            <a:r>
              <a:rPr lang="de-DE" dirty="0"/>
              <a:t> and </a:t>
            </a:r>
            <a:r>
              <a:rPr lang="de-DE" dirty="0" err="1"/>
              <a:t>political</a:t>
            </a:r>
            <a:r>
              <a:rPr lang="de-DE" dirty="0"/>
              <a:t> </a:t>
            </a:r>
            <a:r>
              <a:rPr lang="de-DE" dirty="0" err="1"/>
              <a:t>considerations</a:t>
            </a:r>
            <a:r>
              <a:rPr lang="de-DE" dirty="0"/>
              <a:t>. </a:t>
            </a:r>
            <a:r>
              <a:rPr lang="de-DE" dirty="0" err="1"/>
              <a:t>Consequences</a:t>
            </a:r>
            <a:r>
              <a:rPr lang="de-DE" dirty="0"/>
              <a:t>: 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b="1" dirty="0" err="1"/>
              <a:t>deliverables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GA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reworded</a:t>
            </a:r>
            <a:r>
              <a:rPr lang="de-DE" dirty="0"/>
              <a:t> and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deliverables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.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deliverable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deleted</a:t>
            </a:r>
            <a:r>
              <a:rPr lang="de-DE" dirty="0"/>
              <a:t>. 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de-DE" dirty="0" err="1"/>
              <a:t>Accordingly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milestones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GA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.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dirty="0"/>
              <a:t>The </a:t>
            </a:r>
            <a:r>
              <a:rPr lang="de-DE" dirty="0" err="1"/>
              <a:t>overall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steering</a:t>
            </a:r>
            <a:r>
              <a:rPr lang="de-DE" dirty="0"/>
              <a:t> </a:t>
            </a:r>
            <a:r>
              <a:rPr lang="de-DE" dirty="0" err="1"/>
              <a:t>committee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all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pre-discussed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EU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ensure</a:t>
            </a:r>
            <a:r>
              <a:rPr lang="de-DE" dirty="0"/>
              <a:t> </a:t>
            </a:r>
            <a:r>
              <a:rPr lang="de-DE" dirty="0" err="1"/>
              <a:t>feasibility</a:t>
            </a:r>
            <a:r>
              <a:rPr lang="de-DE" dirty="0"/>
              <a:t>, </a:t>
            </a:r>
            <a:r>
              <a:rPr lang="de-DE" dirty="0" err="1"/>
              <a:t>afterwards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collaboration</a:t>
            </a:r>
            <a:r>
              <a:rPr lang="de-DE" b="1" dirty="0"/>
              <a:t> </a:t>
            </a:r>
            <a:r>
              <a:rPr lang="de-DE" b="1" dirty="0" err="1"/>
              <a:t>board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consortium</a:t>
            </a:r>
            <a:r>
              <a:rPr lang="de-DE" b="1" dirty="0"/>
              <a:t> will </a:t>
            </a:r>
            <a:r>
              <a:rPr lang="de-DE" b="1" dirty="0" err="1"/>
              <a:t>approve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changes</a:t>
            </a:r>
            <a:r>
              <a:rPr lang="de-DE" dirty="0"/>
              <a:t> and </a:t>
            </a:r>
            <a:r>
              <a:rPr lang="de-DE" dirty="0" err="1"/>
              <a:t>finally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amendments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CA and </a:t>
            </a:r>
            <a:r>
              <a:rPr lang="de-DE" dirty="0" err="1"/>
              <a:t>the</a:t>
            </a:r>
            <a:r>
              <a:rPr lang="de-DE" dirty="0"/>
              <a:t> GA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signature</a:t>
            </a:r>
            <a:r>
              <a:rPr lang="de-DE" dirty="0"/>
              <a:t> loop. </a:t>
            </a:r>
          </a:p>
          <a:p>
            <a:pPr marL="457200" indent="-457200">
              <a:buFont typeface="+mj-lt"/>
              <a:buAutoNum type="arabicPeriod" startAt="3"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65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News &amp; Changes Summarized</a:t>
            </a:r>
            <a:br>
              <a:rPr lang="en-GB" sz="3200" dirty="0">
                <a:latin typeface="+mn-lt"/>
              </a:rPr>
            </a:br>
            <a:r>
              <a:rPr lang="en-GB" sz="2800" i="1" dirty="0">
                <a:latin typeface="+mn-lt"/>
              </a:rPr>
              <a:t>Communication to EU Project Officer</a:t>
            </a:r>
            <a:endParaRPr lang="en-GB" sz="3200" i="1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- 21 Nov 2023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1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53667C-C05E-7270-E831-E05B523D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3" y="1053377"/>
            <a:ext cx="11444329" cy="517325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err="1"/>
              <a:t>Consortium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b="1" dirty="0"/>
              <a:t>Outreach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The PP Project </a:t>
            </a:r>
            <a:r>
              <a:rPr lang="de-DE" sz="3200" dirty="0" err="1"/>
              <a:t>Bodies</a:t>
            </a:r>
            <a:endParaRPr lang="de-DE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Implementation RI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/>
              <a:t>Budget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latin typeface="+mn-lt"/>
              </a:rPr>
              <a:t>News &amp; Changes</a:t>
            </a:r>
            <a:r>
              <a:rPr lang="de-DE" sz="3200" dirty="0">
                <a:latin typeface="+mn-lt"/>
              </a:rPr>
              <a:t> (Progress </a:t>
            </a:r>
            <a:r>
              <a:rPr lang="de-DE" sz="3200" dirty="0" err="1">
                <a:latin typeface="+mn-lt"/>
              </a:rPr>
              <a:t>with</a:t>
            </a:r>
            <a:r>
              <a:rPr lang="de-DE" sz="3200" dirty="0">
                <a:latin typeface="+mn-lt"/>
              </a:rPr>
              <a:t> EU PO)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A5DFA6-542B-7AD5-BE04-D23D35CB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1FB5AB-1F03-8551-3C4B-004719F6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Outline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E727E-151A-8D11-E6AE-08BC22634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</p:spTree>
    <p:extLst>
      <p:ext uri="{BB962C8B-B14F-4D97-AF65-F5344CB8AC3E}">
        <p14:creationId xmlns:p14="http://schemas.microsoft.com/office/powerpoint/2010/main" val="183410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CCD065-8243-7EC1-7CBD-4B354F29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B496381-AADB-32DD-9CB1-938B642F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CERN Courier </a:t>
            </a:r>
            <a:r>
              <a:rPr lang="de-DE" dirty="0">
                <a:latin typeface="+mn-lt"/>
                <a:sym typeface="Wingdings" pitchFamily="2" charset="2"/>
              </a:rPr>
              <a:t> Raises a Lot of Interest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B2823F-7310-E283-4EDB-D6240A1932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 - 21 Nov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A332E9-96E1-BA6F-BBE5-63A9A19CD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305" y="811838"/>
            <a:ext cx="8377238" cy="554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6198C1A-0479-09C2-DFEB-56F4DBDF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27" y="914400"/>
            <a:ext cx="3163440" cy="41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9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43B0687-F0F5-C11D-9D36-A189D711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614" y="2953586"/>
            <a:ext cx="4728389" cy="333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64031E5-ED24-6C18-43B6-30052EDB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AC0537-1400-CC06-B7F4-2A20E4F2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IPAC23 Talk, EuPRAXIA </a:t>
            </a:r>
            <a:r>
              <a:rPr lang="de-DE" dirty="0" err="1">
                <a:latin typeface="+mn-lt"/>
              </a:rPr>
              <a:t>Leaflet</a:t>
            </a:r>
            <a:endParaRPr lang="de-DE" dirty="0"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EE0B1B-4F66-7A14-B576-310E13A0CA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R. Assmann - 21 Nov 2023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64253C0-095E-C6D7-AB19-0DA337510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7" y="914400"/>
            <a:ext cx="5686303" cy="3323233"/>
          </a:xfrm>
          <a:prstGeom prst="rect">
            <a:avLst/>
          </a:prstGeom>
        </p:spPr>
      </p:pic>
      <p:pic>
        <p:nvPicPr>
          <p:cNvPr id="1026" name="Picture 2" descr="DSCF3353">
            <a:extLst>
              <a:ext uri="{FF2B5EF4-FFF2-40B4-BE49-F238E27FC236}">
                <a16:creationId xmlns:a16="http://schemas.microsoft.com/office/drawing/2014/main" id="{27AECC7E-B1F0-C4C2-C331-9E90BE67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44" y="3734147"/>
            <a:ext cx="1817687" cy="272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2687BD8-24E1-16B5-F6AC-CBCF158C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637" y="914400"/>
            <a:ext cx="4702988" cy="3321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537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3527</Words>
  <Application>Microsoft Macintosh PowerPoint</Application>
  <PresentationFormat>Breitbild</PresentationFormat>
  <Paragraphs>623</Paragraphs>
  <Slides>65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65</vt:i4>
      </vt:variant>
    </vt:vector>
  </HeadingPairs>
  <TitlesOfParts>
    <vt:vector size="74" baseType="lpstr">
      <vt:lpstr>Arial</vt:lpstr>
      <vt:lpstr>Arial Narrow</vt:lpstr>
      <vt:lpstr>Arial Rounded MT Bold</vt:lpstr>
      <vt:lpstr>Calibri</vt:lpstr>
      <vt:lpstr>Calibri Light</vt:lpstr>
      <vt:lpstr>Helvetica</vt:lpstr>
      <vt:lpstr>Symbol</vt:lpstr>
      <vt:lpstr>Wingdings</vt:lpstr>
      <vt:lpstr>Office Theme</vt:lpstr>
      <vt:lpstr>Status of the EuPRAXIA ESFRI Project</vt:lpstr>
      <vt:lpstr>Reference Documents EuPRAXIA-PP</vt:lpstr>
      <vt:lpstr>Reference Documents EuPRAXIA-ESFRI</vt:lpstr>
      <vt:lpstr>Outline</vt:lpstr>
      <vt:lpstr>Outline</vt:lpstr>
      <vt:lpstr>The EuPRAXIA Consortium Today</vt:lpstr>
      <vt:lpstr>Outline</vt:lpstr>
      <vt:lpstr>CERN Courier  Raises a Lot of Interest</vt:lpstr>
      <vt:lpstr>IPAC23 Talk, EuPRAXIA Leaflet</vt:lpstr>
      <vt:lpstr>INFN Interview of Massimo, Fermi Prize, …</vt:lpstr>
      <vt:lpstr>Outline</vt:lpstr>
      <vt:lpstr>EuPRAXIA-PP (Preparatory Phase) Key Facts</vt:lpstr>
      <vt:lpstr>Project Boards PP</vt:lpstr>
      <vt:lpstr>PP Steering Committee: Leaders Behind EuPRAXIA</vt:lpstr>
      <vt:lpstr>Scientific and Technical Advisory Board (STAB) </vt:lpstr>
      <vt:lpstr>Outline</vt:lpstr>
      <vt:lpstr>Construction Sites – Excellence Centers – Clusters/WP  Progress</vt:lpstr>
      <vt:lpstr>PowerPoint-Präsentation</vt:lpstr>
      <vt:lpstr>Phased Implementation of Two Construction Sites</vt:lpstr>
      <vt:lpstr>Demand-Interest-WP-Matrix EuPRAXIA-PP</vt:lpstr>
      <vt:lpstr>Outline</vt:lpstr>
      <vt:lpstr>EuPRAXIA: Budget Status October 2023</vt:lpstr>
      <vt:lpstr>Guidelines Site 2 / Excellence Centers</vt:lpstr>
      <vt:lpstr>Outline</vt:lpstr>
      <vt:lpstr>Conclusion &amp; Changes</vt:lpstr>
      <vt:lpstr>Thank You</vt:lpstr>
      <vt:lpstr>Backup Slides</vt:lpstr>
      <vt:lpstr>Consortium</vt:lpstr>
      <vt:lpstr>Consortia Map</vt:lpstr>
      <vt:lpstr>New Consortia Maps (Europe only)</vt:lpstr>
      <vt:lpstr>Consortia News</vt:lpstr>
      <vt:lpstr>The PP Project</vt:lpstr>
      <vt:lpstr>Preparatory Phase Main Goals</vt:lpstr>
      <vt:lpstr>Relevant Questions for Preparatory Phase</vt:lpstr>
      <vt:lpstr>Implementation RI</vt:lpstr>
      <vt:lpstr>Concept from 2019 – Our Basis that we Adapt</vt:lpstr>
      <vt:lpstr>Concept from 2019 – Our Basis that we Adapt</vt:lpstr>
      <vt:lpstr>PowerPoint-Präsentation</vt:lpstr>
      <vt:lpstr>Budget</vt:lpstr>
      <vt:lpstr>Budget was Defined in 2019 (CDR)</vt:lpstr>
      <vt:lpstr>Budget was Defined in 2019 (CDR)</vt:lpstr>
      <vt:lpstr>Budget was Defined in 2019 (CDR)</vt:lpstr>
      <vt:lpstr>Budget was Refined (According to EU/ESFRI rules and Reviewed by ESFRI)</vt:lpstr>
      <vt:lpstr>Refined EuPRAXIA Schedule</vt:lpstr>
      <vt:lpstr>Refined EuPRAXIA Budget I</vt:lpstr>
      <vt:lpstr>Refined EuPRAXIA Budget II</vt:lpstr>
      <vt:lpstr>EuPRAXIA Project Overview &amp; Funding Lines</vt:lpstr>
      <vt:lpstr>Demand-Interest-WP-Matrix EuPRAXIA-PP WP 2 – WP 8</vt:lpstr>
      <vt:lpstr>Demand-Interest-WP-Matrix EuPRAXIA-PP WP 9</vt:lpstr>
      <vt:lpstr>Demand-Interest-WP-Matrix EuPRAXIA-PP WP 10 – WP 11</vt:lpstr>
      <vt:lpstr>Demand-Interest-WP-Matrix EuPRAXIA-PP WP 12 a</vt:lpstr>
      <vt:lpstr>Demand-Interest-WP-Matrix EuPRAXIA-PP WP 12 b</vt:lpstr>
      <vt:lpstr>Demand-Interest-WP-Matrix EuPRAXIA-PP WP 13 – WP 14</vt:lpstr>
      <vt:lpstr>Dates and Deliverables</vt:lpstr>
      <vt:lpstr>Reporting Periods – M12, M30, M48</vt:lpstr>
      <vt:lpstr>Project Reviews – M14, M32</vt:lpstr>
      <vt:lpstr>Deliverables and Dates</vt:lpstr>
      <vt:lpstr>Deliverables and Dates</vt:lpstr>
      <vt:lpstr>Deliverables and Dates</vt:lpstr>
      <vt:lpstr>Deliverables and Dates</vt:lpstr>
      <vt:lpstr>Deliverables and Dates</vt:lpstr>
      <vt:lpstr>Deliverables &amp; Milestones WP1</vt:lpstr>
      <vt:lpstr>News &amp; Changes Summarized Communication to EU Project Officer</vt:lpstr>
      <vt:lpstr>News &amp; Changes Summarized Communication to EU Project Officer</vt:lpstr>
      <vt:lpstr>News &amp; Changes Summarized Communication to EU Project Officer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Ralph Assmann</cp:lastModifiedBy>
  <cp:revision>182</cp:revision>
  <dcterms:created xsi:type="dcterms:W3CDTF">2018-02-09T13:41:45Z</dcterms:created>
  <dcterms:modified xsi:type="dcterms:W3CDTF">2023-11-21T12:20:37Z</dcterms:modified>
</cp:coreProperties>
</file>