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317" r:id="rId4"/>
    <p:sldId id="332" r:id="rId5"/>
    <p:sldId id="333" r:id="rId6"/>
    <p:sldId id="334" r:id="rId7"/>
    <p:sldId id="336" r:id="rId8"/>
    <p:sldId id="335" r:id="rId9"/>
    <p:sldId id="337" r:id="rId10"/>
    <p:sldId id="262" r:id="rId11"/>
    <p:sldId id="338" r:id="rId12"/>
    <p:sldId id="339" r:id="rId13"/>
    <p:sldId id="340" r:id="rId14"/>
    <p:sldId id="341" r:id="rId15"/>
    <p:sldId id="266" r:id="rId16"/>
    <p:sldId id="342" r:id="rId17"/>
    <p:sldId id="271" r:id="rId18"/>
    <p:sldId id="343" r:id="rId19"/>
    <p:sldId id="273" r:id="rId20"/>
    <p:sldId id="287" r:id="rId21"/>
    <p:sldId id="318" r:id="rId22"/>
    <p:sldId id="281" r:id="rId23"/>
    <p:sldId id="326" r:id="rId24"/>
    <p:sldId id="331" r:id="rId25"/>
    <p:sldId id="321" r:id="rId26"/>
    <p:sldId id="298" r:id="rId27"/>
    <p:sldId id="322" r:id="rId28"/>
    <p:sldId id="276" r:id="rId29"/>
    <p:sldId id="277" r:id="rId30"/>
    <p:sldId id="329" r:id="rId31"/>
    <p:sldId id="315" r:id="rId32"/>
    <p:sldId id="327" r:id="rId33"/>
    <p:sldId id="316" r:id="rId34"/>
    <p:sldId id="328" r:id="rId35"/>
    <p:sldId id="268" r:id="rId36"/>
    <p:sldId id="324" r:id="rId37"/>
    <p:sldId id="325" r:id="rId38"/>
  </p:sldIdLst>
  <p:sldSz cx="24384000" cy="13716000"/>
  <p:notesSz cx="6858000" cy="9144000"/>
  <p:embeddedFontLst>
    <p:embeddedFont>
      <p:font typeface="Calibri" panose="020F0502020204030204" pitchFamily="34" charset="0"/>
      <p:regular r:id="rId40"/>
      <p:bold r:id="rId41"/>
      <p:italic r:id="rId42"/>
      <p:boldItalic r:id="rId43"/>
    </p:embeddedFont>
    <p:embeddedFont>
      <p:font typeface="Helvetica Neue" panose="020B0604020202020204"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T9YyBw25i/XC2eAkV3t/eW5yzG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E" initials="A" lastIdx="2" clrIdx="0">
    <p:extLst>
      <p:ext uri="{19B8F6BF-5375-455C-9EA6-DF929625EA0E}">
        <p15:presenceInfo xmlns:p15="http://schemas.microsoft.com/office/powerpoint/2012/main" userId="A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E9E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9" autoAdjust="0"/>
    <p:restoredTop sz="94660"/>
  </p:normalViewPr>
  <p:slideViewPr>
    <p:cSldViewPr snapToGrid="0">
      <p:cViewPr varScale="1">
        <p:scale>
          <a:sx n="23" d="100"/>
          <a:sy n="23" d="100"/>
        </p:scale>
        <p:origin x="72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63"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6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525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0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807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237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920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084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645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411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436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0606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129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546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093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5739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1867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707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8745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1404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009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795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72747d5771_2_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172747d5771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566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491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373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1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59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151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60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8174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0"/>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 name="Google Shape;11;p20"/>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 name="Google Shape;12;p20"/>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2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51"/>
        <p:cNvGrpSpPr/>
        <p:nvPr/>
      </p:nvGrpSpPr>
      <p:grpSpPr>
        <a:xfrm>
          <a:off x="0" y="0"/>
          <a:ext cx="0" cy="0"/>
          <a:chOff x="0" y="0"/>
          <a:chExt cx="0" cy="0"/>
        </a:xfrm>
      </p:grpSpPr>
      <p:sp>
        <p:nvSpPr>
          <p:cNvPr id="52" name="Google Shape;52;p29"/>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 name="Google Shape;53;p2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54"/>
        <p:cNvGrpSpPr/>
        <p:nvPr/>
      </p:nvGrpSpPr>
      <p:grpSpPr>
        <a:xfrm>
          <a:off x="0" y="0"/>
          <a:ext cx="0" cy="0"/>
          <a:chOff x="0" y="0"/>
          <a:chExt cx="0" cy="0"/>
        </a:xfrm>
      </p:grpSpPr>
      <p:sp>
        <p:nvSpPr>
          <p:cNvPr id="55" name="Google Shape;55;p30"/>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6" name="Google Shape;56;p30"/>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7" name="Google Shape;57;p3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
        <p:cNvGrpSpPr/>
        <p:nvPr/>
      </p:nvGrpSpPr>
      <p:grpSpPr>
        <a:xfrm>
          <a:off x="0" y="0"/>
          <a:ext cx="0" cy="0"/>
          <a:chOff x="0" y="0"/>
          <a:chExt cx="0" cy="0"/>
        </a:xfrm>
      </p:grpSpPr>
      <p:sp>
        <p:nvSpPr>
          <p:cNvPr id="59" name="Google Shape;59;p31"/>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0" name="Google Shape;60;p31"/>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1" name="Google Shape;61;p3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62"/>
        <p:cNvGrpSpPr/>
        <p:nvPr/>
      </p:nvGrpSpPr>
      <p:grpSpPr>
        <a:xfrm>
          <a:off x="0" y="0"/>
          <a:ext cx="0" cy="0"/>
          <a:chOff x="0" y="0"/>
          <a:chExt cx="0" cy="0"/>
        </a:xfrm>
      </p:grpSpPr>
      <p:sp>
        <p:nvSpPr>
          <p:cNvPr id="63" name="Google Shape;63;p32"/>
          <p:cNvSpPr>
            <a:spLocks noGrp="1"/>
          </p:cNvSpPr>
          <p:nvPr>
            <p:ph type="pic" idx="2"/>
          </p:nvPr>
        </p:nvSpPr>
        <p:spPr>
          <a:xfrm>
            <a:off x="15760700" y="1016000"/>
            <a:ext cx="7439099" cy="5949678"/>
          </a:xfrm>
          <a:prstGeom prst="rect">
            <a:avLst/>
          </a:prstGeom>
          <a:noFill/>
          <a:ln>
            <a:noFill/>
          </a:ln>
        </p:spPr>
      </p:sp>
      <p:sp>
        <p:nvSpPr>
          <p:cNvPr id="64" name="Google Shape;64;p32"/>
          <p:cNvSpPr>
            <a:spLocks noGrp="1"/>
          </p:cNvSpPr>
          <p:nvPr>
            <p:ph type="pic" idx="3"/>
          </p:nvPr>
        </p:nvSpPr>
        <p:spPr>
          <a:xfrm>
            <a:off x="13500100" y="3978275"/>
            <a:ext cx="10439400" cy="12150181"/>
          </a:xfrm>
          <a:prstGeom prst="rect">
            <a:avLst/>
          </a:prstGeom>
          <a:noFill/>
          <a:ln>
            <a:noFill/>
          </a:ln>
        </p:spPr>
      </p:sp>
      <p:sp>
        <p:nvSpPr>
          <p:cNvPr id="65" name="Google Shape;65;p32"/>
          <p:cNvSpPr>
            <a:spLocks noGrp="1"/>
          </p:cNvSpPr>
          <p:nvPr>
            <p:ph type="pic" idx="4"/>
          </p:nvPr>
        </p:nvSpPr>
        <p:spPr>
          <a:xfrm>
            <a:off x="-139700" y="495300"/>
            <a:ext cx="16611600" cy="12458700"/>
          </a:xfrm>
          <a:prstGeom prst="rect">
            <a:avLst/>
          </a:prstGeom>
          <a:noFill/>
          <a:ln>
            <a:noFill/>
          </a:ln>
        </p:spPr>
      </p:sp>
      <p:sp>
        <p:nvSpPr>
          <p:cNvPr id="66" name="Google Shape;66;p3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67"/>
        <p:cNvGrpSpPr/>
        <p:nvPr/>
      </p:nvGrpSpPr>
      <p:grpSpPr>
        <a:xfrm>
          <a:off x="0" y="0"/>
          <a:ext cx="0" cy="0"/>
          <a:chOff x="0" y="0"/>
          <a:chExt cx="0" cy="0"/>
        </a:xfrm>
      </p:grpSpPr>
      <p:sp>
        <p:nvSpPr>
          <p:cNvPr id="68" name="Google Shape;68;p33"/>
          <p:cNvSpPr>
            <a:spLocks noGrp="1"/>
          </p:cNvSpPr>
          <p:nvPr>
            <p:ph type="pic" idx="2"/>
          </p:nvPr>
        </p:nvSpPr>
        <p:spPr>
          <a:xfrm>
            <a:off x="-1333500" y="-5524500"/>
            <a:ext cx="27051000" cy="21640800"/>
          </a:xfrm>
          <a:prstGeom prst="rect">
            <a:avLst/>
          </a:prstGeom>
          <a:noFill/>
          <a:ln>
            <a:noFill/>
          </a:ln>
        </p:spPr>
      </p:sp>
      <p:sp>
        <p:nvSpPr>
          <p:cNvPr id="69" name="Google Shape;69;p3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a:solidFill>
                  <a:srgbClr val="FFFFFF"/>
                </a:solidFill>
              </a:defRPr>
            </a:lvl1pPr>
            <a:lvl2pPr marL="0" lvl="1" indent="0" algn="ctr">
              <a:lnSpc>
                <a:spcPct val="100000"/>
              </a:lnSpc>
              <a:spcBef>
                <a:spcPts val="0"/>
              </a:spcBef>
              <a:spcAft>
                <a:spcPts val="0"/>
              </a:spcAft>
              <a:buClr>
                <a:srgbClr val="FFFFFF"/>
              </a:buClr>
              <a:buSzPts val="1800"/>
              <a:buFont typeface="Helvetica Neue"/>
              <a:buNone/>
              <a:defRPr>
                <a:solidFill>
                  <a:srgbClr val="FFFFFF"/>
                </a:solidFill>
              </a:defRPr>
            </a:lvl2pPr>
            <a:lvl3pPr marL="0" lvl="2" indent="0" algn="ctr">
              <a:lnSpc>
                <a:spcPct val="100000"/>
              </a:lnSpc>
              <a:spcBef>
                <a:spcPts val="0"/>
              </a:spcBef>
              <a:spcAft>
                <a:spcPts val="0"/>
              </a:spcAft>
              <a:buClr>
                <a:srgbClr val="FFFFFF"/>
              </a:buClr>
              <a:buSzPts val="1800"/>
              <a:buFont typeface="Helvetica Neue"/>
              <a:buNone/>
              <a:defRPr>
                <a:solidFill>
                  <a:srgbClr val="FFFFFF"/>
                </a:solidFill>
              </a:defRPr>
            </a:lvl3pPr>
            <a:lvl4pPr marL="0" lvl="3" indent="0" algn="ctr">
              <a:lnSpc>
                <a:spcPct val="100000"/>
              </a:lnSpc>
              <a:spcBef>
                <a:spcPts val="0"/>
              </a:spcBef>
              <a:spcAft>
                <a:spcPts val="0"/>
              </a:spcAft>
              <a:buClr>
                <a:srgbClr val="FFFFFF"/>
              </a:buClr>
              <a:buSzPts val="1800"/>
              <a:buFont typeface="Helvetica Neue"/>
              <a:buNone/>
              <a:defRPr>
                <a:solidFill>
                  <a:srgbClr val="FFFFFF"/>
                </a:solidFill>
              </a:defRPr>
            </a:lvl4pPr>
            <a:lvl5pPr marL="0" lvl="4" indent="0" algn="ctr">
              <a:lnSpc>
                <a:spcPct val="100000"/>
              </a:lnSpc>
              <a:spcBef>
                <a:spcPts val="0"/>
              </a:spcBef>
              <a:spcAft>
                <a:spcPts val="0"/>
              </a:spcAft>
              <a:buClr>
                <a:srgbClr val="FFFFFF"/>
              </a:buClr>
              <a:buSzPts val="1800"/>
              <a:buFont typeface="Helvetica Neue"/>
              <a:buNone/>
              <a:defRPr>
                <a:solidFill>
                  <a:srgbClr val="FFFFFF"/>
                </a:solidFill>
              </a:defRPr>
            </a:lvl5pPr>
            <a:lvl6pPr marL="0" lvl="5" indent="0" algn="ctr">
              <a:lnSpc>
                <a:spcPct val="100000"/>
              </a:lnSpc>
              <a:spcBef>
                <a:spcPts val="0"/>
              </a:spcBef>
              <a:spcAft>
                <a:spcPts val="0"/>
              </a:spcAft>
              <a:buClr>
                <a:srgbClr val="FFFFFF"/>
              </a:buClr>
              <a:buSzPts val="1800"/>
              <a:buFont typeface="Helvetica Neue"/>
              <a:buNone/>
              <a:defRPr>
                <a:solidFill>
                  <a:srgbClr val="FFFFFF"/>
                </a:solidFill>
              </a:defRPr>
            </a:lvl6pPr>
            <a:lvl7pPr marL="0" lvl="6" indent="0" algn="ctr">
              <a:lnSpc>
                <a:spcPct val="100000"/>
              </a:lnSpc>
              <a:spcBef>
                <a:spcPts val="0"/>
              </a:spcBef>
              <a:spcAft>
                <a:spcPts val="0"/>
              </a:spcAft>
              <a:buClr>
                <a:srgbClr val="FFFFFF"/>
              </a:buClr>
              <a:buSzPts val="1800"/>
              <a:buFont typeface="Helvetica Neue"/>
              <a:buNone/>
              <a:defRPr>
                <a:solidFill>
                  <a:srgbClr val="FFFFFF"/>
                </a:solidFill>
              </a:defRPr>
            </a:lvl7pPr>
            <a:lvl8pPr marL="0" lvl="7" indent="0" algn="ctr">
              <a:lnSpc>
                <a:spcPct val="100000"/>
              </a:lnSpc>
              <a:spcBef>
                <a:spcPts val="0"/>
              </a:spcBef>
              <a:spcAft>
                <a:spcPts val="0"/>
              </a:spcAft>
              <a:buClr>
                <a:srgbClr val="FFFFFF"/>
              </a:buClr>
              <a:buSzPts val="1800"/>
              <a:buFont typeface="Helvetica Neue"/>
              <a:buNone/>
              <a:defRPr>
                <a:solidFill>
                  <a:srgbClr val="FFFFFF"/>
                </a:solidFill>
              </a:defRPr>
            </a:lvl8pPr>
            <a:lvl9pPr marL="0" lvl="8" indent="0" algn="ctr">
              <a:lnSpc>
                <a:spcPct val="100000"/>
              </a:lnSpc>
              <a:spcBef>
                <a:spcPts val="0"/>
              </a:spcBef>
              <a:spcAft>
                <a:spcPts val="0"/>
              </a:spcAft>
              <a:buClr>
                <a:srgbClr val="FFFFFF"/>
              </a:buClr>
              <a:buSzPts val="18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it-IT"/>
              <a:t>‹N›</a:t>
            </a:fld>
            <a:endParaRPr sz="18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0"/>
        <p:cNvGrpSpPr/>
        <p:nvPr/>
      </p:nvGrpSpPr>
      <p:grpSpPr>
        <a:xfrm>
          <a:off x="0" y="0"/>
          <a:ext cx="0" cy="0"/>
          <a:chOff x="0" y="0"/>
          <a:chExt cx="0" cy="0"/>
        </a:xfrm>
      </p:grpSpPr>
      <p:sp>
        <p:nvSpPr>
          <p:cNvPr id="71" name="Google Shape;71;p3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14"/>
        <p:cNvGrpSpPr/>
        <p:nvPr/>
      </p:nvGrpSpPr>
      <p:grpSpPr>
        <a:xfrm>
          <a:off x="0" y="0"/>
          <a:ext cx="0" cy="0"/>
          <a:chOff x="0" y="0"/>
          <a:chExt cx="0" cy="0"/>
        </a:xfrm>
      </p:grpSpPr>
      <p:sp>
        <p:nvSpPr>
          <p:cNvPr id="15" name="Google Shape;15;p2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 name="Google Shape;16;p2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 name="Google Shape;17;p2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 name="Google Shape;18;p2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19"/>
        <p:cNvGrpSpPr/>
        <p:nvPr/>
      </p:nvGrpSpPr>
      <p:grpSpPr>
        <a:xfrm>
          <a:off x="0" y="0"/>
          <a:ext cx="0" cy="0"/>
          <a:chOff x="0" y="0"/>
          <a:chExt cx="0" cy="0"/>
        </a:xfrm>
      </p:grpSpPr>
      <p:sp>
        <p:nvSpPr>
          <p:cNvPr id="20" name="Google Shape;20;p22"/>
          <p:cNvSpPr>
            <a:spLocks noGrp="1"/>
          </p:cNvSpPr>
          <p:nvPr>
            <p:ph type="pic" idx="2"/>
          </p:nvPr>
        </p:nvSpPr>
        <p:spPr>
          <a:xfrm>
            <a:off x="-1155700" y="-1295400"/>
            <a:ext cx="26746200" cy="16018933"/>
          </a:xfrm>
          <a:prstGeom prst="rect">
            <a:avLst/>
          </a:prstGeom>
          <a:noFill/>
          <a:ln>
            <a:noFill/>
          </a:ln>
        </p:spPr>
      </p:sp>
      <p:sp>
        <p:nvSpPr>
          <p:cNvPr id="21" name="Google Shape;21;p22"/>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2" name="Google Shape;22;p22"/>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 name="Google Shape;23;p22"/>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 name="Google Shape;24;p2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5"/>
        <p:cNvGrpSpPr/>
        <p:nvPr/>
      </p:nvGrpSpPr>
      <p:grpSpPr>
        <a:xfrm>
          <a:off x="0" y="0"/>
          <a:ext cx="0" cy="0"/>
          <a:chOff x="0" y="0"/>
          <a:chExt cx="0" cy="0"/>
        </a:xfrm>
      </p:grpSpPr>
      <p:sp>
        <p:nvSpPr>
          <p:cNvPr id="26" name="Google Shape;26;p23"/>
          <p:cNvSpPr>
            <a:spLocks noGrp="1"/>
          </p:cNvSpPr>
          <p:nvPr>
            <p:ph type="pic" idx="2"/>
          </p:nvPr>
        </p:nvSpPr>
        <p:spPr>
          <a:xfrm>
            <a:off x="10972800" y="-203200"/>
            <a:ext cx="12144837" cy="14135100"/>
          </a:xfrm>
          <a:prstGeom prst="rect">
            <a:avLst/>
          </a:prstGeom>
          <a:noFill/>
          <a:ln>
            <a:noFill/>
          </a:ln>
        </p:spPr>
      </p:sp>
      <p:sp>
        <p:nvSpPr>
          <p:cNvPr id="27" name="Google Shape;27;p23"/>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8" name="Google Shape;28;p23"/>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 name="Google Shape;29;p23"/>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0"/>
        <p:cNvGrpSpPr/>
        <p:nvPr/>
      </p:nvGrpSpPr>
      <p:grpSpPr>
        <a:xfrm>
          <a:off x="0" y="0"/>
          <a:ext cx="0" cy="0"/>
          <a:chOff x="0" y="0"/>
          <a:chExt cx="0" cy="0"/>
        </a:xfrm>
      </p:grpSpPr>
      <p:sp>
        <p:nvSpPr>
          <p:cNvPr id="31" name="Google Shape;31;p24"/>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 name="Google Shape;32;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25"/>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 name="Google Shape;35;p25"/>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6" name="Google Shape;36;p25"/>
          <p:cNvSpPr>
            <a:spLocks noGrp="1"/>
          </p:cNvSpPr>
          <p:nvPr>
            <p:ph type="pic" idx="3"/>
          </p:nvPr>
        </p:nvSpPr>
        <p:spPr>
          <a:xfrm>
            <a:off x="12192000" y="-407266"/>
            <a:ext cx="10916874" cy="14555832"/>
          </a:xfrm>
          <a:prstGeom prst="rect">
            <a:avLst/>
          </a:prstGeom>
          <a:noFill/>
          <a:ln>
            <a:noFill/>
          </a:ln>
        </p:spPr>
      </p:sp>
      <p:sp>
        <p:nvSpPr>
          <p:cNvPr id="37" name="Google Shape;37;p25"/>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8" name="Google Shape;38;p2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39"/>
        <p:cNvGrpSpPr/>
        <p:nvPr/>
      </p:nvGrpSpPr>
      <p:grpSpPr>
        <a:xfrm>
          <a:off x="0" y="0"/>
          <a:ext cx="0" cy="0"/>
          <a:chOff x="0" y="0"/>
          <a:chExt cx="0" cy="0"/>
        </a:xfrm>
      </p:grpSpPr>
      <p:sp>
        <p:nvSpPr>
          <p:cNvPr id="40" name="Google Shape;40;p26"/>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1" name="Google Shape;41;p26"/>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4" name="Google Shape;44;p27"/>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5" name="Google Shape;45;p2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6"/>
        <p:cNvGrpSpPr/>
        <p:nvPr/>
      </p:nvGrpSpPr>
      <p:grpSpPr>
        <a:xfrm>
          <a:off x="0" y="0"/>
          <a:ext cx="0" cy="0"/>
          <a:chOff x="0" y="0"/>
          <a:chExt cx="0" cy="0"/>
        </a:xfrm>
      </p:grpSpPr>
      <p:sp>
        <p:nvSpPr>
          <p:cNvPr id="47" name="Google Shape;47;p28"/>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8" name="Google Shape;48;p28"/>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 name="Google Shape;49;p28"/>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 name="Google Shape;50;p2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9"/>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doi.org/10.1093/jrr/rrab015" TargetMode="Externa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doi.org/10.3109/0284186X.2010.54369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p:nvPr/>
        </p:nvSpPr>
        <p:spPr>
          <a:xfrm>
            <a:off x="967587" y="721416"/>
            <a:ext cx="12927173" cy="1678998"/>
          </a:xfrm>
          <a:prstGeom prst="rect">
            <a:avLst/>
          </a:prstGeom>
          <a:solidFill>
            <a:srgbClr val="FFFFFF"/>
          </a:solidFill>
          <a:ln w="63500" cap="flat" cmpd="sng">
            <a:solidFill>
              <a:srgbClr val="782B35"/>
            </a:solidFill>
            <a:prstDash val="solid"/>
            <a:miter lim="400000"/>
            <a:headEnd type="none" w="sm" len="sm"/>
            <a:tailEnd type="none" w="sm" len="sm"/>
          </a:ln>
          <a:effectLst>
            <a:outerShdw blurRad="63500" dist="25400" dir="3600000" rotWithShape="0">
              <a:srgbClr val="000000">
                <a:alpha val="49803"/>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77" name="Google Shape;77;p1"/>
          <p:cNvSpPr txBox="1">
            <a:spLocks noGrp="1"/>
          </p:cNvSpPr>
          <p:nvPr>
            <p:ph type="body" idx="1"/>
          </p:nvPr>
        </p:nvSpPr>
        <p:spPr>
          <a:xfrm>
            <a:off x="1201341" y="10480472"/>
            <a:ext cx="21971002" cy="140692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82B35"/>
              </a:buClr>
              <a:buSzPts val="3200"/>
              <a:buFont typeface="Helvetica Neue"/>
              <a:buNone/>
            </a:pPr>
            <a:r>
              <a:rPr lang="it-IT" sz="3800" b="1" i="0" u="none" strike="noStrike" cap="none" dirty="0">
                <a:solidFill>
                  <a:schemeClr val="tx1">
                    <a:lumMod val="50000"/>
                  </a:schemeClr>
                </a:solidFill>
                <a:latin typeface="Helvetica Neue"/>
                <a:ea typeface="Helvetica Neue"/>
                <a:cs typeface="Helvetica Neue"/>
                <a:sym typeface="Helvetica Neue"/>
              </a:rPr>
              <a:t>Candidate:</a:t>
            </a:r>
          </a:p>
          <a:p>
            <a:pPr marL="0" lvl="0" indent="0" algn="l" rtl="0">
              <a:lnSpc>
                <a:spcPct val="100000"/>
              </a:lnSpc>
              <a:spcBef>
                <a:spcPts val="0"/>
              </a:spcBef>
              <a:spcAft>
                <a:spcPts val="0"/>
              </a:spcAft>
              <a:buClr>
                <a:srgbClr val="782B35"/>
              </a:buClr>
              <a:buSzPts val="3200"/>
              <a:buFont typeface="Helvetica Neue"/>
              <a:buNone/>
            </a:pPr>
            <a:r>
              <a:rPr lang="it-IT" sz="3800" b="1" i="0" u="none" strike="noStrike" cap="none" dirty="0">
                <a:solidFill>
                  <a:schemeClr val="tx1">
                    <a:lumMod val="50000"/>
                  </a:schemeClr>
                </a:solidFill>
                <a:latin typeface="Helvetica Neue"/>
                <a:ea typeface="Helvetica Neue"/>
                <a:cs typeface="Helvetica Neue"/>
                <a:sym typeface="Helvetica Neue"/>
              </a:rPr>
              <a:t>Dott. Daniele Carlotti </a:t>
            </a:r>
          </a:p>
        </p:txBody>
      </p:sp>
      <p:sp>
        <p:nvSpPr>
          <p:cNvPr id="78" name="Google Shape;78;p1"/>
          <p:cNvSpPr txBox="1">
            <a:spLocks noGrp="1"/>
          </p:cNvSpPr>
          <p:nvPr>
            <p:ph type="ctrTitle" idx="4294967295"/>
          </p:nvPr>
        </p:nvSpPr>
        <p:spPr>
          <a:xfrm>
            <a:off x="1201342" y="3823723"/>
            <a:ext cx="21971004" cy="2446100"/>
          </a:xfrm>
          <a:prstGeom prst="rect">
            <a:avLst/>
          </a:prstGeom>
          <a:noFill/>
          <a:ln>
            <a:noFill/>
          </a:ln>
        </p:spPr>
        <p:txBody>
          <a:bodyPr spcFirstLastPara="1" wrap="square" lIns="50800" tIns="50800" rIns="50800" bIns="50800" anchor="b" anchorCtr="0">
            <a:noAutofit/>
          </a:bodyPr>
          <a:lstStyle/>
          <a:p>
            <a:pPr marL="0" marR="0" lvl="0" indent="0" algn="l" rtl="0">
              <a:lnSpc>
                <a:spcPct val="80000"/>
              </a:lnSpc>
              <a:spcBef>
                <a:spcPts val="0"/>
              </a:spcBef>
              <a:spcAft>
                <a:spcPts val="0"/>
              </a:spcAft>
              <a:buClr>
                <a:srgbClr val="323130"/>
              </a:buClr>
              <a:buSzPts val="6600"/>
              <a:buFont typeface="Calibri"/>
              <a:buNone/>
            </a:pPr>
            <a:r>
              <a:rPr lang="en-GB" sz="6600" b="1" i="1" u="none" strike="noStrike" cap="none" dirty="0">
                <a:solidFill>
                  <a:srgbClr val="323130"/>
                </a:solidFill>
                <a:latin typeface="Calibri"/>
                <a:ea typeface="Calibri"/>
                <a:cs typeface="Calibri"/>
                <a:sym typeface="Calibri"/>
              </a:rPr>
              <a:t>Performance of very high-energy electron therapy delivered in conventional and FLASH conditions:</a:t>
            </a:r>
            <a:endParaRPr sz="6600" b="1" i="0" u="none" strike="noStrike" cap="none" dirty="0">
              <a:solidFill>
                <a:srgbClr val="000000"/>
              </a:solidFill>
              <a:latin typeface="Calibri"/>
              <a:ea typeface="Calibri"/>
              <a:cs typeface="Calibri"/>
              <a:sym typeface="Calibri"/>
            </a:endParaRPr>
          </a:p>
        </p:txBody>
      </p:sp>
      <p:sp>
        <p:nvSpPr>
          <p:cNvPr id="79" name="Google Shape;79;p1"/>
          <p:cNvSpPr txBox="1">
            <a:spLocks noGrp="1"/>
          </p:cNvSpPr>
          <p:nvPr>
            <p:ph type="sldNum" idx="12"/>
          </p:nvPr>
        </p:nvSpPr>
        <p:spPr>
          <a:xfrm>
            <a:off x="23738499"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a:t>
            </a:fld>
            <a:endParaRPr sz="2500" b="1" i="0" u="none" strike="noStrike" cap="none">
              <a:solidFill>
                <a:srgbClr val="782B35"/>
              </a:solidFill>
              <a:latin typeface="Helvetica Neue"/>
              <a:ea typeface="Helvetica Neue"/>
              <a:cs typeface="Helvetica Neue"/>
              <a:sym typeface="Helvetica Neue"/>
            </a:endParaRPr>
          </a:p>
        </p:txBody>
      </p:sp>
      <p:pic>
        <p:nvPicPr>
          <p:cNvPr id="80" name="Google Shape;80;p1" descr="Image"/>
          <p:cNvPicPr preferRelativeResize="0"/>
          <p:nvPr/>
        </p:nvPicPr>
        <p:blipFill rotWithShape="1">
          <a:blip r:embed="rId3">
            <a:alphaModFix/>
          </a:blip>
          <a:srcRect/>
          <a:stretch/>
        </p:blipFill>
        <p:spPr>
          <a:xfrm>
            <a:off x="485620" y="279986"/>
            <a:ext cx="5325439" cy="2587258"/>
          </a:xfrm>
          <a:prstGeom prst="rect">
            <a:avLst/>
          </a:prstGeom>
          <a:noFill/>
          <a:ln>
            <a:noFill/>
          </a:ln>
        </p:spPr>
      </p:pic>
      <p:pic>
        <p:nvPicPr>
          <p:cNvPr id="81" name="Google Shape;81;p1" descr="Image"/>
          <p:cNvPicPr preferRelativeResize="0"/>
          <p:nvPr/>
        </p:nvPicPr>
        <p:blipFill rotWithShape="1">
          <a:blip r:embed="rId4">
            <a:alphaModFix/>
          </a:blip>
          <a:srcRect/>
          <a:stretch/>
        </p:blipFill>
        <p:spPr>
          <a:xfrm>
            <a:off x="8901755" y="741765"/>
            <a:ext cx="4965701" cy="1638301"/>
          </a:xfrm>
          <a:prstGeom prst="rect">
            <a:avLst/>
          </a:prstGeom>
          <a:noFill/>
          <a:ln>
            <a:noFill/>
          </a:ln>
        </p:spPr>
      </p:pic>
      <p:pic>
        <p:nvPicPr>
          <p:cNvPr id="82" name="Google Shape;82;p1" descr="Image"/>
          <p:cNvPicPr preferRelativeResize="0"/>
          <p:nvPr/>
        </p:nvPicPr>
        <p:blipFill rotWithShape="1">
          <a:blip r:embed="rId5">
            <a:alphaModFix/>
          </a:blip>
          <a:srcRect/>
          <a:stretch/>
        </p:blipFill>
        <p:spPr>
          <a:xfrm>
            <a:off x="5714677" y="877984"/>
            <a:ext cx="2765025" cy="1391263"/>
          </a:xfrm>
          <a:prstGeom prst="rect">
            <a:avLst/>
          </a:prstGeom>
          <a:noFill/>
          <a:ln>
            <a:noFill/>
          </a:ln>
        </p:spPr>
      </p:pic>
      <p:pic>
        <p:nvPicPr>
          <p:cNvPr id="83" name="Google Shape;83;p1" descr="Image"/>
          <p:cNvPicPr preferRelativeResize="0"/>
          <p:nvPr/>
        </p:nvPicPr>
        <p:blipFill rotWithShape="1">
          <a:blip r:embed="rId6">
            <a:alphaModFix/>
          </a:blip>
          <a:srcRect/>
          <a:stretch/>
        </p:blipFill>
        <p:spPr>
          <a:xfrm>
            <a:off x="16288152" y="9746216"/>
            <a:ext cx="7217205" cy="2446100"/>
          </a:xfrm>
          <a:prstGeom prst="rect">
            <a:avLst/>
          </a:prstGeom>
          <a:noFill/>
          <a:ln>
            <a:noFill/>
          </a:ln>
        </p:spPr>
      </p:pic>
      <p:sp>
        <p:nvSpPr>
          <p:cNvPr id="84" name="Google Shape;84;p1"/>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sp>
        <p:nvSpPr>
          <p:cNvPr id="85" name="Google Shape;85;p1"/>
          <p:cNvSpPr/>
          <p:nvPr/>
        </p:nvSpPr>
        <p:spPr>
          <a:xfrm>
            <a:off x="7104239" y="12927701"/>
            <a:ext cx="13782372"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86" name="Google Shape;86;p1"/>
          <p:cNvSpPr/>
          <p:nvPr/>
        </p:nvSpPr>
        <p:spPr>
          <a:xfrm>
            <a:off x="21040522" y="12909715"/>
            <a:ext cx="2544065" cy="518905"/>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dirty="0">
                <a:solidFill>
                  <a:srgbClr val="FFFFFF"/>
                </a:solidFill>
                <a:latin typeface="Helvetica Neue"/>
                <a:ea typeface="Helvetica Neue"/>
                <a:cs typeface="Helvetica Neue"/>
                <a:sym typeface="Helvetica Neue"/>
              </a:rPr>
              <a:t>18/11/2023</a:t>
            </a:r>
            <a:endParaRPr sz="2400" b="0" i="0" u="none" strike="noStrike" cap="none" dirty="0">
              <a:solidFill>
                <a:srgbClr val="5E5E5E"/>
              </a:solidFill>
              <a:latin typeface="Helvetica Neue"/>
              <a:ea typeface="Helvetica Neue"/>
              <a:cs typeface="Helvetica Neue"/>
              <a:sym typeface="Helvetica Neue"/>
            </a:endParaRPr>
          </a:p>
        </p:txBody>
      </p:sp>
      <p:pic>
        <p:nvPicPr>
          <p:cNvPr id="87" name="Google Shape;87;p1"/>
          <p:cNvPicPr preferRelativeResize="0"/>
          <p:nvPr/>
        </p:nvPicPr>
        <p:blipFill rotWithShape="1">
          <a:blip r:embed="rId7">
            <a:alphaModFix/>
          </a:blip>
          <a:srcRect/>
          <a:stretch/>
        </p:blipFill>
        <p:spPr>
          <a:xfrm>
            <a:off x="14409941" y="279986"/>
            <a:ext cx="3756421" cy="2764559"/>
          </a:xfrm>
          <a:prstGeom prst="rect">
            <a:avLst/>
          </a:prstGeom>
          <a:noFill/>
          <a:ln>
            <a:noFill/>
          </a:ln>
        </p:spPr>
      </p:pic>
      <p:sp>
        <p:nvSpPr>
          <p:cNvPr id="88" name="Google Shape;88;p1"/>
          <p:cNvSpPr txBox="1">
            <a:spLocks noGrp="1"/>
          </p:cNvSpPr>
          <p:nvPr>
            <p:ph type="body" idx="2"/>
          </p:nvPr>
        </p:nvSpPr>
        <p:spPr>
          <a:xfrm>
            <a:off x="1201342" y="6139193"/>
            <a:ext cx="21971001" cy="1609629"/>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323130"/>
              </a:buClr>
              <a:buSzPts val="6000"/>
              <a:buFont typeface="Calibri"/>
              <a:buNone/>
            </a:pPr>
            <a:r>
              <a:rPr lang="en-GB" sz="6000" b="1" i="1" dirty="0">
                <a:solidFill>
                  <a:srgbClr val="323130"/>
                </a:solidFill>
                <a:latin typeface="Calibri"/>
                <a:ea typeface="Calibri"/>
                <a:cs typeface="Calibri"/>
                <a:sym typeface="Calibri"/>
              </a:rPr>
              <a:t>the case of Stereotactic treatments</a:t>
            </a:r>
          </a:p>
          <a:p>
            <a:pPr marL="0" lvl="0" indent="0" algn="l" rtl="0">
              <a:lnSpc>
                <a:spcPct val="100000"/>
              </a:lnSpc>
              <a:spcBef>
                <a:spcPts val="0"/>
              </a:spcBef>
              <a:spcAft>
                <a:spcPts val="0"/>
              </a:spcAft>
              <a:buClr>
                <a:srgbClr val="323130"/>
              </a:buClr>
              <a:buSzPts val="6000"/>
              <a:buFont typeface="Calibri"/>
              <a:buNone/>
            </a:pPr>
            <a:endParaRPr lang="en-GB" sz="6000" b="1" i="1" dirty="0">
              <a:solidFill>
                <a:srgbClr val="323130"/>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B70A074B-6ECD-480A-BD31-3828367AC04A}"/>
              </a:ext>
            </a:extLst>
          </p:cNvPr>
          <p:cNvSpPr txBox="1"/>
          <p:nvPr/>
        </p:nvSpPr>
        <p:spPr>
          <a:xfrm>
            <a:off x="1211657" y="8081589"/>
            <a:ext cx="19888200" cy="1754326"/>
          </a:xfrm>
          <a:prstGeom prst="rect">
            <a:avLst/>
          </a:prstGeom>
          <a:noFill/>
        </p:spPr>
        <p:txBody>
          <a:bodyPr wrap="square" rtlCol="0">
            <a:spAutoFit/>
          </a:bodyPr>
          <a:lstStyle/>
          <a:p>
            <a:r>
              <a:rPr lang="en-GB" sz="5400" b="1" i="1" dirty="0">
                <a:solidFill>
                  <a:srgbClr val="323130"/>
                </a:solidFill>
                <a:latin typeface="Calibri"/>
                <a:ea typeface="Calibri"/>
                <a:cs typeface="Calibri"/>
                <a:sym typeface="Calibri"/>
              </a:rPr>
              <a:t>PhD in Accelerator Physics</a:t>
            </a:r>
            <a:endParaRPr lang="en-GB" sz="5400" dirty="0"/>
          </a:p>
          <a:p>
            <a:endParaRPr lang="en-US" sz="5400" dirty="0"/>
          </a:p>
        </p:txBody>
      </p:sp>
      <p:sp>
        <p:nvSpPr>
          <p:cNvPr id="16" name="Google Shape;77;p1">
            <a:extLst>
              <a:ext uri="{FF2B5EF4-FFF2-40B4-BE49-F238E27FC236}">
                <a16:creationId xmlns:a16="http://schemas.microsoft.com/office/drawing/2014/main" id="{392EF8D2-7B1B-47DB-BE06-6F4F9E9F35D4}"/>
              </a:ext>
            </a:extLst>
          </p:cNvPr>
          <p:cNvSpPr txBox="1">
            <a:spLocks/>
          </p:cNvSpPr>
          <p:nvPr/>
        </p:nvSpPr>
        <p:spPr>
          <a:xfrm>
            <a:off x="9278541" y="10512397"/>
            <a:ext cx="5816602" cy="1406922"/>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pPr marL="0" indent="0">
              <a:buClr>
                <a:srgbClr val="782B35"/>
              </a:buClr>
              <a:buSzPts val="3200"/>
            </a:pPr>
            <a:r>
              <a:rPr lang="en-US" sz="3800" dirty="0">
                <a:solidFill>
                  <a:schemeClr val="tx1">
                    <a:lumMod val="50000"/>
                  </a:schemeClr>
                </a:solidFill>
              </a:rPr>
              <a:t>Thesis</a:t>
            </a:r>
            <a:r>
              <a:rPr lang="it-IT" sz="3800" dirty="0">
                <a:solidFill>
                  <a:schemeClr val="tx1">
                    <a:lumMod val="50000"/>
                  </a:schemeClr>
                </a:solidFill>
              </a:rPr>
              <a:t> Advisor:</a:t>
            </a:r>
          </a:p>
          <a:p>
            <a:pPr marL="0" indent="0">
              <a:buClr>
                <a:srgbClr val="782B35"/>
              </a:buClr>
              <a:buSzPts val="3200"/>
            </a:pPr>
            <a:r>
              <a:rPr lang="it-IT" sz="3800" dirty="0">
                <a:solidFill>
                  <a:schemeClr val="tx1">
                    <a:lumMod val="50000"/>
                  </a:schemeClr>
                </a:solidFill>
              </a:rPr>
              <a:t>Prof. Alessio Sarti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67" name="Google Shape;167;p6"/>
          <p:cNvSpPr txBox="1">
            <a:spLocks noGrp="1"/>
          </p:cNvSpPr>
          <p:nvPr>
            <p:ph type="title"/>
          </p:nvPr>
        </p:nvSpPr>
        <p:spPr>
          <a:xfrm>
            <a:off x="282324" y="258030"/>
            <a:ext cx="15831835"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Index</a:t>
            </a:r>
            <a:endParaRPr sz="8500" b="1" i="0" u="none" strike="noStrike" cap="none">
              <a:solidFill>
                <a:srgbClr val="235764"/>
              </a:solidFill>
              <a:latin typeface="Helvetica Neue"/>
              <a:ea typeface="Helvetica Neue"/>
              <a:cs typeface="Helvetica Neue"/>
              <a:sym typeface="Helvetica Neue"/>
            </a:endParaRPr>
          </a:p>
        </p:txBody>
      </p:sp>
      <p:sp>
        <p:nvSpPr>
          <p:cNvPr id="168" name="Google Shape;168;p6"/>
          <p:cNvSpPr/>
          <p:nvPr/>
        </p:nvSpPr>
        <p:spPr>
          <a:xfrm>
            <a:off x="-100013" y="0"/>
            <a:ext cx="24584025" cy="14258924"/>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6600"/>
              <a:buFont typeface="Helvetica Neue"/>
              <a:buNone/>
            </a:pPr>
            <a:r>
              <a:rPr lang="en-GB" sz="6600" b="1" i="0" u="none" strike="noStrike" cap="none" dirty="0">
                <a:solidFill>
                  <a:srgbClr val="FFFFFF"/>
                </a:solidFill>
                <a:latin typeface="Helvetica Neue"/>
                <a:ea typeface="Helvetica Neue"/>
                <a:cs typeface="Helvetica Neue"/>
                <a:sym typeface="Helvetica Neue"/>
              </a:rPr>
              <a:t>CLINICAL ASPECTS IN </a:t>
            </a:r>
          </a:p>
          <a:p>
            <a:pPr marL="0" marR="0" lvl="0" indent="0" algn="ctr" rtl="0">
              <a:lnSpc>
                <a:spcPct val="100000"/>
              </a:lnSpc>
              <a:spcBef>
                <a:spcPts val="0"/>
              </a:spcBef>
              <a:spcAft>
                <a:spcPts val="0"/>
              </a:spcAft>
              <a:buClr>
                <a:srgbClr val="FFFFFF"/>
              </a:buClr>
              <a:buSzPts val="6600"/>
              <a:buFont typeface="Helvetica Neue"/>
              <a:buNone/>
            </a:pPr>
            <a:r>
              <a:rPr lang="en-GB" sz="6600" b="1" i="0" u="none" strike="noStrike" cap="none" dirty="0">
                <a:solidFill>
                  <a:srgbClr val="FFFFFF"/>
                </a:solidFill>
                <a:latin typeface="Helvetica Neue"/>
                <a:ea typeface="Helvetica Neue"/>
                <a:cs typeface="Helvetica Neue"/>
                <a:sym typeface="Helvetica Neue"/>
              </a:rPr>
              <a:t>STEREOTACTIC PANCREAS TREATMENTS</a:t>
            </a:r>
          </a:p>
          <a:p>
            <a:pPr marL="0" marR="0" lvl="0" indent="0" algn="ctr" rtl="0">
              <a:lnSpc>
                <a:spcPct val="100000"/>
              </a:lnSpc>
              <a:spcBef>
                <a:spcPts val="0"/>
              </a:spcBef>
              <a:spcAft>
                <a:spcPts val="0"/>
              </a:spcAft>
              <a:buClr>
                <a:srgbClr val="FFFFFF"/>
              </a:buClr>
              <a:buSzPts val="6600"/>
              <a:buFont typeface="Helvetica Neue"/>
              <a:buNone/>
            </a:pPr>
            <a:endParaRPr lang="it-IT" sz="6600" b="1" i="0" u="none" strike="noStrike" cap="none" dirty="0">
              <a:solidFill>
                <a:srgbClr val="FFFFFF"/>
              </a:solidFill>
              <a:latin typeface="Helvetica Neue"/>
              <a:ea typeface="Helvetica Neue"/>
              <a:cs typeface="Helvetica Neue"/>
              <a:sym typeface="Helvetica Neue"/>
            </a:endParaRPr>
          </a:p>
        </p:txBody>
      </p:sp>
      <p:sp>
        <p:nvSpPr>
          <p:cNvPr id="169" name="Google Shape;169;p6"/>
          <p:cNvSpPr txBox="1">
            <a:spLocks noGrp="1"/>
          </p:cNvSpPr>
          <p:nvPr>
            <p:ph type="sldNum" idx="12"/>
          </p:nvPr>
        </p:nvSpPr>
        <p:spPr>
          <a:xfrm>
            <a:off x="23696024" y="12941304"/>
            <a:ext cx="533194"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10</a:t>
            </a:fld>
            <a:endParaRPr sz="2500" b="1" i="0" u="none" strike="noStrike" cap="none">
              <a:solidFill>
                <a:srgbClr val="782B35"/>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151695" y="258025"/>
            <a:ext cx="16018390" cy="1428900"/>
          </a:xfrm>
          <a:prstGeom prst="rect">
            <a:avLst/>
          </a:prstGeom>
          <a:noFill/>
          <a:ln>
            <a:noFill/>
          </a:ln>
        </p:spPr>
        <p:txBody>
          <a:bodyPr spcFirstLastPara="1" wrap="square" lIns="50800" tIns="50800" rIns="50800" bIns="50800" anchor="t" anchorCtr="0">
            <a:noAutofit/>
          </a:bodyPr>
          <a:lstStyle/>
          <a:p>
            <a:pPr lvl="0" algn="ctr">
              <a:buClr>
                <a:srgbClr val="235764"/>
              </a:buClr>
              <a:buSzPts val="8500"/>
            </a:pPr>
            <a:r>
              <a:rPr lang="it-IT" sz="6600" dirty="0">
                <a:solidFill>
                  <a:srgbClr val="235764"/>
                </a:solidFill>
              </a:rPr>
              <a:t>STEREOTACTIC </a:t>
            </a:r>
            <a:r>
              <a:rPr lang="it-IT" sz="6600" b="1" i="0" u="none" strike="noStrike" cap="none" dirty="0">
                <a:solidFill>
                  <a:srgbClr val="235764"/>
                </a:solidFill>
                <a:sym typeface="Helvetica Neue"/>
              </a:rPr>
              <a:t>PANCREAS - VMAT </a:t>
            </a:r>
            <a:endParaRPr sz="6600" b="1" i="0" u="none" strike="noStrike" cap="none" dirty="0">
              <a:solidFill>
                <a:srgbClr val="235764"/>
              </a:solidFill>
              <a:sym typeface="Helvetica Neue"/>
            </a:endParaRPr>
          </a:p>
        </p:txBody>
      </p:sp>
      <p:sp>
        <p:nvSpPr>
          <p:cNvPr id="137" name="Google Shape;137;p4"/>
          <p:cNvSpPr txBox="1">
            <a:spLocks noGrp="1"/>
          </p:cNvSpPr>
          <p:nvPr>
            <p:ph type="sldNum" idx="12"/>
          </p:nvPr>
        </p:nvSpPr>
        <p:spPr>
          <a:xfrm>
            <a:off x="23682668" y="12959294"/>
            <a:ext cx="546550"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11</a:t>
            </a:fld>
            <a:endParaRPr sz="2500" b="1" i="0" u="none" strike="noStrike" cap="none" dirty="0">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17616"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2" name="Google Shape;142;p4"/>
          <p:cNvSpPr txBox="1"/>
          <p:nvPr/>
        </p:nvSpPr>
        <p:spPr>
          <a:xfrm>
            <a:off x="16170085" y="2551105"/>
            <a:ext cx="8213915" cy="3980577"/>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L="762000" lvl="0" indent="-762000">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PTV Prescription 6x5=30Gy</a:t>
            </a:r>
          </a:p>
          <a:p>
            <a:pPr marL="762000" lvl="0" indent="-762000">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Duodenum Constraints: 35 </a:t>
            </a:r>
            <a:r>
              <a:rPr lang="en-US" sz="3600" dirty="0" err="1">
                <a:solidFill>
                  <a:srgbClr val="FFFFFF"/>
                </a:solidFill>
                <a:latin typeface="Helvetica Neue"/>
                <a:ea typeface="Helvetica Neue"/>
                <a:cs typeface="Helvetica Neue"/>
                <a:sym typeface="Helvetica Neue"/>
              </a:rPr>
              <a:t>Gy</a:t>
            </a:r>
            <a:endParaRPr lang="en-US" sz="3600" dirty="0">
              <a:solidFill>
                <a:srgbClr val="FFFFFF"/>
              </a:solidFill>
              <a:latin typeface="Helvetica Neue"/>
              <a:ea typeface="Helvetica Neue"/>
              <a:cs typeface="Helvetica Neue"/>
              <a:sym typeface="Helvetica Neue"/>
            </a:endParaRPr>
          </a:p>
          <a:p>
            <a:pPr marL="762000" lvl="0" indent="-762000">
              <a:buClr>
                <a:srgbClr val="FFFFFF"/>
              </a:buClr>
              <a:buSzPts val="3600"/>
              <a:buFont typeface="Helvetica Neue"/>
              <a:buChar char="๏"/>
            </a:pPr>
            <a:r>
              <a:rPr lang="en-US" sz="3600" dirty="0">
                <a:solidFill>
                  <a:srgbClr val="FFFFFF"/>
                </a:solidFill>
                <a:latin typeface="Helvetica Neue"/>
                <a:ea typeface="Helvetica Neue"/>
                <a:cs typeface="Helvetica Neue"/>
                <a:sym typeface="Helvetica Neue"/>
              </a:rPr>
              <a:t>Spinal cord Constraints: 18 </a:t>
            </a:r>
            <a:r>
              <a:rPr lang="en-US" sz="3600" dirty="0" err="1">
                <a:solidFill>
                  <a:srgbClr val="FFFFFF"/>
                </a:solidFill>
                <a:latin typeface="Helvetica Neue"/>
                <a:ea typeface="Helvetica Neue"/>
                <a:cs typeface="Helvetica Neue"/>
                <a:sym typeface="Helvetica Neue"/>
              </a:rPr>
              <a:t>Gy</a:t>
            </a:r>
            <a:r>
              <a:rPr lang="en-US" sz="3600" dirty="0">
                <a:solidFill>
                  <a:srgbClr val="FFFFFF"/>
                </a:solidFill>
                <a:latin typeface="Helvetica Neue"/>
                <a:ea typeface="Helvetica Neue"/>
                <a:cs typeface="Helvetica Neue"/>
                <a:sym typeface="Helvetica Neue"/>
              </a:rPr>
              <a:t> </a:t>
            </a:r>
          </a:p>
          <a:p>
            <a:pPr marL="762000" lvl="0" indent="-762000">
              <a:buClr>
                <a:srgbClr val="FFFFFF"/>
              </a:buClr>
              <a:buSzPts val="3600"/>
              <a:buFont typeface="Helvetica Neue"/>
              <a:buChar char="๏"/>
            </a:pPr>
            <a:r>
              <a:rPr lang="en-US" sz="3600" dirty="0">
                <a:solidFill>
                  <a:srgbClr val="FFFFFF"/>
                </a:solidFill>
                <a:latin typeface="Helvetica Neue"/>
                <a:ea typeface="Helvetica Neue"/>
                <a:cs typeface="Helvetica Neue"/>
                <a:sym typeface="Helvetica Neue"/>
              </a:rPr>
              <a:t>Kidneys Constraints: </a:t>
            </a:r>
            <a:r>
              <a:rPr lang="en-US" sz="2800" dirty="0">
                <a:solidFill>
                  <a:srgbClr val="FFFFFF"/>
                </a:solidFill>
                <a:latin typeface="Helvetica Neue"/>
                <a:ea typeface="Helvetica Neue"/>
                <a:cs typeface="Helvetica Neue"/>
                <a:sym typeface="Helvetica Neue"/>
              </a:rPr>
              <a:t>Mean Dose 10 </a:t>
            </a:r>
            <a:r>
              <a:rPr lang="en-US" sz="2800" dirty="0" err="1">
                <a:solidFill>
                  <a:srgbClr val="FFFFFF"/>
                </a:solidFill>
                <a:latin typeface="Helvetica Neue"/>
                <a:ea typeface="Helvetica Neue"/>
                <a:cs typeface="Helvetica Neue"/>
                <a:sym typeface="Helvetica Neue"/>
              </a:rPr>
              <a:t>Gy</a:t>
            </a:r>
            <a:endParaRPr lang="en-US" sz="3600" dirty="0">
              <a:solidFill>
                <a:srgbClr val="FFFFFF"/>
              </a:solidFill>
              <a:latin typeface="Helvetica Neue"/>
              <a:ea typeface="Helvetica Neue"/>
              <a:cs typeface="Helvetica Neue"/>
              <a:sym typeface="Helvetica Neue"/>
            </a:endParaRPr>
          </a:p>
          <a:p>
            <a:pPr marR="0" lvl="0" algn="l" rtl="0">
              <a:lnSpc>
                <a:spcPct val="100000"/>
              </a:lnSpc>
              <a:spcBef>
                <a:spcPts val="0"/>
              </a:spcBef>
              <a:spcAft>
                <a:spcPts val="0"/>
              </a:spcAft>
              <a:buClr>
                <a:srgbClr val="FFFFFF"/>
              </a:buClr>
              <a:buSzPts val="3600"/>
            </a:pPr>
            <a:endParaRPr lang="en-US" sz="3600" b="0" i="0" u="none" strike="noStrike" cap="none" dirty="0">
              <a:solidFill>
                <a:srgbClr val="FFFFFF"/>
              </a:solidFill>
              <a:latin typeface="Helvetica Neue"/>
              <a:ea typeface="Helvetica Neue"/>
              <a:cs typeface="Helvetica Neue"/>
              <a:sym typeface="Helvetica Neue"/>
            </a:endParaRPr>
          </a:p>
        </p:txBody>
      </p:sp>
      <p:pic>
        <p:nvPicPr>
          <p:cNvPr id="3" name="Immagine 2">
            <a:extLst>
              <a:ext uri="{FF2B5EF4-FFF2-40B4-BE49-F238E27FC236}">
                <a16:creationId xmlns:a16="http://schemas.microsoft.com/office/drawing/2014/main" id="{14AA5942-9533-4507-A2A4-63D680730908}"/>
              </a:ext>
            </a:extLst>
          </p:cNvPr>
          <p:cNvPicPr>
            <a:picLocks noChangeAspect="1"/>
          </p:cNvPicPr>
          <p:nvPr/>
        </p:nvPicPr>
        <p:blipFill rotWithShape="1">
          <a:blip r:embed="rId4"/>
          <a:srcRect l="14347" r="30561"/>
          <a:stretch/>
        </p:blipFill>
        <p:spPr>
          <a:xfrm>
            <a:off x="1334179" y="2274106"/>
            <a:ext cx="10187262" cy="8371937"/>
          </a:xfrm>
          <a:prstGeom prst="rect">
            <a:avLst/>
          </a:prstGeom>
        </p:spPr>
      </p:pic>
      <p:sp>
        <p:nvSpPr>
          <p:cNvPr id="15" name="Google Shape;326;p16">
            <a:extLst>
              <a:ext uri="{FF2B5EF4-FFF2-40B4-BE49-F238E27FC236}">
                <a16:creationId xmlns:a16="http://schemas.microsoft.com/office/drawing/2014/main" id="{00B3C30E-31BC-40DE-B12D-8A0CF435C38A}"/>
              </a:ext>
            </a:extLst>
          </p:cNvPr>
          <p:cNvSpPr txBox="1">
            <a:spLocks/>
          </p:cNvSpPr>
          <p:nvPr/>
        </p:nvSpPr>
        <p:spPr>
          <a:xfrm>
            <a:off x="0" y="11032133"/>
            <a:ext cx="127193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VMAT</a:t>
            </a:r>
          </a:p>
        </p:txBody>
      </p:sp>
      <p:pic>
        <p:nvPicPr>
          <p:cNvPr id="5" name="Immagine 4">
            <a:extLst>
              <a:ext uri="{FF2B5EF4-FFF2-40B4-BE49-F238E27FC236}">
                <a16:creationId xmlns:a16="http://schemas.microsoft.com/office/drawing/2014/main" id="{1067A531-24A7-4D21-834B-C8BE75863C3A}"/>
              </a:ext>
            </a:extLst>
          </p:cNvPr>
          <p:cNvPicPr>
            <a:picLocks noChangeAspect="1"/>
          </p:cNvPicPr>
          <p:nvPr/>
        </p:nvPicPr>
        <p:blipFill>
          <a:blip r:embed="rId5"/>
          <a:stretch>
            <a:fillRect/>
          </a:stretch>
        </p:blipFill>
        <p:spPr>
          <a:xfrm>
            <a:off x="17534944" y="6531682"/>
            <a:ext cx="6522289" cy="5886411"/>
          </a:xfrm>
          <a:prstGeom prst="rect">
            <a:avLst/>
          </a:prstGeom>
        </p:spPr>
      </p:pic>
      <p:pic>
        <p:nvPicPr>
          <p:cNvPr id="7" name="Immagine 6">
            <a:extLst>
              <a:ext uri="{FF2B5EF4-FFF2-40B4-BE49-F238E27FC236}">
                <a16:creationId xmlns:a16="http://schemas.microsoft.com/office/drawing/2014/main" id="{B5EF24E4-A887-46B5-9C14-B4D5BB77E7F9}"/>
              </a:ext>
            </a:extLst>
          </p:cNvPr>
          <p:cNvPicPr>
            <a:picLocks noChangeAspect="1"/>
          </p:cNvPicPr>
          <p:nvPr/>
        </p:nvPicPr>
        <p:blipFill>
          <a:blip r:embed="rId6"/>
          <a:stretch>
            <a:fillRect/>
          </a:stretch>
        </p:blipFill>
        <p:spPr>
          <a:xfrm>
            <a:off x="13780762" y="6554796"/>
            <a:ext cx="3754182" cy="5886411"/>
          </a:xfrm>
          <a:prstGeom prst="rect">
            <a:avLst/>
          </a:prstGeom>
        </p:spPr>
      </p:pic>
      <p:sp>
        <p:nvSpPr>
          <p:cNvPr id="8" name="Ovale 7">
            <a:extLst>
              <a:ext uri="{FF2B5EF4-FFF2-40B4-BE49-F238E27FC236}">
                <a16:creationId xmlns:a16="http://schemas.microsoft.com/office/drawing/2014/main" id="{847D6EE2-AB5B-4ACF-9B49-D6572877610C}"/>
              </a:ext>
            </a:extLst>
          </p:cNvPr>
          <p:cNvSpPr/>
          <p:nvPr/>
        </p:nvSpPr>
        <p:spPr>
          <a:xfrm>
            <a:off x="19370842" y="8181474"/>
            <a:ext cx="2213811" cy="529389"/>
          </a:xfrm>
          <a:prstGeom prst="ellipse">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6612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2" end="2"/>
                                            </p:txEl>
                                          </p:spTgt>
                                        </p:tgtEl>
                                        <p:attrNameLst>
                                          <p:attrName>style.visibility</p:attrName>
                                        </p:attrNameLst>
                                      </p:cBhvr>
                                      <p:to>
                                        <p:strVal val="visible"/>
                                      </p:to>
                                    </p:set>
                                    <p:animEffect transition="in" filter="fade">
                                      <p:cBhvr>
                                        <p:cTn id="7" dur="500"/>
                                        <p:tgtEl>
                                          <p:spTgt spid="14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3" end="3"/>
                                            </p:txEl>
                                          </p:spTgt>
                                        </p:tgtEl>
                                        <p:attrNameLst>
                                          <p:attrName>style.visibility</p:attrName>
                                        </p:attrNameLst>
                                      </p:cBhvr>
                                      <p:to>
                                        <p:strVal val="visible"/>
                                      </p:to>
                                    </p:set>
                                    <p:animEffect transition="in" filter="fade">
                                      <p:cBhvr>
                                        <p:cTn id="12" dur="500"/>
                                        <p:tgtEl>
                                          <p:spTgt spid="14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4" end="4"/>
                                            </p:txEl>
                                          </p:spTgt>
                                        </p:tgtEl>
                                        <p:attrNameLst>
                                          <p:attrName>style.visibility</p:attrName>
                                        </p:attrNameLst>
                                      </p:cBhvr>
                                      <p:to>
                                        <p:strVal val="visible"/>
                                      </p:to>
                                    </p:set>
                                    <p:animEffect transition="in" filter="fade">
                                      <p:cBhvr>
                                        <p:cTn id="17" dur="500"/>
                                        <p:tgtEl>
                                          <p:spTgt spid="14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xEl>
                                              <p:pRg st="5" end="5"/>
                                            </p:txEl>
                                          </p:spTgt>
                                        </p:tgtEl>
                                        <p:attrNameLst>
                                          <p:attrName>style.visibility</p:attrName>
                                        </p:attrNameLst>
                                      </p:cBhvr>
                                      <p:to>
                                        <p:strVal val="visible"/>
                                      </p:to>
                                    </p:set>
                                    <p:animEffect transition="in" filter="fade">
                                      <p:cBhvr>
                                        <p:cTn id="22" dur="500"/>
                                        <p:tgtEl>
                                          <p:spTgt spid="14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151694" y="258025"/>
            <a:ext cx="20304739" cy="1428900"/>
          </a:xfrm>
          <a:prstGeom prst="rect">
            <a:avLst/>
          </a:prstGeom>
          <a:noFill/>
          <a:ln>
            <a:noFill/>
          </a:ln>
        </p:spPr>
        <p:txBody>
          <a:bodyPr spcFirstLastPara="1" wrap="square" lIns="50800" tIns="50800" rIns="50800" bIns="50800" anchor="t" anchorCtr="0">
            <a:noAutofit/>
          </a:bodyPr>
          <a:lstStyle/>
          <a:p>
            <a:pPr marL="0" lvl="0" indent="0" algn="ctr" rtl="0">
              <a:lnSpc>
                <a:spcPct val="80000"/>
              </a:lnSpc>
              <a:spcBef>
                <a:spcPts val="0"/>
              </a:spcBef>
              <a:spcAft>
                <a:spcPts val="0"/>
              </a:spcAft>
              <a:buClr>
                <a:srgbClr val="235764"/>
              </a:buClr>
              <a:buSzPts val="8500"/>
              <a:buFont typeface="Helvetica Neue"/>
              <a:buNone/>
            </a:pPr>
            <a:r>
              <a:rPr lang="it-IT" sz="7200" dirty="0">
                <a:solidFill>
                  <a:srgbClr val="235764"/>
                </a:solidFill>
              </a:rPr>
              <a:t>PANCREAS IMRT-Like for VHEE planning</a:t>
            </a:r>
            <a:endParaRPr sz="7200" b="1" i="0" u="none" strike="noStrike" cap="none" dirty="0">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682668" y="12959294"/>
            <a:ext cx="546550"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12</a:t>
            </a:fld>
            <a:endParaRPr sz="2500" b="1" i="0" u="none" strike="noStrike" cap="none" dirty="0">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17616"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11" name="Google Shape;196;g172747d5771_2_26">
            <a:extLst>
              <a:ext uri="{FF2B5EF4-FFF2-40B4-BE49-F238E27FC236}">
                <a16:creationId xmlns:a16="http://schemas.microsoft.com/office/drawing/2014/main" id="{8F621684-F857-47BC-86C7-8CF1A146FE32}"/>
              </a:ext>
            </a:extLst>
          </p:cNvPr>
          <p:cNvPicPr preferRelativeResize="0"/>
          <p:nvPr/>
        </p:nvPicPr>
        <p:blipFill rotWithShape="1">
          <a:blip r:embed="rId4">
            <a:alphaModFix/>
          </a:blip>
          <a:srcRect t="1801"/>
          <a:stretch/>
        </p:blipFill>
        <p:spPr>
          <a:xfrm>
            <a:off x="13904007" y="2074760"/>
            <a:ext cx="9687323" cy="7970576"/>
          </a:xfrm>
          <a:prstGeom prst="rect">
            <a:avLst/>
          </a:prstGeom>
          <a:noFill/>
          <a:ln>
            <a:noFill/>
          </a:ln>
        </p:spPr>
      </p:pic>
      <p:pic>
        <p:nvPicPr>
          <p:cNvPr id="4" name="Immagine 3">
            <a:extLst>
              <a:ext uri="{FF2B5EF4-FFF2-40B4-BE49-F238E27FC236}">
                <a16:creationId xmlns:a16="http://schemas.microsoft.com/office/drawing/2014/main" id="{6CD4A128-C37B-4A82-995E-6218853E53A7}"/>
              </a:ext>
            </a:extLst>
          </p:cNvPr>
          <p:cNvPicPr>
            <a:picLocks noChangeAspect="1"/>
          </p:cNvPicPr>
          <p:nvPr/>
        </p:nvPicPr>
        <p:blipFill rotWithShape="1">
          <a:blip r:embed="rId5"/>
          <a:srcRect l="25183" t="8724" r="22884" b="7477"/>
          <a:stretch/>
        </p:blipFill>
        <p:spPr>
          <a:xfrm>
            <a:off x="701332" y="2588084"/>
            <a:ext cx="9102460" cy="7574818"/>
          </a:xfrm>
          <a:prstGeom prst="rect">
            <a:avLst/>
          </a:prstGeom>
        </p:spPr>
      </p:pic>
      <p:sp>
        <p:nvSpPr>
          <p:cNvPr id="14" name="Google Shape;326;p16">
            <a:extLst>
              <a:ext uri="{FF2B5EF4-FFF2-40B4-BE49-F238E27FC236}">
                <a16:creationId xmlns:a16="http://schemas.microsoft.com/office/drawing/2014/main" id="{52AB61F4-F043-405F-8BC3-DFA1C3C4D826}"/>
              </a:ext>
            </a:extLst>
          </p:cNvPr>
          <p:cNvSpPr txBox="1">
            <a:spLocks/>
          </p:cNvSpPr>
          <p:nvPr/>
        </p:nvSpPr>
        <p:spPr>
          <a:xfrm>
            <a:off x="-723317" y="10830860"/>
            <a:ext cx="127193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IMRT-LIKE</a:t>
            </a:r>
          </a:p>
        </p:txBody>
      </p:sp>
      <p:sp>
        <p:nvSpPr>
          <p:cNvPr id="15" name="Google Shape;326;p16">
            <a:extLst>
              <a:ext uri="{FF2B5EF4-FFF2-40B4-BE49-F238E27FC236}">
                <a16:creationId xmlns:a16="http://schemas.microsoft.com/office/drawing/2014/main" id="{03F658DF-1777-4B44-9EEB-285B65894D24}"/>
              </a:ext>
            </a:extLst>
          </p:cNvPr>
          <p:cNvSpPr txBox="1">
            <a:spLocks/>
          </p:cNvSpPr>
          <p:nvPr/>
        </p:nvSpPr>
        <p:spPr>
          <a:xfrm>
            <a:off x="12388018" y="10804734"/>
            <a:ext cx="127193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VHEE</a:t>
            </a:r>
          </a:p>
        </p:txBody>
      </p:sp>
      <p:sp>
        <p:nvSpPr>
          <p:cNvPr id="5" name="Freccia a destra 4">
            <a:extLst>
              <a:ext uri="{FF2B5EF4-FFF2-40B4-BE49-F238E27FC236}">
                <a16:creationId xmlns:a16="http://schemas.microsoft.com/office/drawing/2014/main" id="{F75940DD-04A0-49F2-8921-AFB3FFBE1BD2}"/>
              </a:ext>
            </a:extLst>
          </p:cNvPr>
          <p:cNvSpPr/>
          <p:nvPr/>
        </p:nvSpPr>
        <p:spPr>
          <a:xfrm>
            <a:off x="10637446" y="5125865"/>
            <a:ext cx="2717074" cy="250806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8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151694" y="258025"/>
            <a:ext cx="19991231" cy="1428900"/>
          </a:xfrm>
          <a:prstGeom prst="rect">
            <a:avLst/>
          </a:prstGeom>
          <a:noFill/>
          <a:ln>
            <a:noFill/>
          </a:ln>
        </p:spPr>
        <p:txBody>
          <a:bodyPr spcFirstLastPara="1" wrap="square" lIns="50800" tIns="50800" rIns="50800" bIns="50800" anchor="t" anchorCtr="0">
            <a:noAutofit/>
          </a:bodyPr>
          <a:lstStyle/>
          <a:p>
            <a:pPr marL="0" lvl="0" indent="0" algn="ctr" rtl="0">
              <a:lnSpc>
                <a:spcPct val="80000"/>
              </a:lnSpc>
              <a:spcBef>
                <a:spcPts val="0"/>
              </a:spcBef>
              <a:spcAft>
                <a:spcPts val="0"/>
              </a:spcAft>
              <a:buClr>
                <a:srgbClr val="235764"/>
              </a:buClr>
              <a:buSzPts val="8500"/>
              <a:buFont typeface="Helvetica Neue"/>
              <a:buNone/>
            </a:pPr>
            <a:r>
              <a:rPr lang="en-US" sz="7200" b="1" i="0" u="none" strike="noStrike" cap="none" dirty="0">
                <a:solidFill>
                  <a:srgbClr val="235764"/>
                </a:solidFill>
                <a:latin typeface="Helvetica Neue"/>
                <a:ea typeface="Helvetica Neue"/>
                <a:cs typeface="Helvetica Neue"/>
                <a:sym typeface="Helvetica Neue"/>
              </a:rPr>
              <a:t>SBRT PANCREAS – VHEE Optimizer</a:t>
            </a:r>
          </a:p>
        </p:txBody>
      </p:sp>
      <p:sp>
        <p:nvSpPr>
          <p:cNvPr id="137" name="Google Shape;137;p4"/>
          <p:cNvSpPr txBox="1">
            <a:spLocks noGrp="1"/>
          </p:cNvSpPr>
          <p:nvPr>
            <p:ph type="sldNum" idx="12"/>
          </p:nvPr>
        </p:nvSpPr>
        <p:spPr>
          <a:xfrm>
            <a:off x="23682668" y="12959294"/>
            <a:ext cx="546550"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13</a:t>
            </a:fld>
            <a:endParaRPr sz="2500" b="1" i="0" u="none" strike="noStrike" cap="none" dirty="0">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17616"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17" name="Immagine 16">
            <a:extLst>
              <a:ext uri="{FF2B5EF4-FFF2-40B4-BE49-F238E27FC236}">
                <a16:creationId xmlns:a16="http://schemas.microsoft.com/office/drawing/2014/main" id="{6F30C213-E385-4CEA-8716-1E37E902F42F}"/>
              </a:ext>
            </a:extLst>
          </p:cNvPr>
          <p:cNvPicPr>
            <a:picLocks noChangeAspect="1"/>
          </p:cNvPicPr>
          <p:nvPr/>
        </p:nvPicPr>
        <p:blipFill>
          <a:blip r:embed="rId4"/>
          <a:stretch>
            <a:fillRect/>
          </a:stretch>
        </p:blipFill>
        <p:spPr>
          <a:xfrm>
            <a:off x="15675919" y="2678676"/>
            <a:ext cx="8553267" cy="8894488"/>
          </a:xfrm>
          <a:prstGeom prst="rect">
            <a:avLst/>
          </a:prstGeom>
        </p:spPr>
      </p:pic>
      <p:sp>
        <p:nvSpPr>
          <p:cNvPr id="18" name="Rettangolo 17">
            <a:extLst>
              <a:ext uri="{FF2B5EF4-FFF2-40B4-BE49-F238E27FC236}">
                <a16:creationId xmlns:a16="http://schemas.microsoft.com/office/drawing/2014/main" id="{CCC247E6-FF84-4F78-AE26-A4D4E495317D}"/>
              </a:ext>
            </a:extLst>
          </p:cNvPr>
          <p:cNvSpPr/>
          <p:nvPr/>
        </p:nvSpPr>
        <p:spPr>
          <a:xfrm>
            <a:off x="15459075" y="2575125"/>
            <a:ext cx="1971675" cy="448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magine 18">
            <a:extLst>
              <a:ext uri="{FF2B5EF4-FFF2-40B4-BE49-F238E27FC236}">
                <a16:creationId xmlns:a16="http://schemas.microsoft.com/office/drawing/2014/main" id="{A5C0902F-0AEC-46F9-9DD2-1BCD5C34C4B3}"/>
              </a:ext>
            </a:extLst>
          </p:cNvPr>
          <p:cNvPicPr>
            <a:picLocks noChangeAspect="1"/>
          </p:cNvPicPr>
          <p:nvPr/>
        </p:nvPicPr>
        <p:blipFill>
          <a:blip r:embed="rId5"/>
          <a:stretch>
            <a:fillRect/>
          </a:stretch>
        </p:blipFill>
        <p:spPr>
          <a:xfrm>
            <a:off x="1302608" y="7054314"/>
            <a:ext cx="14264889" cy="4086561"/>
          </a:xfrm>
          <a:prstGeom prst="rect">
            <a:avLst/>
          </a:prstGeom>
        </p:spPr>
      </p:pic>
      <p:sp>
        <p:nvSpPr>
          <p:cNvPr id="20" name="Rettangolo 19">
            <a:extLst>
              <a:ext uri="{FF2B5EF4-FFF2-40B4-BE49-F238E27FC236}">
                <a16:creationId xmlns:a16="http://schemas.microsoft.com/office/drawing/2014/main" id="{B740AB6F-B10D-4884-9660-314E47BBD8BE}"/>
              </a:ext>
            </a:extLst>
          </p:cNvPr>
          <p:cNvSpPr/>
          <p:nvPr/>
        </p:nvSpPr>
        <p:spPr>
          <a:xfrm>
            <a:off x="14907170" y="4329451"/>
            <a:ext cx="3629024" cy="1754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20">
            <a:extLst>
              <a:ext uri="{FF2B5EF4-FFF2-40B4-BE49-F238E27FC236}">
                <a16:creationId xmlns:a16="http://schemas.microsoft.com/office/drawing/2014/main" id="{21105DE1-48F4-4D9B-9204-1C8842E206C6}"/>
              </a:ext>
            </a:extLst>
          </p:cNvPr>
          <p:cNvSpPr/>
          <p:nvPr/>
        </p:nvSpPr>
        <p:spPr>
          <a:xfrm>
            <a:off x="14030326" y="8808640"/>
            <a:ext cx="1754016" cy="302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a:extLst>
              <a:ext uri="{FF2B5EF4-FFF2-40B4-BE49-F238E27FC236}">
                <a16:creationId xmlns:a16="http://schemas.microsoft.com/office/drawing/2014/main" id="{213C63F5-6E91-440C-A11E-C43558A9707C}"/>
              </a:ext>
            </a:extLst>
          </p:cNvPr>
          <p:cNvSpPr txBox="1"/>
          <p:nvPr/>
        </p:nvSpPr>
        <p:spPr>
          <a:xfrm>
            <a:off x="578644" y="2575125"/>
            <a:ext cx="14480382" cy="1754326"/>
          </a:xfrm>
          <a:prstGeom prst="rect">
            <a:avLst/>
          </a:prstGeom>
          <a:noFill/>
        </p:spPr>
        <p:txBody>
          <a:bodyPr wrap="square">
            <a:spAutoFit/>
          </a:bodyPr>
          <a:lstStyle/>
          <a:p>
            <a:r>
              <a:rPr lang="en-GB" sz="3600" b="0" i="0" u="none" strike="noStrike" baseline="0" dirty="0">
                <a:solidFill>
                  <a:srgbClr val="000000"/>
                </a:solidFill>
                <a:latin typeface="Helvetica Neue" panose="020B0604020202020204" charset="0"/>
              </a:rPr>
              <a:t>The algorithm we currently use for the optimization of a </a:t>
            </a:r>
            <a:r>
              <a:rPr lang="en-GB" sz="3600" b="1" i="0" u="none" strike="noStrike" baseline="0" dirty="0">
                <a:solidFill>
                  <a:srgbClr val="B41600"/>
                </a:solidFill>
                <a:latin typeface="Helvetica Neue" panose="020B0604020202020204" charset="0"/>
              </a:rPr>
              <a:t>treatment with VHEE </a:t>
            </a:r>
            <a:r>
              <a:rPr lang="en-GB" sz="3600" b="0" i="0" u="none" strike="noStrike" baseline="0" dirty="0">
                <a:solidFill>
                  <a:srgbClr val="000000"/>
                </a:solidFill>
                <a:latin typeface="Helvetica Neue" panose="020B0604020202020204" charset="0"/>
              </a:rPr>
              <a:t>is based on the Proton Therapy algorithm (LOMAX) for pencil beam, rearranged for electrons. </a:t>
            </a:r>
            <a:endParaRPr lang="en-US" sz="3600" dirty="0">
              <a:latin typeface="Helvetica Neue" panose="020B0604020202020204" charset="0"/>
            </a:endParaRPr>
          </a:p>
        </p:txBody>
      </p:sp>
      <p:sp>
        <p:nvSpPr>
          <p:cNvPr id="23" name="CasellaDiTesto 22">
            <a:extLst>
              <a:ext uri="{FF2B5EF4-FFF2-40B4-BE49-F238E27FC236}">
                <a16:creationId xmlns:a16="http://schemas.microsoft.com/office/drawing/2014/main" id="{14AEE08B-D31F-41A2-AFD9-E2D6005CC88B}"/>
              </a:ext>
            </a:extLst>
          </p:cNvPr>
          <p:cNvSpPr txBox="1"/>
          <p:nvPr/>
        </p:nvSpPr>
        <p:spPr>
          <a:xfrm>
            <a:off x="828674" y="4914900"/>
            <a:ext cx="13599599" cy="1077218"/>
          </a:xfrm>
          <a:prstGeom prst="rect">
            <a:avLst/>
          </a:prstGeom>
          <a:noFill/>
        </p:spPr>
        <p:txBody>
          <a:bodyPr wrap="square" rtlCol="0">
            <a:spAutoFit/>
          </a:bodyPr>
          <a:lstStyle/>
          <a:p>
            <a:r>
              <a:rPr lang="en-GB" sz="3200" b="0" i="0" u="none" strike="noStrike" baseline="0" dirty="0">
                <a:solidFill>
                  <a:srgbClr val="000000"/>
                </a:solidFill>
                <a:latin typeface="Helvetica Neue" panose="020B0604020202020204" charset="0"/>
              </a:rPr>
              <a:t>The main </a:t>
            </a:r>
            <a:r>
              <a:rPr lang="en-GB" sz="3200" b="1" i="0" u="none" strike="noStrike" baseline="0" dirty="0">
                <a:solidFill>
                  <a:srgbClr val="000000"/>
                </a:solidFill>
                <a:latin typeface="Helvetica Neue" panose="020B0604020202020204" charset="0"/>
              </a:rPr>
              <a:t>goal </a:t>
            </a:r>
            <a:r>
              <a:rPr lang="en-GB" sz="3200" b="0" i="0" u="none" strike="noStrike" baseline="0" dirty="0">
                <a:solidFill>
                  <a:srgbClr val="000000"/>
                </a:solidFill>
                <a:latin typeface="Helvetica Neue" panose="020B0604020202020204" charset="0"/>
              </a:rPr>
              <a:t>of the Optimizer is to select the </a:t>
            </a:r>
            <a:r>
              <a:rPr lang="en-GB" sz="3200" b="1" i="0" u="none" strike="noStrike" baseline="0" dirty="0">
                <a:solidFill>
                  <a:srgbClr val="B41600"/>
                </a:solidFill>
                <a:latin typeface="Helvetica Neue" panose="020B0604020202020204" charset="0"/>
              </a:rPr>
              <a:t>number of particles </a:t>
            </a:r>
            <a:r>
              <a:rPr lang="en-GB" sz="3200" b="0" i="0" u="none" strike="noStrike" baseline="0" dirty="0">
                <a:solidFill>
                  <a:srgbClr val="000000"/>
                </a:solidFill>
                <a:latin typeface="Helvetica Neue" panose="020B0604020202020204" charset="0"/>
              </a:rPr>
              <a:t>for each Pencil Beam that </a:t>
            </a:r>
            <a:r>
              <a:rPr lang="en-GB" sz="3200" b="1" i="0" u="none" strike="noStrike" baseline="0" dirty="0">
                <a:solidFill>
                  <a:srgbClr val="B41600"/>
                </a:solidFill>
                <a:latin typeface="Helvetica Neue" panose="020B0604020202020204" charset="0"/>
              </a:rPr>
              <a:t>minimize the Cost Function</a:t>
            </a:r>
            <a:r>
              <a:rPr lang="en-GB" sz="3200" b="0" i="0" u="none" strike="noStrike" baseline="0" dirty="0">
                <a:solidFill>
                  <a:srgbClr val="000000"/>
                </a:solidFill>
                <a:latin typeface="Helvetica Neue" panose="020B0604020202020204" charset="0"/>
              </a:rPr>
              <a:t>:</a:t>
            </a:r>
            <a:endParaRPr lang="en-US" sz="3200" dirty="0">
              <a:latin typeface="Helvetica Neue" panose="020B0604020202020204" charset="0"/>
            </a:endParaRPr>
          </a:p>
        </p:txBody>
      </p:sp>
      <p:sp>
        <p:nvSpPr>
          <p:cNvPr id="2" name="CasellaDiTesto 1">
            <a:extLst>
              <a:ext uri="{FF2B5EF4-FFF2-40B4-BE49-F238E27FC236}">
                <a16:creationId xmlns:a16="http://schemas.microsoft.com/office/drawing/2014/main" id="{A08ED7D3-1BB2-4958-AA70-BBEFD6C64D80}"/>
              </a:ext>
            </a:extLst>
          </p:cNvPr>
          <p:cNvSpPr txBox="1"/>
          <p:nvPr/>
        </p:nvSpPr>
        <p:spPr>
          <a:xfrm>
            <a:off x="828674" y="11778761"/>
            <a:ext cx="18012779" cy="523220"/>
          </a:xfrm>
          <a:prstGeom prst="rect">
            <a:avLst/>
          </a:prstGeom>
          <a:noFill/>
        </p:spPr>
        <p:txBody>
          <a:bodyPr wrap="square" rtlCol="0">
            <a:spAutoFit/>
          </a:bodyPr>
          <a:lstStyle/>
          <a:p>
            <a:r>
              <a:rPr lang="en-US" dirty="0"/>
              <a:t>[6] A. </a:t>
            </a:r>
            <a:r>
              <a:rPr lang="en-US" dirty="0" err="1"/>
              <a:t>Mairani</a:t>
            </a:r>
            <a:r>
              <a:rPr lang="en-US" dirty="0"/>
              <a:t>, T. T. </a:t>
            </a:r>
            <a:r>
              <a:rPr lang="en-US" dirty="0" err="1"/>
              <a:t>Böhlen</a:t>
            </a:r>
            <a:r>
              <a:rPr lang="en-US" dirty="0"/>
              <a:t>, A. </a:t>
            </a:r>
            <a:r>
              <a:rPr lang="en-US" dirty="0" err="1"/>
              <a:t>Schiavi</a:t>
            </a:r>
            <a:r>
              <a:rPr lang="en-US" dirty="0"/>
              <a:t>, T. </a:t>
            </a:r>
            <a:r>
              <a:rPr lang="en-US" dirty="0" err="1"/>
              <a:t>Tessonnier</a:t>
            </a:r>
            <a:r>
              <a:rPr lang="en-US" dirty="0"/>
              <a:t>, S. </a:t>
            </a:r>
            <a:r>
              <a:rPr lang="en-US" dirty="0" err="1"/>
              <a:t>Molinelli</a:t>
            </a:r>
            <a:r>
              <a:rPr lang="en-US" dirty="0"/>
              <a:t>, S. </a:t>
            </a:r>
            <a:r>
              <a:rPr lang="en-US" dirty="0" err="1"/>
              <a:t>Brons</a:t>
            </a:r>
            <a:r>
              <a:rPr lang="en-US" dirty="0"/>
              <a:t>, G. </a:t>
            </a:r>
            <a:r>
              <a:rPr lang="en-US" dirty="0" err="1"/>
              <a:t>Battistoni</a:t>
            </a:r>
            <a:r>
              <a:rPr lang="en-US" dirty="0"/>
              <a:t>, K. </a:t>
            </a:r>
            <a:r>
              <a:rPr lang="en-US" dirty="0" err="1"/>
              <a:t>Parodi</a:t>
            </a:r>
            <a:r>
              <a:rPr lang="en-US" dirty="0"/>
              <a:t>, and V. Patera. A monte </a:t>
            </a:r>
            <a:r>
              <a:rPr lang="en-US" dirty="0" err="1"/>
              <a:t>carlo</a:t>
            </a:r>
            <a:r>
              <a:rPr lang="en-US" dirty="0"/>
              <a:t>-based treatment planning tool for proton therapy. Phys Med Biol, 58(8):2471–90, 2013. ISSN 1361-6560. </a:t>
            </a:r>
            <a:r>
              <a:rPr lang="en-US" dirty="0" err="1"/>
              <a:t>doi</a:t>
            </a:r>
            <a:r>
              <a:rPr lang="en-US" dirty="0"/>
              <a:t>: 10.1088/0031-9155/58/8/2471.</a:t>
            </a:r>
          </a:p>
        </p:txBody>
      </p:sp>
    </p:spTree>
    <p:extLst>
      <p:ext uri="{BB962C8B-B14F-4D97-AF65-F5344CB8AC3E}">
        <p14:creationId xmlns:p14="http://schemas.microsoft.com/office/powerpoint/2010/main" val="282012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151694" y="258025"/>
            <a:ext cx="20304739" cy="1428900"/>
          </a:xfrm>
          <a:prstGeom prst="rect">
            <a:avLst/>
          </a:prstGeom>
          <a:noFill/>
          <a:ln>
            <a:noFill/>
          </a:ln>
        </p:spPr>
        <p:txBody>
          <a:bodyPr spcFirstLastPara="1" wrap="square" lIns="50800" tIns="50800" rIns="50800" bIns="50800" anchor="t" anchorCtr="0">
            <a:noAutofit/>
          </a:bodyPr>
          <a:lstStyle/>
          <a:p>
            <a:pPr marL="0" lvl="0" indent="0" algn="ctr" rtl="0">
              <a:lnSpc>
                <a:spcPct val="80000"/>
              </a:lnSpc>
              <a:spcBef>
                <a:spcPts val="0"/>
              </a:spcBef>
              <a:spcAft>
                <a:spcPts val="0"/>
              </a:spcAft>
              <a:buClr>
                <a:srgbClr val="235764"/>
              </a:buClr>
              <a:buSzPts val="8500"/>
              <a:buFont typeface="Helvetica Neue"/>
              <a:buNone/>
            </a:pPr>
            <a:r>
              <a:rPr lang="it-IT" sz="7200" b="1" i="0" u="none" strike="noStrike" cap="none" dirty="0">
                <a:solidFill>
                  <a:srgbClr val="235764"/>
                </a:solidFill>
                <a:latin typeface="Helvetica Neue"/>
                <a:ea typeface="Helvetica Neue"/>
                <a:cs typeface="Helvetica Neue"/>
                <a:sym typeface="Helvetica Neue"/>
              </a:rPr>
              <a:t>DVH RESULTS </a:t>
            </a:r>
            <a:r>
              <a:rPr lang="it-IT" sz="7200" dirty="0">
                <a:solidFill>
                  <a:srgbClr val="235764"/>
                </a:solidFill>
              </a:rPr>
              <a:t>PANCREAS</a:t>
            </a:r>
            <a:endParaRPr lang="it-IT" sz="7200" b="1" i="0" u="none" strike="noStrike" cap="none" dirty="0">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682668" y="12959294"/>
            <a:ext cx="546550"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14</a:t>
            </a:fld>
            <a:endParaRPr sz="2500" b="1" i="0" u="none" strike="noStrike" cap="none" dirty="0">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17616"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13" name="Google Shape;198;g172747d5771_2_26">
            <a:extLst>
              <a:ext uri="{FF2B5EF4-FFF2-40B4-BE49-F238E27FC236}">
                <a16:creationId xmlns:a16="http://schemas.microsoft.com/office/drawing/2014/main" id="{393BE377-D75C-497A-997C-66BDB19BD349}"/>
              </a:ext>
            </a:extLst>
          </p:cNvPr>
          <p:cNvPicPr preferRelativeResize="0"/>
          <p:nvPr/>
        </p:nvPicPr>
        <p:blipFill>
          <a:blip r:embed="rId4">
            <a:alphaModFix/>
          </a:blip>
          <a:stretch>
            <a:fillRect/>
          </a:stretch>
        </p:blipFill>
        <p:spPr>
          <a:xfrm>
            <a:off x="599188" y="2791694"/>
            <a:ext cx="12025663" cy="4942666"/>
          </a:xfrm>
          <a:prstGeom prst="rect">
            <a:avLst/>
          </a:prstGeom>
          <a:noFill/>
          <a:ln>
            <a:noFill/>
          </a:ln>
        </p:spPr>
      </p:pic>
      <p:pic>
        <p:nvPicPr>
          <p:cNvPr id="16" name="Immagine 15">
            <a:extLst>
              <a:ext uri="{FF2B5EF4-FFF2-40B4-BE49-F238E27FC236}">
                <a16:creationId xmlns:a16="http://schemas.microsoft.com/office/drawing/2014/main" id="{60A3BC4A-1585-408E-9B6A-D5A7AD193112}"/>
              </a:ext>
            </a:extLst>
          </p:cNvPr>
          <p:cNvPicPr>
            <a:picLocks noChangeAspect="1"/>
          </p:cNvPicPr>
          <p:nvPr/>
        </p:nvPicPr>
        <p:blipFill>
          <a:blip r:embed="rId5"/>
          <a:stretch>
            <a:fillRect/>
          </a:stretch>
        </p:blipFill>
        <p:spPr>
          <a:xfrm>
            <a:off x="13154241" y="1983677"/>
            <a:ext cx="10450048" cy="10501611"/>
          </a:xfrm>
          <a:prstGeom prst="rect">
            <a:avLst/>
          </a:prstGeom>
        </p:spPr>
      </p:pic>
      <p:sp>
        <p:nvSpPr>
          <p:cNvPr id="18" name="CasellaDiTesto 17">
            <a:extLst>
              <a:ext uri="{FF2B5EF4-FFF2-40B4-BE49-F238E27FC236}">
                <a16:creationId xmlns:a16="http://schemas.microsoft.com/office/drawing/2014/main" id="{DE004DC1-C229-445F-B0CC-E20272B33367}"/>
              </a:ext>
            </a:extLst>
          </p:cNvPr>
          <p:cNvSpPr txBox="1"/>
          <p:nvPr/>
        </p:nvSpPr>
        <p:spPr>
          <a:xfrm>
            <a:off x="944581" y="9847088"/>
            <a:ext cx="11334875" cy="1077218"/>
          </a:xfrm>
          <a:prstGeom prst="rect">
            <a:avLst/>
          </a:prstGeom>
          <a:noFill/>
        </p:spPr>
        <p:txBody>
          <a:bodyPr wrap="square" rtlCol="0">
            <a:spAutoFit/>
          </a:bodyPr>
          <a:lstStyle/>
          <a:p>
            <a:r>
              <a:rPr lang="en-GB" sz="3200" b="1" dirty="0">
                <a:solidFill>
                  <a:srgbClr val="FF0000"/>
                </a:solidFill>
                <a:latin typeface="Helvetica Neue" panose="020B0604020202020204" charset="0"/>
              </a:rPr>
              <a:t>First TPS for VHEE, there are no commercial solutions to plan VHEE since clinical machines </a:t>
            </a:r>
            <a:r>
              <a:rPr lang="en-GB" sz="3200" b="1" u="sng" dirty="0">
                <a:solidFill>
                  <a:srgbClr val="FF0000"/>
                </a:solidFill>
                <a:latin typeface="Helvetica Neue" panose="020B0604020202020204" charset="0"/>
              </a:rPr>
              <a:t>do not exist</a:t>
            </a:r>
            <a:endParaRPr lang="en-US" sz="3200" b="1" u="sng" dirty="0">
              <a:solidFill>
                <a:srgbClr val="FF0000"/>
              </a:solidFill>
              <a:latin typeface="Helvetica Neue" panose="020B0604020202020204" charset="0"/>
            </a:endParaRPr>
          </a:p>
        </p:txBody>
      </p:sp>
    </p:spTree>
    <p:extLst>
      <p:ext uri="{BB962C8B-B14F-4D97-AF65-F5344CB8AC3E}">
        <p14:creationId xmlns:p14="http://schemas.microsoft.com/office/powerpoint/2010/main" val="290627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19" name="Google Shape;219;p9"/>
          <p:cNvSpPr txBox="1">
            <a:spLocks noGrp="1"/>
          </p:cNvSpPr>
          <p:nvPr>
            <p:ph type="title"/>
          </p:nvPr>
        </p:nvSpPr>
        <p:spPr>
          <a:xfrm>
            <a:off x="282324" y="258030"/>
            <a:ext cx="15831835"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Index</a:t>
            </a:r>
            <a:endParaRPr sz="8500" b="1" i="0" u="none" strike="noStrike" cap="none">
              <a:solidFill>
                <a:srgbClr val="235764"/>
              </a:solidFill>
              <a:latin typeface="Helvetica Neue"/>
              <a:ea typeface="Helvetica Neue"/>
              <a:cs typeface="Helvetica Neue"/>
              <a:sym typeface="Helvetica Neue"/>
            </a:endParaRPr>
          </a:p>
        </p:txBody>
      </p:sp>
      <p:sp>
        <p:nvSpPr>
          <p:cNvPr id="220" name="Google Shape;220;p9"/>
          <p:cNvSpPr/>
          <p:nvPr/>
        </p:nvSpPr>
        <p:spPr>
          <a:xfrm>
            <a:off x="-200025" y="1"/>
            <a:ext cx="24584025" cy="14258924"/>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6600"/>
              <a:buFont typeface="Helvetica Neue"/>
              <a:buNone/>
            </a:pPr>
            <a:r>
              <a:rPr lang="en-GB" sz="6600" b="1" i="0" u="none" strike="noStrike" cap="none" dirty="0">
                <a:solidFill>
                  <a:srgbClr val="FFFFFF"/>
                </a:solidFill>
                <a:latin typeface="Helvetica Neue"/>
                <a:ea typeface="Helvetica Neue"/>
                <a:cs typeface="Helvetica Neue"/>
                <a:sym typeface="Helvetica Neue"/>
              </a:rPr>
              <a:t>FLASH EFFECT ACTIVATION </a:t>
            </a:r>
          </a:p>
          <a:p>
            <a:pPr marL="0" marR="0" lvl="0" indent="0" algn="ctr" rtl="0">
              <a:lnSpc>
                <a:spcPct val="100000"/>
              </a:lnSpc>
              <a:spcBef>
                <a:spcPts val="0"/>
              </a:spcBef>
              <a:spcAft>
                <a:spcPts val="0"/>
              </a:spcAft>
              <a:buClr>
                <a:srgbClr val="FFFFFF"/>
              </a:buClr>
              <a:buSzPts val="6600"/>
              <a:buFont typeface="Helvetica Neue"/>
              <a:buNone/>
            </a:pPr>
            <a:r>
              <a:rPr lang="en-GB" sz="6600" b="1" i="0" u="none" strike="noStrike" cap="none" dirty="0">
                <a:solidFill>
                  <a:srgbClr val="FFFFFF"/>
                </a:solidFill>
                <a:latin typeface="Helvetica Neue"/>
                <a:ea typeface="Helvetica Neue"/>
                <a:cs typeface="Helvetica Neue"/>
                <a:sym typeface="Helvetica Neue"/>
              </a:rPr>
              <a:t>&amp; </a:t>
            </a:r>
          </a:p>
          <a:p>
            <a:pPr marL="0" marR="0" lvl="0" indent="0" algn="ctr" rtl="0">
              <a:lnSpc>
                <a:spcPct val="100000"/>
              </a:lnSpc>
              <a:spcBef>
                <a:spcPts val="0"/>
              </a:spcBef>
              <a:spcAft>
                <a:spcPts val="0"/>
              </a:spcAft>
              <a:buClr>
                <a:srgbClr val="FFFFFF"/>
              </a:buClr>
              <a:buSzPts val="6600"/>
              <a:buFont typeface="Helvetica Neue"/>
              <a:buNone/>
            </a:pPr>
            <a:r>
              <a:rPr lang="en-GB" sz="6600" b="1" i="0" u="none" strike="noStrike" cap="none" dirty="0">
                <a:solidFill>
                  <a:srgbClr val="FFFFFF"/>
                </a:solidFill>
                <a:latin typeface="Helvetica Neue"/>
                <a:ea typeface="Helvetica Neue"/>
                <a:cs typeface="Helvetica Neue"/>
                <a:sym typeface="Helvetica Neue"/>
              </a:rPr>
              <a:t>CRITICAL ASPECT</a:t>
            </a:r>
          </a:p>
        </p:txBody>
      </p:sp>
      <p:sp>
        <p:nvSpPr>
          <p:cNvPr id="221" name="Google Shape;221;p9"/>
          <p:cNvSpPr txBox="1">
            <a:spLocks noGrp="1"/>
          </p:cNvSpPr>
          <p:nvPr>
            <p:ph type="sldNum" idx="12"/>
          </p:nvPr>
        </p:nvSpPr>
        <p:spPr>
          <a:xfrm>
            <a:off x="23693718" y="12905958"/>
            <a:ext cx="535499"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15</a:t>
            </a:fld>
            <a:endParaRPr sz="2500" b="1" i="0" u="none" strike="noStrike" cap="none">
              <a:solidFill>
                <a:srgbClr val="782B35"/>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2326811" y="269394"/>
            <a:ext cx="20304739" cy="1428900"/>
          </a:xfrm>
          <a:prstGeom prst="rect">
            <a:avLst/>
          </a:prstGeom>
          <a:noFill/>
          <a:ln>
            <a:noFill/>
          </a:ln>
        </p:spPr>
        <p:txBody>
          <a:bodyPr spcFirstLastPara="1" wrap="square" lIns="50800" tIns="50800" rIns="50800" bIns="50800" anchor="t" anchorCtr="0">
            <a:noAutofit/>
          </a:bodyPr>
          <a:lstStyle/>
          <a:p>
            <a:pPr lvl="0" algn="ctr">
              <a:buClr>
                <a:srgbClr val="235764"/>
              </a:buClr>
              <a:buSzPts val="8500"/>
            </a:pPr>
            <a:r>
              <a:rPr lang="en-US" sz="7200" dirty="0">
                <a:solidFill>
                  <a:srgbClr val="235764"/>
                </a:solidFill>
              </a:rPr>
              <a:t>FLASH effect and dose rate</a:t>
            </a:r>
            <a:endParaRPr lang="it-IT" sz="7200" b="1" i="0" u="none" strike="noStrike" cap="none" dirty="0">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682668" y="12959294"/>
            <a:ext cx="546550"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16</a:t>
            </a:fld>
            <a:endParaRPr sz="2500" b="1" i="0" u="none" strike="noStrike" cap="none" dirty="0">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17616"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11" name="Google Shape;275;p11">
            <a:extLst>
              <a:ext uri="{FF2B5EF4-FFF2-40B4-BE49-F238E27FC236}">
                <a16:creationId xmlns:a16="http://schemas.microsoft.com/office/drawing/2014/main" id="{F04B214D-3A92-48B3-BB0E-8B826F2036C8}"/>
              </a:ext>
            </a:extLst>
          </p:cNvPr>
          <p:cNvPicPr preferRelativeResize="0"/>
          <p:nvPr/>
        </p:nvPicPr>
        <p:blipFill rotWithShape="1">
          <a:blip r:embed="rId4">
            <a:alphaModFix/>
          </a:blip>
          <a:srcRect l="20644" t="24826" r="38506" b="19141"/>
          <a:stretch/>
        </p:blipFill>
        <p:spPr>
          <a:xfrm>
            <a:off x="2448086" y="2097727"/>
            <a:ext cx="11104986" cy="8564344"/>
          </a:xfrm>
          <a:prstGeom prst="rect">
            <a:avLst/>
          </a:prstGeom>
          <a:noFill/>
          <a:ln>
            <a:noFill/>
          </a:ln>
        </p:spPr>
      </p:pic>
      <p:sp>
        <p:nvSpPr>
          <p:cNvPr id="2" name="Rettangolo 1">
            <a:extLst>
              <a:ext uri="{FF2B5EF4-FFF2-40B4-BE49-F238E27FC236}">
                <a16:creationId xmlns:a16="http://schemas.microsoft.com/office/drawing/2014/main" id="{265D6D08-B5DD-419C-ADC5-35FAD431F745}"/>
              </a:ext>
            </a:extLst>
          </p:cNvPr>
          <p:cNvSpPr/>
          <p:nvPr/>
        </p:nvSpPr>
        <p:spPr>
          <a:xfrm>
            <a:off x="10659977" y="8362662"/>
            <a:ext cx="2310063" cy="770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141;p4">
            <a:extLst>
              <a:ext uri="{FF2B5EF4-FFF2-40B4-BE49-F238E27FC236}">
                <a16:creationId xmlns:a16="http://schemas.microsoft.com/office/drawing/2014/main" id="{E57F698E-C396-4FD9-A94A-5F9C31D3AE41}"/>
              </a:ext>
            </a:extLst>
          </p:cNvPr>
          <p:cNvSpPr/>
          <p:nvPr/>
        </p:nvSpPr>
        <p:spPr>
          <a:xfrm>
            <a:off x="16114160" y="-13684"/>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5" name="Google Shape;142;p4">
            <a:extLst>
              <a:ext uri="{FF2B5EF4-FFF2-40B4-BE49-F238E27FC236}">
                <a16:creationId xmlns:a16="http://schemas.microsoft.com/office/drawing/2014/main" id="{3C14BCC0-796D-409D-84CC-BE71737D6D0A}"/>
              </a:ext>
            </a:extLst>
          </p:cNvPr>
          <p:cNvSpPr txBox="1"/>
          <p:nvPr/>
        </p:nvSpPr>
        <p:spPr>
          <a:xfrm>
            <a:off x="16170085" y="438178"/>
            <a:ext cx="8213915" cy="841255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lvl="0" algn="ctr">
              <a:buClr>
                <a:srgbClr val="FFFFFF"/>
              </a:buClr>
              <a:buSzPts val="4800"/>
            </a:pPr>
            <a:r>
              <a:rPr lang="en-US" sz="3600" dirty="0">
                <a:solidFill>
                  <a:srgbClr val="FFFFFF"/>
                </a:solidFill>
                <a:latin typeface="Helvetica Neue"/>
                <a:ea typeface="Helvetica Neue"/>
                <a:cs typeface="Helvetica Neue"/>
                <a:sym typeface="Helvetica Neue"/>
              </a:rPr>
              <a:t>Radiobiology experiments the dose is pulsed in the time domain, with the entire field delivery happening simultaneously within one pulse. This mode of dose delivery has two characteristic dose rates:</a:t>
            </a:r>
          </a:p>
          <a:p>
            <a:pPr marL="762000" lvl="0" indent="-762000">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The first is the instantaneous dose rate, which is the dose per pulse divided by the pulse duration. </a:t>
            </a:r>
          </a:p>
          <a:p>
            <a:pPr marL="762000" lvl="0" indent="-762000">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The second is the average dose rate which is the total dose divided by the entire delivery duration.</a:t>
            </a:r>
          </a:p>
          <a:p>
            <a:pPr marR="0" lvl="0" algn="l" rtl="0">
              <a:lnSpc>
                <a:spcPct val="100000"/>
              </a:lnSpc>
              <a:spcBef>
                <a:spcPts val="0"/>
              </a:spcBef>
              <a:spcAft>
                <a:spcPts val="0"/>
              </a:spcAft>
              <a:buClr>
                <a:srgbClr val="FFFFFF"/>
              </a:buClr>
              <a:buSzPts val="3600"/>
            </a:pPr>
            <a:endParaRPr lang="en-US" sz="3600" b="0" i="0" u="none" strike="noStrike" cap="none" dirty="0">
              <a:solidFill>
                <a:srgbClr val="FFFFFF"/>
              </a:solidFill>
              <a:latin typeface="Helvetica Neue"/>
              <a:ea typeface="Helvetica Neue"/>
              <a:cs typeface="Helvetica Neue"/>
              <a:sym typeface="Helvetica Neue"/>
            </a:endParaRPr>
          </a:p>
        </p:txBody>
      </p:sp>
      <p:sp>
        <p:nvSpPr>
          <p:cNvPr id="17" name="Google Shape;326;p16">
            <a:extLst>
              <a:ext uri="{FF2B5EF4-FFF2-40B4-BE49-F238E27FC236}">
                <a16:creationId xmlns:a16="http://schemas.microsoft.com/office/drawing/2014/main" id="{E520CCD1-377A-4527-A773-4021F5F20498}"/>
              </a:ext>
            </a:extLst>
          </p:cNvPr>
          <p:cNvSpPr txBox="1">
            <a:spLocks/>
          </p:cNvSpPr>
          <p:nvPr/>
        </p:nvSpPr>
        <p:spPr>
          <a:xfrm>
            <a:off x="419181" y="10712323"/>
            <a:ext cx="127193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sz="6000" dirty="0">
                <a:solidFill>
                  <a:srgbClr val="235764"/>
                </a:solidFill>
              </a:rPr>
              <a:t>BEAM FIELD of VIEW</a:t>
            </a:r>
          </a:p>
        </p:txBody>
      </p:sp>
    </p:spTree>
    <p:extLst>
      <p:ext uri="{BB962C8B-B14F-4D97-AF65-F5344CB8AC3E}">
        <p14:creationId xmlns:p14="http://schemas.microsoft.com/office/powerpoint/2010/main" val="19923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500"/>
                                        <p:tgtEl>
                                          <p:spTgt spid="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4" end="4"/>
                                            </p:txEl>
                                          </p:spTgt>
                                        </p:tgtEl>
                                        <p:attrNameLst>
                                          <p:attrName>style.visibility</p:attrName>
                                        </p:attrNameLst>
                                      </p:cBhvr>
                                      <p:to>
                                        <p:strVal val="visible"/>
                                      </p:to>
                                    </p:set>
                                    <p:animEffect transition="in" filter="fade">
                                      <p:cBhvr>
                                        <p:cTn id="12"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83" name="Google Shape;283;p12"/>
          <p:cNvSpPr txBox="1">
            <a:spLocks noGrp="1"/>
          </p:cNvSpPr>
          <p:nvPr>
            <p:ph type="title"/>
          </p:nvPr>
        </p:nvSpPr>
        <p:spPr>
          <a:xfrm>
            <a:off x="282325" y="258030"/>
            <a:ext cx="12719300"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Average Dose Rate</a:t>
            </a:r>
            <a:endParaRPr sz="8500" b="1" i="0" u="none" strike="noStrike" cap="none">
              <a:solidFill>
                <a:srgbClr val="235764"/>
              </a:solidFill>
              <a:latin typeface="Helvetica Neue"/>
              <a:ea typeface="Helvetica Neue"/>
              <a:cs typeface="Helvetica Neue"/>
              <a:sym typeface="Helvetica Neue"/>
            </a:endParaRPr>
          </a:p>
        </p:txBody>
      </p:sp>
      <p:sp>
        <p:nvSpPr>
          <p:cNvPr id="284" name="Google Shape;284;p12"/>
          <p:cNvSpPr txBox="1">
            <a:spLocks noGrp="1"/>
          </p:cNvSpPr>
          <p:nvPr>
            <p:ph type="sldNum" idx="12"/>
          </p:nvPr>
        </p:nvSpPr>
        <p:spPr>
          <a:xfrm>
            <a:off x="23682667" y="12959293"/>
            <a:ext cx="546551"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17</a:t>
            </a:fld>
            <a:endParaRPr sz="2500" b="1" i="0" u="none" strike="noStrike" cap="none" dirty="0">
              <a:solidFill>
                <a:srgbClr val="782B35"/>
              </a:solidFill>
              <a:latin typeface="Helvetica Neue"/>
              <a:ea typeface="Helvetica Neue"/>
              <a:cs typeface="Helvetica Neue"/>
              <a:sym typeface="Helvetica Neue"/>
            </a:endParaRPr>
          </a:p>
        </p:txBody>
      </p:sp>
      <p:sp>
        <p:nvSpPr>
          <p:cNvPr id="285" name="Google Shape;285;p12"/>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286" name="Google Shape;286;p12"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287" name="Google Shape;287;p12"/>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10" name="Google Shape;274;p11">
            <a:extLst>
              <a:ext uri="{FF2B5EF4-FFF2-40B4-BE49-F238E27FC236}">
                <a16:creationId xmlns:a16="http://schemas.microsoft.com/office/drawing/2014/main" id="{E8FCCA97-B72B-42CE-852C-2B36ED98FF37}"/>
              </a:ext>
            </a:extLst>
          </p:cNvPr>
          <p:cNvPicPr preferRelativeResize="0"/>
          <p:nvPr/>
        </p:nvPicPr>
        <p:blipFill rotWithShape="1">
          <a:blip r:embed="rId4">
            <a:alphaModFix/>
          </a:blip>
          <a:srcRect/>
          <a:stretch/>
        </p:blipFill>
        <p:spPr>
          <a:xfrm>
            <a:off x="16176025" y="10109409"/>
            <a:ext cx="5222612" cy="1771957"/>
          </a:xfrm>
          <a:prstGeom prst="rect">
            <a:avLst/>
          </a:prstGeom>
          <a:noFill/>
          <a:ln>
            <a:noFill/>
          </a:ln>
        </p:spPr>
      </p:pic>
      <p:pic>
        <p:nvPicPr>
          <p:cNvPr id="12" name="Google Shape;288;p12">
            <a:extLst>
              <a:ext uri="{FF2B5EF4-FFF2-40B4-BE49-F238E27FC236}">
                <a16:creationId xmlns:a16="http://schemas.microsoft.com/office/drawing/2014/main" id="{F1876AE3-7EA0-4A69-B5A0-42DB0BB8871C}"/>
              </a:ext>
            </a:extLst>
          </p:cNvPr>
          <p:cNvPicPr preferRelativeResize="0"/>
          <p:nvPr/>
        </p:nvPicPr>
        <p:blipFill rotWithShape="1">
          <a:blip r:embed="rId5">
            <a:alphaModFix/>
          </a:blip>
          <a:srcRect l="28112" t="20057" r="7318" b="9590"/>
          <a:stretch/>
        </p:blipFill>
        <p:spPr>
          <a:xfrm>
            <a:off x="0" y="2340119"/>
            <a:ext cx="15822125" cy="9692349"/>
          </a:xfrm>
          <a:prstGeom prst="rect">
            <a:avLst/>
          </a:prstGeom>
          <a:noFill/>
          <a:ln>
            <a:noFill/>
          </a:ln>
        </p:spPr>
      </p:pic>
      <p:pic>
        <p:nvPicPr>
          <p:cNvPr id="11" name="Google Shape;277;p11">
            <a:extLst>
              <a:ext uri="{FF2B5EF4-FFF2-40B4-BE49-F238E27FC236}">
                <a16:creationId xmlns:a16="http://schemas.microsoft.com/office/drawing/2014/main" id="{E1E5B158-7D43-4020-A20B-E0479DDF2F1A}"/>
              </a:ext>
            </a:extLst>
          </p:cNvPr>
          <p:cNvPicPr preferRelativeResize="0"/>
          <p:nvPr/>
        </p:nvPicPr>
        <p:blipFill>
          <a:blip r:embed="rId6">
            <a:alphaModFix/>
          </a:blip>
          <a:stretch>
            <a:fillRect/>
          </a:stretch>
        </p:blipFill>
        <p:spPr>
          <a:xfrm>
            <a:off x="14630400" y="2402996"/>
            <a:ext cx="10770181" cy="6215993"/>
          </a:xfrm>
          <a:prstGeom prst="rect">
            <a:avLst/>
          </a:prstGeom>
          <a:noFill/>
          <a:ln>
            <a:noFill/>
          </a:ln>
        </p:spPr>
      </p:pic>
      <p:sp>
        <p:nvSpPr>
          <p:cNvPr id="2" name="Rettangolo 1">
            <a:extLst>
              <a:ext uri="{FF2B5EF4-FFF2-40B4-BE49-F238E27FC236}">
                <a16:creationId xmlns:a16="http://schemas.microsoft.com/office/drawing/2014/main" id="{EA09FA3E-ECBD-4297-B2BE-835751EC855B}"/>
              </a:ext>
            </a:extLst>
          </p:cNvPr>
          <p:cNvSpPr/>
          <p:nvPr/>
        </p:nvSpPr>
        <p:spPr>
          <a:xfrm>
            <a:off x="5005137" y="9697453"/>
            <a:ext cx="3850105" cy="866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83" name="Google Shape;283;p12"/>
          <p:cNvSpPr txBox="1">
            <a:spLocks noGrp="1"/>
          </p:cNvSpPr>
          <p:nvPr>
            <p:ph type="title"/>
          </p:nvPr>
        </p:nvSpPr>
        <p:spPr>
          <a:xfrm>
            <a:off x="282325" y="258030"/>
            <a:ext cx="12719300"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Average Dose Rate</a:t>
            </a:r>
            <a:endParaRPr sz="8500" b="1" i="0" u="none" strike="noStrike" cap="none">
              <a:solidFill>
                <a:srgbClr val="235764"/>
              </a:solidFill>
              <a:latin typeface="Helvetica Neue"/>
              <a:ea typeface="Helvetica Neue"/>
              <a:cs typeface="Helvetica Neue"/>
              <a:sym typeface="Helvetica Neue"/>
            </a:endParaRPr>
          </a:p>
        </p:txBody>
      </p:sp>
      <p:sp>
        <p:nvSpPr>
          <p:cNvPr id="284" name="Google Shape;284;p12"/>
          <p:cNvSpPr txBox="1">
            <a:spLocks noGrp="1"/>
          </p:cNvSpPr>
          <p:nvPr>
            <p:ph type="sldNum" idx="12"/>
          </p:nvPr>
        </p:nvSpPr>
        <p:spPr>
          <a:xfrm>
            <a:off x="23682667" y="12959293"/>
            <a:ext cx="546551"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18</a:t>
            </a:fld>
            <a:endParaRPr sz="2500" b="1" i="0" u="none" strike="noStrike" cap="none" dirty="0">
              <a:solidFill>
                <a:srgbClr val="782B35"/>
              </a:solidFill>
              <a:latin typeface="Helvetica Neue"/>
              <a:ea typeface="Helvetica Neue"/>
              <a:cs typeface="Helvetica Neue"/>
              <a:sym typeface="Helvetica Neue"/>
            </a:endParaRPr>
          </a:p>
        </p:txBody>
      </p:sp>
      <p:sp>
        <p:nvSpPr>
          <p:cNvPr id="285" name="Google Shape;285;p12"/>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286" name="Google Shape;286;p12"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287" name="Google Shape;287;p12"/>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289" name="Google Shape;289;p12"/>
          <p:cNvPicPr preferRelativeResize="0"/>
          <p:nvPr/>
        </p:nvPicPr>
        <p:blipFill rotWithShape="1">
          <a:blip r:embed="rId4">
            <a:alphaModFix/>
          </a:blip>
          <a:srcRect l="26354" t="25781" r="32138" b="11328"/>
          <a:stretch/>
        </p:blipFill>
        <p:spPr>
          <a:xfrm>
            <a:off x="826784" y="2193156"/>
            <a:ext cx="11316798" cy="9640235"/>
          </a:xfrm>
          <a:prstGeom prst="rect">
            <a:avLst/>
          </a:prstGeom>
          <a:noFill/>
          <a:ln>
            <a:noFill/>
          </a:ln>
        </p:spPr>
      </p:pic>
      <p:sp>
        <p:nvSpPr>
          <p:cNvPr id="12" name="Google Shape;141;p4">
            <a:extLst>
              <a:ext uri="{FF2B5EF4-FFF2-40B4-BE49-F238E27FC236}">
                <a16:creationId xmlns:a16="http://schemas.microsoft.com/office/drawing/2014/main" id="{D3162AFB-571D-4393-8881-45220A7252EF}"/>
              </a:ext>
            </a:extLst>
          </p:cNvPr>
          <p:cNvSpPr/>
          <p:nvPr/>
        </p:nvSpPr>
        <p:spPr>
          <a:xfrm>
            <a:off x="16114160" y="-13684"/>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 name="Google Shape;142;p4">
            <a:extLst>
              <a:ext uri="{FF2B5EF4-FFF2-40B4-BE49-F238E27FC236}">
                <a16:creationId xmlns:a16="http://schemas.microsoft.com/office/drawing/2014/main" id="{3F6DFA6A-351F-47EC-957D-D4816383AF9A}"/>
              </a:ext>
            </a:extLst>
          </p:cNvPr>
          <p:cNvSpPr txBox="1"/>
          <p:nvPr/>
        </p:nvSpPr>
        <p:spPr>
          <a:xfrm>
            <a:off x="16170085" y="2654168"/>
            <a:ext cx="8213915" cy="3980577"/>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lvl="0" algn="ctr">
              <a:buClr>
                <a:srgbClr val="FFFFFF"/>
              </a:buClr>
              <a:buSzPts val="4800"/>
            </a:pPr>
            <a:r>
              <a:rPr lang="en-US" sz="3600" dirty="0">
                <a:solidFill>
                  <a:srgbClr val="FFFFFF"/>
                </a:solidFill>
                <a:latin typeface="Helvetica Neue"/>
                <a:ea typeface="Helvetica Neue"/>
                <a:cs typeface="Helvetica Neue"/>
                <a:sym typeface="Helvetica Neue"/>
              </a:rPr>
              <a:t>When analyzing the pancreas optimized plan, I have found that for a threshold dose of 4Gy none of the beams matches the delivery timing needed to activate the FLASH effect. </a:t>
            </a:r>
          </a:p>
        </p:txBody>
      </p:sp>
    </p:spTree>
    <p:extLst>
      <p:ext uri="{BB962C8B-B14F-4D97-AF65-F5344CB8AC3E}">
        <p14:creationId xmlns:p14="http://schemas.microsoft.com/office/powerpoint/2010/main" val="401558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06" name="Google Shape;306;p14"/>
          <p:cNvSpPr txBox="1">
            <a:spLocks noGrp="1"/>
          </p:cNvSpPr>
          <p:nvPr>
            <p:ph type="title"/>
          </p:nvPr>
        </p:nvSpPr>
        <p:spPr>
          <a:xfrm>
            <a:off x="282324" y="258030"/>
            <a:ext cx="15831835"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Index</a:t>
            </a:r>
            <a:endParaRPr sz="8500" b="1" i="0" u="none" strike="noStrike" cap="none">
              <a:solidFill>
                <a:srgbClr val="235764"/>
              </a:solidFill>
              <a:latin typeface="Helvetica Neue"/>
              <a:ea typeface="Helvetica Neue"/>
              <a:cs typeface="Helvetica Neue"/>
              <a:sym typeface="Helvetica Neue"/>
            </a:endParaRPr>
          </a:p>
        </p:txBody>
      </p:sp>
      <p:sp>
        <p:nvSpPr>
          <p:cNvPr id="307" name="Google Shape;307;p14"/>
          <p:cNvSpPr/>
          <p:nvPr/>
        </p:nvSpPr>
        <p:spPr>
          <a:xfrm>
            <a:off x="-200025" y="1"/>
            <a:ext cx="24584025" cy="14258924"/>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6600"/>
              <a:buFont typeface="Helvetica Neue"/>
              <a:buNone/>
            </a:pPr>
            <a:r>
              <a:rPr lang="en-GB" sz="6600" b="1" i="0" u="none" strike="noStrike" cap="none" dirty="0">
                <a:solidFill>
                  <a:srgbClr val="FFFFFF"/>
                </a:solidFill>
                <a:latin typeface="Helvetica Neue"/>
                <a:ea typeface="Helvetica Neue"/>
                <a:cs typeface="Helvetica Neue"/>
                <a:sym typeface="Helvetica Neue"/>
              </a:rPr>
              <a:t>LUNG LESIONS </a:t>
            </a:r>
          </a:p>
          <a:p>
            <a:pPr marL="0" marR="0" lvl="0" indent="0" algn="ctr" rtl="0">
              <a:lnSpc>
                <a:spcPct val="100000"/>
              </a:lnSpc>
              <a:spcBef>
                <a:spcPts val="0"/>
              </a:spcBef>
              <a:spcAft>
                <a:spcPts val="0"/>
              </a:spcAft>
              <a:buClr>
                <a:srgbClr val="FFFFFF"/>
              </a:buClr>
              <a:buSzPts val="6600"/>
              <a:buFont typeface="Helvetica Neue"/>
              <a:buNone/>
            </a:pPr>
            <a:r>
              <a:rPr lang="en-GB" sz="6600" b="1" i="0" u="none" strike="noStrike" cap="none" dirty="0">
                <a:solidFill>
                  <a:srgbClr val="FFFFFF"/>
                </a:solidFill>
                <a:latin typeface="Helvetica Neue"/>
                <a:ea typeface="Helvetica Neue"/>
                <a:cs typeface="Helvetica Neue"/>
                <a:sym typeface="Helvetica Neue"/>
              </a:rPr>
              <a:t>NON-SMALL-CELL-LUNG CANCER (NSCLC)</a:t>
            </a:r>
          </a:p>
        </p:txBody>
      </p:sp>
      <p:sp>
        <p:nvSpPr>
          <p:cNvPr id="308" name="Google Shape;308;p14"/>
          <p:cNvSpPr txBox="1">
            <a:spLocks noGrp="1"/>
          </p:cNvSpPr>
          <p:nvPr>
            <p:ph type="sldNum" idx="12"/>
          </p:nvPr>
        </p:nvSpPr>
        <p:spPr>
          <a:xfrm>
            <a:off x="23693718" y="13228686"/>
            <a:ext cx="535499" cy="487313"/>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19</a:t>
            </a:fld>
            <a:endParaRPr sz="2500" b="1" i="0" u="none" strike="noStrike" cap="none">
              <a:solidFill>
                <a:srgbClr val="782B35"/>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94" name="Google Shape;94;p2"/>
          <p:cNvSpPr txBox="1">
            <a:spLocks noGrp="1"/>
          </p:cNvSpPr>
          <p:nvPr>
            <p:ph type="title"/>
          </p:nvPr>
        </p:nvSpPr>
        <p:spPr>
          <a:xfrm>
            <a:off x="282324" y="258030"/>
            <a:ext cx="15831835"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Index</a:t>
            </a:r>
            <a:endParaRPr sz="8500" b="1" i="0" u="none" strike="noStrike" cap="none">
              <a:solidFill>
                <a:srgbClr val="235764"/>
              </a:solidFill>
              <a:latin typeface="Helvetica Neue"/>
              <a:ea typeface="Helvetica Neue"/>
              <a:cs typeface="Helvetica Neue"/>
              <a:sym typeface="Helvetica Neue"/>
            </a:endParaRPr>
          </a:p>
        </p:txBody>
      </p:sp>
      <p:sp>
        <p:nvSpPr>
          <p:cNvPr id="95" name="Google Shape;95;p2"/>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a:t>
            </a:fld>
            <a:endParaRPr sz="2500" b="1" i="0" u="none" strike="noStrike" cap="none">
              <a:solidFill>
                <a:srgbClr val="782B35"/>
              </a:solidFill>
              <a:latin typeface="Helvetica Neue"/>
              <a:ea typeface="Helvetica Neue"/>
              <a:cs typeface="Helvetica Neue"/>
              <a:sym typeface="Helvetica Neue"/>
            </a:endParaRPr>
          </a:p>
        </p:txBody>
      </p:sp>
      <p:pic>
        <p:nvPicPr>
          <p:cNvPr id="96" name="Google Shape;96;p2"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97" name="Google Shape;97;p2"/>
          <p:cNvSpPr/>
          <p:nvPr/>
        </p:nvSpPr>
        <p:spPr>
          <a:xfrm>
            <a:off x="7104239" y="12927701"/>
            <a:ext cx="13599536"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98" name="Google Shape;98;p2"/>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sp>
        <p:nvSpPr>
          <p:cNvPr id="99" name="Google Shape;99;p2"/>
          <p:cNvSpPr txBox="1"/>
          <p:nvPr/>
        </p:nvSpPr>
        <p:spPr>
          <a:xfrm>
            <a:off x="2023333" y="3097641"/>
            <a:ext cx="21659334" cy="10428496"/>
          </a:xfrm>
          <a:prstGeom prst="rect">
            <a:avLst/>
          </a:prstGeom>
          <a:noFill/>
          <a:ln>
            <a:noFill/>
          </a:ln>
        </p:spPr>
        <p:txBody>
          <a:bodyPr spcFirstLastPara="1" wrap="square" lIns="50800" tIns="50800" rIns="50800" bIns="50800" anchor="ctr" anchorCtr="0">
            <a:spAutoFit/>
          </a:bodyPr>
          <a:lstStyle/>
          <a:p>
            <a:pPr marL="762000" marR="0" lvl="0" indent="-831850" algn="l" rtl="0">
              <a:lnSpc>
                <a:spcPct val="100000"/>
              </a:lnSpc>
              <a:spcBef>
                <a:spcPts val="0"/>
              </a:spcBef>
              <a:spcAft>
                <a:spcPts val="0"/>
              </a:spcAft>
              <a:buClr>
                <a:srgbClr val="235764"/>
              </a:buClr>
              <a:buSzPts val="5900"/>
              <a:buFont typeface="Helvetica Neue"/>
              <a:buChar char="๏"/>
            </a:pPr>
            <a:r>
              <a:rPr lang="en-US" sz="5900" b="0" i="0" u="none" strike="noStrike" cap="none" dirty="0">
                <a:solidFill>
                  <a:srgbClr val="235764"/>
                </a:solidFill>
                <a:latin typeface="Helvetica Neue"/>
                <a:ea typeface="Helvetica Neue"/>
                <a:cs typeface="Helvetica Neue"/>
                <a:sym typeface="Helvetica Neue"/>
              </a:rPr>
              <a:t>Radiotherapy, FLASH effect &amp; VHEE</a:t>
            </a:r>
          </a:p>
          <a:p>
            <a:pPr marR="0" lvl="0" algn="l" rtl="0">
              <a:lnSpc>
                <a:spcPct val="100000"/>
              </a:lnSpc>
              <a:spcBef>
                <a:spcPts val="0"/>
              </a:spcBef>
              <a:spcAft>
                <a:spcPts val="0"/>
              </a:spcAft>
              <a:buClr>
                <a:srgbClr val="235764"/>
              </a:buClr>
              <a:buSzPts val="5900"/>
            </a:pPr>
            <a:endParaRPr lang="en-US" sz="5900" b="0" i="0" u="none" strike="noStrike" cap="none" dirty="0">
              <a:solidFill>
                <a:srgbClr val="235764"/>
              </a:solidFill>
              <a:latin typeface="Helvetica Neue"/>
              <a:ea typeface="Helvetica Neue"/>
              <a:cs typeface="Helvetica Neue"/>
              <a:sym typeface="Helvetica Neue"/>
            </a:endParaRPr>
          </a:p>
          <a:p>
            <a:pPr marL="762000" marR="0" lvl="0" indent="-831850" algn="l" rtl="0">
              <a:lnSpc>
                <a:spcPct val="100000"/>
              </a:lnSpc>
              <a:spcBef>
                <a:spcPts val="0"/>
              </a:spcBef>
              <a:spcAft>
                <a:spcPts val="0"/>
              </a:spcAft>
              <a:buClr>
                <a:srgbClr val="235764"/>
              </a:buClr>
              <a:buSzPts val="5900"/>
              <a:buFont typeface="Helvetica Neue"/>
              <a:buChar char="๏"/>
            </a:pPr>
            <a:r>
              <a:rPr lang="en-US" sz="5900" b="0" i="0" u="none" strike="noStrike" cap="none" dirty="0">
                <a:solidFill>
                  <a:srgbClr val="235764"/>
                </a:solidFill>
                <a:latin typeface="Helvetica Neue"/>
                <a:ea typeface="Helvetica Neue"/>
                <a:cs typeface="Helvetica Neue"/>
                <a:sym typeface="Helvetica Neue"/>
              </a:rPr>
              <a:t>Clinical aspects in stereotactic pancreas treatments</a:t>
            </a:r>
          </a:p>
          <a:p>
            <a:pPr marL="762000" marR="0" lvl="0" indent="-831850" algn="l" rtl="0">
              <a:lnSpc>
                <a:spcPct val="100000"/>
              </a:lnSpc>
              <a:spcBef>
                <a:spcPts val="0"/>
              </a:spcBef>
              <a:spcAft>
                <a:spcPts val="0"/>
              </a:spcAft>
              <a:buClr>
                <a:srgbClr val="235764"/>
              </a:buClr>
              <a:buSzPts val="5900"/>
              <a:buFont typeface="Helvetica Neue"/>
              <a:buChar char="๏"/>
            </a:pPr>
            <a:endParaRPr lang="en-US" sz="5900" dirty="0">
              <a:solidFill>
                <a:srgbClr val="235764"/>
              </a:solidFill>
              <a:latin typeface="Helvetica Neue"/>
              <a:ea typeface="Helvetica Neue"/>
              <a:cs typeface="Helvetica Neue"/>
              <a:sym typeface="Helvetica Neue"/>
            </a:endParaRPr>
          </a:p>
          <a:p>
            <a:pPr marL="762000" marR="0" lvl="0" indent="-831850" algn="l" rtl="0">
              <a:lnSpc>
                <a:spcPct val="100000"/>
              </a:lnSpc>
              <a:spcBef>
                <a:spcPts val="0"/>
              </a:spcBef>
              <a:spcAft>
                <a:spcPts val="0"/>
              </a:spcAft>
              <a:buClr>
                <a:srgbClr val="235764"/>
              </a:buClr>
              <a:buSzPts val="5900"/>
              <a:buFont typeface="Helvetica Neue"/>
              <a:buChar char="๏"/>
            </a:pPr>
            <a:r>
              <a:rPr lang="en-US" sz="5900" b="0" i="0" u="none" strike="noStrike" cap="none" dirty="0">
                <a:solidFill>
                  <a:srgbClr val="235764"/>
                </a:solidFill>
                <a:latin typeface="Helvetica Neue"/>
                <a:ea typeface="Helvetica Neue"/>
                <a:cs typeface="Helvetica Neue"/>
                <a:sym typeface="Helvetica Neue"/>
              </a:rPr>
              <a:t>Flash effect Activation &amp; critical aspect</a:t>
            </a:r>
          </a:p>
          <a:p>
            <a:pPr marL="762000" marR="0" lvl="0" indent="-831850" algn="l" rtl="0">
              <a:lnSpc>
                <a:spcPct val="100000"/>
              </a:lnSpc>
              <a:spcBef>
                <a:spcPts val="0"/>
              </a:spcBef>
              <a:spcAft>
                <a:spcPts val="0"/>
              </a:spcAft>
              <a:buClr>
                <a:srgbClr val="235764"/>
              </a:buClr>
              <a:buSzPts val="5900"/>
              <a:buFont typeface="Helvetica Neue"/>
              <a:buChar char="๏"/>
            </a:pPr>
            <a:endParaRPr lang="en-US" sz="5900" dirty="0">
              <a:solidFill>
                <a:srgbClr val="235764"/>
              </a:solidFill>
              <a:latin typeface="Helvetica Neue"/>
              <a:ea typeface="Helvetica Neue"/>
              <a:cs typeface="Helvetica Neue"/>
              <a:sym typeface="Helvetica Neue"/>
            </a:endParaRPr>
          </a:p>
          <a:p>
            <a:pPr marL="762000" marR="0" lvl="0" indent="-831850" algn="l" rtl="0">
              <a:lnSpc>
                <a:spcPct val="100000"/>
              </a:lnSpc>
              <a:spcBef>
                <a:spcPts val="0"/>
              </a:spcBef>
              <a:spcAft>
                <a:spcPts val="0"/>
              </a:spcAft>
              <a:buClr>
                <a:srgbClr val="235764"/>
              </a:buClr>
              <a:buSzPts val="5900"/>
              <a:buFont typeface="Helvetica Neue"/>
              <a:buChar char="๏"/>
            </a:pPr>
            <a:r>
              <a:rPr lang="en-US" sz="5900" dirty="0">
                <a:solidFill>
                  <a:srgbClr val="235764"/>
                </a:solidFill>
                <a:latin typeface="Helvetica Neue"/>
                <a:ea typeface="Helvetica Neue"/>
                <a:cs typeface="Helvetica Neue"/>
                <a:sym typeface="Helvetica Neue"/>
              </a:rPr>
              <a:t>L</a:t>
            </a:r>
            <a:r>
              <a:rPr lang="en-US" sz="5900" b="0" i="0" u="none" strike="noStrike" cap="none" dirty="0">
                <a:solidFill>
                  <a:srgbClr val="235764"/>
                </a:solidFill>
                <a:latin typeface="Helvetica Neue"/>
                <a:ea typeface="Helvetica Neue"/>
                <a:cs typeface="Helvetica Neue"/>
                <a:sym typeface="Helvetica Neue"/>
              </a:rPr>
              <a:t>ung lesions Non-Small-Cell-Lung </a:t>
            </a:r>
            <a:r>
              <a:rPr lang="en-US" sz="5900" dirty="0">
                <a:solidFill>
                  <a:srgbClr val="235764"/>
                </a:solidFill>
                <a:latin typeface="Helvetica Neue"/>
                <a:ea typeface="Helvetica Neue"/>
                <a:cs typeface="Helvetica Neue"/>
                <a:sym typeface="Helvetica Neue"/>
              </a:rPr>
              <a:t>C</a:t>
            </a:r>
            <a:r>
              <a:rPr lang="en-US" sz="5900" b="0" i="0" u="none" strike="noStrike" cap="none" dirty="0">
                <a:solidFill>
                  <a:srgbClr val="235764"/>
                </a:solidFill>
                <a:latin typeface="Helvetica Neue"/>
                <a:ea typeface="Helvetica Neue"/>
                <a:cs typeface="Helvetica Neue"/>
                <a:sym typeface="Helvetica Neue"/>
              </a:rPr>
              <a:t>ancer (NSCLC)</a:t>
            </a:r>
          </a:p>
          <a:p>
            <a:pPr marL="762000" marR="0" lvl="0" indent="-831850" algn="l" rtl="0">
              <a:lnSpc>
                <a:spcPct val="100000"/>
              </a:lnSpc>
              <a:spcBef>
                <a:spcPts val="0"/>
              </a:spcBef>
              <a:spcAft>
                <a:spcPts val="0"/>
              </a:spcAft>
              <a:buClr>
                <a:srgbClr val="235764"/>
              </a:buClr>
              <a:buSzPts val="5900"/>
              <a:buFont typeface="Helvetica Neue"/>
              <a:buChar char="๏"/>
            </a:pPr>
            <a:endParaRPr lang="en-US" sz="5900" dirty="0"/>
          </a:p>
          <a:p>
            <a:pPr marL="762000" marR="0" lvl="0" indent="-609600" algn="l" rtl="0">
              <a:lnSpc>
                <a:spcPct val="100000"/>
              </a:lnSpc>
              <a:spcBef>
                <a:spcPts val="0"/>
              </a:spcBef>
              <a:spcAft>
                <a:spcPts val="0"/>
              </a:spcAft>
              <a:buClr>
                <a:srgbClr val="FFFFFF"/>
              </a:buClr>
              <a:buSzPts val="2400"/>
              <a:buFont typeface="Helvetica Neue"/>
              <a:buNone/>
            </a:pPr>
            <a:endParaRPr lang="en-US" sz="5900" b="0" i="0" u="none" strike="noStrike" cap="none" dirty="0">
              <a:solidFill>
                <a:srgbClr val="235764"/>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lang="en-US" sz="3500" b="0" i="0" u="none" strike="noStrike" cap="none" dirty="0">
              <a:solidFill>
                <a:srgbClr val="235764"/>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lang="en-US" sz="3500" b="0" i="0" u="none" strike="noStrike" cap="none" dirty="0">
              <a:solidFill>
                <a:srgbClr val="235764"/>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lang="en-US" sz="3500" b="0" i="0" u="none" strike="noStrike" cap="none" dirty="0">
              <a:solidFill>
                <a:srgbClr val="235764"/>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lang="en-US" sz="3500" b="0" i="0" u="none" strike="noStrike" cap="none" dirty="0">
              <a:solidFill>
                <a:srgbClr val="235764"/>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6" name="Google Shape;326;p16"/>
          <p:cNvSpPr txBox="1">
            <a:spLocks noGrp="1"/>
          </p:cNvSpPr>
          <p:nvPr>
            <p:ph type="title"/>
          </p:nvPr>
        </p:nvSpPr>
        <p:spPr>
          <a:xfrm>
            <a:off x="282325" y="258030"/>
            <a:ext cx="12719300"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dirty="0">
                <a:solidFill>
                  <a:srgbClr val="235764"/>
                </a:solidFill>
                <a:latin typeface="Helvetica Neue"/>
                <a:ea typeface="Helvetica Neue"/>
                <a:cs typeface="Helvetica Neue"/>
                <a:sym typeface="Helvetica Neue"/>
              </a:rPr>
              <a:t>LUNG LESIONS NSCLC </a:t>
            </a: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20</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3" name="Immagine 2">
            <a:extLst>
              <a:ext uri="{FF2B5EF4-FFF2-40B4-BE49-F238E27FC236}">
                <a16:creationId xmlns:a16="http://schemas.microsoft.com/office/drawing/2014/main" id="{BD3C66E1-7540-46E1-A93B-3BAF64B41978}"/>
              </a:ext>
            </a:extLst>
          </p:cNvPr>
          <p:cNvPicPr>
            <a:picLocks noChangeAspect="1"/>
          </p:cNvPicPr>
          <p:nvPr/>
        </p:nvPicPr>
        <p:blipFill>
          <a:blip r:embed="rId4"/>
          <a:stretch>
            <a:fillRect/>
          </a:stretch>
        </p:blipFill>
        <p:spPr>
          <a:xfrm>
            <a:off x="658102" y="2032954"/>
            <a:ext cx="12769140" cy="10154816"/>
          </a:xfrm>
          <a:prstGeom prst="rect">
            <a:avLst/>
          </a:prstGeom>
        </p:spPr>
      </p:pic>
      <p:sp>
        <p:nvSpPr>
          <p:cNvPr id="13" name="Google Shape;141;p4">
            <a:extLst>
              <a:ext uri="{FF2B5EF4-FFF2-40B4-BE49-F238E27FC236}">
                <a16:creationId xmlns:a16="http://schemas.microsoft.com/office/drawing/2014/main" id="{D540B9E5-2E8B-44B5-AF87-B915E84290AA}"/>
              </a:ext>
            </a:extLst>
          </p:cNvPr>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 name="Google Shape;142;p4">
            <a:extLst>
              <a:ext uri="{FF2B5EF4-FFF2-40B4-BE49-F238E27FC236}">
                <a16:creationId xmlns:a16="http://schemas.microsoft.com/office/drawing/2014/main" id="{6C19DEAE-54B4-4D8E-8D8B-6F91C23B2A86}"/>
              </a:ext>
            </a:extLst>
          </p:cNvPr>
          <p:cNvSpPr txBox="1"/>
          <p:nvPr/>
        </p:nvSpPr>
        <p:spPr>
          <a:xfrm>
            <a:off x="16170085" y="2828104"/>
            <a:ext cx="8213915" cy="34265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L="762000" lvl="0" indent="-762000">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PTV Prescription 12x4=48Gy</a:t>
            </a:r>
          </a:p>
          <a:p>
            <a:pPr marL="762000" lvl="0" indent="-762000">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Ribs Constraints: 43 </a:t>
            </a:r>
            <a:r>
              <a:rPr lang="en-US" sz="3600" dirty="0" err="1">
                <a:solidFill>
                  <a:srgbClr val="FFFFFF"/>
                </a:solidFill>
                <a:latin typeface="Helvetica Neue"/>
                <a:ea typeface="Helvetica Neue"/>
                <a:cs typeface="Helvetica Neue"/>
                <a:sym typeface="Helvetica Neue"/>
              </a:rPr>
              <a:t>Gy</a:t>
            </a:r>
            <a:endParaRPr lang="en-US" sz="3600" dirty="0">
              <a:solidFill>
                <a:srgbClr val="FFFFFF"/>
              </a:solidFill>
              <a:latin typeface="Helvetica Neue"/>
              <a:ea typeface="Helvetica Neue"/>
              <a:cs typeface="Helvetica Neue"/>
              <a:sym typeface="Helvetica Neue"/>
            </a:endParaRPr>
          </a:p>
          <a:p>
            <a:pPr marL="762000" lvl="0" indent="-762000">
              <a:buClr>
                <a:srgbClr val="FFFFFF"/>
              </a:buClr>
              <a:buSzPts val="3600"/>
              <a:buFont typeface="Helvetica Neue"/>
              <a:buChar char="๏"/>
            </a:pPr>
            <a:r>
              <a:rPr lang="en-US" sz="3600" dirty="0">
                <a:solidFill>
                  <a:srgbClr val="FFFFFF"/>
                </a:solidFill>
                <a:latin typeface="Helvetica Neue"/>
                <a:ea typeface="Helvetica Neue"/>
                <a:cs typeface="Helvetica Neue"/>
                <a:sym typeface="Helvetica Neue"/>
              </a:rPr>
              <a:t>Spinal cord Constraints: 23 </a:t>
            </a:r>
            <a:r>
              <a:rPr lang="en-US" sz="3600" dirty="0" err="1">
                <a:solidFill>
                  <a:srgbClr val="FFFFFF"/>
                </a:solidFill>
                <a:latin typeface="Helvetica Neue"/>
                <a:ea typeface="Helvetica Neue"/>
                <a:cs typeface="Helvetica Neue"/>
                <a:sym typeface="Helvetica Neue"/>
              </a:rPr>
              <a:t>Gy</a:t>
            </a:r>
            <a:r>
              <a:rPr lang="en-US" sz="3600" dirty="0">
                <a:solidFill>
                  <a:srgbClr val="FFFFFF"/>
                </a:solidFill>
                <a:latin typeface="Helvetica Neue"/>
                <a:ea typeface="Helvetica Neue"/>
                <a:cs typeface="Helvetica Neue"/>
                <a:sym typeface="Helvetica Neue"/>
              </a:rPr>
              <a:t> </a:t>
            </a:r>
          </a:p>
          <a:p>
            <a:pPr marR="0" lvl="0" algn="l" rtl="0">
              <a:lnSpc>
                <a:spcPct val="100000"/>
              </a:lnSpc>
              <a:spcBef>
                <a:spcPts val="0"/>
              </a:spcBef>
              <a:spcAft>
                <a:spcPts val="0"/>
              </a:spcAft>
              <a:buClr>
                <a:srgbClr val="FFFFFF"/>
              </a:buClr>
              <a:buSzPts val="3600"/>
            </a:pPr>
            <a:endParaRPr lang="en-US" sz="3600" b="0" i="0" u="none" strike="noStrike" cap="none" dirty="0">
              <a:solidFill>
                <a:srgbClr val="FFFFFF"/>
              </a:solidFill>
              <a:latin typeface="Helvetica Neue"/>
              <a:ea typeface="Helvetica Neue"/>
              <a:cs typeface="Helvetica Neue"/>
              <a:sym typeface="Helvetica Neue"/>
            </a:endParaRPr>
          </a:p>
        </p:txBody>
      </p:sp>
      <p:pic>
        <p:nvPicPr>
          <p:cNvPr id="15" name="Immagine 14">
            <a:extLst>
              <a:ext uri="{FF2B5EF4-FFF2-40B4-BE49-F238E27FC236}">
                <a16:creationId xmlns:a16="http://schemas.microsoft.com/office/drawing/2014/main" id="{ABE83D14-C262-40D9-A311-32E01CA98DAC}"/>
              </a:ext>
            </a:extLst>
          </p:cNvPr>
          <p:cNvPicPr>
            <a:picLocks noChangeAspect="1"/>
          </p:cNvPicPr>
          <p:nvPr/>
        </p:nvPicPr>
        <p:blipFill>
          <a:blip r:embed="rId5"/>
          <a:stretch>
            <a:fillRect/>
          </a:stretch>
        </p:blipFill>
        <p:spPr>
          <a:xfrm>
            <a:off x="16114160" y="6053608"/>
            <a:ext cx="8269840" cy="6486151"/>
          </a:xfrm>
          <a:prstGeom prst="rect">
            <a:avLst/>
          </a:prstGeom>
        </p:spPr>
      </p:pic>
    </p:spTree>
    <p:extLst>
      <p:ext uri="{BB962C8B-B14F-4D97-AF65-F5344CB8AC3E}">
        <p14:creationId xmlns:p14="http://schemas.microsoft.com/office/powerpoint/2010/main" val="32024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6" name="Google Shape;326;p16"/>
          <p:cNvSpPr txBox="1">
            <a:spLocks noGrp="1"/>
          </p:cNvSpPr>
          <p:nvPr>
            <p:ph type="title"/>
          </p:nvPr>
        </p:nvSpPr>
        <p:spPr>
          <a:xfrm>
            <a:off x="282324" y="258030"/>
            <a:ext cx="22818307"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800" dirty="0" err="1">
                <a:solidFill>
                  <a:srgbClr val="235764"/>
                </a:solidFill>
              </a:rPr>
              <a:t>Lung</a:t>
            </a:r>
            <a:r>
              <a:rPr lang="it-IT" sz="8800" dirty="0">
                <a:solidFill>
                  <a:srgbClr val="235764"/>
                </a:solidFill>
              </a:rPr>
              <a:t> IMRT-Like for VHEE planning</a:t>
            </a:r>
            <a:endParaRPr sz="8500" b="1" i="0" u="none" strike="noStrike" cap="none" dirty="0">
              <a:solidFill>
                <a:srgbClr val="235764"/>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21</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1" name="Freccia a destra 10">
            <a:extLst>
              <a:ext uri="{FF2B5EF4-FFF2-40B4-BE49-F238E27FC236}">
                <a16:creationId xmlns:a16="http://schemas.microsoft.com/office/drawing/2014/main" id="{26A0A4E0-6B80-4D5B-9C87-B456C01E993A}"/>
              </a:ext>
            </a:extLst>
          </p:cNvPr>
          <p:cNvSpPr/>
          <p:nvPr/>
        </p:nvSpPr>
        <p:spPr>
          <a:xfrm>
            <a:off x="7104239" y="4769770"/>
            <a:ext cx="1554554" cy="135936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20E1E9FA-6AC4-4892-82E3-89B81B3BC090}"/>
              </a:ext>
            </a:extLst>
          </p:cNvPr>
          <p:cNvPicPr>
            <a:picLocks noChangeAspect="1"/>
          </p:cNvPicPr>
          <p:nvPr/>
        </p:nvPicPr>
        <p:blipFill rotWithShape="1">
          <a:blip r:embed="rId4"/>
          <a:srcRect l="9266" r="8822"/>
          <a:stretch/>
        </p:blipFill>
        <p:spPr>
          <a:xfrm>
            <a:off x="738356" y="3219972"/>
            <a:ext cx="6164692" cy="4597581"/>
          </a:xfrm>
          <a:prstGeom prst="rect">
            <a:avLst/>
          </a:prstGeom>
        </p:spPr>
      </p:pic>
      <p:pic>
        <p:nvPicPr>
          <p:cNvPr id="12" name="Immagine 11">
            <a:extLst>
              <a:ext uri="{FF2B5EF4-FFF2-40B4-BE49-F238E27FC236}">
                <a16:creationId xmlns:a16="http://schemas.microsoft.com/office/drawing/2014/main" id="{F4F6F0C0-9D78-4006-888A-E238265B7435}"/>
              </a:ext>
            </a:extLst>
          </p:cNvPr>
          <p:cNvPicPr>
            <a:picLocks noChangeAspect="1"/>
          </p:cNvPicPr>
          <p:nvPr/>
        </p:nvPicPr>
        <p:blipFill>
          <a:blip r:embed="rId5"/>
          <a:stretch>
            <a:fillRect/>
          </a:stretch>
        </p:blipFill>
        <p:spPr>
          <a:xfrm>
            <a:off x="17201642" y="3043328"/>
            <a:ext cx="6164692" cy="4666092"/>
          </a:xfrm>
          <a:prstGeom prst="rect">
            <a:avLst/>
          </a:prstGeom>
        </p:spPr>
      </p:pic>
      <p:pic>
        <p:nvPicPr>
          <p:cNvPr id="13" name="Immagine 12">
            <a:extLst>
              <a:ext uri="{FF2B5EF4-FFF2-40B4-BE49-F238E27FC236}">
                <a16:creationId xmlns:a16="http://schemas.microsoft.com/office/drawing/2014/main" id="{D392D79F-9D43-4831-8A96-94B54057E229}"/>
              </a:ext>
            </a:extLst>
          </p:cNvPr>
          <p:cNvPicPr>
            <a:picLocks noChangeAspect="1"/>
          </p:cNvPicPr>
          <p:nvPr/>
        </p:nvPicPr>
        <p:blipFill>
          <a:blip r:embed="rId6"/>
          <a:stretch>
            <a:fillRect/>
          </a:stretch>
        </p:blipFill>
        <p:spPr>
          <a:xfrm>
            <a:off x="8658793" y="2076148"/>
            <a:ext cx="7478992" cy="6724435"/>
          </a:xfrm>
          <a:prstGeom prst="rect">
            <a:avLst/>
          </a:prstGeom>
        </p:spPr>
      </p:pic>
      <p:sp>
        <p:nvSpPr>
          <p:cNvPr id="14" name="Freccia a destra 13">
            <a:extLst>
              <a:ext uri="{FF2B5EF4-FFF2-40B4-BE49-F238E27FC236}">
                <a16:creationId xmlns:a16="http://schemas.microsoft.com/office/drawing/2014/main" id="{5E03CD0A-81EE-4AA6-BE72-78A9F6E255C8}"/>
              </a:ext>
            </a:extLst>
          </p:cNvPr>
          <p:cNvSpPr/>
          <p:nvPr/>
        </p:nvSpPr>
        <p:spPr>
          <a:xfrm>
            <a:off x="15012015" y="4696690"/>
            <a:ext cx="1554554" cy="135936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Google Shape;326;p16">
            <a:extLst>
              <a:ext uri="{FF2B5EF4-FFF2-40B4-BE49-F238E27FC236}">
                <a16:creationId xmlns:a16="http://schemas.microsoft.com/office/drawing/2014/main" id="{BEA4AE0B-CB00-4002-AF5B-A5A31203E44E}"/>
              </a:ext>
            </a:extLst>
          </p:cNvPr>
          <p:cNvSpPr txBox="1">
            <a:spLocks/>
          </p:cNvSpPr>
          <p:nvPr/>
        </p:nvSpPr>
        <p:spPr>
          <a:xfrm>
            <a:off x="-566563" y="10055012"/>
            <a:ext cx="8456528" cy="912325"/>
          </a:xfrm>
          <a:prstGeom prst="rect">
            <a:avLst/>
          </a:prstGeom>
          <a:noFill/>
          <a:ln>
            <a:noFill/>
          </a:ln>
        </p:spPr>
        <p:txBody>
          <a:bodyPr spcFirstLastPara="1" wrap="square" lIns="50800" tIns="50800" rIns="50800" bIns="50800" anchor="t" anchorCtr="0">
            <a:normAutofit fontScale="92500" lnSpcReduction="20000"/>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IMRT-LIKE</a:t>
            </a:r>
          </a:p>
        </p:txBody>
      </p:sp>
      <p:sp>
        <p:nvSpPr>
          <p:cNvPr id="16" name="Google Shape;326;p16">
            <a:extLst>
              <a:ext uri="{FF2B5EF4-FFF2-40B4-BE49-F238E27FC236}">
                <a16:creationId xmlns:a16="http://schemas.microsoft.com/office/drawing/2014/main" id="{D527C8C0-66C9-4739-BFD0-C64B7D8BDFCF}"/>
              </a:ext>
            </a:extLst>
          </p:cNvPr>
          <p:cNvSpPr txBox="1">
            <a:spLocks/>
          </p:cNvSpPr>
          <p:nvPr/>
        </p:nvSpPr>
        <p:spPr>
          <a:xfrm>
            <a:off x="15761211" y="10021008"/>
            <a:ext cx="8456528" cy="912325"/>
          </a:xfrm>
          <a:prstGeom prst="rect">
            <a:avLst/>
          </a:prstGeom>
          <a:noFill/>
          <a:ln>
            <a:noFill/>
          </a:ln>
        </p:spPr>
        <p:txBody>
          <a:bodyPr spcFirstLastPara="1" wrap="square" lIns="50800" tIns="50800" rIns="50800" bIns="50800" anchor="t" anchorCtr="0">
            <a:normAutofit fontScale="92500" lnSpcReduction="20000"/>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VHEE</a:t>
            </a:r>
          </a:p>
        </p:txBody>
      </p:sp>
    </p:spTree>
    <p:extLst>
      <p:ext uri="{BB962C8B-B14F-4D97-AF65-F5344CB8AC3E}">
        <p14:creationId xmlns:p14="http://schemas.microsoft.com/office/powerpoint/2010/main" val="419087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6" name="Google Shape;326;p16"/>
          <p:cNvSpPr txBox="1">
            <a:spLocks noGrp="1"/>
          </p:cNvSpPr>
          <p:nvPr>
            <p:ph type="title"/>
          </p:nvPr>
        </p:nvSpPr>
        <p:spPr>
          <a:xfrm>
            <a:off x="282324" y="258030"/>
            <a:ext cx="16345317"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dirty="0" err="1">
                <a:solidFill>
                  <a:srgbClr val="235764"/>
                </a:solidFill>
                <a:latin typeface="Helvetica Neue"/>
                <a:ea typeface="Helvetica Neue"/>
                <a:cs typeface="Helvetica Neue"/>
                <a:sym typeface="Helvetica Neue"/>
              </a:rPr>
              <a:t>Lung</a:t>
            </a:r>
            <a:r>
              <a:rPr lang="it-IT" sz="8500" b="1" i="0" u="none" strike="noStrike" cap="none" dirty="0">
                <a:solidFill>
                  <a:srgbClr val="235764"/>
                </a:solidFill>
                <a:latin typeface="Helvetica Neue"/>
                <a:ea typeface="Helvetica Neue"/>
                <a:cs typeface="Helvetica Neue"/>
                <a:sym typeface="Helvetica Neue"/>
              </a:rPr>
              <a:t> Cancer – Energy </a:t>
            </a:r>
            <a:r>
              <a:rPr lang="it-IT" sz="8500" b="1" i="0" u="none" strike="noStrike" cap="none" dirty="0" err="1">
                <a:solidFill>
                  <a:srgbClr val="235764"/>
                </a:solidFill>
                <a:latin typeface="Helvetica Neue"/>
                <a:ea typeface="Helvetica Neue"/>
                <a:cs typeface="Helvetica Neue"/>
                <a:sym typeface="Helvetica Neue"/>
              </a:rPr>
              <a:t>Beam</a:t>
            </a:r>
            <a:endParaRPr sz="8500" b="1" i="0" u="none" strike="noStrike" cap="none" dirty="0">
              <a:solidFill>
                <a:srgbClr val="235764"/>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22</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4" name="Immagine 3">
            <a:extLst>
              <a:ext uri="{FF2B5EF4-FFF2-40B4-BE49-F238E27FC236}">
                <a16:creationId xmlns:a16="http://schemas.microsoft.com/office/drawing/2014/main" id="{EBB469E0-CE4A-4845-B739-359ED277DEB5}"/>
              </a:ext>
            </a:extLst>
          </p:cNvPr>
          <p:cNvPicPr>
            <a:picLocks noChangeAspect="1"/>
          </p:cNvPicPr>
          <p:nvPr/>
        </p:nvPicPr>
        <p:blipFill>
          <a:blip r:embed="rId4"/>
          <a:stretch>
            <a:fillRect/>
          </a:stretch>
        </p:blipFill>
        <p:spPr>
          <a:xfrm>
            <a:off x="1929231" y="2542558"/>
            <a:ext cx="10214351" cy="9735553"/>
          </a:xfrm>
          <a:prstGeom prst="rect">
            <a:avLst/>
          </a:prstGeom>
        </p:spPr>
      </p:pic>
      <p:pic>
        <p:nvPicPr>
          <p:cNvPr id="7" name="Immagine 6">
            <a:extLst>
              <a:ext uri="{FF2B5EF4-FFF2-40B4-BE49-F238E27FC236}">
                <a16:creationId xmlns:a16="http://schemas.microsoft.com/office/drawing/2014/main" id="{B28DBF46-4ACD-46E2-903B-7EDFBA70F78C}"/>
              </a:ext>
            </a:extLst>
          </p:cNvPr>
          <p:cNvPicPr>
            <a:picLocks noChangeAspect="1"/>
          </p:cNvPicPr>
          <p:nvPr/>
        </p:nvPicPr>
        <p:blipFill>
          <a:blip r:embed="rId5"/>
          <a:stretch>
            <a:fillRect/>
          </a:stretch>
        </p:blipFill>
        <p:spPr>
          <a:xfrm>
            <a:off x="12809120" y="2779570"/>
            <a:ext cx="9838676" cy="8846050"/>
          </a:xfrm>
          <a:prstGeom prst="rect">
            <a:avLst/>
          </a:prstGeom>
        </p:spPr>
      </p:pic>
    </p:spTree>
    <p:extLst>
      <p:ext uri="{BB962C8B-B14F-4D97-AF65-F5344CB8AC3E}">
        <p14:creationId xmlns:p14="http://schemas.microsoft.com/office/powerpoint/2010/main" val="3618147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6" name="Google Shape;326;p16"/>
          <p:cNvSpPr txBox="1">
            <a:spLocks noGrp="1"/>
          </p:cNvSpPr>
          <p:nvPr>
            <p:ph type="title"/>
          </p:nvPr>
        </p:nvSpPr>
        <p:spPr>
          <a:xfrm>
            <a:off x="282324" y="258030"/>
            <a:ext cx="20965443"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en-US" sz="8500" b="1" i="0" u="none" strike="noStrike" cap="none" dirty="0">
                <a:solidFill>
                  <a:srgbClr val="235764"/>
                </a:solidFill>
                <a:latin typeface="Helvetica Neue"/>
                <a:ea typeface="Helvetica Neue"/>
                <a:cs typeface="Helvetica Neue"/>
                <a:sym typeface="Helvetica Neue"/>
              </a:rPr>
              <a:t>Lung Cancer – isodose distribution</a:t>
            </a: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23</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7" name="Google Shape;326;p16">
            <a:extLst>
              <a:ext uri="{FF2B5EF4-FFF2-40B4-BE49-F238E27FC236}">
                <a16:creationId xmlns:a16="http://schemas.microsoft.com/office/drawing/2014/main" id="{A4C74EC7-6070-4A80-A8C3-CE70BD964423}"/>
              </a:ext>
            </a:extLst>
          </p:cNvPr>
          <p:cNvSpPr txBox="1">
            <a:spLocks/>
          </p:cNvSpPr>
          <p:nvPr/>
        </p:nvSpPr>
        <p:spPr>
          <a:xfrm>
            <a:off x="-192011" y="2349839"/>
            <a:ext cx="127193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VMAT</a:t>
            </a:r>
          </a:p>
        </p:txBody>
      </p:sp>
      <p:sp>
        <p:nvSpPr>
          <p:cNvPr id="28" name="Google Shape;326;p16">
            <a:extLst>
              <a:ext uri="{FF2B5EF4-FFF2-40B4-BE49-F238E27FC236}">
                <a16:creationId xmlns:a16="http://schemas.microsoft.com/office/drawing/2014/main" id="{7DA96C0A-E8DE-4C8E-A172-863833720CDE}"/>
              </a:ext>
            </a:extLst>
          </p:cNvPr>
          <p:cNvSpPr txBox="1">
            <a:spLocks/>
          </p:cNvSpPr>
          <p:nvPr/>
        </p:nvSpPr>
        <p:spPr>
          <a:xfrm>
            <a:off x="11199025" y="2338744"/>
            <a:ext cx="127193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VHEE</a:t>
            </a:r>
          </a:p>
        </p:txBody>
      </p:sp>
      <p:pic>
        <p:nvPicPr>
          <p:cNvPr id="4" name="Immagine 3">
            <a:extLst>
              <a:ext uri="{FF2B5EF4-FFF2-40B4-BE49-F238E27FC236}">
                <a16:creationId xmlns:a16="http://schemas.microsoft.com/office/drawing/2014/main" id="{50EF955E-62BA-4382-AEC2-466CA1F22A97}"/>
              </a:ext>
            </a:extLst>
          </p:cNvPr>
          <p:cNvPicPr>
            <a:picLocks noChangeAspect="1"/>
          </p:cNvPicPr>
          <p:nvPr/>
        </p:nvPicPr>
        <p:blipFill>
          <a:blip r:embed="rId4"/>
          <a:stretch>
            <a:fillRect/>
          </a:stretch>
        </p:blipFill>
        <p:spPr>
          <a:xfrm>
            <a:off x="13287375" y="3938047"/>
            <a:ext cx="5429353" cy="4109509"/>
          </a:xfrm>
          <a:prstGeom prst="rect">
            <a:avLst/>
          </a:prstGeom>
        </p:spPr>
      </p:pic>
      <p:pic>
        <p:nvPicPr>
          <p:cNvPr id="8" name="Immagine 7">
            <a:extLst>
              <a:ext uri="{FF2B5EF4-FFF2-40B4-BE49-F238E27FC236}">
                <a16:creationId xmlns:a16="http://schemas.microsoft.com/office/drawing/2014/main" id="{2A60A2E7-7C6C-4153-B56B-08D7E77BFD7A}"/>
              </a:ext>
            </a:extLst>
          </p:cNvPr>
          <p:cNvPicPr>
            <a:picLocks noChangeAspect="1"/>
          </p:cNvPicPr>
          <p:nvPr/>
        </p:nvPicPr>
        <p:blipFill rotWithShape="1">
          <a:blip r:embed="rId5"/>
          <a:srcRect b="14310"/>
          <a:stretch/>
        </p:blipFill>
        <p:spPr>
          <a:xfrm>
            <a:off x="19152919" y="3938046"/>
            <a:ext cx="4344450" cy="4109510"/>
          </a:xfrm>
          <a:prstGeom prst="rect">
            <a:avLst/>
          </a:prstGeom>
        </p:spPr>
      </p:pic>
      <p:pic>
        <p:nvPicPr>
          <p:cNvPr id="23" name="Immagine 22">
            <a:extLst>
              <a:ext uri="{FF2B5EF4-FFF2-40B4-BE49-F238E27FC236}">
                <a16:creationId xmlns:a16="http://schemas.microsoft.com/office/drawing/2014/main" id="{C729CA60-9BE1-4696-99CA-A7BB302A4C0E}"/>
              </a:ext>
            </a:extLst>
          </p:cNvPr>
          <p:cNvPicPr>
            <a:picLocks noChangeAspect="1"/>
          </p:cNvPicPr>
          <p:nvPr/>
        </p:nvPicPr>
        <p:blipFill>
          <a:blip r:embed="rId6"/>
          <a:stretch>
            <a:fillRect/>
          </a:stretch>
        </p:blipFill>
        <p:spPr>
          <a:xfrm>
            <a:off x="10846036" y="3053185"/>
            <a:ext cx="2441339" cy="8529984"/>
          </a:xfrm>
          <a:prstGeom prst="rect">
            <a:avLst/>
          </a:prstGeom>
        </p:spPr>
      </p:pic>
      <p:pic>
        <p:nvPicPr>
          <p:cNvPr id="25" name="Immagine 24">
            <a:extLst>
              <a:ext uri="{FF2B5EF4-FFF2-40B4-BE49-F238E27FC236}">
                <a16:creationId xmlns:a16="http://schemas.microsoft.com/office/drawing/2014/main" id="{467DC28B-7C51-4B0E-B1A9-139D1B9463D3}"/>
              </a:ext>
            </a:extLst>
          </p:cNvPr>
          <p:cNvPicPr>
            <a:picLocks noChangeAspect="1"/>
          </p:cNvPicPr>
          <p:nvPr/>
        </p:nvPicPr>
        <p:blipFill>
          <a:blip r:embed="rId7"/>
          <a:stretch>
            <a:fillRect/>
          </a:stretch>
        </p:blipFill>
        <p:spPr>
          <a:xfrm>
            <a:off x="752372" y="3938046"/>
            <a:ext cx="4914900" cy="4105739"/>
          </a:xfrm>
          <a:prstGeom prst="rect">
            <a:avLst/>
          </a:prstGeom>
        </p:spPr>
      </p:pic>
      <p:pic>
        <p:nvPicPr>
          <p:cNvPr id="29" name="Immagine 28">
            <a:extLst>
              <a:ext uri="{FF2B5EF4-FFF2-40B4-BE49-F238E27FC236}">
                <a16:creationId xmlns:a16="http://schemas.microsoft.com/office/drawing/2014/main" id="{63E0F038-C0FC-4928-872C-01DE8A2185CC}"/>
              </a:ext>
            </a:extLst>
          </p:cNvPr>
          <p:cNvPicPr>
            <a:picLocks noChangeAspect="1"/>
          </p:cNvPicPr>
          <p:nvPr/>
        </p:nvPicPr>
        <p:blipFill rotWithShape="1">
          <a:blip r:embed="rId8"/>
          <a:srcRect b="18698"/>
          <a:stretch/>
        </p:blipFill>
        <p:spPr>
          <a:xfrm>
            <a:off x="6103463" y="3938046"/>
            <a:ext cx="4536883" cy="4105739"/>
          </a:xfrm>
          <a:prstGeom prst="rect">
            <a:avLst/>
          </a:prstGeom>
        </p:spPr>
      </p:pic>
      <p:pic>
        <p:nvPicPr>
          <p:cNvPr id="31" name="Immagine 30">
            <a:extLst>
              <a:ext uri="{FF2B5EF4-FFF2-40B4-BE49-F238E27FC236}">
                <a16:creationId xmlns:a16="http://schemas.microsoft.com/office/drawing/2014/main" id="{21B3CDA9-C38C-48FB-BC18-460D79F18DA0}"/>
              </a:ext>
            </a:extLst>
          </p:cNvPr>
          <p:cNvPicPr>
            <a:picLocks noChangeAspect="1"/>
          </p:cNvPicPr>
          <p:nvPr/>
        </p:nvPicPr>
        <p:blipFill rotWithShape="1">
          <a:blip r:embed="rId9"/>
          <a:srcRect l="3999" r="7804"/>
          <a:stretch/>
        </p:blipFill>
        <p:spPr>
          <a:xfrm>
            <a:off x="6103463" y="8507236"/>
            <a:ext cx="4536883" cy="3779279"/>
          </a:xfrm>
          <a:prstGeom prst="rect">
            <a:avLst/>
          </a:prstGeom>
        </p:spPr>
      </p:pic>
      <p:pic>
        <p:nvPicPr>
          <p:cNvPr id="321" name="Immagine 320">
            <a:extLst>
              <a:ext uri="{FF2B5EF4-FFF2-40B4-BE49-F238E27FC236}">
                <a16:creationId xmlns:a16="http://schemas.microsoft.com/office/drawing/2014/main" id="{FAB23F84-52E0-46A4-A76E-8F7643179F7E}"/>
              </a:ext>
            </a:extLst>
          </p:cNvPr>
          <p:cNvPicPr>
            <a:picLocks noChangeAspect="1"/>
          </p:cNvPicPr>
          <p:nvPr/>
        </p:nvPicPr>
        <p:blipFill rotWithShape="1">
          <a:blip r:embed="rId10"/>
          <a:srcRect b="9357"/>
          <a:stretch/>
        </p:blipFill>
        <p:spPr>
          <a:xfrm>
            <a:off x="19152919" y="8437710"/>
            <a:ext cx="4242120" cy="3779279"/>
          </a:xfrm>
          <a:prstGeom prst="rect">
            <a:avLst/>
          </a:prstGeom>
        </p:spPr>
      </p:pic>
    </p:spTree>
    <p:extLst>
      <p:ext uri="{BB962C8B-B14F-4D97-AF65-F5344CB8AC3E}">
        <p14:creationId xmlns:p14="http://schemas.microsoft.com/office/powerpoint/2010/main" val="1690147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6" name="Google Shape;326;p16"/>
          <p:cNvSpPr txBox="1">
            <a:spLocks noGrp="1"/>
          </p:cNvSpPr>
          <p:nvPr>
            <p:ph type="title"/>
          </p:nvPr>
        </p:nvSpPr>
        <p:spPr>
          <a:xfrm>
            <a:off x="282325" y="258030"/>
            <a:ext cx="12719300"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dirty="0" err="1">
                <a:solidFill>
                  <a:srgbClr val="235764"/>
                </a:solidFill>
                <a:latin typeface="Helvetica Neue"/>
                <a:ea typeface="Helvetica Neue"/>
                <a:cs typeface="Helvetica Neue"/>
                <a:sym typeface="Helvetica Neue"/>
              </a:rPr>
              <a:t>Lung</a:t>
            </a:r>
            <a:r>
              <a:rPr lang="it-IT" sz="8500" b="1" i="0" u="none" strike="noStrike" cap="none" dirty="0">
                <a:solidFill>
                  <a:srgbClr val="235764"/>
                </a:solidFill>
                <a:latin typeface="Helvetica Neue"/>
                <a:ea typeface="Helvetica Neue"/>
                <a:cs typeface="Helvetica Neue"/>
                <a:sym typeface="Helvetica Neue"/>
              </a:rPr>
              <a:t> Cancer</a:t>
            </a:r>
            <a:endParaRPr sz="8500" b="1" i="0" u="none" strike="noStrike" cap="none" dirty="0">
              <a:solidFill>
                <a:srgbClr val="235764"/>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24</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7" name="Google Shape;326;p16">
            <a:extLst>
              <a:ext uri="{FF2B5EF4-FFF2-40B4-BE49-F238E27FC236}">
                <a16:creationId xmlns:a16="http://schemas.microsoft.com/office/drawing/2014/main" id="{A4C74EC7-6070-4A80-A8C3-CE70BD964423}"/>
              </a:ext>
            </a:extLst>
          </p:cNvPr>
          <p:cNvSpPr txBox="1">
            <a:spLocks/>
          </p:cNvSpPr>
          <p:nvPr/>
        </p:nvSpPr>
        <p:spPr>
          <a:xfrm>
            <a:off x="-192011" y="2349839"/>
            <a:ext cx="127193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VMAT</a:t>
            </a:r>
          </a:p>
        </p:txBody>
      </p:sp>
      <p:sp>
        <p:nvSpPr>
          <p:cNvPr id="28" name="Google Shape;326;p16">
            <a:extLst>
              <a:ext uri="{FF2B5EF4-FFF2-40B4-BE49-F238E27FC236}">
                <a16:creationId xmlns:a16="http://schemas.microsoft.com/office/drawing/2014/main" id="{7DA96C0A-E8DE-4C8E-A172-863833720CDE}"/>
              </a:ext>
            </a:extLst>
          </p:cNvPr>
          <p:cNvSpPr txBox="1">
            <a:spLocks/>
          </p:cNvSpPr>
          <p:nvPr/>
        </p:nvSpPr>
        <p:spPr>
          <a:xfrm>
            <a:off x="11199025" y="2338744"/>
            <a:ext cx="127193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VHEE</a:t>
            </a:r>
          </a:p>
        </p:txBody>
      </p:sp>
      <p:pic>
        <p:nvPicPr>
          <p:cNvPr id="3" name="Immagine 2">
            <a:extLst>
              <a:ext uri="{FF2B5EF4-FFF2-40B4-BE49-F238E27FC236}">
                <a16:creationId xmlns:a16="http://schemas.microsoft.com/office/drawing/2014/main" id="{A7216115-0DAA-44BB-BC1D-2DC41F88CDDB}"/>
              </a:ext>
            </a:extLst>
          </p:cNvPr>
          <p:cNvPicPr>
            <a:picLocks noChangeAspect="1"/>
          </p:cNvPicPr>
          <p:nvPr/>
        </p:nvPicPr>
        <p:blipFill rotWithShape="1">
          <a:blip r:embed="rId4"/>
          <a:srcRect l="20096" t="2002" r="58198" b="54531"/>
          <a:stretch/>
        </p:blipFill>
        <p:spPr>
          <a:xfrm>
            <a:off x="13577437" y="3558557"/>
            <a:ext cx="9084400" cy="8953053"/>
          </a:xfrm>
          <a:prstGeom prst="rect">
            <a:avLst/>
          </a:prstGeom>
        </p:spPr>
      </p:pic>
      <p:pic>
        <p:nvPicPr>
          <p:cNvPr id="5" name="Immagine 4">
            <a:extLst>
              <a:ext uri="{FF2B5EF4-FFF2-40B4-BE49-F238E27FC236}">
                <a16:creationId xmlns:a16="http://schemas.microsoft.com/office/drawing/2014/main" id="{0DC487D5-B925-4020-82C7-425BE5C82173}"/>
              </a:ext>
            </a:extLst>
          </p:cNvPr>
          <p:cNvPicPr>
            <a:picLocks noChangeAspect="1"/>
          </p:cNvPicPr>
          <p:nvPr/>
        </p:nvPicPr>
        <p:blipFill>
          <a:blip r:embed="rId5"/>
          <a:stretch>
            <a:fillRect/>
          </a:stretch>
        </p:blipFill>
        <p:spPr>
          <a:xfrm>
            <a:off x="1706085" y="3558557"/>
            <a:ext cx="8923108" cy="8953053"/>
          </a:xfrm>
          <a:prstGeom prst="rect">
            <a:avLst/>
          </a:prstGeom>
        </p:spPr>
      </p:pic>
      <p:pic>
        <p:nvPicPr>
          <p:cNvPr id="7" name="Immagine 6">
            <a:extLst>
              <a:ext uri="{FF2B5EF4-FFF2-40B4-BE49-F238E27FC236}">
                <a16:creationId xmlns:a16="http://schemas.microsoft.com/office/drawing/2014/main" id="{FA406C5C-E6C7-4DE7-B02E-70346F4B509E}"/>
              </a:ext>
            </a:extLst>
          </p:cNvPr>
          <p:cNvPicPr>
            <a:picLocks noChangeAspect="1"/>
          </p:cNvPicPr>
          <p:nvPr/>
        </p:nvPicPr>
        <p:blipFill>
          <a:blip r:embed="rId6"/>
          <a:stretch>
            <a:fillRect/>
          </a:stretch>
        </p:blipFill>
        <p:spPr>
          <a:xfrm>
            <a:off x="10959266" y="5442385"/>
            <a:ext cx="2288098" cy="5464517"/>
          </a:xfrm>
          <a:prstGeom prst="rect">
            <a:avLst/>
          </a:prstGeom>
        </p:spPr>
      </p:pic>
    </p:spTree>
    <p:extLst>
      <p:ext uri="{BB962C8B-B14F-4D97-AF65-F5344CB8AC3E}">
        <p14:creationId xmlns:p14="http://schemas.microsoft.com/office/powerpoint/2010/main" val="1181322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6" name="Google Shape;326;p16"/>
          <p:cNvSpPr txBox="1">
            <a:spLocks noGrp="1"/>
          </p:cNvSpPr>
          <p:nvPr>
            <p:ph type="title"/>
          </p:nvPr>
        </p:nvSpPr>
        <p:spPr>
          <a:xfrm>
            <a:off x="282324" y="258030"/>
            <a:ext cx="15430917"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dirty="0" err="1">
                <a:solidFill>
                  <a:srgbClr val="235764"/>
                </a:solidFill>
                <a:latin typeface="Helvetica Neue"/>
                <a:ea typeface="Helvetica Neue"/>
                <a:cs typeface="Helvetica Neue"/>
                <a:sym typeface="Helvetica Neue"/>
              </a:rPr>
              <a:t>Lung</a:t>
            </a:r>
            <a:r>
              <a:rPr lang="it-IT" sz="8500" b="1" i="0" u="none" strike="noStrike" cap="none" dirty="0">
                <a:solidFill>
                  <a:srgbClr val="235764"/>
                </a:solidFill>
                <a:latin typeface="Helvetica Neue"/>
                <a:ea typeface="Helvetica Neue"/>
                <a:cs typeface="Helvetica Neue"/>
                <a:sym typeface="Helvetica Neue"/>
              </a:rPr>
              <a:t> Cancer DVH RESULTS</a:t>
            </a:r>
            <a:endParaRPr sz="8500" b="1" i="0" u="none" strike="noStrike" cap="none" dirty="0">
              <a:solidFill>
                <a:srgbClr val="235764"/>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25</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3" name="Immagine 2">
            <a:extLst>
              <a:ext uri="{FF2B5EF4-FFF2-40B4-BE49-F238E27FC236}">
                <a16:creationId xmlns:a16="http://schemas.microsoft.com/office/drawing/2014/main" id="{3BA1FDF9-2EE4-468D-84FB-A6181F5311E9}"/>
              </a:ext>
            </a:extLst>
          </p:cNvPr>
          <p:cNvPicPr>
            <a:picLocks noChangeAspect="1"/>
          </p:cNvPicPr>
          <p:nvPr/>
        </p:nvPicPr>
        <p:blipFill>
          <a:blip r:embed="rId4"/>
          <a:stretch>
            <a:fillRect/>
          </a:stretch>
        </p:blipFill>
        <p:spPr>
          <a:xfrm>
            <a:off x="1103284" y="2145213"/>
            <a:ext cx="12001910" cy="10522476"/>
          </a:xfrm>
          <a:prstGeom prst="rect">
            <a:avLst/>
          </a:prstGeom>
        </p:spPr>
      </p:pic>
      <p:sp>
        <p:nvSpPr>
          <p:cNvPr id="18" name="Google Shape;141;p4">
            <a:extLst>
              <a:ext uri="{FF2B5EF4-FFF2-40B4-BE49-F238E27FC236}">
                <a16:creationId xmlns:a16="http://schemas.microsoft.com/office/drawing/2014/main" id="{9A4AE340-08EC-4796-92B5-0E5FAD5717F5}"/>
              </a:ext>
            </a:extLst>
          </p:cNvPr>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0" name="Google Shape;142;p4">
            <a:extLst>
              <a:ext uri="{FF2B5EF4-FFF2-40B4-BE49-F238E27FC236}">
                <a16:creationId xmlns:a16="http://schemas.microsoft.com/office/drawing/2014/main" id="{0F58E155-32B6-40F8-8805-7B174995F82E}"/>
              </a:ext>
            </a:extLst>
          </p:cNvPr>
          <p:cNvSpPr txBox="1"/>
          <p:nvPr/>
        </p:nvSpPr>
        <p:spPr>
          <a:xfrm>
            <a:off x="16170085" y="2828104"/>
            <a:ext cx="8213915" cy="34265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L="762000" lvl="0" indent="-762000">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PTV Prescription 12x4=48Gy</a:t>
            </a:r>
          </a:p>
          <a:p>
            <a:pPr marL="762000" lvl="0" indent="-762000">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Ribs Constraints: 43 </a:t>
            </a:r>
            <a:r>
              <a:rPr lang="en-US" sz="3600" dirty="0" err="1">
                <a:solidFill>
                  <a:srgbClr val="FFFFFF"/>
                </a:solidFill>
                <a:latin typeface="Helvetica Neue"/>
                <a:ea typeface="Helvetica Neue"/>
                <a:cs typeface="Helvetica Neue"/>
                <a:sym typeface="Helvetica Neue"/>
              </a:rPr>
              <a:t>Gy</a:t>
            </a:r>
            <a:endParaRPr lang="en-US" sz="3600" dirty="0">
              <a:solidFill>
                <a:srgbClr val="FFFFFF"/>
              </a:solidFill>
              <a:latin typeface="Helvetica Neue"/>
              <a:ea typeface="Helvetica Neue"/>
              <a:cs typeface="Helvetica Neue"/>
              <a:sym typeface="Helvetica Neue"/>
            </a:endParaRPr>
          </a:p>
          <a:p>
            <a:pPr marL="762000" lvl="0" indent="-762000">
              <a:buClr>
                <a:srgbClr val="FFFFFF"/>
              </a:buClr>
              <a:buSzPts val="3600"/>
              <a:buFont typeface="Helvetica Neue"/>
              <a:buChar char="๏"/>
            </a:pPr>
            <a:r>
              <a:rPr lang="en-US" sz="3600" dirty="0">
                <a:solidFill>
                  <a:srgbClr val="FFFFFF"/>
                </a:solidFill>
                <a:latin typeface="Helvetica Neue"/>
                <a:ea typeface="Helvetica Neue"/>
                <a:cs typeface="Helvetica Neue"/>
                <a:sym typeface="Helvetica Neue"/>
              </a:rPr>
              <a:t>Spinal cord Constraints: 23 </a:t>
            </a:r>
            <a:r>
              <a:rPr lang="en-US" sz="3600" dirty="0" err="1">
                <a:solidFill>
                  <a:srgbClr val="FFFFFF"/>
                </a:solidFill>
                <a:latin typeface="Helvetica Neue"/>
                <a:ea typeface="Helvetica Neue"/>
                <a:cs typeface="Helvetica Neue"/>
                <a:sym typeface="Helvetica Neue"/>
              </a:rPr>
              <a:t>Gy</a:t>
            </a:r>
            <a:r>
              <a:rPr lang="en-US" sz="3600" dirty="0">
                <a:solidFill>
                  <a:srgbClr val="FFFFFF"/>
                </a:solidFill>
                <a:latin typeface="Helvetica Neue"/>
                <a:ea typeface="Helvetica Neue"/>
                <a:cs typeface="Helvetica Neue"/>
                <a:sym typeface="Helvetica Neue"/>
              </a:rPr>
              <a:t> </a:t>
            </a:r>
          </a:p>
          <a:p>
            <a:pPr marR="0" lvl="0" algn="l" rtl="0">
              <a:lnSpc>
                <a:spcPct val="100000"/>
              </a:lnSpc>
              <a:spcBef>
                <a:spcPts val="0"/>
              </a:spcBef>
              <a:spcAft>
                <a:spcPts val="0"/>
              </a:spcAft>
              <a:buClr>
                <a:srgbClr val="FFFFFF"/>
              </a:buClr>
              <a:buSzPts val="3600"/>
            </a:pPr>
            <a:endParaRPr lang="en-US" sz="3600" b="0" i="0" u="none" strike="noStrike" cap="none"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186355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26</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 name="Google Shape;326;p16">
            <a:extLst>
              <a:ext uri="{FF2B5EF4-FFF2-40B4-BE49-F238E27FC236}">
                <a16:creationId xmlns:a16="http://schemas.microsoft.com/office/drawing/2014/main" id="{EB1A152B-E606-4A10-B2C7-E1DC53BE3FA9}"/>
              </a:ext>
            </a:extLst>
          </p:cNvPr>
          <p:cNvSpPr txBox="1">
            <a:spLocks/>
          </p:cNvSpPr>
          <p:nvPr/>
        </p:nvSpPr>
        <p:spPr>
          <a:xfrm>
            <a:off x="-860674" y="336313"/>
            <a:ext cx="163769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en-US" dirty="0">
                <a:solidFill>
                  <a:srgbClr val="235764"/>
                </a:solidFill>
              </a:rPr>
              <a:t>FLASH Fibrosis reduction</a:t>
            </a:r>
          </a:p>
        </p:txBody>
      </p:sp>
      <p:pic>
        <p:nvPicPr>
          <p:cNvPr id="3" name="Immagine 2">
            <a:extLst>
              <a:ext uri="{FF2B5EF4-FFF2-40B4-BE49-F238E27FC236}">
                <a16:creationId xmlns:a16="http://schemas.microsoft.com/office/drawing/2014/main" id="{79BC3742-F3E8-4E8C-9156-D83F4FB80ABE}"/>
              </a:ext>
            </a:extLst>
          </p:cNvPr>
          <p:cNvPicPr>
            <a:picLocks noChangeAspect="1"/>
          </p:cNvPicPr>
          <p:nvPr/>
        </p:nvPicPr>
        <p:blipFill>
          <a:blip r:embed="rId4"/>
          <a:stretch>
            <a:fillRect/>
          </a:stretch>
        </p:blipFill>
        <p:spPr>
          <a:xfrm>
            <a:off x="1478010" y="2547255"/>
            <a:ext cx="11252457" cy="8474507"/>
          </a:xfrm>
          <a:prstGeom prst="rect">
            <a:avLst/>
          </a:prstGeom>
        </p:spPr>
      </p:pic>
      <p:sp>
        <p:nvSpPr>
          <p:cNvPr id="13" name="Google Shape;141;p4">
            <a:extLst>
              <a:ext uri="{FF2B5EF4-FFF2-40B4-BE49-F238E27FC236}">
                <a16:creationId xmlns:a16="http://schemas.microsoft.com/office/drawing/2014/main" id="{88892703-CDBB-4AC9-9942-9E8CD7D12427}"/>
              </a:ext>
            </a:extLst>
          </p:cNvPr>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5" name="Google Shape;142;p4">
            <a:extLst>
              <a:ext uri="{FF2B5EF4-FFF2-40B4-BE49-F238E27FC236}">
                <a16:creationId xmlns:a16="http://schemas.microsoft.com/office/drawing/2014/main" id="{45CC94A5-33E9-4015-A060-0E90D348DE27}"/>
              </a:ext>
            </a:extLst>
          </p:cNvPr>
          <p:cNvSpPr txBox="1"/>
          <p:nvPr/>
        </p:nvSpPr>
        <p:spPr>
          <a:xfrm>
            <a:off x="16170085" y="1443111"/>
            <a:ext cx="8213915" cy="619656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lvl="0">
              <a:buClr>
                <a:srgbClr val="FFFFFF"/>
              </a:buClr>
              <a:buSzPts val="4800"/>
            </a:pPr>
            <a:r>
              <a:rPr lang="en-US" sz="3600" dirty="0">
                <a:solidFill>
                  <a:srgbClr val="FFFFFF"/>
                </a:solidFill>
                <a:latin typeface="Helvetica Neue"/>
                <a:ea typeface="Helvetica Neue"/>
                <a:cs typeface="Helvetica Neue"/>
                <a:sym typeface="Helvetica Neue"/>
              </a:rPr>
              <a:t>Pulmonary fibrosis is a late-stage injury that typically manifests in the time period from six to 24 months post irradiation</a:t>
            </a:r>
          </a:p>
          <a:p>
            <a:pPr lvl="0">
              <a:buClr>
                <a:srgbClr val="FFFFFF"/>
              </a:buClr>
              <a:buSzPts val="4800"/>
            </a:pPr>
            <a:endParaRPr lang="en-US" sz="3600" dirty="0">
              <a:solidFill>
                <a:srgbClr val="FFFFFF"/>
              </a:solidFill>
              <a:latin typeface="Helvetica Neue"/>
              <a:ea typeface="Helvetica Neue"/>
              <a:cs typeface="Helvetica Neue"/>
              <a:sym typeface="Helvetica Neue"/>
            </a:endParaRPr>
          </a:p>
          <a:p>
            <a:pPr lvl="0">
              <a:buClr>
                <a:srgbClr val="FFFFFF"/>
              </a:buClr>
              <a:buSzPts val="4800"/>
            </a:pPr>
            <a:endParaRPr lang="en-US" sz="3600" dirty="0">
              <a:solidFill>
                <a:srgbClr val="FFFFFF"/>
              </a:solidFill>
              <a:latin typeface="Helvetica Neue"/>
              <a:ea typeface="Helvetica Neue"/>
              <a:cs typeface="Helvetica Neue"/>
              <a:sym typeface="Helvetica Neue"/>
            </a:endParaRPr>
          </a:p>
          <a:p>
            <a:pPr marL="762000" lvl="0" indent="-762000">
              <a:buClr>
                <a:srgbClr val="FFFFFF"/>
              </a:buClr>
              <a:buSzPts val="3600"/>
              <a:buFont typeface="Helvetica Neue"/>
              <a:buChar char="๏"/>
            </a:pPr>
            <a:r>
              <a:rPr lang="en-US" sz="3600" dirty="0">
                <a:solidFill>
                  <a:srgbClr val="FFFFFF"/>
                </a:solidFill>
                <a:latin typeface="Helvetica Neue"/>
                <a:ea typeface="Helvetica Neue"/>
                <a:cs typeface="Helvetica Neue"/>
                <a:sym typeface="Helvetica Neue"/>
              </a:rPr>
              <a:t>While currently there is no good therapeutic intervention for fibrosis available</a:t>
            </a:r>
          </a:p>
          <a:p>
            <a:pPr marR="0" lvl="0" algn="l" rtl="0">
              <a:lnSpc>
                <a:spcPct val="100000"/>
              </a:lnSpc>
              <a:spcBef>
                <a:spcPts val="0"/>
              </a:spcBef>
              <a:spcAft>
                <a:spcPts val="0"/>
              </a:spcAft>
              <a:buClr>
                <a:srgbClr val="FFFFFF"/>
              </a:buClr>
              <a:buSzPts val="3600"/>
            </a:pPr>
            <a:endParaRPr lang="en-US" sz="3600" b="0" i="0" u="none" strike="noStrike" cap="none" dirty="0">
              <a:solidFill>
                <a:srgbClr val="FFFFFF"/>
              </a:solidFill>
              <a:latin typeface="Helvetica Neue"/>
              <a:ea typeface="Helvetica Neue"/>
              <a:cs typeface="Helvetica Neue"/>
              <a:sym typeface="Helvetica Neue"/>
            </a:endParaRPr>
          </a:p>
        </p:txBody>
      </p:sp>
      <p:sp>
        <p:nvSpPr>
          <p:cNvPr id="5" name="CasellaDiTesto 4">
            <a:extLst>
              <a:ext uri="{FF2B5EF4-FFF2-40B4-BE49-F238E27FC236}">
                <a16:creationId xmlns:a16="http://schemas.microsoft.com/office/drawing/2014/main" id="{4DBFD38C-8F84-4969-9641-30D6A4ACE399}"/>
              </a:ext>
            </a:extLst>
          </p:cNvPr>
          <p:cNvSpPr txBox="1"/>
          <p:nvPr/>
        </p:nvSpPr>
        <p:spPr>
          <a:xfrm>
            <a:off x="1299411" y="11666881"/>
            <a:ext cx="15568864" cy="954107"/>
          </a:xfrm>
          <a:prstGeom prst="rect">
            <a:avLst/>
          </a:prstGeom>
          <a:noFill/>
        </p:spPr>
        <p:txBody>
          <a:bodyPr wrap="square" rtlCol="0">
            <a:spAutoFit/>
          </a:bodyPr>
          <a:lstStyle/>
          <a:p>
            <a:r>
              <a:rPr lang="en-US" dirty="0"/>
              <a:t>[7] M. D. Wright, P. Romanelli, A. </a:t>
            </a:r>
            <a:r>
              <a:rPr lang="en-US" dirty="0" err="1"/>
              <a:t>Bravin</a:t>
            </a:r>
            <a:r>
              <a:rPr lang="en-US" dirty="0"/>
              <a:t>, G. Le Duc, E. </a:t>
            </a:r>
            <a:r>
              <a:rPr lang="en-US" dirty="0" err="1"/>
              <a:t>Brauer-Krisch</a:t>
            </a:r>
            <a:r>
              <a:rPr lang="en-US" dirty="0"/>
              <a:t>, H. Requardt, S. </a:t>
            </a:r>
            <a:r>
              <a:rPr lang="en-US" dirty="0" err="1"/>
              <a:t>Bartzsch</a:t>
            </a:r>
            <a:r>
              <a:rPr lang="en-US" dirty="0"/>
              <a:t>, R. </a:t>
            </a:r>
            <a:r>
              <a:rPr lang="en-US" dirty="0" err="1"/>
              <a:t>Hlushchuk</a:t>
            </a:r>
            <a:r>
              <a:rPr lang="en-US" dirty="0"/>
              <a:t>, J. A. </a:t>
            </a:r>
            <a:r>
              <a:rPr lang="en-US" dirty="0" err="1"/>
              <a:t>Laissue</a:t>
            </a:r>
            <a:r>
              <a:rPr lang="en-US" dirty="0"/>
              <a:t>, and V. </a:t>
            </a:r>
            <a:r>
              <a:rPr lang="en-US" dirty="0" err="1"/>
              <a:t>Djonov</a:t>
            </a:r>
            <a:r>
              <a:rPr lang="en-US" dirty="0"/>
              <a:t>. Non-conventional ultra-high dose rate (flash) microbeam radiotherapy provides superior normal tissue sparing in rat lung compared to non-conventional ultra-high dose rate (flash) radiotherapy. </a:t>
            </a:r>
            <a:r>
              <a:rPr lang="en-US" dirty="0" err="1"/>
              <a:t>Cureus</a:t>
            </a:r>
            <a:r>
              <a:rPr lang="en-US" dirty="0"/>
              <a:t>, 13(11):e19317, 2021. ISSN 2168-8184.</a:t>
            </a:r>
          </a:p>
          <a:p>
            <a:r>
              <a:rPr lang="en-US" dirty="0"/>
              <a:t>[8] V. </a:t>
            </a:r>
            <a:r>
              <a:rPr lang="en-US" dirty="0" err="1"/>
              <a:t>Favaudon</a:t>
            </a:r>
            <a:r>
              <a:rPr lang="en-US" dirty="0"/>
              <a:t>, L. </a:t>
            </a:r>
            <a:r>
              <a:rPr lang="en-US" dirty="0" err="1"/>
              <a:t>Caplier</a:t>
            </a:r>
            <a:r>
              <a:rPr lang="en-US" dirty="0"/>
              <a:t>, V. </a:t>
            </a:r>
            <a:r>
              <a:rPr lang="en-US" dirty="0" err="1"/>
              <a:t>Monceau</a:t>
            </a:r>
            <a:r>
              <a:rPr lang="en-US" dirty="0"/>
              <a:t>, F. </a:t>
            </a:r>
            <a:r>
              <a:rPr lang="en-US" dirty="0" err="1"/>
              <a:t>Pouzoulet</a:t>
            </a:r>
            <a:r>
              <a:rPr lang="en-US" dirty="0"/>
              <a:t>, M. </a:t>
            </a:r>
            <a:r>
              <a:rPr lang="en-US" dirty="0" err="1"/>
              <a:t>Sayarath</a:t>
            </a:r>
            <a:r>
              <a:rPr lang="en-US" dirty="0"/>
              <a:t>, C. </a:t>
            </a:r>
            <a:r>
              <a:rPr lang="en-US" dirty="0" err="1"/>
              <a:t>Fouillade</a:t>
            </a:r>
            <a:r>
              <a:rPr lang="en-US" dirty="0"/>
              <a:t>, M. F. Poupon, I. Brito, P. </a:t>
            </a:r>
            <a:r>
              <a:rPr lang="en-US" dirty="0" err="1"/>
              <a:t>Hupé</a:t>
            </a:r>
            <a:r>
              <a:rPr lang="en-US" dirty="0"/>
              <a:t>, J. </a:t>
            </a:r>
            <a:r>
              <a:rPr lang="en-US" dirty="0" err="1"/>
              <a:t>Bourhis</a:t>
            </a:r>
            <a:r>
              <a:rPr lang="en-US" dirty="0"/>
              <a:t>, J. Hall, J. J. Fontaine, and M. C. </a:t>
            </a:r>
            <a:r>
              <a:rPr lang="en-US" dirty="0" err="1"/>
              <a:t>Vozenin</a:t>
            </a:r>
            <a:r>
              <a:rPr lang="en-US" dirty="0"/>
              <a:t>. Ultrahigh dose-rate flash irradiation increases the differential response between normal and tumor tissue in mice. Sci </a:t>
            </a:r>
            <a:r>
              <a:rPr lang="en-US" dirty="0" err="1"/>
              <a:t>Transl</a:t>
            </a:r>
            <a:r>
              <a:rPr lang="en-US" dirty="0"/>
              <a:t> Med, 6(245):245ra93, 2014. ISSN 1946-6242. </a:t>
            </a:r>
            <a:r>
              <a:rPr lang="en-US" dirty="0" err="1"/>
              <a:t>doi</a:t>
            </a:r>
            <a:r>
              <a:rPr lang="en-US" dirty="0"/>
              <a:t>: 10.1126/scitranslmed.3008973.</a:t>
            </a:r>
          </a:p>
        </p:txBody>
      </p:sp>
    </p:spTree>
    <p:extLst>
      <p:ext uri="{BB962C8B-B14F-4D97-AF65-F5344CB8AC3E}">
        <p14:creationId xmlns:p14="http://schemas.microsoft.com/office/powerpoint/2010/main" val="240844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animEffect transition="in" filter="fade">
                                      <p:cBhvr>
                                        <p:cTn id="7"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27</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 name="Google Shape;326;p16">
            <a:extLst>
              <a:ext uri="{FF2B5EF4-FFF2-40B4-BE49-F238E27FC236}">
                <a16:creationId xmlns:a16="http://schemas.microsoft.com/office/drawing/2014/main" id="{EB1A152B-E606-4A10-B2C7-E1DC53BE3FA9}"/>
              </a:ext>
            </a:extLst>
          </p:cNvPr>
          <p:cNvSpPr txBox="1">
            <a:spLocks/>
          </p:cNvSpPr>
          <p:nvPr/>
        </p:nvSpPr>
        <p:spPr>
          <a:xfrm>
            <a:off x="3927895" y="443075"/>
            <a:ext cx="16376900"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FLASH News</a:t>
            </a:r>
          </a:p>
        </p:txBody>
      </p:sp>
      <p:pic>
        <p:nvPicPr>
          <p:cNvPr id="7" name="Immagine 6">
            <a:extLst>
              <a:ext uri="{FF2B5EF4-FFF2-40B4-BE49-F238E27FC236}">
                <a16:creationId xmlns:a16="http://schemas.microsoft.com/office/drawing/2014/main" id="{435BE06C-E35B-4F3E-A2B2-5D27A7436329}"/>
              </a:ext>
            </a:extLst>
          </p:cNvPr>
          <p:cNvPicPr>
            <a:picLocks noChangeAspect="1"/>
          </p:cNvPicPr>
          <p:nvPr/>
        </p:nvPicPr>
        <p:blipFill rotWithShape="1">
          <a:blip r:embed="rId4"/>
          <a:srcRect t="28809" r="54851" b="50000"/>
          <a:stretch/>
        </p:blipFill>
        <p:spPr>
          <a:xfrm>
            <a:off x="-6596" y="3227526"/>
            <a:ext cx="8184473" cy="8536365"/>
          </a:xfrm>
          <a:prstGeom prst="rect">
            <a:avLst/>
          </a:prstGeom>
        </p:spPr>
      </p:pic>
      <p:pic>
        <p:nvPicPr>
          <p:cNvPr id="3" name="Immagine 2">
            <a:extLst>
              <a:ext uri="{FF2B5EF4-FFF2-40B4-BE49-F238E27FC236}">
                <a16:creationId xmlns:a16="http://schemas.microsoft.com/office/drawing/2014/main" id="{E42440BE-6BFC-41D0-9FE7-BCD9B9228DE4}"/>
              </a:ext>
            </a:extLst>
          </p:cNvPr>
          <p:cNvPicPr>
            <a:picLocks noChangeAspect="1"/>
          </p:cNvPicPr>
          <p:nvPr/>
        </p:nvPicPr>
        <p:blipFill rotWithShape="1">
          <a:blip r:embed="rId5"/>
          <a:srcRect t="28648" b="48095"/>
          <a:stretch/>
        </p:blipFill>
        <p:spPr>
          <a:xfrm>
            <a:off x="7858797" y="3227527"/>
            <a:ext cx="16516726" cy="8536364"/>
          </a:xfrm>
          <a:prstGeom prst="rect">
            <a:avLst/>
          </a:prstGeom>
        </p:spPr>
      </p:pic>
      <p:sp>
        <p:nvSpPr>
          <p:cNvPr id="8" name="Rettangolo 7">
            <a:extLst>
              <a:ext uri="{FF2B5EF4-FFF2-40B4-BE49-F238E27FC236}">
                <a16:creationId xmlns:a16="http://schemas.microsoft.com/office/drawing/2014/main" id="{E562C59D-B36A-4EAD-BFC8-1720EF7A73C6}"/>
              </a:ext>
            </a:extLst>
          </p:cNvPr>
          <p:cNvSpPr/>
          <p:nvPr/>
        </p:nvSpPr>
        <p:spPr>
          <a:xfrm>
            <a:off x="6531429" y="8360229"/>
            <a:ext cx="1327368" cy="340366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680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7"/>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38" name="Google Shape;338;p17"/>
          <p:cNvSpPr txBox="1">
            <a:spLocks noGrp="1"/>
          </p:cNvSpPr>
          <p:nvPr>
            <p:ph type="title"/>
          </p:nvPr>
        </p:nvSpPr>
        <p:spPr>
          <a:xfrm>
            <a:off x="282325" y="258030"/>
            <a:ext cx="12719300"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Conclusions</a:t>
            </a:r>
            <a:endParaRPr sz="8500" b="1" i="0" u="none" strike="noStrike" cap="none">
              <a:solidFill>
                <a:srgbClr val="235764"/>
              </a:solidFill>
              <a:latin typeface="Helvetica Neue"/>
              <a:ea typeface="Helvetica Neue"/>
              <a:cs typeface="Helvetica Neue"/>
              <a:sym typeface="Helvetica Neue"/>
            </a:endParaRPr>
          </a:p>
        </p:txBody>
      </p:sp>
      <p:sp>
        <p:nvSpPr>
          <p:cNvPr id="339" name="Google Shape;339;p17"/>
          <p:cNvSpPr txBox="1">
            <a:spLocks noGrp="1"/>
          </p:cNvSpPr>
          <p:nvPr>
            <p:ph type="sldNum" idx="12"/>
          </p:nvPr>
        </p:nvSpPr>
        <p:spPr>
          <a:xfrm>
            <a:off x="23682678" y="12918700"/>
            <a:ext cx="5466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28</a:t>
            </a:fld>
            <a:endParaRPr sz="2500" b="1" i="0" u="none" strike="noStrike" cap="none">
              <a:solidFill>
                <a:srgbClr val="782B35"/>
              </a:solidFill>
              <a:latin typeface="Helvetica Neue"/>
              <a:ea typeface="Helvetica Neue"/>
              <a:cs typeface="Helvetica Neue"/>
              <a:sym typeface="Helvetica Neue"/>
            </a:endParaRPr>
          </a:p>
        </p:txBody>
      </p:sp>
      <p:sp>
        <p:nvSpPr>
          <p:cNvPr id="340" name="Google Shape;340;p17"/>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41" name="Google Shape;341;p17"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42" name="Google Shape;342;p17"/>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43" name="Google Shape;343;p17"/>
          <p:cNvSpPr txBox="1"/>
          <p:nvPr/>
        </p:nvSpPr>
        <p:spPr>
          <a:xfrm>
            <a:off x="1611760" y="2141971"/>
            <a:ext cx="21063643" cy="1019766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235764"/>
              </a:buClr>
              <a:buSzPts val="4800"/>
              <a:buFont typeface="Helvetica Neue"/>
              <a:buNone/>
            </a:pPr>
            <a:r>
              <a:rPr lang="en-US" sz="4100" dirty="0">
                <a:solidFill>
                  <a:srgbClr val="235764"/>
                </a:solidFill>
                <a:latin typeface="Helvetica Neue"/>
                <a:ea typeface="Helvetica Neue"/>
                <a:cs typeface="Helvetica Neue"/>
                <a:sym typeface="Helvetica Neue"/>
              </a:rPr>
              <a:t>The evaluation of FLASH VHEE potential in the treatment of selected pathologies, plays a fundamental role in shaping the future accelerating, delivery, monitoring technologies that will have to be implemented. The conclusion are:</a:t>
            </a:r>
          </a:p>
          <a:p>
            <a:pPr marL="0" marR="0" lvl="0" indent="0" algn="l" rtl="0">
              <a:lnSpc>
                <a:spcPct val="100000"/>
              </a:lnSpc>
              <a:spcBef>
                <a:spcPts val="0"/>
              </a:spcBef>
              <a:spcAft>
                <a:spcPts val="0"/>
              </a:spcAft>
              <a:buClr>
                <a:srgbClr val="235764"/>
              </a:buClr>
              <a:buSzPts val="4800"/>
              <a:buFont typeface="Helvetica Neue"/>
              <a:buNone/>
            </a:pPr>
            <a:endParaRPr lang="en-US" sz="4100" dirty="0">
              <a:solidFill>
                <a:srgbClr val="235764"/>
              </a:solidFill>
              <a:latin typeface="Helvetica Neue"/>
              <a:ea typeface="Helvetica Neue"/>
              <a:cs typeface="Helvetica Neue"/>
              <a:sym typeface="Helvetica Neue"/>
            </a:endParaRPr>
          </a:p>
          <a:p>
            <a:pPr marL="457200" marR="0" lvl="0" indent="-488950" algn="l" rtl="0">
              <a:lnSpc>
                <a:spcPct val="100000"/>
              </a:lnSpc>
              <a:spcBef>
                <a:spcPts val="0"/>
              </a:spcBef>
              <a:spcAft>
                <a:spcPts val="0"/>
              </a:spcAft>
              <a:buClr>
                <a:srgbClr val="235764"/>
              </a:buClr>
              <a:buSzPts val="4100"/>
              <a:buFont typeface="Helvetica Neue"/>
              <a:buChar char="●"/>
            </a:pPr>
            <a:r>
              <a:rPr lang="en-US" sz="4100" dirty="0">
                <a:solidFill>
                  <a:srgbClr val="235764"/>
                </a:solidFill>
                <a:latin typeface="Helvetica Neue"/>
                <a:ea typeface="Helvetica Neue"/>
                <a:cs typeface="Helvetica Neue"/>
                <a:sym typeface="Helvetica Neue"/>
              </a:rPr>
              <a:t>FLASH effect is a complex phenomenon that is likely dependent on an optimal combination of various factor including dose, fractionation, field size and beam property.</a:t>
            </a:r>
          </a:p>
          <a:p>
            <a:pPr marL="457200" marR="0" lvl="0" indent="-488950" algn="l" rtl="0">
              <a:lnSpc>
                <a:spcPct val="100000"/>
              </a:lnSpc>
              <a:spcBef>
                <a:spcPts val="0"/>
              </a:spcBef>
              <a:spcAft>
                <a:spcPts val="0"/>
              </a:spcAft>
              <a:buClr>
                <a:srgbClr val="235764"/>
              </a:buClr>
              <a:buSzPts val="4100"/>
              <a:buFont typeface="Helvetica Neue"/>
              <a:buChar char="●"/>
            </a:pPr>
            <a:endParaRPr lang="en-US" sz="4100" dirty="0">
              <a:solidFill>
                <a:srgbClr val="235764"/>
              </a:solidFill>
              <a:latin typeface="Helvetica Neue"/>
              <a:ea typeface="Helvetica Neue"/>
              <a:cs typeface="Helvetica Neue"/>
              <a:sym typeface="Helvetica Neue"/>
            </a:endParaRPr>
          </a:p>
          <a:p>
            <a:pPr marL="457200" marR="0" lvl="0" indent="-488950" algn="l" rtl="0">
              <a:lnSpc>
                <a:spcPct val="100000"/>
              </a:lnSpc>
              <a:spcBef>
                <a:spcPts val="0"/>
              </a:spcBef>
              <a:spcAft>
                <a:spcPts val="0"/>
              </a:spcAft>
              <a:buClr>
                <a:srgbClr val="235764"/>
              </a:buClr>
              <a:buSzPts val="4100"/>
              <a:buFont typeface="Helvetica Neue"/>
              <a:buChar char="●"/>
            </a:pPr>
            <a:r>
              <a:rPr lang="en-US" sz="4100" dirty="0">
                <a:solidFill>
                  <a:srgbClr val="235764"/>
                </a:solidFill>
                <a:latin typeface="Helvetica Neue"/>
                <a:ea typeface="Helvetica Neue"/>
                <a:cs typeface="Helvetica Neue"/>
                <a:sym typeface="Helvetica Neue"/>
              </a:rPr>
              <a:t>In this kind of effect the rules of conventional radiotherapy will be overturned, and we need more radiobiology experiments to be able to apply the new FLASH methods so that prescriptions can be adapted to the new techniques.</a:t>
            </a:r>
          </a:p>
          <a:p>
            <a:pPr marL="457200" marR="0" lvl="0" indent="-488950" algn="l" rtl="0">
              <a:lnSpc>
                <a:spcPct val="100000"/>
              </a:lnSpc>
              <a:spcBef>
                <a:spcPts val="0"/>
              </a:spcBef>
              <a:spcAft>
                <a:spcPts val="0"/>
              </a:spcAft>
              <a:buClr>
                <a:srgbClr val="235764"/>
              </a:buClr>
              <a:buSzPts val="4100"/>
              <a:buFont typeface="Helvetica Neue"/>
              <a:buChar char="●"/>
            </a:pPr>
            <a:endParaRPr lang="en-US" sz="4100" b="0" i="0" u="none" strike="noStrike" cap="none" dirty="0">
              <a:solidFill>
                <a:srgbClr val="235764"/>
              </a:solidFill>
              <a:latin typeface="Helvetica Neue"/>
              <a:ea typeface="Helvetica Neue"/>
              <a:cs typeface="Helvetica Neue"/>
              <a:sym typeface="Helvetica Neue"/>
            </a:endParaRPr>
          </a:p>
          <a:p>
            <a:pPr marL="457200" marR="0" lvl="0" indent="-488950" algn="l" rtl="0">
              <a:lnSpc>
                <a:spcPct val="100000"/>
              </a:lnSpc>
              <a:spcBef>
                <a:spcPts val="0"/>
              </a:spcBef>
              <a:spcAft>
                <a:spcPts val="0"/>
              </a:spcAft>
              <a:buClr>
                <a:srgbClr val="235764"/>
              </a:buClr>
              <a:buSzPts val="4100"/>
              <a:buFont typeface="Helvetica Neue"/>
              <a:buChar char="●"/>
            </a:pPr>
            <a:r>
              <a:rPr lang="en-US" sz="4100" dirty="0">
                <a:solidFill>
                  <a:srgbClr val="235764"/>
                </a:solidFill>
                <a:latin typeface="Helvetica Neue"/>
                <a:ea typeface="Helvetica Neue"/>
                <a:cs typeface="Helvetica Neue"/>
                <a:sym typeface="Helvetica Neue"/>
              </a:rPr>
              <a:t>The results obtained in this thesis show that VHEEs could represent an early field of experimentation of the FLASH effect in the field of stereotactic treatments. In the lung case, the high prescription allows for greater safety in activating the FLASH effect, thus solving the single-field problem encountered in the pancreas case; consequently, treatments of early-stage NSCLCs could be one of the first field of application for FLASH with VHEE.</a:t>
            </a:r>
            <a:endParaRPr lang="en-US" sz="1700" b="0" i="0" u="none" strike="noStrike" cap="none" dirty="0">
              <a:solidFill>
                <a:srgbClr val="235764"/>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xEl>
                                              <p:pRg st="2" end="2"/>
                                            </p:txEl>
                                          </p:spTgt>
                                        </p:tgtEl>
                                        <p:attrNameLst>
                                          <p:attrName>style.visibility</p:attrName>
                                        </p:attrNameLst>
                                      </p:cBhvr>
                                      <p:to>
                                        <p:strVal val="visible"/>
                                      </p:to>
                                    </p:set>
                                    <p:animEffect transition="in" filter="fade">
                                      <p:cBhvr>
                                        <p:cTn id="7" dur="500"/>
                                        <p:tgtEl>
                                          <p:spTgt spid="34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xEl>
                                              <p:pRg st="4" end="4"/>
                                            </p:txEl>
                                          </p:spTgt>
                                        </p:tgtEl>
                                        <p:attrNameLst>
                                          <p:attrName>style.visibility</p:attrName>
                                        </p:attrNameLst>
                                      </p:cBhvr>
                                      <p:to>
                                        <p:strVal val="visible"/>
                                      </p:to>
                                    </p:set>
                                    <p:animEffect transition="in" filter="fade">
                                      <p:cBhvr>
                                        <p:cTn id="12" dur="500"/>
                                        <p:tgtEl>
                                          <p:spTgt spid="34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xEl>
                                              <p:pRg st="6" end="6"/>
                                            </p:txEl>
                                          </p:spTgt>
                                        </p:tgtEl>
                                        <p:attrNameLst>
                                          <p:attrName>style.visibility</p:attrName>
                                        </p:attrNameLst>
                                      </p:cBhvr>
                                      <p:to>
                                        <p:strVal val="visible"/>
                                      </p:to>
                                    </p:set>
                                    <p:animEffect transition="in" filter="fade">
                                      <p:cBhvr>
                                        <p:cTn id="17" dur="500"/>
                                        <p:tgtEl>
                                          <p:spTgt spid="3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12" name="Immagine 11">
            <a:extLst>
              <a:ext uri="{FF2B5EF4-FFF2-40B4-BE49-F238E27FC236}">
                <a16:creationId xmlns:a16="http://schemas.microsoft.com/office/drawing/2014/main" id="{92C4EA25-BC74-4F65-B6BB-FD36E01A4F22}"/>
              </a:ext>
            </a:extLst>
          </p:cNvPr>
          <p:cNvPicPr>
            <a:picLocks noChangeAspect="1"/>
          </p:cNvPicPr>
          <p:nvPr/>
        </p:nvPicPr>
        <p:blipFill rotWithShape="1">
          <a:blip r:embed="rId3"/>
          <a:srcRect t="7619" b="9047"/>
          <a:stretch/>
        </p:blipFill>
        <p:spPr>
          <a:xfrm>
            <a:off x="0" y="2265841"/>
            <a:ext cx="5414282" cy="8021159"/>
          </a:xfrm>
          <a:prstGeom prst="rect">
            <a:avLst/>
          </a:prstGeom>
        </p:spPr>
      </p:pic>
      <p:sp>
        <p:nvSpPr>
          <p:cNvPr id="349" name="Google Shape;349;p18"/>
          <p:cNvSpPr txBox="1"/>
          <p:nvPr/>
        </p:nvSpPr>
        <p:spPr>
          <a:xfrm>
            <a:off x="5692076" y="6043350"/>
            <a:ext cx="15451191" cy="287258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6000"/>
              <a:buFont typeface="Helvetica Neue"/>
              <a:buNone/>
            </a:pPr>
            <a:r>
              <a:rPr lang="it-IT" sz="6000" b="1" i="0" u="none" strike="noStrike" cap="none" dirty="0" err="1">
                <a:solidFill>
                  <a:srgbClr val="5E5E5E"/>
                </a:solidFill>
                <a:latin typeface="Helvetica Neue"/>
                <a:ea typeface="Helvetica Neue"/>
                <a:cs typeface="Helvetica Neue"/>
                <a:sym typeface="Helvetica Neue"/>
              </a:rPr>
              <a:t>Acknowledge</a:t>
            </a:r>
            <a:endParaRPr lang="it-IT" sz="6000" b="1" i="0" u="none" strike="noStrike" cap="none" dirty="0">
              <a:solidFill>
                <a:srgbClr val="5E5E5E"/>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6000"/>
              <a:buFont typeface="Helvetica Neue"/>
              <a:buNone/>
            </a:pPr>
            <a:r>
              <a:rPr lang="en-GB" sz="6000" i="0" u="none" strike="noStrike" cap="none" dirty="0">
                <a:solidFill>
                  <a:srgbClr val="5E5E5E"/>
                </a:solidFill>
                <a:latin typeface="Helvetica Neue"/>
                <a:ea typeface="Helvetica Neue"/>
                <a:cs typeface="Helvetica Neue"/>
                <a:sym typeface="Helvetica Neue"/>
              </a:rPr>
              <a:t>Thanks to Gaia Antonio Angelica Annalisa </a:t>
            </a:r>
            <a:r>
              <a:rPr lang="en-GB" sz="6000" i="0" u="none" strike="noStrike" cap="none" dirty="0" err="1">
                <a:solidFill>
                  <a:srgbClr val="5E5E5E"/>
                </a:solidFill>
                <a:latin typeface="Helvetica Neue"/>
                <a:ea typeface="Helvetica Neue"/>
                <a:cs typeface="Helvetica Neue"/>
                <a:sym typeface="Helvetica Neue"/>
              </a:rPr>
              <a:t>Micol</a:t>
            </a:r>
            <a:r>
              <a:rPr lang="en-GB" sz="6000" i="0" u="none" strike="noStrike" cap="none" dirty="0">
                <a:solidFill>
                  <a:srgbClr val="5E5E5E"/>
                </a:solidFill>
                <a:latin typeface="Helvetica Neue"/>
                <a:ea typeface="Helvetica Neue"/>
                <a:cs typeface="Helvetica Neue"/>
                <a:sym typeface="Helvetica Neue"/>
              </a:rPr>
              <a:t> Giacomo Teresa e Valerio</a:t>
            </a:r>
            <a:endParaRPr sz="6000" i="0" u="none" strike="noStrike" cap="none" dirty="0">
              <a:solidFill>
                <a:srgbClr val="5E5E5E"/>
              </a:solidFill>
              <a:latin typeface="Helvetica Neue"/>
              <a:ea typeface="Helvetica Neue"/>
              <a:cs typeface="Helvetica Neue"/>
              <a:sym typeface="Helvetica Neue"/>
            </a:endParaRPr>
          </a:p>
        </p:txBody>
      </p:sp>
      <p:pic>
        <p:nvPicPr>
          <p:cNvPr id="3" name="Immagine 2">
            <a:extLst>
              <a:ext uri="{FF2B5EF4-FFF2-40B4-BE49-F238E27FC236}">
                <a16:creationId xmlns:a16="http://schemas.microsoft.com/office/drawing/2014/main" id="{AEB49501-4CB9-4B96-AC60-9798C8843EE3}"/>
              </a:ext>
            </a:extLst>
          </p:cNvPr>
          <p:cNvPicPr>
            <a:picLocks noChangeAspect="1"/>
          </p:cNvPicPr>
          <p:nvPr/>
        </p:nvPicPr>
        <p:blipFill rotWithShape="1">
          <a:blip r:embed="rId4"/>
          <a:srcRect t="28036" b="27364"/>
          <a:stretch/>
        </p:blipFill>
        <p:spPr>
          <a:xfrm>
            <a:off x="0" y="0"/>
            <a:ext cx="9140952" cy="4076873"/>
          </a:xfrm>
          <a:prstGeom prst="rect">
            <a:avLst/>
          </a:prstGeom>
        </p:spPr>
      </p:pic>
      <p:pic>
        <p:nvPicPr>
          <p:cNvPr id="6" name="Immagine 5">
            <a:extLst>
              <a:ext uri="{FF2B5EF4-FFF2-40B4-BE49-F238E27FC236}">
                <a16:creationId xmlns:a16="http://schemas.microsoft.com/office/drawing/2014/main" id="{7022D0C8-450D-4848-AABE-616C767786D7}"/>
              </a:ext>
            </a:extLst>
          </p:cNvPr>
          <p:cNvPicPr>
            <a:picLocks noChangeAspect="1"/>
          </p:cNvPicPr>
          <p:nvPr/>
        </p:nvPicPr>
        <p:blipFill rotWithShape="1">
          <a:blip r:embed="rId5"/>
          <a:srcRect t="12143" b="38333"/>
          <a:stretch/>
        </p:blipFill>
        <p:spPr>
          <a:xfrm>
            <a:off x="-75458" y="9894727"/>
            <a:ext cx="4340268" cy="3821273"/>
          </a:xfrm>
          <a:prstGeom prst="rect">
            <a:avLst/>
          </a:prstGeom>
        </p:spPr>
      </p:pic>
      <p:pic>
        <p:nvPicPr>
          <p:cNvPr id="8" name="Immagine 7">
            <a:extLst>
              <a:ext uri="{FF2B5EF4-FFF2-40B4-BE49-F238E27FC236}">
                <a16:creationId xmlns:a16="http://schemas.microsoft.com/office/drawing/2014/main" id="{DD8C96B6-913A-4921-A810-93BC1D4CDE3E}"/>
              </a:ext>
            </a:extLst>
          </p:cNvPr>
          <p:cNvPicPr>
            <a:picLocks noChangeAspect="1"/>
          </p:cNvPicPr>
          <p:nvPr/>
        </p:nvPicPr>
        <p:blipFill>
          <a:blip r:embed="rId6"/>
          <a:stretch>
            <a:fillRect/>
          </a:stretch>
        </p:blipFill>
        <p:spPr>
          <a:xfrm>
            <a:off x="20760113" y="6858000"/>
            <a:ext cx="3857625" cy="6858000"/>
          </a:xfrm>
          <a:prstGeom prst="rect">
            <a:avLst/>
          </a:prstGeom>
        </p:spPr>
      </p:pic>
      <p:pic>
        <p:nvPicPr>
          <p:cNvPr id="10" name="Immagine 9">
            <a:extLst>
              <a:ext uri="{FF2B5EF4-FFF2-40B4-BE49-F238E27FC236}">
                <a16:creationId xmlns:a16="http://schemas.microsoft.com/office/drawing/2014/main" id="{C16999A1-C970-4819-A38F-99FBE04CE5CB}"/>
              </a:ext>
            </a:extLst>
          </p:cNvPr>
          <p:cNvPicPr>
            <a:picLocks noChangeAspect="1"/>
          </p:cNvPicPr>
          <p:nvPr/>
        </p:nvPicPr>
        <p:blipFill>
          <a:blip r:embed="rId7"/>
          <a:stretch>
            <a:fillRect/>
          </a:stretch>
        </p:blipFill>
        <p:spPr>
          <a:xfrm>
            <a:off x="17103568" y="0"/>
            <a:ext cx="7383213" cy="4153057"/>
          </a:xfrm>
          <a:prstGeom prst="rect">
            <a:avLst/>
          </a:prstGeom>
        </p:spPr>
      </p:pic>
      <p:pic>
        <p:nvPicPr>
          <p:cNvPr id="14" name="Immagine 13">
            <a:extLst>
              <a:ext uri="{FF2B5EF4-FFF2-40B4-BE49-F238E27FC236}">
                <a16:creationId xmlns:a16="http://schemas.microsoft.com/office/drawing/2014/main" id="{88567551-5C74-4572-8DBD-9675E6AAF14A}"/>
              </a:ext>
            </a:extLst>
          </p:cNvPr>
          <p:cNvPicPr>
            <a:picLocks noChangeAspect="1"/>
          </p:cNvPicPr>
          <p:nvPr/>
        </p:nvPicPr>
        <p:blipFill rotWithShape="1">
          <a:blip r:embed="rId8"/>
          <a:srcRect t="12887"/>
          <a:stretch/>
        </p:blipFill>
        <p:spPr>
          <a:xfrm>
            <a:off x="11689287" y="-1"/>
            <a:ext cx="5414282" cy="6008342"/>
          </a:xfrm>
          <a:prstGeom prst="rect">
            <a:avLst/>
          </a:prstGeom>
        </p:spPr>
      </p:pic>
      <p:pic>
        <p:nvPicPr>
          <p:cNvPr id="16" name="Immagine 15">
            <a:extLst>
              <a:ext uri="{FF2B5EF4-FFF2-40B4-BE49-F238E27FC236}">
                <a16:creationId xmlns:a16="http://schemas.microsoft.com/office/drawing/2014/main" id="{E3B184A1-EBE9-463B-AEE2-481DB182F62E}"/>
              </a:ext>
            </a:extLst>
          </p:cNvPr>
          <p:cNvPicPr>
            <a:picLocks noChangeAspect="1"/>
          </p:cNvPicPr>
          <p:nvPr/>
        </p:nvPicPr>
        <p:blipFill>
          <a:blip r:embed="rId9"/>
          <a:stretch>
            <a:fillRect/>
          </a:stretch>
        </p:blipFill>
        <p:spPr>
          <a:xfrm>
            <a:off x="4264810" y="9081569"/>
            <a:ext cx="8491913" cy="4771393"/>
          </a:xfrm>
          <a:prstGeom prst="rect">
            <a:avLst/>
          </a:prstGeom>
        </p:spPr>
      </p:pic>
      <p:pic>
        <p:nvPicPr>
          <p:cNvPr id="18" name="Immagine 17">
            <a:extLst>
              <a:ext uri="{FF2B5EF4-FFF2-40B4-BE49-F238E27FC236}">
                <a16:creationId xmlns:a16="http://schemas.microsoft.com/office/drawing/2014/main" id="{E6E66A9E-A4E2-482D-A816-0CD4FA35EB69}"/>
              </a:ext>
            </a:extLst>
          </p:cNvPr>
          <p:cNvPicPr>
            <a:picLocks noChangeAspect="1"/>
          </p:cNvPicPr>
          <p:nvPr/>
        </p:nvPicPr>
        <p:blipFill>
          <a:blip r:embed="rId10"/>
          <a:stretch>
            <a:fillRect/>
          </a:stretch>
        </p:blipFill>
        <p:spPr>
          <a:xfrm>
            <a:off x="9149757" y="-1"/>
            <a:ext cx="2555597" cy="4539343"/>
          </a:xfrm>
          <a:prstGeom prst="rect">
            <a:avLst/>
          </a:prstGeom>
        </p:spPr>
      </p:pic>
      <p:pic>
        <p:nvPicPr>
          <p:cNvPr id="20" name="Immagine 19">
            <a:extLst>
              <a:ext uri="{FF2B5EF4-FFF2-40B4-BE49-F238E27FC236}">
                <a16:creationId xmlns:a16="http://schemas.microsoft.com/office/drawing/2014/main" id="{631B610A-2857-4003-A25D-EFFA50B916C3}"/>
              </a:ext>
            </a:extLst>
          </p:cNvPr>
          <p:cNvPicPr>
            <a:picLocks noChangeAspect="1"/>
          </p:cNvPicPr>
          <p:nvPr/>
        </p:nvPicPr>
        <p:blipFill>
          <a:blip r:embed="rId11"/>
          <a:stretch>
            <a:fillRect/>
          </a:stretch>
        </p:blipFill>
        <p:spPr>
          <a:xfrm>
            <a:off x="19365685" y="4076833"/>
            <a:ext cx="5121097" cy="2880617"/>
          </a:xfrm>
          <a:prstGeom prst="rect">
            <a:avLst/>
          </a:prstGeom>
        </p:spPr>
      </p:pic>
      <p:pic>
        <p:nvPicPr>
          <p:cNvPr id="22" name="Immagine 21">
            <a:extLst>
              <a:ext uri="{FF2B5EF4-FFF2-40B4-BE49-F238E27FC236}">
                <a16:creationId xmlns:a16="http://schemas.microsoft.com/office/drawing/2014/main" id="{1124534B-7AB5-4AC7-BB19-D6A7CE3D6969}"/>
              </a:ext>
            </a:extLst>
          </p:cNvPr>
          <p:cNvPicPr>
            <a:picLocks noChangeAspect="1"/>
          </p:cNvPicPr>
          <p:nvPr/>
        </p:nvPicPr>
        <p:blipFill rotWithShape="1">
          <a:blip r:embed="rId12"/>
          <a:srcRect t="17688" b="23064"/>
          <a:stretch/>
        </p:blipFill>
        <p:spPr>
          <a:xfrm>
            <a:off x="17021533" y="9081569"/>
            <a:ext cx="3805128" cy="4771393"/>
          </a:xfrm>
          <a:prstGeom prst="rect">
            <a:avLst/>
          </a:prstGeom>
        </p:spPr>
      </p:pic>
      <p:pic>
        <p:nvPicPr>
          <p:cNvPr id="24" name="Immagine 23">
            <a:extLst>
              <a:ext uri="{FF2B5EF4-FFF2-40B4-BE49-F238E27FC236}">
                <a16:creationId xmlns:a16="http://schemas.microsoft.com/office/drawing/2014/main" id="{69886891-DAF2-4E7C-827B-D3E97A073B6F}"/>
              </a:ext>
            </a:extLst>
          </p:cNvPr>
          <p:cNvPicPr>
            <a:picLocks noChangeAspect="1"/>
          </p:cNvPicPr>
          <p:nvPr/>
        </p:nvPicPr>
        <p:blipFill rotWithShape="1">
          <a:blip r:embed="rId13"/>
          <a:srcRect t="36204"/>
          <a:stretch/>
        </p:blipFill>
        <p:spPr>
          <a:xfrm>
            <a:off x="12560701" y="9754803"/>
            <a:ext cx="4656854" cy="39611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Helvetica Neue"/>
              <a:buNone/>
              <a:tabLst/>
              <a:defRPr/>
            </a:pPr>
            <a:endParaRPr kumimoji="0" sz="2400" b="0" i="0" u="none" strike="noStrike" kern="0" cap="none" spc="0" normalizeH="0" baseline="0" noProof="0">
              <a:ln>
                <a:noFill/>
              </a:ln>
              <a:solidFill>
                <a:srgbClr val="5E5E5E"/>
              </a:solidFill>
              <a:effectLst/>
              <a:uLnTx/>
              <a:uFillTx/>
              <a:latin typeface="Helvetica Neue"/>
              <a:ea typeface="Helvetica Neue"/>
              <a:cs typeface="Helvetica Neue"/>
              <a:sym typeface="Helvetica Neue"/>
            </a:endParaRPr>
          </a:p>
        </p:txBody>
      </p:sp>
      <p:sp>
        <p:nvSpPr>
          <p:cNvPr id="167" name="Google Shape;167;p6"/>
          <p:cNvSpPr txBox="1">
            <a:spLocks noGrp="1"/>
          </p:cNvSpPr>
          <p:nvPr>
            <p:ph type="title"/>
          </p:nvPr>
        </p:nvSpPr>
        <p:spPr>
          <a:xfrm>
            <a:off x="282324" y="258030"/>
            <a:ext cx="15831835"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Index</a:t>
            </a:r>
            <a:endParaRPr sz="8500" b="1" i="0" u="none" strike="noStrike" cap="none">
              <a:solidFill>
                <a:srgbClr val="235764"/>
              </a:solidFill>
              <a:latin typeface="Helvetica Neue"/>
              <a:ea typeface="Helvetica Neue"/>
              <a:cs typeface="Helvetica Neue"/>
              <a:sym typeface="Helvetica Neue"/>
            </a:endParaRPr>
          </a:p>
        </p:txBody>
      </p:sp>
      <p:sp>
        <p:nvSpPr>
          <p:cNvPr id="168" name="Google Shape;168;p6"/>
          <p:cNvSpPr/>
          <p:nvPr/>
        </p:nvSpPr>
        <p:spPr>
          <a:xfrm>
            <a:off x="-200025" y="1"/>
            <a:ext cx="24584025" cy="14258924"/>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6600"/>
              <a:buFont typeface="Helvetica Neue"/>
              <a:buNone/>
              <a:tabLst/>
              <a:defRPr/>
            </a:pPr>
            <a:r>
              <a:rPr kumimoji="0" lang="en-GB"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RADIOTHERAPY</a:t>
            </a:r>
          </a:p>
          <a:p>
            <a:pPr marL="0" marR="0" lvl="0" indent="0" algn="ctr" defTabSz="914400" rtl="0" eaLnBrk="1" fontAlgn="auto" latinLnBrk="0" hangingPunct="1">
              <a:lnSpc>
                <a:spcPct val="100000"/>
              </a:lnSpc>
              <a:spcBef>
                <a:spcPts val="0"/>
              </a:spcBef>
              <a:spcAft>
                <a:spcPts val="0"/>
              </a:spcAft>
              <a:buClr>
                <a:srgbClr val="FFFFFF"/>
              </a:buClr>
              <a:buSzPts val="6600"/>
              <a:buFont typeface="Helvetica Neue"/>
              <a:buNone/>
              <a:tabLst/>
              <a:defRPr/>
            </a:pPr>
            <a:r>
              <a:rPr kumimoji="0" lang="en-GB"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FLASH EFFECT &amp; VHEE</a:t>
            </a:r>
          </a:p>
        </p:txBody>
      </p:sp>
      <p:sp>
        <p:nvSpPr>
          <p:cNvPr id="169" name="Google Shape;169;p6"/>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marR="0" lvl="0" indent="0" algn="ctr" defTabSz="914400" rtl="0" eaLnBrk="1" fontAlgn="auto" latinLnBrk="0" hangingPunct="1">
              <a:lnSpc>
                <a:spcPct val="100000"/>
              </a:lnSpc>
              <a:spcBef>
                <a:spcPts val="0"/>
              </a:spcBef>
              <a:spcAft>
                <a:spcPts val="0"/>
              </a:spcAft>
              <a:buClr>
                <a:srgbClr val="782B35"/>
              </a:buClr>
              <a:buSzPts val="2500"/>
              <a:buFont typeface="Helvetica Neue"/>
              <a:buNone/>
              <a:tabLst/>
              <a:defRPr/>
            </a:pPr>
            <a:fld id="{00000000-1234-1234-1234-123412341234}" type="slidenum">
              <a:rPr kumimoji="0" lang="it-IT" sz="2500" b="1" i="0" u="none" strike="noStrike" kern="0" cap="none" spc="0" normalizeH="0" baseline="0" noProof="0">
                <a:ln>
                  <a:noFill/>
                </a:ln>
                <a:solidFill>
                  <a:srgbClr val="782B35"/>
                </a:solidFill>
                <a:effectLst/>
                <a:uLnTx/>
                <a:uFillTx/>
                <a:latin typeface="Helvetica Neue"/>
                <a:sym typeface="Helvetica Neue"/>
              </a:rPr>
              <a:pPr marL="0" marR="0" lvl="0" indent="0" algn="ctr" defTabSz="914400" rtl="0" eaLnBrk="1" fontAlgn="auto" latinLnBrk="0" hangingPunct="1">
                <a:lnSpc>
                  <a:spcPct val="100000"/>
                </a:lnSpc>
                <a:spcBef>
                  <a:spcPts val="0"/>
                </a:spcBef>
                <a:spcAft>
                  <a:spcPts val="0"/>
                </a:spcAft>
                <a:buClr>
                  <a:srgbClr val="782B35"/>
                </a:buClr>
                <a:buSzPts val="2500"/>
                <a:buFont typeface="Helvetica Neue"/>
                <a:buNone/>
                <a:tabLst/>
                <a:defRPr/>
              </a:pPr>
              <a:t>3</a:t>
            </a:fld>
            <a:endParaRPr kumimoji="0" sz="2500" b="1" i="0" u="none" strike="noStrike" kern="0" cap="none" spc="0" normalizeH="0" baseline="0" noProof="0">
              <a:ln>
                <a:noFill/>
              </a:ln>
              <a:solidFill>
                <a:srgbClr val="782B35"/>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63375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Helvetica Neue"/>
              <a:buNone/>
              <a:tabLst/>
              <a:defRPr/>
            </a:pPr>
            <a:endParaRPr kumimoji="0" sz="2400" b="0" i="0" u="none" strike="noStrike" kern="0" cap="none" spc="0" normalizeH="0" baseline="0" noProof="0">
              <a:ln>
                <a:noFill/>
              </a:ln>
              <a:solidFill>
                <a:srgbClr val="5E5E5E"/>
              </a:solidFill>
              <a:effectLst/>
              <a:uLnTx/>
              <a:uFillTx/>
              <a:latin typeface="Helvetica Neue"/>
              <a:ea typeface="Helvetica Neue"/>
              <a:cs typeface="Helvetica Neue"/>
              <a:sym typeface="Helvetica Neue"/>
            </a:endParaRPr>
          </a:p>
        </p:txBody>
      </p:sp>
      <p:sp>
        <p:nvSpPr>
          <p:cNvPr id="167" name="Google Shape;167;p6"/>
          <p:cNvSpPr txBox="1">
            <a:spLocks noGrp="1"/>
          </p:cNvSpPr>
          <p:nvPr>
            <p:ph type="title"/>
          </p:nvPr>
        </p:nvSpPr>
        <p:spPr>
          <a:xfrm>
            <a:off x="282324" y="258030"/>
            <a:ext cx="15831835" cy="1428883"/>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Index</a:t>
            </a:r>
            <a:endParaRPr sz="8500" b="1" i="0" u="none" strike="noStrike" cap="none">
              <a:solidFill>
                <a:srgbClr val="235764"/>
              </a:solidFill>
              <a:latin typeface="Helvetica Neue"/>
              <a:ea typeface="Helvetica Neue"/>
              <a:cs typeface="Helvetica Neue"/>
              <a:sym typeface="Helvetica Neue"/>
            </a:endParaRPr>
          </a:p>
        </p:txBody>
      </p:sp>
      <p:sp>
        <p:nvSpPr>
          <p:cNvPr id="168" name="Google Shape;168;p6"/>
          <p:cNvSpPr/>
          <p:nvPr/>
        </p:nvSpPr>
        <p:spPr>
          <a:xfrm>
            <a:off x="-200025" y="1"/>
            <a:ext cx="24584025" cy="14258924"/>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6600"/>
              <a:buFont typeface="Helvetica Neue"/>
              <a:buNone/>
              <a:tabLst/>
              <a:defRPr/>
            </a:pPr>
            <a:r>
              <a:rPr kumimoji="0" lang="en-GB"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SPAN</a:t>
            </a:r>
          </a:p>
        </p:txBody>
      </p:sp>
      <p:sp>
        <p:nvSpPr>
          <p:cNvPr id="169" name="Google Shape;169;p6"/>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marR="0" lvl="0" indent="0" algn="ctr" defTabSz="914400" rtl="0" eaLnBrk="1" fontAlgn="auto" latinLnBrk="0" hangingPunct="1">
              <a:lnSpc>
                <a:spcPct val="100000"/>
              </a:lnSpc>
              <a:spcBef>
                <a:spcPts val="0"/>
              </a:spcBef>
              <a:spcAft>
                <a:spcPts val="0"/>
              </a:spcAft>
              <a:buClr>
                <a:srgbClr val="782B35"/>
              </a:buClr>
              <a:buSzPts val="2500"/>
              <a:buFont typeface="Helvetica Neue"/>
              <a:buNone/>
              <a:tabLst/>
              <a:defRPr/>
            </a:pPr>
            <a:fld id="{00000000-1234-1234-1234-123412341234}" type="slidenum">
              <a:rPr kumimoji="0" lang="it-IT" sz="2500" b="1" i="0" u="none" strike="noStrike" kern="0" cap="none" spc="0" normalizeH="0" baseline="0" noProof="0">
                <a:ln>
                  <a:noFill/>
                </a:ln>
                <a:solidFill>
                  <a:srgbClr val="782B35"/>
                </a:solidFill>
                <a:effectLst/>
                <a:uLnTx/>
                <a:uFillTx/>
                <a:latin typeface="Helvetica Neue"/>
                <a:sym typeface="Helvetica Neue"/>
              </a:rPr>
              <a:pPr marL="0" marR="0" lvl="0" indent="0" algn="ctr" defTabSz="914400" rtl="0" eaLnBrk="1" fontAlgn="auto" latinLnBrk="0" hangingPunct="1">
                <a:lnSpc>
                  <a:spcPct val="100000"/>
                </a:lnSpc>
                <a:spcBef>
                  <a:spcPts val="0"/>
                </a:spcBef>
                <a:spcAft>
                  <a:spcPts val="0"/>
                </a:spcAft>
                <a:buClr>
                  <a:srgbClr val="782B35"/>
                </a:buClr>
                <a:buSzPts val="2500"/>
                <a:buFont typeface="Helvetica Neue"/>
                <a:buNone/>
                <a:tabLst/>
                <a:defRPr/>
              </a:pPr>
              <a:t>30</a:t>
            </a:fld>
            <a:endParaRPr kumimoji="0" sz="2500" b="1" i="0" u="none" strike="noStrike" kern="0" cap="none" spc="0" normalizeH="0" baseline="0" noProof="0">
              <a:ln>
                <a:noFill/>
              </a:ln>
              <a:solidFill>
                <a:srgbClr val="782B35"/>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037222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282325" y="258025"/>
            <a:ext cx="9666000" cy="14289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a:solidFill>
                  <a:srgbClr val="235764"/>
                </a:solidFill>
              </a:rPr>
              <a:t>FLASH</a:t>
            </a:r>
            <a:r>
              <a:rPr lang="it-IT" sz="8500" b="1" i="0" u="none" strike="noStrike" cap="none">
                <a:solidFill>
                  <a:srgbClr val="235764"/>
                </a:solidFill>
                <a:latin typeface="Helvetica Neue"/>
                <a:ea typeface="Helvetica Neue"/>
                <a:cs typeface="Helvetica Neue"/>
                <a:sym typeface="Helvetica Neue"/>
              </a:rPr>
              <a:t> Effect</a:t>
            </a:r>
            <a:endParaRPr sz="8500" b="1" i="0" u="none" strike="noStrike" cap="none">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31</a:t>
            </a:fld>
            <a:endParaRPr sz="2500" b="1" i="0" u="none" strike="noStrike" cap="none">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38370"/>
            <a:ext cx="7035366"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2" name="Google Shape;142;p4"/>
          <p:cNvSpPr txBox="1"/>
          <p:nvPr/>
        </p:nvSpPr>
        <p:spPr>
          <a:xfrm>
            <a:off x="16352967" y="1795061"/>
            <a:ext cx="6682087" cy="287258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err="1">
                <a:solidFill>
                  <a:srgbClr val="FFFFFF"/>
                </a:solidFill>
                <a:latin typeface="Helvetica Neue"/>
                <a:ea typeface="Helvetica Neue"/>
                <a:cs typeface="Helvetica Neue"/>
                <a:sym typeface="Helvetica Neue"/>
              </a:rPr>
              <a:t>Highlines</a:t>
            </a:r>
            <a:r>
              <a:rPr lang="it-IT" sz="3600" b="1" i="0" u="none" strike="noStrike" cap="none" dirty="0">
                <a:solidFill>
                  <a:srgbClr val="FFFFFF"/>
                </a:solidFill>
                <a:latin typeface="Helvetica Neue"/>
                <a:ea typeface="Helvetica Neue"/>
                <a:cs typeface="Helvetica Neue"/>
                <a:sym typeface="Helvetica Neue"/>
              </a:rPr>
              <a:t>:</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L="762000" marR="0" lvl="0" indent="-762000" algn="l" rtl="0">
              <a:lnSpc>
                <a:spcPct val="100000"/>
              </a:lnSpc>
              <a:spcBef>
                <a:spcPts val="0"/>
              </a:spcBef>
              <a:spcAft>
                <a:spcPts val="0"/>
              </a:spcAft>
              <a:buClr>
                <a:srgbClr val="FFFFFF"/>
              </a:buClr>
              <a:buSzPts val="3600"/>
              <a:buFont typeface="Helvetica Neue"/>
              <a:buChar char="๏"/>
            </a:pPr>
            <a:r>
              <a:rPr lang="it-IT" sz="3600" b="0" i="0" u="none" strike="noStrike" cap="none" dirty="0" err="1">
                <a:solidFill>
                  <a:srgbClr val="FFFFFF"/>
                </a:solidFill>
                <a:latin typeface="Helvetica Neue"/>
                <a:ea typeface="Helvetica Neue"/>
                <a:cs typeface="Helvetica Neue"/>
                <a:sym typeface="Helvetica Neue"/>
              </a:rPr>
              <a:t>deliver</a:t>
            </a:r>
            <a:r>
              <a:rPr lang="it-IT" sz="3600" b="0" i="0" u="none" strike="noStrike" cap="none" dirty="0">
                <a:solidFill>
                  <a:srgbClr val="FFFFFF"/>
                </a:solidFill>
                <a:latin typeface="Helvetica Neue"/>
                <a:ea typeface="Helvetica Neue"/>
                <a:cs typeface="Helvetica Neue"/>
                <a:sym typeface="Helvetica Neue"/>
              </a:rPr>
              <a:t> high </a:t>
            </a:r>
            <a:r>
              <a:rPr lang="it-IT" sz="3600" b="0" i="0" u="none" strike="noStrike" cap="none" dirty="0" err="1">
                <a:solidFill>
                  <a:srgbClr val="FFFFFF"/>
                </a:solidFill>
                <a:latin typeface="Helvetica Neue"/>
                <a:ea typeface="Helvetica Neue"/>
                <a:cs typeface="Helvetica Neue"/>
                <a:sym typeface="Helvetica Neue"/>
              </a:rPr>
              <a:t>doses</a:t>
            </a:r>
            <a:r>
              <a:rPr lang="it-IT" sz="3600" b="0" i="0" u="none" strike="noStrike" cap="none" dirty="0">
                <a:solidFill>
                  <a:srgbClr val="FFFFFF"/>
                </a:solidFill>
                <a:latin typeface="Helvetica Neue"/>
                <a:ea typeface="Helvetica Neue"/>
                <a:cs typeface="Helvetica Neue"/>
                <a:sym typeface="Helvetica Neue"/>
              </a:rPr>
              <a:t> (&gt;4-6 </a:t>
            </a:r>
            <a:r>
              <a:rPr lang="it-IT" sz="3600" b="0" i="0" u="none" strike="noStrike" cap="none" dirty="0" err="1">
                <a:solidFill>
                  <a:srgbClr val="FFFFFF"/>
                </a:solidFill>
                <a:latin typeface="Helvetica Neue"/>
                <a:ea typeface="Helvetica Neue"/>
                <a:cs typeface="Helvetica Neue"/>
                <a:sym typeface="Helvetica Neue"/>
              </a:rPr>
              <a:t>Gy</a:t>
            </a:r>
            <a:r>
              <a:rPr lang="it-IT" sz="3600" b="0" i="0" u="none" strike="noStrike" cap="none" dirty="0">
                <a:solidFill>
                  <a:srgbClr val="FFFFFF"/>
                </a:solidFill>
                <a:latin typeface="Helvetica Neue"/>
                <a:ea typeface="Helvetica Neue"/>
                <a:cs typeface="Helvetica Neue"/>
                <a:sym typeface="Helvetica Neue"/>
              </a:rPr>
              <a:t>)</a:t>
            </a:r>
            <a:endParaRPr dirty="0"/>
          </a:p>
          <a:p>
            <a:pPr marL="762000" marR="0" lvl="0" indent="-762000" algn="l" rtl="0">
              <a:lnSpc>
                <a:spcPct val="100000"/>
              </a:lnSpc>
              <a:spcBef>
                <a:spcPts val="0"/>
              </a:spcBef>
              <a:spcAft>
                <a:spcPts val="0"/>
              </a:spcAft>
              <a:buClr>
                <a:srgbClr val="FFFFFF"/>
              </a:buClr>
              <a:buSzPts val="3600"/>
              <a:buFont typeface="Helvetica Neue"/>
              <a:buChar char="๏"/>
            </a:pPr>
            <a:r>
              <a:rPr lang="it-IT" sz="3600" b="0" i="0" u="none" strike="noStrike" cap="none" dirty="0" err="1">
                <a:solidFill>
                  <a:srgbClr val="FFFFFF"/>
                </a:solidFill>
                <a:latin typeface="Helvetica Neue"/>
                <a:ea typeface="Helvetica Neue"/>
                <a:cs typeface="Helvetica Neue"/>
                <a:sym typeface="Helvetica Neue"/>
              </a:rPr>
              <a:t>very</a:t>
            </a:r>
            <a:r>
              <a:rPr lang="it-IT" sz="3600" b="0" i="0" u="none" strike="noStrike" cap="none" dirty="0">
                <a:solidFill>
                  <a:srgbClr val="FFFFFF"/>
                </a:solidFill>
                <a:latin typeface="Helvetica Neue"/>
                <a:ea typeface="Helvetica Neue"/>
                <a:cs typeface="Helvetica Neue"/>
                <a:sym typeface="Helvetica Neue"/>
              </a:rPr>
              <a:t> short </a:t>
            </a:r>
            <a:r>
              <a:rPr lang="it-IT" sz="3600" b="0" i="0" u="none" strike="noStrike" cap="none" dirty="0" err="1">
                <a:solidFill>
                  <a:srgbClr val="FFFFFF"/>
                </a:solidFill>
                <a:latin typeface="Helvetica Neue"/>
                <a:ea typeface="Helvetica Neue"/>
                <a:cs typeface="Helvetica Neue"/>
                <a:sym typeface="Helvetica Neue"/>
              </a:rPr>
              <a:t>period</a:t>
            </a:r>
            <a:r>
              <a:rPr lang="it-IT" sz="3600" b="0" i="0" u="none" strike="noStrike" cap="none" dirty="0">
                <a:solidFill>
                  <a:srgbClr val="FFFFFF"/>
                </a:solidFill>
                <a:latin typeface="Helvetica Neue"/>
                <a:ea typeface="Helvetica Neue"/>
                <a:cs typeface="Helvetica Neue"/>
                <a:sym typeface="Helvetica Neue"/>
              </a:rPr>
              <a:t> of time (&lt;200 </a:t>
            </a:r>
            <a:r>
              <a:rPr lang="it-IT" sz="3600" b="0" i="0" u="none" strike="noStrike" cap="none" dirty="0" err="1">
                <a:solidFill>
                  <a:srgbClr val="FFFFFF"/>
                </a:solidFill>
                <a:latin typeface="Helvetica Neue"/>
                <a:ea typeface="Helvetica Neue"/>
                <a:cs typeface="Helvetica Neue"/>
                <a:sym typeface="Helvetica Neue"/>
              </a:rPr>
              <a:t>ms</a:t>
            </a:r>
            <a:r>
              <a:rPr lang="it-IT" sz="3600" b="0" i="0" u="none" strike="noStrike" cap="none" dirty="0">
                <a:solidFill>
                  <a:srgbClr val="FFFFFF"/>
                </a:solidFill>
                <a:latin typeface="Helvetica Neue"/>
                <a:ea typeface="Helvetica Neue"/>
                <a:cs typeface="Helvetica Neue"/>
                <a:sym typeface="Helvetica Neue"/>
              </a:rPr>
              <a:t>)</a:t>
            </a:r>
            <a:endParaRPr sz="3600" b="0" i="0" u="none" strike="noStrike" cap="none" dirty="0">
              <a:solidFill>
                <a:srgbClr val="5E5E5E"/>
              </a:solidFill>
              <a:latin typeface="Helvetica Neue"/>
              <a:ea typeface="Helvetica Neue"/>
              <a:cs typeface="Helvetica Neue"/>
              <a:sym typeface="Helvetica Neue"/>
            </a:endParaRPr>
          </a:p>
        </p:txBody>
      </p:sp>
      <p:pic>
        <p:nvPicPr>
          <p:cNvPr id="13" name="Picture 14">
            <a:extLst>
              <a:ext uri="{FF2B5EF4-FFF2-40B4-BE49-F238E27FC236}">
                <a16:creationId xmlns:a16="http://schemas.microsoft.com/office/drawing/2014/main" id="{2EE18C28-41F8-45DF-9EEF-D0312841F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604" y="8303661"/>
            <a:ext cx="11196746" cy="436404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ABD7A49F-F439-4531-BA73-6D202AC19BB5}"/>
              </a:ext>
            </a:extLst>
          </p:cNvPr>
          <p:cNvPicPr>
            <a:picLocks noChangeAspect="1"/>
          </p:cNvPicPr>
          <p:nvPr/>
        </p:nvPicPr>
        <p:blipFill>
          <a:blip r:embed="rId5"/>
          <a:stretch>
            <a:fillRect/>
          </a:stretch>
        </p:blipFill>
        <p:spPr>
          <a:xfrm>
            <a:off x="404704" y="2274980"/>
            <a:ext cx="15588928" cy="5525190"/>
          </a:xfrm>
          <a:prstGeom prst="rect">
            <a:avLst/>
          </a:prstGeom>
        </p:spPr>
      </p:pic>
      <p:sp>
        <p:nvSpPr>
          <p:cNvPr id="16" name="CasellaDiTesto 15">
            <a:extLst>
              <a:ext uri="{FF2B5EF4-FFF2-40B4-BE49-F238E27FC236}">
                <a16:creationId xmlns:a16="http://schemas.microsoft.com/office/drawing/2014/main" id="{C0B62C9D-4FB7-4FAD-99A5-A06A9091A6B2}"/>
              </a:ext>
            </a:extLst>
          </p:cNvPr>
          <p:cNvSpPr txBox="1"/>
          <p:nvPr/>
        </p:nvSpPr>
        <p:spPr>
          <a:xfrm>
            <a:off x="13904007" y="11842996"/>
            <a:ext cx="7384368" cy="738664"/>
          </a:xfrm>
          <a:prstGeom prst="rect">
            <a:avLst/>
          </a:prstGeom>
          <a:noFill/>
        </p:spPr>
        <p:txBody>
          <a:bodyPr wrap="square">
            <a:spAutoFit/>
          </a:bodyPr>
          <a:lstStyle/>
          <a:p>
            <a:pPr rtl="0">
              <a:spcBef>
                <a:spcPts val="0"/>
              </a:spcBef>
              <a:spcAft>
                <a:spcPts val="0"/>
              </a:spcAft>
            </a:pPr>
            <a:r>
              <a:rPr lang="fr-FR" sz="2800" b="0" i="0" u="none" strike="noStrike" dirty="0">
                <a:solidFill>
                  <a:schemeClr val="tx2">
                    <a:lumMod val="10000"/>
                  </a:schemeClr>
                </a:solidFill>
                <a:effectLst/>
                <a:latin typeface="Arial" panose="020B0604020202020204" pitchFamily="34" charset="0"/>
              </a:rPr>
              <a:t>[5]. doi.org/10.1016/j.radonc.2021.12.045</a:t>
            </a:r>
            <a:br>
              <a:rPr lang="fr-FR" dirty="0">
                <a:solidFill>
                  <a:schemeClr val="tx2">
                    <a:lumMod val="10000"/>
                  </a:schemeClr>
                </a:solidFill>
              </a:rPr>
            </a:br>
            <a:endParaRPr lang="en-US" dirty="0">
              <a:solidFill>
                <a:schemeClr val="tx2">
                  <a:lumMod val="10000"/>
                </a:schemeClr>
              </a:solidFill>
            </a:endParaRPr>
          </a:p>
        </p:txBody>
      </p:sp>
    </p:spTree>
    <p:extLst>
      <p:ext uri="{BB962C8B-B14F-4D97-AF65-F5344CB8AC3E}">
        <p14:creationId xmlns:p14="http://schemas.microsoft.com/office/powerpoint/2010/main" val="1282319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282325" y="258025"/>
            <a:ext cx="9666000" cy="14289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a:solidFill>
                  <a:srgbClr val="235764"/>
                </a:solidFill>
              </a:rPr>
              <a:t>FLASH</a:t>
            </a:r>
            <a:r>
              <a:rPr lang="it-IT" sz="8500" b="1" i="0" u="none" strike="noStrike" cap="none">
                <a:solidFill>
                  <a:srgbClr val="235764"/>
                </a:solidFill>
                <a:latin typeface="Helvetica Neue"/>
                <a:ea typeface="Helvetica Neue"/>
                <a:cs typeface="Helvetica Neue"/>
                <a:sym typeface="Helvetica Neue"/>
              </a:rPr>
              <a:t> Effect</a:t>
            </a:r>
            <a:endParaRPr sz="8500" b="1" i="0" u="none" strike="noStrike" cap="none">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32</a:t>
            </a:fld>
            <a:endParaRPr sz="2500" b="1" i="0" u="none" strike="noStrike" cap="none">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38370"/>
            <a:ext cx="7035366"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4" name="Immagine 3">
            <a:extLst>
              <a:ext uri="{FF2B5EF4-FFF2-40B4-BE49-F238E27FC236}">
                <a16:creationId xmlns:a16="http://schemas.microsoft.com/office/drawing/2014/main" id="{82040CB3-645D-47CA-823A-B062206DC57B}"/>
              </a:ext>
            </a:extLst>
          </p:cNvPr>
          <p:cNvPicPr>
            <a:picLocks noChangeAspect="1"/>
          </p:cNvPicPr>
          <p:nvPr/>
        </p:nvPicPr>
        <p:blipFill>
          <a:blip r:embed="rId4"/>
          <a:stretch>
            <a:fillRect/>
          </a:stretch>
        </p:blipFill>
        <p:spPr>
          <a:xfrm>
            <a:off x="913513" y="1983677"/>
            <a:ext cx="7356328" cy="8988440"/>
          </a:xfrm>
          <a:prstGeom prst="rect">
            <a:avLst/>
          </a:prstGeom>
        </p:spPr>
      </p:pic>
      <p:pic>
        <p:nvPicPr>
          <p:cNvPr id="6" name="Immagine 5">
            <a:extLst>
              <a:ext uri="{FF2B5EF4-FFF2-40B4-BE49-F238E27FC236}">
                <a16:creationId xmlns:a16="http://schemas.microsoft.com/office/drawing/2014/main" id="{51ECEC0A-4AC0-4CE0-BB0E-E3F6A6BA0606}"/>
              </a:ext>
            </a:extLst>
          </p:cNvPr>
          <p:cNvPicPr>
            <a:picLocks noChangeAspect="1"/>
          </p:cNvPicPr>
          <p:nvPr/>
        </p:nvPicPr>
        <p:blipFill>
          <a:blip r:embed="rId5"/>
          <a:stretch>
            <a:fillRect/>
          </a:stretch>
        </p:blipFill>
        <p:spPr>
          <a:xfrm>
            <a:off x="8948510" y="1965929"/>
            <a:ext cx="14201016" cy="10280942"/>
          </a:xfrm>
          <a:prstGeom prst="rect">
            <a:avLst/>
          </a:prstGeom>
        </p:spPr>
      </p:pic>
    </p:spTree>
    <p:extLst>
      <p:ext uri="{BB962C8B-B14F-4D97-AF65-F5344CB8AC3E}">
        <p14:creationId xmlns:p14="http://schemas.microsoft.com/office/powerpoint/2010/main" val="3436835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05" name="Google Shape;105;p3"/>
          <p:cNvSpPr txBox="1">
            <a:spLocks noGrp="1"/>
          </p:cNvSpPr>
          <p:nvPr>
            <p:ph type="title"/>
          </p:nvPr>
        </p:nvSpPr>
        <p:spPr>
          <a:xfrm>
            <a:off x="-32001" y="258030"/>
            <a:ext cx="16434051" cy="1428883"/>
          </a:xfrm>
          <a:prstGeom prst="rect">
            <a:avLst/>
          </a:prstGeom>
          <a:noFill/>
          <a:ln>
            <a:noFill/>
          </a:ln>
        </p:spPr>
        <p:txBody>
          <a:bodyPr spcFirstLastPara="1" wrap="square" lIns="50800" tIns="50800" rIns="50800" bIns="50800" anchor="t" anchorCtr="0">
            <a:normAutofit fontScale="90000"/>
          </a:bodyPr>
          <a:lstStyle/>
          <a:p>
            <a:pPr marL="0" lvl="0" indent="0" algn="ctr" rtl="0">
              <a:lnSpc>
                <a:spcPct val="80000"/>
              </a:lnSpc>
              <a:spcBef>
                <a:spcPts val="0"/>
              </a:spcBef>
              <a:spcAft>
                <a:spcPts val="0"/>
              </a:spcAft>
              <a:buClr>
                <a:srgbClr val="235764"/>
              </a:buClr>
              <a:buSzPct val="100000"/>
              <a:buFont typeface="Helvetica Neue"/>
              <a:buNone/>
            </a:pPr>
            <a:r>
              <a:rPr lang="it-IT" sz="8500" b="1" i="0" u="none" strike="noStrike" cap="none" dirty="0" err="1">
                <a:solidFill>
                  <a:srgbClr val="235764"/>
                </a:solidFill>
                <a:latin typeface="Helvetica Neue"/>
                <a:ea typeface="Helvetica Neue"/>
                <a:cs typeface="Helvetica Neue"/>
                <a:sym typeface="Helvetica Neue"/>
              </a:rPr>
              <a:t>Very</a:t>
            </a:r>
            <a:r>
              <a:rPr lang="it-IT" sz="8500" b="1" i="0" u="none" strike="noStrike" cap="none" dirty="0">
                <a:solidFill>
                  <a:srgbClr val="235764"/>
                </a:solidFill>
                <a:latin typeface="Helvetica Neue"/>
                <a:ea typeface="Helvetica Neue"/>
                <a:cs typeface="Helvetica Neue"/>
                <a:sym typeface="Helvetica Neue"/>
              </a:rPr>
              <a:t> High-Energy Electron (VHEE)</a:t>
            </a:r>
            <a:endParaRPr sz="8500" b="1" i="0" u="none" strike="noStrike" cap="none" dirty="0">
              <a:solidFill>
                <a:srgbClr val="235764"/>
              </a:solidFill>
              <a:latin typeface="Helvetica Neue"/>
              <a:ea typeface="Helvetica Neue"/>
              <a:cs typeface="Helvetica Neue"/>
              <a:sym typeface="Helvetica Neue"/>
            </a:endParaRPr>
          </a:p>
        </p:txBody>
      </p:sp>
      <p:sp>
        <p:nvSpPr>
          <p:cNvPr id="106" name="Google Shape;106;p3"/>
          <p:cNvSpPr/>
          <p:nvPr/>
        </p:nvSpPr>
        <p:spPr>
          <a:xfrm>
            <a:off x="229932" y="12909715"/>
            <a:ext cx="6682087" cy="554877"/>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sp>
        <p:nvSpPr>
          <p:cNvPr id="107" name="Google Shape;107;p3"/>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33</a:t>
            </a:fld>
            <a:endParaRPr sz="2500" b="1" i="0" u="none" strike="noStrike" cap="none">
              <a:solidFill>
                <a:srgbClr val="782B35"/>
              </a:solidFill>
              <a:latin typeface="Helvetica Neue"/>
              <a:ea typeface="Helvetica Neue"/>
              <a:cs typeface="Helvetica Neue"/>
              <a:sym typeface="Helvetica Neue"/>
            </a:endParaRPr>
          </a:p>
        </p:txBody>
      </p:sp>
      <p:sp>
        <p:nvSpPr>
          <p:cNvPr id="108" name="Google Shape;108;p3"/>
          <p:cNvSpPr/>
          <p:nvPr/>
        </p:nvSpPr>
        <p:spPr>
          <a:xfrm>
            <a:off x="16114160" y="-38370"/>
            <a:ext cx="7035366"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09" name="Google Shape;109;p3"/>
          <p:cNvSpPr txBox="1"/>
          <p:nvPr/>
        </p:nvSpPr>
        <p:spPr>
          <a:xfrm>
            <a:off x="16352967" y="1887394"/>
            <a:ext cx="6682087" cy="2687915"/>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4800"/>
              <a:buFont typeface="Helvetica Neue"/>
              <a:buNone/>
            </a:pPr>
            <a:r>
              <a:rPr lang="it-IT" sz="4800" b="1" i="0" u="none" strike="noStrike" cap="none" dirty="0">
                <a:solidFill>
                  <a:srgbClr val="FFFFFF"/>
                </a:solidFill>
                <a:latin typeface="Helvetica Neue"/>
                <a:ea typeface="Helvetica Neue"/>
                <a:cs typeface="Helvetica Neue"/>
                <a:sym typeface="Helvetica Neue"/>
              </a:rPr>
              <a:t>Highlights:</a:t>
            </a:r>
            <a:endParaRPr sz="2400" b="0" i="0" u="none" strike="noStrike" cap="none" dirty="0">
              <a:solidFill>
                <a:srgbClr val="5E5E5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4800"/>
              <a:buFont typeface="Helvetica Neue"/>
              <a:buNone/>
            </a:pPr>
            <a:r>
              <a:rPr lang="it-IT" sz="4800" b="1" i="0" u="sng" strike="noStrike" cap="none" dirty="0">
                <a:solidFill>
                  <a:srgbClr val="FFFFFF"/>
                </a:solidFill>
                <a:latin typeface="Helvetica Neue"/>
                <a:ea typeface="Helvetica Neue"/>
                <a:cs typeface="Helvetica Neue"/>
                <a:sym typeface="Helvetica Neue"/>
              </a:rPr>
              <a:t> </a:t>
            </a:r>
            <a:endParaRPr dirty="0"/>
          </a:p>
          <a:p>
            <a:pPr marL="762000" marR="0" lvl="0" indent="-762000" algn="l" rtl="0">
              <a:lnSpc>
                <a:spcPct val="100000"/>
              </a:lnSpc>
              <a:spcBef>
                <a:spcPts val="0"/>
              </a:spcBef>
              <a:spcAft>
                <a:spcPts val="0"/>
              </a:spcAft>
              <a:buClr>
                <a:srgbClr val="FFFFFF"/>
              </a:buClr>
              <a:buSzPts val="4800"/>
              <a:buFont typeface="Helvetica Neue"/>
              <a:buChar char="๏"/>
            </a:pPr>
            <a:r>
              <a:rPr lang="it-IT" sz="4800" b="0" i="0" u="none" strike="noStrike" cap="none" dirty="0">
                <a:solidFill>
                  <a:srgbClr val="FFFFFF"/>
                </a:solidFill>
                <a:latin typeface="Helvetica Neue"/>
                <a:ea typeface="Helvetica Neue"/>
                <a:cs typeface="Helvetica Neue"/>
                <a:sym typeface="Helvetica Neue"/>
              </a:rPr>
              <a:t>70-130 MeV</a:t>
            </a:r>
            <a:endParaRPr sz="2400" b="0" i="0" u="none" strike="noStrike" cap="none" dirty="0">
              <a:solidFill>
                <a:srgbClr val="5E5E5E"/>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sz="2400" b="0" i="0" u="none" strike="noStrike" cap="none" dirty="0">
              <a:solidFill>
                <a:srgbClr val="5E5E5E"/>
              </a:solidFill>
              <a:latin typeface="Helvetica Neue"/>
              <a:ea typeface="Helvetica Neue"/>
              <a:cs typeface="Helvetica Neue"/>
              <a:sym typeface="Helvetica Neue"/>
            </a:endParaRPr>
          </a:p>
        </p:txBody>
      </p:sp>
      <p:pic>
        <p:nvPicPr>
          <p:cNvPr id="110" name="Google Shape;110;p3"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11" name="Google Shape;111;p3"/>
          <p:cNvSpPr/>
          <p:nvPr/>
        </p:nvSpPr>
        <p:spPr>
          <a:xfrm>
            <a:off x="7104239" y="12927701"/>
            <a:ext cx="13599536"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3" name="Immagine 2">
            <a:extLst>
              <a:ext uri="{FF2B5EF4-FFF2-40B4-BE49-F238E27FC236}">
                <a16:creationId xmlns:a16="http://schemas.microsoft.com/office/drawing/2014/main" id="{43145270-5944-49A9-91EC-F7207451DFCB}"/>
              </a:ext>
            </a:extLst>
          </p:cNvPr>
          <p:cNvPicPr>
            <a:picLocks noChangeAspect="1"/>
          </p:cNvPicPr>
          <p:nvPr/>
        </p:nvPicPr>
        <p:blipFill>
          <a:blip r:embed="rId4"/>
          <a:stretch>
            <a:fillRect/>
          </a:stretch>
        </p:blipFill>
        <p:spPr>
          <a:xfrm>
            <a:off x="698479" y="2705334"/>
            <a:ext cx="15329956" cy="8545416"/>
          </a:xfrm>
          <a:prstGeom prst="rect">
            <a:avLst/>
          </a:prstGeom>
        </p:spPr>
      </p:pic>
    </p:spTree>
    <p:extLst>
      <p:ext uri="{BB962C8B-B14F-4D97-AF65-F5344CB8AC3E}">
        <p14:creationId xmlns:p14="http://schemas.microsoft.com/office/powerpoint/2010/main" val="4214377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34</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 name="Google Shape;326;p16">
            <a:extLst>
              <a:ext uri="{FF2B5EF4-FFF2-40B4-BE49-F238E27FC236}">
                <a16:creationId xmlns:a16="http://schemas.microsoft.com/office/drawing/2014/main" id="{EB1A152B-E606-4A10-B2C7-E1DC53BE3FA9}"/>
              </a:ext>
            </a:extLst>
          </p:cNvPr>
          <p:cNvSpPr txBox="1">
            <a:spLocks/>
          </p:cNvSpPr>
          <p:nvPr/>
        </p:nvSpPr>
        <p:spPr>
          <a:xfrm>
            <a:off x="1738082" y="419898"/>
            <a:ext cx="22031261" cy="1428883"/>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HUMAN Trials </a:t>
            </a:r>
            <a:r>
              <a:rPr lang="it-IT" dirty="0" err="1">
                <a:solidFill>
                  <a:srgbClr val="235764"/>
                </a:solidFill>
              </a:rPr>
              <a:t>need</a:t>
            </a:r>
            <a:r>
              <a:rPr lang="it-IT" dirty="0">
                <a:solidFill>
                  <a:srgbClr val="235764"/>
                </a:solidFill>
              </a:rPr>
              <a:t> more data</a:t>
            </a:r>
          </a:p>
        </p:txBody>
      </p:sp>
      <p:sp>
        <p:nvSpPr>
          <p:cNvPr id="11" name="Google Shape;99;p2">
            <a:extLst>
              <a:ext uri="{FF2B5EF4-FFF2-40B4-BE49-F238E27FC236}">
                <a16:creationId xmlns:a16="http://schemas.microsoft.com/office/drawing/2014/main" id="{401EFD9B-9C19-475D-88B6-0AE7BD50322C}"/>
              </a:ext>
            </a:extLst>
          </p:cNvPr>
          <p:cNvSpPr txBox="1"/>
          <p:nvPr/>
        </p:nvSpPr>
        <p:spPr>
          <a:xfrm>
            <a:off x="788009" y="2120094"/>
            <a:ext cx="22981334" cy="13644761"/>
          </a:xfrm>
          <a:prstGeom prst="rect">
            <a:avLst/>
          </a:prstGeom>
          <a:noFill/>
          <a:ln>
            <a:noFill/>
          </a:ln>
        </p:spPr>
        <p:txBody>
          <a:bodyPr spcFirstLastPara="1" wrap="square" lIns="50800" tIns="50800" rIns="50800" bIns="50800" anchor="ctr" anchorCtr="0">
            <a:spAutoFit/>
          </a:bodyPr>
          <a:lstStyle/>
          <a:p>
            <a:pPr marL="762000" marR="0" lvl="0" indent="-831850" algn="l" rtl="0">
              <a:lnSpc>
                <a:spcPct val="100000"/>
              </a:lnSpc>
              <a:spcBef>
                <a:spcPts val="0"/>
              </a:spcBef>
              <a:spcAft>
                <a:spcPts val="0"/>
              </a:spcAft>
              <a:buClr>
                <a:srgbClr val="235764"/>
              </a:buClr>
              <a:buSzPts val="5900"/>
              <a:buFont typeface="Helvetica Neue"/>
              <a:buChar char="๏"/>
            </a:pPr>
            <a:r>
              <a:rPr lang="it-IT" sz="4400" b="1" i="0" u="none" strike="noStrike" cap="none" dirty="0">
                <a:solidFill>
                  <a:srgbClr val="235764"/>
                </a:solidFill>
                <a:latin typeface="Helvetica Neue"/>
                <a:ea typeface="Helvetica Neue"/>
                <a:cs typeface="Helvetica Neue"/>
                <a:sym typeface="Helvetica Neue"/>
              </a:rPr>
              <a:t>FAST-01 </a:t>
            </a:r>
            <a:r>
              <a:rPr lang="it-IT" sz="4400" b="1" i="0" u="none" strike="noStrike" cap="none" dirty="0" err="1">
                <a:solidFill>
                  <a:srgbClr val="235764"/>
                </a:solidFill>
                <a:latin typeface="Helvetica Neue"/>
                <a:ea typeface="Helvetica Neue"/>
                <a:cs typeface="Helvetica Neue"/>
                <a:sym typeface="Helvetica Neue"/>
              </a:rPr>
              <a:t>completed</a:t>
            </a:r>
            <a:r>
              <a:rPr lang="it-IT" sz="4400" b="1" i="0" u="none" strike="noStrike" cap="none" dirty="0">
                <a:solidFill>
                  <a:srgbClr val="235764"/>
                </a:solidFill>
                <a:latin typeface="Helvetica Neue"/>
                <a:ea typeface="Helvetica Neue"/>
                <a:cs typeface="Helvetica Neue"/>
                <a:sym typeface="Helvetica Neue"/>
              </a:rPr>
              <a:t> </a:t>
            </a:r>
            <a:r>
              <a:rPr lang="it-IT" sz="4400" b="1" i="0" u="none" strike="noStrike" cap="none" dirty="0" err="1">
                <a:solidFill>
                  <a:srgbClr val="235764"/>
                </a:solidFill>
                <a:latin typeface="Helvetica Neue"/>
                <a:ea typeface="Helvetica Neue"/>
                <a:cs typeface="Helvetica Neue"/>
                <a:sym typeface="Helvetica Neue"/>
              </a:rPr>
              <a:t>proton</a:t>
            </a:r>
            <a:r>
              <a:rPr lang="it-IT" sz="4400" b="1" i="0" u="none" strike="noStrike" cap="none" dirty="0">
                <a:solidFill>
                  <a:srgbClr val="235764"/>
                </a:solidFill>
                <a:latin typeface="Helvetica Neue"/>
                <a:ea typeface="Helvetica Neue"/>
                <a:cs typeface="Helvetica Neue"/>
                <a:sym typeface="Helvetica Neue"/>
              </a:rPr>
              <a:t> FLASH RT for </a:t>
            </a:r>
            <a:r>
              <a:rPr lang="it-IT" sz="4400" b="1" i="0" u="none" strike="noStrike" cap="none" dirty="0" err="1">
                <a:solidFill>
                  <a:srgbClr val="235764"/>
                </a:solidFill>
                <a:latin typeface="Helvetica Neue"/>
                <a:ea typeface="Helvetica Neue"/>
                <a:cs typeface="Helvetica Neue"/>
                <a:sym typeface="Helvetica Neue"/>
              </a:rPr>
              <a:t>sintomatic</a:t>
            </a:r>
            <a:r>
              <a:rPr lang="it-IT" sz="4400" b="1" i="0" u="none" strike="noStrike" cap="none" dirty="0">
                <a:solidFill>
                  <a:srgbClr val="235764"/>
                </a:solidFill>
                <a:latin typeface="Helvetica Neue"/>
                <a:ea typeface="Helvetica Neue"/>
                <a:cs typeface="Helvetica Neue"/>
                <a:sym typeface="Helvetica Neue"/>
              </a:rPr>
              <a:t> bone </a:t>
            </a:r>
            <a:r>
              <a:rPr lang="it-IT" sz="4400" b="1" i="0" u="none" strike="noStrike" cap="none" dirty="0" err="1">
                <a:solidFill>
                  <a:srgbClr val="235764"/>
                </a:solidFill>
                <a:latin typeface="Helvetica Neue"/>
                <a:ea typeface="Helvetica Neue"/>
                <a:cs typeface="Helvetica Neue"/>
                <a:sym typeface="Helvetica Neue"/>
              </a:rPr>
              <a:t>met</a:t>
            </a:r>
            <a:r>
              <a:rPr lang="it-IT" sz="4400" b="1" dirty="0" err="1">
                <a:solidFill>
                  <a:srgbClr val="235764"/>
                </a:solidFill>
                <a:latin typeface="Helvetica Neue"/>
                <a:ea typeface="Helvetica Neue"/>
                <a:cs typeface="Helvetica Neue"/>
                <a:sym typeface="Helvetica Neue"/>
              </a:rPr>
              <a:t>s</a:t>
            </a:r>
            <a:r>
              <a:rPr lang="it-IT" sz="4400" b="1" dirty="0">
                <a:solidFill>
                  <a:srgbClr val="235764"/>
                </a:solidFill>
                <a:latin typeface="Helvetica Neue"/>
                <a:ea typeface="Helvetica Neue"/>
                <a:cs typeface="Helvetica Neue"/>
                <a:sym typeface="Helvetica Neue"/>
              </a:rPr>
              <a:t> (</a:t>
            </a:r>
            <a:r>
              <a:rPr lang="it-IT" sz="4400" b="1" dirty="0" err="1">
                <a:solidFill>
                  <a:srgbClr val="235764"/>
                </a:solidFill>
                <a:latin typeface="Helvetica Neue"/>
                <a:ea typeface="Helvetica Neue"/>
                <a:cs typeface="Helvetica Neue"/>
                <a:sym typeface="Helvetica Neue"/>
              </a:rPr>
              <a:t>Univ</a:t>
            </a:r>
            <a:r>
              <a:rPr lang="it-IT" sz="4400" b="1" dirty="0">
                <a:solidFill>
                  <a:srgbClr val="235764"/>
                </a:solidFill>
                <a:latin typeface="Helvetica Neue"/>
                <a:ea typeface="Helvetica Neue"/>
                <a:cs typeface="Helvetica Neue"/>
                <a:sym typeface="Helvetica Neue"/>
              </a:rPr>
              <a:t>. </a:t>
            </a:r>
            <a:r>
              <a:rPr lang="it-IT" sz="4400" b="1" dirty="0" err="1">
                <a:solidFill>
                  <a:srgbClr val="235764"/>
                </a:solidFill>
                <a:latin typeface="Helvetica Neue"/>
                <a:ea typeface="Helvetica Neue"/>
                <a:cs typeface="Helvetica Neue"/>
                <a:sym typeface="Helvetica Neue"/>
              </a:rPr>
              <a:t>Cinn</a:t>
            </a:r>
            <a:r>
              <a:rPr lang="it-IT" sz="4400" b="1" dirty="0">
                <a:solidFill>
                  <a:srgbClr val="235764"/>
                </a:solidFill>
                <a:latin typeface="Helvetica Neue"/>
                <a:ea typeface="Helvetica Neue"/>
                <a:cs typeface="Helvetica Neue"/>
                <a:sym typeface="Helvetica Neue"/>
              </a:rPr>
              <a:t>): 8Gy x 1 (Mascia et al, JAMA </a:t>
            </a:r>
            <a:r>
              <a:rPr lang="it-IT" sz="4400" b="1" dirty="0" err="1">
                <a:solidFill>
                  <a:srgbClr val="235764"/>
                </a:solidFill>
                <a:latin typeface="Helvetica Neue"/>
                <a:ea typeface="Helvetica Neue"/>
                <a:cs typeface="Helvetica Neue"/>
                <a:sym typeface="Helvetica Neue"/>
              </a:rPr>
              <a:t>Onc</a:t>
            </a:r>
            <a:r>
              <a:rPr lang="it-IT" sz="4400" b="1" dirty="0">
                <a:solidFill>
                  <a:srgbClr val="235764"/>
                </a:solidFill>
                <a:latin typeface="Helvetica Neue"/>
                <a:ea typeface="Helvetica Neue"/>
                <a:cs typeface="Helvetica Neue"/>
                <a:sym typeface="Helvetica Neue"/>
              </a:rPr>
              <a:t>, 2022)</a:t>
            </a:r>
            <a:endParaRPr lang="it-IT" sz="4400" b="1" i="0" u="none" strike="noStrike" cap="none" dirty="0">
              <a:solidFill>
                <a:srgbClr val="235764"/>
              </a:solidFill>
              <a:latin typeface="Helvetica Neue"/>
              <a:ea typeface="Helvetica Neue"/>
              <a:cs typeface="Helvetica Neue"/>
              <a:sym typeface="Helvetica Neue"/>
            </a:endParaRPr>
          </a:p>
          <a:p>
            <a:pPr marR="0" lvl="0" algn="l" rtl="0">
              <a:lnSpc>
                <a:spcPct val="100000"/>
              </a:lnSpc>
              <a:spcBef>
                <a:spcPts val="0"/>
              </a:spcBef>
              <a:spcAft>
                <a:spcPts val="0"/>
              </a:spcAft>
              <a:buClr>
                <a:srgbClr val="235764"/>
              </a:buClr>
              <a:buSzPts val="5900"/>
            </a:pPr>
            <a:endParaRPr sz="4400" b="1" i="0" u="none" strike="noStrike" cap="none" dirty="0">
              <a:solidFill>
                <a:srgbClr val="235764"/>
              </a:solidFill>
              <a:latin typeface="Helvetica Neue"/>
              <a:ea typeface="Helvetica Neue"/>
              <a:cs typeface="Helvetica Neue"/>
              <a:sym typeface="Helvetica Neue"/>
            </a:endParaRPr>
          </a:p>
          <a:p>
            <a:pPr marL="762000" marR="0" lvl="0" indent="-831850" algn="l" rtl="0">
              <a:lnSpc>
                <a:spcPct val="100000"/>
              </a:lnSpc>
              <a:spcBef>
                <a:spcPts val="0"/>
              </a:spcBef>
              <a:spcAft>
                <a:spcPts val="0"/>
              </a:spcAft>
              <a:buClr>
                <a:srgbClr val="235764"/>
              </a:buClr>
              <a:buSzPts val="5900"/>
              <a:buFont typeface="Helvetica Neue"/>
              <a:buChar char="๏"/>
            </a:pPr>
            <a:r>
              <a:rPr lang="it-IT" sz="4400" b="1" i="0" u="none" strike="noStrike" cap="none" dirty="0">
                <a:solidFill>
                  <a:srgbClr val="235764"/>
                </a:solidFill>
                <a:latin typeface="Helvetica Neue"/>
                <a:ea typeface="Helvetica Neue"/>
                <a:cs typeface="Helvetica Neue"/>
                <a:sym typeface="Helvetica Neue"/>
              </a:rPr>
              <a:t>FAST-02 </a:t>
            </a:r>
            <a:r>
              <a:rPr lang="it-IT" sz="4400" b="1" i="0" u="none" strike="noStrike" cap="none" dirty="0" err="1">
                <a:solidFill>
                  <a:srgbClr val="235764"/>
                </a:solidFill>
                <a:latin typeface="Helvetica Neue"/>
                <a:ea typeface="Helvetica Neue"/>
                <a:cs typeface="Helvetica Neue"/>
                <a:sym typeface="Helvetica Neue"/>
              </a:rPr>
              <a:t>ongoing</a:t>
            </a:r>
            <a:r>
              <a:rPr lang="it-IT" sz="4400" b="1" i="0" u="none" strike="noStrike" cap="none" dirty="0">
                <a:solidFill>
                  <a:srgbClr val="235764"/>
                </a:solidFill>
                <a:latin typeface="Helvetica Neue"/>
                <a:ea typeface="Helvetica Neue"/>
                <a:cs typeface="Helvetica Neue"/>
                <a:sym typeface="Helvetica Neue"/>
              </a:rPr>
              <a:t> </a:t>
            </a:r>
            <a:r>
              <a:rPr lang="it-IT" sz="4400" b="1" i="0" u="none" strike="noStrike" cap="none" dirty="0" err="1">
                <a:solidFill>
                  <a:srgbClr val="235764"/>
                </a:solidFill>
                <a:latin typeface="Helvetica Neue"/>
                <a:ea typeface="Helvetica Neue"/>
                <a:cs typeface="Helvetica Neue"/>
                <a:sym typeface="Helvetica Neue"/>
              </a:rPr>
              <a:t>proton</a:t>
            </a:r>
            <a:r>
              <a:rPr lang="it-IT" sz="4400" b="1" i="0" u="none" strike="noStrike" cap="none" dirty="0">
                <a:solidFill>
                  <a:srgbClr val="235764"/>
                </a:solidFill>
                <a:latin typeface="Helvetica Neue"/>
                <a:ea typeface="Helvetica Neue"/>
                <a:cs typeface="Helvetica Neue"/>
                <a:sym typeface="Helvetica Neue"/>
              </a:rPr>
              <a:t> FLASH RT for </a:t>
            </a:r>
            <a:r>
              <a:rPr lang="it-IT" sz="4400" b="1" i="0" u="none" strike="noStrike" cap="none" dirty="0" err="1">
                <a:solidFill>
                  <a:srgbClr val="235764"/>
                </a:solidFill>
                <a:latin typeface="Helvetica Neue"/>
                <a:ea typeface="Helvetica Neue"/>
                <a:cs typeface="Helvetica Neue"/>
                <a:sym typeface="Helvetica Neue"/>
              </a:rPr>
              <a:t>thoracic</a:t>
            </a:r>
            <a:r>
              <a:rPr lang="it-IT" sz="4400" b="1" i="0" u="none" strike="noStrike" cap="none" dirty="0">
                <a:solidFill>
                  <a:srgbClr val="235764"/>
                </a:solidFill>
                <a:latin typeface="Helvetica Neue"/>
                <a:ea typeface="Helvetica Neue"/>
                <a:cs typeface="Helvetica Neue"/>
                <a:sym typeface="Helvetica Neue"/>
              </a:rPr>
              <a:t> bone </a:t>
            </a:r>
            <a:r>
              <a:rPr lang="it-IT" sz="4400" b="1" i="0" u="none" strike="noStrike" cap="none" dirty="0" err="1">
                <a:solidFill>
                  <a:srgbClr val="235764"/>
                </a:solidFill>
                <a:latin typeface="Helvetica Neue"/>
                <a:ea typeface="Helvetica Neue"/>
                <a:cs typeface="Helvetica Neue"/>
                <a:sym typeface="Helvetica Neue"/>
              </a:rPr>
              <a:t>met</a:t>
            </a:r>
            <a:r>
              <a:rPr lang="it-IT" sz="4400" b="1" dirty="0" err="1">
                <a:solidFill>
                  <a:srgbClr val="235764"/>
                </a:solidFill>
                <a:latin typeface="Helvetica Neue"/>
                <a:ea typeface="Helvetica Neue"/>
                <a:cs typeface="Helvetica Neue"/>
                <a:sym typeface="Helvetica Neue"/>
              </a:rPr>
              <a:t>s</a:t>
            </a:r>
            <a:r>
              <a:rPr lang="it-IT" sz="4400" b="1" dirty="0">
                <a:solidFill>
                  <a:srgbClr val="235764"/>
                </a:solidFill>
                <a:latin typeface="Helvetica Neue"/>
                <a:ea typeface="Helvetica Neue"/>
                <a:cs typeface="Helvetica Neue"/>
                <a:sym typeface="Helvetica Neue"/>
              </a:rPr>
              <a:t> (</a:t>
            </a:r>
            <a:r>
              <a:rPr lang="it-IT" sz="4400" b="1" dirty="0" err="1">
                <a:solidFill>
                  <a:srgbClr val="235764"/>
                </a:solidFill>
                <a:latin typeface="Helvetica Neue"/>
                <a:ea typeface="Helvetica Neue"/>
                <a:cs typeface="Helvetica Neue"/>
                <a:sym typeface="Helvetica Neue"/>
              </a:rPr>
              <a:t>Univ</a:t>
            </a:r>
            <a:r>
              <a:rPr lang="it-IT" sz="4400" b="1" dirty="0">
                <a:solidFill>
                  <a:srgbClr val="235764"/>
                </a:solidFill>
                <a:latin typeface="Helvetica Neue"/>
                <a:ea typeface="Helvetica Neue"/>
                <a:cs typeface="Helvetica Neue"/>
                <a:sym typeface="Helvetica Neue"/>
              </a:rPr>
              <a:t>. </a:t>
            </a:r>
            <a:r>
              <a:rPr lang="it-IT" sz="4400" b="1" dirty="0" err="1">
                <a:solidFill>
                  <a:srgbClr val="235764"/>
                </a:solidFill>
                <a:latin typeface="Helvetica Neue"/>
                <a:ea typeface="Helvetica Neue"/>
                <a:cs typeface="Helvetica Neue"/>
                <a:sym typeface="Helvetica Neue"/>
              </a:rPr>
              <a:t>Cinn</a:t>
            </a:r>
            <a:r>
              <a:rPr lang="it-IT" sz="4400" b="1" dirty="0">
                <a:solidFill>
                  <a:srgbClr val="235764"/>
                </a:solidFill>
                <a:latin typeface="Helvetica Neue"/>
                <a:ea typeface="Helvetica Neue"/>
                <a:cs typeface="Helvetica Neue"/>
                <a:sym typeface="Helvetica Neue"/>
              </a:rPr>
              <a:t>): 8Gy x 1, up 7,3 x 30 cm</a:t>
            </a:r>
          </a:p>
          <a:p>
            <a:pPr marL="762000" marR="0" lvl="0" indent="-831850" algn="l" rtl="0">
              <a:lnSpc>
                <a:spcPct val="100000"/>
              </a:lnSpc>
              <a:spcBef>
                <a:spcPts val="0"/>
              </a:spcBef>
              <a:spcAft>
                <a:spcPts val="0"/>
              </a:spcAft>
              <a:buClr>
                <a:srgbClr val="235764"/>
              </a:buClr>
              <a:buSzPts val="5900"/>
              <a:buFont typeface="Helvetica Neue"/>
              <a:buChar char="๏"/>
            </a:pPr>
            <a:endParaRPr lang="it-IT" sz="4400" b="1" dirty="0">
              <a:solidFill>
                <a:srgbClr val="235764"/>
              </a:solidFill>
              <a:latin typeface="Helvetica Neue"/>
              <a:ea typeface="Helvetica Neue"/>
              <a:cs typeface="Helvetica Neue"/>
              <a:sym typeface="Helvetica Neue"/>
            </a:endParaRPr>
          </a:p>
          <a:p>
            <a:pPr marL="762000" marR="0" lvl="0" indent="-831850" algn="l" rtl="0">
              <a:lnSpc>
                <a:spcPct val="100000"/>
              </a:lnSpc>
              <a:spcBef>
                <a:spcPts val="0"/>
              </a:spcBef>
              <a:spcAft>
                <a:spcPts val="0"/>
              </a:spcAft>
              <a:buClr>
                <a:srgbClr val="235764"/>
              </a:buClr>
              <a:buSzPts val="5900"/>
              <a:buFont typeface="Helvetica Neue"/>
              <a:buChar char="๏"/>
            </a:pPr>
            <a:r>
              <a:rPr lang="en-GB" sz="4400" b="1" i="0" u="none" strike="noStrike" cap="none" dirty="0" err="1">
                <a:solidFill>
                  <a:srgbClr val="235764"/>
                </a:solidFill>
                <a:latin typeface="Helvetica Neue"/>
                <a:ea typeface="Helvetica Neue"/>
                <a:cs typeface="Helvetica Neue"/>
                <a:sym typeface="Helvetica Neue"/>
              </a:rPr>
              <a:t>IMPulse</a:t>
            </a:r>
            <a:r>
              <a:rPr lang="it-IT" sz="4400" b="1" i="0" u="none" strike="noStrike" cap="none" dirty="0">
                <a:solidFill>
                  <a:srgbClr val="235764"/>
                </a:solidFill>
                <a:latin typeface="Helvetica Neue"/>
                <a:ea typeface="Helvetica Neue"/>
                <a:cs typeface="Helvetica Neue"/>
                <a:sym typeface="Helvetica Neue"/>
              </a:rPr>
              <a:t> </a:t>
            </a:r>
            <a:r>
              <a:rPr lang="it-IT" sz="4400" b="1" i="0" u="none" strike="noStrike" cap="none" dirty="0" err="1">
                <a:solidFill>
                  <a:srgbClr val="235764"/>
                </a:solidFill>
                <a:latin typeface="Helvetica Neue"/>
                <a:ea typeface="Helvetica Neue"/>
                <a:cs typeface="Helvetica Neue"/>
                <a:sym typeface="Helvetica Neue"/>
              </a:rPr>
              <a:t>ongoing</a:t>
            </a:r>
            <a:r>
              <a:rPr lang="it-IT" sz="4400" b="1" i="0" u="none" strike="noStrike" cap="none" dirty="0">
                <a:solidFill>
                  <a:srgbClr val="235764"/>
                </a:solidFill>
                <a:latin typeface="Helvetica Neue"/>
                <a:ea typeface="Helvetica Neue"/>
                <a:cs typeface="Helvetica Neue"/>
                <a:sym typeface="Helvetica Neue"/>
              </a:rPr>
              <a:t> electron FLASH RT for </a:t>
            </a:r>
            <a:r>
              <a:rPr lang="it-IT" sz="4400" b="1" i="0" u="none" strike="noStrike" cap="none" dirty="0" err="1">
                <a:solidFill>
                  <a:srgbClr val="235764"/>
                </a:solidFill>
                <a:latin typeface="Helvetica Neue"/>
                <a:ea typeface="Helvetica Neue"/>
                <a:cs typeface="Helvetica Neue"/>
                <a:sym typeface="Helvetica Neue"/>
              </a:rPr>
              <a:t>skin</a:t>
            </a:r>
            <a:r>
              <a:rPr lang="it-IT" sz="4400" b="1" i="0" u="none" strike="noStrike" cap="none" dirty="0">
                <a:solidFill>
                  <a:srgbClr val="235764"/>
                </a:solidFill>
                <a:latin typeface="Helvetica Neue"/>
                <a:ea typeface="Helvetica Neue"/>
                <a:cs typeface="Helvetica Neue"/>
                <a:sym typeface="Helvetica Neue"/>
              </a:rPr>
              <a:t> </a:t>
            </a:r>
            <a:r>
              <a:rPr lang="it-IT" sz="4400" b="1" i="0" u="none" strike="noStrike" cap="none" dirty="0" err="1">
                <a:solidFill>
                  <a:srgbClr val="235764"/>
                </a:solidFill>
                <a:latin typeface="Helvetica Neue"/>
                <a:ea typeface="Helvetica Neue"/>
                <a:cs typeface="Helvetica Neue"/>
                <a:sym typeface="Helvetica Neue"/>
              </a:rPr>
              <a:t>metastases</a:t>
            </a:r>
            <a:r>
              <a:rPr lang="it-IT" sz="4400" b="1" i="0" u="none" strike="noStrike" cap="none" dirty="0">
                <a:solidFill>
                  <a:srgbClr val="235764"/>
                </a:solidFill>
                <a:latin typeface="Helvetica Neue"/>
                <a:ea typeface="Helvetica Neue"/>
                <a:cs typeface="Helvetica Neue"/>
                <a:sym typeface="Helvetica Neue"/>
              </a:rPr>
              <a:t> from melanoma (CHUV): 2Gy </a:t>
            </a:r>
            <a:r>
              <a:rPr lang="it-IT" sz="4400" b="1" i="0" u="none" strike="noStrike" cap="none" dirty="0" err="1">
                <a:solidFill>
                  <a:srgbClr val="235764"/>
                </a:solidFill>
                <a:latin typeface="Helvetica Neue"/>
                <a:ea typeface="Helvetica Neue"/>
                <a:cs typeface="Helvetica Neue"/>
                <a:sym typeface="Helvetica Neue"/>
              </a:rPr>
              <a:t>increments</a:t>
            </a:r>
            <a:r>
              <a:rPr lang="it-IT" sz="4400" b="1" i="0" u="none" strike="noStrike" cap="none" dirty="0">
                <a:solidFill>
                  <a:srgbClr val="235764"/>
                </a:solidFill>
                <a:latin typeface="Helvetica Neue"/>
                <a:ea typeface="Helvetica Neue"/>
                <a:cs typeface="Helvetica Neue"/>
                <a:sym typeface="Helvetica Neue"/>
              </a:rPr>
              <a:t> from 22-34 </a:t>
            </a:r>
            <a:r>
              <a:rPr lang="it-IT" sz="4400" b="1" i="0" u="none" strike="noStrike" cap="none" dirty="0" err="1">
                <a:solidFill>
                  <a:srgbClr val="235764"/>
                </a:solidFill>
                <a:latin typeface="Helvetica Neue"/>
                <a:ea typeface="Helvetica Neue"/>
                <a:cs typeface="Helvetica Neue"/>
                <a:sym typeface="Helvetica Neue"/>
              </a:rPr>
              <a:t>Gy</a:t>
            </a:r>
            <a:r>
              <a:rPr lang="it-IT" sz="4400" b="1" i="0" u="none" strike="noStrike" cap="none" dirty="0">
                <a:solidFill>
                  <a:srgbClr val="235764"/>
                </a:solidFill>
                <a:latin typeface="Helvetica Neue"/>
                <a:ea typeface="Helvetica Neue"/>
                <a:cs typeface="Helvetica Neue"/>
                <a:sym typeface="Helvetica Neue"/>
              </a:rPr>
              <a:t> x1, &lt;=5,5cm</a:t>
            </a:r>
          </a:p>
          <a:p>
            <a:pPr marL="762000" marR="0" lvl="0" indent="-831850" algn="l" rtl="0">
              <a:lnSpc>
                <a:spcPct val="100000"/>
              </a:lnSpc>
              <a:spcBef>
                <a:spcPts val="0"/>
              </a:spcBef>
              <a:spcAft>
                <a:spcPts val="0"/>
              </a:spcAft>
              <a:buClr>
                <a:srgbClr val="235764"/>
              </a:buClr>
              <a:buSzPts val="5900"/>
              <a:buFont typeface="Helvetica Neue"/>
              <a:buChar char="๏"/>
            </a:pPr>
            <a:endParaRPr lang="en-GB" sz="4400" b="1" dirty="0">
              <a:solidFill>
                <a:srgbClr val="235764"/>
              </a:solidFill>
              <a:latin typeface="Helvetica Neue"/>
              <a:ea typeface="Helvetica Neue"/>
              <a:cs typeface="Helvetica Neue"/>
              <a:sym typeface="Helvetica Neue"/>
            </a:endParaRPr>
          </a:p>
          <a:p>
            <a:pPr marL="762000" marR="0" lvl="0" indent="-831850" algn="l" rtl="0">
              <a:lnSpc>
                <a:spcPct val="100000"/>
              </a:lnSpc>
              <a:spcBef>
                <a:spcPts val="0"/>
              </a:spcBef>
              <a:spcAft>
                <a:spcPts val="0"/>
              </a:spcAft>
              <a:buClr>
                <a:srgbClr val="235764"/>
              </a:buClr>
              <a:buSzPts val="5900"/>
              <a:buFont typeface="Helvetica Neue"/>
              <a:buChar char="๏"/>
            </a:pPr>
            <a:r>
              <a:rPr lang="en-GB" sz="4400" b="1" i="0" u="none" strike="noStrike" cap="none" dirty="0">
                <a:solidFill>
                  <a:srgbClr val="235764"/>
                </a:solidFill>
                <a:latin typeface="Helvetica Neue"/>
                <a:ea typeface="Helvetica Neue"/>
                <a:cs typeface="Helvetica Neue"/>
                <a:sym typeface="Helvetica Neue"/>
              </a:rPr>
              <a:t>LANCE</a:t>
            </a:r>
            <a:r>
              <a:rPr lang="it-IT" sz="4400" b="1" i="0" u="none" strike="noStrike" cap="none" dirty="0">
                <a:solidFill>
                  <a:srgbClr val="235764"/>
                </a:solidFill>
                <a:latin typeface="Helvetica Neue"/>
                <a:ea typeface="Helvetica Neue"/>
                <a:cs typeface="Helvetica Neue"/>
                <a:sym typeface="Helvetica Neue"/>
              </a:rPr>
              <a:t> </a:t>
            </a:r>
            <a:r>
              <a:rPr lang="it-IT" sz="4400" b="1" i="0" u="none" strike="noStrike" cap="none" dirty="0" err="1">
                <a:solidFill>
                  <a:srgbClr val="235764"/>
                </a:solidFill>
                <a:latin typeface="Helvetica Neue"/>
                <a:ea typeface="Helvetica Neue"/>
                <a:cs typeface="Helvetica Neue"/>
                <a:sym typeface="Helvetica Neue"/>
              </a:rPr>
              <a:t>ongoing</a:t>
            </a:r>
            <a:r>
              <a:rPr lang="it-IT" sz="4400" b="1" i="0" u="none" strike="noStrike" cap="none" dirty="0">
                <a:solidFill>
                  <a:srgbClr val="235764"/>
                </a:solidFill>
                <a:latin typeface="Helvetica Neue"/>
                <a:ea typeface="Helvetica Neue"/>
                <a:cs typeface="Helvetica Neue"/>
                <a:sym typeface="Helvetica Neue"/>
              </a:rPr>
              <a:t> electron FLASH RT and CONV RT for </a:t>
            </a:r>
            <a:r>
              <a:rPr lang="it-IT" sz="4400" b="1" i="0" u="none" strike="noStrike" cap="none" dirty="0" err="1">
                <a:solidFill>
                  <a:srgbClr val="235764"/>
                </a:solidFill>
                <a:latin typeface="Helvetica Neue"/>
                <a:ea typeface="Helvetica Neue"/>
                <a:cs typeface="Helvetica Neue"/>
                <a:sym typeface="Helvetica Neue"/>
              </a:rPr>
              <a:t>localized</a:t>
            </a:r>
            <a:r>
              <a:rPr lang="it-IT" sz="4400" b="1" i="0" u="none" strike="noStrike" cap="none" dirty="0">
                <a:solidFill>
                  <a:srgbClr val="235764"/>
                </a:solidFill>
                <a:latin typeface="Helvetica Neue"/>
                <a:ea typeface="Helvetica Neue"/>
                <a:cs typeface="Helvetica Neue"/>
                <a:sym typeface="Helvetica Neue"/>
              </a:rPr>
              <a:t> </a:t>
            </a:r>
            <a:r>
              <a:rPr lang="it-IT" sz="4400" b="1" i="0" u="none" strike="noStrike" cap="none" dirty="0" err="1">
                <a:solidFill>
                  <a:srgbClr val="235764"/>
                </a:solidFill>
                <a:latin typeface="Helvetica Neue"/>
                <a:ea typeface="Helvetica Neue"/>
                <a:cs typeface="Helvetica Neue"/>
                <a:sym typeface="Helvetica Neue"/>
              </a:rPr>
              <a:t>cutaneous</a:t>
            </a:r>
            <a:r>
              <a:rPr lang="it-IT" sz="4400" b="1" i="0" u="none" strike="noStrike" cap="none" dirty="0">
                <a:solidFill>
                  <a:srgbClr val="235764"/>
                </a:solidFill>
                <a:latin typeface="Helvetica Neue"/>
                <a:ea typeface="Helvetica Neue"/>
                <a:cs typeface="Helvetica Neue"/>
                <a:sym typeface="Helvetica Neue"/>
              </a:rPr>
              <a:t> SCC e BCC (CHUV): 22Gy x1 </a:t>
            </a:r>
            <a:r>
              <a:rPr lang="it-IT" sz="4400" b="1" i="0" u="none" strike="noStrike" cap="none" dirty="0" err="1">
                <a:solidFill>
                  <a:srgbClr val="235764"/>
                </a:solidFill>
                <a:latin typeface="Helvetica Neue"/>
                <a:ea typeface="Helvetica Neue"/>
                <a:cs typeface="Helvetica Neue"/>
                <a:sym typeface="Helvetica Neue"/>
              </a:rPr>
              <a:t>if</a:t>
            </a:r>
            <a:r>
              <a:rPr lang="it-IT" sz="4400" b="1" i="0" u="none" strike="noStrike" cap="none" dirty="0">
                <a:solidFill>
                  <a:srgbClr val="235764"/>
                </a:solidFill>
                <a:latin typeface="Helvetica Neue"/>
                <a:ea typeface="Helvetica Neue"/>
                <a:cs typeface="Helvetica Neue"/>
                <a:sym typeface="Helvetica Neue"/>
              </a:rPr>
              <a:t> &lt;2cm, 5Gy x6 </a:t>
            </a:r>
            <a:r>
              <a:rPr lang="it-IT" sz="4400" b="1" i="0" u="none" strike="noStrike" cap="none" dirty="0" err="1">
                <a:solidFill>
                  <a:srgbClr val="235764"/>
                </a:solidFill>
                <a:latin typeface="Helvetica Neue"/>
                <a:ea typeface="Helvetica Neue"/>
                <a:cs typeface="Helvetica Neue"/>
                <a:sym typeface="Helvetica Neue"/>
              </a:rPr>
              <a:t>if</a:t>
            </a:r>
            <a:r>
              <a:rPr lang="it-IT" sz="4400" b="1" i="0" u="none" strike="noStrike" cap="none" dirty="0">
                <a:solidFill>
                  <a:srgbClr val="235764"/>
                </a:solidFill>
                <a:latin typeface="Helvetica Neue"/>
                <a:ea typeface="Helvetica Neue"/>
                <a:cs typeface="Helvetica Neue"/>
                <a:sym typeface="Helvetica Neue"/>
              </a:rPr>
              <a:t> &gt;2cm </a:t>
            </a:r>
            <a:r>
              <a:rPr lang="it-IT" sz="4400" b="1" i="0" u="none" strike="noStrike" cap="none" dirty="0" err="1">
                <a:solidFill>
                  <a:srgbClr val="235764"/>
                </a:solidFill>
                <a:latin typeface="Helvetica Neue"/>
                <a:ea typeface="Helvetica Neue"/>
                <a:cs typeface="Helvetica Neue"/>
                <a:sym typeface="Helvetica Neue"/>
              </a:rPr>
              <a:t>but</a:t>
            </a:r>
            <a:r>
              <a:rPr lang="it-IT" sz="4400" b="1" i="0" u="none" strike="noStrike" cap="none" dirty="0">
                <a:solidFill>
                  <a:srgbClr val="235764"/>
                </a:solidFill>
                <a:latin typeface="Helvetica Neue"/>
                <a:ea typeface="Helvetica Neue"/>
                <a:cs typeface="Helvetica Neue"/>
                <a:sym typeface="Helvetica Neue"/>
              </a:rPr>
              <a:t> &lt;= 4cm</a:t>
            </a:r>
          </a:p>
          <a:p>
            <a:pPr marL="762000" marR="0" lvl="0" indent="-831850" algn="l" rtl="0">
              <a:lnSpc>
                <a:spcPct val="100000"/>
              </a:lnSpc>
              <a:spcBef>
                <a:spcPts val="0"/>
              </a:spcBef>
              <a:spcAft>
                <a:spcPts val="0"/>
              </a:spcAft>
              <a:buClr>
                <a:srgbClr val="235764"/>
              </a:buClr>
              <a:buSzPts val="5900"/>
              <a:buFont typeface="Helvetica Neue"/>
              <a:buChar char="๏"/>
            </a:pPr>
            <a:endParaRPr lang="it-IT" sz="4400" b="1" dirty="0">
              <a:solidFill>
                <a:srgbClr val="235764"/>
              </a:solidFill>
              <a:latin typeface="Helvetica Neue"/>
              <a:sym typeface="Helvetica Neue"/>
            </a:endParaRPr>
          </a:p>
          <a:p>
            <a:pPr marL="762000" marR="0" lvl="0" indent="-831850" algn="l" rtl="0">
              <a:lnSpc>
                <a:spcPct val="100000"/>
              </a:lnSpc>
              <a:spcBef>
                <a:spcPts val="0"/>
              </a:spcBef>
              <a:spcAft>
                <a:spcPts val="0"/>
              </a:spcAft>
              <a:buClr>
                <a:srgbClr val="235764"/>
              </a:buClr>
              <a:buSzPts val="5900"/>
              <a:buFont typeface="Helvetica Neue"/>
              <a:buChar char="๏"/>
            </a:pPr>
            <a:r>
              <a:rPr lang="it-IT" sz="4400" b="1" dirty="0">
                <a:solidFill>
                  <a:srgbClr val="235764"/>
                </a:solidFill>
                <a:latin typeface="Helvetica Neue"/>
                <a:sym typeface="Helvetica Neue"/>
              </a:rPr>
              <a:t>SURFACE </a:t>
            </a:r>
            <a:r>
              <a:rPr lang="it-IT" sz="4400" b="1" dirty="0" err="1">
                <a:solidFill>
                  <a:srgbClr val="235764"/>
                </a:solidFill>
                <a:latin typeface="Helvetica Neue"/>
                <a:sym typeface="Helvetica Neue"/>
              </a:rPr>
              <a:t>planned</a:t>
            </a:r>
            <a:r>
              <a:rPr lang="it-IT" sz="4400" b="1" dirty="0">
                <a:solidFill>
                  <a:srgbClr val="235764"/>
                </a:solidFill>
                <a:latin typeface="Helvetica Neue"/>
                <a:sym typeface="Helvetica Neue"/>
              </a:rPr>
              <a:t> face I Study on Ultra-</a:t>
            </a:r>
            <a:r>
              <a:rPr lang="it-IT" sz="4400" b="1" dirty="0" err="1">
                <a:solidFill>
                  <a:srgbClr val="235764"/>
                </a:solidFill>
                <a:latin typeface="Helvetica Neue"/>
                <a:sym typeface="Helvetica Neue"/>
              </a:rPr>
              <a:t>hight</a:t>
            </a:r>
            <a:r>
              <a:rPr lang="it-IT" sz="4400" b="1" dirty="0">
                <a:solidFill>
                  <a:srgbClr val="235764"/>
                </a:solidFill>
                <a:latin typeface="Helvetica Neue"/>
                <a:sym typeface="Helvetica Neue"/>
              </a:rPr>
              <a:t> dose rate </a:t>
            </a:r>
            <a:r>
              <a:rPr lang="it-IT" sz="4400" b="1" dirty="0" err="1">
                <a:solidFill>
                  <a:srgbClr val="235764"/>
                </a:solidFill>
                <a:latin typeface="Helvetica Neue"/>
                <a:sym typeface="Helvetica Neue"/>
              </a:rPr>
              <a:t>Radioterapy</a:t>
            </a:r>
            <a:r>
              <a:rPr lang="it-IT" sz="4400" b="1" dirty="0">
                <a:solidFill>
                  <a:srgbClr val="235764"/>
                </a:solidFill>
                <a:latin typeface="Helvetica Neue"/>
                <a:sym typeface="Helvetica Neue"/>
              </a:rPr>
              <a:t> For </a:t>
            </a:r>
            <a:r>
              <a:rPr lang="it-IT" sz="4400" b="1" dirty="0" err="1">
                <a:solidFill>
                  <a:srgbClr val="235764"/>
                </a:solidFill>
                <a:latin typeface="Helvetica Neue"/>
                <a:sym typeface="Helvetica Neue"/>
              </a:rPr>
              <a:t>Any</a:t>
            </a:r>
            <a:r>
              <a:rPr lang="it-IT" sz="4400" b="1" dirty="0">
                <a:solidFill>
                  <a:srgbClr val="235764"/>
                </a:solidFill>
                <a:latin typeface="Helvetica Neue"/>
                <a:sym typeface="Helvetica Neue"/>
              </a:rPr>
              <a:t> </a:t>
            </a:r>
            <a:r>
              <a:rPr lang="it-IT" sz="4400" b="1" dirty="0" err="1">
                <a:solidFill>
                  <a:srgbClr val="235764"/>
                </a:solidFill>
                <a:latin typeface="Helvetica Neue"/>
                <a:sym typeface="Helvetica Neue"/>
              </a:rPr>
              <a:t>Cutaneus</a:t>
            </a:r>
            <a:r>
              <a:rPr lang="it-IT" sz="4400" b="1" dirty="0">
                <a:solidFill>
                  <a:srgbClr val="235764"/>
                </a:solidFill>
                <a:latin typeface="Helvetica Neue"/>
                <a:sym typeface="Helvetica Neue"/>
              </a:rPr>
              <a:t> or </a:t>
            </a:r>
            <a:r>
              <a:rPr lang="it-IT" sz="4400" b="1" dirty="0" err="1">
                <a:solidFill>
                  <a:srgbClr val="235764"/>
                </a:solidFill>
                <a:latin typeface="Helvetica Neue"/>
                <a:sym typeface="Helvetica Neue"/>
              </a:rPr>
              <a:t>subcutanEous</a:t>
            </a:r>
            <a:r>
              <a:rPr lang="it-IT" sz="4400" b="1" dirty="0">
                <a:solidFill>
                  <a:srgbClr val="235764"/>
                </a:solidFill>
                <a:latin typeface="Helvetica Neue"/>
                <a:sym typeface="Helvetica Neue"/>
              </a:rPr>
              <a:t> </a:t>
            </a:r>
            <a:r>
              <a:rPr lang="it-IT" sz="4400" b="1" dirty="0" err="1">
                <a:solidFill>
                  <a:srgbClr val="235764"/>
                </a:solidFill>
                <a:latin typeface="Helvetica Neue"/>
                <a:sym typeface="Helvetica Neue"/>
              </a:rPr>
              <a:t>tumor</a:t>
            </a:r>
            <a:r>
              <a:rPr lang="it-IT" sz="4400" b="1" dirty="0">
                <a:solidFill>
                  <a:srgbClr val="235764"/>
                </a:solidFill>
                <a:latin typeface="Helvetica Neue"/>
                <a:sym typeface="Helvetica Neue"/>
              </a:rPr>
              <a:t> to </a:t>
            </a:r>
            <a:r>
              <a:rPr lang="it-IT" sz="4400" b="1" dirty="0" err="1">
                <a:solidFill>
                  <a:srgbClr val="235764"/>
                </a:solidFill>
                <a:latin typeface="Helvetica Neue"/>
                <a:sym typeface="Helvetica Neue"/>
              </a:rPr>
              <a:t>assess</a:t>
            </a:r>
            <a:r>
              <a:rPr lang="it-IT" sz="4400" b="1" dirty="0">
                <a:solidFill>
                  <a:srgbClr val="235764"/>
                </a:solidFill>
                <a:latin typeface="Helvetica Neue"/>
                <a:sym typeface="Helvetica Neue"/>
              </a:rPr>
              <a:t> </a:t>
            </a:r>
            <a:r>
              <a:rPr lang="it-IT" sz="4400" b="1" dirty="0" err="1">
                <a:solidFill>
                  <a:srgbClr val="235764"/>
                </a:solidFill>
                <a:latin typeface="Helvetica Neue"/>
                <a:sym typeface="Helvetica Neue"/>
              </a:rPr>
              <a:t>safety</a:t>
            </a:r>
            <a:r>
              <a:rPr lang="it-IT" sz="4400" b="1" dirty="0">
                <a:solidFill>
                  <a:srgbClr val="235764"/>
                </a:solidFill>
                <a:latin typeface="Helvetica Neue"/>
                <a:sym typeface="Helvetica Neue"/>
              </a:rPr>
              <a:t> &amp; </a:t>
            </a:r>
            <a:r>
              <a:rPr lang="it-IT" sz="4400" b="1" dirty="0" err="1">
                <a:solidFill>
                  <a:srgbClr val="235764"/>
                </a:solidFill>
                <a:latin typeface="Helvetica Neue"/>
                <a:sym typeface="Helvetica Neue"/>
              </a:rPr>
              <a:t>efficacy</a:t>
            </a:r>
            <a:r>
              <a:rPr lang="it-IT" sz="4400" b="1" dirty="0">
                <a:solidFill>
                  <a:srgbClr val="235764"/>
                </a:solidFill>
                <a:latin typeface="Helvetica Neue"/>
                <a:sym typeface="Helvetica Neue"/>
              </a:rPr>
              <a:t> of electron FLASH RT (MD Anderson)</a:t>
            </a:r>
            <a:endParaRPr sz="4400" b="1" dirty="0"/>
          </a:p>
          <a:p>
            <a:pPr marL="762000" marR="0" lvl="0" indent="-609600" algn="l" rtl="0">
              <a:lnSpc>
                <a:spcPct val="100000"/>
              </a:lnSpc>
              <a:spcBef>
                <a:spcPts val="0"/>
              </a:spcBef>
              <a:spcAft>
                <a:spcPts val="0"/>
              </a:spcAft>
              <a:buClr>
                <a:srgbClr val="FFFFFF"/>
              </a:buClr>
              <a:buSzPts val="2400"/>
              <a:buFont typeface="Helvetica Neue"/>
              <a:buNone/>
            </a:pPr>
            <a:endParaRPr sz="4400" b="1" i="0" u="none" strike="noStrike" cap="none" dirty="0">
              <a:solidFill>
                <a:srgbClr val="235764"/>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sz="4400" b="1" i="0" u="none" strike="noStrike" cap="none" dirty="0">
              <a:solidFill>
                <a:srgbClr val="235764"/>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sz="4400" b="1" i="0" u="none" strike="noStrike" cap="none" dirty="0">
              <a:solidFill>
                <a:srgbClr val="235764"/>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sz="4400" b="1" i="0" u="none" strike="noStrike" cap="none" dirty="0">
              <a:solidFill>
                <a:srgbClr val="235764"/>
              </a:solidFill>
              <a:latin typeface="Helvetica Neue"/>
              <a:ea typeface="Helvetica Neue"/>
              <a:cs typeface="Helvetica Neue"/>
              <a:sym typeface="Helvetica Neue"/>
            </a:endParaRPr>
          </a:p>
          <a:p>
            <a:pPr marL="762000" marR="0" lvl="0" indent="-609600" algn="l" rtl="0">
              <a:lnSpc>
                <a:spcPct val="100000"/>
              </a:lnSpc>
              <a:spcBef>
                <a:spcPts val="0"/>
              </a:spcBef>
              <a:spcAft>
                <a:spcPts val="0"/>
              </a:spcAft>
              <a:buClr>
                <a:srgbClr val="FFFFFF"/>
              </a:buClr>
              <a:buSzPts val="2400"/>
              <a:buFont typeface="Helvetica Neue"/>
              <a:buNone/>
            </a:pPr>
            <a:endParaRPr sz="4400" b="1" i="0" u="none" strike="noStrike" cap="none" dirty="0">
              <a:solidFill>
                <a:srgbClr val="235764"/>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43999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172747d5771_2_47"/>
          <p:cNvPicPr preferRelativeResize="0"/>
          <p:nvPr/>
        </p:nvPicPr>
        <p:blipFill>
          <a:blip r:embed="rId3">
            <a:alphaModFix/>
          </a:blip>
          <a:stretch>
            <a:fillRect/>
          </a:stretch>
        </p:blipFill>
        <p:spPr>
          <a:xfrm>
            <a:off x="282325" y="1382130"/>
            <a:ext cx="18747300" cy="11634651"/>
          </a:xfrm>
          <a:prstGeom prst="rect">
            <a:avLst/>
          </a:prstGeom>
          <a:noFill/>
          <a:ln>
            <a:noFill/>
          </a:ln>
        </p:spPr>
      </p:pic>
      <p:sp>
        <p:nvSpPr>
          <p:cNvPr id="240" name="Google Shape;240;g172747d5771_2_47"/>
          <p:cNvSpPr/>
          <p:nvPr/>
        </p:nvSpPr>
        <p:spPr>
          <a:xfrm>
            <a:off x="229932" y="1741663"/>
            <a:ext cx="23827200" cy="187200"/>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41" name="Google Shape;241;g172747d5771_2_47"/>
          <p:cNvSpPr txBox="1">
            <a:spLocks noGrp="1"/>
          </p:cNvSpPr>
          <p:nvPr>
            <p:ph type="title"/>
          </p:nvPr>
        </p:nvSpPr>
        <p:spPr>
          <a:xfrm>
            <a:off x="282325" y="258025"/>
            <a:ext cx="21927600" cy="14289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sz="8500" b="1" i="0" u="none" strike="noStrike" cap="none">
                <a:solidFill>
                  <a:srgbClr val="235764"/>
                </a:solidFill>
                <a:latin typeface="Helvetica Neue"/>
                <a:ea typeface="Helvetica Neue"/>
                <a:cs typeface="Helvetica Neue"/>
                <a:sym typeface="Helvetica Neue"/>
              </a:rPr>
              <a:t>DADR </a:t>
            </a:r>
            <a:r>
              <a:rPr lang="it-IT">
                <a:solidFill>
                  <a:srgbClr val="235764"/>
                </a:solidFill>
              </a:rPr>
              <a:t>- Dose Average Dose Rate</a:t>
            </a:r>
            <a:endParaRPr sz="8500" b="1" i="0" u="none" strike="noStrike" cap="none">
              <a:solidFill>
                <a:srgbClr val="235764"/>
              </a:solidFill>
              <a:latin typeface="Helvetica Neue"/>
              <a:ea typeface="Helvetica Neue"/>
              <a:cs typeface="Helvetica Neue"/>
              <a:sym typeface="Helvetica Neue"/>
            </a:endParaRPr>
          </a:p>
        </p:txBody>
      </p:sp>
      <p:sp>
        <p:nvSpPr>
          <p:cNvPr id="242" name="Google Shape;242;g172747d5771_2_47"/>
          <p:cNvSpPr txBox="1">
            <a:spLocks noGrp="1"/>
          </p:cNvSpPr>
          <p:nvPr>
            <p:ph type="sldNum" idx="12"/>
          </p:nvPr>
        </p:nvSpPr>
        <p:spPr>
          <a:xfrm>
            <a:off x="23682679" y="12918696"/>
            <a:ext cx="5466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35</a:t>
            </a:fld>
            <a:endParaRPr sz="2500" b="1" i="0" u="none" strike="noStrike" cap="none">
              <a:solidFill>
                <a:srgbClr val="782B35"/>
              </a:solidFill>
              <a:latin typeface="Helvetica Neue"/>
              <a:ea typeface="Helvetica Neue"/>
              <a:cs typeface="Helvetica Neue"/>
              <a:sym typeface="Helvetica Neue"/>
            </a:endParaRPr>
          </a:p>
        </p:txBody>
      </p:sp>
      <p:pic>
        <p:nvPicPr>
          <p:cNvPr id="243" name="Google Shape;243;g172747d5771_2_47" descr="Image"/>
          <p:cNvPicPr preferRelativeResize="0"/>
          <p:nvPr/>
        </p:nvPicPr>
        <p:blipFill rotWithShape="1">
          <a:blip r:embed="rId4">
            <a:alphaModFix/>
          </a:blip>
          <a:srcRect/>
          <a:stretch/>
        </p:blipFill>
        <p:spPr>
          <a:xfrm>
            <a:off x="20895994" y="12581660"/>
            <a:ext cx="2786673" cy="944477"/>
          </a:xfrm>
          <a:prstGeom prst="rect">
            <a:avLst/>
          </a:prstGeom>
          <a:noFill/>
          <a:ln>
            <a:noFill/>
          </a:ln>
        </p:spPr>
      </p:pic>
      <p:sp>
        <p:nvSpPr>
          <p:cNvPr id="244" name="Google Shape;244;g172747d5771_2_47"/>
          <p:cNvSpPr/>
          <p:nvPr/>
        </p:nvSpPr>
        <p:spPr>
          <a:xfrm>
            <a:off x="7104239" y="12927701"/>
            <a:ext cx="13599600" cy="519000"/>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45" name="Google Shape;245;g172747d5771_2_47"/>
          <p:cNvSpPr/>
          <p:nvPr/>
        </p:nvSpPr>
        <p:spPr>
          <a:xfrm>
            <a:off x="229932" y="12909715"/>
            <a:ext cx="6682200" cy="555000"/>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246" name="Google Shape;246;g172747d5771_2_47"/>
          <p:cNvPicPr preferRelativeResize="0"/>
          <p:nvPr/>
        </p:nvPicPr>
        <p:blipFill rotWithShape="1">
          <a:blip r:embed="rId5">
            <a:alphaModFix/>
          </a:blip>
          <a:srcRect l="26190" t="27191" r="57808" b="61565"/>
          <a:stretch/>
        </p:blipFill>
        <p:spPr>
          <a:xfrm>
            <a:off x="8819218" y="2592613"/>
            <a:ext cx="4343398" cy="1715887"/>
          </a:xfrm>
          <a:prstGeom prst="rect">
            <a:avLst/>
          </a:prstGeom>
          <a:noFill/>
          <a:ln>
            <a:noFill/>
          </a:ln>
        </p:spPr>
      </p:pic>
      <p:pic>
        <p:nvPicPr>
          <p:cNvPr id="247" name="Google Shape;247;g172747d5771_2_47"/>
          <p:cNvPicPr preferRelativeResize="0"/>
          <p:nvPr/>
        </p:nvPicPr>
        <p:blipFill rotWithShape="1">
          <a:blip r:embed="rId6">
            <a:alphaModFix/>
          </a:blip>
          <a:srcRect l="8651" t="51120" r="36967" b="20591"/>
          <a:stretch/>
        </p:blipFill>
        <p:spPr>
          <a:xfrm>
            <a:off x="7672025" y="9807775"/>
            <a:ext cx="10194499" cy="2981637"/>
          </a:xfrm>
          <a:prstGeom prst="rect">
            <a:avLst/>
          </a:prstGeom>
          <a:noFill/>
          <a:ln>
            <a:noFill/>
          </a:ln>
        </p:spPr>
      </p:pic>
      <p:pic>
        <p:nvPicPr>
          <p:cNvPr id="248" name="Google Shape;248;g172747d5771_2_47"/>
          <p:cNvPicPr preferRelativeResize="0"/>
          <p:nvPr/>
        </p:nvPicPr>
        <p:blipFill>
          <a:blip r:embed="rId7">
            <a:alphaModFix/>
          </a:blip>
          <a:stretch>
            <a:fillRect/>
          </a:stretch>
        </p:blipFill>
        <p:spPr>
          <a:xfrm>
            <a:off x="18844400" y="2868698"/>
            <a:ext cx="4343400" cy="4006823"/>
          </a:xfrm>
          <a:prstGeom prst="rect">
            <a:avLst/>
          </a:prstGeom>
          <a:noFill/>
          <a:ln>
            <a:noFill/>
          </a:ln>
        </p:spPr>
      </p:pic>
      <p:sp>
        <p:nvSpPr>
          <p:cNvPr id="249" name="Google Shape;249;g172747d5771_2_47"/>
          <p:cNvSpPr txBox="1"/>
          <p:nvPr/>
        </p:nvSpPr>
        <p:spPr>
          <a:xfrm>
            <a:off x="18921925" y="2231175"/>
            <a:ext cx="52008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3100">
                <a:latin typeface="Helvetica Neue"/>
                <a:ea typeface="Helvetica Neue"/>
                <a:cs typeface="Helvetica Neue"/>
                <a:sym typeface="Helvetica Neue"/>
              </a:rPr>
              <a:t>Accelerator hypothesis</a:t>
            </a:r>
            <a:endParaRPr sz="3100">
              <a:latin typeface="Helvetica Neue"/>
              <a:ea typeface="Helvetica Neue"/>
              <a:cs typeface="Helvetica Neue"/>
              <a:sym typeface="Helvetica Neue"/>
            </a:endParaRPr>
          </a:p>
        </p:txBody>
      </p:sp>
      <p:pic>
        <p:nvPicPr>
          <p:cNvPr id="250" name="Google Shape;250;g172747d5771_2_47"/>
          <p:cNvPicPr preferRelativeResize="0"/>
          <p:nvPr/>
        </p:nvPicPr>
        <p:blipFill>
          <a:blip r:embed="rId8">
            <a:alphaModFix/>
          </a:blip>
          <a:stretch>
            <a:fillRect/>
          </a:stretch>
        </p:blipFill>
        <p:spPr>
          <a:xfrm>
            <a:off x="18633100" y="7101171"/>
            <a:ext cx="5049574" cy="346584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36</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 name="Google Shape;326;p16">
            <a:extLst>
              <a:ext uri="{FF2B5EF4-FFF2-40B4-BE49-F238E27FC236}">
                <a16:creationId xmlns:a16="http://schemas.microsoft.com/office/drawing/2014/main" id="{EB1A152B-E606-4A10-B2C7-E1DC53BE3FA9}"/>
              </a:ext>
            </a:extLst>
          </p:cNvPr>
          <p:cNvSpPr txBox="1">
            <a:spLocks/>
          </p:cNvSpPr>
          <p:nvPr/>
        </p:nvSpPr>
        <p:spPr>
          <a:xfrm>
            <a:off x="3927895" y="443075"/>
            <a:ext cx="16376900" cy="1428883"/>
          </a:xfrm>
          <a:prstGeom prst="rect">
            <a:avLst/>
          </a:prstGeom>
          <a:noFill/>
          <a:ln>
            <a:noFill/>
          </a:ln>
        </p:spPr>
        <p:txBody>
          <a:bodyPr spcFirstLastPara="1" wrap="square" lIns="50800" tIns="50800" rIns="50800" bIns="50800" anchor="t" anchorCtr="0">
            <a:normAutofit fontScale="92500"/>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PERSONALIZED PRESCRIPTION</a:t>
            </a:r>
          </a:p>
        </p:txBody>
      </p:sp>
      <p:pic>
        <p:nvPicPr>
          <p:cNvPr id="9" name="New picture">
            <a:extLst>
              <a:ext uri="{FF2B5EF4-FFF2-40B4-BE49-F238E27FC236}">
                <a16:creationId xmlns:a16="http://schemas.microsoft.com/office/drawing/2014/main" id="{D3EC453A-CC9C-4B48-A7F0-3320440D0FA6}"/>
              </a:ext>
            </a:extLst>
          </p:cNvPr>
          <p:cNvPicPr/>
          <p:nvPr/>
        </p:nvPicPr>
        <p:blipFill>
          <a:blip r:embed="rId4"/>
          <a:stretch>
            <a:fillRect/>
          </a:stretch>
        </p:blipFill>
        <p:spPr>
          <a:xfrm>
            <a:off x="13765376" y="2044496"/>
            <a:ext cx="9059584" cy="8479771"/>
          </a:xfrm>
          <a:prstGeom prst="rect">
            <a:avLst/>
          </a:prstGeom>
        </p:spPr>
      </p:pic>
      <p:sp>
        <p:nvSpPr>
          <p:cNvPr id="10" name="Footer Placeholder 3">
            <a:extLst>
              <a:ext uri="{FF2B5EF4-FFF2-40B4-BE49-F238E27FC236}">
                <a16:creationId xmlns:a16="http://schemas.microsoft.com/office/drawing/2014/main" id="{F089CFBA-25E6-44F3-8F71-83C3BA51EF0E}"/>
              </a:ext>
            </a:extLst>
          </p:cNvPr>
          <p:cNvSpPr txBox="1">
            <a:spLocks/>
          </p:cNvSpPr>
          <p:nvPr/>
        </p:nvSpPr>
        <p:spPr>
          <a:xfrm>
            <a:off x="12857389" y="10852332"/>
            <a:ext cx="11296586" cy="1517960"/>
          </a:xfrm>
          <a:prstGeom prst="rect">
            <a:avLst/>
          </a:prstGeom>
          <a:noFill/>
          <a:ln>
            <a:noFill/>
            <a:miter lim="800000"/>
          </a:ln>
        </p:spPr>
        <p:txBody>
          <a:bodyPr lIns="180000" tIns="0" rIns="180000" bIns="0" anchor="ctr" anchorCtr="0">
            <a:noAutofit/>
          </a:bodyPr>
          <a:lstStyle>
            <a:defPPr marR="0" lvl="0" algn="l" rtl="0">
              <a:lnSpc>
                <a:spcPct val="100000"/>
              </a:lnSpc>
              <a:spcBef>
                <a:spcPts val="0"/>
              </a:spcBef>
              <a:spcAft>
                <a:spcPts val="0"/>
              </a:spcAft>
            </a:defPPr>
            <a:lvl1pPr marL="342900" marR="0" lvl="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strike="noStrike" kern="1200" cap="none" baseline="0">
                <a:solidFill>
                  <a:schemeClr val="tx1"/>
                </a:solidFill>
                <a:latin typeface="+mn-lt"/>
                <a:ea typeface="+mn-ea"/>
                <a:cs typeface="+mn-cs"/>
                <a:sym typeface="Arial"/>
              </a:defRPr>
            </a:lvl1pPr>
            <a:lvl2pPr marL="742950" marR="0" lvl="1"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strike="noStrike" kern="1200" cap="none" baseline="0">
                <a:solidFill>
                  <a:schemeClr val="tx1"/>
                </a:solidFill>
                <a:latin typeface="+mn-lt"/>
                <a:ea typeface="+mn-ea"/>
                <a:cs typeface="+mn-cs"/>
                <a:sym typeface="Arial"/>
              </a:defRPr>
            </a:lvl2pPr>
            <a:lvl3pPr marL="1143000" marR="0" lvl="2"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strike="noStrike" kern="1200" cap="none" baseline="0">
                <a:solidFill>
                  <a:schemeClr val="tx1"/>
                </a:solidFill>
                <a:latin typeface="+mn-lt"/>
                <a:ea typeface="+mn-ea"/>
                <a:cs typeface="+mn-cs"/>
                <a:sym typeface="Arial"/>
              </a:defRPr>
            </a:lvl3pPr>
            <a:lvl4pPr marL="1600200" marR="0" lvl="3"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strike="noStrike" kern="1200" cap="none" baseline="0">
                <a:solidFill>
                  <a:schemeClr val="tx1"/>
                </a:solidFill>
                <a:latin typeface="+mn-lt"/>
                <a:ea typeface="+mn-ea"/>
                <a:cs typeface="+mn-cs"/>
                <a:sym typeface="Arial"/>
              </a:defRPr>
            </a:lvl4pPr>
            <a:lvl5pPr marL="2057400" marR="0" lvl="4"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strike="noStrike" kern="1200" cap="none" baseline="0">
                <a:solidFill>
                  <a:schemeClr val="tx1"/>
                </a:solidFill>
                <a:latin typeface="+mn-lt"/>
                <a:ea typeface="+mn-ea"/>
                <a:cs typeface="+mn-cs"/>
                <a:sym typeface="Arial"/>
              </a:defRPr>
            </a:lvl5pPr>
            <a:lvl6pPr marL="2514600" marR="0" lvl="5" indent="-228600" algn="l" defTabSz="914400" rtl="0" eaLnBrk="1" latinLnBrk="0" hangingPunct="1">
              <a:lnSpc>
                <a:spcPct val="90000"/>
              </a:lnSpc>
              <a:spcBef>
                <a:spcPts val="500"/>
              </a:spcBef>
              <a:spcAft>
                <a:spcPts val="0"/>
              </a:spcAft>
              <a:buClr>
                <a:srgbClr val="000000"/>
              </a:buClr>
              <a:buFont typeface="Arial" pitchFamily="34" charset="0"/>
              <a:buChar char="•"/>
              <a:defRPr lang="en-US" altLang="en-US" sz="1800" b="0" i="0" u="none" strike="noStrike" kern="1200" cap="none">
                <a:solidFill>
                  <a:schemeClr val="tx1"/>
                </a:solidFill>
                <a:latin typeface="+mn-lt"/>
                <a:ea typeface="+mn-ea"/>
                <a:cs typeface="+mn-cs"/>
                <a:sym typeface="Arial"/>
              </a:defRPr>
            </a:lvl6pPr>
            <a:lvl7pPr marL="2971800" marR="0" lvl="6" indent="-228600" algn="l" defTabSz="914400" rtl="0" eaLnBrk="1" latinLnBrk="0" hangingPunct="1">
              <a:lnSpc>
                <a:spcPct val="90000"/>
              </a:lnSpc>
              <a:spcBef>
                <a:spcPts val="500"/>
              </a:spcBef>
              <a:spcAft>
                <a:spcPts val="0"/>
              </a:spcAft>
              <a:buClr>
                <a:srgbClr val="000000"/>
              </a:buClr>
              <a:buFont typeface="Arial" pitchFamily="34" charset="0"/>
              <a:buChar char="•"/>
              <a:defRPr lang="en-US" altLang="en-US" sz="1800" b="0" i="0" u="none" strike="noStrike" kern="1200" cap="none">
                <a:solidFill>
                  <a:schemeClr val="tx1"/>
                </a:solidFill>
                <a:latin typeface="+mn-lt"/>
                <a:ea typeface="+mn-ea"/>
                <a:cs typeface="+mn-cs"/>
                <a:sym typeface="Arial"/>
              </a:defRPr>
            </a:lvl7pPr>
            <a:lvl8pPr marL="3429000" marR="0" lvl="7" indent="-228600" algn="l" defTabSz="914400" rtl="0" eaLnBrk="1" latinLnBrk="0" hangingPunct="1">
              <a:lnSpc>
                <a:spcPct val="90000"/>
              </a:lnSpc>
              <a:spcBef>
                <a:spcPts val="500"/>
              </a:spcBef>
              <a:spcAft>
                <a:spcPts val="0"/>
              </a:spcAft>
              <a:buClr>
                <a:srgbClr val="000000"/>
              </a:buClr>
              <a:buFont typeface="Arial" pitchFamily="34" charset="0"/>
              <a:buChar char="•"/>
              <a:defRPr lang="en-US" altLang="en-US" sz="1800" b="0" i="0" u="none" strike="noStrike" kern="1200" cap="none">
                <a:solidFill>
                  <a:schemeClr val="tx1"/>
                </a:solidFill>
                <a:latin typeface="+mn-lt"/>
                <a:ea typeface="+mn-ea"/>
                <a:cs typeface="+mn-cs"/>
                <a:sym typeface="Arial"/>
              </a:defRPr>
            </a:lvl8pPr>
            <a:lvl9pPr marL="3886200" marR="0" lvl="8" indent="-228600" algn="l" defTabSz="914400" rtl="0" eaLnBrk="1" latinLnBrk="0" hangingPunct="1">
              <a:lnSpc>
                <a:spcPct val="90000"/>
              </a:lnSpc>
              <a:spcBef>
                <a:spcPts val="500"/>
              </a:spcBef>
              <a:spcAft>
                <a:spcPts val="0"/>
              </a:spcAft>
              <a:buClr>
                <a:srgbClr val="000000"/>
              </a:buClr>
              <a:buFont typeface="Arial" pitchFamily="34" charset="0"/>
              <a:buChar char="•"/>
              <a:defRPr lang="en-US" altLang="en-US" sz="1800" b="0" i="0" u="none" strike="noStrike" kern="1200" cap="none">
                <a:solidFill>
                  <a:schemeClr val="tx1"/>
                </a:solidFill>
                <a:latin typeface="+mn-lt"/>
                <a:ea typeface="+mn-ea"/>
                <a:cs typeface="+mn-cs"/>
                <a:sym typeface="Arial"/>
              </a:defRPr>
            </a:lvl9pPr>
          </a:lstStyle>
          <a:p>
            <a:pPr marL="0" indent="0" eaLnBrk="1" hangingPunct="1">
              <a:spcBef>
                <a:spcPct val="0"/>
              </a:spcBef>
              <a:spcAft>
                <a:spcPts val="600"/>
              </a:spcAft>
              <a:buFont typeface="Arial" pitchFamily="34" charset="0"/>
              <a:buNone/>
            </a:pPr>
            <a:r>
              <a:rPr lang="en-GB" sz="2800" i="1" dirty="0">
                <a:solidFill>
                  <a:srgbClr val="333333"/>
                </a:solidFill>
              </a:rPr>
              <a:t>J </a:t>
            </a:r>
            <a:r>
              <a:rPr lang="en-GB" sz="2800" i="1" dirty="0" err="1">
                <a:solidFill>
                  <a:srgbClr val="333333"/>
                </a:solidFill>
              </a:rPr>
              <a:t>Radiat</a:t>
            </a:r>
            <a:r>
              <a:rPr lang="en-GB" sz="2800" i="1" dirty="0">
                <a:solidFill>
                  <a:srgbClr val="333333"/>
                </a:solidFill>
              </a:rPr>
              <a:t> Res</a:t>
            </a:r>
            <a:r>
              <a:rPr lang="en-GB" sz="2800" dirty="0">
                <a:solidFill>
                  <a:srgbClr val="333333"/>
                </a:solidFill>
              </a:rPr>
              <a:t>, Volume 62, Issue 3, May 2021, Pages 448–456, </a:t>
            </a:r>
            <a:r>
              <a:rPr lang="en-GB" sz="2800" dirty="0">
                <a:solidFill>
                  <a:srgbClr val="333333"/>
                </a:solidFill>
                <a:hlinkClick r:id="rId5"/>
              </a:rPr>
              <a:t>https://doi.org/10.1093/jrr/rrab015</a:t>
            </a:r>
            <a:endParaRPr lang="en-GB" sz="2800" dirty="0">
              <a:solidFill>
                <a:srgbClr val="333333"/>
              </a:solidFill>
            </a:endParaRPr>
          </a:p>
          <a:p>
            <a:pPr marL="0" indent="0" eaLnBrk="1" hangingPunct="1">
              <a:spcBef>
                <a:spcPct val="0"/>
              </a:spcBef>
              <a:spcAft>
                <a:spcPts val="600"/>
              </a:spcAft>
              <a:buFontTx/>
              <a:buNone/>
            </a:pPr>
            <a:r>
              <a:rPr lang="en-GB" sz="2000" dirty="0">
                <a:solidFill>
                  <a:srgbClr val="2A2A2A"/>
                </a:solidFill>
              </a:rPr>
              <a:t>The content of this slide may be subject to copyright: please see the slide notes for details.</a:t>
            </a:r>
            <a:endParaRPr lang="en-GB" sz="2000" dirty="0">
              <a:solidFill>
                <a:srgbClr val="333333"/>
              </a:solidFill>
            </a:endParaRPr>
          </a:p>
        </p:txBody>
      </p:sp>
      <p:pic>
        <p:nvPicPr>
          <p:cNvPr id="4" name="Immagine 3">
            <a:extLst>
              <a:ext uri="{FF2B5EF4-FFF2-40B4-BE49-F238E27FC236}">
                <a16:creationId xmlns:a16="http://schemas.microsoft.com/office/drawing/2014/main" id="{914C6928-FD37-406C-81EE-7D6822D94B62}"/>
              </a:ext>
            </a:extLst>
          </p:cNvPr>
          <p:cNvPicPr>
            <a:picLocks noChangeAspect="1"/>
          </p:cNvPicPr>
          <p:nvPr/>
        </p:nvPicPr>
        <p:blipFill>
          <a:blip r:embed="rId6"/>
          <a:stretch>
            <a:fillRect/>
          </a:stretch>
        </p:blipFill>
        <p:spPr>
          <a:xfrm>
            <a:off x="966649" y="2483776"/>
            <a:ext cx="11890740" cy="2751857"/>
          </a:xfrm>
          <a:prstGeom prst="rect">
            <a:avLst/>
          </a:prstGeom>
        </p:spPr>
      </p:pic>
      <p:pic>
        <p:nvPicPr>
          <p:cNvPr id="6" name="Immagine 5">
            <a:extLst>
              <a:ext uri="{FF2B5EF4-FFF2-40B4-BE49-F238E27FC236}">
                <a16:creationId xmlns:a16="http://schemas.microsoft.com/office/drawing/2014/main" id="{49AE3679-6DC6-436A-B7B3-3CBBE095105A}"/>
              </a:ext>
            </a:extLst>
          </p:cNvPr>
          <p:cNvPicPr>
            <a:picLocks noChangeAspect="1"/>
          </p:cNvPicPr>
          <p:nvPr/>
        </p:nvPicPr>
        <p:blipFill>
          <a:blip r:embed="rId7"/>
          <a:stretch>
            <a:fillRect/>
          </a:stretch>
        </p:blipFill>
        <p:spPr>
          <a:xfrm>
            <a:off x="1763651" y="5790470"/>
            <a:ext cx="8334022" cy="6329024"/>
          </a:xfrm>
          <a:prstGeom prst="rect">
            <a:avLst/>
          </a:prstGeom>
        </p:spPr>
      </p:pic>
    </p:spTree>
    <p:extLst>
      <p:ext uri="{BB962C8B-B14F-4D97-AF65-F5344CB8AC3E}">
        <p14:creationId xmlns:p14="http://schemas.microsoft.com/office/powerpoint/2010/main" val="1247992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27" name="Google Shape;327;p16"/>
          <p:cNvSpPr txBox="1">
            <a:spLocks noGrp="1"/>
          </p:cNvSpPr>
          <p:nvPr>
            <p:ph type="sldNum" idx="12"/>
          </p:nvPr>
        </p:nvSpPr>
        <p:spPr>
          <a:xfrm>
            <a:off x="23682675" y="12909725"/>
            <a:ext cx="471300" cy="487500"/>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37</a:t>
            </a:fld>
            <a:endParaRPr sz="2500" b="1" i="0" u="none" strike="noStrike" cap="none">
              <a:solidFill>
                <a:srgbClr val="782B35"/>
              </a:solidFill>
              <a:latin typeface="Helvetica Neue"/>
              <a:ea typeface="Helvetica Neue"/>
              <a:cs typeface="Helvetica Neue"/>
              <a:sym typeface="Helvetica Neue"/>
            </a:endParaRPr>
          </a:p>
        </p:txBody>
      </p:sp>
      <p:sp>
        <p:nvSpPr>
          <p:cNvPr id="328" name="Google Shape;328;p16"/>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329" name="Google Shape;329;p16"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330" name="Google Shape;330;p16"/>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 name="Google Shape;326;p16">
            <a:extLst>
              <a:ext uri="{FF2B5EF4-FFF2-40B4-BE49-F238E27FC236}">
                <a16:creationId xmlns:a16="http://schemas.microsoft.com/office/drawing/2014/main" id="{EB1A152B-E606-4A10-B2C7-E1DC53BE3FA9}"/>
              </a:ext>
            </a:extLst>
          </p:cNvPr>
          <p:cNvSpPr txBox="1">
            <a:spLocks/>
          </p:cNvSpPr>
          <p:nvPr/>
        </p:nvSpPr>
        <p:spPr>
          <a:xfrm>
            <a:off x="1738082" y="419898"/>
            <a:ext cx="22031261" cy="1428883"/>
          </a:xfrm>
          <a:prstGeom prst="rect">
            <a:avLst/>
          </a:prstGeom>
          <a:noFill/>
          <a:ln>
            <a:noFill/>
          </a:ln>
        </p:spPr>
        <p:txBody>
          <a:bodyPr spcFirstLastPara="1" wrap="square" lIns="50800" tIns="50800" rIns="50800" bIns="50800" anchor="t" anchorCtr="0">
            <a:normAutofit fontScale="92500"/>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ctr">
              <a:buClr>
                <a:srgbClr val="235764"/>
              </a:buClr>
              <a:buSzPts val="8500"/>
            </a:pPr>
            <a:r>
              <a:rPr lang="it-IT" dirty="0">
                <a:solidFill>
                  <a:srgbClr val="235764"/>
                </a:solidFill>
              </a:rPr>
              <a:t>NTCP Lyman </a:t>
            </a:r>
            <a:r>
              <a:rPr lang="it-IT" dirty="0" err="1">
                <a:solidFill>
                  <a:srgbClr val="235764"/>
                </a:solidFill>
              </a:rPr>
              <a:t>Kutcher</a:t>
            </a:r>
            <a:r>
              <a:rPr lang="it-IT" dirty="0">
                <a:solidFill>
                  <a:srgbClr val="235764"/>
                </a:solidFill>
              </a:rPr>
              <a:t> </a:t>
            </a:r>
            <a:r>
              <a:rPr lang="it-IT" dirty="0" err="1">
                <a:solidFill>
                  <a:srgbClr val="235764"/>
                </a:solidFill>
              </a:rPr>
              <a:t>Burman</a:t>
            </a:r>
            <a:r>
              <a:rPr lang="it-IT" dirty="0">
                <a:solidFill>
                  <a:srgbClr val="235764"/>
                </a:solidFill>
              </a:rPr>
              <a:t> (LKB) model </a:t>
            </a:r>
          </a:p>
        </p:txBody>
      </p:sp>
      <p:sp>
        <p:nvSpPr>
          <p:cNvPr id="2" name="CasellaDiTesto 1">
            <a:extLst>
              <a:ext uri="{FF2B5EF4-FFF2-40B4-BE49-F238E27FC236}">
                <a16:creationId xmlns:a16="http://schemas.microsoft.com/office/drawing/2014/main" id="{9CB92BEF-8B87-4581-8970-261FD2464CA0}"/>
              </a:ext>
            </a:extLst>
          </p:cNvPr>
          <p:cNvSpPr txBox="1"/>
          <p:nvPr/>
        </p:nvSpPr>
        <p:spPr>
          <a:xfrm>
            <a:off x="701333" y="11873774"/>
            <a:ext cx="9918734" cy="707886"/>
          </a:xfrm>
          <a:prstGeom prst="rect">
            <a:avLst/>
          </a:prstGeom>
          <a:noFill/>
        </p:spPr>
        <p:txBody>
          <a:bodyPr wrap="square" rtlCol="0">
            <a:spAutoFit/>
          </a:bodyPr>
          <a:lstStyle/>
          <a:p>
            <a:r>
              <a:rPr lang="en-GB" sz="2000" b="0" i="0" u="none" strike="noStrike" dirty="0">
                <a:solidFill>
                  <a:srgbClr val="006DB4"/>
                </a:solidFill>
                <a:effectLst/>
                <a:latin typeface="Open Sans" panose="020B0606030504020204" pitchFamily="34" charset="0"/>
                <a:hlinkClick r:id="rId4"/>
              </a:rPr>
              <a:t>https://doi.org/10.3109/0284186X.2010.543695</a:t>
            </a:r>
            <a:endParaRPr lang="en-GB" sz="2000" b="0" i="0" dirty="0">
              <a:solidFill>
                <a:srgbClr val="333333"/>
              </a:solidFill>
              <a:effectLst/>
              <a:latin typeface="Open Sans" panose="020B0606030504020204" pitchFamily="34" charset="0"/>
            </a:endParaRPr>
          </a:p>
          <a:p>
            <a:endParaRPr lang="en-US" sz="2000" dirty="0">
              <a:solidFill>
                <a:schemeClr val="tx2">
                  <a:lumMod val="10000"/>
                </a:schemeClr>
              </a:solidFill>
            </a:endParaRPr>
          </a:p>
        </p:txBody>
      </p:sp>
      <p:pic>
        <p:nvPicPr>
          <p:cNvPr id="6" name="Immagine 5">
            <a:extLst>
              <a:ext uri="{FF2B5EF4-FFF2-40B4-BE49-F238E27FC236}">
                <a16:creationId xmlns:a16="http://schemas.microsoft.com/office/drawing/2014/main" id="{1A8E8F8E-E5C5-4AEB-A281-20D25DF53CA7}"/>
              </a:ext>
            </a:extLst>
          </p:cNvPr>
          <p:cNvPicPr>
            <a:picLocks noChangeAspect="1"/>
          </p:cNvPicPr>
          <p:nvPr/>
        </p:nvPicPr>
        <p:blipFill>
          <a:blip r:embed="rId5"/>
          <a:stretch>
            <a:fillRect/>
          </a:stretch>
        </p:blipFill>
        <p:spPr>
          <a:xfrm>
            <a:off x="229932" y="2552240"/>
            <a:ext cx="10391670" cy="7662292"/>
          </a:xfrm>
          <a:prstGeom prst="rect">
            <a:avLst/>
          </a:prstGeom>
        </p:spPr>
      </p:pic>
      <p:pic>
        <p:nvPicPr>
          <p:cNvPr id="8" name="Immagine 7">
            <a:extLst>
              <a:ext uri="{FF2B5EF4-FFF2-40B4-BE49-F238E27FC236}">
                <a16:creationId xmlns:a16="http://schemas.microsoft.com/office/drawing/2014/main" id="{8968560F-CF41-47FB-BD9C-A52E6FCF9F7D}"/>
              </a:ext>
            </a:extLst>
          </p:cNvPr>
          <p:cNvPicPr>
            <a:picLocks noChangeAspect="1"/>
          </p:cNvPicPr>
          <p:nvPr/>
        </p:nvPicPr>
        <p:blipFill>
          <a:blip r:embed="rId6"/>
          <a:stretch>
            <a:fillRect/>
          </a:stretch>
        </p:blipFill>
        <p:spPr>
          <a:xfrm>
            <a:off x="11625944" y="1930215"/>
            <a:ext cx="11226926" cy="10106900"/>
          </a:xfrm>
          <a:prstGeom prst="rect">
            <a:avLst/>
          </a:prstGeom>
        </p:spPr>
      </p:pic>
    </p:spTree>
    <p:extLst>
      <p:ext uri="{BB962C8B-B14F-4D97-AF65-F5344CB8AC3E}">
        <p14:creationId xmlns:p14="http://schemas.microsoft.com/office/powerpoint/2010/main" val="4124323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282325" y="258025"/>
            <a:ext cx="14844464" cy="14289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en-US" sz="8500" b="1" i="0" u="none" strike="noStrike" cap="none">
                <a:solidFill>
                  <a:srgbClr val="235764"/>
                </a:solidFill>
                <a:latin typeface="Helvetica Neue"/>
                <a:ea typeface="Helvetica Neue"/>
                <a:cs typeface="Helvetica Neue"/>
                <a:sym typeface="Helvetica Neue"/>
              </a:rPr>
              <a:t>Conventional Radiotherapy</a:t>
            </a:r>
          </a:p>
        </p:txBody>
      </p:sp>
      <p:sp>
        <p:nvSpPr>
          <p:cNvPr id="137" name="Google Shape;137;p4"/>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4</a:t>
            </a:fld>
            <a:endParaRPr sz="2500" b="1" i="0" u="none" strike="noStrike" cap="none">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2" name="Google Shape;142;p4"/>
          <p:cNvSpPr txBox="1"/>
          <p:nvPr/>
        </p:nvSpPr>
        <p:spPr>
          <a:xfrm>
            <a:off x="16300715" y="2072060"/>
            <a:ext cx="8031033" cy="231858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en-US" sz="3600" b="1" i="0" u="none" strike="noStrike" cap="none" dirty="0">
                <a:solidFill>
                  <a:srgbClr val="FFFFFF"/>
                </a:solidFill>
                <a:latin typeface="Helvetica Neue"/>
                <a:ea typeface="Helvetica Neue"/>
                <a:cs typeface="Helvetica Neue"/>
                <a:sym typeface="Helvetica Neue"/>
              </a:rPr>
              <a:t>High-lines:</a:t>
            </a:r>
            <a:endParaRPr lang="en-US" dirty="0"/>
          </a:p>
          <a:p>
            <a:pPr marL="0" marR="0" lvl="0" indent="0" algn="l" rtl="0">
              <a:lnSpc>
                <a:spcPct val="100000"/>
              </a:lnSpc>
              <a:spcBef>
                <a:spcPts val="0"/>
              </a:spcBef>
              <a:spcAft>
                <a:spcPts val="0"/>
              </a:spcAft>
              <a:buClr>
                <a:srgbClr val="FFFFFF"/>
              </a:buClr>
              <a:buSzPts val="3600"/>
              <a:buFont typeface="Helvetica Neue"/>
              <a:buNone/>
            </a:pPr>
            <a:r>
              <a:rPr lang="en-US" sz="3600" b="1" i="0" u="sng" strike="noStrike" cap="none" dirty="0">
                <a:solidFill>
                  <a:srgbClr val="FFFFFF"/>
                </a:solidFill>
                <a:latin typeface="Helvetica Neue"/>
                <a:ea typeface="Helvetica Neue"/>
                <a:cs typeface="Helvetica Neue"/>
                <a:sym typeface="Helvetica Neue"/>
              </a:rPr>
              <a:t> </a:t>
            </a:r>
            <a:endParaRPr lang="en-US" dirty="0"/>
          </a:p>
          <a:p>
            <a:pPr marL="762000" marR="0" lvl="0" indent="-762000" algn="l" rtl="0">
              <a:lnSpc>
                <a:spcPct val="100000"/>
              </a:lnSpc>
              <a:spcBef>
                <a:spcPts val="0"/>
              </a:spcBef>
              <a:spcAft>
                <a:spcPts val="0"/>
              </a:spcAft>
              <a:buClr>
                <a:srgbClr val="FFFFFF"/>
              </a:buClr>
              <a:buSzPts val="3600"/>
              <a:buFont typeface="Helvetica Neue"/>
              <a:buChar char="๏"/>
            </a:pPr>
            <a:r>
              <a:rPr lang="en-US" sz="3600" dirty="0">
                <a:solidFill>
                  <a:srgbClr val="FFFFFF"/>
                </a:solidFill>
                <a:latin typeface="Helvetica Neue"/>
                <a:ea typeface="Helvetica Neue"/>
                <a:cs typeface="Helvetica Neue"/>
                <a:sym typeface="Helvetica Neue"/>
              </a:rPr>
              <a:t>Delivery</a:t>
            </a:r>
            <a:r>
              <a:rPr lang="en-US" sz="3600" b="0" i="0" u="none" strike="noStrike" cap="none" dirty="0">
                <a:solidFill>
                  <a:srgbClr val="FFFFFF"/>
                </a:solidFill>
                <a:latin typeface="Helvetica Neue"/>
                <a:ea typeface="Helvetica Neue"/>
                <a:cs typeface="Helvetica Neue"/>
                <a:sym typeface="Helvetica Neue"/>
              </a:rPr>
              <a:t> dose (2 </a:t>
            </a:r>
            <a:r>
              <a:rPr lang="en-US" sz="3600" b="0" i="0" u="none" strike="noStrike" cap="none" dirty="0" err="1">
                <a:solidFill>
                  <a:srgbClr val="FFFFFF"/>
                </a:solidFill>
                <a:latin typeface="Helvetica Neue"/>
                <a:ea typeface="Helvetica Neue"/>
                <a:cs typeface="Helvetica Neue"/>
                <a:sym typeface="Helvetica Neue"/>
              </a:rPr>
              <a:t>Gy</a:t>
            </a:r>
            <a:r>
              <a:rPr lang="en-US" sz="3600" b="0" i="0" u="none" strike="noStrike" cap="none" dirty="0">
                <a:solidFill>
                  <a:srgbClr val="FFFFFF"/>
                </a:solidFill>
                <a:latin typeface="Helvetica Neue"/>
                <a:ea typeface="Helvetica Neue"/>
                <a:cs typeface="Helvetica Neue"/>
                <a:sym typeface="Helvetica Neue"/>
              </a:rPr>
              <a:t> x Fraction)</a:t>
            </a:r>
            <a:endParaRPr lang="en-US" sz="3600" dirty="0"/>
          </a:p>
          <a:p>
            <a:pPr marL="762000" marR="0" lvl="0" indent="-762000" algn="l" rtl="0">
              <a:lnSpc>
                <a:spcPct val="100000"/>
              </a:lnSpc>
              <a:spcBef>
                <a:spcPts val="0"/>
              </a:spcBef>
              <a:spcAft>
                <a:spcPts val="0"/>
              </a:spcAft>
              <a:buClr>
                <a:srgbClr val="FFFFFF"/>
              </a:buClr>
              <a:buSzPts val="3600"/>
              <a:buFont typeface="Helvetica Neue"/>
              <a:buChar char="๏"/>
            </a:pPr>
            <a:r>
              <a:rPr lang="en-US" sz="3600" b="0" i="0" u="none" strike="noStrike" cap="none" dirty="0">
                <a:solidFill>
                  <a:srgbClr val="FFFFFF"/>
                </a:solidFill>
                <a:latin typeface="Helvetica Neue"/>
                <a:ea typeface="Helvetica Neue"/>
                <a:cs typeface="Helvetica Neue"/>
                <a:sym typeface="Helvetica Neue"/>
              </a:rPr>
              <a:t>Conventional Dose Rate  (0.08 </a:t>
            </a:r>
            <a:r>
              <a:rPr lang="en-US" sz="3600" b="0" i="0" u="none" strike="noStrike" cap="none" dirty="0" err="1">
                <a:solidFill>
                  <a:srgbClr val="FFFFFF"/>
                </a:solidFill>
                <a:latin typeface="Helvetica Neue"/>
                <a:ea typeface="Helvetica Neue"/>
                <a:cs typeface="Helvetica Neue"/>
                <a:sym typeface="Helvetica Neue"/>
              </a:rPr>
              <a:t>Gy</a:t>
            </a:r>
            <a:r>
              <a:rPr lang="en-US" sz="3600" b="0" i="0" u="none" strike="noStrike" cap="none" dirty="0">
                <a:solidFill>
                  <a:srgbClr val="FFFFFF"/>
                </a:solidFill>
                <a:latin typeface="Helvetica Neue"/>
                <a:ea typeface="Helvetica Neue"/>
                <a:cs typeface="Helvetica Neue"/>
                <a:sym typeface="Helvetica Neue"/>
              </a:rPr>
              <a:t>/s)</a:t>
            </a:r>
            <a:endParaRPr lang="en-US" sz="3600" b="0" i="0" u="none" strike="noStrike" cap="none" dirty="0">
              <a:solidFill>
                <a:srgbClr val="5E5E5E"/>
              </a:solidFill>
              <a:latin typeface="Helvetica Neue"/>
              <a:ea typeface="Helvetica Neue"/>
              <a:cs typeface="Helvetica Neue"/>
              <a:sym typeface="Helvetica Neue"/>
            </a:endParaRPr>
          </a:p>
        </p:txBody>
      </p:sp>
      <p:pic>
        <p:nvPicPr>
          <p:cNvPr id="12" name="Immagine 11">
            <a:extLst>
              <a:ext uri="{FF2B5EF4-FFF2-40B4-BE49-F238E27FC236}">
                <a16:creationId xmlns:a16="http://schemas.microsoft.com/office/drawing/2014/main" id="{424E0C9D-7686-47A1-A598-5B318C242383}"/>
              </a:ext>
            </a:extLst>
          </p:cNvPr>
          <p:cNvPicPr>
            <a:picLocks noChangeAspect="1"/>
          </p:cNvPicPr>
          <p:nvPr/>
        </p:nvPicPr>
        <p:blipFill>
          <a:blip r:embed="rId4"/>
          <a:stretch>
            <a:fillRect/>
          </a:stretch>
        </p:blipFill>
        <p:spPr>
          <a:xfrm>
            <a:off x="1164892" y="2681533"/>
            <a:ext cx="12434778" cy="8289852"/>
          </a:xfrm>
          <a:prstGeom prst="rect">
            <a:avLst/>
          </a:prstGeom>
        </p:spPr>
      </p:pic>
    </p:spTree>
    <p:extLst>
      <p:ext uri="{BB962C8B-B14F-4D97-AF65-F5344CB8AC3E}">
        <p14:creationId xmlns:p14="http://schemas.microsoft.com/office/powerpoint/2010/main" val="7012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282325" y="258025"/>
            <a:ext cx="9666000" cy="14289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a:solidFill>
                  <a:srgbClr val="235764"/>
                </a:solidFill>
              </a:rPr>
              <a:t>FLASH</a:t>
            </a:r>
            <a:r>
              <a:rPr lang="it-IT" sz="8500" b="1" i="0" u="none" strike="noStrike" cap="none">
                <a:solidFill>
                  <a:srgbClr val="235764"/>
                </a:solidFill>
                <a:latin typeface="Helvetica Neue"/>
                <a:ea typeface="Helvetica Neue"/>
                <a:cs typeface="Helvetica Neue"/>
                <a:sym typeface="Helvetica Neue"/>
              </a:rPr>
              <a:t> Effect</a:t>
            </a:r>
            <a:endParaRPr sz="8500" b="1" i="0" u="none" strike="noStrike" cap="none">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5</a:t>
            </a:fld>
            <a:endParaRPr sz="2500" b="1" i="0" u="none" strike="noStrike" cap="none">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2" name="Google Shape;142;p4"/>
          <p:cNvSpPr txBox="1"/>
          <p:nvPr/>
        </p:nvSpPr>
        <p:spPr>
          <a:xfrm>
            <a:off x="16300715" y="2072060"/>
            <a:ext cx="8031033" cy="231858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L="762000" marR="0" lvl="0" indent="-762000" algn="l" rtl="0">
              <a:lnSpc>
                <a:spcPct val="100000"/>
              </a:lnSpc>
              <a:spcBef>
                <a:spcPts val="0"/>
              </a:spcBef>
              <a:spcAft>
                <a:spcPts val="0"/>
              </a:spcAft>
              <a:buClr>
                <a:srgbClr val="FFFFFF"/>
              </a:buClr>
              <a:buSzPts val="3600"/>
              <a:buFont typeface="Helvetica Neue"/>
              <a:buChar char="๏"/>
            </a:pPr>
            <a:r>
              <a:rPr lang="it-IT" sz="3600" dirty="0">
                <a:solidFill>
                  <a:srgbClr val="FFFFFF"/>
                </a:solidFill>
                <a:latin typeface="Helvetica Neue"/>
                <a:ea typeface="Helvetica Neue"/>
                <a:cs typeface="Helvetica Neue"/>
                <a:sym typeface="Helvetica Neue"/>
              </a:rPr>
              <a:t>D</a:t>
            </a:r>
            <a:r>
              <a:rPr lang="it-IT" sz="3600" b="0" i="0" u="none" strike="noStrike" cap="none" dirty="0">
                <a:solidFill>
                  <a:srgbClr val="FFFFFF"/>
                </a:solidFill>
                <a:latin typeface="Helvetica Neue"/>
                <a:ea typeface="Helvetica Neue"/>
                <a:cs typeface="Helvetica Neue"/>
                <a:sym typeface="Helvetica Neue"/>
              </a:rPr>
              <a:t>elivery high dose (&gt; 4-6 </a:t>
            </a:r>
            <a:r>
              <a:rPr lang="it-IT" sz="3600" b="0" i="0" u="none" strike="noStrike" cap="none" dirty="0" err="1">
                <a:solidFill>
                  <a:srgbClr val="FFFFFF"/>
                </a:solidFill>
                <a:latin typeface="Helvetica Neue"/>
                <a:ea typeface="Helvetica Neue"/>
                <a:cs typeface="Helvetica Neue"/>
                <a:sym typeface="Helvetica Neue"/>
              </a:rPr>
              <a:t>Gy</a:t>
            </a:r>
            <a:r>
              <a:rPr lang="it-IT" sz="3600" b="0" i="0" u="none" strike="noStrike" cap="none" dirty="0">
                <a:solidFill>
                  <a:srgbClr val="FFFFFF"/>
                </a:solidFill>
                <a:latin typeface="Helvetica Neue"/>
                <a:ea typeface="Helvetica Neue"/>
                <a:cs typeface="Helvetica Neue"/>
                <a:sym typeface="Helvetica Neue"/>
              </a:rPr>
              <a:t>)</a:t>
            </a:r>
            <a:endParaRPr dirty="0"/>
          </a:p>
          <a:p>
            <a:pPr marL="762000" marR="0" lvl="0" indent="-762000" algn="l" rtl="0">
              <a:lnSpc>
                <a:spcPct val="100000"/>
              </a:lnSpc>
              <a:spcBef>
                <a:spcPts val="0"/>
              </a:spcBef>
              <a:spcAft>
                <a:spcPts val="0"/>
              </a:spcAft>
              <a:buClr>
                <a:srgbClr val="FFFFFF"/>
              </a:buClr>
              <a:buSzPts val="3600"/>
              <a:buFont typeface="Helvetica Neue"/>
              <a:buChar char="๏"/>
            </a:pPr>
            <a:r>
              <a:rPr lang="it-IT" sz="3600" b="0" i="0" u="none" strike="noStrike" cap="none" dirty="0">
                <a:solidFill>
                  <a:srgbClr val="FFFFFF"/>
                </a:solidFill>
                <a:latin typeface="Helvetica Neue"/>
                <a:ea typeface="Helvetica Neue"/>
                <a:cs typeface="Helvetica Neue"/>
                <a:sym typeface="Helvetica Neue"/>
              </a:rPr>
              <a:t>Ultra High Dose Rate </a:t>
            </a:r>
            <a:r>
              <a:rPr lang="it-IT" sz="3600" b="0" i="0" u="none" strike="noStrike" cap="none">
                <a:solidFill>
                  <a:srgbClr val="FFFFFF"/>
                </a:solidFill>
                <a:latin typeface="Helvetica Neue"/>
                <a:ea typeface="Helvetica Neue"/>
                <a:cs typeface="Helvetica Neue"/>
                <a:sym typeface="Helvetica Neue"/>
              </a:rPr>
              <a:t>(&gt; </a:t>
            </a:r>
            <a:r>
              <a:rPr lang="it-IT" sz="3600">
                <a:solidFill>
                  <a:srgbClr val="FFFFFF"/>
                </a:solidFill>
                <a:latin typeface="Helvetica Neue"/>
                <a:ea typeface="Helvetica Neue"/>
                <a:cs typeface="Helvetica Neue"/>
                <a:sym typeface="Helvetica Neue"/>
              </a:rPr>
              <a:t>40</a:t>
            </a:r>
            <a:r>
              <a:rPr lang="it-IT" sz="3600" b="0" i="0" u="none" strike="noStrike" cap="none">
                <a:solidFill>
                  <a:srgbClr val="FFFFFF"/>
                </a:solidFill>
                <a:latin typeface="Helvetica Neue"/>
                <a:ea typeface="Helvetica Neue"/>
                <a:cs typeface="Helvetica Neue"/>
                <a:sym typeface="Helvetica Neue"/>
              </a:rPr>
              <a:t> </a:t>
            </a:r>
            <a:r>
              <a:rPr lang="it-IT" sz="3600" b="0" i="0" u="none" strike="noStrike" cap="none" dirty="0" err="1">
                <a:solidFill>
                  <a:srgbClr val="FFFFFF"/>
                </a:solidFill>
                <a:latin typeface="Helvetica Neue"/>
                <a:ea typeface="Helvetica Neue"/>
                <a:cs typeface="Helvetica Neue"/>
                <a:sym typeface="Helvetica Neue"/>
              </a:rPr>
              <a:t>Gy</a:t>
            </a:r>
            <a:r>
              <a:rPr lang="it-IT" sz="3600" b="0" i="0" u="none" strike="noStrike" cap="none" dirty="0">
                <a:solidFill>
                  <a:srgbClr val="FFFFFF"/>
                </a:solidFill>
                <a:latin typeface="Helvetica Neue"/>
                <a:ea typeface="Helvetica Neue"/>
                <a:cs typeface="Helvetica Neue"/>
                <a:sym typeface="Helvetica Neue"/>
              </a:rPr>
              <a:t>/s)</a:t>
            </a:r>
            <a:endParaRPr sz="3600" b="0" i="0" u="none" strike="noStrike" cap="none" dirty="0">
              <a:solidFill>
                <a:srgbClr val="5E5E5E"/>
              </a:solidFill>
              <a:latin typeface="Helvetica Neue"/>
              <a:ea typeface="Helvetica Neue"/>
              <a:cs typeface="Helvetica Neue"/>
              <a:sym typeface="Helvetica Neue"/>
            </a:endParaRPr>
          </a:p>
        </p:txBody>
      </p:sp>
      <p:pic>
        <p:nvPicPr>
          <p:cNvPr id="143" name="Google Shape;143;p4"/>
          <p:cNvPicPr preferRelativeResize="0"/>
          <p:nvPr/>
        </p:nvPicPr>
        <p:blipFill rotWithShape="1">
          <a:blip r:embed="rId4">
            <a:alphaModFix/>
          </a:blip>
          <a:srcRect/>
          <a:stretch/>
        </p:blipFill>
        <p:spPr>
          <a:xfrm>
            <a:off x="1352120" y="2874408"/>
            <a:ext cx="11504238" cy="8405472"/>
          </a:xfrm>
          <a:prstGeom prst="rect">
            <a:avLst/>
          </a:prstGeom>
          <a:noFill/>
          <a:ln>
            <a:noFill/>
          </a:ln>
        </p:spPr>
      </p:pic>
      <p:sp>
        <p:nvSpPr>
          <p:cNvPr id="2" name="CasellaDiTesto 1">
            <a:extLst>
              <a:ext uri="{FF2B5EF4-FFF2-40B4-BE49-F238E27FC236}">
                <a16:creationId xmlns:a16="http://schemas.microsoft.com/office/drawing/2014/main" id="{D86FB7C7-6EFC-4385-8912-5DCBD5F9B085}"/>
              </a:ext>
            </a:extLst>
          </p:cNvPr>
          <p:cNvSpPr txBox="1"/>
          <p:nvPr/>
        </p:nvSpPr>
        <p:spPr>
          <a:xfrm>
            <a:off x="1732548" y="11643940"/>
            <a:ext cx="20068673" cy="1200329"/>
          </a:xfrm>
          <a:prstGeom prst="rect">
            <a:avLst/>
          </a:prstGeom>
          <a:noFill/>
        </p:spPr>
        <p:txBody>
          <a:bodyPr wrap="square" rtlCol="0">
            <a:spAutoFit/>
          </a:bodyPr>
          <a:lstStyle/>
          <a:p>
            <a:pPr algn="l"/>
            <a:r>
              <a:rPr lang="fr-FR" sz="1800" b="0" i="0" u="none" strike="noStrike" baseline="0" dirty="0">
                <a:latin typeface="SFRM1200"/>
              </a:rPr>
              <a:t>[1] V. </a:t>
            </a:r>
            <a:r>
              <a:rPr lang="fr-FR" sz="1800" b="0" i="0" u="none" strike="noStrike" baseline="0" dirty="0" err="1">
                <a:latin typeface="SFRM1200"/>
              </a:rPr>
              <a:t>Favaudon</a:t>
            </a:r>
            <a:r>
              <a:rPr lang="fr-FR" sz="1800" b="0" i="0" u="none" strike="noStrike" baseline="0" dirty="0">
                <a:latin typeface="SFRM1200"/>
              </a:rPr>
              <a:t>, L. </a:t>
            </a:r>
            <a:r>
              <a:rPr lang="fr-FR" sz="1800" b="0" i="0" u="none" strike="noStrike" baseline="0" dirty="0" err="1">
                <a:latin typeface="SFRM1200"/>
              </a:rPr>
              <a:t>Caplier</a:t>
            </a:r>
            <a:r>
              <a:rPr lang="fr-FR" sz="1800" b="0" i="0" u="none" strike="noStrike" baseline="0" dirty="0">
                <a:latin typeface="SFRM1200"/>
              </a:rPr>
              <a:t>, V. Monceau, F. </a:t>
            </a:r>
            <a:r>
              <a:rPr lang="fr-FR" sz="1800" b="0" i="0" u="none" strike="noStrike" baseline="0" dirty="0" err="1">
                <a:latin typeface="SFRM1200"/>
              </a:rPr>
              <a:t>Pouzoulet</a:t>
            </a:r>
            <a:r>
              <a:rPr lang="fr-FR" sz="1800" b="0" i="0" u="none" strike="noStrike" baseline="0" dirty="0">
                <a:latin typeface="SFRM1200"/>
              </a:rPr>
              <a:t>, M. </a:t>
            </a:r>
            <a:r>
              <a:rPr lang="fr-FR" sz="1800" b="0" i="0" u="none" strike="noStrike" baseline="0" dirty="0" err="1">
                <a:latin typeface="SFRM1200"/>
              </a:rPr>
              <a:t>Sayarath</a:t>
            </a:r>
            <a:r>
              <a:rPr lang="fr-FR" sz="1800" b="0" i="0" u="none" strike="noStrike" baseline="0" dirty="0">
                <a:latin typeface="SFRM1200"/>
              </a:rPr>
              <a:t>, C. </a:t>
            </a:r>
            <a:r>
              <a:rPr lang="fr-FR" sz="1800" b="0" i="0" u="none" strike="noStrike" baseline="0" dirty="0" err="1">
                <a:latin typeface="SFRM1200"/>
              </a:rPr>
              <a:t>Fouillade</a:t>
            </a:r>
            <a:r>
              <a:rPr lang="fr-FR" sz="1800" b="0" i="0" u="none" strike="noStrike" baseline="0" dirty="0">
                <a:latin typeface="SFRM1200"/>
              </a:rPr>
              <a:t>, M. F. </a:t>
            </a:r>
            <a:r>
              <a:rPr lang="en-US" sz="1800" b="0" i="0" u="none" strike="noStrike" baseline="0" dirty="0">
                <a:latin typeface="SFRM1200"/>
              </a:rPr>
              <a:t>Poupon, I. Brito, P. </a:t>
            </a:r>
            <a:r>
              <a:rPr lang="en-US" sz="1800" b="0" i="0" u="none" strike="noStrike" baseline="0" dirty="0" err="1">
                <a:latin typeface="SFRM1200"/>
              </a:rPr>
              <a:t>Hupé</a:t>
            </a:r>
            <a:r>
              <a:rPr lang="en-US" sz="1800" b="0" i="0" u="none" strike="noStrike" baseline="0" dirty="0">
                <a:latin typeface="SFRM1200"/>
              </a:rPr>
              <a:t>, J. </a:t>
            </a:r>
            <a:r>
              <a:rPr lang="en-US" sz="1800" b="0" i="0" u="none" strike="noStrike" baseline="0" dirty="0" err="1">
                <a:latin typeface="SFRM1200"/>
              </a:rPr>
              <a:t>Bourhis</a:t>
            </a:r>
            <a:r>
              <a:rPr lang="en-US" sz="1800" b="0" i="0" u="none" strike="noStrike" baseline="0" dirty="0">
                <a:latin typeface="SFRM1200"/>
              </a:rPr>
              <a:t>, J. Hall, J. J. Fontaine, and M. C. </a:t>
            </a:r>
            <a:r>
              <a:rPr lang="en-US" sz="1800" b="0" i="0" u="none" strike="noStrike" baseline="0" dirty="0" err="1">
                <a:latin typeface="SFRM1200"/>
              </a:rPr>
              <a:t>Vozenin</a:t>
            </a:r>
            <a:r>
              <a:rPr lang="en-US" sz="1800" b="0" i="0" u="none" strike="noStrike" baseline="0" dirty="0">
                <a:latin typeface="SFRM1200"/>
              </a:rPr>
              <a:t>. Ultrahigh dose-rate flash irradiation increases the differential response between normal and tumor tissue in mice. </a:t>
            </a:r>
            <a:r>
              <a:rPr lang="en-US" sz="1800" b="0" i="0" u="none" strike="noStrike" baseline="0" dirty="0">
                <a:latin typeface="SFTI1200"/>
              </a:rPr>
              <a:t>Sci </a:t>
            </a:r>
            <a:r>
              <a:rPr lang="en-US" sz="1800" b="0" i="0" u="none" strike="noStrike" baseline="0" dirty="0" err="1">
                <a:latin typeface="SFTI1200"/>
              </a:rPr>
              <a:t>Transl</a:t>
            </a:r>
            <a:r>
              <a:rPr lang="en-US" sz="1800" b="0" i="0" u="none" strike="noStrike" baseline="0" dirty="0">
                <a:latin typeface="SFTI1200"/>
              </a:rPr>
              <a:t> Med</a:t>
            </a:r>
            <a:r>
              <a:rPr lang="en-US" sz="1800" b="0" i="0" u="none" strike="noStrike" baseline="0" dirty="0">
                <a:latin typeface="SFRM1200"/>
              </a:rPr>
              <a:t>, 6(245):245ra93, 2014.</a:t>
            </a:r>
          </a:p>
          <a:p>
            <a:pPr algn="l"/>
            <a:r>
              <a:rPr lang="en-US" sz="1800" dirty="0">
                <a:latin typeface="SFRM1200"/>
              </a:rPr>
              <a:t>[2] </a:t>
            </a:r>
            <a:r>
              <a:rPr lang="en-US" sz="1800" b="0" i="0" u="none" strike="noStrike" baseline="0" dirty="0">
                <a:latin typeface="SFRM1200"/>
              </a:rPr>
              <a:t>J. </a:t>
            </a:r>
            <a:r>
              <a:rPr lang="en-US" sz="1800" b="0" i="0" u="none" strike="noStrike" baseline="0" dirty="0" err="1">
                <a:latin typeface="SFRM1200"/>
              </a:rPr>
              <a:t>Bourhis</a:t>
            </a:r>
            <a:r>
              <a:rPr lang="en-US" sz="1800" b="0" i="0" u="none" strike="noStrike" baseline="0" dirty="0">
                <a:latin typeface="SFRM1200"/>
              </a:rPr>
              <a:t>, W. J. </a:t>
            </a:r>
            <a:r>
              <a:rPr lang="en-US" sz="1800" b="0" i="0" u="none" strike="noStrike" baseline="0" dirty="0" err="1">
                <a:latin typeface="SFRM1200"/>
              </a:rPr>
              <a:t>Sozzi</a:t>
            </a:r>
            <a:r>
              <a:rPr lang="en-US" sz="1800" b="0" i="0" u="none" strike="noStrike" baseline="0" dirty="0">
                <a:latin typeface="SFRM1200"/>
              </a:rPr>
              <a:t>, P. G. Jorge, O. </a:t>
            </a:r>
            <a:r>
              <a:rPr lang="en-US" sz="1800" b="0" i="0" u="none" strike="noStrike" baseline="0" dirty="0" err="1">
                <a:latin typeface="SFRM1200"/>
              </a:rPr>
              <a:t>Gaide</a:t>
            </a:r>
            <a:r>
              <a:rPr lang="en-US" sz="1800" b="0" i="0" u="none" strike="noStrike" baseline="0" dirty="0">
                <a:latin typeface="SFRM1200"/>
              </a:rPr>
              <a:t>, C. </a:t>
            </a:r>
            <a:r>
              <a:rPr lang="en-US" sz="1800" b="0" i="0" u="none" strike="noStrike" baseline="0" dirty="0" err="1">
                <a:latin typeface="SFRM1200"/>
              </a:rPr>
              <a:t>Bailat</a:t>
            </a:r>
            <a:r>
              <a:rPr lang="en-US" sz="1800" b="0" i="0" u="none" strike="noStrike" baseline="0" dirty="0">
                <a:latin typeface="SFRM1200"/>
              </a:rPr>
              <a:t>, F. Duclos, D. </a:t>
            </a:r>
            <a:r>
              <a:rPr lang="en-US" sz="1800" b="0" i="0" u="none" strike="noStrike" baseline="0" dirty="0" err="1">
                <a:latin typeface="SFRM1200"/>
              </a:rPr>
              <a:t>Patin</a:t>
            </a:r>
            <a:r>
              <a:rPr lang="en-US" sz="1800" b="0" i="0" u="none" strike="noStrike" baseline="0" dirty="0">
                <a:latin typeface="SFRM1200"/>
              </a:rPr>
              <a:t>, M. </a:t>
            </a:r>
            <a:r>
              <a:rPr lang="en-US" sz="1800" b="0" i="0" u="none" strike="noStrike" baseline="0" dirty="0" err="1">
                <a:latin typeface="SFRM1200"/>
              </a:rPr>
              <a:t>Ozsahin</a:t>
            </a:r>
            <a:r>
              <a:rPr lang="en-US" sz="1800" b="0" i="0" u="none" strike="noStrike" baseline="0" dirty="0">
                <a:latin typeface="SFRM1200"/>
              </a:rPr>
              <a:t>, F. </a:t>
            </a:r>
            <a:r>
              <a:rPr lang="en-US" sz="1800" b="0" i="0" u="none" strike="noStrike" baseline="0" dirty="0" err="1">
                <a:latin typeface="SFRM1200"/>
              </a:rPr>
              <a:t>Bochud</a:t>
            </a:r>
            <a:r>
              <a:rPr lang="en-US" sz="1800" b="0" i="0" u="none" strike="noStrike" baseline="0" dirty="0">
                <a:latin typeface="SFRM1200"/>
              </a:rPr>
              <a:t>, J. F. </a:t>
            </a:r>
            <a:r>
              <a:rPr lang="en-US" sz="1800" b="0" i="0" u="none" strike="noStrike" baseline="0" dirty="0" err="1">
                <a:latin typeface="SFRM1200"/>
              </a:rPr>
              <a:t>Germond</a:t>
            </a:r>
            <a:r>
              <a:rPr lang="en-US" sz="1800" b="0" i="0" u="none" strike="noStrike" baseline="0" dirty="0">
                <a:latin typeface="SFRM1200"/>
              </a:rPr>
              <a:t>, R. </a:t>
            </a:r>
            <a:r>
              <a:rPr lang="en-US" sz="1800" b="0" i="0" u="none" strike="noStrike" baseline="0" dirty="0" err="1">
                <a:latin typeface="SFRM1200"/>
              </a:rPr>
              <a:t>Moeckli</a:t>
            </a:r>
            <a:r>
              <a:rPr lang="en-US" sz="1800" b="0" i="0" u="none" strike="noStrike" baseline="0" dirty="0">
                <a:latin typeface="SFRM1200"/>
              </a:rPr>
              <a:t>, and M. C. </a:t>
            </a:r>
            <a:r>
              <a:rPr lang="en-US" sz="1800" b="0" i="0" u="none" strike="noStrike" baseline="0" dirty="0" err="1">
                <a:latin typeface="SFRM1200"/>
              </a:rPr>
              <a:t>Vozenin</a:t>
            </a:r>
            <a:r>
              <a:rPr lang="en-US" sz="1800" b="0" i="0" u="none" strike="noStrike" baseline="0" dirty="0">
                <a:latin typeface="SFRM1200"/>
              </a:rPr>
              <a:t>. Treatment of a first patient with flash-radiotherapy. </a:t>
            </a:r>
            <a:r>
              <a:rPr lang="en-US" sz="1800" b="0" i="0" u="none" strike="noStrike" baseline="0" dirty="0" err="1">
                <a:latin typeface="SFTI1200"/>
              </a:rPr>
              <a:t>Radiother</a:t>
            </a:r>
            <a:r>
              <a:rPr lang="en-US" sz="1800" b="0" i="0" u="none" strike="noStrike" baseline="0" dirty="0">
                <a:latin typeface="SFTI1200"/>
              </a:rPr>
              <a:t> Oncol</a:t>
            </a:r>
            <a:r>
              <a:rPr lang="en-US" sz="1800" b="0" i="0" u="none" strike="noStrike" baseline="0" dirty="0">
                <a:latin typeface="SFRM1200"/>
              </a:rPr>
              <a:t>, 139:18–22, 2019. </a:t>
            </a:r>
            <a:r>
              <a:rPr lang="fr-FR" sz="1800" b="0" i="0" u="none" strike="noStrike" baseline="0" dirty="0">
                <a:latin typeface="SFRM1200"/>
              </a:rPr>
              <a:t>ISSN 1879-0887. </a:t>
            </a:r>
            <a:r>
              <a:rPr lang="fr-FR" sz="1800" b="0" i="0" u="none" strike="noStrike" baseline="0" dirty="0" err="1">
                <a:latin typeface="SFRM1200"/>
              </a:rPr>
              <a:t>doi</a:t>
            </a:r>
            <a:r>
              <a:rPr lang="fr-FR" sz="1800" b="0" i="0" u="none" strike="noStrike" baseline="0" dirty="0">
                <a:latin typeface="SFRM1200"/>
              </a:rPr>
              <a:t>: 10.1016/j.radonc.2019.06.019.</a:t>
            </a:r>
            <a:endParaRPr lang="en-US" dirty="0"/>
          </a:p>
        </p:txBody>
      </p:sp>
    </p:spTree>
    <p:extLst>
      <p:ext uri="{BB962C8B-B14F-4D97-AF65-F5344CB8AC3E}">
        <p14:creationId xmlns:p14="http://schemas.microsoft.com/office/powerpoint/2010/main" val="1803881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282325" y="258025"/>
            <a:ext cx="9666000" cy="14289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a:solidFill>
                  <a:srgbClr val="235764"/>
                </a:solidFill>
              </a:rPr>
              <a:t>FLASH</a:t>
            </a:r>
            <a:r>
              <a:rPr lang="it-IT" sz="8500" b="1" i="0" u="none" strike="noStrike" cap="none">
                <a:solidFill>
                  <a:srgbClr val="235764"/>
                </a:solidFill>
                <a:latin typeface="Helvetica Neue"/>
                <a:ea typeface="Helvetica Neue"/>
                <a:cs typeface="Helvetica Neue"/>
                <a:sym typeface="Helvetica Neue"/>
              </a:rPr>
              <a:t> Effect</a:t>
            </a:r>
            <a:endParaRPr sz="8500" b="1" i="0" u="none" strike="noStrike" cap="none">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6</a:t>
            </a:fld>
            <a:endParaRPr sz="2500" b="1" i="0" u="none" strike="noStrike" cap="none">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2" name="Google Shape;142;p4"/>
          <p:cNvSpPr txBox="1"/>
          <p:nvPr/>
        </p:nvSpPr>
        <p:spPr>
          <a:xfrm>
            <a:off x="16300715" y="833105"/>
            <a:ext cx="8031033" cy="730456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R="0" lvl="0" algn="l" rtl="0">
              <a:lnSpc>
                <a:spcPct val="100000"/>
              </a:lnSpc>
              <a:spcBef>
                <a:spcPts val="0"/>
              </a:spcBef>
              <a:spcAft>
                <a:spcPts val="0"/>
              </a:spcAft>
              <a:buClr>
                <a:srgbClr val="FFFFFF"/>
              </a:buClr>
              <a:buSzPts val="3600"/>
            </a:pPr>
            <a:r>
              <a:rPr lang="en-US" sz="3600" b="0" i="0" u="none" strike="noStrike" cap="none" dirty="0">
                <a:solidFill>
                  <a:srgbClr val="FFFFFF"/>
                </a:solidFill>
                <a:latin typeface="Helvetica Neue"/>
                <a:ea typeface="Helvetica Neue"/>
                <a:cs typeface="Helvetica Neue"/>
                <a:sym typeface="Helvetica Neue"/>
              </a:rPr>
              <a:t>To meet these requirements:</a:t>
            </a:r>
          </a:p>
          <a:p>
            <a:pPr marL="762000" marR="0" lvl="0" indent="-762000" algn="l" rtl="0">
              <a:lnSpc>
                <a:spcPct val="100000"/>
              </a:lnSpc>
              <a:spcBef>
                <a:spcPts val="0"/>
              </a:spcBef>
              <a:spcAft>
                <a:spcPts val="0"/>
              </a:spcAft>
              <a:buClr>
                <a:srgbClr val="FFFFFF"/>
              </a:buClr>
              <a:buSzPts val="3600"/>
              <a:buFont typeface="Helvetica Neue"/>
              <a:buChar char="๏"/>
            </a:pPr>
            <a:r>
              <a:rPr lang="en-US" sz="3600" b="0" i="0" u="none" strike="noStrike" cap="none" dirty="0">
                <a:solidFill>
                  <a:srgbClr val="FFFFFF"/>
                </a:solidFill>
                <a:latin typeface="Helvetica Neue"/>
                <a:ea typeface="Helvetica Neue"/>
                <a:cs typeface="Helvetica Neue"/>
                <a:sym typeface="Helvetica Neue"/>
              </a:rPr>
              <a:t> pathologies that are already being considered for hypo-fractionation (treatment delivered in less fractions, with a dose per fraction exceeding the standard 2Gy/fraction conventional approach) </a:t>
            </a:r>
          </a:p>
          <a:p>
            <a:pPr marL="762000" marR="0" lvl="0" indent="-762000" algn="l" rtl="0">
              <a:lnSpc>
                <a:spcPct val="100000"/>
              </a:lnSpc>
              <a:spcBef>
                <a:spcPts val="0"/>
              </a:spcBef>
              <a:spcAft>
                <a:spcPts val="0"/>
              </a:spcAft>
              <a:buClr>
                <a:srgbClr val="FFFFFF"/>
              </a:buClr>
              <a:buSzPts val="3600"/>
              <a:buFont typeface="Helvetica Neue"/>
              <a:buChar char="๏"/>
            </a:pPr>
            <a:r>
              <a:rPr lang="en-US" sz="3600" b="0" i="0" u="none" strike="noStrike" cap="none" dirty="0">
                <a:solidFill>
                  <a:srgbClr val="FFFFFF"/>
                </a:solidFill>
                <a:latin typeface="Helvetica Neue"/>
                <a:ea typeface="Helvetica Neue"/>
                <a:cs typeface="Helvetica Neue"/>
                <a:sym typeface="Helvetica Neue"/>
              </a:rPr>
              <a:t>pathologies that have an outcome that is not yet satisfactory are particularly interesting.</a:t>
            </a:r>
          </a:p>
          <a:p>
            <a:pPr marL="762000" marR="0" lvl="0" indent="-762000" algn="l" rtl="0">
              <a:lnSpc>
                <a:spcPct val="100000"/>
              </a:lnSpc>
              <a:spcBef>
                <a:spcPts val="0"/>
              </a:spcBef>
              <a:spcAft>
                <a:spcPts val="0"/>
              </a:spcAft>
              <a:buClr>
                <a:srgbClr val="FFFFFF"/>
              </a:buClr>
              <a:buSzPts val="3600"/>
              <a:buFont typeface="Helvetica Neue"/>
              <a:buChar char="๏"/>
            </a:pPr>
            <a:endParaRPr lang="en-US" sz="3600" b="0" i="0" u="none" strike="noStrike" cap="none" dirty="0">
              <a:solidFill>
                <a:srgbClr val="FFFFFF"/>
              </a:solidFill>
              <a:latin typeface="Helvetica Neue"/>
              <a:ea typeface="Helvetica Neue"/>
              <a:cs typeface="Helvetica Neue"/>
              <a:sym typeface="Helvetica Neue"/>
            </a:endParaRPr>
          </a:p>
        </p:txBody>
      </p:sp>
      <p:pic>
        <p:nvPicPr>
          <p:cNvPr id="11" name="Google Shape;160;g172747d5771_2_6">
            <a:extLst>
              <a:ext uri="{FF2B5EF4-FFF2-40B4-BE49-F238E27FC236}">
                <a16:creationId xmlns:a16="http://schemas.microsoft.com/office/drawing/2014/main" id="{49BD97F9-B6F5-42BC-93EA-D7FDC2E701D3}"/>
              </a:ext>
            </a:extLst>
          </p:cNvPr>
          <p:cNvPicPr preferRelativeResize="0"/>
          <p:nvPr/>
        </p:nvPicPr>
        <p:blipFill>
          <a:blip r:embed="rId4">
            <a:alphaModFix/>
          </a:blip>
          <a:stretch>
            <a:fillRect/>
          </a:stretch>
        </p:blipFill>
        <p:spPr>
          <a:xfrm>
            <a:off x="1096229" y="2637869"/>
            <a:ext cx="11814021" cy="1494375"/>
          </a:xfrm>
          <a:prstGeom prst="rect">
            <a:avLst/>
          </a:prstGeom>
          <a:noFill/>
          <a:ln>
            <a:noFill/>
          </a:ln>
        </p:spPr>
      </p:pic>
      <p:pic>
        <p:nvPicPr>
          <p:cNvPr id="12" name="Immagine 11">
            <a:extLst>
              <a:ext uri="{FF2B5EF4-FFF2-40B4-BE49-F238E27FC236}">
                <a16:creationId xmlns:a16="http://schemas.microsoft.com/office/drawing/2014/main" id="{46C8AAD5-4FEC-4748-93E8-1F5156BAB132}"/>
              </a:ext>
            </a:extLst>
          </p:cNvPr>
          <p:cNvPicPr>
            <a:picLocks noChangeAspect="1"/>
          </p:cNvPicPr>
          <p:nvPr/>
        </p:nvPicPr>
        <p:blipFill>
          <a:blip r:embed="rId5"/>
          <a:stretch>
            <a:fillRect/>
          </a:stretch>
        </p:blipFill>
        <p:spPr>
          <a:xfrm>
            <a:off x="196094" y="4496281"/>
            <a:ext cx="15848063" cy="7704428"/>
          </a:xfrm>
          <a:prstGeom prst="rect">
            <a:avLst/>
          </a:prstGeom>
        </p:spPr>
      </p:pic>
      <p:sp>
        <p:nvSpPr>
          <p:cNvPr id="2" name="CasellaDiTesto 1">
            <a:extLst>
              <a:ext uri="{FF2B5EF4-FFF2-40B4-BE49-F238E27FC236}">
                <a16:creationId xmlns:a16="http://schemas.microsoft.com/office/drawing/2014/main" id="{B69CECD7-A784-49AB-B9E3-0B812542CF1E}"/>
              </a:ext>
            </a:extLst>
          </p:cNvPr>
          <p:cNvSpPr txBox="1"/>
          <p:nvPr/>
        </p:nvSpPr>
        <p:spPr>
          <a:xfrm>
            <a:off x="16114160" y="10279172"/>
            <a:ext cx="7294480" cy="1938992"/>
          </a:xfrm>
          <a:prstGeom prst="rect">
            <a:avLst/>
          </a:prstGeom>
          <a:noFill/>
        </p:spPr>
        <p:txBody>
          <a:bodyPr wrap="square" rtlCol="0">
            <a:spAutoFit/>
          </a:bodyPr>
          <a:lstStyle/>
          <a:p>
            <a:pPr algn="ctr"/>
            <a:r>
              <a:rPr lang="en-US" sz="4000" b="1" i="0" u="none" strike="noStrike" cap="none" dirty="0">
                <a:solidFill>
                  <a:schemeClr val="tx2">
                    <a:lumMod val="10000"/>
                  </a:schemeClr>
                </a:solidFill>
                <a:latin typeface="Helvetica Neue"/>
                <a:ea typeface="Helvetica Neue"/>
                <a:cs typeface="Helvetica Neue"/>
                <a:sym typeface="Helvetica Neue"/>
              </a:rPr>
              <a:t>Will focus on pancreatic and lung cancer</a:t>
            </a:r>
          </a:p>
          <a:p>
            <a:pPr algn="ctr"/>
            <a:endParaRPr lang="en-US" sz="4000" b="1" dirty="0">
              <a:solidFill>
                <a:schemeClr val="tx2">
                  <a:lumMod val="10000"/>
                </a:schemeClr>
              </a:solidFill>
            </a:endParaRPr>
          </a:p>
        </p:txBody>
      </p:sp>
      <p:sp>
        <p:nvSpPr>
          <p:cNvPr id="3" name="CasellaDiTesto 2">
            <a:extLst>
              <a:ext uri="{FF2B5EF4-FFF2-40B4-BE49-F238E27FC236}">
                <a16:creationId xmlns:a16="http://schemas.microsoft.com/office/drawing/2014/main" id="{13E78168-137B-47DF-80C3-42CEB06ED345}"/>
              </a:ext>
            </a:extLst>
          </p:cNvPr>
          <p:cNvSpPr txBox="1"/>
          <p:nvPr/>
        </p:nvSpPr>
        <p:spPr>
          <a:xfrm>
            <a:off x="1206987" y="12002719"/>
            <a:ext cx="12990276" cy="646331"/>
          </a:xfrm>
          <a:prstGeom prst="rect">
            <a:avLst/>
          </a:prstGeom>
          <a:noFill/>
        </p:spPr>
        <p:txBody>
          <a:bodyPr wrap="square" rtlCol="0">
            <a:spAutoFit/>
          </a:bodyPr>
          <a:lstStyle/>
          <a:p>
            <a:pPr algn="l"/>
            <a:r>
              <a:rPr lang="en-US" sz="1800" b="0" i="0" u="none" strike="noStrike" baseline="0" dirty="0">
                <a:latin typeface="SFRM1200"/>
              </a:rPr>
              <a:t>[3] T. T. </a:t>
            </a:r>
            <a:r>
              <a:rPr lang="en-US" sz="1800" b="0" i="0" u="none" strike="noStrike" baseline="0" dirty="0" err="1">
                <a:latin typeface="SFRM1200"/>
              </a:rPr>
              <a:t>Böhlen</a:t>
            </a:r>
            <a:r>
              <a:rPr lang="en-US" sz="1800" b="0" i="0" u="none" strike="noStrike" baseline="0" dirty="0">
                <a:latin typeface="SFRM1200"/>
              </a:rPr>
              <a:t>, J. F. </a:t>
            </a:r>
            <a:r>
              <a:rPr lang="en-US" sz="1800" b="0" i="0" u="none" strike="noStrike" baseline="0" dirty="0" err="1">
                <a:latin typeface="SFRM1200"/>
              </a:rPr>
              <a:t>Germond</a:t>
            </a:r>
            <a:r>
              <a:rPr lang="en-US" sz="1800" b="0" i="0" u="none" strike="noStrike" baseline="0" dirty="0">
                <a:latin typeface="SFRM1200"/>
              </a:rPr>
              <a:t>, J. </a:t>
            </a:r>
            <a:r>
              <a:rPr lang="en-US" sz="1800" b="0" i="0" u="none" strike="noStrike" baseline="0" dirty="0" err="1">
                <a:latin typeface="SFRM1200"/>
              </a:rPr>
              <a:t>Bourhis</a:t>
            </a:r>
            <a:r>
              <a:rPr lang="en-US" sz="1800" b="0" i="0" u="none" strike="noStrike" baseline="0" dirty="0">
                <a:latin typeface="SFRM1200"/>
              </a:rPr>
              <a:t>, M. C. </a:t>
            </a:r>
            <a:r>
              <a:rPr lang="en-US" sz="1800" b="0" i="0" u="none" strike="noStrike" baseline="0" dirty="0" err="1">
                <a:latin typeface="SFRM1200"/>
              </a:rPr>
              <a:t>Vozenin</a:t>
            </a:r>
            <a:r>
              <a:rPr lang="en-US" sz="1800" b="0" i="0" u="none" strike="noStrike" baseline="0" dirty="0">
                <a:latin typeface="SFRM1200"/>
              </a:rPr>
              <a:t>, E. M. </a:t>
            </a:r>
            <a:r>
              <a:rPr lang="en-US" sz="1800" b="0" i="0" u="none" strike="noStrike" baseline="0" dirty="0" err="1">
                <a:latin typeface="SFRM1200"/>
              </a:rPr>
              <a:t>Ozsahin</a:t>
            </a:r>
            <a:r>
              <a:rPr lang="en-US" sz="1800" b="0" i="0" u="none" strike="noStrike" baseline="0" dirty="0">
                <a:latin typeface="SFRM1200"/>
              </a:rPr>
              <a:t>, F. </a:t>
            </a:r>
            <a:r>
              <a:rPr lang="en-US" sz="1800" b="0" i="0" u="none" strike="noStrike" baseline="0" dirty="0" err="1">
                <a:latin typeface="SFRM1200"/>
              </a:rPr>
              <a:t>Bochud</a:t>
            </a:r>
            <a:r>
              <a:rPr lang="en-US" sz="1800" b="0" i="0" u="none" strike="noStrike" baseline="0" dirty="0">
                <a:latin typeface="SFRM1200"/>
              </a:rPr>
              <a:t>, C. </a:t>
            </a:r>
            <a:r>
              <a:rPr lang="en-US" sz="1800" b="0" i="0" u="none" strike="noStrike" baseline="0" dirty="0" err="1">
                <a:latin typeface="SFRM1200"/>
              </a:rPr>
              <a:t>Bailat</a:t>
            </a:r>
            <a:r>
              <a:rPr lang="en-US" sz="1800" b="0" i="0" u="none" strike="noStrike" baseline="0" dirty="0">
                <a:latin typeface="SFRM1200"/>
              </a:rPr>
              <a:t>, and R. </a:t>
            </a:r>
            <a:r>
              <a:rPr lang="en-US" sz="1800" b="0" i="0" u="none" strike="noStrike" baseline="0" dirty="0" err="1">
                <a:latin typeface="SFRM1200"/>
              </a:rPr>
              <a:t>Moeckli</a:t>
            </a:r>
            <a:r>
              <a:rPr lang="en-US" sz="1800" b="0" i="0" u="none" strike="noStrike" baseline="0" dirty="0">
                <a:latin typeface="SFRM1200"/>
              </a:rPr>
              <a:t>. Normal tissue sparing by flash as a function of </a:t>
            </a:r>
            <a:r>
              <a:rPr lang="en-US" sz="1800" b="0" i="0" u="none" strike="noStrike" baseline="0" dirty="0" err="1">
                <a:latin typeface="SFRM1200"/>
              </a:rPr>
              <a:t>singlefraction</a:t>
            </a:r>
            <a:r>
              <a:rPr lang="en-US" sz="1800" dirty="0">
                <a:latin typeface="SFRM1200"/>
              </a:rPr>
              <a:t> </a:t>
            </a:r>
            <a:r>
              <a:rPr lang="fr-FR" sz="1800" b="0" i="0" u="none" strike="noStrike" baseline="0" dirty="0">
                <a:latin typeface="SFRM1200"/>
              </a:rPr>
              <a:t>dose: A quantitative </a:t>
            </a:r>
            <a:r>
              <a:rPr lang="fr-FR" sz="1800" b="0" i="0" u="none" strike="noStrike" baseline="0" dirty="0" err="1">
                <a:latin typeface="SFRM1200"/>
              </a:rPr>
              <a:t>analysis</a:t>
            </a:r>
            <a:r>
              <a:rPr lang="fr-FR" sz="1800" b="0" i="0" u="none" strike="noStrike" baseline="0" dirty="0">
                <a:latin typeface="SFRM1200"/>
              </a:rPr>
              <a:t>. </a:t>
            </a:r>
            <a:r>
              <a:rPr lang="fr-FR" sz="1800" b="0" i="0" u="none" strike="noStrike" baseline="0" dirty="0">
                <a:latin typeface="SFTI1200"/>
              </a:rPr>
              <a:t>Int J </a:t>
            </a:r>
            <a:r>
              <a:rPr lang="fr-FR" sz="1800" b="0" i="0" u="none" strike="noStrike" baseline="0" dirty="0" err="1">
                <a:latin typeface="SFTI1200"/>
              </a:rPr>
              <a:t>Radiat</a:t>
            </a:r>
            <a:r>
              <a:rPr lang="fr-FR" sz="1800" b="0" i="0" u="none" strike="noStrike" baseline="0" dirty="0">
                <a:latin typeface="SFTI1200"/>
              </a:rPr>
              <a:t> </a:t>
            </a:r>
            <a:r>
              <a:rPr lang="fr-FR" sz="1800" b="0" i="0" u="none" strike="noStrike" baseline="0" dirty="0" err="1">
                <a:latin typeface="SFTI1200"/>
              </a:rPr>
              <a:t>Oncol</a:t>
            </a:r>
            <a:r>
              <a:rPr lang="fr-FR" sz="1800" b="0" i="0" u="none" strike="noStrike" baseline="0" dirty="0">
                <a:latin typeface="SFTI1200"/>
              </a:rPr>
              <a:t> Biol Phys</a:t>
            </a:r>
            <a:r>
              <a:rPr lang="fr-FR" sz="1800" b="0" i="0" u="none" strike="noStrike" baseline="0" dirty="0">
                <a:latin typeface="SFRM1200"/>
              </a:rPr>
              <a:t>, 114(5):1032– </a:t>
            </a:r>
            <a:r>
              <a:rPr lang="en-US" sz="1800" b="0" i="0" u="none" strike="noStrike" baseline="0" dirty="0">
                <a:latin typeface="SFRM1200"/>
              </a:rPr>
              <a:t>1044, 2022. ISSN 1879-355X.</a:t>
            </a:r>
            <a:endParaRPr lang="en-US" dirty="0"/>
          </a:p>
        </p:txBody>
      </p:sp>
    </p:spTree>
    <p:extLst>
      <p:ext uri="{BB962C8B-B14F-4D97-AF65-F5344CB8AC3E}">
        <p14:creationId xmlns:p14="http://schemas.microsoft.com/office/powerpoint/2010/main" val="13574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3" end="3"/>
                                            </p:txEl>
                                          </p:spTgt>
                                        </p:tgtEl>
                                        <p:attrNameLst>
                                          <p:attrName>style.visibility</p:attrName>
                                        </p:attrNameLst>
                                      </p:cBhvr>
                                      <p:to>
                                        <p:strVal val="visible"/>
                                      </p:to>
                                    </p:set>
                                    <p:animEffect transition="in" filter="fade">
                                      <p:cBhvr>
                                        <p:cTn id="7" dur="500"/>
                                        <p:tgtEl>
                                          <p:spTgt spid="14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4" end="4"/>
                                            </p:txEl>
                                          </p:spTgt>
                                        </p:tgtEl>
                                        <p:attrNameLst>
                                          <p:attrName>style.visibility</p:attrName>
                                        </p:attrNameLst>
                                      </p:cBhvr>
                                      <p:to>
                                        <p:strVal val="visible"/>
                                      </p:to>
                                    </p:set>
                                    <p:animEffect transition="in" filter="fade">
                                      <p:cBhvr>
                                        <p:cTn id="12" dur="500"/>
                                        <p:tgtEl>
                                          <p:spTgt spid="14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282325" y="258025"/>
            <a:ext cx="16018390" cy="14289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dirty="0">
                <a:solidFill>
                  <a:srgbClr val="235764"/>
                </a:solidFill>
              </a:rPr>
              <a:t>FLASH: the </a:t>
            </a:r>
            <a:r>
              <a:rPr lang="it-IT" dirty="0" err="1">
                <a:solidFill>
                  <a:srgbClr val="235764"/>
                </a:solidFill>
              </a:rPr>
              <a:t>beam</a:t>
            </a:r>
            <a:r>
              <a:rPr lang="it-IT" dirty="0">
                <a:solidFill>
                  <a:srgbClr val="235764"/>
                </a:solidFill>
              </a:rPr>
              <a:t> delivery</a:t>
            </a:r>
            <a:endParaRPr sz="8500" b="1" i="0" u="none" strike="noStrike" cap="none" dirty="0">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7</a:t>
            </a:fld>
            <a:endParaRPr sz="2500" b="1" i="0" u="none" strike="noStrike" cap="none">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2" name="Google Shape;142;p4"/>
          <p:cNvSpPr txBox="1"/>
          <p:nvPr/>
        </p:nvSpPr>
        <p:spPr>
          <a:xfrm>
            <a:off x="16300715" y="279107"/>
            <a:ext cx="8031033" cy="841255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R="0" lvl="0" algn="l" rtl="0">
              <a:lnSpc>
                <a:spcPct val="100000"/>
              </a:lnSpc>
              <a:spcBef>
                <a:spcPts val="0"/>
              </a:spcBef>
              <a:spcAft>
                <a:spcPts val="0"/>
              </a:spcAft>
              <a:buClr>
                <a:srgbClr val="FFFFFF"/>
              </a:buClr>
              <a:buSzPts val="3600"/>
            </a:pPr>
            <a:r>
              <a:rPr lang="en-US" sz="3600" b="0" i="0" u="none" strike="noStrike" cap="none" dirty="0">
                <a:solidFill>
                  <a:srgbClr val="FFFFFF"/>
                </a:solidFill>
                <a:latin typeface="Helvetica Neue"/>
                <a:ea typeface="Helvetica Neue"/>
                <a:cs typeface="Helvetica Neue"/>
                <a:sym typeface="Helvetica Neue"/>
              </a:rPr>
              <a:t>Going FLASH’ is not just a matter of ‘total absorbed dose’. One has also to deliver the dose within a given total time.</a:t>
            </a:r>
          </a:p>
          <a:p>
            <a:pPr marL="762000" marR="0" lvl="0" indent="-762000" algn="l" rtl="0">
              <a:lnSpc>
                <a:spcPct val="100000"/>
              </a:lnSpc>
              <a:spcBef>
                <a:spcPts val="0"/>
              </a:spcBef>
              <a:spcAft>
                <a:spcPts val="0"/>
              </a:spcAft>
              <a:buClr>
                <a:srgbClr val="FFFFFF"/>
              </a:buClr>
              <a:buSzPts val="3600"/>
              <a:buFont typeface="Helvetica Neue"/>
              <a:buChar char="๏"/>
            </a:pPr>
            <a:r>
              <a:rPr lang="en-US" sz="3600" b="0" i="0" u="none" strike="noStrike" cap="none" dirty="0">
                <a:solidFill>
                  <a:srgbClr val="FFFFFF"/>
                </a:solidFill>
                <a:latin typeface="Helvetica Neue"/>
                <a:ea typeface="Helvetica Neue"/>
                <a:cs typeface="Helvetica Neue"/>
                <a:sym typeface="Helvetica Neue"/>
              </a:rPr>
              <a:t>Changing the beam energy with protons becomes really difficult (--&gt; 3D range modulators are being explored)</a:t>
            </a:r>
          </a:p>
          <a:p>
            <a:pPr marL="762000" marR="0" lvl="0" indent="-762000" algn="l" rtl="0">
              <a:lnSpc>
                <a:spcPct val="100000"/>
              </a:lnSpc>
              <a:spcBef>
                <a:spcPts val="0"/>
              </a:spcBef>
              <a:spcAft>
                <a:spcPts val="0"/>
              </a:spcAft>
              <a:buClr>
                <a:srgbClr val="FFFFFF"/>
              </a:buClr>
              <a:buSzPts val="3600"/>
              <a:buFont typeface="Helvetica Neue"/>
              <a:buChar char="๏"/>
            </a:pPr>
            <a:r>
              <a:rPr lang="en-US" sz="3600" b="0" i="0" u="none" strike="noStrike" cap="none" dirty="0">
                <a:solidFill>
                  <a:srgbClr val="FFFFFF"/>
                </a:solidFill>
                <a:latin typeface="Helvetica Neue"/>
                <a:ea typeface="Helvetica Neue"/>
                <a:cs typeface="Helvetica Neue"/>
                <a:sym typeface="Helvetica Neue"/>
              </a:rPr>
              <a:t>VHEE have the nice advantage that with a ‘single energy’ a complete field can be delivered!</a:t>
            </a:r>
          </a:p>
          <a:p>
            <a:pPr marL="762000" marR="0" lvl="0" indent="-762000" algn="l" rtl="0">
              <a:lnSpc>
                <a:spcPct val="100000"/>
              </a:lnSpc>
              <a:spcBef>
                <a:spcPts val="0"/>
              </a:spcBef>
              <a:spcAft>
                <a:spcPts val="0"/>
              </a:spcAft>
              <a:buClr>
                <a:srgbClr val="FFFFFF"/>
              </a:buClr>
              <a:buSzPts val="3600"/>
              <a:buFont typeface="Helvetica Neue"/>
              <a:buChar char="๏"/>
            </a:pPr>
            <a:endParaRPr lang="en-US" sz="3600" b="0" i="0" u="none" strike="noStrike" cap="none" dirty="0">
              <a:solidFill>
                <a:srgbClr val="FFFFFF"/>
              </a:solidFill>
              <a:latin typeface="Helvetica Neue"/>
              <a:ea typeface="Helvetica Neue"/>
              <a:cs typeface="Helvetica Neue"/>
              <a:sym typeface="Helvetica Neue"/>
            </a:endParaRPr>
          </a:p>
          <a:p>
            <a:pPr marL="762000" marR="0" lvl="0" indent="-762000" algn="l" rtl="0">
              <a:lnSpc>
                <a:spcPct val="100000"/>
              </a:lnSpc>
              <a:spcBef>
                <a:spcPts val="0"/>
              </a:spcBef>
              <a:spcAft>
                <a:spcPts val="0"/>
              </a:spcAft>
              <a:buClr>
                <a:srgbClr val="FFFFFF"/>
              </a:buClr>
              <a:buSzPts val="3600"/>
              <a:buFont typeface="Helvetica Neue"/>
              <a:buChar char="๏"/>
            </a:pPr>
            <a:endParaRPr lang="en-US" sz="3600" b="0" i="0" u="none" strike="noStrike" cap="none" dirty="0">
              <a:solidFill>
                <a:srgbClr val="FFFFFF"/>
              </a:solidFill>
              <a:latin typeface="Helvetica Neue"/>
              <a:ea typeface="Helvetica Neue"/>
              <a:cs typeface="Helvetica Neue"/>
              <a:sym typeface="Helvetica Neue"/>
            </a:endParaRPr>
          </a:p>
        </p:txBody>
      </p:sp>
      <p:sp>
        <p:nvSpPr>
          <p:cNvPr id="2" name="CasellaDiTesto 1">
            <a:extLst>
              <a:ext uri="{FF2B5EF4-FFF2-40B4-BE49-F238E27FC236}">
                <a16:creationId xmlns:a16="http://schemas.microsoft.com/office/drawing/2014/main" id="{B69CECD7-A784-49AB-B9E3-0B812542CF1E}"/>
              </a:ext>
            </a:extLst>
          </p:cNvPr>
          <p:cNvSpPr txBox="1"/>
          <p:nvPr/>
        </p:nvSpPr>
        <p:spPr>
          <a:xfrm>
            <a:off x="16114160" y="10279172"/>
            <a:ext cx="7294480" cy="1323439"/>
          </a:xfrm>
          <a:prstGeom prst="rect">
            <a:avLst/>
          </a:prstGeom>
          <a:noFill/>
        </p:spPr>
        <p:txBody>
          <a:bodyPr wrap="square" rtlCol="0">
            <a:spAutoFit/>
          </a:bodyPr>
          <a:lstStyle/>
          <a:p>
            <a:pPr algn="ctr"/>
            <a:r>
              <a:rPr lang="en-US" sz="4000" b="1" i="0" u="none" strike="noStrike" cap="none" dirty="0">
                <a:solidFill>
                  <a:schemeClr val="tx2">
                    <a:lumMod val="10000"/>
                  </a:schemeClr>
                </a:solidFill>
                <a:latin typeface="Helvetica Neue"/>
                <a:ea typeface="Helvetica Neue"/>
                <a:cs typeface="Helvetica Neue"/>
                <a:sym typeface="Helvetica Neue"/>
              </a:rPr>
              <a:t>Need to explore the ‘active scanning’ solution</a:t>
            </a:r>
            <a:endParaRPr lang="en-US" sz="4000" b="1" dirty="0">
              <a:solidFill>
                <a:schemeClr val="tx2">
                  <a:lumMod val="10000"/>
                </a:schemeClr>
              </a:solidFill>
            </a:endParaRPr>
          </a:p>
        </p:txBody>
      </p:sp>
      <p:pic>
        <p:nvPicPr>
          <p:cNvPr id="13" name="Immagine 12">
            <a:extLst>
              <a:ext uri="{FF2B5EF4-FFF2-40B4-BE49-F238E27FC236}">
                <a16:creationId xmlns:a16="http://schemas.microsoft.com/office/drawing/2014/main" id="{B7706B50-A008-4A57-8DE3-5185C81BDFFB}"/>
              </a:ext>
            </a:extLst>
          </p:cNvPr>
          <p:cNvPicPr>
            <a:picLocks noChangeAspect="1"/>
          </p:cNvPicPr>
          <p:nvPr/>
        </p:nvPicPr>
        <p:blipFill>
          <a:blip r:embed="rId4"/>
          <a:stretch>
            <a:fillRect/>
          </a:stretch>
        </p:blipFill>
        <p:spPr>
          <a:xfrm>
            <a:off x="975359" y="2101337"/>
            <a:ext cx="12590639" cy="10062399"/>
          </a:xfrm>
          <a:prstGeom prst="rect">
            <a:avLst/>
          </a:prstGeom>
        </p:spPr>
      </p:pic>
      <p:sp>
        <p:nvSpPr>
          <p:cNvPr id="3" name="CasellaDiTesto 2">
            <a:extLst>
              <a:ext uri="{FF2B5EF4-FFF2-40B4-BE49-F238E27FC236}">
                <a16:creationId xmlns:a16="http://schemas.microsoft.com/office/drawing/2014/main" id="{72EEA708-DCA8-414B-9D4F-F34A35ECE44F}"/>
              </a:ext>
            </a:extLst>
          </p:cNvPr>
          <p:cNvSpPr txBox="1"/>
          <p:nvPr/>
        </p:nvSpPr>
        <p:spPr>
          <a:xfrm>
            <a:off x="701333" y="12074524"/>
            <a:ext cx="15135727" cy="523220"/>
          </a:xfrm>
          <a:prstGeom prst="rect">
            <a:avLst/>
          </a:prstGeom>
          <a:noFill/>
        </p:spPr>
        <p:txBody>
          <a:bodyPr wrap="square" rtlCol="0">
            <a:spAutoFit/>
          </a:bodyPr>
          <a:lstStyle/>
          <a:p>
            <a:r>
              <a:rPr lang="en-US" dirty="0"/>
              <a:t>[4] </a:t>
            </a:r>
            <a:r>
              <a:rPr lang="en-US" dirty="0" err="1"/>
              <a:t>Montay</a:t>
            </a:r>
            <a:r>
              <a:rPr lang="en-US" dirty="0"/>
              <a:t>-Gruel P, Acharya MM, Jorge PG, et al. </a:t>
            </a:r>
            <a:r>
              <a:rPr lang="en-US" dirty="0" err="1"/>
              <a:t>Hypofractionated</a:t>
            </a:r>
            <a:r>
              <a:rPr lang="en-US" dirty="0"/>
              <a:t> FLASH-RT as an effective treatment against glioblastoma that reduces neurocognitive side effects in mice. Clin Cancer Res. 2021;27(3):775-784.</a:t>
            </a:r>
          </a:p>
        </p:txBody>
      </p:sp>
    </p:spTree>
    <p:extLst>
      <p:ext uri="{BB962C8B-B14F-4D97-AF65-F5344CB8AC3E}">
        <p14:creationId xmlns:p14="http://schemas.microsoft.com/office/powerpoint/2010/main" val="1799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3" end="3"/>
                                            </p:txEl>
                                          </p:spTgt>
                                        </p:tgtEl>
                                        <p:attrNameLst>
                                          <p:attrName>style.visibility</p:attrName>
                                        </p:attrNameLst>
                                      </p:cBhvr>
                                      <p:to>
                                        <p:strVal val="visible"/>
                                      </p:to>
                                    </p:set>
                                    <p:animEffect transition="in" filter="fade">
                                      <p:cBhvr>
                                        <p:cTn id="7" dur="500"/>
                                        <p:tgtEl>
                                          <p:spTgt spid="14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4" end="4"/>
                                            </p:txEl>
                                          </p:spTgt>
                                        </p:tgtEl>
                                        <p:attrNameLst>
                                          <p:attrName>style.visibility</p:attrName>
                                        </p:attrNameLst>
                                      </p:cBhvr>
                                      <p:to>
                                        <p:strVal val="visible"/>
                                      </p:to>
                                    </p:set>
                                    <p:animEffect transition="in" filter="fade">
                                      <p:cBhvr>
                                        <p:cTn id="12" dur="500"/>
                                        <p:tgtEl>
                                          <p:spTgt spid="14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151695" y="258025"/>
            <a:ext cx="16018390" cy="1428900"/>
          </a:xfrm>
          <a:prstGeom prst="rect">
            <a:avLst/>
          </a:prstGeom>
          <a:noFill/>
          <a:ln>
            <a:noFill/>
          </a:ln>
        </p:spPr>
        <p:txBody>
          <a:bodyPr spcFirstLastPara="1" wrap="square" lIns="50800" tIns="50800" rIns="50800" bIns="50800" anchor="t" anchorCtr="0">
            <a:normAutofit fontScale="90000"/>
          </a:bodyPr>
          <a:lstStyle/>
          <a:p>
            <a:pPr marL="0" lvl="0" indent="0" algn="ctr" rtl="0">
              <a:lnSpc>
                <a:spcPct val="80000"/>
              </a:lnSpc>
              <a:spcBef>
                <a:spcPts val="0"/>
              </a:spcBef>
              <a:spcAft>
                <a:spcPts val="0"/>
              </a:spcAft>
              <a:buClr>
                <a:srgbClr val="235764"/>
              </a:buClr>
              <a:buSzPts val="8500"/>
              <a:buFont typeface="Helvetica Neue"/>
              <a:buNone/>
            </a:pPr>
            <a:r>
              <a:rPr lang="en-US" sz="8500" b="1" i="0" u="none" strike="noStrike" cap="none" dirty="0">
                <a:solidFill>
                  <a:srgbClr val="235764"/>
                </a:solidFill>
                <a:latin typeface="Helvetica Neue"/>
                <a:ea typeface="Helvetica Neue"/>
                <a:cs typeface="Helvetica Neue"/>
                <a:sym typeface="Helvetica Neue"/>
              </a:rPr>
              <a:t>Very High-Energy Electron (VHEE)</a:t>
            </a:r>
            <a:endParaRPr sz="8500" b="1" i="0" u="none" strike="noStrike" cap="none" dirty="0">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8</a:t>
            </a:fld>
            <a:endParaRPr sz="2500" b="1" i="0" u="none" strike="noStrike" cap="none">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2" name="Google Shape;142;p4"/>
          <p:cNvSpPr txBox="1"/>
          <p:nvPr/>
        </p:nvSpPr>
        <p:spPr>
          <a:xfrm>
            <a:off x="16300715" y="2802875"/>
            <a:ext cx="8031033" cy="33650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L="762000" marR="0" lvl="0" indent="-762000" algn="l" rtl="0">
              <a:lnSpc>
                <a:spcPct val="100000"/>
              </a:lnSpc>
              <a:spcBef>
                <a:spcPts val="0"/>
              </a:spcBef>
              <a:spcAft>
                <a:spcPts val="0"/>
              </a:spcAft>
              <a:buClr>
                <a:srgbClr val="FFFFFF"/>
              </a:buClr>
              <a:buSzPts val="4800"/>
              <a:buFont typeface="Helvetica Neue"/>
              <a:buChar char="๏"/>
            </a:pPr>
            <a:r>
              <a:rPr lang="en-US" sz="3600" b="0" i="0" u="none" strike="noStrike" cap="none" dirty="0">
                <a:solidFill>
                  <a:srgbClr val="FFFFFF"/>
                </a:solidFill>
                <a:latin typeface="Helvetica Neue"/>
                <a:ea typeface="Helvetica Neue"/>
                <a:cs typeface="Helvetica Neue"/>
                <a:sym typeface="Helvetica Neue"/>
              </a:rPr>
              <a:t>Machine dimension</a:t>
            </a:r>
          </a:p>
          <a:p>
            <a:pPr marL="762000" marR="0" lvl="0" indent="-762000" algn="l" rtl="0">
              <a:lnSpc>
                <a:spcPct val="100000"/>
              </a:lnSpc>
              <a:spcBef>
                <a:spcPts val="0"/>
              </a:spcBef>
              <a:spcAft>
                <a:spcPts val="0"/>
              </a:spcAft>
              <a:buClr>
                <a:srgbClr val="FFFFFF"/>
              </a:buClr>
              <a:buSzPts val="4800"/>
              <a:buFont typeface="Helvetica Neue"/>
              <a:buChar char="๏"/>
            </a:pPr>
            <a:r>
              <a:rPr lang="en-US" sz="3600" dirty="0">
                <a:solidFill>
                  <a:srgbClr val="FFFFFF"/>
                </a:solidFill>
                <a:latin typeface="Helvetica Neue"/>
                <a:ea typeface="Helvetica Neue"/>
                <a:cs typeface="Helvetica Neue"/>
                <a:sym typeface="Helvetica Neue"/>
              </a:rPr>
              <a:t>Difference RBE effect</a:t>
            </a:r>
          </a:p>
          <a:p>
            <a:pPr marL="762000" marR="0" lvl="0" indent="-762000" algn="l" rtl="0">
              <a:lnSpc>
                <a:spcPct val="100000"/>
              </a:lnSpc>
              <a:spcBef>
                <a:spcPts val="0"/>
              </a:spcBef>
              <a:spcAft>
                <a:spcPts val="0"/>
              </a:spcAft>
              <a:buClr>
                <a:srgbClr val="FFFFFF"/>
              </a:buClr>
              <a:buSzPts val="4800"/>
              <a:buFont typeface="Helvetica Neue"/>
              <a:buChar char="๏"/>
            </a:pPr>
            <a:r>
              <a:rPr lang="en-US" sz="3200" dirty="0">
                <a:solidFill>
                  <a:srgbClr val="FFFFFF"/>
                </a:solidFill>
                <a:latin typeface="Helvetica Neue"/>
                <a:ea typeface="Helvetica Neue"/>
                <a:cs typeface="Helvetica Neue"/>
                <a:sym typeface="Helvetica Neue"/>
              </a:rPr>
              <a:t>Pencil beam scanning VS VMAT</a:t>
            </a:r>
          </a:p>
          <a:p>
            <a:pPr marL="762000" marR="0" lvl="0" indent="-762000" algn="l" rtl="0">
              <a:lnSpc>
                <a:spcPct val="100000"/>
              </a:lnSpc>
              <a:spcBef>
                <a:spcPts val="0"/>
              </a:spcBef>
              <a:spcAft>
                <a:spcPts val="0"/>
              </a:spcAft>
              <a:buClr>
                <a:srgbClr val="FFFFFF"/>
              </a:buClr>
              <a:buSzPts val="3600"/>
              <a:buFont typeface="Helvetica Neue"/>
              <a:buChar char="๏"/>
            </a:pPr>
            <a:endParaRPr lang="en-US" sz="3600" b="0" i="0" u="none" strike="noStrike" cap="none" dirty="0">
              <a:solidFill>
                <a:srgbClr val="FFFFFF"/>
              </a:solidFill>
              <a:latin typeface="Helvetica Neue"/>
              <a:ea typeface="Helvetica Neue"/>
              <a:cs typeface="Helvetica Neue"/>
              <a:sym typeface="Helvetica Neue"/>
            </a:endParaRPr>
          </a:p>
        </p:txBody>
      </p:sp>
      <p:pic>
        <p:nvPicPr>
          <p:cNvPr id="13" name="Immagine 12">
            <a:extLst>
              <a:ext uri="{FF2B5EF4-FFF2-40B4-BE49-F238E27FC236}">
                <a16:creationId xmlns:a16="http://schemas.microsoft.com/office/drawing/2014/main" id="{132DC619-3AB6-4404-B0B5-316FF9C02D20}"/>
              </a:ext>
            </a:extLst>
          </p:cNvPr>
          <p:cNvPicPr>
            <a:picLocks noChangeAspect="1"/>
          </p:cNvPicPr>
          <p:nvPr/>
        </p:nvPicPr>
        <p:blipFill>
          <a:blip r:embed="rId4"/>
          <a:stretch>
            <a:fillRect/>
          </a:stretch>
        </p:blipFill>
        <p:spPr>
          <a:xfrm>
            <a:off x="701333" y="2337651"/>
            <a:ext cx="11756839" cy="10330038"/>
          </a:xfrm>
          <a:prstGeom prst="rect">
            <a:avLst/>
          </a:prstGeom>
        </p:spPr>
      </p:pic>
      <p:sp>
        <p:nvSpPr>
          <p:cNvPr id="14" name="CasellaDiTesto 13">
            <a:extLst>
              <a:ext uri="{FF2B5EF4-FFF2-40B4-BE49-F238E27FC236}">
                <a16:creationId xmlns:a16="http://schemas.microsoft.com/office/drawing/2014/main" id="{164A3326-A4A2-4DE9-97C2-2F73A0E3EAA7}"/>
              </a:ext>
            </a:extLst>
          </p:cNvPr>
          <p:cNvSpPr txBox="1"/>
          <p:nvPr/>
        </p:nvSpPr>
        <p:spPr>
          <a:xfrm>
            <a:off x="16114160" y="10279172"/>
            <a:ext cx="7294480" cy="1323439"/>
          </a:xfrm>
          <a:prstGeom prst="rect">
            <a:avLst/>
          </a:prstGeom>
          <a:noFill/>
        </p:spPr>
        <p:txBody>
          <a:bodyPr wrap="square" rtlCol="0">
            <a:spAutoFit/>
          </a:bodyPr>
          <a:lstStyle/>
          <a:p>
            <a:pPr algn="ctr"/>
            <a:r>
              <a:rPr lang="en-US" sz="4000" b="1" i="0" u="none" strike="noStrike" cap="none" dirty="0">
                <a:solidFill>
                  <a:schemeClr val="tx2">
                    <a:lumMod val="10000"/>
                  </a:schemeClr>
                </a:solidFill>
                <a:latin typeface="Helvetica Neue"/>
                <a:ea typeface="Helvetica Neue"/>
                <a:cs typeface="Helvetica Neue"/>
                <a:sym typeface="Helvetica Neue"/>
              </a:rPr>
              <a:t>Study VHEE</a:t>
            </a:r>
            <a:r>
              <a:rPr lang="en-US" sz="4000" b="1" dirty="0">
                <a:solidFill>
                  <a:schemeClr val="tx2">
                    <a:lumMod val="10000"/>
                  </a:schemeClr>
                </a:solidFill>
                <a:latin typeface="Helvetica Neue"/>
                <a:ea typeface="Helvetica Neue"/>
                <a:cs typeface="Helvetica Neue"/>
                <a:sym typeface="Helvetica Neue"/>
              </a:rPr>
              <a:t> as possible</a:t>
            </a:r>
            <a:r>
              <a:rPr lang="en-US" sz="4000" b="1" i="0" u="none" strike="noStrike" cap="none" dirty="0">
                <a:solidFill>
                  <a:schemeClr val="tx2">
                    <a:lumMod val="10000"/>
                  </a:schemeClr>
                </a:solidFill>
                <a:latin typeface="Helvetica Neue"/>
                <a:ea typeface="Helvetica Neue"/>
                <a:cs typeface="Helvetica Neue"/>
                <a:sym typeface="Helvetica Neue"/>
              </a:rPr>
              <a:t> solution</a:t>
            </a:r>
            <a:endParaRPr lang="en-US" sz="4000" b="1" dirty="0">
              <a:solidFill>
                <a:schemeClr val="tx2">
                  <a:lumMod val="10000"/>
                </a:schemeClr>
              </a:solidFill>
            </a:endParaRPr>
          </a:p>
        </p:txBody>
      </p:sp>
    </p:spTree>
    <p:extLst>
      <p:ext uri="{BB962C8B-B14F-4D97-AF65-F5344CB8AC3E}">
        <p14:creationId xmlns:p14="http://schemas.microsoft.com/office/powerpoint/2010/main" val="358219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2" end="2"/>
                                            </p:txEl>
                                          </p:spTgt>
                                        </p:tgtEl>
                                        <p:attrNameLst>
                                          <p:attrName>style.visibility</p:attrName>
                                        </p:attrNameLst>
                                      </p:cBhvr>
                                      <p:to>
                                        <p:strVal val="visible"/>
                                      </p:to>
                                    </p:set>
                                    <p:animEffect transition="in" filter="fade">
                                      <p:cBhvr>
                                        <p:cTn id="7" dur="500"/>
                                        <p:tgtEl>
                                          <p:spTgt spid="14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3" end="3"/>
                                            </p:txEl>
                                          </p:spTgt>
                                        </p:tgtEl>
                                        <p:attrNameLst>
                                          <p:attrName>style.visibility</p:attrName>
                                        </p:attrNameLst>
                                      </p:cBhvr>
                                      <p:to>
                                        <p:strVal val="visible"/>
                                      </p:to>
                                    </p:set>
                                    <p:animEffect transition="in" filter="fade">
                                      <p:cBhvr>
                                        <p:cTn id="12" dur="500"/>
                                        <p:tgtEl>
                                          <p:spTgt spid="14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4" end="4"/>
                                            </p:txEl>
                                          </p:spTgt>
                                        </p:tgtEl>
                                        <p:attrNameLst>
                                          <p:attrName>style.visibility</p:attrName>
                                        </p:attrNameLst>
                                      </p:cBhvr>
                                      <p:to>
                                        <p:strVal val="visible"/>
                                      </p:to>
                                    </p:set>
                                    <p:animEffect transition="in" filter="fade">
                                      <p:cBhvr>
                                        <p:cTn id="17" dur="500"/>
                                        <p:tgtEl>
                                          <p:spTgt spid="14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229932" y="1741663"/>
            <a:ext cx="23827301" cy="187276"/>
          </a:xfrm>
          <a:prstGeom prst="rect">
            <a:avLst/>
          </a:prstGeom>
          <a:solidFill>
            <a:srgbClr val="23576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6" name="Google Shape;136;p4"/>
          <p:cNvSpPr txBox="1">
            <a:spLocks noGrp="1"/>
          </p:cNvSpPr>
          <p:nvPr>
            <p:ph type="title"/>
          </p:nvPr>
        </p:nvSpPr>
        <p:spPr>
          <a:xfrm>
            <a:off x="151695" y="258025"/>
            <a:ext cx="16018390" cy="1428900"/>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235764"/>
              </a:buClr>
              <a:buSzPts val="8500"/>
              <a:buFont typeface="Helvetica Neue"/>
              <a:buNone/>
            </a:pPr>
            <a:r>
              <a:rPr lang="it-IT" dirty="0">
                <a:solidFill>
                  <a:srgbClr val="235764"/>
                </a:solidFill>
              </a:rPr>
              <a:t>Prototipe VHEE Accelerator</a:t>
            </a:r>
            <a:endParaRPr sz="8500" b="1" i="0" u="none" strike="noStrike" cap="none" dirty="0">
              <a:solidFill>
                <a:srgbClr val="235764"/>
              </a:solidFill>
              <a:latin typeface="Helvetica Neue"/>
              <a:ea typeface="Helvetica Neue"/>
              <a:cs typeface="Helvetica Neue"/>
              <a:sym typeface="Helvetica Neue"/>
            </a:endParaRPr>
          </a:p>
        </p:txBody>
      </p:sp>
      <p:sp>
        <p:nvSpPr>
          <p:cNvPr id="137" name="Google Shape;137;p4"/>
          <p:cNvSpPr txBox="1">
            <a:spLocks noGrp="1"/>
          </p:cNvSpPr>
          <p:nvPr>
            <p:ph type="sldNum" idx="12"/>
          </p:nvPr>
        </p:nvSpPr>
        <p:spPr>
          <a:xfrm>
            <a:off x="23874886" y="12918708"/>
            <a:ext cx="354331" cy="536891"/>
          </a:xfrm>
          <a:prstGeom prst="rect">
            <a:avLst/>
          </a:prstGeom>
          <a:solidFill>
            <a:srgbClr val="FFFFFF"/>
          </a:solidFill>
          <a:ln w="63500" cap="flat" cmpd="sng">
            <a:solidFill>
              <a:srgbClr val="782B35"/>
            </a:solidFill>
            <a:prstDash val="solid"/>
            <a:round/>
            <a:headEnd type="none" w="sm" len="sm"/>
            <a:tailEnd type="none" w="sm" len="sm"/>
          </a:ln>
        </p:spPr>
        <p:txBody>
          <a:bodyPr spcFirstLastPara="1" wrap="square" lIns="50800" tIns="50800" rIns="50800" bIns="50800" anchor="b" anchorCtr="0">
            <a:spAutoFit/>
          </a:bodyPr>
          <a:lstStyle/>
          <a:p>
            <a:pPr marL="0" lvl="0" indent="0" algn="ctr" rtl="0">
              <a:lnSpc>
                <a:spcPct val="100000"/>
              </a:lnSpc>
              <a:spcBef>
                <a:spcPts val="0"/>
              </a:spcBef>
              <a:spcAft>
                <a:spcPts val="0"/>
              </a:spcAft>
              <a:buClr>
                <a:srgbClr val="782B35"/>
              </a:buClr>
              <a:buSzPts val="2500"/>
              <a:buFont typeface="Helvetica Neue"/>
              <a:buNone/>
            </a:pPr>
            <a:fld id="{00000000-1234-1234-1234-123412341234}" type="slidenum">
              <a:rPr lang="it-IT" sz="2500" b="1">
                <a:solidFill>
                  <a:srgbClr val="782B35"/>
                </a:solidFill>
              </a:rPr>
              <a:t>9</a:t>
            </a:fld>
            <a:endParaRPr sz="2500" b="1" i="0" u="none" strike="noStrike" cap="none">
              <a:solidFill>
                <a:srgbClr val="782B35"/>
              </a:solidFill>
              <a:latin typeface="Helvetica Neue"/>
              <a:ea typeface="Helvetica Neue"/>
              <a:cs typeface="Helvetica Neue"/>
              <a:sym typeface="Helvetica Neue"/>
            </a:endParaRPr>
          </a:p>
        </p:txBody>
      </p:sp>
      <p:sp>
        <p:nvSpPr>
          <p:cNvPr id="138" name="Google Shape;138;p4"/>
          <p:cNvSpPr/>
          <p:nvPr/>
        </p:nvSpPr>
        <p:spPr>
          <a:xfrm>
            <a:off x="229932" y="12909715"/>
            <a:ext cx="6682087" cy="554878"/>
          </a:xfrm>
          <a:prstGeom prst="rect">
            <a:avLst/>
          </a:prstGeom>
          <a:solidFill>
            <a:srgbClr val="782B35"/>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it-IT" sz="3200" b="0" i="0" u="none" strike="noStrike" cap="none">
                <a:solidFill>
                  <a:srgbClr val="FFFFFF"/>
                </a:solidFill>
                <a:latin typeface="Helvetica Neue"/>
                <a:ea typeface="Helvetica Neue"/>
                <a:cs typeface="Helvetica Neue"/>
                <a:sym typeface="Helvetica Neue"/>
              </a:rPr>
              <a:t>Daniele Carlotti</a:t>
            </a:r>
            <a:endParaRPr sz="3200" b="0" i="0" u="none" strike="noStrike" cap="none">
              <a:solidFill>
                <a:srgbClr val="FFFFFF"/>
              </a:solidFill>
              <a:latin typeface="Helvetica Neue"/>
              <a:ea typeface="Helvetica Neue"/>
              <a:cs typeface="Helvetica Neue"/>
              <a:sym typeface="Helvetica Neue"/>
            </a:endParaRPr>
          </a:p>
        </p:txBody>
      </p:sp>
      <p:pic>
        <p:nvPicPr>
          <p:cNvPr id="139" name="Google Shape;139;p4" descr="Image"/>
          <p:cNvPicPr preferRelativeResize="0"/>
          <p:nvPr/>
        </p:nvPicPr>
        <p:blipFill rotWithShape="1">
          <a:blip r:embed="rId3">
            <a:alphaModFix/>
          </a:blip>
          <a:srcRect/>
          <a:stretch/>
        </p:blipFill>
        <p:spPr>
          <a:xfrm>
            <a:off x="20895994" y="12581660"/>
            <a:ext cx="2786673" cy="944477"/>
          </a:xfrm>
          <a:prstGeom prst="rect">
            <a:avLst/>
          </a:prstGeom>
          <a:noFill/>
          <a:ln>
            <a:noFill/>
          </a:ln>
        </p:spPr>
      </p:pic>
      <p:sp>
        <p:nvSpPr>
          <p:cNvPr id="140" name="Google Shape;140;p4"/>
          <p:cNvSpPr/>
          <p:nvPr/>
        </p:nvSpPr>
        <p:spPr>
          <a:xfrm>
            <a:off x="7104239" y="12927701"/>
            <a:ext cx="13599537" cy="518905"/>
          </a:xfrm>
          <a:prstGeom prst="rect">
            <a:avLst/>
          </a:prstGeom>
          <a:solidFill>
            <a:srgbClr val="FFFFFF"/>
          </a:solidFill>
          <a:ln w="63500" cap="flat" cmpd="sng">
            <a:solidFill>
              <a:srgbClr val="782B3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1" name="Google Shape;141;p4"/>
          <p:cNvSpPr/>
          <p:nvPr/>
        </p:nvSpPr>
        <p:spPr>
          <a:xfrm>
            <a:off x="16114160" y="-116748"/>
            <a:ext cx="8269840" cy="9167788"/>
          </a:xfrm>
          <a:prstGeom prst="rect">
            <a:avLst/>
          </a:prstGeom>
          <a:solidFill>
            <a:srgbClr val="51808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42" name="Google Shape;142;p4"/>
          <p:cNvSpPr txBox="1"/>
          <p:nvPr/>
        </p:nvSpPr>
        <p:spPr>
          <a:xfrm>
            <a:off x="16300715" y="2772098"/>
            <a:ext cx="8031033" cy="34265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3600"/>
              <a:buFont typeface="Helvetica Neue"/>
              <a:buNone/>
            </a:pPr>
            <a:r>
              <a:rPr lang="it-IT" sz="3600" b="1" i="0" u="none" strike="noStrike" cap="none" dirty="0">
                <a:solidFill>
                  <a:srgbClr val="FFFFFF"/>
                </a:solidFill>
                <a:latin typeface="Helvetica Neue"/>
                <a:ea typeface="Helvetica Neue"/>
                <a:cs typeface="Helvetica Neue"/>
                <a:sym typeface="Helvetica Neue"/>
              </a:rPr>
              <a:t>High-lines:</a:t>
            </a:r>
            <a:endParaRPr dirty="0"/>
          </a:p>
          <a:p>
            <a:pPr marL="0" marR="0" lvl="0" indent="0" algn="l" rtl="0">
              <a:lnSpc>
                <a:spcPct val="100000"/>
              </a:lnSpc>
              <a:spcBef>
                <a:spcPts val="0"/>
              </a:spcBef>
              <a:spcAft>
                <a:spcPts val="0"/>
              </a:spcAft>
              <a:buClr>
                <a:srgbClr val="FFFFFF"/>
              </a:buClr>
              <a:buSzPts val="3600"/>
              <a:buFont typeface="Helvetica Neue"/>
              <a:buNone/>
            </a:pPr>
            <a:r>
              <a:rPr lang="it-IT" sz="3600" b="1" i="0" u="sng" strike="noStrike" cap="none" dirty="0">
                <a:solidFill>
                  <a:srgbClr val="FFFFFF"/>
                </a:solidFill>
                <a:latin typeface="Helvetica Neue"/>
                <a:ea typeface="Helvetica Neue"/>
                <a:cs typeface="Helvetica Neue"/>
                <a:sym typeface="Helvetica Neue"/>
              </a:rPr>
              <a:t> </a:t>
            </a:r>
            <a:endParaRPr dirty="0"/>
          </a:p>
          <a:p>
            <a:pPr marR="0" lvl="0" algn="l" rtl="0">
              <a:lnSpc>
                <a:spcPct val="100000"/>
              </a:lnSpc>
              <a:spcBef>
                <a:spcPts val="0"/>
              </a:spcBef>
              <a:spcAft>
                <a:spcPts val="0"/>
              </a:spcAft>
              <a:buClr>
                <a:srgbClr val="FFFFFF"/>
              </a:buClr>
              <a:buSzPts val="3600"/>
            </a:pPr>
            <a:r>
              <a:rPr lang="en-US" sz="3600" b="0" i="0" u="none" strike="noStrike" cap="none" dirty="0">
                <a:solidFill>
                  <a:srgbClr val="FFFFFF"/>
                </a:solidFill>
                <a:latin typeface="Helvetica Neue"/>
                <a:ea typeface="Helvetica Neue"/>
                <a:cs typeface="Helvetica Neue"/>
                <a:sym typeface="Helvetica Neue"/>
              </a:rPr>
              <a:t>To move from superficial (4-12 MeV) to deep-seated (up to 130 MeV) tumors.. a ‘new’ compact accelerator is needed</a:t>
            </a:r>
          </a:p>
          <a:p>
            <a:pPr marL="762000" marR="0" lvl="0" indent="-762000" algn="l" rtl="0">
              <a:lnSpc>
                <a:spcPct val="100000"/>
              </a:lnSpc>
              <a:spcBef>
                <a:spcPts val="0"/>
              </a:spcBef>
              <a:spcAft>
                <a:spcPts val="0"/>
              </a:spcAft>
              <a:buClr>
                <a:srgbClr val="FFFFFF"/>
              </a:buClr>
              <a:buSzPts val="3600"/>
              <a:buFont typeface="Helvetica Neue"/>
              <a:buChar char="๏"/>
            </a:pPr>
            <a:endParaRPr lang="en-US" sz="3600" b="0" i="0" u="none" strike="noStrike" cap="none" dirty="0">
              <a:solidFill>
                <a:srgbClr val="FFFFFF"/>
              </a:solidFill>
              <a:latin typeface="Helvetica Neue"/>
              <a:ea typeface="Helvetica Neue"/>
              <a:cs typeface="Helvetica Neue"/>
              <a:sym typeface="Helvetica Neue"/>
            </a:endParaRPr>
          </a:p>
        </p:txBody>
      </p:sp>
      <p:pic>
        <p:nvPicPr>
          <p:cNvPr id="12" name="Immagine 11">
            <a:extLst>
              <a:ext uri="{FF2B5EF4-FFF2-40B4-BE49-F238E27FC236}">
                <a16:creationId xmlns:a16="http://schemas.microsoft.com/office/drawing/2014/main" id="{CB521570-B671-4CDB-87BC-E960B3EA4EB8}"/>
              </a:ext>
            </a:extLst>
          </p:cNvPr>
          <p:cNvPicPr>
            <a:picLocks noChangeAspect="1"/>
          </p:cNvPicPr>
          <p:nvPr/>
        </p:nvPicPr>
        <p:blipFill>
          <a:blip r:embed="rId4"/>
          <a:stretch>
            <a:fillRect/>
          </a:stretch>
        </p:blipFill>
        <p:spPr>
          <a:xfrm>
            <a:off x="201851" y="4505717"/>
            <a:ext cx="15656676" cy="7365053"/>
          </a:xfrm>
          <a:prstGeom prst="rect">
            <a:avLst/>
          </a:prstGeom>
        </p:spPr>
      </p:pic>
      <p:pic>
        <p:nvPicPr>
          <p:cNvPr id="15" name="Google Shape;128;g14c98d963ba_0_0">
            <a:extLst>
              <a:ext uri="{FF2B5EF4-FFF2-40B4-BE49-F238E27FC236}">
                <a16:creationId xmlns:a16="http://schemas.microsoft.com/office/drawing/2014/main" id="{323A0E59-65C8-4DC5-9AF7-95D4EE7AA8DF}"/>
              </a:ext>
            </a:extLst>
          </p:cNvPr>
          <p:cNvPicPr preferRelativeResize="0"/>
          <p:nvPr/>
        </p:nvPicPr>
        <p:blipFill>
          <a:blip r:embed="rId5">
            <a:alphaModFix/>
          </a:blip>
          <a:stretch>
            <a:fillRect/>
          </a:stretch>
        </p:blipFill>
        <p:spPr>
          <a:xfrm>
            <a:off x="665339" y="2187870"/>
            <a:ext cx="6438900" cy="2057400"/>
          </a:xfrm>
          <a:prstGeom prst="rect">
            <a:avLst/>
          </a:prstGeom>
          <a:noFill/>
          <a:ln>
            <a:noFill/>
          </a:ln>
        </p:spPr>
      </p:pic>
      <p:pic>
        <p:nvPicPr>
          <p:cNvPr id="5" name="Immagine 4">
            <a:extLst>
              <a:ext uri="{FF2B5EF4-FFF2-40B4-BE49-F238E27FC236}">
                <a16:creationId xmlns:a16="http://schemas.microsoft.com/office/drawing/2014/main" id="{A01F73AB-14FC-49C3-BFAE-2266053E3E65}"/>
              </a:ext>
            </a:extLst>
          </p:cNvPr>
          <p:cNvPicPr>
            <a:picLocks noChangeAspect="1"/>
          </p:cNvPicPr>
          <p:nvPr/>
        </p:nvPicPr>
        <p:blipFill>
          <a:blip r:embed="rId6"/>
          <a:stretch>
            <a:fillRect/>
          </a:stretch>
        </p:blipFill>
        <p:spPr>
          <a:xfrm>
            <a:off x="16140835" y="9035818"/>
            <a:ext cx="7314794" cy="3449590"/>
          </a:xfrm>
          <a:prstGeom prst="rect">
            <a:avLst/>
          </a:prstGeom>
        </p:spPr>
      </p:pic>
      <p:sp>
        <p:nvSpPr>
          <p:cNvPr id="6" name="CasellaDiTesto 5">
            <a:extLst>
              <a:ext uri="{FF2B5EF4-FFF2-40B4-BE49-F238E27FC236}">
                <a16:creationId xmlns:a16="http://schemas.microsoft.com/office/drawing/2014/main" id="{D4670BD1-A292-4C77-AB6F-4BE7791F0072}"/>
              </a:ext>
            </a:extLst>
          </p:cNvPr>
          <p:cNvSpPr txBox="1"/>
          <p:nvPr/>
        </p:nvSpPr>
        <p:spPr>
          <a:xfrm>
            <a:off x="503822" y="12088870"/>
            <a:ext cx="19812409" cy="523220"/>
          </a:xfrm>
          <a:prstGeom prst="rect">
            <a:avLst/>
          </a:prstGeom>
          <a:noFill/>
        </p:spPr>
        <p:txBody>
          <a:bodyPr wrap="square" rtlCol="0">
            <a:spAutoFit/>
          </a:bodyPr>
          <a:lstStyle/>
          <a:p>
            <a:r>
              <a:rPr lang="en-US" dirty="0"/>
              <a:t>[5] L. Giuliano, D. </a:t>
            </a:r>
            <a:r>
              <a:rPr lang="en-US" dirty="0" err="1"/>
              <a:t>Alesini</a:t>
            </a:r>
            <a:r>
              <a:rPr lang="en-US" dirty="0"/>
              <a:t>, M. </a:t>
            </a:r>
            <a:r>
              <a:rPr lang="en-US" dirty="0" err="1"/>
              <a:t>Behtouei</a:t>
            </a:r>
            <a:r>
              <a:rPr lang="en-US" dirty="0"/>
              <a:t>, F. Bosco, M. </a:t>
            </a:r>
            <a:r>
              <a:rPr lang="en-US" dirty="0" err="1"/>
              <a:t>Carillo</a:t>
            </a:r>
            <a:r>
              <a:rPr lang="en-US" dirty="0"/>
              <a:t>, G. </a:t>
            </a:r>
            <a:r>
              <a:rPr lang="en-US" dirty="0" err="1"/>
              <a:t>Cuttone</a:t>
            </a:r>
            <a:r>
              <a:rPr lang="en-US" dirty="0"/>
              <a:t>, D. De </a:t>
            </a:r>
            <a:r>
              <a:rPr lang="en-US" dirty="0" err="1"/>
              <a:t>Arcangelis</a:t>
            </a:r>
            <a:r>
              <a:rPr lang="en-US" dirty="0"/>
              <a:t>, L. </a:t>
            </a:r>
            <a:r>
              <a:rPr lang="en-US" dirty="0" err="1"/>
              <a:t>Faillace</a:t>
            </a:r>
            <a:r>
              <a:rPr lang="en-US" dirty="0"/>
              <a:t>, V. </a:t>
            </a:r>
            <a:r>
              <a:rPr lang="en-US" dirty="0" err="1"/>
              <a:t>Favaudon</a:t>
            </a:r>
            <a:r>
              <a:rPr lang="en-US" dirty="0"/>
              <a:t>, L. </a:t>
            </a:r>
            <a:r>
              <a:rPr lang="en-US" dirty="0" err="1"/>
              <a:t>Ficcadenti</a:t>
            </a:r>
            <a:r>
              <a:rPr lang="en-US" dirty="0"/>
              <a:t>, S. Heinrich, M. </a:t>
            </a:r>
            <a:r>
              <a:rPr lang="en-US" dirty="0" err="1"/>
              <a:t>Migliorati</a:t>
            </a:r>
            <a:r>
              <a:rPr lang="en-US" dirty="0"/>
              <a:t>, A. </a:t>
            </a:r>
            <a:r>
              <a:rPr lang="en-US" dirty="0" err="1"/>
              <a:t>Mostacci</a:t>
            </a:r>
            <a:r>
              <a:rPr lang="en-US" dirty="0"/>
              <a:t>, L. Palumbo, A. </a:t>
            </a:r>
            <a:r>
              <a:rPr lang="en-US" dirty="0" err="1"/>
              <a:t>Patriarca</a:t>
            </a:r>
            <a:r>
              <a:rPr lang="en-US" dirty="0"/>
              <a:t>, B. </a:t>
            </a:r>
            <a:r>
              <a:rPr lang="en-US" dirty="0" err="1"/>
              <a:t>Spataro</a:t>
            </a:r>
            <a:r>
              <a:rPr lang="en-US" dirty="0"/>
              <a:t>, and G. </a:t>
            </a:r>
            <a:r>
              <a:rPr lang="en-US" dirty="0" err="1"/>
              <a:t>Torrisi</a:t>
            </a:r>
            <a:r>
              <a:rPr lang="en-US" dirty="0"/>
              <a:t>. Preliminary Studies of a Compact VHEE Linear Accelerator System for FLASH Radiotherapy. In Proc. IPAC’21, number 12 in International Particle Accelerator Conference, pages 1229– 1232. </a:t>
            </a:r>
            <a:r>
              <a:rPr lang="en-US" dirty="0" err="1"/>
              <a:t>JACoW</a:t>
            </a:r>
            <a:r>
              <a:rPr lang="en-US" dirty="0"/>
              <a:t> Publishing, Geneva, Switzerland, 08 2021.</a:t>
            </a:r>
          </a:p>
        </p:txBody>
      </p:sp>
    </p:spTree>
    <p:extLst>
      <p:ext uri="{BB962C8B-B14F-4D97-AF65-F5344CB8AC3E}">
        <p14:creationId xmlns:p14="http://schemas.microsoft.com/office/powerpoint/2010/main" val="2286794058"/>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1630</TotalTime>
  <Words>1893</Words>
  <Application>Microsoft Office PowerPoint</Application>
  <PresentationFormat>Personalizzato</PresentationFormat>
  <Paragraphs>244</Paragraphs>
  <Slides>37</Slides>
  <Notes>37</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37</vt:i4>
      </vt:variant>
    </vt:vector>
  </HeadingPairs>
  <TitlesOfParts>
    <vt:vector size="44" baseType="lpstr">
      <vt:lpstr>SFRM1200</vt:lpstr>
      <vt:lpstr>Arial</vt:lpstr>
      <vt:lpstr>Helvetica Neue</vt:lpstr>
      <vt:lpstr>SFTI1200</vt:lpstr>
      <vt:lpstr>Calibri</vt:lpstr>
      <vt:lpstr>Open Sans</vt:lpstr>
      <vt:lpstr>21_BasicWhite</vt:lpstr>
      <vt:lpstr>Performance of very high-energy electron therapy delivered in conventional and FLASH conditions:</vt:lpstr>
      <vt:lpstr>Index</vt:lpstr>
      <vt:lpstr>Index</vt:lpstr>
      <vt:lpstr>Conventional Radiotherapy</vt:lpstr>
      <vt:lpstr>FLASH Effect</vt:lpstr>
      <vt:lpstr>FLASH Effect</vt:lpstr>
      <vt:lpstr>FLASH: the beam delivery</vt:lpstr>
      <vt:lpstr>Very High-Energy Electron (VHEE)</vt:lpstr>
      <vt:lpstr>Prototipe VHEE Accelerator</vt:lpstr>
      <vt:lpstr>Index</vt:lpstr>
      <vt:lpstr>STEREOTACTIC PANCREAS - VMAT </vt:lpstr>
      <vt:lpstr>PANCREAS IMRT-Like for VHEE planning</vt:lpstr>
      <vt:lpstr>SBRT PANCREAS – VHEE Optimizer</vt:lpstr>
      <vt:lpstr>DVH RESULTS PANCREAS</vt:lpstr>
      <vt:lpstr>Index</vt:lpstr>
      <vt:lpstr>FLASH effect and dose rate</vt:lpstr>
      <vt:lpstr>Average Dose Rate</vt:lpstr>
      <vt:lpstr>Average Dose Rate</vt:lpstr>
      <vt:lpstr>Index</vt:lpstr>
      <vt:lpstr>LUNG LESIONS NSCLC </vt:lpstr>
      <vt:lpstr>Lung IMRT-Like for VHEE planning</vt:lpstr>
      <vt:lpstr>Lung Cancer – Energy Beam</vt:lpstr>
      <vt:lpstr>Lung Cancer – isodose distribution</vt:lpstr>
      <vt:lpstr>Lung Cancer</vt:lpstr>
      <vt:lpstr>Lung Cancer DVH RESULTS</vt:lpstr>
      <vt:lpstr>Presentazione standard di PowerPoint</vt:lpstr>
      <vt:lpstr>Presentazione standard di PowerPoint</vt:lpstr>
      <vt:lpstr>Conclusions</vt:lpstr>
      <vt:lpstr>Presentazione standard di PowerPoint</vt:lpstr>
      <vt:lpstr>Index</vt:lpstr>
      <vt:lpstr>FLASH Effect</vt:lpstr>
      <vt:lpstr>FLASH Effect</vt:lpstr>
      <vt:lpstr>Very High-Energy Electron (VHEE)</vt:lpstr>
      <vt:lpstr>Presentazione standard di PowerPoint</vt:lpstr>
      <vt:lpstr>DADR - Dose Average Dose Rate</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FLASH THERAPY WITH VHEE ELECTRON BEAMS.</dc:title>
  <dc:creator>ASE</dc:creator>
  <cp:lastModifiedBy>ASE</cp:lastModifiedBy>
  <cp:revision>62</cp:revision>
  <cp:lastPrinted>2023-03-21T09:44:42Z</cp:lastPrinted>
  <dcterms:modified xsi:type="dcterms:W3CDTF">2023-11-20T23:42:24Z</dcterms:modified>
</cp:coreProperties>
</file>