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4"/>
  </p:notesMasterIdLst>
  <p:sldIdLst>
    <p:sldId id="256" r:id="rId2"/>
    <p:sldId id="257" r:id="rId3"/>
    <p:sldId id="295" r:id="rId4"/>
    <p:sldId id="276" r:id="rId5"/>
    <p:sldId id="277" r:id="rId6"/>
    <p:sldId id="259" r:id="rId7"/>
    <p:sldId id="296" r:id="rId8"/>
    <p:sldId id="311" r:id="rId9"/>
    <p:sldId id="270" r:id="rId10"/>
    <p:sldId id="266" r:id="rId11"/>
    <p:sldId id="272" r:id="rId12"/>
    <p:sldId id="280" r:id="rId13"/>
    <p:sldId id="287" r:id="rId14"/>
    <p:sldId id="278" r:id="rId15"/>
    <p:sldId id="297" r:id="rId16"/>
    <p:sldId id="279" r:id="rId17"/>
    <p:sldId id="289" r:id="rId18"/>
    <p:sldId id="298" r:id="rId19"/>
    <p:sldId id="290" r:id="rId20"/>
    <p:sldId id="291" r:id="rId21"/>
    <p:sldId id="294" r:id="rId22"/>
    <p:sldId id="292" r:id="rId23"/>
    <p:sldId id="302" r:id="rId24"/>
    <p:sldId id="303" r:id="rId25"/>
    <p:sldId id="301" r:id="rId26"/>
    <p:sldId id="305" r:id="rId27"/>
    <p:sldId id="304" r:id="rId28"/>
    <p:sldId id="306" r:id="rId29"/>
    <p:sldId id="307" r:id="rId30"/>
    <p:sldId id="299" r:id="rId31"/>
    <p:sldId id="308" r:id="rId32"/>
    <p:sldId id="309" r:id="rId33"/>
    <p:sldId id="300" r:id="rId34"/>
    <p:sldId id="260" r:id="rId35"/>
    <p:sldId id="263" r:id="rId36"/>
    <p:sldId id="264" r:id="rId37"/>
    <p:sldId id="271" r:id="rId38"/>
    <p:sldId id="261" r:id="rId39"/>
    <p:sldId id="310" r:id="rId40"/>
    <p:sldId id="281" r:id="rId41"/>
    <p:sldId id="293" r:id="rId42"/>
    <p:sldId id="312" r:id="rId43"/>
  </p:sldIdLst>
  <p:sldSz cx="12192000" cy="6858000"/>
  <p:notesSz cx="6858000" cy="9144000"/>
  <p:defaultTextStyle>
    <a:defPPr>
      <a:defRPr lang="it-IT"/>
    </a:defPPr>
    <a:lvl1pPr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22233"/>
    <a:srgbClr val="FF0000"/>
    <a:srgbClr val="050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14"/>
    <p:restoredTop sz="73520"/>
  </p:normalViewPr>
  <p:slideViewPr>
    <p:cSldViewPr snapToGrid="0">
      <p:cViewPr varScale="1">
        <p:scale>
          <a:sx n="77" d="100"/>
          <a:sy n="77" d="100"/>
        </p:scale>
        <p:origin x="2352" y="184"/>
      </p:cViewPr>
      <p:guideLst/>
    </p:cSldViewPr>
  </p:slid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7BD30AB-C955-934A-9C3E-AB4AFBDBCACA}" type="datetimeFigureOut">
              <a:rPr lang="en-IT" smtClean="0"/>
              <a:t>21/11/23</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27C87-24C9-9B45-9824-A76EB50B3D31}" type="slidenum">
              <a:rPr lang="en-IT" smtClean="0"/>
              <a:t>‹#›</a:t>
            </a:fld>
            <a:endParaRPr lang="en-IT"/>
          </a:p>
        </p:txBody>
      </p:sp>
    </p:spTree>
    <p:extLst>
      <p:ext uri="{BB962C8B-B14F-4D97-AF65-F5344CB8AC3E}">
        <p14:creationId xmlns:p14="http://schemas.microsoft.com/office/powerpoint/2010/main" val="368543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727C87-24C9-9B45-9824-A76EB50B3D31}" type="slidenum">
              <a:rPr lang="en-IT" smtClean="0"/>
              <a:t>1</a:t>
            </a:fld>
            <a:endParaRPr lang="en-IT"/>
          </a:p>
        </p:txBody>
      </p:sp>
    </p:spTree>
    <p:extLst>
      <p:ext uri="{BB962C8B-B14F-4D97-AF65-F5344CB8AC3E}">
        <p14:creationId xmlns:p14="http://schemas.microsoft.com/office/powerpoint/2010/main" val="3767010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9737CF-EB05-8748-A5B0-7B3FC42F2BE5}" type="slidenum">
              <a:rPr lang="en-IT" smtClean="0"/>
              <a:t>10</a:t>
            </a:fld>
            <a:endParaRPr lang="en-IT"/>
          </a:p>
        </p:txBody>
      </p:sp>
    </p:spTree>
    <p:extLst>
      <p:ext uri="{BB962C8B-B14F-4D97-AF65-F5344CB8AC3E}">
        <p14:creationId xmlns:p14="http://schemas.microsoft.com/office/powerpoint/2010/main" val="182435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T" sz="1050" b="0" dirty="0">
              <a:latin typeface="+mn-lt"/>
            </a:endParaRPr>
          </a:p>
        </p:txBody>
      </p:sp>
      <p:sp>
        <p:nvSpPr>
          <p:cNvPr id="4" name="Slide Number Placeholder 3"/>
          <p:cNvSpPr>
            <a:spLocks noGrp="1"/>
          </p:cNvSpPr>
          <p:nvPr>
            <p:ph type="sldNum" sz="quarter" idx="5"/>
          </p:nvPr>
        </p:nvSpPr>
        <p:spPr/>
        <p:txBody>
          <a:bodyPr/>
          <a:lstStyle/>
          <a:p>
            <a:fld id="{459737CF-EB05-8748-A5B0-7B3FC42F2BE5}" type="slidenum">
              <a:rPr lang="en-IT" smtClean="0"/>
              <a:t>11</a:t>
            </a:fld>
            <a:endParaRPr lang="en-IT"/>
          </a:p>
        </p:txBody>
      </p:sp>
    </p:spTree>
    <p:extLst>
      <p:ext uri="{BB962C8B-B14F-4D97-AF65-F5344CB8AC3E}">
        <p14:creationId xmlns:p14="http://schemas.microsoft.com/office/powerpoint/2010/main" val="12970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100" dirty="0">
              <a:latin typeface="+mn-lt"/>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12</a:t>
            </a:fld>
            <a:endParaRPr lang="en-IT"/>
          </a:p>
        </p:txBody>
      </p:sp>
    </p:spTree>
    <p:extLst>
      <p:ext uri="{BB962C8B-B14F-4D97-AF65-F5344CB8AC3E}">
        <p14:creationId xmlns:p14="http://schemas.microsoft.com/office/powerpoint/2010/main" val="330814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13</a:t>
            </a:fld>
            <a:endParaRPr lang="en-IT"/>
          </a:p>
        </p:txBody>
      </p:sp>
    </p:spTree>
    <p:extLst>
      <p:ext uri="{BB962C8B-B14F-4D97-AF65-F5344CB8AC3E}">
        <p14:creationId xmlns:p14="http://schemas.microsoft.com/office/powerpoint/2010/main" val="27727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14</a:t>
            </a:fld>
            <a:endParaRPr lang="en-IT"/>
          </a:p>
        </p:txBody>
      </p:sp>
    </p:spTree>
    <p:extLst>
      <p:ext uri="{BB962C8B-B14F-4D97-AF65-F5344CB8AC3E}">
        <p14:creationId xmlns:p14="http://schemas.microsoft.com/office/powerpoint/2010/main" val="70650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15</a:t>
            </a:fld>
            <a:endParaRPr lang="en-IT"/>
          </a:p>
        </p:txBody>
      </p:sp>
    </p:spTree>
    <p:extLst>
      <p:ext uri="{BB962C8B-B14F-4D97-AF65-F5344CB8AC3E}">
        <p14:creationId xmlns:p14="http://schemas.microsoft.com/office/powerpoint/2010/main" val="1599024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16</a:t>
            </a:fld>
            <a:endParaRPr lang="en-IT"/>
          </a:p>
        </p:txBody>
      </p:sp>
    </p:spTree>
    <p:extLst>
      <p:ext uri="{BB962C8B-B14F-4D97-AF65-F5344CB8AC3E}">
        <p14:creationId xmlns:p14="http://schemas.microsoft.com/office/powerpoint/2010/main" val="1000383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100" dirty="0"/>
          </a:p>
        </p:txBody>
      </p:sp>
      <p:sp>
        <p:nvSpPr>
          <p:cNvPr id="4" name="Slide Number Placeholder 3"/>
          <p:cNvSpPr>
            <a:spLocks noGrp="1"/>
          </p:cNvSpPr>
          <p:nvPr>
            <p:ph type="sldNum" sz="quarter" idx="5"/>
          </p:nvPr>
        </p:nvSpPr>
        <p:spPr/>
        <p:txBody>
          <a:bodyPr/>
          <a:lstStyle/>
          <a:p>
            <a:fld id="{D2727C87-24C9-9B45-9824-A76EB50B3D31}" type="slidenum">
              <a:rPr lang="en-IT" smtClean="0"/>
              <a:t>17</a:t>
            </a:fld>
            <a:endParaRPr lang="en-IT"/>
          </a:p>
        </p:txBody>
      </p:sp>
    </p:spTree>
    <p:extLst>
      <p:ext uri="{BB962C8B-B14F-4D97-AF65-F5344CB8AC3E}">
        <p14:creationId xmlns:p14="http://schemas.microsoft.com/office/powerpoint/2010/main" val="268463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18</a:t>
            </a:fld>
            <a:endParaRPr lang="en-IT"/>
          </a:p>
        </p:txBody>
      </p:sp>
    </p:spTree>
    <p:extLst>
      <p:ext uri="{BB962C8B-B14F-4D97-AF65-F5344CB8AC3E}">
        <p14:creationId xmlns:p14="http://schemas.microsoft.com/office/powerpoint/2010/main" val="4191456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05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19</a:t>
            </a:fld>
            <a:endParaRPr lang="en-IT"/>
          </a:p>
        </p:txBody>
      </p:sp>
    </p:spTree>
    <p:extLst>
      <p:ext uri="{BB962C8B-B14F-4D97-AF65-F5344CB8AC3E}">
        <p14:creationId xmlns:p14="http://schemas.microsoft.com/office/powerpoint/2010/main" val="405120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2</a:t>
            </a:fld>
            <a:endParaRPr lang="en-IT"/>
          </a:p>
        </p:txBody>
      </p:sp>
    </p:spTree>
    <p:extLst>
      <p:ext uri="{BB962C8B-B14F-4D97-AF65-F5344CB8AC3E}">
        <p14:creationId xmlns:p14="http://schemas.microsoft.com/office/powerpoint/2010/main" val="654775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GB" sz="1100" dirty="0"/>
          </a:p>
        </p:txBody>
      </p:sp>
      <p:sp>
        <p:nvSpPr>
          <p:cNvPr id="4" name="Slide Number Placeholder 3"/>
          <p:cNvSpPr>
            <a:spLocks noGrp="1"/>
          </p:cNvSpPr>
          <p:nvPr>
            <p:ph type="sldNum" sz="quarter" idx="5"/>
          </p:nvPr>
        </p:nvSpPr>
        <p:spPr/>
        <p:txBody>
          <a:bodyPr/>
          <a:lstStyle/>
          <a:p>
            <a:fld id="{D2727C87-24C9-9B45-9824-A76EB50B3D31}" type="slidenum">
              <a:rPr lang="en-IT" smtClean="0"/>
              <a:t>20</a:t>
            </a:fld>
            <a:endParaRPr lang="en-IT"/>
          </a:p>
        </p:txBody>
      </p:sp>
    </p:spTree>
    <p:extLst>
      <p:ext uri="{BB962C8B-B14F-4D97-AF65-F5344CB8AC3E}">
        <p14:creationId xmlns:p14="http://schemas.microsoft.com/office/powerpoint/2010/main" val="547721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100" dirty="0"/>
          </a:p>
        </p:txBody>
      </p:sp>
      <p:sp>
        <p:nvSpPr>
          <p:cNvPr id="4" name="Slide Number Placeholder 3"/>
          <p:cNvSpPr>
            <a:spLocks noGrp="1"/>
          </p:cNvSpPr>
          <p:nvPr>
            <p:ph type="sldNum" sz="quarter" idx="5"/>
          </p:nvPr>
        </p:nvSpPr>
        <p:spPr/>
        <p:txBody>
          <a:bodyPr/>
          <a:lstStyle/>
          <a:p>
            <a:fld id="{D2727C87-24C9-9B45-9824-A76EB50B3D31}" type="slidenum">
              <a:rPr lang="en-IT" smtClean="0"/>
              <a:t>21</a:t>
            </a:fld>
            <a:endParaRPr lang="en-IT"/>
          </a:p>
        </p:txBody>
      </p:sp>
    </p:spTree>
    <p:extLst>
      <p:ext uri="{BB962C8B-B14F-4D97-AF65-F5344CB8AC3E}">
        <p14:creationId xmlns:p14="http://schemas.microsoft.com/office/powerpoint/2010/main" val="3381781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dirty="0"/>
          </a:p>
        </p:txBody>
      </p:sp>
      <p:sp>
        <p:nvSpPr>
          <p:cNvPr id="4" name="Slide Number Placeholder 3"/>
          <p:cNvSpPr>
            <a:spLocks noGrp="1"/>
          </p:cNvSpPr>
          <p:nvPr>
            <p:ph type="sldNum" sz="quarter" idx="5"/>
          </p:nvPr>
        </p:nvSpPr>
        <p:spPr/>
        <p:txBody>
          <a:bodyPr/>
          <a:lstStyle/>
          <a:p>
            <a:fld id="{D2727C87-24C9-9B45-9824-A76EB50B3D31}" type="slidenum">
              <a:rPr lang="en-IT" smtClean="0"/>
              <a:t>22</a:t>
            </a:fld>
            <a:endParaRPr lang="en-IT"/>
          </a:p>
        </p:txBody>
      </p:sp>
    </p:spTree>
    <p:extLst>
      <p:ext uri="{BB962C8B-B14F-4D97-AF65-F5344CB8AC3E}">
        <p14:creationId xmlns:p14="http://schemas.microsoft.com/office/powerpoint/2010/main" val="1709086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23</a:t>
            </a:fld>
            <a:endParaRPr lang="en-IT"/>
          </a:p>
        </p:txBody>
      </p:sp>
    </p:spTree>
    <p:extLst>
      <p:ext uri="{BB962C8B-B14F-4D97-AF65-F5344CB8AC3E}">
        <p14:creationId xmlns:p14="http://schemas.microsoft.com/office/powerpoint/2010/main" val="119534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100" dirty="0"/>
          </a:p>
        </p:txBody>
      </p:sp>
      <p:sp>
        <p:nvSpPr>
          <p:cNvPr id="4" name="Slide Number Placeholder 3"/>
          <p:cNvSpPr>
            <a:spLocks noGrp="1"/>
          </p:cNvSpPr>
          <p:nvPr>
            <p:ph type="sldNum" sz="quarter" idx="5"/>
          </p:nvPr>
        </p:nvSpPr>
        <p:spPr/>
        <p:txBody>
          <a:bodyPr/>
          <a:lstStyle/>
          <a:p>
            <a:fld id="{D2727C87-24C9-9B45-9824-A76EB50B3D31}" type="slidenum">
              <a:rPr lang="en-IT" smtClean="0"/>
              <a:t>24</a:t>
            </a:fld>
            <a:endParaRPr lang="en-IT"/>
          </a:p>
        </p:txBody>
      </p:sp>
    </p:spTree>
    <p:extLst>
      <p:ext uri="{BB962C8B-B14F-4D97-AF65-F5344CB8AC3E}">
        <p14:creationId xmlns:p14="http://schemas.microsoft.com/office/powerpoint/2010/main" val="2583665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727C87-24C9-9B45-9824-A76EB50B3D31}" type="slidenum">
              <a:rPr lang="en-IT" smtClean="0"/>
              <a:t>25</a:t>
            </a:fld>
            <a:endParaRPr lang="en-IT"/>
          </a:p>
        </p:txBody>
      </p:sp>
    </p:spTree>
    <p:extLst>
      <p:ext uri="{BB962C8B-B14F-4D97-AF65-F5344CB8AC3E}">
        <p14:creationId xmlns:p14="http://schemas.microsoft.com/office/powerpoint/2010/main" val="168477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26</a:t>
            </a:fld>
            <a:endParaRPr lang="en-IT"/>
          </a:p>
        </p:txBody>
      </p:sp>
    </p:spTree>
    <p:extLst>
      <p:ext uri="{BB962C8B-B14F-4D97-AF65-F5344CB8AC3E}">
        <p14:creationId xmlns:p14="http://schemas.microsoft.com/office/powerpoint/2010/main" val="233892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727C87-24C9-9B45-9824-A76EB50B3D31}" type="slidenum">
              <a:rPr lang="en-IT" smtClean="0"/>
              <a:t>27</a:t>
            </a:fld>
            <a:endParaRPr lang="en-IT"/>
          </a:p>
        </p:txBody>
      </p:sp>
    </p:spTree>
    <p:extLst>
      <p:ext uri="{BB962C8B-B14F-4D97-AF65-F5344CB8AC3E}">
        <p14:creationId xmlns:p14="http://schemas.microsoft.com/office/powerpoint/2010/main" val="3333428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28</a:t>
            </a:fld>
            <a:endParaRPr lang="en-IT"/>
          </a:p>
        </p:txBody>
      </p:sp>
    </p:spTree>
    <p:extLst>
      <p:ext uri="{BB962C8B-B14F-4D97-AF65-F5344CB8AC3E}">
        <p14:creationId xmlns:p14="http://schemas.microsoft.com/office/powerpoint/2010/main" val="3727162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727C87-24C9-9B45-9824-A76EB50B3D31}" type="slidenum">
              <a:rPr lang="en-IT" smtClean="0"/>
              <a:t>29</a:t>
            </a:fld>
            <a:endParaRPr lang="en-IT"/>
          </a:p>
        </p:txBody>
      </p:sp>
    </p:spTree>
    <p:extLst>
      <p:ext uri="{BB962C8B-B14F-4D97-AF65-F5344CB8AC3E}">
        <p14:creationId xmlns:p14="http://schemas.microsoft.com/office/powerpoint/2010/main" val="151088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3</a:t>
            </a:fld>
            <a:endParaRPr lang="en-IT"/>
          </a:p>
        </p:txBody>
      </p:sp>
    </p:spTree>
    <p:extLst>
      <p:ext uri="{BB962C8B-B14F-4D97-AF65-F5344CB8AC3E}">
        <p14:creationId xmlns:p14="http://schemas.microsoft.com/office/powerpoint/2010/main" val="629154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D2727C87-24C9-9B45-9824-A76EB50B3D31}" type="slidenum">
              <a:rPr lang="en-IT" smtClean="0"/>
              <a:t>30</a:t>
            </a:fld>
            <a:endParaRPr lang="en-IT"/>
          </a:p>
        </p:txBody>
      </p:sp>
    </p:spTree>
    <p:extLst>
      <p:ext uri="{BB962C8B-B14F-4D97-AF65-F5344CB8AC3E}">
        <p14:creationId xmlns:p14="http://schemas.microsoft.com/office/powerpoint/2010/main" val="3834120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727C87-24C9-9B45-9824-A76EB50B3D31}" type="slidenum">
              <a:rPr lang="en-IT" smtClean="0"/>
              <a:t>31</a:t>
            </a:fld>
            <a:endParaRPr lang="en-IT"/>
          </a:p>
        </p:txBody>
      </p:sp>
    </p:spTree>
    <p:extLst>
      <p:ext uri="{BB962C8B-B14F-4D97-AF65-F5344CB8AC3E}">
        <p14:creationId xmlns:p14="http://schemas.microsoft.com/office/powerpoint/2010/main" val="2753987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9737CF-EB05-8748-A5B0-7B3FC42F2BE5}" type="slidenum">
              <a:rPr lang="en-IT" smtClean="0"/>
              <a:t>34</a:t>
            </a:fld>
            <a:endParaRPr lang="en-IT"/>
          </a:p>
        </p:txBody>
      </p:sp>
    </p:spTree>
    <p:extLst>
      <p:ext uri="{BB962C8B-B14F-4D97-AF65-F5344CB8AC3E}">
        <p14:creationId xmlns:p14="http://schemas.microsoft.com/office/powerpoint/2010/main" val="1778202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sz="1100" dirty="0"/>
              <a:t>Questa slice serve solo a mostrarci perche la presenza di due minimi. </a:t>
            </a:r>
          </a:p>
          <a:p>
            <a:endParaRPr lang="en-IT" sz="1100" dirty="0"/>
          </a:p>
          <a:p>
            <a:endParaRPr lang="en-IT" sz="1100" dirty="0"/>
          </a:p>
        </p:txBody>
      </p:sp>
      <p:sp>
        <p:nvSpPr>
          <p:cNvPr id="4" name="Slide Number Placeholder 3"/>
          <p:cNvSpPr>
            <a:spLocks noGrp="1"/>
          </p:cNvSpPr>
          <p:nvPr>
            <p:ph type="sldNum" sz="quarter" idx="5"/>
          </p:nvPr>
        </p:nvSpPr>
        <p:spPr/>
        <p:txBody>
          <a:bodyPr/>
          <a:lstStyle/>
          <a:p>
            <a:fld id="{459737CF-EB05-8748-A5B0-7B3FC42F2BE5}" type="slidenum">
              <a:rPr lang="en-IT" smtClean="0"/>
              <a:t>37</a:t>
            </a:fld>
            <a:endParaRPr lang="en-IT"/>
          </a:p>
        </p:txBody>
      </p:sp>
    </p:spTree>
    <p:extLst>
      <p:ext uri="{BB962C8B-B14F-4D97-AF65-F5344CB8AC3E}">
        <p14:creationId xmlns:p14="http://schemas.microsoft.com/office/powerpoint/2010/main" val="69625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a:t>
            </a:r>
            <a:r>
              <a:rPr lang="en-GB" dirty="0" err="1"/>
              <a:t>cosa</a:t>
            </a:r>
            <a:r>
              <a:rPr lang="en-GB" dirty="0"/>
              <a:t> </a:t>
            </a:r>
            <a:r>
              <a:rPr lang="en-GB" dirty="0" err="1"/>
              <a:t>interessante</a:t>
            </a:r>
            <a:r>
              <a:rPr lang="en-GB" dirty="0"/>
              <a:t> </a:t>
            </a:r>
            <a:r>
              <a:rPr lang="en-GB" dirty="0" err="1"/>
              <a:t>è</a:t>
            </a:r>
            <a:r>
              <a:rPr lang="en-GB" dirty="0"/>
              <a:t> </a:t>
            </a:r>
            <a:r>
              <a:rPr lang="en-GB" dirty="0" err="1"/>
              <a:t>stata</a:t>
            </a:r>
            <a:r>
              <a:rPr lang="en-GB" dirty="0"/>
              <a:t> </a:t>
            </a:r>
            <a:r>
              <a:rPr lang="en-GB" dirty="0" err="1"/>
              <a:t>anche</a:t>
            </a:r>
            <a:r>
              <a:rPr lang="en-GB" dirty="0"/>
              <a:t> </a:t>
            </a:r>
            <a:r>
              <a:rPr lang="en-GB" dirty="0" err="1"/>
              <a:t>cercare</a:t>
            </a:r>
            <a:r>
              <a:rPr lang="en-GB" dirty="0"/>
              <a:t> di </a:t>
            </a:r>
            <a:r>
              <a:rPr lang="en-GB" dirty="0" err="1"/>
              <a:t>collegare</a:t>
            </a:r>
            <a:r>
              <a:rPr lang="en-GB" dirty="0"/>
              <a:t> </a:t>
            </a:r>
            <a:r>
              <a:rPr lang="en-GB" dirty="0" err="1"/>
              <a:t>questi</a:t>
            </a:r>
            <a:r>
              <a:rPr lang="en-GB" dirty="0"/>
              <a:t> </a:t>
            </a:r>
            <a:r>
              <a:rPr lang="en-GB" dirty="0" err="1"/>
              <a:t>risultati</a:t>
            </a:r>
            <a:r>
              <a:rPr lang="en-GB" dirty="0"/>
              <a:t> alle </a:t>
            </a:r>
            <a:r>
              <a:rPr lang="en-GB" dirty="0" err="1"/>
              <a:t>oscillazioni</a:t>
            </a:r>
            <a:r>
              <a:rPr lang="en-GB" dirty="0"/>
              <a:t> di plasma.</a:t>
            </a:r>
          </a:p>
          <a:p>
            <a:r>
              <a:rPr lang="en-GB" dirty="0" err="1"/>
              <a:t>Noi</a:t>
            </a:r>
            <a:r>
              <a:rPr lang="en-GB" dirty="0"/>
              <a:t> </a:t>
            </a:r>
            <a:r>
              <a:rPr lang="en-GB" dirty="0" err="1"/>
              <a:t>sappiamo</a:t>
            </a:r>
            <a:r>
              <a:rPr lang="en-GB" dirty="0"/>
              <a:t> </a:t>
            </a:r>
            <a:r>
              <a:rPr lang="en-GB" dirty="0" err="1"/>
              <a:t>che</a:t>
            </a:r>
            <a:r>
              <a:rPr lang="en-GB" dirty="0"/>
              <a:t> per un fascio con </a:t>
            </a:r>
            <a:r>
              <a:rPr lang="en-GB" dirty="0" err="1"/>
              <a:t>densità</a:t>
            </a:r>
            <a:r>
              <a:rPr lang="en-GB" dirty="0"/>
              <a:t> </a:t>
            </a:r>
            <a:r>
              <a:rPr lang="en-GB" dirty="0" err="1"/>
              <a:t>nb</a:t>
            </a:r>
            <a:r>
              <a:rPr lang="en-GB" dirty="0"/>
              <a:t>, </a:t>
            </a:r>
            <a:r>
              <a:rPr lang="en-GB" dirty="0" err="1"/>
              <a:t>circondato</a:t>
            </a:r>
            <a:r>
              <a:rPr lang="en-GB" dirty="0"/>
              <a:t> da </a:t>
            </a:r>
            <a:r>
              <a:rPr lang="en-GB" dirty="0" err="1"/>
              <a:t>forze</a:t>
            </a:r>
            <a:r>
              <a:rPr lang="en-GB" dirty="0"/>
              <a:t>, </a:t>
            </a:r>
            <a:r>
              <a:rPr lang="en-GB" dirty="0" err="1"/>
              <a:t>si</a:t>
            </a:r>
            <a:r>
              <a:rPr lang="en-GB" dirty="0"/>
              <a:t> </a:t>
            </a:r>
            <a:r>
              <a:rPr lang="en-GB" dirty="0" err="1"/>
              <a:t>hanno</a:t>
            </a:r>
            <a:r>
              <a:rPr lang="en-GB" dirty="0"/>
              <a:t> </a:t>
            </a:r>
            <a:r>
              <a:rPr lang="en-GB" dirty="0" err="1"/>
              <a:t>oscillazioni</a:t>
            </a:r>
            <a:r>
              <a:rPr lang="en-GB" dirty="0"/>
              <a:t> di </a:t>
            </a:r>
            <a:r>
              <a:rPr lang="en-GB" dirty="0" err="1"/>
              <a:t>densità</a:t>
            </a:r>
            <a:r>
              <a:rPr lang="en-GB" dirty="0"/>
              <a:t> secondo </a:t>
            </a:r>
            <a:r>
              <a:rPr lang="en-GB" dirty="0" err="1"/>
              <a:t>l’equazione</a:t>
            </a:r>
            <a:r>
              <a:rPr lang="en-GB" dirty="0"/>
              <a:t> di </a:t>
            </a:r>
            <a:r>
              <a:rPr lang="en-GB" dirty="0" err="1"/>
              <a:t>oscillatore</a:t>
            </a:r>
            <a:r>
              <a:rPr lang="en-GB" dirty="0"/>
              <a:t>, dove </a:t>
            </a:r>
            <a:r>
              <a:rPr lang="en-GB" dirty="0" err="1"/>
              <a:t>tutte</a:t>
            </a:r>
            <a:r>
              <a:rPr lang="en-GB" dirty="0"/>
              <a:t> le </a:t>
            </a:r>
            <a:r>
              <a:rPr lang="en-GB" dirty="0" err="1"/>
              <a:t>particelle</a:t>
            </a:r>
            <a:r>
              <a:rPr lang="en-GB" dirty="0"/>
              <a:t> </a:t>
            </a:r>
            <a:r>
              <a:rPr lang="en-GB" dirty="0" err="1"/>
              <a:t>oscillanno</a:t>
            </a:r>
            <a:r>
              <a:rPr lang="en-GB" dirty="0"/>
              <a:t> con la </a:t>
            </a:r>
            <a:r>
              <a:rPr lang="en-GB" dirty="0" err="1"/>
              <a:t>stessa</a:t>
            </a:r>
            <a:r>
              <a:rPr lang="en-GB" dirty="0"/>
              <a:t> </a:t>
            </a:r>
            <a:r>
              <a:rPr lang="en-GB" dirty="0" err="1"/>
              <a:t>frequenza</a:t>
            </a:r>
            <a:r>
              <a:rPr lang="en-GB" dirty="0"/>
              <a:t> </a:t>
            </a:r>
            <a:r>
              <a:rPr lang="en-GB" dirty="0" err="1"/>
              <a:t>che</a:t>
            </a:r>
            <a:r>
              <a:rPr lang="en-GB" dirty="0"/>
              <a:t> </a:t>
            </a:r>
            <a:r>
              <a:rPr lang="en-GB" dirty="0" err="1"/>
              <a:t>prende</a:t>
            </a:r>
            <a:r>
              <a:rPr lang="en-GB" dirty="0"/>
              <a:t> il </a:t>
            </a:r>
            <a:r>
              <a:rPr lang="en-GB" dirty="0" err="1"/>
              <a:t>nome</a:t>
            </a:r>
            <a:r>
              <a:rPr lang="en-GB" dirty="0"/>
              <a:t> di </a:t>
            </a:r>
            <a:r>
              <a:rPr lang="en-GB" dirty="0" err="1"/>
              <a:t>frequenza</a:t>
            </a:r>
            <a:r>
              <a:rPr lang="en-GB" dirty="0"/>
              <a:t> di plasma. </a:t>
            </a:r>
            <a:r>
              <a:rPr lang="en-GB" dirty="0" err="1"/>
              <a:t>Quindi</a:t>
            </a:r>
            <a:r>
              <a:rPr lang="en-GB" dirty="0"/>
              <a:t> </a:t>
            </a:r>
            <a:r>
              <a:rPr lang="en-GB" dirty="0" err="1"/>
              <a:t>cambiando</a:t>
            </a:r>
            <a:r>
              <a:rPr lang="en-GB" dirty="0"/>
              <a:t> la </a:t>
            </a:r>
            <a:r>
              <a:rPr lang="en-GB" dirty="0" err="1"/>
              <a:t>variabile</a:t>
            </a:r>
            <a:r>
              <a:rPr lang="en-GB" dirty="0"/>
              <a:t> </a:t>
            </a:r>
            <a:r>
              <a:rPr lang="en-GB" dirty="0" err="1"/>
              <a:t>indipendente</a:t>
            </a:r>
            <a:r>
              <a:rPr lang="en-GB" dirty="0"/>
              <a:t> da t a z, </a:t>
            </a:r>
            <a:r>
              <a:rPr lang="en-GB" dirty="0" err="1"/>
              <a:t>si</a:t>
            </a:r>
            <a:r>
              <a:rPr lang="en-GB" dirty="0"/>
              <a:t> ha la </a:t>
            </a:r>
            <a:r>
              <a:rPr lang="en-GB" dirty="0" err="1"/>
              <a:t>stessa</a:t>
            </a:r>
            <a:r>
              <a:rPr lang="en-GB" dirty="0"/>
              <a:t> </a:t>
            </a:r>
            <a:r>
              <a:rPr lang="en-GB" dirty="0" err="1"/>
              <a:t>espressione</a:t>
            </a:r>
            <a:r>
              <a:rPr lang="en-GB" dirty="0"/>
              <a:t> in </a:t>
            </a:r>
            <a:r>
              <a:rPr lang="en-GB" dirty="0" err="1"/>
              <a:t>funzione</a:t>
            </a:r>
            <a:r>
              <a:rPr lang="en-GB" dirty="0"/>
              <a:t> del </a:t>
            </a:r>
            <a:r>
              <a:rPr lang="en-GB" dirty="0" err="1"/>
              <a:t>numero</a:t>
            </a:r>
            <a:r>
              <a:rPr lang="en-GB" dirty="0"/>
              <a:t> </a:t>
            </a:r>
            <a:r>
              <a:rPr lang="en-GB" dirty="0" err="1"/>
              <a:t>d’onda</a:t>
            </a:r>
            <a:r>
              <a:rPr lang="en-GB" dirty="0"/>
              <a:t> id plasm. </a:t>
            </a:r>
          </a:p>
          <a:p>
            <a:r>
              <a:rPr lang="en-GB" dirty="0" err="1"/>
              <a:t>Quindi</a:t>
            </a:r>
            <a:r>
              <a:rPr lang="en-GB" dirty="0"/>
              <a:t> </a:t>
            </a:r>
            <a:r>
              <a:rPr lang="en-GB" dirty="0" err="1"/>
              <a:t>quello</a:t>
            </a:r>
            <a:r>
              <a:rPr lang="en-GB" dirty="0"/>
              <a:t> </a:t>
            </a:r>
            <a:r>
              <a:rPr lang="en-GB" dirty="0" err="1"/>
              <a:t>che</a:t>
            </a:r>
            <a:r>
              <a:rPr lang="en-GB" dirty="0"/>
              <a:t> </a:t>
            </a:r>
            <a:r>
              <a:rPr lang="en-GB" dirty="0" err="1"/>
              <a:t>abbiamo</a:t>
            </a:r>
            <a:r>
              <a:rPr lang="en-GB" dirty="0"/>
              <a:t> </a:t>
            </a:r>
            <a:r>
              <a:rPr lang="en-GB" dirty="0" err="1"/>
              <a:t>fatto</a:t>
            </a:r>
            <a:r>
              <a:rPr lang="en-GB" dirty="0"/>
              <a:t> </a:t>
            </a:r>
            <a:r>
              <a:rPr lang="en-GB" dirty="0" err="1"/>
              <a:t>è</a:t>
            </a:r>
            <a:r>
              <a:rPr lang="en-GB" dirty="0"/>
              <a:t> </a:t>
            </a:r>
            <a:r>
              <a:rPr lang="en-GB" dirty="0" err="1"/>
              <a:t>stato</a:t>
            </a:r>
            <a:r>
              <a:rPr lang="en-GB" dirty="0"/>
              <a:t> scrive la </a:t>
            </a:r>
            <a:r>
              <a:rPr lang="en-GB" dirty="0" err="1"/>
              <a:t>densità</a:t>
            </a:r>
            <a:r>
              <a:rPr lang="en-GB" dirty="0"/>
              <a:t> di plasma, come </a:t>
            </a:r>
            <a:r>
              <a:rPr lang="en-GB" dirty="0" err="1"/>
              <a:t>unca</a:t>
            </a:r>
            <a:r>
              <a:rPr lang="en-GB" dirty="0"/>
              <a:t> </a:t>
            </a:r>
            <a:r>
              <a:rPr lang="en-GB" dirty="0" err="1"/>
              <a:t>costante</a:t>
            </a:r>
            <a:r>
              <a:rPr lang="en-GB" dirty="0"/>
              <a:t> C </a:t>
            </a:r>
            <a:r>
              <a:rPr lang="en-GB" dirty="0" err="1"/>
              <a:t>che</a:t>
            </a:r>
            <a:r>
              <a:rPr lang="en-GB" dirty="0"/>
              <a:t> </a:t>
            </a:r>
            <a:r>
              <a:rPr lang="en-GB" dirty="0" err="1"/>
              <a:t>dipende</a:t>
            </a:r>
            <a:r>
              <a:rPr lang="en-GB" dirty="0"/>
              <a:t> dal </a:t>
            </a:r>
            <a:r>
              <a:rPr lang="en-GB" dirty="0" err="1"/>
              <a:t>numero</a:t>
            </a:r>
            <a:r>
              <a:rPr lang="en-GB" dirty="0"/>
              <a:t> di </a:t>
            </a:r>
            <a:r>
              <a:rPr lang="en-GB" dirty="0" err="1"/>
              <a:t>particelle</a:t>
            </a:r>
            <a:r>
              <a:rPr lang="en-GB" dirty="0"/>
              <a:t>, </a:t>
            </a:r>
            <a:r>
              <a:rPr lang="en-GB" dirty="0" err="1"/>
              <a:t>diviso</a:t>
            </a:r>
            <a:r>
              <a:rPr lang="en-GB" dirty="0"/>
              <a:t> </a:t>
            </a:r>
            <a:r>
              <a:rPr lang="en-GB" dirty="0" err="1"/>
              <a:t>sigmaXa</a:t>
            </a:r>
            <a:r>
              <a:rPr lang="en-GB" dirty="0"/>
              <a:t> </a:t>
            </a:r>
            <a:r>
              <a:rPr lang="en-GB" dirty="0" err="1"/>
              <a:t>alla</a:t>
            </a:r>
            <a:r>
              <a:rPr lang="en-GB" dirty="0"/>
              <a:t> 3, </a:t>
            </a:r>
            <a:r>
              <a:rPr lang="en-GB" dirty="0" err="1"/>
              <a:t>ovvero</a:t>
            </a:r>
            <a:r>
              <a:rPr lang="en-GB" dirty="0"/>
              <a:t> sempre </a:t>
            </a:r>
            <a:r>
              <a:rPr lang="en-GB" dirty="0" err="1"/>
              <a:t>mantenendo</a:t>
            </a:r>
            <a:r>
              <a:rPr lang="en-GB" dirty="0"/>
              <a:t> </a:t>
            </a:r>
            <a:r>
              <a:rPr lang="en-GB" dirty="0" err="1"/>
              <a:t>l’approssimazione</a:t>
            </a:r>
            <a:r>
              <a:rPr lang="en-GB" dirty="0"/>
              <a:t> di </a:t>
            </a:r>
            <a:r>
              <a:rPr lang="en-GB" dirty="0" err="1"/>
              <a:t>triplo</a:t>
            </a:r>
            <a:r>
              <a:rPr lang="en-GB" dirty="0"/>
              <a:t> </a:t>
            </a:r>
            <a:r>
              <a:rPr lang="en-GB" dirty="0" err="1"/>
              <a:t>wais</a:t>
            </a:r>
            <a:r>
              <a:rPr lang="en-GB" dirty="0"/>
              <a:t>.  </a:t>
            </a:r>
          </a:p>
          <a:p>
            <a:r>
              <a:rPr lang="en-GB" dirty="0" err="1"/>
              <a:t>Quindi</a:t>
            </a:r>
            <a:r>
              <a:rPr lang="en-GB" dirty="0"/>
              <a:t> </a:t>
            </a:r>
            <a:r>
              <a:rPr lang="en-GB" dirty="0" err="1"/>
              <a:t>sostiutendo</a:t>
            </a:r>
            <a:r>
              <a:rPr lang="en-GB" dirty="0"/>
              <a:t> </a:t>
            </a:r>
            <a:r>
              <a:rPr lang="en-GB" dirty="0" err="1"/>
              <a:t>nell’equazione</a:t>
            </a:r>
            <a:r>
              <a:rPr lang="en-GB" dirty="0"/>
              <a:t>, </a:t>
            </a:r>
            <a:r>
              <a:rPr lang="en-GB" dirty="0" err="1"/>
              <a:t>abbiamo</a:t>
            </a:r>
            <a:r>
              <a:rPr lang="en-GB" dirty="0"/>
              <a:t> </a:t>
            </a:r>
            <a:r>
              <a:rPr lang="en-GB" dirty="0" err="1"/>
              <a:t>trovato</a:t>
            </a:r>
            <a:r>
              <a:rPr lang="en-GB" dirty="0"/>
              <a:t> </a:t>
            </a:r>
            <a:r>
              <a:rPr lang="en-GB" dirty="0" err="1"/>
              <a:t>una</a:t>
            </a:r>
            <a:r>
              <a:rPr lang="en-GB" dirty="0"/>
              <a:t> </a:t>
            </a:r>
            <a:r>
              <a:rPr lang="en-GB" dirty="0" err="1"/>
              <a:t>relazione</a:t>
            </a:r>
            <a:r>
              <a:rPr lang="en-GB" dirty="0"/>
              <a:t> </a:t>
            </a:r>
            <a:r>
              <a:rPr lang="en-GB" dirty="0" err="1"/>
              <a:t>tra</a:t>
            </a:r>
            <a:r>
              <a:rPr lang="en-GB" dirty="0"/>
              <a:t> il </a:t>
            </a:r>
            <a:r>
              <a:rPr lang="en-GB" dirty="0" err="1"/>
              <a:t>numero</a:t>
            </a:r>
            <a:r>
              <a:rPr lang="en-GB" dirty="0"/>
              <a:t> d’’</a:t>
            </a:r>
            <a:r>
              <a:rPr lang="en-GB" dirty="0" err="1"/>
              <a:t>onda</a:t>
            </a:r>
            <a:r>
              <a:rPr lang="en-GB" dirty="0"/>
              <a:t> di plasma e il nostro k.</a:t>
            </a:r>
          </a:p>
          <a:p>
            <a:endParaRPr lang="en-IT" dirty="0"/>
          </a:p>
        </p:txBody>
      </p:sp>
      <p:sp>
        <p:nvSpPr>
          <p:cNvPr id="4" name="Slide Number Placeholder 3"/>
          <p:cNvSpPr>
            <a:spLocks noGrp="1"/>
          </p:cNvSpPr>
          <p:nvPr>
            <p:ph type="sldNum" sz="quarter" idx="5"/>
          </p:nvPr>
        </p:nvSpPr>
        <p:spPr/>
        <p:txBody>
          <a:bodyPr/>
          <a:lstStyle/>
          <a:p>
            <a:fld id="{459737CF-EB05-8748-A5B0-7B3FC42F2BE5}" type="slidenum">
              <a:rPr lang="en-IT" smtClean="0"/>
              <a:t>38</a:t>
            </a:fld>
            <a:endParaRPr lang="en-IT"/>
          </a:p>
        </p:txBody>
      </p:sp>
    </p:spTree>
    <p:extLst>
      <p:ext uri="{BB962C8B-B14F-4D97-AF65-F5344CB8AC3E}">
        <p14:creationId xmlns:p14="http://schemas.microsoft.com/office/powerpoint/2010/main" val="3181506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100" dirty="0">
              <a:latin typeface="+mn-lt"/>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39</a:t>
            </a:fld>
            <a:endParaRPr lang="en-IT"/>
          </a:p>
        </p:txBody>
      </p:sp>
    </p:spTree>
    <p:extLst>
      <p:ext uri="{BB962C8B-B14F-4D97-AF65-F5344CB8AC3E}">
        <p14:creationId xmlns:p14="http://schemas.microsoft.com/office/powerpoint/2010/main" val="2405826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40</a:t>
            </a:fld>
            <a:endParaRPr lang="en-IT"/>
          </a:p>
        </p:txBody>
      </p:sp>
    </p:spTree>
    <p:extLst>
      <p:ext uri="{BB962C8B-B14F-4D97-AF65-F5344CB8AC3E}">
        <p14:creationId xmlns:p14="http://schemas.microsoft.com/office/powerpoint/2010/main" val="2419349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42</a:t>
            </a:fld>
            <a:endParaRPr lang="en-IT"/>
          </a:p>
        </p:txBody>
      </p:sp>
    </p:spTree>
    <p:extLst>
      <p:ext uri="{BB962C8B-B14F-4D97-AF65-F5344CB8AC3E}">
        <p14:creationId xmlns:p14="http://schemas.microsoft.com/office/powerpoint/2010/main" val="304474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1800" dirty="0"/>
          </a:p>
        </p:txBody>
      </p:sp>
      <p:sp>
        <p:nvSpPr>
          <p:cNvPr id="4" name="Slide Number Placeholder 3"/>
          <p:cNvSpPr>
            <a:spLocks noGrp="1"/>
          </p:cNvSpPr>
          <p:nvPr>
            <p:ph type="sldNum" sz="quarter" idx="5"/>
          </p:nvPr>
        </p:nvSpPr>
        <p:spPr/>
        <p:txBody>
          <a:bodyPr/>
          <a:lstStyle/>
          <a:p>
            <a:fld id="{D2727C87-24C9-9B45-9824-A76EB50B3D31}" type="slidenum">
              <a:rPr lang="en-IT" smtClean="0"/>
              <a:t>4</a:t>
            </a:fld>
            <a:endParaRPr lang="en-IT"/>
          </a:p>
        </p:txBody>
      </p:sp>
    </p:spTree>
    <p:extLst>
      <p:ext uri="{BB962C8B-B14F-4D97-AF65-F5344CB8AC3E}">
        <p14:creationId xmlns:p14="http://schemas.microsoft.com/office/powerpoint/2010/main" val="171392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dirty="0">
              <a:latin typeface="+mn-lt"/>
            </a:endParaRPr>
          </a:p>
        </p:txBody>
      </p:sp>
      <p:sp>
        <p:nvSpPr>
          <p:cNvPr id="4" name="Slide Number Placeholder 3"/>
          <p:cNvSpPr>
            <a:spLocks noGrp="1"/>
          </p:cNvSpPr>
          <p:nvPr>
            <p:ph type="sldNum" sz="quarter" idx="5"/>
          </p:nvPr>
        </p:nvSpPr>
        <p:spPr/>
        <p:txBody>
          <a:bodyPr/>
          <a:lstStyle/>
          <a:p>
            <a:fld id="{D2727C87-24C9-9B45-9824-A76EB50B3D31}" type="slidenum">
              <a:rPr lang="en-IT" smtClean="0"/>
              <a:t>5</a:t>
            </a:fld>
            <a:endParaRPr lang="en-IT"/>
          </a:p>
        </p:txBody>
      </p:sp>
    </p:spTree>
    <p:extLst>
      <p:ext uri="{BB962C8B-B14F-4D97-AF65-F5344CB8AC3E}">
        <p14:creationId xmlns:p14="http://schemas.microsoft.com/office/powerpoint/2010/main" val="151462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IT" sz="110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9737CF-EB05-8748-A5B0-7B3FC42F2BE5}" type="slidenum">
              <a:rPr lang="en-IT" smtClean="0"/>
              <a:t>6</a:t>
            </a:fld>
            <a:endParaRPr lang="en-IT"/>
          </a:p>
        </p:txBody>
      </p:sp>
    </p:spTree>
    <p:extLst>
      <p:ext uri="{BB962C8B-B14F-4D97-AF65-F5344CB8AC3E}">
        <p14:creationId xmlns:p14="http://schemas.microsoft.com/office/powerpoint/2010/main" val="136157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59737CF-EB05-8748-A5B0-7B3FC42F2BE5}" type="slidenum">
              <a:rPr lang="en-IT" smtClean="0"/>
              <a:t>7</a:t>
            </a:fld>
            <a:endParaRPr lang="en-IT"/>
          </a:p>
        </p:txBody>
      </p:sp>
    </p:spTree>
    <p:extLst>
      <p:ext uri="{BB962C8B-B14F-4D97-AF65-F5344CB8AC3E}">
        <p14:creationId xmlns:p14="http://schemas.microsoft.com/office/powerpoint/2010/main" val="224974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D2727C87-24C9-9B45-9824-A76EB50B3D31}" type="slidenum">
              <a:rPr lang="en-IT" smtClean="0"/>
              <a:t>8</a:t>
            </a:fld>
            <a:endParaRPr lang="en-IT"/>
          </a:p>
        </p:txBody>
      </p:sp>
    </p:spTree>
    <p:extLst>
      <p:ext uri="{BB962C8B-B14F-4D97-AF65-F5344CB8AC3E}">
        <p14:creationId xmlns:p14="http://schemas.microsoft.com/office/powerpoint/2010/main" val="71728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en-I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BBAE4DE-E110-1B42-9180-53A9E793706D}" type="slidenum">
              <a:rPr lang="it-IT" smtClean="0"/>
              <a:t>9</a:t>
            </a:fld>
            <a:endParaRPr lang="it-IT"/>
          </a:p>
        </p:txBody>
      </p:sp>
    </p:spTree>
    <p:extLst>
      <p:ext uri="{BB962C8B-B14F-4D97-AF65-F5344CB8AC3E}">
        <p14:creationId xmlns:p14="http://schemas.microsoft.com/office/powerpoint/2010/main" val="3817189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DA0341-FC3C-4422-94EE-DE2382B2BE3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it-IT"/>
          </a:p>
        </p:txBody>
      </p:sp>
      <p:sp>
        <p:nvSpPr>
          <p:cNvPr id="3" name="Sottotitolo 2">
            <a:extLst>
              <a:ext uri="{FF2B5EF4-FFF2-40B4-BE49-F238E27FC236}">
                <a16:creationId xmlns:a16="http://schemas.microsoft.com/office/drawing/2014/main" id="{96476282-F32D-4ECD-852B-95EC880413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a:p>
        </p:txBody>
      </p:sp>
      <p:sp>
        <p:nvSpPr>
          <p:cNvPr id="4" name="Rectangle 4">
            <a:extLst>
              <a:ext uri="{FF2B5EF4-FFF2-40B4-BE49-F238E27FC236}">
                <a16:creationId xmlns:a16="http://schemas.microsoft.com/office/drawing/2014/main" id="{EE855E76-424F-AC6E-00A8-2CAFA0E88A70}"/>
              </a:ext>
            </a:extLst>
          </p:cNvPr>
          <p:cNvSpPr>
            <a:spLocks noGrp="1" noChangeArrowheads="1"/>
          </p:cNvSpPr>
          <p:nvPr>
            <p:ph type="dt" sz="half" idx="10"/>
          </p:nvPr>
        </p:nvSpPr>
        <p:spPr>
          <a:ln/>
        </p:spPr>
        <p:txBody>
          <a:bodyPr/>
          <a:lstStyle>
            <a:lvl1pPr>
              <a:defRPr/>
            </a:lvl1pPr>
          </a:lstStyle>
          <a:p>
            <a:fld id="{996B30C8-2854-FC4E-9D51-0F95FCA82863}" type="datetime1">
              <a:rPr lang="it-IT" smtClean="0"/>
              <a:t>21/11/23</a:t>
            </a:fld>
            <a:endParaRPr lang="en-IT"/>
          </a:p>
        </p:txBody>
      </p:sp>
      <p:sp>
        <p:nvSpPr>
          <p:cNvPr id="5" name="Rectangle 5">
            <a:extLst>
              <a:ext uri="{FF2B5EF4-FFF2-40B4-BE49-F238E27FC236}">
                <a16:creationId xmlns:a16="http://schemas.microsoft.com/office/drawing/2014/main" id="{4FBE065C-2B3A-16D9-B427-29B7BF564E8E}"/>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0F54BFA3-1B8D-F062-579E-858D92281E91}"/>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35549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69B2DB-6E53-4896-A0F2-5BCC5D77C273}"/>
              </a:ext>
            </a:extLst>
          </p:cNvPr>
          <p:cNvSpPr>
            <a:spLocks noGrp="1"/>
          </p:cNvSpPr>
          <p:nvPr>
            <p:ph type="title"/>
          </p:nvPr>
        </p:nvSpPr>
        <p:spPr/>
        <p:txBody>
          <a:bodyPr/>
          <a:lstStyle/>
          <a:p>
            <a:r>
              <a:rPr lang="en-GB"/>
              <a:t>Click to edit Master title style</a:t>
            </a:r>
            <a:endParaRPr lang="it-IT"/>
          </a:p>
        </p:txBody>
      </p:sp>
      <p:sp>
        <p:nvSpPr>
          <p:cNvPr id="3" name="Segnaposto testo verticale 2">
            <a:extLst>
              <a:ext uri="{FF2B5EF4-FFF2-40B4-BE49-F238E27FC236}">
                <a16:creationId xmlns:a16="http://schemas.microsoft.com/office/drawing/2014/main" id="{53DDE009-FC79-407D-B7EE-D92C6448D3F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Rectangle 4">
            <a:extLst>
              <a:ext uri="{FF2B5EF4-FFF2-40B4-BE49-F238E27FC236}">
                <a16:creationId xmlns:a16="http://schemas.microsoft.com/office/drawing/2014/main" id="{2CE29708-B15B-E967-D9DB-DBE3F3EF82E7}"/>
              </a:ext>
            </a:extLst>
          </p:cNvPr>
          <p:cNvSpPr>
            <a:spLocks noGrp="1" noChangeArrowheads="1"/>
          </p:cNvSpPr>
          <p:nvPr>
            <p:ph type="dt" sz="half" idx="10"/>
          </p:nvPr>
        </p:nvSpPr>
        <p:spPr>
          <a:ln/>
        </p:spPr>
        <p:txBody>
          <a:bodyPr/>
          <a:lstStyle>
            <a:lvl1pPr>
              <a:defRPr/>
            </a:lvl1pPr>
          </a:lstStyle>
          <a:p>
            <a:fld id="{1328D0B2-2BF6-8043-A564-381B3B8E6FB5}" type="datetime1">
              <a:rPr lang="it-IT" smtClean="0"/>
              <a:t>21/11/23</a:t>
            </a:fld>
            <a:endParaRPr lang="en-IT"/>
          </a:p>
        </p:txBody>
      </p:sp>
      <p:sp>
        <p:nvSpPr>
          <p:cNvPr id="5" name="Rectangle 5">
            <a:extLst>
              <a:ext uri="{FF2B5EF4-FFF2-40B4-BE49-F238E27FC236}">
                <a16:creationId xmlns:a16="http://schemas.microsoft.com/office/drawing/2014/main" id="{18CAD105-C0CD-5B75-9E29-1329D93B6909}"/>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45F41736-1189-4B35-323C-3A666D136F3C}"/>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73587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B09450-4EBF-402B-8C8B-29868E023224}"/>
              </a:ext>
            </a:extLst>
          </p:cNvPr>
          <p:cNvSpPr>
            <a:spLocks noGrp="1"/>
          </p:cNvSpPr>
          <p:nvPr>
            <p:ph type="title" orient="vert"/>
          </p:nvPr>
        </p:nvSpPr>
        <p:spPr>
          <a:xfrm>
            <a:off x="9048752" y="409575"/>
            <a:ext cx="2518833" cy="5457825"/>
          </a:xfrm>
        </p:spPr>
        <p:txBody>
          <a:bodyPr vert="eaVert"/>
          <a:lstStyle/>
          <a:p>
            <a:r>
              <a:rPr lang="en-GB"/>
              <a:t>Click to edit Master title style</a:t>
            </a:r>
            <a:endParaRPr lang="it-IT"/>
          </a:p>
        </p:txBody>
      </p:sp>
      <p:sp>
        <p:nvSpPr>
          <p:cNvPr id="3" name="Segnaposto testo verticale 2">
            <a:extLst>
              <a:ext uri="{FF2B5EF4-FFF2-40B4-BE49-F238E27FC236}">
                <a16:creationId xmlns:a16="http://schemas.microsoft.com/office/drawing/2014/main" id="{2329D512-ED31-45D2-97F6-00BA837AB542}"/>
              </a:ext>
            </a:extLst>
          </p:cNvPr>
          <p:cNvSpPr>
            <a:spLocks noGrp="1"/>
          </p:cNvSpPr>
          <p:nvPr>
            <p:ph type="body" orient="vert" idx="1"/>
          </p:nvPr>
        </p:nvSpPr>
        <p:spPr>
          <a:xfrm>
            <a:off x="1488017" y="409575"/>
            <a:ext cx="7357533" cy="54578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Rectangle 4">
            <a:extLst>
              <a:ext uri="{FF2B5EF4-FFF2-40B4-BE49-F238E27FC236}">
                <a16:creationId xmlns:a16="http://schemas.microsoft.com/office/drawing/2014/main" id="{BDD2B1F0-EA70-526B-CF51-381BC3EDF634}"/>
              </a:ext>
            </a:extLst>
          </p:cNvPr>
          <p:cNvSpPr>
            <a:spLocks noGrp="1" noChangeArrowheads="1"/>
          </p:cNvSpPr>
          <p:nvPr>
            <p:ph type="dt" sz="half" idx="10"/>
          </p:nvPr>
        </p:nvSpPr>
        <p:spPr>
          <a:ln/>
        </p:spPr>
        <p:txBody>
          <a:bodyPr/>
          <a:lstStyle>
            <a:lvl1pPr>
              <a:defRPr/>
            </a:lvl1pPr>
          </a:lstStyle>
          <a:p>
            <a:fld id="{6C7F59CC-28AC-154B-83B7-DC0D905AA14F}" type="datetime1">
              <a:rPr lang="it-IT" smtClean="0"/>
              <a:t>21/11/23</a:t>
            </a:fld>
            <a:endParaRPr lang="en-IT"/>
          </a:p>
        </p:txBody>
      </p:sp>
      <p:sp>
        <p:nvSpPr>
          <p:cNvPr id="5" name="Rectangle 5">
            <a:extLst>
              <a:ext uri="{FF2B5EF4-FFF2-40B4-BE49-F238E27FC236}">
                <a16:creationId xmlns:a16="http://schemas.microsoft.com/office/drawing/2014/main" id="{12E40E68-973C-48B0-CEEC-6DD92D5E50CB}"/>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F3B95A7E-7518-C0DC-C250-5E745DE8CBBD}"/>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2862454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FD5D17-C283-4C72-B366-B266DB2B3D53}"/>
              </a:ext>
            </a:extLst>
          </p:cNvPr>
          <p:cNvSpPr>
            <a:spLocks noGrp="1"/>
          </p:cNvSpPr>
          <p:nvPr>
            <p:ph type="title"/>
          </p:nvPr>
        </p:nvSpPr>
        <p:spPr>
          <a:xfrm>
            <a:off x="1488018" y="409576"/>
            <a:ext cx="10079567" cy="504825"/>
          </a:xfrm>
        </p:spPr>
        <p:txBody>
          <a:bodyPr/>
          <a:lstStyle/>
          <a:p>
            <a:r>
              <a:rPr lang="en-GB"/>
              <a:t>Click to edit Master title style</a:t>
            </a:r>
            <a:endParaRPr lang="it-IT"/>
          </a:p>
        </p:txBody>
      </p:sp>
      <p:sp>
        <p:nvSpPr>
          <p:cNvPr id="3" name="Segnaposto testo 2">
            <a:extLst>
              <a:ext uri="{FF2B5EF4-FFF2-40B4-BE49-F238E27FC236}">
                <a16:creationId xmlns:a16="http://schemas.microsoft.com/office/drawing/2014/main" id="{B3D56E0B-5387-4083-A93D-727AC69C5E90}"/>
              </a:ext>
            </a:extLst>
          </p:cNvPr>
          <p:cNvSpPr>
            <a:spLocks noGrp="1"/>
          </p:cNvSpPr>
          <p:nvPr>
            <p:ph type="body" sz="half" idx="1"/>
          </p:nvPr>
        </p:nvSpPr>
        <p:spPr>
          <a:xfrm>
            <a:off x="1488018" y="1752600"/>
            <a:ext cx="4938183"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contenuto 3">
            <a:extLst>
              <a:ext uri="{FF2B5EF4-FFF2-40B4-BE49-F238E27FC236}">
                <a16:creationId xmlns:a16="http://schemas.microsoft.com/office/drawing/2014/main" id="{EE32A395-BE42-432E-9A08-13E191CF51C2}"/>
              </a:ext>
            </a:extLst>
          </p:cNvPr>
          <p:cNvSpPr>
            <a:spLocks noGrp="1"/>
          </p:cNvSpPr>
          <p:nvPr>
            <p:ph sz="half" idx="2"/>
          </p:nvPr>
        </p:nvSpPr>
        <p:spPr>
          <a:xfrm>
            <a:off x="6629400" y="1752600"/>
            <a:ext cx="4938184"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Rectangle 4">
            <a:extLst>
              <a:ext uri="{FF2B5EF4-FFF2-40B4-BE49-F238E27FC236}">
                <a16:creationId xmlns:a16="http://schemas.microsoft.com/office/drawing/2014/main" id="{FD7743D2-AD7B-80AD-D189-1A6B04FAFCD9}"/>
              </a:ext>
            </a:extLst>
          </p:cNvPr>
          <p:cNvSpPr>
            <a:spLocks noGrp="1" noChangeArrowheads="1"/>
          </p:cNvSpPr>
          <p:nvPr>
            <p:ph type="dt" sz="half" idx="10"/>
          </p:nvPr>
        </p:nvSpPr>
        <p:spPr>
          <a:ln/>
        </p:spPr>
        <p:txBody>
          <a:bodyPr/>
          <a:lstStyle>
            <a:lvl1pPr>
              <a:defRPr/>
            </a:lvl1pPr>
          </a:lstStyle>
          <a:p>
            <a:fld id="{A898FDE5-B2B3-BB49-90FD-345C28736B29}" type="datetime1">
              <a:rPr lang="it-IT" smtClean="0"/>
              <a:t>21/11/23</a:t>
            </a:fld>
            <a:endParaRPr lang="en-IT"/>
          </a:p>
        </p:txBody>
      </p:sp>
      <p:sp>
        <p:nvSpPr>
          <p:cNvPr id="6" name="Rectangle 5">
            <a:extLst>
              <a:ext uri="{FF2B5EF4-FFF2-40B4-BE49-F238E27FC236}">
                <a16:creationId xmlns:a16="http://schemas.microsoft.com/office/drawing/2014/main" id="{6BB756AC-8120-CDD4-DC4E-1B80CAA3EF99}"/>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7" name="Rectangle 6">
            <a:extLst>
              <a:ext uri="{FF2B5EF4-FFF2-40B4-BE49-F238E27FC236}">
                <a16:creationId xmlns:a16="http://schemas.microsoft.com/office/drawing/2014/main" id="{E338C78F-5533-6644-AFD0-19BFE103664E}"/>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301824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886FCE-12B4-4807-8D12-143CFF9818FE}"/>
              </a:ext>
            </a:extLst>
          </p:cNvPr>
          <p:cNvSpPr>
            <a:spLocks noGrp="1"/>
          </p:cNvSpPr>
          <p:nvPr>
            <p:ph type="title"/>
          </p:nvPr>
        </p:nvSpPr>
        <p:spPr>
          <a:xfrm>
            <a:off x="1488018" y="409576"/>
            <a:ext cx="10079567" cy="504825"/>
          </a:xfrm>
        </p:spPr>
        <p:txBody>
          <a:bodyPr/>
          <a:lstStyle/>
          <a:p>
            <a:r>
              <a:rPr lang="en-GB"/>
              <a:t>Click to edit Master title style</a:t>
            </a:r>
            <a:endParaRPr lang="it-IT"/>
          </a:p>
        </p:txBody>
      </p:sp>
      <p:sp>
        <p:nvSpPr>
          <p:cNvPr id="3" name="Segnaposto tabella 2">
            <a:extLst>
              <a:ext uri="{FF2B5EF4-FFF2-40B4-BE49-F238E27FC236}">
                <a16:creationId xmlns:a16="http://schemas.microsoft.com/office/drawing/2014/main" id="{81735B9B-198F-460E-BA6F-59DA443D87B1}"/>
              </a:ext>
            </a:extLst>
          </p:cNvPr>
          <p:cNvSpPr>
            <a:spLocks noGrp="1"/>
          </p:cNvSpPr>
          <p:nvPr>
            <p:ph type="tbl" idx="1"/>
          </p:nvPr>
        </p:nvSpPr>
        <p:spPr>
          <a:xfrm>
            <a:off x="1488018" y="1752600"/>
            <a:ext cx="10079567" cy="4114800"/>
          </a:xfrm>
        </p:spPr>
        <p:txBody>
          <a:bodyPr/>
          <a:lstStyle/>
          <a:p>
            <a:pPr lvl="0"/>
            <a:r>
              <a:rPr lang="en-GB" noProof="0"/>
              <a:t>Click icon to add table</a:t>
            </a:r>
            <a:endParaRPr lang="it-IT" noProof="0"/>
          </a:p>
        </p:txBody>
      </p:sp>
      <p:sp>
        <p:nvSpPr>
          <p:cNvPr id="4" name="Rectangle 4">
            <a:extLst>
              <a:ext uri="{FF2B5EF4-FFF2-40B4-BE49-F238E27FC236}">
                <a16:creationId xmlns:a16="http://schemas.microsoft.com/office/drawing/2014/main" id="{111A2579-04CE-177E-758F-D4E1AA19161A}"/>
              </a:ext>
            </a:extLst>
          </p:cNvPr>
          <p:cNvSpPr>
            <a:spLocks noGrp="1" noChangeArrowheads="1"/>
          </p:cNvSpPr>
          <p:nvPr>
            <p:ph type="dt" sz="half" idx="10"/>
          </p:nvPr>
        </p:nvSpPr>
        <p:spPr>
          <a:ln/>
        </p:spPr>
        <p:txBody>
          <a:bodyPr/>
          <a:lstStyle>
            <a:lvl1pPr>
              <a:defRPr/>
            </a:lvl1pPr>
          </a:lstStyle>
          <a:p>
            <a:fld id="{4C9C1CB9-9FF7-AB4C-A0B1-31BD55C35FED}" type="datetime1">
              <a:rPr lang="it-IT" smtClean="0"/>
              <a:t>21/11/23</a:t>
            </a:fld>
            <a:endParaRPr lang="en-IT"/>
          </a:p>
        </p:txBody>
      </p:sp>
      <p:sp>
        <p:nvSpPr>
          <p:cNvPr id="5" name="Rectangle 5">
            <a:extLst>
              <a:ext uri="{FF2B5EF4-FFF2-40B4-BE49-F238E27FC236}">
                <a16:creationId xmlns:a16="http://schemas.microsoft.com/office/drawing/2014/main" id="{A8DD3439-55AF-E7B4-38A5-39DBC1888730}"/>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7E8C4DA4-17AF-EFA3-17DA-476D6874B140}"/>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148072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FC7227-406E-41F7-B330-1035157CC778}"/>
              </a:ext>
            </a:extLst>
          </p:cNvPr>
          <p:cNvSpPr>
            <a:spLocks noGrp="1"/>
          </p:cNvSpPr>
          <p:nvPr>
            <p:ph type="title"/>
          </p:nvPr>
        </p:nvSpPr>
        <p:spPr>
          <a:xfrm>
            <a:off x="1488018" y="409576"/>
            <a:ext cx="10079567" cy="504825"/>
          </a:xfrm>
        </p:spPr>
        <p:txBody>
          <a:bodyPr/>
          <a:lstStyle/>
          <a:p>
            <a:r>
              <a:rPr lang="en-GB"/>
              <a:t>Click to edit Master title style</a:t>
            </a:r>
            <a:endParaRPr lang="it-IT"/>
          </a:p>
        </p:txBody>
      </p:sp>
      <p:sp>
        <p:nvSpPr>
          <p:cNvPr id="3" name="Segnaposto grafico 2">
            <a:extLst>
              <a:ext uri="{FF2B5EF4-FFF2-40B4-BE49-F238E27FC236}">
                <a16:creationId xmlns:a16="http://schemas.microsoft.com/office/drawing/2014/main" id="{E28733E2-83CD-4955-AB9D-4F84C6DC7E3A}"/>
              </a:ext>
            </a:extLst>
          </p:cNvPr>
          <p:cNvSpPr>
            <a:spLocks noGrp="1"/>
          </p:cNvSpPr>
          <p:nvPr>
            <p:ph type="chart" idx="1"/>
          </p:nvPr>
        </p:nvSpPr>
        <p:spPr>
          <a:xfrm>
            <a:off x="1488018" y="1752600"/>
            <a:ext cx="10079567" cy="4114800"/>
          </a:xfrm>
        </p:spPr>
        <p:txBody>
          <a:bodyPr/>
          <a:lstStyle/>
          <a:p>
            <a:pPr lvl="0"/>
            <a:r>
              <a:rPr lang="en-GB" noProof="0"/>
              <a:t>Click icon to add chart</a:t>
            </a:r>
            <a:endParaRPr lang="it-IT" noProof="0"/>
          </a:p>
        </p:txBody>
      </p:sp>
      <p:sp>
        <p:nvSpPr>
          <p:cNvPr id="4" name="Rectangle 4">
            <a:extLst>
              <a:ext uri="{FF2B5EF4-FFF2-40B4-BE49-F238E27FC236}">
                <a16:creationId xmlns:a16="http://schemas.microsoft.com/office/drawing/2014/main" id="{05C97116-2716-6234-30B3-0A6F078A4746}"/>
              </a:ext>
            </a:extLst>
          </p:cNvPr>
          <p:cNvSpPr>
            <a:spLocks noGrp="1" noChangeArrowheads="1"/>
          </p:cNvSpPr>
          <p:nvPr>
            <p:ph type="dt" sz="half" idx="10"/>
          </p:nvPr>
        </p:nvSpPr>
        <p:spPr>
          <a:ln/>
        </p:spPr>
        <p:txBody>
          <a:bodyPr/>
          <a:lstStyle>
            <a:lvl1pPr>
              <a:defRPr/>
            </a:lvl1pPr>
          </a:lstStyle>
          <a:p>
            <a:fld id="{F96E5EF2-820A-774B-A16F-1780ACDCEC8A}" type="datetime1">
              <a:rPr lang="it-IT" smtClean="0"/>
              <a:t>21/11/23</a:t>
            </a:fld>
            <a:endParaRPr lang="en-IT"/>
          </a:p>
        </p:txBody>
      </p:sp>
      <p:sp>
        <p:nvSpPr>
          <p:cNvPr id="5" name="Rectangle 5">
            <a:extLst>
              <a:ext uri="{FF2B5EF4-FFF2-40B4-BE49-F238E27FC236}">
                <a16:creationId xmlns:a16="http://schemas.microsoft.com/office/drawing/2014/main" id="{8A9AEA27-AB3E-AF37-7040-95BEFC5C3CBB}"/>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C8523243-86DD-DED6-CDC8-C307523FBAC2}"/>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418455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C01AE-5E4D-4A19-8779-58527A2396DF}"/>
              </a:ext>
            </a:extLst>
          </p:cNvPr>
          <p:cNvSpPr>
            <a:spLocks noGrp="1"/>
          </p:cNvSpPr>
          <p:nvPr>
            <p:ph type="title"/>
          </p:nvPr>
        </p:nvSpPr>
        <p:spPr/>
        <p:txBody>
          <a:bodyPr/>
          <a:lstStyle/>
          <a:p>
            <a:r>
              <a:rPr lang="en-GB"/>
              <a:t>Click to edit Master title style</a:t>
            </a:r>
            <a:endParaRPr lang="it-IT"/>
          </a:p>
        </p:txBody>
      </p:sp>
      <p:sp>
        <p:nvSpPr>
          <p:cNvPr id="3" name="Segnaposto contenuto 2">
            <a:extLst>
              <a:ext uri="{FF2B5EF4-FFF2-40B4-BE49-F238E27FC236}">
                <a16:creationId xmlns:a16="http://schemas.microsoft.com/office/drawing/2014/main" id="{D647B325-2A5D-43DC-9160-B4510C6A0DD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Rectangle 4">
            <a:extLst>
              <a:ext uri="{FF2B5EF4-FFF2-40B4-BE49-F238E27FC236}">
                <a16:creationId xmlns:a16="http://schemas.microsoft.com/office/drawing/2014/main" id="{3815565B-05B1-6847-BA06-735156C4081E}"/>
              </a:ext>
            </a:extLst>
          </p:cNvPr>
          <p:cNvSpPr>
            <a:spLocks noGrp="1" noChangeArrowheads="1"/>
          </p:cNvSpPr>
          <p:nvPr>
            <p:ph type="dt" sz="half" idx="10"/>
          </p:nvPr>
        </p:nvSpPr>
        <p:spPr>
          <a:ln/>
        </p:spPr>
        <p:txBody>
          <a:bodyPr/>
          <a:lstStyle>
            <a:lvl1pPr>
              <a:defRPr/>
            </a:lvl1pPr>
          </a:lstStyle>
          <a:p>
            <a:fld id="{FDC8E6F8-4445-DE42-B93E-6B1D432A74FA}" type="datetime1">
              <a:rPr lang="it-IT" smtClean="0"/>
              <a:t>21/11/23</a:t>
            </a:fld>
            <a:endParaRPr lang="en-IT"/>
          </a:p>
        </p:txBody>
      </p:sp>
      <p:sp>
        <p:nvSpPr>
          <p:cNvPr id="5" name="Rectangle 5">
            <a:extLst>
              <a:ext uri="{FF2B5EF4-FFF2-40B4-BE49-F238E27FC236}">
                <a16:creationId xmlns:a16="http://schemas.microsoft.com/office/drawing/2014/main" id="{DDA1C580-5BE2-CB42-E06F-CBBD4B2C7401}"/>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DC368EFE-1A3C-7D5C-254D-8D47D9F9F3B1}"/>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269616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49FB3F-AC1B-4839-BF69-3C99F0F8E181}"/>
              </a:ext>
            </a:extLst>
          </p:cNvPr>
          <p:cNvSpPr>
            <a:spLocks noGrp="1"/>
          </p:cNvSpPr>
          <p:nvPr>
            <p:ph type="title"/>
          </p:nvPr>
        </p:nvSpPr>
        <p:spPr>
          <a:xfrm>
            <a:off x="831851" y="1709738"/>
            <a:ext cx="10515600" cy="2852737"/>
          </a:xfrm>
        </p:spPr>
        <p:txBody>
          <a:bodyPr anchor="b"/>
          <a:lstStyle>
            <a:lvl1pPr>
              <a:defRPr sz="6000"/>
            </a:lvl1pPr>
          </a:lstStyle>
          <a:p>
            <a:r>
              <a:rPr lang="en-GB"/>
              <a:t>Click to edit Master title style</a:t>
            </a:r>
            <a:endParaRPr lang="it-IT"/>
          </a:p>
        </p:txBody>
      </p:sp>
      <p:sp>
        <p:nvSpPr>
          <p:cNvPr id="3" name="Segnaposto testo 2">
            <a:extLst>
              <a:ext uri="{FF2B5EF4-FFF2-40B4-BE49-F238E27FC236}">
                <a16:creationId xmlns:a16="http://schemas.microsoft.com/office/drawing/2014/main" id="{0CD585BB-354A-416C-9AA5-1407E67D59BB}"/>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Rectangle 4">
            <a:extLst>
              <a:ext uri="{FF2B5EF4-FFF2-40B4-BE49-F238E27FC236}">
                <a16:creationId xmlns:a16="http://schemas.microsoft.com/office/drawing/2014/main" id="{73243BC7-C365-9A56-1850-8D8C5A554528}"/>
              </a:ext>
            </a:extLst>
          </p:cNvPr>
          <p:cNvSpPr>
            <a:spLocks noGrp="1" noChangeArrowheads="1"/>
          </p:cNvSpPr>
          <p:nvPr>
            <p:ph type="dt" sz="half" idx="10"/>
          </p:nvPr>
        </p:nvSpPr>
        <p:spPr>
          <a:ln/>
        </p:spPr>
        <p:txBody>
          <a:bodyPr/>
          <a:lstStyle>
            <a:lvl1pPr>
              <a:defRPr/>
            </a:lvl1pPr>
          </a:lstStyle>
          <a:p>
            <a:fld id="{A8DE600D-2AB7-5247-9A69-C821EF7AF5BB}" type="datetime1">
              <a:rPr lang="it-IT" smtClean="0"/>
              <a:t>21/11/23</a:t>
            </a:fld>
            <a:endParaRPr lang="en-IT"/>
          </a:p>
        </p:txBody>
      </p:sp>
      <p:sp>
        <p:nvSpPr>
          <p:cNvPr id="5" name="Rectangle 5">
            <a:extLst>
              <a:ext uri="{FF2B5EF4-FFF2-40B4-BE49-F238E27FC236}">
                <a16:creationId xmlns:a16="http://schemas.microsoft.com/office/drawing/2014/main" id="{2AF90FCD-8086-E140-D9B9-71FCC52E97D8}"/>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6" name="Rectangle 6">
            <a:extLst>
              <a:ext uri="{FF2B5EF4-FFF2-40B4-BE49-F238E27FC236}">
                <a16:creationId xmlns:a16="http://schemas.microsoft.com/office/drawing/2014/main" id="{DFF0B202-7DA4-9FDD-CBD6-3A07AABCB538}"/>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2782770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923810-29BF-494D-8376-DBAD50AD6799}"/>
              </a:ext>
            </a:extLst>
          </p:cNvPr>
          <p:cNvSpPr>
            <a:spLocks noGrp="1"/>
          </p:cNvSpPr>
          <p:nvPr>
            <p:ph type="title"/>
          </p:nvPr>
        </p:nvSpPr>
        <p:spPr/>
        <p:txBody>
          <a:bodyPr/>
          <a:lstStyle/>
          <a:p>
            <a:r>
              <a:rPr lang="en-GB"/>
              <a:t>Click to edit Master title style</a:t>
            </a:r>
            <a:endParaRPr lang="it-IT"/>
          </a:p>
        </p:txBody>
      </p:sp>
      <p:sp>
        <p:nvSpPr>
          <p:cNvPr id="3" name="Segnaposto contenuto 2">
            <a:extLst>
              <a:ext uri="{FF2B5EF4-FFF2-40B4-BE49-F238E27FC236}">
                <a16:creationId xmlns:a16="http://schemas.microsoft.com/office/drawing/2014/main" id="{608CFD96-C42D-4BE4-AA7D-7F0D6FB0DB74}"/>
              </a:ext>
            </a:extLst>
          </p:cNvPr>
          <p:cNvSpPr>
            <a:spLocks noGrp="1"/>
          </p:cNvSpPr>
          <p:nvPr>
            <p:ph sz="half" idx="1"/>
          </p:nvPr>
        </p:nvSpPr>
        <p:spPr>
          <a:xfrm>
            <a:off x="1488018" y="1752600"/>
            <a:ext cx="4938183"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contenuto 3">
            <a:extLst>
              <a:ext uri="{FF2B5EF4-FFF2-40B4-BE49-F238E27FC236}">
                <a16:creationId xmlns:a16="http://schemas.microsoft.com/office/drawing/2014/main" id="{16D12B33-5075-4AD5-91D5-41869B4B465E}"/>
              </a:ext>
            </a:extLst>
          </p:cNvPr>
          <p:cNvSpPr>
            <a:spLocks noGrp="1"/>
          </p:cNvSpPr>
          <p:nvPr>
            <p:ph sz="half" idx="2"/>
          </p:nvPr>
        </p:nvSpPr>
        <p:spPr>
          <a:xfrm>
            <a:off x="6629400" y="1752600"/>
            <a:ext cx="4938184"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Rectangle 4">
            <a:extLst>
              <a:ext uri="{FF2B5EF4-FFF2-40B4-BE49-F238E27FC236}">
                <a16:creationId xmlns:a16="http://schemas.microsoft.com/office/drawing/2014/main" id="{9C01D051-DA9C-D354-F47A-FCE932FE3245}"/>
              </a:ext>
            </a:extLst>
          </p:cNvPr>
          <p:cNvSpPr>
            <a:spLocks noGrp="1" noChangeArrowheads="1"/>
          </p:cNvSpPr>
          <p:nvPr>
            <p:ph type="dt" sz="half" idx="10"/>
          </p:nvPr>
        </p:nvSpPr>
        <p:spPr>
          <a:ln/>
        </p:spPr>
        <p:txBody>
          <a:bodyPr/>
          <a:lstStyle>
            <a:lvl1pPr>
              <a:defRPr/>
            </a:lvl1pPr>
          </a:lstStyle>
          <a:p>
            <a:fld id="{253538E5-4206-4A42-9A5B-0F4DDF60D97B}" type="datetime1">
              <a:rPr lang="it-IT" smtClean="0"/>
              <a:t>21/11/23</a:t>
            </a:fld>
            <a:endParaRPr lang="en-IT"/>
          </a:p>
        </p:txBody>
      </p:sp>
      <p:sp>
        <p:nvSpPr>
          <p:cNvPr id="6" name="Rectangle 5">
            <a:extLst>
              <a:ext uri="{FF2B5EF4-FFF2-40B4-BE49-F238E27FC236}">
                <a16:creationId xmlns:a16="http://schemas.microsoft.com/office/drawing/2014/main" id="{99EE3244-D879-519D-D2EC-87BEF8EA0E34}"/>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7" name="Rectangle 6">
            <a:extLst>
              <a:ext uri="{FF2B5EF4-FFF2-40B4-BE49-F238E27FC236}">
                <a16:creationId xmlns:a16="http://schemas.microsoft.com/office/drawing/2014/main" id="{848B0494-6407-62DC-C979-07E465DC433F}"/>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1186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72E05D-C40D-486E-A2FF-2140A6BD1BB8}"/>
              </a:ext>
            </a:extLst>
          </p:cNvPr>
          <p:cNvSpPr>
            <a:spLocks noGrp="1"/>
          </p:cNvSpPr>
          <p:nvPr>
            <p:ph type="title"/>
          </p:nvPr>
        </p:nvSpPr>
        <p:spPr>
          <a:xfrm>
            <a:off x="840317" y="365126"/>
            <a:ext cx="10515600" cy="1325563"/>
          </a:xfrm>
        </p:spPr>
        <p:txBody>
          <a:bodyPr/>
          <a:lstStyle/>
          <a:p>
            <a:r>
              <a:rPr lang="en-GB"/>
              <a:t>Click to edit Master title style</a:t>
            </a:r>
            <a:endParaRPr lang="it-IT"/>
          </a:p>
        </p:txBody>
      </p:sp>
      <p:sp>
        <p:nvSpPr>
          <p:cNvPr id="3" name="Segnaposto testo 2">
            <a:extLst>
              <a:ext uri="{FF2B5EF4-FFF2-40B4-BE49-F238E27FC236}">
                <a16:creationId xmlns:a16="http://schemas.microsoft.com/office/drawing/2014/main" id="{E7812BDC-5E73-43B1-93E1-3BEA7E21927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Segnaposto contenuto 3">
            <a:extLst>
              <a:ext uri="{FF2B5EF4-FFF2-40B4-BE49-F238E27FC236}">
                <a16:creationId xmlns:a16="http://schemas.microsoft.com/office/drawing/2014/main" id="{0A4B1504-F4DD-4478-924C-CEDCFBBFBFA6}"/>
              </a:ext>
            </a:extLst>
          </p:cNvPr>
          <p:cNvSpPr>
            <a:spLocks noGrp="1"/>
          </p:cNvSpPr>
          <p:nvPr>
            <p:ph sz="half" idx="2"/>
          </p:nvPr>
        </p:nvSpPr>
        <p:spPr>
          <a:xfrm>
            <a:off x="840318" y="2505075"/>
            <a:ext cx="51583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Segnaposto testo 4">
            <a:extLst>
              <a:ext uri="{FF2B5EF4-FFF2-40B4-BE49-F238E27FC236}">
                <a16:creationId xmlns:a16="http://schemas.microsoft.com/office/drawing/2014/main" id="{3E148468-40EB-46D6-88D7-402AB9E3F9B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Segnaposto contenuto 5">
            <a:extLst>
              <a:ext uri="{FF2B5EF4-FFF2-40B4-BE49-F238E27FC236}">
                <a16:creationId xmlns:a16="http://schemas.microsoft.com/office/drawing/2014/main" id="{BBCCE30B-4C3E-4757-98B2-A98714529E4B}"/>
              </a:ext>
            </a:extLst>
          </p:cNvPr>
          <p:cNvSpPr>
            <a:spLocks noGrp="1"/>
          </p:cNvSpPr>
          <p:nvPr>
            <p:ph sz="quarter" idx="4"/>
          </p:nvPr>
        </p:nvSpPr>
        <p:spPr>
          <a:xfrm>
            <a:off x="6172200" y="2505075"/>
            <a:ext cx="518371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Rectangle 4">
            <a:extLst>
              <a:ext uri="{FF2B5EF4-FFF2-40B4-BE49-F238E27FC236}">
                <a16:creationId xmlns:a16="http://schemas.microsoft.com/office/drawing/2014/main" id="{A7F302C5-1057-B1A8-0548-A1D196CCFF12}"/>
              </a:ext>
            </a:extLst>
          </p:cNvPr>
          <p:cNvSpPr>
            <a:spLocks noGrp="1" noChangeArrowheads="1"/>
          </p:cNvSpPr>
          <p:nvPr>
            <p:ph type="dt" sz="half" idx="10"/>
          </p:nvPr>
        </p:nvSpPr>
        <p:spPr>
          <a:ln/>
        </p:spPr>
        <p:txBody>
          <a:bodyPr/>
          <a:lstStyle>
            <a:lvl1pPr>
              <a:defRPr/>
            </a:lvl1pPr>
          </a:lstStyle>
          <a:p>
            <a:fld id="{B49D6364-51F1-ED47-BA81-5618444483E5}" type="datetime1">
              <a:rPr lang="it-IT" smtClean="0"/>
              <a:t>21/11/23</a:t>
            </a:fld>
            <a:endParaRPr lang="en-IT"/>
          </a:p>
        </p:txBody>
      </p:sp>
      <p:sp>
        <p:nvSpPr>
          <p:cNvPr id="8" name="Rectangle 5">
            <a:extLst>
              <a:ext uri="{FF2B5EF4-FFF2-40B4-BE49-F238E27FC236}">
                <a16:creationId xmlns:a16="http://schemas.microsoft.com/office/drawing/2014/main" id="{E370D7D1-516C-EF22-0248-2EA24A5EC773}"/>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9" name="Rectangle 6">
            <a:extLst>
              <a:ext uri="{FF2B5EF4-FFF2-40B4-BE49-F238E27FC236}">
                <a16:creationId xmlns:a16="http://schemas.microsoft.com/office/drawing/2014/main" id="{838A32BF-B19A-C8F5-EB4D-292A1562F531}"/>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256063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833BFD-D8C9-4B74-AB94-FC45AC8187D7}"/>
              </a:ext>
            </a:extLst>
          </p:cNvPr>
          <p:cNvSpPr>
            <a:spLocks noGrp="1"/>
          </p:cNvSpPr>
          <p:nvPr>
            <p:ph type="title"/>
          </p:nvPr>
        </p:nvSpPr>
        <p:spPr/>
        <p:txBody>
          <a:bodyPr/>
          <a:lstStyle/>
          <a:p>
            <a:r>
              <a:rPr lang="en-GB"/>
              <a:t>Click to edit Master title style</a:t>
            </a:r>
            <a:endParaRPr lang="it-IT"/>
          </a:p>
        </p:txBody>
      </p:sp>
      <p:sp>
        <p:nvSpPr>
          <p:cNvPr id="3" name="Rectangle 4">
            <a:extLst>
              <a:ext uri="{FF2B5EF4-FFF2-40B4-BE49-F238E27FC236}">
                <a16:creationId xmlns:a16="http://schemas.microsoft.com/office/drawing/2014/main" id="{4B9EC64C-B992-3F44-29C4-236BB09E6C67}"/>
              </a:ext>
            </a:extLst>
          </p:cNvPr>
          <p:cNvSpPr>
            <a:spLocks noGrp="1" noChangeArrowheads="1"/>
          </p:cNvSpPr>
          <p:nvPr>
            <p:ph type="dt" sz="half" idx="10"/>
          </p:nvPr>
        </p:nvSpPr>
        <p:spPr>
          <a:ln/>
        </p:spPr>
        <p:txBody>
          <a:bodyPr/>
          <a:lstStyle>
            <a:lvl1pPr>
              <a:defRPr/>
            </a:lvl1pPr>
          </a:lstStyle>
          <a:p>
            <a:fld id="{07D3A3D8-62C2-4140-9C58-0A86EC3D70E3}" type="datetime1">
              <a:rPr lang="it-IT" smtClean="0"/>
              <a:t>21/11/23</a:t>
            </a:fld>
            <a:endParaRPr lang="en-IT"/>
          </a:p>
        </p:txBody>
      </p:sp>
      <p:sp>
        <p:nvSpPr>
          <p:cNvPr id="4" name="Rectangle 5">
            <a:extLst>
              <a:ext uri="{FF2B5EF4-FFF2-40B4-BE49-F238E27FC236}">
                <a16:creationId xmlns:a16="http://schemas.microsoft.com/office/drawing/2014/main" id="{D5E71F4E-97A1-720C-52C2-2EDF61A8B442}"/>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5" name="Rectangle 6">
            <a:extLst>
              <a:ext uri="{FF2B5EF4-FFF2-40B4-BE49-F238E27FC236}">
                <a16:creationId xmlns:a16="http://schemas.microsoft.com/office/drawing/2014/main" id="{CF82CBB6-6927-8CD6-CDFA-485A1A1BE92E}"/>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334556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692F9E-93C2-48FA-EA17-0E50C979A199}"/>
              </a:ext>
            </a:extLst>
          </p:cNvPr>
          <p:cNvSpPr>
            <a:spLocks noGrp="1" noChangeArrowheads="1"/>
          </p:cNvSpPr>
          <p:nvPr>
            <p:ph type="dt" sz="half" idx="10"/>
          </p:nvPr>
        </p:nvSpPr>
        <p:spPr>
          <a:ln/>
        </p:spPr>
        <p:txBody>
          <a:bodyPr/>
          <a:lstStyle>
            <a:lvl1pPr>
              <a:defRPr/>
            </a:lvl1pPr>
          </a:lstStyle>
          <a:p>
            <a:fld id="{10787CA5-2FB1-414F-9F39-A7EAF60FCF21}" type="datetime1">
              <a:rPr lang="it-IT" smtClean="0"/>
              <a:t>21/11/23</a:t>
            </a:fld>
            <a:endParaRPr lang="en-IT"/>
          </a:p>
        </p:txBody>
      </p:sp>
      <p:sp>
        <p:nvSpPr>
          <p:cNvPr id="3" name="Rectangle 5">
            <a:extLst>
              <a:ext uri="{FF2B5EF4-FFF2-40B4-BE49-F238E27FC236}">
                <a16:creationId xmlns:a16="http://schemas.microsoft.com/office/drawing/2014/main" id="{96211A15-EAE0-6CC2-DC67-172E2C6C15E1}"/>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4" name="Rectangle 6">
            <a:extLst>
              <a:ext uri="{FF2B5EF4-FFF2-40B4-BE49-F238E27FC236}">
                <a16:creationId xmlns:a16="http://schemas.microsoft.com/office/drawing/2014/main" id="{37E877EC-534C-F452-8312-66C4E489A52D}"/>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1789516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1AF4-46E0-4F21-81F0-2CC85CACFA4B}"/>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endParaRPr lang="it-IT"/>
          </a:p>
        </p:txBody>
      </p:sp>
      <p:sp>
        <p:nvSpPr>
          <p:cNvPr id="3" name="Segnaposto contenuto 2">
            <a:extLst>
              <a:ext uri="{FF2B5EF4-FFF2-40B4-BE49-F238E27FC236}">
                <a16:creationId xmlns:a16="http://schemas.microsoft.com/office/drawing/2014/main" id="{287AAFBC-1579-4B8E-912C-75B18C00D39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Segnaposto testo 3">
            <a:extLst>
              <a:ext uri="{FF2B5EF4-FFF2-40B4-BE49-F238E27FC236}">
                <a16:creationId xmlns:a16="http://schemas.microsoft.com/office/drawing/2014/main" id="{307E1802-A9AC-413B-9750-B99D771DF7B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96BF1E3B-25CE-BA7A-1696-534D864B1853}"/>
              </a:ext>
            </a:extLst>
          </p:cNvPr>
          <p:cNvSpPr>
            <a:spLocks noGrp="1" noChangeArrowheads="1"/>
          </p:cNvSpPr>
          <p:nvPr>
            <p:ph type="dt" sz="half" idx="10"/>
          </p:nvPr>
        </p:nvSpPr>
        <p:spPr>
          <a:ln/>
        </p:spPr>
        <p:txBody>
          <a:bodyPr/>
          <a:lstStyle>
            <a:lvl1pPr>
              <a:defRPr/>
            </a:lvl1pPr>
          </a:lstStyle>
          <a:p>
            <a:fld id="{AE38C077-FEB0-D442-A93C-3DCA72637518}" type="datetime1">
              <a:rPr lang="it-IT" smtClean="0"/>
              <a:t>21/11/23</a:t>
            </a:fld>
            <a:endParaRPr lang="en-IT"/>
          </a:p>
        </p:txBody>
      </p:sp>
      <p:sp>
        <p:nvSpPr>
          <p:cNvPr id="6" name="Rectangle 5">
            <a:extLst>
              <a:ext uri="{FF2B5EF4-FFF2-40B4-BE49-F238E27FC236}">
                <a16:creationId xmlns:a16="http://schemas.microsoft.com/office/drawing/2014/main" id="{56F28AF3-40C7-2794-3B65-409FBB1060E8}"/>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7" name="Rectangle 6">
            <a:extLst>
              <a:ext uri="{FF2B5EF4-FFF2-40B4-BE49-F238E27FC236}">
                <a16:creationId xmlns:a16="http://schemas.microsoft.com/office/drawing/2014/main" id="{B965BB55-6970-7ED6-C1ED-D387E0F5D898}"/>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97434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96588D-8D3C-4023-9685-AE9BA11CFF1F}"/>
              </a:ext>
            </a:extLst>
          </p:cNvPr>
          <p:cNvSpPr>
            <a:spLocks noGrp="1"/>
          </p:cNvSpPr>
          <p:nvPr>
            <p:ph type="title"/>
          </p:nvPr>
        </p:nvSpPr>
        <p:spPr>
          <a:xfrm>
            <a:off x="840318" y="457200"/>
            <a:ext cx="3932767" cy="1600200"/>
          </a:xfrm>
        </p:spPr>
        <p:txBody>
          <a:bodyPr anchor="b"/>
          <a:lstStyle>
            <a:lvl1pPr>
              <a:defRPr sz="3200"/>
            </a:lvl1pPr>
          </a:lstStyle>
          <a:p>
            <a:r>
              <a:rPr lang="en-GB"/>
              <a:t>Click to edit Master title style</a:t>
            </a:r>
            <a:endParaRPr lang="it-IT"/>
          </a:p>
        </p:txBody>
      </p:sp>
      <p:sp>
        <p:nvSpPr>
          <p:cNvPr id="3" name="Segnaposto immagine 2">
            <a:extLst>
              <a:ext uri="{FF2B5EF4-FFF2-40B4-BE49-F238E27FC236}">
                <a16:creationId xmlns:a16="http://schemas.microsoft.com/office/drawing/2014/main" id="{459D5DF1-0499-428D-85EC-B5B8BCC04E6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icon to add picture</a:t>
            </a:r>
            <a:endParaRPr lang="it-IT" noProof="0"/>
          </a:p>
        </p:txBody>
      </p:sp>
      <p:sp>
        <p:nvSpPr>
          <p:cNvPr id="4" name="Segnaposto testo 3">
            <a:extLst>
              <a:ext uri="{FF2B5EF4-FFF2-40B4-BE49-F238E27FC236}">
                <a16:creationId xmlns:a16="http://schemas.microsoft.com/office/drawing/2014/main" id="{8C7F0719-EDDA-44D6-B03D-0B24347B612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AA77D267-34B4-E612-F621-6BDF791179C0}"/>
              </a:ext>
            </a:extLst>
          </p:cNvPr>
          <p:cNvSpPr>
            <a:spLocks noGrp="1" noChangeArrowheads="1"/>
          </p:cNvSpPr>
          <p:nvPr>
            <p:ph type="dt" sz="half" idx="10"/>
          </p:nvPr>
        </p:nvSpPr>
        <p:spPr>
          <a:ln/>
        </p:spPr>
        <p:txBody>
          <a:bodyPr/>
          <a:lstStyle>
            <a:lvl1pPr>
              <a:defRPr/>
            </a:lvl1pPr>
          </a:lstStyle>
          <a:p>
            <a:fld id="{88E66945-C83E-7340-BBE7-0DEE91DD6CDB}" type="datetime1">
              <a:rPr lang="it-IT" smtClean="0"/>
              <a:t>21/11/23</a:t>
            </a:fld>
            <a:endParaRPr lang="en-IT"/>
          </a:p>
        </p:txBody>
      </p:sp>
      <p:sp>
        <p:nvSpPr>
          <p:cNvPr id="6" name="Rectangle 5">
            <a:extLst>
              <a:ext uri="{FF2B5EF4-FFF2-40B4-BE49-F238E27FC236}">
                <a16:creationId xmlns:a16="http://schemas.microsoft.com/office/drawing/2014/main" id="{33C9C05E-B3F9-CBD0-7962-C8B25A8F6780}"/>
              </a:ext>
            </a:extLst>
          </p:cNvPr>
          <p:cNvSpPr>
            <a:spLocks noGrp="1" noChangeArrowheads="1"/>
          </p:cNvSpPr>
          <p:nvPr>
            <p:ph type="ftr" sz="quarter" idx="11"/>
          </p:nvPr>
        </p:nvSpPr>
        <p:spPr>
          <a:ln/>
        </p:spPr>
        <p:txBody>
          <a:bodyPr/>
          <a:lstStyle>
            <a:lvl1pPr>
              <a:defRPr/>
            </a:lvl1pPr>
          </a:lstStyle>
          <a:p>
            <a:r>
              <a:rPr lang="en-GB"/>
              <a:t>Beam Dynamics of high brightness beams in RF photoinjector</a:t>
            </a:r>
            <a:endParaRPr lang="en-IT"/>
          </a:p>
        </p:txBody>
      </p:sp>
      <p:sp>
        <p:nvSpPr>
          <p:cNvPr id="7" name="Rectangle 6">
            <a:extLst>
              <a:ext uri="{FF2B5EF4-FFF2-40B4-BE49-F238E27FC236}">
                <a16:creationId xmlns:a16="http://schemas.microsoft.com/office/drawing/2014/main" id="{ABA53973-504B-C062-214F-B10CFA2C6795}"/>
              </a:ext>
            </a:extLst>
          </p:cNvPr>
          <p:cNvSpPr>
            <a:spLocks noGrp="1" noChangeArrowheads="1"/>
          </p:cNvSpPr>
          <p:nvPr>
            <p:ph type="sldNum" sz="quarter" idx="12"/>
          </p:nvPr>
        </p:nvSpPr>
        <p:spPr>
          <a:ln/>
        </p:spPr>
        <p:txBody>
          <a:bodyPr/>
          <a:lstStyle>
            <a:lvl1pPr>
              <a:defRPr/>
            </a:lvl1pPr>
          </a:lstStyle>
          <a:p>
            <a:fld id="{423FAE88-FE44-0B47-88A3-ABDC25BA5526}" type="slidenum">
              <a:rPr lang="en-IT" smtClean="0"/>
              <a:t>‹#›</a:t>
            </a:fld>
            <a:endParaRPr lang="en-IT"/>
          </a:p>
        </p:txBody>
      </p:sp>
    </p:spTree>
    <p:extLst>
      <p:ext uri="{BB962C8B-B14F-4D97-AF65-F5344CB8AC3E}">
        <p14:creationId xmlns:p14="http://schemas.microsoft.com/office/powerpoint/2010/main" val="225999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a:extLst>
              <a:ext uri="{FF2B5EF4-FFF2-40B4-BE49-F238E27FC236}">
                <a16:creationId xmlns:a16="http://schemas.microsoft.com/office/drawing/2014/main" id="{94716024-55EA-FD1B-E9DB-D5740C8AD562}"/>
              </a:ext>
            </a:extLst>
          </p:cNvPr>
          <p:cNvGrpSpPr>
            <a:grpSpLocks/>
          </p:cNvGrpSpPr>
          <p:nvPr/>
        </p:nvGrpSpPr>
        <p:grpSpPr bwMode="auto">
          <a:xfrm>
            <a:off x="0" y="6096000"/>
            <a:ext cx="12192000" cy="762000"/>
            <a:chOff x="0" y="3840"/>
            <a:chExt cx="5760" cy="480"/>
          </a:xfrm>
        </p:grpSpPr>
        <p:sp>
          <p:nvSpPr>
            <p:cNvPr id="1032" name="Rectangle 13">
              <a:extLst>
                <a:ext uri="{FF2B5EF4-FFF2-40B4-BE49-F238E27FC236}">
                  <a16:creationId xmlns:a16="http://schemas.microsoft.com/office/drawing/2014/main" id="{52670049-F591-4777-99A3-32A1A41394F7}"/>
                </a:ext>
              </a:extLst>
            </p:cNvPr>
            <p:cNvSpPr>
              <a:spLocks noChangeArrowheads="1"/>
            </p:cNvSpPr>
            <p:nvPr/>
          </p:nvSpPr>
          <p:spPr bwMode="auto">
            <a:xfrm>
              <a:off x="0" y="3984"/>
              <a:ext cx="5760" cy="336"/>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sz="900"/>
            </a:p>
          </p:txBody>
        </p:sp>
        <p:sp>
          <p:nvSpPr>
            <p:cNvPr id="1033" name="Rectangle 14">
              <a:extLst>
                <a:ext uri="{FF2B5EF4-FFF2-40B4-BE49-F238E27FC236}">
                  <a16:creationId xmlns:a16="http://schemas.microsoft.com/office/drawing/2014/main" id="{15535586-2D6E-4AD7-B633-3E284BCFB6F3}"/>
                </a:ext>
              </a:extLst>
            </p:cNvPr>
            <p:cNvSpPr>
              <a:spLocks noChangeArrowheads="1"/>
            </p:cNvSpPr>
            <p:nvPr/>
          </p:nvSpPr>
          <p:spPr bwMode="auto">
            <a:xfrm>
              <a:off x="768" y="3840"/>
              <a:ext cx="4992" cy="480"/>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sz="900"/>
            </a:p>
          </p:txBody>
        </p:sp>
      </p:grpSp>
      <p:sp>
        <p:nvSpPr>
          <p:cNvPr id="1027" name="Rectangle 2">
            <a:extLst>
              <a:ext uri="{FF2B5EF4-FFF2-40B4-BE49-F238E27FC236}">
                <a16:creationId xmlns:a16="http://schemas.microsoft.com/office/drawing/2014/main" id="{95840960-CC4B-0A85-276F-791D4C7895FA}"/>
              </a:ext>
            </a:extLst>
          </p:cNvPr>
          <p:cNvSpPr>
            <a:spLocks noGrp="1" noChangeArrowheads="1"/>
          </p:cNvSpPr>
          <p:nvPr>
            <p:ph type="title"/>
          </p:nvPr>
        </p:nvSpPr>
        <p:spPr bwMode="auto">
          <a:xfrm>
            <a:off x="1488018" y="409576"/>
            <a:ext cx="10079567"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028" name="Rectangle 3">
            <a:extLst>
              <a:ext uri="{FF2B5EF4-FFF2-40B4-BE49-F238E27FC236}">
                <a16:creationId xmlns:a16="http://schemas.microsoft.com/office/drawing/2014/main" id="{B87553B7-3A4D-A707-BEBE-2F9D29DBAE4C}"/>
              </a:ext>
            </a:extLst>
          </p:cNvPr>
          <p:cNvSpPr>
            <a:spLocks noGrp="1" noChangeArrowheads="1"/>
          </p:cNvSpPr>
          <p:nvPr>
            <p:ph type="body" idx="1"/>
          </p:nvPr>
        </p:nvSpPr>
        <p:spPr bwMode="auto">
          <a:xfrm>
            <a:off x="1488018" y="1752600"/>
            <a:ext cx="1007956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 name="Rectangle 4">
            <a:extLst>
              <a:ext uri="{FF2B5EF4-FFF2-40B4-BE49-F238E27FC236}">
                <a16:creationId xmlns:a16="http://schemas.microsoft.com/office/drawing/2014/main" id="{3CF8ECC0-A724-4617-BFD8-D773F7D533CC}"/>
              </a:ext>
            </a:extLst>
          </p:cNvPr>
          <p:cNvSpPr>
            <a:spLocks noGrp="1" noChangeArrowheads="1"/>
          </p:cNvSpPr>
          <p:nvPr>
            <p:ph type="dt" sz="half" idx="2"/>
          </p:nvPr>
        </p:nvSpPr>
        <p:spPr bwMode="auto">
          <a:xfrm>
            <a:off x="5791200" y="61468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100"/>
            </a:lvl1pPr>
          </a:lstStyle>
          <a:p>
            <a:fld id="{C6FA2B9E-C27E-F149-A910-2D7A1988D7F0}" type="datetime1">
              <a:rPr lang="it-IT" smtClean="0"/>
              <a:t>21/11/23</a:t>
            </a:fld>
            <a:endParaRPr lang="en-IT"/>
          </a:p>
        </p:txBody>
      </p:sp>
      <p:sp>
        <p:nvSpPr>
          <p:cNvPr id="1029" name="Rectangle 5">
            <a:extLst>
              <a:ext uri="{FF2B5EF4-FFF2-40B4-BE49-F238E27FC236}">
                <a16:creationId xmlns:a16="http://schemas.microsoft.com/office/drawing/2014/main" id="{83E79917-62A2-46BB-9C1D-2BAE3424A827}"/>
              </a:ext>
            </a:extLst>
          </p:cNvPr>
          <p:cNvSpPr>
            <a:spLocks noGrp="1" noChangeArrowheads="1"/>
          </p:cNvSpPr>
          <p:nvPr>
            <p:ph type="ftr" sz="quarter" idx="3"/>
          </p:nvPr>
        </p:nvSpPr>
        <p:spPr bwMode="auto">
          <a:xfrm>
            <a:off x="1625600" y="61468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vl1pPr>
          </a:lstStyle>
          <a:p>
            <a:r>
              <a:rPr lang="en-GB"/>
              <a:t>Beam Dynamics of high brightness beams in RF photoinjector</a:t>
            </a:r>
            <a:endParaRPr lang="en-IT"/>
          </a:p>
        </p:txBody>
      </p:sp>
      <p:sp>
        <p:nvSpPr>
          <p:cNvPr id="1030" name="Rectangle 6">
            <a:extLst>
              <a:ext uri="{FF2B5EF4-FFF2-40B4-BE49-F238E27FC236}">
                <a16:creationId xmlns:a16="http://schemas.microsoft.com/office/drawing/2014/main" id="{ADF6F1D3-914C-4392-A58D-7F9C4576546B}"/>
              </a:ext>
            </a:extLst>
          </p:cNvPr>
          <p:cNvSpPr>
            <a:spLocks noGrp="1" noChangeArrowheads="1"/>
          </p:cNvSpPr>
          <p:nvPr>
            <p:ph type="sldNum" sz="quarter" idx="4"/>
          </p:nvPr>
        </p:nvSpPr>
        <p:spPr bwMode="auto">
          <a:xfrm>
            <a:off x="8737600" y="61468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vl1pPr>
          </a:lstStyle>
          <a:p>
            <a:fld id="{423FAE88-FE44-0B47-88A3-ABDC25BA5526}" type="slidenum">
              <a:rPr lang="en-IT" smtClean="0"/>
              <a:t>‹#›</a:t>
            </a:fld>
            <a:endParaRPr lang="en-IT"/>
          </a:p>
        </p:txBody>
      </p:sp>
    </p:spTree>
    <p:extLst>
      <p:ext uri="{BB962C8B-B14F-4D97-AF65-F5344CB8AC3E}">
        <p14:creationId xmlns:p14="http://schemas.microsoft.com/office/powerpoint/2010/main" val="15069426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rtl="0" eaLnBrk="1" fontAlgn="base" hangingPunct="1">
        <a:spcBef>
          <a:spcPct val="0"/>
        </a:spcBef>
        <a:spcAft>
          <a:spcPct val="0"/>
        </a:spcAft>
        <a:defRPr sz="2400" b="1" kern="1200">
          <a:solidFill>
            <a:srgbClr val="822433"/>
          </a:solidFill>
          <a:latin typeface="+mj-lt"/>
          <a:ea typeface="+mj-ea"/>
          <a:cs typeface="+mj-cs"/>
        </a:defRPr>
      </a:lvl1pPr>
      <a:lvl2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p:titleStyle>
    <p:bodyStyle>
      <a:lvl1pPr marL="342900" indent="-342900" algn="l" rtl="0" eaLnBrk="1" fontAlgn="base" hangingPunct="1">
        <a:spcBef>
          <a:spcPct val="20000"/>
        </a:spcBef>
        <a:spcAft>
          <a:spcPct val="0"/>
        </a:spcAft>
        <a:buClr>
          <a:srgbClr val="822433"/>
        </a:buClr>
        <a:buChar char="•"/>
        <a:defRPr sz="2400" kern="1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000" kern="1200">
          <a:solidFill>
            <a:srgbClr val="000000"/>
          </a:solidFill>
          <a:latin typeface="+mn-lt"/>
          <a:ea typeface="+mn-ea"/>
          <a:cs typeface="+mn-cs"/>
        </a:defRPr>
      </a:lvl2pPr>
      <a:lvl3pPr marL="1143000" indent="-228600" algn="l" rtl="0" eaLnBrk="1" fontAlgn="base" hangingPunct="1">
        <a:spcBef>
          <a:spcPct val="20000"/>
        </a:spcBef>
        <a:spcAft>
          <a:spcPct val="0"/>
        </a:spcAft>
        <a:buChar char="•"/>
        <a:defRPr sz="1600" kern="1200">
          <a:solidFill>
            <a:srgbClr val="000000"/>
          </a:solidFill>
          <a:latin typeface="+mn-lt"/>
          <a:ea typeface="+mn-ea"/>
          <a:cs typeface="+mn-cs"/>
        </a:defRPr>
      </a:lvl3pPr>
      <a:lvl4pPr marL="1562100" indent="-228600" algn="l" rtl="0" eaLnBrk="1" fontAlgn="base" hangingPunct="1">
        <a:spcBef>
          <a:spcPct val="20000"/>
        </a:spcBef>
        <a:spcAft>
          <a:spcPct val="0"/>
        </a:spcAft>
        <a:buChar char="–"/>
        <a:defRPr sz="1400" kern="1200">
          <a:solidFill>
            <a:srgbClr val="000000"/>
          </a:solidFill>
          <a:latin typeface="+mn-lt"/>
          <a:ea typeface="+mn-ea"/>
          <a:cs typeface="+mn-cs"/>
        </a:defRPr>
      </a:lvl4pPr>
      <a:lvl5pPr marL="1981200" indent="-228600" algn="l" rtl="0" eaLnBrk="1" fontAlgn="base" hangingPunct="1">
        <a:spcBef>
          <a:spcPct val="20000"/>
        </a:spcBef>
        <a:spcAft>
          <a:spcPct val="0"/>
        </a:spcAft>
        <a:buChar char="»"/>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62.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370.png"/><Relationship Id="rId15" Type="http://schemas.openxmlformats.org/officeDocument/2006/relationships/image" Target="../media/image7.png"/><Relationship Id="rId10" Type="http://schemas.openxmlformats.org/officeDocument/2006/relationships/image" Target="../media/image381.png"/><Relationship Id="rId4" Type="http://schemas.openxmlformats.org/officeDocument/2006/relationships/image" Target="../media/image42.png"/><Relationship Id="rId9" Type="http://schemas.openxmlformats.org/officeDocument/2006/relationships/image" Target="../media/image371.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jp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71.png"/><Relationship Id="rId13"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461.png"/><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1.png"/><Relationship Id="rId11" Type="http://schemas.openxmlformats.org/officeDocument/2006/relationships/image" Target="../media/image50.png"/><Relationship Id="rId5" Type="http://schemas.openxmlformats.org/officeDocument/2006/relationships/image" Target="../media/image7.png"/><Relationship Id="rId15" Type="http://schemas.openxmlformats.org/officeDocument/2006/relationships/image" Target="../media/image57.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0.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3.png"/><Relationship Id="rId12"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5.png"/><Relationship Id="rId5" Type="http://schemas.openxmlformats.org/officeDocument/2006/relationships/image" Target="../media/image66.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69.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1.png"/><Relationship Id="rId5" Type="http://schemas.openxmlformats.org/officeDocument/2006/relationships/image" Target="../media/image3.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2.png"/><Relationship Id="rId9" Type="http://schemas.openxmlformats.org/officeDocument/2006/relationships/image" Target="../media/image79.png"/><Relationship Id="rId1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emf"/></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png"/><Relationship Id="rId7"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4.png"/><Relationship Id="rId7" Type="http://schemas.openxmlformats.org/officeDocument/2006/relationships/image" Target="../media/image3.png"/><Relationship Id="rId12"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2.png"/><Relationship Id="rId5" Type="http://schemas.openxmlformats.org/officeDocument/2006/relationships/image" Target="../media/image76.png"/><Relationship Id="rId10"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0.pn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91.png"/><Relationship Id="rId2" Type="http://schemas.microsoft.com/office/2007/relationships/media" Target="../media/media1.mov"/><Relationship Id="rId1" Type="http://schemas.openxmlformats.org/officeDocument/2006/relationships/video" Target="NULL" TargetMode="External"/><Relationship Id="rId6" Type="http://schemas.openxmlformats.org/officeDocument/2006/relationships/image" Target="../media/image89.jpg"/><Relationship Id="rId11" Type="http://schemas.openxmlformats.org/officeDocument/2006/relationships/image" Target="../media/image73.png"/><Relationship Id="rId5" Type="http://schemas.openxmlformats.org/officeDocument/2006/relationships/image" Target="../media/image10.jpg"/><Relationship Id="rId10" Type="http://schemas.openxmlformats.org/officeDocument/2006/relationships/image" Target="../media/image90.png"/><Relationship Id="rId4" Type="http://schemas.openxmlformats.org/officeDocument/2006/relationships/notesSlide" Target="../notesSlides/notesSlide19.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emf"/></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png"/><Relationship Id="rId7"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7.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3.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0.png"/><Relationship Id="rId3" Type="http://schemas.openxmlformats.org/officeDocument/2006/relationships/image" Target="../media/image2.png"/><Relationship Id="rId7" Type="http://schemas.openxmlformats.org/officeDocument/2006/relationships/image" Target="../media/image103.emf"/><Relationship Id="rId12"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040.png"/><Relationship Id="rId5" Type="http://schemas.openxmlformats.org/officeDocument/2006/relationships/image" Target="../media/image7.png"/><Relationship Id="rId10"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10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1.jpe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120.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7.png"/><Relationship Id="rId11"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image" Target="../media/image118.png"/><Relationship Id="rId4" Type="http://schemas.openxmlformats.org/officeDocument/2006/relationships/notesSlide" Target="../notesSlides/notesSlide25.xml"/><Relationship Id="rId9" Type="http://schemas.openxmlformats.org/officeDocument/2006/relationships/image" Target="../media/image7.png"/><Relationship Id="rId14"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jpeg"/><Relationship Id="rId3" Type="http://schemas.openxmlformats.org/officeDocument/2006/relationships/image" Target="../media/image123.png"/><Relationship Id="rId7" Type="http://schemas.openxmlformats.org/officeDocument/2006/relationships/image" Target="../media/image7.png"/><Relationship Id="rId12" Type="http://schemas.openxmlformats.org/officeDocument/2006/relationships/image" Target="../media/image12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8.png"/><Relationship Id="rId5" Type="http://schemas.openxmlformats.org/officeDocument/2006/relationships/image" Target="../media/image2.png"/><Relationship Id="rId10" Type="http://schemas.openxmlformats.org/officeDocument/2006/relationships/image" Target="../media/image127.png"/><Relationship Id="rId4" Type="http://schemas.openxmlformats.org/officeDocument/2006/relationships/image" Target="../media/image124.png"/><Relationship Id="rId9" Type="http://schemas.openxmlformats.org/officeDocument/2006/relationships/image" Target="../media/image126.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emf"/><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3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3.png"/><Relationship Id="rId11" Type="http://schemas.openxmlformats.org/officeDocument/2006/relationships/image" Target="../media/image134.png"/><Relationship Id="rId5" Type="http://schemas.openxmlformats.org/officeDocument/2006/relationships/image" Target="../media/image2.png"/><Relationship Id="rId10" Type="http://schemas.openxmlformats.org/officeDocument/2006/relationships/image" Target="../media/image133.png"/><Relationship Id="rId4" Type="http://schemas.openxmlformats.org/officeDocument/2006/relationships/notesSlide" Target="../notesSlides/notesSlide29.xml"/><Relationship Id="rId9"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em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png"/><Relationship Id="rId7" Type="http://schemas.openxmlformats.org/officeDocument/2006/relationships/image" Target="../media/image2.png"/><Relationship Id="rId12" Type="http://schemas.openxmlformats.org/officeDocument/2006/relationships/image" Target="../media/image29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61.png"/><Relationship Id="rId11" Type="http://schemas.openxmlformats.org/officeDocument/2006/relationships/image" Target="../media/image281.png"/><Relationship Id="rId5" Type="http://schemas.openxmlformats.org/officeDocument/2006/relationships/image" Target="../media/image250.png"/><Relationship Id="rId10" Type="http://schemas.openxmlformats.org/officeDocument/2006/relationships/image" Target="../media/image271.png"/><Relationship Id="rId4" Type="http://schemas.openxmlformats.org/officeDocument/2006/relationships/image" Target="../media/image24.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0.png"/><Relationship Id="rId1" Type="http://schemas.openxmlformats.org/officeDocument/2006/relationships/slideLayout" Target="../slideLayouts/slideLayout7.xml"/><Relationship Id="rId6" Type="http://schemas.openxmlformats.org/officeDocument/2006/relationships/image" Target="../media/image380.png"/><Relationship Id="rId5" Type="http://schemas.openxmlformats.org/officeDocument/2006/relationships/image" Target="../media/image137.png"/><Relationship Id="rId4" Type="http://schemas.openxmlformats.org/officeDocument/2006/relationships/image" Target="../media/image360.png"/></Relationships>
</file>

<file path=ppt/slides/_rels/slide36.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139.png"/><Relationship Id="rId7" Type="http://schemas.openxmlformats.org/officeDocument/2006/relationships/image" Target="../media/image440.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430.png"/><Relationship Id="rId5" Type="http://schemas.openxmlformats.org/officeDocument/2006/relationships/image" Target="../media/image420.png"/><Relationship Id="rId10" Type="http://schemas.openxmlformats.org/officeDocument/2006/relationships/image" Target="../media/image470.png"/><Relationship Id="rId4" Type="http://schemas.openxmlformats.org/officeDocument/2006/relationships/image" Target="../media/image410.png"/><Relationship Id="rId9" Type="http://schemas.openxmlformats.org/officeDocument/2006/relationships/image" Target="../media/image460.png"/></Relationships>
</file>

<file path=ppt/slides/_rels/slide37.xml.rels><?xml version="1.0" encoding="UTF-8" standalone="yes"?>
<Relationships xmlns="http://schemas.openxmlformats.org/package/2006/relationships"><Relationship Id="rId8" Type="http://schemas.openxmlformats.org/officeDocument/2006/relationships/image" Target="../media/image411.png"/><Relationship Id="rId3" Type="http://schemas.openxmlformats.org/officeDocument/2006/relationships/slideLayout" Target="../slideLayouts/slideLayout7.xml"/><Relationship Id="rId7" Type="http://schemas.openxmlformats.org/officeDocument/2006/relationships/image" Target="../media/image412.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40.png"/><Relationship Id="rId11" Type="http://schemas.openxmlformats.org/officeDocument/2006/relationships/image" Target="../media/image7.png"/><Relationship Id="rId5" Type="http://schemas.openxmlformats.org/officeDocument/2006/relationships/image" Target="../media/image34.png"/><Relationship Id="rId10" Type="http://schemas.openxmlformats.org/officeDocument/2006/relationships/image" Target="../media/image3.png"/><Relationship Id="rId4" Type="http://schemas.openxmlformats.org/officeDocument/2006/relationships/notesSlide" Target="../notesSlides/notesSlide33.xml"/><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260.png"/><Relationship Id="rId7" Type="http://schemas.openxmlformats.org/officeDocument/2006/relationships/image" Target="../media/image30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90.png"/><Relationship Id="rId5" Type="http://schemas.openxmlformats.org/officeDocument/2006/relationships/image" Target="../media/image280.png"/><Relationship Id="rId10" Type="http://schemas.openxmlformats.org/officeDocument/2006/relationships/image" Target="../media/image330.png"/><Relationship Id="rId4" Type="http://schemas.openxmlformats.org/officeDocument/2006/relationships/image" Target="../media/image270.png"/><Relationship Id="rId9" Type="http://schemas.openxmlformats.org/officeDocument/2006/relationships/image" Target="../media/image320.png"/></Relationships>
</file>

<file path=ppt/slides/_rels/slide39.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750.png"/><Relationship Id="rId3" Type="http://schemas.openxmlformats.org/officeDocument/2006/relationships/image" Target="../media/image2.png"/><Relationship Id="rId7" Type="http://schemas.openxmlformats.org/officeDocument/2006/relationships/image" Target="../media/image144.png"/><Relationship Id="rId12" Type="http://schemas.openxmlformats.org/officeDocument/2006/relationships/image" Target="../media/image102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010.png"/><Relationship Id="rId5" Type="http://schemas.openxmlformats.org/officeDocument/2006/relationships/image" Target="../media/image7.png"/><Relationship Id="rId10" Type="http://schemas.openxmlformats.org/officeDocument/2006/relationships/image" Target="../media/image147.png"/><Relationship Id="rId4" Type="http://schemas.openxmlformats.org/officeDocument/2006/relationships/image" Target="../media/image3.png"/><Relationship Id="rId9" Type="http://schemas.openxmlformats.org/officeDocument/2006/relationships/image" Target="../media/image146.png"/><Relationship Id="rId14" Type="http://schemas.openxmlformats.org/officeDocument/2006/relationships/image" Target="../media/image76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2.png"/><Relationship Id="rId7" Type="http://schemas.openxmlformats.org/officeDocument/2006/relationships/image" Target="../media/image54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10.png"/><Relationship Id="rId5" Type="http://schemas.openxmlformats.org/officeDocument/2006/relationships/image" Target="../media/image7.png"/><Relationship Id="rId10" Type="http://schemas.openxmlformats.org/officeDocument/2006/relationships/image" Target="../media/image141.png"/><Relationship Id="rId4" Type="http://schemas.openxmlformats.org/officeDocument/2006/relationships/image" Target="../media/image3.png"/><Relationship Id="rId9" Type="http://schemas.openxmlformats.org/officeDocument/2006/relationships/image" Target="../media/image580.png"/></Relationships>
</file>

<file path=ppt/slides/_rels/slide4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1.png"/><Relationship Id="rId3" Type="http://schemas.openxmlformats.org/officeDocument/2006/relationships/image" Target="../media/image58.png"/><Relationship Id="rId7" Type="http://schemas.openxmlformats.org/officeDocument/2006/relationships/image" Target="../media/image3.png"/><Relationship Id="rId12"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90.png"/><Relationship Id="rId5" Type="http://schemas.openxmlformats.org/officeDocument/2006/relationships/image" Target="../media/image66.png"/><Relationship Id="rId15" Type="http://schemas.openxmlformats.org/officeDocument/2006/relationships/image" Target="../media/image73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0.png"/><Relationship Id="rId14" Type="http://schemas.openxmlformats.org/officeDocument/2006/relationships/image" Target="../media/image72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png"/><Relationship Id="rId2" Type="http://schemas.openxmlformats.org/officeDocument/2006/relationships/notesSlide" Target="../notesSlides/notesSlide6.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0.jp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8.png"/><Relationship Id="rId7" Type="http://schemas.openxmlformats.org/officeDocument/2006/relationships/image" Target="../media/image55.pn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png"/><Relationship Id="rId5" Type="http://schemas.openxmlformats.org/officeDocument/2006/relationships/image" Target="../media/image53.png"/><Relationship Id="rId10" Type="http://schemas.openxmlformats.org/officeDocument/2006/relationships/image" Target="../media/image2.png"/><Relationship Id="rId4" Type="http://schemas.openxmlformats.org/officeDocument/2006/relationships/image" Target="../media/image311.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C1C3D-1270-9438-3BAD-CFB6B0A958DA}"/>
              </a:ext>
            </a:extLst>
          </p:cNvPr>
          <p:cNvSpPr>
            <a:spLocks noGrp="1"/>
          </p:cNvSpPr>
          <p:nvPr>
            <p:ph type="ctrTitle"/>
          </p:nvPr>
        </p:nvSpPr>
        <p:spPr>
          <a:xfrm>
            <a:off x="1523999" y="1358659"/>
            <a:ext cx="9144000" cy="2387600"/>
          </a:xfrm>
        </p:spPr>
        <p:txBody>
          <a:bodyPr/>
          <a:lstStyle/>
          <a:p>
            <a:r>
              <a:rPr lang="en-GB" sz="4400" dirty="0">
                <a:effectLst/>
                <a:latin typeface="CMR17"/>
              </a:rPr>
              <a:t>Beam dynamics of high brightness beams in RF photoinjector </a:t>
            </a:r>
            <a:endParaRPr lang="en-IT" sz="13800" dirty="0"/>
          </a:p>
        </p:txBody>
      </p:sp>
      <p:pic>
        <p:nvPicPr>
          <p:cNvPr id="7" name="Picture 6" descr="Logo&#10;&#10;Description automatically generated">
            <a:extLst>
              <a:ext uri="{FF2B5EF4-FFF2-40B4-BE49-F238E27FC236}">
                <a16:creationId xmlns:a16="http://schemas.microsoft.com/office/drawing/2014/main" id="{17C2B579-1BEB-ADD8-73AF-1D3D1940F04F}"/>
              </a:ext>
            </a:extLst>
          </p:cNvPr>
          <p:cNvPicPr>
            <a:picLocks noChangeAspect="1"/>
          </p:cNvPicPr>
          <p:nvPr/>
        </p:nvPicPr>
        <p:blipFill>
          <a:blip r:embed="rId3"/>
          <a:stretch>
            <a:fillRect/>
          </a:stretch>
        </p:blipFill>
        <p:spPr>
          <a:xfrm>
            <a:off x="5114144" y="102494"/>
            <a:ext cx="1963712" cy="1213646"/>
          </a:xfrm>
          <a:prstGeom prst="rect">
            <a:avLst/>
          </a:prstGeom>
        </p:spPr>
      </p:pic>
      <p:sp>
        <p:nvSpPr>
          <p:cNvPr id="8" name="Rectangle 7">
            <a:extLst>
              <a:ext uri="{FF2B5EF4-FFF2-40B4-BE49-F238E27FC236}">
                <a16:creationId xmlns:a16="http://schemas.microsoft.com/office/drawing/2014/main" id="{5273CDFE-20D1-DE45-7E8B-7D90BBED0B3C}"/>
              </a:ext>
            </a:extLst>
          </p:cNvPr>
          <p:cNvSpPr/>
          <p:nvPr/>
        </p:nvSpPr>
        <p:spPr bwMode="auto">
          <a:xfrm>
            <a:off x="0" y="5658691"/>
            <a:ext cx="12192000" cy="1199309"/>
          </a:xfrm>
          <a:prstGeom prst="rect">
            <a:avLst/>
          </a:prstGeom>
          <a:solidFill>
            <a:schemeClr val="bg1"/>
          </a:solidFill>
          <a:ln>
            <a:solidFill>
              <a:schemeClr val="bg1"/>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pic>
        <p:nvPicPr>
          <p:cNvPr id="10" name="Picture 24" descr="Logo&#10;&#10;Description automatically generated">
            <a:extLst>
              <a:ext uri="{FF2B5EF4-FFF2-40B4-BE49-F238E27FC236}">
                <a16:creationId xmlns:a16="http://schemas.microsoft.com/office/drawing/2014/main" id="{B30DB166-44E1-726D-B868-86B90CC89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5306" y="-58765"/>
            <a:ext cx="2397252" cy="134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8" descr="Logo&#10;&#10;Description automatically generated with low confidence">
            <a:extLst>
              <a:ext uri="{FF2B5EF4-FFF2-40B4-BE49-F238E27FC236}">
                <a16:creationId xmlns:a16="http://schemas.microsoft.com/office/drawing/2014/main" id="{0A8BE5F1-8C6D-5CF6-6E0C-71121F780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765"/>
            <a:ext cx="3503632" cy="145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CD814F1-6B43-5C8A-FAEF-B7DAA2B30BC7}"/>
              </a:ext>
            </a:extLst>
          </p:cNvPr>
          <p:cNvSpPr txBox="1"/>
          <p:nvPr/>
        </p:nvSpPr>
        <p:spPr>
          <a:xfrm>
            <a:off x="9011321" y="5499341"/>
            <a:ext cx="3180679" cy="646331"/>
          </a:xfrm>
          <a:prstGeom prst="rect">
            <a:avLst/>
          </a:prstGeom>
          <a:noFill/>
        </p:spPr>
        <p:txBody>
          <a:bodyPr wrap="none" rtlCol="0">
            <a:spAutoFit/>
          </a:bodyPr>
          <a:lstStyle/>
          <a:p>
            <a:pPr algn="r"/>
            <a:r>
              <a:rPr lang="en-GB" sz="1800" dirty="0">
                <a:solidFill>
                  <a:srgbClr val="000000"/>
                </a:solidFill>
                <a:effectLst/>
                <a:latin typeface="CMBX10"/>
              </a:rPr>
              <a:t>Supervisors</a:t>
            </a:r>
            <a:r>
              <a:rPr lang="en-GB" sz="1800" dirty="0">
                <a:solidFill>
                  <a:srgbClr val="000000"/>
                </a:solidFill>
                <a:effectLst/>
                <a:latin typeface="CMR10"/>
              </a:rPr>
              <a:t>: Prof. Luigi Palumbo</a:t>
            </a:r>
          </a:p>
          <a:p>
            <a:pPr algn="r"/>
            <a:r>
              <a:rPr lang="en-GB" sz="1800" dirty="0">
                <a:solidFill>
                  <a:srgbClr val="000000"/>
                </a:solidFill>
                <a:latin typeface="CMR10"/>
              </a:rPr>
              <a:t>Prof. James Rosenzweig</a:t>
            </a:r>
            <a:r>
              <a:rPr lang="en-GB" sz="1800" dirty="0">
                <a:solidFill>
                  <a:srgbClr val="000000"/>
                </a:solidFill>
                <a:effectLst/>
                <a:latin typeface="CMR10"/>
              </a:rPr>
              <a:t> </a:t>
            </a:r>
            <a:endParaRPr lang="en-GB" sz="1800" dirty="0">
              <a:solidFill>
                <a:srgbClr val="000000"/>
              </a:solidFill>
            </a:endParaRPr>
          </a:p>
        </p:txBody>
      </p:sp>
      <p:sp>
        <p:nvSpPr>
          <p:cNvPr id="3" name="Subtitle 2">
            <a:extLst>
              <a:ext uri="{FF2B5EF4-FFF2-40B4-BE49-F238E27FC236}">
                <a16:creationId xmlns:a16="http://schemas.microsoft.com/office/drawing/2014/main" id="{2551D1E5-025A-9A94-C7CC-6A19B64E4855}"/>
              </a:ext>
            </a:extLst>
          </p:cNvPr>
          <p:cNvSpPr>
            <a:spLocks noGrp="1"/>
          </p:cNvSpPr>
          <p:nvPr>
            <p:ph type="subTitle" idx="1"/>
          </p:nvPr>
        </p:nvSpPr>
        <p:spPr>
          <a:xfrm>
            <a:off x="155276" y="5430464"/>
            <a:ext cx="9144000" cy="1655762"/>
          </a:xfrm>
        </p:spPr>
        <p:txBody>
          <a:bodyPr/>
          <a:lstStyle/>
          <a:p>
            <a:pPr algn="l"/>
            <a:r>
              <a:rPr lang="en-GB" sz="1800" dirty="0">
                <a:effectLst/>
                <a:latin typeface="CMR10"/>
              </a:rPr>
              <a:t>XXXVI PhD School in Accelerator physics</a:t>
            </a:r>
          </a:p>
          <a:p>
            <a:pPr algn="l"/>
            <a:r>
              <a:rPr lang="en-GB" sz="1800" dirty="0">
                <a:latin typeface="CMR10"/>
              </a:rPr>
              <a:t>At University of Rome “Sapienza”</a:t>
            </a:r>
            <a:endParaRPr lang="en-GB" sz="1400" dirty="0"/>
          </a:p>
          <a:p>
            <a:pPr algn="l"/>
            <a:endParaRPr lang="en-IT" dirty="0"/>
          </a:p>
          <a:p>
            <a:pPr algn="l"/>
            <a:endParaRPr lang="en-IT" dirty="0"/>
          </a:p>
        </p:txBody>
      </p:sp>
      <p:sp>
        <p:nvSpPr>
          <p:cNvPr id="13" name="TextBox 12">
            <a:extLst>
              <a:ext uri="{FF2B5EF4-FFF2-40B4-BE49-F238E27FC236}">
                <a16:creationId xmlns:a16="http://schemas.microsoft.com/office/drawing/2014/main" id="{19CE5A36-0262-64B4-4B1D-6F4D2EC03006}"/>
              </a:ext>
            </a:extLst>
          </p:cNvPr>
          <p:cNvSpPr txBox="1"/>
          <p:nvPr/>
        </p:nvSpPr>
        <p:spPr>
          <a:xfrm>
            <a:off x="4441539" y="3763693"/>
            <a:ext cx="3308919" cy="830997"/>
          </a:xfrm>
          <a:prstGeom prst="rect">
            <a:avLst/>
          </a:prstGeom>
          <a:noFill/>
        </p:spPr>
        <p:txBody>
          <a:bodyPr wrap="none" rtlCol="0">
            <a:spAutoFit/>
          </a:bodyPr>
          <a:lstStyle/>
          <a:p>
            <a:pPr algn="ctr"/>
            <a:r>
              <a:rPr lang="en-IT" sz="2800" b="1" i="1" dirty="0">
                <a:solidFill>
                  <a:srgbClr val="000000"/>
                </a:solidFill>
              </a:rPr>
              <a:t>Martina Carillo</a:t>
            </a:r>
          </a:p>
          <a:p>
            <a:pPr algn="ctr"/>
            <a:r>
              <a:rPr lang="en-GB" sz="2000" dirty="0">
                <a:solidFill>
                  <a:srgbClr val="000000"/>
                </a:solidFill>
              </a:rPr>
              <a:t>m</a:t>
            </a:r>
            <a:r>
              <a:rPr lang="en-IT" sz="2000" dirty="0">
                <a:solidFill>
                  <a:srgbClr val="000000"/>
                </a:solidFill>
              </a:rPr>
              <a:t>artina.carillo@uniroma1.it</a:t>
            </a:r>
          </a:p>
        </p:txBody>
      </p:sp>
    </p:spTree>
    <p:extLst>
      <p:ext uri="{BB962C8B-B14F-4D97-AF65-F5344CB8AC3E}">
        <p14:creationId xmlns:p14="http://schemas.microsoft.com/office/powerpoint/2010/main" val="2669484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13">
            <a:extLst>
              <a:ext uri="{FF2B5EF4-FFF2-40B4-BE49-F238E27FC236}">
                <a16:creationId xmlns:a16="http://schemas.microsoft.com/office/drawing/2014/main" id="{F5628959-92BF-E5DC-EDB4-8DAD4DE2C08C}"/>
              </a:ext>
            </a:extLst>
          </p:cNvPr>
          <p:cNvSpPr txBox="1"/>
          <p:nvPr/>
        </p:nvSpPr>
        <p:spPr>
          <a:xfrm>
            <a:off x="5272806" y="5587645"/>
            <a:ext cx="7014064" cy="415498"/>
          </a:xfrm>
          <a:prstGeom prst="rect">
            <a:avLst/>
          </a:prstGeom>
          <a:noFill/>
        </p:spPr>
        <p:txBody>
          <a:bodyPr wrap="square">
            <a:spAutoFit/>
          </a:bodyPr>
          <a:lstStyle/>
          <a:p>
            <a:pPr>
              <a:defRPr/>
            </a:pPr>
            <a:r>
              <a:rPr lang="it-IT" sz="1050" dirty="0">
                <a:solidFill>
                  <a:schemeClr val="bg1">
                    <a:lumMod val="65000"/>
                  </a:schemeClr>
                </a:solidFill>
              </a:rPr>
              <a:t>[*] M. Carillo et al., “Space </a:t>
            </a:r>
            <a:r>
              <a:rPr lang="it-IT" sz="1050" dirty="0" err="1">
                <a:solidFill>
                  <a:schemeClr val="bg1">
                    <a:lumMod val="65000"/>
                  </a:schemeClr>
                </a:solidFill>
              </a:rPr>
              <a:t>Charge</a:t>
            </a:r>
            <a:r>
              <a:rPr lang="it-IT" sz="1050" dirty="0">
                <a:solidFill>
                  <a:schemeClr val="bg1">
                    <a:lumMod val="65000"/>
                  </a:schemeClr>
                </a:solidFill>
              </a:rPr>
              <a:t> Analysis for Low Energy </a:t>
            </a:r>
            <a:r>
              <a:rPr lang="it-IT" sz="1050" dirty="0" err="1">
                <a:solidFill>
                  <a:schemeClr val="bg1">
                    <a:lumMod val="65000"/>
                  </a:schemeClr>
                </a:solidFill>
              </a:rPr>
              <a:t>Photoinjector</a:t>
            </a:r>
            <a:r>
              <a:rPr lang="it-IT" sz="1050" dirty="0">
                <a:solidFill>
                  <a:schemeClr val="bg1">
                    <a:lumMod val="65000"/>
                  </a:schemeClr>
                </a:solidFill>
              </a:rPr>
              <a:t>”, </a:t>
            </a:r>
            <a:r>
              <a:rPr lang="it-IT" sz="1050" dirty="0" err="1">
                <a:solidFill>
                  <a:schemeClr val="bg1">
                    <a:lumMod val="65000"/>
                  </a:schemeClr>
                </a:solidFill>
              </a:rPr>
              <a:t>presented</a:t>
            </a:r>
            <a:r>
              <a:rPr lang="it-IT" sz="1050" dirty="0">
                <a:solidFill>
                  <a:schemeClr val="bg1">
                    <a:lumMod val="65000"/>
                  </a:schemeClr>
                </a:solidFill>
              </a:rPr>
              <a:t> </a:t>
            </a:r>
            <a:r>
              <a:rPr lang="it-IT" sz="1050" dirty="0" err="1">
                <a:solidFill>
                  <a:schemeClr val="bg1">
                    <a:lumMod val="65000"/>
                  </a:schemeClr>
                </a:solidFill>
              </a:rPr>
              <a:t>at</a:t>
            </a:r>
            <a:r>
              <a:rPr lang="it-IT" sz="1050" dirty="0">
                <a:solidFill>
                  <a:schemeClr val="bg1">
                    <a:lumMod val="65000"/>
                  </a:schemeClr>
                </a:solidFill>
              </a:rPr>
              <a:t> the 13th </a:t>
            </a:r>
            <a:r>
              <a:rPr lang="it-IT" sz="1050" dirty="0" err="1">
                <a:solidFill>
                  <a:schemeClr val="bg1">
                    <a:lumMod val="65000"/>
                  </a:schemeClr>
                </a:solidFill>
              </a:rPr>
              <a:t>Int.Particle</a:t>
            </a:r>
            <a:r>
              <a:rPr lang="it-IT" sz="1050" dirty="0">
                <a:solidFill>
                  <a:schemeClr val="bg1">
                    <a:lumMod val="65000"/>
                  </a:schemeClr>
                </a:solidFill>
              </a:rPr>
              <a:t> Accelerator Conf. (IPAC’22), Bangkok, Thailand, June2022</a:t>
            </a:r>
            <a:endParaRPr sz="1050" dirty="0">
              <a:solidFill>
                <a:schemeClr val="bg1">
                  <a:lumMod val="65000"/>
                </a:schemeClr>
              </a:solidFill>
            </a:endParaRPr>
          </a:p>
        </p:txBody>
      </p:sp>
      <p:sp>
        <p:nvSpPr>
          <p:cNvPr id="5" name="CasellaDiTesto 7">
            <a:extLst>
              <a:ext uri="{FF2B5EF4-FFF2-40B4-BE49-F238E27FC236}">
                <a16:creationId xmlns:a16="http://schemas.microsoft.com/office/drawing/2014/main" id="{18F748C1-0A15-1632-81EB-5B447E5CC022}"/>
              </a:ext>
            </a:extLst>
          </p:cNvPr>
          <p:cNvSpPr txBox="1">
            <a:spLocks noChangeArrowheads="1"/>
          </p:cNvSpPr>
          <p:nvPr/>
        </p:nvSpPr>
        <p:spPr bwMode="auto">
          <a:xfrm>
            <a:off x="9660037" y="2000249"/>
            <a:ext cx="18453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en-IT" sz="1400" i="1" dirty="0">
                <a:latin typeface="Arial" panose="020B0604020202020204" pitchFamily="34" charset="0"/>
              </a:rPr>
              <a:t>Correlated emittance</a:t>
            </a:r>
          </a:p>
        </p:txBody>
      </p:sp>
      <p:grpSp>
        <p:nvGrpSpPr>
          <p:cNvPr id="10" name="Group 22">
            <a:extLst>
              <a:ext uri="{FF2B5EF4-FFF2-40B4-BE49-F238E27FC236}">
                <a16:creationId xmlns:a16="http://schemas.microsoft.com/office/drawing/2014/main" id="{D44DEFA7-2047-F0A2-405C-C4F494D7A880}"/>
              </a:ext>
            </a:extLst>
          </p:cNvPr>
          <p:cNvGrpSpPr>
            <a:grpSpLocks/>
          </p:cNvGrpSpPr>
          <p:nvPr/>
        </p:nvGrpSpPr>
        <p:grpSpPr bwMode="auto">
          <a:xfrm>
            <a:off x="80026" y="623528"/>
            <a:ext cx="5140007" cy="2907756"/>
            <a:chOff x="776773" y="3114973"/>
            <a:chExt cx="4162277" cy="2919375"/>
          </a:xfrm>
        </p:grpSpPr>
        <p:pic>
          <p:nvPicPr>
            <p:cNvPr id="11" name="Immagine 4">
              <a:extLst>
                <a:ext uri="{FF2B5EF4-FFF2-40B4-BE49-F238E27FC236}">
                  <a16:creationId xmlns:a16="http://schemas.microsoft.com/office/drawing/2014/main" id="{FDAB4227-D1F4-969C-00B9-893180BAE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773" y="3114973"/>
              <a:ext cx="4162277" cy="29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a:extLst>
                <a:ext uri="{FF2B5EF4-FFF2-40B4-BE49-F238E27FC236}">
                  <a16:creationId xmlns:a16="http://schemas.microsoft.com/office/drawing/2014/main" id="{3E65CEEE-FAA8-A4CA-65A4-20FD47B95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046" y="5884321"/>
              <a:ext cx="22257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Rettangolo 13">
            <a:extLst>
              <a:ext uri="{FF2B5EF4-FFF2-40B4-BE49-F238E27FC236}">
                <a16:creationId xmlns:a16="http://schemas.microsoft.com/office/drawing/2014/main" id="{6DA51617-9C8C-0D0D-7A6D-DAD681FF31F0}"/>
              </a:ext>
            </a:extLst>
          </p:cNvPr>
          <p:cNvSpPr/>
          <p:nvPr/>
        </p:nvSpPr>
        <p:spPr>
          <a:xfrm>
            <a:off x="8922994" y="1203841"/>
            <a:ext cx="3089001" cy="749351"/>
          </a:xfrm>
          <a:prstGeom prst="rect">
            <a:avLst/>
          </a:prstGeom>
          <a:no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solidFill>
                <a:srgbClr val="000000"/>
              </a:solidFill>
            </a:endParaRPr>
          </a:p>
        </p:txBody>
      </p:sp>
      <p:sp>
        <p:nvSpPr>
          <p:cNvPr id="31" name="CasellaDiTesto 4">
            <a:extLst>
              <a:ext uri="{FF2B5EF4-FFF2-40B4-BE49-F238E27FC236}">
                <a16:creationId xmlns:a16="http://schemas.microsoft.com/office/drawing/2014/main" id="{088FF538-6550-380B-EEC5-A06AE40806D8}"/>
              </a:ext>
            </a:extLst>
          </p:cNvPr>
          <p:cNvSpPr txBox="1"/>
          <p:nvPr/>
        </p:nvSpPr>
        <p:spPr>
          <a:xfrm>
            <a:off x="4318597" y="228835"/>
            <a:ext cx="3485248" cy="584775"/>
          </a:xfrm>
          <a:prstGeom prst="rect">
            <a:avLst/>
          </a:prstGeom>
          <a:noFill/>
        </p:spPr>
        <p:txBody>
          <a:bodyPr wrap="none" rtlCol="0" anchor="t">
            <a:spAutoFit/>
          </a:bodyPr>
          <a:lstStyle/>
          <a:p>
            <a:pPr algn="ctr"/>
            <a:r>
              <a:rPr lang="en-GB" sz="3200" b="1" dirty="0">
                <a:solidFill>
                  <a:schemeClr val="tx1"/>
                </a:solidFill>
                <a:latin typeface="+mj-lt"/>
              </a:rPr>
              <a:t>Multi slice model</a:t>
            </a:r>
          </a:p>
        </p:txBody>
      </p:sp>
      <mc:AlternateContent xmlns:mc="http://schemas.openxmlformats.org/markup-compatibility/2006" xmlns:a14="http://schemas.microsoft.com/office/drawing/2010/main">
        <mc:Choice Requires="a14">
          <p:sp>
            <p:nvSpPr>
              <p:cNvPr id="32" name="CasellaDiTesto 12">
                <a:extLst>
                  <a:ext uri="{FF2B5EF4-FFF2-40B4-BE49-F238E27FC236}">
                    <a16:creationId xmlns:a16="http://schemas.microsoft.com/office/drawing/2014/main" id="{FC46F76E-0769-55A6-339A-5539C52369B6}"/>
                  </a:ext>
                </a:extLst>
              </p:cNvPr>
              <p:cNvSpPr txBox="1"/>
              <p:nvPr/>
            </p:nvSpPr>
            <p:spPr>
              <a:xfrm>
                <a:off x="4757510" y="1156784"/>
                <a:ext cx="7254486" cy="7537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𝑟𝑚𝑠</m:t>
                          </m:r>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ub>
                        <m:sup>
                          <m:r>
                            <a:rPr lang="it-IT" sz="1600" b="0" i="1" smtClean="0">
                              <a:solidFill>
                                <a:srgbClr val="000000"/>
                              </a:solidFill>
                              <a:latin typeface="Cambria Math" panose="02040503050406030204" pitchFamily="18" charset="0"/>
                            </a:rPr>
                            <m:t>2</m:t>
                          </m:r>
                        </m:sup>
                      </m:sSubSup>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 …=</m:t>
                      </m:r>
                      <m:nary>
                        <m:naryPr>
                          <m:chr m:val="∑"/>
                          <m:supHide m:val="on"/>
                          <m:ctrlPr>
                            <a:rPr lang="it-IT" sz="1600" b="0" i="1" smtClean="0">
                              <a:solidFill>
                                <a:srgbClr val="000000"/>
                              </a:solidFill>
                              <a:latin typeface="Cambria Math" panose="02040503050406030204" pitchFamily="18" charset="0"/>
                            </a:rPr>
                          </m:ctrlPr>
                        </m:naryPr>
                        <m:sub>
                          <m:r>
                            <a:rPr lang="it-IT" sz="1600" b="0" i="1" smtClean="0">
                              <a:solidFill>
                                <a:srgbClr val="000000"/>
                              </a:solidFill>
                              <a:latin typeface="Cambria Math" panose="02040503050406030204" pitchFamily="18" charset="0"/>
                            </a:rPr>
                            <m:t>𝑖</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𝑗</m:t>
                          </m:r>
                        </m:sub>
                        <m:sup/>
                        <m:e>
                          <m:sSup>
                            <m:sSupPr>
                              <m:ctrlPr>
                                <a:rPr lang="it-IT" sz="1600" b="0" i="1" smtClean="0">
                                  <a:solidFill>
                                    <a:srgbClr val="000000"/>
                                  </a:solidFill>
                                  <a:latin typeface="Cambria Math" panose="02040503050406030204" pitchFamily="18" charset="0"/>
                                </a:rPr>
                              </m:ctrlPr>
                            </m:sSupPr>
                            <m:e>
                              <m:d>
                                <m:dPr>
                                  <m:ctrlPr>
                                    <a:rPr lang="it-IT" sz="1600" b="0" i="1" smtClean="0">
                                      <a:solidFill>
                                        <a:srgbClr val="000000"/>
                                      </a:solidFill>
                                      <a:latin typeface="Cambria Math" panose="02040503050406030204" pitchFamily="18" charset="0"/>
                                    </a:rPr>
                                  </m:ctrlPr>
                                </m:dPr>
                                <m:e>
                                  <m:f>
                                    <m:fPr>
                                      <m:ctrlPr>
                                        <a:rPr lang="it-IT" sz="1600" b="0" i="1" smtClean="0">
                                          <a:solidFill>
                                            <a:srgbClr val="000000"/>
                                          </a:solidFill>
                                          <a:latin typeface="Cambria Math" panose="02040503050406030204" pitchFamily="18" charset="0"/>
                                        </a:rPr>
                                      </m:ctrlPr>
                                    </m:fPr>
                                    <m:num>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𝑀</m:t>
                                          </m:r>
                                        </m:e>
                                        <m:sub>
                                          <m:r>
                                            <a:rPr lang="it-IT" sz="1600" b="0" i="1" smtClean="0">
                                              <a:solidFill>
                                                <a:srgbClr val="000000"/>
                                              </a:solidFill>
                                              <a:latin typeface="Cambria Math" panose="02040503050406030204" pitchFamily="18" charset="0"/>
                                            </a:rPr>
                                            <m:t>𝑖</m:t>
                                          </m:r>
                                        </m:sub>
                                      </m:sSub>
                                    </m:num>
                                    <m:den>
                                      <m:r>
                                        <a:rPr lang="it-IT" sz="1600" b="0" i="1" smtClean="0">
                                          <a:solidFill>
                                            <a:srgbClr val="000000"/>
                                          </a:solidFill>
                                          <a:latin typeface="Cambria Math" panose="02040503050406030204" pitchFamily="18" charset="0"/>
                                        </a:rPr>
                                        <m:t>𝑁</m:t>
                                      </m:r>
                                    </m:den>
                                  </m:f>
                                </m:e>
                              </m:d>
                            </m:e>
                            <m:sup>
                              <m:r>
                                <a:rPr lang="it-IT" sz="1600" b="0" i="1" smtClean="0">
                                  <a:solidFill>
                                    <a:srgbClr val="000000"/>
                                  </a:solidFill>
                                  <a:latin typeface="Cambria Math" panose="02040503050406030204" pitchFamily="18" charset="0"/>
                                </a:rPr>
                                <m:t>2</m:t>
                              </m:r>
                            </m:sup>
                          </m:sSup>
                          <m:sSubSup>
                            <m:sSubSupPr>
                              <m:ctrlPr>
                                <a:rPr lang="it-IT" sz="1600" b="0" i="1" smtClean="0">
                                  <a:solidFill>
                                    <a:srgbClr val="000000"/>
                                  </a:solidFill>
                                  <a:latin typeface="Cambria Math" panose="02040503050406030204" pitchFamily="18" charset="0"/>
                                </a:rPr>
                              </m:ctrlPr>
                            </m:sSubSup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𝑟𝑚𝑠</m:t>
                                  </m:r>
                                </m:sub>
                              </m:sSub>
                            </m:e>
                            <m:sub>
                              <m:r>
                                <a:rPr lang="it-IT" sz="1600" b="0" i="1" smtClean="0">
                                  <a:solidFill>
                                    <a:srgbClr val="000000"/>
                                  </a:solidFill>
                                  <a:latin typeface="Cambria Math" panose="02040503050406030204" pitchFamily="18" charset="0"/>
                                </a:rPr>
                                <m:t>𝑖</m:t>
                              </m:r>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nary>
                            <m:naryPr>
                              <m:chr m:val="∑"/>
                              <m:supHide m:val="on"/>
                              <m:ctrlPr>
                                <a:rPr lang="it-IT" sz="1600" b="0" i="1" smtClean="0">
                                  <a:solidFill>
                                    <a:srgbClr val="000000"/>
                                  </a:solidFill>
                                  <a:latin typeface="Cambria Math" panose="02040503050406030204" pitchFamily="18" charset="0"/>
                                </a:rPr>
                              </m:ctrlPr>
                            </m:naryPr>
                            <m:sub>
                              <m:r>
                                <a:rPr lang="it-IT" sz="1600" b="0" i="1" smtClean="0">
                                  <a:solidFill>
                                    <a:srgbClr val="000000"/>
                                  </a:solidFill>
                                  <a:latin typeface="Cambria Math" panose="02040503050406030204" pitchFamily="18" charset="0"/>
                                </a:rPr>
                                <m:t>𝑖</m:t>
                              </m:r>
                              <m:r>
                                <a:rPr lang="it-IT" sz="1600" b="0" i="1" smtClean="0">
                                  <a:solidFill>
                                    <a:srgbClr val="000000"/>
                                  </a:solidFill>
                                  <a:latin typeface="Cambria Math" panose="02040503050406030204" pitchFamily="18" charset="0"/>
                                  <a:ea typeface="Cambria Math" panose="02040503050406030204" pitchFamily="18" charset="0"/>
                                </a:rPr>
                                <m:t>≠</m:t>
                              </m:r>
                              <m:r>
                                <a:rPr lang="it-IT" sz="1600" b="0" i="1" smtClean="0">
                                  <a:solidFill>
                                    <a:srgbClr val="000000"/>
                                  </a:solidFill>
                                  <a:latin typeface="Cambria Math" panose="02040503050406030204" pitchFamily="18" charset="0"/>
                                  <a:ea typeface="Cambria Math" panose="02040503050406030204" pitchFamily="18" charset="0"/>
                                </a:rPr>
                                <m:t>𝑗</m:t>
                              </m:r>
                            </m:sub>
                            <m:sup/>
                            <m:e>
                              <m:f>
                                <m:fPr>
                                  <m:ctrlPr>
                                    <a:rPr lang="it-IT" sz="1600" b="0" i="1" smtClean="0">
                                      <a:solidFill>
                                        <a:srgbClr val="000000"/>
                                      </a:solidFill>
                                      <a:latin typeface="Cambria Math" panose="02040503050406030204" pitchFamily="18" charset="0"/>
                                    </a:rPr>
                                  </m:ctrlPr>
                                </m:fPr>
                                <m:num>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𝑀</m:t>
                                      </m:r>
                                    </m:e>
                                    <m:sub>
                                      <m:r>
                                        <a:rPr lang="it-IT" sz="1600" b="0" i="1" smtClean="0">
                                          <a:solidFill>
                                            <a:srgbClr val="000000"/>
                                          </a:solidFill>
                                          <a:latin typeface="Cambria Math" panose="02040503050406030204" pitchFamily="18" charset="0"/>
                                        </a:rPr>
                                        <m:t>𝑖</m:t>
                                      </m:r>
                                    </m:sub>
                                  </m:s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𝑀</m:t>
                                      </m:r>
                                    </m:e>
                                    <m:sub>
                                      <m:r>
                                        <a:rPr lang="it-IT" sz="1600" b="0" i="1" smtClean="0">
                                          <a:solidFill>
                                            <a:srgbClr val="000000"/>
                                          </a:solidFill>
                                          <a:latin typeface="Cambria Math" panose="02040503050406030204" pitchFamily="18" charset="0"/>
                                        </a:rPr>
                                        <m:t>𝑗</m:t>
                                      </m:r>
                                    </m:sub>
                                  </m:sSub>
                                </m:num>
                                <m:den>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𝑁</m:t>
                                      </m:r>
                                    </m:e>
                                    <m:sup>
                                      <m:r>
                                        <a:rPr lang="it-IT" sz="1600" b="0" i="1" smtClean="0">
                                          <a:solidFill>
                                            <a:srgbClr val="000000"/>
                                          </a:solidFill>
                                          <a:latin typeface="Cambria Math" panose="02040503050406030204" pitchFamily="18" charset="0"/>
                                        </a:rPr>
                                        <m:t>2</m:t>
                                      </m:r>
                                    </m:sup>
                                  </m:sSup>
                                </m:den>
                              </m:f>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r>
                                        <a:rPr lang="it-IT" sz="1600" b="0" i="1" smtClean="0">
                                          <a:solidFill>
                                            <a:srgbClr val="000000"/>
                                          </a:solidFill>
                                          <a:latin typeface="Cambria Math" panose="02040503050406030204" pitchFamily="18" charset="0"/>
                                        </a:rPr>
                                        <m:t>,</m:t>
                                      </m:r>
                                    </m:sub>
                                  </m:sSub>
                                </m:e>
                                <m:sub>
                                  <m:r>
                                    <a:rPr lang="it-IT" sz="1600" b="0" i="1" smtClean="0">
                                      <a:solidFill>
                                        <a:srgbClr val="000000"/>
                                      </a:solidFill>
                                      <a:latin typeface="Cambria Math" panose="02040503050406030204" pitchFamily="18" charset="0"/>
                                    </a:rPr>
                                    <m:t>𝑖</m:t>
                                  </m:r>
                                </m:sub>
                                <m:sup>
                                  <m:r>
                                    <a:rPr lang="it-IT" sz="1600" b="0" i="1" smtClean="0">
                                      <a:solidFill>
                                        <a:srgbClr val="000000"/>
                                      </a:solidFill>
                                      <a:latin typeface="Cambria Math" panose="02040503050406030204" pitchFamily="18" charset="0"/>
                                    </a:rPr>
                                    <m:t>2</m:t>
                                  </m:r>
                                </m:sup>
                              </m:sSubSup>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𝑥𝑗</m:t>
                                      </m:r>
                                    </m:sub>
                                  </m:sSub>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Sub>
                                    <m:sSubPr>
                                      <m:ctrlPr>
                                        <a:rPr lang="it-IT" sz="1600" b="0" i="1" smtClean="0">
                                          <a:solidFill>
                                            <a:srgbClr val="000000"/>
                                          </a:solidFill>
                                          <a:latin typeface="Cambria Math" panose="02040503050406030204" pitchFamily="18" charset="0"/>
                                        </a:rPr>
                                      </m:ctrlPr>
                                    </m:sSub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r>
                                        <a:rPr lang="it-IT" sz="1600" b="0" i="1" smtClean="0">
                                          <a:solidFill>
                                            <a:srgbClr val="000000"/>
                                          </a:solidFill>
                                          <a:latin typeface="Cambria Math" panose="02040503050406030204" pitchFamily="18" charset="0"/>
                                        </a:rPr>
                                        <m:t>,</m:t>
                                      </m:r>
                                    </m:e>
                                    <m:sub>
                                      <m:r>
                                        <a:rPr lang="it-IT" sz="1600" b="0" i="1" smtClean="0">
                                          <a:solidFill>
                                            <a:srgbClr val="000000"/>
                                          </a:solidFill>
                                          <a:latin typeface="Cambria Math" panose="02040503050406030204" pitchFamily="18" charset="0"/>
                                        </a:rPr>
                                        <m:t>𝑖</m:t>
                                      </m:r>
                                    </m:sub>
                                  </m:sSub>
                                </m:sub>
                              </m:s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Sub>
                                    <m:sSubPr>
                                      <m:ctrlPr>
                                        <a:rPr lang="it-IT" sz="1600" b="0" i="1" smtClean="0">
                                          <a:solidFill>
                                            <a:srgbClr val="000000"/>
                                          </a:solidFill>
                                          <a:latin typeface="Cambria Math" panose="02040503050406030204" pitchFamily="18" charset="0"/>
                                        </a:rPr>
                                      </m:ctrlPr>
                                    </m:sSub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𝑝</m:t>
                                          </m:r>
                                        </m:e>
                                        <m:sub>
                                          <m:r>
                                            <a:rPr lang="it-IT" sz="1600" b="0" i="1" smtClean="0">
                                              <a:solidFill>
                                                <a:srgbClr val="000000"/>
                                              </a:solidFill>
                                              <a:latin typeface="Cambria Math" panose="02040503050406030204" pitchFamily="18" charset="0"/>
                                            </a:rPr>
                                            <m:t>𝑥</m:t>
                                          </m:r>
                                        </m:sub>
                                      </m:sSub>
                                      <m:r>
                                        <a:rPr lang="it-IT" sz="1600" b="0" i="1" smtClean="0">
                                          <a:solidFill>
                                            <a:srgbClr val="000000"/>
                                          </a:solidFill>
                                          <a:latin typeface="Cambria Math" panose="02040503050406030204" pitchFamily="18" charset="0"/>
                                        </a:rPr>
                                        <m:t>,</m:t>
                                      </m:r>
                                    </m:e>
                                    <m:sub>
                                      <m:r>
                                        <a:rPr lang="it-IT" sz="1600" b="0" i="1" smtClean="0">
                                          <a:solidFill>
                                            <a:srgbClr val="000000"/>
                                          </a:solidFill>
                                          <a:latin typeface="Cambria Math" panose="02040503050406030204" pitchFamily="18" charset="0"/>
                                        </a:rPr>
                                        <m:t>𝑗</m:t>
                                      </m:r>
                                    </m:sub>
                                  </m:sSub>
                                </m:sub>
                              </m:sSub>
                              <m:r>
                                <a:rPr lang="it-IT" sz="1600" b="0" i="1" smtClean="0">
                                  <a:solidFill>
                                    <a:srgbClr val="000000"/>
                                  </a:solidFill>
                                  <a:latin typeface="Cambria Math" panose="02040503050406030204" pitchFamily="18" charset="0"/>
                                </a:rPr>
                                <m:t>)</m:t>
                              </m:r>
                            </m:e>
                          </m:nary>
                        </m:e>
                      </m:nary>
                    </m:oMath>
                  </m:oMathPara>
                </a14:m>
                <a:endParaRPr lang="en-GB" sz="1600" dirty="0">
                  <a:solidFill>
                    <a:srgbClr val="000000"/>
                  </a:solidFill>
                </a:endParaRPr>
              </a:p>
            </p:txBody>
          </p:sp>
        </mc:Choice>
        <mc:Fallback xmlns="">
          <p:sp>
            <p:nvSpPr>
              <p:cNvPr id="32" name="CasellaDiTesto 12">
                <a:extLst>
                  <a:ext uri="{FF2B5EF4-FFF2-40B4-BE49-F238E27FC236}">
                    <a16:creationId xmlns:a16="http://schemas.microsoft.com/office/drawing/2014/main" id="{FC46F76E-0769-55A6-339A-5539C52369B6}"/>
                  </a:ext>
                </a:extLst>
              </p:cNvPr>
              <p:cNvSpPr txBox="1">
                <a:spLocks noRot="1" noChangeAspect="1" noMove="1" noResize="1" noEditPoints="1" noAdjustHandles="1" noChangeArrowheads="1" noChangeShapeType="1" noTextEdit="1"/>
              </p:cNvSpPr>
              <p:nvPr/>
            </p:nvSpPr>
            <p:spPr>
              <a:xfrm>
                <a:off x="4757510" y="1156784"/>
                <a:ext cx="7254486" cy="753796"/>
              </a:xfrm>
              <a:prstGeom prst="rect">
                <a:avLst/>
              </a:prstGeom>
              <a:blipFill>
                <a:blip r:embed="rId6"/>
                <a:stretch>
                  <a:fillRect t="-108333" b="-15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3" name="CasellaDiTesto 20">
                <a:extLst>
                  <a:ext uri="{FF2B5EF4-FFF2-40B4-BE49-F238E27FC236}">
                    <a16:creationId xmlns:a16="http://schemas.microsoft.com/office/drawing/2014/main" id="{CF616968-9D73-5AA6-F6B6-6A932DD16D36}"/>
                  </a:ext>
                </a:extLst>
              </p:cNvPr>
              <p:cNvSpPr txBox="1"/>
              <p:nvPr/>
            </p:nvSpPr>
            <p:spPr>
              <a:xfrm>
                <a:off x="6970155" y="2635608"/>
                <a:ext cx="2934265" cy="721159"/>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1" i="1" smtClean="0">
                              <a:solidFill>
                                <a:srgbClr val="000000"/>
                              </a:solidFill>
                              <a:latin typeface="Cambria Math" panose="02040503050406030204" pitchFamily="18" charset="0"/>
                            </a:rPr>
                          </m:ctrlPr>
                        </m:sSubSupPr>
                        <m:e>
                          <m:r>
                            <a:rPr lang="it-IT" sz="1600" b="1" i="1" smtClean="0">
                              <a:solidFill>
                                <a:srgbClr val="000000"/>
                              </a:solidFill>
                              <a:latin typeface="Cambria Math" panose="02040503050406030204" pitchFamily="18" charset="0"/>
                            </a:rPr>
                            <m:t>𝜺</m:t>
                          </m:r>
                        </m:e>
                        <m:sub>
                          <m:r>
                            <a:rPr lang="it-IT" sz="1600" b="1" i="1" smtClean="0">
                              <a:solidFill>
                                <a:srgbClr val="000000"/>
                              </a:solidFill>
                              <a:latin typeface="Cambria Math" panose="02040503050406030204" pitchFamily="18" charset="0"/>
                            </a:rPr>
                            <m:t>𝒄𝒐𝒓𝒓</m:t>
                          </m:r>
                          <m:r>
                            <a:rPr lang="it-IT" sz="1600" b="1" i="1" smtClean="0">
                              <a:solidFill>
                                <a:srgbClr val="000000"/>
                              </a:solidFill>
                              <a:latin typeface="Cambria Math" panose="02040503050406030204" pitchFamily="18" charset="0"/>
                            </a:rPr>
                            <m:t> </m:t>
                          </m:r>
                        </m:sub>
                        <m:sup>
                          <m:r>
                            <a:rPr lang="it-IT" sz="1600" b="1" i="1" smtClean="0">
                              <a:solidFill>
                                <a:srgbClr val="000000"/>
                              </a:solidFill>
                              <a:latin typeface="Cambria Math" panose="02040503050406030204" pitchFamily="18" charset="0"/>
                            </a:rPr>
                            <m:t>𝟐</m:t>
                          </m:r>
                        </m:sup>
                      </m:sSubSup>
                      <m:r>
                        <a:rPr lang="it-IT" sz="1600" b="1" i="1" smtClean="0">
                          <a:solidFill>
                            <a:srgbClr val="000000"/>
                          </a:solidFill>
                          <a:latin typeface="Cambria Math" panose="02040503050406030204" pitchFamily="18" charset="0"/>
                        </a:rPr>
                        <m:t>=</m:t>
                      </m:r>
                      <m:f>
                        <m:fPr>
                          <m:ctrlPr>
                            <a:rPr lang="it-IT" sz="1600" b="1" i="1" smtClean="0">
                              <a:solidFill>
                                <a:srgbClr val="000000"/>
                              </a:solidFill>
                              <a:latin typeface="Cambria Math" panose="02040503050406030204" pitchFamily="18" charset="0"/>
                            </a:rPr>
                          </m:ctrlPr>
                        </m:fPr>
                        <m:num>
                          <m:r>
                            <a:rPr lang="it-IT" sz="1600" b="1" i="1" smtClean="0">
                              <a:solidFill>
                                <a:srgbClr val="000000"/>
                              </a:solidFill>
                              <a:latin typeface="Cambria Math" panose="02040503050406030204" pitchFamily="18" charset="0"/>
                            </a:rPr>
                            <m:t>𝟏</m:t>
                          </m:r>
                        </m:num>
                        <m:den>
                          <m:r>
                            <a:rPr lang="it-IT" sz="1600" b="1" i="1" smtClean="0">
                              <a:solidFill>
                                <a:srgbClr val="000000"/>
                              </a:solidFill>
                              <a:latin typeface="Cambria Math" panose="02040503050406030204" pitchFamily="18" charset="0"/>
                            </a:rPr>
                            <m:t>𝟐</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𝑺</m:t>
                              </m:r>
                            </m:e>
                            <m:sup>
                              <m:r>
                                <a:rPr lang="it-IT" sz="1600" b="1" i="1" smtClean="0">
                                  <a:solidFill>
                                    <a:srgbClr val="000000"/>
                                  </a:solidFill>
                                  <a:latin typeface="Cambria Math" panose="02040503050406030204" pitchFamily="18" charset="0"/>
                                </a:rPr>
                                <m:t>𝟐</m:t>
                              </m:r>
                            </m:sup>
                          </m:sSup>
                        </m:den>
                      </m:f>
                      <m:nary>
                        <m:naryPr>
                          <m:chr m:val="∑"/>
                          <m:supHide m:val="on"/>
                          <m:ctrlPr>
                            <a:rPr lang="it-IT" sz="1600" b="1" i="1" smtClean="0">
                              <a:solidFill>
                                <a:srgbClr val="000000"/>
                              </a:solidFill>
                              <a:latin typeface="Cambria Math" panose="02040503050406030204" pitchFamily="18" charset="0"/>
                            </a:rPr>
                          </m:ctrlPr>
                        </m:naryPr>
                        <m:sub>
                          <m:r>
                            <a:rPr lang="it-IT" sz="1600" b="1" i="1" smtClean="0">
                              <a:solidFill>
                                <a:srgbClr val="000000"/>
                              </a:solidFill>
                              <a:latin typeface="Cambria Math" panose="02040503050406030204" pitchFamily="18" charset="0"/>
                            </a:rPr>
                            <m:t>𝒊</m:t>
                          </m:r>
                          <m:r>
                            <a:rPr lang="it-IT" sz="1600" b="1" i="1" smtClean="0">
                              <a:solidFill>
                                <a:srgbClr val="000000"/>
                              </a:solidFill>
                              <a:latin typeface="Cambria Math" panose="02040503050406030204" pitchFamily="18" charset="0"/>
                            </a:rPr>
                            <m:t>≠</m:t>
                          </m:r>
                          <m:r>
                            <a:rPr lang="it-IT" sz="1600" b="1" i="1" smtClean="0">
                              <a:solidFill>
                                <a:srgbClr val="000000"/>
                              </a:solidFill>
                              <a:latin typeface="Cambria Math" panose="02040503050406030204" pitchFamily="18" charset="0"/>
                            </a:rPr>
                            <m:t>𝒋</m:t>
                          </m:r>
                        </m:sub>
                        <m:sup/>
                        <m:e>
                          <m:sSup>
                            <m:sSupPr>
                              <m:ctrlPr>
                                <a:rPr lang="it-IT" sz="1600" b="1" i="1" smtClean="0">
                                  <a:solidFill>
                                    <a:srgbClr val="000000"/>
                                  </a:solidFill>
                                  <a:latin typeface="Cambria Math" panose="02040503050406030204" pitchFamily="18" charset="0"/>
                                </a:rPr>
                              </m:ctrlPr>
                            </m:sSupPr>
                            <m:e>
                              <m:d>
                                <m:dPr>
                                  <m:ctrlPr>
                                    <a:rPr lang="it-IT" sz="1600" b="1" i="1" smtClean="0">
                                      <a:solidFill>
                                        <a:srgbClr val="000000"/>
                                      </a:solidFill>
                                      <a:latin typeface="Cambria Math" panose="02040503050406030204" pitchFamily="18" charset="0"/>
                                    </a:rPr>
                                  </m:ctrlPr>
                                </m:dPr>
                                <m:e>
                                  <m:sSub>
                                    <m:sSubPr>
                                      <m:ctrlPr>
                                        <a:rPr lang="it-IT" sz="1600" b="1" i="1" smtClean="0">
                                          <a:solidFill>
                                            <a:srgbClr val="000000"/>
                                          </a:solidFill>
                                          <a:latin typeface="Cambria Math" panose="02040503050406030204" pitchFamily="18" charset="0"/>
                                        </a:rPr>
                                      </m:ctrlPr>
                                    </m:sSub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𝒊</m:t>
                                      </m:r>
                                    </m:sub>
                                  </m:sSub>
                                  <m:sSubSup>
                                    <m:sSubSupPr>
                                      <m:ctrlPr>
                                        <a:rPr lang="it-IT" sz="1600" b="1" i="1" smtClean="0">
                                          <a:solidFill>
                                            <a:srgbClr val="000000"/>
                                          </a:solidFill>
                                          <a:latin typeface="Cambria Math" panose="02040503050406030204" pitchFamily="18" charset="0"/>
                                        </a:rPr>
                                      </m:ctrlPr>
                                    </m:sSubSup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𝒋</m:t>
                                      </m:r>
                                    </m:sub>
                                    <m:sup>
                                      <m:r>
                                        <a:rPr lang="it-IT" sz="1600" b="1" i="1" smtClean="0">
                                          <a:solidFill>
                                            <a:srgbClr val="000000"/>
                                          </a:solidFill>
                                          <a:latin typeface="Cambria Math" panose="02040503050406030204" pitchFamily="18" charset="0"/>
                                        </a:rPr>
                                        <m:t>′</m:t>
                                      </m:r>
                                    </m:sup>
                                  </m:sSubSup>
                                  <m:r>
                                    <a:rPr lang="it-IT" sz="1600" b="1" i="1" smtClean="0">
                                      <a:solidFill>
                                        <a:srgbClr val="000000"/>
                                      </a:solidFill>
                                      <a:latin typeface="Cambria Math" panose="02040503050406030204" pitchFamily="18" charset="0"/>
                                    </a:rPr>
                                    <m:t>−</m:t>
                                  </m:r>
                                  <m:sSub>
                                    <m:sSubPr>
                                      <m:ctrlPr>
                                        <a:rPr lang="it-IT" sz="1600" b="1" i="1" smtClean="0">
                                          <a:solidFill>
                                            <a:srgbClr val="000000"/>
                                          </a:solidFill>
                                          <a:latin typeface="Cambria Math" panose="02040503050406030204" pitchFamily="18" charset="0"/>
                                        </a:rPr>
                                      </m:ctrlPr>
                                    </m:sSub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𝒋</m:t>
                                      </m:r>
                                    </m:sub>
                                  </m:sSub>
                                  <m:sSubSup>
                                    <m:sSubSupPr>
                                      <m:ctrlPr>
                                        <a:rPr lang="it-IT" sz="1600" b="1" i="1" smtClean="0">
                                          <a:solidFill>
                                            <a:srgbClr val="000000"/>
                                          </a:solidFill>
                                          <a:latin typeface="Cambria Math" panose="02040503050406030204" pitchFamily="18" charset="0"/>
                                        </a:rPr>
                                      </m:ctrlPr>
                                    </m:sSubSupPr>
                                    <m:e>
                                      <m:r>
                                        <a:rPr lang="it-IT" sz="1600" b="1" i="1" smtClean="0">
                                          <a:solidFill>
                                            <a:srgbClr val="000000"/>
                                          </a:solidFill>
                                          <a:latin typeface="Cambria Math" panose="02040503050406030204" pitchFamily="18" charset="0"/>
                                        </a:rPr>
                                        <m:t>𝝈</m:t>
                                      </m:r>
                                    </m:e>
                                    <m:sub>
                                      <m:r>
                                        <a:rPr lang="it-IT" sz="1600" b="1" i="1" smtClean="0">
                                          <a:solidFill>
                                            <a:srgbClr val="000000"/>
                                          </a:solidFill>
                                          <a:latin typeface="Cambria Math" panose="02040503050406030204" pitchFamily="18" charset="0"/>
                                        </a:rPr>
                                        <m:t>𝒊</m:t>
                                      </m:r>
                                    </m:sub>
                                    <m:sup>
                                      <m:r>
                                        <a:rPr lang="it-IT" sz="1600" b="1" i="1" smtClean="0">
                                          <a:solidFill>
                                            <a:srgbClr val="000000"/>
                                          </a:solidFill>
                                          <a:latin typeface="Cambria Math" panose="02040503050406030204" pitchFamily="18" charset="0"/>
                                        </a:rPr>
                                        <m:t>′</m:t>
                                      </m:r>
                                    </m:sup>
                                  </m:sSubSup>
                                </m:e>
                              </m:d>
                            </m:e>
                            <m:sup>
                              <m:r>
                                <a:rPr lang="it-IT" sz="1600" b="1" i="1" smtClean="0">
                                  <a:solidFill>
                                    <a:srgbClr val="000000"/>
                                  </a:solidFill>
                                  <a:latin typeface="Cambria Math" panose="02040503050406030204" pitchFamily="18" charset="0"/>
                                </a:rPr>
                                <m:t>𝟐</m:t>
                              </m:r>
                            </m:sup>
                          </m:sSup>
                        </m:e>
                      </m:nary>
                    </m:oMath>
                  </m:oMathPara>
                </a14:m>
                <a:endParaRPr lang="en-GB" sz="1600" b="1" i="1" dirty="0">
                  <a:solidFill>
                    <a:srgbClr val="000000"/>
                  </a:solidFill>
                </a:endParaRPr>
              </a:p>
            </p:txBody>
          </p:sp>
        </mc:Choice>
        <mc:Fallback xmlns="">
          <p:sp>
            <p:nvSpPr>
              <p:cNvPr id="33" name="CasellaDiTesto 20">
                <a:extLst>
                  <a:ext uri="{FF2B5EF4-FFF2-40B4-BE49-F238E27FC236}">
                    <a16:creationId xmlns:a16="http://schemas.microsoft.com/office/drawing/2014/main" id="{CF616968-9D73-5AA6-F6B6-6A932DD16D36}"/>
                  </a:ext>
                </a:extLst>
              </p:cNvPr>
              <p:cNvSpPr txBox="1">
                <a:spLocks noRot="1" noChangeAspect="1" noMove="1" noResize="1" noEditPoints="1" noAdjustHandles="1" noChangeArrowheads="1" noChangeShapeType="1" noTextEdit="1"/>
              </p:cNvSpPr>
              <p:nvPr/>
            </p:nvSpPr>
            <p:spPr>
              <a:xfrm>
                <a:off x="6970155" y="2635608"/>
                <a:ext cx="2934265" cy="721159"/>
              </a:xfrm>
              <a:prstGeom prst="rect">
                <a:avLst/>
              </a:prstGeom>
              <a:blipFill>
                <a:blip r:embed="rId7"/>
                <a:stretch>
                  <a:fillRect t="-113559" b="-157627"/>
                </a:stretch>
              </a:blipFill>
              <a:ln>
                <a:solidFill>
                  <a:schemeClr val="tx1"/>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4" name="CasellaDiTesto 14">
                <a:extLst>
                  <a:ext uri="{FF2B5EF4-FFF2-40B4-BE49-F238E27FC236}">
                    <a16:creationId xmlns:a16="http://schemas.microsoft.com/office/drawing/2014/main" id="{C2F58ADE-2354-1409-5962-A0F397BBA965}"/>
                  </a:ext>
                </a:extLst>
              </p:cNvPr>
              <p:cNvSpPr txBox="1"/>
              <p:nvPr/>
            </p:nvSpPr>
            <p:spPr>
              <a:xfrm>
                <a:off x="5033588" y="1931884"/>
                <a:ext cx="2726708" cy="600164"/>
              </a:xfrm>
              <a:prstGeom prst="rect">
                <a:avLst/>
              </a:prstGeom>
              <a:noFill/>
            </p:spPr>
            <p:txBody>
              <a:bodyPr wrap="none" rtlCol="0">
                <a:spAutoFit/>
              </a:bodyPr>
              <a:lstStyle/>
              <a:p>
                <a:pPr marL="285750" indent="-285750">
                  <a:buFont typeface="Arial" panose="020B0604020202020204" pitchFamily="34" charset="0"/>
                  <a:buChar char="•"/>
                </a:pPr>
                <a14:m>
                  <m:oMath xmlns:m="http://schemas.openxmlformats.org/officeDocument/2006/math">
                    <m:sSub>
                      <m:sSubPr>
                        <m:ctrlPr>
                          <a:rPr lang="it-IT" sz="1100" b="0" i="1" smtClean="0">
                            <a:solidFill>
                              <a:srgbClr val="000000"/>
                            </a:solidFill>
                            <a:latin typeface="Cambria Math" panose="02040503050406030204" pitchFamily="18" charset="0"/>
                          </a:rPr>
                        </m:ctrlPr>
                      </m:sSubPr>
                      <m:e>
                        <m:r>
                          <a:rPr lang="it-IT" sz="1100" b="0" i="1" smtClean="0">
                            <a:solidFill>
                              <a:srgbClr val="000000"/>
                            </a:solidFill>
                            <a:latin typeface="Cambria Math" panose="02040503050406030204" pitchFamily="18" charset="0"/>
                          </a:rPr>
                          <m:t>𝑀</m:t>
                        </m:r>
                      </m:e>
                      <m:sub>
                        <m:r>
                          <a:rPr lang="it-IT" sz="1100" b="0" i="1" smtClean="0">
                            <a:solidFill>
                              <a:srgbClr val="000000"/>
                            </a:solidFill>
                            <a:latin typeface="Cambria Math" panose="02040503050406030204" pitchFamily="18" charset="0"/>
                          </a:rPr>
                          <m:t>𝑖</m:t>
                        </m:r>
                      </m:sub>
                    </m:sSub>
                    <m:r>
                      <a:rPr lang="it-IT" sz="1100" b="0" i="0" smtClean="0">
                        <a:solidFill>
                          <a:srgbClr val="000000"/>
                        </a:solidFill>
                        <a:latin typeface="Cambria Math" panose="02040503050406030204" pitchFamily="18" charset="0"/>
                      </a:rPr>
                      <m:t>:</m:t>
                    </m:r>
                    <m:r>
                      <m:rPr>
                        <m:sty m:val="p"/>
                      </m:rPr>
                      <a:rPr lang="it-IT" sz="1100" b="0" i="0" smtClean="0">
                        <a:solidFill>
                          <a:srgbClr val="000000"/>
                        </a:solidFill>
                        <a:latin typeface="Cambria Math" panose="02040503050406030204" pitchFamily="18" charset="0"/>
                      </a:rPr>
                      <m:t>number</m:t>
                    </m:r>
                    <m:r>
                      <a:rPr lang="it-IT" sz="1100" b="0" i="0" smtClean="0">
                        <a:solidFill>
                          <a:srgbClr val="000000"/>
                        </a:solidFill>
                        <a:latin typeface="Cambria Math" panose="02040503050406030204" pitchFamily="18" charset="0"/>
                      </a:rPr>
                      <m:t> </m:t>
                    </m:r>
                    <m:r>
                      <m:rPr>
                        <m:sty m:val="p"/>
                      </m:rPr>
                      <a:rPr lang="it-IT" sz="1100" b="0" i="0" smtClean="0">
                        <a:solidFill>
                          <a:srgbClr val="000000"/>
                        </a:solidFill>
                        <a:latin typeface="Cambria Math" panose="02040503050406030204" pitchFamily="18" charset="0"/>
                      </a:rPr>
                      <m:t>of</m:t>
                    </m:r>
                    <m:r>
                      <a:rPr lang="it-IT" sz="1100" b="0" i="0" smtClean="0">
                        <a:solidFill>
                          <a:srgbClr val="000000"/>
                        </a:solidFill>
                        <a:latin typeface="Cambria Math" panose="02040503050406030204" pitchFamily="18" charset="0"/>
                      </a:rPr>
                      <m:t> </m:t>
                    </m:r>
                    <m:r>
                      <m:rPr>
                        <m:sty m:val="p"/>
                      </m:rPr>
                      <a:rPr lang="it-IT" sz="1100" b="0" i="0" smtClean="0">
                        <a:solidFill>
                          <a:srgbClr val="000000"/>
                        </a:solidFill>
                        <a:latin typeface="Cambria Math" panose="02040503050406030204" pitchFamily="18" charset="0"/>
                      </a:rPr>
                      <m:t>particles</m:t>
                    </m:r>
                    <m:r>
                      <a:rPr lang="it-IT" sz="1100" b="0" i="0" smtClean="0">
                        <a:solidFill>
                          <a:srgbClr val="000000"/>
                        </a:solidFill>
                        <a:latin typeface="Cambria Math" panose="02040503050406030204" pitchFamily="18" charset="0"/>
                      </a:rPr>
                      <m:t> </m:t>
                    </m:r>
                    <m:r>
                      <m:rPr>
                        <m:sty m:val="p"/>
                      </m:rPr>
                      <a:rPr lang="it-IT" sz="1100" b="0" i="0" smtClean="0">
                        <a:solidFill>
                          <a:srgbClr val="000000"/>
                        </a:solidFill>
                        <a:latin typeface="Cambria Math" panose="02040503050406030204" pitchFamily="18" charset="0"/>
                      </a:rPr>
                      <m:t>in</m:t>
                    </m:r>
                    <m:r>
                      <a:rPr lang="it-IT" sz="1100" b="0" i="0" smtClean="0">
                        <a:solidFill>
                          <a:srgbClr val="000000"/>
                        </a:solidFill>
                        <a:latin typeface="Cambria Math" panose="02040503050406030204" pitchFamily="18" charset="0"/>
                      </a:rPr>
                      <m:t> </m:t>
                    </m:r>
                    <m:r>
                      <a:rPr lang="it-IT" sz="1100" b="0" i="1" dirty="0" smtClean="0">
                        <a:solidFill>
                          <a:srgbClr val="000000"/>
                        </a:solidFill>
                        <a:latin typeface="Cambria Math" panose="02040503050406030204" pitchFamily="18" charset="0"/>
                      </a:rPr>
                      <m:t>𝑖</m:t>
                    </m:r>
                    <m:r>
                      <a:rPr lang="it-IT" sz="1100" b="0" i="1" dirty="0" smtClean="0">
                        <a:solidFill>
                          <a:srgbClr val="000000"/>
                        </a:solidFill>
                        <a:latin typeface="Cambria Math" panose="02040503050406030204" pitchFamily="18" charset="0"/>
                      </a:rPr>
                      <m:t>−</m:t>
                    </m:r>
                    <m:r>
                      <a:rPr lang="it-IT" sz="1100" b="0" i="1" dirty="0" smtClean="0">
                        <a:solidFill>
                          <a:srgbClr val="000000"/>
                        </a:solidFill>
                        <a:latin typeface="Cambria Math" panose="02040503050406030204" pitchFamily="18" charset="0"/>
                      </a:rPr>
                      <m:t>𝑡h</m:t>
                    </m:r>
                  </m:oMath>
                </a14:m>
                <a:r>
                  <a:rPr lang="en-GB" sz="1100" dirty="0">
                    <a:solidFill>
                      <a:srgbClr val="000000"/>
                    </a:solidFill>
                  </a:rPr>
                  <a:t> slice</a:t>
                </a:r>
              </a:p>
              <a:p>
                <a:pPr marL="285750" indent="-285750">
                  <a:buFont typeface="Arial" panose="020B0604020202020204" pitchFamily="34" charset="0"/>
                  <a:buChar char="•"/>
                </a:pPr>
                <a:r>
                  <a:rPr lang="en-GB" sz="1100" dirty="0">
                    <a:solidFill>
                      <a:srgbClr val="000000"/>
                    </a:solidFill>
                  </a:rPr>
                  <a:t>N: number of particles in the bunch</a:t>
                </a:r>
              </a:p>
              <a:p>
                <a:pPr marL="285750" indent="-285750">
                  <a:buFont typeface="Arial" panose="020B0604020202020204" pitchFamily="34" charset="0"/>
                  <a:buChar char="•"/>
                </a:pPr>
                <a14:m>
                  <m:oMath xmlns:m="http://schemas.openxmlformats.org/officeDocument/2006/math">
                    <m:r>
                      <a:rPr lang="en-GB" sz="1100" i="1" dirty="0">
                        <a:solidFill>
                          <a:srgbClr val="000000"/>
                        </a:solidFill>
                        <a:latin typeface="Cambria Math" panose="02040503050406030204" pitchFamily="18" charset="0"/>
                      </a:rPr>
                      <m:t>𝑆</m:t>
                    </m:r>
                  </m:oMath>
                </a14:m>
                <a:r>
                  <a:rPr lang="en-GB" sz="1100" dirty="0">
                    <a:solidFill>
                      <a:srgbClr val="000000"/>
                    </a:solidFill>
                  </a:rPr>
                  <a:t>: number of slices </a:t>
                </a:r>
              </a:p>
            </p:txBody>
          </p:sp>
        </mc:Choice>
        <mc:Fallback xmlns="">
          <p:sp>
            <p:nvSpPr>
              <p:cNvPr id="34" name="CasellaDiTesto 14">
                <a:extLst>
                  <a:ext uri="{FF2B5EF4-FFF2-40B4-BE49-F238E27FC236}">
                    <a16:creationId xmlns:a16="http://schemas.microsoft.com/office/drawing/2014/main" id="{C2F58ADE-2354-1409-5962-A0F397BBA965}"/>
                  </a:ext>
                </a:extLst>
              </p:cNvPr>
              <p:cNvSpPr txBox="1">
                <a:spLocks noRot="1" noChangeAspect="1" noMove="1" noResize="1" noEditPoints="1" noAdjustHandles="1" noChangeArrowheads="1" noChangeShapeType="1" noTextEdit="1"/>
              </p:cNvSpPr>
              <p:nvPr/>
            </p:nvSpPr>
            <p:spPr>
              <a:xfrm>
                <a:off x="5033588" y="1931884"/>
                <a:ext cx="2726708" cy="600164"/>
              </a:xfrm>
              <a:prstGeom prst="rect">
                <a:avLst/>
              </a:prstGeom>
              <a:blipFill>
                <a:blip r:embed="rId8"/>
                <a:stretch>
                  <a:fillRect b="-625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7" name="CasellaDiTesto 24">
                <a:extLst>
                  <a:ext uri="{FF2B5EF4-FFF2-40B4-BE49-F238E27FC236}">
                    <a16:creationId xmlns:a16="http://schemas.microsoft.com/office/drawing/2014/main" id="{6287A7EC-E884-3BB1-E6B5-08BE1D97DC32}"/>
                  </a:ext>
                </a:extLst>
              </p:cNvPr>
              <p:cNvSpPr txBox="1"/>
              <p:nvPr/>
            </p:nvSpPr>
            <p:spPr>
              <a:xfrm>
                <a:off x="6271641" y="3673603"/>
                <a:ext cx="2411301" cy="338554"/>
              </a:xfrm>
              <a:prstGeom prst="rect">
                <a:avLst/>
              </a:prstGeom>
              <a:noFill/>
            </p:spPr>
            <p:txBody>
              <a:bodyPr wrap="none" rtlCol="0">
                <a:spAutoFit/>
              </a:bodyPr>
              <a:lstStyle/>
              <a:p>
                <a:r>
                  <a:rPr lang="en-GB" sz="1600" dirty="0">
                    <a:solidFill>
                      <a:srgbClr val="000000"/>
                    </a:solidFill>
                  </a:rPr>
                  <a:t>To connect </a:t>
                </a:r>
                <a14:m>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𝑐𝑜𝑟𝑟</m:t>
                        </m:r>
                      </m:sub>
                    </m:sSub>
                    <m:r>
                      <a:rPr lang="it-IT" sz="1600" b="0" i="1" smtClean="0">
                        <a:solidFill>
                          <a:srgbClr val="000000"/>
                        </a:solidFill>
                        <a:latin typeface="Cambria Math" panose="02040503050406030204" pitchFamily="18" charset="0"/>
                      </a:rPr>
                      <m:t> </m:t>
                    </m:r>
                  </m:oMath>
                </a14:m>
                <a:r>
                  <a:rPr lang="en-GB" sz="1600" dirty="0">
                    <a:solidFill>
                      <a:srgbClr val="000000"/>
                    </a:solidFill>
                  </a:rPr>
                  <a:t> with </a:t>
                </a:r>
                <a14:m>
                  <m:oMath xmlns:m="http://schemas.openxmlformats.org/officeDocument/2006/math">
                    <m:r>
                      <a:rPr lang="it-IT" sz="1600" b="0" i="1" smtClean="0">
                        <a:solidFill>
                          <a:srgbClr val="000000"/>
                        </a:solidFill>
                        <a:latin typeface="Cambria Math" panose="02040503050406030204" pitchFamily="18" charset="0"/>
                      </a:rPr>
                      <m:t>𝑚</m:t>
                    </m:r>
                    <m:r>
                      <a:rPr lang="it-IT" sz="1600" b="0" i="1" smtClean="0">
                        <a:solidFill>
                          <a:srgbClr val="000000"/>
                        </a:solidFill>
                        <a:latin typeface="Cambria Math" panose="02040503050406030204" pitchFamily="18" charset="0"/>
                      </a:rPr>
                      <m:t>:</m:t>
                    </m:r>
                  </m:oMath>
                </a14:m>
                <a:endParaRPr lang="en-GB" sz="1600" dirty="0">
                  <a:solidFill>
                    <a:srgbClr val="000000"/>
                  </a:solidFill>
                </a:endParaRPr>
              </a:p>
            </p:txBody>
          </p:sp>
        </mc:Choice>
        <mc:Fallback xmlns="">
          <p:sp>
            <p:nvSpPr>
              <p:cNvPr id="37" name="CasellaDiTesto 24">
                <a:extLst>
                  <a:ext uri="{FF2B5EF4-FFF2-40B4-BE49-F238E27FC236}">
                    <a16:creationId xmlns:a16="http://schemas.microsoft.com/office/drawing/2014/main" id="{6287A7EC-E884-3BB1-E6B5-08BE1D97DC32}"/>
                  </a:ext>
                </a:extLst>
              </p:cNvPr>
              <p:cNvSpPr txBox="1">
                <a:spLocks noRot="1" noChangeAspect="1" noMove="1" noResize="1" noEditPoints="1" noAdjustHandles="1" noChangeArrowheads="1" noChangeShapeType="1" noTextEdit="1"/>
              </p:cNvSpPr>
              <p:nvPr/>
            </p:nvSpPr>
            <p:spPr>
              <a:xfrm>
                <a:off x="6271641" y="3673603"/>
                <a:ext cx="2411301" cy="338554"/>
              </a:xfrm>
              <a:prstGeom prst="rect">
                <a:avLst/>
              </a:prstGeom>
              <a:blipFill>
                <a:blip r:embed="rId9"/>
                <a:stretch>
                  <a:fillRect l="-1047" t="-3704" b="-259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8" name="CasellaDiTesto 26">
                <a:extLst>
                  <a:ext uri="{FF2B5EF4-FFF2-40B4-BE49-F238E27FC236}">
                    <a16:creationId xmlns:a16="http://schemas.microsoft.com/office/drawing/2014/main" id="{4142CD99-D4C2-DA45-E15D-FCE544D585AF}"/>
                  </a:ext>
                </a:extLst>
              </p:cNvPr>
              <p:cNvSpPr txBox="1"/>
              <p:nvPr/>
            </p:nvSpPr>
            <p:spPr>
              <a:xfrm>
                <a:off x="8789691" y="3671048"/>
                <a:ext cx="1114729" cy="338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𝑖</m:t>
                          </m:r>
                        </m:sub>
                        <m:sup>
                          <m:r>
                            <a:rPr lang="it-IT" sz="1600" b="0" i="1" smtClean="0">
                              <a:solidFill>
                                <a:srgbClr val="000000"/>
                              </a:solidFill>
                              <a:latin typeface="Cambria Math" panose="02040503050406030204" pitchFamily="18" charset="0"/>
                            </a:rPr>
                            <m:t>′</m:t>
                          </m:r>
                        </m:sup>
                      </m:sSubSup>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𝑚</m:t>
                          </m:r>
                        </m:e>
                        <m:sub>
                          <m:r>
                            <a:rPr lang="it-IT" sz="1600" b="0" i="1" smtClean="0">
                              <a:solidFill>
                                <a:srgbClr val="000000"/>
                              </a:solidFill>
                              <a:latin typeface="Cambria Math" panose="02040503050406030204" pitchFamily="18" charset="0"/>
                            </a:rPr>
                            <m:t>𝑖</m:t>
                          </m:r>
                        </m:sub>
                      </m:sSub>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𝑖</m:t>
                          </m:r>
                        </m:sub>
                      </m:sSub>
                    </m:oMath>
                  </m:oMathPara>
                </a14:m>
                <a:endParaRPr lang="en-GB" sz="1600" dirty="0">
                  <a:solidFill>
                    <a:srgbClr val="000000"/>
                  </a:solidFill>
                </a:endParaRPr>
              </a:p>
            </p:txBody>
          </p:sp>
        </mc:Choice>
        <mc:Fallback xmlns="">
          <p:sp>
            <p:nvSpPr>
              <p:cNvPr id="38" name="CasellaDiTesto 26">
                <a:extLst>
                  <a:ext uri="{FF2B5EF4-FFF2-40B4-BE49-F238E27FC236}">
                    <a16:creationId xmlns:a16="http://schemas.microsoft.com/office/drawing/2014/main" id="{4142CD99-D4C2-DA45-E15D-FCE544D585AF}"/>
                  </a:ext>
                </a:extLst>
              </p:cNvPr>
              <p:cNvSpPr txBox="1">
                <a:spLocks noRot="1" noChangeAspect="1" noMove="1" noResize="1" noEditPoints="1" noAdjustHandles="1" noChangeArrowheads="1" noChangeShapeType="1" noTextEdit="1"/>
              </p:cNvSpPr>
              <p:nvPr/>
            </p:nvSpPr>
            <p:spPr>
              <a:xfrm>
                <a:off x="8789691" y="3671048"/>
                <a:ext cx="1114729" cy="338747"/>
              </a:xfrm>
              <a:prstGeom prst="rect">
                <a:avLst/>
              </a:prstGeom>
              <a:blipFill>
                <a:blip r:embed="rId10"/>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9" name="CasellaDiTesto 27">
                <a:extLst>
                  <a:ext uri="{FF2B5EF4-FFF2-40B4-BE49-F238E27FC236}">
                    <a16:creationId xmlns:a16="http://schemas.microsoft.com/office/drawing/2014/main" id="{229B5972-2ED8-F6BD-DA99-F73C853FD491}"/>
                  </a:ext>
                </a:extLst>
              </p:cNvPr>
              <p:cNvSpPr txBox="1"/>
              <p:nvPr/>
            </p:nvSpPr>
            <p:spPr>
              <a:xfrm>
                <a:off x="5343313" y="4461890"/>
                <a:ext cx="5694508" cy="7176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b="0" i="1" dirty="0" smtClean="0">
                          <a:solidFill>
                            <a:srgbClr val="000000"/>
                          </a:solidFill>
                          <a:latin typeface="Cambria Math" panose="02040503050406030204" pitchFamily="18" charset="0"/>
                        </a:rPr>
                        <m:t> </m:t>
                      </m:r>
                      <m:sSubSup>
                        <m:sSubSupPr>
                          <m:ctrlPr>
                            <a:rPr lang="it-IT" sz="1600" b="0" i="1" dirty="0" smtClean="0">
                              <a:solidFill>
                                <a:srgbClr val="000000"/>
                              </a:solidFill>
                              <a:latin typeface="Cambria Math" panose="02040503050406030204" pitchFamily="18" charset="0"/>
                            </a:rPr>
                          </m:ctrlPr>
                        </m:sSubSupPr>
                        <m:e>
                          <m:r>
                            <a:rPr lang="it-IT" sz="1600" b="0" i="1" dirty="0" smtClean="0">
                              <a:solidFill>
                                <a:srgbClr val="000000"/>
                              </a:solidFill>
                              <a:latin typeface="Cambria Math" panose="02040503050406030204" pitchFamily="18" charset="0"/>
                            </a:rPr>
                            <m:t>𝜀</m:t>
                          </m:r>
                        </m:e>
                        <m:sub>
                          <m:r>
                            <a:rPr lang="it-IT" sz="1600" b="0" i="1" dirty="0" smtClean="0">
                              <a:solidFill>
                                <a:srgbClr val="000000"/>
                              </a:solidFill>
                              <a:latin typeface="Cambria Math" panose="02040503050406030204" pitchFamily="18" charset="0"/>
                            </a:rPr>
                            <m:t>𝑐𝑜𝑟𝑟</m:t>
                          </m:r>
                        </m:sub>
                        <m:sup>
                          <m:r>
                            <a:rPr lang="it-IT" sz="1600" b="0" i="1" dirty="0" smtClean="0">
                              <a:solidFill>
                                <a:srgbClr val="000000"/>
                              </a:solidFill>
                              <a:latin typeface="Cambria Math" panose="02040503050406030204" pitchFamily="18" charset="0"/>
                            </a:rPr>
                            <m:t>2</m:t>
                          </m:r>
                        </m:sup>
                      </m:sSubSup>
                      <m:r>
                        <a:rPr lang="it-IT" sz="1600" b="0" i="1" dirty="0" smtClean="0">
                          <a:solidFill>
                            <a:srgbClr val="000000"/>
                          </a:solidFill>
                          <a:latin typeface="Cambria Math" panose="02040503050406030204" pitchFamily="18" charset="0"/>
                        </a:rPr>
                        <m:t>=</m:t>
                      </m:r>
                      <m:f>
                        <m:fPr>
                          <m:ctrlPr>
                            <a:rPr lang="it-IT" sz="1600" b="0" i="1" dirty="0" smtClean="0">
                              <a:solidFill>
                                <a:srgbClr val="000000"/>
                              </a:solidFill>
                              <a:latin typeface="Cambria Math" panose="02040503050406030204" pitchFamily="18" charset="0"/>
                            </a:rPr>
                          </m:ctrlPr>
                        </m:fPr>
                        <m:num>
                          <m:r>
                            <a:rPr lang="it-IT" sz="1600" b="0" i="1" dirty="0" smtClean="0">
                              <a:solidFill>
                                <a:srgbClr val="000000"/>
                              </a:solidFill>
                              <a:latin typeface="Cambria Math" panose="02040503050406030204" pitchFamily="18" charset="0"/>
                            </a:rPr>
                            <m:t>1</m:t>
                          </m:r>
                        </m:num>
                        <m:den>
                          <m:r>
                            <a:rPr lang="it-IT" sz="1600" b="0" i="1" dirty="0" smtClean="0">
                              <a:solidFill>
                                <a:srgbClr val="000000"/>
                              </a:solidFill>
                              <a:latin typeface="Cambria Math" panose="02040503050406030204" pitchFamily="18" charset="0"/>
                            </a:rPr>
                            <m:t>2</m:t>
                          </m:r>
                          <m:sSup>
                            <m:sSupPr>
                              <m:ctrlPr>
                                <a:rPr lang="it-IT" sz="1600" b="0" i="1" dirty="0" smtClean="0">
                                  <a:solidFill>
                                    <a:srgbClr val="000000"/>
                                  </a:solidFill>
                                  <a:latin typeface="Cambria Math" panose="02040503050406030204" pitchFamily="18" charset="0"/>
                                </a:rPr>
                              </m:ctrlPr>
                            </m:sSupPr>
                            <m:e>
                              <m:r>
                                <a:rPr lang="it-IT" sz="1600" b="0" i="1" dirty="0" smtClean="0">
                                  <a:solidFill>
                                    <a:srgbClr val="000000"/>
                                  </a:solidFill>
                                  <a:latin typeface="Cambria Math" panose="02040503050406030204" pitchFamily="18" charset="0"/>
                                </a:rPr>
                                <m:t>𝑆</m:t>
                              </m:r>
                            </m:e>
                            <m:sup>
                              <m:r>
                                <a:rPr lang="it-IT" sz="1600" b="0" i="1" dirty="0" smtClean="0">
                                  <a:solidFill>
                                    <a:srgbClr val="000000"/>
                                  </a:solidFill>
                                  <a:latin typeface="Cambria Math" panose="02040503050406030204" pitchFamily="18" charset="0"/>
                                </a:rPr>
                                <m:t>2</m:t>
                              </m:r>
                            </m:sup>
                          </m:sSup>
                        </m:den>
                      </m:f>
                      <m:nary>
                        <m:naryPr>
                          <m:chr m:val="∑"/>
                          <m:supHide m:val="on"/>
                          <m:ctrlPr>
                            <a:rPr lang="it-IT" sz="1600" b="0" i="1" dirty="0" smtClean="0">
                              <a:solidFill>
                                <a:srgbClr val="000000"/>
                              </a:solidFill>
                              <a:latin typeface="Cambria Math" panose="02040503050406030204" pitchFamily="18" charset="0"/>
                            </a:rPr>
                          </m:ctrlPr>
                        </m:naryPr>
                        <m:sub>
                          <m:r>
                            <a:rPr lang="it-IT" sz="1600" b="0" i="1" dirty="0" smtClean="0">
                              <a:solidFill>
                                <a:srgbClr val="000000"/>
                              </a:solidFill>
                              <a:latin typeface="Cambria Math" panose="02040503050406030204" pitchFamily="18" charset="0"/>
                            </a:rPr>
                            <m:t>𝑖</m:t>
                          </m:r>
                          <m:r>
                            <a:rPr lang="it-IT" sz="1600" b="0" i="1" dirty="0" smtClean="0">
                              <a:solidFill>
                                <a:srgbClr val="000000"/>
                              </a:solidFill>
                              <a:latin typeface="Cambria Math" panose="02040503050406030204" pitchFamily="18" charset="0"/>
                            </a:rPr>
                            <m:t>≠</m:t>
                          </m:r>
                          <m:r>
                            <a:rPr lang="it-IT" sz="1600" b="0" i="1" dirty="0" smtClean="0">
                              <a:solidFill>
                                <a:srgbClr val="000000"/>
                              </a:solidFill>
                              <a:latin typeface="Cambria Math" panose="02040503050406030204" pitchFamily="18" charset="0"/>
                            </a:rPr>
                            <m:t>𝑗</m:t>
                          </m:r>
                        </m:sub>
                        <m:sup/>
                        <m:e>
                          <m:sSup>
                            <m:sSupPr>
                              <m:ctrlPr>
                                <a:rPr lang="it-IT" sz="1600" b="0" i="1" dirty="0" smtClean="0">
                                  <a:solidFill>
                                    <a:srgbClr val="000000"/>
                                  </a:solidFill>
                                  <a:latin typeface="Cambria Math" panose="02040503050406030204" pitchFamily="18" charset="0"/>
                                </a:rPr>
                              </m:ctrlPr>
                            </m:sSupPr>
                            <m:e>
                              <m:d>
                                <m:dPr>
                                  <m:ctrlPr>
                                    <a:rPr lang="it-IT" sz="1600" b="0" i="1" dirty="0" smtClean="0">
                                      <a:solidFill>
                                        <a:srgbClr val="000000"/>
                                      </a:solidFill>
                                      <a:latin typeface="Cambria Math" panose="02040503050406030204" pitchFamily="18" charset="0"/>
                                    </a:rPr>
                                  </m:ctrlPr>
                                </m:dPr>
                                <m:e>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𝑖</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𝑗</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𝑗</m:t>
                                      </m:r>
                                    </m:sub>
                                  </m:sSub>
                                  <m:r>
                                    <a:rPr lang="it-IT" sz="1600" b="0" i="1" dirty="0" smtClean="0">
                                      <a:solidFill>
                                        <a:srgbClr val="000000"/>
                                      </a:solidFill>
                                      <a:latin typeface="Cambria Math" panose="02040503050406030204" pitchFamily="18" charset="0"/>
                                    </a:rPr>
                                    <m:t>−</m:t>
                                  </m:r>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𝑗</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𝑖</m:t>
                                      </m:r>
                                    </m:sub>
                                  </m:sSub>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𝑖</m:t>
                                      </m:r>
                                    </m:sub>
                                  </m:sSub>
                                </m:e>
                              </m:d>
                            </m:e>
                            <m:sup>
                              <m:r>
                                <a:rPr lang="it-IT" sz="1600" b="0" i="1" dirty="0" smtClean="0">
                                  <a:solidFill>
                                    <a:srgbClr val="000000"/>
                                  </a:solidFill>
                                  <a:latin typeface="Cambria Math" panose="02040503050406030204" pitchFamily="18" charset="0"/>
                                </a:rPr>
                                <m:t>2</m:t>
                              </m:r>
                            </m:sup>
                          </m:sSup>
                        </m:e>
                      </m:nary>
                      <m:r>
                        <a:rPr lang="it-IT" sz="1600" b="0" i="1" dirty="0" smtClean="0">
                          <a:solidFill>
                            <a:srgbClr val="000000"/>
                          </a:solidFill>
                          <a:latin typeface="Cambria Math" panose="02040503050406030204" pitchFamily="18" charset="0"/>
                        </a:rPr>
                        <m:t>=</m:t>
                      </m:r>
                      <m:f>
                        <m:fPr>
                          <m:ctrlPr>
                            <a:rPr lang="it-IT" sz="1600" b="0" i="1" dirty="0" smtClean="0">
                              <a:solidFill>
                                <a:srgbClr val="000000"/>
                              </a:solidFill>
                              <a:latin typeface="Cambria Math" panose="02040503050406030204" pitchFamily="18" charset="0"/>
                            </a:rPr>
                          </m:ctrlPr>
                        </m:fPr>
                        <m:num>
                          <m:r>
                            <a:rPr lang="it-IT" sz="1600" b="0" i="1" dirty="0" smtClean="0">
                              <a:solidFill>
                                <a:srgbClr val="000000"/>
                              </a:solidFill>
                              <a:latin typeface="Cambria Math" panose="02040503050406030204" pitchFamily="18" charset="0"/>
                            </a:rPr>
                            <m:t>1</m:t>
                          </m:r>
                        </m:num>
                        <m:den>
                          <m:r>
                            <a:rPr lang="it-IT" sz="1600" b="0" i="1" dirty="0" smtClean="0">
                              <a:solidFill>
                                <a:srgbClr val="000000"/>
                              </a:solidFill>
                              <a:latin typeface="Cambria Math" panose="02040503050406030204" pitchFamily="18" charset="0"/>
                            </a:rPr>
                            <m:t>2</m:t>
                          </m:r>
                          <m:sSup>
                            <m:sSupPr>
                              <m:ctrlPr>
                                <a:rPr lang="it-IT" sz="1600" b="0" i="1" dirty="0" smtClean="0">
                                  <a:solidFill>
                                    <a:srgbClr val="000000"/>
                                  </a:solidFill>
                                  <a:latin typeface="Cambria Math" panose="02040503050406030204" pitchFamily="18" charset="0"/>
                                </a:rPr>
                              </m:ctrlPr>
                            </m:sSupPr>
                            <m:e>
                              <m:r>
                                <a:rPr lang="it-IT" sz="1600" b="0" i="1" dirty="0" smtClean="0">
                                  <a:solidFill>
                                    <a:srgbClr val="000000"/>
                                  </a:solidFill>
                                  <a:latin typeface="Cambria Math" panose="02040503050406030204" pitchFamily="18" charset="0"/>
                                </a:rPr>
                                <m:t>𝑆</m:t>
                              </m:r>
                            </m:e>
                            <m:sup>
                              <m:r>
                                <a:rPr lang="it-IT" sz="1600" b="0" i="1" dirty="0" smtClean="0">
                                  <a:solidFill>
                                    <a:srgbClr val="000000"/>
                                  </a:solidFill>
                                  <a:latin typeface="Cambria Math" panose="02040503050406030204" pitchFamily="18" charset="0"/>
                                </a:rPr>
                                <m:t>2</m:t>
                              </m:r>
                            </m:sup>
                          </m:sSup>
                        </m:den>
                      </m:f>
                      <m:nary>
                        <m:naryPr>
                          <m:chr m:val="∑"/>
                          <m:supHide m:val="on"/>
                          <m:ctrlPr>
                            <a:rPr lang="it-IT" sz="1600" b="0" i="1" dirty="0" smtClean="0">
                              <a:solidFill>
                                <a:srgbClr val="000000"/>
                              </a:solidFill>
                              <a:latin typeface="Cambria Math" panose="02040503050406030204" pitchFamily="18" charset="0"/>
                            </a:rPr>
                          </m:ctrlPr>
                        </m:naryPr>
                        <m:sub>
                          <m:r>
                            <a:rPr lang="it-IT" sz="1600" b="0" i="1" dirty="0" smtClean="0">
                              <a:solidFill>
                                <a:srgbClr val="000000"/>
                              </a:solidFill>
                              <a:latin typeface="Cambria Math" panose="02040503050406030204" pitchFamily="18" charset="0"/>
                            </a:rPr>
                            <m:t>𝑖</m:t>
                          </m:r>
                          <m:r>
                            <a:rPr lang="it-IT" sz="1600" b="0" i="1" dirty="0" smtClean="0">
                              <a:solidFill>
                                <a:srgbClr val="000000"/>
                              </a:solidFill>
                              <a:latin typeface="Cambria Math" panose="02040503050406030204" pitchFamily="18" charset="0"/>
                            </a:rPr>
                            <m:t>≠</m:t>
                          </m:r>
                          <m:r>
                            <a:rPr lang="it-IT" sz="1600" b="0" i="1" dirty="0" smtClean="0">
                              <a:solidFill>
                                <a:srgbClr val="000000"/>
                              </a:solidFill>
                              <a:latin typeface="Cambria Math" panose="02040503050406030204" pitchFamily="18" charset="0"/>
                            </a:rPr>
                            <m:t>𝑗</m:t>
                          </m:r>
                        </m:sub>
                        <m:sup/>
                        <m:e>
                          <m:sSubSup>
                            <m:sSubSupPr>
                              <m:ctrlPr>
                                <a:rPr lang="it-IT" sz="1600" b="0" i="1" dirty="0" smtClean="0">
                                  <a:solidFill>
                                    <a:srgbClr val="000000"/>
                                  </a:solidFill>
                                  <a:latin typeface="Cambria Math" panose="02040503050406030204" pitchFamily="18" charset="0"/>
                                </a:rPr>
                              </m:ctrlPr>
                            </m:sSubSup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𝑖</m:t>
                              </m:r>
                            </m:sub>
                            <m:sup>
                              <m:r>
                                <a:rPr lang="it-IT" sz="1600" b="0" i="1" dirty="0" smtClean="0">
                                  <a:solidFill>
                                    <a:srgbClr val="000000"/>
                                  </a:solidFill>
                                  <a:latin typeface="Cambria Math" panose="02040503050406030204" pitchFamily="18" charset="0"/>
                                </a:rPr>
                                <m:t>2</m:t>
                              </m:r>
                            </m:sup>
                          </m:sSubSup>
                          <m:sSubSup>
                            <m:sSubSupPr>
                              <m:ctrlPr>
                                <a:rPr lang="it-IT" sz="1600" b="0" i="1" dirty="0" smtClean="0">
                                  <a:solidFill>
                                    <a:srgbClr val="000000"/>
                                  </a:solidFill>
                                  <a:latin typeface="Cambria Math" panose="02040503050406030204" pitchFamily="18" charset="0"/>
                                </a:rPr>
                              </m:ctrlPr>
                            </m:sSubSupPr>
                            <m:e>
                              <m:r>
                                <a:rPr lang="it-IT" sz="1600" b="0" i="1" dirty="0" smtClean="0">
                                  <a:solidFill>
                                    <a:srgbClr val="000000"/>
                                  </a:solidFill>
                                  <a:latin typeface="Cambria Math" panose="02040503050406030204" pitchFamily="18" charset="0"/>
                                </a:rPr>
                                <m:t>𝜎</m:t>
                              </m:r>
                            </m:e>
                            <m:sub>
                              <m:r>
                                <a:rPr lang="it-IT" sz="1600" b="0" i="1" dirty="0" smtClean="0">
                                  <a:solidFill>
                                    <a:srgbClr val="000000"/>
                                  </a:solidFill>
                                  <a:latin typeface="Cambria Math" panose="02040503050406030204" pitchFamily="18" charset="0"/>
                                </a:rPr>
                                <m:t>𝑗</m:t>
                              </m:r>
                            </m:sub>
                            <m:sup>
                              <m:r>
                                <a:rPr lang="it-IT" sz="1600" b="0" i="1" dirty="0" smtClean="0">
                                  <a:solidFill>
                                    <a:srgbClr val="000000"/>
                                  </a:solidFill>
                                  <a:latin typeface="Cambria Math" panose="02040503050406030204" pitchFamily="18" charset="0"/>
                                </a:rPr>
                                <m:t>2</m:t>
                              </m:r>
                            </m:sup>
                          </m:sSubSup>
                          <m:sSup>
                            <m:sSupPr>
                              <m:ctrlPr>
                                <a:rPr lang="it-IT" sz="1600" b="0" i="1" dirty="0" smtClean="0">
                                  <a:solidFill>
                                    <a:srgbClr val="000000"/>
                                  </a:solidFill>
                                  <a:latin typeface="Cambria Math" panose="02040503050406030204" pitchFamily="18" charset="0"/>
                                </a:rPr>
                              </m:ctrlPr>
                            </m:sSupPr>
                            <m:e>
                              <m:d>
                                <m:dPr>
                                  <m:ctrlPr>
                                    <a:rPr lang="it-IT" sz="1600" b="0" i="1" dirty="0" smtClean="0">
                                      <a:solidFill>
                                        <a:srgbClr val="000000"/>
                                      </a:solidFill>
                                      <a:latin typeface="Cambria Math" panose="02040503050406030204" pitchFamily="18" charset="0"/>
                                    </a:rPr>
                                  </m:ctrlPr>
                                </m:dPr>
                                <m:e>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𝑖</m:t>
                                      </m:r>
                                    </m:sub>
                                  </m:sSub>
                                  <m:r>
                                    <a:rPr lang="it-IT" sz="1600" b="0" i="1" dirty="0" smtClean="0">
                                      <a:solidFill>
                                        <a:srgbClr val="000000"/>
                                      </a:solidFill>
                                      <a:latin typeface="Cambria Math" panose="02040503050406030204" pitchFamily="18" charset="0"/>
                                    </a:rPr>
                                    <m:t>−</m:t>
                                  </m:r>
                                  <m:sSub>
                                    <m:sSubPr>
                                      <m:ctrlPr>
                                        <a:rPr lang="it-IT" sz="1600" b="0" i="1" dirty="0" smtClean="0">
                                          <a:solidFill>
                                            <a:srgbClr val="000000"/>
                                          </a:solidFill>
                                          <a:latin typeface="Cambria Math" panose="02040503050406030204" pitchFamily="18" charset="0"/>
                                        </a:rPr>
                                      </m:ctrlPr>
                                    </m:sSubPr>
                                    <m:e>
                                      <m:r>
                                        <a:rPr lang="it-IT" sz="1600" b="0" i="1" dirty="0" smtClean="0">
                                          <a:solidFill>
                                            <a:srgbClr val="000000"/>
                                          </a:solidFill>
                                          <a:latin typeface="Cambria Math" panose="02040503050406030204" pitchFamily="18" charset="0"/>
                                        </a:rPr>
                                        <m:t>𝑚</m:t>
                                      </m:r>
                                    </m:e>
                                    <m:sub>
                                      <m:r>
                                        <a:rPr lang="it-IT" sz="1600" b="0" i="1" dirty="0" smtClean="0">
                                          <a:solidFill>
                                            <a:srgbClr val="000000"/>
                                          </a:solidFill>
                                          <a:latin typeface="Cambria Math" panose="02040503050406030204" pitchFamily="18" charset="0"/>
                                        </a:rPr>
                                        <m:t>𝑗</m:t>
                                      </m:r>
                                    </m:sub>
                                  </m:sSub>
                                </m:e>
                              </m:d>
                            </m:e>
                            <m:sup>
                              <m:r>
                                <a:rPr lang="it-IT" sz="1600" b="0" i="1" dirty="0" smtClean="0">
                                  <a:solidFill>
                                    <a:srgbClr val="000000"/>
                                  </a:solidFill>
                                  <a:latin typeface="Cambria Math" panose="02040503050406030204" pitchFamily="18" charset="0"/>
                                </a:rPr>
                                <m:t>2</m:t>
                              </m:r>
                            </m:sup>
                          </m:sSup>
                        </m:e>
                      </m:nary>
                    </m:oMath>
                  </m:oMathPara>
                </a14:m>
                <a:endParaRPr lang="en-GB" sz="1600" dirty="0">
                  <a:solidFill>
                    <a:srgbClr val="000000"/>
                  </a:solidFill>
                </a:endParaRPr>
              </a:p>
            </p:txBody>
          </p:sp>
        </mc:Choice>
        <mc:Fallback xmlns="">
          <p:sp>
            <p:nvSpPr>
              <p:cNvPr id="39" name="CasellaDiTesto 27">
                <a:extLst>
                  <a:ext uri="{FF2B5EF4-FFF2-40B4-BE49-F238E27FC236}">
                    <a16:creationId xmlns:a16="http://schemas.microsoft.com/office/drawing/2014/main" id="{229B5972-2ED8-F6BD-DA99-F73C853FD491}"/>
                  </a:ext>
                </a:extLst>
              </p:cNvPr>
              <p:cNvSpPr txBox="1">
                <a:spLocks noRot="1" noChangeAspect="1" noMove="1" noResize="1" noEditPoints="1" noAdjustHandles="1" noChangeArrowheads="1" noChangeShapeType="1" noTextEdit="1"/>
              </p:cNvSpPr>
              <p:nvPr/>
            </p:nvSpPr>
            <p:spPr>
              <a:xfrm>
                <a:off x="5343313" y="4461890"/>
                <a:ext cx="5694508" cy="717697"/>
              </a:xfrm>
              <a:prstGeom prst="rect">
                <a:avLst/>
              </a:prstGeom>
              <a:blipFill>
                <a:blip r:embed="rId11"/>
                <a:stretch>
                  <a:fillRect t="-117241" b="-160345"/>
                </a:stretch>
              </a:blipFill>
            </p:spPr>
            <p:txBody>
              <a:bodyPr/>
              <a:lstStyle/>
              <a:p>
                <a:r>
                  <a:rPr lang="en-IT">
                    <a:noFill/>
                  </a:rPr>
                  <a:t> </a:t>
                </a:r>
              </a:p>
            </p:txBody>
          </p:sp>
        </mc:Fallback>
      </mc:AlternateContent>
      <p:grpSp>
        <p:nvGrpSpPr>
          <p:cNvPr id="8" name="Group 7">
            <a:extLst>
              <a:ext uri="{FF2B5EF4-FFF2-40B4-BE49-F238E27FC236}">
                <a16:creationId xmlns:a16="http://schemas.microsoft.com/office/drawing/2014/main" id="{DB30CF23-9E37-EF88-65D5-55D632F0B4DC}"/>
              </a:ext>
            </a:extLst>
          </p:cNvPr>
          <p:cNvGrpSpPr/>
          <p:nvPr/>
        </p:nvGrpSpPr>
        <p:grpSpPr>
          <a:xfrm>
            <a:off x="81828" y="3299615"/>
            <a:ext cx="5140018" cy="2743854"/>
            <a:chOff x="81828" y="3299615"/>
            <a:chExt cx="5140018" cy="2743854"/>
          </a:xfrm>
        </p:grpSpPr>
        <p:grpSp>
          <p:nvGrpSpPr>
            <p:cNvPr id="13" name="Group 30">
              <a:extLst>
                <a:ext uri="{FF2B5EF4-FFF2-40B4-BE49-F238E27FC236}">
                  <a16:creationId xmlns:a16="http://schemas.microsoft.com/office/drawing/2014/main" id="{BC2CFF40-E809-2B02-311F-C2B61CDEE755}"/>
                </a:ext>
              </a:extLst>
            </p:cNvPr>
            <p:cNvGrpSpPr>
              <a:grpSpLocks/>
            </p:cNvGrpSpPr>
            <p:nvPr/>
          </p:nvGrpSpPr>
          <p:grpSpPr bwMode="auto">
            <a:xfrm>
              <a:off x="81828" y="3299615"/>
              <a:ext cx="5140018" cy="2743854"/>
              <a:chOff x="4572000" y="3142324"/>
              <a:chExt cx="4306293" cy="2885266"/>
            </a:xfrm>
          </p:grpSpPr>
          <p:grpSp>
            <p:nvGrpSpPr>
              <p:cNvPr id="14" name="Gruppo 13">
                <a:extLst>
                  <a:ext uri="{FF2B5EF4-FFF2-40B4-BE49-F238E27FC236}">
                    <a16:creationId xmlns:a16="http://schemas.microsoft.com/office/drawing/2014/main" id="{F85B0A79-A863-5FD6-E146-B72BD31BEBF5}"/>
                  </a:ext>
                </a:extLst>
              </p:cNvPr>
              <p:cNvGrpSpPr/>
              <p:nvPr/>
            </p:nvGrpSpPr>
            <p:grpSpPr>
              <a:xfrm>
                <a:off x="4572000" y="3142324"/>
                <a:ext cx="4306293" cy="2852762"/>
                <a:chOff x="139701" y="-1989287"/>
                <a:chExt cx="11372548" cy="8003121"/>
              </a:xfrm>
              <a:solidFill>
                <a:schemeClr val="bg1"/>
              </a:solidFill>
            </p:grpSpPr>
            <p:pic>
              <p:nvPicPr>
                <p:cNvPr id="20" name="Immagine 6">
                  <a:extLst>
                    <a:ext uri="{FF2B5EF4-FFF2-40B4-BE49-F238E27FC236}">
                      <a16:creationId xmlns:a16="http://schemas.microsoft.com/office/drawing/2014/main" id="{934EC66D-D0B3-8E27-6B99-21C6374BA47F}"/>
                    </a:ext>
                  </a:extLst>
                </p:cNvPr>
                <p:cNvPicPr>
                  <a:picLocks noChangeAspect="1"/>
                </p:cNvPicPr>
                <p:nvPr/>
              </p:nvPicPr>
              <p:blipFill rotWithShape="1">
                <a:blip r:embed="rId12"/>
                <a:srcRect t="9345"/>
                <a:stretch/>
              </p:blipFill>
              <p:spPr>
                <a:xfrm>
                  <a:off x="139701" y="-1274660"/>
                  <a:ext cx="11372548" cy="7288494"/>
                </a:xfrm>
                <a:prstGeom prst="rect">
                  <a:avLst/>
                </a:prstGeom>
                <a:grpFill/>
                <a:ln>
                  <a:noFill/>
                </a:ln>
              </p:spPr>
            </p:pic>
            <p:cxnSp>
              <p:nvCxnSpPr>
                <p:cNvPr id="21" name="Connettore 1 8">
                  <a:extLst>
                    <a:ext uri="{FF2B5EF4-FFF2-40B4-BE49-F238E27FC236}">
                      <a16:creationId xmlns:a16="http://schemas.microsoft.com/office/drawing/2014/main" id="{AA790A90-81C6-A64D-8933-4BD6726F3B42}"/>
                    </a:ext>
                  </a:extLst>
                </p:cNvPr>
                <p:cNvCxnSpPr>
                  <a:cxnSpLocks/>
                </p:cNvCxnSpPr>
                <p:nvPr/>
              </p:nvCxnSpPr>
              <p:spPr>
                <a:xfrm flipV="1">
                  <a:off x="4737100" y="-1079500"/>
                  <a:ext cx="0" cy="6210300"/>
                </a:xfrm>
                <a:prstGeom prst="line">
                  <a:avLst/>
                </a:prstGeom>
                <a:grpFill/>
                <a:ln>
                  <a:noFill/>
                </a:ln>
              </p:spPr>
              <p:style>
                <a:lnRef idx="1">
                  <a:schemeClr val="dk1"/>
                </a:lnRef>
                <a:fillRef idx="0">
                  <a:schemeClr val="dk1"/>
                </a:fillRef>
                <a:effectRef idx="0">
                  <a:schemeClr val="dk1"/>
                </a:effectRef>
                <a:fontRef idx="minor">
                  <a:schemeClr val="tx1"/>
                </a:fontRef>
              </p:style>
            </p:cxnSp>
            <p:cxnSp>
              <p:nvCxnSpPr>
                <p:cNvPr id="22" name="Connettore 1 10">
                  <a:extLst>
                    <a:ext uri="{FF2B5EF4-FFF2-40B4-BE49-F238E27FC236}">
                      <a16:creationId xmlns:a16="http://schemas.microsoft.com/office/drawing/2014/main" id="{2B2A5699-6350-DC3D-3956-CAA1456AF08F}"/>
                    </a:ext>
                  </a:extLst>
                </p:cNvPr>
                <p:cNvCxnSpPr>
                  <a:cxnSpLocks/>
                </p:cNvCxnSpPr>
                <p:nvPr/>
              </p:nvCxnSpPr>
              <p:spPr>
                <a:xfrm flipV="1">
                  <a:off x="8259051" y="-1989287"/>
                  <a:ext cx="0" cy="6210298"/>
                </a:xfrm>
                <a:prstGeom prst="line">
                  <a:avLst/>
                </a:prstGeom>
                <a:grpFill/>
                <a:ln>
                  <a:noFill/>
                </a:ln>
              </p:spPr>
              <p:style>
                <a:lnRef idx="1">
                  <a:schemeClr val="dk1"/>
                </a:lnRef>
                <a:fillRef idx="0">
                  <a:schemeClr val="dk1"/>
                </a:fillRef>
                <a:effectRef idx="0">
                  <a:schemeClr val="dk1"/>
                </a:effectRef>
                <a:fontRef idx="minor">
                  <a:schemeClr val="tx1"/>
                </a:fontRef>
              </p:style>
            </p:cxnSp>
          </p:grpSp>
          <p:pic>
            <p:nvPicPr>
              <p:cNvPr id="15" name="Picture 25">
                <a:extLst>
                  <a:ext uri="{FF2B5EF4-FFF2-40B4-BE49-F238E27FC236}">
                    <a16:creationId xmlns:a16="http://schemas.microsoft.com/office/drawing/2014/main" id="{637CEF0A-22B0-1B2C-02C2-83D4E63A3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637" y="5846655"/>
                <a:ext cx="22257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6">
                <a:extLst>
                  <a:ext uri="{FF2B5EF4-FFF2-40B4-BE49-F238E27FC236}">
                    <a16:creationId xmlns:a16="http://schemas.microsoft.com/office/drawing/2014/main" id="{16EA8F21-2A42-4FAD-3B54-05D4C3A535DF}"/>
                  </a:ext>
                </a:extLst>
              </p:cNvPr>
              <p:cNvSpPr>
                <a:spLocks noChangeArrowheads="1"/>
              </p:cNvSpPr>
              <p:nvPr/>
            </p:nvSpPr>
            <p:spPr bwMode="auto">
              <a:xfrm>
                <a:off x="7142553" y="5846655"/>
                <a:ext cx="93743"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en-IT" altLang="en-IT">
                  <a:latin typeface="Arial" panose="020B0604020202020204" pitchFamily="34" charset="0"/>
                </a:endParaRPr>
              </a:p>
            </p:txBody>
          </p:sp>
          <p:sp>
            <p:nvSpPr>
              <p:cNvPr id="17" name="Rectangle 27">
                <a:extLst>
                  <a:ext uri="{FF2B5EF4-FFF2-40B4-BE49-F238E27FC236}">
                    <a16:creationId xmlns:a16="http://schemas.microsoft.com/office/drawing/2014/main" id="{356411B5-F2FB-A606-1683-DCD11BA3B3AD}"/>
                  </a:ext>
                </a:extLst>
              </p:cNvPr>
              <p:cNvSpPr>
                <a:spLocks noChangeArrowheads="1"/>
              </p:cNvSpPr>
              <p:nvPr/>
            </p:nvSpPr>
            <p:spPr bwMode="auto">
              <a:xfrm>
                <a:off x="7189424" y="5846655"/>
                <a:ext cx="109526"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en-IT" altLang="en-IT">
                  <a:latin typeface="Arial" panose="020B0604020202020204" pitchFamily="34" charset="0"/>
                </a:endParaRPr>
              </a:p>
            </p:txBody>
          </p:sp>
          <p:sp>
            <p:nvSpPr>
              <p:cNvPr id="18" name="Rectangle 28">
                <a:extLst>
                  <a:ext uri="{FF2B5EF4-FFF2-40B4-BE49-F238E27FC236}">
                    <a16:creationId xmlns:a16="http://schemas.microsoft.com/office/drawing/2014/main" id="{94F60436-01A3-4869-1860-BAFDDE4668FB}"/>
                  </a:ext>
                </a:extLst>
              </p:cNvPr>
              <p:cNvSpPr>
                <a:spLocks noChangeArrowheads="1"/>
              </p:cNvSpPr>
              <p:nvPr/>
            </p:nvSpPr>
            <p:spPr bwMode="auto">
              <a:xfrm>
                <a:off x="7142553" y="5846655"/>
                <a:ext cx="156397" cy="17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en-IT" altLang="en-IT">
                  <a:latin typeface="Arial" panose="020B0604020202020204" pitchFamily="34" charset="0"/>
                </a:endParaRPr>
              </a:p>
            </p:txBody>
          </p:sp>
          <p:sp>
            <p:nvSpPr>
              <p:cNvPr id="19" name="Rectangle 29">
                <a:extLst>
                  <a:ext uri="{FF2B5EF4-FFF2-40B4-BE49-F238E27FC236}">
                    <a16:creationId xmlns:a16="http://schemas.microsoft.com/office/drawing/2014/main" id="{1F058CD0-AA0D-AFC4-8949-4019B6854041}"/>
                  </a:ext>
                </a:extLst>
              </p:cNvPr>
              <p:cNvSpPr>
                <a:spLocks noChangeArrowheads="1"/>
              </p:cNvSpPr>
              <p:nvPr/>
            </p:nvSpPr>
            <p:spPr bwMode="auto">
              <a:xfrm>
                <a:off x="7173594" y="5809736"/>
                <a:ext cx="191529" cy="2178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endParaRPr lang="en-IT" altLang="en-IT">
                  <a:latin typeface="Arial" panose="020B0604020202020204" pitchFamily="34" charset="0"/>
                </a:endParaRPr>
              </a:p>
            </p:txBody>
          </p:sp>
        </p:grpSp>
        <p:cxnSp>
          <p:nvCxnSpPr>
            <p:cNvPr id="40" name="Connettore 1 8">
              <a:extLst>
                <a:ext uri="{FF2B5EF4-FFF2-40B4-BE49-F238E27FC236}">
                  <a16:creationId xmlns:a16="http://schemas.microsoft.com/office/drawing/2014/main" id="{DD0DA6E1-0394-3A7D-2B37-D6939E2B61E3}"/>
                </a:ext>
              </a:extLst>
            </p:cNvPr>
            <p:cNvCxnSpPr>
              <a:cxnSpLocks/>
            </p:cNvCxnSpPr>
            <p:nvPr/>
          </p:nvCxnSpPr>
          <p:spPr>
            <a:xfrm flipV="1">
              <a:off x="2166648" y="3618941"/>
              <a:ext cx="0" cy="210520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nettore 1 10">
              <a:extLst>
                <a:ext uri="{FF2B5EF4-FFF2-40B4-BE49-F238E27FC236}">
                  <a16:creationId xmlns:a16="http://schemas.microsoft.com/office/drawing/2014/main" id="{8596BD56-39E6-03AF-CE09-5501FBB5AFE6}"/>
                </a:ext>
              </a:extLst>
            </p:cNvPr>
            <p:cNvCxnSpPr>
              <a:cxnSpLocks/>
            </p:cNvCxnSpPr>
            <p:nvPr/>
          </p:nvCxnSpPr>
          <p:spPr>
            <a:xfrm flipV="1">
              <a:off x="3694327" y="3618941"/>
              <a:ext cx="0" cy="210520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grpSp>
      <p:pic>
        <p:nvPicPr>
          <p:cNvPr id="2" name="Picture 24" descr="Logo&#10;&#10;Description automatically generated">
            <a:extLst>
              <a:ext uri="{FF2B5EF4-FFF2-40B4-BE49-F238E27FC236}">
                <a16:creationId xmlns:a16="http://schemas.microsoft.com/office/drawing/2014/main" id="{784170F0-210E-C05F-BCA4-851CA871AF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8" descr="Logo&#10;&#10;Description automatically generated with low confidence">
            <a:extLst>
              <a:ext uri="{FF2B5EF4-FFF2-40B4-BE49-F238E27FC236}">
                <a16:creationId xmlns:a16="http://schemas.microsoft.com/office/drawing/2014/main" id="{6C318A98-7C57-A080-663E-EA03FAD1A7B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Logo, icon&#10;&#10;Description automatically generated">
            <a:extLst>
              <a:ext uri="{FF2B5EF4-FFF2-40B4-BE49-F238E27FC236}">
                <a16:creationId xmlns:a16="http://schemas.microsoft.com/office/drawing/2014/main" id="{E15CFF68-9C5A-7836-5EFA-9CF270CB72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a:extLst>
              <a:ext uri="{FF2B5EF4-FFF2-40B4-BE49-F238E27FC236}">
                <a16:creationId xmlns:a16="http://schemas.microsoft.com/office/drawing/2014/main" id="{330350E3-19B4-8DBB-032A-628AB26D9378}"/>
              </a:ext>
            </a:extLst>
          </p:cNvPr>
          <p:cNvSpPr>
            <a:spLocks noGrp="1"/>
          </p:cNvSpPr>
          <p:nvPr>
            <p:ph type="ftr" sz="quarter" idx="11"/>
          </p:nvPr>
        </p:nvSpPr>
        <p:spPr/>
        <p:txBody>
          <a:bodyPr/>
          <a:lstStyle/>
          <a:p>
            <a:r>
              <a:rPr lang="en-GB"/>
              <a:t>Beam Dynamics of high brightness beams in RF photoinjector</a:t>
            </a:r>
            <a:endParaRPr lang="en-IT"/>
          </a:p>
        </p:txBody>
      </p:sp>
      <p:sp>
        <p:nvSpPr>
          <p:cNvPr id="9" name="Slide Number Placeholder 8">
            <a:extLst>
              <a:ext uri="{FF2B5EF4-FFF2-40B4-BE49-F238E27FC236}">
                <a16:creationId xmlns:a16="http://schemas.microsoft.com/office/drawing/2014/main" id="{85365601-F370-835F-80D0-1DE37079DFBC}"/>
              </a:ext>
            </a:extLst>
          </p:cNvPr>
          <p:cNvSpPr>
            <a:spLocks noGrp="1"/>
          </p:cNvSpPr>
          <p:nvPr>
            <p:ph type="sldNum" sz="quarter" idx="12"/>
          </p:nvPr>
        </p:nvSpPr>
        <p:spPr/>
        <p:txBody>
          <a:bodyPr/>
          <a:lstStyle/>
          <a:p>
            <a:fld id="{423FAE88-FE44-0B47-88A3-ABDC25BA5526}" type="slidenum">
              <a:rPr lang="en-IT" smtClean="0"/>
              <a:t>10</a:t>
            </a:fld>
            <a:endParaRPr lang="en-IT"/>
          </a:p>
        </p:txBody>
      </p:sp>
    </p:spTree>
    <p:extLst>
      <p:ext uri="{BB962C8B-B14F-4D97-AF65-F5344CB8AC3E}">
        <p14:creationId xmlns:p14="http://schemas.microsoft.com/office/powerpoint/2010/main" val="12572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33" grpId="0" animBg="1"/>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picture containing graphical user interface&#10;&#10;Description automatically generated">
            <a:extLst>
              <a:ext uri="{FF2B5EF4-FFF2-40B4-BE49-F238E27FC236}">
                <a16:creationId xmlns:a16="http://schemas.microsoft.com/office/drawing/2014/main" id="{C20FAF2C-7068-9357-7274-66912EE293C3}"/>
              </a:ext>
            </a:extLst>
          </p:cNvPr>
          <p:cNvPicPr>
            <a:picLocks noChangeAspect="1"/>
          </p:cNvPicPr>
          <p:nvPr/>
        </p:nvPicPr>
        <p:blipFill rotWithShape="1">
          <a:blip r:embed="rId3"/>
          <a:srcRect l="-1" t="2994" r="716"/>
          <a:stretch/>
        </p:blipFill>
        <p:spPr>
          <a:xfrm>
            <a:off x="5240198" y="1305828"/>
            <a:ext cx="4339186" cy="2194704"/>
          </a:xfrm>
          <a:prstGeom prst="rect">
            <a:avLst/>
          </a:prstGeom>
          <a:ln>
            <a:noFill/>
          </a:ln>
          <a:effectLst/>
        </p:spPr>
      </p:pic>
      <p:pic>
        <p:nvPicPr>
          <p:cNvPr id="2" name="Immagine 2">
            <a:extLst>
              <a:ext uri="{FF2B5EF4-FFF2-40B4-BE49-F238E27FC236}">
                <a16:creationId xmlns:a16="http://schemas.microsoft.com/office/drawing/2014/main" id="{E1A718FC-BAE8-75B2-1140-328CF103B327}"/>
              </a:ext>
            </a:extLst>
          </p:cNvPr>
          <p:cNvPicPr>
            <a:picLocks noChangeAspect="1"/>
          </p:cNvPicPr>
          <p:nvPr/>
        </p:nvPicPr>
        <p:blipFill rotWithShape="1">
          <a:blip r:embed="rId4"/>
          <a:srcRect l="5824" t="9144" r="8272" b="2572"/>
          <a:stretch/>
        </p:blipFill>
        <p:spPr>
          <a:xfrm>
            <a:off x="3261219" y="3528489"/>
            <a:ext cx="4643693" cy="2531969"/>
          </a:xfrm>
          <a:prstGeom prst="rect">
            <a:avLst/>
          </a:prstGeom>
        </p:spPr>
      </p:pic>
      <p:sp>
        <p:nvSpPr>
          <p:cNvPr id="4" name="CasellaDiTesto 11">
            <a:extLst>
              <a:ext uri="{FF2B5EF4-FFF2-40B4-BE49-F238E27FC236}">
                <a16:creationId xmlns:a16="http://schemas.microsoft.com/office/drawing/2014/main" id="{BA9E8826-3A3D-91EF-F958-AEE02F81DF40}"/>
              </a:ext>
            </a:extLst>
          </p:cNvPr>
          <p:cNvSpPr txBox="1"/>
          <p:nvPr/>
        </p:nvSpPr>
        <p:spPr>
          <a:xfrm>
            <a:off x="2541591" y="105468"/>
            <a:ext cx="6591209" cy="1077218"/>
          </a:xfrm>
          <a:prstGeom prst="rect">
            <a:avLst/>
          </a:prstGeom>
          <a:noFill/>
        </p:spPr>
        <p:txBody>
          <a:bodyPr wrap="square" rtlCol="0" anchor="t">
            <a:spAutoFit/>
          </a:bodyPr>
          <a:lstStyle/>
          <a:p>
            <a:pPr algn="ctr"/>
            <a:r>
              <a:rPr lang="en-GB" sz="3200" b="1" dirty="0">
                <a:solidFill>
                  <a:schemeClr val="tx1"/>
                </a:solidFill>
                <a:latin typeface="+mj-lt"/>
              </a:rPr>
              <a:t>Emittance trend from transverse laser distribution</a:t>
            </a:r>
          </a:p>
        </p:txBody>
      </p:sp>
      <p:sp>
        <p:nvSpPr>
          <p:cNvPr id="15" name="CasellaDiTesto 13">
            <a:extLst>
              <a:ext uri="{FF2B5EF4-FFF2-40B4-BE49-F238E27FC236}">
                <a16:creationId xmlns:a16="http://schemas.microsoft.com/office/drawing/2014/main" id="{397B0DB0-CBF6-78DF-57FF-9B40EC76BCD4}"/>
              </a:ext>
            </a:extLst>
          </p:cNvPr>
          <p:cNvSpPr txBox="1"/>
          <p:nvPr/>
        </p:nvSpPr>
        <p:spPr>
          <a:xfrm>
            <a:off x="9644251" y="956357"/>
            <a:ext cx="2451273" cy="646331"/>
          </a:xfrm>
          <a:prstGeom prst="rect">
            <a:avLst/>
          </a:prstGeom>
          <a:noFill/>
        </p:spPr>
        <p:txBody>
          <a:bodyPr wrap="square" rtlCol="0">
            <a:spAutoFit/>
          </a:bodyPr>
          <a:lstStyle/>
          <a:p>
            <a:pPr algn="just"/>
            <a:r>
              <a:rPr lang="it-IT" dirty="0">
                <a:solidFill>
                  <a:schemeClr val="bg1">
                    <a:lumMod val="65000"/>
                  </a:schemeClr>
                </a:solidFill>
              </a:rPr>
              <a:t>[*] M. Carillo et al., “Space </a:t>
            </a:r>
            <a:r>
              <a:rPr lang="it-IT" dirty="0" err="1">
                <a:solidFill>
                  <a:schemeClr val="bg1">
                    <a:lumMod val="65000"/>
                  </a:schemeClr>
                </a:solidFill>
              </a:rPr>
              <a:t>Charge</a:t>
            </a:r>
            <a:r>
              <a:rPr lang="it-IT" dirty="0">
                <a:solidFill>
                  <a:schemeClr val="bg1">
                    <a:lumMod val="65000"/>
                  </a:schemeClr>
                </a:solidFill>
              </a:rPr>
              <a:t> Analysis for Low Energy </a:t>
            </a:r>
            <a:r>
              <a:rPr lang="it-IT" dirty="0" err="1">
                <a:solidFill>
                  <a:schemeClr val="bg1">
                    <a:lumMod val="65000"/>
                  </a:schemeClr>
                </a:solidFill>
              </a:rPr>
              <a:t>Photoinjector</a:t>
            </a:r>
            <a:r>
              <a:rPr lang="it-IT" dirty="0">
                <a:solidFill>
                  <a:schemeClr val="bg1">
                    <a:lumMod val="65000"/>
                  </a:schemeClr>
                </a:solidFill>
              </a:rPr>
              <a:t>”, </a:t>
            </a:r>
            <a:r>
              <a:rPr lang="it-IT" dirty="0" err="1">
                <a:solidFill>
                  <a:schemeClr val="bg1">
                    <a:lumMod val="65000"/>
                  </a:schemeClr>
                </a:solidFill>
              </a:rPr>
              <a:t>presented</a:t>
            </a:r>
            <a:r>
              <a:rPr lang="it-IT" dirty="0">
                <a:solidFill>
                  <a:schemeClr val="bg1">
                    <a:lumMod val="65000"/>
                  </a:schemeClr>
                </a:solidFill>
              </a:rPr>
              <a:t> </a:t>
            </a:r>
            <a:r>
              <a:rPr lang="it-IT" dirty="0" err="1">
                <a:solidFill>
                  <a:schemeClr val="bg1">
                    <a:lumMod val="65000"/>
                  </a:schemeClr>
                </a:solidFill>
              </a:rPr>
              <a:t>at</a:t>
            </a:r>
            <a:r>
              <a:rPr lang="it-IT" dirty="0">
                <a:solidFill>
                  <a:schemeClr val="bg1">
                    <a:lumMod val="65000"/>
                  </a:schemeClr>
                </a:solidFill>
              </a:rPr>
              <a:t> the 14th </a:t>
            </a:r>
            <a:r>
              <a:rPr lang="it-IT" dirty="0" err="1">
                <a:solidFill>
                  <a:schemeClr val="bg1">
                    <a:lumMod val="65000"/>
                  </a:schemeClr>
                </a:solidFill>
              </a:rPr>
              <a:t>Int.Particle</a:t>
            </a:r>
            <a:r>
              <a:rPr lang="it-IT" dirty="0">
                <a:solidFill>
                  <a:schemeClr val="bg1">
                    <a:lumMod val="65000"/>
                  </a:schemeClr>
                </a:solidFill>
              </a:rPr>
              <a:t> Accelerator Conf. (IPAC’23), </a:t>
            </a:r>
            <a:r>
              <a:rPr lang="it-IT" dirty="0" err="1">
                <a:solidFill>
                  <a:schemeClr val="bg1">
                    <a:lumMod val="65000"/>
                  </a:schemeClr>
                </a:solidFill>
              </a:rPr>
              <a:t>Venice</a:t>
            </a:r>
            <a:r>
              <a:rPr lang="it-IT" dirty="0">
                <a:solidFill>
                  <a:schemeClr val="bg1">
                    <a:lumMod val="65000"/>
                  </a:schemeClr>
                </a:solidFill>
              </a:rPr>
              <a:t>, </a:t>
            </a:r>
            <a:r>
              <a:rPr lang="it-IT" dirty="0" err="1">
                <a:solidFill>
                  <a:schemeClr val="bg1">
                    <a:lumMod val="65000"/>
                  </a:schemeClr>
                </a:solidFill>
              </a:rPr>
              <a:t>Italy</a:t>
            </a:r>
            <a:r>
              <a:rPr lang="it-IT" dirty="0">
                <a:solidFill>
                  <a:schemeClr val="bg1">
                    <a:lumMod val="65000"/>
                  </a:schemeClr>
                </a:solidFill>
              </a:rPr>
              <a:t> (2023)</a:t>
            </a:r>
            <a:endParaRPr dirty="0">
              <a:solidFill>
                <a:schemeClr val="bg1">
                  <a:lumMod val="65000"/>
                </a:schemeClr>
              </a:solidFill>
            </a:endParaRPr>
          </a:p>
        </p:txBody>
      </p:sp>
      <p:pic>
        <p:nvPicPr>
          <p:cNvPr id="16" name="Picture 24" descr="Logo&#10;&#10;Description automatically generated">
            <a:extLst>
              <a:ext uri="{FF2B5EF4-FFF2-40B4-BE49-F238E27FC236}">
                <a16:creationId xmlns:a16="http://schemas.microsoft.com/office/drawing/2014/main" id="{A85A641D-0B2D-EE73-DBF9-4BA3AA3E4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descr="Logo&#10;&#10;Description automatically generated with low confidence">
            <a:extLst>
              <a:ext uri="{FF2B5EF4-FFF2-40B4-BE49-F238E27FC236}">
                <a16:creationId xmlns:a16="http://schemas.microsoft.com/office/drawing/2014/main" id="{870D8A20-9D7E-A467-70D0-F845F5864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0" descr="Logo, icon&#10;&#10;Description automatically generated">
            <a:extLst>
              <a:ext uri="{FF2B5EF4-FFF2-40B4-BE49-F238E27FC236}">
                <a16:creationId xmlns:a16="http://schemas.microsoft.com/office/drawing/2014/main" id="{3F558B4A-1631-8CDB-59C8-714DA03EA1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83ECA30-5299-321B-75B9-154D0B4D28F0}"/>
              </a:ext>
            </a:extLst>
          </p:cNvPr>
          <p:cNvSpPr/>
          <p:nvPr/>
        </p:nvSpPr>
        <p:spPr>
          <a:xfrm>
            <a:off x="8742673" y="3579012"/>
            <a:ext cx="1653791" cy="24461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chemeClr val="tx1"/>
              </a:solidFill>
            </a:endParaRPr>
          </a:p>
        </p:txBody>
      </p:sp>
      <p:cxnSp>
        <p:nvCxnSpPr>
          <p:cNvPr id="35" name="Straight Arrow Connector 34">
            <a:extLst>
              <a:ext uri="{FF2B5EF4-FFF2-40B4-BE49-F238E27FC236}">
                <a16:creationId xmlns:a16="http://schemas.microsoft.com/office/drawing/2014/main" id="{18721A54-B7FF-3CCD-B983-7E30F1561808}"/>
              </a:ext>
            </a:extLst>
          </p:cNvPr>
          <p:cNvCxnSpPr>
            <a:cxnSpLocks/>
          </p:cNvCxnSpPr>
          <p:nvPr/>
        </p:nvCxnSpPr>
        <p:spPr>
          <a:xfrm flipH="1" flipV="1">
            <a:off x="5687122" y="2941471"/>
            <a:ext cx="3032055" cy="672707"/>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257F4D11-1E72-3526-E1DD-2DB8C58A9F3C}"/>
              </a:ext>
            </a:extLst>
          </p:cNvPr>
          <p:cNvGrpSpPr/>
          <p:nvPr/>
        </p:nvGrpSpPr>
        <p:grpSpPr>
          <a:xfrm>
            <a:off x="168116" y="1272584"/>
            <a:ext cx="4162992" cy="2224767"/>
            <a:chOff x="611669" y="1468694"/>
            <a:chExt cx="4162992" cy="2224767"/>
          </a:xfrm>
        </p:grpSpPr>
        <p:sp>
          <p:nvSpPr>
            <p:cNvPr id="44" name="Snip Single Corner of Rectangle 43">
              <a:extLst>
                <a:ext uri="{FF2B5EF4-FFF2-40B4-BE49-F238E27FC236}">
                  <a16:creationId xmlns:a16="http://schemas.microsoft.com/office/drawing/2014/main" id="{7BC5EB7A-67E8-EC43-02A2-DB7B300F52A1}"/>
                </a:ext>
              </a:extLst>
            </p:cNvPr>
            <p:cNvSpPr/>
            <p:nvPr/>
          </p:nvSpPr>
          <p:spPr bwMode="auto">
            <a:xfrm>
              <a:off x="611669" y="1468694"/>
              <a:ext cx="4162992" cy="2224767"/>
            </a:xfrm>
            <a:prstGeom prst="snip1Rect">
              <a:avLst>
                <a:gd name="adj" fmla="val 2131"/>
              </a:avLst>
            </a:prstGeom>
            <a:solidFill>
              <a:schemeClr val="bg2">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grpSp>
          <p:nvGrpSpPr>
            <p:cNvPr id="34" name="Group 33">
              <a:extLst>
                <a:ext uri="{FF2B5EF4-FFF2-40B4-BE49-F238E27FC236}">
                  <a16:creationId xmlns:a16="http://schemas.microsoft.com/office/drawing/2014/main" id="{31802A3D-CF30-DC68-E947-5E8A0F136692}"/>
                </a:ext>
              </a:extLst>
            </p:cNvPr>
            <p:cNvGrpSpPr/>
            <p:nvPr/>
          </p:nvGrpSpPr>
          <p:grpSpPr>
            <a:xfrm>
              <a:off x="676947" y="1563602"/>
              <a:ext cx="4032847" cy="2067254"/>
              <a:chOff x="581626" y="1271734"/>
              <a:chExt cx="4225621" cy="2067254"/>
            </a:xfrm>
          </p:grpSpPr>
          <p:pic>
            <p:nvPicPr>
              <p:cNvPr id="12" name="Picture 11" descr="A comparison of a diagram&#10;&#10;Description automatically generated">
                <a:extLst>
                  <a:ext uri="{FF2B5EF4-FFF2-40B4-BE49-F238E27FC236}">
                    <a16:creationId xmlns:a16="http://schemas.microsoft.com/office/drawing/2014/main" id="{A4663541-E575-76A6-C508-CB0EA3C1247E}"/>
                  </a:ext>
                </a:extLst>
              </p:cNvPr>
              <p:cNvPicPr>
                <a:picLocks noChangeAspect="1"/>
              </p:cNvPicPr>
              <p:nvPr/>
            </p:nvPicPr>
            <p:blipFill rotWithShape="1">
              <a:blip r:embed="rId8"/>
              <a:srcRect l="7032"/>
              <a:stretch/>
            </p:blipFill>
            <p:spPr>
              <a:xfrm>
                <a:off x="581626" y="1562036"/>
                <a:ext cx="4225621" cy="1776952"/>
              </a:xfrm>
              <a:prstGeom prst="rect">
                <a:avLst/>
              </a:prstGeom>
            </p:spPr>
          </p:pic>
          <p:sp>
            <p:nvSpPr>
              <p:cNvPr id="31" name="TextBox 30">
                <a:extLst>
                  <a:ext uri="{FF2B5EF4-FFF2-40B4-BE49-F238E27FC236}">
                    <a16:creationId xmlns:a16="http://schemas.microsoft.com/office/drawing/2014/main" id="{B2576D70-3E83-2524-D7CD-0C20B45092C6}"/>
                  </a:ext>
                </a:extLst>
              </p:cNvPr>
              <p:cNvSpPr txBox="1"/>
              <p:nvPr/>
            </p:nvSpPr>
            <p:spPr>
              <a:xfrm>
                <a:off x="1689073" y="1271734"/>
                <a:ext cx="2034531" cy="307777"/>
              </a:xfrm>
              <a:prstGeom prst="rect">
                <a:avLst/>
              </a:prstGeom>
              <a:noFill/>
            </p:spPr>
            <p:txBody>
              <a:bodyPr wrap="none" rtlCol="0">
                <a:spAutoFit/>
              </a:bodyPr>
              <a:lstStyle/>
              <a:p>
                <a:r>
                  <a:rPr lang="en-IT" sz="1400" dirty="0">
                    <a:solidFill>
                      <a:schemeClr val="tx1"/>
                    </a:solidFill>
                  </a:rPr>
                  <a:t>Cathode Laser shaping</a:t>
                </a:r>
              </a:p>
            </p:txBody>
          </p:sp>
          <p:sp>
            <p:nvSpPr>
              <p:cNvPr id="32" name="TextBox 31">
                <a:extLst>
                  <a:ext uri="{FF2B5EF4-FFF2-40B4-BE49-F238E27FC236}">
                    <a16:creationId xmlns:a16="http://schemas.microsoft.com/office/drawing/2014/main" id="{D38B66C0-2F89-3C23-2111-C74862BC2124}"/>
                  </a:ext>
                </a:extLst>
              </p:cNvPr>
              <p:cNvSpPr txBox="1"/>
              <p:nvPr/>
            </p:nvSpPr>
            <p:spPr>
              <a:xfrm>
                <a:off x="705269" y="1639194"/>
                <a:ext cx="676788" cy="246221"/>
              </a:xfrm>
              <a:prstGeom prst="rect">
                <a:avLst/>
              </a:prstGeom>
              <a:noFill/>
            </p:spPr>
            <p:txBody>
              <a:bodyPr wrap="none" rtlCol="0">
                <a:spAutoFit/>
              </a:bodyPr>
              <a:lstStyle/>
              <a:p>
                <a:r>
                  <a:rPr lang="en-IT" sz="1000" b="1" dirty="0">
                    <a:solidFill>
                      <a:srgbClr val="000000"/>
                    </a:solidFill>
                  </a:rPr>
                  <a:t>Uniform</a:t>
                </a:r>
              </a:p>
            </p:txBody>
          </p:sp>
          <p:sp>
            <p:nvSpPr>
              <p:cNvPr id="33" name="TextBox 32">
                <a:extLst>
                  <a:ext uri="{FF2B5EF4-FFF2-40B4-BE49-F238E27FC236}">
                    <a16:creationId xmlns:a16="http://schemas.microsoft.com/office/drawing/2014/main" id="{58167975-7F33-CEDF-CD2C-467F1F4FB795}"/>
                  </a:ext>
                </a:extLst>
              </p:cNvPr>
              <p:cNvSpPr txBox="1"/>
              <p:nvPr/>
            </p:nvSpPr>
            <p:spPr>
              <a:xfrm>
                <a:off x="2767946" y="1633470"/>
                <a:ext cx="1016625" cy="246221"/>
              </a:xfrm>
              <a:prstGeom prst="rect">
                <a:avLst/>
              </a:prstGeom>
              <a:noFill/>
            </p:spPr>
            <p:txBody>
              <a:bodyPr wrap="none" rtlCol="0">
                <a:spAutoFit/>
              </a:bodyPr>
              <a:lstStyle/>
              <a:p>
                <a:r>
                  <a:rPr lang="en-IT" sz="1000" b="1" dirty="0">
                    <a:solidFill>
                      <a:srgbClr val="000000"/>
                    </a:solidFill>
                  </a:rPr>
                  <a:t>Cut-Gaussian</a:t>
                </a:r>
              </a:p>
            </p:txBody>
          </p:sp>
        </p:grpSp>
      </p:grpSp>
      <p:pic>
        <p:nvPicPr>
          <p:cNvPr id="58" name="Picture 3" descr="Chart, line chart&#10;&#10;Description automatically generated">
            <a:extLst>
              <a:ext uri="{FF2B5EF4-FFF2-40B4-BE49-F238E27FC236}">
                <a16:creationId xmlns:a16="http://schemas.microsoft.com/office/drawing/2014/main" id="{142588B1-8CDA-A1A6-5E7E-0EEF5E8937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9904" y="3799500"/>
            <a:ext cx="1301569" cy="21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ight Arrow 69">
            <a:extLst>
              <a:ext uri="{FF2B5EF4-FFF2-40B4-BE49-F238E27FC236}">
                <a16:creationId xmlns:a16="http://schemas.microsoft.com/office/drawing/2014/main" id="{8F3FD489-65E2-B17D-ECD2-C21F878C3728}"/>
              </a:ext>
            </a:extLst>
          </p:cNvPr>
          <p:cNvSpPr/>
          <p:nvPr/>
        </p:nvSpPr>
        <p:spPr bwMode="auto">
          <a:xfrm>
            <a:off x="4484654" y="2416402"/>
            <a:ext cx="690677" cy="408242"/>
          </a:xfrm>
          <a:prstGeom prst="rightArrow">
            <a:avLst>
              <a:gd name="adj1" fmla="val 17222"/>
              <a:gd name="adj2" fmla="val 50000"/>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76" name="TextBox 75">
            <a:extLst>
              <a:ext uri="{FF2B5EF4-FFF2-40B4-BE49-F238E27FC236}">
                <a16:creationId xmlns:a16="http://schemas.microsoft.com/office/drawing/2014/main" id="{302E0127-293F-2BED-E88B-975879A66DFB}"/>
              </a:ext>
            </a:extLst>
          </p:cNvPr>
          <p:cNvSpPr txBox="1"/>
          <p:nvPr/>
        </p:nvSpPr>
        <p:spPr>
          <a:xfrm>
            <a:off x="116020" y="3587597"/>
            <a:ext cx="2203953" cy="969496"/>
          </a:xfrm>
          <a:prstGeom prst="rect">
            <a:avLst/>
          </a:prstGeom>
          <a:noFill/>
        </p:spPr>
        <p:txBody>
          <a:bodyPr wrap="square" rtlCol="0">
            <a:spAutoFit/>
          </a:bodyPr>
          <a:lstStyle/>
          <a:p>
            <a:pPr algn="just">
              <a:defRPr/>
            </a:pPr>
            <a:r>
              <a:rPr lang="en-GB" sz="800" dirty="0">
                <a:solidFill>
                  <a:schemeClr val="bg1">
                    <a:lumMod val="50000"/>
                  </a:schemeClr>
                </a:solidFill>
                <a:latin typeface="ArialMT"/>
              </a:rPr>
              <a:t>[*] L. </a:t>
            </a:r>
            <a:r>
              <a:rPr lang="en-GB" sz="800" dirty="0" err="1">
                <a:solidFill>
                  <a:schemeClr val="bg1">
                    <a:lumMod val="50000"/>
                  </a:schemeClr>
                </a:solidFill>
                <a:latin typeface="ArialMT"/>
              </a:rPr>
              <a:t>Faillace</a:t>
            </a:r>
            <a:r>
              <a:rPr lang="en-GB" sz="800" dirty="0">
                <a:solidFill>
                  <a:schemeClr val="bg1">
                    <a:lumMod val="50000"/>
                  </a:schemeClr>
                </a:solidFill>
                <a:latin typeface="ArialMT"/>
              </a:rPr>
              <a:t>, et al.</a:t>
            </a:r>
            <a:r>
              <a:rPr lang="en-GB" sz="800" i="1" dirty="0">
                <a:solidFill>
                  <a:schemeClr val="bg1">
                    <a:lumMod val="50000"/>
                  </a:schemeClr>
                </a:solidFill>
              </a:rPr>
              <a:t>, “High field hybrid photoinjector electron source for advanced light source applications”, </a:t>
            </a:r>
            <a:r>
              <a:rPr lang="en-GB" sz="800" dirty="0">
                <a:solidFill>
                  <a:schemeClr val="bg1">
                    <a:lumMod val="50000"/>
                  </a:schemeClr>
                </a:solidFill>
                <a:latin typeface="ArialMT"/>
              </a:rPr>
              <a:t>Phys. Rev. Accel. Beams 25, 063401 (2022). </a:t>
            </a:r>
            <a:endParaRPr lang="en-GB" sz="800" dirty="0">
              <a:solidFill>
                <a:schemeClr val="bg1">
                  <a:lumMod val="50000"/>
                </a:schemeClr>
              </a:solidFill>
            </a:endParaRPr>
          </a:p>
          <a:p>
            <a:pPr algn="just">
              <a:defRPr/>
            </a:pPr>
            <a:br>
              <a:rPr lang="en-GB" sz="800" dirty="0">
                <a:solidFill>
                  <a:schemeClr val="bg1">
                    <a:lumMod val="50000"/>
                  </a:schemeClr>
                </a:solidFill>
                <a:cs typeface="Arial" panose="020B0604020202020204" pitchFamily="34" charset="0"/>
              </a:rPr>
            </a:br>
            <a:endParaRPr lang="en-GB" sz="800" dirty="0">
              <a:solidFill>
                <a:schemeClr val="bg1">
                  <a:lumMod val="50000"/>
                </a:schemeClr>
              </a:solidFill>
              <a:cs typeface="Arial" panose="020B0604020202020204" pitchFamily="34" charset="0"/>
            </a:endParaRPr>
          </a:p>
          <a:p>
            <a:pPr algn="just"/>
            <a:endParaRPr lang="en-IT" dirty="0"/>
          </a:p>
        </p:txBody>
      </p:sp>
      <p:sp>
        <p:nvSpPr>
          <p:cNvPr id="77" name="TextBox 76">
            <a:extLst>
              <a:ext uri="{FF2B5EF4-FFF2-40B4-BE49-F238E27FC236}">
                <a16:creationId xmlns:a16="http://schemas.microsoft.com/office/drawing/2014/main" id="{494633C9-780E-8BED-94FE-2A5592BA2DEB}"/>
              </a:ext>
            </a:extLst>
          </p:cNvPr>
          <p:cNvSpPr txBox="1"/>
          <p:nvPr/>
        </p:nvSpPr>
        <p:spPr>
          <a:xfrm>
            <a:off x="8684812" y="3579013"/>
            <a:ext cx="1210588" cy="261610"/>
          </a:xfrm>
          <a:prstGeom prst="rect">
            <a:avLst/>
          </a:prstGeom>
          <a:noFill/>
        </p:spPr>
        <p:txBody>
          <a:bodyPr wrap="none" rtlCol="0">
            <a:spAutoFit/>
          </a:bodyPr>
          <a:lstStyle/>
          <a:p>
            <a:r>
              <a:rPr lang="en-IT" sz="1100" b="1" dirty="0">
                <a:solidFill>
                  <a:srgbClr val="FF0000"/>
                </a:solidFill>
              </a:rPr>
              <a:t>Cut –Gaussian </a:t>
            </a:r>
          </a:p>
        </p:txBody>
      </p:sp>
      <p:grpSp>
        <p:nvGrpSpPr>
          <p:cNvPr id="82" name="Group 81">
            <a:extLst>
              <a:ext uri="{FF2B5EF4-FFF2-40B4-BE49-F238E27FC236}">
                <a16:creationId xmlns:a16="http://schemas.microsoft.com/office/drawing/2014/main" id="{C88D0632-5DF3-7B7D-A36E-C3826034518F}"/>
              </a:ext>
            </a:extLst>
          </p:cNvPr>
          <p:cNvGrpSpPr/>
          <p:nvPr/>
        </p:nvGrpSpPr>
        <p:grpSpPr>
          <a:xfrm>
            <a:off x="5687122" y="1714747"/>
            <a:ext cx="6336762" cy="2613319"/>
            <a:chOff x="5685199" y="2683509"/>
            <a:chExt cx="6336762" cy="2613319"/>
          </a:xfrm>
        </p:grpSpPr>
        <p:grpSp>
          <p:nvGrpSpPr>
            <p:cNvPr id="10" name="Group 9">
              <a:extLst>
                <a:ext uri="{FF2B5EF4-FFF2-40B4-BE49-F238E27FC236}">
                  <a16:creationId xmlns:a16="http://schemas.microsoft.com/office/drawing/2014/main" id="{167B838C-B1FC-BB8B-CB83-6CA2F5090F51}"/>
                </a:ext>
              </a:extLst>
            </p:cNvPr>
            <p:cNvGrpSpPr/>
            <p:nvPr/>
          </p:nvGrpSpPr>
          <p:grpSpPr>
            <a:xfrm>
              <a:off x="5685199" y="2683509"/>
              <a:ext cx="6336762" cy="2613319"/>
              <a:chOff x="215647" y="1093179"/>
              <a:chExt cx="7838314" cy="3637145"/>
            </a:xfrm>
          </p:grpSpPr>
          <p:sp>
            <p:nvSpPr>
              <p:cNvPr id="13" name="Rectangle 12">
                <a:extLst>
                  <a:ext uri="{FF2B5EF4-FFF2-40B4-BE49-F238E27FC236}">
                    <a16:creationId xmlns:a16="http://schemas.microsoft.com/office/drawing/2014/main" id="{71510699-4696-584A-D081-D568835D242D}"/>
                  </a:ext>
                </a:extLst>
              </p:cNvPr>
              <p:cNvSpPr/>
              <p:nvPr/>
            </p:nvSpPr>
            <p:spPr>
              <a:xfrm>
                <a:off x="6129525" y="1093179"/>
                <a:ext cx="1924436" cy="3637145"/>
              </a:xfrm>
              <a:prstGeom prst="rect">
                <a:avLst/>
              </a:prstGeom>
              <a:noFill/>
              <a:ln w="28575">
                <a:solidFill>
                  <a:srgbClr val="060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chemeClr val="tx1"/>
                  </a:solidFill>
                </a:endParaRPr>
              </a:p>
            </p:txBody>
          </p:sp>
          <p:cxnSp>
            <p:nvCxnSpPr>
              <p:cNvPr id="14" name="Straight Arrow Connector 13">
                <a:extLst>
                  <a:ext uri="{FF2B5EF4-FFF2-40B4-BE49-F238E27FC236}">
                    <a16:creationId xmlns:a16="http://schemas.microsoft.com/office/drawing/2014/main" id="{57FB5288-4E65-9649-AD11-DD24EFAD59B8}"/>
                  </a:ext>
                </a:extLst>
              </p:cNvPr>
              <p:cNvCxnSpPr>
                <a:cxnSpLocks/>
              </p:cNvCxnSpPr>
              <p:nvPr/>
            </p:nvCxnSpPr>
            <p:spPr>
              <a:xfrm flipH="1">
                <a:off x="215647" y="1601097"/>
                <a:ext cx="5913878" cy="1156066"/>
              </a:xfrm>
              <a:prstGeom prst="straightConnector1">
                <a:avLst/>
              </a:prstGeom>
              <a:ln w="12700">
                <a:solidFill>
                  <a:srgbClr val="0605AA"/>
                </a:solidFill>
                <a:prstDash val="dash"/>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 descr="Chart&#10;&#10;Description automatically generated">
              <a:extLst>
                <a:ext uri="{FF2B5EF4-FFF2-40B4-BE49-F238E27FC236}">
                  <a16:creationId xmlns:a16="http://schemas.microsoft.com/office/drawing/2014/main" id="{B33B67C1-B65D-69F1-0937-E7064B18E5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17977" y="3060716"/>
              <a:ext cx="1301569" cy="21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Box 77">
              <a:extLst>
                <a:ext uri="{FF2B5EF4-FFF2-40B4-BE49-F238E27FC236}">
                  <a16:creationId xmlns:a16="http://schemas.microsoft.com/office/drawing/2014/main" id="{EBF31708-F677-EC88-EB67-10A763B23395}"/>
                </a:ext>
              </a:extLst>
            </p:cNvPr>
            <p:cNvSpPr txBox="1"/>
            <p:nvPr/>
          </p:nvSpPr>
          <p:spPr>
            <a:xfrm>
              <a:off x="10466181" y="2724949"/>
              <a:ext cx="724878" cy="261610"/>
            </a:xfrm>
            <a:prstGeom prst="rect">
              <a:avLst/>
            </a:prstGeom>
            <a:noFill/>
          </p:spPr>
          <p:txBody>
            <a:bodyPr wrap="none" rtlCol="0">
              <a:spAutoFit/>
            </a:bodyPr>
            <a:lstStyle/>
            <a:p>
              <a:r>
                <a:rPr lang="en-IT" sz="1100" b="1" dirty="0">
                  <a:solidFill>
                    <a:srgbClr val="0504AA"/>
                  </a:solidFill>
                </a:rPr>
                <a:t>Uniform</a:t>
              </a:r>
            </a:p>
          </p:txBody>
        </p:sp>
      </p:grpSp>
      <p:sp>
        <p:nvSpPr>
          <p:cNvPr id="79" name="Striped Right Arrow 78">
            <a:extLst>
              <a:ext uri="{FF2B5EF4-FFF2-40B4-BE49-F238E27FC236}">
                <a16:creationId xmlns:a16="http://schemas.microsoft.com/office/drawing/2014/main" id="{4AECB340-6BB4-E05C-4AB6-447DC12D4B89}"/>
              </a:ext>
            </a:extLst>
          </p:cNvPr>
          <p:cNvSpPr/>
          <p:nvPr/>
        </p:nvSpPr>
        <p:spPr bwMode="auto">
          <a:xfrm rot="10800000">
            <a:off x="7933674" y="4427556"/>
            <a:ext cx="704008" cy="484632"/>
          </a:xfrm>
          <a:prstGeom prst="stripedRightArrow">
            <a:avLst>
              <a:gd name="adj1" fmla="val 45398"/>
              <a:gd name="adj2" fmla="val 5460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p:txBody>
      </p:sp>
      <p:sp>
        <p:nvSpPr>
          <p:cNvPr id="80" name="TextBox 79">
            <a:extLst>
              <a:ext uri="{FF2B5EF4-FFF2-40B4-BE49-F238E27FC236}">
                <a16:creationId xmlns:a16="http://schemas.microsoft.com/office/drawing/2014/main" id="{D3EE10A5-3B01-080B-8954-72A0A646DE02}"/>
              </a:ext>
            </a:extLst>
          </p:cNvPr>
          <p:cNvSpPr txBox="1"/>
          <p:nvPr/>
        </p:nvSpPr>
        <p:spPr>
          <a:xfrm>
            <a:off x="190938" y="4248968"/>
            <a:ext cx="2933883" cy="830997"/>
          </a:xfrm>
          <a:prstGeom prst="rect">
            <a:avLst/>
          </a:prstGeom>
          <a:noFill/>
        </p:spPr>
        <p:txBody>
          <a:bodyPr wrap="square">
            <a:spAutoFit/>
          </a:bodyPr>
          <a:lstStyle/>
          <a:p>
            <a:pPr algn="just">
              <a:defRPr/>
            </a:pPr>
            <a:r>
              <a:rPr lang="en-GB" sz="1200" dirty="0">
                <a:solidFill>
                  <a:srgbClr val="000000"/>
                </a:solidFill>
              </a:rPr>
              <a:t>Depending on </a:t>
            </a:r>
            <a:r>
              <a:rPr lang="en-GB" sz="1200" b="1" dirty="0">
                <a:solidFill>
                  <a:srgbClr val="000000"/>
                </a:solidFill>
              </a:rPr>
              <a:t>the laser distribution</a:t>
            </a:r>
            <a:r>
              <a:rPr lang="en-GB" sz="1200" dirty="0">
                <a:solidFill>
                  <a:srgbClr val="000000"/>
                </a:solidFill>
              </a:rPr>
              <a:t> sent </a:t>
            </a:r>
            <a:r>
              <a:rPr lang="en-GB" sz="1200" b="1" dirty="0">
                <a:solidFill>
                  <a:srgbClr val="000000"/>
                </a:solidFill>
              </a:rPr>
              <a:t>to the cathode</a:t>
            </a:r>
            <a:r>
              <a:rPr lang="en-GB" sz="1200" dirty="0">
                <a:solidFill>
                  <a:srgbClr val="000000"/>
                </a:solidFill>
              </a:rPr>
              <a:t>, the </a:t>
            </a:r>
            <a:r>
              <a:rPr lang="en-GB" sz="1200" b="1" dirty="0">
                <a:solidFill>
                  <a:srgbClr val="000000"/>
                </a:solidFill>
              </a:rPr>
              <a:t>non-linear</a:t>
            </a:r>
            <a:r>
              <a:rPr lang="en-GB" sz="1200" dirty="0">
                <a:solidFill>
                  <a:srgbClr val="000000"/>
                </a:solidFill>
              </a:rPr>
              <a:t> components of the </a:t>
            </a:r>
            <a:r>
              <a:rPr lang="en-GB" sz="1200" b="1" dirty="0">
                <a:solidFill>
                  <a:srgbClr val="000000"/>
                </a:solidFill>
              </a:rPr>
              <a:t>space charge </a:t>
            </a:r>
            <a:r>
              <a:rPr lang="en-GB" sz="1200" dirty="0">
                <a:solidFill>
                  <a:srgbClr val="000000"/>
                </a:solidFill>
              </a:rPr>
              <a:t>forces can degrade the quality of the beam.</a:t>
            </a:r>
            <a:endParaRPr lang="en-IT" sz="1200" dirty="0">
              <a:solidFill>
                <a:srgbClr val="000000"/>
              </a:solidFill>
            </a:endParaRPr>
          </a:p>
        </p:txBody>
      </p:sp>
      <p:sp>
        <p:nvSpPr>
          <p:cNvPr id="81" name="TextBox 10">
            <a:extLst>
              <a:ext uri="{FF2B5EF4-FFF2-40B4-BE49-F238E27FC236}">
                <a16:creationId xmlns:a16="http://schemas.microsoft.com/office/drawing/2014/main" id="{7D0F6587-EADB-4F3C-695D-8BE7F0D90220}"/>
              </a:ext>
            </a:extLst>
          </p:cNvPr>
          <p:cNvSpPr txBox="1">
            <a:spLocks noChangeArrowheads="1"/>
          </p:cNvSpPr>
          <p:nvPr/>
        </p:nvSpPr>
        <p:spPr bwMode="auto">
          <a:xfrm>
            <a:off x="315444" y="5218464"/>
            <a:ext cx="2619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lgn="ctr">
              <a:spcBef>
                <a:spcPct val="0"/>
              </a:spcBef>
              <a:buClrTx/>
              <a:buFontTx/>
              <a:buNone/>
            </a:pPr>
            <a:r>
              <a:rPr lang="en-GB" altLang="en-IT" sz="1200" dirty="0">
                <a:solidFill>
                  <a:srgbClr val="6F0918"/>
                </a:solidFill>
                <a:latin typeface="Arial" panose="020B0604020202020204" pitchFamily="34" charset="0"/>
              </a:rPr>
              <a:t>How do the space charge forces depend on the distribution?</a:t>
            </a:r>
            <a:endParaRPr lang="en-IT" altLang="en-IT" sz="1200" dirty="0">
              <a:solidFill>
                <a:srgbClr val="6F0918"/>
              </a:solidFill>
              <a:latin typeface="Arial" panose="020B0604020202020204" pitchFamily="34" charset="0"/>
            </a:endParaRPr>
          </a:p>
        </p:txBody>
      </p:sp>
      <p:sp>
        <p:nvSpPr>
          <p:cNvPr id="3" name="Footer Placeholder 2">
            <a:extLst>
              <a:ext uri="{FF2B5EF4-FFF2-40B4-BE49-F238E27FC236}">
                <a16:creationId xmlns:a16="http://schemas.microsoft.com/office/drawing/2014/main" id="{C39DE231-7956-ACCB-A9FC-4354769E5B81}"/>
              </a:ext>
            </a:extLst>
          </p:cNvPr>
          <p:cNvSpPr>
            <a:spLocks noGrp="1"/>
          </p:cNvSpPr>
          <p:nvPr>
            <p:ph type="ftr" sz="quarter" idx="11"/>
          </p:nvPr>
        </p:nvSpPr>
        <p:spPr/>
        <p:txBody>
          <a:bodyPr/>
          <a:lstStyle/>
          <a:p>
            <a:r>
              <a:rPr lang="en-GB"/>
              <a:t>Beam Dynamics of high brightness beams in RF photoinjector</a:t>
            </a:r>
            <a:endParaRPr lang="en-IT"/>
          </a:p>
        </p:txBody>
      </p:sp>
      <p:sp>
        <p:nvSpPr>
          <p:cNvPr id="6" name="Slide Number Placeholder 5">
            <a:extLst>
              <a:ext uri="{FF2B5EF4-FFF2-40B4-BE49-F238E27FC236}">
                <a16:creationId xmlns:a16="http://schemas.microsoft.com/office/drawing/2014/main" id="{592595C6-3CF7-5D49-A9C4-B805E4529F1B}"/>
              </a:ext>
            </a:extLst>
          </p:cNvPr>
          <p:cNvSpPr>
            <a:spLocks noGrp="1"/>
          </p:cNvSpPr>
          <p:nvPr>
            <p:ph type="sldNum" sz="quarter" idx="12"/>
          </p:nvPr>
        </p:nvSpPr>
        <p:spPr/>
        <p:txBody>
          <a:bodyPr/>
          <a:lstStyle/>
          <a:p>
            <a:fld id="{423FAE88-FE44-0B47-88A3-ABDC25BA5526}" type="slidenum">
              <a:rPr lang="en-IT" smtClean="0"/>
              <a:t>11</a:t>
            </a:fld>
            <a:endParaRPr lang="en-IT"/>
          </a:p>
        </p:txBody>
      </p:sp>
      <p:sp>
        <p:nvSpPr>
          <p:cNvPr id="5" name="TextBox 4">
            <a:extLst>
              <a:ext uri="{FF2B5EF4-FFF2-40B4-BE49-F238E27FC236}">
                <a16:creationId xmlns:a16="http://schemas.microsoft.com/office/drawing/2014/main" id="{A6E547FB-9F13-F297-252D-AAF738C33A4A}"/>
              </a:ext>
            </a:extLst>
          </p:cNvPr>
          <p:cNvSpPr txBox="1"/>
          <p:nvPr/>
        </p:nvSpPr>
        <p:spPr>
          <a:xfrm>
            <a:off x="6904984" y="1468691"/>
            <a:ext cx="1640193" cy="230832"/>
          </a:xfrm>
          <a:prstGeom prst="rect">
            <a:avLst/>
          </a:prstGeom>
          <a:noFill/>
        </p:spPr>
        <p:txBody>
          <a:bodyPr wrap="none" rtlCol="0">
            <a:spAutoFit/>
          </a:bodyPr>
          <a:lstStyle/>
          <a:p>
            <a:r>
              <a:rPr lang="en-IT" dirty="0">
                <a:solidFill>
                  <a:schemeClr val="tx1"/>
                </a:solidFill>
              </a:rPr>
              <a:t>HYBRID PHOTOINJECTOR</a:t>
            </a:r>
          </a:p>
        </p:txBody>
      </p:sp>
    </p:spTree>
    <p:extLst>
      <p:ext uri="{BB962C8B-B14F-4D97-AF65-F5344CB8AC3E}">
        <p14:creationId xmlns:p14="http://schemas.microsoft.com/office/powerpoint/2010/main" val="128090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7" grpId="0"/>
      <p:bldP spid="79" grpId="0" animBg="1"/>
      <p:bldP spid="80" grpId="0"/>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 descr="Logo&#10;&#10;Description automatically generated">
            <a:extLst>
              <a:ext uri="{FF2B5EF4-FFF2-40B4-BE49-F238E27FC236}">
                <a16:creationId xmlns:a16="http://schemas.microsoft.com/office/drawing/2014/main" id="{9C519B97-33D6-6CE1-F6F7-877BED631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8" descr="Logo&#10;&#10;Description automatically generated with low confidence">
            <a:extLst>
              <a:ext uri="{FF2B5EF4-FFF2-40B4-BE49-F238E27FC236}">
                <a16:creationId xmlns:a16="http://schemas.microsoft.com/office/drawing/2014/main" id="{B4E742B8-4380-F510-7B2E-B25949F6A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 descr="Logo, icon&#10;&#10;Description automatically generated">
            <a:extLst>
              <a:ext uri="{FF2B5EF4-FFF2-40B4-BE49-F238E27FC236}">
                <a16:creationId xmlns:a16="http://schemas.microsoft.com/office/drawing/2014/main" id="{2667C82B-2E08-83E2-E118-E7D885779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24">
            <a:extLst>
              <a:ext uri="{FF2B5EF4-FFF2-40B4-BE49-F238E27FC236}">
                <a16:creationId xmlns:a16="http://schemas.microsoft.com/office/drawing/2014/main" id="{AF439B25-145D-AB10-FFE2-104582BC59CD}"/>
              </a:ext>
            </a:extLst>
          </p:cNvPr>
          <p:cNvSpPr txBox="1"/>
          <p:nvPr/>
        </p:nvSpPr>
        <p:spPr>
          <a:xfrm>
            <a:off x="2594138" y="25585"/>
            <a:ext cx="6581803" cy="1077218"/>
          </a:xfrm>
          <a:prstGeom prst="rect">
            <a:avLst/>
          </a:prstGeom>
          <a:noFill/>
        </p:spPr>
        <p:txBody>
          <a:bodyPr wrap="square" rtlCol="0">
            <a:spAutoFit/>
          </a:bodyPr>
          <a:lstStyle/>
          <a:p>
            <a:pPr algn="ctr"/>
            <a:r>
              <a:rPr lang="en-GB" sz="3200" b="1" dirty="0">
                <a:solidFill>
                  <a:schemeClr val="tx1"/>
                </a:solidFill>
                <a:latin typeface="+mj-lt"/>
              </a:rPr>
              <a:t>Space charge forces: analytical approach </a:t>
            </a:r>
          </a:p>
        </p:txBody>
      </p:sp>
      <p:sp>
        <p:nvSpPr>
          <p:cNvPr id="6" name="TextBox 22">
            <a:extLst>
              <a:ext uri="{FF2B5EF4-FFF2-40B4-BE49-F238E27FC236}">
                <a16:creationId xmlns:a16="http://schemas.microsoft.com/office/drawing/2014/main" id="{FB559FB0-2481-D067-FE29-18DD51C1FA3D}"/>
              </a:ext>
            </a:extLst>
          </p:cNvPr>
          <p:cNvSpPr txBox="1">
            <a:spLocks noChangeArrowheads="1"/>
          </p:cNvSpPr>
          <p:nvPr/>
        </p:nvSpPr>
        <p:spPr bwMode="auto">
          <a:xfrm>
            <a:off x="537190" y="1617209"/>
            <a:ext cx="8284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lgn="just">
              <a:spcBef>
                <a:spcPct val="0"/>
              </a:spcBef>
              <a:buClrTx/>
              <a:buFontTx/>
              <a:buNone/>
            </a:pPr>
            <a:r>
              <a:rPr lang="en-US" altLang="en-IT" sz="1400" dirty="0">
                <a:latin typeface="Arial" panose="020B0604020202020204" pitchFamily="34" charset="0"/>
              </a:rPr>
              <a:t>Green function-based methods can be used to describe arbitrary beam distributions:</a:t>
            </a:r>
          </a:p>
          <a:p>
            <a:pPr algn="just">
              <a:spcBef>
                <a:spcPct val="0"/>
              </a:spcBef>
              <a:buClrTx/>
              <a:buFontTx/>
              <a:buNone/>
            </a:pPr>
            <a:endParaRPr lang="en-IT" altLang="en-IT" sz="1400" dirty="0">
              <a:latin typeface="Arial" panose="020B0604020202020204" pitchFamily="34" charset="0"/>
            </a:endParaRPr>
          </a:p>
        </p:txBody>
      </p:sp>
      <p:sp>
        <p:nvSpPr>
          <p:cNvPr id="7" name="TextBox 6">
            <a:extLst>
              <a:ext uri="{FF2B5EF4-FFF2-40B4-BE49-F238E27FC236}">
                <a16:creationId xmlns:a16="http://schemas.microsoft.com/office/drawing/2014/main" id="{6FA6F106-FBBD-C286-AA4F-7315BD2B8A26}"/>
              </a:ext>
            </a:extLst>
          </p:cNvPr>
          <p:cNvSpPr txBox="1"/>
          <p:nvPr/>
        </p:nvSpPr>
        <p:spPr>
          <a:xfrm>
            <a:off x="537190" y="1231979"/>
            <a:ext cx="10611278" cy="307777"/>
          </a:xfrm>
          <a:prstGeom prst="rect">
            <a:avLst/>
          </a:prstGeom>
          <a:noFill/>
        </p:spPr>
        <p:txBody>
          <a:bodyPr wrap="square">
            <a:spAutoFit/>
          </a:bodyPr>
          <a:lstStyle/>
          <a:p>
            <a:r>
              <a:rPr lang="en-US" altLang="en-IT" sz="1400" dirty="0">
                <a:solidFill>
                  <a:srgbClr val="000000"/>
                </a:solidFill>
              </a:rPr>
              <a:t>Inhomogeneous wave equation:</a:t>
            </a:r>
            <a:endParaRPr lang="en-IT" sz="1400" dirty="0">
              <a:solidFill>
                <a:srgbClr val="000000"/>
              </a:solidFill>
            </a:endParaRPr>
          </a:p>
        </p:txBody>
      </p:sp>
      <p:sp>
        <p:nvSpPr>
          <p:cNvPr id="8" name="TextBox 22">
            <a:extLst>
              <a:ext uri="{FF2B5EF4-FFF2-40B4-BE49-F238E27FC236}">
                <a16:creationId xmlns:a16="http://schemas.microsoft.com/office/drawing/2014/main" id="{2F07F924-A20D-A4DA-9DC6-BEA45A275403}"/>
              </a:ext>
            </a:extLst>
          </p:cNvPr>
          <p:cNvSpPr txBox="1">
            <a:spLocks noChangeArrowheads="1"/>
          </p:cNvSpPr>
          <p:nvPr/>
        </p:nvSpPr>
        <p:spPr bwMode="auto">
          <a:xfrm>
            <a:off x="537190" y="1977007"/>
            <a:ext cx="8284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lgn="just">
              <a:spcBef>
                <a:spcPct val="0"/>
              </a:spcBef>
              <a:buClrTx/>
              <a:buFontTx/>
              <a:buNone/>
            </a:pPr>
            <a:r>
              <a:rPr lang="en-US" altLang="en-IT" sz="1400" dirty="0">
                <a:latin typeface="Arial" panose="020B0604020202020204" pitchFamily="34" charset="0"/>
              </a:rPr>
              <a:t>Green function for a ring of a unitary charge:</a:t>
            </a:r>
            <a:endParaRPr lang="en-IT" altLang="en-IT" sz="14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5B7817-A06F-1F9B-CE70-5FB1B6652402}"/>
                  </a:ext>
                </a:extLst>
              </p:cNvPr>
              <p:cNvSpPr txBox="1"/>
              <p:nvPr/>
            </p:nvSpPr>
            <p:spPr>
              <a:xfrm>
                <a:off x="2525713" y="1086691"/>
                <a:ext cx="4024985" cy="48833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IT" sz="1400" i="1" smtClean="0">
                              <a:solidFill>
                                <a:srgbClr val="000000"/>
                              </a:solidFill>
                              <a:latin typeface="Cambria Math" panose="02040503050406030204" pitchFamily="18" charset="0"/>
                            </a:rPr>
                          </m:ctrlPr>
                        </m:dPr>
                        <m:e>
                          <m:sSup>
                            <m:sSupPr>
                              <m:ctrlPr>
                                <a:rPr lang="it-IT" sz="1400" b="0" i="1" smtClean="0">
                                  <a:solidFill>
                                    <a:srgbClr val="000000"/>
                                  </a:solidFill>
                                  <a:latin typeface="Cambria Math" panose="02040503050406030204" pitchFamily="18" charset="0"/>
                                  <a:ea typeface="Cambria Math" panose="02040503050406030204" pitchFamily="18" charset="0"/>
                                </a:rPr>
                              </m:ctrlPr>
                            </m:sSupPr>
                            <m:e>
                              <m:r>
                                <m:rPr>
                                  <m:sty m:val="p"/>
                                </m:rPr>
                                <a:rPr lang="it-IT" sz="1400" b="0" i="1" smtClean="0">
                                  <a:solidFill>
                                    <a:srgbClr val="000000"/>
                                  </a:solidFill>
                                  <a:latin typeface="Cambria Math" panose="02040503050406030204" pitchFamily="18" charset="0"/>
                                  <a:ea typeface="Cambria Math" panose="02040503050406030204" pitchFamily="18" charset="0"/>
                                </a:rPr>
                                <m:t>∇</m:t>
                              </m:r>
                            </m:e>
                            <m:sup>
                              <m:r>
                                <a:rPr lang="it-IT" sz="1400" b="0" i="1" smtClean="0">
                                  <a:solidFill>
                                    <a:srgbClr val="000000"/>
                                  </a:solidFill>
                                  <a:latin typeface="Cambria Math" panose="02040503050406030204" pitchFamily="18" charset="0"/>
                                  <a:ea typeface="Cambria Math" panose="02040503050406030204" pitchFamily="18" charset="0"/>
                                </a:rPr>
                                <m:t>2</m:t>
                              </m:r>
                            </m:sup>
                          </m:sSup>
                          <m:r>
                            <a:rPr lang="it-IT" sz="1400" b="0" i="1" smtClean="0">
                              <a:solidFill>
                                <a:srgbClr val="000000"/>
                              </a:solidFill>
                              <a:latin typeface="Cambria Math" panose="02040503050406030204" pitchFamily="18" charset="0"/>
                              <a:ea typeface="Cambria Math" panose="02040503050406030204" pitchFamily="18" charset="0"/>
                            </a:rPr>
                            <m:t>−</m:t>
                          </m:r>
                          <m:f>
                            <m:fPr>
                              <m:ctrlPr>
                                <a:rPr lang="it-IT" sz="1400" b="0" i="1" smtClean="0">
                                  <a:solidFill>
                                    <a:srgbClr val="000000"/>
                                  </a:solidFill>
                                  <a:latin typeface="Cambria Math" panose="02040503050406030204" pitchFamily="18" charset="0"/>
                                  <a:ea typeface="Cambria Math" panose="02040503050406030204" pitchFamily="18" charset="0"/>
                                </a:rPr>
                              </m:ctrlPr>
                            </m:fPr>
                            <m:num>
                              <m:r>
                                <a:rPr lang="it-IT" sz="1400" b="0" i="1" smtClean="0">
                                  <a:solidFill>
                                    <a:srgbClr val="000000"/>
                                  </a:solidFill>
                                  <a:latin typeface="Cambria Math" panose="02040503050406030204" pitchFamily="18" charset="0"/>
                                  <a:ea typeface="Cambria Math" panose="02040503050406030204" pitchFamily="18" charset="0"/>
                                </a:rPr>
                                <m:t>1</m:t>
                              </m:r>
                            </m:num>
                            <m:den>
                              <m:sSup>
                                <m:sSupPr>
                                  <m:ctrlPr>
                                    <a:rPr lang="it-IT" sz="1400" b="0" i="1" smtClean="0">
                                      <a:solidFill>
                                        <a:srgbClr val="000000"/>
                                      </a:solidFill>
                                      <a:latin typeface="Cambria Math" panose="02040503050406030204" pitchFamily="18" charset="0"/>
                                      <a:ea typeface="Cambria Math" panose="02040503050406030204" pitchFamily="18" charset="0"/>
                                    </a:rPr>
                                  </m:ctrlPr>
                                </m:sSupPr>
                                <m:e>
                                  <m:r>
                                    <a:rPr lang="it-IT" sz="1400" b="0" i="1" smtClean="0">
                                      <a:solidFill>
                                        <a:srgbClr val="000000"/>
                                      </a:solidFill>
                                      <a:latin typeface="Cambria Math" panose="02040503050406030204" pitchFamily="18" charset="0"/>
                                      <a:ea typeface="Cambria Math" panose="02040503050406030204" pitchFamily="18" charset="0"/>
                                    </a:rPr>
                                    <m:t>𝑐</m:t>
                                  </m:r>
                                </m:e>
                                <m:sup>
                                  <m:r>
                                    <a:rPr lang="it-IT" sz="1400" b="0" i="1" smtClean="0">
                                      <a:solidFill>
                                        <a:srgbClr val="000000"/>
                                      </a:solidFill>
                                      <a:latin typeface="Cambria Math" panose="02040503050406030204" pitchFamily="18" charset="0"/>
                                      <a:ea typeface="Cambria Math" panose="02040503050406030204" pitchFamily="18" charset="0"/>
                                    </a:rPr>
                                    <m:t>2</m:t>
                                  </m:r>
                                </m:sup>
                              </m:sSup>
                            </m:den>
                          </m:f>
                          <m:f>
                            <m:fPr>
                              <m:ctrlPr>
                                <a:rPr lang="it-IT" sz="1400" b="0" i="1" smtClean="0">
                                  <a:solidFill>
                                    <a:srgbClr val="000000"/>
                                  </a:solidFill>
                                  <a:latin typeface="Cambria Math" panose="02040503050406030204" pitchFamily="18" charset="0"/>
                                  <a:ea typeface="Cambria Math" panose="02040503050406030204" pitchFamily="18" charset="0"/>
                                </a:rPr>
                              </m:ctrlPr>
                            </m:fPr>
                            <m:num>
                              <m:sSup>
                                <m:sSupPr>
                                  <m:ctrlPr>
                                    <a:rPr lang="it-IT" sz="1400" b="0" i="1" smtClean="0">
                                      <a:solidFill>
                                        <a:srgbClr val="000000"/>
                                      </a:solidFill>
                                      <a:latin typeface="Cambria Math" panose="02040503050406030204" pitchFamily="18" charset="0"/>
                                      <a:ea typeface="Cambria Math" panose="02040503050406030204" pitchFamily="18" charset="0"/>
                                    </a:rPr>
                                  </m:ctrlPr>
                                </m:sSupPr>
                                <m:e>
                                  <m:r>
                                    <a:rPr lang="it-IT" sz="1400" b="0" i="1" smtClean="0">
                                      <a:solidFill>
                                        <a:srgbClr val="000000"/>
                                      </a:solidFill>
                                      <a:latin typeface="Cambria Math" panose="02040503050406030204" pitchFamily="18" charset="0"/>
                                      <a:ea typeface="Cambria Math" panose="02040503050406030204" pitchFamily="18" charset="0"/>
                                    </a:rPr>
                                    <m:t>𝜕</m:t>
                                  </m:r>
                                </m:e>
                                <m:sup>
                                  <m:r>
                                    <a:rPr lang="it-IT" sz="1400" b="0" i="1" smtClean="0">
                                      <a:solidFill>
                                        <a:srgbClr val="000000"/>
                                      </a:solidFill>
                                      <a:latin typeface="Cambria Math" panose="02040503050406030204" pitchFamily="18" charset="0"/>
                                      <a:ea typeface="Cambria Math" panose="02040503050406030204" pitchFamily="18" charset="0"/>
                                    </a:rPr>
                                    <m:t>2</m:t>
                                  </m:r>
                                </m:sup>
                              </m:sSup>
                            </m:num>
                            <m:den>
                              <m:r>
                                <a:rPr lang="it-IT" sz="1400" b="0" i="1" smtClean="0">
                                  <a:solidFill>
                                    <a:srgbClr val="000000"/>
                                  </a:solidFill>
                                  <a:latin typeface="Cambria Math" panose="02040503050406030204" pitchFamily="18" charset="0"/>
                                  <a:ea typeface="Cambria Math" panose="02040503050406030204" pitchFamily="18" charset="0"/>
                                </a:rPr>
                                <m:t>𝜕</m:t>
                              </m:r>
                              <m:sSup>
                                <m:sSupPr>
                                  <m:ctrlPr>
                                    <a:rPr lang="it-IT" sz="1400" b="0" i="1" smtClean="0">
                                      <a:solidFill>
                                        <a:srgbClr val="000000"/>
                                      </a:solidFill>
                                      <a:latin typeface="Cambria Math" panose="02040503050406030204" pitchFamily="18" charset="0"/>
                                      <a:ea typeface="Cambria Math" panose="02040503050406030204" pitchFamily="18" charset="0"/>
                                    </a:rPr>
                                  </m:ctrlPr>
                                </m:sSupPr>
                                <m:e>
                                  <m:r>
                                    <a:rPr lang="it-IT" sz="1400" b="0" i="1" smtClean="0">
                                      <a:solidFill>
                                        <a:srgbClr val="000000"/>
                                      </a:solidFill>
                                      <a:latin typeface="Cambria Math" panose="02040503050406030204" pitchFamily="18" charset="0"/>
                                      <a:ea typeface="Cambria Math" panose="02040503050406030204" pitchFamily="18" charset="0"/>
                                    </a:rPr>
                                    <m:t>𝑡</m:t>
                                  </m:r>
                                </m:e>
                                <m:sup>
                                  <m:r>
                                    <a:rPr lang="it-IT" sz="1400" b="0" i="1" smtClean="0">
                                      <a:solidFill>
                                        <a:srgbClr val="000000"/>
                                      </a:solidFill>
                                      <a:latin typeface="Cambria Math" panose="02040503050406030204" pitchFamily="18" charset="0"/>
                                      <a:ea typeface="Cambria Math" panose="02040503050406030204" pitchFamily="18" charset="0"/>
                                    </a:rPr>
                                    <m:t>2</m:t>
                                  </m:r>
                                </m:sup>
                              </m:sSup>
                            </m:den>
                          </m:f>
                        </m:e>
                      </m:d>
                      <m:r>
                        <a:rPr lang="it-IT" sz="1400" b="0" i="1" smtClean="0">
                          <a:solidFill>
                            <a:srgbClr val="000000"/>
                          </a:solidFill>
                          <a:latin typeface="Cambria Math" panose="02040503050406030204" pitchFamily="18" charset="0"/>
                        </a:rPr>
                        <m:t>𝜙</m:t>
                      </m:r>
                      <m:r>
                        <a:rPr lang="it-IT" sz="1400" b="0" i="1" smtClean="0">
                          <a:solidFill>
                            <a:srgbClr val="000000"/>
                          </a:solidFill>
                          <a:latin typeface="Cambria Math" panose="02040503050406030204" pitchFamily="18" charset="0"/>
                        </a:rPr>
                        <m:t>=−</m:t>
                      </m:r>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𝜌</m:t>
                          </m:r>
                        </m:num>
                        <m:den>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𝜖</m:t>
                              </m:r>
                            </m:e>
                            <m:sub>
                              <m:r>
                                <a:rPr lang="it-IT" sz="1400" b="0" i="1" smtClean="0">
                                  <a:solidFill>
                                    <a:srgbClr val="000000"/>
                                  </a:solidFill>
                                  <a:latin typeface="Cambria Math" panose="02040503050406030204" pitchFamily="18" charset="0"/>
                                </a:rPr>
                                <m:t>0</m:t>
                              </m:r>
                            </m:sub>
                          </m:sSub>
                        </m:den>
                      </m:f>
                    </m:oMath>
                  </m:oMathPara>
                </a14:m>
                <a:endParaRPr lang="en-IT" sz="1400" dirty="0">
                  <a:solidFill>
                    <a:srgbClr val="000000"/>
                  </a:solidFill>
                </a:endParaRPr>
              </a:p>
            </p:txBody>
          </p:sp>
        </mc:Choice>
        <mc:Fallback xmlns="">
          <p:sp>
            <p:nvSpPr>
              <p:cNvPr id="9" name="TextBox 8">
                <a:extLst>
                  <a:ext uri="{FF2B5EF4-FFF2-40B4-BE49-F238E27FC236}">
                    <a16:creationId xmlns:a16="http://schemas.microsoft.com/office/drawing/2014/main" id="{B15B7817-A06F-1F9B-CE70-5FB1B6652402}"/>
                  </a:ext>
                </a:extLst>
              </p:cNvPr>
              <p:cNvSpPr txBox="1">
                <a:spLocks noRot="1" noChangeAspect="1" noMove="1" noResize="1" noEditPoints="1" noAdjustHandles="1" noChangeArrowheads="1" noChangeShapeType="1" noTextEdit="1"/>
              </p:cNvSpPr>
              <p:nvPr/>
            </p:nvSpPr>
            <p:spPr>
              <a:xfrm>
                <a:off x="2525713" y="1086691"/>
                <a:ext cx="4024985" cy="488339"/>
              </a:xfrm>
              <a:prstGeom prst="rect">
                <a:avLst/>
              </a:prstGeom>
              <a:blipFill>
                <a:blip r:embed="rId6"/>
                <a:stretch>
                  <a:fillRect t="-2564" b="-512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480C9D-F571-F689-9A9E-6E36B703671F}"/>
                  </a:ext>
                </a:extLst>
              </p:cNvPr>
              <p:cNvSpPr txBox="1"/>
              <p:nvPr/>
            </p:nvSpPr>
            <p:spPr>
              <a:xfrm>
                <a:off x="6269761" y="1657614"/>
                <a:ext cx="5812360" cy="2235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𝜙</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𝑧</m:t>
                          </m:r>
                        </m:e>
                      </m:d>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𝑑</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𝜏</m:t>
                          </m:r>
                        </m:e>
                        <m:sup>
                          <m:r>
                            <a:rPr lang="it-IT" sz="1400" b="0" i="1" smtClean="0">
                              <a:solidFill>
                                <a:srgbClr val="000000"/>
                              </a:solidFill>
                              <a:latin typeface="Cambria Math" panose="02040503050406030204" pitchFamily="18" charset="0"/>
                            </a:rPr>
                            <m:t>′</m:t>
                          </m:r>
                        </m:sup>
                      </m:sSup>
                      <m:r>
                        <a:rPr lang="it-IT" sz="1400" b="0" i="1" smtClean="0">
                          <a:solidFill>
                            <a:srgbClr val="000000"/>
                          </a:solidFill>
                          <a:latin typeface="Cambria Math" panose="02040503050406030204" pitchFamily="18" charset="0"/>
                        </a:rPr>
                        <m:t>𝐺</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𝑟</m:t>
                              </m:r>
                            </m:e>
                            <m:sup>
                              <m:r>
                                <a:rPr lang="it-IT" sz="1400" b="0" i="1" smtClean="0">
                                  <a:solidFill>
                                    <a:srgbClr val="000000"/>
                                  </a:solidFill>
                                  <a:latin typeface="Cambria Math" panose="02040503050406030204" pitchFamily="18" charset="0"/>
                                </a:rPr>
                                <m:t>′</m:t>
                              </m:r>
                            </m:sup>
                          </m:sSup>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𝑧</m:t>
                          </m:r>
                          <m:r>
                            <a:rPr lang="it-IT" sz="1400" b="0" i="1" smtClean="0">
                              <a:solidFill>
                                <a:srgbClr val="000000"/>
                              </a:solidFill>
                              <a:latin typeface="Cambria Math" panose="02040503050406030204" pitchFamily="18" charset="0"/>
                            </a:rPr>
                            <m:t>−</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𝑧</m:t>
                              </m:r>
                            </m:e>
                            <m:sup>
                              <m:r>
                                <a:rPr lang="it-IT" sz="1400" b="0" i="1" smtClean="0">
                                  <a:solidFill>
                                    <a:srgbClr val="000000"/>
                                  </a:solidFill>
                                  <a:latin typeface="Cambria Math" panose="02040503050406030204" pitchFamily="18" charset="0"/>
                                </a:rPr>
                                <m:t>′</m:t>
                              </m:r>
                            </m:sup>
                          </m:sSup>
                        </m:e>
                      </m:d>
                      <m:r>
                        <a:rPr lang="it-IT" sz="1400" b="0" i="1" smtClean="0">
                          <a:solidFill>
                            <a:srgbClr val="000000"/>
                          </a:solidFill>
                          <a:latin typeface="Cambria Math" panose="02040503050406030204" pitchFamily="18" charset="0"/>
                        </a:rPr>
                        <m:t>𝜌</m:t>
                      </m:r>
                      <m:r>
                        <a:rPr lang="it-IT" sz="1400" b="0" i="1" smtClean="0">
                          <a:solidFill>
                            <a:srgbClr val="000000"/>
                          </a:solidFill>
                          <a:latin typeface="Cambria Math" panose="02040503050406030204" pitchFamily="18" charset="0"/>
                        </a:rPr>
                        <m:t>(</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𝑟</m:t>
                          </m:r>
                        </m:e>
                        <m:sup>
                          <m:r>
                            <a:rPr lang="it-IT" sz="1400" b="0" i="1" smtClean="0">
                              <a:solidFill>
                                <a:srgbClr val="000000"/>
                              </a:solidFill>
                              <a:latin typeface="Cambria Math" panose="02040503050406030204" pitchFamily="18" charset="0"/>
                            </a:rPr>
                            <m:t>′</m:t>
                          </m:r>
                        </m:sup>
                      </m:sSup>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𝑧</m:t>
                      </m:r>
                      <m:r>
                        <a:rPr lang="it-IT" sz="1400" b="0" i="1" smtClean="0">
                          <a:solidFill>
                            <a:srgbClr val="000000"/>
                          </a:solidFill>
                          <a:latin typeface="Cambria Math" panose="02040503050406030204" pitchFamily="18" charset="0"/>
                        </a:rPr>
                        <m:t>′)</m:t>
                      </m:r>
                    </m:oMath>
                  </m:oMathPara>
                </a14:m>
                <a:endParaRPr lang="en-IT" sz="1400" dirty="0">
                  <a:solidFill>
                    <a:srgbClr val="000000"/>
                  </a:solidFill>
                </a:endParaRPr>
              </a:p>
            </p:txBody>
          </p:sp>
        </mc:Choice>
        <mc:Fallback xmlns="">
          <p:sp>
            <p:nvSpPr>
              <p:cNvPr id="10" name="TextBox 9">
                <a:extLst>
                  <a:ext uri="{FF2B5EF4-FFF2-40B4-BE49-F238E27FC236}">
                    <a16:creationId xmlns:a16="http://schemas.microsoft.com/office/drawing/2014/main" id="{BE480C9D-F571-F689-9A9E-6E36B703671F}"/>
                  </a:ext>
                </a:extLst>
              </p:cNvPr>
              <p:cNvSpPr txBox="1">
                <a:spLocks noRot="1" noChangeAspect="1" noMove="1" noResize="1" noEditPoints="1" noAdjustHandles="1" noChangeArrowheads="1" noChangeShapeType="1" noTextEdit="1"/>
              </p:cNvSpPr>
              <p:nvPr/>
            </p:nvSpPr>
            <p:spPr>
              <a:xfrm>
                <a:off x="6269761" y="1657614"/>
                <a:ext cx="5812360" cy="223587"/>
              </a:xfrm>
              <a:prstGeom prst="rect">
                <a:avLst/>
              </a:prstGeom>
              <a:blipFill>
                <a:blip r:embed="rId7"/>
                <a:stretch>
                  <a:fillRect t="-10526" b="-3684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6C4D05-7203-F906-7D09-91C98FAACF2C}"/>
                  </a:ext>
                </a:extLst>
              </p:cNvPr>
              <p:cNvSpPr txBox="1"/>
              <p:nvPr/>
            </p:nvSpPr>
            <p:spPr>
              <a:xfrm>
                <a:off x="2756319" y="1930669"/>
                <a:ext cx="6257439" cy="6335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𝜖</m:t>
                          </m:r>
                        </m:e>
                        <m:sub>
                          <m:r>
                            <a:rPr lang="it-IT" sz="1400" b="0" i="1" smtClean="0">
                              <a:solidFill>
                                <a:srgbClr val="000000"/>
                              </a:solidFill>
                              <a:latin typeface="Cambria Math" panose="02040503050406030204" pitchFamily="18" charset="0"/>
                            </a:rPr>
                            <m:t>0</m:t>
                          </m:r>
                        </m:sub>
                      </m:sSub>
                      <m:sSup>
                        <m:sSupPr>
                          <m:ctrlPr>
                            <a:rPr lang="it-IT" sz="1400" b="0" i="1" smtClean="0">
                              <a:solidFill>
                                <a:srgbClr val="000000"/>
                              </a:solidFill>
                              <a:latin typeface="Cambria Math" panose="02040503050406030204" pitchFamily="18" charset="0"/>
                            </a:rPr>
                          </m:ctrlPr>
                        </m:sSupPr>
                        <m:e>
                          <m:r>
                            <m:rPr>
                              <m:nor/>
                            </m:rPr>
                            <a:rPr lang="en-IT" sz="1400" dirty="0">
                              <a:solidFill>
                                <a:srgbClr val="000000"/>
                              </a:solidFill>
                            </a:rPr>
                            <m:t>◻︎</m:t>
                          </m:r>
                        </m:e>
                        <m:sup>
                          <m:r>
                            <a:rPr lang="it-IT" sz="1400" b="0" i="1" smtClean="0">
                              <a:solidFill>
                                <a:srgbClr val="000000"/>
                              </a:solidFill>
                              <a:latin typeface="Cambria Math" panose="02040503050406030204" pitchFamily="18" charset="0"/>
                            </a:rPr>
                            <m:t>2</m:t>
                          </m:r>
                        </m:sup>
                      </m:sSup>
                      <m:r>
                        <a:rPr lang="it-IT" sz="1400" b="0" i="1" smtClean="0">
                          <a:solidFill>
                            <a:srgbClr val="000000"/>
                          </a:solidFill>
                          <a:latin typeface="Cambria Math" panose="02040503050406030204" pitchFamily="18" charset="0"/>
                        </a:rPr>
                        <m:t>𝐺</m:t>
                      </m:r>
                      <m:d>
                        <m:dPr>
                          <m:ctrlPr>
                            <a:rPr lang="it-IT" sz="1400" b="0" i="1" smtClean="0">
                              <a:solidFill>
                                <a:srgbClr val="000000"/>
                              </a:solidFill>
                              <a:latin typeface="Cambria Math" panose="02040503050406030204" pitchFamily="18" charset="0"/>
                            </a:rPr>
                          </m:ctrlPr>
                        </m:dPr>
                        <m:e>
                          <m:r>
                            <a:rPr lang="it-IT" sz="1400" b="1" i="1" smtClean="0">
                              <a:solidFill>
                                <a:srgbClr val="000000"/>
                              </a:solidFill>
                              <a:latin typeface="Cambria Math" panose="02040503050406030204" pitchFamily="18" charset="0"/>
                            </a:rPr>
                            <m:t>𝒓</m:t>
                          </m:r>
                          <m:r>
                            <a:rPr lang="it-IT" sz="1400" b="0" i="0" smtClean="0">
                              <a:solidFill>
                                <a:srgbClr val="000000"/>
                              </a:solidFill>
                              <a:latin typeface="Cambria Math" panose="02040503050406030204" pitchFamily="18" charset="0"/>
                            </a:rPr>
                            <m:t>,</m:t>
                          </m:r>
                          <m:sSup>
                            <m:sSupPr>
                              <m:ctrlPr>
                                <a:rPr lang="it-IT" sz="1400" b="0" i="1" smtClean="0">
                                  <a:solidFill>
                                    <a:srgbClr val="000000"/>
                                  </a:solidFill>
                                  <a:latin typeface="Cambria Math" panose="02040503050406030204" pitchFamily="18" charset="0"/>
                                </a:rPr>
                              </m:ctrlPr>
                            </m:sSupPr>
                            <m:e>
                              <m:r>
                                <a:rPr lang="it-IT" sz="1400" b="1" i="1" smtClean="0">
                                  <a:solidFill>
                                    <a:srgbClr val="000000"/>
                                  </a:solidFill>
                                  <a:latin typeface="Cambria Math" panose="02040503050406030204" pitchFamily="18" charset="0"/>
                                </a:rPr>
                                <m:t>𝒓</m:t>
                              </m:r>
                            </m:e>
                            <m:sup>
                              <m:r>
                                <a:rPr lang="it-IT" sz="1400" b="0" i="1" smtClean="0">
                                  <a:solidFill>
                                    <a:srgbClr val="000000"/>
                                  </a:solidFill>
                                  <a:latin typeface="Cambria Math" panose="02040503050406030204" pitchFamily="18" charset="0"/>
                                </a:rPr>
                                <m:t>′</m:t>
                              </m:r>
                            </m:sup>
                          </m:sSup>
                        </m:e>
                      </m:d>
                      <m:r>
                        <a:rPr lang="it-IT" sz="1400" b="0" i="1" smtClean="0">
                          <a:solidFill>
                            <a:srgbClr val="000000"/>
                          </a:solidFill>
                          <a:latin typeface="Cambria Math" panose="02040503050406030204" pitchFamily="18" charset="0"/>
                        </a:rPr>
                        <m:t>=</m:t>
                      </m:r>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𝛿</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𝑟</m:t>
                                  </m:r>
                                </m:e>
                                <m:sup>
                                  <m:r>
                                    <a:rPr lang="it-IT" sz="1400" b="0" i="1" smtClean="0">
                                      <a:solidFill>
                                        <a:srgbClr val="000000"/>
                                      </a:solidFill>
                                      <a:latin typeface="Cambria Math" panose="02040503050406030204" pitchFamily="18" charset="0"/>
                                    </a:rPr>
                                    <m:t>′</m:t>
                                  </m:r>
                                </m:sup>
                              </m:sSup>
                            </m:e>
                          </m:d>
                        </m:num>
                        <m:den>
                          <m:r>
                            <a:rPr lang="it-IT" sz="1400" b="0" i="1" smtClean="0">
                              <a:solidFill>
                                <a:srgbClr val="000000"/>
                              </a:solidFill>
                              <a:latin typeface="Cambria Math" panose="02040503050406030204" pitchFamily="18" charset="0"/>
                            </a:rPr>
                            <m:t>2</m:t>
                          </m:r>
                          <m:r>
                            <a:rPr lang="it-IT" sz="1400" b="0" i="1" smtClean="0">
                              <a:solidFill>
                                <a:srgbClr val="000000"/>
                              </a:solidFill>
                              <a:latin typeface="Cambria Math" panose="02040503050406030204" pitchFamily="18" charset="0"/>
                            </a:rPr>
                            <m:t>𝜋</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𝑟</m:t>
                              </m:r>
                            </m:e>
                            <m:sup>
                              <m:r>
                                <a:rPr lang="it-IT" sz="1400" b="0" i="1" smtClean="0">
                                  <a:solidFill>
                                    <a:srgbClr val="000000"/>
                                  </a:solidFill>
                                  <a:latin typeface="Cambria Math" panose="02040503050406030204" pitchFamily="18" charset="0"/>
                                </a:rPr>
                                <m:t>′</m:t>
                              </m:r>
                            </m:sup>
                          </m:sSup>
                        </m:den>
                      </m:f>
                      <m:r>
                        <a:rPr lang="it-IT" sz="1400" b="0" i="1" smtClean="0">
                          <a:solidFill>
                            <a:srgbClr val="000000"/>
                          </a:solidFill>
                          <a:latin typeface="Cambria Math" panose="02040503050406030204" pitchFamily="18" charset="0"/>
                        </a:rPr>
                        <m:t>𝛿</m:t>
                      </m:r>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𝑧</m:t>
                      </m:r>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𝑧</m:t>
                      </m:r>
                      <m:r>
                        <a:rPr lang="it-IT" sz="1400" b="0" i="1" smtClean="0">
                          <a:solidFill>
                            <a:srgbClr val="000000"/>
                          </a:solidFill>
                          <a:latin typeface="Cambria Math" panose="02040503050406030204" pitchFamily="18" charset="0"/>
                        </a:rPr>
                        <m:t>′)</m:t>
                      </m:r>
                    </m:oMath>
                  </m:oMathPara>
                </a14:m>
                <a:endParaRPr lang="en-IT" sz="1400" dirty="0">
                  <a:solidFill>
                    <a:srgbClr val="000000"/>
                  </a:solidFill>
                </a:endParaRPr>
              </a:p>
              <a:p>
                <a:endParaRPr lang="en-IT" sz="1400" dirty="0">
                  <a:solidFill>
                    <a:srgbClr val="000000"/>
                  </a:solidFill>
                </a:endParaRPr>
              </a:p>
            </p:txBody>
          </p:sp>
        </mc:Choice>
        <mc:Fallback xmlns="">
          <p:sp>
            <p:nvSpPr>
              <p:cNvPr id="11" name="TextBox 10">
                <a:extLst>
                  <a:ext uri="{FF2B5EF4-FFF2-40B4-BE49-F238E27FC236}">
                    <a16:creationId xmlns:a16="http://schemas.microsoft.com/office/drawing/2014/main" id="{9F6C4D05-7203-F906-7D09-91C98FAACF2C}"/>
                  </a:ext>
                </a:extLst>
              </p:cNvPr>
              <p:cNvSpPr txBox="1">
                <a:spLocks noRot="1" noChangeAspect="1" noMove="1" noResize="1" noEditPoints="1" noAdjustHandles="1" noChangeArrowheads="1" noChangeShapeType="1" noTextEdit="1"/>
              </p:cNvSpPr>
              <p:nvPr/>
            </p:nvSpPr>
            <p:spPr>
              <a:xfrm>
                <a:off x="2756319" y="1930669"/>
                <a:ext cx="6257439" cy="633571"/>
              </a:xfrm>
              <a:prstGeom prst="rect">
                <a:avLst/>
              </a:prstGeom>
              <a:blipFill>
                <a:blip r:embed="rId8"/>
                <a:stretch>
                  <a:fillRect t="-1961"/>
                </a:stretch>
              </a:blipFill>
            </p:spPr>
            <p:txBody>
              <a:bodyPr/>
              <a:lstStyle/>
              <a:p>
                <a:r>
                  <a:rPr lang="en-IT">
                    <a:noFill/>
                  </a:rPr>
                  <a:t> </a:t>
                </a:r>
              </a:p>
            </p:txBody>
          </p:sp>
        </mc:Fallback>
      </mc:AlternateContent>
      <p:sp>
        <p:nvSpPr>
          <p:cNvPr id="12" name="TextBox 16">
            <a:extLst>
              <a:ext uri="{FF2B5EF4-FFF2-40B4-BE49-F238E27FC236}">
                <a16:creationId xmlns:a16="http://schemas.microsoft.com/office/drawing/2014/main" id="{3984E1FC-3909-C530-A9F8-A060470C8E7B}"/>
              </a:ext>
            </a:extLst>
          </p:cNvPr>
          <p:cNvSpPr txBox="1">
            <a:spLocks noChangeArrowheads="1"/>
          </p:cNvSpPr>
          <p:nvPr/>
        </p:nvSpPr>
        <p:spPr bwMode="auto">
          <a:xfrm>
            <a:off x="537190" y="2449213"/>
            <a:ext cx="97736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US" altLang="en-IT" sz="1400" dirty="0">
                <a:latin typeface="Arial" panose="020B0604020202020204" pitchFamily="34" charset="0"/>
              </a:rPr>
              <a:t>Solution in terms of zero-</a:t>
            </a:r>
            <a:r>
              <a:rPr lang="en-US" altLang="en-IT" sz="1400" dirty="0" err="1">
                <a:latin typeface="Arial" panose="020B0604020202020204" pitchFamily="34" charset="0"/>
              </a:rPr>
              <a:t>th</a:t>
            </a:r>
            <a:r>
              <a:rPr lang="en-US" altLang="en-IT" sz="1400" dirty="0">
                <a:latin typeface="Arial" panose="020B0604020202020204" pitchFamily="34" charset="0"/>
              </a:rPr>
              <a:t> order modified Bessel function: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95C4F8B-DCFB-B225-6B9B-97DDCF298CEE}"/>
                  </a:ext>
                </a:extLst>
              </p:cNvPr>
              <p:cNvSpPr txBox="1"/>
              <p:nvPr/>
            </p:nvSpPr>
            <p:spPr>
              <a:xfrm>
                <a:off x="4306688" y="2229801"/>
                <a:ext cx="7654339" cy="7954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IT" sz="1400" i="1" smtClean="0">
                              <a:solidFill>
                                <a:srgbClr val="000000"/>
                              </a:solidFill>
                              <a:latin typeface="Cambria Math" panose="02040503050406030204" pitchFamily="18" charset="0"/>
                            </a:rPr>
                          </m:ctrlPr>
                        </m:accPr>
                        <m:e>
                          <m:r>
                            <a:rPr lang="it-IT" sz="1400" b="0" i="1" smtClean="0">
                              <a:solidFill>
                                <a:srgbClr val="000000"/>
                              </a:solidFill>
                              <a:latin typeface="Cambria Math" panose="02040503050406030204" pitchFamily="18" charset="0"/>
                            </a:rPr>
                            <m:t>𝐺</m:t>
                          </m:r>
                        </m:e>
                      </m:acc>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𝑟</m:t>
                              </m:r>
                            </m:e>
                            <m:sup>
                              <m:r>
                                <a:rPr lang="it-IT" sz="1400" b="0" i="1" smtClean="0">
                                  <a:solidFill>
                                    <a:srgbClr val="000000"/>
                                  </a:solidFill>
                                  <a:latin typeface="Cambria Math" panose="02040503050406030204" pitchFamily="18" charset="0"/>
                                </a:rPr>
                                <m:t>′</m:t>
                              </m:r>
                            </m:sup>
                          </m:sSup>
                          <m:r>
                            <a:rPr lang="it-IT" sz="1400" b="0" i="1" smtClean="0">
                              <a:solidFill>
                                <a:srgbClr val="000000"/>
                              </a:solidFill>
                              <a:latin typeface="Cambria Math" panose="02040503050406030204" pitchFamily="18" charset="0"/>
                            </a:rPr>
                            <m:t>, </m:t>
                          </m:r>
                          <m:r>
                            <a:rPr lang="it-IT" sz="1400" b="0" i="1" smtClean="0">
                              <a:solidFill>
                                <a:srgbClr val="000000"/>
                              </a:solidFill>
                              <a:latin typeface="Cambria Math" panose="02040503050406030204" pitchFamily="18" charset="0"/>
                            </a:rPr>
                            <m:t>𝑘</m:t>
                          </m:r>
                        </m:e>
                      </m:d>
                      <m:r>
                        <a:rPr lang="it-IT" sz="1400" b="0" i="1" smtClean="0">
                          <a:solidFill>
                            <a:srgbClr val="000000"/>
                          </a:solidFill>
                          <a:latin typeface="Cambria Math" panose="02040503050406030204" pitchFamily="18" charset="0"/>
                        </a:rPr>
                        <m:t>=</m:t>
                      </m:r>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1</m:t>
                          </m:r>
                        </m:num>
                        <m:den>
                          <m:r>
                            <a:rPr lang="it-IT" sz="1400" b="0" i="1" smtClean="0">
                              <a:solidFill>
                                <a:srgbClr val="000000"/>
                              </a:solidFill>
                              <a:latin typeface="Cambria Math" panose="02040503050406030204" pitchFamily="18" charset="0"/>
                            </a:rPr>
                            <m:t>2</m:t>
                          </m:r>
                          <m:r>
                            <a:rPr lang="it-IT" sz="1400" b="0" i="1" smtClean="0">
                              <a:solidFill>
                                <a:srgbClr val="000000"/>
                              </a:solidFill>
                              <a:latin typeface="Cambria Math" panose="02040503050406030204" pitchFamily="18" charset="0"/>
                            </a:rPr>
                            <m:t>𝜋</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𝜖</m:t>
                              </m:r>
                            </m:e>
                            <m:sub>
                              <m:r>
                                <a:rPr lang="it-IT" sz="1400" b="0" i="1" smtClean="0">
                                  <a:solidFill>
                                    <a:srgbClr val="000000"/>
                                  </a:solidFill>
                                  <a:latin typeface="Cambria Math" panose="02040503050406030204" pitchFamily="18" charset="0"/>
                                </a:rPr>
                                <m:t>𝑜</m:t>
                              </m:r>
                            </m:sub>
                          </m:sSub>
                        </m:den>
                      </m:f>
                      <m:d>
                        <m:dPr>
                          <m:begChr m:val="["/>
                          <m:endChr m:val="]"/>
                          <m:ctrlPr>
                            <a:rPr lang="it-IT" sz="1400" b="0" i="1" smtClean="0">
                              <a:solidFill>
                                <a:srgbClr val="000000"/>
                              </a:solidFill>
                              <a:latin typeface="Cambria Math" panose="02040503050406030204" pitchFamily="18" charset="0"/>
                            </a:rPr>
                          </m:ctrlPr>
                        </m:dPr>
                        <m:e>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𝐼</m:t>
                              </m:r>
                            </m:e>
                            <m:sub>
                              <m:r>
                                <a:rPr lang="it-IT" sz="1400" b="0" i="1" smtClean="0">
                                  <a:solidFill>
                                    <a:srgbClr val="000000"/>
                                  </a:solidFill>
                                  <a:latin typeface="Cambria Math" panose="02040503050406030204" pitchFamily="18" charset="0"/>
                                </a:rPr>
                                <m:t>𝑜</m:t>
                              </m:r>
                            </m:sub>
                          </m:sSub>
                          <m:d>
                            <m:dPr>
                              <m:ctrlPr>
                                <a:rPr lang="it-IT" sz="1400" b="0" i="1" smtClean="0">
                                  <a:solidFill>
                                    <a:srgbClr val="000000"/>
                                  </a:solidFill>
                                  <a:latin typeface="Cambria Math" panose="02040503050406030204" pitchFamily="18" charset="0"/>
                                </a:rPr>
                              </m:ctrlPr>
                            </m:dPr>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𝑘</m:t>
                                  </m:r>
                                </m:num>
                                <m:den>
                                  <m:r>
                                    <a:rPr lang="it-IT" sz="1400" b="0" i="1" smtClean="0">
                                      <a:solidFill>
                                        <a:srgbClr val="000000"/>
                                      </a:solidFill>
                                      <a:latin typeface="Cambria Math" panose="02040503050406030204" pitchFamily="18" charset="0"/>
                                    </a:rPr>
                                    <m:t>𝛾</m:t>
                                  </m:r>
                                </m:den>
                              </m:f>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𝑟</m:t>
                                  </m:r>
                                </m:e>
                                <m:sub>
                                  <m:r>
                                    <a:rPr lang="it-IT" sz="1400" b="0" i="1" smtClean="0">
                                      <a:solidFill>
                                        <a:srgbClr val="000000"/>
                                      </a:solidFill>
                                      <a:latin typeface="Cambria Math" panose="02040503050406030204" pitchFamily="18" charset="0"/>
                                    </a:rPr>
                                    <m:t>&lt;</m:t>
                                  </m:r>
                                </m:sub>
                              </m:sSub>
                            </m:e>
                          </m:d>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𝐾</m:t>
                              </m:r>
                            </m:e>
                            <m:sub>
                              <m:r>
                                <a:rPr lang="it-IT" sz="1400" b="0" i="1" smtClean="0">
                                  <a:solidFill>
                                    <a:srgbClr val="000000"/>
                                  </a:solidFill>
                                  <a:latin typeface="Cambria Math" panose="02040503050406030204" pitchFamily="18" charset="0"/>
                                </a:rPr>
                                <m:t>0</m:t>
                              </m:r>
                            </m:sub>
                          </m:sSub>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𝑘</m:t>
                                  </m:r>
                                </m:num>
                                <m:den>
                                  <m:r>
                                    <a:rPr lang="it-IT" sz="1400" i="1">
                                      <a:solidFill>
                                        <a:srgbClr val="000000"/>
                                      </a:solidFill>
                                      <a:latin typeface="Cambria Math" panose="02040503050406030204" pitchFamily="18" charset="0"/>
                                    </a:rPr>
                                    <m:t>𝛾</m:t>
                                  </m:r>
                                </m:den>
                              </m:f>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𝑟</m:t>
                                  </m:r>
                                </m:e>
                                <m:sub>
                                  <m:r>
                                    <a:rPr lang="it-IT" sz="1400" b="0" i="1" smtClean="0">
                                      <a:solidFill>
                                        <a:srgbClr val="000000"/>
                                      </a:solidFill>
                                      <a:latin typeface="Cambria Math" panose="02040503050406030204" pitchFamily="18" charset="0"/>
                                    </a:rPr>
                                    <m:t>&gt;</m:t>
                                  </m:r>
                                </m:sub>
                              </m:sSub>
                            </m:e>
                          </m:d>
                          <m:r>
                            <a:rPr lang="it-IT" sz="1400" b="0" i="1" smtClean="0">
                              <a:solidFill>
                                <a:srgbClr val="000000"/>
                              </a:solidFill>
                              <a:latin typeface="Cambria Math" panose="02040503050406030204" pitchFamily="18" charset="0"/>
                            </a:rPr>
                            <m:t>−</m:t>
                          </m:r>
                          <m:f>
                            <m:fPr>
                              <m:ctrlPr>
                                <a:rPr lang="it-IT" sz="1400" b="0" i="1" smtClean="0">
                                  <a:solidFill>
                                    <a:srgbClr val="000000"/>
                                  </a:solidFill>
                                  <a:latin typeface="Cambria Math" panose="02040503050406030204" pitchFamily="18" charset="0"/>
                                </a:rPr>
                              </m:ctrlPr>
                            </m:fPr>
                            <m:num>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𝐾</m:t>
                                  </m:r>
                                </m:e>
                                <m:sub>
                                  <m:r>
                                    <a:rPr lang="it-IT" sz="1400" b="0" i="1" smtClean="0">
                                      <a:solidFill>
                                        <a:srgbClr val="000000"/>
                                      </a:solidFill>
                                      <a:latin typeface="Cambria Math" panose="02040503050406030204" pitchFamily="18" charset="0"/>
                                    </a:rPr>
                                    <m:t>0</m:t>
                                  </m:r>
                                </m:sub>
                              </m:sSub>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𝑘</m:t>
                                      </m:r>
                                    </m:num>
                                    <m:den>
                                      <m:r>
                                        <a:rPr lang="it-IT" sz="1400" i="1">
                                          <a:solidFill>
                                            <a:srgbClr val="000000"/>
                                          </a:solidFill>
                                          <a:latin typeface="Cambria Math" panose="02040503050406030204" pitchFamily="18" charset="0"/>
                                        </a:rPr>
                                        <m:t>𝛾</m:t>
                                      </m:r>
                                    </m:den>
                                  </m:f>
                                  <m:r>
                                    <a:rPr lang="it-IT" sz="1400" b="0" i="1" smtClean="0">
                                      <a:solidFill>
                                        <a:srgbClr val="000000"/>
                                      </a:solidFill>
                                      <a:latin typeface="Cambria Math" panose="02040503050406030204" pitchFamily="18" charset="0"/>
                                    </a:rPr>
                                    <m:t>𝑏</m:t>
                                  </m:r>
                                </m:e>
                              </m:d>
                            </m:num>
                            <m:den>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𝐼</m:t>
                                  </m:r>
                                </m:e>
                                <m:sub>
                                  <m:r>
                                    <a:rPr lang="it-IT" sz="1400" b="0" i="1" smtClean="0">
                                      <a:solidFill>
                                        <a:srgbClr val="000000"/>
                                      </a:solidFill>
                                      <a:latin typeface="Cambria Math" panose="02040503050406030204" pitchFamily="18" charset="0"/>
                                    </a:rPr>
                                    <m:t>0</m:t>
                                  </m:r>
                                </m:sub>
                              </m:sSub>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𝑘</m:t>
                                      </m:r>
                                    </m:num>
                                    <m:den>
                                      <m:r>
                                        <a:rPr lang="it-IT" sz="1400" i="1">
                                          <a:solidFill>
                                            <a:srgbClr val="000000"/>
                                          </a:solidFill>
                                          <a:latin typeface="Cambria Math" panose="02040503050406030204" pitchFamily="18" charset="0"/>
                                        </a:rPr>
                                        <m:t>𝛾</m:t>
                                      </m:r>
                                    </m:den>
                                  </m:f>
                                  <m:r>
                                    <a:rPr lang="it-IT" sz="1400" b="0" i="1" smtClean="0">
                                      <a:solidFill>
                                        <a:srgbClr val="000000"/>
                                      </a:solidFill>
                                      <a:latin typeface="Cambria Math" panose="02040503050406030204" pitchFamily="18" charset="0"/>
                                    </a:rPr>
                                    <m:t>𝑏</m:t>
                                  </m:r>
                                </m:e>
                              </m:d>
                            </m:den>
                          </m:f>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𝐼</m:t>
                              </m:r>
                            </m:e>
                            <m:sub>
                              <m:r>
                                <a:rPr lang="it-IT" sz="1400" b="0" i="1" smtClean="0">
                                  <a:solidFill>
                                    <a:srgbClr val="000000"/>
                                  </a:solidFill>
                                  <a:latin typeface="Cambria Math" panose="02040503050406030204" pitchFamily="18" charset="0"/>
                                </a:rPr>
                                <m:t>0</m:t>
                              </m:r>
                            </m:sub>
                          </m:sSub>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𝑘</m:t>
                                  </m:r>
                                </m:num>
                                <m:den>
                                  <m:r>
                                    <a:rPr lang="it-IT" sz="1400" i="1">
                                      <a:solidFill>
                                        <a:srgbClr val="000000"/>
                                      </a:solidFill>
                                      <a:latin typeface="Cambria Math" panose="02040503050406030204" pitchFamily="18" charset="0"/>
                                    </a:rPr>
                                    <m:t>𝛾</m:t>
                                  </m:r>
                                </m:den>
                              </m:f>
                              <m:r>
                                <a:rPr lang="it-IT" sz="1400" b="0" i="1" smtClean="0">
                                  <a:solidFill>
                                    <a:srgbClr val="000000"/>
                                  </a:solidFill>
                                  <a:latin typeface="Cambria Math" panose="02040503050406030204" pitchFamily="18" charset="0"/>
                                </a:rPr>
                                <m:t>𝑟</m:t>
                              </m:r>
                            </m:e>
                          </m:d>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𝐼</m:t>
                              </m:r>
                            </m:e>
                            <m:sub>
                              <m:r>
                                <a:rPr lang="it-IT" sz="1400" b="0" i="1" smtClean="0">
                                  <a:solidFill>
                                    <a:srgbClr val="000000"/>
                                  </a:solidFill>
                                  <a:latin typeface="Cambria Math" panose="02040503050406030204" pitchFamily="18" charset="0"/>
                                </a:rPr>
                                <m:t>0</m:t>
                              </m:r>
                            </m:sub>
                          </m:sSub>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𝑘</m:t>
                                  </m:r>
                                </m:num>
                                <m:den>
                                  <m:r>
                                    <a:rPr lang="it-IT" sz="1400" i="1">
                                      <a:solidFill>
                                        <a:srgbClr val="000000"/>
                                      </a:solidFill>
                                      <a:latin typeface="Cambria Math" panose="02040503050406030204" pitchFamily="18" charset="0"/>
                                    </a:rPr>
                                    <m:t>𝛾</m:t>
                                  </m:r>
                                </m:den>
                              </m:f>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m:t>
                              </m:r>
                            </m:e>
                          </m:d>
                        </m:e>
                      </m:d>
                    </m:oMath>
                  </m:oMathPara>
                </a14:m>
                <a:endParaRPr lang="en-IT" sz="1400" dirty="0">
                  <a:solidFill>
                    <a:srgbClr val="000000"/>
                  </a:solidFill>
                </a:endParaRPr>
              </a:p>
            </p:txBody>
          </p:sp>
        </mc:Choice>
        <mc:Fallback xmlns="">
          <p:sp>
            <p:nvSpPr>
              <p:cNvPr id="13" name="TextBox 12">
                <a:extLst>
                  <a:ext uri="{FF2B5EF4-FFF2-40B4-BE49-F238E27FC236}">
                    <a16:creationId xmlns:a16="http://schemas.microsoft.com/office/drawing/2014/main" id="{195C4F8B-DCFB-B225-6B9B-97DDCF298CEE}"/>
                  </a:ext>
                </a:extLst>
              </p:cNvPr>
              <p:cNvSpPr txBox="1">
                <a:spLocks noRot="1" noChangeAspect="1" noMove="1" noResize="1" noEditPoints="1" noAdjustHandles="1" noChangeArrowheads="1" noChangeShapeType="1" noTextEdit="1"/>
              </p:cNvSpPr>
              <p:nvPr/>
            </p:nvSpPr>
            <p:spPr>
              <a:xfrm>
                <a:off x="4306688" y="2229801"/>
                <a:ext cx="7654339" cy="795474"/>
              </a:xfrm>
              <a:prstGeom prst="rect">
                <a:avLst/>
              </a:prstGeom>
              <a:blipFill>
                <a:blip r:embed="rId9"/>
                <a:stretch>
                  <a:fillRect t="-1563" b="-468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690FFE-857A-C7AF-4D8E-2BC392BB0736}"/>
                  </a:ext>
                </a:extLst>
              </p:cNvPr>
              <p:cNvSpPr txBox="1"/>
              <p:nvPr/>
            </p:nvSpPr>
            <p:spPr>
              <a:xfrm>
                <a:off x="1145042" y="2678895"/>
                <a:ext cx="3052054" cy="276999"/>
              </a:xfrm>
              <a:prstGeom prst="rect">
                <a:avLst/>
              </a:prstGeom>
              <a:noFill/>
            </p:spPr>
            <p:txBody>
              <a:bodyPr wrap="none" rtlCol="0">
                <a:spAutoFit/>
              </a:bodyPr>
              <a:lstStyle/>
              <a:p>
                <a:r>
                  <a:rPr lang="en-GB" sz="1200" dirty="0">
                    <a:solidFill>
                      <a:srgbClr val="000000"/>
                    </a:solidFill>
                  </a:rPr>
                  <a:t>W</a:t>
                </a:r>
                <a:r>
                  <a:rPr lang="en-IT" sz="1200" dirty="0">
                    <a:solidFill>
                      <a:srgbClr val="000000"/>
                    </a:solidFill>
                  </a:rPr>
                  <a:t>here </a:t>
                </a:r>
                <a14:m>
                  <m:oMath xmlns:m="http://schemas.openxmlformats.org/officeDocument/2006/math">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𝑟</m:t>
                        </m:r>
                      </m:e>
                      <m:sub>
                        <m:r>
                          <a:rPr lang="it-IT" sz="1200" b="0" i="1" smtClean="0">
                            <a:solidFill>
                              <a:srgbClr val="000000"/>
                            </a:solidFill>
                            <a:latin typeface="Cambria Math" panose="02040503050406030204" pitchFamily="18" charset="0"/>
                          </a:rPr>
                          <m:t>&lt;</m:t>
                        </m:r>
                      </m:sub>
                    </m:sSub>
                    <m:r>
                      <a:rPr lang="it-IT" sz="1200" b="0" i="1" smtClean="0">
                        <a:solidFill>
                          <a:srgbClr val="000000"/>
                        </a:solidFill>
                        <a:latin typeface="Cambria Math" panose="02040503050406030204" pitchFamily="18" charset="0"/>
                      </a:rPr>
                      <m:t>=</m:t>
                    </m:r>
                    <m:r>
                      <m:rPr>
                        <m:sty m:val="p"/>
                      </m:rPr>
                      <a:rPr lang="it-IT" sz="1200" b="0" i="0" smtClean="0">
                        <a:solidFill>
                          <a:srgbClr val="000000"/>
                        </a:solidFill>
                        <a:latin typeface="Cambria Math" panose="02040503050406030204" pitchFamily="18" charset="0"/>
                      </a:rPr>
                      <m:t>min</m:t>
                    </m:r>
                    <m:r>
                      <a:rPr lang="it-IT" sz="1200" b="0" i="1" smtClean="0">
                        <a:solidFill>
                          <a:srgbClr val="000000"/>
                        </a:solidFill>
                        <a:latin typeface="Cambria Math" panose="02040503050406030204" pitchFamily="18" charset="0"/>
                      </a:rPr>
                      <m:t>⁡{</m:t>
                    </m:r>
                    <m:r>
                      <a:rPr lang="it-IT" sz="1200" b="0" i="1" smtClean="0">
                        <a:solidFill>
                          <a:srgbClr val="000000"/>
                        </a:solidFill>
                        <a:latin typeface="Cambria Math" panose="02040503050406030204" pitchFamily="18" charset="0"/>
                      </a:rPr>
                      <m:t>𝑟</m:t>
                    </m:r>
                    <m:r>
                      <a:rPr lang="it-IT" sz="1200" b="0" i="1" smtClean="0">
                        <a:solidFill>
                          <a:srgbClr val="000000"/>
                        </a:solidFill>
                        <a:latin typeface="Cambria Math" panose="02040503050406030204" pitchFamily="18" charset="0"/>
                      </a:rPr>
                      <m:t>, </m:t>
                    </m:r>
                    <m:r>
                      <a:rPr lang="it-IT" sz="1200" b="0" i="1" smtClean="0">
                        <a:solidFill>
                          <a:srgbClr val="000000"/>
                        </a:solidFill>
                        <a:latin typeface="Cambria Math" panose="02040503050406030204" pitchFamily="18" charset="0"/>
                      </a:rPr>
                      <m:t>𝑟</m:t>
                    </m:r>
                    <m:r>
                      <a:rPr lang="it-IT" sz="1200" b="0" i="1" smtClean="0">
                        <a:solidFill>
                          <a:srgbClr val="000000"/>
                        </a:solidFill>
                        <a:latin typeface="Cambria Math" panose="02040503050406030204" pitchFamily="18" charset="0"/>
                      </a:rPr>
                      <m:t>′}</m:t>
                    </m:r>
                  </m:oMath>
                </a14:m>
                <a:r>
                  <a:rPr lang="en-IT" sz="1200" dirty="0">
                    <a:solidFill>
                      <a:srgbClr val="000000"/>
                    </a:solidFill>
                  </a:rPr>
                  <a:t> and </a:t>
                </a:r>
                <a14:m>
                  <m:oMath xmlns:m="http://schemas.openxmlformats.org/officeDocument/2006/math">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𝑟</m:t>
                        </m:r>
                      </m:e>
                      <m:sub>
                        <m:r>
                          <a:rPr lang="it-IT" sz="1200" b="0" i="1" smtClean="0">
                            <a:solidFill>
                              <a:srgbClr val="000000"/>
                            </a:solidFill>
                            <a:latin typeface="Cambria Math" panose="02040503050406030204" pitchFamily="18" charset="0"/>
                          </a:rPr>
                          <m:t>&gt;</m:t>
                        </m:r>
                      </m:sub>
                    </m:sSub>
                    <m:r>
                      <a:rPr lang="it-IT" sz="1200" b="0" i="1" smtClean="0">
                        <a:solidFill>
                          <a:srgbClr val="000000"/>
                        </a:solidFill>
                        <a:latin typeface="Cambria Math" panose="02040503050406030204" pitchFamily="18" charset="0"/>
                      </a:rPr>
                      <m:t>=</m:t>
                    </m:r>
                    <m:r>
                      <a:rPr lang="it-IT" sz="1200" b="0" i="1" smtClean="0">
                        <a:solidFill>
                          <a:srgbClr val="000000"/>
                        </a:solidFill>
                        <a:latin typeface="Cambria Math" panose="02040503050406030204" pitchFamily="18" charset="0"/>
                      </a:rPr>
                      <m:t>𝑚𝑎𝑥</m:t>
                    </m:r>
                    <m:r>
                      <a:rPr lang="it-IT" sz="1200" b="0" i="1" smtClean="0">
                        <a:solidFill>
                          <a:srgbClr val="000000"/>
                        </a:solidFill>
                        <a:latin typeface="Cambria Math" panose="02040503050406030204" pitchFamily="18" charset="0"/>
                      </a:rPr>
                      <m:t>{</m:t>
                    </m:r>
                    <m:r>
                      <a:rPr lang="it-IT" sz="1200" b="0" i="1" smtClean="0">
                        <a:solidFill>
                          <a:srgbClr val="000000"/>
                        </a:solidFill>
                        <a:latin typeface="Cambria Math" panose="02040503050406030204" pitchFamily="18" charset="0"/>
                      </a:rPr>
                      <m:t>𝑟</m:t>
                    </m:r>
                    <m:r>
                      <a:rPr lang="it-IT" sz="1200" b="0" i="1" smtClean="0">
                        <a:solidFill>
                          <a:srgbClr val="000000"/>
                        </a:solidFill>
                        <a:latin typeface="Cambria Math" panose="02040503050406030204" pitchFamily="18" charset="0"/>
                      </a:rPr>
                      <m:t>, </m:t>
                    </m:r>
                    <m:r>
                      <a:rPr lang="it-IT" sz="1200" b="0" i="1" smtClean="0">
                        <a:solidFill>
                          <a:srgbClr val="000000"/>
                        </a:solidFill>
                        <a:latin typeface="Cambria Math" panose="02040503050406030204" pitchFamily="18" charset="0"/>
                      </a:rPr>
                      <m:t>𝑟</m:t>
                    </m:r>
                    <m:r>
                      <a:rPr lang="it-IT" sz="1200" b="0" i="1" smtClean="0">
                        <a:solidFill>
                          <a:srgbClr val="000000"/>
                        </a:solidFill>
                        <a:latin typeface="Cambria Math" panose="02040503050406030204" pitchFamily="18" charset="0"/>
                      </a:rPr>
                      <m:t>′}</m:t>
                    </m:r>
                  </m:oMath>
                </a14:m>
                <a:r>
                  <a:rPr lang="en-IT" sz="1200" dirty="0">
                    <a:solidFill>
                      <a:srgbClr val="000000"/>
                    </a:solidFill>
                  </a:rPr>
                  <a:t> </a:t>
                </a:r>
              </a:p>
            </p:txBody>
          </p:sp>
        </mc:Choice>
        <mc:Fallback xmlns="">
          <p:sp>
            <p:nvSpPr>
              <p:cNvPr id="14" name="TextBox 13">
                <a:extLst>
                  <a:ext uri="{FF2B5EF4-FFF2-40B4-BE49-F238E27FC236}">
                    <a16:creationId xmlns:a16="http://schemas.microsoft.com/office/drawing/2014/main" id="{D8690FFE-857A-C7AF-4D8E-2BC392BB0736}"/>
                  </a:ext>
                </a:extLst>
              </p:cNvPr>
              <p:cNvSpPr txBox="1">
                <a:spLocks noRot="1" noChangeAspect="1" noMove="1" noResize="1" noEditPoints="1" noAdjustHandles="1" noChangeArrowheads="1" noChangeShapeType="1" noTextEdit="1"/>
              </p:cNvSpPr>
              <p:nvPr/>
            </p:nvSpPr>
            <p:spPr>
              <a:xfrm>
                <a:off x="1145042" y="2678895"/>
                <a:ext cx="3052054" cy="276999"/>
              </a:xfrm>
              <a:prstGeom prst="rect">
                <a:avLst/>
              </a:prstGeom>
              <a:blipFill>
                <a:blip r:embed="rId10"/>
                <a:stretch>
                  <a:fillRect b="-17391"/>
                </a:stretch>
              </a:blipFill>
            </p:spPr>
            <p:txBody>
              <a:bodyPr/>
              <a:lstStyle/>
              <a:p>
                <a:r>
                  <a:rPr lang="en-IT">
                    <a:noFill/>
                  </a:rPr>
                  <a:t> </a:t>
                </a:r>
              </a:p>
            </p:txBody>
          </p:sp>
        </mc:Fallback>
      </mc:AlternateContent>
      <p:sp>
        <p:nvSpPr>
          <p:cNvPr id="15" name="TextBox 14">
            <a:extLst>
              <a:ext uri="{FF2B5EF4-FFF2-40B4-BE49-F238E27FC236}">
                <a16:creationId xmlns:a16="http://schemas.microsoft.com/office/drawing/2014/main" id="{2D50B672-82E1-7E04-F132-F1BD31AF725A}"/>
              </a:ext>
            </a:extLst>
          </p:cNvPr>
          <p:cNvSpPr txBox="1"/>
          <p:nvPr/>
        </p:nvSpPr>
        <p:spPr>
          <a:xfrm>
            <a:off x="10918723" y="2072186"/>
            <a:ext cx="1273277" cy="1061829"/>
          </a:xfrm>
          <a:prstGeom prst="rect">
            <a:avLst/>
          </a:prstGeom>
          <a:noFill/>
        </p:spPr>
        <p:txBody>
          <a:bodyPr wrap="square" rtlCol="0">
            <a:spAutoFit/>
          </a:bodyPr>
          <a:lstStyle/>
          <a:p>
            <a:pPr algn="just"/>
            <a:r>
              <a:rPr lang="en-IT" sz="1050" i="1" dirty="0">
                <a:solidFill>
                  <a:srgbClr val="000000"/>
                </a:solidFill>
              </a:rPr>
              <a:t>N.B.: this solution is expressed as superposition of the direct and the image charge contribution.  </a:t>
            </a:r>
          </a:p>
        </p:txBody>
      </p:sp>
      <p:sp>
        <p:nvSpPr>
          <p:cNvPr id="31" name="Footer Placeholder 30">
            <a:extLst>
              <a:ext uri="{FF2B5EF4-FFF2-40B4-BE49-F238E27FC236}">
                <a16:creationId xmlns:a16="http://schemas.microsoft.com/office/drawing/2014/main" id="{DD80E263-3F2E-5C12-2866-C6B9667309AF}"/>
              </a:ext>
            </a:extLst>
          </p:cNvPr>
          <p:cNvSpPr>
            <a:spLocks noGrp="1"/>
          </p:cNvSpPr>
          <p:nvPr>
            <p:ph type="ftr" sz="quarter" idx="11"/>
          </p:nvPr>
        </p:nvSpPr>
        <p:spPr/>
        <p:txBody>
          <a:bodyPr/>
          <a:lstStyle/>
          <a:p>
            <a:r>
              <a:rPr lang="en-GB"/>
              <a:t>Beam Dynamics of high brightness beams in RF photoinjector</a:t>
            </a:r>
            <a:endParaRPr lang="en-IT"/>
          </a:p>
        </p:txBody>
      </p:sp>
      <p:sp>
        <p:nvSpPr>
          <p:cNvPr id="33" name="Slide Number Placeholder 32">
            <a:extLst>
              <a:ext uri="{FF2B5EF4-FFF2-40B4-BE49-F238E27FC236}">
                <a16:creationId xmlns:a16="http://schemas.microsoft.com/office/drawing/2014/main" id="{C1B76218-60FD-B099-8FBF-4430BFBD3AE5}"/>
              </a:ext>
            </a:extLst>
          </p:cNvPr>
          <p:cNvSpPr>
            <a:spLocks noGrp="1"/>
          </p:cNvSpPr>
          <p:nvPr>
            <p:ph type="sldNum" sz="quarter" idx="12"/>
          </p:nvPr>
        </p:nvSpPr>
        <p:spPr/>
        <p:txBody>
          <a:bodyPr/>
          <a:lstStyle/>
          <a:p>
            <a:fld id="{423FAE88-FE44-0B47-88A3-ABDC25BA5526}" type="slidenum">
              <a:rPr lang="en-IT" smtClean="0"/>
              <a:t>12</a:t>
            </a:fld>
            <a:endParaRPr lang="en-IT"/>
          </a:p>
        </p:txBody>
      </p:sp>
      <p:sp>
        <p:nvSpPr>
          <p:cNvPr id="32" name="CasellaDiTesto 7">
            <a:extLst>
              <a:ext uri="{FF2B5EF4-FFF2-40B4-BE49-F238E27FC236}">
                <a16:creationId xmlns:a16="http://schemas.microsoft.com/office/drawing/2014/main" id="{94DC5E2C-4419-0CF6-1DD3-FDFAB804DA00}"/>
              </a:ext>
            </a:extLst>
          </p:cNvPr>
          <p:cNvSpPr txBox="1"/>
          <p:nvPr/>
        </p:nvSpPr>
        <p:spPr>
          <a:xfrm>
            <a:off x="542627" y="3594698"/>
            <a:ext cx="8471131" cy="307777"/>
          </a:xfrm>
          <a:prstGeom prst="rect">
            <a:avLst/>
          </a:prstGeom>
          <a:noFill/>
        </p:spPr>
        <p:txBody>
          <a:bodyPr wrap="square" rtlCol="0">
            <a:spAutoFit/>
          </a:bodyPr>
          <a:lstStyle/>
          <a:p>
            <a:r>
              <a:rPr lang="en-US" sz="1400" dirty="0">
                <a:solidFill>
                  <a:srgbClr val="000000"/>
                </a:solidFill>
              </a:rPr>
              <a:t>Assuming a separable form for the charge density (e.g., low energy approximation):</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11A9532-D358-F322-6440-3DD1D2B51135}"/>
                  </a:ext>
                </a:extLst>
              </p:cNvPr>
              <p:cNvSpPr txBox="1"/>
              <p:nvPr/>
            </p:nvSpPr>
            <p:spPr>
              <a:xfrm>
                <a:off x="3033458" y="3083610"/>
                <a:ext cx="6579109" cy="5230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1" i="1" smtClean="0">
                          <a:solidFill>
                            <a:srgbClr val="000000"/>
                          </a:solidFill>
                          <a:latin typeface="Cambria Math" panose="02040503050406030204" pitchFamily="18" charset="0"/>
                        </a:rPr>
                        <m:t>𝝓</m:t>
                      </m:r>
                      <m:d>
                        <m:dPr>
                          <m:ctrlPr>
                            <a:rPr lang="it-IT" sz="1600" b="1" i="1" smtClean="0">
                              <a:solidFill>
                                <a:srgbClr val="000000"/>
                              </a:solidFill>
                              <a:latin typeface="Cambria Math" panose="02040503050406030204" pitchFamily="18" charset="0"/>
                            </a:rPr>
                          </m:ctrlPr>
                        </m:dPr>
                        <m:e>
                          <m:r>
                            <a:rPr lang="it-IT" sz="1600" b="1" i="1" smtClean="0">
                              <a:solidFill>
                                <a:srgbClr val="000000"/>
                              </a:solidFill>
                              <a:latin typeface="Cambria Math" panose="02040503050406030204" pitchFamily="18" charset="0"/>
                            </a:rPr>
                            <m:t>𝒓</m:t>
                          </m:r>
                          <m:r>
                            <a:rPr lang="it-IT" sz="1600" b="1" i="1" smtClean="0">
                              <a:solidFill>
                                <a:srgbClr val="000000"/>
                              </a:solidFill>
                              <a:latin typeface="Cambria Math" panose="02040503050406030204" pitchFamily="18" charset="0"/>
                            </a:rPr>
                            <m:t>, </m:t>
                          </m:r>
                          <m:r>
                            <a:rPr lang="it-IT" sz="1600" b="1" i="1" smtClean="0">
                              <a:solidFill>
                                <a:srgbClr val="000000"/>
                              </a:solidFill>
                              <a:latin typeface="Cambria Math" panose="02040503050406030204" pitchFamily="18" charset="0"/>
                            </a:rPr>
                            <m:t>𝒛</m:t>
                          </m:r>
                        </m:e>
                      </m:d>
                      <m:r>
                        <a:rPr lang="it-IT" sz="1600" b="1" i="1" smtClean="0">
                          <a:solidFill>
                            <a:srgbClr val="000000"/>
                          </a:solidFill>
                          <a:latin typeface="Cambria Math" panose="02040503050406030204" pitchFamily="18" charset="0"/>
                        </a:rPr>
                        <m:t>=∫</m:t>
                      </m:r>
                      <m:r>
                        <a:rPr lang="it-IT" sz="1600" b="1" i="1" smtClean="0">
                          <a:solidFill>
                            <a:srgbClr val="000000"/>
                          </a:solidFill>
                          <a:latin typeface="Cambria Math" panose="02040503050406030204" pitchFamily="18" charset="0"/>
                        </a:rPr>
                        <m:t>𝒅</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𝝉</m:t>
                          </m:r>
                        </m:e>
                        <m:sup>
                          <m:r>
                            <a:rPr lang="it-IT" sz="1600" b="1" i="1" smtClean="0">
                              <a:solidFill>
                                <a:srgbClr val="000000"/>
                              </a:solidFill>
                              <a:latin typeface="Cambria Math" panose="02040503050406030204" pitchFamily="18" charset="0"/>
                            </a:rPr>
                            <m:t>′</m:t>
                          </m:r>
                        </m:sup>
                      </m:sSup>
                      <m:r>
                        <a:rPr lang="it-IT" sz="1600" b="1" i="1" smtClean="0">
                          <a:solidFill>
                            <a:srgbClr val="000000"/>
                          </a:solidFill>
                          <a:latin typeface="Cambria Math" panose="02040503050406030204" pitchFamily="18" charset="0"/>
                        </a:rPr>
                        <m:t>𝑮</m:t>
                      </m:r>
                      <m:d>
                        <m:dPr>
                          <m:ctrlPr>
                            <a:rPr lang="it-IT" sz="1600" b="1" i="1" smtClean="0">
                              <a:solidFill>
                                <a:srgbClr val="000000"/>
                              </a:solidFill>
                              <a:latin typeface="Cambria Math" panose="02040503050406030204" pitchFamily="18" charset="0"/>
                            </a:rPr>
                          </m:ctrlPr>
                        </m:dPr>
                        <m:e>
                          <m:r>
                            <a:rPr lang="it-IT" sz="1600" b="1" i="1" smtClean="0">
                              <a:solidFill>
                                <a:srgbClr val="000000"/>
                              </a:solidFill>
                              <a:latin typeface="Cambria Math" panose="02040503050406030204" pitchFamily="18" charset="0"/>
                            </a:rPr>
                            <m:t>𝒓</m:t>
                          </m:r>
                          <m:r>
                            <a:rPr lang="it-IT" sz="1600" b="1" i="1" smtClean="0">
                              <a:solidFill>
                                <a:srgbClr val="000000"/>
                              </a:solidFill>
                              <a:latin typeface="Cambria Math" panose="02040503050406030204" pitchFamily="18" charset="0"/>
                            </a:rPr>
                            <m:t>, </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𝒓</m:t>
                              </m:r>
                            </m:e>
                            <m:sup>
                              <m:r>
                                <a:rPr lang="it-IT" sz="1600" b="1" i="1" smtClean="0">
                                  <a:solidFill>
                                    <a:srgbClr val="000000"/>
                                  </a:solidFill>
                                  <a:latin typeface="Cambria Math" panose="02040503050406030204" pitchFamily="18" charset="0"/>
                                </a:rPr>
                                <m:t>′</m:t>
                              </m:r>
                            </m:sup>
                          </m:sSup>
                          <m:r>
                            <a:rPr lang="it-IT" sz="1600" b="1" i="1" smtClean="0">
                              <a:solidFill>
                                <a:srgbClr val="000000"/>
                              </a:solidFill>
                              <a:latin typeface="Cambria Math" panose="02040503050406030204" pitchFamily="18" charset="0"/>
                            </a:rPr>
                            <m:t>, </m:t>
                          </m:r>
                          <m:r>
                            <a:rPr lang="it-IT" sz="1600" b="1" i="1" smtClean="0">
                              <a:solidFill>
                                <a:srgbClr val="000000"/>
                              </a:solidFill>
                              <a:latin typeface="Cambria Math" panose="02040503050406030204" pitchFamily="18" charset="0"/>
                            </a:rPr>
                            <m:t>𝒛</m:t>
                          </m:r>
                          <m:r>
                            <a:rPr lang="it-IT" sz="1600" b="1" i="1" smtClean="0">
                              <a:solidFill>
                                <a:srgbClr val="000000"/>
                              </a:solidFill>
                              <a:latin typeface="Cambria Math" panose="02040503050406030204" pitchFamily="18" charset="0"/>
                            </a:rPr>
                            <m:t>−</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𝒛</m:t>
                              </m:r>
                            </m:e>
                            <m:sup>
                              <m:r>
                                <a:rPr lang="it-IT" sz="1600" b="1" i="1" smtClean="0">
                                  <a:solidFill>
                                    <a:srgbClr val="000000"/>
                                  </a:solidFill>
                                  <a:latin typeface="Cambria Math" panose="02040503050406030204" pitchFamily="18" charset="0"/>
                                </a:rPr>
                                <m:t>′</m:t>
                              </m:r>
                            </m:sup>
                          </m:sSup>
                        </m:e>
                      </m:d>
                      <m:r>
                        <a:rPr lang="it-IT" sz="1600" b="1" i="1" smtClean="0">
                          <a:solidFill>
                            <a:srgbClr val="000000"/>
                          </a:solidFill>
                          <a:latin typeface="Cambria Math" panose="02040503050406030204" pitchFamily="18" charset="0"/>
                        </a:rPr>
                        <m:t>𝝆</m:t>
                      </m:r>
                      <m:d>
                        <m:dPr>
                          <m:ctrlPr>
                            <a:rPr lang="it-IT" sz="1600" b="1" i="1" smtClean="0">
                              <a:solidFill>
                                <a:srgbClr val="000000"/>
                              </a:solidFill>
                              <a:latin typeface="Cambria Math" panose="02040503050406030204" pitchFamily="18" charset="0"/>
                            </a:rPr>
                          </m:ctrlPr>
                        </m:dPr>
                        <m:e>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𝒓</m:t>
                              </m:r>
                            </m:e>
                            <m:sup>
                              <m:r>
                                <a:rPr lang="it-IT" sz="1600" b="1" i="1" smtClean="0">
                                  <a:solidFill>
                                    <a:srgbClr val="000000"/>
                                  </a:solidFill>
                                  <a:latin typeface="Cambria Math" panose="02040503050406030204" pitchFamily="18" charset="0"/>
                                </a:rPr>
                                <m:t>′</m:t>
                              </m:r>
                            </m:sup>
                          </m:sSup>
                          <m:r>
                            <a:rPr lang="it-IT" sz="1600" b="1" i="1" smtClean="0">
                              <a:solidFill>
                                <a:srgbClr val="000000"/>
                              </a:solidFill>
                              <a:latin typeface="Cambria Math" panose="02040503050406030204" pitchFamily="18" charset="0"/>
                            </a:rPr>
                            <m:t>, </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𝒛</m:t>
                              </m:r>
                            </m:e>
                            <m:sup>
                              <m:r>
                                <a:rPr lang="it-IT" sz="1600" b="1" i="1" smtClean="0">
                                  <a:solidFill>
                                    <a:srgbClr val="000000"/>
                                  </a:solidFill>
                                  <a:latin typeface="Cambria Math" panose="02040503050406030204" pitchFamily="18" charset="0"/>
                                </a:rPr>
                                <m:t>′</m:t>
                              </m:r>
                            </m:sup>
                          </m:sSup>
                        </m:e>
                      </m:d>
                      <m:r>
                        <a:rPr lang="it-IT" sz="1600" b="1" i="1" smtClean="0">
                          <a:solidFill>
                            <a:srgbClr val="000000"/>
                          </a:solidFill>
                          <a:latin typeface="Cambria Math" panose="02040503050406030204" pitchFamily="18" charset="0"/>
                        </a:rPr>
                        <m:t>=∫</m:t>
                      </m:r>
                      <m:r>
                        <a:rPr lang="it-IT" sz="1600" b="1" i="1" smtClean="0">
                          <a:solidFill>
                            <a:srgbClr val="000000"/>
                          </a:solidFill>
                          <a:latin typeface="Cambria Math" panose="02040503050406030204" pitchFamily="18" charset="0"/>
                        </a:rPr>
                        <m:t>𝒅</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𝑺</m:t>
                          </m:r>
                        </m:e>
                        <m:sup>
                          <m:r>
                            <a:rPr lang="it-IT" sz="1600" b="1" i="1" smtClean="0">
                              <a:solidFill>
                                <a:srgbClr val="000000"/>
                              </a:solidFill>
                              <a:latin typeface="Cambria Math" panose="02040503050406030204" pitchFamily="18" charset="0"/>
                            </a:rPr>
                            <m:t>′</m:t>
                          </m:r>
                        </m:sup>
                      </m:sSup>
                      <m:nary>
                        <m:naryPr>
                          <m:subHide m:val="on"/>
                          <m:supHide m:val="on"/>
                          <m:ctrlPr>
                            <a:rPr lang="it-IT" sz="1600" b="1" i="1" smtClean="0">
                              <a:solidFill>
                                <a:srgbClr val="000000"/>
                              </a:solidFill>
                              <a:latin typeface="Cambria Math" panose="02040503050406030204" pitchFamily="18" charset="0"/>
                            </a:rPr>
                          </m:ctrlPr>
                        </m:naryPr>
                        <m:sub/>
                        <m:sup/>
                        <m:e>
                          <m:f>
                            <m:fPr>
                              <m:ctrlPr>
                                <a:rPr lang="it-IT" sz="1600" b="1" i="1" smtClean="0">
                                  <a:solidFill>
                                    <a:srgbClr val="000000"/>
                                  </a:solidFill>
                                  <a:latin typeface="Cambria Math" panose="02040503050406030204" pitchFamily="18" charset="0"/>
                                </a:rPr>
                              </m:ctrlPr>
                            </m:fPr>
                            <m:num>
                              <m:r>
                                <a:rPr lang="it-IT" sz="1600" b="1" i="1" smtClean="0">
                                  <a:solidFill>
                                    <a:srgbClr val="000000"/>
                                  </a:solidFill>
                                  <a:latin typeface="Cambria Math" panose="02040503050406030204" pitchFamily="18" charset="0"/>
                                </a:rPr>
                                <m:t>𝒅𝒌</m:t>
                              </m:r>
                            </m:num>
                            <m:den>
                              <m:r>
                                <a:rPr lang="it-IT" sz="1600" b="1" i="1" smtClean="0">
                                  <a:solidFill>
                                    <a:srgbClr val="000000"/>
                                  </a:solidFill>
                                  <a:latin typeface="Cambria Math" panose="02040503050406030204" pitchFamily="18" charset="0"/>
                                </a:rPr>
                                <m:t>𝟐</m:t>
                              </m:r>
                              <m:r>
                                <a:rPr lang="it-IT" sz="1600" b="1" i="1" smtClean="0">
                                  <a:solidFill>
                                    <a:srgbClr val="000000"/>
                                  </a:solidFill>
                                  <a:latin typeface="Cambria Math" panose="02040503050406030204" pitchFamily="18" charset="0"/>
                                </a:rPr>
                                <m:t>𝝅</m:t>
                              </m:r>
                            </m:den>
                          </m:f>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𝒆</m:t>
                              </m:r>
                            </m:e>
                            <m:sup>
                              <m:r>
                                <a:rPr lang="it-IT" sz="1600" b="1" i="1" smtClean="0">
                                  <a:solidFill>
                                    <a:srgbClr val="000000"/>
                                  </a:solidFill>
                                  <a:latin typeface="Cambria Math" panose="02040503050406030204" pitchFamily="18" charset="0"/>
                                </a:rPr>
                                <m:t>𝒊𝒌𝒛</m:t>
                              </m:r>
                            </m:sup>
                          </m:sSup>
                          <m:r>
                            <a:rPr lang="it-IT" sz="1600" b="1" i="1" smtClean="0">
                              <a:solidFill>
                                <a:srgbClr val="000000"/>
                              </a:solidFill>
                              <a:latin typeface="Cambria Math" panose="02040503050406030204" pitchFamily="18" charset="0"/>
                            </a:rPr>
                            <m:t> </m:t>
                          </m:r>
                          <m:acc>
                            <m:accPr>
                              <m:chr m:val="̃"/>
                              <m:ctrlPr>
                                <a:rPr lang="it-IT" sz="1600" b="1" i="1" smtClean="0">
                                  <a:solidFill>
                                    <a:srgbClr val="000000"/>
                                  </a:solidFill>
                                  <a:latin typeface="Cambria Math" panose="02040503050406030204" pitchFamily="18" charset="0"/>
                                </a:rPr>
                              </m:ctrlPr>
                            </m:accPr>
                            <m:e>
                              <m:r>
                                <a:rPr lang="it-IT" sz="1600" b="1" i="1" smtClean="0">
                                  <a:solidFill>
                                    <a:srgbClr val="000000"/>
                                  </a:solidFill>
                                  <a:latin typeface="Cambria Math" panose="02040503050406030204" pitchFamily="18" charset="0"/>
                                </a:rPr>
                                <m:t>𝑮</m:t>
                              </m:r>
                            </m:e>
                          </m:acc>
                          <m:d>
                            <m:dPr>
                              <m:ctrlPr>
                                <a:rPr lang="it-IT" sz="1600" b="1" i="1" smtClean="0">
                                  <a:solidFill>
                                    <a:srgbClr val="000000"/>
                                  </a:solidFill>
                                  <a:latin typeface="Cambria Math" panose="02040503050406030204" pitchFamily="18" charset="0"/>
                                </a:rPr>
                              </m:ctrlPr>
                            </m:dPr>
                            <m:e>
                              <m:r>
                                <a:rPr lang="it-IT" sz="1600" b="1" i="1" smtClean="0">
                                  <a:solidFill>
                                    <a:srgbClr val="000000"/>
                                  </a:solidFill>
                                  <a:latin typeface="Cambria Math" panose="02040503050406030204" pitchFamily="18" charset="0"/>
                                </a:rPr>
                                <m:t>𝒓</m:t>
                              </m:r>
                              <m:r>
                                <a:rPr lang="it-IT" sz="1600" b="1" i="1" smtClean="0">
                                  <a:solidFill>
                                    <a:srgbClr val="000000"/>
                                  </a:solidFill>
                                  <a:latin typeface="Cambria Math" panose="02040503050406030204" pitchFamily="18" charset="0"/>
                                </a:rPr>
                                <m:t>, </m:t>
                              </m:r>
                              <m:sSup>
                                <m:sSupPr>
                                  <m:ctrlPr>
                                    <a:rPr lang="it-IT" sz="1600" b="1"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𝒓</m:t>
                                  </m:r>
                                </m:e>
                                <m:sup>
                                  <m:r>
                                    <a:rPr lang="it-IT" sz="1600" b="1" i="1" smtClean="0">
                                      <a:solidFill>
                                        <a:srgbClr val="000000"/>
                                      </a:solidFill>
                                      <a:latin typeface="Cambria Math" panose="02040503050406030204" pitchFamily="18" charset="0"/>
                                    </a:rPr>
                                    <m:t>′</m:t>
                                  </m:r>
                                </m:sup>
                              </m:sSup>
                              <m:r>
                                <a:rPr lang="it-IT" sz="1600" b="1" i="1" smtClean="0">
                                  <a:solidFill>
                                    <a:srgbClr val="000000"/>
                                  </a:solidFill>
                                  <a:latin typeface="Cambria Math" panose="02040503050406030204" pitchFamily="18" charset="0"/>
                                </a:rPr>
                                <m:t>, </m:t>
                              </m:r>
                              <m:r>
                                <a:rPr lang="it-IT" sz="1600" b="1" i="1" smtClean="0">
                                  <a:solidFill>
                                    <a:srgbClr val="000000"/>
                                  </a:solidFill>
                                  <a:latin typeface="Cambria Math" panose="02040503050406030204" pitchFamily="18" charset="0"/>
                                </a:rPr>
                                <m:t>𝒌</m:t>
                              </m:r>
                            </m:e>
                          </m:d>
                          <m:acc>
                            <m:accPr>
                              <m:chr m:val="̃"/>
                              <m:ctrlPr>
                                <a:rPr lang="it-IT" sz="1600" b="1" i="1" smtClean="0">
                                  <a:solidFill>
                                    <a:srgbClr val="000000"/>
                                  </a:solidFill>
                                  <a:latin typeface="Cambria Math" panose="02040503050406030204" pitchFamily="18" charset="0"/>
                                </a:rPr>
                              </m:ctrlPr>
                            </m:accPr>
                            <m:e>
                              <m:r>
                                <a:rPr lang="it-IT" sz="1600" b="1" i="1">
                                  <a:solidFill>
                                    <a:srgbClr val="000000"/>
                                  </a:solidFill>
                                  <a:latin typeface="Cambria Math" panose="02040503050406030204" pitchFamily="18" charset="0"/>
                                </a:rPr>
                                <m:t>𝝆</m:t>
                              </m:r>
                            </m:e>
                          </m:acc>
                          <m:r>
                            <a:rPr lang="it-IT" sz="1600" b="1" i="1">
                              <a:solidFill>
                                <a:srgbClr val="000000"/>
                              </a:solidFill>
                              <a:latin typeface="Cambria Math" panose="02040503050406030204" pitchFamily="18" charset="0"/>
                            </a:rPr>
                            <m:t>(</m:t>
                          </m:r>
                          <m:sSup>
                            <m:sSupPr>
                              <m:ctrlPr>
                                <a:rPr lang="it-IT" sz="1600" b="1" i="1">
                                  <a:solidFill>
                                    <a:srgbClr val="000000"/>
                                  </a:solidFill>
                                  <a:latin typeface="Cambria Math" panose="02040503050406030204" pitchFamily="18" charset="0"/>
                                </a:rPr>
                              </m:ctrlPr>
                            </m:sSupPr>
                            <m:e>
                              <m:r>
                                <a:rPr lang="it-IT" sz="1600" b="1" i="1">
                                  <a:solidFill>
                                    <a:srgbClr val="000000"/>
                                  </a:solidFill>
                                  <a:latin typeface="Cambria Math" panose="02040503050406030204" pitchFamily="18" charset="0"/>
                                </a:rPr>
                                <m:t>𝒓</m:t>
                              </m:r>
                            </m:e>
                            <m:sup>
                              <m:r>
                                <a:rPr lang="it-IT" sz="1600" b="1" i="1">
                                  <a:solidFill>
                                    <a:srgbClr val="000000"/>
                                  </a:solidFill>
                                  <a:latin typeface="Cambria Math" panose="02040503050406030204" pitchFamily="18" charset="0"/>
                                </a:rPr>
                                <m:t>′</m:t>
                              </m:r>
                            </m:sup>
                          </m:sSup>
                          <m:r>
                            <a:rPr lang="it-IT" sz="1600" b="1" i="1">
                              <a:solidFill>
                                <a:srgbClr val="000000"/>
                              </a:solidFill>
                              <a:latin typeface="Cambria Math" panose="02040503050406030204" pitchFamily="18" charset="0"/>
                            </a:rPr>
                            <m:t>, </m:t>
                          </m:r>
                          <m:r>
                            <a:rPr lang="it-IT" sz="1600" b="1" i="1">
                              <a:solidFill>
                                <a:srgbClr val="000000"/>
                              </a:solidFill>
                              <a:latin typeface="Cambria Math" panose="02040503050406030204" pitchFamily="18" charset="0"/>
                            </a:rPr>
                            <m:t>𝒌</m:t>
                          </m:r>
                          <m:r>
                            <a:rPr lang="it-IT" sz="1600" b="1" i="1" smtClean="0">
                              <a:solidFill>
                                <a:srgbClr val="000000"/>
                              </a:solidFill>
                              <a:latin typeface="Cambria Math" panose="02040503050406030204" pitchFamily="18" charset="0"/>
                            </a:rPr>
                            <m:t>)</m:t>
                          </m:r>
                        </m:e>
                      </m:nary>
                    </m:oMath>
                  </m:oMathPara>
                </a14:m>
                <a:endParaRPr lang="en-IT" sz="1600" b="1" dirty="0">
                  <a:solidFill>
                    <a:srgbClr val="000000"/>
                  </a:solidFill>
                </a:endParaRPr>
              </a:p>
            </p:txBody>
          </p:sp>
        </mc:Choice>
        <mc:Fallback xmlns="">
          <p:sp>
            <p:nvSpPr>
              <p:cNvPr id="34" name="TextBox 33">
                <a:extLst>
                  <a:ext uri="{FF2B5EF4-FFF2-40B4-BE49-F238E27FC236}">
                    <a16:creationId xmlns:a16="http://schemas.microsoft.com/office/drawing/2014/main" id="{811A9532-D358-F322-6440-3DD1D2B51135}"/>
                  </a:ext>
                </a:extLst>
              </p:cNvPr>
              <p:cNvSpPr txBox="1">
                <a:spLocks noRot="1" noChangeAspect="1" noMove="1" noResize="1" noEditPoints="1" noAdjustHandles="1" noChangeArrowheads="1" noChangeShapeType="1" noTextEdit="1"/>
              </p:cNvSpPr>
              <p:nvPr/>
            </p:nvSpPr>
            <p:spPr>
              <a:xfrm>
                <a:off x="3033458" y="3083610"/>
                <a:ext cx="6579109" cy="523028"/>
              </a:xfrm>
              <a:prstGeom prst="rect">
                <a:avLst/>
              </a:prstGeom>
              <a:blipFill>
                <a:blip r:embed="rId11"/>
                <a:stretch>
                  <a:fillRect l="-579" t="-188372" r="-579" b="-26744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3D57F03-EA52-C1C5-CFF7-9E0FCA3DF002}"/>
                  </a:ext>
                </a:extLst>
              </p:cNvPr>
              <p:cNvSpPr txBox="1"/>
              <p:nvPr/>
            </p:nvSpPr>
            <p:spPr>
              <a:xfrm>
                <a:off x="7596860" y="3621271"/>
                <a:ext cx="3432606" cy="2242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𝜌</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 </m:t>
                          </m:r>
                          <m:r>
                            <a:rPr lang="it-IT" sz="1400" b="0" i="1" smtClean="0">
                              <a:solidFill>
                                <a:srgbClr val="000000"/>
                              </a:solidFill>
                              <a:latin typeface="Cambria Math" panose="02040503050406030204" pitchFamily="18" charset="0"/>
                            </a:rPr>
                            <m:t>𝑧</m:t>
                          </m:r>
                        </m:e>
                      </m:d>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𝑄𝑅</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e>
                      </m:d>
                      <m:r>
                        <a:rPr lang="it-IT" sz="1400" b="0" i="1" smtClean="0">
                          <a:solidFill>
                            <a:srgbClr val="000000"/>
                          </a:solidFill>
                          <a:latin typeface="Cambria Math" panose="02040503050406030204" pitchFamily="18" charset="0"/>
                        </a:rPr>
                        <m:t>𝜆</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𝑧</m:t>
                          </m:r>
                        </m:e>
                      </m:d>
                      <m:r>
                        <a:rPr lang="it-IT" sz="1400" b="0" i="1" smtClean="0">
                          <a:solidFill>
                            <a:srgbClr val="000000"/>
                          </a:solidFill>
                          <a:latin typeface="Cambria Math" panose="02040503050406030204" pitchFamily="18" charset="0"/>
                          <a:ea typeface="Cambria Math" panose="02040503050406030204" pitchFamily="18" charset="0"/>
                        </a:rPr>
                        <m:t>↔</m:t>
                      </m:r>
                      <m:acc>
                        <m:accPr>
                          <m:chr m:val="̃"/>
                          <m:ctrlPr>
                            <a:rPr lang="it-IT" sz="1400" b="0" i="1" smtClean="0">
                              <a:solidFill>
                                <a:srgbClr val="000000"/>
                              </a:solidFill>
                              <a:latin typeface="Cambria Math" panose="02040503050406030204" pitchFamily="18" charset="0"/>
                              <a:ea typeface="Cambria Math" panose="02040503050406030204" pitchFamily="18" charset="0"/>
                            </a:rPr>
                          </m:ctrlPr>
                        </m:accPr>
                        <m:e>
                          <m:r>
                            <a:rPr lang="it-IT" sz="1400" b="0" i="1" smtClean="0">
                              <a:solidFill>
                                <a:srgbClr val="000000"/>
                              </a:solidFill>
                              <a:latin typeface="Cambria Math" panose="02040503050406030204" pitchFamily="18" charset="0"/>
                              <a:ea typeface="Cambria Math" panose="02040503050406030204" pitchFamily="18" charset="0"/>
                            </a:rPr>
                            <m:t>𝜌</m:t>
                          </m:r>
                        </m:e>
                      </m:acc>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 </m:t>
                          </m:r>
                          <m:r>
                            <a:rPr lang="it-IT" sz="1400" b="0" i="1" smtClean="0">
                              <a:solidFill>
                                <a:srgbClr val="000000"/>
                              </a:solidFill>
                              <a:latin typeface="Cambria Math" panose="02040503050406030204" pitchFamily="18" charset="0"/>
                            </a:rPr>
                            <m:t>𝑘</m:t>
                          </m:r>
                        </m:e>
                      </m:d>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𝑄𝑅</m:t>
                      </m:r>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𝑟</m:t>
                      </m:r>
                      <m:r>
                        <a:rPr lang="it-IT" sz="1400" b="0" i="1" smtClean="0">
                          <a:solidFill>
                            <a:srgbClr val="000000"/>
                          </a:solidFill>
                          <a:latin typeface="Cambria Math" panose="02040503050406030204" pitchFamily="18" charset="0"/>
                        </a:rPr>
                        <m:t>)</m:t>
                      </m:r>
                      <m:acc>
                        <m:accPr>
                          <m:chr m:val="̃"/>
                          <m:ctrlPr>
                            <a:rPr lang="it-IT" sz="1400" b="0" i="1" smtClean="0">
                              <a:solidFill>
                                <a:srgbClr val="000000"/>
                              </a:solidFill>
                              <a:latin typeface="Cambria Math" panose="02040503050406030204" pitchFamily="18" charset="0"/>
                            </a:rPr>
                          </m:ctrlPr>
                        </m:accPr>
                        <m:e>
                          <m:r>
                            <a:rPr lang="it-IT" sz="1400" b="0" i="1" smtClean="0">
                              <a:solidFill>
                                <a:srgbClr val="000000"/>
                              </a:solidFill>
                              <a:latin typeface="Cambria Math" panose="02040503050406030204" pitchFamily="18" charset="0"/>
                            </a:rPr>
                            <m:t>𝜆</m:t>
                          </m:r>
                        </m:e>
                      </m:acc>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𝑘</m:t>
                      </m:r>
                      <m:r>
                        <a:rPr lang="it-IT" sz="1400" b="0" i="1" smtClean="0">
                          <a:solidFill>
                            <a:srgbClr val="000000"/>
                          </a:solidFill>
                          <a:latin typeface="Cambria Math" panose="02040503050406030204" pitchFamily="18" charset="0"/>
                        </a:rPr>
                        <m:t>)</m:t>
                      </m:r>
                    </m:oMath>
                  </m:oMathPara>
                </a14:m>
                <a:endParaRPr lang="en-IT" sz="1400" dirty="0"/>
              </a:p>
            </p:txBody>
          </p:sp>
        </mc:Choice>
        <mc:Fallback xmlns="">
          <p:sp>
            <p:nvSpPr>
              <p:cNvPr id="35" name="TextBox 34">
                <a:extLst>
                  <a:ext uri="{FF2B5EF4-FFF2-40B4-BE49-F238E27FC236}">
                    <a16:creationId xmlns:a16="http://schemas.microsoft.com/office/drawing/2014/main" id="{93D57F03-EA52-C1C5-CFF7-9E0FCA3DF002}"/>
                  </a:ext>
                </a:extLst>
              </p:cNvPr>
              <p:cNvSpPr txBox="1">
                <a:spLocks noRot="1" noChangeAspect="1" noMove="1" noResize="1" noEditPoints="1" noAdjustHandles="1" noChangeArrowheads="1" noChangeShapeType="1" noTextEdit="1"/>
              </p:cNvSpPr>
              <p:nvPr/>
            </p:nvSpPr>
            <p:spPr>
              <a:xfrm>
                <a:off x="7596860" y="3621271"/>
                <a:ext cx="3432606" cy="224229"/>
              </a:xfrm>
              <a:prstGeom prst="rect">
                <a:avLst/>
              </a:prstGeom>
              <a:blipFill>
                <a:blip r:embed="rId12"/>
                <a:stretch>
                  <a:fillRect l="-738" t="-22222" r="-1476" b="-3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AE123A7-4B50-5394-F601-1383A1FF0394}"/>
                  </a:ext>
                </a:extLst>
              </p:cNvPr>
              <p:cNvSpPr txBox="1"/>
              <p:nvPr/>
            </p:nvSpPr>
            <p:spPr>
              <a:xfrm>
                <a:off x="777162" y="4579788"/>
                <a:ext cx="4709238" cy="645818"/>
              </a:xfrm>
              <a:prstGeom prst="rect">
                <a:avLst/>
              </a:prstGeom>
              <a:noFill/>
              <a:ln w="28575">
                <a:solidFill>
                  <a:srgbClr val="822332"/>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𝜙</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𝑧</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𝑄</m:t>
                      </m:r>
                      <m:nary>
                        <m:naryPr>
                          <m:limLoc m:val="undOvr"/>
                          <m:subHide m:val="on"/>
                          <m:supHide m:val="on"/>
                          <m:ctrlPr>
                            <a:rPr lang="it-IT" sz="1600" b="0" i="1" smtClean="0">
                              <a:solidFill>
                                <a:srgbClr val="000000"/>
                              </a:solidFill>
                              <a:latin typeface="Cambria Math" panose="02040503050406030204" pitchFamily="18" charset="0"/>
                            </a:rPr>
                          </m:ctrlPr>
                        </m:naryPr>
                        <m:sub/>
                        <m:sup/>
                        <m:e>
                          <m:f>
                            <m:fPr>
                              <m:ctrlPr>
                                <a:rPr lang="it-IT" sz="1600" i="1">
                                  <a:solidFill>
                                    <a:srgbClr val="000000"/>
                                  </a:solidFill>
                                  <a:latin typeface="Cambria Math" panose="02040503050406030204" pitchFamily="18" charset="0"/>
                                </a:rPr>
                              </m:ctrlPr>
                            </m:fPr>
                            <m:num>
                              <m:r>
                                <a:rPr lang="it-IT" sz="1600" i="1">
                                  <a:solidFill>
                                    <a:srgbClr val="000000"/>
                                  </a:solidFill>
                                  <a:latin typeface="Cambria Math" panose="02040503050406030204" pitchFamily="18" charset="0"/>
                                </a:rPr>
                                <m:t>𝑑𝑘</m:t>
                              </m:r>
                            </m:num>
                            <m:den>
                              <m:r>
                                <a:rPr lang="it-IT" sz="1600" i="1">
                                  <a:solidFill>
                                    <a:srgbClr val="000000"/>
                                  </a:solidFill>
                                  <a:latin typeface="Cambria Math" panose="02040503050406030204" pitchFamily="18" charset="0"/>
                                </a:rPr>
                                <m:t>2</m:t>
                              </m:r>
                              <m:r>
                                <a:rPr lang="it-IT" sz="1600" i="1">
                                  <a:solidFill>
                                    <a:srgbClr val="000000"/>
                                  </a:solidFill>
                                  <a:latin typeface="Cambria Math" panose="02040503050406030204" pitchFamily="18" charset="0"/>
                                </a:rPr>
                                <m:t>𝜋</m:t>
                              </m:r>
                            </m:den>
                          </m:f>
                        </m:e>
                      </m:nary>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𝑒</m:t>
                          </m:r>
                        </m:e>
                        <m:sup>
                          <m:r>
                            <a:rPr lang="it-IT" sz="1600" b="0" i="1" smtClean="0">
                              <a:solidFill>
                                <a:srgbClr val="000000"/>
                              </a:solidFill>
                              <a:latin typeface="Cambria Math" panose="02040503050406030204" pitchFamily="18" charset="0"/>
                            </a:rPr>
                            <m:t>𝑖𝑘𝑧</m:t>
                          </m:r>
                        </m:sup>
                      </m:sSup>
                      <m:acc>
                        <m:accPr>
                          <m:chr m:val="̃"/>
                          <m:ctrlPr>
                            <a:rPr lang="it-IT" sz="1600" i="1">
                              <a:solidFill>
                                <a:srgbClr val="000000"/>
                              </a:solidFill>
                              <a:latin typeface="Cambria Math" panose="02040503050406030204" pitchFamily="18" charset="0"/>
                            </a:rPr>
                          </m:ctrlPr>
                        </m:accPr>
                        <m:e>
                          <m:r>
                            <a:rPr lang="it-IT" sz="1600" i="1">
                              <a:solidFill>
                                <a:srgbClr val="000000"/>
                              </a:solidFill>
                              <a:latin typeface="Cambria Math" panose="02040503050406030204" pitchFamily="18" charset="0"/>
                            </a:rPr>
                            <m:t>𝜆</m:t>
                          </m:r>
                        </m:e>
                      </m:acc>
                      <m:r>
                        <a:rPr lang="it-IT" sz="1600" i="1">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nary>
                        <m:naryPr>
                          <m:limLoc m:val="undOvr"/>
                          <m:subHide m:val="on"/>
                          <m:supHide m:val="on"/>
                          <m:ctrlPr>
                            <a:rPr lang="it-IT" sz="1600" b="0" i="1" smtClean="0">
                              <a:solidFill>
                                <a:srgbClr val="000000"/>
                              </a:solidFill>
                              <a:latin typeface="Cambria Math" panose="02040503050406030204" pitchFamily="18" charset="0"/>
                              <a:ea typeface="Cambria Math" panose="02040503050406030204" pitchFamily="18" charset="0"/>
                            </a:rPr>
                          </m:ctrlPr>
                        </m:naryPr>
                        <m:sub/>
                        <m:sup/>
                        <m:e>
                          <m:r>
                            <a:rPr lang="it-IT" sz="1600" b="0" i="1" smtClean="0">
                              <a:solidFill>
                                <a:srgbClr val="000000"/>
                              </a:solidFill>
                              <a:latin typeface="Cambria Math" panose="02040503050406030204" pitchFamily="18" charset="0"/>
                              <a:ea typeface="Cambria Math" panose="02040503050406030204" pitchFamily="18" charset="0"/>
                            </a:rPr>
                            <m:t>2</m:t>
                          </m:r>
                          <m:r>
                            <a:rPr lang="it-IT" sz="1600" b="0" i="1" smtClean="0">
                              <a:solidFill>
                                <a:srgbClr val="000000"/>
                              </a:solidFill>
                              <a:latin typeface="Cambria Math" panose="02040503050406030204" pitchFamily="18" charset="0"/>
                              <a:ea typeface="Cambria Math" panose="02040503050406030204" pitchFamily="18" charset="0"/>
                            </a:rPr>
                            <m:t>𝜋</m:t>
                          </m:r>
                          <m:acc>
                            <m:accPr>
                              <m:chr m:val="̃"/>
                              <m:ctrlPr>
                                <a:rPr lang="it-IT" sz="1600" b="0" i="1" smtClean="0">
                                  <a:solidFill>
                                    <a:srgbClr val="000000"/>
                                  </a:solidFill>
                                  <a:latin typeface="Cambria Math" panose="02040503050406030204" pitchFamily="18" charset="0"/>
                                  <a:ea typeface="Cambria Math" panose="02040503050406030204" pitchFamily="18" charset="0"/>
                                </a:rPr>
                              </m:ctrlPr>
                            </m:accPr>
                            <m:e>
                              <m:r>
                                <a:rPr lang="it-IT" sz="1600" b="0" i="1" smtClean="0">
                                  <a:solidFill>
                                    <a:srgbClr val="000000"/>
                                  </a:solidFill>
                                  <a:latin typeface="Cambria Math" panose="02040503050406030204" pitchFamily="18" charset="0"/>
                                  <a:ea typeface="Cambria Math" panose="02040503050406030204" pitchFamily="18" charset="0"/>
                                </a:rPr>
                                <m:t>𝐺</m:t>
                              </m:r>
                            </m:e>
                          </m:acc>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𝑅</m:t>
                          </m:r>
                          <m:d>
                            <m:dPr>
                              <m:ctrlPr>
                                <a:rPr lang="it-IT" sz="1600" b="0" i="1" smtClean="0">
                                  <a:solidFill>
                                    <a:srgbClr val="000000"/>
                                  </a:solidFill>
                                  <a:latin typeface="Cambria Math" panose="02040503050406030204" pitchFamily="18" charset="0"/>
                                </a:rPr>
                              </m:ctrlPr>
                            </m:dPr>
                            <m:e>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e>
                          </m:d>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𝑑𝑟</m:t>
                          </m:r>
                          <m:r>
                            <a:rPr lang="it-IT" sz="1600" b="0" i="1" smtClean="0">
                              <a:solidFill>
                                <a:srgbClr val="000000"/>
                              </a:solidFill>
                              <a:latin typeface="Cambria Math" panose="02040503050406030204" pitchFamily="18" charset="0"/>
                            </a:rPr>
                            <m:t>′</m:t>
                          </m:r>
                        </m:e>
                      </m:nary>
                    </m:oMath>
                  </m:oMathPara>
                </a14:m>
                <a:endParaRPr lang="en-IT" sz="1600" dirty="0">
                  <a:solidFill>
                    <a:srgbClr val="000000"/>
                  </a:solidFill>
                </a:endParaRPr>
              </a:p>
            </p:txBody>
          </p:sp>
        </mc:Choice>
        <mc:Fallback xmlns="">
          <p:sp>
            <p:nvSpPr>
              <p:cNvPr id="36" name="TextBox 35">
                <a:extLst>
                  <a:ext uri="{FF2B5EF4-FFF2-40B4-BE49-F238E27FC236}">
                    <a16:creationId xmlns:a16="http://schemas.microsoft.com/office/drawing/2014/main" id="{1AE123A7-4B50-5394-F601-1383A1FF0394}"/>
                  </a:ext>
                </a:extLst>
              </p:cNvPr>
              <p:cNvSpPr txBox="1">
                <a:spLocks noRot="1" noChangeAspect="1" noMove="1" noResize="1" noEditPoints="1" noAdjustHandles="1" noChangeArrowheads="1" noChangeShapeType="1" noTextEdit="1"/>
              </p:cNvSpPr>
              <p:nvPr/>
            </p:nvSpPr>
            <p:spPr>
              <a:xfrm>
                <a:off x="777162" y="4579788"/>
                <a:ext cx="4709238" cy="645818"/>
              </a:xfrm>
              <a:prstGeom prst="rect">
                <a:avLst/>
              </a:prstGeom>
              <a:blipFill>
                <a:blip r:embed="rId13"/>
                <a:stretch>
                  <a:fillRect l="-535" t="-144444" r="-267" b="-198148"/>
                </a:stretch>
              </a:blipFill>
              <a:ln w="28575">
                <a:solidFill>
                  <a:srgbClr val="822332"/>
                </a:solidFill>
              </a:ln>
            </p:spPr>
            <p:txBody>
              <a:bodyPr/>
              <a:lstStyle/>
              <a:p>
                <a:r>
                  <a:rPr lang="en-IT">
                    <a:noFill/>
                  </a:rPr>
                  <a:t> </a:t>
                </a:r>
              </a:p>
            </p:txBody>
          </p:sp>
        </mc:Fallback>
      </mc:AlternateContent>
      <p:sp>
        <p:nvSpPr>
          <p:cNvPr id="37" name="TextBox 36">
            <a:extLst>
              <a:ext uri="{FF2B5EF4-FFF2-40B4-BE49-F238E27FC236}">
                <a16:creationId xmlns:a16="http://schemas.microsoft.com/office/drawing/2014/main" id="{BFC0FD6C-F000-76EC-0F8B-732AD84F1D07}"/>
              </a:ext>
            </a:extLst>
          </p:cNvPr>
          <p:cNvSpPr txBox="1"/>
          <p:nvPr/>
        </p:nvSpPr>
        <p:spPr>
          <a:xfrm>
            <a:off x="1749909" y="4177685"/>
            <a:ext cx="2856872" cy="307777"/>
          </a:xfrm>
          <a:prstGeom prst="rect">
            <a:avLst/>
          </a:prstGeom>
          <a:noFill/>
        </p:spPr>
        <p:txBody>
          <a:bodyPr wrap="none" rtlCol="0">
            <a:spAutoFit/>
          </a:bodyPr>
          <a:lstStyle/>
          <a:p>
            <a:r>
              <a:rPr lang="en-GB" sz="1400" b="1" dirty="0">
                <a:solidFill>
                  <a:schemeClr val="tx1"/>
                </a:solidFill>
              </a:rPr>
              <a:t> For any separable distribution:</a:t>
            </a:r>
            <a:endParaRPr lang="en-IT" sz="1400" b="1" dirty="0">
              <a:solidFill>
                <a:schemeClr val="tx1"/>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54211C1-54C0-D9B9-0434-E87E79B78BAB}"/>
                  </a:ext>
                </a:extLst>
              </p:cNvPr>
              <p:cNvSpPr txBox="1"/>
              <p:nvPr/>
            </p:nvSpPr>
            <p:spPr>
              <a:xfrm>
                <a:off x="1987207" y="5485706"/>
                <a:ext cx="2319481" cy="5363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it-IT" sz="1100" i="1" smtClean="0">
                          <a:solidFill>
                            <a:srgbClr val="000000"/>
                          </a:solidFill>
                          <a:latin typeface="Cambria Math" panose="02040503050406030204" pitchFamily="18" charset="0"/>
                          <a:ea typeface="Cambria Math" panose="02040503050406030204" pitchFamily="18" charset="0"/>
                        </a:rPr>
                        <m:t>S</m:t>
                      </m:r>
                      <m:d>
                        <m:dPr>
                          <m:ctrlPr>
                            <a:rPr lang="it-IT" sz="1100" b="0" i="1" smtClean="0">
                              <a:solidFill>
                                <a:srgbClr val="000000"/>
                              </a:solidFill>
                              <a:latin typeface="Cambria Math" panose="02040503050406030204" pitchFamily="18" charset="0"/>
                              <a:ea typeface="Cambria Math" panose="02040503050406030204" pitchFamily="18" charset="0"/>
                            </a:rPr>
                          </m:ctrlPr>
                        </m:dPr>
                        <m:e>
                          <m:r>
                            <a:rPr lang="it-IT" sz="1100" b="0" i="1" smtClean="0">
                              <a:solidFill>
                                <a:srgbClr val="000000"/>
                              </a:solidFill>
                              <a:latin typeface="Cambria Math" panose="02040503050406030204" pitchFamily="18" charset="0"/>
                              <a:ea typeface="Cambria Math" panose="02040503050406030204" pitchFamily="18" charset="0"/>
                            </a:rPr>
                            <m:t>𝑟</m:t>
                          </m:r>
                          <m:r>
                            <a:rPr lang="it-IT" sz="1100" b="0" i="1" smtClean="0">
                              <a:solidFill>
                                <a:srgbClr val="000000"/>
                              </a:solidFill>
                              <a:latin typeface="Cambria Math" panose="02040503050406030204" pitchFamily="18" charset="0"/>
                              <a:ea typeface="Cambria Math" panose="02040503050406030204" pitchFamily="18" charset="0"/>
                            </a:rPr>
                            <m:t>,</m:t>
                          </m:r>
                          <m:r>
                            <a:rPr lang="it-IT" sz="1100" b="0" i="1" smtClean="0">
                              <a:solidFill>
                                <a:srgbClr val="000000"/>
                              </a:solidFill>
                              <a:latin typeface="Cambria Math" panose="02040503050406030204" pitchFamily="18" charset="0"/>
                              <a:ea typeface="Cambria Math" panose="02040503050406030204" pitchFamily="18" charset="0"/>
                            </a:rPr>
                            <m:t>𝑘</m:t>
                          </m:r>
                        </m:e>
                      </m:d>
                      <m:r>
                        <a:rPr lang="it-IT" sz="1100" b="0" i="1" smtClean="0">
                          <a:solidFill>
                            <a:srgbClr val="000000"/>
                          </a:solidFill>
                          <a:latin typeface="Cambria Math" panose="02040503050406030204" pitchFamily="18" charset="0"/>
                          <a:ea typeface="Cambria Math" panose="02040503050406030204" pitchFamily="18" charset="0"/>
                        </a:rPr>
                        <m:t>=</m:t>
                      </m:r>
                      <m:nary>
                        <m:naryPr>
                          <m:limLoc m:val="undOvr"/>
                          <m:subHide m:val="on"/>
                          <m:supHide m:val="on"/>
                          <m:ctrlPr>
                            <a:rPr lang="it-IT" sz="1100" b="0" i="1" smtClean="0">
                              <a:solidFill>
                                <a:srgbClr val="000000"/>
                              </a:solidFill>
                              <a:latin typeface="Cambria Math" panose="02040503050406030204" pitchFamily="18" charset="0"/>
                              <a:ea typeface="Cambria Math" panose="02040503050406030204" pitchFamily="18" charset="0"/>
                            </a:rPr>
                          </m:ctrlPr>
                        </m:naryPr>
                        <m:sub/>
                        <m:sup/>
                        <m:e>
                          <m:r>
                            <a:rPr lang="it-IT" sz="1100" b="0" i="1" smtClean="0">
                              <a:solidFill>
                                <a:srgbClr val="000000"/>
                              </a:solidFill>
                              <a:latin typeface="Cambria Math" panose="02040503050406030204" pitchFamily="18" charset="0"/>
                              <a:ea typeface="Cambria Math" panose="02040503050406030204" pitchFamily="18" charset="0"/>
                            </a:rPr>
                            <m:t>2</m:t>
                          </m:r>
                          <m:r>
                            <a:rPr lang="it-IT" sz="1100" b="0" i="1" smtClean="0">
                              <a:solidFill>
                                <a:srgbClr val="000000"/>
                              </a:solidFill>
                              <a:latin typeface="Cambria Math" panose="02040503050406030204" pitchFamily="18" charset="0"/>
                              <a:ea typeface="Cambria Math" panose="02040503050406030204" pitchFamily="18" charset="0"/>
                            </a:rPr>
                            <m:t>𝜋</m:t>
                          </m:r>
                          <m:acc>
                            <m:accPr>
                              <m:chr m:val="̃"/>
                              <m:ctrlPr>
                                <a:rPr lang="it-IT" sz="1100" b="0" i="1" smtClean="0">
                                  <a:solidFill>
                                    <a:srgbClr val="000000"/>
                                  </a:solidFill>
                                  <a:latin typeface="Cambria Math" panose="02040503050406030204" pitchFamily="18" charset="0"/>
                                  <a:ea typeface="Cambria Math" panose="02040503050406030204" pitchFamily="18" charset="0"/>
                                </a:rPr>
                              </m:ctrlPr>
                            </m:accPr>
                            <m:e>
                              <m:r>
                                <a:rPr lang="it-IT" sz="1100" b="0" i="1" smtClean="0">
                                  <a:solidFill>
                                    <a:srgbClr val="000000"/>
                                  </a:solidFill>
                                  <a:latin typeface="Cambria Math" panose="02040503050406030204" pitchFamily="18" charset="0"/>
                                  <a:ea typeface="Cambria Math" panose="02040503050406030204" pitchFamily="18" charset="0"/>
                                </a:rPr>
                                <m:t>𝐺</m:t>
                              </m:r>
                            </m:e>
                          </m:acc>
                          <m:d>
                            <m:dPr>
                              <m:ctrlPr>
                                <a:rPr lang="it-IT" sz="1100" b="0" i="1" smtClean="0">
                                  <a:solidFill>
                                    <a:srgbClr val="000000"/>
                                  </a:solidFill>
                                  <a:latin typeface="Cambria Math" panose="02040503050406030204" pitchFamily="18" charset="0"/>
                                </a:rPr>
                              </m:ctrlPr>
                            </m:dPr>
                            <m:e>
                              <m:r>
                                <a:rPr lang="it-IT" sz="1100" b="0" i="1" smtClean="0">
                                  <a:solidFill>
                                    <a:srgbClr val="000000"/>
                                  </a:solidFill>
                                  <a:latin typeface="Cambria Math" panose="02040503050406030204" pitchFamily="18" charset="0"/>
                                </a:rPr>
                                <m:t>𝑟</m:t>
                              </m:r>
                              <m:r>
                                <a:rPr lang="it-IT" sz="1100" b="0" i="1" smtClean="0">
                                  <a:solidFill>
                                    <a:srgbClr val="000000"/>
                                  </a:solidFill>
                                  <a:latin typeface="Cambria Math" panose="02040503050406030204" pitchFamily="18" charset="0"/>
                                </a:rPr>
                                <m:t>, </m:t>
                              </m:r>
                              <m:sSup>
                                <m:sSupPr>
                                  <m:ctrlPr>
                                    <a:rPr lang="it-IT" sz="1100" b="0" i="1" smtClean="0">
                                      <a:solidFill>
                                        <a:srgbClr val="000000"/>
                                      </a:solidFill>
                                      <a:latin typeface="Cambria Math" panose="02040503050406030204" pitchFamily="18" charset="0"/>
                                    </a:rPr>
                                  </m:ctrlPr>
                                </m:sSupPr>
                                <m:e>
                                  <m:r>
                                    <a:rPr lang="it-IT" sz="1100" b="0" i="1" smtClean="0">
                                      <a:solidFill>
                                        <a:srgbClr val="000000"/>
                                      </a:solidFill>
                                      <a:latin typeface="Cambria Math" panose="02040503050406030204" pitchFamily="18" charset="0"/>
                                    </a:rPr>
                                    <m:t>𝑟</m:t>
                                  </m:r>
                                </m:e>
                                <m:sup>
                                  <m:r>
                                    <a:rPr lang="it-IT" sz="1100" b="0" i="1" smtClean="0">
                                      <a:solidFill>
                                        <a:srgbClr val="000000"/>
                                      </a:solidFill>
                                      <a:latin typeface="Cambria Math" panose="02040503050406030204" pitchFamily="18" charset="0"/>
                                    </a:rPr>
                                    <m:t>′</m:t>
                                  </m:r>
                                </m:sup>
                              </m:sSup>
                              <m:r>
                                <a:rPr lang="it-IT" sz="1100" b="0" i="1" smtClean="0">
                                  <a:solidFill>
                                    <a:srgbClr val="000000"/>
                                  </a:solidFill>
                                  <a:latin typeface="Cambria Math" panose="02040503050406030204" pitchFamily="18" charset="0"/>
                                </a:rPr>
                                <m:t>, </m:t>
                              </m:r>
                              <m:r>
                                <a:rPr lang="it-IT" sz="1100" b="0" i="1" smtClean="0">
                                  <a:solidFill>
                                    <a:srgbClr val="000000"/>
                                  </a:solidFill>
                                  <a:latin typeface="Cambria Math" panose="02040503050406030204" pitchFamily="18" charset="0"/>
                                </a:rPr>
                                <m:t>𝑘</m:t>
                              </m:r>
                            </m:e>
                          </m:d>
                          <m:r>
                            <a:rPr lang="it-IT" sz="1100" b="0" i="1" smtClean="0">
                              <a:solidFill>
                                <a:srgbClr val="000000"/>
                              </a:solidFill>
                              <a:latin typeface="Cambria Math" panose="02040503050406030204" pitchFamily="18" charset="0"/>
                            </a:rPr>
                            <m:t>𝑅</m:t>
                          </m:r>
                          <m:d>
                            <m:dPr>
                              <m:ctrlPr>
                                <a:rPr lang="it-IT" sz="1100" b="0" i="1" smtClean="0">
                                  <a:solidFill>
                                    <a:srgbClr val="000000"/>
                                  </a:solidFill>
                                  <a:latin typeface="Cambria Math" panose="02040503050406030204" pitchFamily="18" charset="0"/>
                                </a:rPr>
                              </m:ctrlPr>
                            </m:dPr>
                            <m:e>
                              <m:sSup>
                                <m:sSupPr>
                                  <m:ctrlPr>
                                    <a:rPr lang="it-IT" sz="1100" b="0" i="1" smtClean="0">
                                      <a:solidFill>
                                        <a:srgbClr val="000000"/>
                                      </a:solidFill>
                                      <a:latin typeface="Cambria Math" panose="02040503050406030204" pitchFamily="18" charset="0"/>
                                    </a:rPr>
                                  </m:ctrlPr>
                                </m:sSupPr>
                                <m:e>
                                  <m:r>
                                    <a:rPr lang="it-IT" sz="1100" b="0" i="1" smtClean="0">
                                      <a:solidFill>
                                        <a:srgbClr val="000000"/>
                                      </a:solidFill>
                                      <a:latin typeface="Cambria Math" panose="02040503050406030204" pitchFamily="18" charset="0"/>
                                    </a:rPr>
                                    <m:t>𝑟</m:t>
                                  </m:r>
                                </m:e>
                                <m:sup>
                                  <m:r>
                                    <a:rPr lang="it-IT" sz="1100" b="0" i="1" smtClean="0">
                                      <a:solidFill>
                                        <a:srgbClr val="000000"/>
                                      </a:solidFill>
                                      <a:latin typeface="Cambria Math" panose="02040503050406030204" pitchFamily="18" charset="0"/>
                                    </a:rPr>
                                    <m:t>′</m:t>
                                  </m:r>
                                </m:sup>
                              </m:sSup>
                            </m:e>
                          </m:d>
                          <m:sSup>
                            <m:sSupPr>
                              <m:ctrlPr>
                                <a:rPr lang="it-IT" sz="1100" b="0" i="1" smtClean="0">
                                  <a:solidFill>
                                    <a:srgbClr val="000000"/>
                                  </a:solidFill>
                                  <a:latin typeface="Cambria Math" panose="02040503050406030204" pitchFamily="18" charset="0"/>
                                </a:rPr>
                              </m:ctrlPr>
                            </m:sSupPr>
                            <m:e>
                              <m:r>
                                <a:rPr lang="it-IT" sz="1100" b="0" i="1" smtClean="0">
                                  <a:solidFill>
                                    <a:srgbClr val="000000"/>
                                  </a:solidFill>
                                  <a:latin typeface="Cambria Math" panose="02040503050406030204" pitchFamily="18" charset="0"/>
                                </a:rPr>
                                <m:t>𝑟</m:t>
                              </m:r>
                            </m:e>
                            <m:sup>
                              <m:r>
                                <a:rPr lang="it-IT" sz="1100" b="0" i="1" smtClean="0">
                                  <a:solidFill>
                                    <a:srgbClr val="000000"/>
                                  </a:solidFill>
                                  <a:latin typeface="Cambria Math" panose="02040503050406030204" pitchFamily="18" charset="0"/>
                                </a:rPr>
                                <m:t>′</m:t>
                              </m:r>
                            </m:sup>
                          </m:sSup>
                          <m:r>
                            <a:rPr lang="it-IT" sz="1100" b="0" i="1" smtClean="0">
                              <a:solidFill>
                                <a:srgbClr val="000000"/>
                              </a:solidFill>
                              <a:latin typeface="Cambria Math" panose="02040503050406030204" pitchFamily="18" charset="0"/>
                            </a:rPr>
                            <m:t>𝑑𝑟</m:t>
                          </m:r>
                          <m:r>
                            <a:rPr lang="it-IT" sz="1100" b="0" i="1" smtClean="0">
                              <a:solidFill>
                                <a:srgbClr val="000000"/>
                              </a:solidFill>
                              <a:latin typeface="Cambria Math" panose="02040503050406030204" pitchFamily="18" charset="0"/>
                            </a:rPr>
                            <m:t>′</m:t>
                          </m:r>
                        </m:e>
                      </m:nary>
                    </m:oMath>
                  </m:oMathPara>
                </a14:m>
                <a:endParaRPr lang="en-IT" sz="1100" dirty="0"/>
              </a:p>
            </p:txBody>
          </p:sp>
        </mc:Choice>
        <mc:Fallback xmlns="">
          <p:sp>
            <p:nvSpPr>
              <p:cNvPr id="38" name="TextBox 37">
                <a:extLst>
                  <a:ext uri="{FF2B5EF4-FFF2-40B4-BE49-F238E27FC236}">
                    <a16:creationId xmlns:a16="http://schemas.microsoft.com/office/drawing/2014/main" id="{654211C1-54C0-D9B9-0434-E87E79B78BAB}"/>
                  </a:ext>
                </a:extLst>
              </p:cNvPr>
              <p:cNvSpPr txBox="1">
                <a:spLocks noRot="1" noChangeAspect="1" noMove="1" noResize="1" noEditPoints="1" noAdjustHandles="1" noChangeArrowheads="1" noChangeShapeType="1" noTextEdit="1"/>
              </p:cNvSpPr>
              <p:nvPr/>
            </p:nvSpPr>
            <p:spPr>
              <a:xfrm>
                <a:off x="1987207" y="5485706"/>
                <a:ext cx="2319481" cy="536301"/>
              </a:xfrm>
              <a:prstGeom prst="rect">
                <a:avLst/>
              </a:prstGeom>
              <a:blipFill>
                <a:blip r:embed="rId14"/>
                <a:stretch>
                  <a:fillRect t="-123256" b="-169767"/>
                </a:stretch>
              </a:blipFill>
            </p:spPr>
            <p:txBody>
              <a:bodyPr/>
              <a:lstStyle/>
              <a:p>
                <a:r>
                  <a:rPr lang="en-IT">
                    <a:noFill/>
                  </a:rPr>
                  <a:t> </a:t>
                </a:r>
              </a:p>
            </p:txBody>
          </p:sp>
        </mc:Fallback>
      </mc:AlternateContent>
      <p:sp>
        <p:nvSpPr>
          <p:cNvPr id="39" name="TextBox 38">
            <a:extLst>
              <a:ext uri="{FF2B5EF4-FFF2-40B4-BE49-F238E27FC236}">
                <a16:creationId xmlns:a16="http://schemas.microsoft.com/office/drawing/2014/main" id="{0443589A-956F-5C62-0E9F-7F86605BF2D4}"/>
              </a:ext>
            </a:extLst>
          </p:cNvPr>
          <p:cNvSpPr txBox="1"/>
          <p:nvPr/>
        </p:nvSpPr>
        <p:spPr>
          <a:xfrm>
            <a:off x="2797051" y="5335070"/>
            <a:ext cx="599844" cy="261610"/>
          </a:xfrm>
          <a:prstGeom prst="rect">
            <a:avLst/>
          </a:prstGeom>
          <a:noFill/>
        </p:spPr>
        <p:txBody>
          <a:bodyPr wrap="none" rtlCol="0">
            <a:spAutoFit/>
          </a:bodyPr>
          <a:lstStyle/>
          <a:p>
            <a:r>
              <a:rPr lang="en-IT" sz="1050" dirty="0">
                <a:solidFill>
                  <a:srgbClr val="000000"/>
                </a:solidFill>
              </a:rPr>
              <a:t>Where</a:t>
            </a:r>
          </a:p>
        </p:txBody>
      </p:sp>
      <p:pic>
        <p:nvPicPr>
          <p:cNvPr id="40" name="Picture 39">
            <a:extLst>
              <a:ext uri="{FF2B5EF4-FFF2-40B4-BE49-F238E27FC236}">
                <a16:creationId xmlns:a16="http://schemas.microsoft.com/office/drawing/2014/main" id="{56AA239E-F55B-FD76-3D93-912978329370}"/>
              </a:ext>
            </a:extLst>
          </p:cNvPr>
          <p:cNvPicPr>
            <a:picLocks noChangeAspect="1"/>
          </p:cNvPicPr>
          <p:nvPr/>
        </p:nvPicPr>
        <p:blipFill rotWithShape="1">
          <a:blip r:embed="rId15"/>
          <a:srcRect l="4115" t="7005" r="7239" b="17664"/>
          <a:stretch/>
        </p:blipFill>
        <p:spPr>
          <a:xfrm>
            <a:off x="5880100" y="3881125"/>
            <a:ext cx="5904700" cy="2220821"/>
          </a:xfrm>
          <a:prstGeom prst="rect">
            <a:avLst/>
          </a:prstGeom>
        </p:spPr>
      </p:pic>
    </p:spTree>
    <p:extLst>
      <p:ext uri="{BB962C8B-B14F-4D97-AF65-F5344CB8AC3E}">
        <p14:creationId xmlns:p14="http://schemas.microsoft.com/office/powerpoint/2010/main" val="312938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DFBC8-4685-54A1-3407-A697E6E4EF0C}"/>
              </a:ext>
            </a:extLst>
          </p:cNvPr>
          <p:cNvPicPr>
            <a:picLocks noChangeAspect="1"/>
          </p:cNvPicPr>
          <p:nvPr/>
        </p:nvPicPr>
        <p:blipFill rotWithShape="1">
          <a:blip r:embed="rId3"/>
          <a:srcRect t="9479" r="8784"/>
          <a:stretch/>
        </p:blipFill>
        <p:spPr>
          <a:xfrm>
            <a:off x="961029" y="3790557"/>
            <a:ext cx="3730610" cy="2201298"/>
          </a:xfrm>
          <a:prstGeom prst="rect">
            <a:avLst/>
          </a:prstGeom>
        </p:spPr>
      </p:pic>
      <p:pic>
        <p:nvPicPr>
          <p:cNvPr id="3" name="Picture 2" descr="Chart, line chart&#10;&#10;Description automatically generated">
            <a:extLst>
              <a:ext uri="{FF2B5EF4-FFF2-40B4-BE49-F238E27FC236}">
                <a16:creationId xmlns:a16="http://schemas.microsoft.com/office/drawing/2014/main" id="{CE0E0DD0-82C9-BC21-68AD-E7AC268E5E15}"/>
              </a:ext>
            </a:extLst>
          </p:cNvPr>
          <p:cNvPicPr>
            <a:picLocks noChangeAspect="1"/>
          </p:cNvPicPr>
          <p:nvPr/>
        </p:nvPicPr>
        <p:blipFill rotWithShape="1">
          <a:blip r:embed="rId4"/>
          <a:srcRect l="1764" t="9479" r="8784"/>
          <a:stretch/>
        </p:blipFill>
        <p:spPr>
          <a:xfrm>
            <a:off x="1043400" y="1503767"/>
            <a:ext cx="3658507" cy="2201298"/>
          </a:xfrm>
          <a:prstGeom prst="rect">
            <a:avLst/>
          </a:prstGeom>
          <a:ln>
            <a:solidFill>
              <a:schemeClr val="tx1"/>
            </a:solidFill>
          </a:ln>
        </p:spPr>
      </p:pic>
      <mc:AlternateContent xmlns:mc="http://schemas.openxmlformats.org/markup-compatibility/2006" xmlns:a14="http://schemas.microsoft.com/office/drawing/2010/main">
        <mc:Choice Requires="a14">
          <p:sp>
            <p:nvSpPr>
              <p:cNvPr id="4" name="Titolo 1">
                <a:extLst>
                  <a:ext uri="{FF2B5EF4-FFF2-40B4-BE49-F238E27FC236}">
                    <a16:creationId xmlns:a16="http://schemas.microsoft.com/office/drawing/2014/main" id="{C41676FB-D81B-C2E7-3BEC-CAAD12C56DC8}"/>
                  </a:ext>
                </a:extLst>
              </p:cNvPr>
              <p:cNvSpPr txBox="1">
                <a:spLocks noChangeArrowheads="1"/>
              </p:cNvSpPr>
              <p:nvPr/>
            </p:nvSpPr>
            <p:spPr>
              <a:xfrm>
                <a:off x="-643087" y="1013101"/>
                <a:ext cx="7310235" cy="55051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IT" sz="2000" dirty="0">
                    <a:ea typeface="ＭＳ Ｐゴシック" panose="020B0600070205080204" pitchFamily="34" charset="-128"/>
                  </a:rPr>
                  <a:t>Pancake like regime (</a:t>
                </a:r>
                <a14:m>
                  <m:oMath xmlns:m="http://schemas.openxmlformats.org/officeDocument/2006/math">
                    <m:r>
                      <a:rPr lang="en-GB" altLang="en-IT" sz="2000" i="1" dirty="0" smtClean="0">
                        <a:latin typeface="Cambria Math" panose="02040503050406030204" pitchFamily="18" charset="0"/>
                        <a:ea typeface="ＭＳ Ｐゴシック" panose="020B0600070205080204" pitchFamily="34" charset="-128"/>
                      </a:rPr>
                      <m:t>𝐿</m:t>
                    </m:r>
                    <m:r>
                      <a:rPr lang="en-GB" altLang="en-IT" sz="2000" i="1" dirty="0" smtClean="0">
                        <a:latin typeface="Cambria Math" panose="02040503050406030204" pitchFamily="18" charset="0"/>
                        <a:ea typeface="ＭＳ Ｐゴシック" panose="020B0600070205080204" pitchFamily="34" charset="-128"/>
                      </a:rPr>
                      <m:t>≪</m:t>
                    </m:r>
                    <m:r>
                      <a:rPr lang="en-GB" altLang="en-IT" sz="2000" i="1" dirty="0" smtClean="0">
                        <a:latin typeface="Cambria Math" panose="02040503050406030204" pitchFamily="18" charset="0"/>
                        <a:ea typeface="ＭＳ Ｐゴシック" panose="020B0600070205080204" pitchFamily="34" charset="-128"/>
                      </a:rPr>
                      <m:t>𝑅</m:t>
                    </m:r>
                  </m:oMath>
                </a14:m>
                <a:r>
                  <a:rPr lang="en-GB" altLang="en-IT" sz="2000" dirty="0">
                    <a:ea typeface="ＭＳ Ｐゴシック" panose="020B0600070205080204" pitchFamily="34" charset="-128"/>
                  </a:rPr>
                  <a:t>)</a:t>
                </a:r>
              </a:p>
            </p:txBody>
          </p:sp>
        </mc:Choice>
        <mc:Fallback xmlns="">
          <p:sp>
            <p:nvSpPr>
              <p:cNvPr id="4" name="Titolo 1">
                <a:extLst>
                  <a:ext uri="{FF2B5EF4-FFF2-40B4-BE49-F238E27FC236}">
                    <a16:creationId xmlns:a16="http://schemas.microsoft.com/office/drawing/2014/main" id="{C41676FB-D81B-C2E7-3BEC-CAAD12C56DC8}"/>
                  </a:ext>
                </a:extLst>
              </p:cNvPr>
              <p:cNvSpPr txBox="1">
                <a:spLocks noRot="1" noChangeAspect="1" noMove="1" noResize="1" noEditPoints="1" noAdjustHandles="1" noChangeArrowheads="1" noChangeShapeType="1" noTextEdit="1"/>
              </p:cNvSpPr>
              <p:nvPr/>
            </p:nvSpPr>
            <p:spPr>
              <a:xfrm>
                <a:off x="-643087" y="1013101"/>
                <a:ext cx="7310235" cy="550510"/>
              </a:xfrm>
              <a:prstGeom prst="rect">
                <a:avLst/>
              </a:prstGeom>
              <a:blipFill>
                <a:blip r:embed="rId5"/>
                <a:stretch>
                  <a:fillRect b="-4545"/>
                </a:stretch>
              </a:blipFill>
            </p:spPr>
            <p:txBody>
              <a:bodyPr/>
              <a:lstStyle/>
              <a:p>
                <a:r>
                  <a:rPr lang="en-IT">
                    <a:noFill/>
                  </a:rPr>
                  <a:t> </a:t>
                </a:r>
              </a:p>
            </p:txBody>
          </p:sp>
        </mc:Fallback>
      </mc:AlternateContent>
      <p:sp>
        <p:nvSpPr>
          <p:cNvPr id="5" name="CasellaDiTesto 13">
            <a:extLst>
              <a:ext uri="{FF2B5EF4-FFF2-40B4-BE49-F238E27FC236}">
                <a16:creationId xmlns:a16="http://schemas.microsoft.com/office/drawing/2014/main" id="{157AB724-27B7-2D85-12A8-F6FBB4DA02D1}"/>
              </a:ext>
            </a:extLst>
          </p:cNvPr>
          <p:cNvSpPr txBox="1"/>
          <p:nvPr/>
        </p:nvSpPr>
        <p:spPr>
          <a:xfrm>
            <a:off x="-8591" y="1011018"/>
            <a:ext cx="1008662" cy="2092881"/>
          </a:xfrm>
          <a:prstGeom prst="rect">
            <a:avLst/>
          </a:prstGeom>
          <a:noFill/>
        </p:spPr>
        <p:txBody>
          <a:bodyPr wrap="square">
            <a:spAutoFit/>
          </a:bodyPr>
          <a:lstStyle/>
          <a:p>
            <a:pPr algn="just">
              <a:defRPr/>
            </a:pPr>
            <a:r>
              <a:rPr lang="it-IT" sz="1000" dirty="0">
                <a:solidFill>
                  <a:schemeClr val="bg1">
                    <a:lumMod val="50000"/>
                  </a:schemeClr>
                </a:solidFill>
              </a:rPr>
              <a:t>[*] Feng Zhou et al., “Impact of the </a:t>
            </a:r>
            <a:r>
              <a:rPr lang="it-IT" sz="1000" dirty="0" err="1">
                <a:solidFill>
                  <a:schemeClr val="bg1">
                    <a:lumMod val="50000"/>
                  </a:schemeClr>
                </a:solidFill>
              </a:rPr>
              <a:t>spatial</a:t>
            </a:r>
            <a:r>
              <a:rPr lang="it-IT" sz="1000" dirty="0">
                <a:solidFill>
                  <a:schemeClr val="bg1">
                    <a:lumMod val="50000"/>
                  </a:schemeClr>
                </a:solidFill>
              </a:rPr>
              <a:t> laser </a:t>
            </a:r>
            <a:r>
              <a:rPr lang="it-IT" sz="1000" dirty="0" err="1">
                <a:solidFill>
                  <a:schemeClr val="bg1">
                    <a:lumMod val="50000"/>
                  </a:schemeClr>
                </a:solidFill>
              </a:rPr>
              <a:t>distribution</a:t>
            </a:r>
            <a:r>
              <a:rPr lang="it-IT" sz="1000" dirty="0">
                <a:solidFill>
                  <a:schemeClr val="bg1">
                    <a:lumMod val="50000"/>
                  </a:schemeClr>
                </a:solidFill>
              </a:rPr>
              <a:t> on </a:t>
            </a:r>
            <a:r>
              <a:rPr lang="it-IT" sz="1000" dirty="0" err="1">
                <a:solidFill>
                  <a:schemeClr val="bg1">
                    <a:lumMod val="50000"/>
                  </a:schemeClr>
                </a:solidFill>
              </a:rPr>
              <a:t>photocathode</a:t>
            </a:r>
            <a:r>
              <a:rPr lang="it-IT" sz="1000" dirty="0">
                <a:solidFill>
                  <a:schemeClr val="bg1">
                    <a:lumMod val="50000"/>
                  </a:schemeClr>
                </a:solidFill>
              </a:rPr>
              <a:t> gun </a:t>
            </a:r>
            <a:r>
              <a:rPr lang="it-IT" sz="1000" dirty="0" err="1">
                <a:solidFill>
                  <a:schemeClr val="bg1">
                    <a:lumMod val="50000"/>
                  </a:schemeClr>
                </a:solidFill>
              </a:rPr>
              <a:t>operation</a:t>
            </a:r>
            <a:r>
              <a:rPr lang="it-IT" sz="1000" dirty="0">
                <a:solidFill>
                  <a:schemeClr val="bg1">
                    <a:lumMod val="50000"/>
                  </a:schemeClr>
                </a:solidFill>
              </a:rPr>
              <a:t>”, SLAC National Accelerator LABORATORY</a:t>
            </a:r>
            <a:endParaRPr sz="1000" dirty="0">
              <a:solidFill>
                <a:schemeClr val="bg1">
                  <a:lumMod val="50000"/>
                </a:schemeClr>
              </a:solidFill>
            </a:endParaRPr>
          </a:p>
        </p:txBody>
      </p:sp>
      <p:sp>
        <p:nvSpPr>
          <p:cNvPr id="6" name="CasellaDiTesto 13">
            <a:extLst>
              <a:ext uri="{FF2B5EF4-FFF2-40B4-BE49-F238E27FC236}">
                <a16:creationId xmlns:a16="http://schemas.microsoft.com/office/drawing/2014/main" id="{46A423F2-E467-BCAA-4E1F-1B5832AC6F67}"/>
              </a:ext>
            </a:extLst>
          </p:cNvPr>
          <p:cNvSpPr txBox="1"/>
          <p:nvPr/>
        </p:nvSpPr>
        <p:spPr>
          <a:xfrm flipH="1">
            <a:off x="3351" y="3243895"/>
            <a:ext cx="1008663" cy="2862322"/>
          </a:xfrm>
          <a:prstGeom prst="rect">
            <a:avLst/>
          </a:prstGeom>
          <a:noFill/>
        </p:spPr>
        <p:txBody>
          <a:bodyPr wrap="square">
            <a:spAutoFit/>
          </a:bodyPr>
          <a:lstStyle/>
          <a:p>
            <a:pPr algn="just">
              <a:defRPr/>
            </a:pPr>
            <a:r>
              <a:rPr lang="it-IT" sz="1000" dirty="0">
                <a:solidFill>
                  <a:schemeClr val="bg1">
                    <a:lumMod val="50000"/>
                  </a:schemeClr>
                </a:solidFill>
              </a:rPr>
              <a:t>[*] Han Chen et al., “Analysis of slice </a:t>
            </a:r>
            <a:r>
              <a:rPr lang="it-IT" sz="1000" dirty="0" err="1">
                <a:solidFill>
                  <a:schemeClr val="bg1">
                    <a:lumMod val="50000"/>
                  </a:schemeClr>
                </a:solidFill>
              </a:rPr>
              <a:t>transverse</a:t>
            </a:r>
            <a:r>
              <a:rPr lang="it-IT" sz="1000" dirty="0">
                <a:solidFill>
                  <a:schemeClr val="bg1">
                    <a:lumMod val="50000"/>
                  </a:schemeClr>
                </a:solidFill>
              </a:rPr>
              <a:t> </a:t>
            </a:r>
            <a:r>
              <a:rPr lang="it-IT" sz="1000" dirty="0" err="1">
                <a:solidFill>
                  <a:schemeClr val="bg1">
                    <a:lumMod val="50000"/>
                  </a:schemeClr>
                </a:solidFill>
              </a:rPr>
              <a:t>emittance</a:t>
            </a:r>
            <a:r>
              <a:rPr lang="it-IT" sz="1000" dirty="0">
                <a:solidFill>
                  <a:schemeClr val="bg1">
                    <a:lumMod val="50000"/>
                  </a:schemeClr>
                </a:solidFill>
              </a:rPr>
              <a:t> </a:t>
            </a:r>
            <a:r>
              <a:rPr lang="it-IT" sz="1000" dirty="0" err="1">
                <a:solidFill>
                  <a:schemeClr val="bg1">
                    <a:lumMod val="50000"/>
                  </a:schemeClr>
                </a:solidFill>
              </a:rPr>
              <a:t>evolution</a:t>
            </a:r>
            <a:r>
              <a:rPr lang="it-IT" sz="1000" dirty="0">
                <a:solidFill>
                  <a:schemeClr val="bg1">
                    <a:lumMod val="50000"/>
                  </a:schemeClr>
                </a:solidFill>
              </a:rPr>
              <a:t> in a </a:t>
            </a:r>
            <a:r>
              <a:rPr lang="it-IT" sz="1000" dirty="0" err="1">
                <a:solidFill>
                  <a:schemeClr val="bg1">
                    <a:lumMod val="50000"/>
                  </a:schemeClr>
                </a:solidFill>
              </a:rPr>
              <a:t>very</a:t>
            </a:r>
            <a:r>
              <a:rPr lang="it-IT" sz="1000" dirty="0">
                <a:solidFill>
                  <a:schemeClr val="bg1">
                    <a:lumMod val="50000"/>
                  </a:schemeClr>
                </a:solidFill>
              </a:rPr>
              <a:t>-High-frequency gun </a:t>
            </a:r>
            <a:r>
              <a:rPr lang="it-IT" sz="1000" dirty="0" err="1">
                <a:solidFill>
                  <a:schemeClr val="bg1">
                    <a:lumMod val="50000"/>
                  </a:schemeClr>
                </a:solidFill>
              </a:rPr>
              <a:t>photoinjector</a:t>
            </a:r>
            <a:r>
              <a:rPr lang="it-IT" sz="1000" dirty="0">
                <a:solidFill>
                  <a:schemeClr val="bg1">
                    <a:lumMod val="50000"/>
                  </a:schemeClr>
                </a:solidFill>
              </a:rPr>
              <a:t>”, Accelerator </a:t>
            </a:r>
            <a:r>
              <a:rPr lang="it-IT" sz="1000" dirty="0" err="1">
                <a:solidFill>
                  <a:schemeClr val="bg1">
                    <a:lumMod val="50000"/>
                  </a:schemeClr>
                </a:solidFill>
              </a:rPr>
              <a:t>laboratory</a:t>
            </a:r>
            <a:r>
              <a:rPr lang="it-IT" sz="1000" dirty="0">
                <a:solidFill>
                  <a:schemeClr val="bg1">
                    <a:lumMod val="50000"/>
                  </a:schemeClr>
                </a:solidFill>
              </a:rPr>
              <a:t>, Department of Engineering </a:t>
            </a:r>
            <a:r>
              <a:rPr lang="it-IT" sz="1000" dirty="0" err="1">
                <a:solidFill>
                  <a:schemeClr val="bg1">
                    <a:lumMod val="50000"/>
                  </a:schemeClr>
                </a:solidFill>
              </a:rPr>
              <a:t>Physics</a:t>
            </a:r>
            <a:r>
              <a:rPr lang="it-IT" sz="1000" dirty="0">
                <a:solidFill>
                  <a:schemeClr val="bg1">
                    <a:lumMod val="50000"/>
                  </a:schemeClr>
                </a:solidFill>
              </a:rPr>
              <a:t>, </a:t>
            </a:r>
            <a:r>
              <a:rPr lang="it-IT" sz="1000" dirty="0" err="1">
                <a:solidFill>
                  <a:schemeClr val="bg1">
                    <a:lumMod val="50000"/>
                  </a:schemeClr>
                </a:solidFill>
              </a:rPr>
              <a:t>Tsinghua</a:t>
            </a:r>
            <a:r>
              <a:rPr lang="it-IT" sz="1000" dirty="0">
                <a:solidFill>
                  <a:schemeClr val="bg1">
                    <a:lumMod val="50000"/>
                  </a:schemeClr>
                </a:solidFill>
              </a:rPr>
              <a:t> University, Beijing, China</a:t>
            </a:r>
            <a:endParaRPr sz="1000" dirty="0">
              <a:solidFill>
                <a:schemeClr val="bg1">
                  <a:lumMod val="50000"/>
                </a:schemeClr>
              </a:solidFill>
            </a:endParaRPr>
          </a:p>
        </p:txBody>
      </p:sp>
      <p:pic>
        <p:nvPicPr>
          <p:cNvPr id="7" name="Picture 24" descr="Logo&#10;&#10;Description automatically generated">
            <a:extLst>
              <a:ext uri="{FF2B5EF4-FFF2-40B4-BE49-F238E27FC236}">
                <a16:creationId xmlns:a16="http://schemas.microsoft.com/office/drawing/2014/main" id="{B7572C8B-34DF-55DD-CE67-F813AEA78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Logo&#10;&#10;Description automatically generated with low confidence">
            <a:extLst>
              <a:ext uri="{FF2B5EF4-FFF2-40B4-BE49-F238E27FC236}">
                <a16:creationId xmlns:a16="http://schemas.microsoft.com/office/drawing/2014/main" id="{59DBD8CD-468E-42CE-4733-AC308F702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Logo, icon&#10;&#10;Description automatically generated">
            <a:extLst>
              <a:ext uri="{FF2B5EF4-FFF2-40B4-BE49-F238E27FC236}">
                <a16:creationId xmlns:a16="http://schemas.microsoft.com/office/drawing/2014/main" id="{ED9455BB-A10B-BADB-64A1-3F54FB21FC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24">
            <a:extLst>
              <a:ext uri="{FF2B5EF4-FFF2-40B4-BE49-F238E27FC236}">
                <a16:creationId xmlns:a16="http://schemas.microsoft.com/office/drawing/2014/main" id="{2FA405B3-EF0D-1864-33BC-713845A29B80}"/>
              </a:ext>
            </a:extLst>
          </p:cNvPr>
          <p:cNvSpPr txBox="1"/>
          <p:nvPr/>
        </p:nvSpPr>
        <p:spPr>
          <a:xfrm>
            <a:off x="2268388" y="12304"/>
            <a:ext cx="7310235" cy="1077218"/>
          </a:xfrm>
          <a:prstGeom prst="rect">
            <a:avLst/>
          </a:prstGeom>
          <a:noFill/>
        </p:spPr>
        <p:txBody>
          <a:bodyPr wrap="square" rtlCol="0">
            <a:spAutoFit/>
          </a:bodyPr>
          <a:lstStyle/>
          <a:p>
            <a:pPr algn="ctr"/>
            <a:r>
              <a:rPr lang="en-GB" sz="3200" b="1" dirty="0">
                <a:solidFill>
                  <a:schemeClr val="tx1"/>
                </a:solidFill>
                <a:latin typeface="+mj-lt"/>
              </a:rPr>
              <a:t>Space charge forces: </a:t>
            </a:r>
          </a:p>
          <a:p>
            <a:pPr algn="ctr"/>
            <a:r>
              <a:rPr lang="en-GB" sz="3200" b="1" dirty="0">
                <a:solidFill>
                  <a:schemeClr val="tx1"/>
                </a:solidFill>
                <a:latin typeface="+mj-lt"/>
              </a:rPr>
              <a:t>Field shape</a:t>
            </a:r>
          </a:p>
        </p:txBody>
      </p:sp>
      <p:pic>
        <p:nvPicPr>
          <p:cNvPr id="11" name="Picture 10" descr="Chart, line chart&#10;&#10;Description automatically generated">
            <a:extLst>
              <a:ext uri="{FF2B5EF4-FFF2-40B4-BE49-F238E27FC236}">
                <a16:creationId xmlns:a16="http://schemas.microsoft.com/office/drawing/2014/main" id="{DCDD1053-399C-A1FF-B3C0-E1D50E5B4B38}"/>
              </a:ext>
            </a:extLst>
          </p:cNvPr>
          <p:cNvPicPr>
            <a:picLocks noChangeAspect="1"/>
          </p:cNvPicPr>
          <p:nvPr/>
        </p:nvPicPr>
        <p:blipFill rotWithShape="1">
          <a:blip r:embed="rId9"/>
          <a:srcRect r="9307"/>
          <a:stretch/>
        </p:blipFill>
        <p:spPr>
          <a:xfrm>
            <a:off x="8243641" y="3555735"/>
            <a:ext cx="3685046" cy="2415944"/>
          </a:xfrm>
          <a:prstGeom prst="rect">
            <a:avLst/>
          </a:prstGeom>
        </p:spPr>
      </p:pic>
      <p:pic>
        <p:nvPicPr>
          <p:cNvPr id="12" name="Picture 11" descr="Chart, line chart&#10;&#10;Description automatically generated">
            <a:extLst>
              <a:ext uri="{FF2B5EF4-FFF2-40B4-BE49-F238E27FC236}">
                <a16:creationId xmlns:a16="http://schemas.microsoft.com/office/drawing/2014/main" id="{8E0D05A1-02E4-7A54-F8E2-EAEE0EAEC120}"/>
              </a:ext>
            </a:extLst>
          </p:cNvPr>
          <p:cNvPicPr>
            <a:picLocks noChangeAspect="1"/>
          </p:cNvPicPr>
          <p:nvPr/>
        </p:nvPicPr>
        <p:blipFill rotWithShape="1">
          <a:blip r:embed="rId10"/>
          <a:srcRect l="1958" r="9307"/>
          <a:stretch/>
        </p:blipFill>
        <p:spPr>
          <a:xfrm>
            <a:off x="8294454" y="1233412"/>
            <a:ext cx="3605456" cy="2415944"/>
          </a:xfrm>
          <a:prstGeom prst="rect">
            <a:avLst/>
          </a:prstGeom>
        </p:spPr>
      </p:pic>
      <mc:AlternateContent xmlns:mc="http://schemas.openxmlformats.org/markup-compatibility/2006" xmlns:a14="http://schemas.microsoft.com/office/drawing/2010/main">
        <mc:Choice Requires="a14">
          <p:sp>
            <p:nvSpPr>
              <p:cNvPr id="13" name="Titolo 1">
                <a:extLst>
                  <a:ext uri="{FF2B5EF4-FFF2-40B4-BE49-F238E27FC236}">
                    <a16:creationId xmlns:a16="http://schemas.microsoft.com/office/drawing/2014/main" id="{17D51A6F-948C-1778-47A6-4D10E0F9A5D5}"/>
                  </a:ext>
                </a:extLst>
              </p:cNvPr>
              <p:cNvSpPr txBox="1">
                <a:spLocks noChangeArrowheads="1"/>
              </p:cNvSpPr>
              <p:nvPr/>
            </p:nvSpPr>
            <p:spPr>
              <a:xfrm>
                <a:off x="8082905" y="1125857"/>
                <a:ext cx="4317804" cy="265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IT" sz="2000" dirty="0">
                    <a:ea typeface="ＭＳ Ｐゴシック" panose="020B0600070205080204" pitchFamily="34" charset="-128"/>
                  </a:rPr>
                  <a:t>Cigar like regime (</a:t>
                </a:r>
                <a14:m>
                  <m:oMath xmlns:m="http://schemas.openxmlformats.org/officeDocument/2006/math">
                    <m:r>
                      <m:rPr>
                        <m:sty m:val="p"/>
                      </m:rPr>
                      <a:rPr lang="it-IT" altLang="en-IT" sz="2000" b="0" i="0" dirty="0" smtClean="0">
                        <a:latin typeface="Cambria Math" panose="02040503050406030204" pitchFamily="18" charset="0"/>
                        <a:ea typeface="ＭＳ Ｐゴシック" panose="020B0600070205080204" pitchFamily="34" charset="-128"/>
                      </a:rPr>
                      <m:t>R</m:t>
                    </m:r>
                    <m:r>
                      <a:rPr lang="en-GB" altLang="en-IT" sz="2000" i="1" dirty="0" smtClean="0">
                        <a:latin typeface="Cambria Math" panose="02040503050406030204" pitchFamily="18" charset="0"/>
                        <a:ea typeface="ＭＳ Ｐゴシック" panose="020B0600070205080204" pitchFamily="34" charset="-128"/>
                      </a:rPr>
                      <m:t>≪</m:t>
                    </m:r>
                    <m:r>
                      <a:rPr lang="en-GB" altLang="en-IT" sz="2000" i="1" dirty="0" smtClean="0">
                        <a:latin typeface="Cambria Math" panose="02040503050406030204" pitchFamily="18" charset="0"/>
                        <a:ea typeface="ＭＳ Ｐゴシック" panose="020B0600070205080204" pitchFamily="34" charset="-128"/>
                      </a:rPr>
                      <m:t>𝐿</m:t>
                    </m:r>
                  </m:oMath>
                </a14:m>
                <a:r>
                  <a:rPr lang="en-GB" altLang="en-IT" sz="2000" dirty="0">
                    <a:ea typeface="ＭＳ Ｐゴシック" panose="020B0600070205080204" pitchFamily="34" charset="-128"/>
                  </a:rPr>
                  <a:t>)</a:t>
                </a:r>
              </a:p>
            </p:txBody>
          </p:sp>
        </mc:Choice>
        <mc:Fallback xmlns="">
          <p:sp>
            <p:nvSpPr>
              <p:cNvPr id="13" name="Titolo 1">
                <a:extLst>
                  <a:ext uri="{FF2B5EF4-FFF2-40B4-BE49-F238E27FC236}">
                    <a16:creationId xmlns:a16="http://schemas.microsoft.com/office/drawing/2014/main" id="{17D51A6F-948C-1778-47A6-4D10E0F9A5D5}"/>
                  </a:ext>
                </a:extLst>
              </p:cNvPr>
              <p:cNvSpPr txBox="1">
                <a:spLocks noRot="1" noChangeAspect="1" noMove="1" noResize="1" noEditPoints="1" noAdjustHandles="1" noChangeArrowheads="1" noChangeShapeType="1" noTextEdit="1"/>
              </p:cNvSpPr>
              <p:nvPr/>
            </p:nvSpPr>
            <p:spPr>
              <a:xfrm>
                <a:off x="8082905" y="1125857"/>
                <a:ext cx="4317804" cy="265264"/>
              </a:xfrm>
              <a:prstGeom prst="rect">
                <a:avLst/>
              </a:prstGeom>
              <a:blipFill>
                <a:blip r:embed="rId11"/>
                <a:stretch>
                  <a:fillRect t="-36364" b="-59091"/>
                </a:stretch>
              </a:blipFill>
            </p:spPr>
            <p:txBody>
              <a:bodyPr/>
              <a:lstStyle/>
              <a:p>
                <a:r>
                  <a:rPr lang="en-IT">
                    <a:noFill/>
                  </a:rPr>
                  <a:t> </a:t>
                </a:r>
              </a:p>
            </p:txBody>
          </p:sp>
        </mc:Fallback>
      </mc:AlternateContent>
      <p:sp>
        <p:nvSpPr>
          <p:cNvPr id="20" name="Footer Placeholder 19">
            <a:extLst>
              <a:ext uri="{FF2B5EF4-FFF2-40B4-BE49-F238E27FC236}">
                <a16:creationId xmlns:a16="http://schemas.microsoft.com/office/drawing/2014/main" id="{6D99917C-4E6A-890C-534D-C45677C14D91}"/>
              </a:ext>
            </a:extLst>
          </p:cNvPr>
          <p:cNvSpPr>
            <a:spLocks noGrp="1"/>
          </p:cNvSpPr>
          <p:nvPr>
            <p:ph type="ftr" sz="quarter" idx="11"/>
          </p:nvPr>
        </p:nvSpPr>
        <p:spPr/>
        <p:txBody>
          <a:bodyPr/>
          <a:lstStyle/>
          <a:p>
            <a:r>
              <a:rPr lang="en-GB"/>
              <a:t>Beam Dynamics of high brightness beams in RF photoinjector</a:t>
            </a:r>
            <a:endParaRPr lang="en-IT"/>
          </a:p>
        </p:txBody>
      </p:sp>
      <p:sp>
        <p:nvSpPr>
          <p:cNvPr id="22" name="Slide Number Placeholder 21">
            <a:extLst>
              <a:ext uri="{FF2B5EF4-FFF2-40B4-BE49-F238E27FC236}">
                <a16:creationId xmlns:a16="http://schemas.microsoft.com/office/drawing/2014/main" id="{41E567FD-4A13-9FB1-6E65-224DC4E3A4B7}"/>
              </a:ext>
            </a:extLst>
          </p:cNvPr>
          <p:cNvSpPr>
            <a:spLocks noGrp="1"/>
          </p:cNvSpPr>
          <p:nvPr>
            <p:ph type="sldNum" sz="quarter" idx="12"/>
          </p:nvPr>
        </p:nvSpPr>
        <p:spPr/>
        <p:txBody>
          <a:bodyPr/>
          <a:lstStyle/>
          <a:p>
            <a:fld id="{423FAE88-FE44-0B47-88A3-ABDC25BA5526}" type="slidenum">
              <a:rPr lang="en-IT" smtClean="0"/>
              <a:t>13</a:t>
            </a:fld>
            <a:endParaRPr lang="en-IT"/>
          </a:p>
        </p:txBody>
      </p:sp>
      <p:grpSp>
        <p:nvGrpSpPr>
          <p:cNvPr id="33" name="Group 32">
            <a:extLst>
              <a:ext uri="{FF2B5EF4-FFF2-40B4-BE49-F238E27FC236}">
                <a16:creationId xmlns:a16="http://schemas.microsoft.com/office/drawing/2014/main" id="{45DCB201-40B1-5C2E-2DF4-FCA9BD9D6B94}"/>
              </a:ext>
            </a:extLst>
          </p:cNvPr>
          <p:cNvGrpSpPr/>
          <p:nvPr/>
        </p:nvGrpSpPr>
        <p:grpSpPr>
          <a:xfrm>
            <a:off x="5247067" y="1096593"/>
            <a:ext cx="2730063" cy="4932268"/>
            <a:chOff x="3850500" y="45562"/>
            <a:chExt cx="5026520" cy="8743214"/>
          </a:xfrm>
        </p:grpSpPr>
        <p:pic>
          <p:nvPicPr>
            <p:cNvPr id="27" name="Picture 26" descr="A graph of a function&#10;&#10;Description automatically generated">
              <a:extLst>
                <a:ext uri="{FF2B5EF4-FFF2-40B4-BE49-F238E27FC236}">
                  <a16:creationId xmlns:a16="http://schemas.microsoft.com/office/drawing/2014/main" id="{CA31A3D3-E564-8869-9123-C4F791864826}"/>
                </a:ext>
              </a:extLst>
            </p:cNvPr>
            <p:cNvPicPr>
              <a:picLocks noChangeAspect="1"/>
            </p:cNvPicPr>
            <p:nvPr/>
          </p:nvPicPr>
          <p:blipFill>
            <a:blip r:embed="rId12"/>
            <a:stretch>
              <a:fillRect/>
            </a:stretch>
          </p:blipFill>
          <p:spPr>
            <a:xfrm>
              <a:off x="3850500" y="45562"/>
              <a:ext cx="4737100" cy="4368800"/>
            </a:xfrm>
            <a:prstGeom prst="rect">
              <a:avLst/>
            </a:prstGeom>
          </p:spPr>
        </p:pic>
        <p:pic>
          <p:nvPicPr>
            <p:cNvPr id="29" name="Picture 28" descr="A graph with a blue line&#10;&#10;Description automatically generated">
              <a:extLst>
                <a:ext uri="{FF2B5EF4-FFF2-40B4-BE49-F238E27FC236}">
                  <a16:creationId xmlns:a16="http://schemas.microsoft.com/office/drawing/2014/main" id="{0CBE06B3-F36E-1282-4C5B-62DEE20950B2}"/>
                </a:ext>
              </a:extLst>
            </p:cNvPr>
            <p:cNvPicPr>
              <a:picLocks noChangeAspect="1"/>
            </p:cNvPicPr>
            <p:nvPr/>
          </p:nvPicPr>
          <p:blipFill>
            <a:blip r:embed="rId13"/>
            <a:stretch>
              <a:fillRect/>
            </a:stretch>
          </p:blipFill>
          <p:spPr>
            <a:xfrm>
              <a:off x="3850500" y="4369176"/>
              <a:ext cx="4737100" cy="4419600"/>
            </a:xfrm>
            <a:prstGeom prst="rect">
              <a:avLst/>
            </a:prstGeom>
          </p:spPr>
        </p:pic>
        <p:sp>
          <p:nvSpPr>
            <p:cNvPr id="30" name="Oval 29">
              <a:extLst>
                <a:ext uri="{FF2B5EF4-FFF2-40B4-BE49-F238E27FC236}">
                  <a16:creationId xmlns:a16="http://schemas.microsoft.com/office/drawing/2014/main" id="{F11D52C0-27C8-DCCD-DE42-FBB06BAF7356}"/>
                </a:ext>
              </a:extLst>
            </p:cNvPr>
            <p:cNvSpPr/>
            <p:nvPr/>
          </p:nvSpPr>
          <p:spPr bwMode="auto">
            <a:xfrm rot="18635680">
              <a:off x="6165345" y="-254924"/>
              <a:ext cx="676438" cy="4746912"/>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31" name="Oval 30">
              <a:extLst>
                <a:ext uri="{FF2B5EF4-FFF2-40B4-BE49-F238E27FC236}">
                  <a16:creationId xmlns:a16="http://schemas.microsoft.com/office/drawing/2014/main" id="{05EB4D56-5F37-EC32-0B66-7DA623616ED7}"/>
                </a:ext>
              </a:extLst>
            </p:cNvPr>
            <p:cNvSpPr/>
            <p:nvPr/>
          </p:nvSpPr>
          <p:spPr bwMode="auto">
            <a:xfrm rot="18635680">
              <a:off x="6157209" y="4117619"/>
              <a:ext cx="650237" cy="4668528"/>
            </a:xfrm>
            <a:prstGeom prst="ellipse">
              <a:avLst/>
            </a:prstGeom>
            <a:noFill/>
            <a:ln w="9525" cap="flat" cmpd="sng" algn="ctr">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32" name="Oval 31">
              <a:extLst>
                <a:ext uri="{FF2B5EF4-FFF2-40B4-BE49-F238E27FC236}">
                  <a16:creationId xmlns:a16="http://schemas.microsoft.com/office/drawing/2014/main" id="{3568E9EA-D355-8758-2E69-5FA9520F4F8D}"/>
                </a:ext>
              </a:extLst>
            </p:cNvPr>
            <p:cNvSpPr/>
            <p:nvPr/>
          </p:nvSpPr>
          <p:spPr bwMode="auto">
            <a:xfrm rot="18635680">
              <a:off x="5957100" y="4101329"/>
              <a:ext cx="1070184" cy="4691867"/>
            </a:xfrm>
            <a:prstGeom prst="ellipse">
              <a:avLst/>
            </a:prstGeom>
            <a:noFill/>
            <a:ln w="28575"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grpSp>
      <p:cxnSp>
        <p:nvCxnSpPr>
          <p:cNvPr id="35" name="Straight Arrow Connector 34">
            <a:extLst>
              <a:ext uri="{FF2B5EF4-FFF2-40B4-BE49-F238E27FC236}">
                <a16:creationId xmlns:a16="http://schemas.microsoft.com/office/drawing/2014/main" id="{38F0E41F-8BB4-2CF2-316A-B80447C8E21C}"/>
              </a:ext>
            </a:extLst>
          </p:cNvPr>
          <p:cNvCxnSpPr>
            <a:stCxn id="3" idx="3"/>
            <a:endCxn id="27" idx="1"/>
          </p:cNvCxnSpPr>
          <p:nvPr/>
        </p:nvCxnSpPr>
        <p:spPr bwMode="auto">
          <a:xfrm flipV="1">
            <a:off x="4701907" y="2328869"/>
            <a:ext cx="545160" cy="275547"/>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Arrow Connector 35">
            <a:extLst>
              <a:ext uri="{FF2B5EF4-FFF2-40B4-BE49-F238E27FC236}">
                <a16:creationId xmlns:a16="http://schemas.microsoft.com/office/drawing/2014/main" id="{E5C13E1E-89DF-FCB5-28B4-068C4A08C6C9}"/>
              </a:ext>
            </a:extLst>
          </p:cNvPr>
          <p:cNvCxnSpPr>
            <a:stCxn id="3" idx="3"/>
            <a:endCxn id="29" idx="1"/>
          </p:cNvCxnSpPr>
          <p:nvPr/>
        </p:nvCxnSpPr>
        <p:spPr bwMode="auto">
          <a:xfrm>
            <a:off x="4701907" y="2604416"/>
            <a:ext cx="545160" cy="2177841"/>
          </a:xfrm>
          <a:prstGeom prst="straightConnector1">
            <a:avLst/>
          </a:prstGeom>
          <a:noFill/>
          <a:ln w="9525"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11404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group of colored circles&#10;&#10;Description automatically generated">
            <a:extLst>
              <a:ext uri="{FF2B5EF4-FFF2-40B4-BE49-F238E27FC236}">
                <a16:creationId xmlns:a16="http://schemas.microsoft.com/office/drawing/2014/main" id="{1457A3B7-5B7C-19CE-D5C3-82EF498B3AC5}"/>
              </a:ext>
            </a:extLst>
          </p:cNvPr>
          <p:cNvPicPr>
            <a:picLocks noChangeAspect="1"/>
          </p:cNvPicPr>
          <p:nvPr/>
        </p:nvPicPr>
        <p:blipFill>
          <a:blip r:embed="rId3"/>
          <a:stretch>
            <a:fillRect/>
          </a:stretch>
        </p:blipFill>
        <p:spPr>
          <a:xfrm>
            <a:off x="6858725" y="1931560"/>
            <a:ext cx="4635500" cy="4051300"/>
          </a:xfrm>
          <a:prstGeom prst="rect">
            <a:avLst/>
          </a:prstGeom>
        </p:spPr>
      </p:pic>
      <p:sp>
        <p:nvSpPr>
          <p:cNvPr id="2" name="TextBox 1">
            <a:extLst>
              <a:ext uri="{FF2B5EF4-FFF2-40B4-BE49-F238E27FC236}">
                <a16:creationId xmlns:a16="http://schemas.microsoft.com/office/drawing/2014/main" id="{888C80B2-A754-BF9A-DDF3-C0EDAFB991B2}"/>
              </a:ext>
            </a:extLst>
          </p:cNvPr>
          <p:cNvSpPr txBox="1"/>
          <p:nvPr/>
        </p:nvSpPr>
        <p:spPr>
          <a:xfrm>
            <a:off x="6375862" y="3059084"/>
            <a:ext cx="184731" cy="230832"/>
          </a:xfrm>
          <a:prstGeom prst="rect">
            <a:avLst/>
          </a:prstGeom>
          <a:noFill/>
        </p:spPr>
        <p:txBody>
          <a:bodyPr wrap="none" rtlCol="0">
            <a:spAutoFit/>
          </a:bodyPr>
          <a:lstStyle/>
          <a:p>
            <a:endParaRPr lang="en-IT"/>
          </a:p>
        </p:txBody>
      </p:sp>
      <p:pic>
        <p:nvPicPr>
          <p:cNvPr id="5" name="Picture 24" descr="Logo&#10;&#10;Description automatically generated">
            <a:extLst>
              <a:ext uri="{FF2B5EF4-FFF2-40B4-BE49-F238E27FC236}">
                <a16:creationId xmlns:a16="http://schemas.microsoft.com/office/drawing/2014/main" id="{3DC521BD-9509-5699-A089-01787E8A5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Logo&#10;&#10;Description automatically generated with low confidence">
            <a:extLst>
              <a:ext uri="{FF2B5EF4-FFF2-40B4-BE49-F238E27FC236}">
                <a16:creationId xmlns:a16="http://schemas.microsoft.com/office/drawing/2014/main" id="{BB849DA4-0BA4-D520-1DFE-09663A168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Logo, icon&#10;&#10;Description automatically generated">
            <a:extLst>
              <a:ext uri="{FF2B5EF4-FFF2-40B4-BE49-F238E27FC236}">
                <a16:creationId xmlns:a16="http://schemas.microsoft.com/office/drawing/2014/main" id="{74D10B0B-2E5D-F5A2-A282-7DA4ABA6B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24">
            <a:extLst>
              <a:ext uri="{FF2B5EF4-FFF2-40B4-BE49-F238E27FC236}">
                <a16:creationId xmlns:a16="http://schemas.microsoft.com/office/drawing/2014/main" id="{72B3D594-7F82-865A-CC32-1FAE74C0AF31}"/>
              </a:ext>
            </a:extLst>
          </p:cNvPr>
          <p:cNvSpPr txBox="1"/>
          <p:nvPr/>
        </p:nvSpPr>
        <p:spPr>
          <a:xfrm>
            <a:off x="2594138" y="40557"/>
            <a:ext cx="6581803" cy="1077218"/>
          </a:xfrm>
          <a:prstGeom prst="rect">
            <a:avLst/>
          </a:prstGeom>
          <a:noFill/>
        </p:spPr>
        <p:txBody>
          <a:bodyPr wrap="square" rtlCol="0">
            <a:spAutoFit/>
          </a:bodyPr>
          <a:lstStyle/>
          <a:p>
            <a:pPr algn="ctr"/>
            <a:r>
              <a:rPr lang="en-GB" sz="3200" b="1" dirty="0">
                <a:solidFill>
                  <a:schemeClr val="tx1"/>
                </a:solidFill>
                <a:latin typeface="+mj-lt"/>
              </a:rPr>
              <a:t>Space charge forces: analytical approach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5D7E93-C560-2B61-3F5C-4BF83AB23E4C}"/>
                  </a:ext>
                </a:extLst>
              </p:cNvPr>
              <p:cNvSpPr txBox="1"/>
              <p:nvPr/>
            </p:nvSpPr>
            <p:spPr>
              <a:xfrm>
                <a:off x="289899" y="1810974"/>
                <a:ext cx="6382260" cy="5492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IT" sz="1600" i="1" smtClean="0">
                              <a:solidFill>
                                <a:srgbClr val="000000"/>
                              </a:solidFill>
                              <a:latin typeface="Cambria Math" panose="02040503050406030204" pitchFamily="18" charset="0"/>
                            </a:rPr>
                          </m:ctrlPr>
                        </m:acc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𝐺</m:t>
                              </m:r>
                            </m:e>
                            <m:sub>
                              <m:r>
                                <a:rPr lang="it-IT" sz="1600" b="0" i="1" smtClean="0">
                                  <a:solidFill>
                                    <a:srgbClr val="000000"/>
                                  </a:solidFill>
                                  <a:latin typeface="Cambria Math" panose="02040503050406030204" pitchFamily="18" charset="0"/>
                                </a:rPr>
                                <m:t>𝑚</m:t>
                              </m:r>
                            </m:sub>
                          </m:sSub>
                        </m:e>
                      </m:acc>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𝜃</m:t>
                          </m:r>
                          <m:r>
                            <a:rPr lang="it-IT" sz="1600" b="0" i="1" smtClean="0">
                              <a:solidFill>
                                <a:srgbClr val="000000"/>
                              </a:solidFill>
                              <a:latin typeface="Cambria Math" panose="02040503050406030204" pitchFamily="18" charset="0"/>
                            </a:rPr>
                            <m:t>, </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𝜃</m:t>
                              </m:r>
                            </m:e>
                            <m:sup>
                              <m:r>
                                <a:rPr lang="it-IT" sz="1600" b="0" i="1" smtClean="0">
                                  <a:solidFill>
                                    <a:srgbClr val="000000"/>
                                  </a:solidFill>
                                  <a:latin typeface="Cambria Math" panose="02040503050406030204" pitchFamily="18" charset="0"/>
                                </a:rPr>
                                <m:t>′</m:t>
                              </m:r>
                            </m:sup>
                          </m:sSup>
                        </m:e>
                      </m:d>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𝛼</m:t>
                              </m:r>
                            </m:e>
                            <m:sub>
                              <m:r>
                                <a:rPr lang="it-IT" sz="1600" b="0" i="1" smtClean="0">
                                  <a:solidFill>
                                    <a:srgbClr val="000000"/>
                                  </a:solidFill>
                                  <a:latin typeface="Cambria Math" panose="02040503050406030204" pitchFamily="18" charset="0"/>
                                </a:rPr>
                                <m:t>𝑚</m:t>
                              </m:r>
                            </m:sub>
                          </m:sSub>
                          <m:r>
                            <a:rPr lang="it-IT" sz="1600" b="0" i="1" smtClean="0">
                              <a:solidFill>
                                <a:srgbClr val="000000"/>
                              </a:solidFill>
                              <a:latin typeface="Cambria Math" panose="02040503050406030204" pitchFamily="18" charset="0"/>
                            </a:rPr>
                            <m:t> </m:t>
                          </m:r>
                          <m:r>
                            <m:rPr>
                              <m:sty m:val="p"/>
                            </m:rPr>
                            <a:rPr lang="it-IT" sz="1600" b="0" i="0" smtClean="0">
                              <a:solidFill>
                                <a:srgbClr val="000000"/>
                              </a:solidFill>
                              <a:latin typeface="Cambria Math" panose="02040503050406030204" pitchFamily="18" charset="0"/>
                            </a:rPr>
                            <m:t>cos</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𝑚</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𝜃</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𝜃</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m:t>
                          </m:r>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𝜋</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𝜀</m:t>
                              </m:r>
                            </m:e>
                            <m:sub>
                              <m:r>
                                <a:rPr lang="it-IT" sz="1600" b="0" i="1" smtClean="0">
                                  <a:solidFill>
                                    <a:srgbClr val="000000"/>
                                  </a:solidFill>
                                  <a:latin typeface="Cambria Math" panose="02040503050406030204" pitchFamily="18" charset="0"/>
                                </a:rPr>
                                <m:t>0</m:t>
                              </m:r>
                            </m:sub>
                          </m:sSub>
                        </m:den>
                      </m:f>
                      <m:d>
                        <m:dPr>
                          <m:begChr m:val="{"/>
                          <m:endChr m:val=""/>
                          <m:ctrlPr>
                            <a:rPr lang="it-IT" sz="1600" b="0" i="1" smtClean="0">
                              <a:solidFill>
                                <a:srgbClr val="000000"/>
                              </a:solidFill>
                              <a:latin typeface="Cambria Math" panose="02040503050406030204" pitchFamily="18" charset="0"/>
                            </a:rPr>
                          </m:ctrlPr>
                        </m:dPr>
                        <m:e>
                          <m:eqArr>
                            <m:eqArrPr>
                              <m:ctrlPr>
                                <a:rPr lang="it-IT" sz="1600" b="0" i="1" smtClean="0">
                                  <a:solidFill>
                                    <a:srgbClr val="000000"/>
                                  </a:solidFill>
                                  <a:latin typeface="Cambria Math" panose="02040503050406030204" pitchFamily="18" charset="0"/>
                                </a:rPr>
                              </m:ctrlPr>
                            </m:eqArr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𝐾</m:t>
                                  </m:r>
                                </m:e>
                                <m:sub>
                                  <m:r>
                                    <a:rPr lang="it-IT" sz="1600" b="0" i="1" smtClean="0">
                                      <a:solidFill>
                                        <a:srgbClr val="000000"/>
                                      </a:solidFill>
                                      <a:latin typeface="Cambria Math" panose="02040503050406030204" pitchFamily="18" charset="0"/>
                                    </a:rPr>
                                    <m:t>𝑚</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𝑘𝑟</m:t>
                                  </m:r>
                                </m:e>
                              </m:d>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𝐼</m:t>
                                  </m:r>
                                </m:e>
                                <m:sub>
                                  <m:r>
                                    <a:rPr lang="it-IT" sz="1600" b="0" i="1" smtClean="0">
                                      <a:solidFill>
                                        <a:srgbClr val="000000"/>
                                      </a:solidFill>
                                      <a:latin typeface="Cambria Math" panose="02040503050406030204" pitchFamily="18" charset="0"/>
                                    </a:rPr>
                                    <m:t>𝑚</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𝑘𝑟</m:t>
                                  </m:r>
                                  <m:r>
                                    <a:rPr lang="it-IT" sz="1600" b="0" i="1" smtClean="0">
                                      <a:solidFill>
                                        <a:srgbClr val="000000"/>
                                      </a:solidFill>
                                      <a:latin typeface="Cambria Math" panose="02040503050406030204" pitchFamily="18" charset="0"/>
                                    </a:rPr>
                                    <m:t>′</m:t>
                                  </m:r>
                                </m:e>
                              </m:d>
                              <m:r>
                                <a:rPr lang="it-IT" sz="1600" b="0" i="1" smtClean="0">
                                  <a:solidFill>
                                    <a:srgbClr val="000000"/>
                                  </a:solidFill>
                                  <a:latin typeface="Cambria Math" panose="02040503050406030204" pitchFamily="18" charset="0"/>
                                </a:rPr>
                                <m:t>            0&lt;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&lt;</m:t>
                              </m:r>
                              <m:r>
                                <a:rPr lang="it-IT" sz="1600" b="0" i="1" smtClean="0">
                                  <a:solidFill>
                                    <a:srgbClr val="000000"/>
                                  </a:solidFill>
                                  <a:latin typeface="Cambria Math" panose="02040503050406030204" pitchFamily="18" charset="0"/>
                                </a:rPr>
                                <m:t>𝑟</m:t>
                              </m:r>
                            </m:e>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𝐾</m:t>
                                  </m:r>
                                </m:e>
                                <m:sub>
                                  <m:r>
                                    <a:rPr lang="it-IT" sz="1600" b="0" i="1" smtClean="0">
                                      <a:solidFill>
                                        <a:srgbClr val="000000"/>
                                      </a:solidFill>
                                      <a:latin typeface="Cambria Math" panose="02040503050406030204" pitchFamily="18" charset="0"/>
                                    </a:rPr>
                                    <m:t>𝑚</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e>
                              </m:d>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𝐼</m:t>
                                  </m:r>
                                </m:e>
                                <m:sub>
                                  <m:r>
                                    <a:rPr lang="it-IT" sz="1600" b="0" i="1" smtClean="0">
                                      <a:solidFill>
                                        <a:srgbClr val="000000"/>
                                      </a:solidFill>
                                      <a:latin typeface="Cambria Math" panose="02040503050406030204" pitchFamily="18" charset="0"/>
                                    </a:rPr>
                                    <m:t>𝑚</m:t>
                                  </m:r>
                                </m:sub>
                              </m:sSub>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𝑘𝑟</m:t>
                                  </m:r>
                                </m:e>
                              </m:d>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&lt;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&lt;</m:t>
                              </m:r>
                              <m:r>
                                <a:rPr lang="it-IT" sz="1600" b="0" i="1" smtClean="0">
                                  <a:solidFill>
                                    <a:srgbClr val="000000"/>
                                  </a:solidFill>
                                  <a:latin typeface="Cambria Math" panose="02040503050406030204" pitchFamily="18" charset="0"/>
                                </a:rPr>
                                <m:t>𝑎</m:t>
                              </m:r>
                            </m:e>
                          </m:eqArr>
                        </m:e>
                      </m:d>
                    </m:oMath>
                  </m:oMathPara>
                </a14:m>
                <a:endParaRPr lang="en-IT" sz="1400" dirty="0">
                  <a:solidFill>
                    <a:srgbClr val="000000"/>
                  </a:solidFill>
                </a:endParaRPr>
              </a:p>
            </p:txBody>
          </p:sp>
        </mc:Choice>
        <mc:Fallback xmlns="">
          <p:sp>
            <p:nvSpPr>
              <p:cNvPr id="9" name="TextBox 8">
                <a:extLst>
                  <a:ext uri="{FF2B5EF4-FFF2-40B4-BE49-F238E27FC236}">
                    <a16:creationId xmlns:a16="http://schemas.microsoft.com/office/drawing/2014/main" id="{815D7E93-C560-2B61-3F5C-4BF83AB23E4C}"/>
                  </a:ext>
                </a:extLst>
              </p:cNvPr>
              <p:cNvSpPr txBox="1">
                <a:spLocks noRot="1" noChangeAspect="1" noMove="1" noResize="1" noEditPoints="1" noAdjustHandles="1" noChangeArrowheads="1" noChangeShapeType="1" noTextEdit="1"/>
              </p:cNvSpPr>
              <p:nvPr/>
            </p:nvSpPr>
            <p:spPr>
              <a:xfrm>
                <a:off x="289899" y="1810974"/>
                <a:ext cx="6382260" cy="549253"/>
              </a:xfrm>
              <a:prstGeom prst="rect">
                <a:avLst/>
              </a:prstGeom>
              <a:blipFill>
                <a:blip r:embed="rId7"/>
                <a:stretch>
                  <a:fillRect l="-398" t="-222727" b="-315909"/>
                </a:stretch>
              </a:blipFill>
            </p:spPr>
            <p:txBody>
              <a:bodyPr/>
              <a:lstStyle/>
              <a:p>
                <a:r>
                  <a:rPr lang="en-IT">
                    <a:noFill/>
                  </a:rPr>
                  <a:t> </a:t>
                </a:r>
              </a:p>
            </p:txBody>
          </p:sp>
        </mc:Fallback>
      </mc:AlternateContent>
      <p:sp>
        <p:nvSpPr>
          <p:cNvPr id="10" name="TextBox 9">
            <a:extLst>
              <a:ext uri="{FF2B5EF4-FFF2-40B4-BE49-F238E27FC236}">
                <a16:creationId xmlns:a16="http://schemas.microsoft.com/office/drawing/2014/main" id="{0790B8F7-886C-8EB7-6617-CBA89B63AE73}"/>
              </a:ext>
            </a:extLst>
          </p:cNvPr>
          <p:cNvSpPr txBox="1"/>
          <p:nvPr/>
        </p:nvSpPr>
        <p:spPr>
          <a:xfrm>
            <a:off x="289899" y="1342902"/>
            <a:ext cx="4625789" cy="338554"/>
          </a:xfrm>
          <a:prstGeom prst="rect">
            <a:avLst/>
          </a:prstGeom>
          <a:noFill/>
        </p:spPr>
        <p:txBody>
          <a:bodyPr wrap="square" rtlCol="0">
            <a:spAutoFit/>
          </a:bodyPr>
          <a:lstStyle/>
          <a:p>
            <a:r>
              <a:rPr lang="en-IT" sz="1600" dirty="0">
                <a:solidFill>
                  <a:srgbClr val="000000"/>
                </a:solidFill>
              </a:rPr>
              <a:t>Multipolar expression of the Green function: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A2828EA-0F04-A593-F423-C360F47FA9F9}"/>
                  </a:ext>
                </a:extLst>
              </p:cNvPr>
              <p:cNvSpPr txBox="1"/>
              <p:nvPr/>
            </p:nvSpPr>
            <p:spPr>
              <a:xfrm>
                <a:off x="4810852" y="1174422"/>
                <a:ext cx="1288494" cy="380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IT" sz="1100" i="1" smtClean="0">
                              <a:solidFill>
                                <a:srgbClr val="000000"/>
                              </a:solidFill>
                              <a:latin typeface="Cambria Math" panose="02040503050406030204" pitchFamily="18" charset="0"/>
                            </a:rPr>
                          </m:ctrlPr>
                        </m:dPr>
                        <m:e>
                          <m:sSub>
                            <m:sSubPr>
                              <m:ctrlPr>
                                <a:rPr lang="it-IT" sz="1100" b="0" i="1" smtClean="0">
                                  <a:solidFill>
                                    <a:srgbClr val="000000"/>
                                  </a:solidFill>
                                  <a:latin typeface="Cambria Math" panose="02040503050406030204" pitchFamily="18" charset="0"/>
                                </a:rPr>
                              </m:ctrlPr>
                            </m:sSubPr>
                            <m:e>
                              <m:r>
                                <a:rPr lang="it-IT" sz="1100" b="0" i="1" smtClean="0">
                                  <a:solidFill>
                                    <a:srgbClr val="000000"/>
                                  </a:solidFill>
                                  <a:latin typeface="Cambria Math" panose="02040503050406030204" pitchFamily="18" charset="0"/>
                                </a:rPr>
                                <m:t>𝛼</m:t>
                              </m:r>
                            </m:e>
                            <m:sub>
                              <m:r>
                                <a:rPr lang="it-IT" sz="1100" b="0" i="1" smtClean="0">
                                  <a:solidFill>
                                    <a:srgbClr val="000000"/>
                                  </a:solidFill>
                                  <a:latin typeface="Cambria Math" panose="02040503050406030204" pitchFamily="18" charset="0"/>
                                </a:rPr>
                                <m:t>𝑚</m:t>
                              </m:r>
                            </m:sub>
                          </m:sSub>
                          <m:r>
                            <a:rPr lang="it-IT" sz="1100" b="0" i="1" smtClean="0">
                              <a:solidFill>
                                <a:srgbClr val="000000"/>
                              </a:solidFill>
                              <a:latin typeface="Cambria Math" panose="02040503050406030204" pitchFamily="18" charset="0"/>
                            </a:rPr>
                            <m:t>=</m:t>
                          </m:r>
                          <m:d>
                            <m:dPr>
                              <m:begChr m:val="{"/>
                              <m:endChr m:val=""/>
                              <m:ctrlPr>
                                <a:rPr lang="it-IT" sz="1100" b="0" i="1" smtClean="0">
                                  <a:solidFill>
                                    <a:srgbClr val="000000"/>
                                  </a:solidFill>
                                  <a:latin typeface="Cambria Math" panose="02040503050406030204" pitchFamily="18" charset="0"/>
                                </a:rPr>
                              </m:ctrlPr>
                            </m:dPr>
                            <m:e>
                              <m:eqArr>
                                <m:eqArrPr>
                                  <m:ctrlPr>
                                    <a:rPr lang="it-IT" sz="1100" b="0" i="1" smtClean="0">
                                      <a:solidFill>
                                        <a:srgbClr val="000000"/>
                                      </a:solidFill>
                                      <a:latin typeface="Cambria Math" panose="02040503050406030204" pitchFamily="18" charset="0"/>
                                    </a:rPr>
                                  </m:ctrlPr>
                                </m:eqArrPr>
                                <m:e>
                                  <m:r>
                                    <a:rPr lang="it-IT" sz="1100" b="0" i="1" smtClean="0">
                                      <a:solidFill>
                                        <a:srgbClr val="000000"/>
                                      </a:solidFill>
                                      <a:latin typeface="Cambria Math" panose="02040503050406030204" pitchFamily="18" charset="0"/>
                                    </a:rPr>
                                    <m:t>1     </m:t>
                                  </m:r>
                                  <m:r>
                                    <a:rPr lang="it-IT" sz="1100" b="0" i="1" smtClean="0">
                                      <a:solidFill>
                                        <a:srgbClr val="000000"/>
                                      </a:solidFill>
                                      <a:latin typeface="Cambria Math" panose="02040503050406030204" pitchFamily="18" charset="0"/>
                                    </a:rPr>
                                    <m:t>𝑚</m:t>
                                  </m:r>
                                  <m:r>
                                    <a:rPr lang="it-IT" sz="1100" b="0" i="1" smtClean="0">
                                      <a:solidFill>
                                        <a:srgbClr val="000000"/>
                                      </a:solidFill>
                                      <a:latin typeface="Cambria Math" panose="02040503050406030204" pitchFamily="18" charset="0"/>
                                    </a:rPr>
                                    <m:t>=0</m:t>
                                  </m:r>
                                </m:e>
                                <m:e>
                                  <m:r>
                                    <a:rPr lang="it-IT" sz="1100" b="0" i="1" smtClean="0">
                                      <a:solidFill>
                                        <a:srgbClr val="000000"/>
                                      </a:solidFill>
                                      <a:latin typeface="Cambria Math" panose="02040503050406030204" pitchFamily="18" charset="0"/>
                                    </a:rPr>
                                    <m:t>2      </m:t>
                                  </m:r>
                                  <m:r>
                                    <a:rPr lang="it-IT" sz="1100" b="0" i="1" smtClean="0">
                                      <a:solidFill>
                                        <a:srgbClr val="000000"/>
                                      </a:solidFill>
                                      <a:latin typeface="Cambria Math" panose="02040503050406030204" pitchFamily="18" charset="0"/>
                                    </a:rPr>
                                    <m:t>𝑚</m:t>
                                  </m:r>
                                  <m:r>
                                    <a:rPr lang="it-IT" sz="1100" b="0" i="1" smtClean="0">
                                      <a:solidFill>
                                        <a:srgbClr val="000000"/>
                                      </a:solidFill>
                                      <a:latin typeface="Cambria Math" panose="02040503050406030204" pitchFamily="18" charset="0"/>
                                      <a:ea typeface="Cambria Math" panose="02040503050406030204" pitchFamily="18" charset="0"/>
                                    </a:rPr>
                                    <m:t>≠0</m:t>
                                  </m:r>
                                </m:e>
                              </m:eqArr>
                            </m:e>
                          </m:d>
                        </m:e>
                      </m:d>
                    </m:oMath>
                  </m:oMathPara>
                </a14:m>
                <a:endParaRPr lang="en-IT" sz="1100" dirty="0"/>
              </a:p>
            </p:txBody>
          </p:sp>
        </mc:Choice>
        <mc:Fallback xmlns="">
          <p:sp>
            <p:nvSpPr>
              <p:cNvPr id="13" name="TextBox 12">
                <a:extLst>
                  <a:ext uri="{FF2B5EF4-FFF2-40B4-BE49-F238E27FC236}">
                    <a16:creationId xmlns:a16="http://schemas.microsoft.com/office/drawing/2014/main" id="{8A2828EA-0F04-A593-F423-C360F47FA9F9}"/>
                  </a:ext>
                </a:extLst>
              </p:cNvPr>
              <p:cNvSpPr txBox="1">
                <a:spLocks noRot="1" noChangeAspect="1" noMove="1" noResize="1" noEditPoints="1" noAdjustHandles="1" noChangeArrowheads="1" noChangeShapeType="1" noTextEdit="1"/>
              </p:cNvSpPr>
              <p:nvPr/>
            </p:nvSpPr>
            <p:spPr>
              <a:xfrm>
                <a:off x="4810852" y="1174422"/>
                <a:ext cx="1288494" cy="380361"/>
              </a:xfrm>
              <a:prstGeom prst="rect">
                <a:avLst/>
              </a:prstGeom>
              <a:blipFill>
                <a:blip r:embed="rId8"/>
                <a:stretch>
                  <a:fillRect l="-17476" t="-219355" b="-31612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796B1E6-9D0D-95F8-0737-A8151F3A51D6}"/>
                  </a:ext>
                </a:extLst>
              </p:cNvPr>
              <p:cNvSpPr txBox="1"/>
              <p:nvPr/>
            </p:nvSpPr>
            <p:spPr>
              <a:xfrm>
                <a:off x="426324" y="2566831"/>
                <a:ext cx="6199902" cy="726481"/>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800" b="1" i="1" smtClean="0">
                          <a:solidFill>
                            <a:srgbClr val="000000"/>
                          </a:solidFill>
                          <a:latin typeface="Cambria Math" panose="02040503050406030204" pitchFamily="18" charset="0"/>
                        </a:rPr>
                        <m:t>𝝓</m:t>
                      </m:r>
                      <m:d>
                        <m:dPr>
                          <m:ctrlPr>
                            <a:rPr lang="it-IT" sz="1800" b="1" i="1" smtClean="0">
                              <a:solidFill>
                                <a:srgbClr val="000000"/>
                              </a:solidFill>
                              <a:latin typeface="Cambria Math" panose="02040503050406030204" pitchFamily="18" charset="0"/>
                            </a:rPr>
                          </m:ctrlPr>
                        </m:dPr>
                        <m:e>
                          <m:r>
                            <a:rPr lang="it-IT" sz="1800" b="1" i="1" smtClean="0">
                              <a:solidFill>
                                <a:srgbClr val="000000"/>
                              </a:solidFill>
                              <a:latin typeface="Cambria Math" panose="02040503050406030204" pitchFamily="18" charset="0"/>
                            </a:rPr>
                            <m:t>𝒓</m:t>
                          </m:r>
                          <m:r>
                            <a:rPr lang="it-IT" sz="1800" b="1" i="1" smtClean="0">
                              <a:solidFill>
                                <a:srgbClr val="000000"/>
                              </a:solidFill>
                              <a:latin typeface="Cambria Math" panose="02040503050406030204" pitchFamily="18" charset="0"/>
                            </a:rPr>
                            <m:t>, </m:t>
                          </m:r>
                          <m:r>
                            <a:rPr lang="it-IT" sz="1800" b="1" i="1" smtClean="0">
                              <a:solidFill>
                                <a:srgbClr val="000000"/>
                              </a:solidFill>
                              <a:latin typeface="Cambria Math" panose="02040503050406030204" pitchFamily="18" charset="0"/>
                            </a:rPr>
                            <m:t>𝒛</m:t>
                          </m:r>
                        </m:e>
                      </m:d>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𝜹𝝓</m:t>
                      </m:r>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𝒓</m:t>
                      </m:r>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𝒛</m:t>
                      </m:r>
                      <m:r>
                        <a:rPr lang="it-IT" sz="1800" b="1" i="1" smtClean="0">
                          <a:solidFill>
                            <a:srgbClr val="000000"/>
                          </a:solidFill>
                          <a:latin typeface="Cambria Math" panose="02040503050406030204" pitchFamily="18" charset="0"/>
                        </a:rPr>
                        <m:t>, </m:t>
                      </m:r>
                      <m:r>
                        <a:rPr lang="it-IT" sz="1800" b="1" i="1" smtClean="0">
                          <a:solidFill>
                            <a:srgbClr val="000000"/>
                          </a:solidFill>
                          <a:latin typeface="Cambria Math" panose="02040503050406030204" pitchFamily="18" charset="0"/>
                        </a:rPr>
                        <m:t>𝜽</m:t>
                      </m:r>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𝑸</m:t>
                      </m:r>
                      <m:nary>
                        <m:naryPr>
                          <m:limLoc m:val="undOvr"/>
                          <m:subHide m:val="on"/>
                          <m:supHide m:val="on"/>
                          <m:ctrlPr>
                            <a:rPr lang="it-IT" sz="1800" b="1" i="1" smtClean="0">
                              <a:solidFill>
                                <a:srgbClr val="000000"/>
                              </a:solidFill>
                              <a:latin typeface="Cambria Math" panose="02040503050406030204" pitchFamily="18" charset="0"/>
                            </a:rPr>
                          </m:ctrlPr>
                        </m:naryPr>
                        <m:sub/>
                        <m:sup/>
                        <m:e>
                          <m:f>
                            <m:fPr>
                              <m:ctrlPr>
                                <a:rPr lang="it-IT" sz="1800" b="1" i="1" smtClean="0">
                                  <a:solidFill>
                                    <a:srgbClr val="000000"/>
                                  </a:solidFill>
                                  <a:latin typeface="Cambria Math" panose="02040503050406030204" pitchFamily="18" charset="0"/>
                                </a:rPr>
                              </m:ctrlPr>
                            </m:fPr>
                            <m:num>
                              <m:r>
                                <a:rPr lang="it-IT" sz="1800" b="1" i="1" smtClean="0">
                                  <a:solidFill>
                                    <a:srgbClr val="000000"/>
                                  </a:solidFill>
                                  <a:latin typeface="Cambria Math" panose="02040503050406030204" pitchFamily="18" charset="0"/>
                                </a:rPr>
                                <m:t>𝒅𝒌</m:t>
                              </m:r>
                            </m:num>
                            <m:den>
                              <m:r>
                                <a:rPr lang="it-IT" sz="1800" b="1" i="1" smtClean="0">
                                  <a:solidFill>
                                    <a:srgbClr val="000000"/>
                                  </a:solidFill>
                                  <a:latin typeface="Cambria Math" panose="02040503050406030204" pitchFamily="18" charset="0"/>
                                </a:rPr>
                                <m:t>𝟐</m:t>
                              </m:r>
                              <m:r>
                                <a:rPr lang="it-IT" sz="1800" b="1" i="1" smtClean="0">
                                  <a:solidFill>
                                    <a:srgbClr val="000000"/>
                                  </a:solidFill>
                                  <a:latin typeface="Cambria Math" panose="02040503050406030204" pitchFamily="18" charset="0"/>
                                </a:rPr>
                                <m:t>𝝅</m:t>
                              </m:r>
                            </m:den>
                          </m:f>
                          <m:sSup>
                            <m:sSupPr>
                              <m:ctrlPr>
                                <a:rPr lang="it-IT" sz="1800" b="1" i="1" smtClean="0">
                                  <a:solidFill>
                                    <a:srgbClr val="000000"/>
                                  </a:solidFill>
                                  <a:latin typeface="Cambria Math" panose="02040503050406030204" pitchFamily="18" charset="0"/>
                                </a:rPr>
                              </m:ctrlPr>
                            </m:sSupPr>
                            <m:e>
                              <m:r>
                                <a:rPr lang="it-IT" sz="1800" b="1" i="1" smtClean="0">
                                  <a:solidFill>
                                    <a:srgbClr val="000000"/>
                                  </a:solidFill>
                                  <a:latin typeface="Cambria Math" panose="02040503050406030204" pitchFamily="18" charset="0"/>
                                </a:rPr>
                                <m:t>𝒆</m:t>
                              </m:r>
                            </m:e>
                            <m:sup>
                              <m:r>
                                <a:rPr lang="it-IT" sz="1800" b="1" i="1" smtClean="0">
                                  <a:solidFill>
                                    <a:srgbClr val="000000"/>
                                  </a:solidFill>
                                  <a:latin typeface="Cambria Math" panose="02040503050406030204" pitchFamily="18" charset="0"/>
                                </a:rPr>
                                <m:t>𝒊𝒌𝒛</m:t>
                              </m:r>
                            </m:sup>
                          </m:sSup>
                          <m:acc>
                            <m:accPr>
                              <m:chr m:val="̃"/>
                              <m:ctrlPr>
                                <a:rPr lang="it-IT" sz="1800" b="1" i="1" smtClean="0">
                                  <a:solidFill>
                                    <a:srgbClr val="000000"/>
                                  </a:solidFill>
                                  <a:latin typeface="Cambria Math" panose="02040503050406030204" pitchFamily="18" charset="0"/>
                                </a:rPr>
                              </m:ctrlPr>
                            </m:accPr>
                            <m:e>
                              <m:r>
                                <a:rPr lang="it-IT" sz="1800" b="1" i="1" smtClean="0">
                                  <a:solidFill>
                                    <a:srgbClr val="000000"/>
                                  </a:solidFill>
                                  <a:latin typeface="Cambria Math" panose="02040503050406030204" pitchFamily="18" charset="0"/>
                                </a:rPr>
                                <m:t>𝝀</m:t>
                              </m:r>
                            </m:e>
                          </m:acc>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𝒌</m:t>
                          </m:r>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𝑺</m:t>
                          </m:r>
                          <m:d>
                            <m:dPr>
                              <m:ctrlPr>
                                <a:rPr lang="it-IT" sz="1800" b="1" i="1" smtClean="0">
                                  <a:solidFill>
                                    <a:srgbClr val="000000"/>
                                  </a:solidFill>
                                  <a:latin typeface="Cambria Math" panose="02040503050406030204" pitchFamily="18" charset="0"/>
                                </a:rPr>
                              </m:ctrlPr>
                            </m:dPr>
                            <m:e>
                              <m:r>
                                <a:rPr lang="it-IT" sz="1800" b="1" i="1" smtClean="0">
                                  <a:solidFill>
                                    <a:srgbClr val="000000"/>
                                  </a:solidFill>
                                  <a:latin typeface="Cambria Math" panose="02040503050406030204" pitchFamily="18" charset="0"/>
                                </a:rPr>
                                <m:t>𝒌</m:t>
                              </m:r>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𝒓</m:t>
                              </m:r>
                            </m:e>
                          </m:d>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𝜹</m:t>
                          </m:r>
                          <m:r>
                            <a:rPr lang="it-IT" sz="1800" b="1" i="1" smtClean="0">
                              <a:solidFill>
                                <a:srgbClr val="000000"/>
                              </a:solidFill>
                              <a:latin typeface="Cambria Math" panose="02040503050406030204" pitchFamily="18" charset="0"/>
                            </a:rPr>
                            <m:t>𝑺</m:t>
                          </m:r>
                          <m:d>
                            <m:dPr>
                              <m:ctrlPr>
                                <a:rPr lang="it-IT" sz="1800" b="1" i="1" smtClean="0">
                                  <a:solidFill>
                                    <a:srgbClr val="000000"/>
                                  </a:solidFill>
                                  <a:latin typeface="Cambria Math" panose="02040503050406030204" pitchFamily="18" charset="0"/>
                                </a:rPr>
                              </m:ctrlPr>
                            </m:dPr>
                            <m:e>
                              <m:r>
                                <a:rPr lang="it-IT" sz="1800" b="1" i="1" smtClean="0">
                                  <a:solidFill>
                                    <a:srgbClr val="000000"/>
                                  </a:solidFill>
                                  <a:latin typeface="Cambria Math" panose="02040503050406030204" pitchFamily="18" charset="0"/>
                                </a:rPr>
                                <m:t>𝒌</m:t>
                              </m:r>
                              <m:r>
                                <a:rPr lang="it-IT" sz="1800" b="1" i="1" smtClean="0">
                                  <a:solidFill>
                                    <a:srgbClr val="000000"/>
                                  </a:solidFill>
                                  <a:latin typeface="Cambria Math" panose="02040503050406030204" pitchFamily="18" charset="0"/>
                                </a:rPr>
                                <m:t>, </m:t>
                              </m:r>
                              <m:r>
                                <a:rPr lang="it-IT" sz="1800" b="1" i="1" smtClean="0">
                                  <a:solidFill>
                                    <a:srgbClr val="000000"/>
                                  </a:solidFill>
                                  <a:latin typeface="Cambria Math" panose="02040503050406030204" pitchFamily="18" charset="0"/>
                                </a:rPr>
                                <m:t>𝒓</m:t>
                              </m:r>
                              <m:r>
                                <a:rPr lang="it-IT" sz="1800" b="1" i="1" smtClean="0">
                                  <a:solidFill>
                                    <a:srgbClr val="000000"/>
                                  </a:solidFill>
                                  <a:latin typeface="Cambria Math" panose="02040503050406030204" pitchFamily="18" charset="0"/>
                                </a:rPr>
                                <m:t>, </m:t>
                              </m:r>
                              <m:r>
                                <a:rPr lang="it-IT" sz="1800" b="1" i="1" smtClean="0">
                                  <a:solidFill>
                                    <a:srgbClr val="000000"/>
                                  </a:solidFill>
                                  <a:latin typeface="Cambria Math" panose="02040503050406030204" pitchFamily="18" charset="0"/>
                                </a:rPr>
                                <m:t>𝜽</m:t>
                              </m:r>
                            </m:e>
                          </m:d>
                          <m:r>
                            <a:rPr lang="it-IT" sz="1800" b="1" i="1" smtClean="0">
                              <a:solidFill>
                                <a:srgbClr val="000000"/>
                              </a:solidFill>
                              <a:latin typeface="Cambria Math" panose="02040503050406030204" pitchFamily="18" charset="0"/>
                            </a:rPr>
                            <m:t>)</m:t>
                          </m:r>
                        </m:e>
                      </m:nary>
                    </m:oMath>
                  </m:oMathPara>
                </a14:m>
                <a:endParaRPr lang="en-IT" sz="1800" b="1" dirty="0">
                  <a:solidFill>
                    <a:srgbClr val="000000"/>
                  </a:solidFill>
                </a:endParaRPr>
              </a:p>
            </p:txBody>
          </p:sp>
        </mc:Choice>
        <mc:Fallback xmlns="">
          <p:sp>
            <p:nvSpPr>
              <p:cNvPr id="14" name="TextBox 13">
                <a:extLst>
                  <a:ext uri="{FF2B5EF4-FFF2-40B4-BE49-F238E27FC236}">
                    <a16:creationId xmlns:a16="http://schemas.microsoft.com/office/drawing/2014/main" id="{5796B1E6-9D0D-95F8-0737-A8151F3A51D6}"/>
                  </a:ext>
                </a:extLst>
              </p:cNvPr>
              <p:cNvSpPr txBox="1">
                <a:spLocks noRot="1" noChangeAspect="1" noMove="1" noResize="1" noEditPoints="1" noAdjustHandles="1" noChangeArrowheads="1" noChangeShapeType="1" noTextEdit="1"/>
              </p:cNvSpPr>
              <p:nvPr/>
            </p:nvSpPr>
            <p:spPr>
              <a:xfrm>
                <a:off x="426324" y="2566831"/>
                <a:ext cx="6199902" cy="726481"/>
              </a:xfrm>
              <a:prstGeom prst="rect">
                <a:avLst/>
              </a:prstGeom>
              <a:blipFill>
                <a:blip r:embed="rId9"/>
                <a:stretch>
                  <a:fillRect l="-612" t="-150847" r="-612" b="-215254"/>
                </a:stretch>
              </a:blipFill>
              <a:ln>
                <a:solidFill>
                  <a:schemeClr val="tx1"/>
                </a:solidFill>
              </a:ln>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E8A7658-84FE-2052-4B12-9E44855F14EF}"/>
                  </a:ext>
                </a:extLst>
              </p:cNvPr>
              <p:cNvSpPr txBox="1"/>
              <p:nvPr/>
            </p:nvSpPr>
            <p:spPr>
              <a:xfrm>
                <a:off x="289899" y="3626367"/>
                <a:ext cx="2826864" cy="307777"/>
              </a:xfrm>
              <a:prstGeom prst="rect">
                <a:avLst/>
              </a:prstGeom>
              <a:noFill/>
            </p:spPr>
            <p:txBody>
              <a:bodyPr wrap="none" rtlCol="0">
                <a:spAutoFit/>
              </a:bodyPr>
              <a:lstStyle/>
              <a:p>
                <a:r>
                  <a:rPr lang="en-GB" sz="1400" dirty="0">
                    <a:solidFill>
                      <a:srgbClr val="000000"/>
                    </a:solidFill>
                  </a:rPr>
                  <a:t>W</a:t>
                </a:r>
                <a:r>
                  <a:rPr lang="en-IT" sz="1400" dirty="0">
                    <a:solidFill>
                      <a:srgbClr val="000000"/>
                    </a:solidFill>
                  </a:rPr>
                  <a:t>ith perturbation: </a:t>
                </a:r>
                <a14:m>
                  <m:oMath xmlns:m="http://schemas.openxmlformats.org/officeDocument/2006/math">
                    <m:r>
                      <a:rPr lang="en-IT" sz="1400" i="1" dirty="0" smtClean="0">
                        <a:solidFill>
                          <a:srgbClr val="000000"/>
                        </a:solidFill>
                        <a:latin typeface="Cambria Math" panose="02040503050406030204" pitchFamily="18" charset="0"/>
                      </a:rPr>
                      <m:t>𝜃</m:t>
                    </m:r>
                    <m:r>
                      <a:rPr lang="en-IT" sz="1400" i="1" dirty="0">
                        <a:solidFill>
                          <a:srgbClr val="000000"/>
                        </a:solidFill>
                        <a:latin typeface="Cambria Math" panose="02040503050406030204" pitchFamily="18" charset="0"/>
                      </a:rPr>
                      <m:t> </m:t>
                    </m:r>
                  </m:oMath>
                </a14:m>
                <a:r>
                  <a:rPr lang="en-IT" sz="1400" dirty="0">
                    <a:solidFill>
                      <a:srgbClr val="000000"/>
                    </a:solidFill>
                  </a:rPr>
                  <a:t>dependence </a:t>
                </a:r>
              </a:p>
            </p:txBody>
          </p:sp>
        </mc:Choice>
        <mc:Fallback xmlns="">
          <p:sp>
            <p:nvSpPr>
              <p:cNvPr id="16" name="TextBox 15">
                <a:extLst>
                  <a:ext uri="{FF2B5EF4-FFF2-40B4-BE49-F238E27FC236}">
                    <a16:creationId xmlns:a16="http://schemas.microsoft.com/office/drawing/2014/main" id="{CE8A7658-84FE-2052-4B12-9E44855F14EF}"/>
                  </a:ext>
                </a:extLst>
              </p:cNvPr>
              <p:cNvSpPr txBox="1">
                <a:spLocks noRot="1" noChangeAspect="1" noMove="1" noResize="1" noEditPoints="1" noAdjustHandles="1" noChangeArrowheads="1" noChangeShapeType="1" noTextEdit="1"/>
              </p:cNvSpPr>
              <p:nvPr/>
            </p:nvSpPr>
            <p:spPr>
              <a:xfrm>
                <a:off x="289899" y="3626367"/>
                <a:ext cx="2826864" cy="307777"/>
              </a:xfrm>
              <a:prstGeom prst="rect">
                <a:avLst/>
              </a:prstGeom>
              <a:blipFill>
                <a:blip r:embed="rId10"/>
                <a:stretch>
                  <a:fillRect l="-897" t="-4000" b="-2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C00451-6258-6EB5-6326-CB9C555D4FF4}"/>
                  </a:ext>
                </a:extLst>
              </p:cNvPr>
              <p:cNvSpPr txBox="1"/>
              <p:nvPr/>
            </p:nvSpPr>
            <p:spPr>
              <a:xfrm>
                <a:off x="340733" y="4100103"/>
                <a:ext cx="5197640" cy="6458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𝐸</m:t>
                          </m:r>
                        </m:e>
                        <m:sub>
                          <m:r>
                            <a:rPr lang="it-IT" sz="1600" b="0" i="1" smtClean="0">
                              <a:solidFill>
                                <a:srgbClr val="000000"/>
                              </a:solidFill>
                              <a:latin typeface="Cambria Math" panose="02040503050406030204" pitchFamily="18" charset="0"/>
                            </a:rPr>
                            <m:t>𝑟</m:t>
                          </m:r>
                        </m:sub>
                        <m:sup>
                          <m:r>
                            <a:rPr lang="it-IT" sz="1600" b="0" i="1" smtClean="0">
                              <a:solidFill>
                                <a:srgbClr val="000000"/>
                              </a:solidFill>
                              <a:latin typeface="Cambria Math" panose="02040503050406030204" pitchFamily="18" charset="0"/>
                            </a:rPr>
                            <m:t>𝑠𝑐</m:t>
                          </m:r>
                        </m:sup>
                      </m:sSubSup>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𝜃</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𝑄</m:t>
                      </m:r>
                      <m:nary>
                        <m:naryPr>
                          <m:limLoc m:val="undOvr"/>
                          <m:subHide m:val="on"/>
                          <m:supHide m:val="on"/>
                          <m:ctrlPr>
                            <a:rPr lang="it-IT" sz="1600" b="0" i="1" smtClean="0">
                              <a:solidFill>
                                <a:srgbClr val="000000"/>
                              </a:solidFill>
                              <a:latin typeface="Cambria Math" panose="02040503050406030204" pitchFamily="18" charset="0"/>
                            </a:rPr>
                          </m:ctrlPr>
                        </m:naryPr>
                        <m:sub/>
                        <m:sup/>
                        <m:e>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𝑑𝑘</m:t>
                              </m:r>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𝜋</m:t>
                              </m:r>
                            </m:den>
                          </m:f>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𝑒</m:t>
                              </m:r>
                            </m:e>
                            <m:sup>
                              <m:r>
                                <a:rPr lang="it-IT" sz="1600" b="0" i="1" smtClean="0">
                                  <a:solidFill>
                                    <a:srgbClr val="000000"/>
                                  </a:solidFill>
                                  <a:latin typeface="Cambria Math" panose="02040503050406030204" pitchFamily="18" charset="0"/>
                                </a:rPr>
                                <m:t>𝑖𝑘𝑧</m:t>
                              </m:r>
                            </m:sup>
                          </m:sSup>
                          <m:acc>
                            <m:accPr>
                              <m:chr m:val="̃"/>
                              <m:ctrlPr>
                                <a:rPr lang="it-IT" sz="1600" b="0" i="1" smtClean="0">
                                  <a:solidFill>
                                    <a:srgbClr val="000000"/>
                                  </a:solidFill>
                                  <a:latin typeface="Cambria Math" panose="02040503050406030204" pitchFamily="18" charset="0"/>
                                </a:rPr>
                              </m:ctrlPr>
                            </m:accPr>
                            <m:e>
                              <m:r>
                                <a:rPr lang="it-IT" sz="1600" b="0" i="1" smtClean="0">
                                  <a:solidFill>
                                    <a:srgbClr val="000000"/>
                                  </a:solidFill>
                                  <a:latin typeface="Cambria Math" panose="02040503050406030204" pitchFamily="18" charset="0"/>
                                </a:rPr>
                                <m:t>𝜆</m:t>
                              </m:r>
                            </m:e>
                          </m:acc>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m:t>
                              </m:r>
                            </m:num>
                            <m:den>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𝑟</m:t>
                              </m:r>
                            </m:den>
                          </m:f>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𝑆</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𝜃</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𝛿</m:t>
                          </m:r>
                          <m:r>
                            <a:rPr lang="it-IT" sz="1600" b="0" i="1" smtClean="0">
                              <a:solidFill>
                                <a:srgbClr val="000000"/>
                              </a:solidFill>
                              <a:latin typeface="Cambria Math" panose="02040503050406030204" pitchFamily="18" charset="0"/>
                            </a:rPr>
                            <m:t>𝑆</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𝜃</m:t>
                          </m:r>
                          <m:r>
                            <a:rPr lang="it-IT" sz="1600" b="0" i="1" smtClean="0">
                              <a:solidFill>
                                <a:srgbClr val="000000"/>
                              </a:solidFill>
                              <a:latin typeface="Cambria Math" panose="02040503050406030204" pitchFamily="18" charset="0"/>
                            </a:rPr>
                            <m:t>))</m:t>
                          </m:r>
                        </m:e>
                      </m:nary>
                    </m:oMath>
                  </m:oMathPara>
                </a14:m>
                <a:endParaRPr lang="en-IT" sz="1600" dirty="0">
                  <a:solidFill>
                    <a:srgbClr val="000000"/>
                  </a:solidFill>
                </a:endParaRPr>
              </a:p>
            </p:txBody>
          </p:sp>
        </mc:Choice>
        <mc:Fallback xmlns="">
          <p:sp>
            <p:nvSpPr>
              <p:cNvPr id="17" name="TextBox 16">
                <a:extLst>
                  <a:ext uri="{FF2B5EF4-FFF2-40B4-BE49-F238E27FC236}">
                    <a16:creationId xmlns:a16="http://schemas.microsoft.com/office/drawing/2014/main" id="{B2C00451-6258-6EB5-6326-CB9C555D4FF4}"/>
                  </a:ext>
                </a:extLst>
              </p:cNvPr>
              <p:cNvSpPr txBox="1">
                <a:spLocks noRot="1" noChangeAspect="1" noMove="1" noResize="1" noEditPoints="1" noAdjustHandles="1" noChangeArrowheads="1" noChangeShapeType="1" noTextEdit="1"/>
              </p:cNvSpPr>
              <p:nvPr/>
            </p:nvSpPr>
            <p:spPr>
              <a:xfrm>
                <a:off x="340733" y="4100103"/>
                <a:ext cx="5197640" cy="645818"/>
              </a:xfrm>
              <a:prstGeom prst="rect">
                <a:avLst/>
              </a:prstGeom>
              <a:blipFill>
                <a:blip r:embed="rId11"/>
                <a:stretch>
                  <a:fillRect l="-243" t="-156863" r="-730" b="-21176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60AD567-2411-0F85-8AC6-0EB76BBD5A5C}"/>
                  </a:ext>
                </a:extLst>
              </p:cNvPr>
              <p:cNvSpPr txBox="1"/>
              <p:nvPr/>
            </p:nvSpPr>
            <p:spPr>
              <a:xfrm>
                <a:off x="340733" y="4911880"/>
                <a:ext cx="5216813" cy="6458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𝐸</m:t>
                          </m:r>
                        </m:e>
                        <m:sub>
                          <m:r>
                            <a:rPr lang="it-IT" sz="1600" b="0" i="1" smtClean="0">
                              <a:solidFill>
                                <a:srgbClr val="000000"/>
                              </a:solidFill>
                              <a:latin typeface="Cambria Math" panose="02040503050406030204" pitchFamily="18" charset="0"/>
                            </a:rPr>
                            <m:t>𝜃</m:t>
                          </m:r>
                        </m:sub>
                        <m:sup>
                          <m:r>
                            <a:rPr lang="it-IT" sz="1600" b="0" i="1" smtClean="0">
                              <a:solidFill>
                                <a:srgbClr val="000000"/>
                              </a:solidFill>
                              <a:latin typeface="Cambria Math" panose="02040503050406030204" pitchFamily="18" charset="0"/>
                            </a:rPr>
                            <m:t>𝑠𝑐</m:t>
                          </m:r>
                        </m:sup>
                      </m:sSubSup>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𝜃</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𝑄</m:t>
                      </m:r>
                      <m:nary>
                        <m:naryPr>
                          <m:limLoc m:val="undOvr"/>
                          <m:subHide m:val="on"/>
                          <m:supHide m:val="on"/>
                          <m:ctrlPr>
                            <a:rPr lang="it-IT" sz="1600" b="0" i="1" smtClean="0">
                              <a:solidFill>
                                <a:srgbClr val="000000"/>
                              </a:solidFill>
                              <a:latin typeface="Cambria Math" panose="02040503050406030204" pitchFamily="18" charset="0"/>
                            </a:rPr>
                          </m:ctrlPr>
                        </m:naryPr>
                        <m:sub/>
                        <m:sup/>
                        <m:e>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𝑑𝑘</m:t>
                              </m:r>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𝜋</m:t>
                              </m:r>
                            </m:den>
                          </m:f>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𝑒</m:t>
                              </m:r>
                            </m:e>
                            <m:sup>
                              <m:r>
                                <a:rPr lang="it-IT" sz="1600" b="0" i="1" smtClean="0">
                                  <a:solidFill>
                                    <a:srgbClr val="000000"/>
                                  </a:solidFill>
                                  <a:latin typeface="Cambria Math" panose="02040503050406030204" pitchFamily="18" charset="0"/>
                                </a:rPr>
                                <m:t>𝑖𝑘𝑧</m:t>
                              </m:r>
                            </m:sup>
                          </m:sSup>
                          <m:acc>
                            <m:accPr>
                              <m:chr m:val="̃"/>
                              <m:ctrlPr>
                                <a:rPr lang="it-IT" sz="1600" b="0" i="1" smtClean="0">
                                  <a:solidFill>
                                    <a:srgbClr val="000000"/>
                                  </a:solidFill>
                                  <a:latin typeface="Cambria Math" panose="02040503050406030204" pitchFamily="18" charset="0"/>
                                </a:rPr>
                              </m:ctrlPr>
                            </m:accPr>
                            <m:e>
                              <m:r>
                                <a:rPr lang="it-IT" sz="1600" b="0" i="1" smtClean="0">
                                  <a:solidFill>
                                    <a:srgbClr val="000000"/>
                                  </a:solidFill>
                                  <a:latin typeface="Cambria Math" panose="02040503050406030204" pitchFamily="18" charset="0"/>
                                </a:rPr>
                                <m:t>𝜆</m:t>
                              </m:r>
                            </m:e>
                          </m:acc>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m:t>
                              </m:r>
                            </m:num>
                            <m:den>
                              <m:r>
                                <a:rPr lang="it-IT" sz="1600" b="0" i="1" smtClean="0">
                                  <a:solidFill>
                                    <a:srgbClr val="000000"/>
                                  </a:solidFill>
                                  <a:latin typeface="Cambria Math" panose="02040503050406030204" pitchFamily="18" charset="0"/>
                                </a:rPr>
                                <m:t>𝜕𝜃</m:t>
                              </m:r>
                            </m:den>
                          </m:f>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𝑆</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𝜃</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𝛿</m:t>
                          </m:r>
                          <m:r>
                            <a:rPr lang="it-IT" sz="1600" b="0" i="1" smtClean="0">
                              <a:solidFill>
                                <a:srgbClr val="000000"/>
                              </a:solidFill>
                              <a:latin typeface="Cambria Math" panose="02040503050406030204" pitchFamily="18" charset="0"/>
                            </a:rPr>
                            <m:t>𝑆</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𝜃</m:t>
                          </m:r>
                          <m:r>
                            <a:rPr lang="it-IT" sz="1600" b="0" i="1" smtClean="0">
                              <a:solidFill>
                                <a:srgbClr val="000000"/>
                              </a:solidFill>
                              <a:latin typeface="Cambria Math" panose="02040503050406030204" pitchFamily="18" charset="0"/>
                            </a:rPr>
                            <m:t>))</m:t>
                          </m:r>
                        </m:e>
                      </m:nary>
                    </m:oMath>
                  </m:oMathPara>
                </a14:m>
                <a:endParaRPr lang="en-IT" sz="1600" dirty="0">
                  <a:solidFill>
                    <a:srgbClr val="000000"/>
                  </a:solidFill>
                </a:endParaRPr>
              </a:p>
            </p:txBody>
          </p:sp>
        </mc:Choice>
        <mc:Fallback xmlns="">
          <p:sp>
            <p:nvSpPr>
              <p:cNvPr id="18" name="TextBox 17">
                <a:extLst>
                  <a:ext uri="{FF2B5EF4-FFF2-40B4-BE49-F238E27FC236}">
                    <a16:creationId xmlns:a16="http://schemas.microsoft.com/office/drawing/2014/main" id="{560AD567-2411-0F85-8AC6-0EB76BBD5A5C}"/>
                  </a:ext>
                </a:extLst>
              </p:cNvPr>
              <p:cNvSpPr txBox="1">
                <a:spLocks noRot="1" noChangeAspect="1" noMove="1" noResize="1" noEditPoints="1" noAdjustHandles="1" noChangeArrowheads="1" noChangeShapeType="1" noTextEdit="1"/>
              </p:cNvSpPr>
              <p:nvPr/>
            </p:nvSpPr>
            <p:spPr>
              <a:xfrm>
                <a:off x="340733" y="4911880"/>
                <a:ext cx="5216813" cy="645818"/>
              </a:xfrm>
              <a:prstGeom prst="rect">
                <a:avLst/>
              </a:prstGeom>
              <a:blipFill>
                <a:blip r:embed="rId12"/>
                <a:stretch>
                  <a:fillRect l="-243" t="-151923" r="-971" b="-207692"/>
                </a:stretch>
              </a:blipFill>
            </p:spPr>
            <p:txBody>
              <a:bodyPr/>
              <a:lstStyle/>
              <a:p>
                <a:r>
                  <a:rPr lang="en-IT">
                    <a:noFill/>
                  </a:rPr>
                  <a:t> </a:t>
                </a:r>
              </a:p>
            </p:txBody>
          </p:sp>
        </mc:Fallback>
      </mc:AlternateContent>
      <p:grpSp>
        <p:nvGrpSpPr>
          <p:cNvPr id="19" name="Group 18">
            <a:extLst>
              <a:ext uri="{FF2B5EF4-FFF2-40B4-BE49-F238E27FC236}">
                <a16:creationId xmlns:a16="http://schemas.microsoft.com/office/drawing/2014/main" id="{8F97279C-433C-FCD6-F968-0564CEADFCB3}"/>
              </a:ext>
            </a:extLst>
          </p:cNvPr>
          <p:cNvGrpSpPr/>
          <p:nvPr/>
        </p:nvGrpSpPr>
        <p:grpSpPr>
          <a:xfrm>
            <a:off x="10819265" y="969116"/>
            <a:ext cx="1009871" cy="1086126"/>
            <a:chOff x="1745692" y="740977"/>
            <a:chExt cx="2112623" cy="2458703"/>
          </a:xfrm>
        </p:grpSpPr>
        <p:grpSp>
          <p:nvGrpSpPr>
            <p:cNvPr id="20" name="Group 19">
              <a:extLst>
                <a:ext uri="{FF2B5EF4-FFF2-40B4-BE49-F238E27FC236}">
                  <a16:creationId xmlns:a16="http://schemas.microsoft.com/office/drawing/2014/main" id="{0B9AB954-6D36-8407-5C10-4AD793004A9B}"/>
                </a:ext>
              </a:extLst>
            </p:cNvPr>
            <p:cNvGrpSpPr/>
            <p:nvPr/>
          </p:nvGrpSpPr>
          <p:grpSpPr>
            <a:xfrm>
              <a:off x="1790965" y="1004926"/>
              <a:ext cx="2039007" cy="1965434"/>
              <a:chOff x="2795752" y="2364828"/>
              <a:chExt cx="2039007" cy="1965434"/>
            </a:xfrm>
          </p:grpSpPr>
          <p:sp>
            <p:nvSpPr>
              <p:cNvPr id="26" name="Oval 25">
                <a:extLst>
                  <a:ext uri="{FF2B5EF4-FFF2-40B4-BE49-F238E27FC236}">
                    <a16:creationId xmlns:a16="http://schemas.microsoft.com/office/drawing/2014/main" id="{291E5AE6-1B6A-ECDC-306C-0CACE258B633}"/>
                  </a:ext>
                </a:extLst>
              </p:cNvPr>
              <p:cNvSpPr/>
              <p:nvPr/>
            </p:nvSpPr>
            <p:spPr>
              <a:xfrm>
                <a:off x="2795752" y="2364828"/>
                <a:ext cx="2039007" cy="1965434"/>
              </a:xfrm>
              <a:prstGeom prst="ellipse">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rgbClr val="000000"/>
                  </a:solidFill>
                </a:endParaRPr>
              </a:p>
            </p:txBody>
          </p:sp>
          <p:sp>
            <p:nvSpPr>
              <p:cNvPr id="27" name="Oval 26">
                <a:extLst>
                  <a:ext uri="{FF2B5EF4-FFF2-40B4-BE49-F238E27FC236}">
                    <a16:creationId xmlns:a16="http://schemas.microsoft.com/office/drawing/2014/main" id="{311DD8B0-F2CE-582A-B811-5B3B396E4463}"/>
                  </a:ext>
                </a:extLst>
              </p:cNvPr>
              <p:cNvSpPr/>
              <p:nvPr/>
            </p:nvSpPr>
            <p:spPr>
              <a:xfrm>
                <a:off x="3095255" y="2627545"/>
                <a:ext cx="1440000" cy="1440000"/>
              </a:xfrm>
              <a:prstGeom prst="ellipse">
                <a:avLst/>
              </a:prstGeom>
              <a:pattFill prst="wd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rgbClr val="000000"/>
                  </a:solidFill>
                </a:endParaRPr>
              </a:p>
            </p:txBody>
          </p:sp>
          <p:sp>
            <p:nvSpPr>
              <p:cNvPr id="28" name="Oval 27">
                <a:extLst>
                  <a:ext uri="{FF2B5EF4-FFF2-40B4-BE49-F238E27FC236}">
                    <a16:creationId xmlns:a16="http://schemas.microsoft.com/office/drawing/2014/main" id="{CCD4C3A0-7656-68EA-DA64-95CD22358D72}"/>
                  </a:ext>
                </a:extLst>
              </p:cNvPr>
              <p:cNvSpPr/>
              <p:nvPr/>
            </p:nvSpPr>
            <p:spPr>
              <a:xfrm>
                <a:off x="3126785" y="2663545"/>
                <a:ext cx="1368000" cy="1368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solidFill>
                    <a:srgbClr val="000000"/>
                  </a:solidFill>
                </a:endParaRPr>
              </a:p>
            </p:txBody>
          </p:sp>
          <p:cxnSp>
            <p:nvCxnSpPr>
              <p:cNvPr id="29" name="Straight Arrow Connector 28">
                <a:extLst>
                  <a:ext uri="{FF2B5EF4-FFF2-40B4-BE49-F238E27FC236}">
                    <a16:creationId xmlns:a16="http://schemas.microsoft.com/office/drawing/2014/main" id="{967B5120-FC14-CB8B-DAA1-60543A59A4BD}"/>
                  </a:ext>
                </a:extLst>
              </p:cNvPr>
              <p:cNvCxnSpPr>
                <a:cxnSpLocks/>
                <a:endCxn id="28" idx="7"/>
              </p:cNvCxnSpPr>
              <p:nvPr/>
            </p:nvCxnSpPr>
            <p:spPr>
              <a:xfrm flipV="1">
                <a:off x="3844456" y="2863884"/>
                <a:ext cx="449990" cy="483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EA017DE-3EB2-429C-53E4-BF15689FA74A}"/>
                      </a:ext>
                    </a:extLst>
                  </p:cNvPr>
                  <p:cNvSpPr txBox="1"/>
                  <p:nvPr/>
                </p:nvSpPr>
                <p:spPr>
                  <a:xfrm>
                    <a:off x="3973038" y="2996213"/>
                    <a:ext cx="296876"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i="1" dirty="0" smtClean="0">
                              <a:solidFill>
                                <a:srgbClr val="000000"/>
                              </a:solidFill>
                              <a:latin typeface="Cambria Math" panose="02040503050406030204" pitchFamily="18" charset="0"/>
                            </a:rPr>
                            <m:t>𝑟</m:t>
                          </m:r>
                          <m:r>
                            <a:rPr lang="en-IT" i="1" dirty="0" smtClean="0">
                              <a:solidFill>
                                <a:srgbClr val="000000"/>
                              </a:solidFill>
                              <a:latin typeface="Cambria Math" panose="02040503050406030204" pitchFamily="18" charset="0"/>
                            </a:rPr>
                            <m:t>’</m:t>
                          </m:r>
                        </m:oMath>
                      </m:oMathPara>
                    </a14:m>
                    <a:endParaRPr lang="en-IT" dirty="0">
                      <a:solidFill>
                        <a:srgbClr val="000000"/>
                      </a:solidFill>
                    </a:endParaRPr>
                  </a:p>
                </p:txBody>
              </p:sp>
            </mc:Choice>
            <mc:Fallback xmlns="">
              <p:sp>
                <p:nvSpPr>
                  <p:cNvPr id="30" name="TextBox 29">
                    <a:extLst>
                      <a:ext uri="{FF2B5EF4-FFF2-40B4-BE49-F238E27FC236}">
                        <a16:creationId xmlns:a16="http://schemas.microsoft.com/office/drawing/2014/main" id="{BEA017DE-3EB2-429C-53E4-BF15689FA74A}"/>
                      </a:ext>
                    </a:extLst>
                  </p:cNvPr>
                  <p:cNvSpPr txBox="1">
                    <a:spLocks noRot="1" noChangeAspect="1" noMove="1" noResize="1" noEditPoints="1" noAdjustHandles="1" noChangeArrowheads="1" noChangeShapeType="1" noTextEdit="1"/>
                  </p:cNvSpPr>
                  <p:nvPr/>
                </p:nvSpPr>
                <p:spPr>
                  <a:xfrm>
                    <a:off x="3973038" y="2996213"/>
                    <a:ext cx="296876" cy="230832"/>
                  </a:xfrm>
                  <a:prstGeom prst="rect">
                    <a:avLst/>
                  </a:prstGeom>
                  <a:blipFill>
                    <a:blip r:embed="rId13"/>
                    <a:stretch>
                      <a:fillRect r="-25000" b="-88889"/>
                    </a:stretch>
                  </a:blipFill>
                </p:spPr>
                <p:txBody>
                  <a:bodyPr/>
                  <a:lstStyle/>
                  <a:p>
                    <a:r>
                      <a:rPr lang="en-IT">
                        <a:noFill/>
                      </a:rPr>
                      <a:t> </a:t>
                    </a:r>
                  </a:p>
                </p:txBody>
              </p:sp>
            </mc:Fallback>
          </mc:AlternateContent>
          <p:cxnSp>
            <p:nvCxnSpPr>
              <p:cNvPr id="31" name="Straight Arrow Connector 30">
                <a:extLst>
                  <a:ext uri="{FF2B5EF4-FFF2-40B4-BE49-F238E27FC236}">
                    <a16:creationId xmlns:a16="http://schemas.microsoft.com/office/drawing/2014/main" id="{9F5BED91-F1AB-A658-5FE4-314A83874045}"/>
                  </a:ext>
                </a:extLst>
              </p:cNvPr>
              <p:cNvCxnSpPr/>
              <p:nvPr/>
            </p:nvCxnSpPr>
            <p:spPr>
              <a:xfrm>
                <a:off x="3844456" y="3347545"/>
                <a:ext cx="811605" cy="517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C4E17CFE-5544-5836-5A55-3BBFD4F5E606}"/>
                      </a:ext>
                    </a:extLst>
                  </p:cNvPr>
                  <p:cNvSpPr txBox="1"/>
                  <p:nvPr/>
                </p:nvSpPr>
                <p:spPr>
                  <a:xfrm>
                    <a:off x="3878810" y="3421546"/>
                    <a:ext cx="283667"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solidFill>
                                <a:srgbClr val="000000"/>
                              </a:solidFill>
                              <a:latin typeface="Cambria Math" panose="02040503050406030204" pitchFamily="18" charset="0"/>
                            </a:rPr>
                            <m:t>𝑎</m:t>
                          </m:r>
                        </m:oMath>
                      </m:oMathPara>
                    </a14:m>
                    <a:endParaRPr lang="en-IT" dirty="0">
                      <a:solidFill>
                        <a:srgbClr val="000000"/>
                      </a:solidFill>
                    </a:endParaRPr>
                  </a:p>
                </p:txBody>
              </p:sp>
            </mc:Choice>
            <mc:Fallback xmlns="">
              <p:sp>
                <p:nvSpPr>
                  <p:cNvPr id="32" name="TextBox 31">
                    <a:extLst>
                      <a:ext uri="{FF2B5EF4-FFF2-40B4-BE49-F238E27FC236}">
                        <a16:creationId xmlns:a16="http://schemas.microsoft.com/office/drawing/2014/main" id="{C4E17CFE-5544-5836-5A55-3BBFD4F5E606}"/>
                      </a:ext>
                    </a:extLst>
                  </p:cNvPr>
                  <p:cNvSpPr txBox="1">
                    <a:spLocks noRot="1" noChangeAspect="1" noMove="1" noResize="1" noEditPoints="1" noAdjustHandles="1" noChangeArrowheads="1" noChangeShapeType="1" noTextEdit="1"/>
                  </p:cNvSpPr>
                  <p:nvPr/>
                </p:nvSpPr>
                <p:spPr>
                  <a:xfrm>
                    <a:off x="3878810" y="3421546"/>
                    <a:ext cx="283667" cy="230832"/>
                  </a:xfrm>
                  <a:prstGeom prst="rect">
                    <a:avLst/>
                  </a:prstGeom>
                  <a:blipFill>
                    <a:blip r:embed="rId14"/>
                    <a:stretch>
                      <a:fillRect r="-8333" b="-77778"/>
                    </a:stretch>
                  </a:blipFill>
                </p:spPr>
                <p:txBody>
                  <a:bodyPr/>
                  <a:lstStyle/>
                  <a:p>
                    <a:r>
                      <a:rPr lang="en-IT">
                        <a:noFill/>
                      </a:rPr>
                      <a:t> </a:t>
                    </a:r>
                  </a:p>
                </p:txBody>
              </p:sp>
            </mc:Fallback>
          </mc:AlternateContent>
        </p:grpSp>
        <p:sp>
          <p:nvSpPr>
            <p:cNvPr id="21" name="Oval 20">
              <a:extLst>
                <a:ext uri="{FF2B5EF4-FFF2-40B4-BE49-F238E27FC236}">
                  <a16:creationId xmlns:a16="http://schemas.microsoft.com/office/drawing/2014/main" id="{54BC43EF-3396-5C7C-D01A-334E25B3A353}"/>
                </a:ext>
              </a:extLst>
            </p:cNvPr>
            <p:cNvSpPr/>
            <p:nvPr/>
          </p:nvSpPr>
          <p:spPr>
            <a:xfrm>
              <a:off x="1940717" y="775606"/>
              <a:ext cx="1739504" cy="242407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rgbClr val="000000"/>
                </a:solidFill>
              </a:endParaRPr>
            </a:p>
          </p:txBody>
        </p:sp>
        <p:sp>
          <p:nvSpPr>
            <p:cNvPr id="22" name="TextBox 21">
              <a:extLst>
                <a:ext uri="{FF2B5EF4-FFF2-40B4-BE49-F238E27FC236}">
                  <a16:creationId xmlns:a16="http://schemas.microsoft.com/office/drawing/2014/main" id="{11A0403B-9352-650E-4523-66D33E792385}"/>
                </a:ext>
              </a:extLst>
            </p:cNvPr>
            <p:cNvSpPr txBox="1"/>
            <p:nvPr/>
          </p:nvSpPr>
          <p:spPr>
            <a:xfrm>
              <a:off x="2655957" y="740977"/>
              <a:ext cx="251992" cy="230832"/>
            </a:xfrm>
            <a:prstGeom prst="rect">
              <a:avLst/>
            </a:prstGeom>
            <a:noFill/>
          </p:spPr>
          <p:txBody>
            <a:bodyPr wrap="none" rtlCol="0">
              <a:spAutoFit/>
            </a:bodyPr>
            <a:lstStyle/>
            <a:p>
              <a:r>
                <a:rPr lang="en-IT" dirty="0">
                  <a:solidFill>
                    <a:srgbClr val="000000"/>
                  </a:solidFill>
                </a:rPr>
                <a:t>+</a:t>
              </a:r>
            </a:p>
          </p:txBody>
        </p:sp>
        <p:sp>
          <p:nvSpPr>
            <p:cNvPr id="23" name="TextBox 22">
              <a:extLst>
                <a:ext uri="{FF2B5EF4-FFF2-40B4-BE49-F238E27FC236}">
                  <a16:creationId xmlns:a16="http://schemas.microsoft.com/office/drawing/2014/main" id="{2AFE319E-937A-4BEC-3B6C-B0F6A12F444B}"/>
                </a:ext>
              </a:extLst>
            </p:cNvPr>
            <p:cNvSpPr txBox="1"/>
            <p:nvPr/>
          </p:nvSpPr>
          <p:spPr>
            <a:xfrm>
              <a:off x="2655957" y="2886349"/>
              <a:ext cx="251992" cy="230832"/>
            </a:xfrm>
            <a:prstGeom prst="rect">
              <a:avLst/>
            </a:prstGeom>
            <a:noFill/>
          </p:spPr>
          <p:txBody>
            <a:bodyPr wrap="none" rtlCol="0">
              <a:spAutoFit/>
            </a:bodyPr>
            <a:lstStyle/>
            <a:p>
              <a:r>
                <a:rPr lang="en-IT" dirty="0">
                  <a:solidFill>
                    <a:srgbClr val="000000"/>
                  </a:solidFill>
                </a:rPr>
                <a:t>+</a:t>
              </a:r>
            </a:p>
          </p:txBody>
        </p:sp>
        <p:sp>
          <p:nvSpPr>
            <p:cNvPr id="24" name="TextBox 23">
              <a:extLst>
                <a:ext uri="{FF2B5EF4-FFF2-40B4-BE49-F238E27FC236}">
                  <a16:creationId xmlns:a16="http://schemas.microsoft.com/office/drawing/2014/main" id="{1943FC21-5230-23A2-F3EE-B0657E6FAC38}"/>
                </a:ext>
              </a:extLst>
            </p:cNvPr>
            <p:cNvSpPr txBox="1"/>
            <p:nvPr/>
          </p:nvSpPr>
          <p:spPr>
            <a:xfrm>
              <a:off x="3635177" y="1758323"/>
              <a:ext cx="223138" cy="230832"/>
            </a:xfrm>
            <a:prstGeom prst="rect">
              <a:avLst/>
            </a:prstGeom>
            <a:noFill/>
          </p:spPr>
          <p:txBody>
            <a:bodyPr wrap="none" rtlCol="0">
              <a:spAutoFit/>
            </a:bodyPr>
            <a:lstStyle/>
            <a:p>
              <a:r>
                <a:rPr lang="en-IT" dirty="0">
                  <a:solidFill>
                    <a:srgbClr val="000000"/>
                  </a:solidFill>
                </a:rPr>
                <a:t>-</a:t>
              </a:r>
            </a:p>
          </p:txBody>
        </p:sp>
        <p:sp>
          <p:nvSpPr>
            <p:cNvPr id="25" name="TextBox 24">
              <a:extLst>
                <a:ext uri="{FF2B5EF4-FFF2-40B4-BE49-F238E27FC236}">
                  <a16:creationId xmlns:a16="http://schemas.microsoft.com/office/drawing/2014/main" id="{23A5D98C-8F25-35B0-F1D0-EE82BE16DA14}"/>
                </a:ext>
              </a:extLst>
            </p:cNvPr>
            <p:cNvSpPr txBox="1"/>
            <p:nvPr/>
          </p:nvSpPr>
          <p:spPr>
            <a:xfrm>
              <a:off x="1745692" y="1837288"/>
              <a:ext cx="223138" cy="230832"/>
            </a:xfrm>
            <a:prstGeom prst="rect">
              <a:avLst/>
            </a:prstGeom>
            <a:noFill/>
          </p:spPr>
          <p:txBody>
            <a:bodyPr wrap="none" rtlCol="0">
              <a:spAutoFit/>
            </a:bodyPr>
            <a:lstStyle/>
            <a:p>
              <a:r>
                <a:rPr lang="en-IT" dirty="0">
                  <a:solidFill>
                    <a:srgbClr val="000000"/>
                  </a:solidFill>
                </a:rPr>
                <a:t>-</a:t>
              </a:r>
            </a:p>
          </p:txBody>
        </p:sp>
      </p:gr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6512406-2D66-B3FF-2125-83940E843D2C}"/>
                  </a:ext>
                </a:extLst>
              </p:cNvPr>
              <p:cNvSpPr txBox="1"/>
              <p:nvPr/>
            </p:nvSpPr>
            <p:spPr>
              <a:xfrm>
                <a:off x="7571865" y="1493762"/>
                <a:ext cx="4051966" cy="338554"/>
              </a:xfrm>
              <a:prstGeom prst="rect">
                <a:avLst/>
              </a:prstGeom>
              <a:noFill/>
            </p:spPr>
            <p:txBody>
              <a:bodyPr wrap="square" rtlCol="0">
                <a:spAutoFit/>
              </a:bodyPr>
              <a:lstStyle/>
              <a:p>
                <a:r>
                  <a:rPr lang="en-GB" sz="1600" b="1" dirty="0">
                    <a:solidFill>
                      <a:schemeClr val="tx1"/>
                    </a:solidFill>
                  </a:rPr>
                  <a:t>Quadrupolar perturbation </a:t>
                </a:r>
                <a14:m>
                  <m:oMath xmlns:m="http://schemas.openxmlformats.org/officeDocument/2006/math">
                    <m:r>
                      <a:rPr lang="it-IT" sz="1600" b="1" i="1" smtClean="0">
                        <a:solidFill>
                          <a:schemeClr val="tx1"/>
                        </a:solidFill>
                        <a:latin typeface="Cambria Math" panose="02040503050406030204" pitchFamily="18" charset="0"/>
                      </a:rPr>
                      <m:t>𝒎</m:t>
                    </m:r>
                    <m:r>
                      <a:rPr lang="it-IT" sz="1600" b="1" i="1" smtClean="0">
                        <a:solidFill>
                          <a:schemeClr val="tx1"/>
                        </a:solidFill>
                        <a:latin typeface="Cambria Math" panose="02040503050406030204" pitchFamily="18" charset="0"/>
                      </a:rPr>
                      <m:t>=</m:t>
                    </m:r>
                    <m:r>
                      <a:rPr lang="it-IT" sz="1600" b="1" i="1" smtClean="0">
                        <a:solidFill>
                          <a:schemeClr val="tx1"/>
                        </a:solidFill>
                        <a:latin typeface="Cambria Math" panose="02040503050406030204" pitchFamily="18" charset="0"/>
                      </a:rPr>
                      <m:t>𝟐</m:t>
                    </m:r>
                  </m:oMath>
                </a14:m>
                <a:endParaRPr lang="en-IT" sz="1600" b="1" dirty="0">
                  <a:solidFill>
                    <a:schemeClr val="tx1"/>
                  </a:solidFill>
                </a:endParaRPr>
              </a:p>
            </p:txBody>
          </p:sp>
        </mc:Choice>
        <mc:Fallback xmlns="">
          <p:sp>
            <p:nvSpPr>
              <p:cNvPr id="33" name="TextBox 32">
                <a:extLst>
                  <a:ext uri="{FF2B5EF4-FFF2-40B4-BE49-F238E27FC236}">
                    <a16:creationId xmlns:a16="http://schemas.microsoft.com/office/drawing/2014/main" id="{A6512406-2D66-B3FF-2125-83940E843D2C}"/>
                  </a:ext>
                </a:extLst>
              </p:cNvPr>
              <p:cNvSpPr txBox="1">
                <a:spLocks noRot="1" noChangeAspect="1" noMove="1" noResize="1" noEditPoints="1" noAdjustHandles="1" noChangeArrowheads="1" noChangeShapeType="1" noTextEdit="1"/>
              </p:cNvSpPr>
              <p:nvPr/>
            </p:nvSpPr>
            <p:spPr>
              <a:xfrm>
                <a:off x="7571865" y="1493762"/>
                <a:ext cx="4051966" cy="338554"/>
              </a:xfrm>
              <a:prstGeom prst="rect">
                <a:avLst/>
              </a:prstGeom>
              <a:blipFill>
                <a:blip r:embed="rId15"/>
                <a:stretch>
                  <a:fillRect l="-938" t="-3571" b="-21429"/>
                </a:stretch>
              </a:blipFill>
            </p:spPr>
            <p:txBody>
              <a:bodyPr/>
              <a:lstStyle/>
              <a:p>
                <a:r>
                  <a:rPr lang="en-IT">
                    <a:noFill/>
                  </a:rPr>
                  <a:t> </a:t>
                </a:r>
              </a:p>
            </p:txBody>
          </p:sp>
        </mc:Fallback>
      </mc:AlternateContent>
      <p:sp>
        <p:nvSpPr>
          <p:cNvPr id="3" name="Footer Placeholder 2">
            <a:extLst>
              <a:ext uri="{FF2B5EF4-FFF2-40B4-BE49-F238E27FC236}">
                <a16:creationId xmlns:a16="http://schemas.microsoft.com/office/drawing/2014/main" id="{7ADA2372-8386-B848-6EEA-9D65E9D882B9}"/>
              </a:ext>
            </a:extLst>
          </p:cNvPr>
          <p:cNvSpPr>
            <a:spLocks noGrp="1"/>
          </p:cNvSpPr>
          <p:nvPr>
            <p:ph type="ftr" sz="quarter" idx="11"/>
          </p:nvPr>
        </p:nvSpPr>
        <p:spPr/>
        <p:txBody>
          <a:bodyPr/>
          <a:lstStyle/>
          <a:p>
            <a:r>
              <a:rPr lang="en-GB"/>
              <a:t>Beam Dynamics of high brightness beams in RF photoinjector</a:t>
            </a:r>
            <a:endParaRPr lang="en-IT"/>
          </a:p>
        </p:txBody>
      </p:sp>
      <p:sp>
        <p:nvSpPr>
          <p:cNvPr id="11" name="Slide Number Placeholder 10">
            <a:extLst>
              <a:ext uri="{FF2B5EF4-FFF2-40B4-BE49-F238E27FC236}">
                <a16:creationId xmlns:a16="http://schemas.microsoft.com/office/drawing/2014/main" id="{B5AB1E0E-7658-5C6A-1623-8E8EA568CED1}"/>
              </a:ext>
            </a:extLst>
          </p:cNvPr>
          <p:cNvSpPr>
            <a:spLocks noGrp="1"/>
          </p:cNvSpPr>
          <p:nvPr>
            <p:ph type="sldNum" sz="quarter" idx="12"/>
          </p:nvPr>
        </p:nvSpPr>
        <p:spPr/>
        <p:txBody>
          <a:bodyPr/>
          <a:lstStyle/>
          <a:p>
            <a:fld id="{423FAE88-FE44-0B47-88A3-ABDC25BA5526}" type="slidenum">
              <a:rPr lang="en-IT" smtClean="0"/>
              <a:t>14</a:t>
            </a:fld>
            <a:endParaRPr lang="en-IT"/>
          </a:p>
        </p:txBody>
      </p:sp>
    </p:spTree>
    <p:extLst>
      <p:ext uri="{BB962C8B-B14F-4D97-AF65-F5344CB8AC3E}">
        <p14:creationId xmlns:p14="http://schemas.microsoft.com/office/powerpoint/2010/main" val="1610605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35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35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blip>
          <a:srcRect/>
          <a:stretch>
            <a:fillRect/>
          </a:stretch>
        </p:blipFill>
        <p:spPr>
          <a:xfrm>
            <a:off x="4920117" y="4224622"/>
            <a:ext cx="2623668" cy="1695281"/>
          </a:xfrm>
          <a:prstGeom prst="rect">
            <a:avLst/>
          </a:prstGeom>
          <a:noFill/>
          <a:ln>
            <a:noFill/>
          </a:ln>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2">
            <a:alphaModFix amt="50000"/>
          </a:blip>
          <a:stretch>
            <a:fillRect/>
          </a:stretch>
        </p:blipFill>
        <p:spPr>
          <a:xfrm>
            <a:off x="7188453" y="3636141"/>
            <a:ext cx="2335560" cy="1567284"/>
          </a:xfrm>
          <a:prstGeom prst="rect">
            <a:avLst/>
          </a:prstGeom>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3">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4">
            <a:alphaModFix amt="70000"/>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ctangular object with black text&#10;&#10;Description automatically generated">
            <a:extLst>
              <a:ext uri="{FF2B5EF4-FFF2-40B4-BE49-F238E27FC236}">
                <a16:creationId xmlns:a16="http://schemas.microsoft.com/office/drawing/2014/main" id="{3C8B2630-2862-899E-F5BC-9712DCC69F36}"/>
              </a:ext>
            </a:extLst>
          </p:cNvPr>
          <p:cNvPicPr>
            <a:picLocks noChangeAspect="1"/>
          </p:cNvPicPr>
          <p:nvPr/>
        </p:nvPicPr>
        <p:blipFill>
          <a:blip r:embed="rId15">
            <a:alphaModFix amt="50000"/>
          </a:blip>
          <a:stretch>
            <a:fillRect/>
          </a:stretch>
        </p:blipFill>
        <p:spPr>
          <a:xfrm>
            <a:off x="7691315" y="3033684"/>
            <a:ext cx="3067050" cy="590550"/>
          </a:xfrm>
          <a:prstGeom prst="rect">
            <a:avLst/>
          </a:prstGeom>
        </p:spPr>
      </p:pic>
      <p:sp>
        <p:nvSpPr>
          <p:cNvPr id="12" name="Footer Placeholder 11">
            <a:extLst>
              <a:ext uri="{FF2B5EF4-FFF2-40B4-BE49-F238E27FC236}">
                <a16:creationId xmlns:a16="http://schemas.microsoft.com/office/drawing/2014/main" id="{152A4588-DFFF-D99D-9A9D-8517AFEDA743}"/>
              </a:ext>
            </a:extLst>
          </p:cNvPr>
          <p:cNvSpPr>
            <a:spLocks noGrp="1"/>
          </p:cNvSpPr>
          <p:nvPr>
            <p:ph type="ftr" sz="quarter" idx="11"/>
          </p:nvPr>
        </p:nvSpPr>
        <p:spPr/>
        <p:txBody>
          <a:bodyPr/>
          <a:lstStyle/>
          <a:p>
            <a:r>
              <a:rPr lang="en-GB"/>
              <a:t>Beam Dynamics of high brightness beams in RF photoinjector</a:t>
            </a:r>
            <a:endParaRPr lang="en-IT"/>
          </a:p>
        </p:txBody>
      </p:sp>
      <p:sp>
        <p:nvSpPr>
          <p:cNvPr id="19" name="Slide Number Placeholder 18">
            <a:extLst>
              <a:ext uri="{FF2B5EF4-FFF2-40B4-BE49-F238E27FC236}">
                <a16:creationId xmlns:a16="http://schemas.microsoft.com/office/drawing/2014/main" id="{7677F55E-8271-390E-8673-08513D47FCF3}"/>
              </a:ext>
            </a:extLst>
          </p:cNvPr>
          <p:cNvSpPr>
            <a:spLocks noGrp="1"/>
          </p:cNvSpPr>
          <p:nvPr>
            <p:ph type="sldNum" sz="quarter" idx="12"/>
          </p:nvPr>
        </p:nvSpPr>
        <p:spPr/>
        <p:txBody>
          <a:bodyPr/>
          <a:lstStyle/>
          <a:p>
            <a:fld id="{423FAE88-FE44-0B47-88A3-ABDC25BA5526}" type="slidenum">
              <a:rPr lang="en-IT" smtClean="0"/>
              <a:t>15</a:t>
            </a:fld>
            <a:endParaRPr lang="en-IT"/>
          </a:p>
        </p:txBody>
      </p:sp>
      <p:sp>
        <p:nvSpPr>
          <p:cNvPr id="13" name="TextBox 12">
            <a:extLst>
              <a:ext uri="{FF2B5EF4-FFF2-40B4-BE49-F238E27FC236}">
                <a16:creationId xmlns:a16="http://schemas.microsoft.com/office/drawing/2014/main" id="{A0D33255-3ED4-16EA-289A-163CAAFDC057}"/>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chemeClr val="tx1"/>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4139833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Logo&#10;&#10;Description automatically generated">
            <a:extLst>
              <a:ext uri="{FF2B5EF4-FFF2-40B4-BE49-F238E27FC236}">
                <a16:creationId xmlns:a16="http://schemas.microsoft.com/office/drawing/2014/main" id="{0A46531E-1C0E-D79D-D444-DBD511E55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5DF6421B-1BEF-ED3D-738F-BE8BC38F0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Logo, icon&#10;&#10;Description automatically generated">
            <a:extLst>
              <a:ext uri="{FF2B5EF4-FFF2-40B4-BE49-F238E27FC236}">
                <a16:creationId xmlns:a16="http://schemas.microsoft.com/office/drawing/2014/main" id="{BB03DE69-AB35-F261-4AAB-CC685AC86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24">
            <a:extLst>
              <a:ext uri="{FF2B5EF4-FFF2-40B4-BE49-F238E27FC236}">
                <a16:creationId xmlns:a16="http://schemas.microsoft.com/office/drawing/2014/main" id="{4D983338-A7F5-FF7C-A3DE-8AAA99455A13}"/>
              </a:ext>
            </a:extLst>
          </p:cNvPr>
          <p:cNvSpPr txBox="1"/>
          <p:nvPr/>
        </p:nvSpPr>
        <p:spPr>
          <a:xfrm>
            <a:off x="2594138" y="222896"/>
            <a:ext cx="6581803" cy="584775"/>
          </a:xfrm>
          <a:prstGeom prst="rect">
            <a:avLst/>
          </a:prstGeom>
          <a:noFill/>
        </p:spPr>
        <p:txBody>
          <a:bodyPr wrap="square" rtlCol="0">
            <a:spAutoFit/>
          </a:bodyPr>
          <a:lstStyle/>
          <a:p>
            <a:pPr algn="ctr"/>
            <a:r>
              <a:rPr lang="en-GB" sz="3200" b="1" dirty="0">
                <a:solidFill>
                  <a:schemeClr val="tx1"/>
                </a:solidFill>
                <a:latin typeface="+mj-lt"/>
              </a:rPr>
              <a:t>SPARC_LAB: the facility</a:t>
            </a:r>
          </a:p>
        </p:txBody>
      </p:sp>
      <p:pic>
        <p:nvPicPr>
          <p:cNvPr id="7" name="Picture 6">
            <a:extLst>
              <a:ext uri="{FF2B5EF4-FFF2-40B4-BE49-F238E27FC236}">
                <a16:creationId xmlns:a16="http://schemas.microsoft.com/office/drawing/2014/main" id="{8D2D1A11-59B6-1C7C-CC39-9F00A7C6766E}"/>
              </a:ext>
            </a:extLst>
          </p:cNvPr>
          <p:cNvPicPr>
            <a:picLocks noChangeAspect="1"/>
          </p:cNvPicPr>
          <p:nvPr/>
        </p:nvPicPr>
        <p:blipFill>
          <a:blip r:embed="rId6">
            <a:lum/>
            <a:alphaModFix/>
          </a:blip>
          <a:srcRect l="33830" t="12189" r="33566" b="7183"/>
          <a:stretch>
            <a:fillRect/>
          </a:stretch>
        </p:blipFill>
        <p:spPr>
          <a:xfrm>
            <a:off x="8419253" y="1111711"/>
            <a:ext cx="3566160" cy="4953240"/>
          </a:xfrm>
          <a:prstGeom prst="rect">
            <a:avLst/>
          </a:prstGeom>
          <a:noFill/>
          <a:ln>
            <a:solidFill>
              <a:schemeClr val="tx1"/>
            </a:solidFill>
          </a:ln>
          <a:effectLst>
            <a:outerShdw dist="101823" dir="2700000" algn="tl">
              <a:srgbClr val="808080"/>
            </a:outerShdw>
          </a:effectLst>
        </p:spPr>
      </p:pic>
      <p:pic>
        <p:nvPicPr>
          <p:cNvPr id="8" name="Picture 7">
            <a:extLst>
              <a:ext uri="{FF2B5EF4-FFF2-40B4-BE49-F238E27FC236}">
                <a16:creationId xmlns:a16="http://schemas.microsoft.com/office/drawing/2014/main" id="{127463E4-FB94-AD2B-C245-877D351DC5B3}"/>
              </a:ext>
            </a:extLst>
          </p:cNvPr>
          <p:cNvPicPr>
            <a:picLocks noChangeAspect="1"/>
          </p:cNvPicPr>
          <p:nvPr/>
        </p:nvPicPr>
        <p:blipFill>
          <a:blip r:embed="rId7">
            <a:lum/>
            <a:alphaModFix/>
          </a:blip>
          <a:srcRect/>
          <a:stretch>
            <a:fillRect/>
          </a:stretch>
        </p:blipFill>
        <p:spPr>
          <a:xfrm>
            <a:off x="7313498" y="1999959"/>
            <a:ext cx="2304497" cy="989392"/>
          </a:xfrm>
          <a:prstGeom prst="rect">
            <a:avLst/>
          </a:prstGeom>
          <a:noFill/>
          <a:ln>
            <a:noFill/>
          </a:ln>
        </p:spPr>
      </p:pic>
      <p:sp>
        <p:nvSpPr>
          <p:cNvPr id="9" name="TextBox 8">
            <a:extLst>
              <a:ext uri="{FF2B5EF4-FFF2-40B4-BE49-F238E27FC236}">
                <a16:creationId xmlns:a16="http://schemas.microsoft.com/office/drawing/2014/main" id="{3C7C1F5D-8001-2C36-54F3-1CEB6597B271}"/>
              </a:ext>
            </a:extLst>
          </p:cNvPr>
          <p:cNvSpPr txBox="1"/>
          <p:nvPr/>
        </p:nvSpPr>
        <p:spPr>
          <a:xfrm>
            <a:off x="588622" y="893523"/>
            <a:ext cx="7343179" cy="830997"/>
          </a:xfrm>
          <a:prstGeom prst="rect">
            <a:avLst/>
          </a:prstGeom>
          <a:noFill/>
        </p:spPr>
        <p:txBody>
          <a:bodyPr wrap="square" rtlCol="0">
            <a:spAutoFit/>
          </a:bodyPr>
          <a:lstStyle/>
          <a:p>
            <a:pPr algn="just"/>
            <a:r>
              <a:rPr lang="en-GB" sz="1600" b="1" i="0" dirty="0">
                <a:solidFill>
                  <a:srgbClr val="000000"/>
                </a:solidFill>
                <a:effectLst/>
                <a:latin typeface="Arial" panose="020B0604020202020204" pitchFamily="34" charset="0"/>
              </a:rPr>
              <a:t>SPARC_LAB </a:t>
            </a:r>
            <a:r>
              <a:rPr lang="en-GB" sz="1600" b="0" i="0" dirty="0">
                <a:solidFill>
                  <a:srgbClr val="000000"/>
                </a:solidFill>
                <a:effectLst/>
                <a:latin typeface="Arial" panose="020B0604020202020204" pitchFamily="34" charset="0"/>
              </a:rPr>
              <a:t>is a test-facility operating at the </a:t>
            </a:r>
            <a:r>
              <a:rPr lang="en-GB" sz="1600" b="1" i="0" dirty="0">
                <a:solidFill>
                  <a:srgbClr val="000000"/>
                </a:solidFill>
                <a:effectLst/>
                <a:latin typeface="Arial" panose="020B0604020202020204" pitchFamily="34" charset="0"/>
              </a:rPr>
              <a:t>Frascati National Laboratories of INFN (LNF-INFN) </a:t>
            </a:r>
            <a:r>
              <a:rPr lang="en-GB" sz="1600" b="0" i="0" dirty="0">
                <a:solidFill>
                  <a:srgbClr val="000000"/>
                </a:solidFill>
                <a:effectLst/>
                <a:latin typeface="Arial" panose="020B0604020202020204" pitchFamily="34" charset="0"/>
              </a:rPr>
              <a:t>devoted to advanced radiation sources and innovative acceleration techniques. </a:t>
            </a:r>
            <a:endParaRPr lang="en-IT" sz="1600" dirty="0">
              <a:solidFill>
                <a:srgbClr val="000000"/>
              </a:solidFill>
            </a:endParaRPr>
          </a:p>
        </p:txBody>
      </p:sp>
      <p:pic>
        <p:nvPicPr>
          <p:cNvPr id="11" name="Picture 10" descr="Timeline&#10;&#10;Description automatically generated">
            <a:extLst>
              <a:ext uri="{FF2B5EF4-FFF2-40B4-BE49-F238E27FC236}">
                <a16:creationId xmlns:a16="http://schemas.microsoft.com/office/drawing/2014/main" id="{CC8D8126-3A2C-D323-DD25-9DB3B2C82118}"/>
              </a:ext>
            </a:extLst>
          </p:cNvPr>
          <p:cNvPicPr>
            <a:picLocks noChangeAspect="1"/>
          </p:cNvPicPr>
          <p:nvPr/>
        </p:nvPicPr>
        <p:blipFill>
          <a:blip r:embed="rId8"/>
          <a:stretch>
            <a:fillRect/>
          </a:stretch>
        </p:blipFill>
        <p:spPr>
          <a:xfrm>
            <a:off x="402956" y="1899402"/>
            <a:ext cx="6848550" cy="2210893"/>
          </a:xfrm>
          <a:prstGeom prst="rect">
            <a:avLst/>
          </a:prstGeom>
        </p:spPr>
      </p:pic>
      <p:pic>
        <p:nvPicPr>
          <p:cNvPr id="12" name="Picture 11" descr="Chart&#10;&#10;Description automatically generated">
            <a:extLst>
              <a:ext uri="{FF2B5EF4-FFF2-40B4-BE49-F238E27FC236}">
                <a16:creationId xmlns:a16="http://schemas.microsoft.com/office/drawing/2014/main" id="{55CC37BC-F7FF-5EC8-E15A-2E2FA0AF99C9}"/>
              </a:ext>
            </a:extLst>
          </p:cNvPr>
          <p:cNvPicPr>
            <a:picLocks noChangeAspect="1"/>
          </p:cNvPicPr>
          <p:nvPr/>
        </p:nvPicPr>
        <p:blipFill>
          <a:blip r:embed="rId9"/>
          <a:stretch>
            <a:fillRect/>
          </a:stretch>
        </p:blipFill>
        <p:spPr>
          <a:xfrm>
            <a:off x="820508" y="4094797"/>
            <a:ext cx="6446496" cy="1601953"/>
          </a:xfrm>
          <a:prstGeom prst="rect">
            <a:avLst/>
          </a:prstGeom>
        </p:spPr>
      </p:pic>
      <p:sp>
        <p:nvSpPr>
          <p:cNvPr id="2" name="TextBox 1">
            <a:extLst>
              <a:ext uri="{FF2B5EF4-FFF2-40B4-BE49-F238E27FC236}">
                <a16:creationId xmlns:a16="http://schemas.microsoft.com/office/drawing/2014/main" id="{5A4F2504-1CD1-EDE1-E833-30570DCC375F}"/>
              </a:ext>
            </a:extLst>
          </p:cNvPr>
          <p:cNvSpPr txBox="1"/>
          <p:nvPr/>
        </p:nvSpPr>
        <p:spPr>
          <a:xfrm>
            <a:off x="174275" y="5696750"/>
            <a:ext cx="8085187" cy="400110"/>
          </a:xfrm>
          <a:prstGeom prst="rect">
            <a:avLst/>
          </a:prstGeom>
          <a:noFill/>
        </p:spPr>
        <p:txBody>
          <a:bodyPr wrap="square" rtlCol="0">
            <a:spAutoFit/>
          </a:bodyPr>
          <a:lstStyle/>
          <a:p>
            <a:r>
              <a:rPr lang="en-IT" sz="1000" dirty="0">
                <a:solidFill>
                  <a:schemeClr val="bg1">
                    <a:lumMod val="65000"/>
                  </a:schemeClr>
                </a:solidFill>
              </a:rPr>
              <a:t>[*]</a:t>
            </a:r>
            <a:r>
              <a:rPr lang="en-GB" sz="1000" dirty="0">
                <a:solidFill>
                  <a:schemeClr val="bg1">
                    <a:lumMod val="65000"/>
                  </a:schemeClr>
                </a:solidFill>
              </a:rPr>
              <a:t> M. </a:t>
            </a:r>
            <a:r>
              <a:rPr lang="en-GB" sz="1000" dirty="0" err="1">
                <a:solidFill>
                  <a:schemeClr val="bg1">
                    <a:lumMod val="65000"/>
                  </a:schemeClr>
                </a:solidFill>
              </a:rPr>
              <a:t>Ferrario</a:t>
            </a:r>
            <a:r>
              <a:rPr lang="en-GB" sz="1000" dirty="0">
                <a:solidFill>
                  <a:schemeClr val="bg1">
                    <a:lumMod val="65000"/>
                  </a:schemeClr>
                </a:solidFill>
              </a:rPr>
              <a:t> et al., SPARC_LAB present and future, Nuclear Instruments and Methods in Physics Research Section B: Beam Interactions with Materials and Atoms, Volume 309, 2013.</a:t>
            </a:r>
            <a:endParaRPr lang="en-IT" sz="1000" dirty="0">
              <a:solidFill>
                <a:schemeClr val="bg1">
                  <a:lumMod val="65000"/>
                </a:schemeClr>
              </a:solidFill>
            </a:endParaRPr>
          </a:p>
        </p:txBody>
      </p:sp>
      <p:sp>
        <p:nvSpPr>
          <p:cNvPr id="10" name="Footer Placeholder 9">
            <a:extLst>
              <a:ext uri="{FF2B5EF4-FFF2-40B4-BE49-F238E27FC236}">
                <a16:creationId xmlns:a16="http://schemas.microsoft.com/office/drawing/2014/main" id="{1D62624E-DFB1-8E74-AA9E-8E12EDBFEB10}"/>
              </a:ext>
            </a:extLst>
          </p:cNvPr>
          <p:cNvSpPr>
            <a:spLocks noGrp="1"/>
          </p:cNvSpPr>
          <p:nvPr>
            <p:ph type="ftr" sz="quarter" idx="11"/>
          </p:nvPr>
        </p:nvSpPr>
        <p:spPr/>
        <p:txBody>
          <a:bodyPr/>
          <a:lstStyle/>
          <a:p>
            <a:r>
              <a:rPr lang="en-GB"/>
              <a:t>Beam Dynamics of high brightness beams in RF photoinjector</a:t>
            </a:r>
            <a:endParaRPr lang="en-IT"/>
          </a:p>
        </p:txBody>
      </p:sp>
      <p:sp>
        <p:nvSpPr>
          <p:cNvPr id="14" name="Slide Number Placeholder 13">
            <a:extLst>
              <a:ext uri="{FF2B5EF4-FFF2-40B4-BE49-F238E27FC236}">
                <a16:creationId xmlns:a16="http://schemas.microsoft.com/office/drawing/2014/main" id="{F096B8FD-B47E-D0DE-855A-CC3584611C36}"/>
              </a:ext>
            </a:extLst>
          </p:cNvPr>
          <p:cNvSpPr>
            <a:spLocks noGrp="1"/>
          </p:cNvSpPr>
          <p:nvPr>
            <p:ph type="sldNum" sz="quarter" idx="12"/>
          </p:nvPr>
        </p:nvSpPr>
        <p:spPr/>
        <p:txBody>
          <a:bodyPr/>
          <a:lstStyle/>
          <a:p>
            <a:fld id="{423FAE88-FE44-0B47-88A3-ABDC25BA5526}" type="slidenum">
              <a:rPr lang="en-IT" smtClean="0"/>
              <a:t>16</a:t>
            </a:fld>
            <a:endParaRPr lang="en-IT"/>
          </a:p>
        </p:txBody>
      </p:sp>
    </p:spTree>
    <p:extLst>
      <p:ext uri="{BB962C8B-B14F-4D97-AF65-F5344CB8AC3E}">
        <p14:creationId xmlns:p14="http://schemas.microsoft.com/office/powerpoint/2010/main" val="78779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 of a diagram of a coupler&#10;&#10;Description automatically generated">
            <a:extLst>
              <a:ext uri="{FF2B5EF4-FFF2-40B4-BE49-F238E27FC236}">
                <a16:creationId xmlns:a16="http://schemas.microsoft.com/office/drawing/2014/main" id="{C33734D2-E85E-B5A0-B7E5-F24948812006}"/>
              </a:ext>
            </a:extLst>
          </p:cNvPr>
          <p:cNvPicPr>
            <a:picLocks noChangeAspect="1"/>
          </p:cNvPicPr>
          <p:nvPr/>
        </p:nvPicPr>
        <p:blipFill>
          <a:blip r:embed="rId3"/>
          <a:stretch>
            <a:fillRect/>
          </a:stretch>
        </p:blipFill>
        <p:spPr>
          <a:xfrm>
            <a:off x="816298" y="879516"/>
            <a:ext cx="4575450" cy="2506297"/>
          </a:xfrm>
          <a:prstGeom prst="rect">
            <a:avLst/>
          </a:prstGeom>
        </p:spPr>
      </p:pic>
      <p:pic>
        <p:nvPicPr>
          <p:cNvPr id="15" name="Picture 14" descr="A graph of a laser energy&#10;&#10;Description automatically generated">
            <a:extLst>
              <a:ext uri="{FF2B5EF4-FFF2-40B4-BE49-F238E27FC236}">
                <a16:creationId xmlns:a16="http://schemas.microsoft.com/office/drawing/2014/main" id="{E126FCF8-018A-7C7E-826D-2D5B099B7FBC}"/>
              </a:ext>
            </a:extLst>
          </p:cNvPr>
          <p:cNvPicPr>
            <a:picLocks noChangeAspect="1"/>
          </p:cNvPicPr>
          <p:nvPr/>
        </p:nvPicPr>
        <p:blipFill>
          <a:blip r:embed="rId4"/>
          <a:stretch>
            <a:fillRect/>
          </a:stretch>
        </p:blipFill>
        <p:spPr>
          <a:xfrm>
            <a:off x="7713464" y="1130656"/>
            <a:ext cx="2891088" cy="2255513"/>
          </a:xfrm>
          <a:prstGeom prst="rect">
            <a:avLst/>
          </a:prstGeom>
        </p:spPr>
      </p:pic>
      <p:pic>
        <p:nvPicPr>
          <p:cNvPr id="13" name="Picture 12" descr="A graph of a beam energy&#10;&#10;Description automatically generated">
            <a:extLst>
              <a:ext uri="{FF2B5EF4-FFF2-40B4-BE49-F238E27FC236}">
                <a16:creationId xmlns:a16="http://schemas.microsoft.com/office/drawing/2014/main" id="{812B5243-32E8-3EB6-913C-B8CDE3409CE1}"/>
              </a:ext>
            </a:extLst>
          </p:cNvPr>
          <p:cNvPicPr>
            <a:picLocks noChangeAspect="1"/>
          </p:cNvPicPr>
          <p:nvPr/>
        </p:nvPicPr>
        <p:blipFill>
          <a:blip r:embed="rId5"/>
          <a:stretch>
            <a:fillRect/>
          </a:stretch>
        </p:blipFill>
        <p:spPr>
          <a:xfrm>
            <a:off x="4653841" y="1083731"/>
            <a:ext cx="3218562" cy="2319015"/>
          </a:xfrm>
          <a:prstGeom prst="rect">
            <a:avLst/>
          </a:prstGeom>
        </p:spPr>
      </p:pic>
      <p:pic>
        <p:nvPicPr>
          <p:cNvPr id="3" name="Picture 24" descr="Logo&#10;&#10;Description automatically generated">
            <a:extLst>
              <a:ext uri="{FF2B5EF4-FFF2-40B4-BE49-F238E27FC236}">
                <a16:creationId xmlns:a16="http://schemas.microsoft.com/office/drawing/2014/main" id="{F584567B-E498-D6ED-575F-2A63B4D47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5D2B5DA6-BEA3-72E5-D364-2CAE3E4E1B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Logo, icon&#10;&#10;Description automatically generated">
            <a:extLst>
              <a:ext uri="{FF2B5EF4-FFF2-40B4-BE49-F238E27FC236}">
                <a16:creationId xmlns:a16="http://schemas.microsoft.com/office/drawing/2014/main" id="{CD37D968-EF94-2239-AC3F-9E46734296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24">
            <a:extLst>
              <a:ext uri="{FF2B5EF4-FFF2-40B4-BE49-F238E27FC236}">
                <a16:creationId xmlns:a16="http://schemas.microsoft.com/office/drawing/2014/main" id="{746A369F-17FF-F9A5-C67E-5C6DE8DA0423}"/>
              </a:ext>
            </a:extLst>
          </p:cNvPr>
          <p:cNvSpPr txBox="1"/>
          <p:nvPr/>
        </p:nvSpPr>
        <p:spPr>
          <a:xfrm>
            <a:off x="3251200" y="55911"/>
            <a:ext cx="6607042" cy="1077218"/>
          </a:xfrm>
          <a:prstGeom prst="rect">
            <a:avLst/>
          </a:prstGeom>
          <a:noFill/>
        </p:spPr>
        <p:txBody>
          <a:bodyPr wrap="square" rtlCol="0">
            <a:spAutoFit/>
          </a:bodyPr>
          <a:lstStyle/>
          <a:p>
            <a:pPr algn="ctr"/>
            <a:r>
              <a:rPr lang="en-GB" sz="3200" b="1" dirty="0">
                <a:solidFill>
                  <a:schemeClr val="tx1"/>
                </a:solidFill>
                <a:latin typeface="+mj-lt"/>
              </a:rPr>
              <a:t>SPARC_LAB:</a:t>
            </a:r>
          </a:p>
          <a:p>
            <a:pPr algn="ctr"/>
            <a:r>
              <a:rPr lang="en-GB" sz="3200" b="1" dirty="0">
                <a:solidFill>
                  <a:schemeClr val="tx1"/>
                </a:solidFill>
                <a:latin typeface="+mj-lt"/>
              </a:rPr>
              <a:t> gun conditioning</a:t>
            </a:r>
          </a:p>
        </p:txBody>
      </p:sp>
      <p:pic>
        <p:nvPicPr>
          <p:cNvPr id="17" name="Picture 16" descr="A graph with a line&#10;&#10;Description automatically generated">
            <a:extLst>
              <a:ext uri="{FF2B5EF4-FFF2-40B4-BE49-F238E27FC236}">
                <a16:creationId xmlns:a16="http://schemas.microsoft.com/office/drawing/2014/main" id="{52F82D0D-B394-1653-3F48-A7DC604A04CE}"/>
              </a:ext>
            </a:extLst>
          </p:cNvPr>
          <p:cNvPicPr>
            <a:picLocks noChangeAspect="1"/>
          </p:cNvPicPr>
          <p:nvPr/>
        </p:nvPicPr>
        <p:blipFill>
          <a:blip r:embed="rId9"/>
          <a:stretch>
            <a:fillRect/>
          </a:stretch>
        </p:blipFill>
        <p:spPr>
          <a:xfrm>
            <a:off x="3589306" y="3485973"/>
            <a:ext cx="3184798" cy="2506297"/>
          </a:xfrm>
          <a:prstGeom prst="rect">
            <a:avLst/>
          </a:prstGeom>
        </p:spPr>
      </p:pic>
      <p:pic>
        <p:nvPicPr>
          <p:cNvPr id="21" name="Picture 20" descr="A graph of an object solenoid current&#10;&#10;Description automatically generated">
            <a:extLst>
              <a:ext uri="{FF2B5EF4-FFF2-40B4-BE49-F238E27FC236}">
                <a16:creationId xmlns:a16="http://schemas.microsoft.com/office/drawing/2014/main" id="{72BB7B55-728C-C04D-0B2B-7EC6E41A386A}"/>
              </a:ext>
            </a:extLst>
          </p:cNvPr>
          <p:cNvPicPr>
            <a:picLocks noChangeAspect="1"/>
          </p:cNvPicPr>
          <p:nvPr/>
        </p:nvPicPr>
        <p:blipFill>
          <a:blip r:embed="rId10"/>
          <a:stretch>
            <a:fillRect/>
          </a:stretch>
        </p:blipFill>
        <p:spPr>
          <a:xfrm>
            <a:off x="6581907" y="3465193"/>
            <a:ext cx="3107351" cy="2547856"/>
          </a:xfrm>
          <a:prstGeom prst="rect">
            <a:avLst/>
          </a:prstGeom>
        </p:spPr>
      </p:pic>
      <mc:AlternateContent xmlns:mc="http://schemas.openxmlformats.org/markup-compatibility/2006" xmlns:a14="http://schemas.microsoft.com/office/drawing/2010/main">
        <mc:Choice Requires="a14">
          <p:graphicFrame>
            <p:nvGraphicFramePr>
              <p:cNvPr id="23" name="Table 23">
                <a:extLst>
                  <a:ext uri="{FF2B5EF4-FFF2-40B4-BE49-F238E27FC236}">
                    <a16:creationId xmlns:a16="http://schemas.microsoft.com/office/drawing/2014/main" id="{00263DF9-58AD-6FA3-2EB3-4780772B358A}"/>
                  </a:ext>
                </a:extLst>
              </p:cNvPr>
              <p:cNvGraphicFramePr>
                <a:graphicFrameLocks noGrp="1"/>
              </p:cNvGraphicFramePr>
              <p:nvPr>
                <p:extLst>
                  <p:ext uri="{D42A27DB-BD31-4B8C-83A1-F6EECF244321}">
                    <p14:modId xmlns:p14="http://schemas.microsoft.com/office/powerpoint/2010/main" val="509248253"/>
                  </p:ext>
                </p:extLst>
              </p:nvPr>
            </p:nvGraphicFramePr>
            <p:xfrm>
              <a:off x="221603" y="3717390"/>
              <a:ext cx="3266317" cy="1955800"/>
            </p:xfrm>
            <a:graphic>
              <a:graphicData uri="http://schemas.openxmlformats.org/drawingml/2006/table">
                <a:tbl>
                  <a:tblPr firstRow="1" bandRow="1">
                    <a:tableStyleId>{5C22544A-7EE6-4342-B048-85BDC9FD1C3A}</a:tableStyleId>
                  </a:tblPr>
                  <a:tblGrid>
                    <a:gridCol w="1776184">
                      <a:extLst>
                        <a:ext uri="{9D8B030D-6E8A-4147-A177-3AD203B41FA5}">
                          <a16:colId xmlns:a16="http://schemas.microsoft.com/office/drawing/2014/main" val="2387449544"/>
                        </a:ext>
                      </a:extLst>
                    </a:gridCol>
                    <a:gridCol w="1490133">
                      <a:extLst>
                        <a:ext uri="{9D8B030D-6E8A-4147-A177-3AD203B41FA5}">
                          <a16:colId xmlns:a16="http://schemas.microsoft.com/office/drawing/2014/main" val="3705325158"/>
                        </a:ext>
                      </a:extLst>
                    </a:gridCol>
                  </a:tblGrid>
                  <a:tr h="370840">
                    <a:tc>
                      <a:txBody>
                        <a:bodyPr/>
                        <a:lstStyle/>
                        <a:p>
                          <a:pPr algn="ctr"/>
                          <a:r>
                            <a:rPr lang="en-IT" sz="1400" b="0" dirty="0">
                              <a:solidFill>
                                <a:srgbClr val="000000"/>
                              </a:solidFill>
                            </a:rPr>
                            <a:t>QE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a:rPr lang="it-IT" sz="1400" b="0" i="1" smtClean="0">
                                  <a:solidFill>
                                    <a:srgbClr val="000000"/>
                                  </a:solidFill>
                                  <a:latin typeface="Cambria Math" panose="02040503050406030204" pitchFamily="18" charset="0"/>
                                </a:rPr>
                                <m:t>~1</m:t>
                              </m:r>
                              <m:sSup>
                                <m:sSupPr>
                                  <m:ctrlPr>
                                    <a:rPr lang="it-IT" sz="1400" b="0" i="1" smtClean="0">
                                      <a:solidFill>
                                        <a:srgbClr val="000000"/>
                                      </a:solidFill>
                                      <a:latin typeface="Cambria Math" panose="02040503050406030204" pitchFamily="18" charset="0"/>
                                    </a:rPr>
                                  </m:ctrlPr>
                                </m:sSupPr>
                                <m:e>
                                  <m:r>
                                    <a:rPr lang="it-IT" sz="1400" b="0" i="1" smtClean="0">
                                      <a:solidFill>
                                        <a:srgbClr val="000000"/>
                                      </a:solidFill>
                                      <a:latin typeface="Cambria Math" panose="02040503050406030204" pitchFamily="18" charset="0"/>
                                    </a:rPr>
                                    <m:t>0</m:t>
                                  </m:r>
                                </m:e>
                                <m:sup>
                                  <m:r>
                                    <a:rPr lang="it-IT" sz="1400" b="0" i="1" smtClean="0">
                                      <a:solidFill>
                                        <a:srgbClr val="000000"/>
                                      </a:solidFill>
                                      <a:latin typeface="Cambria Math" panose="02040503050406030204" pitchFamily="18" charset="0"/>
                                    </a:rPr>
                                    <m:t>−5</m:t>
                                  </m:r>
                                </m:sup>
                              </m:sSup>
                            </m:oMath>
                          </a14:m>
                          <a:r>
                            <a:rPr lang="en-IT" sz="1400" b="0" dirty="0">
                              <a:solidFill>
                                <a:srgbClr val="000000"/>
                              </a:solidFill>
                            </a:rPr>
                            <a:t> e/ph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2663434"/>
                      </a:ext>
                    </a:extLst>
                  </a:tr>
                  <a:tr h="370840">
                    <a:tc>
                      <a:txBody>
                        <a:bodyPr/>
                        <a:lstStyle/>
                        <a:p>
                          <a:pPr algn="ctr"/>
                          <a:r>
                            <a:rPr lang="en-IT" sz="1400" b="0" dirty="0">
                              <a:solidFill>
                                <a:srgbClr val="000000"/>
                              </a:solidFill>
                            </a:rPr>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~22</m:t>
                                </m:r>
                                <m:r>
                                  <a:rPr lang="it-IT" sz="1400" b="0" i="0" smtClean="0">
                                    <a:solidFill>
                                      <a:srgbClr val="000000"/>
                                    </a:solidFill>
                                    <a:latin typeface="Cambria Math" panose="02040503050406030204" pitchFamily="18" charset="0"/>
                                  </a:rPr>
                                  <m:t> </m:t>
                                </m:r>
                                <m:r>
                                  <m:rPr>
                                    <m:sty m:val="p"/>
                                  </m:rPr>
                                  <a:rPr lang="it-IT" sz="1400" b="0" i="0" smtClean="0">
                                    <a:solidFill>
                                      <a:srgbClr val="000000"/>
                                    </a:solidFill>
                                    <a:latin typeface="Cambria Math" panose="02040503050406030204" pitchFamily="18" charset="0"/>
                                  </a:rPr>
                                  <m:t>pC</m:t>
                                </m:r>
                              </m:oMath>
                            </m:oMathPara>
                          </a14:m>
                          <a:endParaRPr lang="en-IT" sz="1400" b="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802436"/>
                      </a:ext>
                    </a:extLst>
                  </a:tr>
                  <a:tr h="370840">
                    <a:tc>
                      <a:txBody>
                        <a:bodyPr/>
                        <a:lstStyle/>
                        <a:p>
                          <a:pPr algn="ctr"/>
                          <a:r>
                            <a:rPr lang="en-IT" sz="1400" b="0" dirty="0">
                              <a:solidFill>
                                <a:srgbClr val="000000"/>
                              </a:solidFill>
                            </a:rPr>
                            <a:t>No Discharge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 xmlns:m="http://schemas.openxmlformats.org/officeDocument/2006/math">
                              <m:r>
                                <a:rPr lang="it-IT" sz="1400" b="0" i="1" smtClean="0">
                                  <a:solidFill>
                                    <a:srgbClr val="000000"/>
                                  </a:solidFill>
                                  <a:latin typeface="Cambria Math" panose="02040503050406030204" pitchFamily="18" charset="0"/>
                                </a:rPr>
                                <m:t>24+</m:t>
                              </m:r>
                            </m:oMath>
                          </a14:m>
                          <a:r>
                            <a:rPr lang="en-IT" sz="1400" b="0" dirty="0">
                              <a:solidFill>
                                <a:srgbClr val="000000"/>
                              </a:solidFill>
                            </a:rPr>
                            <a:t>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626293"/>
                      </a:ext>
                    </a:extLst>
                  </a:tr>
                  <a:tr h="0">
                    <a:tc>
                      <a:txBody>
                        <a:bodyPr/>
                        <a:lstStyle/>
                        <a:p>
                          <a:pPr algn="ctr"/>
                          <a:r>
                            <a:rPr lang="en-GB" sz="1400" b="0" dirty="0">
                              <a:solidFill>
                                <a:srgbClr val="000000"/>
                              </a:solidFill>
                            </a:rPr>
                            <a:t>N</a:t>
                          </a:r>
                          <a:r>
                            <a:rPr lang="en-IT" sz="1400" b="0" dirty="0">
                              <a:solidFill>
                                <a:srgbClr val="000000"/>
                              </a:solidFill>
                            </a:rPr>
                            <a:t>orm. Emittance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b="0" dirty="0">
                              <a:solidFill>
                                <a:srgbClr val="000000"/>
                              </a:solidFill>
                            </a:rPr>
                            <a:t>200pC,1.4 ps long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IT" sz="1400" b="0" dirty="0">
                              <a:solidFill>
                                <a:srgbClr val="000000"/>
                              </a:solidFill>
                            </a:rPr>
                            <a:t> </a:t>
                          </a:r>
                          <a14:m>
                            <m:oMath xmlns:m="http://schemas.openxmlformats.org/officeDocument/2006/math">
                              <m:r>
                                <a:rPr lang="en-IT" sz="1400" b="0" i="1" dirty="0" smtClean="0">
                                  <a:solidFill>
                                    <a:srgbClr val="000000"/>
                                  </a:solidFill>
                                  <a:latin typeface="Cambria Math" panose="02040503050406030204" pitchFamily="18" charset="0"/>
                                </a:rPr>
                                <m:t>1</m:t>
                              </m:r>
                              <m:r>
                                <a:rPr lang="it-IT" sz="1400" b="0" i="1" dirty="0" smtClean="0">
                                  <a:solidFill>
                                    <a:srgbClr val="000000"/>
                                  </a:solidFill>
                                  <a:latin typeface="Cambria Math" panose="02040503050406030204" pitchFamily="18" charset="0"/>
                                </a:rPr>
                                <m:t> </m:t>
                              </m:r>
                              <m:r>
                                <a:rPr lang="en-IT" sz="1400" b="0" i="1" dirty="0" smtClean="0">
                                  <a:solidFill>
                                    <a:srgbClr val="000000"/>
                                  </a:solidFill>
                                  <a:latin typeface="Cambria Math" panose="02040503050406030204" pitchFamily="18" charset="0"/>
                                </a:rPr>
                                <m:t>𝑚𝑚</m:t>
                              </m:r>
                              <m:r>
                                <a:rPr lang="en-IT" sz="1400" b="0" i="1" dirty="0" smtClean="0">
                                  <a:solidFill>
                                    <a:srgbClr val="000000"/>
                                  </a:solidFill>
                                  <a:latin typeface="Cambria Math" panose="02040503050406030204" pitchFamily="18" charset="0"/>
                                </a:rPr>
                                <m:t> ∙</m:t>
                              </m:r>
                              <m:r>
                                <a:rPr lang="en-IT" sz="1400" b="0" i="1" dirty="0" smtClean="0">
                                  <a:solidFill>
                                    <a:srgbClr val="000000"/>
                                  </a:solidFill>
                                  <a:latin typeface="Cambria Math" panose="02040503050406030204" pitchFamily="18" charset="0"/>
                                </a:rPr>
                                <m:t>𝑚𝑟𝑎𝑑</m:t>
                              </m:r>
                            </m:oMath>
                          </a14:m>
                          <a:endParaRPr lang="en-IT" sz="1400" b="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75034"/>
                      </a:ext>
                    </a:extLst>
                  </a:tr>
                  <a:tr h="370840">
                    <a:tc>
                      <a:txBody>
                        <a:bodyPr/>
                        <a:lstStyle/>
                        <a:p>
                          <a:pPr algn="ctr"/>
                          <a:r>
                            <a:rPr lang="en-IT" sz="1400" b="0" dirty="0">
                              <a:solidFill>
                                <a:srgbClr val="000000"/>
                              </a:solidFill>
                            </a:rPr>
                            <a:t>Intrinsic Emittance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~0.5 </m:t>
                                </m:r>
                                <m:r>
                                  <a:rPr lang="it-IT" sz="1400" b="0" i="1" smtClean="0">
                                    <a:solidFill>
                                      <a:srgbClr val="000000"/>
                                    </a:solidFill>
                                    <a:latin typeface="Cambria Math" panose="02040503050406030204" pitchFamily="18" charset="0"/>
                                  </a:rPr>
                                  <m:t>𝑚𝑚</m:t>
                                </m:r>
                                <m:r>
                                  <a:rPr lang="it-IT" sz="1400" b="0" i="1" smtClean="0">
                                    <a:solidFill>
                                      <a:srgbClr val="000000"/>
                                    </a:solidFill>
                                    <a:latin typeface="Cambria Math" panose="02040503050406030204" pitchFamily="18" charset="0"/>
                                    <a:ea typeface="Cambria Math" panose="02040503050406030204" pitchFamily="18" charset="0"/>
                                  </a:rPr>
                                  <m:t>∙</m:t>
                                </m:r>
                                <m:r>
                                  <a:rPr lang="it-IT" sz="1400" b="0" i="1" smtClean="0">
                                    <a:solidFill>
                                      <a:srgbClr val="000000"/>
                                    </a:solidFill>
                                    <a:latin typeface="Cambria Math" panose="02040503050406030204" pitchFamily="18" charset="0"/>
                                    <a:ea typeface="Cambria Math" panose="02040503050406030204" pitchFamily="18" charset="0"/>
                                  </a:rPr>
                                  <m:t>𝑚𝑟𝑎𝑑</m:t>
                                </m:r>
                              </m:oMath>
                            </m:oMathPara>
                          </a14:m>
                          <a:endParaRPr lang="en-IT" sz="1400" b="0" dirty="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2282477"/>
                      </a:ext>
                    </a:extLst>
                  </a:tr>
                </a:tbl>
              </a:graphicData>
            </a:graphic>
          </p:graphicFrame>
        </mc:Choice>
        <mc:Fallback xmlns="">
          <p:graphicFrame>
            <p:nvGraphicFramePr>
              <p:cNvPr id="23" name="Table 23">
                <a:extLst>
                  <a:ext uri="{FF2B5EF4-FFF2-40B4-BE49-F238E27FC236}">
                    <a16:creationId xmlns:a16="http://schemas.microsoft.com/office/drawing/2014/main" id="{00263DF9-58AD-6FA3-2EB3-4780772B358A}"/>
                  </a:ext>
                </a:extLst>
              </p:cNvPr>
              <p:cNvGraphicFramePr>
                <a:graphicFrameLocks noGrp="1"/>
              </p:cNvGraphicFramePr>
              <p:nvPr>
                <p:extLst>
                  <p:ext uri="{D42A27DB-BD31-4B8C-83A1-F6EECF244321}">
                    <p14:modId xmlns:p14="http://schemas.microsoft.com/office/powerpoint/2010/main" val="509248253"/>
                  </p:ext>
                </p:extLst>
              </p:nvPr>
            </p:nvGraphicFramePr>
            <p:xfrm>
              <a:off x="221603" y="3717390"/>
              <a:ext cx="3266317" cy="1955800"/>
            </p:xfrm>
            <a:graphic>
              <a:graphicData uri="http://schemas.openxmlformats.org/drawingml/2006/table">
                <a:tbl>
                  <a:tblPr firstRow="1" bandRow="1">
                    <a:tableStyleId>{5C22544A-7EE6-4342-B048-85BDC9FD1C3A}</a:tableStyleId>
                  </a:tblPr>
                  <a:tblGrid>
                    <a:gridCol w="1776184">
                      <a:extLst>
                        <a:ext uri="{9D8B030D-6E8A-4147-A177-3AD203B41FA5}">
                          <a16:colId xmlns:a16="http://schemas.microsoft.com/office/drawing/2014/main" val="2387449544"/>
                        </a:ext>
                      </a:extLst>
                    </a:gridCol>
                    <a:gridCol w="1490133">
                      <a:extLst>
                        <a:ext uri="{9D8B030D-6E8A-4147-A177-3AD203B41FA5}">
                          <a16:colId xmlns:a16="http://schemas.microsoft.com/office/drawing/2014/main" val="3705325158"/>
                        </a:ext>
                      </a:extLst>
                    </a:gridCol>
                  </a:tblGrid>
                  <a:tr h="370840">
                    <a:tc>
                      <a:txBody>
                        <a:bodyPr/>
                        <a:lstStyle/>
                        <a:p>
                          <a:pPr algn="ctr"/>
                          <a:r>
                            <a:rPr lang="en-IT" sz="1400" b="0" dirty="0">
                              <a:solidFill>
                                <a:srgbClr val="000000"/>
                              </a:solidFill>
                            </a:rPr>
                            <a:t>QE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119492" t="-3448" r="-847" b="-444828"/>
                          </a:stretch>
                        </a:blipFill>
                      </a:tcPr>
                    </a:tc>
                    <a:extLst>
                      <a:ext uri="{0D108BD9-81ED-4DB2-BD59-A6C34878D82A}">
                        <a16:rowId xmlns:a16="http://schemas.microsoft.com/office/drawing/2014/main" val="1612663434"/>
                      </a:ext>
                    </a:extLst>
                  </a:tr>
                  <a:tr h="370840">
                    <a:tc>
                      <a:txBody>
                        <a:bodyPr/>
                        <a:lstStyle/>
                        <a:p>
                          <a:pPr algn="ctr"/>
                          <a:r>
                            <a:rPr lang="en-IT" sz="1400" b="0" dirty="0">
                              <a:solidFill>
                                <a:srgbClr val="000000"/>
                              </a:solidFill>
                            </a:rPr>
                            <a:t>DC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119492" t="-100000" r="-847" b="-330000"/>
                          </a:stretch>
                        </a:blipFill>
                      </a:tcPr>
                    </a:tc>
                    <a:extLst>
                      <a:ext uri="{0D108BD9-81ED-4DB2-BD59-A6C34878D82A}">
                        <a16:rowId xmlns:a16="http://schemas.microsoft.com/office/drawing/2014/main" val="1896802436"/>
                      </a:ext>
                    </a:extLst>
                  </a:tr>
                  <a:tr h="370840">
                    <a:tc>
                      <a:txBody>
                        <a:bodyPr/>
                        <a:lstStyle/>
                        <a:p>
                          <a:pPr algn="ctr"/>
                          <a:r>
                            <a:rPr lang="en-IT" sz="1400" b="0" dirty="0">
                              <a:solidFill>
                                <a:srgbClr val="000000"/>
                              </a:solidFill>
                            </a:rPr>
                            <a:t>No Discharge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119492" t="-206897" r="-847" b="-241379"/>
                          </a:stretch>
                        </a:blipFill>
                      </a:tcPr>
                    </a:tc>
                    <a:extLst>
                      <a:ext uri="{0D108BD9-81ED-4DB2-BD59-A6C34878D82A}">
                        <a16:rowId xmlns:a16="http://schemas.microsoft.com/office/drawing/2014/main" val="3008626293"/>
                      </a:ext>
                    </a:extLst>
                  </a:tr>
                  <a:tr h="472440">
                    <a:tc>
                      <a:txBody>
                        <a:bodyPr/>
                        <a:lstStyle/>
                        <a:p>
                          <a:pPr algn="ctr"/>
                          <a:r>
                            <a:rPr lang="en-GB" sz="1400" b="0" dirty="0">
                              <a:solidFill>
                                <a:srgbClr val="000000"/>
                              </a:solidFill>
                            </a:rPr>
                            <a:t>N</a:t>
                          </a:r>
                          <a:r>
                            <a:rPr lang="en-IT" sz="1400" b="0" dirty="0">
                              <a:solidFill>
                                <a:srgbClr val="000000"/>
                              </a:solidFill>
                            </a:rPr>
                            <a:t>orm. Emittance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b="0" dirty="0">
                              <a:solidFill>
                                <a:srgbClr val="000000"/>
                              </a:solidFill>
                            </a:rPr>
                            <a:t>200pC,1.4 ps long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119492" t="-234211" r="-847" b="-84211"/>
                          </a:stretch>
                        </a:blipFill>
                      </a:tcPr>
                    </a:tc>
                    <a:extLst>
                      <a:ext uri="{0D108BD9-81ED-4DB2-BD59-A6C34878D82A}">
                        <a16:rowId xmlns:a16="http://schemas.microsoft.com/office/drawing/2014/main" val="86275034"/>
                      </a:ext>
                    </a:extLst>
                  </a:tr>
                  <a:tr h="370840">
                    <a:tc>
                      <a:txBody>
                        <a:bodyPr/>
                        <a:lstStyle/>
                        <a:p>
                          <a:pPr algn="ctr"/>
                          <a:r>
                            <a:rPr lang="en-IT" sz="1400" b="0" dirty="0">
                              <a:solidFill>
                                <a:srgbClr val="000000"/>
                              </a:solidFill>
                            </a:rPr>
                            <a:t>Intrinsic Emittance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IT"/>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1"/>
                          <a:stretch>
                            <a:fillRect l="-119492" t="-437931" r="-847" b="-10345"/>
                          </a:stretch>
                        </a:blipFill>
                      </a:tcPr>
                    </a:tc>
                    <a:extLst>
                      <a:ext uri="{0D108BD9-81ED-4DB2-BD59-A6C34878D82A}">
                        <a16:rowId xmlns:a16="http://schemas.microsoft.com/office/drawing/2014/main" val="682282477"/>
                      </a:ext>
                    </a:extLst>
                  </a:tr>
                </a:tbl>
              </a:graphicData>
            </a:graphic>
          </p:graphicFrame>
        </mc:Fallback>
      </mc:AlternateContent>
      <p:pic>
        <p:nvPicPr>
          <p:cNvPr id="25" name="Picture 24" descr="A graph of a function&#10;&#10;Description automatically generated">
            <a:extLst>
              <a:ext uri="{FF2B5EF4-FFF2-40B4-BE49-F238E27FC236}">
                <a16:creationId xmlns:a16="http://schemas.microsoft.com/office/drawing/2014/main" id="{74C3504F-8193-E76D-F7C1-B6FD7838D9DB}"/>
              </a:ext>
            </a:extLst>
          </p:cNvPr>
          <p:cNvPicPr>
            <a:picLocks noChangeAspect="1"/>
          </p:cNvPicPr>
          <p:nvPr/>
        </p:nvPicPr>
        <p:blipFill rotWithShape="1">
          <a:blip r:embed="rId12"/>
          <a:srcRect l="6927" t="6795" r="7751"/>
          <a:stretch/>
        </p:blipFill>
        <p:spPr>
          <a:xfrm>
            <a:off x="9472124" y="3572910"/>
            <a:ext cx="2733463" cy="2328603"/>
          </a:xfrm>
          <a:prstGeom prst="rect">
            <a:avLst/>
          </a:prstGeom>
        </p:spPr>
      </p:pic>
      <p:sp>
        <p:nvSpPr>
          <p:cNvPr id="7" name="TextBox 6">
            <a:extLst>
              <a:ext uri="{FF2B5EF4-FFF2-40B4-BE49-F238E27FC236}">
                <a16:creationId xmlns:a16="http://schemas.microsoft.com/office/drawing/2014/main" id="{44B4B2A1-A0B2-4CAA-9F63-23D2484DE107}"/>
              </a:ext>
            </a:extLst>
          </p:cNvPr>
          <p:cNvSpPr txBox="1"/>
          <p:nvPr/>
        </p:nvSpPr>
        <p:spPr>
          <a:xfrm>
            <a:off x="10791715" y="1111711"/>
            <a:ext cx="1193698" cy="1938992"/>
          </a:xfrm>
          <a:prstGeom prst="rect">
            <a:avLst/>
          </a:prstGeom>
          <a:noFill/>
        </p:spPr>
        <p:txBody>
          <a:bodyPr wrap="square">
            <a:spAutoFit/>
          </a:bodyPr>
          <a:lstStyle/>
          <a:p>
            <a:pPr algn="just"/>
            <a:r>
              <a:rPr lang="en-GB" sz="1000" b="0" i="0" dirty="0">
                <a:solidFill>
                  <a:schemeClr val="bg1">
                    <a:lumMod val="65000"/>
                  </a:schemeClr>
                </a:solidFill>
                <a:effectLst/>
                <a:latin typeface="+mn-lt"/>
              </a:rPr>
              <a:t>[*] V. </a:t>
            </a:r>
            <a:r>
              <a:rPr lang="en-GB" sz="1000" b="0" i="0" dirty="0" err="1">
                <a:solidFill>
                  <a:schemeClr val="bg1">
                    <a:lumMod val="65000"/>
                  </a:schemeClr>
                </a:solidFill>
                <a:effectLst/>
                <a:latin typeface="+mn-lt"/>
              </a:rPr>
              <a:t>Shpakov</a:t>
            </a:r>
            <a:r>
              <a:rPr lang="en-GB" sz="1000" b="0" i="0" dirty="0">
                <a:solidFill>
                  <a:schemeClr val="bg1">
                    <a:lumMod val="65000"/>
                  </a:schemeClr>
                </a:solidFill>
                <a:effectLst/>
                <a:latin typeface="+mn-lt"/>
              </a:rPr>
              <a:t> </a:t>
            </a:r>
            <a:r>
              <a:rPr lang="en-GB" sz="1000" b="0" i="1" dirty="0">
                <a:solidFill>
                  <a:schemeClr val="bg1">
                    <a:lumMod val="65000"/>
                  </a:schemeClr>
                </a:solidFill>
                <a:effectLst/>
                <a:latin typeface="+mn-lt"/>
              </a:rPr>
              <a:t>et al, </a:t>
            </a:r>
            <a:r>
              <a:rPr lang="en-GB" sz="1000" b="0" i="0" dirty="0">
                <a:solidFill>
                  <a:schemeClr val="bg1">
                    <a:lumMod val="65000"/>
                  </a:schemeClr>
                </a:solidFill>
                <a:effectLst/>
                <a:latin typeface="+mn-lt"/>
              </a:rPr>
              <a:t>Design, optimization and experimental characterization of RF injectors for high brightness electron beams and plasma acceleration</a:t>
            </a:r>
          </a:p>
          <a:p>
            <a:pPr algn="just"/>
            <a:r>
              <a:rPr lang="en-GB" sz="1000" b="0" i="0" dirty="0">
                <a:solidFill>
                  <a:schemeClr val="bg1">
                    <a:lumMod val="65000"/>
                  </a:schemeClr>
                </a:solidFill>
                <a:effectLst/>
                <a:latin typeface="+mn-lt"/>
              </a:rPr>
              <a:t> 2022 </a:t>
            </a:r>
            <a:r>
              <a:rPr lang="en-GB" sz="1000" b="0" i="1" dirty="0">
                <a:solidFill>
                  <a:schemeClr val="bg1">
                    <a:lumMod val="65000"/>
                  </a:schemeClr>
                </a:solidFill>
                <a:effectLst/>
                <a:latin typeface="+mn-lt"/>
              </a:rPr>
              <a:t>JINST</a:t>
            </a:r>
            <a:r>
              <a:rPr lang="en-GB" sz="1000" b="0" i="0" dirty="0">
                <a:solidFill>
                  <a:schemeClr val="bg1">
                    <a:lumMod val="65000"/>
                  </a:schemeClr>
                </a:solidFill>
                <a:effectLst/>
                <a:latin typeface="+mn-lt"/>
              </a:rPr>
              <a:t> </a:t>
            </a:r>
            <a:r>
              <a:rPr lang="en-GB" sz="1000" b="1" i="0" dirty="0">
                <a:solidFill>
                  <a:schemeClr val="bg1">
                    <a:lumMod val="65000"/>
                  </a:schemeClr>
                </a:solidFill>
                <a:effectLst/>
                <a:latin typeface="+mn-lt"/>
              </a:rPr>
              <a:t>17</a:t>
            </a:r>
            <a:r>
              <a:rPr lang="en-GB" sz="1000" b="0" i="0" dirty="0">
                <a:solidFill>
                  <a:schemeClr val="bg1">
                    <a:lumMod val="65000"/>
                  </a:schemeClr>
                </a:solidFill>
                <a:effectLst/>
                <a:latin typeface="+mn-lt"/>
              </a:rPr>
              <a:t> P12022</a:t>
            </a:r>
            <a:endParaRPr lang="en-IT" sz="1000" dirty="0">
              <a:solidFill>
                <a:schemeClr val="bg1">
                  <a:lumMod val="65000"/>
                </a:schemeClr>
              </a:solidFill>
              <a:latin typeface="+mn-lt"/>
            </a:endParaRPr>
          </a:p>
        </p:txBody>
      </p:sp>
      <p:sp>
        <p:nvSpPr>
          <p:cNvPr id="8" name="TextBox 7">
            <a:extLst>
              <a:ext uri="{FF2B5EF4-FFF2-40B4-BE49-F238E27FC236}">
                <a16:creationId xmlns:a16="http://schemas.microsoft.com/office/drawing/2014/main" id="{37A033A0-4E83-2DAD-8982-5FACC97531D5}"/>
              </a:ext>
            </a:extLst>
          </p:cNvPr>
          <p:cNvSpPr txBox="1"/>
          <p:nvPr/>
        </p:nvSpPr>
        <p:spPr>
          <a:xfrm>
            <a:off x="65653" y="988675"/>
            <a:ext cx="1314128" cy="2554545"/>
          </a:xfrm>
          <a:prstGeom prst="rect">
            <a:avLst/>
          </a:prstGeom>
          <a:noFill/>
        </p:spPr>
        <p:txBody>
          <a:bodyPr wrap="square" rtlCol="0">
            <a:spAutoFit/>
          </a:bodyPr>
          <a:lstStyle/>
          <a:p>
            <a:r>
              <a:rPr lang="en-GB" sz="1000" dirty="0">
                <a:solidFill>
                  <a:schemeClr val="bg1">
                    <a:lumMod val="65000"/>
                  </a:schemeClr>
                </a:solidFill>
                <a:effectLst/>
                <a:latin typeface="+mn-lt"/>
              </a:rPr>
              <a:t>[*] D. </a:t>
            </a:r>
            <a:r>
              <a:rPr lang="en-GB" sz="1000" dirty="0" err="1">
                <a:solidFill>
                  <a:schemeClr val="bg1">
                    <a:lumMod val="65000"/>
                  </a:schemeClr>
                </a:solidFill>
                <a:effectLst/>
                <a:latin typeface="+mn-lt"/>
              </a:rPr>
              <a:t>Alesini</a:t>
            </a:r>
            <a:r>
              <a:rPr lang="en-GB" sz="1000" dirty="0">
                <a:solidFill>
                  <a:schemeClr val="bg1">
                    <a:lumMod val="65000"/>
                  </a:schemeClr>
                </a:solidFill>
                <a:effectLst/>
                <a:latin typeface="+mn-lt"/>
              </a:rPr>
              <a:t> et al., </a:t>
            </a:r>
            <a:r>
              <a:rPr lang="en-GB" sz="1000" i="1" dirty="0">
                <a:solidFill>
                  <a:schemeClr val="bg1">
                    <a:lumMod val="65000"/>
                  </a:schemeClr>
                </a:solidFill>
                <a:effectLst/>
                <a:latin typeface="+mn-lt"/>
              </a:rPr>
              <a:t>The New SPARC_LAB RF Photo-Injector</a:t>
            </a:r>
            <a:r>
              <a:rPr lang="en-GB" sz="1000" dirty="0">
                <a:solidFill>
                  <a:schemeClr val="bg1">
                    <a:lumMod val="65000"/>
                  </a:schemeClr>
                </a:solidFill>
                <a:effectLst/>
                <a:latin typeface="+mn-lt"/>
              </a:rPr>
              <a:t>, in proceedings of the </a:t>
            </a:r>
            <a:r>
              <a:rPr lang="en-GB" sz="1000" i="1" dirty="0">
                <a:solidFill>
                  <a:schemeClr val="bg1">
                    <a:lumMod val="65000"/>
                  </a:schemeClr>
                </a:solidFill>
                <a:effectLst/>
                <a:latin typeface="+mn-lt"/>
              </a:rPr>
              <a:t>13th International Particle Accelerator Conference (IPAC’22)</a:t>
            </a:r>
            <a:r>
              <a:rPr lang="en-GB" sz="1000" dirty="0">
                <a:solidFill>
                  <a:schemeClr val="bg1">
                    <a:lumMod val="65000"/>
                  </a:schemeClr>
                </a:solidFill>
                <a:effectLst/>
                <a:latin typeface="+mn-lt"/>
              </a:rPr>
              <a:t>, Bangkok, Thailand, 12–17 June 2022, </a:t>
            </a:r>
            <a:r>
              <a:rPr lang="en-GB" sz="1000" dirty="0" err="1">
                <a:solidFill>
                  <a:schemeClr val="bg1">
                    <a:lumMod val="65000"/>
                  </a:schemeClr>
                </a:solidFill>
                <a:effectLst/>
                <a:latin typeface="+mn-lt"/>
              </a:rPr>
              <a:t>JACoW</a:t>
            </a:r>
            <a:r>
              <a:rPr lang="en-GB" sz="1000" dirty="0">
                <a:solidFill>
                  <a:schemeClr val="bg1">
                    <a:lumMod val="65000"/>
                  </a:schemeClr>
                </a:solidFill>
                <a:effectLst/>
                <a:latin typeface="+mn-lt"/>
              </a:rPr>
              <a:t> Publishing, Geneva, Switzerland (2022), pp. 671–674 </a:t>
            </a:r>
          </a:p>
          <a:p>
            <a:endParaRPr lang="en-IT" sz="1000" dirty="0">
              <a:solidFill>
                <a:schemeClr val="bg1">
                  <a:lumMod val="65000"/>
                </a:schemeClr>
              </a:solidFill>
              <a:latin typeface="+mn-lt"/>
            </a:endParaRPr>
          </a:p>
        </p:txBody>
      </p:sp>
      <p:sp>
        <p:nvSpPr>
          <p:cNvPr id="2" name="Footer Placeholder 1">
            <a:extLst>
              <a:ext uri="{FF2B5EF4-FFF2-40B4-BE49-F238E27FC236}">
                <a16:creationId xmlns:a16="http://schemas.microsoft.com/office/drawing/2014/main" id="{7D12B4BB-B3DF-6EF0-F161-7A542BFF5908}"/>
              </a:ext>
            </a:extLst>
          </p:cNvPr>
          <p:cNvSpPr>
            <a:spLocks noGrp="1"/>
          </p:cNvSpPr>
          <p:nvPr>
            <p:ph type="ftr" sz="quarter" idx="11"/>
          </p:nvPr>
        </p:nvSpPr>
        <p:spPr/>
        <p:txBody>
          <a:bodyPr/>
          <a:lstStyle/>
          <a:p>
            <a:r>
              <a:rPr lang="en-GB"/>
              <a:t>Beam Dynamics of high brightness beams in RF photoinjector</a:t>
            </a:r>
            <a:endParaRPr lang="en-IT"/>
          </a:p>
        </p:txBody>
      </p:sp>
      <p:sp>
        <p:nvSpPr>
          <p:cNvPr id="11" name="Slide Number Placeholder 10">
            <a:extLst>
              <a:ext uri="{FF2B5EF4-FFF2-40B4-BE49-F238E27FC236}">
                <a16:creationId xmlns:a16="http://schemas.microsoft.com/office/drawing/2014/main" id="{C002A864-F918-9F27-F283-81353FC9CE72}"/>
              </a:ext>
            </a:extLst>
          </p:cNvPr>
          <p:cNvSpPr>
            <a:spLocks noGrp="1"/>
          </p:cNvSpPr>
          <p:nvPr>
            <p:ph type="sldNum" sz="quarter" idx="12"/>
          </p:nvPr>
        </p:nvSpPr>
        <p:spPr/>
        <p:txBody>
          <a:bodyPr/>
          <a:lstStyle/>
          <a:p>
            <a:fld id="{423FAE88-FE44-0B47-88A3-ABDC25BA5526}" type="slidenum">
              <a:rPr lang="en-IT" smtClean="0"/>
              <a:t>17</a:t>
            </a:fld>
            <a:endParaRPr lang="en-IT"/>
          </a:p>
        </p:txBody>
      </p:sp>
    </p:spTree>
    <p:extLst>
      <p:ext uri="{BB962C8B-B14F-4D97-AF65-F5344CB8AC3E}">
        <p14:creationId xmlns:p14="http://schemas.microsoft.com/office/powerpoint/2010/main" val="42643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35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35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2">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3">
            <a:alphaModFix/>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ctangular object with black text&#10;&#10;Description automatically generated">
            <a:extLst>
              <a:ext uri="{FF2B5EF4-FFF2-40B4-BE49-F238E27FC236}">
                <a16:creationId xmlns:a16="http://schemas.microsoft.com/office/drawing/2014/main" id="{3C8B2630-2862-899E-F5BC-9712DCC69F36}"/>
              </a:ext>
            </a:extLst>
          </p:cNvPr>
          <p:cNvPicPr>
            <a:picLocks noChangeAspect="1"/>
          </p:cNvPicPr>
          <p:nvPr/>
        </p:nvPicPr>
        <p:blipFill>
          <a:blip r:embed="rId14">
            <a:alphaModFix amt="50000"/>
          </a:blip>
          <a:stretch>
            <a:fillRect/>
          </a:stretch>
        </p:blipFill>
        <p:spPr>
          <a:xfrm>
            <a:off x="7691315" y="3033684"/>
            <a:ext cx="3067050" cy="590550"/>
          </a:xfrm>
          <a:prstGeom prst="rect">
            <a:avLst/>
          </a:prstGeom>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5">
            <a:alphaModFix/>
          </a:blip>
          <a:stretch>
            <a:fillRect/>
          </a:stretch>
        </p:blipFill>
        <p:spPr>
          <a:xfrm>
            <a:off x="7188453" y="3636141"/>
            <a:ext cx="2335560" cy="1567284"/>
          </a:xfrm>
          <a:prstGeom prst="rect">
            <a:avLst/>
          </a:prstGeom>
        </p:spPr>
      </p:pic>
      <p:sp>
        <p:nvSpPr>
          <p:cNvPr id="12" name="Footer Placeholder 11">
            <a:extLst>
              <a:ext uri="{FF2B5EF4-FFF2-40B4-BE49-F238E27FC236}">
                <a16:creationId xmlns:a16="http://schemas.microsoft.com/office/drawing/2014/main" id="{A292154A-36AA-3D21-E470-3DC6E4DEB2C2}"/>
              </a:ext>
            </a:extLst>
          </p:cNvPr>
          <p:cNvSpPr>
            <a:spLocks noGrp="1"/>
          </p:cNvSpPr>
          <p:nvPr>
            <p:ph type="ftr" sz="quarter" idx="11"/>
          </p:nvPr>
        </p:nvSpPr>
        <p:spPr/>
        <p:txBody>
          <a:bodyPr/>
          <a:lstStyle/>
          <a:p>
            <a:r>
              <a:rPr lang="en-GB"/>
              <a:t>Beam Dynamics of high brightness beams in RF photoinjector</a:t>
            </a:r>
            <a:endParaRPr lang="en-IT"/>
          </a:p>
        </p:txBody>
      </p:sp>
      <p:sp>
        <p:nvSpPr>
          <p:cNvPr id="16" name="Slide Number Placeholder 15">
            <a:extLst>
              <a:ext uri="{FF2B5EF4-FFF2-40B4-BE49-F238E27FC236}">
                <a16:creationId xmlns:a16="http://schemas.microsoft.com/office/drawing/2014/main" id="{7F22B4C8-2E8F-136A-5F01-60B5921FAE08}"/>
              </a:ext>
            </a:extLst>
          </p:cNvPr>
          <p:cNvSpPr>
            <a:spLocks noGrp="1"/>
          </p:cNvSpPr>
          <p:nvPr>
            <p:ph type="sldNum" sz="quarter" idx="12"/>
          </p:nvPr>
        </p:nvSpPr>
        <p:spPr/>
        <p:txBody>
          <a:bodyPr/>
          <a:lstStyle/>
          <a:p>
            <a:fld id="{423FAE88-FE44-0B47-88A3-ABDC25BA5526}" type="slidenum">
              <a:rPr lang="en-IT" smtClean="0"/>
              <a:t>18</a:t>
            </a:fld>
            <a:endParaRPr lang="en-IT"/>
          </a:p>
        </p:txBody>
      </p:sp>
      <p:sp>
        <p:nvSpPr>
          <p:cNvPr id="13" name="TextBox 12">
            <a:extLst>
              <a:ext uri="{FF2B5EF4-FFF2-40B4-BE49-F238E27FC236}">
                <a16:creationId xmlns:a16="http://schemas.microsoft.com/office/drawing/2014/main" id="{EE4E4F23-92D3-1525-56E9-101F579A232E}"/>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chemeClr val="tx1"/>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chemeClr val="tx1"/>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499102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o 7">
            <a:extLst>
              <a:ext uri="{FF2B5EF4-FFF2-40B4-BE49-F238E27FC236}">
                <a16:creationId xmlns:a16="http://schemas.microsoft.com/office/drawing/2014/main" id="{16559C57-8AAF-082B-1E99-CB6297B62C09}"/>
              </a:ext>
            </a:extLst>
          </p:cNvPr>
          <p:cNvGrpSpPr/>
          <p:nvPr/>
        </p:nvGrpSpPr>
        <p:grpSpPr>
          <a:xfrm>
            <a:off x="6734301" y="1102803"/>
            <a:ext cx="5447736" cy="3161011"/>
            <a:chOff x="481321" y="1122234"/>
            <a:chExt cx="9521279" cy="5416920"/>
          </a:xfrm>
        </p:grpSpPr>
        <p:pic>
          <p:nvPicPr>
            <p:cNvPr id="34" name="Immagine 2">
              <a:extLst>
                <a:ext uri="{FF2B5EF4-FFF2-40B4-BE49-F238E27FC236}">
                  <a16:creationId xmlns:a16="http://schemas.microsoft.com/office/drawing/2014/main" id="{291C3E5B-23E3-258B-382D-8111099D10E2}"/>
                </a:ext>
              </a:extLst>
            </p:cNvPr>
            <p:cNvPicPr>
              <a:picLocks noChangeAspect="1"/>
            </p:cNvPicPr>
            <p:nvPr/>
          </p:nvPicPr>
          <p:blipFill>
            <a:blip r:embed="rId5">
              <a:lum/>
              <a:alphaModFix/>
            </a:blip>
            <a:srcRect/>
            <a:stretch>
              <a:fillRect/>
            </a:stretch>
          </p:blipFill>
          <p:spPr>
            <a:xfrm>
              <a:off x="481321" y="1122234"/>
              <a:ext cx="9028440" cy="5416920"/>
            </a:xfrm>
            <a:prstGeom prst="rect">
              <a:avLst/>
            </a:prstGeom>
            <a:noFill/>
            <a:ln>
              <a:noFill/>
            </a:ln>
          </p:spPr>
        </p:pic>
        <p:pic>
          <p:nvPicPr>
            <p:cNvPr id="35" name="Immagine 3">
              <a:extLst>
                <a:ext uri="{FF2B5EF4-FFF2-40B4-BE49-F238E27FC236}">
                  <a16:creationId xmlns:a16="http://schemas.microsoft.com/office/drawing/2014/main" id="{33A3479C-13A3-AE24-381C-E5F9D892D995}"/>
                </a:ext>
              </a:extLst>
            </p:cNvPr>
            <p:cNvPicPr>
              <a:picLocks noChangeAspect="1"/>
            </p:cNvPicPr>
            <p:nvPr/>
          </p:nvPicPr>
          <p:blipFill>
            <a:blip r:embed="rId6">
              <a:lum/>
              <a:alphaModFix/>
            </a:blip>
            <a:srcRect/>
            <a:stretch>
              <a:fillRect/>
            </a:stretch>
          </p:blipFill>
          <p:spPr>
            <a:xfrm>
              <a:off x="8869680" y="2286000"/>
              <a:ext cx="1132920" cy="1188719"/>
            </a:xfrm>
            <a:prstGeom prst="rect">
              <a:avLst/>
            </a:prstGeom>
            <a:noFill/>
            <a:ln>
              <a:noFill/>
            </a:ln>
          </p:spPr>
        </p:pic>
      </p:grpSp>
      <p:pic>
        <p:nvPicPr>
          <p:cNvPr id="3" name="Picture 24" descr="Logo&#10;&#10;Description automatically generated">
            <a:extLst>
              <a:ext uri="{FF2B5EF4-FFF2-40B4-BE49-F238E27FC236}">
                <a16:creationId xmlns:a16="http://schemas.microsoft.com/office/drawing/2014/main" id="{C4F43A25-5CC4-DDE1-3C6A-81C37981AC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2220C357-06D6-F082-96B9-728B5C936B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Logo, icon&#10;&#10;Description automatically generated">
            <a:extLst>
              <a:ext uri="{FF2B5EF4-FFF2-40B4-BE49-F238E27FC236}">
                <a16:creationId xmlns:a16="http://schemas.microsoft.com/office/drawing/2014/main" id="{FBA11F0A-2EA2-7CD0-A3F9-6497D352ED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24">
            <a:extLst>
              <a:ext uri="{FF2B5EF4-FFF2-40B4-BE49-F238E27FC236}">
                <a16:creationId xmlns:a16="http://schemas.microsoft.com/office/drawing/2014/main" id="{07CAC25D-42E8-140C-C4F9-4B842CEFFD76}"/>
              </a:ext>
            </a:extLst>
          </p:cNvPr>
          <p:cNvSpPr txBox="1"/>
          <p:nvPr/>
        </p:nvSpPr>
        <p:spPr>
          <a:xfrm>
            <a:off x="2594138" y="25585"/>
            <a:ext cx="6581803" cy="1077218"/>
          </a:xfrm>
          <a:prstGeom prst="rect">
            <a:avLst/>
          </a:prstGeom>
          <a:noFill/>
        </p:spPr>
        <p:txBody>
          <a:bodyPr wrap="square" rtlCol="0">
            <a:spAutoFit/>
          </a:bodyPr>
          <a:lstStyle/>
          <a:p>
            <a:pPr algn="ctr"/>
            <a:r>
              <a:rPr lang="en-GB" sz="3200" b="1" dirty="0">
                <a:solidFill>
                  <a:schemeClr val="tx1"/>
                </a:solidFill>
                <a:latin typeface="+mj-lt"/>
              </a:rPr>
              <a:t>SPARC_LAB: Witness-Driver configuration</a:t>
            </a:r>
          </a:p>
        </p:txBody>
      </p:sp>
      <p:pic>
        <p:nvPicPr>
          <p:cNvPr id="17" name="Picture 16" descr="Diagram&#10;&#10;Description automatically generated with low confidence">
            <a:extLst>
              <a:ext uri="{FF2B5EF4-FFF2-40B4-BE49-F238E27FC236}">
                <a16:creationId xmlns:a16="http://schemas.microsoft.com/office/drawing/2014/main" id="{24310FCF-C6E1-6B06-850B-B1DCA13B76A0}"/>
              </a:ext>
            </a:extLst>
          </p:cNvPr>
          <p:cNvPicPr>
            <a:picLocks noChangeAspect="1"/>
          </p:cNvPicPr>
          <p:nvPr/>
        </p:nvPicPr>
        <p:blipFill rotWithShape="1">
          <a:blip r:embed="rId10"/>
          <a:srcRect l="3443" b="3538"/>
          <a:stretch/>
        </p:blipFill>
        <p:spPr>
          <a:xfrm>
            <a:off x="-7198" y="2796230"/>
            <a:ext cx="4005962" cy="2379554"/>
          </a:xfrm>
          <a:prstGeom prst="rect">
            <a:avLst/>
          </a:prstGeom>
        </p:spPr>
      </p:pic>
      <p:pic>
        <p:nvPicPr>
          <p:cNvPr id="21" name="Picture 20" descr="Chart&#10;&#10;Description automatically generated">
            <a:extLst>
              <a:ext uri="{FF2B5EF4-FFF2-40B4-BE49-F238E27FC236}">
                <a16:creationId xmlns:a16="http://schemas.microsoft.com/office/drawing/2014/main" id="{A618AADE-D8C7-76E4-7E7F-84731DFE52D3}"/>
              </a:ext>
            </a:extLst>
          </p:cNvPr>
          <p:cNvPicPr>
            <a:picLocks noChangeAspect="1"/>
          </p:cNvPicPr>
          <p:nvPr/>
        </p:nvPicPr>
        <p:blipFill>
          <a:blip r:embed="rId11"/>
          <a:stretch>
            <a:fillRect/>
          </a:stretch>
        </p:blipFill>
        <p:spPr>
          <a:xfrm>
            <a:off x="582667" y="1061045"/>
            <a:ext cx="5416609" cy="1346026"/>
          </a:xfrm>
          <a:prstGeom prst="rect">
            <a:avLst/>
          </a:prstGeom>
        </p:spPr>
      </p:pic>
      <p:pic>
        <p:nvPicPr>
          <p:cNvPr id="22" name="Evolution.mov">
            <a:hlinkClick r:id="" action="ppaction://media"/>
            <a:extLst>
              <a:ext uri="{FF2B5EF4-FFF2-40B4-BE49-F238E27FC236}">
                <a16:creationId xmlns:a16="http://schemas.microsoft.com/office/drawing/2014/main" id="{9A7C12EB-EA0F-989C-3397-DB69AAAE4905}"/>
              </a:ext>
            </a:extLst>
          </p:cNvPr>
          <p:cNvPicPr>
            <a:picLocks noChangeAspect="1"/>
          </p:cNvPicPr>
          <p:nvPr>
            <a:videoFile r:link="rId1"/>
            <p:extLst>
              <p:ext uri="{DAA4B4D4-6D71-4841-9C94-3DE7FCFB9230}">
                <p14:media xmlns:p14="http://schemas.microsoft.com/office/powerpoint/2010/main" r:embed="rId2">
                  <p14:trim end="1789.4932"/>
                </p14:media>
              </p:ext>
            </p:extLst>
          </p:nvPr>
        </p:nvPicPr>
        <p:blipFill rotWithShape="1">
          <a:blip r:embed="rId12"/>
          <a:srcRect l="17165" t="17400" r="16777" b="18052"/>
          <a:stretch/>
        </p:blipFill>
        <p:spPr>
          <a:xfrm>
            <a:off x="4253586" y="3689354"/>
            <a:ext cx="3224304" cy="2355504"/>
          </a:xfrm>
          <a:prstGeom prst="rect">
            <a:avLst/>
          </a:prstGeom>
        </p:spPr>
      </p:pic>
      <p:cxnSp>
        <p:nvCxnSpPr>
          <p:cNvPr id="24" name="Straight Arrow Connector 23">
            <a:extLst>
              <a:ext uri="{FF2B5EF4-FFF2-40B4-BE49-F238E27FC236}">
                <a16:creationId xmlns:a16="http://schemas.microsoft.com/office/drawing/2014/main" id="{87FFA877-840E-21D6-3CC8-B1BA75DED06A}"/>
              </a:ext>
            </a:extLst>
          </p:cNvPr>
          <p:cNvCxnSpPr>
            <a:cxnSpLocks/>
          </p:cNvCxnSpPr>
          <p:nvPr/>
        </p:nvCxnSpPr>
        <p:spPr>
          <a:xfrm flipH="1" flipV="1">
            <a:off x="1065966" y="1646203"/>
            <a:ext cx="329514" cy="790796"/>
          </a:xfrm>
          <a:prstGeom prst="straightConnector1">
            <a:avLst/>
          </a:prstGeom>
          <a:ln>
            <a:solidFill>
              <a:srgbClr val="822333"/>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57F2ECA-E0DC-5C44-5EB7-6EAAAC45A6B3}"/>
              </a:ext>
            </a:extLst>
          </p:cNvPr>
          <p:cNvSpPr/>
          <p:nvPr/>
        </p:nvSpPr>
        <p:spPr>
          <a:xfrm>
            <a:off x="1786270" y="1871788"/>
            <a:ext cx="1233377" cy="445638"/>
          </a:xfrm>
          <a:prstGeom prst="rect">
            <a:avLst/>
          </a:prstGeom>
          <a:noFill/>
          <a:ln>
            <a:solidFill>
              <a:srgbClr val="822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solidFill>
                <a:srgbClr val="000000"/>
              </a:solidFill>
            </a:endParaRPr>
          </a:p>
        </p:txBody>
      </p:sp>
      <p:cxnSp>
        <p:nvCxnSpPr>
          <p:cNvPr id="26" name="Straight Arrow Connector 25">
            <a:extLst>
              <a:ext uri="{FF2B5EF4-FFF2-40B4-BE49-F238E27FC236}">
                <a16:creationId xmlns:a16="http://schemas.microsoft.com/office/drawing/2014/main" id="{5A0DAFA6-C4FC-432C-92AD-C13C8B72BEF9}"/>
              </a:ext>
            </a:extLst>
          </p:cNvPr>
          <p:cNvCxnSpPr>
            <a:cxnSpLocks/>
          </p:cNvCxnSpPr>
          <p:nvPr/>
        </p:nvCxnSpPr>
        <p:spPr>
          <a:xfrm>
            <a:off x="3096431" y="2149622"/>
            <a:ext cx="2177318" cy="1148446"/>
          </a:xfrm>
          <a:prstGeom prst="straightConnector1">
            <a:avLst/>
          </a:prstGeom>
          <a:ln>
            <a:solidFill>
              <a:srgbClr val="82233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9B14D0B-1C3D-7D3A-6889-3A95C90DB3D5}"/>
              </a:ext>
            </a:extLst>
          </p:cNvPr>
          <p:cNvSpPr txBox="1"/>
          <p:nvPr/>
        </p:nvSpPr>
        <p:spPr>
          <a:xfrm>
            <a:off x="4186954" y="3298068"/>
            <a:ext cx="3295749" cy="415498"/>
          </a:xfrm>
          <a:prstGeom prst="rect">
            <a:avLst/>
          </a:prstGeom>
          <a:noFill/>
        </p:spPr>
        <p:txBody>
          <a:bodyPr wrap="square" rtlCol="0">
            <a:spAutoFit/>
          </a:bodyPr>
          <a:lstStyle/>
          <a:p>
            <a:pPr algn="ctr"/>
            <a:r>
              <a:rPr lang="en-GB" sz="1050" dirty="0">
                <a:solidFill>
                  <a:srgbClr val="000000"/>
                </a:solidFill>
              </a:rPr>
              <a:t>T</a:t>
            </a:r>
            <a:r>
              <a:rPr lang="en-IT" sz="1050" dirty="0">
                <a:solidFill>
                  <a:srgbClr val="000000"/>
                </a:solidFill>
              </a:rPr>
              <a:t>he first section of the LINAC works in the </a:t>
            </a:r>
            <a:r>
              <a:rPr lang="en-IT" sz="1050" b="1" u="sng" dirty="0">
                <a:solidFill>
                  <a:srgbClr val="000000"/>
                </a:solidFill>
              </a:rPr>
              <a:t>velocity bunching</a:t>
            </a:r>
            <a:r>
              <a:rPr lang="en-IT" sz="1050" dirty="0">
                <a:solidFill>
                  <a:srgbClr val="000000"/>
                </a:solidFill>
              </a:rPr>
              <a:t> configuration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A68210D-1B48-017E-DEC3-A67BC9C87B7F}"/>
                  </a:ext>
                </a:extLst>
              </p:cNvPr>
              <p:cNvSpPr txBox="1"/>
              <p:nvPr/>
            </p:nvSpPr>
            <p:spPr>
              <a:xfrm>
                <a:off x="57916" y="2398030"/>
                <a:ext cx="3603883" cy="415498"/>
              </a:xfrm>
              <a:prstGeom prst="rect">
                <a:avLst/>
              </a:prstGeom>
              <a:noFill/>
            </p:spPr>
            <p:txBody>
              <a:bodyPr wrap="square">
                <a:spAutoFit/>
              </a:bodyPr>
              <a:lstStyle/>
              <a:p>
                <a:pPr algn="ctr"/>
                <a:r>
                  <a:rPr lang="en-US" sz="1050" dirty="0">
                    <a:solidFill>
                      <a:srgbClr val="000000"/>
                    </a:solidFill>
                  </a:rPr>
                  <a:t>Two-bunches configuration produced directly at the cathode with </a:t>
                </a:r>
                <a:r>
                  <a:rPr lang="en-US" sz="1050" b="1" u="sng" dirty="0">
                    <a:solidFill>
                      <a:srgbClr val="000000"/>
                    </a:solidFill>
                  </a:rPr>
                  <a:t>laser-comb technique</a:t>
                </a:r>
                <a:r>
                  <a:rPr lang="en-US" sz="1050" dirty="0">
                    <a:solidFill>
                      <a:srgbClr val="000000"/>
                    </a:solidFill>
                  </a:rPr>
                  <a:t> (</a:t>
                </a:r>
                <a14:m>
                  <m:oMath xmlns:m="http://schemas.openxmlformats.org/officeDocument/2006/math">
                    <m:r>
                      <a:rPr lang="en-US" sz="1050" i="1" dirty="0" smtClean="0">
                        <a:solidFill>
                          <a:srgbClr val="000000"/>
                        </a:solidFill>
                        <a:latin typeface="Cambria Math" panose="02040503050406030204" pitchFamily="18" charset="0"/>
                      </a:rPr>
                      <m:t>500</m:t>
                    </m:r>
                    <m:r>
                      <a:rPr lang="en-US" sz="1050" i="1" dirty="0" smtClean="0">
                        <a:solidFill>
                          <a:srgbClr val="000000"/>
                        </a:solidFill>
                        <a:latin typeface="Cambria Math" panose="02040503050406030204" pitchFamily="18" charset="0"/>
                      </a:rPr>
                      <m:t>𝑝𝐶</m:t>
                    </m:r>
                    <m:r>
                      <a:rPr lang="en-US" sz="1050" i="1" dirty="0" smtClean="0">
                        <a:solidFill>
                          <a:srgbClr val="000000"/>
                        </a:solidFill>
                        <a:latin typeface="Cambria Math" panose="02040503050406030204" pitchFamily="18" charset="0"/>
                      </a:rPr>
                      <m:t>+50</m:t>
                    </m:r>
                    <m:r>
                      <a:rPr lang="en-US" sz="1050" i="1" dirty="0" smtClean="0">
                        <a:solidFill>
                          <a:srgbClr val="000000"/>
                        </a:solidFill>
                        <a:latin typeface="Cambria Math" panose="02040503050406030204" pitchFamily="18" charset="0"/>
                      </a:rPr>
                      <m:t>𝑝𝐶</m:t>
                    </m:r>
                  </m:oMath>
                </a14:m>
                <a:r>
                  <a:rPr lang="en-US" sz="1050" dirty="0">
                    <a:solidFill>
                      <a:srgbClr val="000000"/>
                    </a:solidFill>
                  </a:rPr>
                  <a:t>)</a:t>
                </a:r>
                <a:endParaRPr lang="en-IT" sz="1050" dirty="0">
                  <a:solidFill>
                    <a:srgbClr val="000000"/>
                  </a:solidFill>
                </a:endParaRPr>
              </a:p>
            </p:txBody>
          </p:sp>
        </mc:Choice>
        <mc:Fallback xmlns="">
          <p:sp>
            <p:nvSpPr>
              <p:cNvPr id="28" name="TextBox 27">
                <a:extLst>
                  <a:ext uri="{FF2B5EF4-FFF2-40B4-BE49-F238E27FC236}">
                    <a16:creationId xmlns:a16="http://schemas.microsoft.com/office/drawing/2014/main" id="{4A68210D-1B48-017E-DEC3-A67BC9C87B7F}"/>
                  </a:ext>
                </a:extLst>
              </p:cNvPr>
              <p:cNvSpPr txBox="1">
                <a:spLocks noRot="1" noChangeAspect="1" noMove="1" noResize="1" noEditPoints="1" noAdjustHandles="1" noChangeArrowheads="1" noChangeShapeType="1" noTextEdit="1"/>
              </p:cNvSpPr>
              <p:nvPr/>
            </p:nvSpPr>
            <p:spPr>
              <a:xfrm>
                <a:off x="57916" y="2398030"/>
                <a:ext cx="3603883" cy="415498"/>
              </a:xfrm>
              <a:prstGeom prst="rect">
                <a:avLst/>
              </a:prstGeom>
              <a:blipFill>
                <a:blip r:embed="rId13"/>
                <a:stretch>
                  <a:fillRect b="-8824"/>
                </a:stretch>
              </a:blipFill>
            </p:spPr>
            <p:txBody>
              <a:bodyPr/>
              <a:lstStyle/>
              <a:p>
                <a:r>
                  <a:rPr lang="en-IT">
                    <a:noFill/>
                  </a:rPr>
                  <a:t> </a:t>
                </a:r>
              </a:p>
            </p:txBody>
          </p:sp>
        </mc:Fallback>
      </mc:AlternateContent>
      <p:sp>
        <p:nvSpPr>
          <p:cNvPr id="2" name="TextBox 1">
            <a:extLst>
              <a:ext uri="{FF2B5EF4-FFF2-40B4-BE49-F238E27FC236}">
                <a16:creationId xmlns:a16="http://schemas.microsoft.com/office/drawing/2014/main" id="{36669501-0F69-AA46-677A-7488BF06D78C}"/>
              </a:ext>
            </a:extLst>
          </p:cNvPr>
          <p:cNvSpPr txBox="1"/>
          <p:nvPr/>
        </p:nvSpPr>
        <p:spPr>
          <a:xfrm>
            <a:off x="7732712" y="5131325"/>
            <a:ext cx="4252701" cy="861774"/>
          </a:xfrm>
          <a:prstGeom prst="rect">
            <a:avLst/>
          </a:prstGeom>
          <a:noFill/>
        </p:spPr>
        <p:txBody>
          <a:bodyPr wrap="square" rtlCol="0">
            <a:spAutoFit/>
          </a:bodyPr>
          <a:lstStyle/>
          <a:p>
            <a:pPr algn="just"/>
            <a:r>
              <a:rPr lang="en-GB" sz="1000" dirty="0">
                <a:solidFill>
                  <a:schemeClr val="bg1">
                    <a:lumMod val="65000"/>
                  </a:schemeClr>
                </a:solidFill>
                <a:effectLst/>
                <a:latin typeface="+mn-lt"/>
              </a:rPr>
              <a:t>[*] </a:t>
            </a:r>
            <a:r>
              <a:rPr lang="en-GB" sz="1000" dirty="0" err="1">
                <a:solidFill>
                  <a:schemeClr val="bg1">
                    <a:lumMod val="65000"/>
                  </a:schemeClr>
                </a:solidFill>
                <a:effectLst/>
                <a:latin typeface="+mn-lt"/>
              </a:rPr>
              <a:t>M.Carillo</a:t>
            </a:r>
            <a:r>
              <a:rPr lang="en-GB" sz="1000" dirty="0">
                <a:solidFill>
                  <a:schemeClr val="bg1">
                    <a:lumMod val="65000"/>
                  </a:schemeClr>
                </a:solidFill>
                <a:effectLst/>
                <a:latin typeface="+mn-lt"/>
              </a:rPr>
              <a:t> et al., BEAM DYNAMICS OPTIMIZATION FOR HIGH GRADIENT BEAM DRIVEN PLASMA WAKEFIELD ACCELERATION AT SPARC-LAB, </a:t>
            </a:r>
            <a:r>
              <a:rPr lang="it-IT" sz="1000" dirty="0" err="1">
                <a:solidFill>
                  <a:schemeClr val="bg1">
                    <a:lumMod val="65000"/>
                  </a:schemeClr>
                </a:solidFill>
                <a:latin typeface="+mn-lt"/>
              </a:rPr>
              <a:t>presented</a:t>
            </a:r>
            <a:r>
              <a:rPr lang="it-IT" sz="1000" dirty="0">
                <a:solidFill>
                  <a:schemeClr val="bg1">
                    <a:lumMod val="65000"/>
                  </a:schemeClr>
                </a:solidFill>
                <a:latin typeface="+mn-lt"/>
              </a:rPr>
              <a:t> </a:t>
            </a:r>
            <a:r>
              <a:rPr lang="it-IT" sz="1000" dirty="0" err="1">
                <a:solidFill>
                  <a:schemeClr val="bg1">
                    <a:lumMod val="65000"/>
                  </a:schemeClr>
                </a:solidFill>
                <a:latin typeface="+mn-lt"/>
              </a:rPr>
              <a:t>at</a:t>
            </a:r>
            <a:r>
              <a:rPr lang="it-IT" sz="1000" dirty="0">
                <a:solidFill>
                  <a:schemeClr val="bg1">
                    <a:lumMod val="65000"/>
                  </a:schemeClr>
                </a:solidFill>
                <a:latin typeface="+mn-lt"/>
              </a:rPr>
              <a:t> the 14th </a:t>
            </a:r>
            <a:r>
              <a:rPr lang="it-IT" sz="1000" dirty="0" err="1">
                <a:solidFill>
                  <a:schemeClr val="bg1">
                    <a:lumMod val="65000"/>
                  </a:schemeClr>
                </a:solidFill>
                <a:latin typeface="+mn-lt"/>
              </a:rPr>
              <a:t>Int.Particle</a:t>
            </a:r>
            <a:r>
              <a:rPr lang="it-IT" sz="1000" dirty="0">
                <a:solidFill>
                  <a:schemeClr val="bg1">
                    <a:lumMod val="65000"/>
                  </a:schemeClr>
                </a:solidFill>
                <a:latin typeface="+mn-lt"/>
              </a:rPr>
              <a:t> Accelerator Conf. (IPAC’23), </a:t>
            </a:r>
            <a:r>
              <a:rPr lang="it-IT" sz="1000" dirty="0" err="1">
                <a:solidFill>
                  <a:schemeClr val="bg1">
                    <a:lumMod val="65000"/>
                  </a:schemeClr>
                </a:solidFill>
                <a:latin typeface="+mn-lt"/>
              </a:rPr>
              <a:t>Venice</a:t>
            </a:r>
            <a:r>
              <a:rPr lang="it-IT" sz="1000" dirty="0">
                <a:solidFill>
                  <a:schemeClr val="bg1">
                    <a:lumMod val="65000"/>
                  </a:schemeClr>
                </a:solidFill>
                <a:latin typeface="+mn-lt"/>
              </a:rPr>
              <a:t>, </a:t>
            </a:r>
            <a:r>
              <a:rPr lang="it-IT" sz="1000" dirty="0" err="1">
                <a:solidFill>
                  <a:schemeClr val="bg1">
                    <a:lumMod val="65000"/>
                  </a:schemeClr>
                </a:solidFill>
                <a:latin typeface="+mn-lt"/>
              </a:rPr>
              <a:t>Italy</a:t>
            </a:r>
            <a:r>
              <a:rPr lang="it-IT" sz="1000" dirty="0">
                <a:solidFill>
                  <a:schemeClr val="bg1">
                    <a:lumMod val="65000"/>
                  </a:schemeClr>
                </a:solidFill>
                <a:latin typeface="+mn-lt"/>
              </a:rPr>
              <a:t> (2023)</a:t>
            </a:r>
            <a:r>
              <a:rPr lang="en-GB" sz="1000" dirty="0">
                <a:solidFill>
                  <a:schemeClr val="bg1">
                    <a:lumMod val="65000"/>
                  </a:schemeClr>
                </a:solidFill>
                <a:effectLst/>
                <a:latin typeface="+mn-lt"/>
              </a:rPr>
              <a:t> </a:t>
            </a:r>
            <a:endParaRPr lang="en-GB" sz="1000" dirty="0">
              <a:solidFill>
                <a:schemeClr val="bg1">
                  <a:lumMod val="65000"/>
                </a:schemeClr>
              </a:solidFill>
              <a:latin typeface="+mn-lt"/>
            </a:endParaRPr>
          </a:p>
          <a:p>
            <a:pPr algn="just"/>
            <a:endParaRPr lang="en-IT" sz="1000" dirty="0">
              <a:solidFill>
                <a:schemeClr val="bg1">
                  <a:lumMod val="65000"/>
                </a:schemeClr>
              </a:solidFill>
              <a:latin typeface="+mn-lt"/>
            </a:endParaRPr>
          </a:p>
        </p:txBody>
      </p:sp>
      <p:sp>
        <p:nvSpPr>
          <p:cNvPr id="7" name="Slide Number Placeholder 6">
            <a:extLst>
              <a:ext uri="{FF2B5EF4-FFF2-40B4-BE49-F238E27FC236}">
                <a16:creationId xmlns:a16="http://schemas.microsoft.com/office/drawing/2014/main" id="{AFE50EB1-A73C-74B7-4494-284834D2C254}"/>
              </a:ext>
            </a:extLst>
          </p:cNvPr>
          <p:cNvSpPr>
            <a:spLocks noGrp="1"/>
          </p:cNvSpPr>
          <p:nvPr>
            <p:ph type="sldNum" sz="quarter" idx="12"/>
          </p:nvPr>
        </p:nvSpPr>
        <p:spPr/>
        <p:txBody>
          <a:bodyPr/>
          <a:lstStyle/>
          <a:p>
            <a:fld id="{423FAE88-FE44-0B47-88A3-ABDC25BA5526}" type="slidenum">
              <a:rPr lang="en-IT" smtClean="0"/>
              <a:t>19</a:t>
            </a:fld>
            <a:endParaRPr lang="en-IT"/>
          </a:p>
        </p:txBody>
      </p:sp>
      <p:sp>
        <p:nvSpPr>
          <p:cNvPr id="10" name="Footer Placeholder 2">
            <a:extLst>
              <a:ext uri="{FF2B5EF4-FFF2-40B4-BE49-F238E27FC236}">
                <a16:creationId xmlns:a16="http://schemas.microsoft.com/office/drawing/2014/main" id="{43579F38-697B-4C40-11AA-6B353DBA819A}"/>
              </a:ext>
            </a:extLst>
          </p:cNvPr>
          <p:cNvSpPr>
            <a:spLocks noGrp="1"/>
          </p:cNvSpPr>
          <p:nvPr>
            <p:ph type="ftr" sz="quarter" idx="11"/>
          </p:nvPr>
        </p:nvSpPr>
        <p:spPr>
          <a:xfrm>
            <a:off x="1625600" y="6146800"/>
            <a:ext cx="3860800" cy="457200"/>
          </a:xfrm>
        </p:spPr>
        <p:txBody>
          <a:bodyPr/>
          <a:lstStyle/>
          <a:p>
            <a:r>
              <a:rPr lang="en-GB"/>
              <a:t>Beam Dynamics of high brightness beams in RF photoinjector</a:t>
            </a:r>
            <a:endParaRPr lang="en-IT"/>
          </a:p>
        </p:txBody>
      </p:sp>
      <p:sp>
        <p:nvSpPr>
          <p:cNvPr id="8" name="TextBox 7">
            <a:extLst>
              <a:ext uri="{FF2B5EF4-FFF2-40B4-BE49-F238E27FC236}">
                <a16:creationId xmlns:a16="http://schemas.microsoft.com/office/drawing/2014/main" id="{9BDC2452-E0DA-01CC-344E-C5082D4BA492}"/>
              </a:ext>
            </a:extLst>
          </p:cNvPr>
          <p:cNvSpPr txBox="1"/>
          <p:nvPr/>
        </p:nvSpPr>
        <p:spPr>
          <a:xfrm>
            <a:off x="9317176" y="4382419"/>
            <a:ext cx="2685992" cy="707886"/>
          </a:xfrm>
          <a:prstGeom prst="rect">
            <a:avLst/>
          </a:prstGeom>
          <a:noFill/>
        </p:spPr>
        <p:txBody>
          <a:bodyPr wrap="square" rtlCol="0">
            <a:spAutoFit/>
          </a:bodyPr>
          <a:lstStyle/>
          <a:p>
            <a:r>
              <a:rPr lang="en-IT" sz="1000" dirty="0">
                <a:solidFill>
                  <a:schemeClr val="bg1">
                    <a:lumMod val="65000"/>
                  </a:schemeClr>
                </a:solidFill>
              </a:rPr>
              <a:t>[*]</a:t>
            </a:r>
            <a:r>
              <a:rPr lang="en-GB" sz="1000" b="0" i="0" dirty="0">
                <a:solidFill>
                  <a:schemeClr val="bg1">
                    <a:lumMod val="65000"/>
                  </a:schemeClr>
                </a:solidFill>
                <a:effectLst/>
                <a:latin typeface="Arial" panose="020B0604020202020204" pitchFamily="34" charset="0"/>
              </a:rPr>
              <a:t> L. Serafini and Massimo </a:t>
            </a:r>
            <a:r>
              <a:rPr lang="en-GB" sz="1000" b="0" i="0" dirty="0" err="1">
                <a:solidFill>
                  <a:schemeClr val="bg1">
                    <a:lumMod val="65000"/>
                  </a:schemeClr>
                </a:solidFill>
                <a:effectLst/>
                <a:latin typeface="Arial" panose="020B0604020202020204" pitchFamily="34" charset="0"/>
              </a:rPr>
              <a:t>Ferrario</a:t>
            </a:r>
            <a:r>
              <a:rPr lang="en-GB" sz="1000" b="0" i="0" dirty="0">
                <a:solidFill>
                  <a:schemeClr val="bg1">
                    <a:lumMod val="65000"/>
                  </a:schemeClr>
                </a:solidFill>
                <a:effectLst/>
                <a:latin typeface="Arial" panose="020B0604020202020204" pitchFamily="34" charset="0"/>
              </a:rPr>
              <a:t>. Velocity bunching in photo-injectors. Proc. AIP, 581, 08</a:t>
            </a:r>
            <a:br>
              <a:rPr lang="en-GB" sz="1000" dirty="0">
                <a:solidFill>
                  <a:schemeClr val="bg1">
                    <a:lumMod val="65000"/>
                  </a:schemeClr>
                </a:solidFill>
              </a:rPr>
            </a:br>
            <a:r>
              <a:rPr lang="en-GB" sz="1000" b="0" i="0" dirty="0">
                <a:solidFill>
                  <a:schemeClr val="bg1">
                    <a:lumMod val="65000"/>
                  </a:schemeClr>
                </a:solidFill>
                <a:effectLst/>
                <a:latin typeface="Arial" panose="020B0604020202020204" pitchFamily="34" charset="0"/>
              </a:rPr>
              <a:t>2001. </a:t>
            </a:r>
            <a:r>
              <a:rPr lang="en-GB" sz="1000" b="0" i="0" dirty="0" err="1">
                <a:solidFill>
                  <a:schemeClr val="bg1">
                    <a:lumMod val="65000"/>
                  </a:schemeClr>
                </a:solidFill>
                <a:effectLst/>
                <a:latin typeface="Arial" panose="020B0604020202020204" pitchFamily="34" charset="0"/>
              </a:rPr>
              <a:t>doi</a:t>
            </a:r>
            <a:r>
              <a:rPr lang="en-GB" sz="1000" b="0" i="0" dirty="0">
                <a:solidFill>
                  <a:schemeClr val="bg1">
                    <a:lumMod val="65000"/>
                  </a:schemeClr>
                </a:solidFill>
                <a:effectLst/>
                <a:latin typeface="Arial" panose="020B0604020202020204" pitchFamily="34" charset="0"/>
              </a:rPr>
              <a:t>: 10.1063/1.1401564</a:t>
            </a:r>
            <a:endParaRPr lang="en-IT" sz="1000" dirty="0">
              <a:solidFill>
                <a:schemeClr val="bg1">
                  <a:lumMod val="65000"/>
                </a:schemeClr>
              </a:solidFill>
            </a:endParaRPr>
          </a:p>
        </p:txBody>
      </p:sp>
    </p:spTree>
    <p:extLst>
      <p:ext uri="{BB962C8B-B14F-4D97-AF65-F5344CB8AC3E}">
        <p14:creationId xmlns:p14="http://schemas.microsoft.com/office/powerpoint/2010/main" val="107329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46"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2"/>
                </p:tgtEl>
              </p:cMediaNode>
            </p:video>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sp>
        <p:nvSpPr>
          <p:cNvPr id="4" name="TextBox 3">
            <a:extLst>
              <a:ext uri="{FF2B5EF4-FFF2-40B4-BE49-F238E27FC236}">
                <a16:creationId xmlns:a16="http://schemas.microsoft.com/office/drawing/2014/main" id="{AAC03D4D-67CA-1E0E-D7E7-5103ED9BE4F0}"/>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35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35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2">
            <a:alphaModFix amt="50000"/>
          </a:blip>
          <a:stretch>
            <a:fillRect/>
          </a:stretch>
        </p:blipFill>
        <p:spPr>
          <a:xfrm>
            <a:off x="7188453" y="3636141"/>
            <a:ext cx="2335560" cy="1567284"/>
          </a:xfrm>
          <a:prstGeom prst="rect">
            <a:avLst/>
          </a:prstGeom>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3">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4">
            <a:alphaModFix amt="70000"/>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A rectangular object with black text&#10;&#10;Description automatically generated">
            <a:extLst>
              <a:ext uri="{FF2B5EF4-FFF2-40B4-BE49-F238E27FC236}">
                <a16:creationId xmlns:a16="http://schemas.microsoft.com/office/drawing/2014/main" id="{6552ACCA-8F2B-7CA7-5CC9-F4B135729AEB}"/>
              </a:ext>
            </a:extLst>
          </p:cNvPr>
          <p:cNvPicPr>
            <a:picLocks noChangeAspect="1"/>
          </p:cNvPicPr>
          <p:nvPr/>
        </p:nvPicPr>
        <p:blipFill>
          <a:blip r:embed="rId15">
            <a:alphaModFix amt="50000"/>
          </a:blip>
          <a:stretch>
            <a:fillRect/>
          </a:stretch>
        </p:blipFill>
        <p:spPr>
          <a:xfrm>
            <a:off x="7691315" y="3033684"/>
            <a:ext cx="3067050" cy="590550"/>
          </a:xfrm>
          <a:prstGeom prst="rect">
            <a:avLst/>
          </a:prstGeom>
        </p:spPr>
      </p:pic>
      <p:sp>
        <p:nvSpPr>
          <p:cNvPr id="3" name="Footer Placeholder 2">
            <a:extLst>
              <a:ext uri="{FF2B5EF4-FFF2-40B4-BE49-F238E27FC236}">
                <a16:creationId xmlns:a16="http://schemas.microsoft.com/office/drawing/2014/main" id="{19EF779A-CE7A-3056-C1A2-E0C144E96D1E}"/>
              </a:ext>
            </a:extLst>
          </p:cNvPr>
          <p:cNvSpPr>
            <a:spLocks noGrp="1"/>
          </p:cNvSpPr>
          <p:nvPr>
            <p:ph type="ftr" sz="quarter" idx="11"/>
          </p:nvPr>
        </p:nvSpPr>
        <p:spPr/>
        <p:txBody>
          <a:bodyPr/>
          <a:lstStyle/>
          <a:p>
            <a:r>
              <a:rPr lang="en-GB" dirty="0"/>
              <a:t>Beam Dynamics of high brightness beams in RF photoinjector</a:t>
            </a:r>
            <a:endParaRPr lang="en-IT" dirty="0"/>
          </a:p>
        </p:txBody>
      </p:sp>
      <p:sp>
        <p:nvSpPr>
          <p:cNvPr id="16" name="Slide Number Placeholder 15">
            <a:extLst>
              <a:ext uri="{FF2B5EF4-FFF2-40B4-BE49-F238E27FC236}">
                <a16:creationId xmlns:a16="http://schemas.microsoft.com/office/drawing/2014/main" id="{159AACEC-A3B9-10FA-9814-0FFCA0634123}"/>
              </a:ext>
            </a:extLst>
          </p:cNvPr>
          <p:cNvSpPr>
            <a:spLocks noGrp="1"/>
          </p:cNvSpPr>
          <p:nvPr>
            <p:ph type="sldNum" sz="quarter" idx="12"/>
          </p:nvPr>
        </p:nvSpPr>
        <p:spPr/>
        <p:txBody>
          <a:bodyPr/>
          <a:lstStyle/>
          <a:p>
            <a:fld id="{423FAE88-FE44-0B47-88A3-ABDC25BA5526}" type="slidenum">
              <a:rPr lang="en-IT" smtClean="0"/>
              <a:t>2</a:t>
            </a:fld>
            <a:endParaRPr lang="en-IT"/>
          </a:p>
        </p:txBody>
      </p:sp>
    </p:spTree>
    <p:extLst>
      <p:ext uri="{BB962C8B-B14F-4D97-AF65-F5344CB8AC3E}">
        <p14:creationId xmlns:p14="http://schemas.microsoft.com/office/powerpoint/2010/main" val="4107673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4" descr="Logo&#10;&#10;Description automatically generated">
            <a:extLst>
              <a:ext uri="{FF2B5EF4-FFF2-40B4-BE49-F238E27FC236}">
                <a16:creationId xmlns:a16="http://schemas.microsoft.com/office/drawing/2014/main" id="{6E3A6C7C-D867-D439-9D1D-484626610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8" descr="Logo&#10;&#10;Description automatically generated with low confidence">
            <a:extLst>
              <a:ext uri="{FF2B5EF4-FFF2-40B4-BE49-F238E27FC236}">
                <a16:creationId xmlns:a16="http://schemas.microsoft.com/office/drawing/2014/main" id="{C5427A42-87E0-F594-1E10-90EBCA0EF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Logo, icon&#10;&#10;Description automatically generated">
            <a:extLst>
              <a:ext uri="{FF2B5EF4-FFF2-40B4-BE49-F238E27FC236}">
                <a16:creationId xmlns:a16="http://schemas.microsoft.com/office/drawing/2014/main" id="{D342A304-A27A-D281-15B6-8B457298B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24">
            <a:extLst>
              <a:ext uri="{FF2B5EF4-FFF2-40B4-BE49-F238E27FC236}">
                <a16:creationId xmlns:a16="http://schemas.microsoft.com/office/drawing/2014/main" id="{C481DFD3-167D-9DF9-A4E6-CF0E1CA45E0A}"/>
              </a:ext>
            </a:extLst>
          </p:cNvPr>
          <p:cNvSpPr txBox="1"/>
          <p:nvPr/>
        </p:nvSpPr>
        <p:spPr>
          <a:xfrm>
            <a:off x="2594138" y="97301"/>
            <a:ext cx="6581803" cy="1077218"/>
          </a:xfrm>
          <a:prstGeom prst="rect">
            <a:avLst/>
          </a:prstGeom>
          <a:noFill/>
        </p:spPr>
        <p:txBody>
          <a:bodyPr wrap="square" rtlCol="0">
            <a:spAutoFit/>
          </a:bodyPr>
          <a:lstStyle/>
          <a:p>
            <a:pPr algn="ctr"/>
            <a:r>
              <a:rPr lang="en-GB" sz="3200" b="1" dirty="0">
                <a:solidFill>
                  <a:schemeClr val="tx1"/>
                </a:solidFill>
                <a:latin typeface="+mj-lt"/>
              </a:rPr>
              <a:t>SPARC_LAB: High brightness beams dynamics </a:t>
            </a:r>
          </a:p>
        </p:txBody>
      </p:sp>
      <p:pic>
        <p:nvPicPr>
          <p:cNvPr id="8" name="Picture 7" descr="Chart, line chart&#10;&#10;Description automatically generated">
            <a:extLst>
              <a:ext uri="{FF2B5EF4-FFF2-40B4-BE49-F238E27FC236}">
                <a16:creationId xmlns:a16="http://schemas.microsoft.com/office/drawing/2014/main" id="{B1856C52-282E-1E70-BED4-A1ED58946587}"/>
              </a:ext>
            </a:extLst>
          </p:cNvPr>
          <p:cNvPicPr>
            <a:picLocks noChangeAspect="1"/>
          </p:cNvPicPr>
          <p:nvPr/>
        </p:nvPicPr>
        <p:blipFill rotWithShape="1">
          <a:blip r:embed="rId6"/>
          <a:srcRect r="3282"/>
          <a:stretch/>
        </p:blipFill>
        <p:spPr>
          <a:xfrm>
            <a:off x="6087459" y="4075061"/>
            <a:ext cx="5955295" cy="1566428"/>
          </a:xfrm>
          <a:prstGeom prst="rect">
            <a:avLst/>
          </a:prstGeom>
        </p:spPr>
      </p:pic>
      <p:pic>
        <p:nvPicPr>
          <p:cNvPr id="9" name="Picture 8" descr="Chart&#10;&#10;Description automatically generated">
            <a:extLst>
              <a:ext uri="{FF2B5EF4-FFF2-40B4-BE49-F238E27FC236}">
                <a16:creationId xmlns:a16="http://schemas.microsoft.com/office/drawing/2014/main" id="{FA1D8D38-5C05-006E-D6C2-DB3DC2626D25}"/>
              </a:ext>
            </a:extLst>
          </p:cNvPr>
          <p:cNvPicPr>
            <a:picLocks noChangeAspect="1"/>
          </p:cNvPicPr>
          <p:nvPr/>
        </p:nvPicPr>
        <p:blipFill rotWithShape="1">
          <a:blip r:embed="rId7"/>
          <a:srcRect r="3282"/>
          <a:stretch/>
        </p:blipFill>
        <p:spPr>
          <a:xfrm>
            <a:off x="206591" y="4058623"/>
            <a:ext cx="5880868" cy="1595158"/>
          </a:xfrm>
          <a:prstGeom prst="rect">
            <a:avLst/>
          </a:prstGeom>
        </p:spPr>
      </p:pic>
      <p:sp>
        <p:nvSpPr>
          <p:cNvPr id="11" name="TextBox 10">
            <a:extLst>
              <a:ext uri="{FF2B5EF4-FFF2-40B4-BE49-F238E27FC236}">
                <a16:creationId xmlns:a16="http://schemas.microsoft.com/office/drawing/2014/main" id="{4BF391CB-9098-B1C5-3A87-EEB2C552C91E}"/>
              </a:ext>
            </a:extLst>
          </p:cNvPr>
          <p:cNvSpPr txBox="1"/>
          <p:nvPr/>
        </p:nvSpPr>
        <p:spPr>
          <a:xfrm>
            <a:off x="1625600" y="2195065"/>
            <a:ext cx="662361" cy="307777"/>
          </a:xfrm>
          <a:prstGeom prst="rect">
            <a:avLst/>
          </a:prstGeom>
          <a:noFill/>
        </p:spPr>
        <p:txBody>
          <a:bodyPr wrap="none" rtlCol="0">
            <a:spAutoFit/>
          </a:bodyPr>
          <a:lstStyle/>
          <a:p>
            <a:r>
              <a:rPr lang="en-IT" sz="1400" dirty="0">
                <a:solidFill>
                  <a:srgbClr val="000000"/>
                </a:solidFill>
              </a:rPr>
              <a:t>Driver</a:t>
            </a:r>
          </a:p>
        </p:txBody>
      </p:sp>
      <p:sp>
        <p:nvSpPr>
          <p:cNvPr id="12" name="TextBox 11">
            <a:extLst>
              <a:ext uri="{FF2B5EF4-FFF2-40B4-BE49-F238E27FC236}">
                <a16:creationId xmlns:a16="http://schemas.microsoft.com/office/drawing/2014/main" id="{EB41109F-7AAC-E188-C01F-DF44A37D98FF}"/>
              </a:ext>
            </a:extLst>
          </p:cNvPr>
          <p:cNvSpPr txBox="1"/>
          <p:nvPr/>
        </p:nvSpPr>
        <p:spPr>
          <a:xfrm>
            <a:off x="1640840" y="2852544"/>
            <a:ext cx="822661" cy="307777"/>
          </a:xfrm>
          <a:prstGeom prst="rect">
            <a:avLst/>
          </a:prstGeom>
          <a:noFill/>
        </p:spPr>
        <p:txBody>
          <a:bodyPr wrap="none" rtlCol="0">
            <a:spAutoFit/>
          </a:bodyPr>
          <a:lstStyle/>
          <a:p>
            <a:r>
              <a:rPr lang="en-IT" sz="1400" dirty="0">
                <a:solidFill>
                  <a:srgbClr val="000000"/>
                </a:solidFill>
              </a:rPr>
              <a:t>Witness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0D8588D-E852-8AB1-45F2-293CE59B835D}"/>
                  </a:ext>
                </a:extLst>
              </p:cNvPr>
              <p:cNvSpPr txBox="1"/>
              <p:nvPr/>
            </p:nvSpPr>
            <p:spPr>
              <a:xfrm>
                <a:off x="2554873" y="2017589"/>
                <a:ext cx="2359941" cy="1200329"/>
              </a:xfrm>
              <a:prstGeom prst="rect">
                <a:avLst/>
              </a:prstGeom>
              <a:noFill/>
            </p:spPr>
            <p:txBody>
              <a:bodyPr wrap="none" rtlCol="0">
                <a:spAutoFit/>
              </a:bodyPr>
              <a:lstStyle/>
              <a:p>
                <a:pPr marL="171450" indent="-171450">
                  <a:buFont typeface="Arial" panose="020B0604020202020204" pitchFamily="34" charset="0"/>
                  <a:buChar char="•"/>
                </a:pPr>
                <a:r>
                  <a:rPr lang="en-GB" sz="1200" i="1" dirty="0">
                    <a:solidFill>
                      <a:srgbClr val="000000"/>
                    </a:solidFill>
                  </a:rPr>
                  <a:t>Charge</a:t>
                </a:r>
                <a:r>
                  <a:rPr lang="en-GB" sz="1200" dirty="0">
                    <a:solidFill>
                      <a:srgbClr val="000000"/>
                    </a:solidFill>
                  </a:rPr>
                  <a:t>: </a:t>
                </a:r>
                <a14:m>
                  <m:oMath xmlns:m="http://schemas.openxmlformats.org/officeDocument/2006/math">
                    <m:r>
                      <a:rPr lang="en-GB" sz="1200" b="1" i="1" dirty="0" smtClean="0">
                        <a:solidFill>
                          <a:srgbClr val="000000"/>
                        </a:solidFill>
                        <a:latin typeface="Cambria Math" panose="02040503050406030204" pitchFamily="18" charset="0"/>
                      </a:rPr>
                      <m:t>𝟓𝟎𝟎</m:t>
                    </m:r>
                    <m:r>
                      <a:rPr lang="en-GB" sz="1200" b="1" i="1" dirty="0" smtClean="0">
                        <a:solidFill>
                          <a:srgbClr val="000000"/>
                        </a:solidFill>
                        <a:latin typeface="Cambria Math" panose="02040503050406030204" pitchFamily="18" charset="0"/>
                      </a:rPr>
                      <m:t> </m:t>
                    </m:r>
                    <m:r>
                      <a:rPr lang="en-GB" sz="1200" b="1" i="1" dirty="0" err="1" smtClean="0">
                        <a:solidFill>
                          <a:srgbClr val="000000"/>
                        </a:solidFill>
                        <a:latin typeface="Cambria Math" panose="02040503050406030204" pitchFamily="18" charset="0"/>
                      </a:rPr>
                      <m:t>𝒑𝑪</m:t>
                    </m:r>
                  </m:oMath>
                </a14:m>
                <a:endParaRPr lang="it-IT" sz="1200" b="1" dirty="0">
                  <a:solidFill>
                    <a:srgbClr val="000000"/>
                  </a:solidFill>
                </a:endParaRPr>
              </a:p>
              <a:p>
                <a:pPr marL="171450" indent="-171450">
                  <a:buFont typeface="Arial" panose="020B0604020202020204" pitchFamily="34" charset="0"/>
                  <a:buChar char="•"/>
                </a:pPr>
                <a:r>
                  <a:rPr lang="en-GB" sz="1200" i="1" dirty="0">
                    <a:solidFill>
                      <a:srgbClr val="000000"/>
                    </a:solidFill>
                  </a:rPr>
                  <a:t>Spot radius</a:t>
                </a:r>
                <a:r>
                  <a:rPr lang="en-GB" sz="1200" dirty="0">
                    <a:solidFill>
                      <a:srgbClr val="000000"/>
                    </a:solidFill>
                  </a:rPr>
                  <a:t>: </a:t>
                </a:r>
                <a:r>
                  <a:rPr lang="en-GB" sz="1200" b="1" dirty="0">
                    <a:solidFill>
                      <a:srgbClr val="FF0000"/>
                    </a:solidFill>
                  </a:rPr>
                  <a:t>???</a:t>
                </a:r>
              </a:p>
              <a:p>
                <a:pPr marL="171450" indent="-171450">
                  <a:buFont typeface="Arial" panose="020B0604020202020204" pitchFamily="34" charset="0"/>
                  <a:buChar char="•"/>
                </a:pPr>
                <a:r>
                  <a:rPr lang="en-GB" sz="1200" dirty="0">
                    <a:solidFill>
                      <a:srgbClr val="000000"/>
                    </a:solidFill>
                  </a:rPr>
                  <a:t>Laser duration: </a:t>
                </a:r>
                <a14:m>
                  <m:oMath xmlns:m="http://schemas.openxmlformats.org/officeDocument/2006/math">
                    <m:r>
                      <a:rPr lang="en-GB" sz="1200" b="1" i="1" dirty="0" smtClean="0">
                        <a:solidFill>
                          <a:srgbClr val="000000"/>
                        </a:solidFill>
                        <a:latin typeface="Cambria Math" panose="02040503050406030204" pitchFamily="18" charset="0"/>
                      </a:rPr>
                      <m:t>𝟏𝟎𝟎</m:t>
                    </m:r>
                    <m:r>
                      <a:rPr lang="en-GB" sz="1200" b="1" i="1" dirty="0" smtClean="0">
                        <a:solidFill>
                          <a:srgbClr val="000000"/>
                        </a:solidFill>
                        <a:latin typeface="Cambria Math" panose="02040503050406030204" pitchFamily="18" charset="0"/>
                      </a:rPr>
                      <m:t> </m:t>
                    </m:r>
                    <m:r>
                      <a:rPr lang="en-GB" sz="1200" b="1" i="1" dirty="0" smtClean="0">
                        <a:solidFill>
                          <a:srgbClr val="000000"/>
                        </a:solidFill>
                        <a:latin typeface="Cambria Math" panose="02040503050406030204" pitchFamily="18" charset="0"/>
                      </a:rPr>
                      <m:t>𝒇𝒔</m:t>
                    </m:r>
                    <m:r>
                      <a:rPr lang="en-GB" sz="1200" b="1" i="1" dirty="0" smtClean="0">
                        <a:solidFill>
                          <a:srgbClr val="000000"/>
                        </a:solidFill>
                        <a:latin typeface="Cambria Math" panose="02040503050406030204" pitchFamily="18" charset="0"/>
                      </a:rPr>
                      <m:t> (</m:t>
                    </m:r>
                    <m:r>
                      <a:rPr lang="en-GB" sz="1200" b="1" i="1" dirty="0" smtClean="0">
                        <a:solidFill>
                          <a:srgbClr val="000000"/>
                        </a:solidFill>
                        <a:latin typeface="Cambria Math" panose="02040503050406030204" pitchFamily="18" charset="0"/>
                      </a:rPr>
                      <m:t>𝒓𝒎𝒔</m:t>
                    </m:r>
                    <m:r>
                      <a:rPr lang="en-GB" sz="1200" b="1" i="1" dirty="0" smtClean="0">
                        <a:solidFill>
                          <a:srgbClr val="000000"/>
                        </a:solidFill>
                        <a:latin typeface="Cambria Math" panose="02040503050406030204" pitchFamily="18" charset="0"/>
                      </a:rPr>
                      <m:t>)</m:t>
                    </m:r>
                  </m:oMath>
                </a14:m>
                <a:endParaRPr lang="en-GB" sz="1200" b="1" dirty="0">
                  <a:solidFill>
                    <a:srgbClr val="000000"/>
                  </a:solidFill>
                </a:endParaRPr>
              </a:p>
              <a:p>
                <a:pPr marL="171450" indent="-171450">
                  <a:buFont typeface="Arial" panose="020B0604020202020204" pitchFamily="34" charset="0"/>
                  <a:buChar char="•"/>
                </a:pPr>
                <a:endParaRPr lang="en-GB" sz="1200" b="1" dirty="0">
                  <a:solidFill>
                    <a:srgbClr val="000000"/>
                  </a:solidFill>
                </a:endParaRPr>
              </a:p>
              <a:p>
                <a:pPr marL="171450" indent="-171450">
                  <a:buFont typeface="Arial" panose="020B0604020202020204" pitchFamily="34" charset="0"/>
                  <a:buChar char="•"/>
                </a:pPr>
                <a:endParaRPr lang="it-IT" sz="1200" b="1" dirty="0">
                  <a:solidFill>
                    <a:srgbClr val="000000"/>
                  </a:solidFill>
                </a:endParaRPr>
              </a:p>
              <a:p>
                <a:pPr marL="171450" indent="-171450">
                  <a:buFont typeface="Arial" panose="020B0604020202020204" pitchFamily="34" charset="0"/>
                  <a:buChar char="•"/>
                </a:pPr>
                <a:endParaRPr lang="en-IT" sz="1200" dirty="0">
                  <a:solidFill>
                    <a:srgbClr val="000000"/>
                  </a:solidFill>
                </a:endParaRPr>
              </a:p>
            </p:txBody>
          </p:sp>
        </mc:Choice>
        <mc:Fallback xmlns="">
          <p:sp>
            <p:nvSpPr>
              <p:cNvPr id="13" name="TextBox 12">
                <a:extLst>
                  <a:ext uri="{FF2B5EF4-FFF2-40B4-BE49-F238E27FC236}">
                    <a16:creationId xmlns:a16="http://schemas.microsoft.com/office/drawing/2014/main" id="{20D8588D-E852-8AB1-45F2-293CE59B835D}"/>
                  </a:ext>
                </a:extLst>
              </p:cNvPr>
              <p:cNvSpPr txBox="1">
                <a:spLocks noRot="1" noChangeAspect="1" noMove="1" noResize="1" noEditPoints="1" noAdjustHandles="1" noChangeArrowheads="1" noChangeShapeType="1" noTextEdit="1"/>
              </p:cNvSpPr>
              <p:nvPr/>
            </p:nvSpPr>
            <p:spPr>
              <a:xfrm>
                <a:off x="2554873" y="2017589"/>
                <a:ext cx="2359941" cy="1200329"/>
              </a:xfrm>
              <a:prstGeom prst="rect">
                <a:avLst/>
              </a:prstGeom>
              <a:blipFill>
                <a:blip r:embed="rId8"/>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52EE10-601E-F424-1E28-E389D42E836E}"/>
                  </a:ext>
                </a:extLst>
              </p:cNvPr>
              <p:cNvSpPr txBox="1"/>
              <p:nvPr/>
            </p:nvSpPr>
            <p:spPr>
              <a:xfrm>
                <a:off x="2554873" y="2852544"/>
                <a:ext cx="2359941" cy="1200329"/>
              </a:xfrm>
              <a:prstGeom prst="rect">
                <a:avLst/>
              </a:prstGeom>
              <a:noFill/>
            </p:spPr>
            <p:txBody>
              <a:bodyPr wrap="none" rtlCol="0">
                <a:spAutoFit/>
              </a:bodyPr>
              <a:lstStyle/>
              <a:p>
                <a:pPr marL="171450" indent="-171450">
                  <a:buFont typeface="Arial" panose="020B0604020202020204" pitchFamily="34" charset="0"/>
                  <a:buChar char="•"/>
                </a:pPr>
                <a:r>
                  <a:rPr lang="en-GB" sz="1200" i="1" dirty="0">
                    <a:solidFill>
                      <a:srgbClr val="000000"/>
                    </a:solidFill>
                  </a:rPr>
                  <a:t>Charge</a:t>
                </a:r>
                <a:r>
                  <a:rPr lang="en-GB" sz="1200" dirty="0">
                    <a:solidFill>
                      <a:srgbClr val="000000"/>
                    </a:solidFill>
                  </a:rPr>
                  <a:t>: </a:t>
                </a:r>
                <a14:m>
                  <m:oMath xmlns:m="http://schemas.openxmlformats.org/officeDocument/2006/math">
                    <m:r>
                      <a:rPr lang="en-GB" sz="1200" b="1" i="1" dirty="0" smtClean="0">
                        <a:solidFill>
                          <a:srgbClr val="000000"/>
                        </a:solidFill>
                        <a:latin typeface="Cambria Math" panose="02040503050406030204" pitchFamily="18" charset="0"/>
                      </a:rPr>
                      <m:t>𝟓𝟎</m:t>
                    </m:r>
                    <m:r>
                      <a:rPr lang="en-GB" sz="1200" b="1" i="1" dirty="0" smtClean="0">
                        <a:solidFill>
                          <a:srgbClr val="000000"/>
                        </a:solidFill>
                        <a:latin typeface="Cambria Math" panose="02040503050406030204" pitchFamily="18" charset="0"/>
                      </a:rPr>
                      <m:t> </m:t>
                    </m:r>
                    <m:r>
                      <a:rPr lang="en-GB" sz="1200" b="1" i="1" dirty="0" err="1" smtClean="0">
                        <a:solidFill>
                          <a:srgbClr val="000000"/>
                        </a:solidFill>
                        <a:latin typeface="Cambria Math" panose="02040503050406030204" pitchFamily="18" charset="0"/>
                      </a:rPr>
                      <m:t>𝒑𝑪</m:t>
                    </m:r>
                  </m:oMath>
                </a14:m>
                <a:endParaRPr lang="it-IT" sz="1200" b="1" dirty="0">
                  <a:solidFill>
                    <a:srgbClr val="000000"/>
                  </a:solidFill>
                </a:endParaRPr>
              </a:p>
              <a:p>
                <a:pPr marL="171450" indent="-171450">
                  <a:buFont typeface="Arial" panose="020B0604020202020204" pitchFamily="34" charset="0"/>
                  <a:buChar char="•"/>
                </a:pPr>
                <a:r>
                  <a:rPr lang="en-GB" sz="1200" i="1" dirty="0">
                    <a:solidFill>
                      <a:srgbClr val="000000"/>
                    </a:solidFill>
                  </a:rPr>
                  <a:t>Spot radius</a:t>
                </a:r>
                <a:r>
                  <a:rPr lang="en-GB" sz="1200" dirty="0">
                    <a:solidFill>
                      <a:srgbClr val="000000"/>
                    </a:solidFill>
                  </a:rPr>
                  <a:t>: </a:t>
                </a:r>
                <a:r>
                  <a:rPr lang="en-GB" sz="1200" b="1" dirty="0">
                    <a:solidFill>
                      <a:srgbClr val="FF0000"/>
                    </a:solidFill>
                  </a:rPr>
                  <a:t>???</a:t>
                </a:r>
              </a:p>
              <a:p>
                <a:pPr marL="171450" indent="-171450">
                  <a:buFont typeface="Arial" panose="020B0604020202020204" pitchFamily="34" charset="0"/>
                  <a:buChar char="•"/>
                </a:pPr>
                <a:r>
                  <a:rPr lang="en-GB" sz="1200" dirty="0">
                    <a:solidFill>
                      <a:srgbClr val="000000"/>
                    </a:solidFill>
                  </a:rPr>
                  <a:t>Laser duration: </a:t>
                </a:r>
                <a14:m>
                  <m:oMath xmlns:m="http://schemas.openxmlformats.org/officeDocument/2006/math">
                    <m:r>
                      <a:rPr lang="en-GB" sz="1200" b="1" i="1" dirty="0" smtClean="0">
                        <a:solidFill>
                          <a:srgbClr val="000000"/>
                        </a:solidFill>
                        <a:latin typeface="Cambria Math" panose="02040503050406030204" pitchFamily="18" charset="0"/>
                      </a:rPr>
                      <m:t>𝟏𝟎𝟎</m:t>
                    </m:r>
                    <m:r>
                      <a:rPr lang="en-GB" sz="1200" b="1" i="1" dirty="0" smtClean="0">
                        <a:solidFill>
                          <a:srgbClr val="000000"/>
                        </a:solidFill>
                        <a:latin typeface="Cambria Math" panose="02040503050406030204" pitchFamily="18" charset="0"/>
                      </a:rPr>
                      <m:t> </m:t>
                    </m:r>
                    <m:r>
                      <a:rPr lang="en-GB" sz="1200" b="1" i="1" dirty="0" smtClean="0">
                        <a:solidFill>
                          <a:srgbClr val="000000"/>
                        </a:solidFill>
                        <a:latin typeface="Cambria Math" panose="02040503050406030204" pitchFamily="18" charset="0"/>
                      </a:rPr>
                      <m:t>𝒇𝒔</m:t>
                    </m:r>
                    <m:r>
                      <a:rPr lang="en-GB" sz="1200" b="1" i="1" dirty="0" smtClean="0">
                        <a:solidFill>
                          <a:srgbClr val="000000"/>
                        </a:solidFill>
                        <a:latin typeface="Cambria Math" panose="02040503050406030204" pitchFamily="18" charset="0"/>
                      </a:rPr>
                      <m:t> (</m:t>
                    </m:r>
                    <m:r>
                      <a:rPr lang="en-GB" sz="1200" b="1" i="1" dirty="0" smtClean="0">
                        <a:solidFill>
                          <a:srgbClr val="000000"/>
                        </a:solidFill>
                        <a:latin typeface="Cambria Math" panose="02040503050406030204" pitchFamily="18" charset="0"/>
                      </a:rPr>
                      <m:t>𝒓𝒎𝒔</m:t>
                    </m:r>
                    <m:r>
                      <a:rPr lang="en-GB" sz="1200" b="1" i="1" dirty="0" smtClean="0">
                        <a:solidFill>
                          <a:srgbClr val="000000"/>
                        </a:solidFill>
                        <a:latin typeface="Cambria Math" panose="02040503050406030204" pitchFamily="18" charset="0"/>
                      </a:rPr>
                      <m:t>)</m:t>
                    </m:r>
                  </m:oMath>
                </a14:m>
                <a:endParaRPr lang="en-GB" sz="1200" b="1" dirty="0">
                  <a:solidFill>
                    <a:srgbClr val="000000"/>
                  </a:solidFill>
                </a:endParaRPr>
              </a:p>
              <a:p>
                <a:pPr marL="171450" indent="-171450">
                  <a:buFont typeface="Arial" panose="020B0604020202020204" pitchFamily="34" charset="0"/>
                  <a:buChar char="•"/>
                </a:pPr>
                <a:endParaRPr lang="en-GB" sz="1200" b="1" dirty="0">
                  <a:solidFill>
                    <a:srgbClr val="000000"/>
                  </a:solidFill>
                </a:endParaRPr>
              </a:p>
              <a:p>
                <a:pPr marL="171450" indent="-171450">
                  <a:buFont typeface="Arial" panose="020B0604020202020204" pitchFamily="34" charset="0"/>
                  <a:buChar char="•"/>
                </a:pPr>
                <a:endParaRPr lang="it-IT" sz="1200" b="1" dirty="0">
                  <a:solidFill>
                    <a:srgbClr val="000000"/>
                  </a:solidFill>
                </a:endParaRPr>
              </a:p>
              <a:p>
                <a:pPr marL="171450" indent="-171450">
                  <a:buFont typeface="Arial" panose="020B0604020202020204" pitchFamily="34" charset="0"/>
                  <a:buChar char="•"/>
                </a:pPr>
                <a:endParaRPr lang="en-IT" sz="1200" dirty="0">
                  <a:solidFill>
                    <a:srgbClr val="000000"/>
                  </a:solidFill>
                </a:endParaRPr>
              </a:p>
            </p:txBody>
          </p:sp>
        </mc:Choice>
        <mc:Fallback xmlns="">
          <p:sp>
            <p:nvSpPr>
              <p:cNvPr id="14" name="TextBox 13">
                <a:extLst>
                  <a:ext uri="{FF2B5EF4-FFF2-40B4-BE49-F238E27FC236}">
                    <a16:creationId xmlns:a16="http://schemas.microsoft.com/office/drawing/2014/main" id="{5652EE10-601E-F424-1E28-E389D42E836E}"/>
                  </a:ext>
                </a:extLst>
              </p:cNvPr>
              <p:cNvSpPr txBox="1">
                <a:spLocks noRot="1" noChangeAspect="1" noMove="1" noResize="1" noEditPoints="1" noAdjustHandles="1" noChangeArrowheads="1" noChangeShapeType="1" noTextEdit="1"/>
              </p:cNvSpPr>
              <p:nvPr/>
            </p:nvSpPr>
            <p:spPr>
              <a:xfrm>
                <a:off x="2554873" y="2852544"/>
                <a:ext cx="2359941" cy="1200329"/>
              </a:xfrm>
              <a:prstGeom prst="rect">
                <a:avLst/>
              </a:prstGeom>
              <a:blipFill>
                <a:blip r:embed="rId9"/>
                <a:stretch>
                  <a:fillRect/>
                </a:stretch>
              </a:blipFill>
            </p:spPr>
            <p:txBody>
              <a:bodyPr/>
              <a:lstStyle/>
              <a:p>
                <a:r>
                  <a:rPr lang="en-IT">
                    <a:noFill/>
                  </a:rPr>
                  <a:t> </a:t>
                </a:r>
              </a:p>
            </p:txBody>
          </p:sp>
        </mc:Fallback>
      </mc:AlternateContent>
      <p:sp>
        <p:nvSpPr>
          <p:cNvPr id="16" name="TextBox 15">
            <a:extLst>
              <a:ext uri="{FF2B5EF4-FFF2-40B4-BE49-F238E27FC236}">
                <a16:creationId xmlns:a16="http://schemas.microsoft.com/office/drawing/2014/main" id="{E669D813-B06E-C033-04D4-0F17CEEF59F0}"/>
              </a:ext>
            </a:extLst>
          </p:cNvPr>
          <p:cNvSpPr txBox="1"/>
          <p:nvPr/>
        </p:nvSpPr>
        <p:spPr>
          <a:xfrm>
            <a:off x="2463501" y="3636037"/>
            <a:ext cx="3158140" cy="276999"/>
          </a:xfrm>
          <a:prstGeom prst="rect">
            <a:avLst/>
          </a:prstGeom>
          <a:noFill/>
        </p:spPr>
        <p:txBody>
          <a:bodyPr wrap="square">
            <a:spAutoFit/>
          </a:bodyPr>
          <a:lstStyle/>
          <a:p>
            <a:pPr marL="285750" indent="-285750" algn="ctr">
              <a:buFont typeface="Arial" panose="020B0604020202020204" pitchFamily="34" charset="0"/>
              <a:buChar char="•"/>
            </a:pPr>
            <a:r>
              <a:rPr lang="en-GB" sz="1200" i="1" dirty="0">
                <a:solidFill>
                  <a:srgbClr val="000000"/>
                </a:solidFill>
              </a:rPr>
              <a:t>witness before driver @ cathode</a:t>
            </a:r>
            <a:r>
              <a:rPr lang="en-GB" sz="1200" dirty="0">
                <a:solidFill>
                  <a:srgbClr val="000000"/>
                </a:solidFill>
              </a:rPr>
              <a:t>: </a:t>
            </a:r>
            <a:r>
              <a:rPr lang="en-GB" sz="1200" b="1" dirty="0">
                <a:solidFill>
                  <a:srgbClr val="FF0000"/>
                </a:solidFill>
              </a:rPr>
              <a:t>???</a:t>
            </a:r>
            <a:r>
              <a:rPr lang="en-GB" sz="1200" dirty="0">
                <a:solidFill>
                  <a:srgbClr val="000000"/>
                </a:solidFill>
              </a:rPr>
              <a:t> </a:t>
            </a:r>
          </a:p>
        </p:txBody>
      </p:sp>
      <p:sp>
        <p:nvSpPr>
          <p:cNvPr id="18" name="TextBox 17">
            <a:extLst>
              <a:ext uri="{FF2B5EF4-FFF2-40B4-BE49-F238E27FC236}">
                <a16:creationId xmlns:a16="http://schemas.microsoft.com/office/drawing/2014/main" id="{4D685D86-CACF-92B7-BCA3-CC7BE76C3F6E}"/>
              </a:ext>
            </a:extLst>
          </p:cNvPr>
          <p:cNvSpPr txBox="1"/>
          <p:nvPr/>
        </p:nvSpPr>
        <p:spPr>
          <a:xfrm>
            <a:off x="1661986" y="3609812"/>
            <a:ext cx="978151" cy="307777"/>
          </a:xfrm>
          <a:prstGeom prst="rect">
            <a:avLst/>
          </a:prstGeom>
          <a:noFill/>
        </p:spPr>
        <p:txBody>
          <a:bodyPr wrap="square">
            <a:spAutoFit/>
          </a:bodyPr>
          <a:lstStyle/>
          <a:p>
            <a:r>
              <a:rPr lang="en-GB" sz="1400" dirty="0">
                <a:solidFill>
                  <a:srgbClr val="000000"/>
                </a:solidFill>
              </a:rPr>
              <a:t>Distance  </a:t>
            </a:r>
            <a:endParaRPr lang="en-IT" sz="1400" dirty="0"/>
          </a:p>
        </p:txBody>
      </p:sp>
      <p:sp>
        <p:nvSpPr>
          <p:cNvPr id="26" name="TextBox 25">
            <a:extLst>
              <a:ext uri="{FF2B5EF4-FFF2-40B4-BE49-F238E27FC236}">
                <a16:creationId xmlns:a16="http://schemas.microsoft.com/office/drawing/2014/main" id="{0D3F6A30-24BA-FD3A-B877-0EC1B76E1606}"/>
              </a:ext>
            </a:extLst>
          </p:cNvPr>
          <p:cNvSpPr txBox="1"/>
          <p:nvPr/>
        </p:nvSpPr>
        <p:spPr>
          <a:xfrm>
            <a:off x="711567" y="1111099"/>
            <a:ext cx="10529785" cy="1015663"/>
          </a:xfrm>
          <a:prstGeom prst="rect">
            <a:avLst/>
          </a:prstGeom>
          <a:noFill/>
        </p:spPr>
        <p:txBody>
          <a:bodyPr wrap="square" rtlCol="0">
            <a:spAutoFit/>
          </a:bodyPr>
          <a:lstStyle/>
          <a:p>
            <a:pPr algn="ctr"/>
            <a:r>
              <a:rPr lang="en-IT" sz="2000" dirty="0">
                <a:solidFill>
                  <a:srgbClr val="000000"/>
                </a:solidFill>
              </a:rPr>
              <a:t>High brightness beam:</a:t>
            </a:r>
          </a:p>
          <a:p>
            <a:pPr algn="ctr"/>
            <a:r>
              <a:rPr lang="en-IT" sz="2000" dirty="0">
                <a:solidFill>
                  <a:srgbClr val="000000"/>
                </a:solidFill>
              </a:rPr>
              <a:t>Both plasma acceleration and its application requires </a:t>
            </a:r>
            <a:r>
              <a:rPr lang="en-IT" sz="2000" b="1" i="1" u="sng" dirty="0">
                <a:solidFill>
                  <a:srgbClr val="000000"/>
                </a:solidFill>
              </a:rPr>
              <a:t>low emittance beam </a:t>
            </a:r>
            <a:r>
              <a:rPr lang="en-IT" sz="2000" dirty="0">
                <a:solidFill>
                  <a:srgbClr val="000000"/>
                </a:solidFill>
              </a:rPr>
              <a:t>and </a:t>
            </a:r>
            <a:r>
              <a:rPr lang="en-IT" sz="2000" b="1" i="1" u="sng" dirty="0">
                <a:solidFill>
                  <a:srgbClr val="000000"/>
                </a:solidFill>
              </a:rPr>
              <a:t>short bunch</a:t>
            </a:r>
          </a:p>
        </p:txBody>
      </p:sp>
      <p:sp>
        <p:nvSpPr>
          <p:cNvPr id="2" name="TextBox 1">
            <a:extLst>
              <a:ext uri="{FF2B5EF4-FFF2-40B4-BE49-F238E27FC236}">
                <a16:creationId xmlns:a16="http://schemas.microsoft.com/office/drawing/2014/main" id="{15774AE8-AFD6-93CC-F6CE-0966CC33F993}"/>
              </a:ext>
            </a:extLst>
          </p:cNvPr>
          <p:cNvSpPr txBox="1"/>
          <p:nvPr/>
        </p:nvSpPr>
        <p:spPr>
          <a:xfrm>
            <a:off x="238539" y="5691157"/>
            <a:ext cx="11746874" cy="553998"/>
          </a:xfrm>
          <a:prstGeom prst="rect">
            <a:avLst/>
          </a:prstGeom>
          <a:noFill/>
        </p:spPr>
        <p:txBody>
          <a:bodyPr wrap="square" rtlCol="0">
            <a:spAutoFit/>
          </a:bodyPr>
          <a:lstStyle/>
          <a:p>
            <a:pPr algn="just"/>
            <a:r>
              <a:rPr lang="en-GB" sz="1000" dirty="0">
                <a:solidFill>
                  <a:schemeClr val="bg1">
                    <a:lumMod val="65000"/>
                  </a:schemeClr>
                </a:solidFill>
                <a:effectLst/>
                <a:latin typeface="+mn-lt"/>
              </a:rPr>
              <a:t>[*] </a:t>
            </a:r>
            <a:r>
              <a:rPr lang="en-GB" sz="1000" dirty="0" err="1">
                <a:solidFill>
                  <a:schemeClr val="bg1">
                    <a:lumMod val="65000"/>
                  </a:schemeClr>
                </a:solidFill>
                <a:effectLst/>
                <a:latin typeface="+mn-lt"/>
              </a:rPr>
              <a:t>M.Carillo</a:t>
            </a:r>
            <a:r>
              <a:rPr lang="en-GB" sz="1000" dirty="0">
                <a:solidFill>
                  <a:schemeClr val="bg1">
                    <a:lumMod val="65000"/>
                  </a:schemeClr>
                </a:solidFill>
                <a:effectLst/>
                <a:latin typeface="+mn-lt"/>
              </a:rPr>
              <a:t> et al., BEAM DYNAMICS OPTIMIZATION FOR HIGH GRADIENT BEAM DRIVEN PLASMA WAKEFIELD ACCELERATION AT SPARC-LAB, </a:t>
            </a:r>
            <a:r>
              <a:rPr lang="it-IT" sz="1000" dirty="0" err="1">
                <a:solidFill>
                  <a:schemeClr val="bg1">
                    <a:lumMod val="65000"/>
                  </a:schemeClr>
                </a:solidFill>
                <a:latin typeface="+mn-lt"/>
              </a:rPr>
              <a:t>presented</a:t>
            </a:r>
            <a:r>
              <a:rPr lang="it-IT" sz="1000" dirty="0">
                <a:solidFill>
                  <a:schemeClr val="bg1">
                    <a:lumMod val="65000"/>
                  </a:schemeClr>
                </a:solidFill>
                <a:latin typeface="+mn-lt"/>
              </a:rPr>
              <a:t> </a:t>
            </a:r>
            <a:r>
              <a:rPr lang="it-IT" sz="1000" dirty="0" err="1">
                <a:solidFill>
                  <a:schemeClr val="bg1">
                    <a:lumMod val="65000"/>
                  </a:schemeClr>
                </a:solidFill>
                <a:latin typeface="+mn-lt"/>
              </a:rPr>
              <a:t>at</a:t>
            </a:r>
            <a:r>
              <a:rPr lang="it-IT" sz="1000" dirty="0">
                <a:solidFill>
                  <a:schemeClr val="bg1">
                    <a:lumMod val="65000"/>
                  </a:schemeClr>
                </a:solidFill>
                <a:latin typeface="+mn-lt"/>
              </a:rPr>
              <a:t> the 14th </a:t>
            </a:r>
            <a:r>
              <a:rPr lang="it-IT" sz="1000" dirty="0" err="1">
                <a:solidFill>
                  <a:schemeClr val="bg1">
                    <a:lumMod val="65000"/>
                  </a:schemeClr>
                </a:solidFill>
                <a:latin typeface="+mn-lt"/>
              </a:rPr>
              <a:t>Int.Particle</a:t>
            </a:r>
            <a:r>
              <a:rPr lang="it-IT" sz="1000" dirty="0">
                <a:solidFill>
                  <a:schemeClr val="bg1">
                    <a:lumMod val="65000"/>
                  </a:schemeClr>
                </a:solidFill>
                <a:latin typeface="+mn-lt"/>
              </a:rPr>
              <a:t> Accelerator Conf. (IPAC’23), </a:t>
            </a:r>
            <a:r>
              <a:rPr lang="it-IT" sz="1000" dirty="0" err="1">
                <a:solidFill>
                  <a:schemeClr val="bg1">
                    <a:lumMod val="65000"/>
                  </a:schemeClr>
                </a:solidFill>
                <a:latin typeface="+mn-lt"/>
              </a:rPr>
              <a:t>Venice</a:t>
            </a:r>
            <a:r>
              <a:rPr lang="it-IT" sz="1000" dirty="0">
                <a:solidFill>
                  <a:schemeClr val="bg1">
                    <a:lumMod val="65000"/>
                  </a:schemeClr>
                </a:solidFill>
                <a:latin typeface="+mn-lt"/>
              </a:rPr>
              <a:t>, </a:t>
            </a:r>
            <a:r>
              <a:rPr lang="it-IT" sz="1000" dirty="0" err="1">
                <a:solidFill>
                  <a:schemeClr val="bg1">
                    <a:lumMod val="65000"/>
                  </a:schemeClr>
                </a:solidFill>
                <a:latin typeface="+mn-lt"/>
              </a:rPr>
              <a:t>Italy</a:t>
            </a:r>
            <a:r>
              <a:rPr lang="it-IT" sz="1000" dirty="0">
                <a:solidFill>
                  <a:schemeClr val="bg1">
                    <a:lumMod val="65000"/>
                  </a:schemeClr>
                </a:solidFill>
                <a:latin typeface="+mn-lt"/>
              </a:rPr>
              <a:t> (2023)</a:t>
            </a:r>
            <a:r>
              <a:rPr lang="en-GB" sz="1000" dirty="0">
                <a:solidFill>
                  <a:schemeClr val="bg1">
                    <a:lumMod val="65000"/>
                  </a:schemeClr>
                </a:solidFill>
                <a:effectLst/>
                <a:latin typeface="+mn-lt"/>
              </a:rPr>
              <a:t> </a:t>
            </a:r>
            <a:endParaRPr lang="en-GB" sz="1000" dirty="0">
              <a:solidFill>
                <a:schemeClr val="bg1">
                  <a:lumMod val="65000"/>
                </a:schemeClr>
              </a:solidFill>
              <a:latin typeface="+mn-lt"/>
            </a:endParaRPr>
          </a:p>
          <a:p>
            <a:pPr algn="just"/>
            <a:endParaRPr lang="en-IT" sz="1000" dirty="0">
              <a:solidFill>
                <a:schemeClr val="bg1">
                  <a:lumMod val="65000"/>
                </a:schemeClr>
              </a:solidFill>
              <a:latin typeface="+mn-lt"/>
            </a:endParaRPr>
          </a:p>
        </p:txBody>
      </p:sp>
      <p:sp>
        <p:nvSpPr>
          <p:cNvPr id="3" name="Footer Placeholder 2">
            <a:extLst>
              <a:ext uri="{FF2B5EF4-FFF2-40B4-BE49-F238E27FC236}">
                <a16:creationId xmlns:a16="http://schemas.microsoft.com/office/drawing/2014/main" id="{1E81E320-9786-0501-5CBD-89E2C7AC7EA6}"/>
              </a:ext>
            </a:extLst>
          </p:cNvPr>
          <p:cNvSpPr>
            <a:spLocks noGrp="1"/>
          </p:cNvSpPr>
          <p:nvPr>
            <p:ph type="ftr" sz="quarter" idx="11"/>
          </p:nvPr>
        </p:nvSpPr>
        <p:spPr/>
        <p:txBody>
          <a:bodyPr/>
          <a:lstStyle/>
          <a:p>
            <a:r>
              <a:rPr lang="en-GB"/>
              <a:t>Beam Dynamics of high brightness beams in RF photoinjector</a:t>
            </a:r>
            <a:endParaRPr lang="en-IT"/>
          </a:p>
        </p:txBody>
      </p:sp>
      <p:sp>
        <p:nvSpPr>
          <p:cNvPr id="15" name="Slide Number Placeholder 14">
            <a:extLst>
              <a:ext uri="{FF2B5EF4-FFF2-40B4-BE49-F238E27FC236}">
                <a16:creationId xmlns:a16="http://schemas.microsoft.com/office/drawing/2014/main" id="{4B08514F-862F-328B-2ECA-CFCF2F4982AA}"/>
              </a:ext>
            </a:extLst>
          </p:cNvPr>
          <p:cNvSpPr>
            <a:spLocks noGrp="1"/>
          </p:cNvSpPr>
          <p:nvPr>
            <p:ph type="sldNum" sz="quarter" idx="12"/>
          </p:nvPr>
        </p:nvSpPr>
        <p:spPr/>
        <p:txBody>
          <a:bodyPr/>
          <a:lstStyle/>
          <a:p>
            <a:fld id="{423FAE88-FE44-0B47-88A3-ABDC25BA5526}" type="slidenum">
              <a:rPr lang="en-IT" smtClean="0"/>
              <a:t>20</a:t>
            </a:fld>
            <a:endParaRPr lang="en-IT"/>
          </a:p>
        </p:txBody>
      </p:sp>
      <p:pic>
        <p:nvPicPr>
          <p:cNvPr id="17" name="Picture 16">
            <a:extLst>
              <a:ext uri="{FF2B5EF4-FFF2-40B4-BE49-F238E27FC236}">
                <a16:creationId xmlns:a16="http://schemas.microsoft.com/office/drawing/2014/main" id="{D7793C05-3485-882A-36A7-4C2A57BA716C}"/>
              </a:ext>
            </a:extLst>
          </p:cNvPr>
          <p:cNvPicPr>
            <a:picLocks noChangeAspect="1"/>
          </p:cNvPicPr>
          <p:nvPr/>
        </p:nvPicPr>
        <p:blipFill rotWithShape="1">
          <a:blip r:embed="rId10"/>
          <a:srcRect l="2591" r="1898" b="9722"/>
          <a:stretch/>
        </p:blipFill>
        <p:spPr>
          <a:xfrm>
            <a:off x="7169563" y="1956924"/>
            <a:ext cx="4630176" cy="1811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8025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E819DA7-A8DC-94A3-7FE6-EB1C78BE5F52}"/>
              </a:ext>
            </a:extLst>
          </p:cNvPr>
          <p:cNvGrpSpPr/>
          <p:nvPr/>
        </p:nvGrpSpPr>
        <p:grpSpPr>
          <a:xfrm>
            <a:off x="8193410" y="3423716"/>
            <a:ext cx="3639603" cy="2480336"/>
            <a:chOff x="6304231" y="3429000"/>
            <a:chExt cx="4545752" cy="2489158"/>
          </a:xfrm>
        </p:grpSpPr>
        <p:pic>
          <p:nvPicPr>
            <p:cNvPr id="10" name="Picture 9" descr="Chart, histogram&#10;&#10;Description automatically generated">
              <a:extLst>
                <a:ext uri="{FF2B5EF4-FFF2-40B4-BE49-F238E27FC236}">
                  <a16:creationId xmlns:a16="http://schemas.microsoft.com/office/drawing/2014/main" id="{7139C0A7-4A85-83BD-402A-2493F64AE797}"/>
                </a:ext>
              </a:extLst>
            </p:cNvPr>
            <p:cNvPicPr>
              <a:picLocks noChangeAspect="1"/>
            </p:cNvPicPr>
            <p:nvPr/>
          </p:nvPicPr>
          <p:blipFill rotWithShape="1">
            <a:blip r:embed="rId3"/>
            <a:srcRect l="5602" r="7734" b="4449"/>
            <a:stretch/>
          </p:blipFill>
          <p:spPr>
            <a:xfrm>
              <a:off x="6304231" y="3429000"/>
              <a:ext cx="4545752" cy="248915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80DF6A4-A8FF-B20B-5E3C-1A82146481EE}"/>
                    </a:ext>
                  </a:extLst>
                </p:cNvPr>
                <p:cNvSpPr txBox="1"/>
                <p:nvPr/>
              </p:nvSpPr>
              <p:spPr>
                <a:xfrm>
                  <a:off x="7152368" y="3788879"/>
                  <a:ext cx="666233" cy="2245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solidFill>
                              <a:srgbClr val="000000"/>
                            </a:solidFill>
                            <a:latin typeface="Cambria Math" panose="02040503050406030204" pitchFamily="18" charset="0"/>
                          </a:rPr>
                          <m:t>∼2.3 </m:t>
                        </m:r>
                        <m:r>
                          <a:rPr lang="it-IT" b="0" i="1" smtClean="0">
                            <a:solidFill>
                              <a:srgbClr val="000000"/>
                            </a:solidFill>
                            <a:latin typeface="Cambria Math" panose="02040503050406030204" pitchFamily="18" charset="0"/>
                          </a:rPr>
                          <m:t>𝑘𝐴</m:t>
                        </m:r>
                      </m:oMath>
                    </m:oMathPara>
                  </a14:m>
                  <a:endParaRPr lang="en-IT" dirty="0">
                    <a:solidFill>
                      <a:srgbClr val="000000"/>
                    </a:solidFill>
                  </a:endParaRPr>
                </a:p>
              </p:txBody>
            </p:sp>
          </mc:Choice>
          <mc:Fallback xmlns="">
            <p:sp>
              <p:nvSpPr>
                <p:cNvPr id="11" name="TextBox 10">
                  <a:extLst>
                    <a:ext uri="{FF2B5EF4-FFF2-40B4-BE49-F238E27FC236}">
                      <a16:creationId xmlns:a16="http://schemas.microsoft.com/office/drawing/2014/main" id="{880DF6A4-A8FF-B20B-5E3C-1A82146481EE}"/>
                    </a:ext>
                  </a:extLst>
                </p:cNvPr>
                <p:cNvSpPr txBox="1">
                  <a:spLocks noRot="1" noChangeAspect="1" noMove="1" noResize="1" noEditPoints="1" noAdjustHandles="1" noChangeArrowheads="1" noChangeShapeType="1" noTextEdit="1"/>
                </p:cNvSpPr>
                <p:nvPr/>
              </p:nvSpPr>
              <p:spPr>
                <a:xfrm>
                  <a:off x="7152368" y="3788879"/>
                  <a:ext cx="666233" cy="224553"/>
                </a:xfrm>
                <a:prstGeom prst="rect">
                  <a:avLst/>
                </a:prstGeom>
                <a:blipFill>
                  <a:blip r:embed="rId4"/>
                  <a:stretch>
                    <a:fillRect r="-4651" b="-105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09EA318-DF2D-7965-C98B-4F086836076B}"/>
                    </a:ext>
                  </a:extLst>
                </p:cNvPr>
                <p:cNvSpPr txBox="1"/>
                <p:nvPr/>
              </p:nvSpPr>
              <p:spPr>
                <a:xfrm>
                  <a:off x="9893632" y="5128150"/>
                  <a:ext cx="575514" cy="2245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solidFill>
                              <a:srgbClr val="000000"/>
                            </a:solidFill>
                            <a:latin typeface="Cambria Math" panose="02040503050406030204" pitchFamily="18" charset="0"/>
                          </a:rPr>
                          <m:t>∼2 </m:t>
                        </m:r>
                        <m:r>
                          <a:rPr lang="it-IT" b="0" i="1" smtClean="0">
                            <a:solidFill>
                              <a:srgbClr val="000000"/>
                            </a:solidFill>
                            <a:latin typeface="Cambria Math" panose="02040503050406030204" pitchFamily="18" charset="0"/>
                          </a:rPr>
                          <m:t>𝑘𝐴</m:t>
                        </m:r>
                      </m:oMath>
                    </m:oMathPara>
                  </a14:m>
                  <a:endParaRPr lang="en-IT" dirty="0">
                    <a:solidFill>
                      <a:srgbClr val="000000"/>
                    </a:solidFill>
                  </a:endParaRPr>
                </a:p>
              </p:txBody>
            </p:sp>
          </mc:Choice>
          <mc:Fallback xmlns="">
            <p:sp>
              <p:nvSpPr>
                <p:cNvPr id="12" name="TextBox 11">
                  <a:extLst>
                    <a:ext uri="{FF2B5EF4-FFF2-40B4-BE49-F238E27FC236}">
                      <a16:creationId xmlns:a16="http://schemas.microsoft.com/office/drawing/2014/main" id="{109EA318-DF2D-7965-C98B-4F086836076B}"/>
                    </a:ext>
                  </a:extLst>
                </p:cNvPr>
                <p:cNvSpPr txBox="1">
                  <a:spLocks noRot="1" noChangeAspect="1" noMove="1" noResize="1" noEditPoints="1" noAdjustHandles="1" noChangeArrowheads="1" noChangeShapeType="1" noTextEdit="1"/>
                </p:cNvSpPr>
                <p:nvPr/>
              </p:nvSpPr>
              <p:spPr>
                <a:xfrm>
                  <a:off x="9893632" y="5128150"/>
                  <a:ext cx="575514" cy="224553"/>
                </a:xfrm>
                <a:prstGeom prst="rect">
                  <a:avLst/>
                </a:prstGeom>
                <a:blipFill>
                  <a:blip r:embed="rId5"/>
                  <a:stretch>
                    <a:fillRect r="-2703" b="-10526"/>
                  </a:stretch>
                </a:blipFill>
              </p:spPr>
              <p:txBody>
                <a:bodyPr/>
                <a:lstStyle/>
                <a:p>
                  <a:r>
                    <a:rPr lang="en-IT">
                      <a:noFill/>
                    </a:rPr>
                    <a:t> </a:t>
                  </a:r>
                </a:p>
              </p:txBody>
            </p:sp>
          </mc:Fallback>
        </mc:AlternateContent>
      </p:grpSp>
      <p:pic>
        <p:nvPicPr>
          <p:cNvPr id="13" name="Picture 12" descr="Chart, line chart&#10;&#10;Description automatically generated">
            <a:extLst>
              <a:ext uri="{FF2B5EF4-FFF2-40B4-BE49-F238E27FC236}">
                <a16:creationId xmlns:a16="http://schemas.microsoft.com/office/drawing/2014/main" id="{091066A6-E26B-4024-C5FA-00BC7C94BA40}"/>
              </a:ext>
            </a:extLst>
          </p:cNvPr>
          <p:cNvPicPr>
            <a:picLocks noChangeAspect="1"/>
          </p:cNvPicPr>
          <p:nvPr/>
        </p:nvPicPr>
        <p:blipFill rotWithShape="1">
          <a:blip r:embed="rId6"/>
          <a:srcRect t="9695" r="4356" b="-2327"/>
          <a:stretch/>
        </p:blipFill>
        <p:spPr>
          <a:xfrm>
            <a:off x="3528843" y="1343836"/>
            <a:ext cx="5127324" cy="4024956"/>
          </a:xfrm>
          <a:prstGeom prst="rect">
            <a:avLst/>
          </a:prstGeom>
        </p:spPr>
      </p:pic>
      <p:pic>
        <p:nvPicPr>
          <p:cNvPr id="14" name="Picture 13" descr="Table&#10;&#10;Description automatically generated">
            <a:extLst>
              <a:ext uri="{FF2B5EF4-FFF2-40B4-BE49-F238E27FC236}">
                <a16:creationId xmlns:a16="http://schemas.microsoft.com/office/drawing/2014/main" id="{EBD984D5-1706-ABA7-F1C9-E443F779556F}"/>
              </a:ext>
            </a:extLst>
          </p:cNvPr>
          <p:cNvPicPr>
            <a:picLocks noChangeAspect="1"/>
          </p:cNvPicPr>
          <p:nvPr/>
        </p:nvPicPr>
        <p:blipFill rotWithShape="1">
          <a:blip r:embed="rId7"/>
          <a:srcRect l="3350" t="7131" r="3734" b="9672"/>
          <a:stretch/>
        </p:blipFill>
        <p:spPr>
          <a:xfrm>
            <a:off x="8377345" y="2207998"/>
            <a:ext cx="3639602" cy="1292130"/>
          </a:xfrm>
          <a:prstGeom prst="rect">
            <a:avLst/>
          </a:prstGeom>
          <a:ln w="19050">
            <a:noFill/>
          </a:ln>
        </p:spPr>
      </p:pic>
      <p:pic>
        <p:nvPicPr>
          <p:cNvPr id="15" name="Picture 14">
            <a:extLst>
              <a:ext uri="{FF2B5EF4-FFF2-40B4-BE49-F238E27FC236}">
                <a16:creationId xmlns:a16="http://schemas.microsoft.com/office/drawing/2014/main" id="{F56C399A-F37F-7B9D-27E7-1614F83F3257}"/>
              </a:ext>
            </a:extLst>
          </p:cNvPr>
          <p:cNvPicPr>
            <a:picLocks noChangeAspect="1"/>
          </p:cNvPicPr>
          <p:nvPr/>
        </p:nvPicPr>
        <p:blipFill rotWithShape="1">
          <a:blip r:embed="rId8"/>
          <a:srcRect l="18110" t="10786" r="28054" b="16088"/>
          <a:stretch/>
        </p:blipFill>
        <p:spPr>
          <a:xfrm>
            <a:off x="1315276" y="3894198"/>
            <a:ext cx="1903338" cy="1905000"/>
          </a:xfrm>
          <a:prstGeom prst="ellipse">
            <a:avLst/>
          </a:prstGeom>
        </p:spPr>
      </p:pic>
      <p:sp>
        <p:nvSpPr>
          <p:cNvPr id="16" name="TextBox 15">
            <a:extLst>
              <a:ext uri="{FF2B5EF4-FFF2-40B4-BE49-F238E27FC236}">
                <a16:creationId xmlns:a16="http://schemas.microsoft.com/office/drawing/2014/main" id="{FDC0D3F2-645D-8454-2E99-B44137F75F49}"/>
              </a:ext>
            </a:extLst>
          </p:cNvPr>
          <p:cNvSpPr txBox="1"/>
          <p:nvPr/>
        </p:nvSpPr>
        <p:spPr>
          <a:xfrm>
            <a:off x="122546" y="1381242"/>
            <a:ext cx="731290" cy="338554"/>
          </a:xfrm>
          <a:prstGeom prst="rect">
            <a:avLst/>
          </a:prstGeom>
          <a:noFill/>
        </p:spPr>
        <p:txBody>
          <a:bodyPr wrap="none" rtlCol="0">
            <a:spAutoFit/>
          </a:bodyPr>
          <a:lstStyle/>
          <a:p>
            <a:r>
              <a:rPr lang="en-IT" sz="1600" dirty="0">
                <a:solidFill>
                  <a:srgbClr val="000000"/>
                </a:solidFill>
              </a:rPr>
              <a:t>Driver</a:t>
            </a:r>
          </a:p>
        </p:txBody>
      </p:sp>
      <p:sp>
        <p:nvSpPr>
          <p:cNvPr id="17" name="TextBox 16">
            <a:extLst>
              <a:ext uri="{FF2B5EF4-FFF2-40B4-BE49-F238E27FC236}">
                <a16:creationId xmlns:a16="http://schemas.microsoft.com/office/drawing/2014/main" id="{15823C8F-C7BB-ED0F-B56D-3B2D04F15E5B}"/>
              </a:ext>
            </a:extLst>
          </p:cNvPr>
          <p:cNvSpPr txBox="1"/>
          <p:nvPr/>
        </p:nvSpPr>
        <p:spPr>
          <a:xfrm>
            <a:off x="137786" y="2038721"/>
            <a:ext cx="914033" cy="338554"/>
          </a:xfrm>
          <a:prstGeom prst="rect">
            <a:avLst/>
          </a:prstGeom>
          <a:noFill/>
        </p:spPr>
        <p:txBody>
          <a:bodyPr wrap="none" rtlCol="0">
            <a:spAutoFit/>
          </a:bodyPr>
          <a:lstStyle/>
          <a:p>
            <a:r>
              <a:rPr lang="en-IT" sz="1600" dirty="0">
                <a:solidFill>
                  <a:srgbClr val="000000"/>
                </a:solidFill>
              </a:rPr>
              <a:t>Witness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609E86B-6F31-FA14-52FE-9359989ABC4B}"/>
                  </a:ext>
                </a:extLst>
              </p:cNvPr>
              <p:cNvSpPr txBox="1"/>
              <p:nvPr/>
            </p:nvSpPr>
            <p:spPr>
              <a:xfrm>
                <a:off x="1051819" y="1203766"/>
                <a:ext cx="2693366" cy="1384995"/>
              </a:xfrm>
              <a:prstGeom prst="rect">
                <a:avLst/>
              </a:prstGeom>
              <a:noFill/>
            </p:spPr>
            <p:txBody>
              <a:bodyPr wrap="none" rtlCol="0">
                <a:spAutoFit/>
              </a:bodyPr>
              <a:lstStyle/>
              <a:p>
                <a:pPr marL="171450" indent="-171450">
                  <a:buFont typeface="Arial" panose="020B0604020202020204" pitchFamily="34" charset="0"/>
                  <a:buChar char="•"/>
                </a:pPr>
                <a:r>
                  <a:rPr lang="en-GB" sz="1400" i="1" dirty="0">
                    <a:solidFill>
                      <a:srgbClr val="000000"/>
                    </a:solidFill>
                  </a:rPr>
                  <a:t>Charge</a:t>
                </a:r>
                <a:r>
                  <a:rPr lang="en-GB" sz="1400" dirty="0">
                    <a:solidFill>
                      <a:srgbClr val="000000"/>
                    </a:solidFill>
                  </a:rPr>
                  <a:t>: </a:t>
                </a:r>
                <a14:m>
                  <m:oMath xmlns:m="http://schemas.openxmlformats.org/officeDocument/2006/math">
                    <m:r>
                      <a:rPr lang="en-GB" sz="1400" b="1" i="1" dirty="0" smtClean="0">
                        <a:solidFill>
                          <a:srgbClr val="000000"/>
                        </a:solidFill>
                        <a:latin typeface="Cambria Math" panose="02040503050406030204" pitchFamily="18" charset="0"/>
                      </a:rPr>
                      <m:t>𝟓𝟎𝟎</m:t>
                    </m:r>
                    <m:r>
                      <a:rPr lang="en-GB" sz="1400" b="1" i="1" dirty="0" smtClean="0">
                        <a:solidFill>
                          <a:srgbClr val="000000"/>
                        </a:solidFill>
                        <a:latin typeface="Cambria Math" panose="02040503050406030204" pitchFamily="18" charset="0"/>
                      </a:rPr>
                      <m:t> </m:t>
                    </m:r>
                    <m:r>
                      <a:rPr lang="en-GB" sz="1400" b="1" i="1" dirty="0" err="1" smtClean="0">
                        <a:solidFill>
                          <a:srgbClr val="000000"/>
                        </a:solidFill>
                        <a:latin typeface="Cambria Math" panose="02040503050406030204" pitchFamily="18" charset="0"/>
                      </a:rPr>
                      <m:t>𝒑𝑪</m:t>
                    </m:r>
                  </m:oMath>
                </a14:m>
                <a:endParaRPr lang="it-IT" sz="1400" b="1" dirty="0">
                  <a:solidFill>
                    <a:srgbClr val="000000"/>
                  </a:solidFill>
                </a:endParaRPr>
              </a:p>
              <a:p>
                <a:pPr marL="171450" indent="-171450">
                  <a:buFont typeface="Arial" panose="020B0604020202020204" pitchFamily="34" charset="0"/>
                  <a:buChar char="•"/>
                </a:pPr>
                <a:r>
                  <a:rPr lang="en-GB" sz="1400" i="1" dirty="0">
                    <a:solidFill>
                      <a:srgbClr val="000000"/>
                    </a:solidFill>
                  </a:rPr>
                  <a:t>Spot radius</a:t>
                </a:r>
                <a:r>
                  <a:rPr lang="en-GB" sz="1400" dirty="0">
                    <a:solidFill>
                      <a:srgbClr val="000000"/>
                    </a:solidFill>
                  </a:rPr>
                  <a:t>: </a:t>
                </a:r>
                <a14:m>
                  <m:oMath xmlns:m="http://schemas.openxmlformats.org/officeDocument/2006/math">
                    <m:r>
                      <a:rPr lang="en-GB" sz="1400" b="1" i="1" dirty="0" smtClean="0">
                        <a:solidFill>
                          <a:srgbClr val="E74C3C"/>
                        </a:solidFill>
                        <a:latin typeface="Cambria Math" panose="02040503050406030204" pitchFamily="18" charset="0"/>
                      </a:rPr>
                      <m:t>𝟓𝟎𝟎</m:t>
                    </m:r>
                    <m:r>
                      <a:rPr lang="en-GB" sz="1400" b="1" i="1" dirty="0" smtClean="0">
                        <a:solidFill>
                          <a:srgbClr val="E74C3C"/>
                        </a:solidFill>
                        <a:latin typeface="Cambria Math" panose="02040503050406030204" pitchFamily="18" charset="0"/>
                      </a:rPr>
                      <m:t>𝝁</m:t>
                    </m:r>
                    <m:r>
                      <a:rPr lang="en-GB" sz="1400" b="1" i="1" dirty="0" smtClean="0">
                        <a:solidFill>
                          <a:srgbClr val="E74C3C"/>
                        </a:solidFill>
                        <a:latin typeface="Cambria Math" panose="02040503050406030204" pitchFamily="18" charset="0"/>
                      </a:rPr>
                      <m:t>𝒎</m:t>
                    </m:r>
                    <m:r>
                      <a:rPr lang="en-GB" sz="1400" b="1" i="1" dirty="0" smtClean="0">
                        <a:solidFill>
                          <a:srgbClr val="E74C3C"/>
                        </a:solidFill>
                        <a:latin typeface="Cambria Math" panose="02040503050406030204" pitchFamily="18" charset="0"/>
                      </a:rPr>
                      <m:t> (</m:t>
                    </m:r>
                    <m:r>
                      <a:rPr lang="en-GB" sz="1400" b="1" i="1" dirty="0" smtClean="0">
                        <a:solidFill>
                          <a:srgbClr val="E74C3C"/>
                        </a:solidFill>
                        <a:latin typeface="Cambria Math" panose="02040503050406030204" pitchFamily="18" charset="0"/>
                      </a:rPr>
                      <m:t>𝒓𝒎𝒔</m:t>
                    </m:r>
                    <m:r>
                      <a:rPr lang="en-GB" sz="1400" b="1" i="1" dirty="0" smtClean="0">
                        <a:solidFill>
                          <a:srgbClr val="E74C3C"/>
                        </a:solidFill>
                        <a:latin typeface="Cambria Math" panose="02040503050406030204" pitchFamily="18" charset="0"/>
                      </a:rPr>
                      <m:t>)</m:t>
                    </m:r>
                  </m:oMath>
                </a14:m>
                <a:endParaRPr lang="en-GB" sz="1400" b="1" dirty="0">
                  <a:solidFill>
                    <a:srgbClr val="FF0000"/>
                  </a:solidFill>
                </a:endParaRPr>
              </a:p>
              <a:p>
                <a:pPr marL="171450" indent="-171450">
                  <a:buFont typeface="Arial" panose="020B0604020202020204" pitchFamily="34" charset="0"/>
                  <a:buChar char="•"/>
                </a:pPr>
                <a:r>
                  <a:rPr lang="en-GB" sz="1400" dirty="0">
                    <a:solidFill>
                      <a:srgbClr val="000000"/>
                    </a:solidFill>
                  </a:rPr>
                  <a:t>Laser duration: </a:t>
                </a:r>
                <a14:m>
                  <m:oMath xmlns:m="http://schemas.openxmlformats.org/officeDocument/2006/math">
                    <m:r>
                      <a:rPr lang="en-GB" sz="1400" b="1" i="1" dirty="0" smtClean="0">
                        <a:solidFill>
                          <a:srgbClr val="000000"/>
                        </a:solidFill>
                        <a:latin typeface="Cambria Math" panose="02040503050406030204" pitchFamily="18" charset="0"/>
                      </a:rPr>
                      <m:t>𝟏𝟎𝟎</m:t>
                    </m:r>
                    <m:r>
                      <a:rPr lang="en-GB" sz="1400" b="1" i="1" dirty="0" smtClean="0">
                        <a:solidFill>
                          <a:srgbClr val="000000"/>
                        </a:solidFill>
                        <a:latin typeface="Cambria Math" panose="02040503050406030204" pitchFamily="18" charset="0"/>
                      </a:rPr>
                      <m:t> </m:t>
                    </m:r>
                    <m:r>
                      <a:rPr lang="en-GB" sz="1400" b="1" i="1" dirty="0" smtClean="0">
                        <a:solidFill>
                          <a:srgbClr val="000000"/>
                        </a:solidFill>
                        <a:latin typeface="Cambria Math" panose="02040503050406030204" pitchFamily="18" charset="0"/>
                      </a:rPr>
                      <m:t>𝒇𝒔</m:t>
                    </m:r>
                    <m:r>
                      <a:rPr lang="en-GB" sz="1400" b="1" i="1" dirty="0" smtClean="0">
                        <a:solidFill>
                          <a:srgbClr val="000000"/>
                        </a:solidFill>
                        <a:latin typeface="Cambria Math" panose="02040503050406030204" pitchFamily="18" charset="0"/>
                      </a:rPr>
                      <m:t> (</m:t>
                    </m:r>
                    <m:r>
                      <a:rPr lang="en-GB" sz="1400" b="1" i="1" dirty="0" smtClean="0">
                        <a:solidFill>
                          <a:srgbClr val="000000"/>
                        </a:solidFill>
                        <a:latin typeface="Cambria Math" panose="02040503050406030204" pitchFamily="18" charset="0"/>
                      </a:rPr>
                      <m:t>𝒓𝒎𝒔</m:t>
                    </m:r>
                    <m:r>
                      <a:rPr lang="en-GB" sz="1400" b="1" i="1" dirty="0" smtClean="0">
                        <a:solidFill>
                          <a:srgbClr val="000000"/>
                        </a:solidFill>
                        <a:latin typeface="Cambria Math" panose="02040503050406030204" pitchFamily="18" charset="0"/>
                      </a:rPr>
                      <m:t>)</m:t>
                    </m:r>
                  </m:oMath>
                </a14:m>
                <a:endParaRPr lang="en-GB" sz="1400" b="1" dirty="0">
                  <a:solidFill>
                    <a:srgbClr val="000000"/>
                  </a:solidFill>
                </a:endParaRPr>
              </a:p>
              <a:p>
                <a:pPr marL="171450" indent="-171450">
                  <a:buFont typeface="Arial" panose="020B0604020202020204" pitchFamily="34" charset="0"/>
                  <a:buChar char="•"/>
                </a:pPr>
                <a:endParaRPr lang="en-GB" sz="1400" b="1" dirty="0">
                  <a:solidFill>
                    <a:srgbClr val="000000"/>
                  </a:solidFill>
                </a:endParaRPr>
              </a:p>
              <a:p>
                <a:pPr marL="171450" indent="-171450">
                  <a:buFont typeface="Arial" panose="020B0604020202020204" pitchFamily="34" charset="0"/>
                  <a:buChar char="•"/>
                </a:pPr>
                <a:endParaRPr lang="it-IT" sz="1400" b="1" dirty="0">
                  <a:solidFill>
                    <a:srgbClr val="000000"/>
                  </a:solidFill>
                </a:endParaRPr>
              </a:p>
              <a:p>
                <a:pPr marL="171450" indent="-171450">
                  <a:buFont typeface="Arial" panose="020B0604020202020204" pitchFamily="34" charset="0"/>
                  <a:buChar char="•"/>
                </a:pPr>
                <a:endParaRPr lang="en-IT" sz="1400" dirty="0">
                  <a:solidFill>
                    <a:srgbClr val="000000"/>
                  </a:solidFill>
                </a:endParaRPr>
              </a:p>
            </p:txBody>
          </p:sp>
        </mc:Choice>
        <mc:Fallback xmlns="">
          <p:sp>
            <p:nvSpPr>
              <p:cNvPr id="18" name="TextBox 17">
                <a:extLst>
                  <a:ext uri="{FF2B5EF4-FFF2-40B4-BE49-F238E27FC236}">
                    <a16:creationId xmlns:a16="http://schemas.microsoft.com/office/drawing/2014/main" id="{D609E86B-6F31-FA14-52FE-9359989ABC4B}"/>
                  </a:ext>
                </a:extLst>
              </p:cNvPr>
              <p:cNvSpPr txBox="1">
                <a:spLocks noRot="1" noChangeAspect="1" noMove="1" noResize="1" noEditPoints="1" noAdjustHandles="1" noChangeArrowheads="1" noChangeShapeType="1" noTextEdit="1"/>
              </p:cNvSpPr>
              <p:nvPr/>
            </p:nvSpPr>
            <p:spPr>
              <a:xfrm>
                <a:off x="1051819" y="1203766"/>
                <a:ext cx="2693366" cy="1384995"/>
              </a:xfrm>
              <a:prstGeom prst="rect">
                <a:avLst/>
              </a:prstGeom>
              <a:blipFill>
                <a:blip r:embed="rId9"/>
                <a:stretch>
                  <a:fillRect l="-94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00D9158-56EA-11EA-BD78-07ECD97EEC95}"/>
                  </a:ext>
                </a:extLst>
              </p:cNvPr>
              <p:cNvSpPr txBox="1"/>
              <p:nvPr/>
            </p:nvSpPr>
            <p:spPr>
              <a:xfrm>
                <a:off x="1051819" y="2038721"/>
                <a:ext cx="2693366" cy="1384995"/>
              </a:xfrm>
              <a:prstGeom prst="rect">
                <a:avLst/>
              </a:prstGeom>
              <a:noFill/>
            </p:spPr>
            <p:txBody>
              <a:bodyPr wrap="none" rtlCol="0">
                <a:spAutoFit/>
              </a:bodyPr>
              <a:lstStyle/>
              <a:p>
                <a:pPr marL="171450" indent="-171450">
                  <a:buFont typeface="Arial" panose="020B0604020202020204" pitchFamily="34" charset="0"/>
                  <a:buChar char="•"/>
                </a:pPr>
                <a:r>
                  <a:rPr lang="en-GB" sz="1400" i="1" dirty="0">
                    <a:solidFill>
                      <a:srgbClr val="000000"/>
                    </a:solidFill>
                  </a:rPr>
                  <a:t>Charge</a:t>
                </a:r>
                <a:r>
                  <a:rPr lang="en-GB" sz="1400" dirty="0">
                    <a:solidFill>
                      <a:srgbClr val="000000"/>
                    </a:solidFill>
                  </a:rPr>
                  <a:t>: </a:t>
                </a:r>
                <a14:m>
                  <m:oMath xmlns:m="http://schemas.openxmlformats.org/officeDocument/2006/math">
                    <m:r>
                      <a:rPr lang="en-GB" sz="1400" b="1" i="1" dirty="0" smtClean="0">
                        <a:solidFill>
                          <a:srgbClr val="000000"/>
                        </a:solidFill>
                        <a:latin typeface="Cambria Math" panose="02040503050406030204" pitchFamily="18" charset="0"/>
                      </a:rPr>
                      <m:t>𝟓𝟎</m:t>
                    </m:r>
                    <m:r>
                      <a:rPr lang="en-GB" sz="1400" b="1" i="1" dirty="0" smtClean="0">
                        <a:solidFill>
                          <a:srgbClr val="000000"/>
                        </a:solidFill>
                        <a:latin typeface="Cambria Math" panose="02040503050406030204" pitchFamily="18" charset="0"/>
                      </a:rPr>
                      <m:t> </m:t>
                    </m:r>
                    <m:r>
                      <a:rPr lang="en-GB" sz="1400" b="1" i="1" dirty="0" err="1" smtClean="0">
                        <a:solidFill>
                          <a:srgbClr val="000000"/>
                        </a:solidFill>
                        <a:latin typeface="Cambria Math" panose="02040503050406030204" pitchFamily="18" charset="0"/>
                      </a:rPr>
                      <m:t>𝒑𝑪</m:t>
                    </m:r>
                  </m:oMath>
                </a14:m>
                <a:endParaRPr lang="it-IT" sz="1400" b="1" dirty="0">
                  <a:solidFill>
                    <a:srgbClr val="000000"/>
                  </a:solidFill>
                </a:endParaRPr>
              </a:p>
              <a:p>
                <a:pPr marL="171450" indent="-171450">
                  <a:buFont typeface="Arial" panose="020B0604020202020204" pitchFamily="34" charset="0"/>
                  <a:buChar char="•"/>
                </a:pPr>
                <a:r>
                  <a:rPr lang="en-GB" sz="1400" i="1" dirty="0">
                    <a:solidFill>
                      <a:srgbClr val="000000"/>
                    </a:solidFill>
                  </a:rPr>
                  <a:t>Spot radius</a:t>
                </a:r>
                <a:r>
                  <a:rPr lang="en-GB" sz="1400" dirty="0">
                    <a:solidFill>
                      <a:srgbClr val="000000"/>
                    </a:solidFill>
                  </a:rPr>
                  <a:t>:</a:t>
                </a:r>
                <a14:m>
                  <m:oMath xmlns:m="http://schemas.openxmlformats.org/officeDocument/2006/math">
                    <m:r>
                      <a:rPr lang="it-IT" sz="1400" b="0" i="0" dirty="0" smtClean="0">
                        <a:solidFill>
                          <a:srgbClr val="E74C3C"/>
                        </a:solidFill>
                        <a:latin typeface="Cambria Math" panose="02040503050406030204" pitchFamily="18" charset="0"/>
                      </a:rPr>
                      <m:t>227</m:t>
                    </m:r>
                    <m:r>
                      <a:rPr lang="en-GB" sz="1400" b="1" i="1" dirty="0" smtClean="0">
                        <a:solidFill>
                          <a:srgbClr val="E74C3C"/>
                        </a:solidFill>
                        <a:latin typeface="Cambria Math" panose="02040503050406030204" pitchFamily="18" charset="0"/>
                      </a:rPr>
                      <m:t>(</m:t>
                    </m:r>
                    <m:r>
                      <a:rPr lang="en-GB" sz="1400" b="1" i="1" dirty="0" smtClean="0">
                        <a:solidFill>
                          <a:srgbClr val="E74C3C"/>
                        </a:solidFill>
                        <a:latin typeface="Cambria Math" panose="02040503050406030204" pitchFamily="18" charset="0"/>
                      </a:rPr>
                      <m:t>𝒓𝒎𝒔</m:t>
                    </m:r>
                    <m:r>
                      <a:rPr lang="en-GB" sz="1400" b="1" i="1" dirty="0" smtClean="0">
                        <a:solidFill>
                          <a:srgbClr val="E74C3C"/>
                        </a:solidFill>
                        <a:latin typeface="Cambria Math" panose="02040503050406030204" pitchFamily="18" charset="0"/>
                      </a:rPr>
                      <m:t>)</m:t>
                    </m:r>
                  </m:oMath>
                </a14:m>
                <a:endParaRPr lang="en-GB" sz="1400" b="1" dirty="0">
                  <a:solidFill>
                    <a:srgbClr val="FF0000"/>
                  </a:solidFill>
                </a:endParaRPr>
              </a:p>
              <a:p>
                <a:pPr marL="171450" indent="-171450">
                  <a:buFont typeface="Arial" panose="020B0604020202020204" pitchFamily="34" charset="0"/>
                  <a:buChar char="•"/>
                </a:pPr>
                <a:r>
                  <a:rPr lang="en-GB" sz="1400" dirty="0">
                    <a:solidFill>
                      <a:srgbClr val="000000"/>
                    </a:solidFill>
                  </a:rPr>
                  <a:t>Laser duration: </a:t>
                </a:r>
                <a14:m>
                  <m:oMath xmlns:m="http://schemas.openxmlformats.org/officeDocument/2006/math">
                    <m:r>
                      <a:rPr lang="en-GB" sz="1400" b="1" i="1" dirty="0" smtClean="0">
                        <a:solidFill>
                          <a:srgbClr val="000000"/>
                        </a:solidFill>
                        <a:latin typeface="Cambria Math" panose="02040503050406030204" pitchFamily="18" charset="0"/>
                      </a:rPr>
                      <m:t>𝟏𝟎𝟎</m:t>
                    </m:r>
                    <m:r>
                      <a:rPr lang="en-GB" sz="1400" b="1" i="1" dirty="0" smtClean="0">
                        <a:solidFill>
                          <a:srgbClr val="000000"/>
                        </a:solidFill>
                        <a:latin typeface="Cambria Math" panose="02040503050406030204" pitchFamily="18" charset="0"/>
                      </a:rPr>
                      <m:t> </m:t>
                    </m:r>
                    <m:r>
                      <a:rPr lang="en-GB" sz="1400" b="1" i="1" dirty="0" smtClean="0">
                        <a:solidFill>
                          <a:srgbClr val="000000"/>
                        </a:solidFill>
                        <a:latin typeface="Cambria Math" panose="02040503050406030204" pitchFamily="18" charset="0"/>
                      </a:rPr>
                      <m:t>𝒇𝒔</m:t>
                    </m:r>
                    <m:r>
                      <a:rPr lang="en-GB" sz="1400" b="1" i="1" dirty="0" smtClean="0">
                        <a:solidFill>
                          <a:srgbClr val="000000"/>
                        </a:solidFill>
                        <a:latin typeface="Cambria Math" panose="02040503050406030204" pitchFamily="18" charset="0"/>
                      </a:rPr>
                      <m:t> (</m:t>
                    </m:r>
                    <m:r>
                      <a:rPr lang="en-GB" sz="1400" b="1" i="1" dirty="0" smtClean="0">
                        <a:solidFill>
                          <a:srgbClr val="000000"/>
                        </a:solidFill>
                        <a:latin typeface="Cambria Math" panose="02040503050406030204" pitchFamily="18" charset="0"/>
                      </a:rPr>
                      <m:t>𝒓𝒎𝒔</m:t>
                    </m:r>
                    <m:r>
                      <a:rPr lang="en-GB" sz="1400" b="1" i="1" dirty="0" smtClean="0">
                        <a:solidFill>
                          <a:srgbClr val="000000"/>
                        </a:solidFill>
                        <a:latin typeface="Cambria Math" panose="02040503050406030204" pitchFamily="18" charset="0"/>
                      </a:rPr>
                      <m:t>)</m:t>
                    </m:r>
                  </m:oMath>
                </a14:m>
                <a:endParaRPr lang="en-GB" sz="1400" b="1" dirty="0">
                  <a:solidFill>
                    <a:srgbClr val="000000"/>
                  </a:solidFill>
                </a:endParaRPr>
              </a:p>
              <a:p>
                <a:pPr marL="171450" indent="-171450">
                  <a:buFont typeface="Arial" panose="020B0604020202020204" pitchFamily="34" charset="0"/>
                  <a:buChar char="•"/>
                </a:pPr>
                <a:endParaRPr lang="en-GB" sz="1400" b="1" dirty="0">
                  <a:solidFill>
                    <a:srgbClr val="000000"/>
                  </a:solidFill>
                </a:endParaRPr>
              </a:p>
              <a:p>
                <a:pPr marL="171450" indent="-171450">
                  <a:buFont typeface="Arial" panose="020B0604020202020204" pitchFamily="34" charset="0"/>
                  <a:buChar char="•"/>
                </a:pPr>
                <a:endParaRPr lang="it-IT" sz="1400" b="1" dirty="0">
                  <a:solidFill>
                    <a:srgbClr val="000000"/>
                  </a:solidFill>
                </a:endParaRPr>
              </a:p>
              <a:p>
                <a:pPr marL="171450" indent="-171450">
                  <a:buFont typeface="Arial" panose="020B0604020202020204" pitchFamily="34" charset="0"/>
                  <a:buChar char="•"/>
                </a:pPr>
                <a:endParaRPr lang="en-IT" sz="1400" dirty="0">
                  <a:solidFill>
                    <a:srgbClr val="000000"/>
                  </a:solidFill>
                </a:endParaRPr>
              </a:p>
            </p:txBody>
          </p:sp>
        </mc:Choice>
        <mc:Fallback xmlns="">
          <p:sp>
            <p:nvSpPr>
              <p:cNvPr id="19" name="TextBox 18">
                <a:extLst>
                  <a:ext uri="{FF2B5EF4-FFF2-40B4-BE49-F238E27FC236}">
                    <a16:creationId xmlns:a16="http://schemas.microsoft.com/office/drawing/2014/main" id="{200D9158-56EA-11EA-BD78-07ECD97EEC95}"/>
                  </a:ext>
                </a:extLst>
              </p:cNvPr>
              <p:cNvSpPr txBox="1">
                <a:spLocks noRot="1" noChangeAspect="1" noMove="1" noResize="1" noEditPoints="1" noAdjustHandles="1" noChangeArrowheads="1" noChangeShapeType="1" noTextEdit="1"/>
              </p:cNvSpPr>
              <p:nvPr/>
            </p:nvSpPr>
            <p:spPr>
              <a:xfrm>
                <a:off x="1051819" y="2038721"/>
                <a:ext cx="2693366" cy="1384995"/>
              </a:xfrm>
              <a:prstGeom prst="rect">
                <a:avLst/>
              </a:prstGeom>
              <a:blipFill>
                <a:blip r:embed="rId10"/>
                <a:stretch>
                  <a:fillRect l="-943" t="-90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2CE3889-51AC-464B-0DD1-BB4EB173FB6F}"/>
                  </a:ext>
                </a:extLst>
              </p:cNvPr>
              <p:cNvSpPr txBox="1"/>
              <p:nvPr/>
            </p:nvSpPr>
            <p:spPr>
              <a:xfrm>
                <a:off x="1051818" y="2836961"/>
                <a:ext cx="2762839" cy="738664"/>
              </a:xfrm>
              <a:prstGeom prst="rect">
                <a:avLst/>
              </a:prstGeom>
              <a:noFill/>
            </p:spPr>
            <p:txBody>
              <a:bodyPr wrap="square">
                <a:spAutoFit/>
              </a:bodyPr>
              <a:lstStyle/>
              <a:p>
                <a:pPr marL="285750" indent="-285750" algn="ctr">
                  <a:buFont typeface="Arial" panose="020B0604020202020204" pitchFamily="34" charset="0"/>
                  <a:buChar char="•"/>
                </a:pPr>
                <a:r>
                  <a:rPr lang="en-GB" sz="1400" i="1" dirty="0">
                    <a:solidFill>
                      <a:srgbClr val="000000"/>
                    </a:solidFill>
                  </a:rPr>
                  <a:t>witness before driver @cathode</a:t>
                </a:r>
                <a:r>
                  <a:rPr lang="en-GB" sz="1400" dirty="0">
                    <a:solidFill>
                      <a:srgbClr val="000000"/>
                    </a:solidFill>
                  </a:rPr>
                  <a:t>:</a:t>
                </a:r>
              </a:p>
              <a:p>
                <a:pPr algn="ctr"/>
                <a14:m>
                  <m:oMath xmlns:m="http://schemas.openxmlformats.org/officeDocument/2006/math">
                    <m:r>
                      <a:rPr lang="en-GB" sz="1400" b="1" i="1" dirty="0" smtClean="0">
                        <a:solidFill>
                          <a:srgbClr val="FF0000"/>
                        </a:solidFill>
                        <a:latin typeface="Cambria Math" panose="02040503050406030204" pitchFamily="18" charset="0"/>
                      </a:rPr>
                      <m:t>𝟑</m:t>
                    </m:r>
                    <m:r>
                      <a:rPr lang="en-GB" sz="1400" b="1" i="1" dirty="0" smtClean="0">
                        <a:solidFill>
                          <a:srgbClr val="FF0000"/>
                        </a:solidFill>
                        <a:latin typeface="Cambria Math" panose="02040503050406030204" pitchFamily="18" charset="0"/>
                      </a:rPr>
                      <m:t>.</m:t>
                    </m:r>
                    <m:r>
                      <a:rPr lang="en-GB" sz="1400" b="1" i="1" dirty="0" smtClean="0">
                        <a:solidFill>
                          <a:srgbClr val="FF0000"/>
                        </a:solidFill>
                        <a:latin typeface="Cambria Math" panose="02040503050406030204" pitchFamily="18" charset="0"/>
                      </a:rPr>
                      <m:t>𝟓</m:t>
                    </m:r>
                    <m:r>
                      <a:rPr lang="en-GB" sz="1400" b="1" i="1" dirty="0">
                        <a:solidFill>
                          <a:srgbClr val="FF0000"/>
                        </a:solidFill>
                        <a:latin typeface="Cambria Math" panose="02040503050406030204" pitchFamily="18" charset="0"/>
                      </a:rPr>
                      <m:t> </m:t>
                    </m:r>
                    <m:r>
                      <a:rPr lang="en-GB" sz="1400" b="1" i="1" dirty="0" err="1" smtClean="0">
                        <a:solidFill>
                          <a:srgbClr val="FF0000"/>
                        </a:solidFill>
                        <a:latin typeface="Cambria Math" panose="02040503050406030204" pitchFamily="18" charset="0"/>
                      </a:rPr>
                      <m:t>𝒑</m:t>
                    </m:r>
                    <m:r>
                      <a:rPr lang="en-GB" sz="1400" b="1" i="1" dirty="0" err="1">
                        <a:solidFill>
                          <a:srgbClr val="FF0000"/>
                        </a:solidFill>
                        <a:latin typeface="Cambria Math" panose="02040503050406030204" pitchFamily="18" charset="0"/>
                      </a:rPr>
                      <m:t>𝒔</m:t>
                    </m:r>
                    <m:r>
                      <a:rPr lang="en-GB" sz="1400" b="1" i="1" dirty="0" smtClean="0">
                        <a:solidFill>
                          <a:srgbClr val="FF0000"/>
                        </a:solidFill>
                        <a:latin typeface="Cambria Math" panose="02040503050406030204" pitchFamily="18" charset="0"/>
                      </a:rPr>
                      <m:t>  </m:t>
                    </m:r>
                  </m:oMath>
                </a14:m>
                <a:r>
                  <a:rPr lang="en-GB" sz="1400" b="1" i="1" dirty="0">
                    <a:solidFill>
                      <a:srgbClr val="FF0000"/>
                    </a:solidFill>
                  </a:rPr>
                  <a:t> </a:t>
                </a:r>
              </a:p>
            </p:txBody>
          </p:sp>
        </mc:Choice>
        <mc:Fallback xmlns="">
          <p:sp>
            <p:nvSpPr>
              <p:cNvPr id="20" name="TextBox 19">
                <a:extLst>
                  <a:ext uri="{FF2B5EF4-FFF2-40B4-BE49-F238E27FC236}">
                    <a16:creationId xmlns:a16="http://schemas.microsoft.com/office/drawing/2014/main" id="{92CE3889-51AC-464B-0DD1-BB4EB173FB6F}"/>
                  </a:ext>
                </a:extLst>
              </p:cNvPr>
              <p:cNvSpPr txBox="1">
                <a:spLocks noRot="1" noChangeAspect="1" noMove="1" noResize="1" noEditPoints="1" noAdjustHandles="1" noChangeArrowheads="1" noChangeShapeType="1" noTextEdit="1"/>
              </p:cNvSpPr>
              <p:nvPr/>
            </p:nvSpPr>
            <p:spPr>
              <a:xfrm>
                <a:off x="1051818" y="2836961"/>
                <a:ext cx="2762839" cy="738664"/>
              </a:xfrm>
              <a:prstGeom prst="rect">
                <a:avLst/>
              </a:prstGeom>
              <a:blipFill>
                <a:blip r:embed="rId11"/>
                <a:stretch>
                  <a:fillRect t="-1695" b="-5085"/>
                </a:stretch>
              </a:blipFill>
            </p:spPr>
            <p:txBody>
              <a:bodyPr/>
              <a:lstStyle/>
              <a:p>
                <a:r>
                  <a:rPr lang="en-IT">
                    <a:noFill/>
                  </a:rPr>
                  <a:t> </a:t>
                </a:r>
              </a:p>
            </p:txBody>
          </p:sp>
        </mc:Fallback>
      </mc:AlternateContent>
      <p:sp>
        <p:nvSpPr>
          <p:cNvPr id="21" name="TextBox 20">
            <a:extLst>
              <a:ext uri="{FF2B5EF4-FFF2-40B4-BE49-F238E27FC236}">
                <a16:creationId xmlns:a16="http://schemas.microsoft.com/office/drawing/2014/main" id="{AD657E8C-D865-D5B9-9609-A58956FF3A41}"/>
              </a:ext>
            </a:extLst>
          </p:cNvPr>
          <p:cNvSpPr txBox="1"/>
          <p:nvPr/>
        </p:nvSpPr>
        <p:spPr>
          <a:xfrm>
            <a:off x="73667" y="2836961"/>
            <a:ext cx="978151" cy="338554"/>
          </a:xfrm>
          <a:prstGeom prst="rect">
            <a:avLst/>
          </a:prstGeom>
          <a:noFill/>
        </p:spPr>
        <p:txBody>
          <a:bodyPr wrap="square">
            <a:spAutoFit/>
          </a:bodyPr>
          <a:lstStyle/>
          <a:p>
            <a:r>
              <a:rPr lang="en-GB" sz="1600" dirty="0">
                <a:solidFill>
                  <a:srgbClr val="000000"/>
                </a:solidFill>
              </a:rPr>
              <a:t>Distance  </a:t>
            </a:r>
            <a:endParaRPr lang="en-IT" sz="1600" dirty="0"/>
          </a:p>
        </p:txBody>
      </p:sp>
      <p:pic>
        <p:nvPicPr>
          <p:cNvPr id="22" name="Picture 24" descr="Logo&#10;&#10;Description automatically generated">
            <a:extLst>
              <a:ext uri="{FF2B5EF4-FFF2-40B4-BE49-F238E27FC236}">
                <a16:creationId xmlns:a16="http://schemas.microsoft.com/office/drawing/2014/main" id="{D89BC6CA-12C0-D157-DFA2-2D6AEDF601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descr="Logo&#10;&#10;Description automatically generated with low confidence">
            <a:extLst>
              <a:ext uri="{FF2B5EF4-FFF2-40B4-BE49-F238E27FC236}">
                <a16:creationId xmlns:a16="http://schemas.microsoft.com/office/drawing/2014/main" id="{608CE4E2-EAC2-02AF-D8D7-843D469B85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descr="Logo, icon&#10;&#10;Description automatically generated">
            <a:extLst>
              <a:ext uri="{FF2B5EF4-FFF2-40B4-BE49-F238E27FC236}">
                <a16:creationId xmlns:a16="http://schemas.microsoft.com/office/drawing/2014/main" id="{009153C1-3C30-9526-8D21-6311A55BEE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a:extLst>
              <a:ext uri="{FF2B5EF4-FFF2-40B4-BE49-F238E27FC236}">
                <a16:creationId xmlns:a16="http://schemas.microsoft.com/office/drawing/2014/main" id="{BAF635F7-CB55-34C5-DF22-AE282863EB64}"/>
              </a:ext>
            </a:extLst>
          </p:cNvPr>
          <p:cNvSpPr txBox="1"/>
          <p:nvPr/>
        </p:nvSpPr>
        <p:spPr>
          <a:xfrm>
            <a:off x="2594138" y="25585"/>
            <a:ext cx="6581803" cy="1077218"/>
          </a:xfrm>
          <a:prstGeom prst="rect">
            <a:avLst/>
          </a:prstGeom>
          <a:noFill/>
        </p:spPr>
        <p:txBody>
          <a:bodyPr wrap="square" rtlCol="0">
            <a:spAutoFit/>
          </a:bodyPr>
          <a:lstStyle/>
          <a:p>
            <a:pPr algn="ctr"/>
            <a:r>
              <a:rPr lang="en-GB" sz="3200" b="1" dirty="0">
                <a:solidFill>
                  <a:schemeClr val="tx1"/>
                </a:solidFill>
                <a:latin typeface="+mj-lt"/>
              </a:rPr>
              <a:t>SPARC_LAB: Beam dynamics comb results</a:t>
            </a:r>
          </a:p>
        </p:txBody>
      </p:sp>
      <p:sp>
        <p:nvSpPr>
          <p:cNvPr id="2" name="Footer Placeholder 1">
            <a:extLst>
              <a:ext uri="{FF2B5EF4-FFF2-40B4-BE49-F238E27FC236}">
                <a16:creationId xmlns:a16="http://schemas.microsoft.com/office/drawing/2014/main" id="{14CFC44B-1153-FC93-29D6-4DA8EC779E8F}"/>
              </a:ext>
            </a:extLst>
          </p:cNvPr>
          <p:cNvSpPr>
            <a:spLocks noGrp="1"/>
          </p:cNvSpPr>
          <p:nvPr>
            <p:ph type="ftr" sz="quarter" idx="11"/>
          </p:nvPr>
        </p:nvSpPr>
        <p:spPr/>
        <p:txBody>
          <a:bodyPr/>
          <a:lstStyle/>
          <a:p>
            <a:r>
              <a:rPr lang="en-GB"/>
              <a:t>Beam Dynamics of high brightness beams in RF photoinjector</a:t>
            </a:r>
            <a:endParaRPr lang="en-IT"/>
          </a:p>
        </p:txBody>
      </p:sp>
      <p:sp>
        <p:nvSpPr>
          <p:cNvPr id="4" name="Slide Number Placeholder 3">
            <a:extLst>
              <a:ext uri="{FF2B5EF4-FFF2-40B4-BE49-F238E27FC236}">
                <a16:creationId xmlns:a16="http://schemas.microsoft.com/office/drawing/2014/main" id="{6C2139ED-B529-2A00-0D82-6D4C2488EC23}"/>
              </a:ext>
            </a:extLst>
          </p:cNvPr>
          <p:cNvSpPr>
            <a:spLocks noGrp="1"/>
          </p:cNvSpPr>
          <p:nvPr>
            <p:ph type="sldNum" sz="quarter" idx="12"/>
          </p:nvPr>
        </p:nvSpPr>
        <p:spPr/>
        <p:txBody>
          <a:bodyPr/>
          <a:lstStyle/>
          <a:p>
            <a:fld id="{423FAE88-FE44-0B47-88A3-ABDC25BA5526}" type="slidenum">
              <a:rPr lang="en-IT" smtClean="0"/>
              <a:t>21</a:t>
            </a:fld>
            <a:endParaRPr lang="en-IT"/>
          </a:p>
        </p:txBody>
      </p:sp>
      <p:sp>
        <p:nvSpPr>
          <p:cNvPr id="3" name="TextBox 2">
            <a:extLst>
              <a:ext uri="{FF2B5EF4-FFF2-40B4-BE49-F238E27FC236}">
                <a16:creationId xmlns:a16="http://schemas.microsoft.com/office/drawing/2014/main" id="{F05501DE-2919-B825-3331-22EE3D224C5B}"/>
              </a:ext>
            </a:extLst>
          </p:cNvPr>
          <p:cNvSpPr txBox="1"/>
          <p:nvPr/>
        </p:nvSpPr>
        <p:spPr>
          <a:xfrm>
            <a:off x="3525994" y="5355791"/>
            <a:ext cx="4483482" cy="861774"/>
          </a:xfrm>
          <a:prstGeom prst="rect">
            <a:avLst/>
          </a:prstGeom>
          <a:noFill/>
        </p:spPr>
        <p:txBody>
          <a:bodyPr wrap="square" rtlCol="0">
            <a:spAutoFit/>
          </a:bodyPr>
          <a:lstStyle/>
          <a:p>
            <a:pPr algn="just"/>
            <a:r>
              <a:rPr lang="en-GB" sz="1000" dirty="0">
                <a:solidFill>
                  <a:schemeClr val="bg1">
                    <a:lumMod val="65000"/>
                  </a:schemeClr>
                </a:solidFill>
                <a:effectLst/>
                <a:latin typeface="+mn-lt"/>
              </a:rPr>
              <a:t>[*] </a:t>
            </a:r>
            <a:r>
              <a:rPr lang="en-GB" sz="1000" dirty="0" err="1">
                <a:solidFill>
                  <a:schemeClr val="bg1">
                    <a:lumMod val="65000"/>
                  </a:schemeClr>
                </a:solidFill>
                <a:effectLst/>
                <a:latin typeface="+mn-lt"/>
              </a:rPr>
              <a:t>M.Carillo</a:t>
            </a:r>
            <a:r>
              <a:rPr lang="en-GB" sz="1000" dirty="0">
                <a:solidFill>
                  <a:schemeClr val="bg1">
                    <a:lumMod val="65000"/>
                  </a:schemeClr>
                </a:solidFill>
                <a:effectLst/>
                <a:latin typeface="+mn-lt"/>
              </a:rPr>
              <a:t> et al., BEAM DYNAMICS OPTIMIZATION FOR HIGH GRADIENT BEAM DRIVEN PLASMA WAKEFIELD ACCELERATION AT SPARC-LAB, </a:t>
            </a:r>
            <a:r>
              <a:rPr lang="it-IT" sz="1000" dirty="0" err="1">
                <a:solidFill>
                  <a:schemeClr val="bg1">
                    <a:lumMod val="65000"/>
                  </a:schemeClr>
                </a:solidFill>
                <a:latin typeface="+mn-lt"/>
              </a:rPr>
              <a:t>presented</a:t>
            </a:r>
            <a:r>
              <a:rPr lang="it-IT" sz="1000" dirty="0">
                <a:solidFill>
                  <a:schemeClr val="bg1">
                    <a:lumMod val="65000"/>
                  </a:schemeClr>
                </a:solidFill>
                <a:latin typeface="+mn-lt"/>
              </a:rPr>
              <a:t> </a:t>
            </a:r>
            <a:r>
              <a:rPr lang="it-IT" sz="1000" dirty="0" err="1">
                <a:solidFill>
                  <a:schemeClr val="bg1">
                    <a:lumMod val="65000"/>
                  </a:schemeClr>
                </a:solidFill>
                <a:latin typeface="+mn-lt"/>
              </a:rPr>
              <a:t>at</a:t>
            </a:r>
            <a:r>
              <a:rPr lang="it-IT" sz="1000" dirty="0">
                <a:solidFill>
                  <a:schemeClr val="bg1">
                    <a:lumMod val="65000"/>
                  </a:schemeClr>
                </a:solidFill>
                <a:latin typeface="+mn-lt"/>
              </a:rPr>
              <a:t> the 14th </a:t>
            </a:r>
            <a:r>
              <a:rPr lang="it-IT" sz="1000" dirty="0" err="1">
                <a:solidFill>
                  <a:schemeClr val="bg1">
                    <a:lumMod val="65000"/>
                  </a:schemeClr>
                </a:solidFill>
                <a:latin typeface="+mn-lt"/>
              </a:rPr>
              <a:t>Int.Particle</a:t>
            </a:r>
            <a:r>
              <a:rPr lang="it-IT" sz="1000" dirty="0">
                <a:solidFill>
                  <a:schemeClr val="bg1">
                    <a:lumMod val="65000"/>
                  </a:schemeClr>
                </a:solidFill>
                <a:latin typeface="+mn-lt"/>
              </a:rPr>
              <a:t> Accelerator Conf. (IPAC’23), </a:t>
            </a:r>
            <a:r>
              <a:rPr lang="it-IT" sz="1000" dirty="0" err="1">
                <a:solidFill>
                  <a:schemeClr val="bg1">
                    <a:lumMod val="65000"/>
                  </a:schemeClr>
                </a:solidFill>
                <a:latin typeface="+mn-lt"/>
              </a:rPr>
              <a:t>Venice</a:t>
            </a:r>
            <a:r>
              <a:rPr lang="it-IT" sz="1000" dirty="0">
                <a:solidFill>
                  <a:schemeClr val="bg1">
                    <a:lumMod val="65000"/>
                  </a:schemeClr>
                </a:solidFill>
                <a:latin typeface="+mn-lt"/>
              </a:rPr>
              <a:t>, </a:t>
            </a:r>
            <a:r>
              <a:rPr lang="it-IT" sz="1000" dirty="0" err="1">
                <a:solidFill>
                  <a:schemeClr val="bg1">
                    <a:lumMod val="65000"/>
                  </a:schemeClr>
                </a:solidFill>
                <a:latin typeface="+mn-lt"/>
              </a:rPr>
              <a:t>Italy</a:t>
            </a:r>
            <a:r>
              <a:rPr lang="it-IT" sz="1000" dirty="0">
                <a:solidFill>
                  <a:schemeClr val="bg1">
                    <a:lumMod val="65000"/>
                  </a:schemeClr>
                </a:solidFill>
                <a:latin typeface="+mn-lt"/>
              </a:rPr>
              <a:t> (2023)</a:t>
            </a:r>
            <a:r>
              <a:rPr lang="en-GB" sz="1000" dirty="0">
                <a:solidFill>
                  <a:schemeClr val="bg1">
                    <a:lumMod val="65000"/>
                  </a:schemeClr>
                </a:solidFill>
                <a:effectLst/>
                <a:latin typeface="+mn-lt"/>
              </a:rPr>
              <a:t> </a:t>
            </a:r>
            <a:endParaRPr lang="en-GB" sz="1000" dirty="0">
              <a:solidFill>
                <a:schemeClr val="bg1">
                  <a:lumMod val="65000"/>
                </a:schemeClr>
              </a:solidFill>
              <a:latin typeface="+mn-lt"/>
            </a:endParaRPr>
          </a:p>
          <a:p>
            <a:pPr algn="just"/>
            <a:endParaRPr lang="en-IT" sz="1000" dirty="0">
              <a:solidFill>
                <a:schemeClr val="bg1">
                  <a:lumMod val="65000"/>
                </a:schemeClr>
              </a:solidFill>
              <a:latin typeface="+mn-lt"/>
            </a:endParaRPr>
          </a:p>
        </p:txBody>
      </p:sp>
    </p:spTree>
    <p:extLst>
      <p:ext uri="{BB962C8B-B14F-4D97-AF65-F5344CB8AC3E}">
        <p14:creationId xmlns:p14="http://schemas.microsoft.com/office/powerpoint/2010/main" val="91342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Logo&#10;&#10;Description automatically generated">
            <a:extLst>
              <a:ext uri="{FF2B5EF4-FFF2-40B4-BE49-F238E27FC236}">
                <a16:creationId xmlns:a16="http://schemas.microsoft.com/office/drawing/2014/main" id="{FBA0AF46-F89C-C852-5387-840F10E87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F00A17A3-64A3-91D4-1BDA-0EE326305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Logo, icon&#10;&#10;Description automatically generated">
            <a:extLst>
              <a:ext uri="{FF2B5EF4-FFF2-40B4-BE49-F238E27FC236}">
                <a16:creationId xmlns:a16="http://schemas.microsoft.com/office/drawing/2014/main" id="{058C5E6A-EBE6-3348-717F-CE168F3F68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24">
            <a:extLst>
              <a:ext uri="{FF2B5EF4-FFF2-40B4-BE49-F238E27FC236}">
                <a16:creationId xmlns:a16="http://schemas.microsoft.com/office/drawing/2014/main" id="{E731B8F9-DC23-CF63-F605-7E50DAFC4747}"/>
              </a:ext>
            </a:extLst>
          </p:cNvPr>
          <p:cNvSpPr txBox="1"/>
          <p:nvPr/>
        </p:nvSpPr>
        <p:spPr>
          <a:xfrm>
            <a:off x="2594138" y="25585"/>
            <a:ext cx="6581803" cy="1077218"/>
          </a:xfrm>
          <a:prstGeom prst="rect">
            <a:avLst/>
          </a:prstGeom>
          <a:noFill/>
        </p:spPr>
        <p:txBody>
          <a:bodyPr wrap="square" rtlCol="0">
            <a:spAutoFit/>
          </a:bodyPr>
          <a:lstStyle/>
          <a:p>
            <a:pPr algn="ctr"/>
            <a:r>
              <a:rPr lang="en-GB" sz="3200" b="1" dirty="0">
                <a:solidFill>
                  <a:schemeClr val="tx1"/>
                </a:solidFill>
                <a:latin typeface="+mj-lt"/>
              </a:rPr>
              <a:t>SPARC_LAB: Experimental results</a:t>
            </a:r>
          </a:p>
        </p:txBody>
      </p:sp>
      <p:grpSp>
        <p:nvGrpSpPr>
          <p:cNvPr id="7" name="Group 6">
            <a:extLst>
              <a:ext uri="{FF2B5EF4-FFF2-40B4-BE49-F238E27FC236}">
                <a16:creationId xmlns:a16="http://schemas.microsoft.com/office/drawing/2014/main" id="{CCBD1894-A351-75BF-648D-926DA4077853}"/>
              </a:ext>
            </a:extLst>
          </p:cNvPr>
          <p:cNvGrpSpPr/>
          <p:nvPr/>
        </p:nvGrpSpPr>
        <p:grpSpPr>
          <a:xfrm>
            <a:off x="2332302" y="2140921"/>
            <a:ext cx="3471996" cy="2516720"/>
            <a:chOff x="1560109" y="3149763"/>
            <a:chExt cx="3967067" cy="2970600"/>
          </a:xfrm>
        </p:grpSpPr>
        <p:pic>
          <p:nvPicPr>
            <p:cNvPr id="15" name="Picture 14">
              <a:extLst>
                <a:ext uri="{FF2B5EF4-FFF2-40B4-BE49-F238E27FC236}">
                  <a16:creationId xmlns:a16="http://schemas.microsoft.com/office/drawing/2014/main" id="{5C1A4A75-7108-9EA9-ECA3-76BE41653AF1}"/>
                </a:ext>
              </a:extLst>
            </p:cNvPr>
            <p:cNvPicPr>
              <a:picLocks noChangeAspect="1"/>
            </p:cNvPicPr>
            <p:nvPr/>
          </p:nvPicPr>
          <p:blipFill>
            <a:blip r:embed="rId6"/>
            <a:stretch>
              <a:fillRect/>
            </a:stretch>
          </p:blipFill>
          <p:spPr>
            <a:xfrm>
              <a:off x="1560109" y="3149763"/>
              <a:ext cx="3967067" cy="2970600"/>
            </a:xfrm>
            <a:prstGeom prst="rect">
              <a:avLst/>
            </a:prstGeom>
          </p:spPr>
        </p:pic>
        <p:cxnSp>
          <p:nvCxnSpPr>
            <p:cNvPr id="26" name="Straight Connector 25">
              <a:extLst>
                <a:ext uri="{FF2B5EF4-FFF2-40B4-BE49-F238E27FC236}">
                  <a16:creationId xmlns:a16="http://schemas.microsoft.com/office/drawing/2014/main" id="{23AB3034-E273-E5BF-12D5-756858C4291F}"/>
                </a:ext>
              </a:extLst>
            </p:cNvPr>
            <p:cNvCxnSpPr>
              <a:cxnSpLocks/>
            </p:cNvCxnSpPr>
            <p:nvPr/>
          </p:nvCxnSpPr>
          <p:spPr bwMode="auto">
            <a:xfrm>
              <a:off x="3916617" y="3263462"/>
              <a:ext cx="0" cy="2420996"/>
            </a:xfrm>
            <a:prstGeom prst="line">
              <a:avLst/>
            </a:prstGeom>
            <a:noFill/>
            <a:ln w="285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27" name="Group 26">
            <a:extLst>
              <a:ext uri="{FF2B5EF4-FFF2-40B4-BE49-F238E27FC236}">
                <a16:creationId xmlns:a16="http://schemas.microsoft.com/office/drawing/2014/main" id="{74336F75-AC4C-3C4B-0336-8B6A851FAB5A}"/>
              </a:ext>
            </a:extLst>
          </p:cNvPr>
          <p:cNvGrpSpPr/>
          <p:nvPr/>
        </p:nvGrpSpPr>
        <p:grpSpPr>
          <a:xfrm>
            <a:off x="-23509" y="1279723"/>
            <a:ext cx="3418621" cy="2663818"/>
            <a:chOff x="246026" y="2603077"/>
            <a:chExt cx="3733362" cy="2795598"/>
          </a:xfrm>
        </p:grpSpPr>
        <p:pic>
          <p:nvPicPr>
            <p:cNvPr id="14" name="Picture 13">
              <a:extLst>
                <a:ext uri="{FF2B5EF4-FFF2-40B4-BE49-F238E27FC236}">
                  <a16:creationId xmlns:a16="http://schemas.microsoft.com/office/drawing/2014/main" id="{552576A4-D48B-B06D-886E-7FF9CF247193}"/>
                </a:ext>
              </a:extLst>
            </p:cNvPr>
            <p:cNvPicPr>
              <a:picLocks noChangeAspect="1"/>
            </p:cNvPicPr>
            <p:nvPr/>
          </p:nvPicPr>
          <p:blipFill>
            <a:blip r:embed="rId7"/>
            <a:stretch>
              <a:fillRect/>
            </a:stretch>
          </p:blipFill>
          <p:spPr>
            <a:xfrm>
              <a:off x="246026" y="2603077"/>
              <a:ext cx="3733362" cy="2795598"/>
            </a:xfrm>
            <a:prstGeom prst="rect">
              <a:avLst/>
            </a:prstGeom>
          </p:spPr>
        </p:pic>
        <p:cxnSp>
          <p:nvCxnSpPr>
            <p:cNvPr id="24" name="Straight Connector 23">
              <a:extLst>
                <a:ext uri="{FF2B5EF4-FFF2-40B4-BE49-F238E27FC236}">
                  <a16:creationId xmlns:a16="http://schemas.microsoft.com/office/drawing/2014/main" id="{171700A8-2A53-E1CE-0517-5735661D73AB}"/>
                </a:ext>
              </a:extLst>
            </p:cNvPr>
            <p:cNvCxnSpPr/>
            <p:nvPr/>
          </p:nvCxnSpPr>
          <p:spPr bwMode="auto">
            <a:xfrm>
              <a:off x="2370667" y="2705963"/>
              <a:ext cx="0" cy="2340170"/>
            </a:xfrm>
            <a:prstGeom prst="line">
              <a:avLst/>
            </a:prstGeom>
            <a:noFill/>
            <a:ln w="28575" cap="flat" cmpd="sng" algn="ctr">
              <a:solidFill>
                <a:schemeClr val="tx1"/>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pic>
        <p:nvPicPr>
          <p:cNvPr id="34" name="Picture 33" descr="A graph of energy and probe&#10;&#10;Description automatically generated">
            <a:extLst>
              <a:ext uri="{FF2B5EF4-FFF2-40B4-BE49-F238E27FC236}">
                <a16:creationId xmlns:a16="http://schemas.microsoft.com/office/drawing/2014/main" id="{BD67B84E-C576-2013-E000-1354B0A838E3}"/>
              </a:ext>
            </a:extLst>
          </p:cNvPr>
          <p:cNvPicPr>
            <a:picLocks noChangeAspect="1"/>
          </p:cNvPicPr>
          <p:nvPr/>
        </p:nvPicPr>
        <p:blipFill rotWithShape="1">
          <a:blip r:embed="rId8">
            <a:alphaModFix/>
          </a:blip>
          <a:srcRect r="6495"/>
          <a:stretch/>
        </p:blipFill>
        <p:spPr>
          <a:xfrm>
            <a:off x="6000083" y="3195443"/>
            <a:ext cx="3164737" cy="2704621"/>
          </a:xfrm>
          <a:prstGeom prst="rect">
            <a:avLst/>
          </a:prstGeom>
        </p:spPr>
      </p:pic>
      <p:sp>
        <p:nvSpPr>
          <p:cNvPr id="2" name="Footer Placeholder 1">
            <a:extLst>
              <a:ext uri="{FF2B5EF4-FFF2-40B4-BE49-F238E27FC236}">
                <a16:creationId xmlns:a16="http://schemas.microsoft.com/office/drawing/2014/main" id="{F92160B1-5AD3-F9FC-1690-7005DD97273B}"/>
              </a:ext>
            </a:extLst>
          </p:cNvPr>
          <p:cNvSpPr>
            <a:spLocks noGrp="1"/>
          </p:cNvSpPr>
          <p:nvPr>
            <p:ph type="ftr" sz="quarter" idx="11"/>
          </p:nvPr>
        </p:nvSpPr>
        <p:spPr/>
        <p:txBody>
          <a:bodyPr/>
          <a:lstStyle/>
          <a:p>
            <a:r>
              <a:rPr lang="en-GB"/>
              <a:t>Beam Dynamics of high brightness beams in RF photoinjector</a:t>
            </a:r>
            <a:endParaRPr lang="en-IT"/>
          </a:p>
        </p:txBody>
      </p:sp>
      <p:sp>
        <p:nvSpPr>
          <p:cNvPr id="9" name="Slide Number Placeholder 8">
            <a:extLst>
              <a:ext uri="{FF2B5EF4-FFF2-40B4-BE49-F238E27FC236}">
                <a16:creationId xmlns:a16="http://schemas.microsoft.com/office/drawing/2014/main" id="{F60C7E38-3931-E190-B1C6-712416513BB3}"/>
              </a:ext>
            </a:extLst>
          </p:cNvPr>
          <p:cNvSpPr>
            <a:spLocks noGrp="1"/>
          </p:cNvSpPr>
          <p:nvPr>
            <p:ph type="sldNum" sz="quarter" idx="12"/>
          </p:nvPr>
        </p:nvSpPr>
        <p:spPr/>
        <p:txBody>
          <a:bodyPr/>
          <a:lstStyle/>
          <a:p>
            <a:fld id="{423FAE88-FE44-0B47-88A3-ABDC25BA5526}" type="slidenum">
              <a:rPr lang="en-IT" smtClean="0"/>
              <a:t>22</a:t>
            </a:fld>
            <a:endParaRPr lang="en-IT"/>
          </a:p>
        </p:txBody>
      </p:sp>
      <p:sp>
        <p:nvSpPr>
          <p:cNvPr id="10" name="TextBox 9">
            <a:extLst>
              <a:ext uri="{FF2B5EF4-FFF2-40B4-BE49-F238E27FC236}">
                <a16:creationId xmlns:a16="http://schemas.microsoft.com/office/drawing/2014/main" id="{0B3693BE-B1B3-4C04-1ABD-54A991A0D43C}"/>
              </a:ext>
            </a:extLst>
          </p:cNvPr>
          <p:cNvSpPr txBox="1"/>
          <p:nvPr/>
        </p:nvSpPr>
        <p:spPr>
          <a:xfrm>
            <a:off x="5819738" y="5757865"/>
            <a:ext cx="3011746" cy="369332"/>
          </a:xfrm>
          <a:prstGeom prst="rect">
            <a:avLst/>
          </a:prstGeom>
          <a:noFill/>
        </p:spPr>
        <p:txBody>
          <a:bodyPr wrap="square">
            <a:spAutoFit/>
          </a:bodyPr>
          <a:lstStyle/>
          <a:p>
            <a:pPr algn="just"/>
            <a:r>
              <a:rPr lang="en-GB" dirty="0">
                <a:solidFill>
                  <a:schemeClr val="bg1">
                    <a:lumMod val="65000"/>
                  </a:schemeClr>
                </a:solidFill>
                <a:effectLst/>
                <a:latin typeface="+mn-lt"/>
              </a:rPr>
              <a:t>[*] R. </a:t>
            </a:r>
            <a:r>
              <a:rPr lang="en-GB" dirty="0" err="1">
                <a:solidFill>
                  <a:schemeClr val="bg1">
                    <a:lumMod val="65000"/>
                  </a:schemeClr>
                </a:solidFill>
                <a:effectLst/>
                <a:latin typeface="+mn-lt"/>
              </a:rPr>
              <a:t>Pompili</a:t>
            </a:r>
            <a:r>
              <a:rPr lang="en-GB" dirty="0">
                <a:solidFill>
                  <a:schemeClr val="bg1">
                    <a:lumMod val="65000"/>
                  </a:schemeClr>
                </a:solidFill>
                <a:effectLst/>
                <a:latin typeface="+mn-lt"/>
              </a:rPr>
              <a:t> et al., </a:t>
            </a:r>
            <a:r>
              <a:rPr lang="en-GB" dirty="0">
                <a:solidFill>
                  <a:schemeClr val="bg1">
                    <a:lumMod val="65000"/>
                  </a:schemeClr>
                </a:solidFill>
                <a:effectLst/>
                <a:latin typeface="+mj-lt"/>
              </a:rPr>
              <a:t>Toward gigahertz repetition rates for plasma-</a:t>
            </a:r>
            <a:r>
              <a:rPr lang="en-GB" dirty="0" err="1">
                <a:solidFill>
                  <a:schemeClr val="bg1">
                    <a:lumMod val="65000"/>
                  </a:schemeClr>
                </a:solidFill>
                <a:effectLst/>
                <a:latin typeface="+mj-lt"/>
              </a:rPr>
              <a:t>wakefield</a:t>
            </a:r>
            <a:r>
              <a:rPr lang="en-GB" dirty="0">
                <a:solidFill>
                  <a:schemeClr val="bg1">
                    <a:lumMod val="65000"/>
                  </a:schemeClr>
                </a:solidFill>
                <a:effectLst/>
                <a:latin typeface="+mj-lt"/>
              </a:rPr>
              <a:t> accelerators </a:t>
            </a:r>
            <a:r>
              <a:rPr lang="en-GB" dirty="0">
                <a:solidFill>
                  <a:schemeClr val="bg1">
                    <a:lumMod val="65000"/>
                  </a:schemeClr>
                </a:solidFill>
                <a:effectLst/>
                <a:latin typeface="+mn-lt"/>
              </a:rPr>
              <a:t>. Submit</a:t>
            </a:r>
            <a:r>
              <a:rPr lang="en-GB" dirty="0">
                <a:solidFill>
                  <a:schemeClr val="bg1">
                    <a:lumMod val="65000"/>
                  </a:schemeClr>
                </a:solidFill>
                <a:latin typeface="+mn-lt"/>
              </a:rPr>
              <a:t>ted on PRL</a:t>
            </a:r>
            <a:endParaRPr lang="en-GB" dirty="0">
              <a:solidFill>
                <a:schemeClr val="bg1">
                  <a:lumMod val="65000"/>
                </a:schemeClr>
              </a:solidFill>
              <a:latin typeface="+mj-lt"/>
            </a:endParaRPr>
          </a:p>
        </p:txBody>
      </p:sp>
      <p:sp>
        <p:nvSpPr>
          <p:cNvPr id="8" name="TextBox 7">
            <a:extLst>
              <a:ext uri="{FF2B5EF4-FFF2-40B4-BE49-F238E27FC236}">
                <a16:creationId xmlns:a16="http://schemas.microsoft.com/office/drawing/2014/main" id="{EC9D58D7-27E8-190C-43A2-378E1994CB86}"/>
              </a:ext>
            </a:extLst>
          </p:cNvPr>
          <p:cNvSpPr txBox="1"/>
          <p:nvPr/>
        </p:nvSpPr>
        <p:spPr>
          <a:xfrm>
            <a:off x="557046" y="1034891"/>
            <a:ext cx="2085827" cy="307777"/>
          </a:xfrm>
          <a:prstGeom prst="rect">
            <a:avLst/>
          </a:prstGeom>
          <a:noFill/>
        </p:spPr>
        <p:txBody>
          <a:bodyPr wrap="none" rtlCol="0">
            <a:spAutoFit/>
          </a:bodyPr>
          <a:lstStyle/>
          <a:p>
            <a:r>
              <a:rPr lang="en-IT" sz="1400" dirty="0">
                <a:solidFill>
                  <a:srgbClr val="000000"/>
                </a:solidFill>
              </a:rPr>
              <a:t>Without plasma section:</a:t>
            </a:r>
          </a:p>
        </p:txBody>
      </p:sp>
      <p:sp>
        <p:nvSpPr>
          <p:cNvPr id="11" name="TextBox 10">
            <a:extLst>
              <a:ext uri="{FF2B5EF4-FFF2-40B4-BE49-F238E27FC236}">
                <a16:creationId xmlns:a16="http://schemas.microsoft.com/office/drawing/2014/main" id="{D7FC6B24-60AA-B2C0-2D2C-EE6F2D89ACB5}"/>
              </a:ext>
            </a:extLst>
          </p:cNvPr>
          <p:cNvSpPr txBox="1"/>
          <p:nvPr/>
        </p:nvSpPr>
        <p:spPr>
          <a:xfrm>
            <a:off x="3360720" y="1833144"/>
            <a:ext cx="1837362" cy="307777"/>
          </a:xfrm>
          <a:prstGeom prst="rect">
            <a:avLst/>
          </a:prstGeom>
          <a:noFill/>
        </p:spPr>
        <p:txBody>
          <a:bodyPr wrap="none" rtlCol="0">
            <a:spAutoFit/>
          </a:bodyPr>
          <a:lstStyle/>
          <a:p>
            <a:r>
              <a:rPr lang="en-IT" sz="1400" dirty="0">
                <a:solidFill>
                  <a:srgbClr val="000000"/>
                </a:solidFill>
              </a:rPr>
              <a:t>With plasma section:</a:t>
            </a:r>
          </a:p>
        </p:txBody>
      </p:sp>
      <p:sp>
        <p:nvSpPr>
          <p:cNvPr id="12" name="TextBox 11">
            <a:extLst>
              <a:ext uri="{FF2B5EF4-FFF2-40B4-BE49-F238E27FC236}">
                <a16:creationId xmlns:a16="http://schemas.microsoft.com/office/drawing/2014/main" id="{BF07EFDC-028E-F41A-C908-FEA6C4992BBB}"/>
              </a:ext>
            </a:extLst>
          </p:cNvPr>
          <p:cNvSpPr txBox="1"/>
          <p:nvPr/>
        </p:nvSpPr>
        <p:spPr>
          <a:xfrm>
            <a:off x="1481609" y="4879000"/>
            <a:ext cx="2024914" cy="523220"/>
          </a:xfrm>
          <a:prstGeom prst="rect">
            <a:avLst/>
          </a:prstGeom>
          <a:noFill/>
        </p:spPr>
        <p:txBody>
          <a:bodyPr wrap="none" rtlCol="0">
            <a:spAutoFit/>
          </a:bodyPr>
          <a:lstStyle/>
          <a:p>
            <a:pPr algn="ctr"/>
            <a:r>
              <a:rPr lang="en-IT" sz="1400" dirty="0">
                <a:solidFill>
                  <a:schemeClr val="tx1"/>
                </a:solidFill>
              </a:rPr>
              <a:t>3cm long capillary:</a:t>
            </a:r>
          </a:p>
          <a:p>
            <a:pPr algn="ctr"/>
            <a:r>
              <a:rPr lang="en-IT" sz="1400" dirty="0">
                <a:solidFill>
                  <a:schemeClr val="tx1"/>
                </a:solidFill>
              </a:rPr>
              <a:t> </a:t>
            </a:r>
            <a:r>
              <a:rPr lang="en-IT" sz="1400" b="1" dirty="0">
                <a:solidFill>
                  <a:schemeClr val="tx1"/>
                </a:solidFill>
              </a:rPr>
              <a:t>Gain energy 1.1 GeV </a:t>
            </a:r>
          </a:p>
        </p:txBody>
      </p:sp>
      <p:sp>
        <p:nvSpPr>
          <p:cNvPr id="13" name="TextBox 12">
            <a:extLst>
              <a:ext uri="{FF2B5EF4-FFF2-40B4-BE49-F238E27FC236}">
                <a16:creationId xmlns:a16="http://schemas.microsoft.com/office/drawing/2014/main" id="{B975236D-20A3-6824-232B-3E09D3D7C8AD}"/>
              </a:ext>
            </a:extLst>
          </p:cNvPr>
          <p:cNvSpPr txBox="1"/>
          <p:nvPr/>
        </p:nvSpPr>
        <p:spPr>
          <a:xfrm>
            <a:off x="886455" y="4314926"/>
            <a:ext cx="1478290" cy="307777"/>
          </a:xfrm>
          <a:prstGeom prst="rect">
            <a:avLst/>
          </a:prstGeom>
          <a:noFill/>
        </p:spPr>
        <p:txBody>
          <a:bodyPr wrap="none" rtlCol="0">
            <a:spAutoFit/>
          </a:bodyPr>
          <a:lstStyle/>
          <a:p>
            <a:r>
              <a:rPr lang="en-GB" sz="1400" b="0" i="0" dirty="0">
                <a:solidFill>
                  <a:srgbClr val="000000"/>
                </a:solidFill>
                <a:effectLst/>
                <a:latin typeface="Arial" panose="020B0604020202020204" pitchFamily="34" charset="0"/>
              </a:rPr>
              <a:t>95.5 ± 0.2 MeV</a:t>
            </a:r>
            <a:endParaRPr lang="en-IT" sz="1400" dirty="0">
              <a:solidFill>
                <a:srgbClr val="000000"/>
              </a:solidFill>
            </a:endParaRPr>
          </a:p>
        </p:txBody>
      </p:sp>
      <p:cxnSp>
        <p:nvCxnSpPr>
          <p:cNvPr id="17" name="Straight Arrow Connector 16">
            <a:extLst>
              <a:ext uri="{FF2B5EF4-FFF2-40B4-BE49-F238E27FC236}">
                <a16:creationId xmlns:a16="http://schemas.microsoft.com/office/drawing/2014/main" id="{469D4E94-4987-E41F-88D2-6BE78E6DEA1E}"/>
              </a:ext>
            </a:extLst>
          </p:cNvPr>
          <p:cNvCxnSpPr>
            <a:endCxn id="13" idx="0"/>
          </p:cNvCxnSpPr>
          <p:nvPr/>
        </p:nvCxnSpPr>
        <p:spPr bwMode="auto">
          <a:xfrm flipH="1">
            <a:off x="1625600" y="3314970"/>
            <a:ext cx="296414" cy="999956"/>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8" name="Straight Arrow Connector 17">
            <a:extLst>
              <a:ext uri="{FF2B5EF4-FFF2-40B4-BE49-F238E27FC236}">
                <a16:creationId xmlns:a16="http://schemas.microsoft.com/office/drawing/2014/main" id="{8DDA076C-7CA9-520D-DE8B-6BBFA219769E}"/>
              </a:ext>
            </a:extLst>
          </p:cNvPr>
          <p:cNvCxnSpPr/>
          <p:nvPr/>
        </p:nvCxnSpPr>
        <p:spPr bwMode="auto">
          <a:xfrm>
            <a:off x="4394729" y="3973012"/>
            <a:ext cx="0" cy="938609"/>
          </a:xfrm>
          <a:prstGeom prst="straightConnector1">
            <a:avLst/>
          </a:prstGeom>
          <a:noFill/>
          <a:ln w="9525"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1" name="TextBox 20">
            <a:extLst>
              <a:ext uri="{FF2B5EF4-FFF2-40B4-BE49-F238E27FC236}">
                <a16:creationId xmlns:a16="http://schemas.microsoft.com/office/drawing/2014/main" id="{14FF33E0-45F6-070B-E21B-67C5916A0A60}"/>
              </a:ext>
            </a:extLst>
          </p:cNvPr>
          <p:cNvSpPr txBox="1"/>
          <p:nvPr/>
        </p:nvSpPr>
        <p:spPr>
          <a:xfrm>
            <a:off x="3655330" y="4940555"/>
            <a:ext cx="1577676" cy="307777"/>
          </a:xfrm>
          <a:prstGeom prst="rect">
            <a:avLst/>
          </a:prstGeom>
          <a:noFill/>
        </p:spPr>
        <p:txBody>
          <a:bodyPr wrap="none" rtlCol="0">
            <a:spAutoFit/>
          </a:bodyPr>
          <a:lstStyle/>
          <a:p>
            <a:r>
              <a:rPr lang="en-GB" sz="1400" b="0" i="0" dirty="0">
                <a:solidFill>
                  <a:srgbClr val="000000"/>
                </a:solidFill>
                <a:effectLst/>
                <a:latin typeface="Arial" panose="020B0604020202020204" pitchFamily="34" charset="0"/>
              </a:rPr>
              <a:t>129.7 ± 0.5 MeV</a:t>
            </a:r>
            <a:endParaRPr lang="en-IT" sz="1400" dirty="0">
              <a:solidFill>
                <a:srgbClr val="000000"/>
              </a:solidFill>
            </a:endParaRPr>
          </a:p>
        </p:txBody>
      </p:sp>
      <p:sp>
        <p:nvSpPr>
          <p:cNvPr id="22" name="TextBox 21">
            <a:extLst>
              <a:ext uri="{FF2B5EF4-FFF2-40B4-BE49-F238E27FC236}">
                <a16:creationId xmlns:a16="http://schemas.microsoft.com/office/drawing/2014/main" id="{142301C1-4BE8-B738-150C-AE0231F7972D}"/>
              </a:ext>
            </a:extLst>
          </p:cNvPr>
          <p:cNvSpPr txBox="1"/>
          <p:nvPr/>
        </p:nvSpPr>
        <p:spPr>
          <a:xfrm>
            <a:off x="100852" y="5623580"/>
            <a:ext cx="5703446" cy="369332"/>
          </a:xfrm>
          <a:prstGeom prst="rect">
            <a:avLst/>
          </a:prstGeom>
          <a:noFill/>
        </p:spPr>
        <p:txBody>
          <a:bodyPr wrap="square" rtlCol="0">
            <a:spAutoFit/>
          </a:bodyPr>
          <a:lstStyle/>
          <a:p>
            <a:r>
              <a:rPr lang="en-GB" dirty="0">
                <a:solidFill>
                  <a:srgbClr val="000000"/>
                </a:solidFill>
              </a:rPr>
              <a:t>NB: this results is important in the framework of </a:t>
            </a:r>
            <a:r>
              <a:rPr lang="en-GB" b="0" i="0" dirty="0" err="1">
                <a:solidFill>
                  <a:srgbClr val="000000"/>
                </a:solidFill>
                <a:effectLst/>
                <a:latin typeface="Arial" panose="020B0604020202020204" pitchFamily="34" charset="0"/>
              </a:rPr>
              <a:t>EuPRAXIA@SPARC</a:t>
            </a:r>
            <a:r>
              <a:rPr lang="en-GB" b="0" i="0" dirty="0" err="1">
                <a:solidFill>
                  <a:srgbClr val="000000"/>
                </a:solidFill>
                <a:effectLst/>
                <a:latin typeface="Courier New" panose="02070309020205020404" pitchFamily="49" charset="0"/>
              </a:rPr>
              <a:t>_</a:t>
            </a:r>
            <a:r>
              <a:rPr lang="en-GB" b="0" i="0" dirty="0" err="1">
                <a:solidFill>
                  <a:srgbClr val="000000"/>
                </a:solidFill>
                <a:effectLst/>
                <a:latin typeface="Arial" panose="020B0604020202020204" pitchFamily="34" charset="0"/>
              </a:rPr>
              <a:t>LAB</a:t>
            </a:r>
            <a:r>
              <a:rPr lang="en-GB" b="0" i="0" dirty="0">
                <a:solidFill>
                  <a:srgbClr val="000000"/>
                </a:solidFill>
                <a:effectLst/>
                <a:latin typeface="Arial" panose="020B0604020202020204" pitchFamily="34" charset="0"/>
              </a:rPr>
              <a:t>, where the aim is to achieve gradients of the order of 1.2 GeV/m in 40 cm capillary length</a:t>
            </a:r>
            <a:endParaRPr lang="en-IT" dirty="0">
              <a:solidFill>
                <a:srgbClr val="000000"/>
              </a:solidFill>
            </a:endParaRPr>
          </a:p>
        </p:txBody>
      </p:sp>
      <p:pic>
        <p:nvPicPr>
          <p:cNvPr id="32" name="Picture 31" descr="Diagram of a diagram of a probe&#10;&#10;Description automatically generated">
            <a:extLst>
              <a:ext uri="{FF2B5EF4-FFF2-40B4-BE49-F238E27FC236}">
                <a16:creationId xmlns:a16="http://schemas.microsoft.com/office/drawing/2014/main" id="{F38BF8FE-8253-F9D9-3DD6-326852404031}"/>
              </a:ext>
            </a:extLst>
          </p:cNvPr>
          <p:cNvPicPr>
            <a:picLocks noChangeAspect="1"/>
          </p:cNvPicPr>
          <p:nvPr/>
        </p:nvPicPr>
        <p:blipFill rotWithShape="1">
          <a:blip r:embed="rId9"/>
          <a:srcRect b="33376"/>
          <a:stretch/>
        </p:blipFill>
        <p:spPr>
          <a:xfrm>
            <a:off x="5779225" y="1272864"/>
            <a:ext cx="3786815" cy="1884074"/>
          </a:xfrm>
          <a:prstGeom prst="rect">
            <a:avLst/>
          </a:prstGeom>
        </p:spPr>
      </p:pic>
      <p:cxnSp>
        <p:nvCxnSpPr>
          <p:cNvPr id="25" name="Straight Connector 24">
            <a:extLst>
              <a:ext uri="{FF2B5EF4-FFF2-40B4-BE49-F238E27FC236}">
                <a16:creationId xmlns:a16="http://schemas.microsoft.com/office/drawing/2014/main" id="{32F27698-84D9-6249-94EA-D4500AF073A6}"/>
              </a:ext>
            </a:extLst>
          </p:cNvPr>
          <p:cNvCxnSpPr/>
          <p:nvPr/>
        </p:nvCxnSpPr>
        <p:spPr bwMode="auto">
          <a:xfrm>
            <a:off x="5819737" y="1034891"/>
            <a:ext cx="0" cy="4958021"/>
          </a:xfrm>
          <a:prstGeom prst="line">
            <a:avLst/>
          </a:prstGeom>
          <a:noFill/>
          <a:ln w="28575" cap="flat" cmpd="sng" algn="ctr">
            <a:solidFill>
              <a:schemeClr val="tx1"/>
            </a:solidFill>
            <a:prstDash val="lgDash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9" name="TextBox 28">
            <a:extLst>
              <a:ext uri="{FF2B5EF4-FFF2-40B4-BE49-F238E27FC236}">
                <a16:creationId xmlns:a16="http://schemas.microsoft.com/office/drawing/2014/main" id="{CE3C4FFD-3CC8-DD30-8710-5298EADB5607}"/>
              </a:ext>
            </a:extLst>
          </p:cNvPr>
          <p:cNvSpPr txBox="1"/>
          <p:nvPr/>
        </p:nvSpPr>
        <p:spPr>
          <a:xfrm>
            <a:off x="3341301" y="1076133"/>
            <a:ext cx="2416224" cy="646331"/>
          </a:xfrm>
          <a:prstGeom prst="rect">
            <a:avLst/>
          </a:prstGeom>
          <a:noFill/>
        </p:spPr>
        <p:txBody>
          <a:bodyPr wrap="square" rtlCol="0">
            <a:spAutoFit/>
          </a:bodyPr>
          <a:lstStyle/>
          <a:p>
            <a:pPr algn="ctr"/>
            <a:r>
              <a:rPr lang="en-IT" sz="1800" u="sng" dirty="0">
                <a:solidFill>
                  <a:schemeClr val="tx1"/>
                </a:solidFill>
              </a:rPr>
              <a:t>High Gradient plasma acceleration</a:t>
            </a:r>
          </a:p>
        </p:txBody>
      </p:sp>
      <p:sp>
        <p:nvSpPr>
          <p:cNvPr id="31" name="TextBox 30">
            <a:extLst>
              <a:ext uri="{FF2B5EF4-FFF2-40B4-BE49-F238E27FC236}">
                <a16:creationId xmlns:a16="http://schemas.microsoft.com/office/drawing/2014/main" id="{7BD9C957-45FB-5272-2B40-E16F04C9B6D0}"/>
              </a:ext>
            </a:extLst>
          </p:cNvPr>
          <p:cNvSpPr txBox="1"/>
          <p:nvPr/>
        </p:nvSpPr>
        <p:spPr>
          <a:xfrm>
            <a:off x="5757524" y="970204"/>
            <a:ext cx="3282303" cy="369332"/>
          </a:xfrm>
          <a:prstGeom prst="rect">
            <a:avLst/>
          </a:prstGeom>
          <a:noFill/>
        </p:spPr>
        <p:txBody>
          <a:bodyPr wrap="square" rtlCol="0">
            <a:spAutoFit/>
          </a:bodyPr>
          <a:lstStyle/>
          <a:p>
            <a:pPr algn="ctr"/>
            <a:r>
              <a:rPr lang="en-IT" sz="1800" u="sng" dirty="0">
                <a:solidFill>
                  <a:schemeClr val="tx1"/>
                </a:solidFill>
              </a:rPr>
              <a:t>Repetition rate for PWFA</a:t>
            </a:r>
          </a:p>
        </p:txBody>
      </p:sp>
      <p:pic>
        <p:nvPicPr>
          <p:cNvPr id="35" name="Picture 34" descr="A graph of different colored lines&#10;&#10;Description automatically generated">
            <a:extLst>
              <a:ext uri="{FF2B5EF4-FFF2-40B4-BE49-F238E27FC236}">
                <a16:creationId xmlns:a16="http://schemas.microsoft.com/office/drawing/2014/main" id="{1A3A8A0A-0140-50A0-19EC-A69FB891C683}"/>
              </a:ext>
            </a:extLst>
          </p:cNvPr>
          <p:cNvPicPr>
            <a:picLocks noChangeAspect="1"/>
          </p:cNvPicPr>
          <p:nvPr/>
        </p:nvPicPr>
        <p:blipFill rotWithShape="1">
          <a:blip r:embed="rId10"/>
          <a:srcRect l="8732"/>
          <a:stretch/>
        </p:blipFill>
        <p:spPr>
          <a:xfrm>
            <a:off x="9341780" y="1816337"/>
            <a:ext cx="2712333" cy="2127204"/>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2E41F87-D55D-D2CA-0336-8884C920FD5F}"/>
                  </a:ext>
                </a:extLst>
              </p:cNvPr>
              <p:cNvSpPr txBox="1"/>
              <p:nvPr/>
            </p:nvSpPr>
            <p:spPr>
              <a:xfrm>
                <a:off x="9504040" y="1154870"/>
                <a:ext cx="2643841" cy="751168"/>
              </a:xfrm>
              <a:prstGeom prst="rect">
                <a:avLst/>
              </a:prstGeom>
              <a:noFill/>
            </p:spPr>
            <p:txBody>
              <a:bodyPr wrap="square" rtlCol="0">
                <a:spAutoFit/>
              </a:bodyPr>
              <a:lstStyle/>
              <a:p>
                <a:pPr algn="just"/>
                <a:r>
                  <a:rPr lang="en-IT" sz="1050" dirty="0">
                    <a:solidFill>
                      <a:srgbClr val="000000"/>
                    </a:solidFill>
                  </a:rPr>
                  <a:t>A parametric study exploring a wide range of plasma density (</a:t>
                </a:r>
                <a14:m>
                  <m:oMath xmlns:m="http://schemas.openxmlformats.org/officeDocument/2006/math">
                    <m:sSub>
                      <m:sSubPr>
                        <m:ctrlPr>
                          <a:rPr lang="en-IT" sz="1050" i="1" dirty="0" smtClean="0">
                            <a:solidFill>
                              <a:srgbClr val="000000"/>
                            </a:solidFill>
                            <a:latin typeface="Cambria Math" panose="02040503050406030204" pitchFamily="18" charset="0"/>
                          </a:rPr>
                        </m:ctrlPr>
                      </m:sSubPr>
                      <m:e>
                        <m:r>
                          <a:rPr lang="en-IT" sz="1050" i="1" dirty="0" smtClean="0">
                            <a:solidFill>
                              <a:srgbClr val="000000"/>
                            </a:solidFill>
                            <a:latin typeface="Cambria Math" panose="02040503050406030204" pitchFamily="18" charset="0"/>
                          </a:rPr>
                          <m:t>𝑛</m:t>
                        </m:r>
                      </m:e>
                      <m:sub>
                        <m:r>
                          <a:rPr lang="it-IT" sz="1050" b="0" i="1" dirty="0" smtClean="0">
                            <a:solidFill>
                              <a:srgbClr val="000000"/>
                            </a:solidFill>
                            <a:latin typeface="Cambria Math" panose="02040503050406030204" pitchFamily="18" charset="0"/>
                          </a:rPr>
                          <m:t>𝑝</m:t>
                        </m:r>
                      </m:sub>
                    </m:sSub>
                    <m:r>
                      <a:rPr lang="en-IT" sz="1050" i="1" dirty="0" smtClean="0">
                        <a:solidFill>
                          <a:srgbClr val="000000"/>
                        </a:solidFill>
                        <a:latin typeface="Cambria Math" panose="02040503050406030204" pitchFamily="18" charset="0"/>
                        <a:ea typeface="Cambria Math" panose="02040503050406030204" pitchFamily="18" charset="0"/>
                      </a:rPr>
                      <m:t>≈</m:t>
                    </m:r>
                    <m:r>
                      <m:rPr>
                        <m:lit/>
                      </m:rPr>
                      <a:rPr lang="en-IT" sz="1050" i="1" dirty="0" smtClean="0">
                        <a:solidFill>
                          <a:srgbClr val="000000"/>
                        </a:solidFill>
                        <a:latin typeface="Cambria Math" panose="02040503050406030204" pitchFamily="18" charset="0"/>
                      </a:rPr>
                      <m:t>[</m:t>
                    </m:r>
                    <m:sSup>
                      <m:sSupPr>
                        <m:ctrlPr>
                          <a:rPr lang="it-IT" sz="1050" b="0" i="1" dirty="0" smtClean="0">
                            <a:solidFill>
                              <a:srgbClr val="000000"/>
                            </a:solidFill>
                            <a:latin typeface="Cambria Math" panose="02040503050406030204" pitchFamily="18" charset="0"/>
                          </a:rPr>
                        </m:ctrlPr>
                      </m:sSupPr>
                      <m:e>
                        <m:r>
                          <a:rPr lang="it-IT" sz="1050" b="0" i="1" dirty="0" smtClean="0">
                            <a:solidFill>
                              <a:srgbClr val="000000"/>
                            </a:solidFill>
                            <a:latin typeface="Cambria Math" panose="02040503050406030204" pitchFamily="18" charset="0"/>
                          </a:rPr>
                          <m:t>10</m:t>
                        </m:r>
                      </m:e>
                      <m:sup>
                        <m:r>
                          <a:rPr lang="it-IT" sz="1050" b="0" i="1" dirty="0" smtClean="0">
                            <a:solidFill>
                              <a:srgbClr val="000000"/>
                            </a:solidFill>
                            <a:latin typeface="Cambria Math" panose="02040503050406030204" pitchFamily="18" charset="0"/>
                          </a:rPr>
                          <m:t>13</m:t>
                        </m:r>
                      </m:sup>
                    </m:sSup>
                    <m:r>
                      <a:rPr lang="it-IT" sz="1050" b="0" i="1" dirty="0" smtClean="0">
                        <a:solidFill>
                          <a:srgbClr val="000000"/>
                        </a:solidFill>
                        <a:latin typeface="Cambria Math" panose="02040503050406030204" pitchFamily="18" charset="0"/>
                      </a:rPr>
                      <m:t>,</m:t>
                    </m:r>
                    <m:sSup>
                      <m:sSupPr>
                        <m:ctrlPr>
                          <a:rPr lang="it-IT" sz="1050" b="0" i="1" dirty="0" smtClean="0">
                            <a:solidFill>
                              <a:srgbClr val="000000"/>
                            </a:solidFill>
                            <a:latin typeface="Cambria Math" panose="02040503050406030204" pitchFamily="18" charset="0"/>
                          </a:rPr>
                        </m:ctrlPr>
                      </m:sSupPr>
                      <m:e>
                        <m:r>
                          <a:rPr lang="it-IT" sz="1050" b="0" i="1" dirty="0" smtClean="0">
                            <a:solidFill>
                              <a:srgbClr val="000000"/>
                            </a:solidFill>
                            <a:latin typeface="Cambria Math" panose="02040503050406030204" pitchFamily="18" charset="0"/>
                          </a:rPr>
                          <m:t>10</m:t>
                        </m:r>
                      </m:e>
                      <m:sup>
                        <m:r>
                          <a:rPr lang="it-IT" sz="1050" b="0" i="1" dirty="0" smtClean="0">
                            <a:solidFill>
                              <a:srgbClr val="000000"/>
                            </a:solidFill>
                            <a:latin typeface="Cambria Math" panose="02040503050406030204" pitchFamily="18" charset="0"/>
                          </a:rPr>
                          <m:t>16</m:t>
                        </m:r>
                      </m:sup>
                    </m:sSup>
                    <m:r>
                      <a:rPr lang="en-IT" sz="1050" i="1" dirty="0" smtClean="0">
                        <a:solidFill>
                          <a:srgbClr val="000000"/>
                        </a:solidFill>
                        <a:latin typeface="Cambria Math" panose="02040503050406030204" pitchFamily="18" charset="0"/>
                      </a:rPr>
                      <m:t>]</m:t>
                    </m:r>
                    <m:sSup>
                      <m:sSupPr>
                        <m:ctrlPr>
                          <a:rPr lang="en-IT" sz="1050" i="1" dirty="0" smtClean="0">
                            <a:solidFill>
                              <a:srgbClr val="000000"/>
                            </a:solidFill>
                            <a:latin typeface="Cambria Math" panose="02040503050406030204" pitchFamily="18" charset="0"/>
                          </a:rPr>
                        </m:ctrlPr>
                      </m:sSupPr>
                      <m:e>
                        <m:r>
                          <a:rPr lang="it-IT" sz="1050" b="0" i="1" dirty="0" smtClean="0">
                            <a:solidFill>
                              <a:srgbClr val="000000"/>
                            </a:solidFill>
                            <a:latin typeface="Cambria Math" panose="02040503050406030204" pitchFamily="18" charset="0"/>
                          </a:rPr>
                          <m:t>𝑐𝑚</m:t>
                        </m:r>
                      </m:e>
                      <m:sup>
                        <m:r>
                          <a:rPr lang="it-IT" sz="1050" b="0" i="1" dirty="0" smtClean="0">
                            <a:solidFill>
                              <a:srgbClr val="000000"/>
                            </a:solidFill>
                            <a:latin typeface="Cambria Math" panose="02040503050406030204" pitchFamily="18" charset="0"/>
                          </a:rPr>
                          <m:t>−3</m:t>
                        </m:r>
                      </m:sup>
                    </m:sSup>
                    <m:r>
                      <a:rPr lang="it-IT" sz="1050" b="0" i="1" dirty="0" smtClean="0">
                        <a:solidFill>
                          <a:srgbClr val="000000"/>
                        </a:solidFill>
                        <a:latin typeface="Cambria Math" panose="02040503050406030204" pitchFamily="18" charset="0"/>
                      </a:rPr>
                      <m:t>  </m:t>
                    </m:r>
                  </m:oMath>
                </a14:m>
                <a:r>
                  <a:rPr lang="en-IT" sz="1050" dirty="0">
                    <a:solidFill>
                      <a:srgbClr val="000000"/>
                    </a:solidFill>
                  </a:rPr>
                  <a:t>) and pump and probe delay (</a:t>
                </a:r>
                <a14:m>
                  <m:oMath xmlns:m="http://schemas.openxmlformats.org/officeDocument/2006/math">
                    <m:r>
                      <m:rPr>
                        <m:sty m:val="p"/>
                      </m:rPr>
                      <a:rPr lang="it-IT" sz="1050" b="0" i="0" smtClean="0">
                        <a:solidFill>
                          <a:srgbClr val="000000"/>
                        </a:solidFill>
                        <a:latin typeface="Cambria Math" panose="02040503050406030204" pitchFamily="18" charset="0"/>
                      </a:rPr>
                      <m:t>Δ</m:t>
                    </m:r>
                    <m:r>
                      <a:rPr lang="it-IT" sz="1050" b="0" i="1" smtClean="0">
                        <a:solidFill>
                          <a:srgbClr val="000000"/>
                        </a:solidFill>
                        <a:latin typeface="Cambria Math" panose="02040503050406030204" pitchFamily="18" charset="0"/>
                      </a:rPr>
                      <m:t>𝑡</m:t>
                    </m:r>
                    <m:r>
                      <a:rPr lang="it-IT" sz="1050" b="0" i="1" smtClean="0">
                        <a:solidFill>
                          <a:srgbClr val="000000"/>
                        </a:solidFill>
                        <a:latin typeface="Cambria Math" panose="02040503050406030204" pitchFamily="18" charset="0"/>
                        <a:ea typeface="Cambria Math" panose="02040503050406030204" pitchFamily="18" charset="0"/>
                      </a:rPr>
                      <m:t>=</m:t>
                    </m:r>
                    <m:d>
                      <m:dPr>
                        <m:begChr m:val="["/>
                        <m:endChr m:val="]"/>
                        <m:ctrlPr>
                          <a:rPr lang="it-IT" sz="1050" b="0" i="1" smtClean="0">
                            <a:solidFill>
                              <a:srgbClr val="000000"/>
                            </a:solidFill>
                            <a:latin typeface="Cambria Math" panose="02040503050406030204" pitchFamily="18" charset="0"/>
                            <a:ea typeface="Cambria Math" panose="02040503050406030204" pitchFamily="18" charset="0"/>
                          </a:rPr>
                        </m:ctrlPr>
                      </m:dPr>
                      <m:e>
                        <m:r>
                          <a:rPr lang="it-IT" sz="1050" b="0" i="1" smtClean="0">
                            <a:solidFill>
                              <a:srgbClr val="000000"/>
                            </a:solidFill>
                            <a:latin typeface="Cambria Math" panose="02040503050406030204" pitchFamily="18" charset="0"/>
                            <a:ea typeface="Cambria Math" panose="02040503050406030204" pitchFamily="18" charset="0"/>
                          </a:rPr>
                          <m:t>0.7−13</m:t>
                        </m:r>
                      </m:e>
                    </m:d>
                    <m:r>
                      <a:rPr lang="it-IT" sz="1050" b="0" i="1" smtClean="0">
                        <a:solidFill>
                          <a:srgbClr val="000000"/>
                        </a:solidFill>
                        <a:latin typeface="Cambria Math" panose="02040503050406030204" pitchFamily="18" charset="0"/>
                        <a:ea typeface="Cambria Math" panose="02040503050406030204" pitchFamily="18" charset="0"/>
                      </a:rPr>
                      <m:t> </m:t>
                    </m:r>
                    <m:r>
                      <a:rPr lang="it-IT" sz="1050" b="0" i="1" smtClean="0">
                        <a:solidFill>
                          <a:srgbClr val="000000"/>
                        </a:solidFill>
                        <a:latin typeface="Cambria Math" panose="02040503050406030204" pitchFamily="18" charset="0"/>
                        <a:ea typeface="Cambria Math" panose="02040503050406030204" pitchFamily="18" charset="0"/>
                      </a:rPr>
                      <m:t>𝑛𝑠</m:t>
                    </m:r>
                    <m:r>
                      <a:rPr lang="it-IT" sz="1050" b="0" i="1" smtClean="0">
                        <a:solidFill>
                          <a:srgbClr val="000000"/>
                        </a:solidFill>
                        <a:latin typeface="Cambria Math" panose="02040503050406030204" pitchFamily="18" charset="0"/>
                        <a:ea typeface="Cambria Math" panose="02040503050406030204" pitchFamily="18" charset="0"/>
                      </a:rPr>
                      <m:t> </m:t>
                    </m:r>
                  </m:oMath>
                </a14:m>
                <a:r>
                  <a:rPr lang="en-IT" sz="1050" dirty="0">
                    <a:solidFill>
                      <a:srgbClr val="000000"/>
                    </a:solidFill>
                  </a:rPr>
                  <a:t>)</a:t>
                </a:r>
              </a:p>
            </p:txBody>
          </p:sp>
        </mc:Choice>
        <mc:Fallback xmlns="">
          <p:sp>
            <p:nvSpPr>
              <p:cNvPr id="38" name="TextBox 37">
                <a:extLst>
                  <a:ext uri="{FF2B5EF4-FFF2-40B4-BE49-F238E27FC236}">
                    <a16:creationId xmlns:a16="http://schemas.microsoft.com/office/drawing/2014/main" id="{52E41F87-D55D-D2CA-0336-8884C920FD5F}"/>
                  </a:ext>
                </a:extLst>
              </p:cNvPr>
              <p:cNvSpPr txBox="1">
                <a:spLocks noRot="1" noChangeAspect="1" noMove="1" noResize="1" noEditPoints="1" noAdjustHandles="1" noChangeArrowheads="1" noChangeShapeType="1" noTextEdit="1"/>
              </p:cNvSpPr>
              <p:nvPr/>
            </p:nvSpPr>
            <p:spPr>
              <a:xfrm>
                <a:off x="9504040" y="1154870"/>
                <a:ext cx="2643841" cy="751168"/>
              </a:xfrm>
              <a:prstGeom prst="rect">
                <a:avLst/>
              </a:prstGeom>
              <a:blipFill>
                <a:blip r:embed="rId11"/>
                <a:stretch>
                  <a:fillRect b="-3279"/>
                </a:stretch>
              </a:blipFill>
            </p:spPr>
            <p:txBody>
              <a:bodyPr/>
              <a:lstStyle/>
              <a:p>
                <a:r>
                  <a:rPr lang="en-IT">
                    <a:noFill/>
                  </a:rPr>
                  <a:t> </a:t>
                </a:r>
              </a:p>
            </p:txBody>
          </p:sp>
        </mc:Fallback>
      </mc:AlternateContent>
      <p:pic>
        <p:nvPicPr>
          <p:cNvPr id="40" name="Picture 39" descr="A graph with colorful lines and numbers&#10;&#10;Description automatically generated">
            <a:extLst>
              <a:ext uri="{FF2B5EF4-FFF2-40B4-BE49-F238E27FC236}">
                <a16:creationId xmlns:a16="http://schemas.microsoft.com/office/drawing/2014/main" id="{8A05B821-2AFF-7A41-7D74-DDE69609FE1D}"/>
              </a:ext>
            </a:extLst>
          </p:cNvPr>
          <p:cNvPicPr>
            <a:picLocks noChangeAspect="1"/>
          </p:cNvPicPr>
          <p:nvPr/>
        </p:nvPicPr>
        <p:blipFill>
          <a:blip r:embed="rId12"/>
          <a:stretch>
            <a:fillRect/>
          </a:stretch>
        </p:blipFill>
        <p:spPr>
          <a:xfrm>
            <a:off x="9341780" y="3802905"/>
            <a:ext cx="2783100" cy="2027306"/>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9AD6E17-5D6D-A944-ABCA-7FAB4FD041D6}"/>
                  </a:ext>
                </a:extLst>
              </p:cNvPr>
              <p:cNvSpPr txBox="1"/>
              <p:nvPr/>
            </p:nvSpPr>
            <p:spPr>
              <a:xfrm>
                <a:off x="10351022" y="5793482"/>
                <a:ext cx="974947" cy="276999"/>
              </a:xfrm>
              <a:prstGeom prst="rect">
                <a:avLst/>
              </a:prstGeom>
              <a:noFill/>
            </p:spPr>
            <p:txBody>
              <a:bodyPr wrap="none" rtlCol="0">
                <a:spAutoFit/>
              </a:bodyPr>
              <a:lstStyle/>
              <a:p>
                <a14:m>
                  <m:oMath xmlns:m="http://schemas.openxmlformats.org/officeDocument/2006/math">
                    <m:r>
                      <a:rPr lang="en-IT" sz="1200" b="1" i="0" dirty="0" smtClean="0">
                        <a:solidFill>
                          <a:schemeClr val="tx1"/>
                        </a:solidFill>
                        <a:latin typeface="Cambria Math" panose="02040503050406030204" pitchFamily="18" charset="0"/>
                      </a:rPr>
                      <m:t>𝚫</m:t>
                    </m:r>
                    <m:r>
                      <a:rPr lang="en-IT" sz="1200" b="1" i="1" dirty="0" smtClean="0">
                        <a:solidFill>
                          <a:schemeClr val="tx1"/>
                        </a:solidFill>
                        <a:latin typeface="Cambria Math" panose="02040503050406030204" pitchFamily="18" charset="0"/>
                      </a:rPr>
                      <m:t> </m:t>
                    </m:r>
                    <m:r>
                      <a:rPr lang="en-IT" sz="1200" b="1" i="1" dirty="0" smtClean="0">
                        <a:solidFill>
                          <a:schemeClr val="tx1"/>
                        </a:solidFill>
                        <a:latin typeface="Cambria Math" panose="02040503050406030204" pitchFamily="18" charset="0"/>
                      </a:rPr>
                      <m:t>𝒕</m:t>
                    </m:r>
                    <m:r>
                      <a:rPr lang="en-IT" sz="1200" b="1" i="1" dirty="0" smtClean="0">
                        <a:solidFill>
                          <a:schemeClr val="tx1"/>
                        </a:solidFill>
                        <a:latin typeface="Cambria Math" panose="02040503050406030204" pitchFamily="18" charset="0"/>
                      </a:rPr>
                      <m:t>  </m:t>
                    </m:r>
                  </m:oMath>
                </a14:m>
                <a:r>
                  <a:rPr lang="en-IT" sz="1200" b="1" dirty="0">
                    <a:solidFill>
                      <a:schemeClr val="tx1"/>
                    </a:solidFill>
                  </a:rPr>
                  <a:t>&lt; 0.7ns</a:t>
                </a:r>
              </a:p>
            </p:txBody>
          </p:sp>
        </mc:Choice>
        <mc:Fallback xmlns="">
          <p:sp>
            <p:nvSpPr>
              <p:cNvPr id="37" name="TextBox 36">
                <a:extLst>
                  <a:ext uri="{FF2B5EF4-FFF2-40B4-BE49-F238E27FC236}">
                    <a16:creationId xmlns:a16="http://schemas.microsoft.com/office/drawing/2014/main" id="{A9AD6E17-5D6D-A944-ABCA-7FAB4FD041D6}"/>
                  </a:ext>
                </a:extLst>
              </p:cNvPr>
              <p:cNvSpPr txBox="1">
                <a:spLocks noRot="1" noChangeAspect="1" noMove="1" noResize="1" noEditPoints="1" noAdjustHandles="1" noChangeArrowheads="1" noChangeShapeType="1" noTextEdit="1"/>
              </p:cNvSpPr>
              <p:nvPr/>
            </p:nvSpPr>
            <p:spPr>
              <a:xfrm>
                <a:off x="10351022" y="5793482"/>
                <a:ext cx="974947" cy="276999"/>
              </a:xfrm>
              <a:prstGeom prst="rect">
                <a:avLst/>
              </a:prstGeom>
              <a:blipFill>
                <a:blip r:embed="rId13"/>
                <a:stretch>
                  <a:fillRect b="-13043"/>
                </a:stretch>
              </a:blipFill>
            </p:spPr>
            <p:txBody>
              <a:bodyPr/>
              <a:lstStyle/>
              <a:p>
                <a:r>
                  <a:rPr lang="en-IT">
                    <a:noFill/>
                  </a:rPr>
                  <a:t> </a:t>
                </a:r>
              </a:p>
            </p:txBody>
          </p:sp>
        </mc:Fallback>
      </mc:AlternateContent>
    </p:spTree>
    <p:extLst>
      <p:ext uri="{BB962C8B-B14F-4D97-AF65-F5344CB8AC3E}">
        <p14:creationId xmlns:p14="http://schemas.microsoft.com/office/powerpoint/2010/main" val="23211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8" grpId="0"/>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35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35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2">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3">
            <a:alphaModFix/>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ctangular object with black text&#10;&#10;Description automatically generated">
            <a:extLst>
              <a:ext uri="{FF2B5EF4-FFF2-40B4-BE49-F238E27FC236}">
                <a16:creationId xmlns:a16="http://schemas.microsoft.com/office/drawing/2014/main" id="{3C8B2630-2862-899E-F5BC-9712DCC69F36}"/>
              </a:ext>
            </a:extLst>
          </p:cNvPr>
          <p:cNvPicPr>
            <a:picLocks noChangeAspect="1"/>
          </p:cNvPicPr>
          <p:nvPr/>
        </p:nvPicPr>
        <p:blipFill>
          <a:blip r:embed="rId14">
            <a:alphaModFix amt="50000"/>
          </a:blip>
          <a:stretch>
            <a:fillRect/>
          </a:stretch>
        </p:blipFill>
        <p:spPr>
          <a:xfrm>
            <a:off x="7691315" y="3033684"/>
            <a:ext cx="3067050" cy="590550"/>
          </a:xfrm>
          <a:prstGeom prst="rect">
            <a:avLst/>
          </a:prstGeom>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5">
            <a:alphaModFix/>
          </a:blip>
          <a:stretch>
            <a:fillRect/>
          </a:stretch>
        </p:blipFill>
        <p:spPr>
          <a:xfrm>
            <a:off x="7188453" y="3636141"/>
            <a:ext cx="2335560" cy="1567284"/>
          </a:xfrm>
          <a:prstGeom prst="rect">
            <a:avLst/>
          </a:prstGeom>
        </p:spPr>
      </p:pic>
      <p:sp>
        <p:nvSpPr>
          <p:cNvPr id="12" name="Footer Placeholder 11">
            <a:extLst>
              <a:ext uri="{FF2B5EF4-FFF2-40B4-BE49-F238E27FC236}">
                <a16:creationId xmlns:a16="http://schemas.microsoft.com/office/drawing/2014/main" id="{A292154A-36AA-3D21-E470-3DC6E4DEB2C2}"/>
              </a:ext>
            </a:extLst>
          </p:cNvPr>
          <p:cNvSpPr>
            <a:spLocks noGrp="1"/>
          </p:cNvSpPr>
          <p:nvPr>
            <p:ph type="ftr" sz="quarter" idx="11"/>
          </p:nvPr>
        </p:nvSpPr>
        <p:spPr/>
        <p:txBody>
          <a:bodyPr/>
          <a:lstStyle/>
          <a:p>
            <a:r>
              <a:rPr lang="en-GB"/>
              <a:t>Beam Dynamics of high brightness beams in RF photoinjector</a:t>
            </a:r>
            <a:endParaRPr lang="en-IT"/>
          </a:p>
        </p:txBody>
      </p:sp>
      <p:sp>
        <p:nvSpPr>
          <p:cNvPr id="16" name="Slide Number Placeholder 15">
            <a:extLst>
              <a:ext uri="{FF2B5EF4-FFF2-40B4-BE49-F238E27FC236}">
                <a16:creationId xmlns:a16="http://schemas.microsoft.com/office/drawing/2014/main" id="{7F22B4C8-2E8F-136A-5F01-60B5921FAE08}"/>
              </a:ext>
            </a:extLst>
          </p:cNvPr>
          <p:cNvSpPr>
            <a:spLocks noGrp="1"/>
          </p:cNvSpPr>
          <p:nvPr>
            <p:ph type="sldNum" sz="quarter" idx="12"/>
          </p:nvPr>
        </p:nvSpPr>
        <p:spPr/>
        <p:txBody>
          <a:bodyPr/>
          <a:lstStyle/>
          <a:p>
            <a:fld id="{423FAE88-FE44-0B47-88A3-ABDC25BA5526}" type="slidenum">
              <a:rPr lang="en-IT" smtClean="0"/>
              <a:t>23</a:t>
            </a:fld>
            <a:endParaRPr lang="en-IT"/>
          </a:p>
        </p:txBody>
      </p:sp>
      <p:sp>
        <p:nvSpPr>
          <p:cNvPr id="13" name="TextBox 12">
            <a:extLst>
              <a:ext uri="{FF2B5EF4-FFF2-40B4-BE49-F238E27FC236}">
                <a16:creationId xmlns:a16="http://schemas.microsoft.com/office/drawing/2014/main" id="{EE4E4F23-92D3-1525-56E9-101F579A232E}"/>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chemeClr val="tx1"/>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1229811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4" descr="Logo&#10;&#10;Description automatically generated">
            <a:extLst>
              <a:ext uri="{FF2B5EF4-FFF2-40B4-BE49-F238E27FC236}">
                <a16:creationId xmlns:a16="http://schemas.microsoft.com/office/drawing/2014/main" id="{D89BC6CA-12C0-D157-DFA2-2D6AEDF60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8" descr="Logo&#10;&#10;Description automatically generated with low confidence">
            <a:extLst>
              <a:ext uri="{FF2B5EF4-FFF2-40B4-BE49-F238E27FC236}">
                <a16:creationId xmlns:a16="http://schemas.microsoft.com/office/drawing/2014/main" id="{608CE4E2-EAC2-02AF-D8D7-843D469B8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0" descr="Logo, icon&#10;&#10;Description automatically generated">
            <a:extLst>
              <a:ext uri="{FF2B5EF4-FFF2-40B4-BE49-F238E27FC236}">
                <a16:creationId xmlns:a16="http://schemas.microsoft.com/office/drawing/2014/main" id="{009153C1-3C30-9526-8D21-6311A55BE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a:extLst>
              <a:ext uri="{FF2B5EF4-FFF2-40B4-BE49-F238E27FC236}">
                <a16:creationId xmlns:a16="http://schemas.microsoft.com/office/drawing/2014/main" id="{BAF635F7-CB55-34C5-DF22-AE282863EB64}"/>
              </a:ext>
            </a:extLst>
          </p:cNvPr>
          <p:cNvSpPr txBox="1"/>
          <p:nvPr/>
        </p:nvSpPr>
        <p:spPr>
          <a:xfrm>
            <a:off x="2594138" y="329626"/>
            <a:ext cx="6581803" cy="584775"/>
          </a:xfrm>
          <a:prstGeom prst="rect">
            <a:avLst/>
          </a:prstGeom>
          <a:noFill/>
        </p:spPr>
        <p:txBody>
          <a:bodyPr wrap="square" rtlCol="0">
            <a:spAutoFit/>
          </a:bodyPr>
          <a:lstStyle/>
          <a:p>
            <a:pPr algn="ctr"/>
            <a:r>
              <a:rPr lang="en-GB" sz="3200" b="1" dirty="0">
                <a:solidFill>
                  <a:schemeClr val="tx1"/>
                </a:solidFill>
                <a:latin typeface="+mj-lt"/>
              </a:rPr>
              <a:t>UCLA Labs</a:t>
            </a:r>
          </a:p>
        </p:txBody>
      </p:sp>
      <p:sp>
        <p:nvSpPr>
          <p:cNvPr id="2" name="Footer Placeholder 1">
            <a:extLst>
              <a:ext uri="{FF2B5EF4-FFF2-40B4-BE49-F238E27FC236}">
                <a16:creationId xmlns:a16="http://schemas.microsoft.com/office/drawing/2014/main" id="{14CFC44B-1153-FC93-29D6-4DA8EC779E8F}"/>
              </a:ext>
            </a:extLst>
          </p:cNvPr>
          <p:cNvSpPr>
            <a:spLocks noGrp="1"/>
          </p:cNvSpPr>
          <p:nvPr>
            <p:ph type="ftr" sz="quarter" idx="11"/>
          </p:nvPr>
        </p:nvSpPr>
        <p:spPr/>
        <p:txBody>
          <a:bodyPr/>
          <a:lstStyle/>
          <a:p>
            <a:r>
              <a:rPr lang="en-GB"/>
              <a:t>Beam Dynamics of high brightness beams in RF photoinjector</a:t>
            </a:r>
            <a:endParaRPr lang="en-IT"/>
          </a:p>
        </p:txBody>
      </p:sp>
      <p:sp>
        <p:nvSpPr>
          <p:cNvPr id="4" name="Slide Number Placeholder 3">
            <a:extLst>
              <a:ext uri="{FF2B5EF4-FFF2-40B4-BE49-F238E27FC236}">
                <a16:creationId xmlns:a16="http://schemas.microsoft.com/office/drawing/2014/main" id="{6C2139ED-B529-2A00-0D82-6D4C2488EC23}"/>
              </a:ext>
            </a:extLst>
          </p:cNvPr>
          <p:cNvSpPr>
            <a:spLocks noGrp="1"/>
          </p:cNvSpPr>
          <p:nvPr>
            <p:ph type="sldNum" sz="quarter" idx="12"/>
          </p:nvPr>
        </p:nvSpPr>
        <p:spPr/>
        <p:txBody>
          <a:bodyPr/>
          <a:lstStyle/>
          <a:p>
            <a:fld id="{423FAE88-FE44-0B47-88A3-ABDC25BA5526}" type="slidenum">
              <a:rPr lang="en-IT" smtClean="0"/>
              <a:t>24</a:t>
            </a:fld>
            <a:endParaRPr lang="en-IT"/>
          </a:p>
        </p:txBody>
      </p:sp>
      <p:sp>
        <p:nvSpPr>
          <p:cNvPr id="3" name="TextBox 2">
            <a:extLst>
              <a:ext uri="{FF2B5EF4-FFF2-40B4-BE49-F238E27FC236}">
                <a16:creationId xmlns:a16="http://schemas.microsoft.com/office/drawing/2014/main" id="{D9819354-DAF9-DFB8-3711-D824EF748663}"/>
              </a:ext>
            </a:extLst>
          </p:cNvPr>
          <p:cNvSpPr txBox="1"/>
          <p:nvPr/>
        </p:nvSpPr>
        <p:spPr>
          <a:xfrm>
            <a:off x="2022984" y="998943"/>
            <a:ext cx="1621021" cy="369332"/>
          </a:xfrm>
          <a:prstGeom prst="rect">
            <a:avLst/>
          </a:prstGeom>
          <a:noFill/>
        </p:spPr>
        <p:txBody>
          <a:bodyPr wrap="none" rtlCol="0">
            <a:spAutoFit/>
          </a:bodyPr>
          <a:lstStyle/>
          <a:p>
            <a:r>
              <a:rPr lang="en-IT" sz="1800" dirty="0">
                <a:solidFill>
                  <a:schemeClr val="tx1"/>
                </a:solidFill>
              </a:rPr>
              <a:t>MOTHRA Lab</a:t>
            </a:r>
          </a:p>
        </p:txBody>
      </p:sp>
      <p:sp>
        <p:nvSpPr>
          <p:cNvPr id="5" name="TextBox 4">
            <a:extLst>
              <a:ext uri="{FF2B5EF4-FFF2-40B4-BE49-F238E27FC236}">
                <a16:creationId xmlns:a16="http://schemas.microsoft.com/office/drawing/2014/main" id="{00DBC17C-A55B-20B5-5251-FEFFCE426FBF}"/>
              </a:ext>
            </a:extLst>
          </p:cNvPr>
          <p:cNvSpPr txBox="1"/>
          <p:nvPr/>
        </p:nvSpPr>
        <p:spPr>
          <a:xfrm>
            <a:off x="8352637" y="998943"/>
            <a:ext cx="1505605" cy="369332"/>
          </a:xfrm>
          <a:prstGeom prst="rect">
            <a:avLst/>
          </a:prstGeom>
          <a:noFill/>
        </p:spPr>
        <p:txBody>
          <a:bodyPr wrap="none" rtlCol="0">
            <a:spAutoFit/>
          </a:bodyPr>
          <a:lstStyle/>
          <a:p>
            <a:r>
              <a:rPr lang="en-IT" sz="1800" dirty="0">
                <a:solidFill>
                  <a:schemeClr val="tx1"/>
                </a:solidFill>
              </a:rPr>
              <a:t>MITHRA Lab</a:t>
            </a:r>
          </a:p>
        </p:txBody>
      </p:sp>
      <p:sp>
        <p:nvSpPr>
          <p:cNvPr id="6" name="TextBox 5">
            <a:extLst>
              <a:ext uri="{FF2B5EF4-FFF2-40B4-BE49-F238E27FC236}">
                <a16:creationId xmlns:a16="http://schemas.microsoft.com/office/drawing/2014/main" id="{494754FE-9D83-B9D8-090E-C3D655AC77E9}"/>
              </a:ext>
            </a:extLst>
          </p:cNvPr>
          <p:cNvSpPr txBox="1"/>
          <p:nvPr/>
        </p:nvSpPr>
        <p:spPr>
          <a:xfrm>
            <a:off x="438757" y="3850662"/>
            <a:ext cx="5008108" cy="738664"/>
          </a:xfrm>
          <a:prstGeom prst="rect">
            <a:avLst/>
          </a:prstGeom>
          <a:noFill/>
        </p:spPr>
        <p:txBody>
          <a:bodyPr wrap="square" rtlCol="0">
            <a:spAutoFit/>
          </a:bodyPr>
          <a:lstStyle/>
          <a:p>
            <a:pPr algn="just"/>
            <a:r>
              <a:rPr lang="en-GB" sz="1400" dirty="0">
                <a:solidFill>
                  <a:srgbClr val="000000"/>
                </a:solidFill>
              </a:rPr>
              <a:t>Development of ultra-high gradient RF accelerators and infrastructure development towards an ultra-compact X-ray free electron laser.</a:t>
            </a:r>
            <a:endParaRPr lang="en-IT" sz="1400" dirty="0">
              <a:solidFill>
                <a:srgbClr val="000000"/>
              </a:solidFill>
            </a:endParaRPr>
          </a:p>
        </p:txBody>
      </p:sp>
      <p:sp>
        <p:nvSpPr>
          <p:cNvPr id="7" name="TextBox 6">
            <a:extLst>
              <a:ext uri="{FF2B5EF4-FFF2-40B4-BE49-F238E27FC236}">
                <a16:creationId xmlns:a16="http://schemas.microsoft.com/office/drawing/2014/main" id="{D714B418-B4D4-355B-8C55-A8ACD9F6FD7B}"/>
              </a:ext>
            </a:extLst>
          </p:cNvPr>
          <p:cNvSpPr txBox="1"/>
          <p:nvPr/>
        </p:nvSpPr>
        <p:spPr>
          <a:xfrm>
            <a:off x="438757" y="4679866"/>
            <a:ext cx="5008108" cy="523220"/>
          </a:xfrm>
          <a:prstGeom prst="rect">
            <a:avLst/>
          </a:prstGeom>
          <a:noFill/>
        </p:spPr>
        <p:txBody>
          <a:bodyPr wrap="square" rtlCol="0">
            <a:spAutoFit/>
          </a:bodyPr>
          <a:lstStyle/>
          <a:p>
            <a:pPr algn="just"/>
            <a:r>
              <a:rPr lang="en-GB" sz="1400" dirty="0">
                <a:solidFill>
                  <a:srgbClr val="000000"/>
                </a:solidFill>
              </a:rPr>
              <a:t>Quantify the potential improvements in brightness achievable at the cathode when operated at cryogenic temperatures.</a:t>
            </a:r>
            <a:endParaRPr lang="en-IT" sz="1400" dirty="0">
              <a:solidFill>
                <a:srgbClr val="000000"/>
              </a:solidFill>
            </a:endParaRPr>
          </a:p>
        </p:txBody>
      </p:sp>
      <p:pic>
        <p:nvPicPr>
          <p:cNvPr id="26" name="Picture 25" descr="A diagram of a light source&#10;&#10;Description automatically generated">
            <a:extLst>
              <a:ext uri="{FF2B5EF4-FFF2-40B4-BE49-F238E27FC236}">
                <a16:creationId xmlns:a16="http://schemas.microsoft.com/office/drawing/2014/main" id="{288176DF-7C75-08E4-2DA4-4FCCC4D9B488}"/>
              </a:ext>
            </a:extLst>
          </p:cNvPr>
          <p:cNvPicPr>
            <a:picLocks noChangeAspect="1"/>
          </p:cNvPicPr>
          <p:nvPr/>
        </p:nvPicPr>
        <p:blipFill>
          <a:blip r:embed="rId6"/>
          <a:stretch>
            <a:fillRect/>
          </a:stretch>
        </p:blipFill>
        <p:spPr>
          <a:xfrm>
            <a:off x="438757" y="1762207"/>
            <a:ext cx="5087178" cy="1997915"/>
          </a:xfrm>
          <a:prstGeom prst="rect">
            <a:avLst/>
          </a:prstGeom>
        </p:spPr>
      </p:pic>
      <p:pic>
        <p:nvPicPr>
          <p:cNvPr id="28" name="Picture 27" descr="Diagram of a low energy production line&#10;&#10;Description automatically generated">
            <a:extLst>
              <a:ext uri="{FF2B5EF4-FFF2-40B4-BE49-F238E27FC236}">
                <a16:creationId xmlns:a16="http://schemas.microsoft.com/office/drawing/2014/main" id="{7215641D-D589-C934-8892-31D67CF16328}"/>
              </a:ext>
            </a:extLst>
          </p:cNvPr>
          <p:cNvPicPr>
            <a:picLocks noChangeAspect="1"/>
          </p:cNvPicPr>
          <p:nvPr/>
        </p:nvPicPr>
        <p:blipFill>
          <a:blip r:embed="rId7"/>
          <a:stretch>
            <a:fillRect/>
          </a:stretch>
        </p:blipFill>
        <p:spPr>
          <a:xfrm>
            <a:off x="6399724" y="1331331"/>
            <a:ext cx="5078920" cy="2761917"/>
          </a:xfrm>
          <a:prstGeom prst="rect">
            <a:avLst/>
          </a:prstGeom>
        </p:spPr>
      </p:pic>
      <p:sp>
        <p:nvSpPr>
          <p:cNvPr id="29" name="TextBox 28">
            <a:extLst>
              <a:ext uri="{FF2B5EF4-FFF2-40B4-BE49-F238E27FC236}">
                <a16:creationId xmlns:a16="http://schemas.microsoft.com/office/drawing/2014/main" id="{428FE892-6E67-2C32-065C-DF561B913244}"/>
              </a:ext>
            </a:extLst>
          </p:cNvPr>
          <p:cNvSpPr txBox="1"/>
          <p:nvPr/>
        </p:nvSpPr>
        <p:spPr>
          <a:xfrm>
            <a:off x="6286345" y="4327716"/>
            <a:ext cx="5305678" cy="523220"/>
          </a:xfrm>
          <a:prstGeom prst="rect">
            <a:avLst/>
          </a:prstGeom>
          <a:noFill/>
        </p:spPr>
        <p:txBody>
          <a:bodyPr wrap="square" rtlCol="0">
            <a:spAutoFit/>
          </a:bodyPr>
          <a:lstStyle/>
          <a:p>
            <a:pPr algn="just"/>
            <a:r>
              <a:rPr lang="en-GB" sz="1400" b="0" i="0" dirty="0">
                <a:solidFill>
                  <a:srgbClr val="000000"/>
                </a:solidFill>
                <a:effectLst/>
                <a:latin typeface="Arial" panose="020B0604020202020204" pitchFamily="34" charset="0"/>
              </a:rPr>
              <a:t>MITHRA is a constructed electron linear accelerator test facility situated on UCLA’s southwest campus in Westwood</a:t>
            </a:r>
            <a:endParaRPr lang="en-IT" sz="1400" dirty="0">
              <a:solidFill>
                <a:srgbClr val="000000"/>
              </a:solidFill>
            </a:endParaRPr>
          </a:p>
        </p:txBody>
      </p:sp>
      <p:sp>
        <p:nvSpPr>
          <p:cNvPr id="30" name="TextBox 29">
            <a:extLst>
              <a:ext uri="{FF2B5EF4-FFF2-40B4-BE49-F238E27FC236}">
                <a16:creationId xmlns:a16="http://schemas.microsoft.com/office/drawing/2014/main" id="{D369CEFE-1C1B-6E41-028B-A57969806A07}"/>
              </a:ext>
            </a:extLst>
          </p:cNvPr>
          <p:cNvSpPr txBox="1"/>
          <p:nvPr/>
        </p:nvSpPr>
        <p:spPr>
          <a:xfrm>
            <a:off x="6286345" y="4853701"/>
            <a:ext cx="5436937" cy="954107"/>
          </a:xfrm>
          <a:prstGeom prst="rect">
            <a:avLst/>
          </a:prstGeom>
          <a:noFill/>
        </p:spPr>
        <p:txBody>
          <a:bodyPr wrap="square" rtlCol="0">
            <a:spAutoFit/>
          </a:bodyPr>
          <a:lstStyle/>
          <a:p>
            <a:pPr algn="just"/>
            <a:r>
              <a:rPr lang="en-GB" sz="1400" dirty="0">
                <a:solidFill>
                  <a:srgbClr val="000000"/>
                </a:solidFill>
              </a:rPr>
              <a:t>T</a:t>
            </a:r>
            <a:r>
              <a:rPr lang="en-GB" sz="1400" b="0" i="0" dirty="0">
                <a:solidFill>
                  <a:srgbClr val="000000"/>
                </a:solidFill>
                <a:effectLst/>
                <a:latin typeface="Arial" panose="020B0604020202020204" pitchFamily="34" charset="0"/>
              </a:rPr>
              <a:t>he facility will conduct initial proof-of-principle experiments in areas such as the ultra-compact X-ray free-electron laser,</a:t>
            </a:r>
            <a:br>
              <a:rPr lang="en-GB" sz="1400" dirty="0">
                <a:solidFill>
                  <a:srgbClr val="000000"/>
                </a:solidFill>
              </a:rPr>
            </a:br>
            <a:r>
              <a:rPr lang="en-GB" sz="1400" b="0" i="0" dirty="0">
                <a:solidFill>
                  <a:srgbClr val="000000"/>
                </a:solidFill>
                <a:effectLst/>
                <a:latin typeface="Arial" panose="020B0604020202020204" pitchFamily="34" charset="0"/>
              </a:rPr>
              <a:t>advanced dielectric </a:t>
            </a:r>
            <a:r>
              <a:rPr lang="en-GB" sz="1400" b="0" i="0" dirty="0" err="1">
                <a:solidFill>
                  <a:srgbClr val="000000"/>
                </a:solidFill>
                <a:effectLst/>
                <a:latin typeface="Arial" panose="020B0604020202020204" pitchFamily="34" charset="0"/>
              </a:rPr>
              <a:t>wakefield</a:t>
            </a:r>
            <a:r>
              <a:rPr lang="en-GB" sz="1400" b="0" i="0" dirty="0">
                <a:solidFill>
                  <a:srgbClr val="000000"/>
                </a:solidFill>
                <a:effectLst/>
                <a:latin typeface="Arial" panose="020B0604020202020204" pitchFamily="34" charset="0"/>
              </a:rPr>
              <a:t> acceleration, bi-harmonic nonlinear inverse Compton scattering, and various radiation detectors.</a:t>
            </a:r>
            <a:endParaRPr lang="en-IT" sz="1400" dirty="0">
              <a:solidFill>
                <a:srgbClr val="000000"/>
              </a:solidFill>
            </a:endParaRPr>
          </a:p>
        </p:txBody>
      </p:sp>
      <p:sp>
        <p:nvSpPr>
          <p:cNvPr id="32" name="TextBox 31">
            <a:extLst>
              <a:ext uri="{FF2B5EF4-FFF2-40B4-BE49-F238E27FC236}">
                <a16:creationId xmlns:a16="http://schemas.microsoft.com/office/drawing/2014/main" id="{FC55627C-CB51-C0C1-9780-9B23FC499F74}"/>
              </a:ext>
            </a:extLst>
          </p:cNvPr>
          <p:cNvSpPr txBox="1"/>
          <p:nvPr/>
        </p:nvSpPr>
        <p:spPr>
          <a:xfrm>
            <a:off x="33275" y="5351777"/>
            <a:ext cx="6098146" cy="507831"/>
          </a:xfrm>
          <a:prstGeom prst="rect">
            <a:avLst/>
          </a:prstGeom>
          <a:noFill/>
        </p:spPr>
        <p:txBody>
          <a:bodyPr wrap="square">
            <a:spAutoFit/>
          </a:bodyPr>
          <a:lstStyle/>
          <a:p>
            <a:pPr algn="l"/>
            <a:r>
              <a:rPr lang="en-GB" b="0" i="0" dirty="0">
                <a:solidFill>
                  <a:srgbClr val="979797"/>
                </a:solidFill>
                <a:effectLst/>
                <a:latin typeface="Georgia" panose="02040502050405020303" pitchFamily="18" charset="0"/>
              </a:rPr>
              <a:t>[*]Lawler, G. E., A. </a:t>
            </a:r>
            <a:r>
              <a:rPr lang="en-GB" b="0" i="0" dirty="0" err="1">
                <a:solidFill>
                  <a:srgbClr val="979797"/>
                </a:solidFill>
                <a:effectLst/>
                <a:latin typeface="Georgia" panose="02040502050405020303" pitchFamily="18" charset="0"/>
              </a:rPr>
              <a:t>Fukasawa</a:t>
            </a:r>
            <a:r>
              <a:rPr lang="en-GB" b="0" i="0" dirty="0">
                <a:solidFill>
                  <a:srgbClr val="979797"/>
                </a:solidFill>
                <a:effectLst/>
                <a:latin typeface="Georgia" panose="02040502050405020303" pitchFamily="18" charset="0"/>
              </a:rPr>
              <a:t>, N. </a:t>
            </a:r>
            <a:r>
              <a:rPr lang="en-GB" b="0" i="0" dirty="0" err="1">
                <a:solidFill>
                  <a:srgbClr val="979797"/>
                </a:solidFill>
                <a:effectLst/>
                <a:latin typeface="Georgia" panose="02040502050405020303" pitchFamily="18" charset="0"/>
              </a:rPr>
              <a:t>Majernik</a:t>
            </a:r>
            <a:r>
              <a:rPr lang="en-GB" b="0" i="0" dirty="0">
                <a:solidFill>
                  <a:srgbClr val="979797"/>
                </a:solidFill>
                <a:effectLst/>
                <a:latin typeface="Georgia" panose="02040502050405020303" pitchFamily="18" charset="0"/>
              </a:rPr>
              <a:t>, J. R. Parsons, J. B. Rosenzweig, Y. Sakai, and A. Suraj. 2022. “</a:t>
            </a:r>
            <a:r>
              <a:rPr lang="en-GB" b="0" i="0" dirty="0" err="1">
                <a:solidFill>
                  <a:srgbClr val="979797"/>
                </a:solidFill>
                <a:effectLst/>
                <a:latin typeface="Georgia" panose="02040502050405020303" pitchFamily="18" charset="0"/>
              </a:rPr>
              <a:t>CrYogenic</a:t>
            </a:r>
            <a:r>
              <a:rPr lang="en-GB" b="0" i="0" dirty="0">
                <a:solidFill>
                  <a:srgbClr val="979797"/>
                </a:solidFill>
                <a:effectLst/>
                <a:latin typeface="Georgia" panose="02040502050405020303" pitchFamily="18" charset="0"/>
              </a:rPr>
              <a:t> Brightness-Optimized Radiofrequency Gun (CYBORG).” In </a:t>
            </a:r>
            <a:r>
              <a:rPr lang="en-GB" b="0" i="1" dirty="0">
                <a:solidFill>
                  <a:srgbClr val="979797"/>
                </a:solidFill>
                <a:effectLst/>
                <a:latin typeface="Georgia" panose="02040502050405020303" pitchFamily="18" charset="0"/>
              </a:rPr>
              <a:t>Proc. IPAC’22</a:t>
            </a:r>
            <a:r>
              <a:rPr lang="en-GB" b="0" i="0" dirty="0">
                <a:solidFill>
                  <a:srgbClr val="979797"/>
                </a:solidFill>
                <a:effectLst/>
                <a:latin typeface="Georgia" panose="02040502050405020303" pitchFamily="18" charset="0"/>
              </a:rPr>
              <a:t>, 2544–47. International Particle Accelerator Conference 13. </a:t>
            </a:r>
            <a:r>
              <a:rPr lang="en-GB" b="0" i="0" dirty="0" err="1">
                <a:solidFill>
                  <a:srgbClr val="979797"/>
                </a:solidFill>
                <a:effectLst/>
                <a:latin typeface="Georgia" panose="02040502050405020303" pitchFamily="18" charset="0"/>
              </a:rPr>
              <a:t>JACoW</a:t>
            </a:r>
            <a:r>
              <a:rPr lang="en-GB" b="0" i="0" dirty="0">
                <a:solidFill>
                  <a:srgbClr val="979797"/>
                </a:solidFill>
                <a:effectLst/>
                <a:latin typeface="Georgia" panose="02040502050405020303" pitchFamily="18" charset="0"/>
              </a:rPr>
              <a:t> Publishing, Geneva, Switzerland. </a:t>
            </a:r>
          </a:p>
        </p:txBody>
      </p:sp>
      <p:sp>
        <p:nvSpPr>
          <p:cNvPr id="33" name="TextBox 32">
            <a:extLst>
              <a:ext uri="{FF2B5EF4-FFF2-40B4-BE49-F238E27FC236}">
                <a16:creationId xmlns:a16="http://schemas.microsoft.com/office/drawing/2014/main" id="{D1CC2C6F-069E-2056-0BBE-D5BB2CEB522D}"/>
              </a:ext>
            </a:extLst>
          </p:cNvPr>
          <p:cNvSpPr txBox="1"/>
          <p:nvPr/>
        </p:nvSpPr>
        <p:spPr>
          <a:xfrm>
            <a:off x="6249529" y="5743641"/>
            <a:ext cx="5711820" cy="230832"/>
          </a:xfrm>
          <a:prstGeom prst="rect">
            <a:avLst/>
          </a:prstGeom>
          <a:noFill/>
        </p:spPr>
        <p:txBody>
          <a:bodyPr wrap="none" rtlCol="0">
            <a:spAutoFit/>
          </a:bodyPr>
          <a:lstStyle/>
          <a:p>
            <a:r>
              <a:rPr lang="en-GB" dirty="0">
                <a:solidFill>
                  <a:schemeClr val="bg1">
                    <a:lumMod val="65000"/>
                  </a:schemeClr>
                </a:solidFill>
              </a:rPr>
              <a:t>[*] O. Williams, et al., Overview and Commissioning Status of the UCLA MITHRA Facility, submitted on MDPI</a:t>
            </a:r>
            <a:endParaRPr lang="en-IT" dirty="0">
              <a:solidFill>
                <a:schemeClr val="bg1">
                  <a:lumMod val="65000"/>
                </a:schemeClr>
              </a:solidFill>
            </a:endParaRPr>
          </a:p>
        </p:txBody>
      </p:sp>
    </p:spTree>
    <p:extLst>
      <p:ext uri="{BB962C8B-B14F-4D97-AF65-F5344CB8AC3E}">
        <p14:creationId xmlns:p14="http://schemas.microsoft.com/office/powerpoint/2010/main" val="1612541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of a graph showing a curve&#10;&#10;Description automatically generated with medium confidence">
            <a:extLst>
              <a:ext uri="{FF2B5EF4-FFF2-40B4-BE49-F238E27FC236}">
                <a16:creationId xmlns:a16="http://schemas.microsoft.com/office/drawing/2014/main" id="{62EFE386-D03D-84C0-A821-9846131E4D1E}"/>
              </a:ext>
            </a:extLst>
          </p:cNvPr>
          <p:cNvPicPr>
            <a:picLocks noChangeAspect="1"/>
          </p:cNvPicPr>
          <p:nvPr/>
        </p:nvPicPr>
        <p:blipFill rotWithShape="1">
          <a:blip r:embed="rId5"/>
          <a:srcRect l="9798" r="6085"/>
          <a:stretch/>
        </p:blipFill>
        <p:spPr>
          <a:xfrm>
            <a:off x="8331601" y="773672"/>
            <a:ext cx="3909423" cy="2604297"/>
          </a:xfrm>
          <a:prstGeom prst="rect">
            <a:avLst/>
          </a:prstGeom>
        </p:spPr>
      </p:pic>
      <p:pic>
        <p:nvPicPr>
          <p:cNvPr id="18" name="Picture 17" descr="A graph with a line graph&#10;&#10;Description automatically generated">
            <a:extLst>
              <a:ext uri="{FF2B5EF4-FFF2-40B4-BE49-F238E27FC236}">
                <a16:creationId xmlns:a16="http://schemas.microsoft.com/office/drawing/2014/main" id="{D482C51E-50DC-CF91-6627-DA0A7EDE0191}"/>
              </a:ext>
            </a:extLst>
          </p:cNvPr>
          <p:cNvPicPr>
            <a:picLocks noChangeAspect="1"/>
          </p:cNvPicPr>
          <p:nvPr/>
        </p:nvPicPr>
        <p:blipFill rotWithShape="1">
          <a:blip r:embed="rId6"/>
          <a:srcRect t="3691"/>
          <a:stretch/>
        </p:blipFill>
        <p:spPr>
          <a:xfrm>
            <a:off x="6460931" y="3276371"/>
            <a:ext cx="3909423" cy="2710438"/>
          </a:xfrm>
          <a:prstGeom prst="rect">
            <a:avLst/>
          </a:prstGeom>
        </p:spPr>
      </p:pic>
      <p:sp>
        <p:nvSpPr>
          <p:cNvPr id="2" name="Footer Placeholder 1">
            <a:extLst>
              <a:ext uri="{FF2B5EF4-FFF2-40B4-BE49-F238E27FC236}">
                <a16:creationId xmlns:a16="http://schemas.microsoft.com/office/drawing/2014/main" id="{3D7A959E-E515-10E2-B044-ADD6778C3753}"/>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C44916A4-965A-1530-7779-E0E41C8E3158}"/>
              </a:ext>
            </a:extLst>
          </p:cNvPr>
          <p:cNvSpPr>
            <a:spLocks noGrp="1"/>
          </p:cNvSpPr>
          <p:nvPr>
            <p:ph type="sldNum" sz="quarter" idx="12"/>
          </p:nvPr>
        </p:nvSpPr>
        <p:spPr/>
        <p:txBody>
          <a:bodyPr/>
          <a:lstStyle/>
          <a:p>
            <a:fld id="{423FAE88-FE44-0B47-88A3-ABDC25BA5526}" type="slidenum">
              <a:rPr lang="en-IT" smtClean="0"/>
              <a:t>25</a:t>
            </a:fld>
            <a:endParaRPr lang="en-IT"/>
          </a:p>
        </p:txBody>
      </p:sp>
      <p:pic>
        <p:nvPicPr>
          <p:cNvPr id="4" name="Picture 24" descr="Logo&#10;&#10;Description automatically generated">
            <a:extLst>
              <a:ext uri="{FF2B5EF4-FFF2-40B4-BE49-F238E27FC236}">
                <a16:creationId xmlns:a16="http://schemas.microsoft.com/office/drawing/2014/main" id="{BF5670DB-410F-DF9B-A93A-B5E06D54CE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8" descr="Logo&#10;&#10;Description automatically generated with low confidence">
            <a:extLst>
              <a:ext uri="{FF2B5EF4-FFF2-40B4-BE49-F238E27FC236}">
                <a16:creationId xmlns:a16="http://schemas.microsoft.com/office/drawing/2014/main" id="{8ED2BE93-893C-144E-5A22-BC11FECC33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Logo, icon&#10;&#10;Description automatically generated">
            <a:extLst>
              <a:ext uri="{FF2B5EF4-FFF2-40B4-BE49-F238E27FC236}">
                <a16:creationId xmlns:a16="http://schemas.microsoft.com/office/drawing/2014/main" id="{53D717B4-2E54-D00C-9574-C717DDED12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24">
            <a:extLst>
              <a:ext uri="{FF2B5EF4-FFF2-40B4-BE49-F238E27FC236}">
                <a16:creationId xmlns:a16="http://schemas.microsoft.com/office/drawing/2014/main" id="{2B9F807D-1F49-9910-904F-EA32A772CBBF}"/>
              </a:ext>
            </a:extLst>
          </p:cNvPr>
          <p:cNvSpPr txBox="1"/>
          <p:nvPr/>
        </p:nvSpPr>
        <p:spPr>
          <a:xfrm>
            <a:off x="2594138" y="329626"/>
            <a:ext cx="6581803" cy="584775"/>
          </a:xfrm>
          <a:prstGeom prst="rect">
            <a:avLst/>
          </a:prstGeom>
          <a:noFill/>
        </p:spPr>
        <p:txBody>
          <a:bodyPr wrap="square" rtlCol="0">
            <a:spAutoFit/>
          </a:bodyPr>
          <a:lstStyle/>
          <a:p>
            <a:pPr algn="ctr"/>
            <a:r>
              <a:rPr lang="en-GB" sz="3200" b="1" dirty="0">
                <a:solidFill>
                  <a:schemeClr val="tx1"/>
                </a:solidFill>
                <a:latin typeface="+mj-lt"/>
              </a:rPr>
              <a:t>Magnetic Characterization</a:t>
            </a:r>
          </a:p>
        </p:txBody>
      </p:sp>
      <p:pic>
        <p:nvPicPr>
          <p:cNvPr id="9" name="Picture 8" descr="A collage of a machine&#10;&#10;Description automatically generated">
            <a:extLst>
              <a:ext uri="{FF2B5EF4-FFF2-40B4-BE49-F238E27FC236}">
                <a16:creationId xmlns:a16="http://schemas.microsoft.com/office/drawing/2014/main" id="{EC1DC6BA-8737-C910-7BEE-3048FE594DF8}"/>
              </a:ext>
            </a:extLst>
          </p:cNvPr>
          <p:cNvPicPr>
            <a:picLocks noChangeAspect="1"/>
          </p:cNvPicPr>
          <p:nvPr/>
        </p:nvPicPr>
        <p:blipFill>
          <a:blip r:embed="rId10"/>
          <a:stretch>
            <a:fillRect/>
          </a:stretch>
        </p:blipFill>
        <p:spPr>
          <a:xfrm>
            <a:off x="0" y="3421973"/>
            <a:ext cx="4617104" cy="2373451"/>
          </a:xfrm>
          <a:prstGeom prst="rect">
            <a:avLst/>
          </a:prstGeom>
        </p:spPr>
      </p:pic>
      <p:pic>
        <p:nvPicPr>
          <p:cNvPr id="10" name="IMG_7479_2EA799E8-38C5-4DCA-BACF-0E8CFFDF9B96.mp4">
            <a:hlinkClick r:id="" action="ppaction://media"/>
            <a:extLst>
              <a:ext uri="{FF2B5EF4-FFF2-40B4-BE49-F238E27FC236}">
                <a16:creationId xmlns:a16="http://schemas.microsoft.com/office/drawing/2014/main" id="{0EC9EFB2-E92A-ADE3-ACF1-9D41645BFCE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378307" y="1122508"/>
            <a:ext cx="2006889" cy="35678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8C49BD83-3F1D-2E6C-ED86-F4D8CD6D6F25}"/>
              </a:ext>
            </a:extLst>
          </p:cNvPr>
          <p:cNvPicPr>
            <a:picLocks noChangeAspect="1"/>
          </p:cNvPicPr>
          <p:nvPr/>
        </p:nvPicPr>
        <p:blipFill rotWithShape="1">
          <a:blip r:embed="rId12"/>
          <a:srcRect l="8395" t="13786" r="10370" b="5885"/>
          <a:stretch/>
        </p:blipFill>
        <p:spPr>
          <a:xfrm rot="5400000">
            <a:off x="6474167" y="1208293"/>
            <a:ext cx="1839972" cy="1364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machine with wires and cables&#10;&#10;Description automatically generated">
            <a:extLst>
              <a:ext uri="{FF2B5EF4-FFF2-40B4-BE49-F238E27FC236}">
                <a16:creationId xmlns:a16="http://schemas.microsoft.com/office/drawing/2014/main" id="{44DF94BD-6A00-CC24-AFDA-5A30923A1D3D}"/>
              </a:ext>
            </a:extLst>
          </p:cNvPr>
          <p:cNvPicPr>
            <a:picLocks noChangeAspect="1"/>
          </p:cNvPicPr>
          <p:nvPr/>
        </p:nvPicPr>
        <p:blipFill rotWithShape="1">
          <a:blip r:embed="rId13"/>
          <a:srcRect l="17767" r="30617" b="13786"/>
          <a:stretch/>
        </p:blipFill>
        <p:spPr>
          <a:xfrm rot="5400000">
            <a:off x="4765834" y="4092050"/>
            <a:ext cx="1639477" cy="2053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diagram of a magnetic field&#10;&#10;Description automatically generated">
            <a:extLst>
              <a:ext uri="{FF2B5EF4-FFF2-40B4-BE49-F238E27FC236}">
                <a16:creationId xmlns:a16="http://schemas.microsoft.com/office/drawing/2014/main" id="{2414F02C-4754-55A1-C468-971B25CA17EC}"/>
              </a:ext>
            </a:extLst>
          </p:cNvPr>
          <p:cNvPicPr>
            <a:picLocks noChangeAspect="1"/>
          </p:cNvPicPr>
          <p:nvPr/>
        </p:nvPicPr>
        <p:blipFill>
          <a:blip r:embed="rId14"/>
          <a:stretch>
            <a:fillRect/>
          </a:stretch>
        </p:blipFill>
        <p:spPr>
          <a:xfrm>
            <a:off x="9272678" y="4170212"/>
            <a:ext cx="2874390" cy="1731424"/>
          </a:xfrm>
          <a:prstGeom prst="rect">
            <a:avLst/>
          </a:prstGeom>
        </p:spPr>
      </p:pic>
      <p:sp>
        <p:nvSpPr>
          <p:cNvPr id="23" name="TextBox 22">
            <a:extLst>
              <a:ext uri="{FF2B5EF4-FFF2-40B4-BE49-F238E27FC236}">
                <a16:creationId xmlns:a16="http://schemas.microsoft.com/office/drawing/2014/main" id="{7FCB9A1E-5B27-F79A-4CF5-0F5296ED6D76}"/>
              </a:ext>
            </a:extLst>
          </p:cNvPr>
          <p:cNvSpPr txBox="1"/>
          <p:nvPr/>
        </p:nvSpPr>
        <p:spPr>
          <a:xfrm>
            <a:off x="322796" y="1255816"/>
            <a:ext cx="3728855" cy="2062103"/>
          </a:xfrm>
          <a:prstGeom prst="rect">
            <a:avLst/>
          </a:prstGeom>
          <a:noFill/>
        </p:spPr>
        <p:txBody>
          <a:bodyPr wrap="square" rtlCol="0">
            <a:spAutoFit/>
          </a:bodyPr>
          <a:lstStyle/>
          <a:p>
            <a:pPr algn="just"/>
            <a:r>
              <a:rPr lang="en-GB" sz="1600" dirty="0">
                <a:solidFill>
                  <a:srgbClr val="000000"/>
                </a:solidFill>
              </a:rPr>
              <a:t>M</a:t>
            </a:r>
            <a:r>
              <a:rPr lang="en-GB" sz="1600" b="0" i="0" dirty="0">
                <a:solidFill>
                  <a:srgbClr val="000000"/>
                </a:solidFill>
                <a:effectLst/>
                <a:latin typeface="Arial" panose="020B0604020202020204" pitchFamily="34" charset="0"/>
              </a:rPr>
              <a:t>otors connected to a </a:t>
            </a:r>
            <a:r>
              <a:rPr lang="en-GB" sz="1600" b="1" i="0" dirty="0">
                <a:solidFill>
                  <a:srgbClr val="000000"/>
                </a:solidFill>
                <a:effectLst/>
                <a:latin typeface="Arial" panose="020B0604020202020204" pitchFamily="34" charset="0"/>
              </a:rPr>
              <a:t>Hall probe</a:t>
            </a:r>
            <a:r>
              <a:rPr lang="en-GB" sz="1600" b="0" i="0" dirty="0">
                <a:solidFill>
                  <a:srgbClr val="000000"/>
                </a:solidFill>
                <a:effectLst/>
                <a:latin typeface="Arial" panose="020B0604020202020204" pitchFamily="34" charset="0"/>
              </a:rPr>
              <a:t>, enabling movement of the probe in the x, y, and z directions. These motors are controlled and automated through an </a:t>
            </a:r>
            <a:r>
              <a:rPr lang="en-GB" sz="1600" b="1" i="0" dirty="0">
                <a:solidFill>
                  <a:srgbClr val="000000"/>
                </a:solidFill>
                <a:effectLst/>
                <a:latin typeface="Arial" panose="020B0604020202020204" pitchFamily="34" charset="0"/>
              </a:rPr>
              <a:t>Arduino</a:t>
            </a:r>
            <a:r>
              <a:rPr lang="en-GB" sz="1600" b="0" i="0" dirty="0">
                <a:solidFill>
                  <a:srgbClr val="000000"/>
                </a:solidFill>
                <a:effectLst/>
                <a:latin typeface="Arial" panose="020B0604020202020204" pitchFamily="34" charset="0"/>
              </a:rPr>
              <a:t> board. The probe is connected to a </a:t>
            </a:r>
            <a:r>
              <a:rPr lang="en-GB" sz="1600" b="1" i="0" dirty="0" err="1">
                <a:solidFill>
                  <a:srgbClr val="000000"/>
                </a:solidFill>
                <a:effectLst/>
                <a:latin typeface="Arial" panose="020B0604020202020204" pitchFamily="34" charset="0"/>
              </a:rPr>
              <a:t>LakeShore’s</a:t>
            </a:r>
            <a:r>
              <a:rPr lang="en-GB" sz="1600" b="1" i="0" dirty="0">
                <a:solidFill>
                  <a:srgbClr val="000000"/>
                </a:solidFill>
                <a:effectLst/>
                <a:latin typeface="Arial" panose="020B0604020202020204" pitchFamily="34" charset="0"/>
              </a:rPr>
              <a:t> F71 </a:t>
            </a:r>
            <a:r>
              <a:rPr lang="en-GB" sz="1600" b="1" i="0" dirty="0" err="1">
                <a:solidFill>
                  <a:srgbClr val="000000"/>
                </a:solidFill>
                <a:effectLst/>
                <a:latin typeface="Arial" panose="020B0604020202020204" pitchFamily="34" charset="0"/>
              </a:rPr>
              <a:t>Teslameter</a:t>
            </a:r>
            <a:r>
              <a:rPr lang="en-GB" sz="1600" b="0" i="0" dirty="0">
                <a:solidFill>
                  <a:srgbClr val="000000"/>
                </a:solidFill>
                <a:effectLst/>
                <a:latin typeface="Arial" panose="020B0604020202020204" pitchFamily="34" charset="0"/>
              </a:rPr>
              <a:t>, allowing the recording of measured magnetic field values</a:t>
            </a:r>
            <a:endParaRPr lang="en-IT" sz="1600" dirty="0">
              <a:solidFill>
                <a:srgbClr val="000000"/>
              </a:solidFill>
            </a:endParaRPr>
          </a:p>
        </p:txBody>
      </p:sp>
    </p:spTree>
    <p:extLst>
      <p:ext uri="{BB962C8B-B14F-4D97-AF65-F5344CB8AC3E}">
        <p14:creationId xmlns:p14="http://schemas.microsoft.com/office/powerpoint/2010/main" val="29244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35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35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2">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3">
            <a:alphaModFix/>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ctangular object with black text&#10;&#10;Description automatically generated">
            <a:extLst>
              <a:ext uri="{FF2B5EF4-FFF2-40B4-BE49-F238E27FC236}">
                <a16:creationId xmlns:a16="http://schemas.microsoft.com/office/drawing/2014/main" id="{3C8B2630-2862-899E-F5BC-9712DCC69F36}"/>
              </a:ext>
            </a:extLst>
          </p:cNvPr>
          <p:cNvPicPr>
            <a:picLocks noChangeAspect="1"/>
          </p:cNvPicPr>
          <p:nvPr/>
        </p:nvPicPr>
        <p:blipFill>
          <a:blip r:embed="rId14">
            <a:alphaModFix amt="50000"/>
          </a:blip>
          <a:stretch>
            <a:fillRect/>
          </a:stretch>
        </p:blipFill>
        <p:spPr>
          <a:xfrm>
            <a:off x="7691315" y="3033684"/>
            <a:ext cx="3067050" cy="590550"/>
          </a:xfrm>
          <a:prstGeom prst="rect">
            <a:avLst/>
          </a:prstGeom>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5">
            <a:alphaModFix/>
          </a:blip>
          <a:stretch>
            <a:fillRect/>
          </a:stretch>
        </p:blipFill>
        <p:spPr>
          <a:xfrm>
            <a:off x="7188453" y="3636141"/>
            <a:ext cx="2335560" cy="1567284"/>
          </a:xfrm>
          <a:prstGeom prst="rect">
            <a:avLst/>
          </a:prstGeom>
        </p:spPr>
      </p:pic>
      <p:sp>
        <p:nvSpPr>
          <p:cNvPr id="12" name="Footer Placeholder 11">
            <a:extLst>
              <a:ext uri="{FF2B5EF4-FFF2-40B4-BE49-F238E27FC236}">
                <a16:creationId xmlns:a16="http://schemas.microsoft.com/office/drawing/2014/main" id="{A292154A-36AA-3D21-E470-3DC6E4DEB2C2}"/>
              </a:ext>
            </a:extLst>
          </p:cNvPr>
          <p:cNvSpPr>
            <a:spLocks noGrp="1"/>
          </p:cNvSpPr>
          <p:nvPr>
            <p:ph type="ftr" sz="quarter" idx="11"/>
          </p:nvPr>
        </p:nvSpPr>
        <p:spPr/>
        <p:txBody>
          <a:bodyPr/>
          <a:lstStyle/>
          <a:p>
            <a:r>
              <a:rPr lang="en-GB"/>
              <a:t>Beam Dynamics of high brightness beams in RF photoinjector</a:t>
            </a:r>
            <a:endParaRPr lang="en-IT"/>
          </a:p>
        </p:txBody>
      </p:sp>
      <p:sp>
        <p:nvSpPr>
          <p:cNvPr id="16" name="Slide Number Placeholder 15">
            <a:extLst>
              <a:ext uri="{FF2B5EF4-FFF2-40B4-BE49-F238E27FC236}">
                <a16:creationId xmlns:a16="http://schemas.microsoft.com/office/drawing/2014/main" id="{7F22B4C8-2E8F-136A-5F01-60B5921FAE08}"/>
              </a:ext>
            </a:extLst>
          </p:cNvPr>
          <p:cNvSpPr>
            <a:spLocks noGrp="1"/>
          </p:cNvSpPr>
          <p:nvPr>
            <p:ph type="sldNum" sz="quarter" idx="12"/>
          </p:nvPr>
        </p:nvSpPr>
        <p:spPr/>
        <p:txBody>
          <a:bodyPr/>
          <a:lstStyle/>
          <a:p>
            <a:fld id="{423FAE88-FE44-0B47-88A3-ABDC25BA5526}" type="slidenum">
              <a:rPr lang="en-IT" smtClean="0"/>
              <a:t>26</a:t>
            </a:fld>
            <a:endParaRPr lang="en-IT"/>
          </a:p>
        </p:txBody>
      </p:sp>
      <p:sp>
        <p:nvSpPr>
          <p:cNvPr id="13" name="TextBox 12">
            <a:extLst>
              <a:ext uri="{FF2B5EF4-FFF2-40B4-BE49-F238E27FC236}">
                <a16:creationId xmlns:a16="http://schemas.microsoft.com/office/drawing/2014/main" id="{EE4E4F23-92D3-1525-56E9-101F579A232E}"/>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chemeClr val="tx1"/>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4020880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ue screen with a blue background&#10;&#10;Description automatically generated">
            <a:extLst>
              <a:ext uri="{FF2B5EF4-FFF2-40B4-BE49-F238E27FC236}">
                <a16:creationId xmlns:a16="http://schemas.microsoft.com/office/drawing/2014/main" id="{D8B23203-250D-C2B7-7B99-3D72893DCD1E}"/>
              </a:ext>
            </a:extLst>
          </p:cNvPr>
          <p:cNvPicPr>
            <a:picLocks noChangeAspect="1"/>
          </p:cNvPicPr>
          <p:nvPr/>
        </p:nvPicPr>
        <p:blipFill rotWithShape="1">
          <a:blip r:embed="rId3"/>
          <a:srcRect l="4518" r="4671"/>
          <a:stretch/>
        </p:blipFill>
        <p:spPr>
          <a:xfrm>
            <a:off x="8914844" y="880032"/>
            <a:ext cx="2603509" cy="1807310"/>
          </a:xfrm>
          <a:prstGeom prst="rect">
            <a:avLst/>
          </a:prstGeom>
        </p:spPr>
      </p:pic>
      <p:pic>
        <p:nvPicPr>
          <p:cNvPr id="15" name="Picture 14" descr="A group of graphs with numbers&#10;&#10;Description automatically generated">
            <a:extLst>
              <a:ext uri="{FF2B5EF4-FFF2-40B4-BE49-F238E27FC236}">
                <a16:creationId xmlns:a16="http://schemas.microsoft.com/office/drawing/2014/main" id="{D3382767-3499-6594-A640-BF406741BC50}"/>
              </a:ext>
            </a:extLst>
          </p:cNvPr>
          <p:cNvPicPr>
            <a:picLocks noChangeAspect="1"/>
          </p:cNvPicPr>
          <p:nvPr/>
        </p:nvPicPr>
        <p:blipFill rotWithShape="1">
          <a:blip r:embed="rId4"/>
          <a:srcRect b="3148"/>
          <a:stretch/>
        </p:blipFill>
        <p:spPr>
          <a:xfrm>
            <a:off x="3674212" y="2002266"/>
            <a:ext cx="5207001" cy="3504624"/>
          </a:xfrm>
          <a:prstGeom prst="rect">
            <a:avLst/>
          </a:prstGeom>
        </p:spPr>
      </p:pic>
      <p:sp>
        <p:nvSpPr>
          <p:cNvPr id="2" name="Footer Placeholder 1">
            <a:extLst>
              <a:ext uri="{FF2B5EF4-FFF2-40B4-BE49-F238E27FC236}">
                <a16:creationId xmlns:a16="http://schemas.microsoft.com/office/drawing/2014/main" id="{1A47E5AA-9653-5A4A-F6F9-F23CBCCC964F}"/>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5C8E3001-AEDA-E8C7-1C7D-9ED756F31046}"/>
              </a:ext>
            </a:extLst>
          </p:cNvPr>
          <p:cNvSpPr>
            <a:spLocks noGrp="1"/>
          </p:cNvSpPr>
          <p:nvPr>
            <p:ph type="sldNum" sz="quarter" idx="12"/>
          </p:nvPr>
        </p:nvSpPr>
        <p:spPr/>
        <p:txBody>
          <a:bodyPr/>
          <a:lstStyle/>
          <a:p>
            <a:fld id="{423FAE88-FE44-0B47-88A3-ABDC25BA5526}" type="slidenum">
              <a:rPr lang="en-IT" smtClean="0"/>
              <a:t>27</a:t>
            </a:fld>
            <a:endParaRPr lang="en-IT"/>
          </a:p>
        </p:txBody>
      </p:sp>
      <p:pic>
        <p:nvPicPr>
          <p:cNvPr id="4" name="Picture 24" descr="Logo&#10;&#10;Description automatically generated">
            <a:extLst>
              <a:ext uri="{FF2B5EF4-FFF2-40B4-BE49-F238E27FC236}">
                <a16:creationId xmlns:a16="http://schemas.microsoft.com/office/drawing/2014/main" id="{66BD67C9-6463-3DC2-3DA3-8B38E8EE4F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8" descr="Logo&#10;&#10;Description automatically generated with low confidence">
            <a:extLst>
              <a:ext uri="{FF2B5EF4-FFF2-40B4-BE49-F238E27FC236}">
                <a16:creationId xmlns:a16="http://schemas.microsoft.com/office/drawing/2014/main" id="{1382DFF6-B165-B724-98E2-EB999B3DF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Logo, icon&#10;&#10;Description automatically generated">
            <a:extLst>
              <a:ext uri="{FF2B5EF4-FFF2-40B4-BE49-F238E27FC236}">
                <a16:creationId xmlns:a16="http://schemas.microsoft.com/office/drawing/2014/main" id="{D1C4A2FD-7AA2-FD8F-A28C-1203229500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24">
            <a:extLst>
              <a:ext uri="{FF2B5EF4-FFF2-40B4-BE49-F238E27FC236}">
                <a16:creationId xmlns:a16="http://schemas.microsoft.com/office/drawing/2014/main" id="{5E3388CC-3254-B90C-711C-11084247D74D}"/>
              </a:ext>
            </a:extLst>
          </p:cNvPr>
          <p:cNvSpPr txBox="1"/>
          <p:nvPr/>
        </p:nvSpPr>
        <p:spPr>
          <a:xfrm>
            <a:off x="2594138" y="329626"/>
            <a:ext cx="65818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MITHRA’s Gun Characterization</a:t>
            </a:r>
          </a:p>
        </p:txBody>
      </p:sp>
      <p:pic>
        <p:nvPicPr>
          <p:cNvPr id="11" name="Picture 10" descr="A blue and black image with a black hole&#10;&#10;Description automatically generated with medium confidence">
            <a:extLst>
              <a:ext uri="{FF2B5EF4-FFF2-40B4-BE49-F238E27FC236}">
                <a16:creationId xmlns:a16="http://schemas.microsoft.com/office/drawing/2014/main" id="{D959537C-B848-3F5D-2168-F2A3C67C053D}"/>
              </a:ext>
            </a:extLst>
          </p:cNvPr>
          <p:cNvPicPr>
            <a:picLocks noChangeAspect="1"/>
          </p:cNvPicPr>
          <p:nvPr/>
        </p:nvPicPr>
        <p:blipFill>
          <a:blip r:embed="rId8"/>
          <a:stretch>
            <a:fillRect/>
          </a:stretch>
        </p:blipFill>
        <p:spPr>
          <a:xfrm>
            <a:off x="0" y="1575808"/>
            <a:ext cx="3945467" cy="2537277"/>
          </a:xfrm>
          <a:prstGeom prst="rect">
            <a:avLst/>
          </a:prstGeom>
        </p:spPr>
      </p:pic>
      <p:pic>
        <p:nvPicPr>
          <p:cNvPr id="13" name="Picture 12" descr="A blue circle with a red line&#10;&#10;Description automatically generated">
            <a:extLst>
              <a:ext uri="{FF2B5EF4-FFF2-40B4-BE49-F238E27FC236}">
                <a16:creationId xmlns:a16="http://schemas.microsoft.com/office/drawing/2014/main" id="{E4DFF52C-849C-709E-63CA-71C23641F789}"/>
              </a:ext>
            </a:extLst>
          </p:cNvPr>
          <p:cNvPicPr>
            <a:picLocks noChangeAspect="1"/>
          </p:cNvPicPr>
          <p:nvPr/>
        </p:nvPicPr>
        <p:blipFill>
          <a:blip r:embed="rId9"/>
          <a:stretch>
            <a:fillRect/>
          </a:stretch>
        </p:blipFill>
        <p:spPr>
          <a:xfrm>
            <a:off x="77891" y="3845314"/>
            <a:ext cx="3945467" cy="2014579"/>
          </a:xfrm>
          <a:prstGeom prst="rect">
            <a:avLst/>
          </a:prstGeom>
        </p:spPr>
      </p:pic>
      <p:pic>
        <p:nvPicPr>
          <p:cNvPr id="9" name="Picture 8" descr="A blurry image of a circle&#10;&#10;Description automatically generated">
            <a:extLst>
              <a:ext uri="{FF2B5EF4-FFF2-40B4-BE49-F238E27FC236}">
                <a16:creationId xmlns:a16="http://schemas.microsoft.com/office/drawing/2014/main" id="{EFF4AA03-F7F5-A287-A86A-DACFBDD199DA}"/>
              </a:ext>
            </a:extLst>
          </p:cNvPr>
          <p:cNvPicPr>
            <a:picLocks noChangeAspect="1"/>
          </p:cNvPicPr>
          <p:nvPr/>
        </p:nvPicPr>
        <p:blipFill>
          <a:blip r:embed="rId10"/>
          <a:stretch>
            <a:fillRect/>
          </a:stretch>
        </p:blipFill>
        <p:spPr>
          <a:xfrm>
            <a:off x="154480" y="914401"/>
            <a:ext cx="1171547" cy="1087865"/>
          </a:xfrm>
          <a:prstGeom prst="ellipse">
            <a:avLst/>
          </a:prstGeom>
          <a:ln>
            <a:noFill/>
          </a:ln>
          <a:effectLst>
            <a:softEdge rad="112500"/>
          </a:effectLst>
        </p:spPr>
      </p:pic>
      <p:pic>
        <p:nvPicPr>
          <p:cNvPr id="19" name="Picture 18" descr="A blue screen with a blue background with white text&#10;&#10;Description automatically generated">
            <a:extLst>
              <a:ext uri="{FF2B5EF4-FFF2-40B4-BE49-F238E27FC236}">
                <a16:creationId xmlns:a16="http://schemas.microsoft.com/office/drawing/2014/main" id="{FE6A3EC2-68F8-CA2F-B4D5-78FAEADC5702}"/>
              </a:ext>
            </a:extLst>
          </p:cNvPr>
          <p:cNvPicPr>
            <a:picLocks noChangeAspect="1"/>
          </p:cNvPicPr>
          <p:nvPr/>
        </p:nvPicPr>
        <p:blipFill rotWithShape="1">
          <a:blip r:embed="rId11"/>
          <a:srcRect l="5106" t="3413" r="6060"/>
          <a:stretch/>
        </p:blipFill>
        <p:spPr>
          <a:xfrm>
            <a:off x="9537659" y="2632844"/>
            <a:ext cx="2603509" cy="1767759"/>
          </a:xfrm>
          <a:prstGeom prst="rect">
            <a:avLst/>
          </a:prstGeom>
        </p:spPr>
      </p:pic>
      <p:pic>
        <p:nvPicPr>
          <p:cNvPr id="21" name="Picture 20" descr="A blue screen with a blue background with a red and yellow light&#10;&#10;Description automatically generated with medium confidence">
            <a:extLst>
              <a:ext uri="{FF2B5EF4-FFF2-40B4-BE49-F238E27FC236}">
                <a16:creationId xmlns:a16="http://schemas.microsoft.com/office/drawing/2014/main" id="{658BA48E-9604-05BD-4D59-5CCAEECB5C46}"/>
              </a:ext>
            </a:extLst>
          </p:cNvPr>
          <p:cNvPicPr>
            <a:picLocks noChangeAspect="1"/>
          </p:cNvPicPr>
          <p:nvPr/>
        </p:nvPicPr>
        <p:blipFill rotWithShape="1">
          <a:blip r:embed="rId12"/>
          <a:srcRect l="5404" t="3574" r="3785" b="3894"/>
          <a:stretch/>
        </p:blipFill>
        <p:spPr>
          <a:xfrm>
            <a:off x="8886095" y="4321930"/>
            <a:ext cx="2661424" cy="1762181"/>
          </a:xfrm>
          <a:prstGeom prst="rect">
            <a:avLst/>
          </a:prstGeom>
        </p:spPr>
      </p:pic>
      <p:sp>
        <p:nvSpPr>
          <p:cNvPr id="22" name="Right Arrow 21">
            <a:extLst>
              <a:ext uri="{FF2B5EF4-FFF2-40B4-BE49-F238E27FC236}">
                <a16:creationId xmlns:a16="http://schemas.microsoft.com/office/drawing/2014/main" id="{8AAE3DE1-1399-D425-C9A4-45DB34FE4171}"/>
              </a:ext>
            </a:extLst>
          </p:cNvPr>
          <p:cNvSpPr/>
          <p:nvPr/>
        </p:nvSpPr>
        <p:spPr bwMode="auto">
          <a:xfrm>
            <a:off x="3831063" y="3072309"/>
            <a:ext cx="425811" cy="637480"/>
          </a:xfrm>
          <a:prstGeom prst="rightArrow">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pic>
        <p:nvPicPr>
          <p:cNvPr id="23" name="Picture 22" descr="A machine with wires and wires&#10;&#10;Description automatically generated">
            <a:extLst>
              <a:ext uri="{FF2B5EF4-FFF2-40B4-BE49-F238E27FC236}">
                <a16:creationId xmlns:a16="http://schemas.microsoft.com/office/drawing/2014/main" id="{8EDEFC94-5808-EF4E-DEC8-9F0A3DDDE7B7}"/>
              </a:ext>
            </a:extLst>
          </p:cNvPr>
          <p:cNvPicPr>
            <a:picLocks noChangeAspect="1"/>
          </p:cNvPicPr>
          <p:nvPr/>
        </p:nvPicPr>
        <p:blipFill rotWithShape="1">
          <a:blip r:embed="rId13"/>
          <a:srcRect l="15199" r="8429" b="5"/>
          <a:stretch/>
        </p:blipFill>
        <p:spPr>
          <a:xfrm>
            <a:off x="8055299" y="2674829"/>
            <a:ext cx="1364602" cy="1340011"/>
          </a:xfrm>
          <a:prstGeom prst="rect">
            <a:avLst/>
          </a:prstGeom>
          <a:ln>
            <a:noFill/>
          </a:ln>
          <a:effectLst>
            <a:outerShdw blurRad="292100" dist="139700" dir="2700000" algn="tl" rotWithShape="0">
              <a:srgbClr val="333333">
                <a:alpha val="65000"/>
              </a:srgbClr>
            </a:outerShdw>
          </a:effectLst>
        </p:spPr>
      </p:pic>
      <p:sp>
        <p:nvSpPr>
          <p:cNvPr id="24" name="Right Arrow 23">
            <a:extLst>
              <a:ext uri="{FF2B5EF4-FFF2-40B4-BE49-F238E27FC236}">
                <a16:creationId xmlns:a16="http://schemas.microsoft.com/office/drawing/2014/main" id="{5293E794-3968-4F67-43F2-DD8CCCAB2433}"/>
              </a:ext>
            </a:extLst>
          </p:cNvPr>
          <p:cNvSpPr/>
          <p:nvPr/>
        </p:nvSpPr>
        <p:spPr bwMode="auto">
          <a:xfrm>
            <a:off x="9206995" y="3004703"/>
            <a:ext cx="425811" cy="637480"/>
          </a:xfrm>
          <a:prstGeom prst="rightArrow">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4941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35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35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2">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3">
            <a:alphaModFix/>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ctangular object with black text&#10;&#10;Description automatically generated">
            <a:extLst>
              <a:ext uri="{FF2B5EF4-FFF2-40B4-BE49-F238E27FC236}">
                <a16:creationId xmlns:a16="http://schemas.microsoft.com/office/drawing/2014/main" id="{3C8B2630-2862-899E-F5BC-9712DCC69F36}"/>
              </a:ext>
            </a:extLst>
          </p:cNvPr>
          <p:cNvPicPr>
            <a:picLocks noChangeAspect="1"/>
          </p:cNvPicPr>
          <p:nvPr/>
        </p:nvPicPr>
        <p:blipFill>
          <a:blip r:embed="rId14">
            <a:alphaModFix amt="50000"/>
          </a:blip>
          <a:stretch>
            <a:fillRect/>
          </a:stretch>
        </p:blipFill>
        <p:spPr>
          <a:xfrm>
            <a:off x="7691315" y="3033684"/>
            <a:ext cx="3067050" cy="590550"/>
          </a:xfrm>
          <a:prstGeom prst="rect">
            <a:avLst/>
          </a:prstGeom>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5">
            <a:alphaModFix/>
          </a:blip>
          <a:stretch>
            <a:fillRect/>
          </a:stretch>
        </p:blipFill>
        <p:spPr>
          <a:xfrm>
            <a:off x="7188453" y="3636141"/>
            <a:ext cx="2335560" cy="1567284"/>
          </a:xfrm>
          <a:prstGeom prst="rect">
            <a:avLst/>
          </a:prstGeom>
        </p:spPr>
      </p:pic>
      <p:sp>
        <p:nvSpPr>
          <p:cNvPr id="12" name="Footer Placeholder 11">
            <a:extLst>
              <a:ext uri="{FF2B5EF4-FFF2-40B4-BE49-F238E27FC236}">
                <a16:creationId xmlns:a16="http://schemas.microsoft.com/office/drawing/2014/main" id="{A292154A-36AA-3D21-E470-3DC6E4DEB2C2}"/>
              </a:ext>
            </a:extLst>
          </p:cNvPr>
          <p:cNvSpPr>
            <a:spLocks noGrp="1"/>
          </p:cNvSpPr>
          <p:nvPr>
            <p:ph type="ftr" sz="quarter" idx="11"/>
          </p:nvPr>
        </p:nvSpPr>
        <p:spPr/>
        <p:txBody>
          <a:bodyPr/>
          <a:lstStyle/>
          <a:p>
            <a:r>
              <a:rPr lang="en-GB"/>
              <a:t>Beam Dynamics of high brightness beams in RF photoinjector</a:t>
            </a:r>
            <a:endParaRPr lang="en-IT"/>
          </a:p>
        </p:txBody>
      </p:sp>
      <p:sp>
        <p:nvSpPr>
          <p:cNvPr id="16" name="Slide Number Placeholder 15">
            <a:extLst>
              <a:ext uri="{FF2B5EF4-FFF2-40B4-BE49-F238E27FC236}">
                <a16:creationId xmlns:a16="http://schemas.microsoft.com/office/drawing/2014/main" id="{7F22B4C8-2E8F-136A-5F01-60B5921FAE08}"/>
              </a:ext>
            </a:extLst>
          </p:cNvPr>
          <p:cNvSpPr>
            <a:spLocks noGrp="1"/>
          </p:cNvSpPr>
          <p:nvPr>
            <p:ph type="sldNum" sz="quarter" idx="12"/>
          </p:nvPr>
        </p:nvSpPr>
        <p:spPr/>
        <p:txBody>
          <a:bodyPr/>
          <a:lstStyle/>
          <a:p>
            <a:fld id="{423FAE88-FE44-0B47-88A3-ABDC25BA5526}" type="slidenum">
              <a:rPr lang="en-IT" smtClean="0"/>
              <a:t>28</a:t>
            </a:fld>
            <a:endParaRPr lang="en-IT"/>
          </a:p>
        </p:txBody>
      </p:sp>
      <p:sp>
        <p:nvSpPr>
          <p:cNvPr id="13" name="TextBox 12">
            <a:extLst>
              <a:ext uri="{FF2B5EF4-FFF2-40B4-BE49-F238E27FC236}">
                <a16:creationId xmlns:a16="http://schemas.microsoft.com/office/drawing/2014/main" id="{EE4E4F23-92D3-1525-56E9-101F579A232E}"/>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chemeClr val="tx1"/>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3766236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36FEF7-0389-49CA-265C-028639CD21B1}"/>
              </a:ext>
            </a:extLst>
          </p:cNvPr>
          <p:cNvSpPr>
            <a:spLocks noGrp="1"/>
          </p:cNvSpPr>
          <p:nvPr>
            <p:ph type="ftr" sz="quarter" idx="11"/>
          </p:nvPr>
        </p:nvSpPr>
        <p:spPr/>
        <p:txBody>
          <a:bodyPr/>
          <a:lstStyle/>
          <a:p>
            <a:r>
              <a:rPr lang="en-GB"/>
              <a:t>Beam Dynamics of high brightness beams in RF photoinjector</a:t>
            </a:r>
            <a:endParaRPr lang="en-IT"/>
          </a:p>
        </p:txBody>
      </p:sp>
      <p:sp>
        <p:nvSpPr>
          <p:cNvPr id="5" name="Slide Number Placeholder 4">
            <a:extLst>
              <a:ext uri="{FF2B5EF4-FFF2-40B4-BE49-F238E27FC236}">
                <a16:creationId xmlns:a16="http://schemas.microsoft.com/office/drawing/2014/main" id="{CFCE9405-C542-272B-D313-C7C51B30C85C}"/>
              </a:ext>
            </a:extLst>
          </p:cNvPr>
          <p:cNvSpPr>
            <a:spLocks noGrp="1"/>
          </p:cNvSpPr>
          <p:nvPr>
            <p:ph type="sldNum" sz="quarter" idx="12"/>
          </p:nvPr>
        </p:nvSpPr>
        <p:spPr/>
        <p:txBody>
          <a:bodyPr/>
          <a:lstStyle/>
          <a:p>
            <a:fld id="{423FAE88-FE44-0B47-88A3-ABDC25BA5526}" type="slidenum">
              <a:rPr lang="en-IT" smtClean="0"/>
              <a:t>29</a:t>
            </a:fld>
            <a:endParaRPr lang="en-IT"/>
          </a:p>
        </p:txBody>
      </p:sp>
      <p:pic>
        <p:nvPicPr>
          <p:cNvPr id="6" name="Picture 24" descr="Logo&#10;&#10;Description automatically generated">
            <a:extLst>
              <a:ext uri="{FF2B5EF4-FFF2-40B4-BE49-F238E27FC236}">
                <a16:creationId xmlns:a16="http://schemas.microsoft.com/office/drawing/2014/main" id="{4274B9F8-084D-FB46-C3A3-872D24FA5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Logo&#10;&#10;Description automatically generated with low confidence">
            <a:extLst>
              <a:ext uri="{FF2B5EF4-FFF2-40B4-BE49-F238E27FC236}">
                <a16:creationId xmlns:a16="http://schemas.microsoft.com/office/drawing/2014/main" id="{0EC51EC2-7231-CD9D-5A22-661CE630B2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0" descr="Logo, icon&#10;&#10;Description automatically generated">
            <a:extLst>
              <a:ext uri="{FF2B5EF4-FFF2-40B4-BE49-F238E27FC236}">
                <a16:creationId xmlns:a16="http://schemas.microsoft.com/office/drawing/2014/main" id="{88C11B94-D36E-6BE3-4985-79E8136E98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24">
            <a:extLst>
              <a:ext uri="{FF2B5EF4-FFF2-40B4-BE49-F238E27FC236}">
                <a16:creationId xmlns:a16="http://schemas.microsoft.com/office/drawing/2014/main" id="{A0A874B2-9D62-CC9B-180A-B9525C91CF67}"/>
              </a:ext>
            </a:extLst>
          </p:cNvPr>
          <p:cNvSpPr txBox="1"/>
          <p:nvPr/>
        </p:nvSpPr>
        <p:spPr>
          <a:xfrm>
            <a:off x="2594138" y="197496"/>
            <a:ext cx="6581803" cy="1077218"/>
          </a:xfrm>
          <a:prstGeom prst="rect">
            <a:avLst/>
          </a:prstGeom>
          <a:noFill/>
        </p:spPr>
        <p:txBody>
          <a:bodyPr wrap="square" rtlCol="0">
            <a:spAutoFit/>
          </a:bodyPr>
          <a:lstStyle/>
          <a:p>
            <a:pPr algn="ctr"/>
            <a:r>
              <a:rPr lang="en-GB" sz="3200" b="1" dirty="0">
                <a:solidFill>
                  <a:schemeClr val="tx1"/>
                </a:solidFill>
                <a:latin typeface="+mj-lt"/>
              </a:rPr>
              <a:t>Witness and Driver beams with Hybrid Photoinjector</a:t>
            </a:r>
          </a:p>
        </p:txBody>
      </p:sp>
      <p:pic>
        <p:nvPicPr>
          <p:cNvPr id="10" name="Picture 9" descr="A graph with a line&#10;&#10;Description automatically generated">
            <a:extLst>
              <a:ext uri="{FF2B5EF4-FFF2-40B4-BE49-F238E27FC236}">
                <a16:creationId xmlns:a16="http://schemas.microsoft.com/office/drawing/2014/main" id="{A8CED506-DB4F-468F-DEB5-776081CF7E20}"/>
              </a:ext>
            </a:extLst>
          </p:cNvPr>
          <p:cNvPicPr>
            <a:picLocks noChangeAspect="1"/>
          </p:cNvPicPr>
          <p:nvPr/>
        </p:nvPicPr>
        <p:blipFill rotWithShape="1">
          <a:blip r:embed="rId8"/>
          <a:srcRect t="8227" r="7895"/>
          <a:stretch/>
        </p:blipFill>
        <p:spPr>
          <a:xfrm>
            <a:off x="6781995" y="3616688"/>
            <a:ext cx="2661370" cy="2121445"/>
          </a:xfrm>
          <a:prstGeom prst="rect">
            <a:avLst/>
          </a:prstGeom>
        </p:spPr>
      </p:pic>
      <p:pic>
        <p:nvPicPr>
          <p:cNvPr id="11" name="Picture 10" descr="A graph with red and blue lines&#10;&#10;Description automatically generated">
            <a:extLst>
              <a:ext uri="{FF2B5EF4-FFF2-40B4-BE49-F238E27FC236}">
                <a16:creationId xmlns:a16="http://schemas.microsoft.com/office/drawing/2014/main" id="{45AC8730-0980-F68C-EE32-478674BC7CC1}"/>
              </a:ext>
            </a:extLst>
          </p:cNvPr>
          <p:cNvPicPr>
            <a:picLocks noChangeAspect="1"/>
          </p:cNvPicPr>
          <p:nvPr/>
        </p:nvPicPr>
        <p:blipFill rotWithShape="1">
          <a:blip r:embed="rId9"/>
          <a:srcRect t="10526" r="8851"/>
          <a:stretch/>
        </p:blipFill>
        <p:spPr>
          <a:xfrm>
            <a:off x="6846653" y="1451968"/>
            <a:ext cx="2596712" cy="2039177"/>
          </a:xfrm>
          <a:prstGeom prst="rect">
            <a:avLst/>
          </a:prstGeom>
        </p:spPr>
      </p:pic>
      <p:pic>
        <p:nvPicPr>
          <p:cNvPr id="12" name="Picture 11" descr="A graph of a driver and driver&#10;&#10;Description automatically generated">
            <a:extLst>
              <a:ext uri="{FF2B5EF4-FFF2-40B4-BE49-F238E27FC236}">
                <a16:creationId xmlns:a16="http://schemas.microsoft.com/office/drawing/2014/main" id="{2DC535FA-CA84-2A84-A0F9-A15E9A6BBE1B}"/>
              </a:ext>
            </a:extLst>
          </p:cNvPr>
          <p:cNvPicPr>
            <a:picLocks noChangeAspect="1"/>
          </p:cNvPicPr>
          <p:nvPr/>
        </p:nvPicPr>
        <p:blipFill rotWithShape="1">
          <a:blip r:embed="rId10"/>
          <a:srcRect t="8227" r="8897"/>
          <a:stretch/>
        </p:blipFill>
        <p:spPr>
          <a:xfrm>
            <a:off x="9480851" y="1415135"/>
            <a:ext cx="2621728" cy="2112841"/>
          </a:xfrm>
          <a:prstGeom prst="rect">
            <a:avLst/>
          </a:prstGeom>
        </p:spPr>
      </p:pic>
      <p:pic>
        <p:nvPicPr>
          <p:cNvPr id="13" name="Picture 12" descr="A graph of a driver&#10;&#10;Description automatically generated">
            <a:extLst>
              <a:ext uri="{FF2B5EF4-FFF2-40B4-BE49-F238E27FC236}">
                <a16:creationId xmlns:a16="http://schemas.microsoft.com/office/drawing/2014/main" id="{21162790-A53D-E6B8-4881-7F8E2D93ADBB}"/>
              </a:ext>
            </a:extLst>
          </p:cNvPr>
          <p:cNvPicPr>
            <a:picLocks noChangeAspect="1"/>
          </p:cNvPicPr>
          <p:nvPr/>
        </p:nvPicPr>
        <p:blipFill rotWithShape="1">
          <a:blip r:embed="rId11"/>
          <a:srcRect t="10657" r="7416"/>
          <a:stretch/>
        </p:blipFill>
        <p:spPr>
          <a:xfrm>
            <a:off x="9395878" y="3669206"/>
            <a:ext cx="2706701" cy="2089569"/>
          </a:xfrm>
          <a:prstGeom prst="rect">
            <a:avLst/>
          </a:prstGeom>
        </p:spPr>
      </p:pic>
      <p:pic>
        <p:nvPicPr>
          <p:cNvPr id="15" name="Screen Recording 2023-10-23 at 10.30.09">
            <a:hlinkClick r:id="" action="ppaction://media"/>
            <a:extLst>
              <a:ext uri="{FF2B5EF4-FFF2-40B4-BE49-F238E27FC236}">
                <a16:creationId xmlns:a16="http://schemas.microsoft.com/office/drawing/2014/main" id="{40AED990-A90D-3A33-7DF3-FCA44EA8C58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46998" y="3121268"/>
            <a:ext cx="5622925" cy="2974732"/>
          </a:xfrm>
          <a:prstGeom prst="rect">
            <a:avLst/>
          </a:prstGeom>
        </p:spPr>
      </p:pic>
      <p:pic>
        <p:nvPicPr>
          <p:cNvPr id="14" name="Picture 13" descr="A graph with a line drawn on it&#10;&#10;Description automatically generated">
            <a:extLst>
              <a:ext uri="{FF2B5EF4-FFF2-40B4-BE49-F238E27FC236}">
                <a16:creationId xmlns:a16="http://schemas.microsoft.com/office/drawing/2014/main" id="{FDF048CF-664F-A727-F09F-67B6A9ACC733}"/>
              </a:ext>
            </a:extLst>
          </p:cNvPr>
          <p:cNvPicPr>
            <a:picLocks noChangeAspect="1"/>
          </p:cNvPicPr>
          <p:nvPr/>
        </p:nvPicPr>
        <p:blipFill rotWithShape="1">
          <a:blip r:embed="rId13"/>
          <a:srcRect t="9767" r="8218"/>
          <a:stretch/>
        </p:blipFill>
        <p:spPr>
          <a:xfrm>
            <a:off x="3936468" y="1273639"/>
            <a:ext cx="2910185" cy="2288872"/>
          </a:xfrm>
          <a:prstGeom prst="rect">
            <a:avLst/>
          </a:prstGeom>
        </p:spPr>
      </p:pic>
      <p:sp>
        <p:nvSpPr>
          <p:cNvPr id="16" name="TextBox 15">
            <a:extLst>
              <a:ext uri="{FF2B5EF4-FFF2-40B4-BE49-F238E27FC236}">
                <a16:creationId xmlns:a16="http://schemas.microsoft.com/office/drawing/2014/main" id="{16C7C73D-647D-5C72-2EB0-B43C3410EC7D}"/>
              </a:ext>
            </a:extLst>
          </p:cNvPr>
          <p:cNvSpPr txBox="1"/>
          <p:nvPr/>
        </p:nvSpPr>
        <p:spPr>
          <a:xfrm>
            <a:off x="219539" y="1319250"/>
            <a:ext cx="4385436" cy="1338828"/>
          </a:xfrm>
          <a:prstGeom prst="rect">
            <a:avLst/>
          </a:prstGeom>
          <a:noFill/>
        </p:spPr>
        <p:txBody>
          <a:bodyPr wrap="square">
            <a:spAutoFit/>
          </a:bodyPr>
          <a:lstStyle/>
          <a:p>
            <a:r>
              <a:rPr lang="en-IT" dirty="0">
                <a:solidFill>
                  <a:srgbClr val="000000"/>
                </a:solidFill>
              </a:rPr>
              <a:t>Qd = 100	# Driver charge (pC)</a:t>
            </a:r>
          </a:p>
          <a:p>
            <a:r>
              <a:rPr lang="en-IT" dirty="0">
                <a:solidFill>
                  <a:srgbClr val="000000"/>
                </a:solidFill>
              </a:rPr>
              <a:t>Qw = 20	# Witness charge (pC)</a:t>
            </a:r>
          </a:p>
          <a:p>
            <a:r>
              <a:rPr lang="en-GB" dirty="0">
                <a:solidFill>
                  <a:srgbClr val="000000"/>
                </a:solidFill>
              </a:rPr>
              <a:t>D</a:t>
            </a:r>
            <a:r>
              <a:rPr lang="en-IT" dirty="0">
                <a:solidFill>
                  <a:srgbClr val="000000"/>
                </a:solidFill>
              </a:rPr>
              <a:t>rad = 0.65e-3	# Driver radius 1e-3</a:t>
            </a:r>
          </a:p>
          <a:p>
            <a:r>
              <a:rPr lang="en-GB" dirty="0">
                <a:solidFill>
                  <a:srgbClr val="000000"/>
                </a:solidFill>
              </a:rPr>
              <a:t>W</a:t>
            </a:r>
            <a:r>
              <a:rPr lang="en-IT" dirty="0">
                <a:solidFill>
                  <a:srgbClr val="000000"/>
                </a:solidFill>
              </a:rPr>
              <a:t>rad = 450e-6	# Wit     ness radius 630</a:t>
            </a:r>
          </a:p>
          <a:p>
            <a:r>
              <a:rPr lang="en-GB" dirty="0">
                <a:solidFill>
                  <a:srgbClr val="000000"/>
                </a:solidFill>
              </a:rPr>
              <a:t>T</a:t>
            </a:r>
            <a:r>
              <a:rPr lang="en-IT" dirty="0">
                <a:solidFill>
                  <a:srgbClr val="000000"/>
                </a:solidFill>
              </a:rPr>
              <a:t>lend = 100e-15	# Driver duration</a:t>
            </a:r>
          </a:p>
          <a:p>
            <a:r>
              <a:rPr lang="en-GB" dirty="0">
                <a:solidFill>
                  <a:srgbClr val="000000"/>
                </a:solidFill>
              </a:rPr>
              <a:t>T</a:t>
            </a:r>
            <a:r>
              <a:rPr lang="en-IT" dirty="0">
                <a:solidFill>
                  <a:srgbClr val="000000"/>
                </a:solidFill>
              </a:rPr>
              <a:t>lenw = 100e-15	# Witness duration</a:t>
            </a:r>
          </a:p>
          <a:p>
            <a:r>
              <a:rPr lang="en-GB" dirty="0">
                <a:solidFill>
                  <a:srgbClr val="000000"/>
                </a:solidFill>
              </a:rPr>
              <a:t>D</a:t>
            </a:r>
            <a:r>
              <a:rPr lang="en-IT" dirty="0">
                <a:solidFill>
                  <a:srgbClr val="000000"/>
                </a:solidFill>
              </a:rPr>
              <a:t>wt = 3.4e-12   	# D-W distance</a:t>
            </a:r>
          </a:p>
          <a:p>
            <a:endParaRPr lang="en-IT" dirty="0">
              <a:solidFill>
                <a:srgbClr val="000000"/>
              </a:solidFill>
            </a:endParaRPr>
          </a:p>
          <a:p>
            <a:endParaRPr lang="en-IT" dirty="0">
              <a:solidFill>
                <a:srgbClr val="000000"/>
              </a:solidFill>
            </a:endParaRPr>
          </a:p>
        </p:txBody>
      </p:sp>
      <p:sp>
        <p:nvSpPr>
          <p:cNvPr id="17" name="TextBox 16">
            <a:extLst>
              <a:ext uri="{FF2B5EF4-FFF2-40B4-BE49-F238E27FC236}">
                <a16:creationId xmlns:a16="http://schemas.microsoft.com/office/drawing/2014/main" id="{4C4BE91D-407F-25CC-2E57-0E169B4C30A7}"/>
              </a:ext>
            </a:extLst>
          </p:cNvPr>
          <p:cNvSpPr txBox="1"/>
          <p:nvPr/>
        </p:nvSpPr>
        <p:spPr>
          <a:xfrm>
            <a:off x="219540" y="2418075"/>
            <a:ext cx="3903242" cy="507831"/>
          </a:xfrm>
          <a:prstGeom prst="rect">
            <a:avLst/>
          </a:prstGeom>
          <a:noFill/>
        </p:spPr>
        <p:txBody>
          <a:bodyPr wrap="square">
            <a:spAutoFit/>
          </a:bodyPr>
          <a:lstStyle/>
          <a:p>
            <a:r>
              <a:rPr lang="en-IT" dirty="0">
                <a:solidFill>
                  <a:srgbClr val="000000"/>
                </a:solidFill>
              </a:rPr>
              <a:t>HGUN_E0 = 45e6  # Max E field at cathode in the hybrid gun. [V/m]</a:t>
            </a:r>
          </a:p>
          <a:p>
            <a:r>
              <a:rPr lang="en-IT" dirty="0">
                <a:solidFill>
                  <a:srgbClr val="000000"/>
                </a:solidFill>
              </a:rPr>
              <a:t>HGUN_PHASE = 30  #40(standard phase) # Phase of the hybrid gun defined sine-like. [deg]</a:t>
            </a:r>
          </a:p>
        </p:txBody>
      </p:sp>
      <p:sp>
        <p:nvSpPr>
          <p:cNvPr id="18" name="TextBox 17">
            <a:extLst>
              <a:ext uri="{FF2B5EF4-FFF2-40B4-BE49-F238E27FC236}">
                <a16:creationId xmlns:a16="http://schemas.microsoft.com/office/drawing/2014/main" id="{2C1BEFE9-225A-496A-E70B-0D2FCD2C40A7}"/>
              </a:ext>
            </a:extLst>
          </p:cNvPr>
          <p:cNvSpPr txBox="1"/>
          <p:nvPr/>
        </p:nvSpPr>
        <p:spPr>
          <a:xfrm>
            <a:off x="219539" y="945068"/>
            <a:ext cx="3081293" cy="338554"/>
          </a:xfrm>
          <a:prstGeom prst="rect">
            <a:avLst/>
          </a:prstGeom>
          <a:noFill/>
        </p:spPr>
        <p:txBody>
          <a:bodyPr wrap="none" rtlCol="0">
            <a:spAutoFit/>
          </a:bodyPr>
          <a:lstStyle/>
          <a:p>
            <a:r>
              <a:rPr lang="en-IT" sz="1600" b="1" dirty="0">
                <a:solidFill>
                  <a:srgbClr val="000000"/>
                </a:solidFill>
              </a:rPr>
              <a:t>Beam generation parameters:</a:t>
            </a:r>
          </a:p>
        </p:txBody>
      </p:sp>
      <p:sp>
        <p:nvSpPr>
          <p:cNvPr id="2" name="TextBox 1">
            <a:extLst>
              <a:ext uri="{FF2B5EF4-FFF2-40B4-BE49-F238E27FC236}">
                <a16:creationId xmlns:a16="http://schemas.microsoft.com/office/drawing/2014/main" id="{21F683DF-C0C6-3360-A549-66A8465CB81B}"/>
              </a:ext>
            </a:extLst>
          </p:cNvPr>
          <p:cNvSpPr txBox="1"/>
          <p:nvPr/>
        </p:nvSpPr>
        <p:spPr>
          <a:xfrm rot="20368190">
            <a:off x="4459903" y="4390824"/>
            <a:ext cx="4664739" cy="646331"/>
          </a:xfrm>
          <a:prstGeom prst="rect">
            <a:avLst/>
          </a:prstGeom>
          <a:noFill/>
        </p:spPr>
        <p:txBody>
          <a:bodyPr wrap="none" rtlCol="0">
            <a:spAutoFit/>
          </a:bodyPr>
          <a:lstStyle/>
          <a:p>
            <a:r>
              <a:rPr lang="en-IT" sz="3600" b="1" dirty="0">
                <a:ln w="13462">
                  <a:solidFill>
                    <a:schemeClr val="tx1"/>
                  </a:solidFill>
                  <a:prstDash val="solid"/>
                </a:ln>
                <a:solidFill>
                  <a:schemeClr val="tx1">
                    <a:lumMod val="60000"/>
                    <a:lumOff val="40000"/>
                  </a:schemeClr>
                </a:solidFill>
                <a:effectLst>
                  <a:outerShdw dist="38100" dir="2700000" algn="bl" rotWithShape="0">
                    <a:schemeClr val="accent5"/>
                  </a:outerShdw>
                </a:effectLst>
              </a:rPr>
              <a:t>Working in progress</a:t>
            </a:r>
          </a:p>
        </p:txBody>
      </p:sp>
    </p:spTree>
    <p:extLst>
      <p:ext uri="{BB962C8B-B14F-4D97-AF65-F5344CB8AC3E}">
        <p14:creationId xmlns:p14="http://schemas.microsoft.com/office/powerpoint/2010/main" val="1580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2">
            <a:alphaModFix amt="50000"/>
          </a:blip>
          <a:stretch>
            <a:fillRect/>
          </a:stretch>
        </p:blipFill>
        <p:spPr>
          <a:xfrm>
            <a:off x="7188453" y="3636141"/>
            <a:ext cx="2335560" cy="1567284"/>
          </a:xfrm>
          <a:prstGeom prst="rect">
            <a:avLst/>
          </a:prstGeom>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3">
            <a:alphaModFix amt="70000"/>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4">
            <a:alphaModFix amt="70000"/>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rectangular object with black text&#10;&#10;Description automatically generated">
            <a:extLst>
              <a:ext uri="{FF2B5EF4-FFF2-40B4-BE49-F238E27FC236}">
                <a16:creationId xmlns:a16="http://schemas.microsoft.com/office/drawing/2014/main" id="{03AFDB4C-8C4F-E972-5862-6BC76074F925}"/>
              </a:ext>
            </a:extLst>
          </p:cNvPr>
          <p:cNvPicPr>
            <a:picLocks noChangeAspect="1"/>
          </p:cNvPicPr>
          <p:nvPr/>
        </p:nvPicPr>
        <p:blipFill>
          <a:blip r:embed="rId15">
            <a:alphaModFix amt="50000"/>
          </a:blip>
          <a:stretch>
            <a:fillRect/>
          </a:stretch>
        </p:blipFill>
        <p:spPr>
          <a:xfrm>
            <a:off x="7691315" y="3033684"/>
            <a:ext cx="3067050" cy="590550"/>
          </a:xfrm>
          <a:prstGeom prst="rect">
            <a:avLst/>
          </a:prstGeom>
        </p:spPr>
      </p:pic>
      <p:sp>
        <p:nvSpPr>
          <p:cNvPr id="3" name="Footer Placeholder 2">
            <a:extLst>
              <a:ext uri="{FF2B5EF4-FFF2-40B4-BE49-F238E27FC236}">
                <a16:creationId xmlns:a16="http://schemas.microsoft.com/office/drawing/2014/main" id="{EDF34163-4BA5-222C-CD7B-DDFFFF60458B}"/>
              </a:ext>
            </a:extLst>
          </p:cNvPr>
          <p:cNvSpPr>
            <a:spLocks noGrp="1"/>
          </p:cNvSpPr>
          <p:nvPr>
            <p:ph type="ftr" sz="quarter" idx="11"/>
          </p:nvPr>
        </p:nvSpPr>
        <p:spPr/>
        <p:txBody>
          <a:bodyPr/>
          <a:lstStyle/>
          <a:p>
            <a:r>
              <a:rPr lang="en-GB"/>
              <a:t>Beam Dynamics of high brightness beams in RF photoinjector</a:t>
            </a:r>
            <a:endParaRPr lang="en-IT"/>
          </a:p>
        </p:txBody>
      </p:sp>
      <p:sp>
        <p:nvSpPr>
          <p:cNvPr id="19" name="Slide Number Placeholder 18">
            <a:extLst>
              <a:ext uri="{FF2B5EF4-FFF2-40B4-BE49-F238E27FC236}">
                <a16:creationId xmlns:a16="http://schemas.microsoft.com/office/drawing/2014/main" id="{239AA6E8-F012-3606-C094-4DC11DEC116F}"/>
              </a:ext>
            </a:extLst>
          </p:cNvPr>
          <p:cNvSpPr>
            <a:spLocks noGrp="1"/>
          </p:cNvSpPr>
          <p:nvPr>
            <p:ph type="sldNum" sz="quarter" idx="12"/>
          </p:nvPr>
        </p:nvSpPr>
        <p:spPr/>
        <p:txBody>
          <a:bodyPr/>
          <a:lstStyle/>
          <a:p>
            <a:fld id="{423FAE88-FE44-0B47-88A3-ABDC25BA5526}" type="slidenum">
              <a:rPr lang="en-IT" smtClean="0"/>
              <a:t>3</a:t>
            </a:fld>
            <a:endParaRPr lang="en-IT"/>
          </a:p>
        </p:txBody>
      </p:sp>
      <p:sp>
        <p:nvSpPr>
          <p:cNvPr id="14" name="TextBox 13">
            <a:extLst>
              <a:ext uri="{FF2B5EF4-FFF2-40B4-BE49-F238E27FC236}">
                <a16:creationId xmlns:a16="http://schemas.microsoft.com/office/drawing/2014/main" id="{AF528AAB-4DAF-F86D-40EB-FB0D910A9793}"/>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chemeClr val="tx1"/>
                </a:solidFill>
              </a:rPr>
              <a:t>Beam dynamics</a:t>
            </a:r>
          </a:p>
          <a:p>
            <a:pPr marL="742950" lvl="1" indent="-228600">
              <a:lnSpc>
                <a:spcPct val="90000"/>
              </a:lnSpc>
              <a:spcAft>
                <a:spcPts val="600"/>
              </a:spcAft>
              <a:buFont typeface="Arial" panose="020B0604020202020204" pitchFamily="34" charset="0"/>
              <a:buChar char="•"/>
            </a:pPr>
            <a:r>
              <a:rPr lang="en-US" sz="1800" dirty="0">
                <a:solidFill>
                  <a:schemeClr val="tx1"/>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2159887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99E060-D244-0C72-B69D-CC77A2932686}"/>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rgbClr val="000000"/>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rgbClr val="000000"/>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pic>
        <p:nvPicPr>
          <p:cNvPr id="3" name="Picture 24" descr="Logo&#10;&#10;Description automatically generated">
            <a:extLst>
              <a:ext uri="{FF2B5EF4-FFF2-40B4-BE49-F238E27FC236}">
                <a16:creationId xmlns:a16="http://schemas.microsoft.com/office/drawing/2014/main" id="{00D96DA0-E2D0-3265-F09F-03FC7C171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28899334-9EAA-B2AF-0A6C-4CA1E0341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Logo, icon&#10;&#10;Description automatically generated">
            <a:extLst>
              <a:ext uri="{FF2B5EF4-FFF2-40B4-BE49-F238E27FC236}">
                <a16:creationId xmlns:a16="http://schemas.microsoft.com/office/drawing/2014/main" id="{4B725869-12A1-57ED-DC62-C69C6AA4E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24">
            <a:extLst>
              <a:ext uri="{FF2B5EF4-FFF2-40B4-BE49-F238E27FC236}">
                <a16:creationId xmlns:a16="http://schemas.microsoft.com/office/drawing/2014/main" id="{D5B504F1-6C6F-BED5-B74D-85AEB9F4B87C}"/>
              </a:ext>
            </a:extLst>
          </p:cNvPr>
          <p:cNvSpPr txBox="1"/>
          <p:nvPr/>
        </p:nvSpPr>
        <p:spPr>
          <a:xfrm>
            <a:off x="2594138" y="222896"/>
            <a:ext cx="6581803" cy="584775"/>
          </a:xfrm>
          <a:prstGeom prst="rect">
            <a:avLst/>
          </a:prstGeom>
          <a:noFill/>
        </p:spPr>
        <p:txBody>
          <a:bodyPr wrap="square" rtlCol="0">
            <a:spAutoFit/>
          </a:bodyPr>
          <a:lstStyle/>
          <a:p>
            <a:pPr algn="ctr"/>
            <a:r>
              <a:rPr lang="en-GB" sz="3200" b="1" dirty="0">
                <a:solidFill>
                  <a:schemeClr val="tx1"/>
                </a:solidFill>
                <a:latin typeface="+mj-lt"/>
              </a:rPr>
              <a:t>Conclusion</a:t>
            </a:r>
          </a:p>
        </p:txBody>
      </p:sp>
      <p:sp>
        <p:nvSpPr>
          <p:cNvPr id="2" name="Footer Placeholder 1">
            <a:extLst>
              <a:ext uri="{FF2B5EF4-FFF2-40B4-BE49-F238E27FC236}">
                <a16:creationId xmlns:a16="http://schemas.microsoft.com/office/drawing/2014/main" id="{10E087E0-38C3-6992-55E8-134AE21D7711}"/>
              </a:ext>
            </a:extLst>
          </p:cNvPr>
          <p:cNvSpPr>
            <a:spLocks noGrp="1"/>
          </p:cNvSpPr>
          <p:nvPr>
            <p:ph type="ftr" sz="quarter" idx="11"/>
          </p:nvPr>
        </p:nvSpPr>
        <p:spPr/>
        <p:txBody>
          <a:bodyPr/>
          <a:lstStyle/>
          <a:p>
            <a:r>
              <a:rPr lang="en-GB" dirty="0"/>
              <a:t>Beam Dynamics of high brightness beams in RF photoinjector</a:t>
            </a:r>
            <a:endParaRPr lang="en-IT" dirty="0"/>
          </a:p>
        </p:txBody>
      </p:sp>
      <p:sp>
        <p:nvSpPr>
          <p:cNvPr id="8" name="Slide Number Placeholder 7">
            <a:extLst>
              <a:ext uri="{FF2B5EF4-FFF2-40B4-BE49-F238E27FC236}">
                <a16:creationId xmlns:a16="http://schemas.microsoft.com/office/drawing/2014/main" id="{4F49328C-636F-1260-3F59-9463004E7554}"/>
              </a:ext>
            </a:extLst>
          </p:cNvPr>
          <p:cNvSpPr>
            <a:spLocks noGrp="1"/>
          </p:cNvSpPr>
          <p:nvPr>
            <p:ph type="sldNum" sz="quarter" idx="12"/>
          </p:nvPr>
        </p:nvSpPr>
        <p:spPr/>
        <p:txBody>
          <a:bodyPr/>
          <a:lstStyle/>
          <a:p>
            <a:fld id="{423FAE88-FE44-0B47-88A3-ABDC25BA5526}" type="slidenum">
              <a:rPr lang="en-IT" smtClean="0"/>
              <a:t>30</a:t>
            </a:fld>
            <a:endParaRPr lang="en-IT"/>
          </a:p>
        </p:txBody>
      </p:sp>
      <p:sp>
        <p:nvSpPr>
          <p:cNvPr id="11" name="TextBox 10">
            <a:extLst>
              <a:ext uri="{FF2B5EF4-FFF2-40B4-BE49-F238E27FC236}">
                <a16:creationId xmlns:a16="http://schemas.microsoft.com/office/drawing/2014/main" id="{BEFE81B7-F352-0981-2585-C2403FDB2C9C}"/>
              </a:ext>
            </a:extLst>
          </p:cNvPr>
          <p:cNvSpPr txBox="1"/>
          <p:nvPr/>
        </p:nvSpPr>
        <p:spPr>
          <a:xfrm>
            <a:off x="7778995" y="1646107"/>
            <a:ext cx="3120572" cy="1200329"/>
          </a:xfrm>
          <a:prstGeom prst="rect">
            <a:avLst/>
          </a:prstGeom>
          <a:noFill/>
        </p:spPr>
        <p:txBody>
          <a:bodyPr wrap="square" rtlCol="0">
            <a:spAutoFit/>
          </a:bodyPr>
          <a:lstStyle/>
          <a:p>
            <a:pPr algn="ctr"/>
            <a:r>
              <a:rPr lang="en-IT" sz="1800" i="1" dirty="0">
                <a:solidFill>
                  <a:schemeClr val="tx1"/>
                </a:solidFill>
              </a:rPr>
              <a:t>Optimization and deep understanding of hybrid gun beam dynamics thanks to analytica models develped</a:t>
            </a:r>
          </a:p>
        </p:txBody>
      </p:sp>
      <p:sp>
        <p:nvSpPr>
          <p:cNvPr id="13" name="Right Brace 12">
            <a:extLst>
              <a:ext uri="{FF2B5EF4-FFF2-40B4-BE49-F238E27FC236}">
                <a16:creationId xmlns:a16="http://schemas.microsoft.com/office/drawing/2014/main" id="{1F3B77BA-7960-9712-3301-27FAD04EFC29}"/>
              </a:ext>
            </a:extLst>
          </p:cNvPr>
          <p:cNvSpPr/>
          <p:nvPr/>
        </p:nvSpPr>
        <p:spPr bwMode="auto">
          <a:xfrm>
            <a:off x="7192522" y="1275840"/>
            <a:ext cx="516432" cy="2205263"/>
          </a:xfrm>
          <a:prstGeom prst="rightBrace">
            <a:avLst>
              <a:gd name="adj1" fmla="val 52317"/>
              <a:gd name="adj2" fmla="val 48835"/>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14" name="Right Brace 13">
            <a:extLst>
              <a:ext uri="{FF2B5EF4-FFF2-40B4-BE49-F238E27FC236}">
                <a16:creationId xmlns:a16="http://schemas.microsoft.com/office/drawing/2014/main" id="{F45568CC-DF90-80EF-9D6A-9AFE7A69E0FD}"/>
              </a:ext>
            </a:extLst>
          </p:cNvPr>
          <p:cNvSpPr/>
          <p:nvPr/>
        </p:nvSpPr>
        <p:spPr bwMode="auto">
          <a:xfrm>
            <a:off x="4727269" y="3510135"/>
            <a:ext cx="357122" cy="1277470"/>
          </a:xfrm>
          <a:prstGeom prst="rightBrace">
            <a:avLst>
              <a:gd name="adj1" fmla="val 52317"/>
              <a:gd name="adj2" fmla="val 48835"/>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15" name="TextBox 14">
            <a:extLst>
              <a:ext uri="{FF2B5EF4-FFF2-40B4-BE49-F238E27FC236}">
                <a16:creationId xmlns:a16="http://schemas.microsoft.com/office/drawing/2014/main" id="{4B4D212A-4BC4-8C05-0199-17B323C5BAD7}"/>
              </a:ext>
            </a:extLst>
          </p:cNvPr>
          <p:cNvSpPr txBox="1"/>
          <p:nvPr/>
        </p:nvSpPr>
        <p:spPr>
          <a:xfrm>
            <a:off x="5171476" y="3600288"/>
            <a:ext cx="3679372" cy="1200329"/>
          </a:xfrm>
          <a:prstGeom prst="rect">
            <a:avLst/>
          </a:prstGeom>
          <a:noFill/>
        </p:spPr>
        <p:txBody>
          <a:bodyPr wrap="square" rtlCol="0">
            <a:spAutoFit/>
          </a:bodyPr>
          <a:lstStyle/>
          <a:p>
            <a:pPr algn="ctr"/>
            <a:r>
              <a:rPr lang="en-IT" sz="1800" i="1" dirty="0">
                <a:solidFill>
                  <a:schemeClr val="tx1"/>
                </a:solidFill>
              </a:rPr>
              <a:t>New gun installing for beam dynamics performance improvement + beam dynamics paraemter optimization</a:t>
            </a:r>
          </a:p>
        </p:txBody>
      </p:sp>
      <p:sp>
        <p:nvSpPr>
          <p:cNvPr id="16" name="Striped Right Arrow 15">
            <a:extLst>
              <a:ext uri="{FF2B5EF4-FFF2-40B4-BE49-F238E27FC236}">
                <a16:creationId xmlns:a16="http://schemas.microsoft.com/office/drawing/2014/main" id="{070846AD-5D7E-3087-F8C1-90FCC5D8511A}"/>
              </a:ext>
            </a:extLst>
          </p:cNvPr>
          <p:cNvSpPr/>
          <p:nvPr/>
        </p:nvSpPr>
        <p:spPr bwMode="auto">
          <a:xfrm>
            <a:off x="8885655" y="3922643"/>
            <a:ext cx="831659" cy="421556"/>
          </a:xfrm>
          <a:prstGeom prst="stripedRightArrow">
            <a:avLst>
              <a:gd name="adj1" fmla="val 22455"/>
              <a:gd name="adj2" fmla="val 91316"/>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18" name="TextBox 17">
            <a:extLst>
              <a:ext uri="{FF2B5EF4-FFF2-40B4-BE49-F238E27FC236}">
                <a16:creationId xmlns:a16="http://schemas.microsoft.com/office/drawing/2014/main" id="{4132D6B7-C0D6-C939-B0F8-174FFA3BA7B0}"/>
              </a:ext>
            </a:extLst>
          </p:cNvPr>
          <p:cNvSpPr txBox="1"/>
          <p:nvPr/>
        </p:nvSpPr>
        <p:spPr>
          <a:xfrm>
            <a:off x="9976544" y="3753100"/>
            <a:ext cx="1630341" cy="923330"/>
          </a:xfrm>
          <a:prstGeom prst="rect">
            <a:avLst/>
          </a:prstGeom>
          <a:noFill/>
        </p:spPr>
        <p:txBody>
          <a:bodyPr wrap="square" rtlCol="0">
            <a:spAutoFit/>
          </a:bodyPr>
          <a:lstStyle/>
          <a:p>
            <a:pPr algn="ctr"/>
            <a:r>
              <a:rPr lang="en-IT" sz="1800" i="1" dirty="0">
                <a:solidFill>
                  <a:schemeClr val="tx1"/>
                </a:solidFill>
              </a:rPr>
              <a:t>Successfull experimental results </a:t>
            </a:r>
          </a:p>
        </p:txBody>
      </p:sp>
      <p:sp>
        <p:nvSpPr>
          <p:cNvPr id="9" name="Right Brace 8">
            <a:extLst>
              <a:ext uri="{FF2B5EF4-FFF2-40B4-BE49-F238E27FC236}">
                <a16:creationId xmlns:a16="http://schemas.microsoft.com/office/drawing/2014/main" id="{D3808EE4-35F3-FC6A-3E7E-18C991793EE7}"/>
              </a:ext>
            </a:extLst>
          </p:cNvPr>
          <p:cNvSpPr/>
          <p:nvPr/>
        </p:nvSpPr>
        <p:spPr bwMode="auto">
          <a:xfrm>
            <a:off x="5202822" y="4690649"/>
            <a:ext cx="357122" cy="1277470"/>
          </a:xfrm>
          <a:prstGeom prst="rightBrace">
            <a:avLst>
              <a:gd name="adj1" fmla="val 52317"/>
              <a:gd name="adj2" fmla="val 48835"/>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12" name="TextBox 11">
            <a:extLst>
              <a:ext uri="{FF2B5EF4-FFF2-40B4-BE49-F238E27FC236}">
                <a16:creationId xmlns:a16="http://schemas.microsoft.com/office/drawing/2014/main" id="{E2E519BD-C3A1-3345-6936-229AD0D58E8C}"/>
              </a:ext>
            </a:extLst>
          </p:cNvPr>
          <p:cNvSpPr txBox="1"/>
          <p:nvPr/>
        </p:nvSpPr>
        <p:spPr>
          <a:xfrm>
            <a:off x="5885039" y="4912775"/>
            <a:ext cx="3555175" cy="923330"/>
          </a:xfrm>
          <a:prstGeom prst="rect">
            <a:avLst/>
          </a:prstGeom>
          <a:noFill/>
        </p:spPr>
        <p:txBody>
          <a:bodyPr wrap="square" rtlCol="0">
            <a:spAutoFit/>
          </a:bodyPr>
          <a:lstStyle/>
          <a:p>
            <a:r>
              <a:rPr lang="en-IT" sz="1800" i="1" dirty="0">
                <a:solidFill>
                  <a:schemeClr val="tx1"/>
                </a:solidFill>
              </a:rPr>
              <a:t>Visiting period: Introduction to beamline characterization (Magnetic and Beamb dynamics)</a:t>
            </a:r>
          </a:p>
        </p:txBody>
      </p:sp>
    </p:spTree>
    <p:extLst>
      <p:ext uri="{BB962C8B-B14F-4D97-AF65-F5344CB8AC3E}">
        <p14:creationId xmlns:p14="http://schemas.microsoft.com/office/powerpoint/2010/main" val="2690464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54F973-74A7-2F83-F08A-DBFA987DDCC4}"/>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58FE8FC6-7C56-64B8-CDB1-2545E63B081F}"/>
              </a:ext>
            </a:extLst>
          </p:cNvPr>
          <p:cNvSpPr>
            <a:spLocks noGrp="1"/>
          </p:cNvSpPr>
          <p:nvPr>
            <p:ph type="sldNum" sz="quarter" idx="12"/>
          </p:nvPr>
        </p:nvSpPr>
        <p:spPr/>
        <p:txBody>
          <a:bodyPr/>
          <a:lstStyle/>
          <a:p>
            <a:fld id="{423FAE88-FE44-0B47-88A3-ABDC25BA5526}" type="slidenum">
              <a:rPr lang="en-IT" smtClean="0"/>
              <a:t>31</a:t>
            </a:fld>
            <a:endParaRPr lang="en-IT"/>
          </a:p>
        </p:txBody>
      </p:sp>
      <p:sp>
        <p:nvSpPr>
          <p:cNvPr id="4" name="TextBox 3">
            <a:extLst>
              <a:ext uri="{FF2B5EF4-FFF2-40B4-BE49-F238E27FC236}">
                <a16:creationId xmlns:a16="http://schemas.microsoft.com/office/drawing/2014/main" id="{D77D2E6F-03B9-89CA-4868-F9C9600D8722}"/>
              </a:ext>
            </a:extLst>
          </p:cNvPr>
          <p:cNvSpPr txBox="1"/>
          <p:nvPr/>
        </p:nvSpPr>
        <p:spPr>
          <a:xfrm>
            <a:off x="94445" y="820593"/>
            <a:ext cx="6001555" cy="5216813"/>
          </a:xfrm>
          <a:prstGeom prst="rect">
            <a:avLst/>
          </a:prstGeom>
          <a:noFill/>
        </p:spPr>
        <p:txBody>
          <a:bodyPr wrap="square" rtlCol="0">
            <a:spAutoFit/>
          </a:bodyPr>
          <a:lstStyle/>
          <a:p>
            <a:pPr rtl="0"/>
            <a:r>
              <a:rPr lang="en-GB" sz="1100" b="1" i="0" dirty="0">
                <a:solidFill>
                  <a:srgbClr val="000000"/>
                </a:solidFill>
                <a:effectLst/>
                <a:latin typeface="Arial" panose="020B0604020202020204" pitchFamily="34" charset="0"/>
              </a:rPr>
              <a:t>Conference Volume</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July 2023: Fabio Villa, David </a:t>
            </a:r>
            <a:r>
              <a:rPr lang="en-GB" b="0" i="0" dirty="0" err="1">
                <a:solidFill>
                  <a:srgbClr val="000000"/>
                </a:solidFill>
                <a:effectLst/>
                <a:latin typeface="Arial" panose="020B0604020202020204" pitchFamily="34" charset="0"/>
              </a:rPr>
              <a:t>Alesini</a:t>
            </a:r>
            <a:r>
              <a:rPr lang="en-GB" b="0" i="0" dirty="0">
                <a:solidFill>
                  <a:srgbClr val="000000"/>
                </a:solidFill>
                <a:effectLst/>
                <a:latin typeface="Arial" panose="020B0604020202020204" pitchFamily="34" charset="0"/>
              </a:rPr>
              <a:t>, Maria</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P. </a:t>
            </a:r>
            <a:r>
              <a:rPr lang="en-GB" b="0" i="0" dirty="0" err="1">
                <a:solidFill>
                  <a:srgbClr val="000000"/>
                </a:solidFill>
                <a:effectLst/>
                <a:latin typeface="Arial" panose="020B0604020202020204" pitchFamily="34" charset="0"/>
              </a:rPr>
              <a:t>Anania</a:t>
            </a:r>
            <a:r>
              <a:rPr lang="en-GB" b="0" i="0" dirty="0">
                <a:solidFill>
                  <a:srgbClr val="000000"/>
                </a:solidFill>
                <a:effectLst/>
                <a:latin typeface="Arial" panose="020B0604020202020204" pitchFamily="34" charset="0"/>
              </a:rPr>
              <a:t>, Marco </a:t>
            </a:r>
            <a:r>
              <a:rPr lang="en-GB" b="0" i="0" dirty="0" err="1">
                <a:solidFill>
                  <a:srgbClr val="000000"/>
                </a:solidFill>
                <a:effectLst/>
                <a:latin typeface="Arial" panose="020B0604020202020204" pitchFamily="34" charset="0"/>
              </a:rPr>
              <a:t>Angelucci</a:t>
            </a:r>
            <a:r>
              <a:rPr lang="en-GB" b="0" i="0" dirty="0">
                <a:solidFill>
                  <a:srgbClr val="000000"/>
                </a:solidFill>
                <a:effectLst/>
                <a:latin typeface="Arial" panose="020B0604020202020204" pitchFamily="34" charset="0"/>
              </a:rPr>
              <a:t>, Alberto </a:t>
            </a:r>
            <a:r>
              <a:rPr lang="en-GB" b="0" i="0" dirty="0" err="1">
                <a:solidFill>
                  <a:srgbClr val="000000"/>
                </a:solidFill>
                <a:effectLst/>
                <a:latin typeface="Arial" panose="020B0604020202020204" pitchFamily="34" charset="0"/>
              </a:rPr>
              <a:t>Bacci</a:t>
            </a:r>
            <a:r>
              <a:rPr lang="en-GB" b="0" i="0" dirty="0">
                <a:solidFill>
                  <a:srgbClr val="000000"/>
                </a:solidFill>
                <a:effectLst/>
                <a:latin typeface="Arial" panose="020B0604020202020204" pitchFamily="34" charset="0"/>
              </a:rPr>
              <a:t>, </a:t>
            </a:r>
            <a:r>
              <a:rPr lang="en-GB" i="0" dirty="0">
                <a:solidFill>
                  <a:srgbClr val="000000"/>
                </a:solidFill>
                <a:effectLst/>
                <a:latin typeface="Arial" panose="020B0604020202020204" pitchFamily="34" charset="0"/>
              </a:rPr>
              <a:t>Antonella </a:t>
            </a:r>
            <a:r>
              <a:rPr lang="en-GB" i="0" dirty="0" err="1">
                <a:solidFill>
                  <a:srgbClr val="000000"/>
                </a:solidFill>
                <a:effectLst/>
                <a:latin typeface="Arial" panose="020B0604020202020204" pitchFamily="34" charset="0"/>
              </a:rPr>
              <a:t>Balerna</a:t>
            </a:r>
            <a:r>
              <a:rPr lang="en-GB" i="0" dirty="0">
                <a:solidFill>
                  <a:srgbClr val="000000"/>
                </a:solidFill>
                <a:effectLst/>
                <a:latin typeface="Arial" panose="020B0604020202020204" pitchFamily="34" charset="0"/>
              </a:rPr>
              <a:t>, Marco</a:t>
            </a:r>
            <a:r>
              <a:rPr lang="en-GB" dirty="0">
                <a:solidFill>
                  <a:srgbClr val="000000"/>
                </a:solidFill>
                <a:latin typeface="Lato" panose="020F0502020204030203" pitchFamily="34" charset="0"/>
              </a:rPr>
              <a:t> </a:t>
            </a:r>
            <a:r>
              <a:rPr lang="en-GB" i="0" dirty="0" err="1">
                <a:solidFill>
                  <a:srgbClr val="000000"/>
                </a:solidFill>
                <a:effectLst/>
                <a:latin typeface="Arial" panose="020B0604020202020204" pitchFamily="34" charset="0"/>
              </a:rPr>
              <a:t>Bellaveglia</a:t>
            </a:r>
            <a:r>
              <a:rPr lang="en-GB" i="0" dirty="0">
                <a:solidFill>
                  <a:srgbClr val="000000"/>
                </a:solidFill>
                <a:effectLst/>
                <a:latin typeface="Arial" panose="020B0604020202020204" pitchFamily="34" charset="0"/>
              </a:rPr>
              <a:t>, Angelo </a:t>
            </a:r>
            <a:r>
              <a:rPr lang="en-GB" i="0" dirty="0" err="1">
                <a:solidFill>
                  <a:srgbClr val="000000"/>
                </a:solidFill>
                <a:effectLst/>
                <a:latin typeface="Arial" panose="020B0604020202020204" pitchFamily="34" charset="0"/>
              </a:rPr>
              <a:t>Biagioni</a:t>
            </a:r>
            <a:r>
              <a:rPr lang="en-GB" i="0" dirty="0">
                <a:solidFill>
                  <a:srgbClr val="000000"/>
                </a:solidFill>
                <a:effectLst/>
                <a:latin typeface="Arial" panose="020B0604020202020204" pitchFamily="34" charset="0"/>
              </a:rPr>
              <a:t>, Bruno </a:t>
            </a:r>
            <a:r>
              <a:rPr lang="en-GB" i="0" dirty="0" err="1">
                <a:solidFill>
                  <a:srgbClr val="000000"/>
                </a:solidFill>
                <a:effectLst/>
                <a:latin typeface="Arial" panose="020B0604020202020204" pitchFamily="34" charset="0"/>
              </a:rPr>
              <a:t>Buonuomo</a:t>
            </a:r>
            <a:r>
              <a:rPr lang="en-GB" i="0" dirty="0">
                <a:solidFill>
                  <a:srgbClr val="000000"/>
                </a:solidFill>
                <a:effectLst/>
                <a:latin typeface="Arial" panose="020B0604020202020204" pitchFamily="34" charset="0"/>
              </a:rPr>
              <a:t>, Sergio </a:t>
            </a:r>
            <a:r>
              <a:rPr lang="en-GB" i="0" dirty="0" err="1">
                <a:solidFill>
                  <a:srgbClr val="000000"/>
                </a:solidFill>
                <a:effectLst/>
                <a:latin typeface="Arial" panose="020B0604020202020204" pitchFamily="34" charset="0"/>
              </a:rPr>
              <a:t>Cantarella</a:t>
            </a:r>
            <a:r>
              <a:rPr lang="en-GB" i="0" dirty="0">
                <a:solidFill>
                  <a:srgbClr val="000000"/>
                </a:solidFill>
                <a:effectLst/>
                <a:latin typeface="Arial" panose="020B0604020202020204" pitchFamily="34" charset="0"/>
              </a:rPr>
              <a:t>, Fabio</a:t>
            </a:r>
            <a:r>
              <a:rPr lang="en-GB" dirty="0">
                <a:solidFill>
                  <a:srgbClr val="000000"/>
                </a:solidFill>
                <a:latin typeface="Lato" panose="020F0502020204030203" pitchFamily="34" charset="0"/>
              </a:rPr>
              <a:t> </a:t>
            </a:r>
            <a:r>
              <a:rPr lang="en-GB" i="0" dirty="0" err="1">
                <a:solidFill>
                  <a:srgbClr val="000000"/>
                </a:solidFill>
                <a:effectLst/>
                <a:latin typeface="Arial" panose="020B0604020202020204" pitchFamily="34" charset="0"/>
              </a:rPr>
              <a:t>Cardelli</a:t>
            </a:r>
            <a:r>
              <a:rPr lang="en-GB" i="0" dirty="0">
                <a:solidFill>
                  <a:srgbClr val="000000"/>
                </a:solidFill>
                <a:effectLst/>
                <a:latin typeface="Arial" panose="020B0604020202020204" pitchFamily="34" charset="0"/>
              </a:rPr>
              <a:t>, </a:t>
            </a:r>
            <a:r>
              <a:rPr lang="en-GB" b="1" i="0" dirty="0">
                <a:solidFill>
                  <a:srgbClr val="000000"/>
                </a:solidFill>
                <a:effectLst/>
                <a:latin typeface="Arial" panose="020B0604020202020204" pitchFamily="34" charset="0"/>
              </a:rPr>
              <a:t>Martina </a:t>
            </a:r>
            <a:r>
              <a:rPr lang="en-GB" b="1" i="0" dirty="0" err="1">
                <a:solidFill>
                  <a:srgbClr val="000000"/>
                </a:solidFill>
                <a:effectLst/>
                <a:latin typeface="Arial" panose="020B0604020202020204" pitchFamily="34" charset="0"/>
              </a:rPr>
              <a:t>Carillo</a:t>
            </a:r>
            <a:r>
              <a:rPr lang="en-GB" b="1" i="0"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et al. “</a:t>
            </a:r>
            <a:r>
              <a:rPr lang="en-GB" b="0" i="0" dirty="0" err="1">
                <a:solidFill>
                  <a:srgbClr val="000000"/>
                </a:solidFill>
                <a:effectLst/>
                <a:latin typeface="Arial" panose="020B0604020202020204" pitchFamily="34" charset="0"/>
              </a:rPr>
              <a:t>EuPRAXIA</a:t>
            </a:r>
            <a:r>
              <a:rPr lang="en-GB" b="0" i="0" dirty="0">
                <a:solidFill>
                  <a:srgbClr val="000000"/>
                </a:solidFill>
                <a:effectLst/>
                <a:latin typeface="Arial" panose="020B0604020202020204" pitchFamily="34" charset="0"/>
              </a:rPr>
              <a:t> @ SPARC LAB status</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update”, Proceedings Volume 12581, X-Ray Free Electron Lasers: Advances in Source Development and Instrumentation VI; 125810H (2023)</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doi:10.1117/12.2668643</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Bosco, O. Camacho, E. </a:t>
            </a:r>
            <a:r>
              <a:rPr lang="en-GB" b="0" i="0" dirty="0" err="1">
                <a:solidFill>
                  <a:srgbClr val="000000"/>
                </a:solidFill>
                <a:effectLst/>
                <a:latin typeface="Arial" panose="020B0604020202020204" pitchFamily="34" charset="0"/>
              </a:rPr>
              <a:t>Chiadroni</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et </a:t>
            </a:r>
            <a:r>
              <a:rPr lang="en-GB" b="0" i="0" dirty="0" err="1">
                <a:solidFill>
                  <a:srgbClr val="000000"/>
                </a:solidFill>
                <a:effectLst/>
                <a:latin typeface="Arial" panose="020B0604020202020204" pitchFamily="34" charset="0"/>
              </a:rPr>
              <a:t>al.,“Space</a:t>
            </a:r>
            <a:r>
              <a:rPr lang="en-GB" b="0" i="0" dirty="0">
                <a:solidFill>
                  <a:srgbClr val="000000"/>
                </a:solidFill>
                <a:effectLst/>
                <a:latin typeface="Arial" panose="020B0604020202020204" pitchFamily="34" charset="0"/>
              </a:rPr>
              <a:t> Charge Analysis for Low Energy </a:t>
            </a:r>
            <a:r>
              <a:rPr lang="en-GB" b="0" i="0" dirty="0" err="1">
                <a:solidFill>
                  <a:srgbClr val="000000"/>
                </a:solidFill>
                <a:effectLst/>
                <a:latin typeface="Arial" panose="020B0604020202020204" pitchFamily="34" charset="0"/>
              </a:rPr>
              <a:t>Photoinjector”,in</a:t>
            </a:r>
            <a:r>
              <a:rPr lang="en-GB" b="0" i="0" dirty="0">
                <a:solidFill>
                  <a:srgbClr val="000000"/>
                </a:solidFill>
                <a:effectLst/>
                <a:latin typeface="Arial" panose="020B0604020202020204" pitchFamily="34" charset="0"/>
              </a:rPr>
              <a:t> Proc. 13th International Particle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Accelerator Conference (IPAC’22), Bangkok, Thailand, Jun. 2022, pp.</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2272–2275.</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doi:10.18429/JACoW-IPAC2022-WEPOMS017</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R.B. </a:t>
            </a:r>
            <a:r>
              <a:rPr lang="en-GB" b="0" i="0" dirty="0" err="1">
                <a:solidFill>
                  <a:srgbClr val="000000"/>
                </a:solidFill>
                <a:effectLst/>
                <a:latin typeface="Arial" panose="020B0604020202020204" pitchFamily="34" charset="0"/>
              </a:rPr>
              <a:t>Agustsson</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 Bosco, D.L. </a:t>
            </a:r>
            <a:r>
              <a:rPr lang="en-GB" b="0" i="0" dirty="0" err="1">
                <a:solidFill>
                  <a:srgbClr val="000000"/>
                </a:solidFill>
                <a:effectLst/>
                <a:latin typeface="Arial" panose="020B0604020202020204" pitchFamily="34" charset="0"/>
              </a:rPr>
              <a:t>Bruhwiler</a:t>
            </a:r>
            <a:r>
              <a:rPr lang="en-GB" b="0" i="0" dirty="0">
                <a:solidFill>
                  <a:srgbClr val="000000"/>
                </a:solidFill>
                <a:effectLst/>
                <a:latin typeface="Arial" panose="020B0604020202020204" pitchFamily="34" charset="0"/>
              </a:rPr>
              <a:t>, O. Camacho,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et al.,</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“Start-to-End Beam-Dynamics Simulations of a Compact C-Band Electron Beam Source for High Spectral Brilliance Applications”, in Proc.</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13th International Particle Accelerator Conference (IPAC’22), Bangkok,</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Thailand, Jun. 2022, pp. 687–690.</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doi:10.18429/JACoW-IPAC2022-MOPOMS023</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 Bosco,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F. Di Paolo,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S. </a:t>
            </a:r>
            <a:r>
              <a:rPr lang="en-GB" b="0" i="0" dirty="0" err="1">
                <a:solidFill>
                  <a:srgbClr val="000000"/>
                </a:solidFill>
                <a:effectLst/>
                <a:latin typeface="Arial" panose="020B0604020202020204" pitchFamily="34" charset="0"/>
              </a:rPr>
              <a:t>Fantauzzi</a:t>
            </a:r>
            <a:r>
              <a:rPr lang="en-GB" b="0" i="0" dirty="0">
                <a:solidFill>
                  <a:srgbClr val="000000"/>
                </a:solidFill>
                <a:effectLst/>
                <a:latin typeface="Arial" panose="020B0604020202020204" pitchFamily="34" charset="0"/>
              </a:rPr>
              <a:t>, et al., “Studies of a Ka-Band</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High Power Klystron Amplifier at INFN-LNF”, in Proc. 13th International Particle Accelerator Conference (IPAC’22), Bangkok, Thailand,</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Jun. 2022, pp. 683–686.</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doi:10.18429/JACoW-IPAC2022-MOPOMS022</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 F. Bosco, O. Camacho,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et al., “</a:t>
            </a:r>
            <a:r>
              <a:rPr lang="en-GB" b="0" i="0" dirty="0" err="1">
                <a:solidFill>
                  <a:srgbClr val="000000"/>
                </a:solidFill>
                <a:effectLst/>
                <a:latin typeface="Arial" panose="020B0604020202020204" pitchFamily="34" charset="0"/>
              </a:rPr>
              <a:t>Modeling</a:t>
            </a:r>
            <a:r>
              <a:rPr lang="en-GB" b="0" i="0" dirty="0">
                <a:solidFill>
                  <a:srgbClr val="000000"/>
                </a:solidFill>
                <a:effectLst/>
                <a:latin typeface="Arial" panose="020B0604020202020204" pitchFamily="34" charset="0"/>
              </a:rPr>
              <a:t> and Mitigation of Long-Range </a:t>
            </a:r>
            <a:r>
              <a:rPr lang="en-GB" b="0" i="0" dirty="0" err="1">
                <a:solidFill>
                  <a:srgbClr val="000000"/>
                </a:solidFill>
                <a:effectLst/>
                <a:latin typeface="Arial" panose="020B0604020202020204" pitchFamily="34" charset="0"/>
              </a:rPr>
              <a:t>Wakefields</a:t>
            </a:r>
            <a:r>
              <a:rPr lang="en-GB" b="0" i="0" dirty="0">
                <a:solidFill>
                  <a:srgbClr val="000000"/>
                </a:solidFill>
                <a:effectLst/>
                <a:latin typeface="Arial" panose="020B0604020202020204" pitchFamily="34" charset="0"/>
              </a:rPr>
              <a:t> for Advanced Linear Colliders”, in Proc.</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13th International Particle Accelerator Conference (IPAC’22), Bangkok,</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Thailand, Jun. 2022, pp. 2350–2353.</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doi:10.18429/JACoW-IPAC2022-WEPOMS045</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 D. </a:t>
            </a:r>
            <a:r>
              <a:rPr lang="en-GB" b="0" i="0" dirty="0" err="1">
                <a:solidFill>
                  <a:srgbClr val="000000"/>
                </a:solidFill>
                <a:effectLst/>
                <a:latin typeface="Arial" panose="020B0604020202020204" pitchFamily="34" charset="0"/>
              </a:rPr>
              <a:t>Alesini</a:t>
            </a:r>
            <a:r>
              <a:rPr lang="en-GB" b="0" i="0" dirty="0">
                <a:solidFill>
                  <a:srgbClr val="000000"/>
                </a:solidFill>
                <a:effectLst/>
                <a:latin typeface="Arial" panose="020B0604020202020204" pitchFamily="34" charset="0"/>
              </a:rPr>
              <a:t>, M.P. </a:t>
            </a:r>
            <a:r>
              <a:rPr lang="en-GB" b="0" i="0" dirty="0" err="1">
                <a:solidFill>
                  <a:srgbClr val="000000"/>
                </a:solidFill>
                <a:effectLst/>
                <a:latin typeface="Arial" panose="020B0604020202020204" pitchFamily="34" charset="0"/>
              </a:rPr>
              <a:t>Anania</a:t>
            </a:r>
            <a:r>
              <a:rPr lang="en-GB" b="0" i="0" dirty="0">
                <a:solidFill>
                  <a:srgbClr val="000000"/>
                </a:solidFill>
                <a:effectLst/>
                <a:latin typeface="Arial" panose="020B0604020202020204" pitchFamily="34" charset="0"/>
              </a:rPr>
              <a:t>, A.</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Battisti, M. </a:t>
            </a:r>
            <a:r>
              <a:rPr lang="en-GB" b="0" i="0" dirty="0" err="1">
                <a:solidFill>
                  <a:srgbClr val="000000"/>
                </a:solidFill>
                <a:effectLst/>
                <a:latin typeface="Arial" panose="020B0604020202020204" pitchFamily="34" charset="0"/>
              </a:rPr>
              <a:t>Bellaveglia</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Biagioni</a:t>
            </a:r>
            <a:r>
              <a:rPr lang="en-GB" b="0" i="0" dirty="0">
                <a:solidFill>
                  <a:srgbClr val="000000"/>
                </a:solidFill>
                <a:effectLst/>
                <a:latin typeface="Arial" panose="020B0604020202020204" pitchFamily="34" charset="0"/>
              </a:rPr>
              <a:t>, F. </a:t>
            </a:r>
            <a:r>
              <a:rPr lang="en-GB" b="0" i="0" dirty="0" err="1">
                <a:solidFill>
                  <a:srgbClr val="000000"/>
                </a:solidFill>
                <a:effectLst/>
                <a:latin typeface="Arial" panose="020B0604020202020204" pitchFamily="34" charset="0"/>
              </a:rPr>
              <a:t>Cardelli</a:t>
            </a:r>
            <a:r>
              <a:rPr lang="en-GB" b="1" i="0" dirty="0">
                <a:solidFill>
                  <a:srgbClr val="000000"/>
                </a:solidFill>
                <a:effectLst/>
                <a:latin typeface="Arial" panose="020B0604020202020204" pitchFamily="34" charset="0"/>
              </a:rPr>
              <a:t>, 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et al., “The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New SPARC-LAB RF Photo-Injector”, in Proc. 13th International Particle Accelerator Conference (IPAC’22), Bangkok, Thailand, Jun. 2022,</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pp. 671–674.</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doi:10.18429/JACoW-IPAC2022-MOPOMS019</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 L. Giuliano, D. </a:t>
            </a:r>
            <a:r>
              <a:rPr lang="en-GB" b="0" i="0" dirty="0" err="1">
                <a:solidFill>
                  <a:srgbClr val="000000"/>
                </a:solidFill>
                <a:effectLst/>
                <a:latin typeface="Arial" panose="020B0604020202020204" pitchFamily="34" charset="0"/>
              </a:rPr>
              <a:t>Alesini</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M.G. </a:t>
            </a:r>
            <a:r>
              <a:rPr lang="en-GB" b="0" i="0" dirty="0" err="1">
                <a:solidFill>
                  <a:srgbClr val="000000"/>
                </a:solidFill>
                <a:effectLst/>
                <a:latin typeface="Arial" panose="020B0604020202020204" pitchFamily="34" charset="0"/>
              </a:rPr>
              <a:t>Bisogni</a:t>
            </a:r>
            <a:r>
              <a:rPr lang="en-GB" b="0" i="0" dirty="0">
                <a:solidFill>
                  <a:srgbClr val="000000"/>
                </a:solidFill>
                <a:effectLst/>
                <a:latin typeface="Arial" panose="020B0604020202020204" pitchFamily="34" charset="0"/>
              </a:rPr>
              <a:t>, F. Bosco,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1" i="0" dirty="0">
                <a:solidFill>
                  <a:srgbClr val="000000"/>
                </a:solidFill>
                <a:effectLst/>
                <a:latin typeface="Arial" panose="020B0604020202020204" pitchFamily="34" charset="0"/>
              </a:rPr>
              <a:t>,</a:t>
            </a:r>
            <a:r>
              <a:rPr lang="en-GB" b="0" i="0" dirty="0">
                <a:solidFill>
                  <a:srgbClr val="000000"/>
                </a:solidFill>
                <a:effectLst/>
                <a:latin typeface="Arial" panose="020B0604020202020204" pitchFamily="34" charset="0"/>
              </a:rPr>
              <a:t> et al., “Proposal of a VHEE</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Linac</a:t>
            </a:r>
            <a:r>
              <a:rPr lang="en-GB" b="0" i="0" dirty="0">
                <a:solidFill>
                  <a:srgbClr val="000000"/>
                </a:solidFill>
                <a:effectLst/>
                <a:latin typeface="Arial" panose="020B0604020202020204" pitchFamily="34" charset="0"/>
              </a:rPr>
              <a:t> for FLASH Radiotherapy”, in Proc. 13th International Particle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Accelerator Conference (IPAC’22), Bangkok, Thailand, Jun. 2022, pp.</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2903–2906.</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doi:10.18429/JACoW-IPAC2022-THPOTK054</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May 2021</a:t>
            </a:r>
            <a:r>
              <a:rPr lang="en-GB" b="1" i="0" dirty="0">
                <a:solidFill>
                  <a:srgbClr val="000000"/>
                </a:solidFill>
                <a:effectLst/>
                <a:latin typeface="Arial" panose="020B0604020202020204" pitchFamily="34" charset="0"/>
              </a:rPr>
              <a:t>: M. </a:t>
            </a:r>
            <a:r>
              <a:rPr lang="en-GB" b="1" i="0" dirty="0" err="1">
                <a:solidFill>
                  <a:srgbClr val="000000"/>
                </a:solidFill>
                <a:effectLst/>
                <a:latin typeface="Arial" panose="020B0604020202020204" pitchFamily="34" charset="0"/>
              </a:rPr>
              <a:t>Carillo</a:t>
            </a:r>
            <a:r>
              <a:rPr lang="en-GB" b="1" i="0"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 Bosco,</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Ficcadenti</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Giribono</a:t>
            </a:r>
            <a:r>
              <a:rPr lang="en-GB" b="0" i="0" dirty="0">
                <a:solidFill>
                  <a:srgbClr val="000000"/>
                </a:solidFill>
                <a:effectLst/>
                <a:latin typeface="Arial" panose="020B0604020202020204" pitchFamily="34" charset="0"/>
              </a:rPr>
              <a:t>, et al., “Three-Dimensional Space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Charge Oscillations in a Hybrid Photoinjector”, in Proc. IPAC’21, Camp-</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inas</a:t>
            </a:r>
            <a:r>
              <a:rPr lang="en-GB" b="0" i="0" dirty="0">
                <a:solidFill>
                  <a:srgbClr val="000000"/>
                </a:solidFill>
                <a:effectLst/>
                <a:latin typeface="Arial" panose="020B0604020202020204" pitchFamily="34" charset="0"/>
              </a:rPr>
              <a:t>, SP, Brazil, May 2021, pp. 3240–3243.</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doi:10.18429/JACoW-IPAC2021-WEPAB256</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May 2021: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R.B. </a:t>
            </a:r>
            <a:r>
              <a:rPr lang="en-GB" b="0" i="0" dirty="0" err="1">
                <a:solidFill>
                  <a:srgbClr val="000000"/>
                </a:solidFill>
                <a:effectLst/>
                <a:latin typeface="Arial" panose="020B0604020202020204" pitchFamily="34" charset="0"/>
              </a:rPr>
              <a:t>Agustsson</a:t>
            </a:r>
            <a:r>
              <a:rPr lang="en-GB" b="0" i="0" dirty="0">
                <a:solidFill>
                  <a:srgbClr val="000000"/>
                </a:solidFill>
                <a:effectLst/>
                <a:latin typeface="Arial" panose="020B0604020202020204" pitchFamily="34" charset="0"/>
              </a:rPr>
              <a:t>, M.</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 Bosco,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1" i="0"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A. </a:t>
            </a:r>
            <a:r>
              <a:rPr lang="en-GB" b="0" i="0" dirty="0" err="1">
                <a:solidFill>
                  <a:srgbClr val="000000"/>
                </a:solidFill>
                <a:effectLst/>
                <a:latin typeface="Arial" panose="020B0604020202020204" pitchFamily="34" charset="0"/>
              </a:rPr>
              <a:t>Fukasawa</a:t>
            </a:r>
            <a:r>
              <a:rPr lang="en-GB" b="0" i="0" dirty="0">
                <a:solidFill>
                  <a:srgbClr val="000000"/>
                </a:solidFill>
                <a:effectLst/>
                <a:latin typeface="Arial" panose="020B0604020202020204" pitchFamily="34" charset="0"/>
              </a:rPr>
              <a:t>, et </a:t>
            </a:r>
            <a:r>
              <a:rPr lang="en-GB" b="0" i="0" dirty="0" err="1">
                <a:solidFill>
                  <a:srgbClr val="000000"/>
                </a:solidFill>
                <a:effectLst/>
                <a:latin typeface="Arial" panose="020B0604020202020204" pitchFamily="34" charset="0"/>
              </a:rPr>
              <a:t>al.,“Beam</a:t>
            </a:r>
            <a:r>
              <a:rPr lang="en-GB" b="0" i="0" dirty="0">
                <a:solidFill>
                  <a:srgbClr val="000000"/>
                </a:solidFill>
                <a:effectLst/>
                <a:latin typeface="Arial" panose="020B0604020202020204" pitchFamily="34" charset="0"/>
              </a:rPr>
              <a:t> Dynamics for a</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High Field C-Band Hybrid Photoinjector”, in Proc. IPAC’21, Campinas,</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SP, Brazil, May 2021, pp. 2714–2717.</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doi:10.18429/JACoW-IPAC2021-WEPAB051</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May 2021: F. Bosco, M. </a:t>
            </a:r>
            <a:r>
              <a:rPr lang="en-GB" b="0" i="0" dirty="0" err="1">
                <a:solidFill>
                  <a:srgbClr val="000000"/>
                </a:solidFill>
                <a:effectLst/>
                <a:latin typeface="Arial" panose="020B0604020202020204" pitchFamily="34" charset="0"/>
              </a:rPr>
              <a:t>Behtouei</a:t>
            </a:r>
            <a:r>
              <a:rPr lang="en-GB" b="1" i="0" dirty="0">
                <a:solidFill>
                  <a:srgbClr val="000000"/>
                </a:solidFill>
                <a:effectLst/>
                <a:latin typeface="Arial" panose="020B0604020202020204" pitchFamily="34" charset="0"/>
              </a:rPr>
              <a:t>, 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et al.,“</a:t>
            </a:r>
            <a:r>
              <a:rPr lang="en-GB" b="0" i="0" dirty="0" err="1">
                <a:solidFill>
                  <a:srgbClr val="000000"/>
                </a:solidFill>
                <a:effectLst/>
                <a:latin typeface="Arial" panose="020B0604020202020204" pitchFamily="34" charset="0"/>
              </a:rPr>
              <a:t>Modeling</a:t>
            </a:r>
            <a:r>
              <a:rPr lang="en-GB" b="0" i="0" dirty="0">
                <a:solidFill>
                  <a:srgbClr val="000000"/>
                </a:solidFill>
                <a:effectLst/>
                <a:latin typeface="Arial" panose="020B0604020202020204" pitchFamily="34" charset="0"/>
              </a:rPr>
              <a:t> Short Range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Wakefield Effects in a High Gradient </a:t>
            </a:r>
            <a:r>
              <a:rPr lang="en-GB" b="0" i="0" dirty="0" err="1">
                <a:solidFill>
                  <a:srgbClr val="000000"/>
                </a:solidFill>
                <a:effectLst/>
                <a:latin typeface="Arial" panose="020B0604020202020204" pitchFamily="34" charset="0"/>
              </a:rPr>
              <a:t>Linac</a:t>
            </a:r>
            <a:r>
              <a:rPr lang="en-GB" b="0" i="0" dirty="0">
                <a:solidFill>
                  <a:srgbClr val="000000"/>
                </a:solidFill>
                <a:effectLst/>
                <a:latin typeface="Arial" panose="020B0604020202020204" pitchFamily="34" charset="0"/>
              </a:rPr>
              <a:t>”,in Proc. IPAC’21, Campinas,</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SP, Brazil, May 2021, pp. 3185–3188.</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doi:10.18429/JACoW-IPAC2021-WEPAB238</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May 2021: L. Giuliano, D. </a:t>
            </a:r>
            <a:r>
              <a:rPr lang="en-GB" b="0" i="0" dirty="0" err="1">
                <a:solidFill>
                  <a:srgbClr val="000000"/>
                </a:solidFill>
                <a:effectLst/>
                <a:latin typeface="Arial" panose="020B0604020202020204" pitchFamily="34" charset="0"/>
              </a:rPr>
              <a:t>Alesini</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 Bosco,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1" i="0"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G. </a:t>
            </a:r>
            <a:r>
              <a:rPr lang="en-GB" b="0" i="0" dirty="0" err="1">
                <a:solidFill>
                  <a:srgbClr val="000000"/>
                </a:solidFill>
                <a:effectLst/>
                <a:latin typeface="Arial" panose="020B0604020202020204" pitchFamily="34" charset="0"/>
              </a:rPr>
              <a:t>Cuttone</a:t>
            </a:r>
            <a:r>
              <a:rPr lang="en-GB" b="0" i="0" dirty="0">
                <a:solidFill>
                  <a:srgbClr val="000000"/>
                </a:solidFill>
                <a:effectLst/>
                <a:latin typeface="Arial" panose="020B0604020202020204" pitchFamily="34" charset="0"/>
              </a:rPr>
              <a:t>, et </a:t>
            </a:r>
            <a:r>
              <a:rPr lang="en-GB" b="0" i="0" dirty="0" err="1">
                <a:solidFill>
                  <a:srgbClr val="000000"/>
                </a:solidFill>
                <a:effectLst/>
                <a:latin typeface="Arial" panose="020B0604020202020204" pitchFamily="34" charset="0"/>
              </a:rPr>
              <a:t>al.,“Preliminary</a:t>
            </a:r>
            <a:r>
              <a:rPr lang="en-GB" b="0" i="0" dirty="0">
                <a:solidFill>
                  <a:srgbClr val="000000"/>
                </a:solidFill>
                <a:effectLst/>
                <a:latin typeface="Arial" panose="020B0604020202020204" pitchFamily="34" charset="0"/>
              </a:rPr>
              <a:t> Studies of</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 Compact VHEE Linear Accelerator System for FLASH Radiotherapy”,</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in Proc. IPAC’21, Campinas, SP, Brazil, May 2021, pp. 1229–1232.</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doi:10.18429/JACoW-IPAC2021-MOPAB410</a:t>
            </a:r>
            <a:endParaRPr lang="en-IT" dirty="0">
              <a:solidFill>
                <a:srgbClr val="000000"/>
              </a:solidFill>
            </a:endParaRPr>
          </a:p>
        </p:txBody>
      </p:sp>
      <p:sp>
        <p:nvSpPr>
          <p:cNvPr id="5" name="TextBox 4">
            <a:extLst>
              <a:ext uri="{FF2B5EF4-FFF2-40B4-BE49-F238E27FC236}">
                <a16:creationId xmlns:a16="http://schemas.microsoft.com/office/drawing/2014/main" id="{B1E56F79-7AD5-7514-2C89-95DB634FF8C9}"/>
              </a:ext>
            </a:extLst>
          </p:cNvPr>
          <p:cNvSpPr txBox="1"/>
          <p:nvPr/>
        </p:nvSpPr>
        <p:spPr>
          <a:xfrm>
            <a:off x="6452316" y="643944"/>
            <a:ext cx="5645239" cy="5909310"/>
          </a:xfrm>
          <a:prstGeom prst="rect">
            <a:avLst/>
          </a:prstGeom>
          <a:noFill/>
        </p:spPr>
        <p:txBody>
          <a:bodyPr wrap="square" rtlCol="0">
            <a:spAutoFit/>
          </a:bodyPr>
          <a:lstStyle/>
          <a:p>
            <a:pPr algn="l" rtl="0"/>
            <a:endParaRPr lang="en-GB" b="0" i="0" dirty="0">
              <a:solidFill>
                <a:srgbClr val="000000"/>
              </a:solidFill>
              <a:effectLst/>
              <a:latin typeface="Lato" panose="020F0502020204030203" pitchFamily="34" charset="0"/>
            </a:endParaRPr>
          </a:p>
          <a:p>
            <a:pPr algn="l" rtl="0"/>
            <a:r>
              <a:rPr lang="en-GB" sz="1100" b="1" i="0" dirty="0">
                <a:solidFill>
                  <a:srgbClr val="000000"/>
                </a:solidFill>
                <a:effectLst/>
                <a:latin typeface="Arial" panose="020B0604020202020204" pitchFamily="34" charset="0"/>
              </a:rPr>
              <a:t>Articles</a:t>
            </a:r>
          </a:p>
          <a:p>
            <a:pPr algn="l" rtl="0"/>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September 2023: F. Bosco, O. Camacho</a:t>
            </a:r>
            <a:r>
              <a:rPr lang="en-GB" b="1" i="0" dirty="0">
                <a:solidFill>
                  <a:srgbClr val="000000"/>
                </a:solidFill>
                <a:effectLst/>
                <a:latin typeface="Arial" panose="020B0604020202020204" pitchFamily="34" charset="0"/>
              </a:rPr>
              <a:t>, 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et </a:t>
            </a:r>
            <a:r>
              <a:rPr lang="en-GB" b="0" i="0" dirty="0" err="1">
                <a:solidFill>
                  <a:srgbClr val="000000"/>
                </a:solidFill>
                <a:effectLst/>
                <a:latin typeface="Arial" panose="020B0604020202020204" pitchFamily="34" charset="0"/>
              </a:rPr>
              <a:t>al.,“Fast</a:t>
            </a:r>
            <a:r>
              <a:rPr lang="en-GB" b="0" i="0" dirty="0">
                <a:solidFill>
                  <a:srgbClr val="000000"/>
                </a:solidFill>
                <a:effectLst/>
                <a:latin typeface="Arial" panose="020B0604020202020204" pitchFamily="34" charset="0"/>
              </a:rPr>
              <a:t> models for the evaluation of self-induced</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field effects in linear accelerators”, Nuclear Instruments and Methods in</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Physics Research Section A: Accelerators, Spectrometers, Detectors and</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Associated Equipment, Volume 1056,(2023)</a:t>
            </a:r>
            <a:r>
              <a:rPr lang="en-GB" b="0" i="0" dirty="0">
                <a:solidFill>
                  <a:srgbClr val="000000"/>
                </a:solidFill>
                <a:effectLst/>
                <a:latin typeface="Courier New" panose="02070309020205020404" pitchFamily="49" charset="0"/>
              </a:rPr>
              <a:t>doi:10.1016/j.nima.2023.</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168642.</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February 2023: L. Giuliano, F. Bosco,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G.</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Felici</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Ficcadenti</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Mostacci</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Migliorati</a:t>
            </a:r>
            <a:r>
              <a:rPr lang="en-GB" b="0" i="0" dirty="0">
                <a:solidFill>
                  <a:srgbClr val="000000"/>
                </a:solidFill>
                <a:effectLst/>
                <a:latin typeface="Arial" panose="020B0604020202020204" pitchFamily="34" charset="0"/>
              </a:rPr>
              <a:t>, L. Palumbo, B. </a:t>
            </a:r>
            <a:r>
              <a:rPr lang="en-GB" b="0" i="0" dirty="0" err="1">
                <a:solidFill>
                  <a:srgbClr val="000000"/>
                </a:solidFill>
                <a:effectLst/>
                <a:latin typeface="Arial" panose="020B0604020202020204" pitchFamily="34" charset="0"/>
              </a:rPr>
              <a:t>Spataro</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and Luigi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“RF Design and Measurements of a C-Band Prototype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Structure for an Ultra-High Dose-Rate Medical </a:t>
            </a:r>
            <a:r>
              <a:rPr lang="en-GB" b="0" i="0" dirty="0" err="1">
                <a:solidFill>
                  <a:srgbClr val="000000"/>
                </a:solidFill>
                <a:effectLst/>
                <a:latin typeface="Arial" panose="020B0604020202020204" pitchFamily="34" charset="0"/>
              </a:rPr>
              <a:t>Linac</a:t>
            </a:r>
            <a:r>
              <a:rPr lang="en-GB" b="0" i="0" dirty="0">
                <a:solidFill>
                  <a:srgbClr val="000000"/>
                </a:solidFill>
                <a:effectLst/>
                <a:latin typeface="Arial" panose="020B0604020202020204" pitchFamily="34" charset="0"/>
              </a:rPr>
              <a:t>”, Instruments 2023,</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7, 10. </a:t>
            </a:r>
            <a:r>
              <a:rPr lang="en-GB" b="0" i="0" dirty="0" err="1">
                <a:solidFill>
                  <a:srgbClr val="000000"/>
                </a:solidFill>
                <a:effectLst/>
                <a:latin typeface="Courier New" panose="02070309020205020404" pitchFamily="49" charset="0"/>
              </a:rPr>
              <a:t>doi.org</a:t>
            </a:r>
            <a:r>
              <a:rPr lang="en-GB" b="0" i="0" dirty="0">
                <a:solidFill>
                  <a:srgbClr val="000000"/>
                </a:solidFill>
                <a:effectLst/>
                <a:latin typeface="Courier New" panose="02070309020205020404" pitchFamily="49" charset="0"/>
              </a:rPr>
              <a:t>/10.3390/instruments7010010</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December 2022: V. </a:t>
            </a:r>
            <a:r>
              <a:rPr lang="en-GB" b="0" i="0" dirty="0" err="1">
                <a:solidFill>
                  <a:srgbClr val="000000"/>
                </a:solidFill>
                <a:effectLst/>
                <a:latin typeface="Arial" panose="020B0604020202020204" pitchFamily="34" charset="0"/>
              </a:rPr>
              <a:t>Shpakov</a:t>
            </a:r>
            <a:r>
              <a:rPr lang="en-GB" b="0" i="0" dirty="0">
                <a:solidFill>
                  <a:srgbClr val="000000"/>
                </a:solidFill>
                <a:effectLst/>
                <a:latin typeface="Arial" panose="020B0604020202020204" pitchFamily="34" charset="0"/>
              </a:rPr>
              <a:t>, D. </a:t>
            </a:r>
            <a:r>
              <a:rPr lang="en-GB" b="0" i="0" dirty="0" err="1">
                <a:solidFill>
                  <a:srgbClr val="000000"/>
                </a:solidFill>
                <a:effectLst/>
                <a:latin typeface="Arial" panose="020B0604020202020204" pitchFamily="34" charset="0"/>
              </a:rPr>
              <a:t>Alesini</a:t>
            </a:r>
            <a:r>
              <a:rPr lang="en-GB" b="0" i="0" dirty="0">
                <a:solidFill>
                  <a:srgbClr val="000000"/>
                </a:solidFill>
                <a:effectLst/>
                <a:latin typeface="Arial" panose="020B0604020202020204" pitchFamily="34" charset="0"/>
              </a:rPr>
              <a:t>, M.P. </a:t>
            </a:r>
            <a:r>
              <a:rPr lang="en-GB" b="0" i="0" dirty="0" err="1">
                <a:solidFill>
                  <a:srgbClr val="000000"/>
                </a:solidFill>
                <a:effectLst/>
                <a:latin typeface="Arial" panose="020B0604020202020204" pitchFamily="34" charset="0"/>
              </a:rPr>
              <a:t>Anania</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B. </a:t>
            </a:r>
            <a:r>
              <a:rPr lang="en-GB" b="0" i="0" dirty="0" err="1">
                <a:solidFill>
                  <a:srgbClr val="000000"/>
                </a:solidFill>
                <a:effectLst/>
                <a:latin typeface="Arial" panose="020B0604020202020204" pitchFamily="34" charset="0"/>
              </a:rPr>
              <a:t>Buonomo</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Bellaveglia</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Biagioni</a:t>
            </a:r>
            <a:r>
              <a:rPr lang="en-GB" b="0" i="0" dirty="0">
                <a:solidFill>
                  <a:srgbClr val="000000"/>
                </a:solidFill>
                <a:effectLst/>
                <a:latin typeface="Arial" panose="020B0604020202020204" pitchFamily="34" charset="0"/>
              </a:rPr>
              <a:t>, F. </a:t>
            </a:r>
            <a:r>
              <a:rPr lang="en-GB" b="0" i="0" dirty="0" err="1">
                <a:solidFill>
                  <a:srgbClr val="000000"/>
                </a:solidFill>
                <a:effectLst/>
                <a:latin typeface="Arial" panose="020B0604020202020204" pitchFamily="34" charset="0"/>
              </a:rPr>
              <a:t>Cardelli</a:t>
            </a:r>
            <a:r>
              <a:rPr lang="en-GB" b="0" i="0" dirty="0">
                <a:solidFill>
                  <a:srgbClr val="000000"/>
                </a:solidFill>
                <a:effectLst/>
                <a:latin typeface="Arial" panose="020B0604020202020204" pitchFamily="34" charset="0"/>
              </a:rPr>
              <a:t>, </a:t>
            </a:r>
            <a:r>
              <a:rPr lang="en-GB" b="1" i="0" dirty="0">
                <a:solidFill>
                  <a:srgbClr val="000000"/>
                </a:solidFill>
                <a:effectLst/>
                <a:latin typeface="Arial" panose="020B0604020202020204" pitchFamily="34" charset="0"/>
              </a:rPr>
              <a:t>M.</a:t>
            </a:r>
            <a:r>
              <a:rPr lang="en-GB" b="1" dirty="0">
                <a:solidFill>
                  <a:srgbClr val="000000"/>
                </a:solidFill>
                <a:latin typeface="Lato" panose="020F0502020204030203" pitchFamily="34" charset="0"/>
              </a:rPr>
              <a:t> </a:t>
            </a:r>
            <a:r>
              <a:rPr lang="en-GB" b="1" i="0" dirty="0" err="1">
                <a:solidFill>
                  <a:srgbClr val="000000"/>
                </a:solidFill>
                <a:effectLst/>
                <a:latin typeface="Arial" panose="020B0604020202020204" pitchFamily="34" charset="0"/>
              </a:rPr>
              <a:t>Carillo</a:t>
            </a:r>
            <a:r>
              <a:rPr lang="en-GB" b="1" i="0" dirty="0">
                <a:solidFill>
                  <a:srgbClr val="000000"/>
                </a:solidFill>
                <a:effectLst/>
                <a:latin typeface="Arial" panose="020B0604020202020204" pitchFamily="34" charset="0"/>
              </a:rPr>
              <a:t>, </a:t>
            </a:r>
            <a:r>
              <a:rPr lang="en-GB" b="0" i="0" dirty="0">
                <a:solidFill>
                  <a:srgbClr val="000000"/>
                </a:solidFill>
                <a:effectLst/>
                <a:latin typeface="Arial" panose="020B0604020202020204" pitchFamily="34" charset="0"/>
              </a:rPr>
              <a:t>E. </a:t>
            </a:r>
            <a:r>
              <a:rPr lang="en-GB" b="0" i="0" dirty="0" err="1">
                <a:solidFill>
                  <a:srgbClr val="000000"/>
                </a:solidFill>
                <a:effectLst/>
                <a:latin typeface="Arial" panose="020B0604020202020204" pitchFamily="34" charset="0"/>
              </a:rPr>
              <a:t>Chiadroni</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Cianchi</a:t>
            </a:r>
            <a:r>
              <a:rPr lang="en-GB" b="0" i="0" dirty="0">
                <a:solidFill>
                  <a:srgbClr val="000000"/>
                </a:solidFill>
                <a:effectLst/>
                <a:latin typeface="Arial" panose="020B0604020202020204" pitchFamily="34" charset="0"/>
              </a:rPr>
              <a:t>, G. Costa, M. Del </a:t>
            </a:r>
            <a:r>
              <a:rPr lang="en-GB" b="0" i="0" dirty="0" err="1">
                <a:solidFill>
                  <a:srgbClr val="000000"/>
                </a:solidFill>
                <a:effectLst/>
                <a:latin typeface="Arial" panose="020B0604020202020204" pitchFamily="34" charset="0"/>
              </a:rPr>
              <a:t>Giorno</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M. </a:t>
            </a:r>
            <a:r>
              <a:rPr lang="en-GB" b="0" i="0" dirty="0" err="1">
                <a:solidFill>
                  <a:srgbClr val="000000"/>
                </a:solidFill>
                <a:effectLst/>
                <a:latin typeface="Arial" panose="020B0604020202020204" pitchFamily="34" charset="0"/>
              </a:rPr>
              <a:t>Ferrario</a:t>
            </a:r>
            <a:r>
              <a:rPr lang="en-GB" b="0" i="0" dirty="0">
                <a:solidFill>
                  <a:srgbClr val="000000"/>
                </a:solidFill>
                <a:effectLst/>
                <a:latin typeface="Arial" panose="020B0604020202020204" pitchFamily="34" charset="0"/>
              </a:rPr>
              <a:t>, M. Del Franco, G. </a:t>
            </a:r>
            <a:r>
              <a:rPr lang="en-GB" b="0" i="0" dirty="0" err="1">
                <a:solidFill>
                  <a:srgbClr val="000000"/>
                </a:solidFill>
                <a:effectLst/>
                <a:latin typeface="Arial" panose="020B0604020202020204" pitchFamily="34" charset="0"/>
              </a:rPr>
              <a:t>Franzini</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Galletti</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Giannessi</a:t>
            </a:r>
            <a:r>
              <a:rPr lang="en-GB" b="0" i="0" dirty="0">
                <a:solidFill>
                  <a:srgbClr val="000000"/>
                </a:solidFill>
                <a:effectLst/>
                <a:latin typeface="Arial" panose="020B0604020202020204" pitchFamily="34" charset="0"/>
              </a:rPr>
              <a:t>, A.</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Giribono</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Liedl</a:t>
            </a:r>
            <a:r>
              <a:rPr lang="en-GB" b="0" i="0" dirty="0">
                <a:solidFill>
                  <a:srgbClr val="000000"/>
                </a:solidFill>
                <a:effectLst/>
                <a:latin typeface="Arial" panose="020B0604020202020204" pitchFamily="34" charset="0"/>
              </a:rPr>
              <a:t>, V. </a:t>
            </a:r>
            <a:r>
              <a:rPr lang="en-GB" b="0" i="0" dirty="0" err="1">
                <a:solidFill>
                  <a:srgbClr val="000000"/>
                </a:solidFill>
                <a:effectLst/>
                <a:latin typeface="Arial" panose="020B0604020202020204" pitchFamily="34" charset="0"/>
              </a:rPr>
              <a:t>Lollo</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Mostacci</a:t>
            </a:r>
            <a:r>
              <a:rPr lang="en-GB" b="0" i="0" dirty="0">
                <a:solidFill>
                  <a:srgbClr val="000000"/>
                </a:solidFill>
                <a:effectLst/>
                <a:latin typeface="Arial" panose="020B0604020202020204" pitchFamily="34" charset="0"/>
              </a:rPr>
              <a:t>, G. Di </a:t>
            </a:r>
            <a:r>
              <a:rPr lang="en-GB" b="0" i="0" dirty="0" err="1">
                <a:solidFill>
                  <a:srgbClr val="000000"/>
                </a:solidFill>
                <a:effectLst/>
                <a:latin typeface="Arial" panose="020B0604020202020204" pitchFamily="34" charset="0"/>
              </a:rPr>
              <a:t>Pirro</a:t>
            </a:r>
            <a:r>
              <a:rPr lang="en-GB" b="0" i="0" dirty="0">
                <a:solidFill>
                  <a:srgbClr val="000000"/>
                </a:solidFill>
                <a:effectLst/>
                <a:latin typeface="Arial" panose="020B0604020202020204" pitchFamily="34" charset="0"/>
              </a:rPr>
              <a:t>, L. Piersanti, R.</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Pompili</a:t>
            </a:r>
            <a:r>
              <a:rPr lang="en-GB" b="0" i="0" dirty="0">
                <a:solidFill>
                  <a:srgbClr val="000000"/>
                </a:solidFill>
                <a:effectLst/>
                <a:latin typeface="Arial" panose="020B0604020202020204" pitchFamily="34" charset="0"/>
              </a:rPr>
              <a:t>, G. Di </a:t>
            </a:r>
            <a:r>
              <a:rPr lang="en-GB" b="0" i="0" dirty="0" err="1">
                <a:solidFill>
                  <a:srgbClr val="000000"/>
                </a:solidFill>
                <a:effectLst/>
                <a:latin typeface="Arial" panose="020B0604020202020204" pitchFamily="34" charset="0"/>
              </a:rPr>
              <a:t>Raddo</a:t>
            </a:r>
            <a:r>
              <a:rPr lang="en-GB" b="0" i="0" dirty="0">
                <a:solidFill>
                  <a:srgbClr val="000000"/>
                </a:solidFill>
                <a:effectLst/>
                <a:latin typeface="Arial" panose="020B0604020202020204" pitchFamily="34" charset="0"/>
              </a:rPr>
              <a:t>, S. Romeo, G.J. </a:t>
            </a:r>
            <a:r>
              <a:rPr lang="en-GB" b="0" i="0" dirty="0" err="1">
                <a:solidFill>
                  <a:srgbClr val="000000"/>
                </a:solidFill>
                <a:effectLst/>
                <a:latin typeface="Arial" panose="020B0604020202020204" pitchFamily="34" charset="0"/>
              </a:rPr>
              <a:t>Silvi</a:t>
            </a:r>
            <a:r>
              <a:rPr lang="en-GB" b="0" i="0" dirty="0">
                <a:solidFill>
                  <a:srgbClr val="000000"/>
                </a:solidFill>
                <a:effectLst/>
                <a:latin typeface="Arial" panose="020B0604020202020204" pitchFamily="34" charset="0"/>
              </a:rPr>
              <a:t>, A. Stella, C. </a:t>
            </a:r>
            <a:r>
              <a:rPr lang="en-GB" b="0" i="0" dirty="0" err="1">
                <a:solidFill>
                  <a:srgbClr val="000000"/>
                </a:solidFill>
                <a:effectLst/>
                <a:latin typeface="Arial" panose="020B0604020202020204" pitchFamily="34" charset="0"/>
              </a:rPr>
              <a:t>Vaccarezza</a:t>
            </a:r>
            <a:r>
              <a:rPr lang="en-GB" b="0" i="0" dirty="0">
                <a:solidFill>
                  <a:srgbClr val="000000"/>
                </a:solidFill>
                <a:effectLst/>
                <a:latin typeface="Arial" panose="020B0604020202020204" pitchFamily="34" charset="0"/>
              </a:rPr>
              <a:t>, F.</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Villa and A. </a:t>
            </a:r>
            <a:r>
              <a:rPr lang="en-GB" b="0" i="0" dirty="0" err="1">
                <a:solidFill>
                  <a:srgbClr val="000000"/>
                </a:solidFill>
                <a:effectLst/>
                <a:latin typeface="Arial" panose="020B0604020202020204" pitchFamily="34" charset="0"/>
              </a:rPr>
              <a:t>Vannozzi</a:t>
            </a:r>
            <a:r>
              <a:rPr lang="en-GB" b="0" i="0" dirty="0">
                <a:solidFill>
                  <a:srgbClr val="000000"/>
                </a:solidFill>
                <a:effectLst/>
                <a:latin typeface="Arial" panose="020B0604020202020204" pitchFamily="34" charset="0"/>
              </a:rPr>
              <a:t>, “Design, optimization and experimental characterization of RF injectors for high brightness electron beams and plasma</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acceleration”, Journal of Instrumentation, Volume 17, December 2022</a:t>
            </a:r>
            <a:r>
              <a:rPr lang="en-GB" dirty="0">
                <a:solidFill>
                  <a:srgbClr val="000000"/>
                </a:solidFill>
                <a:latin typeface="Lato" panose="020F0502020204030203" pitchFamily="34" charset="0"/>
              </a:rPr>
              <a:t> </a:t>
            </a:r>
            <a:r>
              <a:rPr lang="en-GB" b="0" i="0" dirty="0">
                <a:solidFill>
                  <a:srgbClr val="000000"/>
                </a:solidFill>
                <a:effectLst/>
                <a:latin typeface="Courier New" panose="02070309020205020404" pitchFamily="49" charset="0"/>
              </a:rPr>
              <a:t>doi:10.1088/1748-0221/17/12/P12022</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November 2022: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D. </a:t>
            </a:r>
            <a:r>
              <a:rPr lang="en-GB" b="0" i="0" dirty="0" err="1">
                <a:solidFill>
                  <a:srgbClr val="000000"/>
                </a:solidFill>
                <a:effectLst/>
                <a:latin typeface="Arial" panose="020B0604020202020204" pitchFamily="34" charset="0"/>
              </a:rPr>
              <a:t>Alesini</a:t>
            </a:r>
            <a:r>
              <a:rPr lang="en-GB" b="0" i="0" dirty="0">
                <a:solidFill>
                  <a:srgbClr val="000000"/>
                </a:solidFill>
                <a:effectLst/>
                <a:latin typeface="Arial" panose="020B0604020202020204" pitchFamily="34" charset="0"/>
              </a:rPr>
              <a:t>, G. </a:t>
            </a:r>
            <a:r>
              <a:rPr lang="en-GB" b="0" i="0" dirty="0" err="1">
                <a:solidFill>
                  <a:srgbClr val="000000"/>
                </a:solidFill>
                <a:effectLst/>
                <a:latin typeface="Arial" panose="020B0604020202020204" pitchFamily="34" charset="0"/>
              </a:rPr>
              <a:t>Bisogni</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F. Bosco,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P. </a:t>
            </a:r>
            <a:r>
              <a:rPr lang="en-GB" b="0" i="0" dirty="0" err="1">
                <a:solidFill>
                  <a:srgbClr val="000000"/>
                </a:solidFill>
                <a:effectLst/>
                <a:latin typeface="Arial" panose="020B0604020202020204" pitchFamily="34" charset="0"/>
              </a:rPr>
              <a:t>Cirrone</a:t>
            </a:r>
            <a:r>
              <a:rPr lang="en-GB" b="0" i="0" dirty="0">
                <a:solidFill>
                  <a:srgbClr val="000000"/>
                </a:solidFill>
                <a:effectLst/>
                <a:latin typeface="Arial" panose="020B0604020202020204" pitchFamily="34" charset="0"/>
              </a:rPr>
              <a:t>, G. </a:t>
            </a:r>
            <a:r>
              <a:rPr lang="en-GB" b="0" i="0" dirty="0" err="1">
                <a:solidFill>
                  <a:srgbClr val="000000"/>
                </a:solidFill>
                <a:effectLst/>
                <a:latin typeface="Arial" panose="020B0604020202020204" pitchFamily="34" charset="0"/>
              </a:rPr>
              <a:t>Cuttone</a:t>
            </a:r>
            <a:r>
              <a:rPr lang="en-GB" b="0" i="0" dirty="0">
                <a:solidFill>
                  <a:srgbClr val="000000"/>
                </a:solidFill>
                <a:effectLst/>
                <a:latin typeface="Arial" panose="020B0604020202020204" pitchFamily="34" charset="0"/>
              </a:rPr>
              <a:t>, D. De </a:t>
            </a:r>
            <a:r>
              <a:rPr lang="en-GB" b="0" i="0" dirty="0" err="1">
                <a:solidFill>
                  <a:srgbClr val="000000"/>
                </a:solidFill>
                <a:effectLst/>
                <a:latin typeface="Arial" panose="020B0604020202020204" pitchFamily="34" charset="0"/>
              </a:rPr>
              <a:t>Arcangelis</a:t>
            </a:r>
            <a:r>
              <a:rPr lang="en-GB" b="0" i="0" dirty="0">
                <a:solidFill>
                  <a:srgbClr val="000000"/>
                </a:solidFill>
                <a:effectLst/>
                <a:latin typeface="Arial" panose="020B0604020202020204" pitchFamily="34" charset="0"/>
              </a:rPr>
              <a:t>, A. De</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Gregorio, F. Di Martino, V. </a:t>
            </a:r>
            <a:r>
              <a:rPr lang="en-GB" b="0" i="0" dirty="0" err="1">
                <a:solidFill>
                  <a:srgbClr val="000000"/>
                </a:solidFill>
                <a:effectLst/>
                <a:latin typeface="Arial" panose="020B0604020202020204" pitchFamily="34" charset="0"/>
              </a:rPr>
              <a:t>Favaudon</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Ficcadenti</a:t>
            </a:r>
            <a:r>
              <a:rPr lang="en-GB" b="0" i="0" dirty="0">
                <a:solidFill>
                  <a:srgbClr val="000000"/>
                </a:solidFill>
                <a:effectLst/>
                <a:latin typeface="Arial" panose="020B0604020202020204" pitchFamily="34" charset="0"/>
              </a:rPr>
              <a:t>, D. </a:t>
            </a:r>
            <a:r>
              <a:rPr lang="en-GB" b="0" i="0" dirty="0" err="1">
                <a:solidFill>
                  <a:srgbClr val="000000"/>
                </a:solidFill>
                <a:effectLst/>
                <a:latin typeface="Arial" panose="020B0604020202020204" pitchFamily="34" charset="0"/>
              </a:rPr>
              <a:t>Francescone</a:t>
            </a:r>
            <a:r>
              <a:rPr lang="en-GB" b="0" i="0" dirty="0">
                <a:solidFill>
                  <a:srgbClr val="000000"/>
                </a:solidFill>
                <a:effectLst/>
                <a:latin typeface="Arial" panose="020B0604020202020204" pitchFamily="34" charset="0"/>
              </a:rPr>
              <a:t>, G.</a:t>
            </a:r>
            <a:r>
              <a:rPr lang="en-GB" dirty="0">
                <a:solidFill>
                  <a:srgbClr val="000000"/>
                </a:solidFill>
                <a:latin typeface="Lato" panose="020F0502020204030203" pitchFamily="34" charset="0"/>
              </a:rPr>
              <a:t> </a:t>
            </a:r>
            <a:r>
              <a:rPr lang="en-GB" b="0" i="0" dirty="0" err="1">
                <a:solidFill>
                  <a:srgbClr val="000000"/>
                </a:solidFill>
                <a:effectLst/>
                <a:latin typeface="Arial" panose="020B0604020202020204" pitchFamily="34" charset="0"/>
              </a:rPr>
              <a:t>Franciosini</a:t>
            </a:r>
            <a:r>
              <a:rPr lang="en-GB" b="0" i="0" dirty="0">
                <a:solidFill>
                  <a:srgbClr val="000000"/>
                </a:solidFill>
                <a:effectLst/>
                <a:latin typeface="Arial" panose="020B0604020202020204" pitchFamily="34" charset="0"/>
              </a:rPr>
              <a:t>, A. Gallo, S. Heinrich, M. </a:t>
            </a:r>
            <a:r>
              <a:rPr lang="en-GB" b="0" i="0" dirty="0" err="1">
                <a:solidFill>
                  <a:srgbClr val="000000"/>
                </a:solidFill>
                <a:effectLst/>
                <a:latin typeface="Arial" panose="020B0604020202020204" pitchFamily="34" charset="0"/>
              </a:rPr>
              <a:t>Migliorati</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Mostacci</a:t>
            </a:r>
            <a:r>
              <a:rPr lang="en-GB" b="0" i="0" dirty="0">
                <a:solidFill>
                  <a:srgbClr val="000000"/>
                </a:solidFill>
                <a:effectLst/>
                <a:latin typeface="Arial" panose="020B0604020202020204" pitchFamily="34" charset="0"/>
              </a:rPr>
              <a:t>, L. Palumbo,</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V. Patera, A. </a:t>
            </a:r>
            <a:r>
              <a:rPr lang="en-GB" b="0" i="0" dirty="0" err="1">
                <a:solidFill>
                  <a:srgbClr val="000000"/>
                </a:solidFill>
                <a:effectLst/>
                <a:latin typeface="Arial" panose="020B0604020202020204" pitchFamily="34" charset="0"/>
              </a:rPr>
              <a:t>Patriarca</a:t>
            </a:r>
            <a:r>
              <a:rPr lang="en-GB" b="0" i="0" dirty="0">
                <a:solidFill>
                  <a:srgbClr val="000000"/>
                </a:solidFill>
                <a:effectLst/>
                <a:latin typeface="Arial" panose="020B0604020202020204" pitchFamily="34" charset="0"/>
              </a:rPr>
              <a:t>, J. </a:t>
            </a:r>
            <a:r>
              <a:rPr lang="en-GB" b="0" i="0" dirty="0" err="1">
                <a:solidFill>
                  <a:srgbClr val="000000"/>
                </a:solidFill>
                <a:effectLst/>
                <a:latin typeface="Arial" panose="020B0604020202020204" pitchFamily="34" charset="0"/>
              </a:rPr>
              <a:t>Pensavalle</a:t>
            </a:r>
            <a:r>
              <a:rPr lang="en-GB" b="0" i="0" dirty="0">
                <a:solidFill>
                  <a:srgbClr val="000000"/>
                </a:solidFill>
                <a:effectLst/>
                <a:latin typeface="Arial" panose="020B0604020202020204" pitchFamily="34" charset="0"/>
              </a:rPr>
              <a:t>, F. </a:t>
            </a:r>
            <a:r>
              <a:rPr lang="en-GB" b="0" i="0" dirty="0" err="1">
                <a:solidFill>
                  <a:srgbClr val="000000"/>
                </a:solidFill>
                <a:effectLst/>
                <a:latin typeface="Arial" panose="020B0604020202020204" pitchFamily="34" charset="0"/>
              </a:rPr>
              <a:t>Perondi</a:t>
            </a:r>
            <a:r>
              <a:rPr lang="en-GB" b="0" i="0" dirty="0">
                <a:solidFill>
                  <a:srgbClr val="000000"/>
                </a:solidFill>
                <a:effectLst/>
                <a:latin typeface="Arial" panose="020B0604020202020204" pitchFamily="34" charset="0"/>
              </a:rPr>
              <a:t>, R. </a:t>
            </a:r>
            <a:r>
              <a:rPr lang="en-GB" b="0" i="0" dirty="0" err="1">
                <a:solidFill>
                  <a:srgbClr val="000000"/>
                </a:solidFill>
                <a:effectLst/>
                <a:latin typeface="Arial" panose="020B0604020202020204" pitchFamily="34" charset="0"/>
              </a:rPr>
              <a:t>Remetti</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Sarti</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B. </a:t>
            </a:r>
            <a:r>
              <a:rPr lang="en-GB" b="0" i="0" dirty="0" err="1">
                <a:solidFill>
                  <a:srgbClr val="000000"/>
                </a:solidFill>
                <a:effectLst/>
                <a:latin typeface="Arial" panose="020B0604020202020204" pitchFamily="34" charset="0"/>
              </a:rPr>
              <a:t>Spataro</a:t>
            </a:r>
            <a:r>
              <a:rPr lang="en-GB" b="0" i="0" dirty="0">
                <a:solidFill>
                  <a:srgbClr val="000000"/>
                </a:solidFill>
                <a:effectLst/>
                <a:latin typeface="Arial" panose="020B0604020202020204" pitchFamily="34" charset="0"/>
              </a:rPr>
              <a:t>, G. </a:t>
            </a:r>
            <a:r>
              <a:rPr lang="en-GB" b="0" i="0" dirty="0" err="1">
                <a:solidFill>
                  <a:srgbClr val="000000"/>
                </a:solidFill>
                <a:effectLst/>
                <a:latin typeface="Arial" panose="020B0604020202020204" pitchFamily="34" charset="0"/>
              </a:rPr>
              <a:t>Torrisi</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Vannozzi</a:t>
            </a:r>
            <a:r>
              <a:rPr lang="en-GB" b="0" i="0" dirty="0">
                <a:solidFill>
                  <a:srgbClr val="000000"/>
                </a:solidFill>
                <a:effectLst/>
                <a:latin typeface="Arial" panose="020B0604020202020204" pitchFamily="34" charset="0"/>
              </a:rPr>
              <a:t>, L. Giuliano, “Perspectives in linear</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accelerator for FLASH VHEE: Study of a compact C-band system”, </a:t>
            </a:r>
            <a:r>
              <a:rPr lang="en-GB" b="0" i="0" dirty="0" err="1">
                <a:solidFill>
                  <a:srgbClr val="000000"/>
                </a:solidFill>
                <a:effectLst/>
                <a:latin typeface="Arial" panose="020B0604020202020204" pitchFamily="34" charset="0"/>
              </a:rPr>
              <a:t>Physica</a:t>
            </a:r>
            <a:r>
              <a:rPr lang="en-GB" b="0" i="0" dirty="0">
                <a:solidFill>
                  <a:srgbClr val="000000"/>
                </a:solidFill>
                <a:effectLst/>
                <a:latin typeface="Arial" panose="020B0604020202020204" pitchFamily="34" charset="0"/>
              </a:rPr>
              <a:t> Medica 104 (2022) 149–159.</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doi:10.1016/j.ejmp.2022.10.018</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June 2022: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R. </a:t>
            </a:r>
            <a:r>
              <a:rPr lang="en-GB" b="0" i="0" dirty="0" err="1">
                <a:solidFill>
                  <a:srgbClr val="000000"/>
                </a:solidFill>
                <a:effectLst/>
                <a:latin typeface="Arial" panose="020B0604020202020204" pitchFamily="34" charset="0"/>
              </a:rPr>
              <a:t>Agustsson</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Bosco, D. </a:t>
            </a:r>
            <a:r>
              <a:rPr lang="en-GB" b="0" i="0" dirty="0" err="1">
                <a:solidFill>
                  <a:srgbClr val="000000"/>
                </a:solidFill>
                <a:effectLst/>
                <a:latin typeface="Arial" panose="020B0604020202020204" pitchFamily="34" charset="0"/>
              </a:rPr>
              <a:t>Bruhwiler</a:t>
            </a:r>
            <a:r>
              <a:rPr lang="en-GB" b="0" i="0" dirty="0">
                <a:solidFill>
                  <a:srgbClr val="000000"/>
                </a:solidFill>
                <a:effectLst/>
                <a:latin typeface="Arial" panose="020B0604020202020204" pitchFamily="34" charset="0"/>
              </a:rPr>
              <a:t>, O. Camacho,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et al., “High Field Hybrid</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Photoinjector Electron Source for Advanced Light Source Applications”,</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Phys. Rev. Accel. Beams 25, 063401 (2022).</a:t>
            </a:r>
            <a:r>
              <a:rPr lang="en-GB" dirty="0">
                <a:solidFill>
                  <a:srgbClr val="000000"/>
                </a:solidFill>
                <a:latin typeface="Lato" panose="020F0502020204030203" pitchFamily="34" charset="0"/>
              </a:rPr>
              <a:t> </a:t>
            </a:r>
          </a:p>
          <a:p>
            <a:pPr algn="l" rtl="0"/>
            <a:r>
              <a:rPr lang="en-GB" b="0" i="0" dirty="0">
                <a:solidFill>
                  <a:srgbClr val="000000"/>
                </a:solidFill>
                <a:effectLst/>
                <a:latin typeface="Courier New" panose="02070309020205020404" pitchFamily="49" charset="0"/>
              </a:rPr>
              <a:t>doi:10.1103/PhysRevAccelBeams.25.063401</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September 2021: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B. </a:t>
            </a:r>
            <a:r>
              <a:rPr lang="en-GB" b="0" i="0" dirty="0" err="1">
                <a:solidFill>
                  <a:srgbClr val="000000"/>
                </a:solidFill>
                <a:effectLst/>
                <a:latin typeface="Arial" panose="020B0604020202020204" pitchFamily="34" charset="0"/>
              </a:rPr>
              <a:t>Spataro</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Comelli</a:t>
            </a:r>
            <a:r>
              <a:rPr lang="en-GB" b="0" i="0" dirty="0">
                <a:solidFill>
                  <a:srgbClr val="000000"/>
                </a:solidFill>
                <a:effectLst/>
                <a:latin typeface="Arial" panose="020B0604020202020204" pitchFamily="34" charset="0"/>
              </a:rPr>
              <a:t>, A. Variola, M. </a:t>
            </a:r>
            <a:r>
              <a:rPr lang="en-GB" b="0" i="0" dirty="0" err="1">
                <a:solidFill>
                  <a:srgbClr val="000000"/>
                </a:solidFill>
                <a:effectLst/>
                <a:latin typeface="Arial" panose="020B0604020202020204" pitchFamily="34" charset="0"/>
              </a:rPr>
              <a:t>Migliorati</a:t>
            </a:r>
            <a:r>
              <a:rPr lang="en-GB" b="0" i="0" dirty="0">
                <a:solidFill>
                  <a:srgbClr val="000000"/>
                </a:solidFill>
                <a:effectLst/>
                <a:latin typeface="Arial" panose="020B0604020202020204" pitchFamily="34" charset="0"/>
              </a:rPr>
              <a:t>, “A Novel method to</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calculate the magnetic field of a Solenoid generated by a surface current</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element”, </a:t>
            </a:r>
            <a:r>
              <a:rPr lang="en-GB" b="0" i="0" dirty="0" err="1">
                <a:solidFill>
                  <a:srgbClr val="000000"/>
                </a:solidFill>
                <a:effectLst/>
                <a:latin typeface="Arial" panose="020B0604020202020204" pitchFamily="34" charset="0"/>
              </a:rPr>
              <a:t>arXiv</a:t>
            </a:r>
            <a:r>
              <a:rPr lang="en-GB" b="0" i="0" dirty="0">
                <a:solidFill>
                  <a:srgbClr val="000000"/>
                </a:solidFill>
                <a:effectLst/>
                <a:latin typeface="Arial" panose="020B0604020202020204" pitchFamily="34" charset="0"/>
              </a:rPr>
              <a:t>, (2021).</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doi:10.48550/arXiv.2109.04464</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September 2021: B. </a:t>
            </a:r>
            <a:r>
              <a:rPr lang="en-GB" b="0" i="0" dirty="0" err="1">
                <a:solidFill>
                  <a:srgbClr val="000000"/>
                </a:solidFill>
                <a:effectLst/>
                <a:latin typeface="Arial" panose="020B0604020202020204" pitchFamily="34" charset="0"/>
              </a:rPr>
              <a:t>Spataro</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F. </a:t>
            </a:r>
            <a:r>
              <a:rPr lang="en-GB" b="0" i="0" dirty="0" err="1">
                <a:solidFill>
                  <a:srgbClr val="000000"/>
                </a:solidFill>
                <a:effectLst/>
                <a:latin typeface="Arial" panose="020B0604020202020204" pitchFamily="34" charset="0"/>
              </a:rPr>
              <a:t>Cardelli</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a:t>
            </a:r>
            <a:r>
              <a:rPr lang="en-GB" b="0" i="0" dirty="0" err="1">
                <a:solidFill>
                  <a:srgbClr val="000000"/>
                </a:solidFill>
                <a:effectLst/>
                <a:latin typeface="Arial" panose="020B0604020202020204" pitchFamily="34" charset="0"/>
              </a:rPr>
              <a:t>o</a:t>
            </a:r>
            <a:r>
              <a:rPr lang="en-GB" b="0" i="0" dirty="0">
                <a:solidFill>
                  <a:srgbClr val="000000"/>
                </a:solidFill>
                <a:effectLst/>
                <a:latin typeface="Arial" panose="020B0604020202020204" pitchFamily="34" charset="0"/>
              </a:rPr>
              <a:t>, V. </a:t>
            </a:r>
            <a:r>
              <a:rPr lang="en-GB" b="0" i="0" dirty="0" err="1">
                <a:solidFill>
                  <a:srgbClr val="000000"/>
                </a:solidFill>
                <a:effectLst/>
                <a:latin typeface="Arial" panose="020B0604020202020204" pitchFamily="34" charset="0"/>
              </a:rPr>
              <a:t>Dolgashev</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 M. </a:t>
            </a:r>
            <a:r>
              <a:rPr lang="en-GB" b="0" i="0" dirty="0" err="1">
                <a:solidFill>
                  <a:srgbClr val="000000"/>
                </a:solidFill>
                <a:effectLst/>
                <a:latin typeface="Arial" panose="020B0604020202020204" pitchFamily="34" charset="0"/>
              </a:rPr>
              <a:t>Migliorati</a:t>
            </a:r>
            <a:r>
              <a:rPr lang="en-GB" b="0" i="0" dirty="0">
                <a:solidFill>
                  <a:srgbClr val="000000"/>
                </a:solidFill>
                <a:effectLst/>
                <a:latin typeface="Arial" panose="020B0604020202020204" pitchFamily="34" charset="0"/>
              </a:rPr>
              <a:t>, L. Palumbo, “A</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hard open X-band RF accelerating structure made by two halves”, </a:t>
            </a:r>
            <a:r>
              <a:rPr lang="en-GB" b="0" i="0" dirty="0" err="1">
                <a:solidFill>
                  <a:srgbClr val="000000"/>
                </a:solidFill>
                <a:effectLst/>
                <a:latin typeface="Arial" panose="020B0604020202020204" pitchFamily="34" charset="0"/>
              </a:rPr>
              <a:t>arXiv</a:t>
            </a:r>
            <a:r>
              <a:rPr lang="en-GB" b="0" i="0" dirty="0">
                <a:solidFill>
                  <a:srgbClr val="000000"/>
                </a:solidFill>
                <a:effectLst/>
                <a:latin typeface="Arial" panose="020B0604020202020204" pitchFamily="34" charset="0"/>
              </a:rPr>
              <a:t>,</a:t>
            </a:r>
            <a:br>
              <a:rPr lang="en-GB" b="0" i="0" dirty="0">
                <a:solidFill>
                  <a:srgbClr val="000000"/>
                </a:solidFill>
                <a:effectLst/>
                <a:latin typeface="Lato" panose="020F0502020204030203" pitchFamily="34" charset="0"/>
              </a:rPr>
            </a:br>
            <a:r>
              <a:rPr lang="en-GB" b="0" i="0" dirty="0">
                <a:solidFill>
                  <a:srgbClr val="000000"/>
                </a:solidFill>
                <a:effectLst/>
                <a:latin typeface="Arial" panose="020B0604020202020204" pitchFamily="34" charset="0"/>
              </a:rPr>
              <a:t>(2021).</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doi:10.48550/arXiv.2109.03954</a:t>
            </a:r>
            <a:endParaRPr lang="en-GB" b="0" i="0" dirty="0">
              <a:solidFill>
                <a:srgbClr val="000000"/>
              </a:solidFill>
              <a:effectLst/>
              <a:latin typeface="Lato" panose="020F0502020204030203" pitchFamily="34" charset="0"/>
            </a:endParaRPr>
          </a:p>
          <a:p>
            <a:pPr algn="l" rtl="0"/>
            <a:r>
              <a:rPr lang="en-GB" b="0" i="0" dirty="0">
                <a:solidFill>
                  <a:srgbClr val="000000"/>
                </a:solidFill>
                <a:effectLst/>
                <a:latin typeface="Courier New" panose="02070309020205020404" pitchFamily="49" charset="0"/>
              </a:rPr>
              <a:t>• </a:t>
            </a:r>
            <a:r>
              <a:rPr lang="en-GB" b="0" i="0" dirty="0">
                <a:solidFill>
                  <a:srgbClr val="000000"/>
                </a:solidFill>
                <a:effectLst/>
                <a:latin typeface="Arial" panose="020B0604020202020204" pitchFamily="34" charset="0"/>
              </a:rPr>
              <a:t>September 2021: Journal paper, M. </a:t>
            </a:r>
            <a:r>
              <a:rPr lang="en-GB" b="0" i="0" dirty="0" err="1">
                <a:solidFill>
                  <a:srgbClr val="000000"/>
                </a:solidFill>
                <a:effectLst/>
                <a:latin typeface="Arial" panose="020B0604020202020204" pitchFamily="34" charset="0"/>
              </a:rPr>
              <a:t>Behtouei</a:t>
            </a:r>
            <a:r>
              <a:rPr lang="en-GB" b="0" i="0" dirty="0">
                <a:solidFill>
                  <a:srgbClr val="000000"/>
                </a:solidFill>
                <a:effectLst/>
                <a:latin typeface="Arial" panose="020B0604020202020204" pitchFamily="34" charset="0"/>
              </a:rPr>
              <a:t>, B. </a:t>
            </a:r>
            <a:r>
              <a:rPr lang="en-GB" b="0" i="0" dirty="0" err="1">
                <a:solidFill>
                  <a:srgbClr val="000000"/>
                </a:solidFill>
                <a:effectLst/>
                <a:latin typeface="Arial" panose="020B0604020202020204" pitchFamily="34" charset="0"/>
              </a:rPr>
              <a:t>Spataro</a:t>
            </a:r>
            <a:r>
              <a:rPr lang="en-GB" b="0" i="0" dirty="0">
                <a:solidFill>
                  <a:srgbClr val="000000"/>
                </a:solidFill>
                <a:effectLst/>
                <a:latin typeface="Arial" panose="020B0604020202020204" pitchFamily="34" charset="0"/>
              </a:rPr>
              <a:t>, L. </a:t>
            </a:r>
            <a:r>
              <a:rPr lang="en-GB" b="0" i="0" dirty="0" err="1">
                <a:solidFill>
                  <a:srgbClr val="000000"/>
                </a:solidFill>
                <a:effectLst/>
                <a:latin typeface="Arial" panose="020B0604020202020204" pitchFamily="34" charset="0"/>
              </a:rPr>
              <a:t>Faillace</a:t>
            </a:r>
            <a:r>
              <a:rPr lang="en-GB" b="0" i="0" dirty="0">
                <a:solidFill>
                  <a:srgbClr val="000000"/>
                </a:solidFill>
                <a:effectLst/>
                <a:latin typeface="Arial" panose="020B0604020202020204" pitchFamily="34" charset="0"/>
              </a:rPr>
              <a:t>,</a:t>
            </a:r>
            <a:r>
              <a:rPr lang="en-GB" dirty="0">
                <a:solidFill>
                  <a:srgbClr val="000000"/>
                </a:solidFill>
                <a:latin typeface="Lato" panose="020F0502020204030203" pitchFamily="34" charset="0"/>
              </a:rPr>
              <a:t> </a:t>
            </a:r>
            <a:r>
              <a:rPr lang="en-GB" b="1" i="0" dirty="0">
                <a:solidFill>
                  <a:srgbClr val="000000"/>
                </a:solidFill>
                <a:effectLst/>
                <a:latin typeface="Arial" panose="020B0604020202020204" pitchFamily="34" charset="0"/>
              </a:rPr>
              <a:t>M. </a:t>
            </a:r>
            <a:r>
              <a:rPr lang="en-GB" b="1" i="0" dirty="0" err="1">
                <a:solidFill>
                  <a:srgbClr val="000000"/>
                </a:solidFill>
                <a:effectLst/>
                <a:latin typeface="Arial" panose="020B0604020202020204" pitchFamily="34" charset="0"/>
              </a:rPr>
              <a:t>Carillo</a:t>
            </a:r>
            <a:r>
              <a:rPr lang="en-GB" b="0" i="0" dirty="0">
                <a:solidFill>
                  <a:srgbClr val="000000"/>
                </a:solidFill>
                <a:effectLst/>
                <a:latin typeface="Arial" panose="020B0604020202020204" pitchFamily="34" charset="0"/>
              </a:rPr>
              <a:t>, A. </a:t>
            </a:r>
            <a:r>
              <a:rPr lang="en-GB" b="0" i="0" dirty="0" err="1">
                <a:solidFill>
                  <a:srgbClr val="000000"/>
                </a:solidFill>
                <a:effectLst/>
                <a:latin typeface="Arial" panose="020B0604020202020204" pitchFamily="34" charset="0"/>
              </a:rPr>
              <a:t>Leggieri</a:t>
            </a:r>
            <a:r>
              <a:rPr lang="en-GB" b="0" i="0" dirty="0">
                <a:solidFill>
                  <a:srgbClr val="000000"/>
                </a:solidFill>
                <a:effectLst/>
                <a:latin typeface="Arial" panose="020B0604020202020204" pitchFamily="34" charset="0"/>
              </a:rPr>
              <a:t>, L. Palumbo, M. </a:t>
            </a:r>
            <a:r>
              <a:rPr lang="en-GB" b="0" i="0" dirty="0" err="1">
                <a:solidFill>
                  <a:srgbClr val="000000"/>
                </a:solidFill>
                <a:effectLst/>
                <a:latin typeface="Arial" panose="020B0604020202020204" pitchFamily="34" charset="0"/>
              </a:rPr>
              <a:t>Migliorati</a:t>
            </a:r>
            <a:r>
              <a:rPr lang="en-GB" b="0" i="0" dirty="0">
                <a:solidFill>
                  <a:srgbClr val="000000"/>
                </a:solidFill>
                <a:effectLst/>
                <a:latin typeface="Arial" panose="020B0604020202020204" pitchFamily="34" charset="0"/>
              </a:rPr>
              <a:t>, “Relativistic approach</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to a low perveance high quality matched beam for a high efficiency Ka-</a:t>
            </a:r>
            <a:r>
              <a:rPr lang="en-GB" dirty="0">
                <a:solidFill>
                  <a:srgbClr val="000000"/>
                </a:solidFill>
                <a:latin typeface="Lato" panose="020F0502020204030203" pitchFamily="34" charset="0"/>
              </a:rPr>
              <a:t> </a:t>
            </a:r>
            <a:r>
              <a:rPr lang="en-GB" b="0" i="0" dirty="0">
                <a:solidFill>
                  <a:srgbClr val="000000"/>
                </a:solidFill>
                <a:effectLst/>
                <a:latin typeface="Arial" panose="020B0604020202020204" pitchFamily="34" charset="0"/>
              </a:rPr>
              <a:t>Band klystron”, </a:t>
            </a:r>
            <a:r>
              <a:rPr lang="en-GB" b="0" i="0" dirty="0" err="1">
                <a:solidFill>
                  <a:srgbClr val="000000"/>
                </a:solidFill>
                <a:effectLst/>
                <a:latin typeface="Arial" panose="020B0604020202020204" pitchFamily="34" charset="0"/>
              </a:rPr>
              <a:t>arXiv</a:t>
            </a:r>
            <a:r>
              <a:rPr lang="en-GB" b="0" i="0" dirty="0">
                <a:solidFill>
                  <a:srgbClr val="000000"/>
                </a:solidFill>
                <a:effectLst/>
                <a:latin typeface="Arial" panose="020B0604020202020204" pitchFamily="34" charset="0"/>
              </a:rPr>
              <a:t>, (2021).</a:t>
            </a:r>
            <a:br>
              <a:rPr lang="en-GB" b="0" i="0" dirty="0">
                <a:solidFill>
                  <a:srgbClr val="000000"/>
                </a:solidFill>
                <a:effectLst/>
                <a:latin typeface="Lato" panose="020F0502020204030203" pitchFamily="34" charset="0"/>
              </a:rPr>
            </a:br>
            <a:r>
              <a:rPr lang="en-GB" b="0" i="0" dirty="0">
                <a:solidFill>
                  <a:srgbClr val="000000"/>
                </a:solidFill>
                <a:effectLst/>
                <a:latin typeface="Courier New" panose="02070309020205020404" pitchFamily="49" charset="0"/>
              </a:rPr>
              <a:t>doi:10.48550/arXiv.2109.03520</a:t>
            </a:r>
            <a:endParaRPr lang="en-GB" b="0" i="0" dirty="0">
              <a:solidFill>
                <a:srgbClr val="000000"/>
              </a:solidFill>
              <a:effectLst/>
              <a:latin typeface="Lato" panose="020F0502020204030203" pitchFamily="34" charset="0"/>
            </a:endParaRPr>
          </a:p>
          <a:p>
            <a:br>
              <a:rPr lang="en-GB" dirty="0">
                <a:solidFill>
                  <a:srgbClr val="000000"/>
                </a:solidFill>
              </a:rPr>
            </a:br>
            <a:endParaRPr lang="en-IT" dirty="0">
              <a:solidFill>
                <a:srgbClr val="000000"/>
              </a:solidFill>
            </a:endParaRPr>
          </a:p>
          <a:p>
            <a:endParaRPr lang="en-IT" dirty="0"/>
          </a:p>
        </p:txBody>
      </p:sp>
      <p:sp>
        <p:nvSpPr>
          <p:cNvPr id="6" name="CasellaDiTesto 24">
            <a:extLst>
              <a:ext uri="{FF2B5EF4-FFF2-40B4-BE49-F238E27FC236}">
                <a16:creationId xmlns:a16="http://schemas.microsoft.com/office/drawing/2014/main" id="{23E2D2CD-AF80-8183-E8DA-8777194BD87E}"/>
              </a:ext>
            </a:extLst>
          </p:cNvPr>
          <p:cNvSpPr txBox="1"/>
          <p:nvPr/>
        </p:nvSpPr>
        <p:spPr>
          <a:xfrm>
            <a:off x="2594138" y="222896"/>
            <a:ext cx="6581803" cy="584775"/>
          </a:xfrm>
          <a:prstGeom prst="rect">
            <a:avLst/>
          </a:prstGeom>
          <a:noFill/>
        </p:spPr>
        <p:txBody>
          <a:bodyPr wrap="square" rtlCol="0">
            <a:spAutoFit/>
          </a:bodyPr>
          <a:lstStyle/>
          <a:p>
            <a:pPr algn="ctr"/>
            <a:r>
              <a:rPr lang="en-GB" sz="3200" b="1" dirty="0">
                <a:solidFill>
                  <a:schemeClr val="tx1"/>
                </a:solidFill>
                <a:latin typeface="+mj-lt"/>
              </a:rPr>
              <a:t>Scientific Publications</a:t>
            </a:r>
          </a:p>
        </p:txBody>
      </p:sp>
    </p:spTree>
    <p:extLst>
      <p:ext uri="{BB962C8B-B14F-4D97-AF65-F5344CB8AC3E}">
        <p14:creationId xmlns:p14="http://schemas.microsoft.com/office/powerpoint/2010/main" val="139482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2E3D091-F48A-D824-0C3F-347CA49178FD}"/>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3591EC1A-965D-110E-04ED-4303BF2FE689}"/>
              </a:ext>
            </a:extLst>
          </p:cNvPr>
          <p:cNvSpPr>
            <a:spLocks noGrp="1"/>
          </p:cNvSpPr>
          <p:nvPr>
            <p:ph type="sldNum" sz="quarter" idx="12"/>
          </p:nvPr>
        </p:nvSpPr>
        <p:spPr/>
        <p:txBody>
          <a:bodyPr/>
          <a:lstStyle/>
          <a:p>
            <a:fld id="{423FAE88-FE44-0B47-88A3-ABDC25BA5526}" type="slidenum">
              <a:rPr lang="en-IT" smtClean="0"/>
              <a:t>32</a:t>
            </a:fld>
            <a:endParaRPr lang="en-IT"/>
          </a:p>
        </p:txBody>
      </p:sp>
      <p:sp>
        <p:nvSpPr>
          <p:cNvPr id="4" name="TextBox 3">
            <a:extLst>
              <a:ext uri="{FF2B5EF4-FFF2-40B4-BE49-F238E27FC236}">
                <a16:creationId xmlns:a16="http://schemas.microsoft.com/office/drawing/2014/main" id="{2B2A6AE7-C373-4283-D150-213D0133E909}"/>
              </a:ext>
            </a:extLst>
          </p:cNvPr>
          <p:cNvSpPr txBox="1"/>
          <p:nvPr/>
        </p:nvSpPr>
        <p:spPr>
          <a:xfrm>
            <a:off x="191036" y="807671"/>
            <a:ext cx="11809927" cy="3785652"/>
          </a:xfrm>
          <a:prstGeom prst="rect">
            <a:avLst/>
          </a:prstGeom>
          <a:noFill/>
        </p:spPr>
        <p:txBody>
          <a:bodyPr wrap="square" rtlCol="0">
            <a:spAutoFit/>
          </a:bodyPr>
          <a:lstStyle/>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May 2021:		</a:t>
            </a:r>
            <a:r>
              <a:rPr lang="en-GB" sz="1200" b="1" i="0" dirty="0">
                <a:solidFill>
                  <a:srgbClr val="000000"/>
                </a:solidFill>
                <a:effectLst/>
                <a:latin typeface="Arial" panose="020B0604020202020204" pitchFamily="34" charset="0"/>
              </a:rPr>
              <a:t>International Particle Accelerator Conference 2021</a:t>
            </a:r>
            <a:r>
              <a:rPr lang="en-GB" sz="1200" b="0" i="0" dirty="0">
                <a:solidFill>
                  <a:srgbClr val="000000"/>
                </a:solidFill>
                <a:effectLst/>
                <a:latin typeface="Arial" panose="020B0604020202020204" pitchFamily="34" charset="0"/>
              </a:rPr>
              <a:t>- online conference, Three-Dimensional Space Charge Oscillations in a Hybrid 			Photoinjector, Poster presentation.</a:t>
            </a:r>
          </a:p>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June 2022:	</a:t>
            </a:r>
            <a:r>
              <a:rPr lang="en-GB" sz="1200" b="1" i="0" dirty="0">
                <a:solidFill>
                  <a:srgbClr val="000000"/>
                </a:solidFill>
                <a:effectLst/>
                <a:latin typeface="Arial" panose="020B0604020202020204" pitchFamily="34" charset="0"/>
              </a:rPr>
              <a:t>International Particle Accelerator Conference 2022</a:t>
            </a:r>
            <a:r>
              <a:rPr lang="en-GB" sz="1200" b="0" i="0" dirty="0">
                <a:solidFill>
                  <a:srgbClr val="000000"/>
                </a:solidFill>
                <a:effectLst/>
                <a:latin typeface="Arial" panose="020B0604020202020204" pitchFamily="34" charset="0"/>
              </a:rPr>
              <a:t>, Bangkok, Thailand, Space charge analysis for low energy photoinjector, 			Poster presentation.</a:t>
            </a:r>
          </a:p>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September 2022:	</a:t>
            </a:r>
            <a:r>
              <a:rPr lang="en-GB" sz="1200" b="1" i="0" dirty="0">
                <a:solidFill>
                  <a:srgbClr val="000000"/>
                </a:solidFill>
                <a:effectLst/>
                <a:latin typeface="Arial" panose="020B0604020202020204" pitchFamily="34" charset="0"/>
              </a:rPr>
              <a:t>108</a:t>
            </a:r>
            <a:r>
              <a:rPr lang="en-GB" sz="1200" b="1" i="0" dirty="0">
                <a:solidFill>
                  <a:srgbClr val="000000"/>
                </a:solidFill>
                <a:effectLst/>
                <a:latin typeface="Courier New" panose="02070309020205020404" pitchFamily="49" charset="0"/>
              </a:rPr>
              <a:t>° </a:t>
            </a:r>
            <a:r>
              <a:rPr lang="en-GB" sz="1200" b="1" i="0" dirty="0" err="1">
                <a:solidFill>
                  <a:srgbClr val="000000"/>
                </a:solidFill>
                <a:effectLst/>
                <a:latin typeface="Arial" panose="020B0604020202020204" pitchFamily="34" charset="0"/>
              </a:rPr>
              <a:t>Congresso</a:t>
            </a:r>
            <a:r>
              <a:rPr lang="en-GB" sz="1200" b="1" i="0" dirty="0">
                <a:solidFill>
                  <a:srgbClr val="000000"/>
                </a:solidFill>
                <a:effectLst/>
                <a:latin typeface="Arial" panose="020B0604020202020204" pitchFamily="34" charset="0"/>
              </a:rPr>
              <a:t> Nazionale, </a:t>
            </a:r>
            <a:r>
              <a:rPr lang="en-GB" sz="1200" i="0" dirty="0" err="1">
                <a:solidFill>
                  <a:srgbClr val="000000"/>
                </a:solidFill>
                <a:effectLst/>
                <a:latin typeface="Arial" panose="020B0604020202020204" pitchFamily="34" charset="0"/>
              </a:rPr>
              <a:t>Società</a:t>
            </a:r>
            <a:r>
              <a:rPr lang="en-GB" sz="1200" i="0" dirty="0">
                <a:solidFill>
                  <a:srgbClr val="000000"/>
                </a:solidFill>
                <a:effectLst/>
                <a:latin typeface="Arial" panose="020B0604020202020204" pitchFamily="34" charset="0"/>
              </a:rPr>
              <a:t> </a:t>
            </a:r>
            <a:r>
              <a:rPr lang="en-GB" sz="1200" i="0" dirty="0" err="1">
                <a:solidFill>
                  <a:srgbClr val="000000"/>
                </a:solidFill>
                <a:effectLst/>
                <a:latin typeface="Arial" panose="020B0604020202020204" pitchFamily="34" charset="0"/>
              </a:rPr>
              <a:t>Italiana</a:t>
            </a:r>
            <a:r>
              <a:rPr lang="en-GB" sz="1200" i="0" dirty="0">
                <a:solidFill>
                  <a:srgbClr val="000000"/>
                </a:solidFill>
                <a:effectLst/>
                <a:latin typeface="Arial" panose="020B0604020202020204" pitchFamily="34" charset="0"/>
              </a:rPr>
              <a:t> di </a:t>
            </a:r>
            <a:r>
              <a:rPr lang="en-GB" sz="1200" i="0" dirty="0" err="1">
                <a:solidFill>
                  <a:srgbClr val="000000"/>
                </a:solidFill>
                <a:effectLst/>
                <a:latin typeface="Arial" panose="020B0604020202020204" pitchFamily="34" charset="0"/>
              </a:rPr>
              <a:t>Fisica</a:t>
            </a:r>
            <a:r>
              <a:rPr lang="en-GB" sz="1200" i="0" dirty="0">
                <a:solidFill>
                  <a:srgbClr val="000000"/>
                </a:solidFill>
                <a:effectLst/>
                <a:latin typeface="Arial" panose="020B0604020202020204" pitchFamily="34" charset="0"/>
              </a:rPr>
              <a:t>, Milano, Italy, Space charge analysis for photoinjector emittance compensation, Oral 		presentation.</a:t>
            </a:r>
          </a:p>
          <a:p>
            <a:pPr marL="171450" indent="-171450" algn="just">
              <a:buFont typeface="Arial" panose="020B0604020202020204" pitchFamily="34" charset="0"/>
              <a:buChar char="•"/>
            </a:pPr>
            <a:r>
              <a:rPr lang="en-GB" sz="1200" i="0" dirty="0">
                <a:solidFill>
                  <a:srgbClr val="000000"/>
                </a:solidFill>
                <a:effectLst/>
                <a:latin typeface="Arial" panose="020B0604020202020204" pitchFamily="34" charset="0"/>
              </a:rPr>
              <a:t>September 2022:	</a:t>
            </a:r>
            <a:r>
              <a:rPr lang="en-GB" sz="1200" b="1" i="0" dirty="0" err="1">
                <a:solidFill>
                  <a:srgbClr val="000000"/>
                </a:solidFill>
                <a:effectLst/>
                <a:latin typeface="Arial" panose="020B0604020202020204" pitchFamily="34" charset="0"/>
              </a:rPr>
              <a:t>EuroNNAc</a:t>
            </a:r>
            <a:r>
              <a:rPr lang="en-GB" sz="1200" b="1" i="0" dirty="0">
                <a:solidFill>
                  <a:srgbClr val="000000"/>
                </a:solidFill>
                <a:effectLst/>
                <a:latin typeface="Arial" panose="020B0604020202020204" pitchFamily="34" charset="0"/>
              </a:rPr>
              <a:t> Special Topics Workshop</a:t>
            </a:r>
            <a:r>
              <a:rPr lang="en-GB" sz="1200" b="0" i="0" dirty="0">
                <a:solidFill>
                  <a:srgbClr val="000000"/>
                </a:solidFill>
                <a:effectLst/>
                <a:latin typeface="Arial" panose="020B0604020202020204" pitchFamily="34" charset="0"/>
              </a:rPr>
              <a:t>, La </a:t>
            </a:r>
            <a:r>
              <a:rPr lang="en-GB" sz="1200" b="0" i="0" dirty="0" err="1">
                <a:solidFill>
                  <a:srgbClr val="000000"/>
                </a:solidFill>
                <a:effectLst/>
                <a:latin typeface="Arial" panose="020B0604020202020204" pitchFamily="34" charset="0"/>
              </a:rPr>
              <a:t>Biodola</a:t>
            </a:r>
            <a:r>
              <a:rPr lang="en-GB" sz="1200" b="0" i="0" dirty="0">
                <a:solidFill>
                  <a:srgbClr val="000000"/>
                </a:solidFill>
                <a:effectLst/>
                <a:latin typeface="Arial" panose="020B0604020202020204" pitchFamily="34" charset="0"/>
              </a:rPr>
              <a:t> Bay, Isola </a:t>
            </a:r>
            <a:r>
              <a:rPr lang="en-GB" sz="1200" b="0" i="0" dirty="0" err="1">
                <a:solidFill>
                  <a:srgbClr val="000000"/>
                </a:solidFill>
                <a:effectLst/>
                <a:latin typeface="Arial" panose="020B0604020202020204" pitchFamily="34" charset="0"/>
              </a:rPr>
              <a:t>d’Elba</a:t>
            </a:r>
            <a:r>
              <a:rPr lang="en-GB" sz="1200" b="0" i="0" dirty="0">
                <a:solidFill>
                  <a:srgbClr val="000000"/>
                </a:solidFill>
                <a:effectLst/>
                <a:latin typeface="Arial" panose="020B0604020202020204" pitchFamily="34" charset="0"/>
              </a:rPr>
              <a:t>, Italy, A novel analytical model of space charge forces in RF-guns, Poster 		presentation. Student grant winner. </a:t>
            </a:r>
          </a:p>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May 2023: 	</a:t>
            </a:r>
            <a:r>
              <a:rPr lang="en-GB" sz="1200" b="1" i="0" dirty="0">
                <a:solidFill>
                  <a:srgbClr val="000000"/>
                </a:solidFill>
                <a:effectLst/>
                <a:latin typeface="Arial" panose="020B0604020202020204" pitchFamily="34" charset="0"/>
              </a:rPr>
              <a:t>International Particle Accelerator Conference 2023</a:t>
            </a:r>
            <a:r>
              <a:rPr lang="en-GB" sz="1200" b="0" i="0" dirty="0">
                <a:solidFill>
                  <a:srgbClr val="000000"/>
                </a:solidFill>
                <a:effectLst/>
                <a:latin typeface="Arial" panose="020B0604020202020204" pitchFamily="34" charset="0"/>
              </a:rPr>
              <a:t>, Venice, Italy, </a:t>
            </a:r>
          </a:p>
          <a:p>
            <a:pPr marL="2000250" lvl="4"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Beam dynamics optimization for high gradient beam driven plasma </a:t>
            </a:r>
            <a:r>
              <a:rPr lang="en-GB" sz="1200" b="0" i="0" dirty="0" err="1">
                <a:solidFill>
                  <a:srgbClr val="000000"/>
                </a:solidFill>
                <a:effectLst/>
                <a:latin typeface="Arial" panose="020B0604020202020204" pitchFamily="34" charset="0"/>
              </a:rPr>
              <a:t>wakefield</a:t>
            </a:r>
            <a:r>
              <a:rPr lang="en-GB" sz="1200" b="0" i="0" dirty="0">
                <a:solidFill>
                  <a:srgbClr val="000000"/>
                </a:solidFill>
                <a:effectLst/>
                <a:latin typeface="Arial" panose="020B0604020202020204" pitchFamily="34" charset="0"/>
              </a:rPr>
              <a:t> acceleration at SPARC-LAB, Contributed Oral Talk.</a:t>
            </a:r>
          </a:p>
          <a:p>
            <a:pPr marL="2000250" lvl="4"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 A Space Charge Forces analytical model for emittance compensation ,Poster presentation.</a:t>
            </a:r>
          </a:p>
          <a:p>
            <a:pPr algn="just"/>
            <a:r>
              <a:rPr lang="en-GB" sz="1200" b="0" i="0" dirty="0">
                <a:solidFill>
                  <a:srgbClr val="000000"/>
                </a:solidFill>
                <a:effectLst/>
                <a:latin typeface="Arial" panose="020B0604020202020204" pitchFamily="34" charset="0"/>
              </a:rPr>
              <a:t>		Student grant winner.</a:t>
            </a:r>
          </a:p>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June 2023:	</a:t>
            </a:r>
            <a:r>
              <a:rPr lang="en-GB" sz="1200" b="1" i="0" dirty="0">
                <a:solidFill>
                  <a:srgbClr val="000000"/>
                </a:solidFill>
                <a:effectLst/>
                <a:latin typeface="Arial" panose="020B0604020202020204" pitchFamily="34" charset="0"/>
              </a:rPr>
              <a:t>Physics and Applications of High Brightness Beam Workshop</a:t>
            </a:r>
            <a:r>
              <a:rPr lang="en-GB" sz="1200" b="0" i="0" dirty="0">
                <a:solidFill>
                  <a:srgbClr val="000000"/>
                </a:solidFill>
                <a:effectLst/>
                <a:latin typeface="Arial" panose="020B0604020202020204" pitchFamily="34" charset="0"/>
              </a:rPr>
              <a:t>, San Sebastian, Spain, An Analytical Study of Space Charge Fields in the 		Emittance Compensation Process, Poster presentation. Student grant winner.</a:t>
            </a:r>
          </a:p>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September 2023: 	</a:t>
            </a:r>
            <a:r>
              <a:rPr lang="en-GB" sz="1200" b="1" i="0" dirty="0">
                <a:solidFill>
                  <a:srgbClr val="000000"/>
                </a:solidFill>
                <a:effectLst/>
                <a:latin typeface="Arial" panose="020B0604020202020204" pitchFamily="34" charset="0"/>
              </a:rPr>
              <a:t>109</a:t>
            </a:r>
            <a:r>
              <a:rPr lang="en-GB" sz="1200" b="1" i="0" dirty="0">
                <a:solidFill>
                  <a:srgbClr val="000000"/>
                </a:solidFill>
                <a:effectLst/>
                <a:latin typeface="Courier New" panose="02070309020205020404" pitchFamily="49" charset="0"/>
              </a:rPr>
              <a:t>° </a:t>
            </a:r>
            <a:r>
              <a:rPr lang="en-GB" sz="1200" b="1" i="0" dirty="0" err="1">
                <a:solidFill>
                  <a:srgbClr val="000000"/>
                </a:solidFill>
                <a:effectLst/>
                <a:latin typeface="Arial" panose="020B0604020202020204" pitchFamily="34" charset="0"/>
              </a:rPr>
              <a:t>Congresso</a:t>
            </a:r>
            <a:r>
              <a:rPr lang="en-GB" sz="1200" b="1" i="0" dirty="0">
                <a:solidFill>
                  <a:srgbClr val="000000"/>
                </a:solidFill>
                <a:effectLst/>
                <a:latin typeface="Arial" panose="020B0604020202020204" pitchFamily="34" charset="0"/>
              </a:rPr>
              <a:t> Nazionale, </a:t>
            </a:r>
            <a:r>
              <a:rPr lang="en-GB" sz="1200" b="1" i="0" dirty="0" err="1">
                <a:solidFill>
                  <a:srgbClr val="000000"/>
                </a:solidFill>
                <a:effectLst/>
                <a:latin typeface="Arial" panose="020B0604020202020204" pitchFamily="34" charset="0"/>
              </a:rPr>
              <a:t>Società</a:t>
            </a:r>
            <a:r>
              <a:rPr lang="en-GB" sz="1200" b="1" i="0" dirty="0">
                <a:solidFill>
                  <a:srgbClr val="000000"/>
                </a:solidFill>
                <a:effectLst/>
                <a:latin typeface="Arial" panose="020B0604020202020204" pitchFamily="34" charset="0"/>
              </a:rPr>
              <a:t> </a:t>
            </a:r>
            <a:r>
              <a:rPr lang="en-GB" sz="1200" b="1" i="0" dirty="0" err="1">
                <a:solidFill>
                  <a:srgbClr val="000000"/>
                </a:solidFill>
                <a:effectLst/>
                <a:latin typeface="Arial" panose="020B0604020202020204" pitchFamily="34" charset="0"/>
              </a:rPr>
              <a:t>Italiana</a:t>
            </a:r>
            <a:r>
              <a:rPr lang="en-GB" sz="1200" b="1" i="0" dirty="0">
                <a:solidFill>
                  <a:srgbClr val="000000"/>
                </a:solidFill>
                <a:effectLst/>
                <a:latin typeface="Arial" panose="020B0604020202020204" pitchFamily="34" charset="0"/>
              </a:rPr>
              <a:t> di </a:t>
            </a:r>
            <a:r>
              <a:rPr lang="en-GB" sz="1200" b="1" i="0" dirty="0" err="1">
                <a:solidFill>
                  <a:srgbClr val="000000"/>
                </a:solidFill>
                <a:effectLst/>
                <a:latin typeface="Arial" panose="020B0604020202020204" pitchFamily="34" charset="0"/>
              </a:rPr>
              <a:t>Fisica</a:t>
            </a:r>
            <a:r>
              <a:rPr lang="en-GB" sz="1200" b="0" i="0" dirty="0">
                <a:solidFill>
                  <a:srgbClr val="000000"/>
                </a:solidFill>
                <a:effectLst/>
                <a:latin typeface="Arial" panose="020B0604020202020204" pitchFamily="34" charset="0"/>
              </a:rPr>
              <a:t>, Salerno, Italy, Beam dynamics optimization for high gradient beam driven plasma 		</a:t>
            </a:r>
            <a:r>
              <a:rPr lang="en-GB" sz="1200" b="0" i="0" dirty="0" err="1">
                <a:solidFill>
                  <a:srgbClr val="000000"/>
                </a:solidFill>
                <a:effectLst/>
                <a:latin typeface="Arial" panose="020B0604020202020204" pitchFamily="34" charset="0"/>
              </a:rPr>
              <a:t>wakefield</a:t>
            </a:r>
            <a:r>
              <a:rPr lang="en-GB" sz="1200" b="0" i="0" dirty="0">
                <a:solidFill>
                  <a:srgbClr val="000000"/>
                </a:solidFill>
                <a:effectLst/>
                <a:latin typeface="Arial" panose="020B0604020202020204" pitchFamily="34" charset="0"/>
              </a:rPr>
              <a:t> acceleration at SPARC</a:t>
            </a:r>
            <a:r>
              <a:rPr lang="en-GB" sz="1200" b="0" i="0" dirty="0">
                <a:solidFill>
                  <a:srgbClr val="000000"/>
                </a:solidFill>
                <a:effectLst/>
                <a:latin typeface="Courier New" panose="02070309020205020404" pitchFamily="49" charset="0"/>
              </a:rPr>
              <a:t>_</a:t>
            </a:r>
            <a:r>
              <a:rPr lang="en-GB" sz="1200" b="0" i="0" dirty="0">
                <a:solidFill>
                  <a:srgbClr val="000000"/>
                </a:solidFill>
                <a:effectLst/>
                <a:latin typeface="Arial" panose="020B0604020202020204" pitchFamily="34" charset="0"/>
              </a:rPr>
              <a:t>LAB, Oral presentation. </a:t>
            </a:r>
          </a:p>
          <a:p>
            <a:pPr marL="171450" indent="-171450" algn="just">
              <a:buFont typeface="Arial" panose="020B0604020202020204" pitchFamily="34" charset="0"/>
              <a:buChar char="•"/>
            </a:pPr>
            <a:r>
              <a:rPr lang="en-GB" sz="1200" b="0" i="0" dirty="0">
                <a:solidFill>
                  <a:srgbClr val="000000"/>
                </a:solidFill>
                <a:effectLst/>
                <a:latin typeface="Arial" panose="020B0604020202020204" pitchFamily="34" charset="0"/>
              </a:rPr>
              <a:t>September 2023:	</a:t>
            </a:r>
            <a:r>
              <a:rPr lang="en-GB" sz="1200" b="1" i="0" dirty="0">
                <a:solidFill>
                  <a:srgbClr val="000000"/>
                </a:solidFill>
                <a:effectLst/>
                <a:latin typeface="Arial" panose="020B0604020202020204" pitchFamily="34" charset="0"/>
              </a:rPr>
              <a:t>6th European Advanced Accelerator Concepts workshop</a:t>
            </a:r>
            <a:r>
              <a:rPr lang="en-GB" sz="1200" b="0" i="0" dirty="0">
                <a:solidFill>
                  <a:srgbClr val="000000"/>
                </a:solidFill>
                <a:effectLst/>
                <a:latin typeface="Arial" panose="020B0604020202020204" pitchFamily="34" charset="0"/>
              </a:rPr>
              <a:t>, La </a:t>
            </a:r>
            <a:r>
              <a:rPr lang="en-GB" sz="1200" b="0" i="0" dirty="0" err="1">
                <a:solidFill>
                  <a:srgbClr val="000000"/>
                </a:solidFill>
                <a:effectLst/>
                <a:latin typeface="Arial" panose="020B0604020202020204" pitchFamily="34" charset="0"/>
              </a:rPr>
              <a:t>Biodola</a:t>
            </a:r>
            <a:r>
              <a:rPr lang="en-GB" sz="1200" b="0" i="0" dirty="0">
                <a:solidFill>
                  <a:srgbClr val="000000"/>
                </a:solidFill>
                <a:effectLst/>
                <a:latin typeface="Arial" panose="020B0604020202020204" pitchFamily="34" charset="0"/>
              </a:rPr>
              <a:t> Bay, Isola </a:t>
            </a:r>
            <a:r>
              <a:rPr lang="en-GB" sz="1200" b="0" i="0" dirty="0" err="1">
                <a:solidFill>
                  <a:srgbClr val="000000"/>
                </a:solidFill>
                <a:effectLst/>
                <a:latin typeface="Arial" panose="020B0604020202020204" pitchFamily="34" charset="0"/>
              </a:rPr>
              <a:t>d’Elba</a:t>
            </a:r>
            <a:r>
              <a:rPr lang="en-GB" sz="1200" b="0" i="0" dirty="0">
                <a:solidFill>
                  <a:srgbClr val="000000"/>
                </a:solidFill>
                <a:effectLst/>
                <a:latin typeface="Arial" panose="020B0604020202020204" pitchFamily="34" charset="0"/>
              </a:rPr>
              <a:t>, Italy, Witness-driver beam dynamics optimization in		the SPARC</a:t>
            </a:r>
            <a:r>
              <a:rPr lang="en-GB" sz="1200" b="0" i="0" dirty="0">
                <a:solidFill>
                  <a:srgbClr val="000000"/>
                </a:solidFill>
                <a:effectLst/>
                <a:latin typeface="Courier New" panose="02070309020205020404" pitchFamily="49" charset="0"/>
              </a:rPr>
              <a:t>_</a:t>
            </a:r>
            <a:r>
              <a:rPr lang="en-GB" sz="1200" b="0" i="0" dirty="0">
                <a:solidFill>
                  <a:srgbClr val="000000"/>
                </a:solidFill>
                <a:effectLst/>
                <a:latin typeface="Arial" panose="020B0604020202020204" pitchFamily="34" charset="0"/>
              </a:rPr>
              <a:t>LAB</a:t>
            </a:r>
            <a:r>
              <a:rPr lang="en-GB" sz="1200" dirty="0">
                <a:solidFill>
                  <a:srgbClr val="000000"/>
                </a:solidFill>
              </a:rPr>
              <a:t> </a:t>
            </a:r>
            <a:r>
              <a:rPr lang="en-GB" sz="1200" b="0" i="0" dirty="0">
                <a:solidFill>
                  <a:srgbClr val="000000"/>
                </a:solidFill>
                <a:effectLst/>
                <a:latin typeface="Arial" panose="020B0604020202020204" pitchFamily="34" charset="0"/>
              </a:rPr>
              <a:t>photoinjector, Poster presentation. Student grant winner.</a:t>
            </a:r>
          </a:p>
          <a:p>
            <a:pPr marL="171450" indent="-171450" algn="just">
              <a:buFont typeface="Arial" panose="020B0604020202020204" pitchFamily="34" charset="0"/>
              <a:buChar char="•"/>
            </a:pPr>
            <a:r>
              <a:rPr lang="en-GB" sz="1200" dirty="0">
                <a:solidFill>
                  <a:srgbClr val="000000"/>
                </a:solidFill>
                <a:latin typeface="+mj-lt"/>
              </a:rPr>
              <a:t>October 2023:	</a:t>
            </a:r>
            <a:r>
              <a:rPr lang="en-GB" sz="1200" b="1" i="0" dirty="0">
                <a:solidFill>
                  <a:srgbClr val="000000"/>
                </a:solidFill>
                <a:effectLst/>
                <a:latin typeface="+mj-lt"/>
              </a:rPr>
              <a:t>15th workshop on breakdown science and high gradient technology</a:t>
            </a:r>
            <a:r>
              <a:rPr lang="en-GB" sz="1200" i="0" dirty="0">
                <a:solidFill>
                  <a:srgbClr val="000000"/>
                </a:solidFill>
                <a:effectLst/>
                <a:latin typeface="+mj-lt"/>
              </a:rPr>
              <a:t>, HG2023, Frascati National Labs of INFN, (Rome), Italy. Local 		Organize Committee</a:t>
            </a:r>
            <a:endParaRPr lang="en-IT" sz="1200" dirty="0">
              <a:solidFill>
                <a:srgbClr val="000000"/>
              </a:solidFill>
              <a:latin typeface="+mj-lt"/>
            </a:endParaRPr>
          </a:p>
        </p:txBody>
      </p:sp>
      <p:sp>
        <p:nvSpPr>
          <p:cNvPr id="5" name="TextBox 4">
            <a:extLst>
              <a:ext uri="{FF2B5EF4-FFF2-40B4-BE49-F238E27FC236}">
                <a16:creationId xmlns:a16="http://schemas.microsoft.com/office/drawing/2014/main" id="{B8EBAC34-EC9C-7D74-91E9-856541CAEE1C}"/>
              </a:ext>
            </a:extLst>
          </p:cNvPr>
          <p:cNvSpPr txBox="1"/>
          <p:nvPr/>
        </p:nvSpPr>
        <p:spPr>
          <a:xfrm>
            <a:off x="347730" y="5276329"/>
            <a:ext cx="9968248" cy="461665"/>
          </a:xfrm>
          <a:prstGeom prst="rect">
            <a:avLst/>
          </a:prstGeom>
          <a:noFill/>
        </p:spPr>
        <p:txBody>
          <a:bodyPr wrap="square" rtlCol="0">
            <a:spAutoFit/>
          </a:bodyPr>
          <a:lstStyle/>
          <a:p>
            <a:pPr marL="171450" indent="-171450">
              <a:buFont typeface="Arial" panose="020B0604020202020204" pitchFamily="34" charset="0"/>
              <a:buChar char="•"/>
            </a:pPr>
            <a:r>
              <a:rPr lang="en-GB" sz="1200" b="0" i="0" dirty="0">
                <a:solidFill>
                  <a:srgbClr val="000000"/>
                </a:solidFill>
                <a:effectLst/>
                <a:latin typeface="Arial" panose="020B0604020202020204" pitchFamily="34" charset="0"/>
              </a:rPr>
              <a:t>May 2023:	 </a:t>
            </a:r>
            <a:r>
              <a:rPr lang="en-GB" sz="1200" b="1" i="0" dirty="0">
                <a:solidFill>
                  <a:srgbClr val="000000"/>
                </a:solidFill>
                <a:effectLst/>
                <a:latin typeface="Arial" panose="020B0604020202020204" pitchFamily="34" charset="0"/>
              </a:rPr>
              <a:t>International Particle Accelerator Conference 2023</a:t>
            </a:r>
            <a:r>
              <a:rPr lang="en-GB" sz="1200" b="0" i="0" dirty="0">
                <a:solidFill>
                  <a:srgbClr val="000000"/>
                </a:solidFill>
                <a:effectLst/>
                <a:latin typeface="Arial" panose="020B0604020202020204" pitchFamily="34" charset="0"/>
              </a:rPr>
              <a:t>, Venice, Italy, Contributed Oral Talk</a:t>
            </a:r>
          </a:p>
          <a:p>
            <a:pPr marL="171450" indent="-171450">
              <a:buFont typeface="Arial" panose="020B0604020202020204" pitchFamily="34" charset="0"/>
              <a:buChar char="•"/>
            </a:pPr>
            <a:r>
              <a:rPr lang="en-GB" sz="1200" b="0" i="0" dirty="0">
                <a:solidFill>
                  <a:srgbClr val="000000"/>
                </a:solidFill>
                <a:effectLst/>
                <a:latin typeface="Arial" panose="020B0604020202020204" pitchFamily="34" charset="0"/>
              </a:rPr>
              <a:t>July 2023:	 </a:t>
            </a:r>
            <a:r>
              <a:rPr lang="en-GB" sz="1200" b="1" i="0" dirty="0">
                <a:solidFill>
                  <a:srgbClr val="000000"/>
                </a:solidFill>
                <a:effectLst/>
                <a:latin typeface="Arial" panose="020B0604020202020204" pitchFamily="34" charset="0"/>
              </a:rPr>
              <a:t>SLAC National Accelerator Laboratory (SLAC</a:t>
            </a:r>
            <a:r>
              <a:rPr lang="en-GB" sz="1200" b="0" i="0" dirty="0">
                <a:solidFill>
                  <a:srgbClr val="000000"/>
                </a:solidFill>
                <a:effectLst/>
                <a:latin typeface="Arial" panose="020B0604020202020204" pitchFamily="34" charset="0"/>
              </a:rPr>
              <a:t>), San Francisco, USA, Scientific seminary and in-person interview</a:t>
            </a:r>
            <a:endParaRPr lang="en-IT" sz="1200" dirty="0">
              <a:solidFill>
                <a:srgbClr val="000000"/>
              </a:solidFill>
            </a:endParaRPr>
          </a:p>
        </p:txBody>
      </p:sp>
      <p:sp>
        <p:nvSpPr>
          <p:cNvPr id="6" name="CasellaDiTesto 24">
            <a:extLst>
              <a:ext uri="{FF2B5EF4-FFF2-40B4-BE49-F238E27FC236}">
                <a16:creationId xmlns:a16="http://schemas.microsoft.com/office/drawing/2014/main" id="{B37C37FC-7597-E2AF-831F-A726956A6C3E}"/>
              </a:ext>
            </a:extLst>
          </p:cNvPr>
          <p:cNvSpPr txBox="1"/>
          <p:nvPr/>
        </p:nvSpPr>
        <p:spPr>
          <a:xfrm>
            <a:off x="2594138" y="222896"/>
            <a:ext cx="6581803" cy="584775"/>
          </a:xfrm>
          <a:prstGeom prst="rect">
            <a:avLst/>
          </a:prstGeom>
          <a:noFill/>
        </p:spPr>
        <p:txBody>
          <a:bodyPr wrap="square" rtlCol="0">
            <a:spAutoFit/>
          </a:bodyPr>
          <a:lstStyle/>
          <a:p>
            <a:pPr algn="ctr"/>
            <a:r>
              <a:rPr lang="en-GB" sz="3200" b="1" dirty="0">
                <a:solidFill>
                  <a:schemeClr val="tx1"/>
                </a:solidFill>
                <a:latin typeface="+mj-lt"/>
              </a:rPr>
              <a:t>Attended Conference</a:t>
            </a:r>
          </a:p>
        </p:txBody>
      </p:sp>
      <p:sp>
        <p:nvSpPr>
          <p:cNvPr id="7" name="CasellaDiTesto 24">
            <a:extLst>
              <a:ext uri="{FF2B5EF4-FFF2-40B4-BE49-F238E27FC236}">
                <a16:creationId xmlns:a16="http://schemas.microsoft.com/office/drawing/2014/main" id="{C884AEDB-5A4B-5F81-B762-54D76601B5A8}"/>
              </a:ext>
            </a:extLst>
          </p:cNvPr>
          <p:cNvSpPr txBox="1"/>
          <p:nvPr/>
        </p:nvSpPr>
        <p:spPr>
          <a:xfrm>
            <a:off x="2594137" y="4544357"/>
            <a:ext cx="6581803" cy="584775"/>
          </a:xfrm>
          <a:prstGeom prst="rect">
            <a:avLst/>
          </a:prstGeom>
          <a:noFill/>
        </p:spPr>
        <p:txBody>
          <a:bodyPr wrap="square" rtlCol="0">
            <a:spAutoFit/>
          </a:bodyPr>
          <a:lstStyle/>
          <a:p>
            <a:pPr algn="ctr"/>
            <a:r>
              <a:rPr lang="en-GB" sz="3200" b="1" dirty="0">
                <a:solidFill>
                  <a:schemeClr val="tx1"/>
                </a:solidFill>
                <a:latin typeface="+mj-lt"/>
              </a:rPr>
              <a:t>Invited Talk</a:t>
            </a:r>
          </a:p>
        </p:txBody>
      </p:sp>
    </p:spTree>
    <p:extLst>
      <p:ext uri="{BB962C8B-B14F-4D97-AF65-F5344CB8AC3E}">
        <p14:creationId xmlns:p14="http://schemas.microsoft.com/office/powerpoint/2010/main" val="3835621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8C1B94-BFA8-C156-6A95-92CB5E37EC03}"/>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56A31177-30AF-F309-E419-2191BBAC80BE}"/>
              </a:ext>
            </a:extLst>
          </p:cNvPr>
          <p:cNvSpPr>
            <a:spLocks noGrp="1"/>
          </p:cNvSpPr>
          <p:nvPr>
            <p:ph type="sldNum" sz="quarter" idx="12"/>
          </p:nvPr>
        </p:nvSpPr>
        <p:spPr/>
        <p:txBody>
          <a:bodyPr/>
          <a:lstStyle/>
          <a:p>
            <a:fld id="{423FAE88-FE44-0B47-88A3-ABDC25BA5526}" type="slidenum">
              <a:rPr lang="en-IT" smtClean="0"/>
              <a:t>33</a:t>
            </a:fld>
            <a:endParaRPr lang="en-IT"/>
          </a:p>
        </p:txBody>
      </p:sp>
      <p:sp>
        <p:nvSpPr>
          <p:cNvPr id="4" name="TextBox 3">
            <a:extLst>
              <a:ext uri="{FF2B5EF4-FFF2-40B4-BE49-F238E27FC236}">
                <a16:creationId xmlns:a16="http://schemas.microsoft.com/office/drawing/2014/main" id="{D748BBAC-4761-305A-AB24-E286F792C31A}"/>
              </a:ext>
            </a:extLst>
          </p:cNvPr>
          <p:cNvSpPr txBox="1"/>
          <p:nvPr/>
        </p:nvSpPr>
        <p:spPr>
          <a:xfrm>
            <a:off x="1132111" y="1179849"/>
            <a:ext cx="9927771" cy="830997"/>
          </a:xfrm>
          <a:prstGeom prst="rect">
            <a:avLst/>
          </a:prstGeom>
          <a:noFill/>
        </p:spPr>
        <p:txBody>
          <a:bodyPr wrap="square" rtlCol="0">
            <a:spAutoFit/>
          </a:bodyPr>
          <a:lstStyle/>
          <a:p>
            <a:pPr algn="ctr"/>
            <a:r>
              <a:rPr lang="en-GB" sz="2400" dirty="0">
                <a:solidFill>
                  <a:schemeClr val="tx1"/>
                </a:solidFill>
                <a:effectLst/>
                <a:latin typeface="CMR10"/>
              </a:rPr>
              <a:t>L. Palumbo, </a:t>
            </a:r>
            <a:r>
              <a:rPr lang="en-GB" sz="2400" dirty="0" err="1">
                <a:solidFill>
                  <a:schemeClr val="tx1"/>
                </a:solidFill>
                <a:effectLst/>
                <a:latin typeface="CMR10"/>
              </a:rPr>
              <a:t>E.Chiadroni</a:t>
            </a:r>
            <a:r>
              <a:rPr lang="en-GB" sz="2400" dirty="0">
                <a:solidFill>
                  <a:schemeClr val="tx1"/>
                </a:solidFill>
                <a:effectLst/>
                <a:latin typeface="CMR10"/>
              </a:rPr>
              <a:t>, </a:t>
            </a:r>
            <a:r>
              <a:rPr lang="en-GB" sz="2400" dirty="0" err="1">
                <a:solidFill>
                  <a:schemeClr val="tx1"/>
                </a:solidFill>
                <a:effectLst/>
                <a:latin typeface="CMR10"/>
              </a:rPr>
              <a:t>F.Bosco</a:t>
            </a:r>
            <a:r>
              <a:rPr lang="en-GB" sz="2400" dirty="0">
                <a:solidFill>
                  <a:schemeClr val="tx1"/>
                </a:solidFill>
                <a:latin typeface="CMR10"/>
              </a:rPr>
              <a:t>, </a:t>
            </a:r>
            <a:r>
              <a:rPr lang="en-GB" sz="2400" dirty="0">
                <a:solidFill>
                  <a:schemeClr val="tx1"/>
                </a:solidFill>
                <a:effectLst/>
                <a:latin typeface="CMR7"/>
              </a:rPr>
              <a:t> </a:t>
            </a:r>
            <a:r>
              <a:rPr lang="en-GB" sz="2400" dirty="0" err="1">
                <a:solidFill>
                  <a:schemeClr val="tx1"/>
                </a:solidFill>
                <a:effectLst/>
                <a:latin typeface="CMR10"/>
              </a:rPr>
              <a:t>L.Faillace</a:t>
            </a:r>
            <a:r>
              <a:rPr lang="en-GB" sz="2400" dirty="0">
                <a:solidFill>
                  <a:schemeClr val="tx1"/>
                </a:solidFill>
                <a:effectLst/>
                <a:latin typeface="CMR10"/>
              </a:rPr>
              <a:t>,</a:t>
            </a:r>
            <a:r>
              <a:rPr lang="en-GB" sz="2400" dirty="0">
                <a:solidFill>
                  <a:schemeClr val="tx1"/>
                </a:solidFill>
                <a:effectLst/>
                <a:latin typeface="CMR7"/>
              </a:rPr>
              <a:t> </a:t>
            </a:r>
            <a:r>
              <a:rPr lang="en-GB" sz="2400" dirty="0" err="1">
                <a:solidFill>
                  <a:schemeClr val="tx1"/>
                </a:solidFill>
                <a:effectLst/>
                <a:latin typeface="CMR10"/>
              </a:rPr>
              <a:t>L.Giuliano</a:t>
            </a:r>
            <a:r>
              <a:rPr lang="en-GB" sz="2400" dirty="0">
                <a:solidFill>
                  <a:schemeClr val="tx1"/>
                </a:solidFill>
                <a:effectLst/>
                <a:latin typeface="CMR10"/>
              </a:rPr>
              <a:t>, M. </a:t>
            </a:r>
            <a:r>
              <a:rPr lang="en-GB" sz="2400" dirty="0" err="1">
                <a:solidFill>
                  <a:schemeClr val="tx1"/>
                </a:solidFill>
                <a:effectLst/>
                <a:latin typeface="CMR10"/>
              </a:rPr>
              <a:t>Migliorati</a:t>
            </a:r>
            <a:r>
              <a:rPr lang="en-GB" sz="2400" dirty="0">
                <a:solidFill>
                  <a:schemeClr val="tx1"/>
                </a:solidFill>
                <a:latin typeface="CMR7"/>
              </a:rPr>
              <a:t>,</a:t>
            </a:r>
            <a:r>
              <a:rPr lang="en-GB" sz="2400" dirty="0">
                <a:solidFill>
                  <a:schemeClr val="tx1"/>
                </a:solidFill>
                <a:effectLst/>
                <a:latin typeface="CMR7"/>
              </a:rPr>
              <a:t> </a:t>
            </a:r>
            <a:r>
              <a:rPr lang="en-GB" sz="2400" dirty="0">
                <a:solidFill>
                  <a:schemeClr val="tx1"/>
                </a:solidFill>
                <a:effectLst/>
                <a:latin typeface="CMR10"/>
              </a:rPr>
              <a:t>A. </a:t>
            </a:r>
            <a:r>
              <a:rPr lang="en-GB" sz="2400" dirty="0" err="1">
                <a:solidFill>
                  <a:schemeClr val="tx1"/>
                </a:solidFill>
                <a:effectLst/>
                <a:latin typeface="CMR10"/>
              </a:rPr>
              <a:t>Mostacci</a:t>
            </a:r>
            <a:r>
              <a:rPr lang="en-GB" sz="2400" dirty="0">
                <a:solidFill>
                  <a:schemeClr val="tx1"/>
                </a:solidFill>
                <a:effectLst/>
                <a:latin typeface="CMR10"/>
              </a:rPr>
              <a:t>,</a:t>
            </a:r>
            <a:r>
              <a:rPr lang="en-GB" sz="2400" dirty="0">
                <a:solidFill>
                  <a:schemeClr val="tx1"/>
                </a:solidFill>
                <a:effectLst/>
                <a:latin typeface="CMR7"/>
              </a:rPr>
              <a:t> </a:t>
            </a:r>
            <a:r>
              <a:rPr lang="en-GB" sz="2400" dirty="0">
                <a:solidFill>
                  <a:schemeClr val="tx1"/>
                </a:solidFill>
                <a:effectLst/>
                <a:latin typeface="CMR10"/>
              </a:rPr>
              <a:t>B. </a:t>
            </a:r>
            <a:r>
              <a:rPr lang="en-GB" sz="2400" dirty="0" err="1">
                <a:solidFill>
                  <a:schemeClr val="tx1"/>
                </a:solidFill>
                <a:effectLst/>
                <a:latin typeface="CMR10"/>
              </a:rPr>
              <a:t>Spataro</a:t>
            </a:r>
            <a:r>
              <a:rPr lang="en-GB" sz="2400" dirty="0">
                <a:solidFill>
                  <a:schemeClr val="tx1"/>
                </a:solidFill>
                <a:effectLst/>
                <a:latin typeface="CMR7"/>
              </a:rPr>
              <a:t> </a:t>
            </a:r>
            <a:r>
              <a:rPr lang="en-GB" sz="2400" dirty="0">
                <a:solidFill>
                  <a:schemeClr val="tx1"/>
                </a:solidFill>
                <a:effectLst/>
                <a:latin typeface="CMR10"/>
              </a:rPr>
              <a:t>J.B. Rosenzweig,</a:t>
            </a:r>
            <a:r>
              <a:rPr lang="en-GB" sz="2400" dirty="0">
                <a:solidFill>
                  <a:schemeClr val="tx1"/>
                </a:solidFill>
                <a:effectLst/>
                <a:latin typeface="CMR7"/>
              </a:rPr>
              <a:t> </a:t>
            </a:r>
            <a:endParaRPr lang="en-GB" sz="5400" dirty="0">
              <a:solidFill>
                <a:schemeClr val="tx1"/>
              </a:solidFill>
            </a:endParaRPr>
          </a:p>
        </p:txBody>
      </p:sp>
      <p:sp>
        <p:nvSpPr>
          <p:cNvPr id="5" name="TextBox 4">
            <a:extLst>
              <a:ext uri="{FF2B5EF4-FFF2-40B4-BE49-F238E27FC236}">
                <a16:creationId xmlns:a16="http://schemas.microsoft.com/office/drawing/2014/main" id="{51E30731-B99F-4855-1159-B48661C31C5F}"/>
              </a:ext>
            </a:extLst>
          </p:cNvPr>
          <p:cNvSpPr txBox="1"/>
          <p:nvPr/>
        </p:nvSpPr>
        <p:spPr>
          <a:xfrm>
            <a:off x="1132111" y="2771712"/>
            <a:ext cx="9927771" cy="830997"/>
          </a:xfrm>
          <a:prstGeom prst="rect">
            <a:avLst/>
          </a:prstGeom>
          <a:noFill/>
        </p:spPr>
        <p:txBody>
          <a:bodyPr wrap="square" rtlCol="0">
            <a:spAutoFit/>
          </a:bodyPr>
          <a:lstStyle/>
          <a:p>
            <a:pPr algn="ctr"/>
            <a:r>
              <a:rPr lang="en-GB" sz="2400" dirty="0">
                <a:solidFill>
                  <a:schemeClr val="tx1"/>
                </a:solidFill>
                <a:effectLst/>
                <a:latin typeface="+mj-lt"/>
              </a:rPr>
              <a:t>M. </a:t>
            </a:r>
            <a:r>
              <a:rPr lang="en-GB" sz="2400" dirty="0" err="1">
                <a:solidFill>
                  <a:schemeClr val="tx1"/>
                </a:solidFill>
                <a:effectLst/>
                <a:latin typeface="+mj-lt"/>
              </a:rPr>
              <a:t>Ferrario</a:t>
            </a:r>
            <a:r>
              <a:rPr lang="en-GB" sz="2400" dirty="0">
                <a:solidFill>
                  <a:schemeClr val="tx1"/>
                </a:solidFill>
                <a:effectLst/>
                <a:latin typeface="+mj-lt"/>
              </a:rPr>
              <a:t>, </a:t>
            </a:r>
            <a:r>
              <a:rPr lang="en-GB" sz="2400" dirty="0" err="1">
                <a:solidFill>
                  <a:schemeClr val="tx1"/>
                </a:solidFill>
                <a:effectLst/>
                <a:latin typeface="+mj-lt"/>
              </a:rPr>
              <a:t>M.Galletti</a:t>
            </a:r>
            <a:r>
              <a:rPr lang="en-GB" sz="2400" dirty="0">
                <a:solidFill>
                  <a:schemeClr val="tx1"/>
                </a:solidFill>
                <a:effectLst/>
                <a:latin typeface="+mj-lt"/>
              </a:rPr>
              <a:t>, A. </a:t>
            </a:r>
            <a:r>
              <a:rPr lang="en-GB" sz="2400" dirty="0" err="1">
                <a:solidFill>
                  <a:schemeClr val="tx1"/>
                </a:solidFill>
                <a:effectLst/>
                <a:latin typeface="+mj-lt"/>
              </a:rPr>
              <a:t>Giribono</a:t>
            </a:r>
            <a:r>
              <a:rPr lang="en-GB" sz="2400" dirty="0">
                <a:solidFill>
                  <a:schemeClr val="tx1"/>
                </a:solidFill>
                <a:effectLst/>
                <a:latin typeface="+mj-lt"/>
              </a:rPr>
              <a:t>, R. </a:t>
            </a:r>
            <a:r>
              <a:rPr lang="en-GB" sz="2400" dirty="0" err="1">
                <a:solidFill>
                  <a:schemeClr val="tx1"/>
                </a:solidFill>
                <a:effectLst/>
                <a:latin typeface="+mj-lt"/>
              </a:rPr>
              <a:t>Pompili</a:t>
            </a:r>
            <a:r>
              <a:rPr lang="en-GB" sz="2400" dirty="0">
                <a:solidFill>
                  <a:schemeClr val="tx1"/>
                </a:solidFill>
                <a:effectLst/>
                <a:latin typeface="+mj-lt"/>
              </a:rPr>
              <a:t>, </a:t>
            </a:r>
            <a:r>
              <a:rPr lang="en-GB" sz="2400" dirty="0" err="1">
                <a:solidFill>
                  <a:schemeClr val="tx1"/>
                </a:solidFill>
                <a:effectLst/>
                <a:latin typeface="+mj-lt"/>
              </a:rPr>
              <a:t>V.Shpakow</a:t>
            </a:r>
            <a:r>
              <a:rPr lang="en-GB" sz="2400" dirty="0">
                <a:solidFill>
                  <a:schemeClr val="tx1"/>
                </a:solidFill>
                <a:effectLst/>
                <a:latin typeface="+mj-lt"/>
              </a:rPr>
              <a:t> and all the SPARC_LAB group</a:t>
            </a:r>
            <a:endParaRPr lang="en-GB" sz="5400" dirty="0">
              <a:solidFill>
                <a:schemeClr val="tx1"/>
              </a:solidFill>
              <a:latin typeface="+mj-lt"/>
            </a:endParaRPr>
          </a:p>
        </p:txBody>
      </p:sp>
      <p:sp>
        <p:nvSpPr>
          <p:cNvPr id="6" name="Rectangle 5">
            <a:extLst>
              <a:ext uri="{FF2B5EF4-FFF2-40B4-BE49-F238E27FC236}">
                <a16:creationId xmlns:a16="http://schemas.microsoft.com/office/drawing/2014/main" id="{D70F2651-466B-3E9F-460C-1F14416CB04A}"/>
              </a:ext>
            </a:extLst>
          </p:cNvPr>
          <p:cNvSpPr/>
          <p:nvPr/>
        </p:nvSpPr>
        <p:spPr>
          <a:xfrm>
            <a:off x="5753594" y="1889976"/>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&amp;</a:t>
            </a:r>
          </a:p>
        </p:txBody>
      </p:sp>
      <p:sp>
        <p:nvSpPr>
          <p:cNvPr id="8" name="CasellaDiTesto 24">
            <a:extLst>
              <a:ext uri="{FF2B5EF4-FFF2-40B4-BE49-F238E27FC236}">
                <a16:creationId xmlns:a16="http://schemas.microsoft.com/office/drawing/2014/main" id="{2E9FE8D4-1B5E-1DCA-A9FC-D5CE4CDB2CD6}"/>
              </a:ext>
            </a:extLst>
          </p:cNvPr>
          <p:cNvSpPr txBox="1"/>
          <p:nvPr/>
        </p:nvSpPr>
        <p:spPr>
          <a:xfrm>
            <a:off x="2594138" y="305558"/>
            <a:ext cx="6581803" cy="584775"/>
          </a:xfrm>
          <a:prstGeom prst="rect">
            <a:avLst/>
          </a:prstGeom>
          <a:noFill/>
        </p:spPr>
        <p:txBody>
          <a:bodyPr wrap="square" rtlCol="0">
            <a:spAutoFit/>
          </a:bodyPr>
          <a:lstStyle/>
          <a:p>
            <a:pPr algn="ctr"/>
            <a:r>
              <a:rPr lang="en-GB" sz="3200" b="1" dirty="0">
                <a:solidFill>
                  <a:schemeClr val="tx1"/>
                </a:solidFill>
                <a:latin typeface="+mj-lt"/>
              </a:rPr>
              <a:t>Thanks to…</a:t>
            </a:r>
          </a:p>
        </p:txBody>
      </p:sp>
      <p:pic>
        <p:nvPicPr>
          <p:cNvPr id="9" name="Picture 24" descr="Logo&#10;&#10;Description automatically generated">
            <a:extLst>
              <a:ext uri="{FF2B5EF4-FFF2-40B4-BE49-F238E27FC236}">
                <a16:creationId xmlns:a16="http://schemas.microsoft.com/office/drawing/2014/main" id="{0609A30C-2D72-8298-4628-98A37318B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Logo&#10;&#10;Description automatically generated with low confidence">
            <a:extLst>
              <a:ext uri="{FF2B5EF4-FFF2-40B4-BE49-F238E27FC236}">
                <a16:creationId xmlns:a16="http://schemas.microsoft.com/office/drawing/2014/main" id="{24E940AE-33CA-C24A-2916-E301A8559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descr="Logo, icon&#10;&#10;Description automatically generated">
            <a:extLst>
              <a:ext uri="{FF2B5EF4-FFF2-40B4-BE49-F238E27FC236}">
                <a16:creationId xmlns:a16="http://schemas.microsoft.com/office/drawing/2014/main" id="{A264FDCB-9AAB-98C6-9B45-4B90264C8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24">
            <a:extLst>
              <a:ext uri="{FF2B5EF4-FFF2-40B4-BE49-F238E27FC236}">
                <a16:creationId xmlns:a16="http://schemas.microsoft.com/office/drawing/2014/main" id="{1AC80D79-DBE8-3C1E-6DB2-EDE80CB54205}"/>
              </a:ext>
            </a:extLst>
          </p:cNvPr>
          <p:cNvSpPr txBox="1"/>
          <p:nvPr/>
        </p:nvSpPr>
        <p:spPr>
          <a:xfrm>
            <a:off x="2936538" y="5310446"/>
            <a:ext cx="6581803" cy="646331"/>
          </a:xfrm>
          <a:prstGeom prst="rect">
            <a:avLst/>
          </a:prstGeom>
          <a:noFill/>
        </p:spPr>
        <p:txBody>
          <a:bodyPr wrap="square" rtlCol="0">
            <a:spAutoFit/>
          </a:bodyPr>
          <a:lstStyle/>
          <a:p>
            <a:pPr algn="ctr"/>
            <a:r>
              <a:rPr lang="en-GB" sz="3600" b="1" dirty="0">
                <a:solidFill>
                  <a:schemeClr val="tx1"/>
                </a:solidFill>
                <a:latin typeface="+mj-lt"/>
              </a:rPr>
              <a:t>And YOU for the attention</a:t>
            </a:r>
          </a:p>
        </p:txBody>
      </p:sp>
      <p:sp>
        <p:nvSpPr>
          <p:cNvPr id="7" name="Rectangle 6">
            <a:extLst>
              <a:ext uri="{FF2B5EF4-FFF2-40B4-BE49-F238E27FC236}">
                <a16:creationId xmlns:a16="http://schemas.microsoft.com/office/drawing/2014/main" id="{4F1EB7A7-CEF6-B4E6-4CA3-0F2377059598}"/>
              </a:ext>
            </a:extLst>
          </p:cNvPr>
          <p:cNvSpPr/>
          <p:nvPr/>
        </p:nvSpPr>
        <p:spPr>
          <a:xfrm>
            <a:off x="5782007" y="3533363"/>
            <a:ext cx="684803" cy="923330"/>
          </a:xfrm>
          <a:prstGeom prst="rect">
            <a:avLst/>
          </a:prstGeom>
          <a:noFill/>
        </p:spPr>
        <p:txBody>
          <a:bodyPr wrap="none" lIns="91440" tIns="45720" rIns="91440" bIns="45720">
            <a:spAutoFit/>
          </a:bodyPr>
          <a:lstStyle/>
          <a:p>
            <a:pPr algn="ctr"/>
            <a:r>
              <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&amp;</a:t>
            </a:r>
          </a:p>
        </p:txBody>
      </p:sp>
      <p:sp>
        <p:nvSpPr>
          <p:cNvPr id="12" name="TextBox 11">
            <a:extLst>
              <a:ext uri="{FF2B5EF4-FFF2-40B4-BE49-F238E27FC236}">
                <a16:creationId xmlns:a16="http://schemas.microsoft.com/office/drawing/2014/main" id="{8DEF6302-5A1E-12E0-45B9-CBF3597E9DCF}"/>
              </a:ext>
            </a:extLst>
          </p:cNvPr>
          <p:cNvSpPr txBox="1"/>
          <p:nvPr/>
        </p:nvSpPr>
        <p:spPr>
          <a:xfrm>
            <a:off x="1263553" y="4368072"/>
            <a:ext cx="9927771" cy="1200329"/>
          </a:xfrm>
          <a:prstGeom prst="rect">
            <a:avLst/>
          </a:prstGeom>
          <a:noFill/>
        </p:spPr>
        <p:txBody>
          <a:bodyPr wrap="square" rtlCol="0">
            <a:spAutoFit/>
          </a:bodyPr>
          <a:lstStyle/>
          <a:p>
            <a:pPr algn="ctr"/>
            <a:r>
              <a:rPr lang="en-GB" sz="2400" b="0" i="0" dirty="0">
                <a:solidFill>
                  <a:schemeClr val="tx1"/>
                </a:solidFill>
                <a:effectLst/>
                <a:latin typeface="+mj-lt"/>
              </a:rPr>
              <a:t>G. </a:t>
            </a:r>
            <a:r>
              <a:rPr lang="en-GB" sz="2400" dirty="0">
                <a:solidFill>
                  <a:schemeClr val="tx1"/>
                </a:solidFill>
                <a:latin typeface="+mj-lt"/>
              </a:rPr>
              <a:t>Lawler</a:t>
            </a:r>
            <a:r>
              <a:rPr lang="en-GB" sz="2400" b="0" i="0" dirty="0">
                <a:solidFill>
                  <a:schemeClr val="tx1"/>
                </a:solidFill>
                <a:effectLst/>
                <a:latin typeface="+mj-lt"/>
              </a:rPr>
              <a:t>, A. </a:t>
            </a:r>
            <a:r>
              <a:rPr lang="en-GB" sz="2400" b="0" i="0" dirty="0" err="1">
                <a:solidFill>
                  <a:schemeClr val="tx1"/>
                </a:solidFill>
                <a:effectLst/>
                <a:latin typeface="+mj-lt"/>
              </a:rPr>
              <a:t>Fukasawa</a:t>
            </a:r>
            <a:r>
              <a:rPr lang="en-GB" sz="2400" b="0" i="0" dirty="0">
                <a:solidFill>
                  <a:schemeClr val="tx1"/>
                </a:solidFill>
                <a:effectLst/>
                <a:latin typeface="+mj-lt"/>
              </a:rPr>
              <a:t>, Y. Sakai, S. Tantawi, O. Williams and all the PBPL group</a:t>
            </a:r>
            <a:br>
              <a:rPr lang="en-GB" sz="2400" dirty="0">
                <a:solidFill>
                  <a:schemeClr val="tx1"/>
                </a:solidFill>
                <a:latin typeface="+mj-lt"/>
              </a:rPr>
            </a:br>
            <a:endParaRPr lang="en-GB" sz="2400" dirty="0">
              <a:solidFill>
                <a:schemeClr val="tx1"/>
              </a:solidFill>
              <a:latin typeface="+mj-lt"/>
            </a:endParaRPr>
          </a:p>
        </p:txBody>
      </p:sp>
    </p:spTree>
    <p:extLst>
      <p:ext uri="{BB962C8B-B14F-4D97-AF65-F5344CB8AC3E}">
        <p14:creationId xmlns:p14="http://schemas.microsoft.com/office/powerpoint/2010/main" val="2593720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A1395F1-D290-0948-D34E-C26C46E317AE}"/>
              </a:ext>
            </a:extLst>
          </p:cNvPr>
          <p:cNvSpPr/>
          <p:nvPr/>
        </p:nvSpPr>
        <p:spPr bwMode="auto">
          <a:xfrm>
            <a:off x="292745" y="2258424"/>
            <a:ext cx="1762238" cy="2341152"/>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pic>
        <p:nvPicPr>
          <p:cNvPr id="4" name="Immagine 4">
            <a:extLst>
              <a:ext uri="{FF2B5EF4-FFF2-40B4-BE49-F238E27FC236}">
                <a16:creationId xmlns:a16="http://schemas.microsoft.com/office/drawing/2014/main" id="{10F72A2A-B1BD-DADA-B07D-29A49A55E866}"/>
              </a:ext>
            </a:extLst>
          </p:cNvPr>
          <p:cNvPicPr>
            <a:picLocks noChangeAspect="1"/>
          </p:cNvPicPr>
          <p:nvPr/>
        </p:nvPicPr>
        <p:blipFill rotWithShape="1">
          <a:blip r:embed="rId3"/>
          <a:srcRect r="7704"/>
          <a:stretch/>
        </p:blipFill>
        <p:spPr>
          <a:xfrm>
            <a:off x="7055156" y="2619338"/>
            <a:ext cx="4874109" cy="3048282"/>
          </a:xfrm>
          <a:prstGeom prst="rect">
            <a:avLst/>
          </a:prstGeom>
        </p:spPr>
      </p:pic>
      <p:pic>
        <p:nvPicPr>
          <p:cNvPr id="5" name="Immagine 5">
            <a:extLst>
              <a:ext uri="{FF2B5EF4-FFF2-40B4-BE49-F238E27FC236}">
                <a16:creationId xmlns:a16="http://schemas.microsoft.com/office/drawing/2014/main" id="{4D47B20C-3E75-EF74-203A-B241B1824245}"/>
              </a:ext>
            </a:extLst>
          </p:cNvPr>
          <p:cNvPicPr>
            <a:picLocks noChangeAspect="1"/>
          </p:cNvPicPr>
          <p:nvPr/>
        </p:nvPicPr>
        <p:blipFill rotWithShape="1">
          <a:blip r:embed="rId4"/>
          <a:srcRect r="7704"/>
          <a:stretch/>
        </p:blipFill>
        <p:spPr>
          <a:xfrm>
            <a:off x="2095070" y="2619338"/>
            <a:ext cx="4874108" cy="3048282"/>
          </a:xfrm>
          <a:prstGeom prst="rect">
            <a:avLst/>
          </a:prstGeom>
        </p:spPr>
      </p:pic>
      <p:sp>
        <p:nvSpPr>
          <p:cNvPr id="6" name="CasellaDiTesto 6">
            <a:extLst>
              <a:ext uri="{FF2B5EF4-FFF2-40B4-BE49-F238E27FC236}">
                <a16:creationId xmlns:a16="http://schemas.microsoft.com/office/drawing/2014/main" id="{E56C7BB5-CF43-54BF-E0A1-3EF093761DBA}"/>
              </a:ext>
            </a:extLst>
          </p:cNvPr>
          <p:cNvSpPr txBox="1"/>
          <p:nvPr/>
        </p:nvSpPr>
        <p:spPr>
          <a:xfrm>
            <a:off x="3530931" y="1444929"/>
            <a:ext cx="2362627" cy="369332"/>
          </a:xfrm>
          <a:prstGeom prst="rect">
            <a:avLst/>
          </a:prstGeom>
          <a:noFill/>
        </p:spPr>
        <p:txBody>
          <a:bodyPr wrap="square" rtlCol="0">
            <a:spAutoFit/>
          </a:bodyPr>
          <a:lstStyle/>
          <a:p>
            <a:pPr marL="285750" indent="-285750">
              <a:buFont typeface="Wingdings" pitchFamily="2" charset="2"/>
              <a:buChar char="Ø"/>
            </a:pPr>
            <a:r>
              <a:rPr lang="en-GB" sz="1800" dirty="0">
                <a:solidFill>
                  <a:srgbClr val="000000"/>
                </a:solidFill>
              </a:rPr>
              <a:t>Exact solution:</a:t>
            </a:r>
          </a:p>
        </p:txBody>
      </p:sp>
      <mc:AlternateContent xmlns:mc="http://schemas.openxmlformats.org/markup-compatibility/2006" xmlns:a14="http://schemas.microsoft.com/office/drawing/2010/main">
        <mc:Choice Requires="a14">
          <p:sp>
            <p:nvSpPr>
              <p:cNvPr id="7" name="CasellaDiTesto 7">
                <a:extLst>
                  <a:ext uri="{FF2B5EF4-FFF2-40B4-BE49-F238E27FC236}">
                    <a16:creationId xmlns:a16="http://schemas.microsoft.com/office/drawing/2014/main" id="{E14BB294-AEE4-75C3-C89B-E354843AE246}"/>
                  </a:ext>
                </a:extLst>
              </p:cNvPr>
              <p:cNvSpPr txBox="1"/>
              <p:nvPr/>
            </p:nvSpPr>
            <p:spPr>
              <a:xfrm>
                <a:off x="2138774" y="1934557"/>
                <a:ext cx="5151922" cy="9244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i="1" smtClean="0">
                          <a:solidFill>
                            <a:srgbClr val="000000"/>
                          </a:solidFill>
                          <a:latin typeface="Cambria Math" panose="02040503050406030204" pitchFamily="18" charset="0"/>
                        </a:rPr>
                        <m:t>𝑧</m:t>
                      </m:r>
                      <m:r>
                        <a:rPr lang="it-IT" sz="1400" i="1" smtClean="0">
                          <a:solidFill>
                            <a:srgbClr val="000000"/>
                          </a:solidFill>
                          <a:latin typeface="Cambria Math" panose="02040503050406030204" pitchFamily="18" charset="0"/>
                        </a:rPr>
                        <m:t>=</m:t>
                      </m:r>
                      <m:f>
                        <m:fPr>
                          <m:ctrlPr>
                            <a:rPr lang="it-IT" sz="1400" i="1">
                              <a:solidFill>
                                <a:srgbClr val="000000"/>
                              </a:solidFill>
                              <a:latin typeface="Cambria Math" panose="02040503050406030204" pitchFamily="18" charset="0"/>
                            </a:rPr>
                          </m:ctrlPr>
                        </m:fPr>
                        <m:num>
                          <m:sSubSup>
                            <m:sSubSupPr>
                              <m:ctrlPr>
                                <a:rPr lang="it-IT" sz="1400" i="1">
                                  <a:solidFill>
                                    <a:srgbClr val="000000"/>
                                  </a:solidFill>
                                  <a:latin typeface="Cambria Math" panose="02040503050406030204" pitchFamily="18" charset="0"/>
                                </a:rPr>
                              </m:ctrlPr>
                            </m:sSubSup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up>
                              <m:r>
                                <a:rPr lang="it-IT" sz="1400" i="1">
                                  <a:solidFill>
                                    <a:srgbClr val="000000"/>
                                  </a:solidFill>
                                  <a:latin typeface="Cambria Math" panose="02040503050406030204" pitchFamily="18" charset="0"/>
                                </a:rPr>
                                <m:t>3/2</m:t>
                              </m:r>
                            </m:sup>
                          </m:sSubSup>
                        </m:num>
                        <m:den>
                          <m:rad>
                            <m:radPr>
                              <m:degHide m:val="on"/>
                              <m:ctrlPr>
                                <a:rPr lang="it-IT" sz="1400" i="1">
                                  <a:solidFill>
                                    <a:srgbClr val="000000"/>
                                  </a:solidFill>
                                  <a:latin typeface="Cambria Math" panose="02040503050406030204" pitchFamily="18" charset="0"/>
                                </a:rPr>
                              </m:ctrlPr>
                            </m:radPr>
                            <m:deg/>
                            <m:e>
                              <m:r>
                                <a:rPr lang="it-IT" sz="1400" i="1">
                                  <a:solidFill>
                                    <a:srgbClr val="000000"/>
                                  </a:solidFill>
                                  <a:latin typeface="Cambria Math" panose="02040503050406030204" pitchFamily="18" charset="0"/>
                                </a:rPr>
                                <m:t>2</m:t>
                              </m:r>
                              <m:r>
                                <a:rPr lang="it-IT" sz="1400" i="1">
                                  <a:solidFill>
                                    <a:srgbClr val="000000"/>
                                  </a:solidFill>
                                  <a:latin typeface="Cambria Math" panose="02040503050406030204" pitchFamily="18" charset="0"/>
                                </a:rPr>
                                <m:t>𝑘</m:t>
                              </m:r>
                            </m:e>
                          </m:rad>
                        </m:den>
                      </m:f>
                      <m:d>
                        <m:dPr>
                          <m:begChr m:val="["/>
                          <m:endChr m:val="]"/>
                          <m:ctrlPr>
                            <a:rPr lang="it-IT" sz="1400" i="1">
                              <a:solidFill>
                                <a:srgbClr val="000000"/>
                              </a:solidFill>
                              <a:latin typeface="Cambria Math" panose="02040503050406030204" pitchFamily="18" charset="0"/>
                            </a:rPr>
                          </m:ctrlPr>
                        </m:dPr>
                        <m:e>
                          <m:r>
                            <a:rPr lang="it-IT" sz="1400" i="1">
                              <a:solidFill>
                                <a:srgbClr val="000000"/>
                              </a:solidFill>
                              <a:latin typeface="Cambria Math" panose="02040503050406030204" pitchFamily="18" charset="0"/>
                            </a:rPr>
                            <m:t>𝑙𝑛</m:t>
                          </m:r>
                          <m:d>
                            <m:dPr>
                              <m:ctrlPr>
                                <a:rPr lang="it-IT" sz="1400" i="1">
                                  <a:solidFill>
                                    <a:srgbClr val="000000"/>
                                  </a:solidFill>
                                  <a:latin typeface="Cambria Math" panose="02040503050406030204" pitchFamily="18" charset="0"/>
                                </a:rPr>
                              </m:ctrlPr>
                            </m:dPr>
                            <m:e>
                              <m:rad>
                                <m:radPr>
                                  <m:degHide m:val="on"/>
                                  <m:ctrlPr>
                                    <a:rPr lang="it-IT" sz="1400" i="1">
                                      <a:solidFill>
                                        <a:srgbClr val="000000"/>
                                      </a:solidFill>
                                      <a:latin typeface="Cambria Math" panose="02040503050406030204" pitchFamily="18" charset="0"/>
                                    </a:rPr>
                                  </m:ctrlPr>
                                </m:radPr>
                                <m:deg/>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e>
                              </m:rad>
                              <m:r>
                                <a:rPr lang="it-IT" sz="1400" i="1">
                                  <a:solidFill>
                                    <a:srgbClr val="000000"/>
                                  </a:solidFill>
                                  <a:latin typeface="Cambria Math" panose="02040503050406030204" pitchFamily="18" charset="0"/>
                                </a:rPr>
                                <m:t>+</m:t>
                              </m:r>
                              <m:rad>
                                <m:radPr>
                                  <m:degHide m:val="on"/>
                                  <m:ctrlPr>
                                    <a:rPr lang="it-IT" sz="1400" i="1">
                                      <a:solidFill>
                                        <a:srgbClr val="000000"/>
                                      </a:solidFill>
                                      <a:latin typeface="Cambria Math" panose="02040503050406030204" pitchFamily="18" charset="0"/>
                                    </a:rPr>
                                  </m:ctrlPr>
                                </m:radPr>
                                <m:deg/>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r>
                                    <a:rPr lang="it-IT" sz="1400" i="1">
                                      <a:solidFill>
                                        <a:srgbClr val="000000"/>
                                      </a:solidFill>
                                      <a:latin typeface="Cambria Math" panose="02040503050406030204" pitchFamily="18" charset="0"/>
                                    </a:rPr>
                                    <m:t>−1</m:t>
                                  </m:r>
                                </m:e>
                              </m:rad>
                            </m:e>
                          </m:d>
                          <m:r>
                            <a:rPr lang="it-IT" sz="1400" i="1">
                              <a:solidFill>
                                <a:srgbClr val="000000"/>
                              </a:solidFill>
                              <a:latin typeface="Cambria Math" panose="02040503050406030204" pitchFamily="18" charset="0"/>
                            </a:rPr>
                            <m:t>+ </m:t>
                          </m:r>
                          <m:rad>
                            <m:radPr>
                              <m:degHide m:val="on"/>
                              <m:ctrlPr>
                                <a:rPr lang="it-IT" sz="1400" i="1">
                                  <a:solidFill>
                                    <a:srgbClr val="000000"/>
                                  </a:solidFill>
                                  <a:latin typeface="Cambria Math" panose="02040503050406030204" pitchFamily="18" charset="0"/>
                                </a:rPr>
                              </m:ctrlPr>
                            </m:radPr>
                            <m:deg/>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r>
                                    <a:rPr lang="it-IT" sz="1400" i="1">
                                      <a:solidFill>
                                        <a:srgbClr val="000000"/>
                                      </a:solidFill>
                                      <a:latin typeface="Cambria Math" panose="02040503050406030204" pitchFamily="18" charset="0"/>
                                    </a:rPr>
                                    <m:t>−1</m:t>
                                  </m:r>
                                </m:e>
                              </m:d>
                            </m:e>
                          </m:rad>
                        </m:e>
                      </m:d>
                      <m:r>
                        <a:rPr lang="it-IT" sz="1400" i="1">
                          <a:solidFill>
                            <a:srgbClr val="000000"/>
                          </a:solidFill>
                          <a:latin typeface="Cambria Math" panose="02040503050406030204" pitchFamily="18" charset="0"/>
                        </a:rPr>
                        <m:t>+</m:t>
                      </m:r>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𝑧</m:t>
                          </m:r>
                        </m:e>
                        <m:sub>
                          <m:r>
                            <a:rPr lang="it-IT" sz="1400" i="1">
                              <a:solidFill>
                                <a:srgbClr val="000000"/>
                              </a:solidFill>
                              <a:latin typeface="Cambria Math" panose="02040503050406030204" pitchFamily="18" charset="0"/>
                            </a:rPr>
                            <m:t>0</m:t>
                          </m:r>
                        </m:sub>
                      </m:sSub>
                    </m:oMath>
                  </m:oMathPara>
                </a14:m>
                <a:endParaRPr lang="it-IT" sz="1400" dirty="0">
                  <a:solidFill>
                    <a:srgbClr val="000000"/>
                  </a:solidFill>
                </a:endParaRPr>
              </a:p>
              <a:p>
                <a:endParaRPr lang="en-GB" sz="800" dirty="0">
                  <a:solidFill>
                    <a:srgbClr val="000000"/>
                  </a:solidFill>
                </a:endParaRPr>
              </a:p>
            </p:txBody>
          </p:sp>
        </mc:Choice>
        <mc:Fallback xmlns="">
          <p:sp>
            <p:nvSpPr>
              <p:cNvPr id="7" name="CasellaDiTesto 7">
                <a:extLst>
                  <a:ext uri="{FF2B5EF4-FFF2-40B4-BE49-F238E27FC236}">
                    <a16:creationId xmlns:a16="http://schemas.microsoft.com/office/drawing/2014/main" id="{E14BB294-AEE4-75C3-C89B-E354843AE246}"/>
                  </a:ext>
                </a:extLst>
              </p:cNvPr>
              <p:cNvSpPr txBox="1">
                <a:spLocks noRot="1" noChangeAspect="1" noMove="1" noResize="1" noEditPoints="1" noAdjustHandles="1" noChangeArrowheads="1" noChangeShapeType="1" noTextEdit="1"/>
              </p:cNvSpPr>
              <p:nvPr/>
            </p:nvSpPr>
            <p:spPr>
              <a:xfrm>
                <a:off x="2138774" y="1934557"/>
                <a:ext cx="5151922" cy="924420"/>
              </a:xfrm>
              <a:prstGeom prst="rect">
                <a:avLst/>
              </a:prstGeom>
              <a:blipFill>
                <a:blip r:embed="rId5"/>
                <a:stretch>
                  <a:fillRect/>
                </a:stretch>
              </a:blipFill>
            </p:spPr>
            <p:txBody>
              <a:bodyPr/>
              <a:lstStyle/>
              <a:p>
                <a:r>
                  <a:rPr lang="en-IT">
                    <a:noFill/>
                  </a:rPr>
                  <a:t> </a:t>
                </a:r>
              </a:p>
            </p:txBody>
          </p:sp>
        </mc:Fallback>
      </mc:AlternateContent>
      <p:sp>
        <p:nvSpPr>
          <p:cNvPr id="8" name="CasellaDiTesto 8">
            <a:extLst>
              <a:ext uri="{FF2B5EF4-FFF2-40B4-BE49-F238E27FC236}">
                <a16:creationId xmlns:a16="http://schemas.microsoft.com/office/drawing/2014/main" id="{6D1720B3-8486-46AB-15D5-2B9DE761ABB7}"/>
              </a:ext>
            </a:extLst>
          </p:cNvPr>
          <p:cNvSpPr txBox="1"/>
          <p:nvPr/>
        </p:nvSpPr>
        <p:spPr>
          <a:xfrm>
            <a:off x="7988305" y="1470457"/>
            <a:ext cx="2903575" cy="369332"/>
          </a:xfrm>
          <a:prstGeom prst="rect">
            <a:avLst/>
          </a:prstGeom>
          <a:noFill/>
        </p:spPr>
        <p:txBody>
          <a:bodyPr wrap="square" rtlCol="0">
            <a:spAutoFit/>
          </a:bodyPr>
          <a:lstStyle/>
          <a:p>
            <a:pPr marL="285750" indent="-285750">
              <a:buFont typeface="Wingdings" pitchFamily="2" charset="2"/>
              <a:buChar char="Ø"/>
            </a:pPr>
            <a:r>
              <a:rPr lang="en-GB" sz="1800" dirty="0">
                <a:solidFill>
                  <a:srgbClr val="000000"/>
                </a:solidFill>
              </a:rPr>
              <a:t>Perturbative solution:</a:t>
            </a:r>
          </a:p>
        </p:txBody>
      </p:sp>
      <mc:AlternateContent xmlns:mc="http://schemas.openxmlformats.org/markup-compatibility/2006" xmlns:a14="http://schemas.microsoft.com/office/drawing/2010/main">
        <mc:Choice Requires="a14">
          <p:sp>
            <p:nvSpPr>
              <p:cNvPr id="9" name="CasellaDiTesto 9">
                <a:extLst>
                  <a:ext uri="{FF2B5EF4-FFF2-40B4-BE49-F238E27FC236}">
                    <a16:creationId xmlns:a16="http://schemas.microsoft.com/office/drawing/2014/main" id="{2AAB3BE0-6107-6867-A144-3C9D1D576B15}"/>
                  </a:ext>
                </a:extLst>
              </p:cNvPr>
              <p:cNvSpPr txBox="1"/>
              <p:nvPr/>
            </p:nvSpPr>
            <p:spPr>
              <a:xfrm>
                <a:off x="7547318" y="1922703"/>
                <a:ext cx="4481884" cy="8971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𝜎</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𝑧</m:t>
                          </m:r>
                        </m:e>
                      </m:d>
                      <m:r>
                        <a:rPr lang="it-IT" sz="1400" b="0" i="1" smtClean="0">
                          <a:solidFill>
                            <a:srgbClr val="000000"/>
                          </a:solidFill>
                          <a:latin typeface="Cambria Math" panose="02040503050406030204" pitchFamily="18" charset="0"/>
                        </a:rPr>
                        <m:t>=</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
                        <m:dPr>
                          <m:begChr m:val="["/>
                          <m:endChr m:val="]"/>
                          <m:ctrlPr>
                            <a:rPr lang="it-IT" sz="1400" b="0" i="1" smtClean="0">
                              <a:solidFill>
                                <a:srgbClr val="000000"/>
                              </a:solidFill>
                              <a:latin typeface="Cambria Math" panose="02040503050406030204" pitchFamily="18" charset="0"/>
                            </a:rPr>
                          </m:ctrlPr>
                        </m:dPr>
                        <m:e>
                          <m:rad>
                            <m:radPr>
                              <m:degHide m:val="on"/>
                              <m:ctrlPr>
                                <a:rPr lang="it-IT" sz="1400" b="0" i="1" smtClean="0">
                                  <a:solidFill>
                                    <a:srgbClr val="000000"/>
                                  </a:solidFill>
                                  <a:latin typeface="Cambria Math" panose="02040503050406030204" pitchFamily="18" charset="0"/>
                                </a:rPr>
                              </m:ctrlPr>
                            </m:radPr>
                            <m:deg/>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𝑘</m:t>
                                  </m:r>
                                </m:num>
                                <m:den>
                                  <m:r>
                                    <a:rPr lang="it-IT" sz="1400" b="0" i="1" smtClean="0">
                                      <a:solidFill>
                                        <a:srgbClr val="000000"/>
                                      </a:solidFill>
                                      <a:latin typeface="Cambria Math" panose="02040503050406030204" pitchFamily="18" charset="0"/>
                                    </a:rPr>
                                    <m:t>2</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rad>
                          <m:d>
                            <m:dPr>
                              <m:ctrlPr>
                                <a:rPr lang="it-IT" sz="1400" b="0" i="1" smtClean="0">
                                  <a:solidFill>
                                    <a:srgbClr val="000000"/>
                                  </a:solidFill>
                                  <a:latin typeface="Cambria Math" panose="02040503050406030204" pitchFamily="18" charset="0"/>
                                </a:rPr>
                              </m:ctrlPr>
                            </m:dPr>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𝑧</m:t>
                                  </m:r>
                                </m:num>
                                <m:den>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d>
                          <m:r>
                            <a:rPr lang="it-IT" sz="1400" i="1">
                              <a:solidFill>
                                <a:srgbClr val="000000"/>
                              </a:solidFill>
                              <a:latin typeface="Cambria Math" panose="02040503050406030204" pitchFamily="18" charset="0"/>
                              <a:ea typeface="Cambria Math" panose="02040503050406030204" pitchFamily="18" charset="0"/>
                            </a:rPr>
                            <m:t>∙</m:t>
                          </m:r>
                          <m:func>
                            <m:funcPr>
                              <m:ctrlPr>
                                <a:rPr lang="it-IT" sz="1400" i="1" smtClean="0">
                                  <a:solidFill>
                                    <a:srgbClr val="000000"/>
                                  </a:solidFill>
                                  <a:latin typeface="Cambria Math" panose="02040503050406030204" pitchFamily="18" charset="0"/>
                                  <a:ea typeface="Cambria Math" panose="02040503050406030204" pitchFamily="18" charset="0"/>
                                </a:rPr>
                              </m:ctrlPr>
                            </m:funcPr>
                            <m:fName>
                              <m:sSup>
                                <m:sSupPr>
                                  <m:ctrlPr>
                                    <a:rPr lang="it-IT" sz="1400" i="1" smtClean="0">
                                      <a:solidFill>
                                        <a:srgbClr val="000000"/>
                                      </a:solidFill>
                                      <a:latin typeface="Cambria Math" panose="02040503050406030204" pitchFamily="18" charset="0"/>
                                      <a:ea typeface="Cambria Math" panose="02040503050406030204" pitchFamily="18" charset="0"/>
                                    </a:rPr>
                                  </m:ctrlPr>
                                </m:sSupPr>
                                <m:e>
                                  <m:r>
                                    <m:rPr>
                                      <m:sty m:val="p"/>
                                    </m:rPr>
                                    <a:rPr lang="it-IT" sz="1400" i="0" smtClean="0">
                                      <a:solidFill>
                                        <a:srgbClr val="000000"/>
                                      </a:solidFill>
                                      <a:latin typeface="Cambria Math" panose="02040503050406030204" pitchFamily="18" charset="0"/>
                                      <a:ea typeface="Cambria Math" panose="02040503050406030204" pitchFamily="18" charset="0"/>
                                    </a:rPr>
                                    <m:t>tan</m:t>
                                  </m:r>
                                </m:e>
                                <m:sup>
                                  <m:r>
                                    <a:rPr lang="it-IT" sz="1400" i="1" smtClean="0">
                                      <a:solidFill>
                                        <a:srgbClr val="000000"/>
                                      </a:solidFill>
                                      <a:latin typeface="Cambria Math" panose="02040503050406030204" pitchFamily="18" charset="0"/>
                                      <a:ea typeface="Cambria Math" panose="02040503050406030204" pitchFamily="18" charset="0"/>
                                    </a:rPr>
                                    <m:t>−1</m:t>
                                  </m:r>
                                </m:sup>
                              </m:sSup>
                            </m:fName>
                            <m:e>
                              <m:d>
                                <m:dPr>
                                  <m:ctrlPr>
                                    <a:rPr lang="it-IT" sz="1400" i="1" smtClean="0">
                                      <a:solidFill>
                                        <a:srgbClr val="000000"/>
                                      </a:solidFill>
                                      <a:latin typeface="Cambria Math" panose="02040503050406030204" pitchFamily="18" charset="0"/>
                                      <a:ea typeface="Cambria Math" panose="02040503050406030204" pitchFamily="18" charset="0"/>
                                    </a:rPr>
                                  </m:ctrlPr>
                                </m:dPr>
                                <m:e>
                                  <m:rad>
                                    <m:radPr>
                                      <m:degHide m:val="on"/>
                                      <m:ctrlPr>
                                        <a:rPr lang="it-IT" sz="1400" b="0" i="1" smtClean="0">
                                          <a:solidFill>
                                            <a:srgbClr val="000000"/>
                                          </a:solidFill>
                                          <a:latin typeface="Cambria Math" panose="02040503050406030204" pitchFamily="18" charset="0"/>
                                        </a:rPr>
                                      </m:ctrlPr>
                                    </m:radPr>
                                    <m:deg/>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𝑘</m:t>
                                          </m:r>
                                        </m:num>
                                        <m:den>
                                          <m:r>
                                            <a:rPr lang="it-IT" sz="1400" b="0" i="1" smtClean="0">
                                              <a:solidFill>
                                                <a:srgbClr val="000000"/>
                                              </a:solidFill>
                                              <a:latin typeface="Cambria Math" panose="02040503050406030204" pitchFamily="18" charset="0"/>
                                            </a:rPr>
                                            <m:t>2</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rad>
                                  <m:d>
                                    <m:dPr>
                                      <m:ctrlPr>
                                        <a:rPr lang="it-IT" sz="1400" b="0" i="1" smtClean="0">
                                          <a:solidFill>
                                            <a:srgbClr val="000000"/>
                                          </a:solidFill>
                                          <a:latin typeface="Cambria Math" panose="02040503050406030204" pitchFamily="18" charset="0"/>
                                        </a:rPr>
                                      </m:ctrlPr>
                                    </m:dPr>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𝑧</m:t>
                                          </m:r>
                                        </m:num>
                                        <m:den>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d>
                                </m:e>
                              </m:d>
                            </m:e>
                          </m:func>
                        </m:e>
                      </m:d>
                    </m:oMath>
                  </m:oMathPara>
                </a14:m>
                <a:endParaRPr lang="it-IT" sz="1400" dirty="0">
                  <a:solidFill>
                    <a:srgbClr val="000000"/>
                  </a:solidFill>
                </a:endParaRPr>
              </a:p>
            </p:txBody>
          </p:sp>
        </mc:Choice>
        <mc:Fallback xmlns="">
          <p:sp>
            <p:nvSpPr>
              <p:cNvPr id="9" name="CasellaDiTesto 9">
                <a:extLst>
                  <a:ext uri="{FF2B5EF4-FFF2-40B4-BE49-F238E27FC236}">
                    <a16:creationId xmlns:a16="http://schemas.microsoft.com/office/drawing/2014/main" id="{2AAB3BE0-6107-6867-A144-3C9D1D576B15}"/>
                  </a:ext>
                </a:extLst>
              </p:cNvPr>
              <p:cNvSpPr txBox="1">
                <a:spLocks noRot="1" noChangeAspect="1" noMove="1" noResize="1" noEditPoints="1" noAdjustHandles="1" noChangeArrowheads="1" noChangeShapeType="1" noTextEdit="1"/>
              </p:cNvSpPr>
              <p:nvPr/>
            </p:nvSpPr>
            <p:spPr>
              <a:xfrm>
                <a:off x="7547318" y="1922703"/>
                <a:ext cx="4481884" cy="897105"/>
              </a:xfrm>
              <a:prstGeom prst="rect">
                <a:avLst/>
              </a:prstGeom>
              <a:blipFill>
                <a:blip r:embed="rId6"/>
                <a:stretch>
                  <a:fillRect/>
                </a:stretch>
              </a:blipFill>
            </p:spPr>
            <p:txBody>
              <a:bodyPr/>
              <a:lstStyle/>
              <a:p>
                <a:r>
                  <a:rPr lang="en-IT">
                    <a:noFill/>
                  </a:rPr>
                  <a:t> </a:t>
                </a:r>
              </a:p>
            </p:txBody>
          </p:sp>
        </mc:Fallback>
      </mc:AlternateContent>
      <p:sp>
        <p:nvSpPr>
          <p:cNvPr id="10" name="CasellaDiTesto 10">
            <a:extLst>
              <a:ext uri="{FF2B5EF4-FFF2-40B4-BE49-F238E27FC236}">
                <a16:creationId xmlns:a16="http://schemas.microsoft.com/office/drawing/2014/main" id="{7DA81E0F-0F07-C4FA-BA47-83488B832B37}"/>
              </a:ext>
            </a:extLst>
          </p:cNvPr>
          <p:cNvSpPr txBox="1"/>
          <p:nvPr/>
        </p:nvSpPr>
        <p:spPr>
          <a:xfrm>
            <a:off x="2420482" y="245482"/>
            <a:ext cx="6946152" cy="584775"/>
          </a:xfrm>
          <a:prstGeom prst="rect">
            <a:avLst/>
          </a:prstGeom>
          <a:noFill/>
        </p:spPr>
        <p:txBody>
          <a:bodyPr wrap="square" rtlCol="0">
            <a:spAutoFit/>
          </a:bodyPr>
          <a:lstStyle/>
          <a:p>
            <a:pPr algn="ctr"/>
            <a:r>
              <a:rPr lang="en-GB" sz="3200" b="1" dirty="0">
                <a:solidFill>
                  <a:schemeClr val="tx1"/>
                </a:solidFill>
                <a:latin typeface="+mj-lt"/>
              </a:rPr>
              <a:t>Envelope analysis in the drift:</a:t>
            </a:r>
          </a:p>
        </p:txBody>
      </p:sp>
      <p:pic>
        <p:nvPicPr>
          <p:cNvPr id="2" name="Picture 24" descr="Logo&#10;&#10;Description automatically generated">
            <a:extLst>
              <a:ext uri="{FF2B5EF4-FFF2-40B4-BE49-F238E27FC236}">
                <a16:creationId xmlns:a16="http://schemas.microsoft.com/office/drawing/2014/main" id="{977C1A76-2480-CD26-8C23-4EA799E175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8" descr="Logo&#10;&#10;Description automatically generated with low confidence">
            <a:extLst>
              <a:ext uri="{FF2B5EF4-FFF2-40B4-BE49-F238E27FC236}">
                <a16:creationId xmlns:a16="http://schemas.microsoft.com/office/drawing/2014/main" id="{C9ADB94D-1CFA-507A-7754-B0DB1346C6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descr="Logo, icon&#10;&#10;Description automatically generated">
            <a:extLst>
              <a:ext uri="{FF2B5EF4-FFF2-40B4-BE49-F238E27FC236}">
                <a16:creationId xmlns:a16="http://schemas.microsoft.com/office/drawing/2014/main" id="{DA527C48-4F06-7496-BBF2-6AB8F0DEFC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7E5E68C-AC1B-B888-D0C3-A582E585DFD3}"/>
              </a:ext>
            </a:extLst>
          </p:cNvPr>
          <p:cNvSpPr txBox="1"/>
          <p:nvPr/>
        </p:nvSpPr>
        <p:spPr>
          <a:xfrm>
            <a:off x="2420482" y="686911"/>
            <a:ext cx="8235514" cy="584775"/>
          </a:xfrm>
          <a:prstGeom prst="rect">
            <a:avLst/>
          </a:prstGeom>
          <a:noFill/>
        </p:spPr>
        <p:txBody>
          <a:bodyPr wrap="square">
            <a:spAutoFit/>
          </a:bodyPr>
          <a:lstStyle/>
          <a:p>
            <a:r>
              <a:rPr lang="en-GB" sz="3200" b="1" dirty="0">
                <a:solidFill>
                  <a:schemeClr val="tx1"/>
                </a:solidFill>
                <a:latin typeface="+mj-lt"/>
              </a:rPr>
              <a:t>Triple waist approximation solution </a:t>
            </a:r>
            <a:endParaRPr lang="en-IT" sz="3200" dirty="0"/>
          </a:p>
        </p:txBody>
      </p:sp>
      <mc:AlternateContent xmlns:mc="http://schemas.openxmlformats.org/markup-compatibility/2006" xmlns:a14="http://schemas.microsoft.com/office/drawing/2010/main">
        <mc:Choice Requires="a14">
          <p:sp>
            <p:nvSpPr>
              <p:cNvPr id="15" name="CasellaDiTesto 6">
                <a:extLst>
                  <a:ext uri="{FF2B5EF4-FFF2-40B4-BE49-F238E27FC236}">
                    <a16:creationId xmlns:a16="http://schemas.microsoft.com/office/drawing/2014/main" id="{C248F765-5A9E-E1CE-D2DE-BBE2C451FB28}"/>
                  </a:ext>
                </a:extLst>
              </p:cNvPr>
              <p:cNvSpPr txBox="1"/>
              <p:nvPr/>
            </p:nvSpPr>
            <p:spPr>
              <a:xfrm>
                <a:off x="612140" y="2784458"/>
                <a:ext cx="1049902"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𝜎</m:t>
                          </m:r>
                        </m:e>
                        <m:sub>
                          <m:r>
                            <a:rPr lang="it-IT" sz="1600" b="0" i="1" smtClean="0">
                              <a:solidFill>
                                <a:schemeClr val="tx1"/>
                              </a:solidFill>
                              <a:latin typeface="Cambria Math" panose="02040503050406030204" pitchFamily="18" charset="0"/>
                            </a:rPr>
                            <m:t>𝑧</m:t>
                          </m:r>
                        </m:sub>
                      </m:sSub>
                      <m:r>
                        <a:rPr lang="it-IT" sz="1600" b="0" i="1" smtClean="0">
                          <a:solidFill>
                            <a:schemeClr val="tx1"/>
                          </a:solidFill>
                          <a:latin typeface="Cambria Math" panose="02040503050406030204" pitchFamily="18" charset="0"/>
                          <a:ea typeface="Cambria Math" panose="02040503050406030204" pitchFamily="18" charset="0"/>
                        </a:rPr>
                        <m:t>~</m:t>
                      </m:r>
                      <m:sSub>
                        <m:sSubPr>
                          <m:ctrlPr>
                            <a:rPr lang="it-IT" sz="1600" b="0" i="1" smtClean="0">
                              <a:solidFill>
                                <a:schemeClr val="tx1"/>
                              </a:solidFill>
                              <a:latin typeface="Cambria Math" panose="02040503050406030204" pitchFamily="18" charset="0"/>
                              <a:ea typeface="Cambria Math" panose="02040503050406030204" pitchFamily="18" charset="0"/>
                            </a:rPr>
                          </m:ctrlPr>
                        </m:sSubPr>
                        <m:e>
                          <m:r>
                            <a:rPr lang="it-IT" sz="1600" b="0" i="1" smtClean="0">
                              <a:solidFill>
                                <a:schemeClr val="tx1"/>
                              </a:solidFill>
                              <a:latin typeface="Cambria Math" panose="02040503050406030204" pitchFamily="18" charset="0"/>
                              <a:ea typeface="Cambria Math" panose="02040503050406030204" pitchFamily="18" charset="0"/>
                            </a:rPr>
                            <m:t>𝜎</m:t>
                          </m:r>
                        </m:e>
                        <m:sub>
                          <m:r>
                            <a:rPr lang="it-IT" sz="1600" b="0" i="1" smtClean="0">
                              <a:solidFill>
                                <a:schemeClr val="tx1"/>
                              </a:solidFill>
                              <a:latin typeface="Cambria Math" panose="02040503050406030204" pitchFamily="18" charset="0"/>
                              <a:ea typeface="Cambria Math" panose="02040503050406030204" pitchFamily="18" charset="0"/>
                            </a:rPr>
                            <m:t>𝑥</m:t>
                          </m:r>
                        </m:sub>
                      </m:sSub>
                    </m:oMath>
                  </m:oMathPara>
                </a14:m>
                <a:endParaRPr lang="it-IT" sz="1600" dirty="0">
                  <a:solidFill>
                    <a:schemeClr val="tx1"/>
                  </a:solidFill>
                </a:endParaRPr>
              </a:p>
            </p:txBody>
          </p:sp>
        </mc:Choice>
        <mc:Fallback xmlns="">
          <p:sp>
            <p:nvSpPr>
              <p:cNvPr id="15" name="CasellaDiTesto 6">
                <a:extLst>
                  <a:ext uri="{FF2B5EF4-FFF2-40B4-BE49-F238E27FC236}">
                    <a16:creationId xmlns:a16="http://schemas.microsoft.com/office/drawing/2014/main" id="{C248F765-5A9E-E1CE-D2DE-BBE2C451FB28}"/>
                  </a:ext>
                </a:extLst>
              </p:cNvPr>
              <p:cNvSpPr txBox="1">
                <a:spLocks noRot="1" noChangeAspect="1" noMove="1" noResize="1" noEditPoints="1" noAdjustHandles="1" noChangeArrowheads="1" noChangeShapeType="1" noTextEdit="1"/>
              </p:cNvSpPr>
              <p:nvPr/>
            </p:nvSpPr>
            <p:spPr>
              <a:xfrm>
                <a:off x="612140" y="2784458"/>
                <a:ext cx="1049902" cy="246221"/>
              </a:xfrm>
              <a:prstGeom prst="rect">
                <a:avLst/>
              </a:prstGeom>
              <a:blipFill>
                <a:blip r:embed="rId10"/>
                <a:stretch>
                  <a:fillRect b="-1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CasellaDiTesto 7">
                <a:extLst>
                  <a:ext uri="{FF2B5EF4-FFF2-40B4-BE49-F238E27FC236}">
                    <a16:creationId xmlns:a16="http://schemas.microsoft.com/office/drawing/2014/main" id="{B1D4A5B4-C47D-1D28-4F4A-3F0BEC95CD9A}"/>
                  </a:ext>
                </a:extLst>
              </p:cNvPr>
              <p:cNvSpPr txBox="1"/>
              <p:nvPr/>
            </p:nvSpPr>
            <p:spPr>
              <a:xfrm>
                <a:off x="737366" y="3207060"/>
                <a:ext cx="799450" cy="517834"/>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ub>
                        <m:sup>
                          <m:r>
                            <a:rPr lang="it-IT" sz="1600" b="0" i="1" smtClean="0">
                              <a:solidFill>
                                <a:srgbClr val="000000"/>
                              </a:solidFill>
                              <a:latin typeface="Cambria Math" panose="02040503050406030204" pitchFamily="18" charset="0"/>
                            </a:rPr>
                            <m:t>′′</m:t>
                          </m:r>
                        </m:sup>
                      </m:sSubSup>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𝑘</m:t>
                          </m:r>
                        </m:num>
                        <m:den>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𝜎</m:t>
                              </m:r>
                            </m:e>
                            <m:sub>
                              <m:r>
                                <a:rPr lang="it-IT" sz="1600" b="0" i="1" smtClean="0">
                                  <a:solidFill>
                                    <a:srgbClr val="000000"/>
                                  </a:solidFill>
                                  <a:latin typeface="Cambria Math" panose="02040503050406030204" pitchFamily="18" charset="0"/>
                                </a:rPr>
                                <m:t>𝑥</m:t>
                              </m:r>
                            </m:sub>
                            <m:sup>
                              <m:r>
                                <a:rPr lang="it-IT" sz="1600" b="0" i="1" smtClean="0">
                                  <a:solidFill>
                                    <a:srgbClr val="000000"/>
                                  </a:solidFill>
                                  <a:latin typeface="Cambria Math" panose="02040503050406030204" pitchFamily="18" charset="0"/>
                                </a:rPr>
                                <m:t>2</m:t>
                              </m:r>
                            </m:sup>
                          </m:sSubSup>
                        </m:den>
                      </m:f>
                    </m:oMath>
                  </m:oMathPara>
                </a14:m>
                <a:endParaRPr lang="it-IT" sz="1600" dirty="0">
                  <a:solidFill>
                    <a:srgbClr val="000000"/>
                  </a:solidFill>
                </a:endParaRPr>
              </a:p>
            </p:txBody>
          </p:sp>
        </mc:Choice>
        <mc:Fallback xmlns="">
          <p:sp>
            <p:nvSpPr>
              <p:cNvPr id="16" name="CasellaDiTesto 7">
                <a:extLst>
                  <a:ext uri="{FF2B5EF4-FFF2-40B4-BE49-F238E27FC236}">
                    <a16:creationId xmlns:a16="http://schemas.microsoft.com/office/drawing/2014/main" id="{B1D4A5B4-C47D-1D28-4F4A-3F0BEC95CD9A}"/>
                  </a:ext>
                </a:extLst>
              </p:cNvPr>
              <p:cNvSpPr txBox="1">
                <a:spLocks noRot="1" noChangeAspect="1" noMove="1" noResize="1" noEditPoints="1" noAdjustHandles="1" noChangeArrowheads="1" noChangeShapeType="1" noTextEdit="1"/>
              </p:cNvSpPr>
              <p:nvPr/>
            </p:nvSpPr>
            <p:spPr>
              <a:xfrm>
                <a:off x="737366" y="3207060"/>
                <a:ext cx="799450" cy="517834"/>
              </a:xfrm>
              <a:prstGeom prst="rect">
                <a:avLst/>
              </a:prstGeom>
              <a:blipFill>
                <a:blip r:embed="rId11"/>
                <a:stretch>
                  <a:fillRect l="-1538" b="-4762"/>
                </a:stretch>
              </a:blipFill>
              <a:ln>
                <a:solidFill>
                  <a:schemeClr val="tx1"/>
                </a:solidFill>
              </a:ln>
            </p:spPr>
            <p:txBody>
              <a:bodyPr/>
              <a:lstStyle/>
              <a:p>
                <a:r>
                  <a:rPr lang="en-IT">
                    <a:noFill/>
                  </a:rPr>
                  <a:t> </a:t>
                </a:r>
              </a:p>
            </p:txBody>
          </p:sp>
        </mc:Fallback>
      </mc:AlternateContent>
      <p:sp>
        <p:nvSpPr>
          <p:cNvPr id="20" name="CasellaDiTesto 9">
            <a:extLst>
              <a:ext uri="{FF2B5EF4-FFF2-40B4-BE49-F238E27FC236}">
                <a16:creationId xmlns:a16="http://schemas.microsoft.com/office/drawing/2014/main" id="{E47A5974-E1BB-18C0-F727-CC39578E2CF3}"/>
              </a:ext>
            </a:extLst>
          </p:cNvPr>
          <p:cNvSpPr txBox="1"/>
          <p:nvPr/>
        </p:nvSpPr>
        <p:spPr>
          <a:xfrm>
            <a:off x="292746" y="2306263"/>
            <a:ext cx="1762238" cy="523220"/>
          </a:xfrm>
          <a:prstGeom prst="rect">
            <a:avLst/>
          </a:prstGeom>
          <a:noFill/>
        </p:spPr>
        <p:txBody>
          <a:bodyPr wrap="square" rtlCol="0">
            <a:spAutoFit/>
          </a:bodyPr>
          <a:lstStyle/>
          <a:p>
            <a:pPr algn="ctr"/>
            <a:r>
              <a:rPr lang="en-GB" sz="1400" dirty="0">
                <a:solidFill>
                  <a:schemeClr val="tx1"/>
                </a:solidFill>
              </a:rPr>
              <a:t>Triple waist approximation:</a:t>
            </a:r>
          </a:p>
        </p:txBody>
      </p:sp>
      <mc:AlternateContent xmlns:mc="http://schemas.openxmlformats.org/markup-compatibility/2006" xmlns:a14="http://schemas.microsoft.com/office/drawing/2010/main">
        <mc:Choice Requires="a14">
          <p:sp>
            <p:nvSpPr>
              <p:cNvPr id="22" name="CasellaDiTesto 26">
                <a:extLst>
                  <a:ext uri="{FF2B5EF4-FFF2-40B4-BE49-F238E27FC236}">
                    <a16:creationId xmlns:a16="http://schemas.microsoft.com/office/drawing/2014/main" id="{97276A53-770E-CAED-0A1E-D838D5F83E93}"/>
                  </a:ext>
                </a:extLst>
              </p:cNvPr>
              <p:cNvSpPr txBox="1"/>
              <p:nvPr/>
            </p:nvSpPr>
            <p:spPr>
              <a:xfrm>
                <a:off x="378340" y="3855335"/>
                <a:ext cx="1462132" cy="6799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200" b="0" i="1" smtClean="0">
                          <a:solidFill>
                            <a:srgbClr val="000000"/>
                          </a:solidFill>
                          <a:latin typeface="Cambria Math" panose="02040503050406030204" pitchFamily="18" charset="0"/>
                        </a:rPr>
                        <m:t>𝑘</m:t>
                      </m:r>
                      <m:r>
                        <a:rPr lang="it-IT" sz="1200" b="0" i="1" smtClean="0">
                          <a:solidFill>
                            <a:srgbClr val="000000"/>
                          </a:solidFill>
                          <a:latin typeface="Cambria Math" panose="02040503050406030204" pitchFamily="18" charset="0"/>
                        </a:rPr>
                        <m:t>=</m:t>
                      </m:r>
                      <m:f>
                        <m:fPr>
                          <m:ctrlPr>
                            <a:rPr lang="it-IT" sz="1200" b="0" i="1" smtClean="0">
                              <a:solidFill>
                                <a:srgbClr val="000000"/>
                              </a:solidFill>
                              <a:latin typeface="Cambria Math" panose="02040503050406030204" pitchFamily="18" charset="0"/>
                            </a:rPr>
                          </m:ctrlPr>
                        </m:fPr>
                        <m:num>
                          <m:r>
                            <a:rPr lang="it-IT" sz="1200" b="0" i="1" smtClean="0">
                              <a:solidFill>
                                <a:srgbClr val="000000"/>
                              </a:solidFill>
                              <a:latin typeface="Cambria Math" panose="02040503050406030204" pitchFamily="18" charset="0"/>
                            </a:rPr>
                            <m:t>𝑁</m:t>
                          </m:r>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𝑟</m:t>
                              </m:r>
                            </m:e>
                            <m:sub>
                              <m:r>
                                <a:rPr lang="it-IT" sz="1200" b="0" i="1" smtClean="0">
                                  <a:solidFill>
                                    <a:srgbClr val="000000"/>
                                  </a:solidFill>
                                  <a:latin typeface="Cambria Math" panose="02040503050406030204" pitchFamily="18" charset="0"/>
                                </a:rPr>
                                <m:t>𝑒</m:t>
                              </m:r>
                            </m:sub>
                          </m:sSub>
                          <m:r>
                            <a:rPr lang="it-IT" sz="1200" b="0" i="1" smtClean="0">
                              <a:solidFill>
                                <a:srgbClr val="000000"/>
                              </a:solidFill>
                              <a:latin typeface="Cambria Math" panose="02040503050406030204" pitchFamily="18" charset="0"/>
                            </a:rPr>
                            <m:t>𝑓</m:t>
                          </m:r>
                        </m:num>
                        <m:den>
                          <m:rad>
                            <m:radPr>
                              <m:degHide m:val="on"/>
                              <m:ctrlPr>
                                <a:rPr lang="it-IT" sz="1200" b="0" i="1" smtClean="0">
                                  <a:solidFill>
                                    <a:srgbClr val="000000"/>
                                  </a:solidFill>
                                  <a:latin typeface="Cambria Math" panose="02040503050406030204" pitchFamily="18" charset="0"/>
                                </a:rPr>
                              </m:ctrlPr>
                            </m:radPr>
                            <m:deg/>
                            <m:e>
                              <m:r>
                                <a:rPr lang="it-IT" sz="1200" b="0" i="1" smtClean="0">
                                  <a:solidFill>
                                    <a:srgbClr val="000000"/>
                                  </a:solidFill>
                                  <a:latin typeface="Cambria Math" panose="02040503050406030204" pitchFamily="18" charset="0"/>
                                </a:rPr>
                                <m:t>2</m:t>
                              </m:r>
                              <m:r>
                                <a:rPr lang="it-IT" sz="1200" b="0" i="1" smtClean="0">
                                  <a:solidFill>
                                    <a:srgbClr val="000000"/>
                                  </a:solidFill>
                                  <a:latin typeface="Cambria Math" panose="02040503050406030204" pitchFamily="18" charset="0"/>
                                </a:rPr>
                                <m:t>𝜋</m:t>
                              </m:r>
                            </m:e>
                          </m:rad>
                          <m:r>
                            <a:rPr lang="it-IT" sz="1200" b="0" i="1" smtClean="0">
                              <a:solidFill>
                                <a:srgbClr val="000000"/>
                              </a:solidFill>
                              <a:latin typeface="Cambria Math" panose="02040503050406030204" pitchFamily="18" charset="0"/>
                            </a:rPr>
                            <m:t> </m:t>
                          </m:r>
                          <m:sSup>
                            <m:sSupPr>
                              <m:ctrlPr>
                                <a:rPr lang="it-IT" sz="1200" b="0" i="1" smtClean="0">
                                  <a:solidFill>
                                    <a:srgbClr val="000000"/>
                                  </a:solidFill>
                                  <a:latin typeface="Cambria Math" panose="02040503050406030204" pitchFamily="18" charset="0"/>
                                </a:rPr>
                              </m:ctrlPr>
                            </m:sSupPr>
                            <m:e>
                              <m:r>
                                <a:rPr lang="it-IT" sz="1200" b="0" i="1" smtClean="0">
                                  <a:solidFill>
                                    <a:srgbClr val="000000"/>
                                  </a:solidFill>
                                  <a:latin typeface="Cambria Math" panose="02040503050406030204" pitchFamily="18" charset="0"/>
                                </a:rPr>
                                <m:t>𝛾</m:t>
                              </m:r>
                            </m:e>
                            <m:sup>
                              <m:r>
                                <a:rPr lang="it-IT" sz="1200" b="0" i="1" smtClean="0">
                                  <a:solidFill>
                                    <a:srgbClr val="000000"/>
                                  </a:solidFill>
                                  <a:latin typeface="Cambria Math" panose="02040503050406030204" pitchFamily="18" charset="0"/>
                                </a:rPr>
                                <m:t>3</m:t>
                              </m:r>
                            </m:sup>
                          </m:sSup>
                        </m:den>
                      </m:f>
                      <m:f>
                        <m:fPr>
                          <m:ctrlPr>
                            <a:rPr lang="it-IT" sz="1200" b="0" i="1" smtClean="0">
                              <a:solidFill>
                                <a:srgbClr val="000000"/>
                              </a:solidFill>
                              <a:latin typeface="Cambria Math" panose="02040503050406030204" pitchFamily="18" charset="0"/>
                            </a:rPr>
                          </m:ctrlPr>
                        </m:fPr>
                        <m:num>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𝜎</m:t>
                              </m:r>
                            </m:e>
                            <m:sub>
                              <m:r>
                                <a:rPr lang="it-IT" sz="1200" b="0" i="1" smtClean="0">
                                  <a:solidFill>
                                    <a:srgbClr val="000000"/>
                                  </a:solidFill>
                                  <a:latin typeface="Cambria Math" panose="02040503050406030204" pitchFamily="18" charset="0"/>
                                </a:rPr>
                                <m:t>𝑥</m:t>
                              </m:r>
                              <m:r>
                                <a:rPr lang="it-IT" sz="1200" b="0" i="1" smtClean="0">
                                  <a:solidFill>
                                    <a:srgbClr val="000000"/>
                                  </a:solidFill>
                                  <a:latin typeface="Cambria Math" panose="02040503050406030204" pitchFamily="18" charset="0"/>
                                </a:rPr>
                                <m:t>,0</m:t>
                              </m:r>
                            </m:sub>
                          </m:sSub>
                        </m:num>
                        <m:den>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𝜎</m:t>
                              </m:r>
                            </m:e>
                            <m:sub>
                              <m:r>
                                <a:rPr lang="it-IT" sz="1200" b="0" i="1" smtClean="0">
                                  <a:solidFill>
                                    <a:srgbClr val="000000"/>
                                  </a:solidFill>
                                  <a:latin typeface="Cambria Math" panose="02040503050406030204" pitchFamily="18" charset="0"/>
                                </a:rPr>
                                <m:t>𝑧</m:t>
                              </m:r>
                              <m:r>
                                <a:rPr lang="it-IT" sz="1200" b="0" i="1" smtClean="0">
                                  <a:solidFill>
                                    <a:srgbClr val="000000"/>
                                  </a:solidFill>
                                  <a:latin typeface="Cambria Math" panose="02040503050406030204" pitchFamily="18" charset="0"/>
                                </a:rPr>
                                <m:t>,0 </m:t>
                              </m:r>
                            </m:sub>
                          </m:sSub>
                        </m:den>
                      </m:f>
                    </m:oMath>
                  </m:oMathPara>
                </a14:m>
                <a:endParaRPr lang="it-IT" sz="1200" b="0" dirty="0">
                  <a:solidFill>
                    <a:srgbClr val="000000"/>
                  </a:solidFill>
                </a:endParaRPr>
              </a:p>
              <a:p>
                <a:endParaRPr lang="it-IT" sz="1200" dirty="0">
                  <a:solidFill>
                    <a:srgbClr val="000000"/>
                  </a:solidFill>
                </a:endParaRPr>
              </a:p>
            </p:txBody>
          </p:sp>
        </mc:Choice>
        <mc:Fallback xmlns="">
          <p:sp>
            <p:nvSpPr>
              <p:cNvPr id="22" name="CasellaDiTesto 26">
                <a:extLst>
                  <a:ext uri="{FF2B5EF4-FFF2-40B4-BE49-F238E27FC236}">
                    <a16:creationId xmlns:a16="http://schemas.microsoft.com/office/drawing/2014/main" id="{97276A53-770E-CAED-0A1E-D838D5F83E93}"/>
                  </a:ext>
                </a:extLst>
              </p:cNvPr>
              <p:cNvSpPr txBox="1">
                <a:spLocks noRot="1" noChangeAspect="1" noMove="1" noResize="1" noEditPoints="1" noAdjustHandles="1" noChangeArrowheads="1" noChangeShapeType="1" noTextEdit="1"/>
              </p:cNvSpPr>
              <p:nvPr/>
            </p:nvSpPr>
            <p:spPr>
              <a:xfrm>
                <a:off x="378340" y="3855335"/>
                <a:ext cx="1462132" cy="679930"/>
              </a:xfrm>
              <a:prstGeom prst="rect">
                <a:avLst/>
              </a:prstGeom>
              <a:blipFill>
                <a:blip r:embed="rId12"/>
                <a:stretch>
                  <a:fillRect/>
                </a:stretch>
              </a:blipFill>
            </p:spPr>
            <p:txBody>
              <a:bodyPr/>
              <a:lstStyle/>
              <a:p>
                <a:r>
                  <a:rPr lang="en-IT">
                    <a:noFill/>
                  </a:rPr>
                  <a:t> </a:t>
                </a:r>
              </a:p>
            </p:txBody>
          </p:sp>
        </mc:Fallback>
      </mc:AlternateContent>
      <p:sp>
        <p:nvSpPr>
          <p:cNvPr id="12" name="Footer Placeholder 11">
            <a:extLst>
              <a:ext uri="{FF2B5EF4-FFF2-40B4-BE49-F238E27FC236}">
                <a16:creationId xmlns:a16="http://schemas.microsoft.com/office/drawing/2014/main" id="{6B098323-5BDE-6CDE-19A8-04FF9233164A}"/>
              </a:ext>
            </a:extLst>
          </p:cNvPr>
          <p:cNvSpPr>
            <a:spLocks noGrp="1"/>
          </p:cNvSpPr>
          <p:nvPr>
            <p:ph type="ftr" sz="quarter" idx="11"/>
          </p:nvPr>
        </p:nvSpPr>
        <p:spPr/>
        <p:txBody>
          <a:bodyPr/>
          <a:lstStyle/>
          <a:p>
            <a:r>
              <a:rPr lang="en-GB"/>
              <a:t>Beam Dynamics of high brightness beams in RF photoinjector</a:t>
            </a:r>
            <a:endParaRPr lang="en-IT"/>
          </a:p>
        </p:txBody>
      </p:sp>
      <p:sp>
        <p:nvSpPr>
          <p:cNvPr id="23" name="Slide Number Placeholder 22">
            <a:extLst>
              <a:ext uri="{FF2B5EF4-FFF2-40B4-BE49-F238E27FC236}">
                <a16:creationId xmlns:a16="http://schemas.microsoft.com/office/drawing/2014/main" id="{4CD1E749-2261-7479-CB01-61CBDD069EB0}"/>
              </a:ext>
            </a:extLst>
          </p:cNvPr>
          <p:cNvSpPr>
            <a:spLocks noGrp="1"/>
          </p:cNvSpPr>
          <p:nvPr>
            <p:ph type="sldNum" sz="quarter" idx="12"/>
          </p:nvPr>
        </p:nvSpPr>
        <p:spPr/>
        <p:txBody>
          <a:bodyPr/>
          <a:lstStyle/>
          <a:p>
            <a:fld id="{423FAE88-FE44-0B47-88A3-ABDC25BA5526}" type="slidenum">
              <a:rPr lang="en-IT" smtClean="0"/>
              <a:t>34</a:t>
            </a:fld>
            <a:endParaRPr lang="en-IT"/>
          </a:p>
        </p:txBody>
      </p:sp>
      <p:sp>
        <p:nvSpPr>
          <p:cNvPr id="13" name="CasellaDiTesto 13">
            <a:extLst>
              <a:ext uri="{FF2B5EF4-FFF2-40B4-BE49-F238E27FC236}">
                <a16:creationId xmlns:a16="http://schemas.microsoft.com/office/drawing/2014/main" id="{23918F10-9C3B-37AB-2069-6B50FD66B3CF}"/>
              </a:ext>
            </a:extLst>
          </p:cNvPr>
          <p:cNvSpPr txBox="1"/>
          <p:nvPr/>
        </p:nvSpPr>
        <p:spPr>
          <a:xfrm>
            <a:off x="6096000" y="5553698"/>
            <a:ext cx="6006923" cy="400110"/>
          </a:xfrm>
          <a:prstGeom prst="rect">
            <a:avLst/>
          </a:prstGeom>
          <a:noFill/>
        </p:spPr>
        <p:txBody>
          <a:bodyPr wrap="square" rtlCol="0">
            <a:spAutoFit/>
          </a:bodyPr>
          <a:lstStyle/>
          <a:p>
            <a:pPr algn="r"/>
            <a:r>
              <a:rPr lang="it-IT" sz="1000" i="1" dirty="0">
                <a:solidFill>
                  <a:schemeClr val="bg1">
                    <a:lumMod val="65000"/>
                  </a:schemeClr>
                </a:solidFill>
              </a:rPr>
              <a:t>[*] M. Carillo et al., “Three-</a:t>
            </a:r>
            <a:r>
              <a:rPr lang="it-IT" sz="1000" i="1" dirty="0" err="1">
                <a:solidFill>
                  <a:schemeClr val="bg1">
                    <a:lumMod val="65000"/>
                  </a:schemeClr>
                </a:solidFill>
              </a:rPr>
              <a:t>dimensional</a:t>
            </a:r>
            <a:r>
              <a:rPr lang="it-IT" sz="1000" i="1" dirty="0">
                <a:solidFill>
                  <a:schemeClr val="bg1">
                    <a:lumMod val="65000"/>
                  </a:schemeClr>
                </a:solidFill>
              </a:rPr>
              <a:t> </a:t>
            </a:r>
            <a:r>
              <a:rPr lang="it-IT" sz="1000" i="1" dirty="0" err="1">
                <a:solidFill>
                  <a:schemeClr val="bg1">
                    <a:lumMod val="65000"/>
                  </a:schemeClr>
                </a:solidFill>
              </a:rPr>
              <a:t>space</a:t>
            </a:r>
            <a:r>
              <a:rPr lang="it-IT" sz="1000" i="1" dirty="0">
                <a:solidFill>
                  <a:schemeClr val="bg1">
                    <a:lumMod val="65000"/>
                  </a:schemeClr>
                </a:solidFill>
              </a:rPr>
              <a:t> </a:t>
            </a:r>
            <a:r>
              <a:rPr lang="it-IT" sz="1000" i="1" dirty="0" err="1">
                <a:solidFill>
                  <a:schemeClr val="bg1">
                    <a:lumMod val="65000"/>
                  </a:schemeClr>
                </a:solidFill>
              </a:rPr>
              <a:t>charge</a:t>
            </a:r>
            <a:r>
              <a:rPr lang="it-IT" sz="1000" i="1" dirty="0">
                <a:solidFill>
                  <a:schemeClr val="bg1">
                    <a:lumMod val="65000"/>
                  </a:schemeClr>
                </a:solidFill>
              </a:rPr>
              <a:t> </a:t>
            </a:r>
            <a:r>
              <a:rPr lang="it-IT" sz="1000" i="1" dirty="0" err="1">
                <a:solidFill>
                  <a:schemeClr val="bg1">
                    <a:lumMod val="65000"/>
                  </a:schemeClr>
                </a:solidFill>
              </a:rPr>
              <a:t>oscil-lations</a:t>
            </a:r>
            <a:r>
              <a:rPr lang="it-IT" sz="1000" i="1" dirty="0">
                <a:solidFill>
                  <a:schemeClr val="bg1">
                    <a:lumMod val="65000"/>
                  </a:schemeClr>
                </a:solidFill>
              </a:rPr>
              <a:t> in a </a:t>
            </a:r>
            <a:r>
              <a:rPr lang="it-IT" sz="1000" i="1" dirty="0" err="1">
                <a:solidFill>
                  <a:schemeClr val="bg1">
                    <a:lumMod val="65000"/>
                  </a:schemeClr>
                </a:solidFill>
              </a:rPr>
              <a:t>hybrid</a:t>
            </a:r>
            <a:r>
              <a:rPr lang="it-IT" sz="1000" i="1" dirty="0">
                <a:solidFill>
                  <a:schemeClr val="bg1">
                    <a:lumMod val="65000"/>
                  </a:schemeClr>
                </a:solidFill>
              </a:rPr>
              <a:t> </a:t>
            </a:r>
            <a:r>
              <a:rPr lang="it-IT" sz="1000" i="1" dirty="0" err="1">
                <a:solidFill>
                  <a:schemeClr val="bg1">
                    <a:lumMod val="65000"/>
                  </a:schemeClr>
                </a:solidFill>
              </a:rPr>
              <a:t>photoinjector</a:t>
            </a:r>
            <a:r>
              <a:rPr lang="it-IT" sz="1000" i="1" dirty="0">
                <a:solidFill>
                  <a:schemeClr val="bg1">
                    <a:lumMod val="65000"/>
                  </a:schemeClr>
                </a:solidFill>
              </a:rPr>
              <a:t>”, </a:t>
            </a:r>
            <a:r>
              <a:rPr lang="it-IT" sz="1000" i="1" dirty="0" err="1">
                <a:solidFill>
                  <a:schemeClr val="bg1">
                    <a:lumMod val="65000"/>
                  </a:schemeClr>
                </a:solidFill>
              </a:rPr>
              <a:t>presented</a:t>
            </a:r>
            <a:r>
              <a:rPr lang="it-IT" sz="1000" i="1" dirty="0">
                <a:solidFill>
                  <a:schemeClr val="bg1">
                    <a:lumMod val="65000"/>
                  </a:schemeClr>
                </a:solidFill>
              </a:rPr>
              <a:t> </a:t>
            </a:r>
            <a:r>
              <a:rPr lang="it-IT" sz="1000" i="1" dirty="0" err="1">
                <a:solidFill>
                  <a:schemeClr val="bg1">
                    <a:lumMod val="65000"/>
                  </a:schemeClr>
                </a:solidFill>
              </a:rPr>
              <a:t>at</a:t>
            </a:r>
            <a:r>
              <a:rPr lang="it-IT" sz="1000" i="1" dirty="0">
                <a:solidFill>
                  <a:schemeClr val="bg1">
                    <a:lumMod val="65000"/>
                  </a:schemeClr>
                </a:solidFill>
              </a:rPr>
              <a:t> the 12th </a:t>
            </a:r>
            <a:r>
              <a:rPr lang="it-IT" sz="1000" i="1" dirty="0" err="1">
                <a:solidFill>
                  <a:schemeClr val="bg1">
                    <a:lumMod val="65000"/>
                  </a:schemeClr>
                </a:solidFill>
              </a:rPr>
              <a:t>Int.Particle</a:t>
            </a:r>
            <a:r>
              <a:rPr lang="it-IT" sz="1000" i="1" dirty="0">
                <a:solidFill>
                  <a:schemeClr val="bg1">
                    <a:lumMod val="65000"/>
                  </a:schemeClr>
                </a:solidFill>
              </a:rPr>
              <a:t> Accelerator </a:t>
            </a:r>
            <a:r>
              <a:rPr lang="it-IT" sz="1000" i="1" dirty="0" err="1">
                <a:solidFill>
                  <a:schemeClr val="bg1">
                    <a:lumMod val="65000"/>
                  </a:schemeClr>
                </a:solidFill>
              </a:rPr>
              <a:t>Conf</a:t>
            </a:r>
            <a:r>
              <a:rPr lang="it-IT" sz="1000" i="1" dirty="0">
                <a:solidFill>
                  <a:schemeClr val="bg1">
                    <a:lumMod val="65000"/>
                  </a:schemeClr>
                </a:solidFill>
              </a:rPr>
              <a:t>. (IPAC’21), Campinas, Brazil, May2021, </a:t>
            </a:r>
            <a:r>
              <a:rPr lang="it-IT" sz="1000" i="1" dirty="0" err="1">
                <a:solidFill>
                  <a:schemeClr val="bg1">
                    <a:lumMod val="65000"/>
                  </a:schemeClr>
                </a:solidFill>
              </a:rPr>
              <a:t>paper</a:t>
            </a:r>
            <a:r>
              <a:rPr lang="it-IT" sz="1000" i="1" dirty="0">
                <a:solidFill>
                  <a:schemeClr val="bg1">
                    <a:lumMod val="65000"/>
                  </a:schemeClr>
                </a:solidFill>
              </a:rPr>
              <a:t> WEPAB256</a:t>
            </a:r>
            <a:endParaRPr sz="1000" i="1" dirty="0">
              <a:solidFill>
                <a:schemeClr val="bg1">
                  <a:lumMod val="65000"/>
                </a:schemeClr>
              </a:solidFill>
            </a:endParaRPr>
          </a:p>
        </p:txBody>
      </p:sp>
    </p:spTree>
    <p:extLst>
      <p:ext uri="{BB962C8B-B14F-4D97-AF65-F5344CB8AC3E}">
        <p14:creationId xmlns:p14="http://schemas.microsoft.com/office/powerpoint/2010/main" val="4095529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sellaDiTesto 5">
            <a:extLst>
              <a:ext uri="{FF2B5EF4-FFF2-40B4-BE49-F238E27FC236}">
                <a16:creationId xmlns:a16="http://schemas.microsoft.com/office/drawing/2014/main" id="{E990A67E-1F13-AA20-172F-3393AD77A464}"/>
              </a:ext>
            </a:extLst>
          </p:cNvPr>
          <p:cNvSpPr txBox="1"/>
          <p:nvPr/>
        </p:nvSpPr>
        <p:spPr>
          <a:xfrm>
            <a:off x="2263533" y="105265"/>
            <a:ext cx="7595349" cy="1323439"/>
          </a:xfrm>
          <a:prstGeom prst="rect">
            <a:avLst/>
          </a:prstGeom>
          <a:noFill/>
        </p:spPr>
        <p:txBody>
          <a:bodyPr wrap="none" rtlCol="0" anchor="t">
            <a:spAutoFit/>
          </a:bodyPr>
          <a:lstStyle/>
          <a:p>
            <a:pPr algn="ctr"/>
            <a:r>
              <a:rPr lang="en-GB" sz="4000" b="1" dirty="0">
                <a:solidFill>
                  <a:schemeClr val="tx1"/>
                </a:solidFill>
                <a:latin typeface="+mj-lt"/>
              </a:rPr>
              <a:t>Envelope analysis in the drift: </a:t>
            </a:r>
          </a:p>
          <a:p>
            <a:pPr algn="ctr"/>
            <a:r>
              <a:rPr lang="en-GB" sz="4000" b="1" dirty="0">
                <a:solidFill>
                  <a:schemeClr val="tx1"/>
                </a:solidFill>
                <a:latin typeface="+mj-lt"/>
              </a:rPr>
              <a:t>Numerical solution (STEP 1)</a:t>
            </a:r>
          </a:p>
        </p:txBody>
      </p:sp>
      <mc:AlternateContent xmlns:mc="http://schemas.openxmlformats.org/markup-compatibility/2006" xmlns:a14="http://schemas.microsoft.com/office/drawing/2010/main">
        <mc:Choice Requires="a14">
          <p:sp>
            <p:nvSpPr>
              <p:cNvPr id="5" name="CasellaDiTesto 6">
                <a:extLst>
                  <a:ext uri="{FF2B5EF4-FFF2-40B4-BE49-F238E27FC236}">
                    <a16:creationId xmlns:a16="http://schemas.microsoft.com/office/drawing/2014/main" id="{0B9D9360-EE2A-EE1C-6A0B-619B94754D50}"/>
                  </a:ext>
                </a:extLst>
              </p:cNvPr>
              <p:cNvSpPr txBox="1"/>
              <p:nvPr/>
            </p:nvSpPr>
            <p:spPr>
              <a:xfrm>
                <a:off x="1696547" y="2828337"/>
                <a:ext cx="2235740" cy="7894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it-IT" sz="160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𝑙</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ea typeface="Cambria Math" panose="02040503050406030204" pitchFamily="18" charset="0"/>
                        </a:rPr>
                        <m:t>≈</m:t>
                      </m:r>
                      <m:f>
                        <m:fPr>
                          <m:ctrlPr>
                            <a:rPr lang="it-IT" sz="1600" i="1" smtClean="0">
                              <a:solidFill>
                                <a:srgbClr val="000000"/>
                              </a:solidFill>
                              <a:latin typeface="Cambria Math" panose="02040503050406030204" pitchFamily="18" charset="0"/>
                              <a:ea typeface="Cambria Math" panose="02040503050406030204" pitchFamily="18" charset="0"/>
                            </a:rPr>
                          </m:ctrlPr>
                        </m:fPr>
                        <m:num>
                          <m:f>
                            <m:fPr>
                              <m:type m:val="skw"/>
                              <m:ctrlPr>
                                <a:rPr lang="it-IT" sz="1600" i="1" smtClean="0">
                                  <a:solidFill>
                                    <a:srgbClr val="000000"/>
                                  </a:solidFill>
                                  <a:latin typeface="Cambria Math" panose="02040503050406030204" pitchFamily="18" charset="0"/>
                                  <a:ea typeface="Cambria Math" panose="02040503050406030204" pitchFamily="18" charset="0"/>
                                </a:rPr>
                              </m:ctrlPr>
                            </m:fPr>
                            <m:num>
                              <m:r>
                                <a:rPr lang="it-IT" sz="1600" b="0" i="1">
                                  <a:solidFill>
                                    <a:srgbClr val="000000"/>
                                  </a:solidFill>
                                  <a:latin typeface="Cambria Math" panose="02040503050406030204" pitchFamily="18" charset="0"/>
                                  <a:ea typeface="Cambria Math" panose="02040503050406030204" pitchFamily="18" charset="0"/>
                                </a:rPr>
                                <m:t>3</m:t>
                              </m:r>
                              <m:r>
                                <a:rPr lang="it-IT" sz="1600" b="0" i="1">
                                  <a:solidFill>
                                    <a:srgbClr val="000000"/>
                                  </a:solidFill>
                                  <a:latin typeface="Cambria Math" panose="02040503050406030204" pitchFamily="18" charset="0"/>
                                  <a:ea typeface="Cambria Math" panose="02040503050406030204" pitchFamily="18" charset="0"/>
                                </a:rPr>
                                <m:t>𝑒</m:t>
                              </m:r>
                              <m:sSub>
                                <m:sSubPr>
                                  <m:ctrlPr>
                                    <a:rPr lang="it-IT" sz="1600" i="1">
                                      <a:solidFill>
                                        <a:srgbClr val="000000"/>
                                      </a:solidFill>
                                      <a:latin typeface="Cambria Math" panose="02040503050406030204" pitchFamily="18" charset="0"/>
                                      <a:ea typeface="Cambria Math" panose="02040503050406030204" pitchFamily="18" charset="0"/>
                                    </a:rPr>
                                  </m:ctrlPr>
                                </m:sSubPr>
                                <m:e>
                                  <m:r>
                                    <a:rPr lang="it-IT" sz="1600" b="0" i="1">
                                      <a:solidFill>
                                        <a:srgbClr val="000000"/>
                                      </a:solidFill>
                                      <a:latin typeface="Cambria Math" panose="02040503050406030204" pitchFamily="18" charset="0"/>
                                      <a:ea typeface="Cambria Math" panose="02040503050406030204" pitchFamily="18" charset="0"/>
                                    </a:rPr>
                                    <m:t>𝑄</m:t>
                                  </m:r>
                                </m:e>
                                <m:sub>
                                  <m:r>
                                    <a:rPr lang="it-IT" sz="1600" b="0" i="1">
                                      <a:solidFill>
                                        <a:srgbClr val="000000"/>
                                      </a:solidFill>
                                      <a:latin typeface="Cambria Math" panose="02040503050406030204" pitchFamily="18" charset="0"/>
                                      <a:ea typeface="Cambria Math" panose="02040503050406030204" pitchFamily="18" charset="0"/>
                                    </a:rPr>
                                    <m:t>𝑏</m:t>
                                  </m:r>
                                </m:sub>
                              </m:sSub>
                              <m:sSub>
                                <m:sSubPr>
                                  <m:ctrlPr>
                                    <a:rPr lang="it-IT" sz="1600" i="1">
                                      <a:solidFill>
                                        <a:srgbClr val="000000"/>
                                      </a:solidFill>
                                      <a:latin typeface="Cambria Math" panose="02040503050406030204" pitchFamily="18" charset="0"/>
                                      <a:ea typeface="Cambria Math" panose="02040503050406030204" pitchFamily="18" charset="0"/>
                                    </a:rPr>
                                  </m:ctrlPr>
                                </m:sSubPr>
                                <m:e>
                                  <m:r>
                                    <a:rPr lang="it-IT" sz="1600" b="0" i="1">
                                      <a:solidFill>
                                        <a:srgbClr val="000000"/>
                                      </a:solidFill>
                                      <a:latin typeface="Cambria Math" panose="02040503050406030204" pitchFamily="18" charset="0"/>
                                      <a:ea typeface="Cambria Math" panose="02040503050406030204" pitchFamily="18" charset="0"/>
                                    </a:rPr>
                                    <m:t>𝑔</m:t>
                                  </m:r>
                                </m:e>
                                <m:sub>
                                  <m:r>
                                    <a:rPr lang="it-IT" sz="1600" b="0" i="1">
                                      <a:solidFill>
                                        <a:srgbClr val="000000"/>
                                      </a:solidFill>
                                      <a:latin typeface="Cambria Math" panose="02040503050406030204" pitchFamily="18" charset="0"/>
                                      <a:ea typeface="Cambria Math" panose="02040503050406030204" pitchFamily="18" charset="0"/>
                                    </a:rPr>
                                    <m:t>𝑓𝑎𝑐</m:t>
                                  </m:r>
                                </m:sub>
                              </m:sSub>
                            </m:num>
                            <m:den>
                              <m:r>
                                <a:rPr lang="it-IT" sz="1600" b="0" i="1" smtClean="0">
                                  <a:solidFill>
                                    <a:srgbClr val="000000"/>
                                  </a:solidFill>
                                  <a:latin typeface="Cambria Math" panose="02040503050406030204" pitchFamily="18" charset="0"/>
                                  <a:ea typeface="Cambria Math" panose="02040503050406030204" pitchFamily="18" charset="0"/>
                                </a:rPr>
                                <m:t>𝑚</m:t>
                              </m:r>
                              <m:sSup>
                                <m:sSupPr>
                                  <m:ctrlPr>
                                    <a:rPr lang="it-IT" sz="1600" i="1" smtClean="0">
                                      <a:solidFill>
                                        <a:srgbClr val="000000"/>
                                      </a:solidFill>
                                      <a:latin typeface="Cambria Math" panose="02040503050406030204" pitchFamily="18" charset="0"/>
                                      <a:ea typeface="Cambria Math" panose="02040503050406030204" pitchFamily="18" charset="0"/>
                                    </a:rPr>
                                  </m:ctrlPr>
                                </m:sSupPr>
                                <m:e>
                                  <m:r>
                                    <a:rPr lang="it-IT" sz="1600" b="0" i="1" smtClean="0">
                                      <a:solidFill>
                                        <a:srgbClr val="000000"/>
                                      </a:solidFill>
                                      <a:latin typeface="Cambria Math" panose="02040503050406030204" pitchFamily="18" charset="0"/>
                                      <a:ea typeface="Cambria Math" panose="02040503050406030204" pitchFamily="18" charset="0"/>
                                    </a:rPr>
                                    <m:t>𝑐</m:t>
                                  </m:r>
                                </m:e>
                                <m:sup>
                                  <m:r>
                                    <a:rPr lang="it-IT" sz="1600" b="0" i="1" smtClean="0">
                                      <a:solidFill>
                                        <a:srgbClr val="000000"/>
                                      </a:solidFill>
                                      <a:latin typeface="Cambria Math" panose="02040503050406030204" pitchFamily="18" charset="0"/>
                                      <a:ea typeface="Cambria Math" panose="02040503050406030204" pitchFamily="18" charset="0"/>
                                    </a:rPr>
                                    <m:t>2</m:t>
                                  </m:r>
                                </m:sup>
                              </m:sSup>
                            </m:den>
                          </m:f>
                        </m:num>
                        <m:den>
                          <m:r>
                            <a:rPr lang="it-IT" sz="1600" b="0" i="1" smtClean="0">
                              <a:solidFill>
                                <a:srgbClr val="000000"/>
                              </a:solidFill>
                              <a:latin typeface="Cambria Math" panose="02040503050406030204" pitchFamily="18" charset="0"/>
                              <a:ea typeface="Cambria Math" panose="02040503050406030204" pitchFamily="18" charset="0"/>
                            </a:rPr>
                            <m:t>𝜋</m:t>
                          </m:r>
                          <m:sSub>
                            <m:sSubPr>
                              <m:ctrlPr>
                                <a:rPr lang="it-IT" sz="1600" i="1" smtClean="0">
                                  <a:solidFill>
                                    <a:srgbClr val="000000"/>
                                  </a:solidFill>
                                  <a:latin typeface="Cambria Math" panose="02040503050406030204" pitchFamily="18" charset="0"/>
                                  <a:ea typeface="Cambria Math" panose="02040503050406030204" pitchFamily="18" charset="0"/>
                                </a:rPr>
                              </m:ctrlPr>
                            </m:sSubPr>
                            <m:e>
                              <m:r>
                                <a:rPr lang="it-IT" sz="1600" b="0" i="1" smtClean="0">
                                  <a:solidFill>
                                    <a:srgbClr val="000000"/>
                                  </a:solidFill>
                                  <a:latin typeface="Cambria Math" panose="02040503050406030204" pitchFamily="18" charset="0"/>
                                  <a:ea typeface="Cambria Math" panose="02040503050406030204" pitchFamily="18" charset="0"/>
                                </a:rPr>
                                <m:t>𝜀</m:t>
                              </m:r>
                            </m:e>
                            <m:sub>
                              <m:r>
                                <a:rPr lang="it-IT" sz="1600" b="0" i="1" smtClean="0">
                                  <a:solidFill>
                                    <a:srgbClr val="000000"/>
                                  </a:solidFill>
                                  <a:latin typeface="Cambria Math" panose="02040503050406030204" pitchFamily="18" charset="0"/>
                                  <a:ea typeface="Cambria Math" panose="02040503050406030204" pitchFamily="18" charset="0"/>
                                </a:rPr>
                                <m:t>0</m:t>
                              </m:r>
                            </m:sub>
                          </m:sSub>
                          <m:sSubSup>
                            <m:sSubSupPr>
                              <m:ctrlPr>
                                <a:rPr lang="it-IT" sz="1600" i="1" smtClean="0">
                                  <a:solidFill>
                                    <a:srgbClr val="000000"/>
                                  </a:solidFill>
                                  <a:latin typeface="Cambria Math" panose="02040503050406030204" pitchFamily="18" charset="0"/>
                                  <a:ea typeface="Cambria Math" panose="02040503050406030204" pitchFamily="18" charset="0"/>
                                </a:rPr>
                              </m:ctrlPr>
                            </m:sSubSupPr>
                            <m:e>
                              <m:r>
                                <a:rPr lang="it-IT" sz="1600" b="0" i="1" smtClean="0">
                                  <a:solidFill>
                                    <a:srgbClr val="000000"/>
                                  </a:solidFill>
                                  <a:latin typeface="Cambria Math" panose="02040503050406030204" pitchFamily="18" charset="0"/>
                                  <a:ea typeface="Cambria Math" panose="02040503050406030204" pitchFamily="18" charset="0"/>
                                </a:rPr>
                                <m:t>𝛽</m:t>
                              </m:r>
                            </m:e>
                            <m:sub>
                              <m:r>
                                <a:rPr lang="it-IT" sz="1600" b="0" i="1" smtClean="0">
                                  <a:solidFill>
                                    <a:srgbClr val="000000"/>
                                  </a:solidFill>
                                  <a:latin typeface="Cambria Math" panose="02040503050406030204" pitchFamily="18" charset="0"/>
                                  <a:ea typeface="Cambria Math" panose="02040503050406030204" pitchFamily="18" charset="0"/>
                                </a:rPr>
                                <m:t>𝑠</m:t>
                              </m:r>
                            </m:sub>
                            <m:sup>
                              <m:r>
                                <a:rPr lang="it-IT" sz="1600" b="0" i="1" smtClean="0">
                                  <a:solidFill>
                                    <a:srgbClr val="000000"/>
                                  </a:solidFill>
                                  <a:latin typeface="Cambria Math" panose="02040503050406030204" pitchFamily="18" charset="0"/>
                                  <a:ea typeface="Cambria Math" panose="02040503050406030204" pitchFamily="18" charset="0"/>
                                </a:rPr>
                                <m:t>3</m:t>
                              </m:r>
                            </m:sup>
                          </m:sSubSup>
                          <m:sSubSup>
                            <m:sSubSupPr>
                              <m:ctrlPr>
                                <a:rPr lang="it-IT" sz="1600" i="1" smtClean="0">
                                  <a:solidFill>
                                    <a:srgbClr val="000000"/>
                                  </a:solidFill>
                                  <a:latin typeface="Cambria Math" panose="02040503050406030204" pitchFamily="18" charset="0"/>
                                  <a:ea typeface="Cambria Math" panose="02040503050406030204" pitchFamily="18" charset="0"/>
                                </a:rPr>
                              </m:ctrlPr>
                            </m:sSubSupPr>
                            <m:e>
                              <m:r>
                                <a:rPr lang="it-IT" sz="1600" b="0" i="1" smtClean="0">
                                  <a:solidFill>
                                    <a:srgbClr val="000000"/>
                                  </a:solidFill>
                                  <a:latin typeface="Cambria Math" panose="02040503050406030204" pitchFamily="18" charset="0"/>
                                  <a:ea typeface="Cambria Math" panose="02040503050406030204" pitchFamily="18" charset="0"/>
                                </a:rPr>
                                <m:t>𝛾</m:t>
                              </m:r>
                            </m:e>
                            <m:sub>
                              <m:r>
                                <a:rPr lang="it-IT" sz="1600" b="0" i="1" smtClean="0">
                                  <a:solidFill>
                                    <a:srgbClr val="000000"/>
                                  </a:solidFill>
                                  <a:latin typeface="Cambria Math" panose="02040503050406030204" pitchFamily="18" charset="0"/>
                                  <a:ea typeface="Cambria Math" panose="02040503050406030204" pitchFamily="18" charset="0"/>
                                </a:rPr>
                                <m:t>𝑠</m:t>
                              </m:r>
                            </m:sub>
                            <m:sup>
                              <m:r>
                                <a:rPr lang="it-IT" sz="1600" b="0" i="1" smtClean="0">
                                  <a:solidFill>
                                    <a:srgbClr val="000000"/>
                                  </a:solidFill>
                                  <a:latin typeface="Cambria Math" panose="02040503050406030204" pitchFamily="18" charset="0"/>
                                  <a:ea typeface="Cambria Math" panose="02040503050406030204" pitchFamily="18" charset="0"/>
                                </a:rPr>
                                <m:t>5</m:t>
                              </m:r>
                            </m:sup>
                          </m:sSubSup>
                        </m:den>
                      </m:f>
                      <m:f>
                        <m:fPr>
                          <m:ctrlPr>
                            <a:rPr lang="it-IT" sz="1600" i="1" smtClean="0">
                              <a:solidFill>
                                <a:srgbClr val="000000"/>
                              </a:solidFill>
                              <a:latin typeface="Cambria Math" panose="02040503050406030204" pitchFamily="18" charset="0"/>
                              <a:ea typeface="Cambria Math" panose="02040503050406030204" pitchFamily="18" charset="0"/>
                            </a:rPr>
                          </m:ctrlPr>
                        </m:fPr>
                        <m:num>
                          <m:r>
                            <a:rPr lang="it-IT" sz="1600" b="0" i="1" smtClean="0">
                              <a:solidFill>
                                <a:srgbClr val="000000"/>
                              </a:solidFill>
                              <a:latin typeface="Cambria Math" panose="02040503050406030204" pitchFamily="18" charset="0"/>
                              <a:ea typeface="Cambria Math" panose="02040503050406030204" pitchFamily="18" charset="0"/>
                            </a:rPr>
                            <m:t>1</m:t>
                          </m:r>
                        </m:num>
                        <m:den>
                          <m:sSup>
                            <m:sSupPr>
                              <m:ctrlPr>
                                <a:rPr lang="it-IT" sz="1600" i="1" smtClean="0">
                                  <a:solidFill>
                                    <a:srgbClr val="000000"/>
                                  </a:solidFill>
                                  <a:latin typeface="Cambria Math" panose="02040503050406030204" pitchFamily="18" charset="0"/>
                                  <a:ea typeface="Cambria Math" panose="02040503050406030204" pitchFamily="18" charset="0"/>
                                </a:rPr>
                              </m:ctrlPr>
                            </m:sSupPr>
                            <m:e>
                              <m:r>
                                <a:rPr lang="it-IT" sz="1600" b="0" i="1" smtClean="0">
                                  <a:solidFill>
                                    <a:srgbClr val="000000"/>
                                  </a:solidFill>
                                  <a:latin typeface="Cambria Math" panose="02040503050406030204" pitchFamily="18" charset="0"/>
                                  <a:ea typeface="Cambria Math" panose="02040503050406030204" pitchFamily="18" charset="0"/>
                                </a:rPr>
                                <m:t>𝑙</m:t>
                              </m:r>
                            </m:e>
                            <m:sup>
                              <m:r>
                                <a:rPr lang="it-IT" sz="1600" b="0" i="1" smtClean="0">
                                  <a:solidFill>
                                    <a:srgbClr val="000000"/>
                                  </a:solidFill>
                                  <a:latin typeface="Cambria Math" panose="02040503050406030204" pitchFamily="18" charset="0"/>
                                  <a:ea typeface="Cambria Math" panose="02040503050406030204" pitchFamily="18" charset="0"/>
                                </a:rPr>
                                <m:t>2</m:t>
                              </m:r>
                            </m:sup>
                          </m:sSup>
                        </m:den>
                      </m:f>
                      <m:r>
                        <a:rPr lang="it-IT" sz="1600" b="0" i="1" smtClean="0">
                          <a:solidFill>
                            <a:srgbClr val="000000"/>
                          </a:solidFill>
                          <a:latin typeface="Cambria Math" panose="02040503050406030204" pitchFamily="18" charset="0"/>
                          <a:ea typeface="Cambria Math" panose="02040503050406030204" pitchFamily="18" charset="0"/>
                        </a:rPr>
                        <m:t> </m:t>
                      </m:r>
                    </m:oMath>
                  </m:oMathPara>
                </a14:m>
                <a:endParaRPr lang="en-GB" sz="1600" i="1" dirty="0">
                  <a:solidFill>
                    <a:srgbClr val="000000"/>
                  </a:solidFill>
                </a:endParaRPr>
              </a:p>
            </p:txBody>
          </p:sp>
        </mc:Choice>
        <mc:Fallback xmlns="">
          <p:sp>
            <p:nvSpPr>
              <p:cNvPr id="5" name="CasellaDiTesto 6">
                <a:extLst>
                  <a:ext uri="{FF2B5EF4-FFF2-40B4-BE49-F238E27FC236}">
                    <a16:creationId xmlns:a16="http://schemas.microsoft.com/office/drawing/2014/main" id="{0B9D9360-EE2A-EE1C-6A0B-619B94754D50}"/>
                  </a:ext>
                </a:extLst>
              </p:cNvPr>
              <p:cNvSpPr txBox="1">
                <a:spLocks noRot="1" noChangeAspect="1" noMove="1" noResize="1" noEditPoints="1" noAdjustHandles="1" noChangeArrowheads="1" noChangeShapeType="1" noTextEdit="1"/>
              </p:cNvSpPr>
              <p:nvPr/>
            </p:nvSpPr>
            <p:spPr>
              <a:xfrm>
                <a:off x="1696547" y="2828337"/>
                <a:ext cx="2235740" cy="789447"/>
              </a:xfrm>
              <a:prstGeom prst="rect">
                <a:avLst/>
              </a:prstGeom>
              <a:blipFill>
                <a:blip r:embed="rId2"/>
                <a:stretch>
                  <a:fillRect t="-52381" b="-4920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CasellaDiTesto 7">
                <a:extLst>
                  <a:ext uri="{FF2B5EF4-FFF2-40B4-BE49-F238E27FC236}">
                    <a16:creationId xmlns:a16="http://schemas.microsoft.com/office/drawing/2014/main" id="{B985C50A-7DBE-D79D-A98C-8F5CBC175C17}"/>
                  </a:ext>
                </a:extLst>
              </p:cNvPr>
              <p:cNvSpPr txBox="1"/>
              <p:nvPr/>
            </p:nvSpPr>
            <p:spPr>
              <a:xfrm>
                <a:off x="1136932" y="3836864"/>
                <a:ext cx="3260701" cy="702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2000" b="1" i="1" smtClean="0">
                              <a:solidFill>
                                <a:schemeClr val="tx1"/>
                              </a:solidFill>
                              <a:latin typeface="Cambria Math" panose="02040503050406030204" pitchFamily="18" charset="0"/>
                            </a:rPr>
                          </m:ctrlPr>
                        </m:sSubSupPr>
                        <m:e>
                          <m:r>
                            <a:rPr lang="it-IT" sz="2000" b="1" i="1" smtClean="0">
                              <a:solidFill>
                                <a:schemeClr val="tx1"/>
                              </a:solidFill>
                              <a:latin typeface="Cambria Math" panose="02040503050406030204" pitchFamily="18" charset="0"/>
                            </a:rPr>
                            <m:t>𝝈</m:t>
                          </m:r>
                        </m:e>
                        <m:sub>
                          <m:r>
                            <a:rPr lang="it-IT" sz="2000" b="1" i="1" smtClean="0">
                              <a:solidFill>
                                <a:schemeClr val="tx1"/>
                              </a:solidFill>
                              <a:latin typeface="Cambria Math" panose="02040503050406030204" pitchFamily="18" charset="0"/>
                            </a:rPr>
                            <m:t>𝒛</m:t>
                          </m:r>
                        </m:sub>
                        <m:sup>
                          <m:r>
                            <a:rPr lang="it-IT" sz="2000" b="1" i="1" smtClean="0">
                              <a:solidFill>
                                <a:schemeClr val="tx1"/>
                              </a:solidFill>
                              <a:latin typeface="Cambria Math" panose="02040503050406030204" pitchFamily="18" charset="0"/>
                            </a:rPr>
                            <m:t>′′</m:t>
                          </m:r>
                        </m:sup>
                      </m:sSubSup>
                      <m:r>
                        <a:rPr lang="it-IT" sz="2000" b="1" i="1" smtClean="0">
                          <a:solidFill>
                            <a:schemeClr val="tx1"/>
                          </a:solidFill>
                          <a:latin typeface="Cambria Math" panose="02040503050406030204" pitchFamily="18" charset="0"/>
                          <a:ea typeface="Cambria Math" panose="02040503050406030204" pitchFamily="18" charset="0"/>
                        </a:rPr>
                        <m:t>≈</m:t>
                      </m:r>
                      <m:f>
                        <m:fPr>
                          <m:ctrlPr>
                            <a:rPr lang="it-IT" sz="2000" b="1" i="1" smtClean="0">
                              <a:solidFill>
                                <a:schemeClr val="tx1"/>
                              </a:solidFill>
                              <a:latin typeface="Cambria Math" panose="02040503050406030204" pitchFamily="18" charset="0"/>
                              <a:ea typeface="Cambria Math" panose="02040503050406030204" pitchFamily="18" charset="0"/>
                            </a:rPr>
                          </m:ctrlPr>
                        </m:fPr>
                        <m:num>
                          <m:r>
                            <a:rPr lang="it-IT" sz="2000" b="1" i="1" smtClean="0">
                              <a:solidFill>
                                <a:schemeClr val="tx1"/>
                              </a:solidFill>
                              <a:latin typeface="Cambria Math" panose="02040503050406030204" pitchFamily="18" charset="0"/>
                              <a:ea typeface="Cambria Math" panose="02040503050406030204" pitchFamily="18" charset="0"/>
                            </a:rPr>
                            <m:t>𝟑</m:t>
                          </m:r>
                          <m:r>
                            <a:rPr lang="it-IT" sz="2000" b="1" i="1" smtClean="0">
                              <a:solidFill>
                                <a:schemeClr val="tx1"/>
                              </a:solidFill>
                              <a:latin typeface="Cambria Math" panose="02040503050406030204" pitchFamily="18" charset="0"/>
                              <a:ea typeface="Cambria Math" panose="02040503050406030204" pitchFamily="18" charset="0"/>
                            </a:rPr>
                            <m:t>𝒆</m:t>
                          </m:r>
                          <m:sSub>
                            <m:sSubPr>
                              <m:ctrlPr>
                                <a:rPr lang="it-IT" sz="2000" b="1" i="1" smtClean="0">
                                  <a:solidFill>
                                    <a:schemeClr val="tx1"/>
                                  </a:solidFill>
                                  <a:latin typeface="Cambria Math" panose="02040503050406030204" pitchFamily="18" charset="0"/>
                                  <a:ea typeface="Cambria Math" panose="02040503050406030204" pitchFamily="18" charset="0"/>
                                </a:rPr>
                              </m:ctrlPr>
                            </m:sSubPr>
                            <m:e>
                              <m:r>
                                <a:rPr lang="it-IT" sz="2000" b="1" i="1" smtClean="0">
                                  <a:solidFill>
                                    <a:schemeClr val="tx1"/>
                                  </a:solidFill>
                                  <a:latin typeface="Cambria Math" panose="02040503050406030204" pitchFamily="18" charset="0"/>
                                  <a:ea typeface="Cambria Math" panose="02040503050406030204" pitchFamily="18" charset="0"/>
                                </a:rPr>
                                <m:t>𝑸</m:t>
                              </m:r>
                            </m:e>
                            <m:sub>
                              <m:r>
                                <a:rPr lang="it-IT" sz="2000" b="1" i="1" smtClean="0">
                                  <a:solidFill>
                                    <a:schemeClr val="tx1"/>
                                  </a:solidFill>
                                  <a:latin typeface="Cambria Math" panose="02040503050406030204" pitchFamily="18" charset="0"/>
                                  <a:ea typeface="Cambria Math" panose="02040503050406030204" pitchFamily="18" charset="0"/>
                                </a:rPr>
                                <m:t>𝒃</m:t>
                              </m:r>
                            </m:sub>
                          </m:sSub>
                          <m:sSub>
                            <m:sSubPr>
                              <m:ctrlPr>
                                <a:rPr lang="it-IT" sz="2000" b="1" i="1" smtClean="0">
                                  <a:solidFill>
                                    <a:schemeClr val="tx1"/>
                                  </a:solidFill>
                                  <a:latin typeface="Cambria Math" panose="02040503050406030204" pitchFamily="18" charset="0"/>
                                  <a:ea typeface="Cambria Math" panose="02040503050406030204" pitchFamily="18" charset="0"/>
                                </a:rPr>
                              </m:ctrlPr>
                            </m:sSubPr>
                            <m:e>
                              <m:r>
                                <a:rPr lang="it-IT" sz="2000" b="1" i="1" smtClean="0">
                                  <a:solidFill>
                                    <a:schemeClr val="tx1"/>
                                  </a:solidFill>
                                  <a:latin typeface="Cambria Math" panose="02040503050406030204" pitchFamily="18" charset="0"/>
                                  <a:ea typeface="Cambria Math" panose="02040503050406030204" pitchFamily="18" charset="0"/>
                                </a:rPr>
                                <m:t>𝒈</m:t>
                              </m:r>
                            </m:e>
                            <m:sub>
                              <m:r>
                                <a:rPr lang="it-IT" sz="2000" b="1" i="1" smtClean="0">
                                  <a:solidFill>
                                    <a:schemeClr val="tx1"/>
                                  </a:solidFill>
                                  <a:latin typeface="Cambria Math" panose="02040503050406030204" pitchFamily="18" charset="0"/>
                                  <a:ea typeface="Cambria Math" panose="02040503050406030204" pitchFamily="18" charset="0"/>
                                </a:rPr>
                                <m:t>𝒇𝒂𝒄</m:t>
                              </m:r>
                            </m:sub>
                          </m:sSub>
                        </m:num>
                        <m:den>
                          <m:r>
                            <a:rPr lang="it-IT" sz="2000" b="1" i="1" smtClean="0">
                              <a:solidFill>
                                <a:schemeClr val="tx1"/>
                              </a:solidFill>
                              <a:latin typeface="Cambria Math" panose="02040503050406030204" pitchFamily="18" charset="0"/>
                              <a:ea typeface="Cambria Math" panose="02040503050406030204" pitchFamily="18" charset="0"/>
                            </a:rPr>
                            <m:t>𝟒𝟎</m:t>
                          </m:r>
                          <m:rad>
                            <m:radPr>
                              <m:degHide m:val="on"/>
                              <m:ctrlPr>
                                <a:rPr lang="it-IT" sz="2000" b="1" i="1" smtClean="0">
                                  <a:solidFill>
                                    <a:schemeClr val="tx1"/>
                                  </a:solidFill>
                                  <a:latin typeface="Cambria Math" panose="02040503050406030204" pitchFamily="18" charset="0"/>
                                  <a:ea typeface="Cambria Math" panose="02040503050406030204" pitchFamily="18" charset="0"/>
                                </a:rPr>
                              </m:ctrlPr>
                            </m:radPr>
                            <m:deg/>
                            <m:e>
                              <m:r>
                                <a:rPr lang="it-IT" sz="2000" b="1" i="1" smtClean="0">
                                  <a:solidFill>
                                    <a:schemeClr val="tx1"/>
                                  </a:solidFill>
                                  <a:latin typeface="Cambria Math" panose="02040503050406030204" pitchFamily="18" charset="0"/>
                                  <a:ea typeface="Cambria Math" panose="02040503050406030204" pitchFamily="18" charset="0"/>
                                </a:rPr>
                                <m:t>𝟓</m:t>
                              </m:r>
                            </m:e>
                          </m:rad>
                          <m:r>
                            <a:rPr lang="it-IT" sz="2000" b="1" i="1" smtClean="0">
                              <a:solidFill>
                                <a:schemeClr val="tx1"/>
                              </a:solidFill>
                              <a:latin typeface="Cambria Math" panose="02040503050406030204" pitchFamily="18" charset="0"/>
                              <a:ea typeface="Cambria Math" panose="02040503050406030204" pitchFamily="18" charset="0"/>
                            </a:rPr>
                            <m:t>𝝅</m:t>
                          </m:r>
                          <m:sSub>
                            <m:sSubPr>
                              <m:ctrlPr>
                                <a:rPr lang="it-IT" sz="2000" b="1" i="1" smtClean="0">
                                  <a:solidFill>
                                    <a:schemeClr val="tx1"/>
                                  </a:solidFill>
                                  <a:latin typeface="Cambria Math" panose="02040503050406030204" pitchFamily="18" charset="0"/>
                                  <a:ea typeface="Cambria Math" panose="02040503050406030204" pitchFamily="18" charset="0"/>
                                </a:rPr>
                              </m:ctrlPr>
                            </m:sSubPr>
                            <m:e>
                              <m:r>
                                <a:rPr lang="it-IT" sz="2000" b="1" i="1" smtClean="0">
                                  <a:solidFill>
                                    <a:schemeClr val="tx1"/>
                                  </a:solidFill>
                                  <a:latin typeface="Cambria Math" panose="02040503050406030204" pitchFamily="18" charset="0"/>
                                  <a:ea typeface="Cambria Math" panose="02040503050406030204" pitchFamily="18" charset="0"/>
                                </a:rPr>
                                <m:t>𝜺</m:t>
                              </m:r>
                            </m:e>
                            <m:sub>
                              <m:r>
                                <a:rPr lang="it-IT" sz="2000" b="1" i="1" smtClean="0">
                                  <a:solidFill>
                                    <a:schemeClr val="tx1"/>
                                  </a:solidFill>
                                  <a:latin typeface="Cambria Math" panose="02040503050406030204" pitchFamily="18" charset="0"/>
                                  <a:ea typeface="Cambria Math" panose="02040503050406030204" pitchFamily="18" charset="0"/>
                                </a:rPr>
                                <m:t>𝟎</m:t>
                              </m:r>
                            </m:sub>
                          </m:sSub>
                          <m:sSubSup>
                            <m:sSubSupPr>
                              <m:ctrlPr>
                                <a:rPr lang="it-IT" sz="2000" b="1" i="1" smtClean="0">
                                  <a:solidFill>
                                    <a:schemeClr val="tx1"/>
                                  </a:solidFill>
                                  <a:latin typeface="Cambria Math" panose="02040503050406030204" pitchFamily="18" charset="0"/>
                                  <a:ea typeface="Cambria Math" panose="02040503050406030204" pitchFamily="18" charset="0"/>
                                </a:rPr>
                              </m:ctrlPr>
                            </m:sSubSupPr>
                            <m:e>
                              <m:r>
                                <a:rPr lang="it-IT" sz="2000" b="1" i="1" smtClean="0">
                                  <a:solidFill>
                                    <a:schemeClr val="tx1"/>
                                  </a:solidFill>
                                  <a:latin typeface="Cambria Math" panose="02040503050406030204" pitchFamily="18" charset="0"/>
                                  <a:ea typeface="Cambria Math" panose="02040503050406030204" pitchFamily="18" charset="0"/>
                                </a:rPr>
                                <m:t>𝜷</m:t>
                              </m:r>
                            </m:e>
                            <m:sub>
                              <m:r>
                                <a:rPr lang="it-IT" sz="2000" b="1" i="1" smtClean="0">
                                  <a:solidFill>
                                    <a:schemeClr val="tx1"/>
                                  </a:solidFill>
                                  <a:latin typeface="Cambria Math" panose="02040503050406030204" pitchFamily="18" charset="0"/>
                                  <a:ea typeface="Cambria Math" panose="02040503050406030204" pitchFamily="18" charset="0"/>
                                </a:rPr>
                                <m:t>𝟎</m:t>
                              </m:r>
                            </m:sub>
                            <m:sup>
                              <m:r>
                                <a:rPr lang="it-IT" sz="2000" b="1" i="1" smtClean="0">
                                  <a:solidFill>
                                    <a:schemeClr val="tx1"/>
                                  </a:solidFill>
                                  <a:latin typeface="Cambria Math" panose="02040503050406030204" pitchFamily="18" charset="0"/>
                                  <a:ea typeface="Cambria Math" panose="02040503050406030204" pitchFamily="18" charset="0"/>
                                </a:rPr>
                                <m:t>𝟑</m:t>
                              </m:r>
                            </m:sup>
                          </m:sSubSup>
                          <m:sSubSup>
                            <m:sSubSupPr>
                              <m:ctrlPr>
                                <a:rPr lang="it-IT" sz="2000" b="1" i="1" smtClean="0">
                                  <a:solidFill>
                                    <a:schemeClr val="tx1"/>
                                  </a:solidFill>
                                  <a:latin typeface="Cambria Math" panose="02040503050406030204" pitchFamily="18" charset="0"/>
                                  <a:ea typeface="Cambria Math" panose="02040503050406030204" pitchFamily="18" charset="0"/>
                                </a:rPr>
                              </m:ctrlPr>
                            </m:sSubSupPr>
                            <m:e>
                              <m:r>
                                <a:rPr lang="it-IT" sz="2000" b="1" i="1" smtClean="0">
                                  <a:solidFill>
                                    <a:schemeClr val="tx1"/>
                                  </a:solidFill>
                                  <a:latin typeface="Cambria Math" panose="02040503050406030204" pitchFamily="18" charset="0"/>
                                  <a:ea typeface="Cambria Math" panose="02040503050406030204" pitchFamily="18" charset="0"/>
                                </a:rPr>
                                <m:t>𝜸</m:t>
                              </m:r>
                            </m:e>
                            <m:sub>
                              <m:r>
                                <a:rPr lang="it-IT" sz="2000" b="1" i="1" smtClean="0">
                                  <a:solidFill>
                                    <a:schemeClr val="tx1"/>
                                  </a:solidFill>
                                  <a:latin typeface="Cambria Math" panose="02040503050406030204" pitchFamily="18" charset="0"/>
                                  <a:ea typeface="Cambria Math" panose="02040503050406030204" pitchFamily="18" charset="0"/>
                                </a:rPr>
                                <m:t>𝟎</m:t>
                              </m:r>
                            </m:sub>
                            <m:sup>
                              <m:r>
                                <a:rPr lang="it-IT" sz="2000" b="1" i="1" smtClean="0">
                                  <a:solidFill>
                                    <a:schemeClr val="tx1"/>
                                  </a:solidFill>
                                  <a:latin typeface="Cambria Math" panose="02040503050406030204" pitchFamily="18" charset="0"/>
                                  <a:ea typeface="Cambria Math" panose="02040503050406030204" pitchFamily="18" charset="0"/>
                                </a:rPr>
                                <m:t>𝟓</m:t>
                              </m:r>
                            </m:sup>
                          </m:sSubSup>
                          <m:sSub>
                            <m:sSubPr>
                              <m:ctrlPr>
                                <a:rPr lang="it-IT" sz="2000" b="1" i="1" smtClean="0">
                                  <a:solidFill>
                                    <a:schemeClr val="tx1"/>
                                  </a:solidFill>
                                  <a:latin typeface="Cambria Math" panose="02040503050406030204" pitchFamily="18" charset="0"/>
                                  <a:ea typeface="Cambria Math" panose="02040503050406030204" pitchFamily="18" charset="0"/>
                                </a:rPr>
                              </m:ctrlPr>
                            </m:sSubPr>
                            <m:e>
                              <m:r>
                                <a:rPr lang="it-IT" sz="2000" b="1" i="1" smtClean="0">
                                  <a:solidFill>
                                    <a:schemeClr val="tx1"/>
                                  </a:solidFill>
                                  <a:latin typeface="Cambria Math" panose="02040503050406030204" pitchFamily="18" charset="0"/>
                                  <a:ea typeface="Cambria Math" panose="02040503050406030204" pitchFamily="18" charset="0"/>
                                </a:rPr>
                                <m:t>𝒎</m:t>
                              </m:r>
                            </m:e>
                            <m:sub>
                              <m:r>
                                <a:rPr lang="it-IT" sz="2000" b="1" i="1" smtClean="0">
                                  <a:solidFill>
                                    <a:schemeClr val="tx1"/>
                                  </a:solidFill>
                                  <a:latin typeface="Cambria Math" panose="02040503050406030204" pitchFamily="18" charset="0"/>
                                  <a:ea typeface="Cambria Math" panose="02040503050406030204" pitchFamily="18" charset="0"/>
                                </a:rPr>
                                <m:t>𝒆</m:t>
                              </m:r>
                            </m:sub>
                          </m:sSub>
                          <m:sSup>
                            <m:sSupPr>
                              <m:ctrlPr>
                                <a:rPr lang="it-IT" sz="2000" b="1" i="1" smtClean="0">
                                  <a:solidFill>
                                    <a:schemeClr val="tx1"/>
                                  </a:solidFill>
                                  <a:latin typeface="Cambria Math" panose="02040503050406030204" pitchFamily="18" charset="0"/>
                                  <a:ea typeface="Cambria Math" panose="02040503050406030204" pitchFamily="18" charset="0"/>
                                </a:rPr>
                              </m:ctrlPr>
                            </m:sSupPr>
                            <m:e>
                              <m:r>
                                <a:rPr lang="it-IT" sz="2000" b="1" i="1" smtClean="0">
                                  <a:solidFill>
                                    <a:schemeClr val="tx1"/>
                                  </a:solidFill>
                                  <a:latin typeface="Cambria Math" panose="02040503050406030204" pitchFamily="18" charset="0"/>
                                  <a:ea typeface="Cambria Math" panose="02040503050406030204" pitchFamily="18" charset="0"/>
                                </a:rPr>
                                <m:t>𝒄</m:t>
                              </m:r>
                            </m:e>
                            <m:sup>
                              <m:r>
                                <a:rPr lang="it-IT" sz="2000" b="1" i="1" smtClean="0">
                                  <a:solidFill>
                                    <a:schemeClr val="tx1"/>
                                  </a:solidFill>
                                  <a:latin typeface="Cambria Math" panose="02040503050406030204" pitchFamily="18" charset="0"/>
                                  <a:ea typeface="Cambria Math" panose="02040503050406030204" pitchFamily="18" charset="0"/>
                                </a:rPr>
                                <m:t>𝟐</m:t>
                              </m:r>
                            </m:sup>
                          </m:sSup>
                        </m:den>
                      </m:f>
                      <m:f>
                        <m:fPr>
                          <m:ctrlPr>
                            <a:rPr lang="it-IT" sz="2000" b="1" i="1" smtClean="0">
                              <a:solidFill>
                                <a:schemeClr val="tx1"/>
                              </a:solidFill>
                              <a:latin typeface="Cambria Math" panose="02040503050406030204" pitchFamily="18" charset="0"/>
                              <a:ea typeface="Cambria Math" panose="02040503050406030204" pitchFamily="18" charset="0"/>
                            </a:rPr>
                          </m:ctrlPr>
                        </m:fPr>
                        <m:num>
                          <m:r>
                            <a:rPr lang="it-IT" sz="2000" b="1" i="1" smtClean="0">
                              <a:solidFill>
                                <a:schemeClr val="tx1"/>
                              </a:solidFill>
                              <a:latin typeface="Cambria Math" panose="02040503050406030204" pitchFamily="18" charset="0"/>
                              <a:ea typeface="Cambria Math" panose="02040503050406030204" pitchFamily="18" charset="0"/>
                            </a:rPr>
                            <m:t>𝟏</m:t>
                          </m:r>
                        </m:num>
                        <m:den>
                          <m:sSubSup>
                            <m:sSubSupPr>
                              <m:ctrlPr>
                                <a:rPr lang="it-IT" sz="2000" b="1" i="1" smtClean="0">
                                  <a:solidFill>
                                    <a:schemeClr val="tx1"/>
                                  </a:solidFill>
                                  <a:latin typeface="Cambria Math" panose="02040503050406030204" pitchFamily="18" charset="0"/>
                                  <a:ea typeface="Cambria Math" panose="02040503050406030204" pitchFamily="18" charset="0"/>
                                </a:rPr>
                              </m:ctrlPr>
                            </m:sSubSupPr>
                            <m:e>
                              <m:r>
                                <a:rPr lang="it-IT" sz="2000" b="1" i="1" smtClean="0">
                                  <a:solidFill>
                                    <a:schemeClr val="tx1"/>
                                  </a:solidFill>
                                  <a:latin typeface="Cambria Math" panose="02040503050406030204" pitchFamily="18" charset="0"/>
                                  <a:ea typeface="Cambria Math" panose="02040503050406030204" pitchFamily="18" charset="0"/>
                                </a:rPr>
                                <m:t>𝝈</m:t>
                              </m:r>
                            </m:e>
                            <m:sub>
                              <m:r>
                                <a:rPr lang="it-IT" sz="2000" b="1" i="1" smtClean="0">
                                  <a:solidFill>
                                    <a:schemeClr val="tx1"/>
                                  </a:solidFill>
                                  <a:latin typeface="Cambria Math" panose="02040503050406030204" pitchFamily="18" charset="0"/>
                                  <a:ea typeface="Cambria Math" panose="02040503050406030204" pitchFamily="18" charset="0"/>
                                </a:rPr>
                                <m:t>𝒛</m:t>
                              </m:r>
                            </m:sub>
                            <m:sup>
                              <m:r>
                                <a:rPr lang="it-IT" sz="2000" b="1" i="1" smtClean="0">
                                  <a:solidFill>
                                    <a:schemeClr val="tx1"/>
                                  </a:solidFill>
                                  <a:latin typeface="Cambria Math" panose="02040503050406030204" pitchFamily="18" charset="0"/>
                                  <a:ea typeface="Cambria Math" panose="02040503050406030204" pitchFamily="18" charset="0"/>
                                </a:rPr>
                                <m:t>𝟐</m:t>
                              </m:r>
                            </m:sup>
                          </m:sSubSup>
                        </m:den>
                      </m:f>
                    </m:oMath>
                  </m:oMathPara>
                </a14:m>
                <a:endParaRPr lang="en-GB" sz="2000" b="1" dirty="0">
                  <a:solidFill>
                    <a:schemeClr val="tx1"/>
                  </a:solidFill>
                </a:endParaRPr>
              </a:p>
            </p:txBody>
          </p:sp>
        </mc:Choice>
        <mc:Fallback xmlns="">
          <p:sp>
            <p:nvSpPr>
              <p:cNvPr id="6" name="CasellaDiTesto 7">
                <a:extLst>
                  <a:ext uri="{FF2B5EF4-FFF2-40B4-BE49-F238E27FC236}">
                    <a16:creationId xmlns:a16="http://schemas.microsoft.com/office/drawing/2014/main" id="{B985C50A-7DBE-D79D-A98C-8F5CBC175C17}"/>
                  </a:ext>
                </a:extLst>
              </p:cNvPr>
              <p:cNvSpPr txBox="1">
                <a:spLocks noRot="1" noChangeAspect="1" noMove="1" noResize="1" noEditPoints="1" noAdjustHandles="1" noChangeArrowheads="1" noChangeShapeType="1" noTextEdit="1"/>
              </p:cNvSpPr>
              <p:nvPr/>
            </p:nvSpPr>
            <p:spPr>
              <a:xfrm>
                <a:off x="1136932" y="3836864"/>
                <a:ext cx="3260701" cy="702756"/>
              </a:xfrm>
              <a:prstGeom prst="rect">
                <a:avLst/>
              </a:prstGeom>
              <a:blipFill>
                <a:blip r:embed="rId3"/>
                <a:stretch>
                  <a:fillRect l="-775" r="-388" b="-1578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CasellaDiTesto 8">
                <a:extLst>
                  <a:ext uri="{FF2B5EF4-FFF2-40B4-BE49-F238E27FC236}">
                    <a16:creationId xmlns:a16="http://schemas.microsoft.com/office/drawing/2014/main" id="{B7B9FEFA-3571-1246-6F90-772C903C3E55}"/>
                  </a:ext>
                </a:extLst>
              </p:cNvPr>
              <p:cNvSpPr txBox="1"/>
              <p:nvPr/>
            </p:nvSpPr>
            <p:spPr>
              <a:xfrm>
                <a:off x="946403" y="4720313"/>
                <a:ext cx="3541354" cy="1096967"/>
              </a:xfrm>
              <a:prstGeom prst="rect">
                <a:avLst/>
              </a:prstGeom>
              <a:noFill/>
              <a:ln>
                <a:solidFill>
                  <a:srgbClr val="000000"/>
                </a:solidFill>
                <a:prstDash val="dashDot"/>
              </a:ln>
            </p:spPr>
            <p:txBody>
              <a:bodyPr wrap="none" rtlCol="0">
                <a:spAutoFit/>
              </a:bodyPr>
              <a:lstStyle/>
              <a:p>
                <a:pPr algn="ctr"/>
                <a:r>
                  <a:rPr lang="en-GB" sz="1600" i="1" dirty="0">
                    <a:solidFill>
                      <a:srgbClr val="000000"/>
                    </a:solidFill>
                  </a:rPr>
                  <a:t>Initial condition from TW section exit</a:t>
                </a:r>
              </a:p>
              <a:p>
                <a:pPr algn="ctr"/>
                <a14:m>
                  <m:oMathPara xmlns:m="http://schemas.openxmlformats.org/officeDocument/2006/math">
                    <m:oMathParaPr>
                      <m:jc m:val="centerGroup"/>
                    </m:oMathParaPr>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𝑔</m:t>
                          </m:r>
                        </m:e>
                        <m:sub>
                          <m:r>
                            <a:rPr lang="it-IT" sz="1600" b="0" i="1" smtClean="0">
                              <a:solidFill>
                                <a:srgbClr val="000000"/>
                              </a:solidFill>
                              <a:latin typeface="Cambria Math" panose="02040503050406030204" pitchFamily="18" charset="0"/>
                            </a:rPr>
                            <m:t>𝑓𝑎𝑐</m:t>
                          </m:r>
                        </m:sub>
                      </m:sSub>
                      <m:r>
                        <a:rPr lang="it-IT" sz="1600" b="0" i="1" smtClean="0">
                          <a:solidFill>
                            <a:srgbClr val="000000"/>
                          </a:solidFill>
                          <a:latin typeface="Cambria Math" panose="02040503050406030204" pitchFamily="18" charset="0"/>
                        </a:rPr>
                        <m:t>=1.5</m:t>
                      </m:r>
                    </m:oMath>
                  </m:oMathPara>
                </a14:m>
                <a:endParaRPr lang="it-IT" sz="1600" b="0" i="1" dirty="0">
                  <a:solidFill>
                    <a:srgbClr val="000000"/>
                  </a:solidFill>
                </a:endParaRPr>
              </a:p>
              <a:p>
                <a:pPr algn="ctr"/>
                <a14:m>
                  <m:oMathPara xmlns:m="http://schemas.openxmlformats.org/officeDocument/2006/math">
                    <m:oMathParaPr>
                      <m:jc m:val="centerGroup"/>
                    </m:oMathParaPr>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𝑄</m:t>
                          </m:r>
                        </m:e>
                        <m:sub>
                          <m:r>
                            <a:rPr lang="it-IT" sz="1600" b="0" i="1" smtClean="0">
                              <a:solidFill>
                                <a:srgbClr val="000000"/>
                              </a:solidFill>
                              <a:latin typeface="Cambria Math" panose="02040503050406030204" pitchFamily="18" charset="0"/>
                            </a:rPr>
                            <m:t>𝑏</m:t>
                          </m:r>
                        </m:sub>
                      </m:sSub>
                      <m:r>
                        <a:rPr lang="it-IT" sz="1600" b="0" i="1" smtClean="0">
                          <a:solidFill>
                            <a:srgbClr val="000000"/>
                          </a:solidFill>
                          <a:latin typeface="Cambria Math" panose="02040503050406030204" pitchFamily="18" charset="0"/>
                        </a:rPr>
                        <m:t>=250 </m:t>
                      </m:r>
                      <m:r>
                        <a:rPr lang="it-IT" sz="1600" b="0" i="1" smtClean="0">
                          <a:solidFill>
                            <a:srgbClr val="000000"/>
                          </a:solidFill>
                          <a:latin typeface="Cambria Math" panose="02040503050406030204" pitchFamily="18" charset="0"/>
                        </a:rPr>
                        <m:t>𝑝𝐶</m:t>
                      </m:r>
                    </m:oMath>
                  </m:oMathPara>
                </a14:m>
                <a:endParaRPr lang="en-GB" sz="1600" i="1" dirty="0">
                  <a:solidFill>
                    <a:srgbClr val="000000"/>
                  </a:solidFill>
                </a:endParaRPr>
              </a:p>
              <a:p>
                <a:pPr algn="ctr"/>
                <a14:m>
                  <m:oMathPara xmlns:m="http://schemas.openxmlformats.org/officeDocument/2006/math">
                    <m:oMathParaPr>
                      <m:jc m:val="centerGroup"/>
                    </m:oMathParaPr>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𝛽</m:t>
                          </m:r>
                        </m:e>
                        <m:sub>
                          <m:r>
                            <a:rPr lang="it-IT" sz="1600" b="0" i="1" smtClean="0">
                              <a:solidFill>
                                <a:srgbClr val="000000"/>
                              </a:solidFill>
                              <a:latin typeface="Cambria Math" panose="02040503050406030204" pitchFamily="18" charset="0"/>
                            </a:rPr>
                            <m:t>0</m:t>
                          </m:r>
                        </m:sub>
                      </m:sSub>
                      <m:r>
                        <a:rPr lang="it-IT" sz="1600" b="0" i="1" smtClean="0">
                          <a:solidFill>
                            <a:srgbClr val="000000"/>
                          </a:solidFill>
                          <a:latin typeface="Cambria Math" panose="02040503050406030204" pitchFamily="18" charset="0"/>
                        </a:rPr>
                        <m:t>=0.9933, </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𝛾</m:t>
                          </m:r>
                        </m:e>
                        <m:sub>
                          <m:r>
                            <a:rPr lang="it-IT" sz="1600" b="0" i="1" smtClean="0">
                              <a:solidFill>
                                <a:srgbClr val="000000"/>
                              </a:solidFill>
                              <a:latin typeface="Cambria Math" panose="02040503050406030204" pitchFamily="18" charset="0"/>
                            </a:rPr>
                            <m:t>0</m:t>
                          </m:r>
                        </m:sub>
                      </m:sSub>
                      <m:r>
                        <a:rPr lang="it-IT" sz="1600" b="0" i="1" smtClean="0">
                          <a:solidFill>
                            <a:srgbClr val="000000"/>
                          </a:solidFill>
                          <a:latin typeface="Cambria Math" panose="02040503050406030204" pitchFamily="18" charset="0"/>
                        </a:rPr>
                        <m:t>=8.6678</m:t>
                      </m:r>
                    </m:oMath>
                  </m:oMathPara>
                </a14:m>
                <a:endParaRPr lang="en-GB" sz="1600" i="1" dirty="0">
                  <a:solidFill>
                    <a:srgbClr val="000000"/>
                  </a:solidFill>
                </a:endParaRPr>
              </a:p>
            </p:txBody>
          </p:sp>
        </mc:Choice>
        <mc:Fallback xmlns="">
          <p:sp>
            <p:nvSpPr>
              <p:cNvPr id="7" name="CasellaDiTesto 8">
                <a:extLst>
                  <a:ext uri="{FF2B5EF4-FFF2-40B4-BE49-F238E27FC236}">
                    <a16:creationId xmlns:a16="http://schemas.microsoft.com/office/drawing/2014/main" id="{B7B9FEFA-3571-1246-6F90-772C903C3E55}"/>
                  </a:ext>
                </a:extLst>
              </p:cNvPr>
              <p:cNvSpPr txBox="1">
                <a:spLocks noRot="1" noChangeAspect="1" noMove="1" noResize="1" noEditPoints="1" noAdjustHandles="1" noChangeArrowheads="1" noChangeShapeType="1" noTextEdit="1"/>
              </p:cNvSpPr>
              <p:nvPr/>
            </p:nvSpPr>
            <p:spPr>
              <a:xfrm>
                <a:off x="946403" y="4720313"/>
                <a:ext cx="3541354" cy="1096967"/>
              </a:xfrm>
              <a:prstGeom prst="rect">
                <a:avLst/>
              </a:prstGeom>
              <a:blipFill>
                <a:blip r:embed="rId4"/>
                <a:stretch>
                  <a:fillRect t="-1136" b="-2273"/>
                </a:stretch>
              </a:blipFill>
              <a:ln>
                <a:solidFill>
                  <a:srgbClr val="000000"/>
                </a:solidFill>
                <a:prstDash val="dashDot"/>
              </a:ln>
            </p:spPr>
            <p:txBody>
              <a:bodyPr/>
              <a:lstStyle/>
              <a:p>
                <a:r>
                  <a:rPr lang="en-IT">
                    <a:noFill/>
                  </a:rPr>
                  <a:t> </a:t>
                </a:r>
              </a:p>
            </p:txBody>
          </p:sp>
        </mc:Fallback>
      </mc:AlternateContent>
      <p:pic>
        <p:nvPicPr>
          <p:cNvPr id="8" name="Immagine 10">
            <a:extLst>
              <a:ext uri="{FF2B5EF4-FFF2-40B4-BE49-F238E27FC236}">
                <a16:creationId xmlns:a16="http://schemas.microsoft.com/office/drawing/2014/main" id="{6147F22D-B376-195B-5622-4269E750F003}"/>
              </a:ext>
            </a:extLst>
          </p:cNvPr>
          <p:cNvPicPr>
            <a:picLocks noChangeAspect="1"/>
          </p:cNvPicPr>
          <p:nvPr/>
        </p:nvPicPr>
        <p:blipFill>
          <a:blip r:embed="rId5"/>
          <a:stretch>
            <a:fillRect/>
          </a:stretch>
        </p:blipFill>
        <p:spPr>
          <a:xfrm>
            <a:off x="4862980" y="1424493"/>
            <a:ext cx="7226300" cy="4470400"/>
          </a:xfrm>
          <a:prstGeom prst="rect">
            <a:avLst/>
          </a:prstGeom>
        </p:spPr>
      </p:pic>
      <mc:AlternateContent xmlns:mc="http://schemas.openxmlformats.org/markup-compatibility/2006" xmlns:a14="http://schemas.microsoft.com/office/drawing/2010/main">
        <mc:Choice Requires="a14">
          <p:sp>
            <p:nvSpPr>
              <p:cNvPr id="9" name="CasellaDiTesto 24">
                <a:extLst>
                  <a:ext uri="{FF2B5EF4-FFF2-40B4-BE49-F238E27FC236}">
                    <a16:creationId xmlns:a16="http://schemas.microsoft.com/office/drawing/2014/main" id="{F5C31468-6D81-7D95-A083-A25E39B8CD6C}"/>
                  </a:ext>
                </a:extLst>
              </p:cNvPr>
              <p:cNvSpPr txBox="1"/>
              <p:nvPr/>
            </p:nvSpPr>
            <p:spPr>
              <a:xfrm>
                <a:off x="1519264" y="2050299"/>
                <a:ext cx="2456570" cy="667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𝜆</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𝜁</m:t>
                          </m:r>
                        </m:e>
                      </m:d>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3</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𝑄</m:t>
                              </m:r>
                            </m:e>
                            <m:sub>
                              <m:r>
                                <a:rPr lang="it-IT" sz="1600" b="0" i="1" smtClean="0">
                                  <a:solidFill>
                                    <a:srgbClr val="000000"/>
                                  </a:solidFill>
                                  <a:latin typeface="Cambria Math" panose="02040503050406030204" pitchFamily="18" charset="0"/>
                                </a:rPr>
                                <m:t>𝑏</m:t>
                              </m:r>
                            </m:sub>
                          </m:sSub>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𝑙</m:t>
                          </m:r>
                        </m:den>
                      </m:f>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1−</m:t>
                          </m:r>
                          <m:sSup>
                            <m:sSupPr>
                              <m:ctrlPr>
                                <a:rPr lang="it-IT" sz="1600" b="0" i="1" smtClean="0">
                                  <a:solidFill>
                                    <a:srgbClr val="000000"/>
                                  </a:solidFill>
                                  <a:latin typeface="Cambria Math" panose="02040503050406030204" pitchFamily="18" charset="0"/>
                                </a:rPr>
                              </m:ctrlPr>
                            </m:sSupPr>
                            <m:e>
                              <m:d>
                                <m:dPr>
                                  <m:ctrlPr>
                                    <a:rPr lang="it-IT" sz="1600" b="0" i="1" smtClean="0">
                                      <a:solidFill>
                                        <a:srgbClr val="000000"/>
                                      </a:solidFill>
                                      <a:latin typeface="Cambria Math" panose="02040503050406030204" pitchFamily="18" charset="0"/>
                                    </a:rPr>
                                  </m:ctrlPr>
                                </m:dPr>
                                <m:e>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𝜁</m:t>
                                      </m:r>
                                    </m:num>
                                    <m:den>
                                      <m:r>
                                        <a:rPr lang="it-IT" sz="1600" b="0" i="1" smtClean="0">
                                          <a:solidFill>
                                            <a:srgbClr val="000000"/>
                                          </a:solidFill>
                                          <a:latin typeface="Cambria Math" panose="02040503050406030204" pitchFamily="18" charset="0"/>
                                        </a:rPr>
                                        <m:t>𝑙</m:t>
                                      </m:r>
                                      <m:r>
                                        <a:rPr lang="it-IT" sz="1600" b="0" i="1" smtClean="0">
                                          <a:solidFill>
                                            <a:srgbClr val="000000"/>
                                          </a:solidFill>
                                          <a:latin typeface="Cambria Math" panose="02040503050406030204" pitchFamily="18" charset="0"/>
                                        </a:rPr>
                                        <m:t>/2</m:t>
                                      </m:r>
                                    </m:den>
                                  </m:f>
                                </m:e>
                              </m:d>
                            </m:e>
                            <m:sup>
                              <m:r>
                                <a:rPr lang="it-IT" sz="1600" b="0" i="1" smtClean="0">
                                  <a:solidFill>
                                    <a:srgbClr val="000000"/>
                                  </a:solidFill>
                                  <a:latin typeface="Cambria Math" panose="02040503050406030204" pitchFamily="18" charset="0"/>
                                </a:rPr>
                                <m:t>2</m:t>
                              </m:r>
                            </m:sup>
                          </m:sSup>
                        </m:e>
                      </m:d>
                    </m:oMath>
                  </m:oMathPara>
                </a14:m>
                <a:endParaRPr lang="en-GB" sz="1600" dirty="0">
                  <a:solidFill>
                    <a:srgbClr val="000000"/>
                  </a:solidFill>
                </a:endParaRPr>
              </a:p>
            </p:txBody>
          </p:sp>
        </mc:Choice>
        <mc:Fallback xmlns="">
          <p:sp>
            <p:nvSpPr>
              <p:cNvPr id="9" name="CasellaDiTesto 24">
                <a:extLst>
                  <a:ext uri="{FF2B5EF4-FFF2-40B4-BE49-F238E27FC236}">
                    <a16:creationId xmlns:a16="http://schemas.microsoft.com/office/drawing/2014/main" id="{F5C31468-6D81-7D95-A083-A25E39B8CD6C}"/>
                  </a:ext>
                </a:extLst>
              </p:cNvPr>
              <p:cNvSpPr txBox="1">
                <a:spLocks noRot="1" noChangeAspect="1" noMove="1" noResize="1" noEditPoints="1" noAdjustHandles="1" noChangeArrowheads="1" noChangeShapeType="1" noTextEdit="1"/>
              </p:cNvSpPr>
              <p:nvPr/>
            </p:nvSpPr>
            <p:spPr>
              <a:xfrm>
                <a:off x="1519264" y="2050299"/>
                <a:ext cx="2456570" cy="667747"/>
              </a:xfrm>
              <a:prstGeom prst="rect">
                <a:avLst/>
              </a:prstGeom>
              <a:blipFill>
                <a:blip r:embed="rId6"/>
                <a:stretch>
                  <a:fillRect b="-3704"/>
                </a:stretch>
              </a:blipFill>
            </p:spPr>
            <p:txBody>
              <a:bodyPr/>
              <a:lstStyle/>
              <a:p>
                <a:r>
                  <a:rPr lang="en-IT">
                    <a:noFill/>
                  </a:rPr>
                  <a:t> </a:t>
                </a:r>
              </a:p>
            </p:txBody>
          </p:sp>
        </mc:Fallback>
      </mc:AlternateContent>
      <p:sp>
        <p:nvSpPr>
          <p:cNvPr id="10" name="CasellaDiTesto 25">
            <a:extLst>
              <a:ext uri="{FF2B5EF4-FFF2-40B4-BE49-F238E27FC236}">
                <a16:creationId xmlns:a16="http://schemas.microsoft.com/office/drawing/2014/main" id="{86F3A962-4450-6947-E9ED-1F803C12D0DA}"/>
              </a:ext>
            </a:extLst>
          </p:cNvPr>
          <p:cNvSpPr txBox="1"/>
          <p:nvPr/>
        </p:nvSpPr>
        <p:spPr>
          <a:xfrm>
            <a:off x="465605" y="1681581"/>
            <a:ext cx="4051109" cy="338554"/>
          </a:xfrm>
          <a:prstGeom prst="rect">
            <a:avLst/>
          </a:prstGeom>
          <a:noFill/>
        </p:spPr>
        <p:txBody>
          <a:bodyPr wrap="none" rtlCol="0">
            <a:spAutoFit/>
          </a:bodyPr>
          <a:lstStyle/>
          <a:p>
            <a:pPr marL="285750" indent="-285750">
              <a:buFont typeface="Arial" panose="020B0604020202020204" pitchFamily="34" charset="0"/>
              <a:buChar char="•"/>
            </a:pPr>
            <a:r>
              <a:rPr lang="en-GB" sz="1600" dirty="0">
                <a:solidFill>
                  <a:srgbClr val="000000"/>
                </a:solidFill>
              </a:rPr>
              <a:t>Longitudinal charge density (parabolic):</a:t>
            </a:r>
          </a:p>
        </p:txBody>
      </p:sp>
      <p:sp>
        <p:nvSpPr>
          <p:cNvPr id="15" name="Slide Number Placeholder 12">
            <a:extLst>
              <a:ext uri="{FF2B5EF4-FFF2-40B4-BE49-F238E27FC236}">
                <a16:creationId xmlns:a16="http://schemas.microsoft.com/office/drawing/2014/main" id="{37109A86-2A6D-55B6-5344-D6EED8FA6B6E}"/>
              </a:ext>
            </a:extLst>
          </p:cNvPr>
          <p:cNvSpPr txBox="1">
            <a:spLocks/>
          </p:cNvSpPr>
          <p:nvPr/>
        </p:nvSpPr>
        <p:spPr bwMode="auto">
          <a:xfrm>
            <a:off x="-1570210" y="64008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IT"/>
            </a:defPPr>
            <a:lvl1pPr algn="r" rtl="0" eaLnBrk="0" fontAlgn="base" hangingPunct="0">
              <a:spcBef>
                <a:spcPct val="0"/>
              </a:spcBef>
              <a:spcAft>
                <a:spcPct val="0"/>
              </a:spcAft>
              <a:defRPr sz="1100" kern="1200">
                <a:solidFill>
                  <a:schemeClr val="bg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9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00" kern="1200">
                <a:solidFill>
                  <a:schemeClr val="bg1"/>
                </a:solidFill>
                <a:latin typeface="Arial" panose="020B0604020202020204" pitchFamily="34" charset="0"/>
                <a:ea typeface="ＭＳ Ｐゴシック" panose="020B0600070205080204" pitchFamily="34" charset="-128"/>
                <a:cs typeface="+mn-cs"/>
              </a:defRPr>
            </a:lvl9pPr>
          </a:lstStyle>
          <a:p>
            <a:fld id="{8C040421-F528-D34B-91AA-63D6B829327A}" type="slidenum">
              <a:rPr lang="en-IT" sz="1200" smtClean="0"/>
              <a:pPr/>
              <a:t>35</a:t>
            </a:fld>
            <a:endParaRPr lang="en-IT" sz="1200" dirty="0"/>
          </a:p>
        </p:txBody>
      </p:sp>
      <p:sp>
        <p:nvSpPr>
          <p:cNvPr id="16" name="TextBox 15">
            <a:extLst>
              <a:ext uri="{FF2B5EF4-FFF2-40B4-BE49-F238E27FC236}">
                <a16:creationId xmlns:a16="http://schemas.microsoft.com/office/drawing/2014/main" id="{A5588EC5-103C-A6B0-6D2F-D06F4D031A93}"/>
              </a:ext>
            </a:extLst>
          </p:cNvPr>
          <p:cNvSpPr txBox="1"/>
          <p:nvPr/>
        </p:nvSpPr>
        <p:spPr>
          <a:xfrm>
            <a:off x="10028448" y="6357977"/>
            <a:ext cx="2052165" cy="276999"/>
          </a:xfrm>
          <a:prstGeom prst="rect">
            <a:avLst/>
          </a:prstGeom>
          <a:noFill/>
        </p:spPr>
        <p:txBody>
          <a:bodyPr wrap="none" rtlCol="0">
            <a:spAutoFit/>
          </a:bodyPr>
          <a:lstStyle/>
          <a:p>
            <a:r>
              <a:rPr lang="en-GB" sz="1200" dirty="0"/>
              <a:t>m</a:t>
            </a:r>
            <a:r>
              <a:rPr lang="en-IT" sz="1200" dirty="0"/>
              <a:t>artina.carillo@uniroma1.it</a:t>
            </a:r>
          </a:p>
        </p:txBody>
      </p:sp>
      <p:sp>
        <p:nvSpPr>
          <p:cNvPr id="17" name="TextBox 16">
            <a:extLst>
              <a:ext uri="{FF2B5EF4-FFF2-40B4-BE49-F238E27FC236}">
                <a16:creationId xmlns:a16="http://schemas.microsoft.com/office/drawing/2014/main" id="{D984AC92-1C77-E4BF-7AC3-02D8F18665A9}"/>
              </a:ext>
            </a:extLst>
          </p:cNvPr>
          <p:cNvSpPr txBox="1"/>
          <p:nvPr/>
        </p:nvSpPr>
        <p:spPr>
          <a:xfrm>
            <a:off x="4421643" y="6352401"/>
            <a:ext cx="3533531" cy="276999"/>
          </a:xfrm>
          <a:prstGeom prst="rect">
            <a:avLst/>
          </a:prstGeom>
          <a:noFill/>
        </p:spPr>
        <p:txBody>
          <a:bodyPr wrap="none" rtlCol="0">
            <a:spAutoFit/>
          </a:bodyPr>
          <a:lstStyle/>
          <a:p>
            <a:r>
              <a:rPr lang="en-GB" sz="1200" dirty="0">
                <a:effectLst/>
                <a:latin typeface="CMR17"/>
              </a:rPr>
              <a:t>Beam dynamics of RF guns for high brightness beams </a:t>
            </a:r>
            <a:endParaRPr lang="en-IT" sz="1200" dirty="0"/>
          </a:p>
        </p:txBody>
      </p:sp>
      <p:sp>
        <p:nvSpPr>
          <p:cNvPr id="2" name="Footer Placeholder 1">
            <a:extLst>
              <a:ext uri="{FF2B5EF4-FFF2-40B4-BE49-F238E27FC236}">
                <a16:creationId xmlns:a16="http://schemas.microsoft.com/office/drawing/2014/main" id="{7E95627C-871B-CC21-602C-C6D2EE5710B1}"/>
              </a:ext>
            </a:extLst>
          </p:cNvPr>
          <p:cNvSpPr>
            <a:spLocks noGrp="1"/>
          </p:cNvSpPr>
          <p:nvPr>
            <p:ph type="ftr" sz="quarter" idx="11"/>
          </p:nvPr>
        </p:nvSpPr>
        <p:spPr/>
        <p:txBody>
          <a:bodyPr/>
          <a:lstStyle/>
          <a:p>
            <a:r>
              <a:rPr lang="en-GB"/>
              <a:t>Beam Dynamics of high brightness beams in RF photoinjector</a:t>
            </a:r>
            <a:endParaRPr lang="en-IT"/>
          </a:p>
        </p:txBody>
      </p:sp>
      <p:sp>
        <p:nvSpPr>
          <p:cNvPr id="11" name="Slide Number Placeholder 10">
            <a:extLst>
              <a:ext uri="{FF2B5EF4-FFF2-40B4-BE49-F238E27FC236}">
                <a16:creationId xmlns:a16="http://schemas.microsoft.com/office/drawing/2014/main" id="{6249CAE3-12FE-1E07-160A-4AFD2D073D5F}"/>
              </a:ext>
            </a:extLst>
          </p:cNvPr>
          <p:cNvSpPr>
            <a:spLocks noGrp="1"/>
          </p:cNvSpPr>
          <p:nvPr>
            <p:ph type="sldNum" sz="quarter" idx="12"/>
          </p:nvPr>
        </p:nvSpPr>
        <p:spPr/>
        <p:txBody>
          <a:bodyPr/>
          <a:lstStyle/>
          <a:p>
            <a:fld id="{423FAE88-FE44-0B47-88A3-ABDC25BA5526}" type="slidenum">
              <a:rPr lang="en-IT" smtClean="0"/>
              <a:t>35</a:t>
            </a:fld>
            <a:endParaRPr lang="en-IT"/>
          </a:p>
        </p:txBody>
      </p:sp>
    </p:spTree>
    <p:extLst>
      <p:ext uri="{BB962C8B-B14F-4D97-AF65-F5344CB8AC3E}">
        <p14:creationId xmlns:p14="http://schemas.microsoft.com/office/powerpoint/2010/main" val="5763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Immagine 26">
            <a:extLst>
              <a:ext uri="{FF2B5EF4-FFF2-40B4-BE49-F238E27FC236}">
                <a16:creationId xmlns:a16="http://schemas.microsoft.com/office/drawing/2014/main" id="{EF86372C-789B-E846-F10A-ED2041772C45}"/>
              </a:ext>
            </a:extLst>
          </p:cNvPr>
          <p:cNvPicPr>
            <a:picLocks noChangeAspect="1"/>
          </p:cNvPicPr>
          <p:nvPr/>
        </p:nvPicPr>
        <p:blipFill>
          <a:blip r:embed="rId2"/>
          <a:stretch>
            <a:fillRect/>
          </a:stretch>
        </p:blipFill>
        <p:spPr>
          <a:xfrm>
            <a:off x="5517808" y="2632670"/>
            <a:ext cx="5757107" cy="3422380"/>
          </a:xfrm>
          <a:prstGeom prst="rect">
            <a:avLst/>
          </a:prstGeom>
        </p:spPr>
      </p:pic>
      <p:pic>
        <p:nvPicPr>
          <p:cNvPr id="21" name="Immagine 12">
            <a:extLst>
              <a:ext uri="{FF2B5EF4-FFF2-40B4-BE49-F238E27FC236}">
                <a16:creationId xmlns:a16="http://schemas.microsoft.com/office/drawing/2014/main" id="{952FAF7E-55EA-65F7-BE5E-BE8808950744}"/>
              </a:ext>
            </a:extLst>
          </p:cNvPr>
          <p:cNvPicPr>
            <a:picLocks noChangeAspect="1"/>
          </p:cNvPicPr>
          <p:nvPr/>
        </p:nvPicPr>
        <p:blipFill>
          <a:blip r:embed="rId3"/>
          <a:stretch>
            <a:fillRect/>
          </a:stretch>
        </p:blipFill>
        <p:spPr>
          <a:xfrm>
            <a:off x="117494" y="2256364"/>
            <a:ext cx="5400314" cy="3687736"/>
          </a:xfrm>
          <a:prstGeom prst="rect">
            <a:avLst/>
          </a:prstGeom>
        </p:spPr>
      </p:pic>
      <p:sp>
        <p:nvSpPr>
          <p:cNvPr id="24" name="CasellaDiTesto 4">
            <a:extLst>
              <a:ext uri="{FF2B5EF4-FFF2-40B4-BE49-F238E27FC236}">
                <a16:creationId xmlns:a16="http://schemas.microsoft.com/office/drawing/2014/main" id="{9E6493CF-6FB4-685D-E258-24C2151DB8C8}"/>
              </a:ext>
            </a:extLst>
          </p:cNvPr>
          <p:cNvSpPr txBox="1"/>
          <p:nvPr/>
        </p:nvSpPr>
        <p:spPr>
          <a:xfrm>
            <a:off x="2263533" y="117622"/>
            <a:ext cx="7595349" cy="1323439"/>
          </a:xfrm>
          <a:prstGeom prst="rect">
            <a:avLst/>
          </a:prstGeom>
          <a:noFill/>
        </p:spPr>
        <p:txBody>
          <a:bodyPr wrap="none" rtlCol="0" anchor="t">
            <a:spAutoFit/>
          </a:bodyPr>
          <a:lstStyle/>
          <a:p>
            <a:pPr algn="ctr"/>
            <a:r>
              <a:rPr lang="en-GB" sz="4000" b="1" dirty="0">
                <a:solidFill>
                  <a:schemeClr val="tx1"/>
                </a:solidFill>
                <a:latin typeface="+mj-lt"/>
              </a:rPr>
              <a:t>Envelope analysis in the drift: </a:t>
            </a:r>
          </a:p>
          <a:p>
            <a:pPr algn="ctr"/>
            <a:r>
              <a:rPr lang="en-GB" sz="4000" b="1" dirty="0">
                <a:solidFill>
                  <a:schemeClr val="tx1"/>
                </a:solidFill>
                <a:latin typeface="+mj-lt"/>
              </a:rPr>
              <a:t>Numerical solution (STEP 2)</a:t>
            </a:r>
          </a:p>
        </p:txBody>
      </p:sp>
      <mc:AlternateContent xmlns:mc="http://schemas.openxmlformats.org/markup-compatibility/2006" xmlns:a14="http://schemas.microsoft.com/office/drawing/2010/main">
        <mc:Choice Requires="a14">
          <p:sp>
            <p:nvSpPr>
              <p:cNvPr id="25" name="CasellaDiTesto 5">
                <a:extLst>
                  <a:ext uri="{FF2B5EF4-FFF2-40B4-BE49-F238E27FC236}">
                    <a16:creationId xmlns:a16="http://schemas.microsoft.com/office/drawing/2014/main" id="{DE60E0F6-3B38-B4DB-0384-46935B93D7C0}"/>
                  </a:ext>
                </a:extLst>
              </p:cNvPr>
              <p:cNvSpPr txBox="1"/>
              <p:nvPr/>
            </p:nvSpPr>
            <p:spPr>
              <a:xfrm>
                <a:off x="542124" y="1513910"/>
                <a:ext cx="4975684" cy="584775"/>
              </a:xfrm>
              <a:prstGeom prst="rect">
                <a:avLst/>
              </a:prstGeom>
              <a:noFill/>
            </p:spPr>
            <p:txBody>
              <a:bodyPr wrap="square" rtlCol="0">
                <a:spAutoFit/>
              </a:bodyPr>
              <a:lstStyle/>
              <a:p>
                <a:r>
                  <a:rPr lang="en-GB" sz="1600" dirty="0">
                    <a:solidFill>
                      <a:srgbClr val="000000"/>
                    </a:solidFill>
                  </a:rPr>
                  <a:t>Numerical solution of radial equation knowing the longitudinal solution, for a slice (</a:t>
                </a:r>
                <a14:m>
                  <m:oMath xmlns:m="http://schemas.openxmlformats.org/officeDocument/2006/math">
                    <m:r>
                      <a:rPr lang="it-IT" sz="1600" b="0" i="1" smtClean="0">
                        <a:solidFill>
                          <a:srgbClr val="000000"/>
                        </a:solidFill>
                        <a:latin typeface="Cambria Math" panose="02040503050406030204" pitchFamily="18" charset="0"/>
                      </a:rPr>
                      <m:t>𝜁</m:t>
                    </m:r>
                  </m:oMath>
                </a14:m>
                <a:r>
                  <a:rPr lang="en-GB" sz="1600" dirty="0">
                    <a:solidFill>
                      <a:srgbClr val="000000"/>
                    </a:solidFill>
                  </a:rPr>
                  <a:t> fixed):</a:t>
                </a:r>
              </a:p>
            </p:txBody>
          </p:sp>
        </mc:Choice>
        <mc:Fallback xmlns="">
          <p:sp>
            <p:nvSpPr>
              <p:cNvPr id="25" name="CasellaDiTesto 5">
                <a:extLst>
                  <a:ext uri="{FF2B5EF4-FFF2-40B4-BE49-F238E27FC236}">
                    <a16:creationId xmlns:a16="http://schemas.microsoft.com/office/drawing/2014/main" id="{DE60E0F6-3B38-B4DB-0384-46935B93D7C0}"/>
                  </a:ext>
                </a:extLst>
              </p:cNvPr>
              <p:cNvSpPr txBox="1">
                <a:spLocks noRot="1" noChangeAspect="1" noMove="1" noResize="1" noEditPoints="1" noAdjustHandles="1" noChangeArrowheads="1" noChangeShapeType="1" noTextEdit="1"/>
              </p:cNvSpPr>
              <p:nvPr/>
            </p:nvSpPr>
            <p:spPr>
              <a:xfrm>
                <a:off x="542124" y="1513910"/>
                <a:ext cx="4975684" cy="584775"/>
              </a:xfrm>
              <a:prstGeom prst="rect">
                <a:avLst/>
              </a:prstGeom>
              <a:blipFill>
                <a:blip r:embed="rId4"/>
                <a:stretch>
                  <a:fillRect l="-509" t="-4255" b="-1276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CasellaDiTesto 6">
                <a:extLst>
                  <a:ext uri="{FF2B5EF4-FFF2-40B4-BE49-F238E27FC236}">
                    <a16:creationId xmlns:a16="http://schemas.microsoft.com/office/drawing/2014/main" id="{A9F03F07-4BD2-4B2D-EFAA-8B4DE0AEF64C}"/>
                  </a:ext>
                </a:extLst>
              </p:cNvPr>
              <p:cNvSpPr txBox="1"/>
              <p:nvPr/>
            </p:nvSpPr>
            <p:spPr>
              <a:xfrm>
                <a:off x="5540009" y="1520578"/>
                <a:ext cx="2456570" cy="6677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𝜆</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𝜁</m:t>
                          </m:r>
                        </m:e>
                      </m:d>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3</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𝑄</m:t>
                              </m:r>
                            </m:e>
                            <m:sub>
                              <m:r>
                                <a:rPr lang="it-IT" sz="1600" b="0" i="1" smtClean="0">
                                  <a:solidFill>
                                    <a:srgbClr val="000000"/>
                                  </a:solidFill>
                                  <a:latin typeface="Cambria Math" panose="02040503050406030204" pitchFamily="18" charset="0"/>
                                </a:rPr>
                                <m:t>𝑏</m:t>
                              </m:r>
                            </m:sub>
                          </m:sSub>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𝑙</m:t>
                          </m:r>
                        </m:den>
                      </m:f>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1−</m:t>
                          </m:r>
                          <m:sSup>
                            <m:sSupPr>
                              <m:ctrlPr>
                                <a:rPr lang="it-IT" sz="1600" b="0" i="1" smtClean="0">
                                  <a:solidFill>
                                    <a:srgbClr val="000000"/>
                                  </a:solidFill>
                                  <a:latin typeface="Cambria Math" panose="02040503050406030204" pitchFamily="18" charset="0"/>
                                </a:rPr>
                              </m:ctrlPr>
                            </m:sSupPr>
                            <m:e>
                              <m:d>
                                <m:dPr>
                                  <m:ctrlPr>
                                    <a:rPr lang="it-IT" sz="1600" b="0" i="1" smtClean="0">
                                      <a:solidFill>
                                        <a:srgbClr val="000000"/>
                                      </a:solidFill>
                                      <a:latin typeface="Cambria Math" panose="02040503050406030204" pitchFamily="18" charset="0"/>
                                    </a:rPr>
                                  </m:ctrlPr>
                                </m:dPr>
                                <m:e>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𝜁</m:t>
                                      </m:r>
                                    </m:num>
                                    <m:den>
                                      <m:r>
                                        <a:rPr lang="it-IT" sz="1600" b="0" i="1" smtClean="0">
                                          <a:solidFill>
                                            <a:srgbClr val="000000"/>
                                          </a:solidFill>
                                          <a:latin typeface="Cambria Math" panose="02040503050406030204" pitchFamily="18" charset="0"/>
                                        </a:rPr>
                                        <m:t>𝑙</m:t>
                                      </m:r>
                                      <m:r>
                                        <a:rPr lang="it-IT" sz="1600" b="0" i="1" smtClean="0">
                                          <a:solidFill>
                                            <a:srgbClr val="000000"/>
                                          </a:solidFill>
                                          <a:latin typeface="Cambria Math" panose="02040503050406030204" pitchFamily="18" charset="0"/>
                                        </a:rPr>
                                        <m:t>/2</m:t>
                                      </m:r>
                                    </m:den>
                                  </m:f>
                                </m:e>
                              </m:d>
                            </m:e>
                            <m:sup>
                              <m:r>
                                <a:rPr lang="it-IT" sz="1600" b="0" i="1" smtClean="0">
                                  <a:solidFill>
                                    <a:srgbClr val="000000"/>
                                  </a:solidFill>
                                  <a:latin typeface="Cambria Math" panose="02040503050406030204" pitchFamily="18" charset="0"/>
                                </a:rPr>
                                <m:t>2</m:t>
                              </m:r>
                            </m:sup>
                          </m:sSup>
                        </m:e>
                      </m:d>
                    </m:oMath>
                  </m:oMathPara>
                </a14:m>
                <a:endParaRPr lang="en-GB" sz="1600" dirty="0">
                  <a:solidFill>
                    <a:srgbClr val="000000"/>
                  </a:solidFill>
                </a:endParaRPr>
              </a:p>
            </p:txBody>
          </p:sp>
        </mc:Choice>
        <mc:Fallback xmlns="">
          <p:sp>
            <p:nvSpPr>
              <p:cNvPr id="26" name="CasellaDiTesto 6">
                <a:extLst>
                  <a:ext uri="{FF2B5EF4-FFF2-40B4-BE49-F238E27FC236}">
                    <a16:creationId xmlns:a16="http://schemas.microsoft.com/office/drawing/2014/main" id="{A9F03F07-4BD2-4B2D-EFAA-8B4DE0AEF64C}"/>
                  </a:ext>
                </a:extLst>
              </p:cNvPr>
              <p:cNvSpPr txBox="1">
                <a:spLocks noRot="1" noChangeAspect="1" noMove="1" noResize="1" noEditPoints="1" noAdjustHandles="1" noChangeArrowheads="1" noChangeShapeType="1" noTextEdit="1"/>
              </p:cNvSpPr>
              <p:nvPr/>
            </p:nvSpPr>
            <p:spPr>
              <a:xfrm>
                <a:off x="5540009" y="1520578"/>
                <a:ext cx="2456570" cy="667747"/>
              </a:xfrm>
              <a:prstGeom prst="rect">
                <a:avLst/>
              </a:prstGeom>
              <a:blipFill>
                <a:blip r:embed="rId5"/>
                <a:stretch>
                  <a:fillRect b="-3704"/>
                </a:stretch>
              </a:blipFill>
            </p:spPr>
            <p:txBody>
              <a:bodyPr/>
              <a:lstStyle/>
              <a:p>
                <a:r>
                  <a:rPr lang="en-IT">
                    <a:noFill/>
                  </a:rPr>
                  <a:t> </a:t>
                </a:r>
              </a:p>
            </p:txBody>
          </p:sp>
        </mc:Fallback>
      </mc:AlternateContent>
      <p:sp>
        <p:nvSpPr>
          <p:cNvPr id="27" name="Ovale 7">
            <a:extLst>
              <a:ext uri="{FF2B5EF4-FFF2-40B4-BE49-F238E27FC236}">
                <a16:creationId xmlns:a16="http://schemas.microsoft.com/office/drawing/2014/main" id="{5851E3FA-893E-CFAE-C7E8-4AA269F2F1F5}"/>
              </a:ext>
            </a:extLst>
          </p:cNvPr>
          <p:cNvSpPr/>
          <p:nvPr/>
        </p:nvSpPr>
        <p:spPr>
          <a:xfrm>
            <a:off x="6469538" y="1863930"/>
            <a:ext cx="180474" cy="28875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cxnSp>
        <p:nvCxnSpPr>
          <p:cNvPr id="28" name="Connettore 2 9">
            <a:extLst>
              <a:ext uri="{FF2B5EF4-FFF2-40B4-BE49-F238E27FC236}">
                <a16:creationId xmlns:a16="http://schemas.microsoft.com/office/drawing/2014/main" id="{BD92AD65-D2E8-57AF-6507-DCB5BFCCE129}"/>
              </a:ext>
            </a:extLst>
          </p:cNvPr>
          <p:cNvCxnSpPr>
            <a:stCxn id="27" idx="4"/>
          </p:cNvCxnSpPr>
          <p:nvPr/>
        </p:nvCxnSpPr>
        <p:spPr>
          <a:xfrm flipH="1">
            <a:off x="6553759" y="2152687"/>
            <a:ext cx="6016" cy="1636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asellaDiTesto 10">
            <a:extLst>
              <a:ext uri="{FF2B5EF4-FFF2-40B4-BE49-F238E27FC236}">
                <a16:creationId xmlns:a16="http://schemas.microsoft.com/office/drawing/2014/main" id="{24E9DC69-41C1-1C80-F917-E7964800AC10}"/>
              </a:ext>
            </a:extLst>
          </p:cNvPr>
          <p:cNvSpPr txBox="1"/>
          <p:nvPr/>
        </p:nvSpPr>
        <p:spPr>
          <a:xfrm>
            <a:off x="5410006" y="2269681"/>
            <a:ext cx="2642070" cy="307777"/>
          </a:xfrm>
          <a:prstGeom prst="rect">
            <a:avLst/>
          </a:prstGeom>
          <a:noFill/>
        </p:spPr>
        <p:txBody>
          <a:bodyPr wrap="none" rtlCol="0">
            <a:spAutoFit/>
          </a:bodyPr>
          <a:lstStyle/>
          <a:p>
            <a:r>
              <a:rPr lang="en-GB" sz="1400" dirty="0">
                <a:solidFill>
                  <a:srgbClr val="000000"/>
                </a:solidFill>
              </a:rPr>
              <a:t>Longitudinal numerical solution</a:t>
            </a:r>
          </a:p>
        </p:txBody>
      </p:sp>
      <p:sp>
        <p:nvSpPr>
          <p:cNvPr id="30" name="Rettangolo con angoli arrotondati 11">
            <a:extLst>
              <a:ext uri="{FF2B5EF4-FFF2-40B4-BE49-F238E27FC236}">
                <a16:creationId xmlns:a16="http://schemas.microsoft.com/office/drawing/2014/main" id="{D6244693-6301-270D-5BCF-84005B47C5FA}"/>
              </a:ext>
            </a:extLst>
          </p:cNvPr>
          <p:cNvSpPr/>
          <p:nvPr/>
        </p:nvSpPr>
        <p:spPr>
          <a:xfrm>
            <a:off x="7285002" y="1544857"/>
            <a:ext cx="276727" cy="3698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cxnSp>
        <p:nvCxnSpPr>
          <p:cNvPr id="31" name="Connettore 2 13">
            <a:extLst>
              <a:ext uri="{FF2B5EF4-FFF2-40B4-BE49-F238E27FC236}">
                <a16:creationId xmlns:a16="http://schemas.microsoft.com/office/drawing/2014/main" id="{52874E50-840B-86AE-ABF3-99BDF3BAA99C}"/>
              </a:ext>
            </a:extLst>
          </p:cNvPr>
          <p:cNvCxnSpPr>
            <a:cxnSpLocks/>
          </p:cNvCxnSpPr>
          <p:nvPr/>
        </p:nvCxnSpPr>
        <p:spPr>
          <a:xfrm flipV="1">
            <a:off x="7570641" y="1546533"/>
            <a:ext cx="1286727" cy="291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CasellaDiTesto 14">
                <a:extLst>
                  <a:ext uri="{FF2B5EF4-FFF2-40B4-BE49-F238E27FC236}">
                    <a16:creationId xmlns:a16="http://schemas.microsoft.com/office/drawing/2014/main" id="{0DD9449D-163F-6CF3-1991-B3B2BD00B261}"/>
                  </a:ext>
                </a:extLst>
              </p:cNvPr>
              <p:cNvSpPr txBox="1"/>
              <p:nvPr/>
            </p:nvSpPr>
            <p:spPr>
              <a:xfrm>
                <a:off x="8944402" y="1250539"/>
                <a:ext cx="1107611" cy="5582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𝜁</m:t>
                      </m:r>
                      <m:r>
                        <a:rPr lang="it-IT" sz="1600" b="0" i="1" smtClean="0">
                          <a:solidFill>
                            <a:srgbClr val="000000"/>
                          </a:solidFill>
                          <a:latin typeface="Cambria Math" panose="02040503050406030204" pitchFamily="18" charset="0"/>
                        </a:rPr>
                        <m:t>=0, ±</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𝑙</m:t>
                          </m:r>
                        </m:num>
                        <m:den>
                          <m:r>
                            <a:rPr lang="it-IT" sz="1600" b="0" i="1" smtClean="0">
                              <a:solidFill>
                                <a:srgbClr val="000000"/>
                              </a:solidFill>
                              <a:latin typeface="Cambria Math" panose="02040503050406030204" pitchFamily="18" charset="0"/>
                            </a:rPr>
                            <m:t>4</m:t>
                          </m:r>
                        </m:den>
                      </m:f>
                    </m:oMath>
                  </m:oMathPara>
                </a14:m>
                <a:endParaRPr lang="en-GB" sz="1600" dirty="0">
                  <a:solidFill>
                    <a:srgbClr val="000000"/>
                  </a:solidFill>
                </a:endParaRPr>
              </a:p>
            </p:txBody>
          </p:sp>
        </mc:Choice>
        <mc:Fallback xmlns="">
          <p:sp>
            <p:nvSpPr>
              <p:cNvPr id="32" name="CasellaDiTesto 14">
                <a:extLst>
                  <a:ext uri="{FF2B5EF4-FFF2-40B4-BE49-F238E27FC236}">
                    <a16:creationId xmlns:a16="http://schemas.microsoft.com/office/drawing/2014/main" id="{0DD9449D-163F-6CF3-1991-B3B2BD00B261}"/>
                  </a:ext>
                </a:extLst>
              </p:cNvPr>
              <p:cNvSpPr txBox="1">
                <a:spLocks noRot="1" noChangeAspect="1" noMove="1" noResize="1" noEditPoints="1" noAdjustHandles="1" noChangeArrowheads="1" noChangeShapeType="1" noTextEdit="1"/>
              </p:cNvSpPr>
              <p:nvPr/>
            </p:nvSpPr>
            <p:spPr>
              <a:xfrm>
                <a:off x="8944402" y="1250539"/>
                <a:ext cx="1107611" cy="558230"/>
              </a:xfrm>
              <a:prstGeom prst="rect">
                <a:avLst/>
              </a:prstGeom>
              <a:blipFill>
                <a:blip r:embed="rId6"/>
                <a:stretch>
                  <a:fillRect b="-2222"/>
                </a:stretch>
              </a:blipFill>
            </p:spPr>
            <p:txBody>
              <a:bodyPr/>
              <a:lstStyle/>
              <a:p>
                <a:r>
                  <a:rPr lang="en-IT">
                    <a:noFill/>
                  </a:rPr>
                  <a:t> </a:t>
                </a:r>
              </a:p>
            </p:txBody>
          </p:sp>
        </mc:Fallback>
      </mc:AlternateContent>
      <p:grpSp>
        <p:nvGrpSpPr>
          <p:cNvPr id="38" name="Group 37">
            <a:extLst>
              <a:ext uri="{FF2B5EF4-FFF2-40B4-BE49-F238E27FC236}">
                <a16:creationId xmlns:a16="http://schemas.microsoft.com/office/drawing/2014/main" id="{3748DB41-855B-911D-B675-CD229780A135}"/>
              </a:ext>
            </a:extLst>
          </p:cNvPr>
          <p:cNvGrpSpPr/>
          <p:nvPr/>
        </p:nvGrpSpPr>
        <p:grpSpPr>
          <a:xfrm rot="20760603">
            <a:off x="7932568" y="1797061"/>
            <a:ext cx="1529753" cy="509143"/>
            <a:chOff x="7992341" y="1992636"/>
            <a:chExt cx="1529753" cy="509143"/>
          </a:xfrm>
        </p:grpSpPr>
        <p:sp>
          <p:nvSpPr>
            <p:cNvPr id="33" name="Freccia giù 16">
              <a:extLst>
                <a:ext uri="{FF2B5EF4-FFF2-40B4-BE49-F238E27FC236}">
                  <a16:creationId xmlns:a16="http://schemas.microsoft.com/office/drawing/2014/main" id="{993E8734-F273-2560-3C45-99333AD467AB}"/>
                </a:ext>
              </a:extLst>
            </p:cNvPr>
            <p:cNvSpPr/>
            <p:nvPr/>
          </p:nvSpPr>
          <p:spPr>
            <a:xfrm rot="17659419">
              <a:off x="8524910" y="1504595"/>
              <a:ext cx="509143" cy="1485225"/>
            </a:xfrm>
            <a:prstGeom prst="downArrow">
              <a:avLst>
                <a:gd name="adj1" fmla="val 52958"/>
                <a:gd name="adj2" fmla="val 9946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mc:AlternateContent xmlns:mc="http://schemas.openxmlformats.org/markup-compatibility/2006" xmlns:a14="http://schemas.microsoft.com/office/drawing/2010/main">
          <mc:Choice Requires="a14">
            <p:sp>
              <p:nvSpPr>
                <p:cNvPr id="34" name="CasellaDiTesto 17">
                  <a:extLst>
                    <a:ext uri="{FF2B5EF4-FFF2-40B4-BE49-F238E27FC236}">
                      <a16:creationId xmlns:a16="http://schemas.microsoft.com/office/drawing/2014/main" id="{43934F08-64D4-12F3-0DD0-61508B453F97}"/>
                    </a:ext>
                  </a:extLst>
                </p:cNvPr>
                <p:cNvSpPr txBox="1"/>
                <p:nvPr/>
              </p:nvSpPr>
              <p:spPr>
                <a:xfrm rot="1484321">
                  <a:off x="7992341" y="2046662"/>
                  <a:ext cx="139486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𝜆</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𝜁</m:t>
                            </m:r>
                          </m:e>
                        </m:d>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𝐼</m:t>
                        </m:r>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𝜁</m:t>
                        </m:r>
                        <m:r>
                          <a:rPr lang="it-IT" sz="1400" b="0" i="1" smtClean="0">
                            <a:solidFill>
                              <a:srgbClr val="000000"/>
                            </a:solidFill>
                            <a:latin typeface="Cambria Math" panose="02040503050406030204" pitchFamily="18" charset="0"/>
                          </a:rPr>
                          <m:t>)/</m:t>
                        </m:r>
                        <m:r>
                          <a:rPr lang="it-IT" sz="1400" b="0" i="1" smtClean="0">
                            <a:solidFill>
                              <a:srgbClr val="000000"/>
                            </a:solidFill>
                            <a:latin typeface="Cambria Math" panose="02040503050406030204" pitchFamily="18" charset="0"/>
                          </a:rPr>
                          <m:t>𝛽</m:t>
                        </m:r>
                        <m:r>
                          <a:rPr lang="it-IT" sz="1400" b="0" i="1" smtClean="0">
                            <a:solidFill>
                              <a:srgbClr val="000000"/>
                            </a:solidFill>
                            <a:latin typeface="Cambria Math" panose="02040503050406030204" pitchFamily="18" charset="0"/>
                          </a:rPr>
                          <m:t>𝑐</m:t>
                        </m:r>
                      </m:oMath>
                    </m:oMathPara>
                  </a14:m>
                  <a:endParaRPr lang="en-GB" sz="1400" dirty="0">
                    <a:solidFill>
                      <a:srgbClr val="000000"/>
                    </a:solidFill>
                  </a:endParaRPr>
                </a:p>
              </p:txBody>
            </p:sp>
          </mc:Choice>
          <mc:Fallback xmlns="">
            <p:sp>
              <p:nvSpPr>
                <p:cNvPr id="34" name="CasellaDiTesto 17">
                  <a:extLst>
                    <a:ext uri="{FF2B5EF4-FFF2-40B4-BE49-F238E27FC236}">
                      <a16:creationId xmlns:a16="http://schemas.microsoft.com/office/drawing/2014/main" id="{43934F08-64D4-12F3-0DD0-61508B453F97}"/>
                    </a:ext>
                  </a:extLst>
                </p:cNvPr>
                <p:cNvSpPr txBox="1">
                  <a:spLocks noRot="1" noChangeAspect="1" noMove="1" noResize="1" noEditPoints="1" noAdjustHandles="1" noChangeArrowheads="1" noChangeShapeType="1" noTextEdit="1"/>
                </p:cNvSpPr>
                <p:nvPr/>
              </p:nvSpPr>
              <p:spPr>
                <a:xfrm rot="1484321">
                  <a:off x="7992341" y="2046662"/>
                  <a:ext cx="1394869" cy="307777"/>
                </a:xfrm>
                <a:prstGeom prst="rect">
                  <a:avLst/>
                </a:prstGeom>
                <a:blipFill>
                  <a:blip r:embed="rId7"/>
                  <a:stretch>
                    <a:fillRect b="-4348"/>
                  </a:stretch>
                </a:blipFill>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35" name="CasellaDiTesto 18">
                <a:extLst>
                  <a:ext uri="{FF2B5EF4-FFF2-40B4-BE49-F238E27FC236}">
                    <a16:creationId xmlns:a16="http://schemas.microsoft.com/office/drawing/2014/main" id="{EF9E1893-C316-F823-D6B0-7FD172D3EDDD}"/>
                  </a:ext>
                </a:extLst>
              </p:cNvPr>
              <p:cNvSpPr txBox="1"/>
              <p:nvPr/>
            </p:nvSpPr>
            <p:spPr>
              <a:xfrm>
                <a:off x="9074770" y="2157571"/>
                <a:ext cx="3174139" cy="679032"/>
              </a:xfrm>
              <a:prstGeom prst="rect">
                <a:avLst/>
              </a:prstGeom>
              <a:noFill/>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sSubSup>
                        <m:sSubSupPr>
                          <m:ctrlPr>
                            <a:rPr lang="it-IT" sz="1800" b="1" i="1" smtClean="0">
                              <a:solidFill>
                                <a:srgbClr val="000000"/>
                              </a:solidFill>
                              <a:latin typeface="Cambria Math" panose="02040503050406030204" pitchFamily="18" charset="0"/>
                            </a:rPr>
                          </m:ctrlPr>
                        </m:sSubSupPr>
                        <m:e>
                          <m:r>
                            <a:rPr lang="it-IT" sz="1800" b="1" i="1" smtClean="0">
                              <a:solidFill>
                                <a:srgbClr val="000000"/>
                              </a:solidFill>
                              <a:latin typeface="Cambria Math" panose="02040503050406030204" pitchFamily="18" charset="0"/>
                            </a:rPr>
                            <m:t>𝝈</m:t>
                          </m:r>
                        </m:e>
                        <m:sub>
                          <m:r>
                            <a:rPr lang="it-IT" sz="1800" b="1" i="1" smtClean="0">
                              <a:solidFill>
                                <a:srgbClr val="000000"/>
                              </a:solidFill>
                              <a:latin typeface="Cambria Math" panose="02040503050406030204" pitchFamily="18" charset="0"/>
                            </a:rPr>
                            <m:t>𝒙</m:t>
                          </m:r>
                        </m:sub>
                        <m:sup>
                          <m:r>
                            <a:rPr lang="it-IT" sz="1800" b="1" i="1" smtClean="0">
                              <a:solidFill>
                                <a:srgbClr val="000000"/>
                              </a:solidFill>
                              <a:latin typeface="Cambria Math" panose="02040503050406030204" pitchFamily="18" charset="0"/>
                            </a:rPr>
                            <m:t>′′</m:t>
                          </m:r>
                        </m:sup>
                      </m:sSubSup>
                      <m:d>
                        <m:dPr>
                          <m:ctrlPr>
                            <a:rPr lang="it-IT" sz="1800" b="1" i="1" smtClean="0">
                              <a:solidFill>
                                <a:srgbClr val="000000"/>
                              </a:solidFill>
                              <a:latin typeface="Cambria Math" panose="02040503050406030204" pitchFamily="18" charset="0"/>
                            </a:rPr>
                          </m:ctrlPr>
                        </m:dPr>
                        <m:e>
                          <m:r>
                            <a:rPr lang="it-IT" sz="1800" b="1" i="1" smtClean="0">
                              <a:solidFill>
                                <a:srgbClr val="000000"/>
                              </a:solidFill>
                              <a:latin typeface="Cambria Math" panose="02040503050406030204" pitchFamily="18" charset="0"/>
                            </a:rPr>
                            <m:t>𝒛</m:t>
                          </m:r>
                          <m:r>
                            <a:rPr lang="it-IT" sz="1800" b="1" i="1" smtClean="0">
                              <a:solidFill>
                                <a:srgbClr val="000000"/>
                              </a:solidFill>
                              <a:latin typeface="Cambria Math" panose="02040503050406030204" pitchFamily="18" charset="0"/>
                            </a:rPr>
                            <m:t>,</m:t>
                          </m:r>
                          <m:r>
                            <a:rPr lang="it-IT" sz="1800" b="1" i="1" smtClean="0">
                              <a:solidFill>
                                <a:srgbClr val="000000"/>
                              </a:solidFill>
                              <a:latin typeface="Cambria Math" panose="02040503050406030204" pitchFamily="18" charset="0"/>
                            </a:rPr>
                            <m:t>𝜻</m:t>
                          </m:r>
                        </m:e>
                      </m:d>
                      <m:r>
                        <a:rPr lang="it-IT" sz="1800" b="1" i="1" smtClean="0">
                          <a:solidFill>
                            <a:srgbClr val="000000"/>
                          </a:solidFill>
                          <a:latin typeface="Cambria Math" panose="02040503050406030204" pitchFamily="18" charset="0"/>
                        </a:rPr>
                        <m:t>=</m:t>
                      </m:r>
                      <m:f>
                        <m:fPr>
                          <m:ctrlPr>
                            <a:rPr lang="it-IT" sz="1800" b="1" i="1">
                              <a:solidFill>
                                <a:srgbClr val="000000"/>
                              </a:solidFill>
                              <a:latin typeface="Cambria Math" panose="02040503050406030204" pitchFamily="18" charset="0"/>
                            </a:rPr>
                          </m:ctrlPr>
                        </m:fPr>
                        <m:num>
                          <m:r>
                            <a:rPr lang="it-IT" sz="1800" b="1" i="1">
                              <a:solidFill>
                                <a:srgbClr val="000000"/>
                              </a:solidFill>
                              <a:latin typeface="Cambria Math" panose="02040503050406030204" pitchFamily="18" charset="0"/>
                            </a:rPr>
                            <m:t>𝑰</m:t>
                          </m:r>
                          <m:d>
                            <m:dPr>
                              <m:ctrlPr>
                                <a:rPr lang="it-IT" sz="1800" b="1" i="1">
                                  <a:solidFill>
                                    <a:srgbClr val="000000"/>
                                  </a:solidFill>
                                  <a:latin typeface="Cambria Math" panose="02040503050406030204" pitchFamily="18" charset="0"/>
                                </a:rPr>
                              </m:ctrlPr>
                            </m:dPr>
                            <m:e>
                              <m:r>
                                <a:rPr lang="it-IT" sz="1800" b="1" i="1">
                                  <a:solidFill>
                                    <a:srgbClr val="000000"/>
                                  </a:solidFill>
                                  <a:latin typeface="Cambria Math" panose="02040503050406030204" pitchFamily="18" charset="0"/>
                                </a:rPr>
                                <m:t>𝜻</m:t>
                              </m:r>
                            </m:e>
                          </m:d>
                        </m:num>
                        <m:den>
                          <m:sSub>
                            <m:sSubPr>
                              <m:ctrlPr>
                                <a:rPr lang="it-IT" sz="1800" b="1" i="1">
                                  <a:solidFill>
                                    <a:srgbClr val="000000"/>
                                  </a:solidFill>
                                  <a:latin typeface="Cambria Math" panose="02040503050406030204" pitchFamily="18" charset="0"/>
                                </a:rPr>
                              </m:ctrlPr>
                            </m:sSubPr>
                            <m:e>
                              <m:r>
                                <a:rPr lang="it-IT" sz="1800" b="1" i="1" smtClean="0">
                                  <a:solidFill>
                                    <a:srgbClr val="000000"/>
                                  </a:solidFill>
                                  <a:latin typeface="Cambria Math" panose="02040503050406030204" pitchFamily="18" charset="0"/>
                                </a:rPr>
                                <m:t>𝟐</m:t>
                              </m:r>
                              <m:r>
                                <a:rPr lang="it-IT" sz="1800" b="1" i="1">
                                  <a:solidFill>
                                    <a:srgbClr val="000000"/>
                                  </a:solidFill>
                                  <a:latin typeface="Cambria Math" panose="02040503050406030204" pitchFamily="18" charset="0"/>
                                </a:rPr>
                                <m:t>𝑰</m:t>
                              </m:r>
                            </m:e>
                            <m:sub>
                              <m:r>
                                <a:rPr lang="it-IT" sz="1800" b="1" i="1">
                                  <a:solidFill>
                                    <a:srgbClr val="000000"/>
                                  </a:solidFill>
                                  <a:latin typeface="Cambria Math" panose="02040503050406030204" pitchFamily="18" charset="0"/>
                                </a:rPr>
                                <m:t>𝑨</m:t>
                              </m:r>
                            </m:sub>
                          </m:sSub>
                          <m:sSup>
                            <m:sSupPr>
                              <m:ctrlPr>
                                <a:rPr lang="it-IT" sz="1800" b="1" i="1">
                                  <a:solidFill>
                                    <a:srgbClr val="000000"/>
                                  </a:solidFill>
                                  <a:latin typeface="Cambria Math" panose="02040503050406030204" pitchFamily="18" charset="0"/>
                                </a:rPr>
                              </m:ctrlPr>
                            </m:sSupPr>
                            <m:e>
                              <m:r>
                                <a:rPr lang="it-IT" sz="1800" b="1" i="1">
                                  <a:solidFill>
                                    <a:srgbClr val="000000"/>
                                  </a:solidFill>
                                  <a:latin typeface="Cambria Math" panose="02040503050406030204" pitchFamily="18" charset="0"/>
                                </a:rPr>
                                <m:t>𝜷</m:t>
                              </m:r>
                            </m:e>
                            <m:sup>
                              <m:r>
                                <a:rPr lang="it-IT" sz="1800" b="1" i="1">
                                  <a:solidFill>
                                    <a:srgbClr val="000000"/>
                                  </a:solidFill>
                                  <a:latin typeface="Cambria Math" panose="02040503050406030204" pitchFamily="18" charset="0"/>
                                </a:rPr>
                                <m:t>𝟑</m:t>
                              </m:r>
                            </m:sup>
                          </m:sSup>
                          <m:sSup>
                            <m:sSupPr>
                              <m:ctrlPr>
                                <a:rPr lang="it-IT" sz="1800" b="1" i="1">
                                  <a:solidFill>
                                    <a:srgbClr val="000000"/>
                                  </a:solidFill>
                                  <a:latin typeface="Cambria Math" panose="02040503050406030204" pitchFamily="18" charset="0"/>
                                </a:rPr>
                              </m:ctrlPr>
                            </m:sSupPr>
                            <m:e>
                              <m:r>
                                <a:rPr lang="it-IT" sz="1800" b="1" i="1">
                                  <a:solidFill>
                                    <a:srgbClr val="000000"/>
                                  </a:solidFill>
                                  <a:latin typeface="Cambria Math" panose="02040503050406030204" pitchFamily="18" charset="0"/>
                                </a:rPr>
                                <m:t>𝜸</m:t>
                              </m:r>
                            </m:e>
                            <m:sup>
                              <m:r>
                                <a:rPr lang="it-IT" sz="1800" b="1" i="1">
                                  <a:solidFill>
                                    <a:srgbClr val="000000"/>
                                  </a:solidFill>
                                  <a:latin typeface="Cambria Math" panose="02040503050406030204" pitchFamily="18" charset="0"/>
                                </a:rPr>
                                <m:t>𝟑</m:t>
                              </m:r>
                            </m:sup>
                          </m:sSup>
                        </m:den>
                      </m:f>
                      <m:f>
                        <m:fPr>
                          <m:ctrlPr>
                            <a:rPr lang="it-IT" sz="1800" b="1" i="1">
                              <a:solidFill>
                                <a:srgbClr val="000000"/>
                              </a:solidFill>
                              <a:latin typeface="Cambria Math" panose="02040503050406030204" pitchFamily="18" charset="0"/>
                            </a:rPr>
                          </m:ctrlPr>
                        </m:fPr>
                        <m:num>
                          <m:r>
                            <a:rPr lang="it-IT" sz="1800" b="1" i="1">
                              <a:solidFill>
                                <a:srgbClr val="000000"/>
                              </a:solidFill>
                              <a:latin typeface="Cambria Math" panose="02040503050406030204" pitchFamily="18" charset="0"/>
                            </a:rPr>
                            <m:t>𝟏</m:t>
                          </m:r>
                        </m:num>
                        <m:den>
                          <m:sSub>
                            <m:sSubPr>
                              <m:ctrlPr>
                                <a:rPr lang="it-IT" sz="1800" b="1" i="1" smtClean="0">
                                  <a:solidFill>
                                    <a:srgbClr val="000000"/>
                                  </a:solidFill>
                                  <a:latin typeface="Cambria Math" panose="02040503050406030204" pitchFamily="18" charset="0"/>
                                </a:rPr>
                              </m:ctrlPr>
                            </m:sSubPr>
                            <m:e>
                              <m:r>
                                <a:rPr lang="it-IT" sz="1800" b="1" i="1" smtClean="0">
                                  <a:solidFill>
                                    <a:srgbClr val="000000"/>
                                  </a:solidFill>
                                  <a:latin typeface="Cambria Math" panose="02040503050406030204" pitchFamily="18" charset="0"/>
                                </a:rPr>
                                <m:t>𝝈</m:t>
                              </m:r>
                            </m:e>
                            <m:sub>
                              <m:r>
                                <a:rPr lang="it-IT" sz="1800" b="1" i="1" smtClean="0">
                                  <a:solidFill>
                                    <a:srgbClr val="000000"/>
                                  </a:solidFill>
                                  <a:latin typeface="Cambria Math" panose="02040503050406030204" pitchFamily="18" charset="0"/>
                                </a:rPr>
                                <m:t>𝒙</m:t>
                              </m:r>
                            </m:sub>
                          </m:sSub>
                          <m:r>
                            <a:rPr lang="it-IT" sz="1800" b="1" i="1">
                              <a:solidFill>
                                <a:srgbClr val="000000"/>
                              </a:solidFill>
                              <a:latin typeface="Cambria Math" panose="02040503050406030204" pitchFamily="18" charset="0"/>
                            </a:rPr>
                            <m:t>(</m:t>
                          </m:r>
                          <m:r>
                            <a:rPr lang="it-IT" sz="1800" b="1" i="1">
                              <a:solidFill>
                                <a:srgbClr val="000000"/>
                              </a:solidFill>
                              <a:latin typeface="Cambria Math" panose="02040503050406030204" pitchFamily="18" charset="0"/>
                            </a:rPr>
                            <m:t>𝒛</m:t>
                          </m:r>
                          <m:r>
                            <a:rPr lang="it-IT" sz="1800" b="1" i="1">
                              <a:solidFill>
                                <a:srgbClr val="000000"/>
                              </a:solidFill>
                              <a:latin typeface="Cambria Math" panose="02040503050406030204" pitchFamily="18" charset="0"/>
                            </a:rPr>
                            <m:t>, </m:t>
                          </m:r>
                          <m:r>
                            <a:rPr lang="it-IT" sz="1800" b="1" i="1">
                              <a:solidFill>
                                <a:srgbClr val="000000"/>
                              </a:solidFill>
                              <a:latin typeface="Cambria Math" panose="02040503050406030204" pitchFamily="18" charset="0"/>
                            </a:rPr>
                            <m:t>𝜻</m:t>
                          </m:r>
                          <m:r>
                            <a:rPr lang="it-IT" sz="1800" b="1" i="1">
                              <a:solidFill>
                                <a:srgbClr val="000000"/>
                              </a:solidFill>
                              <a:latin typeface="Cambria Math" panose="02040503050406030204" pitchFamily="18" charset="0"/>
                            </a:rPr>
                            <m:t>)</m:t>
                          </m:r>
                        </m:den>
                      </m:f>
                    </m:oMath>
                  </m:oMathPara>
                </a14:m>
                <a:endParaRPr lang="en-GB" sz="1800" b="1" dirty="0">
                  <a:solidFill>
                    <a:srgbClr val="000000"/>
                  </a:solidFill>
                </a:endParaRPr>
              </a:p>
            </p:txBody>
          </p:sp>
        </mc:Choice>
        <mc:Fallback xmlns="">
          <p:sp>
            <p:nvSpPr>
              <p:cNvPr id="35" name="CasellaDiTesto 18">
                <a:extLst>
                  <a:ext uri="{FF2B5EF4-FFF2-40B4-BE49-F238E27FC236}">
                    <a16:creationId xmlns:a16="http://schemas.microsoft.com/office/drawing/2014/main" id="{EF9E1893-C316-F823-D6B0-7FD172D3EDDD}"/>
                  </a:ext>
                </a:extLst>
              </p:cNvPr>
              <p:cNvSpPr txBox="1">
                <a:spLocks noRot="1" noChangeAspect="1" noMove="1" noResize="1" noEditPoints="1" noAdjustHandles="1" noChangeArrowheads="1" noChangeShapeType="1" noTextEdit="1"/>
              </p:cNvSpPr>
              <p:nvPr/>
            </p:nvSpPr>
            <p:spPr>
              <a:xfrm>
                <a:off x="9074770" y="2157571"/>
                <a:ext cx="3174139" cy="679032"/>
              </a:xfrm>
              <a:prstGeom prst="rect">
                <a:avLst/>
              </a:prstGeom>
              <a:blipFill>
                <a:blip r:embed="rId8"/>
                <a:stretch>
                  <a:fillRect b="-909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6" name="CasellaDiTesto 22">
                <a:extLst>
                  <a:ext uri="{FF2B5EF4-FFF2-40B4-BE49-F238E27FC236}">
                    <a16:creationId xmlns:a16="http://schemas.microsoft.com/office/drawing/2014/main" id="{F755FE2F-7BFC-94F0-B5F7-AF06E0098FB3}"/>
                  </a:ext>
                </a:extLst>
              </p:cNvPr>
              <p:cNvSpPr txBox="1"/>
              <p:nvPr/>
            </p:nvSpPr>
            <p:spPr>
              <a:xfrm>
                <a:off x="838200" y="2836603"/>
                <a:ext cx="600421"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200" b="1" i="1" smtClean="0">
                          <a:solidFill>
                            <a:srgbClr val="000000"/>
                          </a:solidFill>
                          <a:latin typeface="Cambria Math" panose="02040503050406030204" pitchFamily="18" charset="0"/>
                        </a:rPr>
                        <m:t>𝜻</m:t>
                      </m:r>
                      <m:r>
                        <a:rPr lang="it-IT" sz="1200" b="1" i="1" smtClean="0">
                          <a:solidFill>
                            <a:srgbClr val="000000"/>
                          </a:solidFill>
                          <a:latin typeface="Cambria Math" panose="02040503050406030204" pitchFamily="18" charset="0"/>
                        </a:rPr>
                        <m:t>=</m:t>
                      </m:r>
                      <m:r>
                        <a:rPr lang="it-IT" sz="1200" b="1" i="1" smtClean="0">
                          <a:solidFill>
                            <a:srgbClr val="000000"/>
                          </a:solidFill>
                          <a:latin typeface="Cambria Math" panose="02040503050406030204" pitchFamily="18" charset="0"/>
                        </a:rPr>
                        <m:t>𝟎</m:t>
                      </m:r>
                    </m:oMath>
                  </m:oMathPara>
                </a14:m>
                <a:endParaRPr lang="en-GB" sz="1200" b="1" dirty="0">
                  <a:solidFill>
                    <a:srgbClr val="000000"/>
                  </a:solidFill>
                </a:endParaRPr>
              </a:p>
            </p:txBody>
          </p:sp>
        </mc:Choice>
        <mc:Fallback xmlns="">
          <p:sp>
            <p:nvSpPr>
              <p:cNvPr id="36" name="CasellaDiTesto 22">
                <a:extLst>
                  <a:ext uri="{FF2B5EF4-FFF2-40B4-BE49-F238E27FC236}">
                    <a16:creationId xmlns:a16="http://schemas.microsoft.com/office/drawing/2014/main" id="{F755FE2F-7BFC-94F0-B5F7-AF06E0098FB3}"/>
                  </a:ext>
                </a:extLst>
              </p:cNvPr>
              <p:cNvSpPr txBox="1">
                <a:spLocks noRot="1" noChangeAspect="1" noMove="1" noResize="1" noEditPoints="1" noAdjustHandles="1" noChangeArrowheads="1" noChangeShapeType="1" noTextEdit="1"/>
              </p:cNvSpPr>
              <p:nvPr/>
            </p:nvSpPr>
            <p:spPr>
              <a:xfrm>
                <a:off x="838200" y="2836603"/>
                <a:ext cx="600421" cy="276999"/>
              </a:xfrm>
              <a:prstGeom prst="rect">
                <a:avLst/>
              </a:prstGeom>
              <a:blipFill>
                <a:blip r:embed="rId9"/>
                <a:stretch>
                  <a:fillRect b="-434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7" name="CasellaDiTesto 23">
                <a:extLst>
                  <a:ext uri="{FF2B5EF4-FFF2-40B4-BE49-F238E27FC236}">
                    <a16:creationId xmlns:a16="http://schemas.microsoft.com/office/drawing/2014/main" id="{1C5D9076-053A-E2C9-2614-157D6C5ED42D}"/>
                  </a:ext>
                </a:extLst>
              </p:cNvPr>
              <p:cNvSpPr txBox="1"/>
              <p:nvPr/>
            </p:nvSpPr>
            <p:spPr>
              <a:xfrm>
                <a:off x="6360498" y="3290500"/>
                <a:ext cx="848887"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200" b="1" i="1" smtClean="0">
                          <a:solidFill>
                            <a:srgbClr val="000000"/>
                          </a:solidFill>
                          <a:latin typeface="Cambria Math" panose="02040503050406030204" pitchFamily="18" charset="0"/>
                        </a:rPr>
                        <m:t>𝜻</m:t>
                      </m:r>
                      <m:r>
                        <a:rPr lang="it-IT" sz="1200" b="1" i="1" smtClean="0">
                          <a:solidFill>
                            <a:srgbClr val="000000"/>
                          </a:solidFill>
                          <a:latin typeface="Cambria Math" panose="02040503050406030204" pitchFamily="18" charset="0"/>
                        </a:rPr>
                        <m:t>=±</m:t>
                      </m:r>
                      <m:r>
                        <a:rPr lang="it-IT" sz="1200" b="1" i="1" smtClean="0">
                          <a:solidFill>
                            <a:srgbClr val="000000"/>
                          </a:solidFill>
                          <a:latin typeface="Cambria Math" panose="02040503050406030204" pitchFamily="18" charset="0"/>
                        </a:rPr>
                        <m:t>𝒍</m:t>
                      </m:r>
                      <m:r>
                        <a:rPr lang="it-IT" sz="1200" b="1" i="1" smtClean="0">
                          <a:solidFill>
                            <a:srgbClr val="000000"/>
                          </a:solidFill>
                          <a:latin typeface="Cambria Math" panose="02040503050406030204" pitchFamily="18" charset="0"/>
                        </a:rPr>
                        <m:t>/</m:t>
                      </m:r>
                      <m:r>
                        <a:rPr lang="it-IT" sz="1200" b="1" i="1" smtClean="0">
                          <a:solidFill>
                            <a:srgbClr val="000000"/>
                          </a:solidFill>
                          <a:latin typeface="Cambria Math" panose="02040503050406030204" pitchFamily="18" charset="0"/>
                        </a:rPr>
                        <m:t>𝟒</m:t>
                      </m:r>
                    </m:oMath>
                  </m:oMathPara>
                </a14:m>
                <a:endParaRPr lang="en-GB" sz="1200" b="1" dirty="0">
                  <a:solidFill>
                    <a:srgbClr val="000000"/>
                  </a:solidFill>
                </a:endParaRPr>
              </a:p>
            </p:txBody>
          </p:sp>
        </mc:Choice>
        <mc:Fallback xmlns="">
          <p:sp>
            <p:nvSpPr>
              <p:cNvPr id="37" name="CasellaDiTesto 23">
                <a:extLst>
                  <a:ext uri="{FF2B5EF4-FFF2-40B4-BE49-F238E27FC236}">
                    <a16:creationId xmlns:a16="http://schemas.microsoft.com/office/drawing/2014/main" id="{1C5D9076-053A-E2C9-2614-157D6C5ED42D}"/>
                  </a:ext>
                </a:extLst>
              </p:cNvPr>
              <p:cNvSpPr txBox="1">
                <a:spLocks noRot="1" noChangeAspect="1" noMove="1" noResize="1" noEditPoints="1" noAdjustHandles="1" noChangeArrowheads="1" noChangeShapeType="1" noTextEdit="1"/>
              </p:cNvSpPr>
              <p:nvPr/>
            </p:nvSpPr>
            <p:spPr>
              <a:xfrm>
                <a:off x="6360498" y="3290500"/>
                <a:ext cx="848887" cy="276999"/>
              </a:xfrm>
              <a:prstGeom prst="rect">
                <a:avLst/>
              </a:prstGeom>
              <a:blipFill>
                <a:blip r:embed="rId10"/>
                <a:stretch>
                  <a:fillRect b="-13636"/>
                </a:stretch>
              </a:blipFill>
            </p:spPr>
            <p:txBody>
              <a:bodyPr/>
              <a:lstStyle/>
              <a:p>
                <a:r>
                  <a:rPr lang="en-IT">
                    <a:noFill/>
                  </a:rPr>
                  <a:t> </a:t>
                </a:r>
              </a:p>
            </p:txBody>
          </p:sp>
        </mc:Fallback>
      </mc:AlternateContent>
      <p:sp>
        <p:nvSpPr>
          <p:cNvPr id="46" name="TextBox 45">
            <a:extLst>
              <a:ext uri="{FF2B5EF4-FFF2-40B4-BE49-F238E27FC236}">
                <a16:creationId xmlns:a16="http://schemas.microsoft.com/office/drawing/2014/main" id="{D3A6FFF8-663C-E7FD-DE95-48DAFF093B9C}"/>
              </a:ext>
            </a:extLst>
          </p:cNvPr>
          <p:cNvSpPr txBox="1"/>
          <p:nvPr/>
        </p:nvSpPr>
        <p:spPr>
          <a:xfrm>
            <a:off x="10028448" y="6357977"/>
            <a:ext cx="2052165" cy="276999"/>
          </a:xfrm>
          <a:prstGeom prst="rect">
            <a:avLst/>
          </a:prstGeom>
          <a:noFill/>
        </p:spPr>
        <p:txBody>
          <a:bodyPr wrap="none" rtlCol="0">
            <a:spAutoFit/>
          </a:bodyPr>
          <a:lstStyle/>
          <a:p>
            <a:r>
              <a:rPr lang="en-GB" sz="1200" dirty="0"/>
              <a:t>m</a:t>
            </a:r>
            <a:r>
              <a:rPr lang="en-IT" sz="1200" dirty="0"/>
              <a:t>artina.carillo@uniroma1.it</a:t>
            </a:r>
          </a:p>
        </p:txBody>
      </p:sp>
      <p:sp>
        <p:nvSpPr>
          <p:cNvPr id="47" name="TextBox 46">
            <a:extLst>
              <a:ext uri="{FF2B5EF4-FFF2-40B4-BE49-F238E27FC236}">
                <a16:creationId xmlns:a16="http://schemas.microsoft.com/office/drawing/2014/main" id="{8399E3DD-34C5-E7EF-A7EF-9197C9BE8233}"/>
              </a:ext>
            </a:extLst>
          </p:cNvPr>
          <p:cNvSpPr txBox="1"/>
          <p:nvPr/>
        </p:nvSpPr>
        <p:spPr>
          <a:xfrm>
            <a:off x="4421643" y="6352401"/>
            <a:ext cx="3533531" cy="276999"/>
          </a:xfrm>
          <a:prstGeom prst="rect">
            <a:avLst/>
          </a:prstGeom>
          <a:noFill/>
        </p:spPr>
        <p:txBody>
          <a:bodyPr wrap="none" rtlCol="0">
            <a:spAutoFit/>
          </a:bodyPr>
          <a:lstStyle/>
          <a:p>
            <a:r>
              <a:rPr lang="en-GB" sz="1200" dirty="0">
                <a:effectLst/>
                <a:latin typeface="CMR17"/>
              </a:rPr>
              <a:t>Beam dynamics of RF guns for high brightness beams </a:t>
            </a:r>
            <a:endParaRPr lang="en-IT" sz="1200" dirty="0"/>
          </a:p>
        </p:txBody>
      </p:sp>
      <p:sp>
        <p:nvSpPr>
          <p:cNvPr id="2" name="Footer Placeholder 1">
            <a:extLst>
              <a:ext uri="{FF2B5EF4-FFF2-40B4-BE49-F238E27FC236}">
                <a16:creationId xmlns:a16="http://schemas.microsoft.com/office/drawing/2014/main" id="{E29FFE24-8E37-9535-2FD0-C9388F53BA03}"/>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DA924BA1-BA6D-A630-F50C-5FB26F0AB79E}"/>
              </a:ext>
            </a:extLst>
          </p:cNvPr>
          <p:cNvSpPr>
            <a:spLocks noGrp="1"/>
          </p:cNvSpPr>
          <p:nvPr>
            <p:ph type="sldNum" sz="quarter" idx="12"/>
          </p:nvPr>
        </p:nvSpPr>
        <p:spPr/>
        <p:txBody>
          <a:bodyPr/>
          <a:lstStyle/>
          <a:p>
            <a:fld id="{423FAE88-FE44-0B47-88A3-ABDC25BA5526}" type="slidenum">
              <a:rPr lang="en-IT" smtClean="0"/>
              <a:t>36</a:t>
            </a:fld>
            <a:endParaRPr lang="en-IT"/>
          </a:p>
        </p:txBody>
      </p:sp>
    </p:spTree>
    <p:extLst>
      <p:ext uri="{BB962C8B-B14F-4D97-AF65-F5344CB8AC3E}">
        <p14:creationId xmlns:p14="http://schemas.microsoft.com/office/powerpoint/2010/main" val="1444018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9297" descr="Chart, line chart&#10;&#10;Description automatically generated">
            <a:extLst>
              <a:ext uri="{FF2B5EF4-FFF2-40B4-BE49-F238E27FC236}">
                <a16:creationId xmlns:a16="http://schemas.microsoft.com/office/drawing/2014/main" id="{6E03F5FF-DB6E-93F8-4C68-37CBE2041E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54" r="4348"/>
          <a:stretch/>
        </p:blipFill>
        <p:spPr bwMode="auto">
          <a:xfrm>
            <a:off x="7208438" y="1339531"/>
            <a:ext cx="4994031" cy="330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oppiominimo.mov" descr="doppiominimo.mov">
            <a:hlinkClick r:id="" action="ppaction://media"/>
            <a:extLst>
              <a:ext uri="{FF2B5EF4-FFF2-40B4-BE49-F238E27FC236}">
                <a16:creationId xmlns:a16="http://schemas.microsoft.com/office/drawing/2014/main" id="{CB3279D8-F312-DCB3-C6C8-588D3EA6E8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5511" y="1172462"/>
            <a:ext cx="4305301" cy="3344658"/>
          </a:xfrm>
          <a:prstGeom prst="rect">
            <a:avLst/>
          </a:prstGeom>
        </p:spPr>
      </p:pic>
      <mc:AlternateContent xmlns:mc="http://schemas.openxmlformats.org/markup-compatibility/2006" xmlns:a14="http://schemas.microsoft.com/office/drawing/2010/main">
        <mc:Choice Requires="a14">
          <p:sp>
            <p:nvSpPr>
              <p:cNvPr id="5" name="CasellaDiTesto 5">
                <a:extLst>
                  <a:ext uri="{FF2B5EF4-FFF2-40B4-BE49-F238E27FC236}">
                    <a16:creationId xmlns:a16="http://schemas.microsoft.com/office/drawing/2014/main" id="{CBEB420A-8B41-7388-BBD4-A1421BD54439}"/>
                  </a:ext>
                </a:extLst>
              </p:cNvPr>
              <p:cNvSpPr txBox="1"/>
              <p:nvPr/>
            </p:nvSpPr>
            <p:spPr>
              <a:xfrm>
                <a:off x="4976845" y="3194236"/>
                <a:ext cx="1872629" cy="830997"/>
              </a:xfrm>
              <a:prstGeom prst="rect">
                <a:avLst/>
              </a:prstGeom>
              <a:noFill/>
            </p:spPr>
            <p:txBody>
              <a:bodyPr wrap="none" rtlCol="0">
                <a:spAutoFit/>
              </a:bodyPr>
              <a:lstStyle/>
              <a:p>
                <a:pPr algn="ctr"/>
                <a:r>
                  <a:rPr lang="en-GB" sz="1600" dirty="0">
                    <a:solidFill>
                      <a:srgbClr val="000000"/>
                    </a:solidFill>
                  </a:rPr>
                  <a:t>Emittance minima:</a:t>
                </a:r>
              </a:p>
              <a:p>
                <a:pPr marL="342900" indent="-342900" algn="ctr">
                  <a:buFont typeface="+mj-lt"/>
                  <a:buAutoNum type="arabicPeriod"/>
                </a:pPr>
                <a14:m>
                  <m:oMath xmlns:m="http://schemas.openxmlformats.org/officeDocument/2006/math">
                    <m:r>
                      <a:rPr lang="en-GB" sz="1600" i="1" dirty="0" smtClean="0">
                        <a:solidFill>
                          <a:srgbClr val="000000"/>
                        </a:solidFill>
                        <a:latin typeface="Cambria Math" panose="02040503050406030204" pitchFamily="18" charset="0"/>
                      </a:rPr>
                      <m:t>𝑠</m:t>
                    </m:r>
                    <m:r>
                      <a:rPr lang="en-GB" sz="1600" i="1" dirty="0" smtClean="0">
                        <a:solidFill>
                          <a:srgbClr val="000000"/>
                        </a:solidFill>
                        <a:latin typeface="Cambria Math" panose="02040503050406030204" pitchFamily="18" charset="0"/>
                      </a:rPr>
                      <m:t>=0.52 </m:t>
                    </m:r>
                    <m:r>
                      <a:rPr lang="en-GB" sz="1600" i="1" dirty="0" smtClean="0">
                        <a:solidFill>
                          <a:srgbClr val="000000"/>
                        </a:solidFill>
                        <a:latin typeface="Cambria Math" panose="02040503050406030204" pitchFamily="18" charset="0"/>
                      </a:rPr>
                      <m:t>𝑚</m:t>
                    </m:r>
                  </m:oMath>
                </a14:m>
                <a:endParaRPr lang="en-GB" sz="1600" dirty="0">
                  <a:solidFill>
                    <a:srgbClr val="000000"/>
                  </a:solidFill>
                </a:endParaRPr>
              </a:p>
              <a:p>
                <a:pPr marL="342900" indent="-342900" algn="ctr">
                  <a:buFont typeface="+mj-lt"/>
                  <a:buAutoNum type="arabicPeriod"/>
                </a:pPr>
                <a14:m>
                  <m:oMath xmlns:m="http://schemas.openxmlformats.org/officeDocument/2006/math">
                    <m:r>
                      <a:rPr lang="en-GB" sz="1600" i="1" dirty="0" smtClean="0">
                        <a:solidFill>
                          <a:srgbClr val="000000"/>
                        </a:solidFill>
                        <a:latin typeface="Cambria Math" panose="02040503050406030204" pitchFamily="18" charset="0"/>
                      </a:rPr>
                      <m:t>𝑠</m:t>
                    </m:r>
                    <m:r>
                      <a:rPr lang="en-GB" sz="1600" i="1" dirty="0" smtClean="0">
                        <a:solidFill>
                          <a:srgbClr val="000000"/>
                        </a:solidFill>
                        <a:latin typeface="Cambria Math" panose="02040503050406030204" pitchFamily="18" charset="0"/>
                      </a:rPr>
                      <m:t>= 0.85 </m:t>
                    </m:r>
                    <m:r>
                      <a:rPr lang="en-GB" sz="1600" i="1" dirty="0" smtClean="0">
                        <a:solidFill>
                          <a:srgbClr val="000000"/>
                        </a:solidFill>
                        <a:latin typeface="Cambria Math" panose="02040503050406030204" pitchFamily="18" charset="0"/>
                      </a:rPr>
                      <m:t>𝑚</m:t>
                    </m:r>
                  </m:oMath>
                </a14:m>
                <a:endParaRPr lang="en-GB" sz="1600" dirty="0">
                  <a:solidFill>
                    <a:srgbClr val="000000"/>
                  </a:solidFill>
                </a:endParaRPr>
              </a:p>
            </p:txBody>
          </p:sp>
        </mc:Choice>
        <mc:Fallback xmlns="">
          <p:sp>
            <p:nvSpPr>
              <p:cNvPr id="5" name="CasellaDiTesto 5">
                <a:extLst>
                  <a:ext uri="{FF2B5EF4-FFF2-40B4-BE49-F238E27FC236}">
                    <a16:creationId xmlns:a16="http://schemas.microsoft.com/office/drawing/2014/main" id="{CBEB420A-8B41-7388-BBD4-A1421BD54439}"/>
                  </a:ext>
                </a:extLst>
              </p:cNvPr>
              <p:cNvSpPr txBox="1">
                <a:spLocks noRot="1" noChangeAspect="1" noMove="1" noResize="1" noEditPoints="1" noAdjustHandles="1" noChangeArrowheads="1" noChangeShapeType="1" noTextEdit="1"/>
              </p:cNvSpPr>
              <p:nvPr/>
            </p:nvSpPr>
            <p:spPr>
              <a:xfrm>
                <a:off x="4976845" y="3194236"/>
                <a:ext cx="1872629" cy="830997"/>
              </a:xfrm>
              <a:prstGeom prst="rect">
                <a:avLst/>
              </a:prstGeom>
              <a:blipFill>
                <a:blip r:embed="rId7"/>
                <a:stretch>
                  <a:fillRect l="-671" t="-1515" r="-671" b="-7576"/>
                </a:stretch>
              </a:blipFill>
            </p:spPr>
            <p:txBody>
              <a:bodyPr/>
              <a:lstStyle/>
              <a:p>
                <a:r>
                  <a:rPr lang="en-IT">
                    <a:noFill/>
                  </a:rPr>
                  <a:t> </a:t>
                </a:r>
              </a:p>
            </p:txBody>
          </p:sp>
        </mc:Fallback>
      </mc:AlternateContent>
      <p:sp>
        <p:nvSpPr>
          <p:cNvPr id="6" name="CasellaDiTesto 8">
            <a:extLst>
              <a:ext uri="{FF2B5EF4-FFF2-40B4-BE49-F238E27FC236}">
                <a16:creationId xmlns:a16="http://schemas.microsoft.com/office/drawing/2014/main" id="{05B68104-E714-3DF9-B82D-F0F130143447}"/>
              </a:ext>
            </a:extLst>
          </p:cNvPr>
          <p:cNvSpPr txBox="1"/>
          <p:nvPr/>
        </p:nvSpPr>
        <p:spPr>
          <a:xfrm>
            <a:off x="4557241" y="1523143"/>
            <a:ext cx="2574439" cy="1200329"/>
          </a:xfrm>
          <a:prstGeom prst="rect">
            <a:avLst/>
          </a:prstGeom>
          <a:noFill/>
        </p:spPr>
        <p:txBody>
          <a:bodyPr wrap="square" rtlCol="0">
            <a:spAutoFit/>
          </a:bodyPr>
          <a:lstStyle/>
          <a:p>
            <a:pPr algn="just"/>
            <a:r>
              <a:rPr lang="en-GB" sz="1200" dirty="0">
                <a:solidFill>
                  <a:srgbClr val="000000"/>
                </a:solidFill>
              </a:rPr>
              <a:t>Without space charge the slides would all rotate in the same way (with the same speed), this means that the correlated emittance of the beam remains constant at the output value from the hybrid.</a:t>
            </a:r>
          </a:p>
        </p:txBody>
      </p:sp>
      <mc:AlternateContent xmlns:mc="http://schemas.openxmlformats.org/markup-compatibility/2006" xmlns:a14="http://schemas.microsoft.com/office/drawing/2010/main">
        <mc:Choice Requires="a14">
          <p:sp>
            <p:nvSpPr>
              <p:cNvPr id="8" name="CasellaDiTesto 10">
                <a:extLst>
                  <a:ext uri="{FF2B5EF4-FFF2-40B4-BE49-F238E27FC236}">
                    <a16:creationId xmlns:a16="http://schemas.microsoft.com/office/drawing/2014/main" id="{C6962929-93C4-BB0A-6204-7510FB067844}"/>
                  </a:ext>
                </a:extLst>
              </p:cNvPr>
              <p:cNvSpPr txBox="1"/>
              <p:nvPr/>
            </p:nvSpPr>
            <p:spPr>
              <a:xfrm>
                <a:off x="1072918" y="4821448"/>
                <a:ext cx="10230979" cy="584775"/>
              </a:xfrm>
              <a:prstGeom prst="rect">
                <a:avLst/>
              </a:prstGeom>
              <a:noFill/>
            </p:spPr>
            <p:txBody>
              <a:bodyPr wrap="square" rtlCol="0">
                <a:spAutoFit/>
              </a:bodyPr>
              <a:lstStyle/>
              <a:p>
                <a:pPr algn="just"/>
                <a:r>
                  <a:rPr lang="en-GB" sz="1600" b="1" dirty="0">
                    <a:solidFill>
                      <a:srgbClr val="000000"/>
                    </a:solidFill>
                  </a:rPr>
                  <a:t>The double minimum arises from the fact that the alignment of the slices occurs in the two slopes: both in the beam focusing trend </a:t>
                </a:r>
                <a14:m>
                  <m:oMath xmlns:m="http://schemas.openxmlformats.org/officeDocument/2006/math">
                    <m:r>
                      <a:rPr lang="en-GB" sz="1600" b="1" i="1" dirty="0" smtClean="0">
                        <a:solidFill>
                          <a:srgbClr val="000000"/>
                        </a:solidFill>
                        <a:latin typeface="Cambria Math" panose="02040503050406030204" pitchFamily="18" charset="0"/>
                      </a:rPr>
                      <m:t>(</m:t>
                    </m:r>
                    <m:sSub>
                      <m:sSubPr>
                        <m:ctrlPr>
                          <a:rPr lang="en-GB" sz="1600" b="1" i="1" dirty="0" err="1" smtClean="0">
                            <a:solidFill>
                              <a:srgbClr val="000000"/>
                            </a:solidFill>
                            <a:latin typeface="Cambria Math" panose="02040503050406030204" pitchFamily="18" charset="0"/>
                          </a:rPr>
                        </m:ctrlPr>
                      </m:sSubPr>
                      <m:e>
                        <m:r>
                          <a:rPr lang="it-IT" sz="1600" b="1" i="1" dirty="0" smtClean="0">
                            <a:solidFill>
                              <a:srgbClr val="000000"/>
                            </a:solidFill>
                            <a:latin typeface="Cambria Math" panose="02040503050406030204" pitchFamily="18" charset="0"/>
                          </a:rPr>
                          <m:t>𝝈</m:t>
                        </m:r>
                      </m:e>
                      <m:sub>
                        <m:r>
                          <a:rPr lang="en-GB" sz="1600" b="1" i="1" dirty="0" err="1" smtClean="0">
                            <a:solidFill>
                              <a:srgbClr val="000000"/>
                            </a:solidFill>
                            <a:latin typeface="Cambria Math" panose="02040503050406030204" pitchFamily="18" charset="0"/>
                          </a:rPr>
                          <m:t>𝒙</m:t>
                        </m:r>
                      </m:sub>
                    </m:sSub>
                    <m:r>
                      <a:rPr lang="en-GB" sz="1600" b="1" i="1" dirty="0" smtClean="0">
                        <a:solidFill>
                          <a:srgbClr val="000000"/>
                        </a:solidFill>
                        <a:latin typeface="Cambria Math" panose="02040503050406030204" pitchFamily="18" charset="0"/>
                      </a:rPr>
                      <m:t> </m:t>
                    </m:r>
                  </m:oMath>
                </a14:m>
                <a:r>
                  <a:rPr lang="en-GB" sz="1600" b="1" dirty="0">
                    <a:solidFill>
                      <a:srgbClr val="000000"/>
                    </a:solidFill>
                  </a:rPr>
                  <a:t>focusing) and in the beam expansion trend (</a:t>
                </a:r>
                <a14:m>
                  <m:oMath xmlns:m="http://schemas.openxmlformats.org/officeDocument/2006/math">
                    <m:sSub>
                      <m:sSubPr>
                        <m:ctrlPr>
                          <a:rPr lang="en-GB" sz="1600" b="1" i="1" dirty="0">
                            <a:solidFill>
                              <a:srgbClr val="000000"/>
                            </a:solidFill>
                            <a:latin typeface="Cambria Math" panose="02040503050406030204" pitchFamily="18" charset="0"/>
                          </a:rPr>
                        </m:ctrlPr>
                      </m:sSubPr>
                      <m:e>
                        <m:r>
                          <a:rPr lang="it-IT" sz="1600" b="1" i="1" dirty="0">
                            <a:solidFill>
                              <a:srgbClr val="000000"/>
                            </a:solidFill>
                            <a:latin typeface="Cambria Math" panose="02040503050406030204" pitchFamily="18" charset="0"/>
                          </a:rPr>
                          <m:t>𝝈</m:t>
                        </m:r>
                      </m:e>
                      <m:sub>
                        <m:r>
                          <a:rPr lang="en-GB" sz="1600" b="1" i="1" dirty="0" err="1">
                            <a:solidFill>
                              <a:srgbClr val="000000"/>
                            </a:solidFill>
                            <a:latin typeface="Cambria Math" panose="02040503050406030204" pitchFamily="18" charset="0"/>
                          </a:rPr>
                          <m:t>𝒙</m:t>
                        </m:r>
                      </m:sub>
                    </m:sSub>
                  </m:oMath>
                </a14:m>
                <a:r>
                  <a:rPr lang="en-GB" sz="1600" b="1" dirty="0">
                    <a:solidFill>
                      <a:srgbClr val="000000"/>
                    </a:solidFill>
                  </a:rPr>
                  <a:t> defocusing).</a:t>
                </a:r>
              </a:p>
            </p:txBody>
          </p:sp>
        </mc:Choice>
        <mc:Fallback xmlns="">
          <p:sp>
            <p:nvSpPr>
              <p:cNvPr id="8" name="CasellaDiTesto 10">
                <a:extLst>
                  <a:ext uri="{FF2B5EF4-FFF2-40B4-BE49-F238E27FC236}">
                    <a16:creationId xmlns:a16="http://schemas.microsoft.com/office/drawing/2014/main" id="{C6962929-93C4-BB0A-6204-7510FB067844}"/>
                  </a:ext>
                </a:extLst>
              </p:cNvPr>
              <p:cNvSpPr txBox="1">
                <a:spLocks noRot="1" noChangeAspect="1" noMove="1" noResize="1" noEditPoints="1" noAdjustHandles="1" noChangeArrowheads="1" noChangeShapeType="1" noTextEdit="1"/>
              </p:cNvSpPr>
              <p:nvPr/>
            </p:nvSpPr>
            <p:spPr>
              <a:xfrm>
                <a:off x="1072918" y="4821448"/>
                <a:ext cx="10230979" cy="584775"/>
              </a:xfrm>
              <a:prstGeom prst="rect">
                <a:avLst/>
              </a:prstGeom>
              <a:blipFill>
                <a:blip r:embed="rId8"/>
                <a:stretch>
                  <a:fillRect l="-248" t="-2128" r="-372" b="-14894"/>
                </a:stretch>
              </a:blipFill>
            </p:spPr>
            <p:txBody>
              <a:bodyPr/>
              <a:lstStyle/>
              <a:p>
                <a:r>
                  <a:rPr lang="en-IT">
                    <a:noFill/>
                  </a:rPr>
                  <a:t> </a:t>
                </a:r>
              </a:p>
            </p:txBody>
          </p:sp>
        </mc:Fallback>
      </mc:AlternateContent>
      <p:sp>
        <p:nvSpPr>
          <p:cNvPr id="9" name="CasellaDiTesto 11">
            <a:extLst>
              <a:ext uri="{FF2B5EF4-FFF2-40B4-BE49-F238E27FC236}">
                <a16:creationId xmlns:a16="http://schemas.microsoft.com/office/drawing/2014/main" id="{0D172823-6C6E-7CC4-6DBD-C5886C2B280C}"/>
              </a:ext>
            </a:extLst>
          </p:cNvPr>
          <p:cNvSpPr txBox="1"/>
          <p:nvPr/>
        </p:nvSpPr>
        <p:spPr>
          <a:xfrm>
            <a:off x="1815874" y="40557"/>
            <a:ext cx="8057175" cy="1077218"/>
          </a:xfrm>
          <a:prstGeom prst="rect">
            <a:avLst/>
          </a:prstGeom>
          <a:noFill/>
        </p:spPr>
        <p:txBody>
          <a:bodyPr wrap="square" rtlCol="0" anchor="t">
            <a:spAutoFit/>
          </a:bodyPr>
          <a:lstStyle/>
          <a:p>
            <a:pPr algn="ctr"/>
            <a:r>
              <a:rPr lang="en-GB" sz="3200" b="1" dirty="0">
                <a:solidFill>
                  <a:schemeClr val="tx1"/>
                </a:solidFill>
                <a:latin typeface="+mj-lt"/>
              </a:rPr>
              <a:t>Double emittance minimum: </a:t>
            </a:r>
          </a:p>
          <a:p>
            <a:pPr algn="ctr"/>
            <a:r>
              <a:rPr lang="en-GB" sz="3200" b="1" dirty="0">
                <a:solidFill>
                  <a:schemeClr val="tx1"/>
                </a:solidFill>
                <a:latin typeface="+mj-lt"/>
              </a:rPr>
              <a:t>phase space </a:t>
            </a:r>
            <a:r>
              <a:rPr lang="en-GB" sz="3200" b="1" dirty="0" err="1">
                <a:solidFill>
                  <a:schemeClr val="tx1"/>
                </a:solidFill>
                <a:latin typeface="+mj-lt"/>
              </a:rPr>
              <a:t>behavior</a:t>
            </a:r>
            <a:endParaRPr lang="en-GB" sz="3200" b="1" dirty="0">
              <a:solidFill>
                <a:schemeClr val="tx1"/>
              </a:solidFill>
              <a:latin typeface="+mj-lt"/>
            </a:endParaRPr>
          </a:p>
        </p:txBody>
      </p:sp>
      <p:sp>
        <p:nvSpPr>
          <p:cNvPr id="10" name="CasellaDiTesto 13">
            <a:extLst>
              <a:ext uri="{FF2B5EF4-FFF2-40B4-BE49-F238E27FC236}">
                <a16:creationId xmlns:a16="http://schemas.microsoft.com/office/drawing/2014/main" id="{80222002-3210-B0B9-57D9-4F065BE13C3D}"/>
              </a:ext>
            </a:extLst>
          </p:cNvPr>
          <p:cNvSpPr txBox="1"/>
          <p:nvPr/>
        </p:nvSpPr>
        <p:spPr>
          <a:xfrm>
            <a:off x="969790" y="5676120"/>
            <a:ext cx="10743711" cy="253916"/>
          </a:xfrm>
          <a:prstGeom prst="rect">
            <a:avLst/>
          </a:prstGeom>
          <a:noFill/>
        </p:spPr>
        <p:txBody>
          <a:bodyPr wrap="square" rtlCol="0">
            <a:spAutoFit/>
          </a:bodyPr>
          <a:lstStyle/>
          <a:p>
            <a:pPr algn="r"/>
            <a:r>
              <a:rPr lang="it-IT" sz="1050" dirty="0">
                <a:solidFill>
                  <a:schemeClr val="bg1">
                    <a:lumMod val="65000"/>
                  </a:schemeClr>
                </a:solidFill>
              </a:rPr>
              <a:t>[*] M. Carillo et al., “Space </a:t>
            </a:r>
            <a:r>
              <a:rPr lang="it-IT" sz="1050" dirty="0" err="1">
                <a:solidFill>
                  <a:schemeClr val="bg1">
                    <a:lumMod val="65000"/>
                  </a:schemeClr>
                </a:solidFill>
              </a:rPr>
              <a:t>Charge</a:t>
            </a:r>
            <a:r>
              <a:rPr lang="it-IT" sz="1050" dirty="0">
                <a:solidFill>
                  <a:schemeClr val="bg1">
                    <a:lumMod val="65000"/>
                  </a:schemeClr>
                </a:solidFill>
              </a:rPr>
              <a:t> Analysis for Low Energy </a:t>
            </a:r>
            <a:r>
              <a:rPr lang="it-IT" sz="1050" dirty="0" err="1">
                <a:solidFill>
                  <a:schemeClr val="bg1">
                    <a:lumMod val="65000"/>
                  </a:schemeClr>
                </a:solidFill>
              </a:rPr>
              <a:t>Photoinjector</a:t>
            </a:r>
            <a:r>
              <a:rPr lang="it-IT" sz="1050" dirty="0">
                <a:solidFill>
                  <a:schemeClr val="bg1">
                    <a:lumMod val="65000"/>
                  </a:schemeClr>
                </a:solidFill>
              </a:rPr>
              <a:t>”, </a:t>
            </a:r>
            <a:r>
              <a:rPr lang="it-IT" sz="1050" dirty="0" err="1">
                <a:solidFill>
                  <a:schemeClr val="bg1">
                    <a:lumMod val="65000"/>
                  </a:schemeClr>
                </a:solidFill>
              </a:rPr>
              <a:t>presented</a:t>
            </a:r>
            <a:r>
              <a:rPr lang="it-IT" sz="1050" dirty="0">
                <a:solidFill>
                  <a:schemeClr val="bg1">
                    <a:lumMod val="65000"/>
                  </a:schemeClr>
                </a:solidFill>
              </a:rPr>
              <a:t> </a:t>
            </a:r>
            <a:r>
              <a:rPr lang="it-IT" sz="1050" dirty="0" err="1">
                <a:solidFill>
                  <a:schemeClr val="bg1">
                    <a:lumMod val="65000"/>
                  </a:schemeClr>
                </a:solidFill>
              </a:rPr>
              <a:t>at</a:t>
            </a:r>
            <a:r>
              <a:rPr lang="it-IT" sz="1050" dirty="0">
                <a:solidFill>
                  <a:schemeClr val="bg1">
                    <a:lumMod val="65000"/>
                  </a:schemeClr>
                </a:solidFill>
              </a:rPr>
              <a:t> the 13th </a:t>
            </a:r>
            <a:r>
              <a:rPr lang="it-IT" sz="1050" dirty="0" err="1">
                <a:solidFill>
                  <a:schemeClr val="bg1">
                    <a:lumMod val="65000"/>
                  </a:schemeClr>
                </a:solidFill>
              </a:rPr>
              <a:t>Int.Particle</a:t>
            </a:r>
            <a:r>
              <a:rPr lang="it-IT" sz="1050" dirty="0">
                <a:solidFill>
                  <a:schemeClr val="bg1">
                    <a:lumMod val="65000"/>
                  </a:schemeClr>
                </a:solidFill>
              </a:rPr>
              <a:t> Accelerator Conf. (IPAC’22), Bangkok, Thailand, June2022</a:t>
            </a:r>
            <a:endParaRPr sz="1050" dirty="0">
              <a:solidFill>
                <a:schemeClr val="bg1">
                  <a:lumMod val="65000"/>
                </a:schemeClr>
              </a:solidFill>
            </a:endParaRPr>
          </a:p>
        </p:txBody>
      </p:sp>
      <p:pic>
        <p:nvPicPr>
          <p:cNvPr id="3" name="Picture 24" descr="Logo&#10;&#10;Description automatically generated">
            <a:extLst>
              <a:ext uri="{FF2B5EF4-FFF2-40B4-BE49-F238E27FC236}">
                <a16:creationId xmlns:a16="http://schemas.microsoft.com/office/drawing/2014/main" id="{58314B93-D1AD-73B3-5C64-E04483D7CF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D4838EE9-CCFE-5893-BA0F-A3E9103C8D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Logo, icon&#10;&#10;Description automatically generated">
            <a:extLst>
              <a:ext uri="{FF2B5EF4-FFF2-40B4-BE49-F238E27FC236}">
                <a16:creationId xmlns:a16="http://schemas.microsoft.com/office/drawing/2014/main" id="{0F8BB32D-4CA5-662F-1476-906032A192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1">
            <a:extLst>
              <a:ext uri="{FF2B5EF4-FFF2-40B4-BE49-F238E27FC236}">
                <a16:creationId xmlns:a16="http://schemas.microsoft.com/office/drawing/2014/main" id="{ABC2EC31-231C-9857-9243-0C6A63F3BECB}"/>
              </a:ext>
            </a:extLst>
          </p:cNvPr>
          <p:cNvSpPr>
            <a:spLocks noGrp="1"/>
          </p:cNvSpPr>
          <p:nvPr>
            <p:ph type="ftr" sz="quarter" idx="11"/>
          </p:nvPr>
        </p:nvSpPr>
        <p:spPr/>
        <p:txBody>
          <a:bodyPr/>
          <a:lstStyle/>
          <a:p>
            <a:r>
              <a:rPr lang="en-GB"/>
              <a:t>Beam Dynamics of high brightness beams in RF photoinjector</a:t>
            </a:r>
            <a:endParaRPr lang="en-IT"/>
          </a:p>
        </p:txBody>
      </p:sp>
      <p:sp>
        <p:nvSpPr>
          <p:cNvPr id="14" name="Slide Number Placeholder 13">
            <a:extLst>
              <a:ext uri="{FF2B5EF4-FFF2-40B4-BE49-F238E27FC236}">
                <a16:creationId xmlns:a16="http://schemas.microsoft.com/office/drawing/2014/main" id="{92D09CB8-1AE2-9EC3-7B11-A6361110A7E2}"/>
              </a:ext>
            </a:extLst>
          </p:cNvPr>
          <p:cNvSpPr>
            <a:spLocks noGrp="1"/>
          </p:cNvSpPr>
          <p:nvPr>
            <p:ph type="sldNum" sz="quarter" idx="12"/>
          </p:nvPr>
        </p:nvSpPr>
        <p:spPr/>
        <p:txBody>
          <a:bodyPr/>
          <a:lstStyle/>
          <a:p>
            <a:fld id="{423FAE88-FE44-0B47-88A3-ABDC25BA5526}" type="slidenum">
              <a:rPr lang="en-IT" smtClean="0"/>
              <a:t>37</a:t>
            </a:fld>
            <a:endParaRPr lang="en-IT"/>
          </a:p>
        </p:txBody>
      </p:sp>
    </p:spTree>
    <p:extLst>
      <p:ext uri="{BB962C8B-B14F-4D97-AF65-F5344CB8AC3E}">
        <p14:creationId xmlns:p14="http://schemas.microsoft.com/office/powerpoint/2010/main" val="26661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34">
            <a:extLst>
              <a:ext uri="{FF2B5EF4-FFF2-40B4-BE49-F238E27FC236}">
                <a16:creationId xmlns:a16="http://schemas.microsoft.com/office/drawing/2014/main" id="{6E57BC1F-4D4D-50E0-FF74-C6976C869A02}"/>
              </a:ext>
            </a:extLst>
          </p:cNvPr>
          <p:cNvSpPr/>
          <p:nvPr/>
        </p:nvSpPr>
        <p:spPr>
          <a:xfrm>
            <a:off x="6806237" y="4628594"/>
            <a:ext cx="1886086" cy="6282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000000"/>
              </a:solidFill>
            </a:endParaRPr>
          </a:p>
        </p:txBody>
      </p:sp>
      <p:sp>
        <p:nvSpPr>
          <p:cNvPr id="5" name="CasellaDiTesto 5">
            <a:extLst>
              <a:ext uri="{FF2B5EF4-FFF2-40B4-BE49-F238E27FC236}">
                <a16:creationId xmlns:a16="http://schemas.microsoft.com/office/drawing/2014/main" id="{882490D0-F32A-8F0C-3A39-7D7B35FCBDA4}"/>
              </a:ext>
            </a:extLst>
          </p:cNvPr>
          <p:cNvSpPr txBox="1"/>
          <p:nvPr/>
        </p:nvSpPr>
        <p:spPr>
          <a:xfrm>
            <a:off x="260226" y="160373"/>
            <a:ext cx="11671547" cy="1323439"/>
          </a:xfrm>
          <a:prstGeom prst="rect">
            <a:avLst/>
          </a:prstGeom>
          <a:noFill/>
        </p:spPr>
        <p:txBody>
          <a:bodyPr wrap="square" rtlCol="0">
            <a:spAutoFit/>
          </a:bodyPr>
          <a:lstStyle/>
          <a:p>
            <a:pPr algn="ctr"/>
            <a:r>
              <a:rPr lang="en-GB" sz="4000" b="1" dirty="0">
                <a:solidFill>
                  <a:schemeClr val="tx1"/>
                </a:solidFill>
                <a:latin typeface="+mj-lt"/>
              </a:rPr>
              <a:t>Envelope analysis in the drift: connection to plasma oscillations </a:t>
            </a:r>
          </a:p>
        </p:txBody>
      </p:sp>
      <mc:AlternateContent xmlns:mc="http://schemas.openxmlformats.org/markup-compatibility/2006" xmlns:a14="http://schemas.microsoft.com/office/drawing/2010/main">
        <mc:Choice Requires="a14">
          <p:sp>
            <p:nvSpPr>
              <p:cNvPr id="6" name="CasellaDiTesto 6">
                <a:extLst>
                  <a:ext uri="{FF2B5EF4-FFF2-40B4-BE49-F238E27FC236}">
                    <a16:creationId xmlns:a16="http://schemas.microsoft.com/office/drawing/2014/main" id="{C76E6596-941F-EC0F-976B-FCA1AA902481}"/>
                  </a:ext>
                </a:extLst>
              </p:cNvPr>
              <p:cNvSpPr txBox="1"/>
              <p:nvPr/>
            </p:nvSpPr>
            <p:spPr>
              <a:xfrm>
                <a:off x="310453" y="1604617"/>
                <a:ext cx="8646662" cy="338554"/>
              </a:xfrm>
              <a:prstGeom prst="rect">
                <a:avLst/>
              </a:prstGeom>
              <a:noFill/>
            </p:spPr>
            <p:txBody>
              <a:bodyPr wrap="none" rtlCol="0">
                <a:spAutoFit/>
              </a:bodyPr>
              <a:lstStyle/>
              <a:p>
                <a:r>
                  <a:rPr lang="en-GB" sz="1600" dirty="0">
                    <a:solidFill>
                      <a:srgbClr val="000000"/>
                    </a:solidFill>
                  </a:rPr>
                  <a:t>In a beam with density </a:t>
                </a:r>
                <a14:m>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oMath>
                </a14:m>
                <a:r>
                  <a:rPr lang="en-GB" sz="1600" dirty="0">
                    <a:solidFill>
                      <a:srgbClr val="000000"/>
                    </a:solidFill>
                  </a:rPr>
                  <a:t> in equilibrium with the surrounding forces: small density oscillations</a:t>
                </a:r>
              </a:p>
            </p:txBody>
          </p:sp>
        </mc:Choice>
        <mc:Fallback xmlns="">
          <p:sp>
            <p:nvSpPr>
              <p:cNvPr id="6" name="CasellaDiTesto 6">
                <a:extLst>
                  <a:ext uri="{FF2B5EF4-FFF2-40B4-BE49-F238E27FC236}">
                    <a16:creationId xmlns:a16="http://schemas.microsoft.com/office/drawing/2014/main" id="{C76E6596-941F-EC0F-976B-FCA1AA902481}"/>
                  </a:ext>
                </a:extLst>
              </p:cNvPr>
              <p:cNvSpPr txBox="1">
                <a:spLocks noRot="1" noChangeAspect="1" noMove="1" noResize="1" noEditPoints="1" noAdjustHandles="1" noChangeArrowheads="1" noChangeShapeType="1" noTextEdit="1"/>
              </p:cNvSpPr>
              <p:nvPr/>
            </p:nvSpPr>
            <p:spPr>
              <a:xfrm>
                <a:off x="310453" y="1604617"/>
                <a:ext cx="8646662" cy="338554"/>
              </a:xfrm>
              <a:prstGeom prst="rect">
                <a:avLst/>
              </a:prstGeom>
              <a:blipFill>
                <a:blip r:embed="rId3"/>
                <a:stretch>
                  <a:fillRect l="-293" t="-7143" b="-2142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CasellaDiTesto 7">
                <a:extLst>
                  <a:ext uri="{FF2B5EF4-FFF2-40B4-BE49-F238E27FC236}">
                    <a16:creationId xmlns:a16="http://schemas.microsoft.com/office/drawing/2014/main" id="{8C9BC65C-C863-F77B-E7FA-F705EFA05857}"/>
                  </a:ext>
                </a:extLst>
              </p:cNvPr>
              <p:cNvSpPr txBox="1"/>
              <p:nvPr/>
            </p:nvSpPr>
            <p:spPr>
              <a:xfrm>
                <a:off x="3154524" y="2001446"/>
                <a:ext cx="1776768" cy="586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sz="1600" b="0" i="1" smtClean="0">
                              <a:solidFill>
                                <a:srgbClr val="000000"/>
                              </a:solidFill>
                              <a:latin typeface="Cambria Math" panose="02040503050406030204" pitchFamily="18" charset="0"/>
                            </a:rPr>
                          </m:ctrlPr>
                        </m:fPr>
                        <m:num>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𝑑</m:t>
                              </m:r>
                            </m:e>
                            <m:sup>
                              <m:r>
                                <a:rPr lang="it-IT" sz="1600" b="0" i="1" smtClean="0">
                                  <a:solidFill>
                                    <a:srgbClr val="000000"/>
                                  </a:solidFill>
                                  <a:latin typeface="Cambria Math" panose="02040503050406030204" pitchFamily="18" charset="0"/>
                                </a:rPr>
                                <m:t>2</m:t>
                              </m:r>
                            </m:sup>
                          </m:sSup>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num>
                        <m:den>
                          <m:r>
                            <a:rPr lang="it-IT" sz="1600" b="0" i="1" smtClean="0">
                              <a:solidFill>
                                <a:srgbClr val="000000"/>
                              </a:solidFill>
                              <a:latin typeface="Cambria Math" panose="02040503050406030204" pitchFamily="18" charset="0"/>
                            </a:rPr>
                            <m:t>𝑑</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𝑡</m:t>
                              </m:r>
                            </m:e>
                            <m:sup>
                              <m:r>
                                <a:rPr lang="it-IT" sz="1600" b="0" i="1" smtClean="0">
                                  <a:solidFill>
                                    <a:srgbClr val="000000"/>
                                  </a:solidFill>
                                  <a:latin typeface="Cambria Math" panose="02040503050406030204" pitchFamily="18" charset="0"/>
                                </a:rPr>
                                <m:t>2</m:t>
                              </m:r>
                            </m:sup>
                          </m:sSup>
                        </m:den>
                      </m:f>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𝜔</m:t>
                          </m:r>
                        </m:e>
                        <m:sub>
                          <m:r>
                            <a:rPr lang="it-IT" sz="1600" b="0" i="1" smtClean="0">
                              <a:solidFill>
                                <a:srgbClr val="000000"/>
                              </a:solidFill>
                              <a:latin typeface="Cambria Math" panose="02040503050406030204" pitchFamily="18" charset="0"/>
                            </a:rPr>
                            <m:t>𝑝</m:t>
                          </m:r>
                        </m:sub>
                        <m:sup>
                          <m:r>
                            <a:rPr lang="it-IT" sz="1600" b="0" i="1" smtClean="0">
                              <a:solidFill>
                                <a:srgbClr val="000000"/>
                              </a:solidFill>
                              <a:latin typeface="Cambria Math" panose="02040503050406030204" pitchFamily="18" charset="0"/>
                            </a:rPr>
                            <m:t>2</m:t>
                          </m:r>
                        </m:sup>
                      </m:sSubSup>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r>
                        <a:rPr lang="it-IT" sz="1600" b="0" i="1" smtClean="0">
                          <a:solidFill>
                            <a:srgbClr val="000000"/>
                          </a:solidFill>
                          <a:latin typeface="Cambria Math" panose="02040503050406030204" pitchFamily="18" charset="0"/>
                        </a:rPr>
                        <m:t>=0</m:t>
                      </m:r>
                    </m:oMath>
                  </m:oMathPara>
                </a14:m>
                <a:endParaRPr lang="en-GB" sz="1600" dirty="0">
                  <a:solidFill>
                    <a:srgbClr val="000000"/>
                  </a:solidFill>
                </a:endParaRPr>
              </a:p>
            </p:txBody>
          </p:sp>
        </mc:Choice>
        <mc:Fallback xmlns="">
          <p:sp>
            <p:nvSpPr>
              <p:cNvPr id="7" name="CasellaDiTesto 7">
                <a:extLst>
                  <a:ext uri="{FF2B5EF4-FFF2-40B4-BE49-F238E27FC236}">
                    <a16:creationId xmlns:a16="http://schemas.microsoft.com/office/drawing/2014/main" id="{8C9BC65C-C863-F77B-E7FA-F705EFA05857}"/>
                  </a:ext>
                </a:extLst>
              </p:cNvPr>
              <p:cNvSpPr txBox="1">
                <a:spLocks noRot="1" noChangeAspect="1" noMove="1" noResize="1" noEditPoints="1" noAdjustHandles="1" noChangeArrowheads="1" noChangeShapeType="1" noTextEdit="1"/>
              </p:cNvSpPr>
              <p:nvPr/>
            </p:nvSpPr>
            <p:spPr>
              <a:xfrm>
                <a:off x="3154524" y="2001446"/>
                <a:ext cx="1776768" cy="586443"/>
              </a:xfrm>
              <a:prstGeom prst="rect">
                <a:avLst/>
              </a:prstGeom>
              <a:blipFill>
                <a:blip r:embed="rId4"/>
                <a:stretch>
                  <a:fillRect b="-208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CasellaDiTesto 8">
                <a:extLst>
                  <a:ext uri="{FF2B5EF4-FFF2-40B4-BE49-F238E27FC236}">
                    <a16:creationId xmlns:a16="http://schemas.microsoft.com/office/drawing/2014/main" id="{E94B09E7-2972-0BF5-5628-73A8196AF98C}"/>
                  </a:ext>
                </a:extLst>
              </p:cNvPr>
              <p:cNvSpPr txBox="1"/>
              <p:nvPr/>
            </p:nvSpPr>
            <p:spPr>
              <a:xfrm>
                <a:off x="6841817" y="1955726"/>
                <a:ext cx="1429815" cy="65126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𝜔</m:t>
                          </m:r>
                        </m:e>
                        <m:sub>
                          <m:r>
                            <a:rPr lang="it-IT" sz="1600" b="0" i="1" smtClean="0">
                              <a:solidFill>
                                <a:srgbClr val="000000"/>
                              </a:solidFill>
                              <a:latin typeface="Cambria Math" panose="02040503050406030204" pitchFamily="18" charset="0"/>
                            </a:rPr>
                            <m:t>𝑏</m:t>
                          </m:r>
                        </m:sub>
                        <m:sup>
                          <m:r>
                            <a:rPr lang="it-IT" sz="1600" b="0" i="1" smtClean="0">
                              <a:solidFill>
                                <a:srgbClr val="000000"/>
                              </a:solidFill>
                              <a:latin typeface="Cambria Math" panose="02040503050406030204" pitchFamily="18" charset="0"/>
                            </a:rPr>
                            <m:t>2</m:t>
                          </m:r>
                        </m:sup>
                      </m:sSubSup>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4</m:t>
                          </m:r>
                          <m:r>
                            <a:rPr lang="it-IT" sz="1600" b="0" i="1" smtClean="0">
                              <a:solidFill>
                                <a:srgbClr val="000000"/>
                              </a:solidFill>
                              <a:latin typeface="Cambria Math" panose="02040503050406030204" pitchFamily="18" charset="0"/>
                            </a:rPr>
                            <m:t>𝜋</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𝑒</m:t>
                              </m:r>
                            </m:e>
                            <m:sup>
                              <m:r>
                                <a:rPr lang="it-IT" sz="1600" b="0" i="1" smtClean="0">
                                  <a:solidFill>
                                    <a:srgbClr val="000000"/>
                                  </a:solidFill>
                                  <a:latin typeface="Cambria Math" panose="02040503050406030204" pitchFamily="18" charset="0"/>
                                </a:rPr>
                                <m:t>2</m:t>
                              </m:r>
                            </m:sup>
                          </m:sSup>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num>
                        <m:den>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𝛾</m:t>
                              </m:r>
                            </m:e>
                            <m:sub>
                              <m:r>
                                <a:rPr lang="it-IT" sz="1600" b="0" i="1" smtClean="0">
                                  <a:solidFill>
                                    <a:srgbClr val="000000"/>
                                  </a:solidFill>
                                  <a:latin typeface="Cambria Math" panose="02040503050406030204" pitchFamily="18" charset="0"/>
                                </a:rPr>
                                <m:t>𝑏</m:t>
                              </m:r>
                            </m:sub>
                            <m:sup>
                              <m:r>
                                <a:rPr lang="it-IT" sz="1600" b="0" i="1" smtClean="0">
                                  <a:solidFill>
                                    <a:srgbClr val="000000"/>
                                  </a:solidFill>
                                  <a:latin typeface="Cambria Math" panose="02040503050406030204" pitchFamily="18" charset="0"/>
                                </a:rPr>
                                <m:t>3</m:t>
                              </m:r>
                            </m:sup>
                          </m:sSubSup>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𝑚</m:t>
                              </m:r>
                            </m:e>
                            <m:sub>
                              <m:r>
                                <a:rPr lang="it-IT" sz="1600" b="0" i="1" smtClean="0">
                                  <a:solidFill>
                                    <a:srgbClr val="000000"/>
                                  </a:solidFill>
                                  <a:latin typeface="Cambria Math" panose="02040503050406030204" pitchFamily="18" charset="0"/>
                                </a:rPr>
                                <m:t>𝑒</m:t>
                              </m:r>
                            </m:sub>
                          </m:sSub>
                        </m:den>
                      </m:f>
                    </m:oMath>
                  </m:oMathPara>
                </a14:m>
                <a:endParaRPr lang="en-GB" sz="1600" dirty="0">
                  <a:solidFill>
                    <a:srgbClr val="000000"/>
                  </a:solidFill>
                </a:endParaRPr>
              </a:p>
            </p:txBody>
          </p:sp>
        </mc:Choice>
        <mc:Fallback xmlns="">
          <p:sp>
            <p:nvSpPr>
              <p:cNvPr id="8" name="CasellaDiTesto 8">
                <a:extLst>
                  <a:ext uri="{FF2B5EF4-FFF2-40B4-BE49-F238E27FC236}">
                    <a16:creationId xmlns:a16="http://schemas.microsoft.com/office/drawing/2014/main" id="{E94B09E7-2972-0BF5-5628-73A8196AF98C}"/>
                  </a:ext>
                </a:extLst>
              </p:cNvPr>
              <p:cNvSpPr txBox="1">
                <a:spLocks noRot="1" noChangeAspect="1" noMove="1" noResize="1" noEditPoints="1" noAdjustHandles="1" noChangeArrowheads="1" noChangeShapeType="1" noTextEdit="1"/>
              </p:cNvSpPr>
              <p:nvPr/>
            </p:nvSpPr>
            <p:spPr>
              <a:xfrm>
                <a:off x="6841817" y="1955726"/>
                <a:ext cx="1429815" cy="651269"/>
              </a:xfrm>
              <a:prstGeom prst="rect">
                <a:avLst/>
              </a:prstGeom>
              <a:blipFill>
                <a:blip r:embed="rId5"/>
                <a:stretch>
                  <a:fillRect/>
                </a:stretch>
              </a:blipFill>
            </p:spPr>
            <p:txBody>
              <a:bodyPr/>
              <a:lstStyle/>
              <a:p>
                <a:r>
                  <a:rPr lang="en-IT">
                    <a:noFill/>
                  </a:rPr>
                  <a:t> </a:t>
                </a:r>
              </a:p>
            </p:txBody>
          </p:sp>
        </mc:Fallback>
      </mc:AlternateContent>
      <p:sp>
        <p:nvSpPr>
          <p:cNvPr id="9" name="CasellaDiTesto 9">
            <a:extLst>
              <a:ext uri="{FF2B5EF4-FFF2-40B4-BE49-F238E27FC236}">
                <a16:creationId xmlns:a16="http://schemas.microsoft.com/office/drawing/2014/main" id="{CAA25988-99D4-FD73-9DBE-9B060CD001DC}"/>
              </a:ext>
            </a:extLst>
          </p:cNvPr>
          <p:cNvSpPr txBox="1"/>
          <p:nvPr/>
        </p:nvSpPr>
        <p:spPr>
          <a:xfrm>
            <a:off x="404138" y="2778415"/>
            <a:ext cx="4118435" cy="338554"/>
          </a:xfrm>
          <a:prstGeom prst="rect">
            <a:avLst/>
          </a:prstGeom>
          <a:noFill/>
        </p:spPr>
        <p:txBody>
          <a:bodyPr wrap="none" rtlCol="0">
            <a:spAutoFit/>
          </a:bodyPr>
          <a:lstStyle/>
          <a:p>
            <a:r>
              <a:rPr lang="en-GB" sz="1600" dirty="0">
                <a:solidFill>
                  <a:srgbClr val="000000"/>
                </a:solidFill>
              </a:rPr>
              <a:t>By changing the independent variable to z: </a:t>
            </a:r>
          </a:p>
        </p:txBody>
      </p:sp>
      <mc:AlternateContent xmlns:mc="http://schemas.openxmlformats.org/markup-compatibility/2006" xmlns:a14="http://schemas.microsoft.com/office/drawing/2010/main">
        <mc:Choice Requires="a14">
          <p:sp>
            <p:nvSpPr>
              <p:cNvPr id="10" name="CasellaDiTesto 10">
                <a:extLst>
                  <a:ext uri="{FF2B5EF4-FFF2-40B4-BE49-F238E27FC236}">
                    <a16:creationId xmlns:a16="http://schemas.microsoft.com/office/drawing/2014/main" id="{F49269EB-46E9-E64D-329F-2CBF81F2773B}"/>
                  </a:ext>
                </a:extLst>
              </p:cNvPr>
              <p:cNvSpPr txBox="1"/>
              <p:nvPr/>
            </p:nvSpPr>
            <p:spPr>
              <a:xfrm>
                <a:off x="4774921" y="2978833"/>
                <a:ext cx="1747081" cy="586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it-IT" sz="1600" b="0" i="1" smtClean="0">
                              <a:solidFill>
                                <a:srgbClr val="000000"/>
                              </a:solidFill>
                              <a:latin typeface="Cambria Math" panose="02040503050406030204" pitchFamily="18" charset="0"/>
                            </a:rPr>
                          </m:ctrlPr>
                        </m:fPr>
                        <m:num>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𝑑</m:t>
                              </m:r>
                            </m:e>
                            <m:sup>
                              <m:r>
                                <a:rPr lang="it-IT" sz="1600" b="0" i="1" smtClean="0">
                                  <a:solidFill>
                                    <a:srgbClr val="000000"/>
                                  </a:solidFill>
                                  <a:latin typeface="Cambria Math" panose="02040503050406030204" pitchFamily="18" charset="0"/>
                                </a:rPr>
                                <m:t>2</m:t>
                              </m:r>
                            </m:sup>
                          </m:sSup>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num>
                        <m:den>
                          <m:r>
                            <a:rPr lang="it-IT" sz="1600" b="0" i="1" smtClean="0">
                              <a:solidFill>
                                <a:srgbClr val="000000"/>
                              </a:solidFill>
                              <a:latin typeface="Cambria Math" panose="02040503050406030204" pitchFamily="18" charset="0"/>
                            </a:rPr>
                            <m:t>𝑑</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𝑧</m:t>
                              </m:r>
                            </m:e>
                            <m:sup>
                              <m:r>
                                <a:rPr lang="it-IT" sz="1600" b="0" i="1" smtClean="0">
                                  <a:solidFill>
                                    <a:srgbClr val="000000"/>
                                  </a:solidFill>
                                  <a:latin typeface="Cambria Math" panose="02040503050406030204" pitchFamily="18" charset="0"/>
                                </a:rPr>
                                <m:t>2</m:t>
                              </m:r>
                            </m:sup>
                          </m:sSup>
                        </m:den>
                      </m:f>
                      <m:r>
                        <a:rPr lang="it-IT" sz="1600" b="0" i="1" smtClean="0">
                          <a:solidFill>
                            <a:srgbClr val="000000"/>
                          </a:solidFill>
                          <a:latin typeface="Cambria Math" panose="02040503050406030204" pitchFamily="18" charset="0"/>
                        </a:rPr>
                        <m:t>+</m:t>
                      </m:r>
                      <m:sSubSup>
                        <m:sSubSupPr>
                          <m:ctrlPr>
                            <a:rPr lang="it-IT" sz="1600" b="0" i="1" smtClean="0">
                              <a:solidFill>
                                <a:srgbClr val="000000"/>
                              </a:solidFill>
                              <a:latin typeface="Cambria Math" panose="02040503050406030204" pitchFamily="18" charset="0"/>
                            </a:rPr>
                          </m:ctrlPr>
                        </m:sSubSupPr>
                        <m:e>
                          <m:r>
                            <a:rPr lang="it-IT" sz="1600" b="0" i="1" smtClean="0">
                              <a:solidFill>
                                <a:srgbClr val="000000"/>
                              </a:solidFill>
                              <a:latin typeface="Cambria Math" panose="02040503050406030204" pitchFamily="18" charset="0"/>
                            </a:rPr>
                            <m:t>𝑘</m:t>
                          </m:r>
                        </m:e>
                        <m:sub>
                          <m:r>
                            <a:rPr lang="it-IT" sz="1600" b="0" i="1" smtClean="0">
                              <a:solidFill>
                                <a:srgbClr val="000000"/>
                              </a:solidFill>
                              <a:latin typeface="Cambria Math" panose="02040503050406030204" pitchFamily="18" charset="0"/>
                            </a:rPr>
                            <m:t>𝑝</m:t>
                          </m:r>
                        </m:sub>
                        <m:sup>
                          <m:r>
                            <a:rPr lang="it-IT" sz="1600" b="0" i="1" smtClean="0">
                              <a:solidFill>
                                <a:srgbClr val="000000"/>
                              </a:solidFill>
                              <a:latin typeface="Cambria Math" panose="02040503050406030204" pitchFamily="18" charset="0"/>
                            </a:rPr>
                            <m:t>2</m:t>
                          </m:r>
                        </m:sup>
                      </m:sSubSup>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r>
                        <a:rPr lang="it-IT" sz="1600" b="0" i="1" smtClean="0">
                          <a:solidFill>
                            <a:srgbClr val="000000"/>
                          </a:solidFill>
                          <a:latin typeface="Cambria Math" panose="02040503050406030204" pitchFamily="18" charset="0"/>
                        </a:rPr>
                        <m:t>=0</m:t>
                      </m:r>
                    </m:oMath>
                  </m:oMathPara>
                </a14:m>
                <a:endParaRPr lang="en-GB" sz="1600" dirty="0">
                  <a:solidFill>
                    <a:srgbClr val="000000"/>
                  </a:solidFill>
                </a:endParaRPr>
              </a:p>
            </p:txBody>
          </p:sp>
        </mc:Choice>
        <mc:Fallback xmlns="">
          <p:sp>
            <p:nvSpPr>
              <p:cNvPr id="10" name="CasellaDiTesto 10">
                <a:extLst>
                  <a:ext uri="{FF2B5EF4-FFF2-40B4-BE49-F238E27FC236}">
                    <a16:creationId xmlns:a16="http://schemas.microsoft.com/office/drawing/2014/main" id="{F49269EB-46E9-E64D-329F-2CBF81F2773B}"/>
                  </a:ext>
                </a:extLst>
              </p:cNvPr>
              <p:cNvSpPr txBox="1">
                <a:spLocks noRot="1" noChangeAspect="1" noMove="1" noResize="1" noEditPoints="1" noAdjustHandles="1" noChangeArrowheads="1" noChangeShapeType="1" noTextEdit="1"/>
              </p:cNvSpPr>
              <p:nvPr/>
            </p:nvSpPr>
            <p:spPr>
              <a:xfrm>
                <a:off x="4774921" y="2978833"/>
                <a:ext cx="1747081" cy="586443"/>
              </a:xfrm>
              <a:prstGeom prst="rect">
                <a:avLst/>
              </a:prstGeom>
              <a:blipFill>
                <a:blip r:embed="rId6"/>
                <a:stretch>
                  <a:fillRect b="-425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CasellaDiTesto 11">
                <a:extLst>
                  <a:ext uri="{FF2B5EF4-FFF2-40B4-BE49-F238E27FC236}">
                    <a16:creationId xmlns:a16="http://schemas.microsoft.com/office/drawing/2014/main" id="{84BC3BEA-E786-5BDB-3E7B-561835B5CB7A}"/>
                  </a:ext>
                </a:extLst>
              </p:cNvPr>
              <p:cNvSpPr txBox="1"/>
              <p:nvPr/>
            </p:nvSpPr>
            <p:spPr>
              <a:xfrm>
                <a:off x="7059592" y="3045222"/>
                <a:ext cx="776623" cy="4445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𝑘</m:t>
                          </m:r>
                        </m:e>
                        <m:sub>
                          <m:r>
                            <a:rPr lang="it-IT" sz="1200" b="0" i="1" smtClean="0">
                              <a:solidFill>
                                <a:srgbClr val="000000"/>
                              </a:solidFill>
                              <a:latin typeface="Cambria Math" panose="02040503050406030204" pitchFamily="18" charset="0"/>
                            </a:rPr>
                            <m:t>𝑝</m:t>
                          </m:r>
                        </m:sub>
                      </m:sSub>
                      <m:r>
                        <a:rPr lang="it-IT" sz="1200" b="0" i="1" smtClean="0">
                          <a:solidFill>
                            <a:srgbClr val="000000"/>
                          </a:solidFill>
                          <a:latin typeface="Cambria Math" panose="02040503050406030204" pitchFamily="18" charset="0"/>
                        </a:rPr>
                        <m:t>=</m:t>
                      </m:r>
                      <m:f>
                        <m:fPr>
                          <m:ctrlPr>
                            <a:rPr lang="it-IT" sz="1200" b="0" i="1" smtClean="0">
                              <a:solidFill>
                                <a:srgbClr val="000000"/>
                              </a:solidFill>
                              <a:latin typeface="Cambria Math" panose="02040503050406030204" pitchFamily="18" charset="0"/>
                            </a:rPr>
                          </m:ctrlPr>
                        </m:fPr>
                        <m:num>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𝜔</m:t>
                              </m:r>
                            </m:e>
                            <m:sub>
                              <m:r>
                                <a:rPr lang="it-IT" sz="1200" b="0" i="1" smtClean="0">
                                  <a:solidFill>
                                    <a:srgbClr val="000000"/>
                                  </a:solidFill>
                                  <a:latin typeface="Cambria Math" panose="02040503050406030204" pitchFamily="18" charset="0"/>
                                </a:rPr>
                                <m:t>𝑝</m:t>
                              </m:r>
                            </m:sub>
                          </m:sSub>
                        </m:num>
                        <m:den>
                          <m:sSub>
                            <m:sSubPr>
                              <m:ctrlPr>
                                <a:rPr lang="it-IT" sz="1200" b="0" i="1" smtClean="0">
                                  <a:solidFill>
                                    <a:srgbClr val="000000"/>
                                  </a:solidFill>
                                  <a:latin typeface="Cambria Math" panose="02040503050406030204" pitchFamily="18" charset="0"/>
                                </a:rPr>
                              </m:ctrlPr>
                            </m:sSubPr>
                            <m:e>
                              <m:r>
                                <a:rPr lang="it-IT" sz="1200" b="0" i="1" smtClean="0">
                                  <a:solidFill>
                                    <a:srgbClr val="000000"/>
                                  </a:solidFill>
                                  <a:latin typeface="Cambria Math" panose="02040503050406030204" pitchFamily="18" charset="0"/>
                                </a:rPr>
                                <m:t>𝑣</m:t>
                              </m:r>
                            </m:e>
                            <m:sub>
                              <m:r>
                                <a:rPr lang="it-IT" sz="1200" b="0" i="1" smtClean="0">
                                  <a:solidFill>
                                    <a:srgbClr val="000000"/>
                                  </a:solidFill>
                                  <a:latin typeface="Cambria Math" panose="02040503050406030204" pitchFamily="18" charset="0"/>
                                </a:rPr>
                                <m:t>𝑏</m:t>
                              </m:r>
                            </m:sub>
                          </m:sSub>
                        </m:den>
                      </m:f>
                    </m:oMath>
                  </m:oMathPara>
                </a14:m>
                <a:endParaRPr lang="en-GB" sz="1200" dirty="0">
                  <a:solidFill>
                    <a:srgbClr val="000000"/>
                  </a:solidFill>
                </a:endParaRPr>
              </a:p>
            </p:txBody>
          </p:sp>
        </mc:Choice>
        <mc:Fallback xmlns="">
          <p:sp>
            <p:nvSpPr>
              <p:cNvPr id="11" name="CasellaDiTesto 11">
                <a:extLst>
                  <a:ext uri="{FF2B5EF4-FFF2-40B4-BE49-F238E27FC236}">
                    <a16:creationId xmlns:a16="http://schemas.microsoft.com/office/drawing/2014/main" id="{84BC3BEA-E786-5BDB-3E7B-561835B5CB7A}"/>
                  </a:ext>
                </a:extLst>
              </p:cNvPr>
              <p:cNvSpPr txBox="1">
                <a:spLocks noRot="1" noChangeAspect="1" noMove="1" noResize="1" noEditPoints="1" noAdjustHandles="1" noChangeArrowheads="1" noChangeShapeType="1" noTextEdit="1"/>
              </p:cNvSpPr>
              <p:nvPr/>
            </p:nvSpPr>
            <p:spPr>
              <a:xfrm>
                <a:off x="7059592" y="3045222"/>
                <a:ext cx="776623" cy="444545"/>
              </a:xfrm>
              <a:prstGeom prst="rect">
                <a:avLst/>
              </a:prstGeom>
              <a:blipFill>
                <a:blip r:embed="rId7"/>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CasellaDiTesto 12">
                <a:extLst>
                  <a:ext uri="{FF2B5EF4-FFF2-40B4-BE49-F238E27FC236}">
                    <a16:creationId xmlns:a16="http://schemas.microsoft.com/office/drawing/2014/main" id="{31D12B4C-8E7E-BD0B-9F71-D77FD3D42FAF}"/>
                  </a:ext>
                </a:extLst>
              </p:cNvPr>
              <p:cNvSpPr txBox="1"/>
              <p:nvPr/>
            </p:nvSpPr>
            <p:spPr>
              <a:xfrm>
                <a:off x="449221" y="3853582"/>
                <a:ext cx="4428456" cy="338554"/>
              </a:xfrm>
              <a:prstGeom prst="rect">
                <a:avLst/>
              </a:prstGeom>
              <a:noFill/>
            </p:spPr>
            <p:txBody>
              <a:bodyPr wrap="none" rtlCol="0">
                <a:spAutoFit/>
              </a:bodyPr>
              <a:lstStyle/>
              <a:p>
                <a:r>
                  <a:rPr lang="en-GB" sz="1600" dirty="0">
                    <a:solidFill>
                      <a:srgbClr val="000000"/>
                    </a:solidFill>
                  </a:rPr>
                  <a:t>The beam density can be written as </a:t>
                </a:r>
                <a14:m>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𝑛</m:t>
                        </m:r>
                      </m:e>
                      <m:sub>
                        <m:r>
                          <a:rPr lang="it-IT" sz="1600" b="0" i="1" smtClean="0">
                            <a:solidFill>
                              <a:srgbClr val="000000"/>
                            </a:solidFill>
                            <a:latin typeface="Cambria Math" panose="02040503050406030204" pitchFamily="18" charset="0"/>
                          </a:rPr>
                          <m:t>𝑏</m:t>
                        </m:r>
                      </m:sub>
                    </m:sSub>
                    <m:r>
                      <a:rPr lang="it-IT" sz="1600" b="0" i="1" smtClean="0">
                        <a:solidFill>
                          <a:srgbClr val="000000"/>
                        </a:solidFill>
                        <a:latin typeface="Cambria Math" panose="02040503050406030204" pitchFamily="18" charset="0"/>
                        <a:ea typeface="Cambria Math" panose="02040503050406030204" pitchFamily="18" charset="0"/>
                      </a:rPr>
                      <m:t>≅</m:t>
                    </m:r>
                    <m:r>
                      <a:rPr lang="it-IT" sz="1600" b="0" i="1" smtClean="0">
                        <a:solidFill>
                          <a:srgbClr val="000000"/>
                        </a:solidFill>
                        <a:latin typeface="Cambria Math" panose="02040503050406030204" pitchFamily="18" charset="0"/>
                        <a:ea typeface="Cambria Math" panose="02040503050406030204" pitchFamily="18" charset="0"/>
                      </a:rPr>
                      <m:t>𝐶</m:t>
                    </m:r>
                    <m:r>
                      <a:rPr lang="it-IT" sz="1600" b="0" i="1" smtClean="0">
                        <a:solidFill>
                          <a:srgbClr val="000000"/>
                        </a:solidFill>
                        <a:latin typeface="Cambria Math" panose="02040503050406030204" pitchFamily="18" charset="0"/>
                        <a:ea typeface="Cambria Math" panose="02040503050406030204" pitchFamily="18" charset="0"/>
                      </a:rPr>
                      <m:t>/</m:t>
                    </m:r>
                    <m:sSubSup>
                      <m:sSubSupPr>
                        <m:ctrlPr>
                          <a:rPr lang="it-IT" sz="1600" b="0" i="1" smtClean="0">
                            <a:solidFill>
                              <a:srgbClr val="000000"/>
                            </a:solidFill>
                            <a:latin typeface="Cambria Math" panose="02040503050406030204" pitchFamily="18" charset="0"/>
                            <a:ea typeface="Cambria Math" panose="02040503050406030204" pitchFamily="18" charset="0"/>
                          </a:rPr>
                        </m:ctrlPr>
                      </m:sSubSupPr>
                      <m:e>
                        <m:r>
                          <a:rPr lang="it-IT" sz="1600" b="0" i="1" smtClean="0">
                            <a:solidFill>
                              <a:srgbClr val="000000"/>
                            </a:solidFill>
                            <a:latin typeface="Cambria Math" panose="02040503050406030204" pitchFamily="18" charset="0"/>
                            <a:ea typeface="Cambria Math" panose="02040503050406030204" pitchFamily="18" charset="0"/>
                          </a:rPr>
                          <m:t>𝜎</m:t>
                        </m:r>
                      </m:e>
                      <m:sub>
                        <m:r>
                          <a:rPr lang="it-IT" sz="1600" b="0" i="1" smtClean="0">
                            <a:solidFill>
                              <a:srgbClr val="000000"/>
                            </a:solidFill>
                            <a:latin typeface="Cambria Math" panose="02040503050406030204" pitchFamily="18" charset="0"/>
                            <a:ea typeface="Cambria Math" panose="02040503050406030204" pitchFamily="18" charset="0"/>
                          </a:rPr>
                          <m:t>𝑥</m:t>
                        </m:r>
                      </m:sub>
                      <m:sup>
                        <m:r>
                          <a:rPr lang="it-IT" sz="1600" b="0" i="1" smtClean="0">
                            <a:solidFill>
                              <a:srgbClr val="000000"/>
                            </a:solidFill>
                            <a:latin typeface="Cambria Math" panose="02040503050406030204" pitchFamily="18" charset="0"/>
                            <a:ea typeface="Cambria Math" panose="02040503050406030204" pitchFamily="18" charset="0"/>
                          </a:rPr>
                          <m:t>3</m:t>
                        </m:r>
                      </m:sup>
                    </m:sSubSup>
                  </m:oMath>
                </a14:m>
                <a:endParaRPr lang="en-GB" sz="1600" dirty="0">
                  <a:solidFill>
                    <a:srgbClr val="000000"/>
                  </a:solidFill>
                </a:endParaRPr>
              </a:p>
            </p:txBody>
          </p:sp>
        </mc:Choice>
        <mc:Fallback xmlns="">
          <p:sp>
            <p:nvSpPr>
              <p:cNvPr id="12" name="CasellaDiTesto 12">
                <a:extLst>
                  <a:ext uri="{FF2B5EF4-FFF2-40B4-BE49-F238E27FC236}">
                    <a16:creationId xmlns:a16="http://schemas.microsoft.com/office/drawing/2014/main" id="{31D12B4C-8E7E-BD0B-9F71-D77FD3D42FAF}"/>
                  </a:ext>
                </a:extLst>
              </p:cNvPr>
              <p:cNvSpPr txBox="1">
                <a:spLocks noRot="1" noChangeAspect="1" noMove="1" noResize="1" noEditPoints="1" noAdjustHandles="1" noChangeArrowheads="1" noChangeShapeType="1" noTextEdit="1"/>
              </p:cNvSpPr>
              <p:nvPr/>
            </p:nvSpPr>
            <p:spPr>
              <a:xfrm>
                <a:off x="449221" y="3853582"/>
                <a:ext cx="4428456" cy="338554"/>
              </a:xfrm>
              <a:prstGeom prst="rect">
                <a:avLst/>
              </a:prstGeom>
              <a:blipFill>
                <a:blip r:embed="rId8"/>
                <a:stretch>
                  <a:fillRect l="-860" t="-7143" b="-21429"/>
                </a:stretch>
              </a:blipFill>
            </p:spPr>
            <p:txBody>
              <a:bodyPr/>
              <a:lstStyle/>
              <a:p>
                <a:r>
                  <a:rPr lang="en-IT">
                    <a:noFill/>
                  </a:rPr>
                  <a:t> </a:t>
                </a:r>
              </a:p>
            </p:txBody>
          </p:sp>
        </mc:Fallback>
      </mc:AlternateContent>
      <p:sp>
        <p:nvSpPr>
          <p:cNvPr id="13" name="Ovale 13">
            <a:extLst>
              <a:ext uri="{FF2B5EF4-FFF2-40B4-BE49-F238E27FC236}">
                <a16:creationId xmlns:a16="http://schemas.microsoft.com/office/drawing/2014/main" id="{0B9EB415-4C5A-CF2D-43BB-1DB6EC49B623}"/>
              </a:ext>
            </a:extLst>
          </p:cNvPr>
          <p:cNvSpPr/>
          <p:nvPr/>
        </p:nvSpPr>
        <p:spPr>
          <a:xfrm>
            <a:off x="4253851" y="3800817"/>
            <a:ext cx="222422" cy="44862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rgbClr val="000000"/>
              </a:solidFill>
            </a:endParaRPr>
          </a:p>
        </p:txBody>
      </p:sp>
      <p:cxnSp>
        <p:nvCxnSpPr>
          <p:cNvPr id="14" name="Connettore 2 15">
            <a:extLst>
              <a:ext uri="{FF2B5EF4-FFF2-40B4-BE49-F238E27FC236}">
                <a16:creationId xmlns:a16="http://schemas.microsoft.com/office/drawing/2014/main" id="{0EB3954F-10B2-C632-5559-ACC94302285E}"/>
              </a:ext>
            </a:extLst>
          </p:cNvPr>
          <p:cNvCxnSpPr>
            <a:stCxn id="13" idx="5"/>
          </p:cNvCxnSpPr>
          <p:nvPr/>
        </p:nvCxnSpPr>
        <p:spPr>
          <a:xfrm>
            <a:off x="4443700" y="4183741"/>
            <a:ext cx="1886086" cy="8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6">
            <a:extLst>
              <a:ext uri="{FF2B5EF4-FFF2-40B4-BE49-F238E27FC236}">
                <a16:creationId xmlns:a16="http://schemas.microsoft.com/office/drawing/2014/main" id="{4465E1B8-637A-61E3-1867-A00B0884F8E5}"/>
              </a:ext>
            </a:extLst>
          </p:cNvPr>
          <p:cNvSpPr txBox="1"/>
          <p:nvPr/>
        </p:nvSpPr>
        <p:spPr>
          <a:xfrm>
            <a:off x="6478160" y="4014464"/>
            <a:ext cx="4681090" cy="338554"/>
          </a:xfrm>
          <a:prstGeom prst="rect">
            <a:avLst/>
          </a:prstGeom>
          <a:noFill/>
        </p:spPr>
        <p:txBody>
          <a:bodyPr wrap="none" rtlCol="0">
            <a:spAutoFit/>
          </a:bodyPr>
          <a:lstStyle/>
          <a:p>
            <a:r>
              <a:rPr lang="en-GB" sz="1600" dirty="0">
                <a:solidFill>
                  <a:srgbClr val="000000"/>
                </a:solidFill>
              </a:rPr>
              <a:t>Constant that depends on the number of particles</a:t>
            </a:r>
          </a:p>
        </p:txBody>
      </p:sp>
      <mc:AlternateContent xmlns:mc="http://schemas.openxmlformats.org/markup-compatibility/2006" xmlns:a14="http://schemas.microsoft.com/office/drawing/2010/main">
        <mc:Choice Requires="a14">
          <p:sp>
            <p:nvSpPr>
              <p:cNvPr id="16" name="CasellaDiTesto 17">
                <a:extLst>
                  <a:ext uri="{FF2B5EF4-FFF2-40B4-BE49-F238E27FC236}">
                    <a16:creationId xmlns:a16="http://schemas.microsoft.com/office/drawing/2014/main" id="{EB78A442-F6CE-CA20-0C09-250DB981DF1C}"/>
                  </a:ext>
                </a:extLst>
              </p:cNvPr>
              <p:cNvSpPr txBox="1"/>
              <p:nvPr/>
            </p:nvSpPr>
            <p:spPr>
              <a:xfrm>
                <a:off x="3414849" y="4637761"/>
                <a:ext cx="5362302" cy="617285"/>
              </a:xfrm>
              <a:prstGeom prst="rect">
                <a:avLst/>
              </a:prstGeom>
              <a:noFill/>
            </p:spPr>
            <p:txBody>
              <a:bodyPr wrap="none" rtlCol="0">
                <a:spAutoFit/>
              </a:bodyPr>
              <a:lstStyle/>
              <a:p>
                <a14:m>
                  <m:oMath xmlns:m="http://schemas.openxmlformats.org/officeDocument/2006/math">
                    <m:f>
                      <m:fPr>
                        <m:ctrlPr>
                          <a:rPr lang="it-IT" sz="2000" b="0" i="1" smtClean="0">
                            <a:solidFill>
                              <a:srgbClr val="000000"/>
                            </a:solidFill>
                            <a:latin typeface="Cambria Math" panose="02040503050406030204" pitchFamily="18" charset="0"/>
                          </a:rPr>
                        </m:ctrlPr>
                      </m:fPr>
                      <m:num>
                        <m:sSup>
                          <m:sSupPr>
                            <m:ctrlPr>
                              <a:rPr lang="it-IT" sz="2000" b="0" i="1" smtClean="0">
                                <a:solidFill>
                                  <a:srgbClr val="000000"/>
                                </a:solidFill>
                                <a:latin typeface="Cambria Math" panose="02040503050406030204" pitchFamily="18" charset="0"/>
                              </a:rPr>
                            </m:ctrlPr>
                          </m:sSupPr>
                          <m:e>
                            <m:r>
                              <a:rPr lang="it-IT" sz="2000" b="0" i="1" smtClean="0">
                                <a:solidFill>
                                  <a:srgbClr val="000000"/>
                                </a:solidFill>
                                <a:latin typeface="Cambria Math" panose="02040503050406030204" pitchFamily="18" charset="0"/>
                              </a:rPr>
                              <m:t>𝑑</m:t>
                            </m:r>
                          </m:e>
                          <m:sup>
                            <m:r>
                              <a:rPr lang="it-IT" sz="2000" b="0" i="1" smtClean="0">
                                <a:solidFill>
                                  <a:srgbClr val="000000"/>
                                </a:solidFill>
                                <a:latin typeface="Cambria Math" panose="02040503050406030204" pitchFamily="18" charset="0"/>
                              </a:rPr>
                              <m:t>2</m:t>
                            </m:r>
                          </m:sup>
                        </m:sSup>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𝑛</m:t>
                            </m:r>
                          </m:e>
                          <m:sub>
                            <m:r>
                              <a:rPr lang="it-IT" sz="2000" b="0" i="1" smtClean="0">
                                <a:solidFill>
                                  <a:srgbClr val="000000"/>
                                </a:solidFill>
                                <a:latin typeface="Cambria Math" panose="02040503050406030204" pitchFamily="18" charset="0"/>
                              </a:rPr>
                              <m:t>𝑏</m:t>
                            </m:r>
                          </m:sub>
                        </m:sSub>
                      </m:num>
                      <m:den>
                        <m:r>
                          <a:rPr lang="it-IT" sz="2000" b="0" i="1" smtClean="0">
                            <a:solidFill>
                              <a:srgbClr val="000000"/>
                            </a:solidFill>
                            <a:latin typeface="Cambria Math" panose="02040503050406030204" pitchFamily="18" charset="0"/>
                          </a:rPr>
                          <m:t>𝑑𝑧</m:t>
                        </m:r>
                      </m:den>
                    </m:f>
                    <m:r>
                      <a:rPr lang="it-IT" sz="2000" b="0" i="1" smtClean="0">
                        <a:solidFill>
                          <a:srgbClr val="000000"/>
                        </a:solidFill>
                        <a:latin typeface="Cambria Math" panose="02040503050406030204" pitchFamily="18" charset="0"/>
                      </a:rPr>
                      <m:t>=</m:t>
                    </m:r>
                    <m:f>
                      <m:fPr>
                        <m:ctrlPr>
                          <a:rPr lang="it-IT" sz="2000" b="0" i="1" smtClean="0">
                            <a:solidFill>
                              <a:srgbClr val="000000"/>
                            </a:solidFill>
                            <a:latin typeface="Cambria Math" panose="02040503050406030204" pitchFamily="18" charset="0"/>
                          </a:rPr>
                        </m:ctrlPr>
                      </m:fPr>
                      <m:num>
                        <m:sSup>
                          <m:sSupPr>
                            <m:ctrlPr>
                              <a:rPr lang="it-IT" sz="2000" b="0" i="1" smtClean="0">
                                <a:solidFill>
                                  <a:srgbClr val="000000"/>
                                </a:solidFill>
                                <a:latin typeface="Cambria Math" panose="02040503050406030204" pitchFamily="18" charset="0"/>
                              </a:rPr>
                            </m:ctrlPr>
                          </m:sSupPr>
                          <m:e>
                            <m:r>
                              <a:rPr lang="it-IT" sz="2000" b="0" i="1" smtClean="0">
                                <a:solidFill>
                                  <a:srgbClr val="000000"/>
                                </a:solidFill>
                                <a:latin typeface="Cambria Math" panose="02040503050406030204" pitchFamily="18" charset="0"/>
                              </a:rPr>
                              <m:t>𝑑</m:t>
                            </m:r>
                          </m:e>
                          <m:sup>
                            <m:r>
                              <a:rPr lang="it-IT" sz="2000" b="0" i="1" smtClean="0">
                                <a:solidFill>
                                  <a:srgbClr val="000000"/>
                                </a:solidFill>
                                <a:latin typeface="Cambria Math" panose="02040503050406030204" pitchFamily="18" charset="0"/>
                              </a:rPr>
                              <m:t>2</m:t>
                            </m:r>
                          </m:sup>
                        </m:sSup>
                      </m:num>
                      <m:den>
                        <m:r>
                          <a:rPr lang="it-IT" sz="2000" b="0" i="1" smtClean="0">
                            <a:solidFill>
                              <a:srgbClr val="000000"/>
                            </a:solidFill>
                            <a:latin typeface="Cambria Math" panose="02040503050406030204" pitchFamily="18" charset="0"/>
                          </a:rPr>
                          <m:t>𝑑</m:t>
                        </m:r>
                        <m:sSup>
                          <m:sSupPr>
                            <m:ctrlPr>
                              <a:rPr lang="it-IT" sz="2000" b="0" i="1" smtClean="0">
                                <a:solidFill>
                                  <a:srgbClr val="000000"/>
                                </a:solidFill>
                                <a:latin typeface="Cambria Math" panose="02040503050406030204" pitchFamily="18" charset="0"/>
                              </a:rPr>
                            </m:ctrlPr>
                          </m:sSupPr>
                          <m:e>
                            <m:r>
                              <a:rPr lang="it-IT" sz="2000" b="0" i="1" smtClean="0">
                                <a:solidFill>
                                  <a:srgbClr val="000000"/>
                                </a:solidFill>
                                <a:latin typeface="Cambria Math" panose="02040503050406030204" pitchFamily="18" charset="0"/>
                              </a:rPr>
                              <m:t>𝑧</m:t>
                            </m:r>
                          </m:e>
                          <m:sup>
                            <m:r>
                              <a:rPr lang="it-IT" sz="2000" b="0" i="1" smtClean="0">
                                <a:solidFill>
                                  <a:srgbClr val="000000"/>
                                </a:solidFill>
                                <a:latin typeface="Cambria Math" panose="02040503050406030204" pitchFamily="18" charset="0"/>
                              </a:rPr>
                              <m:t>2</m:t>
                            </m:r>
                          </m:sup>
                        </m:sSup>
                      </m:den>
                    </m:f>
                    <m:d>
                      <m:dPr>
                        <m:ctrlPr>
                          <a:rPr lang="it-IT" sz="2000" b="0" i="1" smtClean="0">
                            <a:solidFill>
                              <a:srgbClr val="000000"/>
                            </a:solidFill>
                            <a:latin typeface="Cambria Math" panose="02040503050406030204" pitchFamily="18" charset="0"/>
                          </a:rPr>
                        </m:ctrlPr>
                      </m:dPr>
                      <m:e>
                        <m:f>
                          <m:fPr>
                            <m:ctrlPr>
                              <a:rPr lang="it-IT" sz="2000" b="0" i="1" smtClean="0">
                                <a:solidFill>
                                  <a:srgbClr val="000000"/>
                                </a:solidFill>
                                <a:latin typeface="Cambria Math" panose="02040503050406030204" pitchFamily="18" charset="0"/>
                              </a:rPr>
                            </m:ctrlPr>
                          </m:fPr>
                          <m:num>
                            <m:r>
                              <a:rPr lang="it-IT" sz="2000" b="0" i="1" smtClean="0">
                                <a:solidFill>
                                  <a:srgbClr val="000000"/>
                                </a:solidFill>
                                <a:latin typeface="Cambria Math" panose="02040503050406030204" pitchFamily="18" charset="0"/>
                              </a:rPr>
                              <m:t>𝐶</m:t>
                            </m:r>
                          </m:num>
                          <m:den>
                            <m:sSubSup>
                              <m:sSubSupPr>
                                <m:ctrlPr>
                                  <a:rPr lang="it-IT" sz="2000" b="0" i="1" smtClean="0">
                                    <a:solidFill>
                                      <a:srgbClr val="000000"/>
                                    </a:solidFill>
                                    <a:latin typeface="Cambria Math" panose="02040503050406030204" pitchFamily="18" charset="0"/>
                                  </a:rPr>
                                </m:ctrlPr>
                              </m:sSubSup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𝑥</m:t>
                                </m:r>
                              </m:sub>
                              <m:sup>
                                <m:r>
                                  <a:rPr lang="it-IT" sz="2000" b="0" i="1" smtClean="0">
                                    <a:solidFill>
                                      <a:srgbClr val="000000"/>
                                    </a:solidFill>
                                    <a:latin typeface="Cambria Math" panose="02040503050406030204" pitchFamily="18" charset="0"/>
                                  </a:rPr>
                                  <m:t>3</m:t>
                                </m:r>
                              </m:sup>
                            </m:sSubSup>
                          </m:den>
                        </m:f>
                      </m:e>
                    </m:d>
                    <m:r>
                      <a:rPr lang="it-IT" sz="2000" b="0" i="1" smtClean="0">
                        <a:solidFill>
                          <a:srgbClr val="000000"/>
                        </a:solidFill>
                        <a:latin typeface="Cambria Math" panose="02040503050406030204" pitchFamily="18" charset="0"/>
                      </a:rPr>
                      <m:t>=−</m:t>
                    </m:r>
                    <m:f>
                      <m:fPr>
                        <m:ctrlPr>
                          <a:rPr lang="it-IT" sz="2000" b="0" i="1" smtClean="0">
                            <a:solidFill>
                              <a:srgbClr val="000000"/>
                            </a:solidFill>
                            <a:latin typeface="Cambria Math" panose="02040503050406030204" pitchFamily="18" charset="0"/>
                          </a:rPr>
                        </m:ctrlPr>
                      </m:fPr>
                      <m:num>
                        <m:r>
                          <a:rPr lang="it-IT" sz="2000" b="0" i="1" smtClean="0">
                            <a:solidFill>
                              <a:srgbClr val="000000"/>
                            </a:solidFill>
                            <a:latin typeface="Cambria Math" panose="02040503050406030204" pitchFamily="18" charset="0"/>
                          </a:rPr>
                          <m:t>3</m:t>
                        </m:r>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𝑛</m:t>
                            </m:r>
                          </m:e>
                          <m:sub>
                            <m:r>
                              <a:rPr lang="it-IT" sz="2000" b="0" i="1" smtClean="0">
                                <a:solidFill>
                                  <a:srgbClr val="000000"/>
                                </a:solidFill>
                                <a:latin typeface="Cambria Math" panose="02040503050406030204" pitchFamily="18" charset="0"/>
                              </a:rPr>
                              <m:t>𝑏</m:t>
                            </m:r>
                          </m:sub>
                        </m:sSub>
                      </m:num>
                      <m:den>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𝑥</m:t>
                            </m:r>
                          </m:sub>
                        </m:sSub>
                      </m:den>
                    </m:f>
                    <m:f>
                      <m:fPr>
                        <m:ctrlPr>
                          <a:rPr lang="it-IT" sz="2000" b="0" i="1" smtClean="0">
                            <a:solidFill>
                              <a:srgbClr val="000000"/>
                            </a:solidFill>
                            <a:latin typeface="Cambria Math" panose="02040503050406030204" pitchFamily="18" charset="0"/>
                          </a:rPr>
                        </m:ctrlPr>
                      </m:fPr>
                      <m:num>
                        <m:sSup>
                          <m:sSupPr>
                            <m:ctrlPr>
                              <a:rPr lang="it-IT" sz="2000" b="0" i="1" smtClean="0">
                                <a:solidFill>
                                  <a:srgbClr val="000000"/>
                                </a:solidFill>
                                <a:latin typeface="Cambria Math" panose="02040503050406030204" pitchFamily="18" charset="0"/>
                              </a:rPr>
                            </m:ctrlPr>
                          </m:sSupPr>
                          <m:e>
                            <m:r>
                              <a:rPr lang="it-IT" sz="2000" b="0" i="1" smtClean="0">
                                <a:solidFill>
                                  <a:srgbClr val="000000"/>
                                </a:solidFill>
                                <a:latin typeface="Cambria Math" panose="02040503050406030204" pitchFamily="18" charset="0"/>
                              </a:rPr>
                              <m:t>𝑑</m:t>
                            </m:r>
                          </m:e>
                          <m:sup>
                            <m:r>
                              <a:rPr lang="it-IT" sz="2000" b="0" i="1" smtClean="0">
                                <a:solidFill>
                                  <a:srgbClr val="000000"/>
                                </a:solidFill>
                                <a:latin typeface="Cambria Math" panose="02040503050406030204" pitchFamily="18" charset="0"/>
                              </a:rPr>
                              <m:t>2</m:t>
                            </m:r>
                          </m:sup>
                        </m:sSup>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𝑥</m:t>
                            </m:r>
                          </m:sub>
                        </m:sSub>
                      </m:num>
                      <m:den>
                        <m:r>
                          <a:rPr lang="it-IT" sz="2000" b="0" i="1" smtClean="0">
                            <a:solidFill>
                              <a:srgbClr val="000000"/>
                            </a:solidFill>
                            <a:latin typeface="Cambria Math" panose="02040503050406030204" pitchFamily="18" charset="0"/>
                          </a:rPr>
                          <m:t>𝑑</m:t>
                        </m:r>
                        <m:sSup>
                          <m:sSupPr>
                            <m:ctrlPr>
                              <a:rPr lang="it-IT" sz="2000" b="0" i="1" smtClean="0">
                                <a:solidFill>
                                  <a:srgbClr val="000000"/>
                                </a:solidFill>
                                <a:latin typeface="Cambria Math" panose="02040503050406030204" pitchFamily="18" charset="0"/>
                              </a:rPr>
                            </m:ctrlPr>
                          </m:sSupPr>
                          <m:e>
                            <m:r>
                              <a:rPr lang="it-IT" sz="2000" b="0" i="1" smtClean="0">
                                <a:solidFill>
                                  <a:srgbClr val="000000"/>
                                </a:solidFill>
                                <a:latin typeface="Cambria Math" panose="02040503050406030204" pitchFamily="18" charset="0"/>
                              </a:rPr>
                              <m:t>𝑧</m:t>
                            </m:r>
                          </m:e>
                          <m:sup>
                            <m:r>
                              <a:rPr lang="it-IT" sz="2000" b="0" i="1" smtClean="0">
                                <a:solidFill>
                                  <a:srgbClr val="000000"/>
                                </a:solidFill>
                                <a:latin typeface="Cambria Math" panose="02040503050406030204" pitchFamily="18" charset="0"/>
                              </a:rPr>
                              <m:t>2</m:t>
                            </m:r>
                          </m:sup>
                        </m:sSup>
                      </m:den>
                    </m:f>
                    <m:r>
                      <a:rPr lang="it-IT" sz="2000" b="0" i="1" smtClean="0">
                        <a:solidFill>
                          <a:srgbClr val="000000"/>
                        </a:solidFill>
                        <a:latin typeface="Cambria Math" panose="02040503050406030204" pitchFamily="18" charset="0"/>
                      </a:rPr>
                      <m:t>=−</m:t>
                    </m:r>
                    <m:f>
                      <m:fPr>
                        <m:ctrlPr>
                          <a:rPr lang="it-IT" sz="2000" b="0" i="1" smtClean="0">
                            <a:solidFill>
                              <a:srgbClr val="000000"/>
                            </a:solidFill>
                            <a:latin typeface="Cambria Math" panose="02040503050406030204" pitchFamily="18" charset="0"/>
                          </a:rPr>
                        </m:ctrlPr>
                      </m:fPr>
                      <m:num>
                        <m:r>
                          <a:rPr lang="it-IT" sz="2000" b="0" i="1" smtClean="0">
                            <a:solidFill>
                              <a:srgbClr val="000000"/>
                            </a:solidFill>
                            <a:latin typeface="Cambria Math" panose="02040503050406030204" pitchFamily="18" charset="0"/>
                          </a:rPr>
                          <m:t>3</m:t>
                        </m:r>
                        <m:r>
                          <a:rPr lang="it-IT" sz="2000" b="0" i="1" smtClean="0">
                            <a:solidFill>
                              <a:srgbClr val="000000"/>
                            </a:solidFill>
                            <a:latin typeface="Cambria Math" panose="02040503050406030204" pitchFamily="18" charset="0"/>
                          </a:rPr>
                          <m:t>𝑘</m:t>
                        </m:r>
                      </m:num>
                      <m:den>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0</m:t>
                            </m:r>
                          </m:sub>
                        </m:sSub>
                      </m:den>
                    </m:f>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𝑛</m:t>
                        </m:r>
                      </m:e>
                      <m:sub>
                        <m:r>
                          <a:rPr lang="it-IT" sz="2000" b="0" i="1" smtClean="0">
                            <a:solidFill>
                              <a:srgbClr val="000000"/>
                            </a:solidFill>
                            <a:latin typeface="Cambria Math" panose="02040503050406030204" pitchFamily="18" charset="0"/>
                          </a:rPr>
                          <m:t>𝑏</m:t>
                        </m:r>
                      </m:sub>
                    </m:sSub>
                    <m:r>
                      <a:rPr lang="it-IT" sz="2000" b="0" i="1" smtClean="0">
                        <a:solidFill>
                          <a:srgbClr val="000000"/>
                        </a:solidFill>
                        <a:latin typeface="Cambria Math" panose="02040503050406030204" pitchFamily="18" charset="0"/>
                      </a:rPr>
                      <m:t>=</m:t>
                    </m:r>
                    <m:sSubSup>
                      <m:sSubSupPr>
                        <m:ctrlPr>
                          <a:rPr lang="it-IT" sz="2000" b="0" i="1" smtClean="0">
                            <a:solidFill>
                              <a:srgbClr val="000000"/>
                            </a:solidFill>
                            <a:latin typeface="Cambria Math" panose="02040503050406030204" pitchFamily="18" charset="0"/>
                          </a:rPr>
                        </m:ctrlPr>
                      </m:sSubSupPr>
                      <m:e>
                        <m:r>
                          <a:rPr lang="it-IT" sz="2000" b="0" i="1" smtClean="0">
                            <a:solidFill>
                              <a:srgbClr val="000000"/>
                            </a:solidFill>
                            <a:latin typeface="Cambria Math" panose="02040503050406030204" pitchFamily="18" charset="0"/>
                          </a:rPr>
                          <m:t>𝑘</m:t>
                        </m:r>
                      </m:e>
                      <m:sub>
                        <m:r>
                          <a:rPr lang="it-IT" sz="2000" b="0" i="1" smtClean="0">
                            <a:solidFill>
                              <a:srgbClr val="000000"/>
                            </a:solidFill>
                            <a:latin typeface="Cambria Math" panose="02040503050406030204" pitchFamily="18" charset="0"/>
                          </a:rPr>
                          <m:t>𝑝</m:t>
                        </m:r>
                      </m:sub>
                      <m:sup>
                        <m:r>
                          <a:rPr lang="it-IT" sz="2000" b="0" i="1" smtClean="0">
                            <a:solidFill>
                              <a:srgbClr val="000000"/>
                            </a:solidFill>
                            <a:latin typeface="Cambria Math" panose="02040503050406030204" pitchFamily="18" charset="0"/>
                          </a:rPr>
                          <m:t>2</m:t>
                        </m:r>
                      </m:sup>
                    </m:sSubSup>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𝑛</m:t>
                        </m:r>
                      </m:e>
                      <m:sub>
                        <m:r>
                          <a:rPr lang="it-IT" sz="2000" b="0" i="1" smtClean="0">
                            <a:solidFill>
                              <a:srgbClr val="000000"/>
                            </a:solidFill>
                            <a:latin typeface="Cambria Math" panose="02040503050406030204" pitchFamily="18" charset="0"/>
                          </a:rPr>
                          <m:t>𝑏</m:t>
                        </m:r>
                      </m:sub>
                    </m:sSub>
                  </m:oMath>
                </a14:m>
                <a:r>
                  <a:rPr lang="en-GB" sz="2000" dirty="0">
                    <a:solidFill>
                      <a:srgbClr val="000000"/>
                    </a:solidFill>
                  </a:rPr>
                  <a:t>  </a:t>
                </a:r>
              </a:p>
            </p:txBody>
          </p:sp>
        </mc:Choice>
        <mc:Fallback xmlns="">
          <p:sp>
            <p:nvSpPr>
              <p:cNvPr id="16" name="CasellaDiTesto 17">
                <a:extLst>
                  <a:ext uri="{FF2B5EF4-FFF2-40B4-BE49-F238E27FC236}">
                    <a16:creationId xmlns:a16="http://schemas.microsoft.com/office/drawing/2014/main" id="{EB78A442-F6CE-CA20-0C09-250DB981DF1C}"/>
                  </a:ext>
                </a:extLst>
              </p:cNvPr>
              <p:cNvSpPr txBox="1">
                <a:spLocks noRot="1" noChangeAspect="1" noMove="1" noResize="1" noEditPoints="1" noAdjustHandles="1" noChangeArrowheads="1" noChangeShapeType="1" noTextEdit="1"/>
              </p:cNvSpPr>
              <p:nvPr/>
            </p:nvSpPr>
            <p:spPr>
              <a:xfrm>
                <a:off x="3414849" y="4637761"/>
                <a:ext cx="5362302" cy="617285"/>
              </a:xfrm>
              <a:prstGeom prst="rect">
                <a:avLst/>
              </a:prstGeom>
              <a:blipFill>
                <a:blip r:embed="rId9"/>
                <a:stretch>
                  <a:fillRect b="-2041"/>
                </a:stretch>
              </a:blipFill>
            </p:spPr>
            <p:txBody>
              <a:bodyPr/>
              <a:lstStyle/>
              <a:p>
                <a:r>
                  <a:rPr lang="en-IT">
                    <a:noFill/>
                  </a:rPr>
                  <a:t> </a:t>
                </a:r>
              </a:p>
            </p:txBody>
          </p:sp>
        </mc:Fallback>
      </mc:AlternateContent>
      <p:sp>
        <p:nvSpPr>
          <p:cNvPr id="17" name="Figura a mano libera 26">
            <a:extLst>
              <a:ext uri="{FF2B5EF4-FFF2-40B4-BE49-F238E27FC236}">
                <a16:creationId xmlns:a16="http://schemas.microsoft.com/office/drawing/2014/main" id="{E7FB8AA5-CE28-B56B-9BA5-F360609E05B0}"/>
              </a:ext>
            </a:extLst>
          </p:cNvPr>
          <p:cNvSpPr/>
          <p:nvPr/>
        </p:nvSpPr>
        <p:spPr>
          <a:xfrm>
            <a:off x="4950284" y="5222118"/>
            <a:ext cx="932631" cy="247893"/>
          </a:xfrm>
          <a:custGeom>
            <a:avLst/>
            <a:gdLst>
              <a:gd name="connsiteX0" fmla="*/ 0 w 906904"/>
              <a:gd name="connsiteY0" fmla="*/ 0 h 277397"/>
              <a:gd name="connsiteX1" fmla="*/ 487180 w 906904"/>
              <a:gd name="connsiteY1" fmla="*/ 277318 h 277397"/>
              <a:gd name="connsiteX2" fmla="*/ 906904 w 906904"/>
              <a:gd name="connsiteY2" fmla="*/ 22485 h 277397"/>
            </a:gdLst>
            <a:ahLst/>
            <a:cxnLst>
              <a:cxn ang="0">
                <a:pos x="connsiteX0" y="connsiteY0"/>
              </a:cxn>
              <a:cxn ang="0">
                <a:pos x="connsiteX1" y="connsiteY1"/>
              </a:cxn>
              <a:cxn ang="0">
                <a:pos x="connsiteX2" y="connsiteY2"/>
              </a:cxn>
            </a:cxnLst>
            <a:rect l="l" t="t" r="r" b="b"/>
            <a:pathLst>
              <a:path w="906904" h="277397">
                <a:moveTo>
                  <a:pt x="0" y="0"/>
                </a:moveTo>
                <a:cubicBezTo>
                  <a:pt x="168014" y="136785"/>
                  <a:pt x="336029" y="273571"/>
                  <a:pt x="487180" y="277318"/>
                </a:cubicBezTo>
                <a:cubicBezTo>
                  <a:pt x="638331" y="281066"/>
                  <a:pt x="772617" y="151775"/>
                  <a:pt x="906904" y="22485"/>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0000"/>
              </a:solidFill>
            </a:endParaRPr>
          </a:p>
        </p:txBody>
      </p:sp>
      <mc:AlternateContent xmlns:mc="http://schemas.openxmlformats.org/markup-compatibility/2006" xmlns:a14="http://schemas.microsoft.com/office/drawing/2010/main">
        <mc:Choice Requires="a14">
          <p:sp>
            <p:nvSpPr>
              <p:cNvPr id="18" name="CasellaDiTesto 27">
                <a:extLst>
                  <a:ext uri="{FF2B5EF4-FFF2-40B4-BE49-F238E27FC236}">
                    <a16:creationId xmlns:a16="http://schemas.microsoft.com/office/drawing/2014/main" id="{A3AC6BC2-6C0B-13B1-5382-DD572D031301}"/>
                  </a:ext>
                </a:extLst>
              </p:cNvPr>
              <p:cNvSpPr txBox="1"/>
              <p:nvPr/>
            </p:nvSpPr>
            <p:spPr>
              <a:xfrm>
                <a:off x="5061495" y="5466723"/>
                <a:ext cx="99213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it-IT" sz="2000" b="0" i="1" smtClean="0">
                              <a:solidFill>
                                <a:srgbClr val="000000"/>
                              </a:solidFill>
                              <a:latin typeface="Cambria Math" panose="02040503050406030204" pitchFamily="18" charset="0"/>
                            </a:rPr>
                          </m:ctrlPr>
                        </m:sSubSup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𝑥</m:t>
                          </m:r>
                        </m:sub>
                        <m:sup>
                          <m:r>
                            <a:rPr lang="it-IT" sz="2000" b="0" i="1" smtClean="0">
                              <a:solidFill>
                                <a:srgbClr val="000000"/>
                              </a:solidFill>
                              <a:latin typeface="Cambria Math" panose="02040503050406030204" pitchFamily="18" charset="0"/>
                            </a:rPr>
                            <m:t>′</m:t>
                          </m:r>
                        </m:sup>
                      </m:sSubSup>
                      <m:r>
                        <a:rPr lang="it-IT" sz="2000" b="0" i="1" smtClean="0">
                          <a:solidFill>
                            <a:srgbClr val="000000"/>
                          </a:solidFill>
                          <a:latin typeface="Cambria Math" panose="02040503050406030204" pitchFamily="18" charset="0"/>
                        </a:rPr>
                        <m:t>=0</m:t>
                      </m:r>
                    </m:oMath>
                  </m:oMathPara>
                </a14:m>
                <a:endParaRPr lang="en-GB" sz="2000" dirty="0">
                  <a:solidFill>
                    <a:srgbClr val="000000"/>
                  </a:solidFill>
                </a:endParaRPr>
              </a:p>
            </p:txBody>
          </p:sp>
        </mc:Choice>
        <mc:Fallback xmlns="">
          <p:sp>
            <p:nvSpPr>
              <p:cNvPr id="18" name="CasellaDiTesto 27">
                <a:extLst>
                  <a:ext uri="{FF2B5EF4-FFF2-40B4-BE49-F238E27FC236}">
                    <a16:creationId xmlns:a16="http://schemas.microsoft.com/office/drawing/2014/main" id="{A3AC6BC2-6C0B-13B1-5382-DD572D031301}"/>
                  </a:ext>
                </a:extLst>
              </p:cNvPr>
              <p:cNvSpPr txBox="1">
                <a:spLocks noRot="1" noChangeAspect="1" noMove="1" noResize="1" noEditPoints="1" noAdjustHandles="1" noChangeArrowheads="1" noChangeShapeType="1" noTextEdit="1"/>
              </p:cNvSpPr>
              <p:nvPr/>
            </p:nvSpPr>
            <p:spPr>
              <a:xfrm>
                <a:off x="5061495" y="5466723"/>
                <a:ext cx="992131" cy="400110"/>
              </a:xfrm>
              <a:prstGeom prst="rect">
                <a:avLst/>
              </a:prstGeom>
              <a:blipFill>
                <a:blip r:embed="rId10"/>
                <a:stretch>
                  <a:fillRect/>
                </a:stretch>
              </a:blipFill>
            </p:spPr>
            <p:txBody>
              <a:bodyPr/>
              <a:lstStyle/>
              <a:p>
                <a:r>
                  <a:rPr lang="en-IT">
                    <a:noFill/>
                  </a:rPr>
                  <a:t> </a:t>
                </a:r>
              </a:p>
            </p:txBody>
          </p:sp>
        </mc:Fallback>
      </mc:AlternateContent>
      <p:cxnSp>
        <p:nvCxnSpPr>
          <p:cNvPr id="19" name="Connettore 2 29">
            <a:extLst>
              <a:ext uri="{FF2B5EF4-FFF2-40B4-BE49-F238E27FC236}">
                <a16:creationId xmlns:a16="http://schemas.microsoft.com/office/drawing/2014/main" id="{50AD2F8E-FC16-5EB9-1C95-3F8A9F5348F5}"/>
              </a:ext>
            </a:extLst>
          </p:cNvPr>
          <p:cNvCxnSpPr>
            <a:stCxn id="7" idx="3"/>
          </p:cNvCxnSpPr>
          <p:nvPr/>
        </p:nvCxnSpPr>
        <p:spPr>
          <a:xfrm>
            <a:off x="4931292" y="2294668"/>
            <a:ext cx="19105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241D0E7-FD87-E7E9-3342-5AD0612FB4B1}"/>
              </a:ext>
            </a:extLst>
          </p:cNvPr>
          <p:cNvSpPr txBox="1"/>
          <p:nvPr/>
        </p:nvSpPr>
        <p:spPr>
          <a:xfrm>
            <a:off x="10028448" y="6357977"/>
            <a:ext cx="2052165" cy="276999"/>
          </a:xfrm>
          <a:prstGeom prst="rect">
            <a:avLst/>
          </a:prstGeom>
          <a:noFill/>
        </p:spPr>
        <p:txBody>
          <a:bodyPr wrap="none" rtlCol="0">
            <a:spAutoFit/>
          </a:bodyPr>
          <a:lstStyle/>
          <a:p>
            <a:r>
              <a:rPr lang="en-GB" sz="1200" dirty="0"/>
              <a:t>m</a:t>
            </a:r>
            <a:r>
              <a:rPr lang="en-IT" sz="1200" dirty="0"/>
              <a:t>artina.carillo@uniroma1.it</a:t>
            </a:r>
          </a:p>
        </p:txBody>
      </p:sp>
      <p:sp>
        <p:nvSpPr>
          <p:cNvPr id="31" name="TextBox 30">
            <a:extLst>
              <a:ext uri="{FF2B5EF4-FFF2-40B4-BE49-F238E27FC236}">
                <a16:creationId xmlns:a16="http://schemas.microsoft.com/office/drawing/2014/main" id="{5E1536F7-0855-794E-F4AB-B8DFAEFBF08B}"/>
              </a:ext>
            </a:extLst>
          </p:cNvPr>
          <p:cNvSpPr txBox="1"/>
          <p:nvPr/>
        </p:nvSpPr>
        <p:spPr>
          <a:xfrm>
            <a:off x="4421643" y="6352401"/>
            <a:ext cx="3533531" cy="276999"/>
          </a:xfrm>
          <a:prstGeom prst="rect">
            <a:avLst/>
          </a:prstGeom>
          <a:noFill/>
        </p:spPr>
        <p:txBody>
          <a:bodyPr wrap="none" rtlCol="0">
            <a:spAutoFit/>
          </a:bodyPr>
          <a:lstStyle/>
          <a:p>
            <a:r>
              <a:rPr lang="en-GB" sz="1200" dirty="0">
                <a:effectLst/>
                <a:latin typeface="CMR17"/>
              </a:rPr>
              <a:t>Beam dynamics of RF guns for high brightness beams </a:t>
            </a:r>
            <a:endParaRPr lang="en-IT" sz="1200" dirty="0"/>
          </a:p>
        </p:txBody>
      </p:sp>
      <p:sp>
        <p:nvSpPr>
          <p:cNvPr id="3" name="Footer Placeholder 2">
            <a:extLst>
              <a:ext uri="{FF2B5EF4-FFF2-40B4-BE49-F238E27FC236}">
                <a16:creationId xmlns:a16="http://schemas.microsoft.com/office/drawing/2014/main" id="{C31B4877-3EC7-4C58-59A0-947BD9B88843}"/>
              </a:ext>
            </a:extLst>
          </p:cNvPr>
          <p:cNvSpPr>
            <a:spLocks noGrp="1"/>
          </p:cNvSpPr>
          <p:nvPr>
            <p:ph type="ftr" sz="quarter" idx="11"/>
          </p:nvPr>
        </p:nvSpPr>
        <p:spPr/>
        <p:txBody>
          <a:bodyPr/>
          <a:lstStyle/>
          <a:p>
            <a:r>
              <a:rPr lang="en-GB"/>
              <a:t>Beam Dynamics of high brightness beams in RF photoinjector</a:t>
            </a:r>
            <a:endParaRPr lang="en-IT"/>
          </a:p>
        </p:txBody>
      </p:sp>
      <p:sp>
        <p:nvSpPr>
          <p:cNvPr id="4" name="Slide Number Placeholder 3">
            <a:extLst>
              <a:ext uri="{FF2B5EF4-FFF2-40B4-BE49-F238E27FC236}">
                <a16:creationId xmlns:a16="http://schemas.microsoft.com/office/drawing/2014/main" id="{6307E5C9-D6C7-DDF0-5FDD-A81160BE8266}"/>
              </a:ext>
            </a:extLst>
          </p:cNvPr>
          <p:cNvSpPr>
            <a:spLocks noGrp="1"/>
          </p:cNvSpPr>
          <p:nvPr>
            <p:ph type="sldNum" sz="quarter" idx="12"/>
          </p:nvPr>
        </p:nvSpPr>
        <p:spPr/>
        <p:txBody>
          <a:bodyPr/>
          <a:lstStyle/>
          <a:p>
            <a:fld id="{423FAE88-FE44-0B47-88A3-ABDC25BA5526}" type="slidenum">
              <a:rPr lang="en-IT" smtClean="0"/>
              <a:t>38</a:t>
            </a:fld>
            <a:endParaRPr lang="en-IT"/>
          </a:p>
        </p:txBody>
      </p:sp>
    </p:spTree>
    <p:extLst>
      <p:ext uri="{BB962C8B-B14F-4D97-AF65-F5344CB8AC3E}">
        <p14:creationId xmlns:p14="http://schemas.microsoft.com/office/powerpoint/2010/main" val="944156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4" descr="Logo&#10;&#10;Description automatically generated">
            <a:extLst>
              <a:ext uri="{FF2B5EF4-FFF2-40B4-BE49-F238E27FC236}">
                <a16:creationId xmlns:a16="http://schemas.microsoft.com/office/drawing/2014/main" id="{9C519B97-33D6-6CE1-F6F7-877BED631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8" descr="Logo&#10;&#10;Description automatically generated with low confidence">
            <a:extLst>
              <a:ext uri="{FF2B5EF4-FFF2-40B4-BE49-F238E27FC236}">
                <a16:creationId xmlns:a16="http://schemas.microsoft.com/office/drawing/2014/main" id="{B4E742B8-4380-F510-7B2E-B25949F6AC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 descr="Logo, icon&#10;&#10;Description automatically generated">
            <a:extLst>
              <a:ext uri="{FF2B5EF4-FFF2-40B4-BE49-F238E27FC236}">
                <a16:creationId xmlns:a16="http://schemas.microsoft.com/office/drawing/2014/main" id="{2667C82B-2E08-83E2-E118-E7D885779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24">
            <a:extLst>
              <a:ext uri="{FF2B5EF4-FFF2-40B4-BE49-F238E27FC236}">
                <a16:creationId xmlns:a16="http://schemas.microsoft.com/office/drawing/2014/main" id="{AF439B25-145D-AB10-FFE2-104582BC59CD}"/>
              </a:ext>
            </a:extLst>
          </p:cNvPr>
          <p:cNvSpPr txBox="1"/>
          <p:nvPr/>
        </p:nvSpPr>
        <p:spPr>
          <a:xfrm>
            <a:off x="2594138" y="25585"/>
            <a:ext cx="6581803" cy="1077218"/>
          </a:xfrm>
          <a:prstGeom prst="rect">
            <a:avLst/>
          </a:prstGeom>
          <a:noFill/>
        </p:spPr>
        <p:txBody>
          <a:bodyPr wrap="square" rtlCol="0">
            <a:spAutoFit/>
          </a:bodyPr>
          <a:lstStyle/>
          <a:p>
            <a:pPr algn="ctr"/>
            <a:r>
              <a:rPr lang="en-GB" sz="3200" b="1" dirty="0">
                <a:solidFill>
                  <a:schemeClr val="tx1"/>
                </a:solidFill>
                <a:latin typeface="+mj-lt"/>
              </a:rPr>
              <a:t>Space charge forces: analytical approach </a:t>
            </a:r>
          </a:p>
        </p:txBody>
      </p:sp>
      <p:sp>
        <p:nvSpPr>
          <p:cNvPr id="6" name="TextBox 22">
            <a:extLst>
              <a:ext uri="{FF2B5EF4-FFF2-40B4-BE49-F238E27FC236}">
                <a16:creationId xmlns:a16="http://schemas.microsoft.com/office/drawing/2014/main" id="{FB559FB0-2481-D067-FE29-18DD51C1FA3D}"/>
              </a:ext>
            </a:extLst>
          </p:cNvPr>
          <p:cNvSpPr txBox="1">
            <a:spLocks noChangeArrowheads="1"/>
          </p:cNvSpPr>
          <p:nvPr/>
        </p:nvSpPr>
        <p:spPr bwMode="auto">
          <a:xfrm>
            <a:off x="768812" y="1896294"/>
            <a:ext cx="82842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lgn="just">
              <a:spcBef>
                <a:spcPct val="0"/>
              </a:spcBef>
              <a:buClrTx/>
              <a:buFontTx/>
              <a:buNone/>
            </a:pPr>
            <a:r>
              <a:rPr lang="en-US" altLang="en-IT" sz="1600" dirty="0">
                <a:latin typeface="Arial" panose="020B0604020202020204" pitchFamily="34" charset="0"/>
              </a:rPr>
              <a:t>Green function-based methods can be used to describe arbitrary beam distributions:</a:t>
            </a:r>
          </a:p>
          <a:p>
            <a:pPr algn="just">
              <a:spcBef>
                <a:spcPct val="0"/>
              </a:spcBef>
              <a:buClrTx/>
              <a:buFontTx/>
              <a:buNone/>
            </a:pPr>
            <a:endParaRPr lang="en-IT" altLang="en-IT" sz="1600" dirty="0">
              <a:latin typeface="Arial" panose="020B0604020202020204" pitchFamily="34" charset="0"/>
            </a:endParaRPr>
          </a:p>
        </p:txBody>
      </p:sp>
      <p:sp>
        <p:nvSpPr>
          <p:cNvPr id="7" name="TextBox 6">
            <a:extLst>
              <a:ext uri="{FF2B5EF4-FFF2-40B4-BE49-F238E27FC236}">
                <a16:creationId xmlns:a16="http://schemas.microsoft.com/office/drawing/2014/main" id="{6FA6F106-FBBD-C286-AA4F-7315BD2B8A26}"/>
              </a:ext>
            </a:extLst>
          </p:cNvPr>
          <p:cNvSpPr txBox="1"/>
          <p:nvPr/>
        </p:nvSpPr>
        <p:spPr>
          <a:xfrm>
            <a:off x="790361" y="1384769"/>
            <a:ext cx="10611278" cy="338554"/>
          </a:xfrm>
          <a:prstGeom prst="rect">
            <a:avLst/>
          </a:prstGeom>
          <a:noFill/>
        </p:spPr>
        <p:txBody>
          <a:bodyPr wrap="square">
            <a:spAutoFit/>
          </a:bodyPr>
          <a:lstStyle/>
          <a:p>
            <a:r>
              <a:rPr lang="en-US" altLang="en-IT" sz="1600" dirty="0">
                <a:solidFill>
                  <a:srgbClr val="000000"/>
                </a:solidFill>
              </a:rPr>
              <a:t>Inhomogeneous wave equation:</a:t>
            </a:r>
            <a:endParaRPr lang="en-IT" sz="1600" dirty="0">
              <a:solidFill>
                <a:srgbClr val="000000"/>
              </a:solidFill>
            </a:endParaRPr>
          </a:p>
        </p:txBody>
      </p:sp>
      <p:sp>
        <p:nvSpPr>
          <p:cNvPr id="8" name="TextBox 22">
            <a:extLst>
              <a:ext uri="{FF2B5EF4-FFF2-40B4-BE49-F238E27FC236}">
                <a16:creationId xmlns:a16="http://schemas.microsoft.com/office/drawing/2014/main" id="{2F07F924-A20D-A4DA-9DC6-BEA45A275403}"/>
              </a:ext>
            </a:extLst>
          </p:cNvPr>
          <p:cNvSpPr txBox="1">
            <a:spLocks noChangeArrowheads="1"/>
          </p:cNvSpPr>
          <p:nvPr/>
        </p:nvSpPr>
        <p:spPr bwMode="auto">
          <a:xfrm>
            <a:off x="768813" y="2675926"/>
            <a:ext cx="8284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lgn="just">
              <a:spcBef>
                <a:spcPct val="0"/>
              </a:spcBef>
              <a:buClrTx/>
              <a:buFontTx/>
              <a:buNone/>
            </a:pPr>
            <a:r>
              <a:rPr lang="en-US" altLang="en-IT" sz="1600" dirty="0">
                <a:latin typeface="Arial" panose="020B0604020202020204" pitchFamily="34" charset="0"/>
              </a:rPr>
              <a:t>Green function for a ring of a unitary charge:</a:t>
            </a:r>
            <a:endParaRPr lang="en-IT" altLang="en-IT" sz="16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5B7817-A06F-1F9B-CE70-5FB1B6652402}"/>
                  </a:ext>
                </a:extLst>
              </p:cNvPr>
              <p:cNvSpPr txBox="1"/>
              <p:nvPr/>
            </p:nvSpPr>
            <p:spPr>
              <a:xfrm>
                <a:off x="3872546" y="1275549"/>
                <a:ext cx="4024985" cy="5582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IT" sz="1600" i="1" smtClean="0">
                              <a:solidFill>
                                <a:srgbClr val="000000"/>
                              </a:solidFill>
                              <a:latin typeface="Cambria Math" panose="02040503050406030204" pitchFamily="18" charset="0"/>
                            </a:rPr>
                          </m:ctrlPr>
                        </m:dPr>
                        <m:e>
                          <m:sSup>
                            <m:sSupPr>
                              <m:ctrlPr>
                                <a:rPr lang="it-IT" sz="1600" b="0" i="1" smtClean="0">
                                  <a:solidFill>
                                    <a:srgbClr val="000000"/>
                                  </a:solidFill>
                                  <a:latin typeface="Cambria Math" panose="02040503050406030204" pitchFamily="18" charset="0"/>
                                  <a:ea typeface="Cambria Math" panose="02040503050406030204" pitchFamily="18" charset="0"/>
                                </a:rPr>
                              </m:ctrlPr>
                            </m:sSupPr>
                            <m:e>
                              <m:r>
                                <m:rPr>
                                  <m:sty m:val="p"/>
                                </m:rPr>
                                <a:rPr lang="it-IT" sz="1600" b="0" i="1" smtClean="0">
                                  <a:solidFill>
                                    <a:srgbClr val="000000"/>
                                  </a:solidFill>
                                  <a:latin typeface="Cambria Math" panose="02040503050406030204" pitchFamily="18" charset="0"/>
                                  <a:ea typeface="Cambria Math" panose="02040503050406030204" pitchFamily="18" charset="0"/>
                                </a:rPr>
                                <m:t>∇</m:t>
                              </m:r>
                            </m:e>
                            <m:sup>
                              <m:r>
                                <a:rPr lang="it-IT" sz="1600" b="0" i="1" smtClean="0">
                                  <a:solidFill>
                                    <a:srgbClr val="000000"/>
                                  </a:solidFill>
                                  <a:latin typeface="Cambria Math" panose="02040503050406030204" pitchFamily="18" charset="0"/>
                                  <a:ea typeface="Cambria Math" panose="02040503050406030204" pitchFamily="18" charset="0"/>
                                </a:rPr>
                                <m:t>2</m:t>
                              </m:r>
                            </m:sup>
                          </m:sSup>
                          <m:r>
                            <a:rPr lang="it-IT" sz="1600" b="0" i="1" smtClean="0">
                              <a:solidFill>
                                <a:srgbClr val="000000"/>
                              </a:solidFill>
                              <a:latin typeface="Cambria Math" panose="02040503050406030204" pitchFamily="18" charset="0"/>
                              <a:ea typeface="Cambria Math" panose="02040503050406030204" pitchFamily="18" charset="0"/>
                            </a:rPr>
                            <m:t>−</m:t>
                          </m:r>
                          <m:f>
                            <m:fPr>
                              <m:ctrlPr>
                                <a:rPr lang="it-IT" sz="1600" b="0" i="1" smtClean="0">
                                  <a:solidFill>
                                    <a:srgbClr val="000000"/>
                                  </a:solidFill>
                                  <a:latin typeface="Cambria Math" panose="02040503050406030204" pitchFamily="18" charset="0"/>
                                  <a:ea typeface="Cambria Math" panose="02040503050406030204" pitchFamily="18" charset="0"/>
                                </a:rPr>
                              </m:ctrlPr>
                            </m:fPr>
                            <m:num>
                              <m:r>
                                <a:rPr lang="it-IT" sz="1600" b="0" i="1" smtClean="0">
                                  <a:solidFill>
                                    <a:srgbClr val="000000"/>
                                  </a:solidFill>
                                  <a:latin typeface="Cambria Math" panose="02040503050406030204" pitchFamily="18" charset="0"/>
                                  <a:ea typeface="Cambria Math" panose="02040503050406030204" pitchFamily="18" charset="0"/>
                                </a:rPr>
                                <m:t>1</m:t>
                              </m:r>
                            </m:num>
                            <m:den>
                              <m:sSup>
                                <m:sSupPr>
                                  <m:ctrlPr>
                                    <a:rPr lang="it-IT" sz="1600" b="0" i="1" smtClean="0">
                                      <a:solidFill>
                                        <a:srgbClr val="000000"/>
                                      </a:solidFill>
                                      <a:latin typeface="Cambria Math" panose="02040503050406030204" pitchFamily="18" charset="0"/>
                                      <a:ea typeface="Cambria Math" panose="02040503050406030204" pitchFamily="18" charset="0"/>
                                    </a:rPr>
                                  </m:ctrlPr>
                                </m:sSupPr>
                                <m:e>
                                  <m:r>
                                    <a:rPr lang="it-IT" sz="1600" b="0" i="1" smtClean="0">
                                      <a:solidFill>
                                        <a:srgbClr val="000000"/>
                                      </a:solidFill>
                                      <a:latin typeface="Cambria Math" panose="02040503050406030204" pitchFamily="18" charset="0"/>
                                      <a:ea typeface="Cambria Math" panose="02040503050406030204" pitchFamily="18" charset="0"/>
                                    </a:rPr>
                                    <m:t>𝑐</m:t>
                                  </m:r>
                                </m:e>
                                <m:sup>
                                  <m:r>
                                    <a:rPr lang="it-IT" sz="1600" b="0" i="1" smtClean="0">
                                      <a:solidFill>
                                        <a:srgbClr val="000000"/>
                                      </a:solidFill>
                                      <a:latin typeface="Cambria Math" panose="02040503050406030204" pitchFamily="18" charset="0"/>
                                      <a:ea typeface="Cambria Math" panose="02040503050406030204" pitchFamily="18" charset="0"/>
                                    </a:rPr>
                                    <m:t>2</m:t>
                                  </m:r>
                                </m:sup>
                              </m:sSup>
                            </m:den>
                          </m:f>
                          <m:f>
                            <m:fPr>
                              <m:ctrlPr>
                                <a:rPr lang="it-IT" sz="1600" b="0" i="1" smtClean="0">
                                  <a:solidFill>
                                    <a:srgbClr val="000000"/>
                                  </a:solidFill>
                                  <a:latin typeface="Cambria Math" panose="02040503050406030204" pitchFamily="18" charset="0"/>
                                  <a:ea typeface="Cambria Math" panose="02040503050406030204" pitchFamily="18" charset="0"/>
                                </a:rPr>
                              </m:ctrlPr>
                            </m:fPr>
                            <m:num>
                              <m:sSup>
                                <m:sSupPr>
                                  <m:ctrlPr>
                                    <a:rPr lang="it-IT" sz="1600" b="0" i="1" smtClean="0">
                                      <a:solidFill>
                                        <a:srgbClr val="000000"/>
                                      </a:solidFill>
                                      <a:latin typeface="Cambria Math" panose="02040503050406030204" pitchFamily="18" charset="0"/>
                                      <a:ea typeface="Cambria Math" panose="02040503050406030204" pitchFamily="18" charset="0"/>
                                    </a:rPr>
                                  </m:ctrlPr>
                                </m:sSupPr>
                                <m:e>
                                  <m:r>
                                    <a:rPr lang="it-IT" sz="1600" b="0" i="1" smtClean="0">
                                      <a:solidFill>
                                        <a:srgbClr val="000000"/>
                                      </a:solidFill>
                                      <a:latin typeface="Cambria Math" panose="02040503050406030204" pitchFamily="18" charset="0"/>
                                      <a:ea typeface="Cambria Math" panose="02040503050406030204" pitchFamily="18" charset="0"/>
                                    </a:rPr>
                                    <m:t>𝜕</m:t>
                                  </m:r>
                                </m:e>
                                <m:sup>
                                  <m:r>
                                    <a:rPr lang="it-IT" sz="1600" b="0" i="1" smtClean="0">
                                      <a:solidFill>
                                        <a:srgbClr val="000000"/>
                                      </a:solidFill>
                                      <a:latin typeface="Cambria Math" panose="02040503050406030204" pitchFamily="18" charset="0"/>
                                      <a:ea typeface="Cambria Math" panose="02040503050406030204" pitchFamily="18" charset="0"/>
                                    </a:rPr>
                                    <m:t>2</m:t>
                                  </m:r>
                                </m:sup>
                              </m:sSup>
                            </m:num>
                            <m:den>
                              <m:r>
                                <a:rPr lang="it-IT" sz="1600" b="0" i="1" smtClean="0">
                                  <a:solidFill>
                                    <a:srgbClr val="000000"/>
                                  </a:solidFill>
                                  <a:latin typeface="Cambria Math" panose="02040503050406030204" pitchFamily="18" charset="0"/>
                                  <a:ea typeface="Cambria Math" panose="02040503050406030204" pitchFamily="18" charset="0"/>
                                </a:rPr>
                                <m:t>𝜕</m:t>
                              </m:r>
                              <m:sSup>
                                <m:sSupPr>
                                  <m:ctrlPr>
                                    <a:rPr lang="it-IT" sz="1600" b="0" i="1" smtClean="0">
                                      <a:solidFill>
                                        <a:srgbClr val="000000"/>
                                      </a:solidFill>
                                      <a:latin typeface="Cambria Math" panose="02040503050406030204" pitchFamily="18" charset="0"/>
                                      <a:ea typeface="Cambria Math" panose="02040503050406030204" pitchFamily="18" charset="0"/>
                                    </a:rPr>
                                  </m:ctrlPr>
                                </m:sSupPr>
                                <m:e>
                                  <m:r>
                                    <a:rPr lang="it-IT" sz="1600" b="0" i="1" smtClean="0">
                                      <a:solidFill>
                                        <a:srgbClr val="000000"/>
                                      </a:solidFill>
                                      <a:latin typeface="Cambria Math" panose="02040503050406030204" pitchFamily="18" charset="0"/>
                                      <a:ea typeface="Cambria Math" panose="02040503050406030204" pitchFamily="18" charset="0"/>
                                    </a:rPr>
                                    <m:t>𝑡</m:t>
                                  </m:r>
                                </m:e>
                                <m:sup>
                                  <m:r>
                                    <a:rPr lang="it-IT" sz="1600" b="0" i="1" smtClean="0">
                                      <a:solidFill>
                                        <a:srgbClr val="000000"/>
                                      </a:solidFill>
                                      <a:latin typeface="Cambria Math" panose="02040503050406030204" pitchFamily="18" charset="0"/>
                                      <a:ea typeface="Cambria Math" panose="02040503050406030204" pitchFamily="18" charset="0"/>
                                    </a:rPr>
                                    <m:t>2</m:t>
                                  </m:r>
                                </m:sup>
                              </m:sSup>
                            </m:den>
                          </m:f>
                        </m:e>
                      </m:d>
                      <m:r>
                        <a:rPr lang="it-IT" sz="1600" b="0" i="1" smtClean="0">
                          <a:solidFill>
                            <a:srgbClr val="000000"/>
                          </a:solidFill>
                          <a:latin typeface="Cambria Math" panose="02040503050406030204" pitchFamily="18" charset="0"/>
                        </a:rPr>
                        <m:t>𝜙</m:t>
                      </m:r>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𝜌</m:t>
                          </m:r>
                        </m:num>
                        <m:den>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𝜖</m:t>
                              </m:r>
                            </m:e>
                            <m:sub>
                              <m:r>
                                <a:rPr lang="it-IT" sz="1600" b="0" i="1" smtClean="0">
                                  <a:solidFill>
                                    <a:srgbClr val="000000"/>
                                  </a:solidFill>
                                  <a:latin typeface="Cambria Math" panose="02040503050406030204" pitchFamily="18" charset="0"/>
                                </a:rPr>
                                <m:t>0</m:t>
                              </m:r>
                            </m:sub>
                          </m:sSub>
                        </m:den>
                      </m:f>
                    </m:oMath>
                  </m:oMathPara>
                </a14:m>
                <a:endParaRPr lang="en-IT" sz="1600" dirty="0">
                  <a:solidFill>
                    <a:srgbClr val="000000"/>
                  </a:solidFill>
                </a:endParaRPr>
              </a:p>
            </p:txBody>
          </p:sp>
        </mc:Choice>
        <mc:Fallback xmlns="">
          <p:sp>
            <p:nvSpPr>
              <p:cNvPr id="9" name="TextBox 8">
                <a:extLst>
                  <a:ext uri="{FF2B5EF4-FFF2-40B4-BE49-F238E27FC236}">
                    <a16:creationId xmlns:a16="http://schemas.microsoft.com/office/drawing/2014/main" id="{B15B7817-A06F-1F9B-CE70-5FB1B6652402}"/>
                  </a:ext>
                </a:extLst>
              </p:cNvPr>
              <p:cNvSpPr txBox="1">
                <a:spLocks noRot="1" noChangeAspect="1" noMove="1" noResize="1" noEditPoints="1" noAdjustHandles="1" noChangeArrowheads="1" noChangeShapeType="1" noTextEdit="1"/>
              </p:cNvSpPr>
              <p:nvPr/>
            </p:nvSpPr>
            <p:spPr>
              <a:xfrm>
                <a:off x="3872546" y="1275549"/>
                <a:ext cx="4024985" cy="558230"/>
              </a:xfrm>
              <a:prstGeom prst="rect">
                <a:avLst/>
              </a:prstGeom>
              <a:blipFill>
                <a:blip r:embed="rId6"/>
                <a:stretch>
                  <a:fillRect b="-222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E480C9D-F571-F689-9A9E-6E36B703671F}"/>
                  </a:ext>
                </a:extLst>
              </p:cNvPr>
              <p:cNvSpPr txBox="1"/>
              <p:nvPr/>
            </p:nvSpPr>
            <p:spPr>
              <a:xfrm>
                <a:off x="2964361" y="2329494"/>
                <a:ext cx="5812360" cy="255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𝜙</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𝑧</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𝑑</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𝜏</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𝐺</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𝑧</m:t>
                              </m:r>
                            </m:e>
                            <m:sup>
                              <m:r>
                                <a:rPr lang="it-IT" sz="1600" b="0" i="1" smtClean="0">
                                  <a:solidFill>
                                    <a:srgbClr val="000000"/>
                                  </a:solidFill>
                                  <a:latin typeface="Cambria Math" panose="02040503050406030204" pitchFamily="18" charset="0"/>
                                </a:rPr>
                                <m:t>′</m:t>
                              </m:r>
                            </m:sup>
                          </m:sSup>
                        </m:e>
                      </m:d>
                      <m:r>
                        <a:rPr lang="it-IT" sz="1600" b="0" i="1" smtClean="0">
                          <a:solidFill>
                            <a:srgbClr val="000000"/>
                          </a:solidFill>
                          <a:latin typeface="Cambria Math" panose="02040503050406030204" pitchFamily="18" charset="0"/>
                        </a:rPr>
                        <m:t>𝜌</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m:t>
                      </m:r>
                    </m:oMath>
                  </m:oMathPara>
                </a14:m>
                <a:endParaRPr lang="en-IT" sz="1600" dirty="0">
                  <a:solidFill>
                    <a:srgbClr val="000000"/>
                  </a:solidFill>
                </a:endParaRPr>
              </a:p>
            </p:txBody>
          </p:sp>
        </mc:Choice>
        <mc:Fallback xmlns="">
          <p:sp>
            <p:nvSpPr>
              <p:cNvPr id="10" name="TextBox 9">
                <a:extLst>
                  <a:ext uri="{FF2B5EF4-FFF2-40B4-BE49-F238E27FC236}">
                    <a16:creationId xmlns:a16="http://schemas.microsoft.com/office/drawing/2014/main" id="{BE480C9D-F571-F689-9A9E-6E36B703671F}"/>
                  </a:ext>
                </a:extLst>
              </p:cNvPr>
              <p:cNvSpPr txBox="1">
                <a:spLocks noRot="1" noChangeAspect="1" noMove="1" noResize="1" noEditPoints="1" noAdjustHandles="1" noChangeArrowheads="1" noChangeShapeType="1" noTextEdit="1"/>
              </p:cNvSpPr>
              <p:nvPr/>
            </p:nvSpPr>
            <p:spPr>
              <a:xfrm>
                <a:off x="2964361" y="2329494"/>
                <a:ext cx="5812360" cy="255583"/>
              </a:xfrm>
              <a:prstGeom prst="rect">
                <a:avLst/>
              </a:prstGeom>
              <a:blipFill>
                <a:blip r:embed="rId7"/>
                <a:stretch>
                  <a:fillRect t="-14286" b="-3809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F6C4D05-7203-F906-7D09-91C98FAACF2C}"/>
                  </a:ext>
                </a:extLst>
              </p:cNvPr>
              <p:cNvSpPr txBox="1"/>
              <p:nvPr/>
            </p:nvSpPr>
            <p:spPr>
              <a:xfrm>
                <a:off x="2714929" y="2958899"/>
                <a:ext cx="6257439" cy="7241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𝜖</m:t>
                          </m:r>
                        </m:e>
                        <m:sub>
                          <m:r>
                            <a:rPr lang="it-IT" sz="1600" b="0" i="1" smtClean="0">
                              <a:solidFill>
                                <a:srgbClr val="000000"/>
                              </a:solidFill>
                              <a:latin typeface="Cambria Math" panose="02040503050406030204" pitchFamily="18" charset="0"/>
                            </a:rPr>
                            <m:t>0</m:t>
                          </m:r>
                        </m:sub>
                      </m:sSub>
                      <m:sSup>
                        <m:sSupPr>
                          <m:ctrlPr>
                            <a:rPr lang="it-IT" sz="1600" b="0" i="1" smtClean="0">
                              <a:solidFill>
                                <a:srgbClr val="000000"/>
                              </a:solidFill>
                              <a:latin typeface="Cambria Math" panose="02040503050406030204" pitchFamily="18" charset="0"/>
                            </a:rPr>
                          </m:ctrlPr>
                        </m:sSupPr>
                        <m:e>
                          <m:r>
                            <m:rPr>
                              <m:nor/>
                            </m:rPr>
                            <a:rPr lang="en-IT" sz="1600" dirty="0">
                              <a:solidFill>
                                <a:srgbClr val="000000"/>
                              </a:solidFill>
                            </a:rPr>
                            <m:t>◻︎</m:t>
                          </m:r>
                        </m:e>
                        <m:sup>
                          <m:r>
                            <a:rPr lang="it-IT" sz="1600" b="0" i="1" smtClean="0">
                              <a:solidFill>
                                <a:srgbClr val="000000"/>
                              </a:solidFill>
                              <a:latin typeface="Cambria Math" panose="02040503050406030204" pitchFamily="18" charset="0"/>
                            </a:rPr>
                            <m:t>2</m:t>
                          </m:r>
                        </m:sup>
                      </m:sSup>
                      <m:r>
                        <a:rPr lang="it-IT" sz="1600" b="0" i="1" smtClean="0">
                          <a:solidFill>
                            <a:srgbClr val="000000"/>
                          </a:solidFill>
                          <a:latin typeface="Cambria Math" panose="02040503050406030204" pitchFamily="18" charset="0"/>
                        </a:rPr>
                        <m:t>𝐺</m:t>
                      </m:r>
                      <m:d>
                        <m:dPr>
                          <m:ctrlPr>
                            <a:rPr lang="it-IT" sz="1600" b="0" i="1" smtClean="0">
                              <a:solidFill>
                                <a:srgbClr val="000000"/>
                              </a:solidFill>
                              <a:latin typeface="Cambria Math" panose="02040503050406030204" pitchFamily="18" charset="0"/>
                            </a:rPr>
                          </m:ctrlPr>
                        </m:dPr>
                        <m:e>
                          <m:r>
                            <a:rPr lang="it-IT" sz="1600" b="1" i="1" smtClean="0">
                              <a:solidFill>
                                <a:srgbClr val="000000"/>
                              </a:solidFill>
                              <a:latin typeface="Cambria Math" panose="02040503050406030204" pitchFamily="18" charset="0"/>
                            </a:rPr>
                            <m:t>𝒓</m:t>
                          </m:r>
                          <m:r>
                            <a:rPr lang="it-IT" sz="1600" b="0" i="0"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1" i="1" smtClean="0">
                                  <a:solidFill>
                                    <a:srgbClr val="000000"/>
                                  </a:solidFill>
                                  <a:latin typeface="Cambria Math" panose="02040503050406030204" pitchFamily="18" charset="0"/>
                                </a:rPr>
                                <m:t>𝒓</m:t>
                              </m:r>
                            </m:e>
                            <m:sup>
                              <m:r>
                                <a:rPr lang="it-IT" sz="1600" b="0" i="1" smtClean="0">
                                  <a:solidFill>
                                    <a:srgbClr val="000000"/>
                                  </a:solidFill>
                                  <a:latin typeface="Cambria Math" panose="02040503050406030204" pitchFamily="18" charset="0"/>
                                </a:rPr>
                                <m:t>′</m:t>
                              </m:r>
                            </m:sup>
                          </m:sSup>
                        </m:e>
                      </m:d>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𝛿</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e>
                          </m:d>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𝜋</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den>
                      </m:f>
                      <m:r>
                        <a:rPr lang="it-IT" sz="1600" b="0" i="1" smtClean="0">
                          <a:solidFill>
                            <a:srgbClr val="000000"/>
                          </a:solidFill>
                          <a:latin typeface="Cambria Math" panose="02040503050406030204" pitchFamily="18" charset="0"/>
                        </a:rPr>
                        <m:t>𝛿</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m:t>
                      </m:r>
                    </m:oMath>
                  </m:oMathPara>
                </a14:m>
                <a:endParaRPr lang="en-IT" sz="1600" dirty="0">
                  <a:solidFill>
                    <a:srgbClr val="000000"/>
                  </a:solidFill>
                </a:endParaRPr>
              </a:p>
              <a:p>
                <a:endParaRPr lang="en-IT" sz="1600" dirty="0">
                  <a:solidFill>
                    <a:srgbClr val="000000"/>
                  </a:solidFill>
                </a:endParaRPr>
              </a:p>
            </p:txBody>
          </p:sp>
        </mc:Choice>
        <mc:Fallback xmlns="">
          <p:sp>
            <p:nvSpPr>
              <p:cNvPr id="11" name="TextBox 10">
                <a:extLst>
                  <a:ext uri="{FF2B5EF4-FFF2-40B4-BE49-F238E27FC236}">
                    <a16:creationId xmlns:a16="http://schemas.microsoft.com/office/drawing/2014/main" id="{9F6C4D05-7203-F906-7D09-91C98FAACF2C}"/>
                  </a:ext>
                </a:extLst>
              </p:cNvPr>
              <p:cNvSpPr txBox="1">
                <a:spLocks noRot="1" noChangeAspect="1" noMove="1" noResize="1" noEditPoints="1" noAdjustHandles="1" noChangeArrowheads="1" noChangeShapeType="1" noTextEdit="1"/>
              </p:cNvSpPr>
              <p:nvPr/>
            </p:nvSpPr>
            <p:spPr>
              <a:xfrm>
                <a:off x="2714929" y="2958899"/>
                <a:ext cx="6257439" cy="724109"/>
              </a:xfrm>
              <a:prstGeom prst="rect">
                <a:avLst/>
              </a:prstGeom>
              <a:blipFill>
                <a:blip r:embed="rId8"/>
                <a:stretch>
                  <a:fillRect/>
                </a:stretch>
              </a:blipFill>
            </p:spPr>
            <p:txBody>
              <a:bodyPr/>
              <a:lstStyle/>
              <a:p>
                <a:r>
                  <a:rPr lang="en-IT">
                    <a:noFill/>
                  </a:rPr>
                  <a:t> </a:t>
                </a:r>
              </a:p>
            </p:txBody>
          </p:sp>
        </mc:Fallback>
      </mc:AlternateContent>
      <p:sp>
        <p:nvSpPr>
          <p:cNvPr id="12" name="TextBox 16">
            <a:extLst>
              <a:ext uri="{FF2B5EF4-FFF2-40B4-BE49-F238E27FC236}">
                <a16:creationId xmlns:a16="http://schemas.microsoft.com/office/drawing/2014/main" id="{3984E1FC-3909-C530-A9F8-A060470C8E7B}"/>
              </a:ext>
            </a:extLst>
          </p:cNvPr>
          <p:cNvSpPr txBox="1">
            <a:spLocks noChangeArrowheads="1"/>
          </p:cNvSpPr>
          <p:nvPr/>
        </p:nvSpPr>
        <p:spPr bwMode="auto">
          <a:xfrm>
            <a:off x="766862" y="3476590"/>
            <a:ext cx="9773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US" altLang="en-IT" sz="1600" dirty="0">
                <a:latin typeface="Arial" panose="020B0604020202020204" pitchFamily="34" charset="0"/>
              </a:rPr>
              <a:t>Solution in terms of zero-</a:t>
            </a:r>
            <a:r>
              <a:rPr lang="en-US" altLang="en-IT" sz="1600" dirty="0" err="1">
                <a:latin typeface="Arial" panose="020B0604020202020204" pitchFamily="34" charset="0"/>
              </a:rPr>
              <a:t>th</a:t>
            </a:r>
            <a:r>
              <a:rPr lang="en-US" altLang="en-IT" sz="1600" dirty="0">
                <a:latin typeface="Arial" panose="020B0604020202020204" pitchFamily="34" charset="0"/>
              </a:rPr>
              <a:t> order modified Bessel function: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95C4F8B-DCFB-B225-6B9B-97DDCF298CEE}"/>
                  </a:ext>
                </a:extLst>
              </p:cNvPr>
              <p:cNvSpPr txBox="1"/>
              <p:nvPr/>
            </p:nvSpPr>
            <p:spPr>
              <a:xfrm>
                <a:off x="2097159" y="3919262"/>
                <a:ext cx="7654339" cy="9090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IT" sz="1600" i="1" smtClean="0">
                              <a:solidFill>
                                <a:srgbClr val="000000"/>
                              </a:solidFill>
                              <a:latin typeface="Cambria Math" panose="02040503050406030204" pitchFamily="18" charset="0"/>
                            </a:rPr>
                          </m:ctrlPr>
                        </m:accPr>
                        <m:e>
                          <m:r>
                            <a:rPr lang="it-IT" sz="1600" b="0" i="1" smtClean="0">
                              <a:solidFill>
                                <a:srgbClr val="000000"/>
                              </a:solidFill>
                              <a:latin typeface="Cambria Math" panose="02040503050406030204" pitchFamily="18" charset="0"/>
                            </a:rPr>
                            <m:t>𝐺</m:t>
                          </m:r>
                        </m:e>
                      </m:acc>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1</m:t>
                          </m:r>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𝜋</m:t>
                          </m:r>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𝜖</m:t>
                              </m:r>
                            </m:e>
                            <m:sub>
                              <m:r>
                                <a:rPr lang="it-IT" sz="1600" b="0" i="1" smtClean="0">
                                  <a:solidFill>
                                    <a:srgbClr val="000000"/>
                                  </a:solidFill>
                                  <a:latin typeface="Cambria Math" panose="02040503050406030204" pitchFamily="18" charset="0"/>
                                </a:rPr>
                                <m:t>𝑜</m:t>
                              </m:r>
                            </m:sub>
                          </m:sSub>
                        </m:den>
                      </m:f>
                      <m:d>
                        <m:dPr>
                          <m:begChr m:val="["/>
                          <m:endChr m:val="]"/>
                          <m:ctrlPr>
                            <a:rPr lang="it-IT" sz="1600" b="0" i="1" smtClean="0">
                              <a:solidFill>
                                <a:srgbClr val="000000"/>
                              </a:solidFill>
                              <a:latin typeface="Cambria Math" panose="02040503050406030204" pitchFamily="18" charset="0"/>
                            </a:rPr>
                          </m:ctrlPr>
                        </m:dPr>
                        <m:e>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𝐼</m:t>
                              </m:r>
                            </m:e>
                            <m:sub>
                              <m:r>
                                <a:rPr lang="it-IT" sz="1600" b="0" i="1" smtClean="0">
                                  <a:solidFill>
                                    <a:srgbClr val="000000"/>
                                  </a:solidFill>
                                  <a:latin typeface="Cambria Math" panose="02040503050406030204" pitchFamily="18" charset="0"/>
                                </a:rPr>
                                <m:t>𝑜</m:t>
                              </m:r>
                            </m:sub>
                          </m:sSub>
                          <m:d>
                            <m:dPr>
                              <m:ctrlPr>
                                <a:rPr lang="it-IT" sz="1600" b="0" i="1" smtClean="0">
                                  <a:solidFill>
                                    <a:srgbClr val="000000"/>
                                  </a:solidFill>
                                  <a:latin typeface="Cambria Math" panose="02040503050406030204" pitchFamily="18" charset="0"/>
                                </a:rPr>
                              </m:ctrlPr>
                            </m:dPr>
                            <m:e>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𝑘</m:t>
                                  </m:r>
                                </m:num>
                                <m:den>
                                  <m:r>
                                    <a:rPr lang="it-IT" sz="1600" b="0" i="1" smtClean="0">
                                      <a:solidFill>
                                        <a:srgbClr val="000000"/>
                                      </a:solidFill>
                                      <a:latin typeface="Cambria Math" panose="02040503050406030204" pitchFamily="18" charset="0"/>
                                    </a:rPr>
                                    <m:t>𝛾</m:t>
                                  </m:r>
                                </m:den>
                              </m:f>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𝑟</m:t>
                                  </m:r>
                                </m:e>
                                <m:sub>
                                  <m:r>
                                    <a:rPr lang="it-IT" sz="1600" b="0" i="1" smtClean="0">
                                      <a:solidFill>
                                        <a:srgbClr val="000000"/>
                                      </a:solidFill>
                                      <a:latin typeface="Cambria Math" panose="02040503050406030204" pitchFamily="18" charset="0"/>
                                    </a:rPr>
                                    <m:t>&lt;</m:t>
                                  </m:r>
                                </m:sub>
                              </m:sSub>
                            </m:e>
                          </m:d>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𝐾</m:t>
                              </m:r>
                            </m:e>
                            <m:sub>
                              <m:r>
                                <a:rPr lang="it-IT" sz="1600" b="0" i="1" smtClean="0">
                                  <a:solidFill>
                                    <a:srgbClr val="000000"/>
                                  </a:solidFill>
                                  <a:latin typeface="Cambria Math" panose="02040503050406030204" pitchFamily="18" charset="0"/>
                                </a:rPr>
                                <m:t>0</m:t>
                              </m:r>
                            </m:sub>
                          </m:sSub>
                          <m:d>
                            <m:dPr>
                              <m:ctrlPr>
                                <a:rPr lang="it-IT" sz="1600" i="1">
                                  <a:solidFill>
                                    <a:srgbClr val="000000"/>
                                  </a:solidFill>
                                  <a:latin typeface="Cambria Math" panose="02040503050406030204" pitchFamily="18" charset="0"/>
                                </a:rPr>
                              </m:ctrlPr>
                            </m:dPr>
                            <m:e>
                              <m:f>
                                <m:fPr>
                                  <m:ctrlPr>
                                    <a:rPr lang="it-IT" sz="1600" i="1">
                                      <a:solidFill>
                                        <a:srgbClr val="000000"/>
                                      </a:solidFill>
                                      <a:latin typeface="Cambria Math" panose="02040503050406030204" pitchFamily="18" charset="0"/>
                                    </a:rPr>
                                  </m:ctrlPr>
                                </m:fPr>
                                <m:num>
                                  <m:r>
                                    <a:rPr lang="it-IT" sz="1600" i="1">
                                      <a:solidFill>
                                        <a:srgbClr val="000000"/>
                                      </a:solidFill>
                                      <a:latin typeface="Cambria Math" panose="02040503050406030204" pitchFamily="18" charset="0"/>
                                    </a:rPr>
                                    <m:t>𝑘</m:t>
                                  </m:r>
                                </m:num>
                                <m:den>
                                  <m:r>
                                    <a:rPr lang="it-IT" sz="1600" i="1">
                                      <a:solidFill>
                                        <a:srgbClr val="000000"/>
                                      </a:solidFill>
                                      <a:latin typeface="Cambria Math" panose="02040503050406030204" pitchFamily="18" charset="0"/>
                                    </a:rPr>
                                    <m:t>𝛾</m:t>
                                  </m:r>
                                </m:den>
                              </m:f>
                              <m:sSub>
                                <m:sSubPr>
                                  <m:ctrlPr>
                                    <a:rPr lang="it-IT" sz="1600" i="1">
                                      <a:solidFill>
                                        <a:srgbClr val="000000"/>
                                      </a:solidFill>
                                      <a:latin typeface="Cambria Math" panose="02040503050406030204" pitchFamily="18" charset="0"/>
                                    </a:rPr>
                                  </m:ctrlPr>
                                </m:sSubPr>
                                <m:e>
                                  <m:r>
                                    <a:rPr lang="it-IT" sz="1600" i="1">
                                      <a:solidFill>
                                        <a:srgbClr val="000000"/>
                                      </a:solidFill>
                                      <a:latin typeface="Cambria Math" panose="02040503050406030204" pitchFamily="18" charset="0"/>
                                    </a:rPr>
                                    <m:t>𝑟</m:t>
                                  </m:r>
                                </m:e>
                                <m:sub>
                                  <m:r>
                                    <a:rPr lang="it-IT" sz="1600" b="0" i="1" smtClean="0">
                                      <a:solidFill>
                                        <a:srgbClr val="000000"/>
                                      </a:solidFill>
                                      <a:latin typeface="Cambria Math" panose="02040503050406030204" pitchFamily="18" charset="0"/>
                                    </a:rPr>
                                    <m:t>&gt;</m:t>
                                  </m:r>
                                </m:sub>
                              </m:sSub>
                            </m:e>
                          </m:d>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𝐾</m:t>
                                  </m:r>
                                </m:e>
                                <m:sub>
                                  <m:r>
                                    <a:rPr lang="it-IT" sz="1600" b="0" i="1" smtClean="0">
                                      <a:solidFill>
                                        <a:srgbClr val="000000"/>
                                      </a:solidFill>
                                      <a:latin typeface="Cambria Math" panose="02040503050406030204" pitchFamily="18" charset="0"/>
                                    </a:rPr>
                                    <m:t>0</m:t>
                                  </m:r>
                                </m:sub>
                              </m:sSub>
                              <m:d>
                                <m:dPr>
                                  <m:ctrlPr>
                                    <a:rPr lang="it-IT" sz="1600" i="1">
                                      <a:solidFill>
                                        <a:srgbClr val="000000"/>
                                      </a:solidFill>
                                      <a:latin typeface="Cambria Math" panose="02040503050406030204" pitchFamily="18" charset="0"/>
                                    </a:rPr>
                                  </m:ctrlPr>
                                </m:dPr>
                                <m:e>
                                  <m:f>
                                    <m:fPr>
                                      <m:ctrlPr>
                                        <a:rPr lang="it-IT" sz="1600" i="1">
                                          <a:solidFill>
                                            <a:srgbClr val="000000"/>
                                          </a:solidFill>
                                          <a:latin typeface="Cambria Math" panose="02040503050406030204" pitchFamily="18" charset="0"/>
                                        </a:rPr>
                                      </m:ctrlPr>
                                    </m:fPr>
                                    <m:num>
                                      <m:r>
                                        <a:rPr lang="it-IT" sz="1600" i="1">
                                          <a:solidFill>
                                            <a:srgbClr val="000000"/>
                                          </a:solidFill>
                                          <a:latin typeface="Cambria Math" panose="02040503050406030204" pitchFamily="18" charset="0"/>
                                        </a:rPr>
                                        <m:t>𝑘</m:t>
                                      </m:r>
                                    </m:num>
                                    <m:den>
                                      <m:r>
                                        <a:rPr lang="it-IT" sz="1600" i="1">
                                          <a:solidFill>
                                            <a:srgbClr val="000000"/>
                                          </a:solidFill>
                                          <a:latin typeface="Cambria Math" panose="02040503050406030204" pitchFamily="18" charset="0"/>
                                        </a:rPr>
                                        <m:t>𝛾</m:t>
                                      </m:r>
                                    </m:den>
                                  </m:f>
                                  <m:r>
                                    <a:rPr lang="it-IT" sz="1600" b="0" i="1" smtClean="0">
                                      <a:solidFill>
                                        <a:srgbClr val="000000"/>
                                      </a:solidFill>
                                      <a:latin typeface="Cambria Math" panose="02040503050406030204" pitchFamily="18" charset="0"/>
                                    </a:rPr>
                                    <m:t>𝑏</m:t>
                                  </m:r>
                                </m:e>
                              </m:d>
                            </m:num>
                            <m:den>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𝐼</m:t>
                                  </m:r>
                                </m:e>
                                <m:sub>
                                  <m:r>
                                    <a:rPr lang="it-IT" sz="1600" b="0" i="1" smtClean="0">
                                      <a:solidFill>
                                        <a:srgbClr val="000000"/>
                                      </a:solidFill>
                                      <a:latin typeface="Cambria Math" panose="02040503050406030204" pitchFamily="18" charset="0"/>
                                    </a:rPr>
                                    <m:t>0</m:t>
                                  </m:r>
                                </m:sub>
                              </m:sSub>
                              <m:d>
                                <m:dPr>
                                  <m:ctrlPr>
                                    <a:rPr lang="it-IT" sz="1600" i="1">
                                      <a:solidFill>
                                        <a:srgbClr val="000000"/>
                                      </a:solidFill>
                                      <a:latin typeface="Cambria Math" panose="02040503050406030204" pitchFamily="18" charset="0"/>
                                    </a:rPr>
                                  </m:ctrlPr>
                                </m:dPr>
                                <m:e>
                                  <m:f>
                                    <m:fPr>
                                      <m:ctrlPr>
                                        <a:rPr lang="it-IT" sz="1600" i="1">
                                          <a:solidFill>
                                            <a:srgbClr val="000000"/>
                                          </a:solidFill>
                                          <a:latin typeface="Cambria Math" panose="02040503050406030204" pitchFamily="18" charset="0"/>
                                        </a:rPr>
                                      </m:ctrlPr>
                                    </m:fPr>
                                    <m:num>
                                      <m:r>
                                        <a:rPr lang="it-IT" sz="1600" i="1">
                                          <a:solidFill>
                                            <a:srgbClr val="000000"/>
                                          </a:solidFill>
                                          <a:latin typeface="Cambria Math" panose="02040503050406030204" pitchFamily="18" charset="0"/>
                                        </a:rPr>
                                        <m:t>𝑘</m:t>
                                      </m:r>
                                    </m:num>
                                    <m:den>
                                      <m:r>
                                        <a:rPr lang="it-IT" sz="1600" i="1">
                                          <a:solidFill>
                                            <a:srgbClr val="000000"/>
                                          </a:solidFill>
                                          <a:latin typeface="Cambria Math" panose="02040503050406030204" pitchFamily="18" charset="0"/>
                                        </a:rPr>
                                        <m:t>𝛾</m:t>
                                      </m:r>
                                    </m:den>
                                  </m:f>
                                  <m:r>
                                    <a:rPr lang="it-IT" sz="1600" b="0" i="1" smtClean="0">
                                      <a:solidFill>
                                        <a:srgbClr val="000000"/>
                                      </a:solidFill>
                                      <a:latin typeface="Cambria Math" panose="02040503050406030204" pitchFamily="18" charset="0"/>
                                    </a:rPr>
                                    <m:t>𝑏</m:t>
                                  </m:r>
                                </m:e>
                              </m:d>
                            </m:den>
                          </m:f>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𝐼</m:t>
                              </m:r>
                            </m:e>
                            <m:sub>
                              <m:r>
                                <a:rPr lang="it-IT" sz="1600" b="0" i="1" smtClean="0">
                                  <a:solidFill>
                                    <a:srgbClr val="000000"/>
                                  </a:solidFill>
                                  <a:latin typeface="Cambria Math" panose="02040503050406030204" pitchFamily="18" charset="0"/>
                                </a:rPr>
                                <m:t>0</m:t>
                              </m:r>
                            </m:sub>
                          </m:sSub>
                          <m:d>
                            <m:dPr>
                              <m:ctrlPr>
                                <a:rPr lang="it-IT" sz="1600" i="1">
                                  <a:solidFill>
                                    <a:srgbClr val="000000"/>
                                  </a:solidFill>
                                  <a:latin typeface="Cambria Math" panose="02040503050406030204" pitchFamily="18" charset="0"/>
                                </a:rPr>
                              </m:ctrlPr>
                            </m:dPr>
                            <m:e>
                              <m:f>
                                <m:fPr>
                                  <m:ctrlPr>
                                    <a:rPr lang="it-IT" sz="1600" i="1">
                                      <a:solidFill>
                                        <a:srgbClr val="000000"/>
                                      </a:solidFill>
                                      <a:latin typeface="Cambria Math" panose="02040503050406030204" pitchFamily="18" charset="0"/>
                                    </a:rPr>
                                  </m:ctrlPr>
                                </m:fPr>
                                <m:num>
                                  <m:r>
                                    <a:rPr lang="it-IT" sz="1600" i="1">
                                      <a:solidFill>
                                        <a:srgbClr val="000000"/>
                                      </a:solidFill>
                                      <a:latin typeface="Cambria Math" panose="02040503050406030204" pitchFamily="18" charset="0"/>
                                    </a:rPr>
                                    <m:t>𝑘</m:t>
                                  </m:r>
                                </m:num>
                                <m:den>
                                  <m:r>
                                    <a:rPr lang="it-IT" sz="1600" i="1">
                                      <a:solidFill>
                                        <a:srgbClr val="000000"/>
                                      </a:solidFill>
                                      <a:latin typeface="Cambria Math" panose="02040503050406030204" pitchFamily="18" charset="0"/>
                                    </a:rPr>
                                    <m:t>𝛾</m:t>
                                  </m:r>
                                </m:den>
                              </m:f>
                              <m:r>
                                <a:rPr lang="it-IT" sz="1600" b="0" i="1" smtClean="0">
                                  <a:solidFill>
                                    <a:srgbClr val="000000"/>
                                  </a:solidFill>
                                  <a:latin typeface="Cambria Math" panose="02040503050406030204" pitchFamily="18" charset="0"/>
                                </a:rPr>
                                <m:t>𝑟</m:t>
                              </m:r>
                            </m:e>
                          </m:d>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𝐼</m:t>
                              </m:r>
                            </m:e>
                            <m:sub>
                              <m:r>
                                <a:rPr lang="it-IT" sz="1600" b="0" i="1" smtClean="0">
                                  <a:solidFill>
                                    <a:srgbClr val="000000"/>
                                  </a:solidFill>
                                  <a:latin typeface="Cambria Math" panose="02040503050406030204" pitchFamily="18" charset="0"/>
                                </a:rPr>
                                <m:t>0</m:t>
                              </m:r>
                            </m:sub>
                          </m:sSub>
                          <m:d>
                            <m:dPr>
                              <m:ctrlPr>
                                <a:rPr lang="it-IT" sz="1600" i="1">
                                  <a:solidFill>
                                    <a:srgbClr val="000000"/>
                                  </a:solidFill>
                                  <a:latin typeface="Cambria Math" panose="02040503050406030204" pitchFamily="18" charset="0"/>
                                </a:rPr>
                              </m:ctrlPr>
                            </m:dPr>
                            <m:e>
                              <m:f>
                                <m:fPr>
                                  <m:ctrlPr>
                                    <a:rPr lang="it-IT" sz="1600" i="1">
                                      <a:solidFill>
                                        <a:srgbClr val="000000"/>
                                      </a:solidFill>
                                      <a:latin typeface="Cambria Math" panose="02040503050406030204" pitchFamily="18" charset="0"/>
                                    </a:rPr>
                                  </m:ctrlPr>
                                </m:fPr>
                                <m:num>
                                  <m:r>
                                    <a:rPr lang="it-IT" sz="1600" i="1">
                                      <a:solidFill>
                                        <a:srgbClr val="000000"/>
                                      </a:solidFill>
                                      <a:latin typeface="Cambria Math" panose="02040503050406030204" pitchFamily="18" charset="0"/>
                                    </a:rPr>
                                    <m:t>𝑘</m:t>
                                  </m:r>
                                </m:num>
                                <m:den>
                                  <m:r>
                                    <a:rPr lang="it-IT" sz="1600" i="1">
                                      <a:solidFill>
                                        <a:srgbClr val="000000"/>
                                      </a:solidFill>
                                      <a:latin typeface="Cambria Math" panose="02040503050406030204" pitchFamily="18" charset="0"/>
                                    </a:rPr>
                                    <m:t>𝛾</m:t>
                                  </m:r>
                                </m:den>
                              </m:f>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e>
                          </m:d>
                        </m:e>
                      </m:d>
                    </m:oMath>
                  </m:oMathPara>
                </a14:m>
                <a:endParaRPr lang="en-IT" sz="1600" dirty="0">
                  <a:solidFill>
                    <a:srgbClr val="000000"/>
                  </a:solidFill>
                </a:endParaRPr>
              </a:p>
            </p:txBody>
          </p:sp>
        </mc:Choice>
        <mc:Fallback xmlns="">
          <p:sp>
            <p:nvSpPr>
              <p:cNvPr id="13" name="TextBox 12">
                <a:extLst>
                  <a:ext uri="{FF2B5EF4-FFF2-40B4-BE49-F238E27FC236}">
                    <a16:creationId xmlns:a16="http://schemas.microsoft.com/office/drawing/2014/main" id="{195C4F8B-DCFB-B225-6B9B-97DDCF298CEE}"/>
                  </a:ext>
                </a:extLst>
              </p:cNvPr>
              <p:cNvSpPr txBox="1">
                <a:spLocks noRot="1" noChangeAspect="1" noMove="1" noResize="1" noEditPoints="1" noAdjustHandles="1" noChangeArrowheads="1" noChangeShapeType="1" noTextEdit="1"/>
              </p:cNvSpPr>
              <p:nvPr/>
            </p:nvSpPr>
            <p:spPr>
              <a:xfrm>
                <a:off x="2097159" y="3919262"/>
                <a:ext cx="7654339" cy="909031"/>
              </a:xfrm>
              <a:prstGeom prst="rect">
                <a:avLst/>
              </a:prstGeom>
              <a:blipFill>
                <a:blip r:embed="rId9"/>
                <a:stretch>
                  <a:fillRect t="-2740" b="-684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8690FFE-857A-C7AF-4D8E-2BC392BB0736}"/>
                  </a:ext>
                </a:extLst>
              </p:cNvPr>
              <p:cNvSpPr txBox="1"/>
              <p:nvPr/>
            </p:nvSpPr>
            <p:spPr>
              <a:xfrm>
                <a:off x="790361" y="4877147"/>
                <a:ext cx="4007572" cy="338554"/>
              </a:xfrm>
              <a:prstGeom prst="rect">
                <a:avLst/>
              </a:prstGeom>
              <a:noFill/>
            </p:spPr>
            <p:txBody>
              <a:bodyPr wrap="none" rtlCol="0">
                <a:spAutoFit/>
              </a:bodyPr>
              <a:lstStyle/>
              <a:p>
                <a:r>
                  <a:rPr lang="en-GB" sz="1600" dirty="0">
                    <a:solidFill>
                      <a:srgbClr val="000000"/>
                    </a:solidFill>
                  </a:rPr>
                  <a:t>W</a:t>
                </a:r>
                <a:r>
                  <a:rPr lang="en-IT" sz="1600" dirty="0">
                    <a:solidFill>
                      <a:srgbClr val="000000"/>
                    </a:solidFill>
                  </a:rPr>
                  <a:t>here </a:t>
                </a:r>
                <a14:m>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𝑟</m:t>
                        </m:r>
                      </m:e>
                      <m:sub>
                        <m:r>
                          <a:rPr lang="it-IT" sz="1600" b="0" i="1" smtClean="0">
                            <a:solidFill>
                              <a:srgbClr val="000000"/>
                            </a:solidFill>
                            <a:latin typeface="Cambria Math" panose="02040503050406030204" pitchFamily="18" charset="0"/>
                          </a:rPr>
                          <m:t>&lt;</m:t>
                        </m:r>
                      </m:sub>
                    </m:sSub>
                    <m:r>
                      <a:rPr lang="it-IT" sz="1600" b="0" i="1" smtClean="0">
                        <a:solidFill>
                          <a:srgbClr val="000000"/>
                        </a:solidFill>
                        <a:latin typeface="Cambria Math" panose="02040503050406030204" pitchFamily="18" charset="0"/>
                      </a:rPr>
                      <m:t>=</m:t>
                    </m:r>
                    <m:r>
                      <m:rPr>
                        <m:sty m:val="p"/>
                      </m:rPr>
                      <a:rPr lang="it-IT" sz="1600" b="0" i="0" smtClean="0">
                        <a:solidFill>
                          <a:srgbClr val="000000"/>
                        </a:solidFill>
                        <a:latin typeface="Cambria Math" panose="02040503050406030204" pitchFamily="18" charset="0"/>
                      </a:rPr>
                      <m:t>min</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oMath>
                </a14:m>
                <a:r>
                  <a:rPr lang="en-IT" sz="1600" dirty="0">
                    <a:solidFill>
                      <a:srgbClr val="000000"/>
                    </a:solidFill>
                  </a:rPr>
                  <a:t> and </a:t>
                </a:r>
                <a14:m>
                  <m:oMath xmlns:m="http://schemas.openxmlformats.org/officeDocument/2006/math">
                    <m:sSub>
                      <m:sSubPr>
                        <m:ctrlPr>
                          <a:rPr lang="it-IT" sz="1600" b="0" i="1" smtClean="0">
                            <a:solidFill>
                              <a:srgbClr val="000000"/>
                            </a:solidFill>
                            <a:latin typeface="Cambria Math" panose="02040503050406030204" pitchFamily="18" charset="0"/>
                          </a:rPr>
                        </m:ctrlPr>
                      </m:sSubPr>
                      <m:e>
                        <m:r>
                          <a:rPr lang="it-IT" sz="1600" b="0" i="1" smtClean="0">
                            <a:solidFill>
                              <a:srgbClr val="000000"/>
                            </a:solidFill>
                            <a:latin typeface="Cambria Math" panose="02040503050406030204" pitchFamily="18" charset="0"/>
                          </a:rPr>
                          <m:t>𝑟</m:t>
                        </m:r>
                      </m:e>
                      <m:sub>
                        <m:r>
                          <a:rPr lang="it-IT" sz="1600" b="0" i="1" smtClean="0">
                            <a:solidFill>
                              <a:srgbClr val="000000"/>
                            </a:solidFill>
                            <a:latin typeface="Cambria Math" panose="02040503050406030204" pitchFamily="18" charset="0"/>
                          </a:rPr>
                          <m:t>&gt;</m:t>
                        </m:r>
                      </m:sub>
                    </m:sSub>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𝑚𝑎𝑥</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oMath>
                </a14:m>
                <a:r>
                  <a:rPr lang="en-IT" sz="1600" dirty="0">
                    <a:solidFill>
                      <a:srgbClr val="000000"/>
                    </a:solidFill>
                  </a:rPr>
                  <a:t> </a:t>
                </a:r>
              </a:p>
            </p:txBody>
          </p:sp>
        </mc:Choice>
        <mc:Fallback xmlns="">
          <p:sp>
            <p:nvSpPr>
              <p:cNvPr id="14" name="TextBox 13">
                <a:extLst>
                  <a:ext uri="{FF2B5EF4-FFF2-40B4-BE49-F238E27FC236}">
                    <a16:creationId xmlns:a16="http://schemas.microsoft.com/office/drawing/2014/main" id="{D8690FFE-857A-C7AF-4D8E-2BC392BB0736}"/>
                  </a:ext>
                </a:extLst>
              </p:cNvPr>
              <p:cNvSpPr txBox="1">
                <a:spLocks noRot="1" noChangeAspect="1" noMove="1" noResize="1" noEditPoints="1" noAdjustHandles="1" noChangeArrowheads="1" noChangeShapeType="1" noTextEdit="1"/>
              </p:cNvSpPr>
              <p:nvPr/>
            </p:nvSpPr>
            <p:spPr>
              <a:xfrm>
                <a:off x="790361" y="4877147"/>
                <a:ext cx="4007572" cy="338554"/>
              </a:xfrm>
              <a:prstGeom prst="rect">
                <a:avLst/>
              </a:prstGeom>
              <a:blipFill>
                <a:blip r:embed="rId10"/>
                <a:stretch>
                  <a:fillRect l="-949" t="-7407" b="-25926"/>
                </a:stretch>
              </a:blipFill>
            </p:spPr>
            <p:txBody>
              <a:bodyPr/>
              <a:lstStyle/>
              <a:p>
                <a:r>
                  <a:rPr lang="en-IT">
                    <a:noFill/>
                  </a:rPr>
                  <a:t> </a:t>
                </a:r>
              </a:p>
            </p:txBody>
          </p:sp>
        </mc:Fallback>
      </mc:AlternateContent>
      <p:sp>
        <p:nvSpPr>
          <p:cNvPr id="15" name="TextBox 14">
            <a:extLst>
              <a:ext uri="{FF2B5EF4-FFF2-40B4-BE49-F238E27FC236}">
                <a16:creationId xmlns:a16="http://schemas.microsoft.com/office/drawing/2014/main" id="{2D50B672-82E1-7E04-F132-F1BD31AF725A}"/>
              </a:ext>
            </a:extLst>
          </p:cNvPr>
          <p:cNvSpPr txBox="1"/>
          <p:nvPr/>
        </p:nvSpPr>
        <p:spPr>
          <a:xfrm>
            <a:off x="768812" y="5575634"/>
            <a:ext cx="8946680" cy="338554"/>
          </a:xfrm>
          <a:prstGeom prst="rect">
            <a:avLst/>
          </a:prstGeom>
          <a:noFill/>
        </p:spPr>
        <p:txBody>
          <a:bodyPr wrap="none" rtlCol="0">
            <a:spAutoFit/>
          </a:bodyPr>
          <a:lstStyle/>
          <a:p>
            <a:r>
              <a:rPr lang="en-IT" sz="1600" dirty="0">
                <a:solidFill>
                  <a:srgbClr val="000000"/>
                </a:solidFill>
              </a:rPr>
              <a:t>N.B.: this solution is expressed as superposition of the direct and the image charge contribution.  </a:t>
            </a:r>
          </a:p>
        </p:txBody>
      </p:sp>
      <p:sp>
        <p:nvSpPr>
          <p:cNvPr id="16" name="Oval 15">
            <a:extLst>
              <a:ext uri="{FF2B5EF4-FFF2-40B4-BE49-F238E27FC236}">
                <a16:creationId xmlns:a16="http://schemas.microsoft.com/office/drawing/2014/main" id="{BD1C9A1B-1763-31FA-2805-9DF59968EC79}"/>
              </a:ext>
            </a:extLst>
          </p:cNvPr>
          <p:cNvSpPr/>
          <p:nvPr/>
        </p:nvSpPr>
        <p:spPr bwMode="auto">
          <a:xfrm>
            <a:off x="4693024" y="3919262"/>
            <a:ext cx="1667435" cy="957885"/>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cxnSp>
        <p:nvCxnSpPr>
          <p:cNvPr id="17" name="Straight Arrow Connector 16">
            <a:extLst>
              <a:ext uri="{FF2B5EF4-FFF2-40B4-BE49-F238E27FC236}">
                <a16:creationId xmlns:a16="http://schemas.microsoft.com/office/drawing/2014/main" id="{0CC9B61F-6C9B-CBE5-2C99-C005B2E7511D}"/>
              </a:ext>
            </a:extLst>
          </p:cNvPr>
          <p:cNvCxnSpPr>
            <a:endCxn id="16" idx="4"/>
          </p:cNvCxnSpPr>
          <p:nvPr/>
        </p:nvCxnSpPr>
        <p:spPr bwMode="auto">
          <a:xfrm flipH="1" flipV="1">
            <a:off x="5526742" y="4877147"/>
            <a:ext cx="443752" cy="7727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46EFF02D-DB03-8B89-DFD8-E17D73442C0B}"/>
              </a:ext>
            </a:extLst>
          </p:cNvPr>
          <p:cNvSpPr/>
          <p:nvPr/>
        </p:nvSpPr>
        <p:spPr bwMode="auto">
          <a:xfrm>
            <a:off x="6508375" y="3870408"/>
            <a:ext cx="2192221" cy="1006739"/>
          </a:xfrm>
          <a:prstGeom prst="rect">
            <a:avLst/>
          </a:prstGeom>
          <a:noFill/>
          <a:ln w="9525" cap="flat" cmpd="sng" algn="ctr">
            <a:solidFill>
              <a:srgbClr val="0C27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cxnSp>
        <p:nvCxnSpPr>
          <p:cNvPr id="19" name="Straight Arrow Connector 18">
            <a:extLst>
              <a:ext uri="{FF2B5EF4-FFF2-40B4-BE49-F238E27FC236}">
                <a16:creationId xmlns:a16="http://schemas.microsoft.com/office/drawing/2014/main" id="{26A3A369-04E6-A268-6739-1E4F7745A510}"/>
              </a:ext>
            </a:extLst>
          </p:cNvPr>
          <p:cNvCxnSpPr>
            <a:endCxn id="18" idx="2"/>
          </p:cNvCxnSpPr>
          <p:nvPr/>
        </p:nvCxnSpPr>
        <p:spPr bwMode="auto">
          <a:xfrm flipV="1">
            <a:off x="7274859" y="4877147"/>
            <a:ext cx="329627" cy="772769"/>
          </a:xfrm>
          <a:prstGeom prst="straightConnector1">
            <a:avLst/>
          </a:prstGeom>
          <a:noFill/>
          <a:ln w="9525" cap="flat" cmpd="sng" algn="ctr">
            <a:solidFill>
              <a:srgbClr val="0C27CD"/>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nvGrpSpPr>
          <p:cNvPr id="20" name="Gruppo 17">
            <a:extLst>
              <a:ext uri="{FF2B5EF4-FFF2-40B4-BE49-F238E27FC236}">
                <a16:creationId xmlns:a16="http://schemas.microsoft.com/office/drawing/2014/main" id="{15FF2D50-37FA-918A-CF9B-E793E3705BBB}"/>
              </a:ext>
            </a:extLst>
          </p:cNvPr>
          <p:cNvGrpSpPr/>
          <p:nvPr/>
        </p:nvGrpSpPr>
        <p:grpSpPr>
          <a:xfrm>
            <a:off x="8861810" y="1554046"/>
            <a:ext cx="2997096" cy="1312858"/>
            <a:chOff x="1447800" y="830016"/>
            <a:chExt cx="5789669" cy="2221556"/>
          </a:xfrm>
        </p:grpSpPr>
        <p:cxnSp>
          <p:nvCxnSpPr>
            <p:cNvPr id="21" name="Connettore 2 2">
              <a:extLst>
                <a:ext uri="{FF2B5EF4-FFF2-40B4-BE49-F238E27FC236}">
                  <a16:creationId xmlns:a16="http://schemas.microsoft.com/office/drawing/2014/main" id="{3013012D-3247-55B0-12AA-C404F2DFF3F8}"/>
                </a:ext>
              </a:extLst>
            </p:cNvPr>
            <p:cNvCxnSpPr/>
            <p:nvPr/>
          </p:nvCxnSpPr>
          <p:spPr>
            <a:xfrm>
              <a:off x="1664907" y="2114550"/>
              <a:ext cx="524268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Connettore 2 3">
              <a:extLst>
                <a:ext uri="{FF2B5EF4-FFF2-40B4-BE49-F238E27FC236}">
                  <a16:creationId xmlns:a16="http://schemas.microsoft.com/office/drawing/2014/main" id="{B26025A7-3531-327C-20D1-7D6FE20214DA}"/>
                </a:ext>
              </a:extLst>
            </p:cNvPr>
            <p:cNvCxnSpPr>
              <a:cxnSpLocks/>
            </p:cNvCxnSpPr>
            <p:nvPr/>
          </p:nvCxnSpPr>
          <p:spPr>
            <a:xfrm flipV="1">
              <a:off x="2501400" y="1034653"/>
              <a:ext cx="0" cy="201691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CasellaDiTesto 5">
                  <a:extLst>
                    <a:ext uri="{FF2B5EF4-FFF2-40B4-BE49-F238E27FC236}">
                      <a16:creationId xmlns:a16="http://schemas.microsoft.com/office/drawing/2014/main" id="{A145BAA7-43DD-2762-3613-BBDA5B03A308}"/>
                    </a:ext>
                  </a:extLst>
                </p:cNvPr>
                <p:cNvSpPr txBox="1"/>
                <p:nvPr/>
              </p:nvSpPr>
              <p:spPr>
                <a:xfrm>
                  <a:off x="6208768" y="2031426"/>
                  <a:ext cx="1028701" cy="572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chemeClr val="tx1"/>
                            </a:solidFill>
                            <a:latin typeface="Cambria Math" panose="02040503050406030204" pitchFamily="18" charset="0"/>
                          </a:rPr>
                          <m:t>𝑧</m:t>
                        </m:r>
                      </m:oMath>
                    </m:oMathPara>
                  </a14:m>
                  <a:endParaRPr lang="en-US" sz="1600" dirty="0">
                    <a:solidFill>
                      <a:schemeClr val="tx1"/>
                    </a:solidFill>
                  </a:endParaRPr>
                </a:p>
              </p:txBody>
            </p:sp>
          </mc:Choice>
          <mc:Fallback xmlns="">
            <p:sp>
              <p:nvSpPr>
                <p:cNvPr id="6" name="CasellaDiTesto 5">
                  <a:extLst>
                    <a:ext uri="{FF2B5EF4-FFF2-40B4-BE49-F238E27FC236}">
                      <a16:creationId xmlns:a16="http://schemas.microsoft.com/office/drawing/2014/main" id="{DC3C7B36-C51C-4318-BF94-365A4FCAC66C}"/>
                    </a:ext>
                  </a:extLst>
                </p:cNvPr>
                <p:cNvSpPr txBox="1">
                  <a:spLocks noRot="1" noChangeAspect="1" noMove="1" noResize="1" noEditPoints="1" noAdjustHandles="1" noChangeArrowheads="1" noChangeShapeType="1" noTextEdit="1"/>
                </p:cNvSpPr>
                <p:nvPr/>
              </p:nvSpPr>
              <p:spPr>
                <a:xfrm>
                  <a:off x="6208768" y="2031426"/>
                  <a:ext cx="1028701" cy="572885"/>
                </a:xfrm>
                <a:prstGeom prst="rect">
                  <a:avLst/>
                </a:prstGeom>
                <a:blipFill>
                  <a:blip r:embed="rId11"/>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 name="CasellaDiTesto 6">
                  <a:extLst>
                    <a:ext uri="{FF2B5EF4-FFF2-40B4-BE49-F238E27FC236}">
                      <a16:creationId xmlns:a16="http://schemas.microsoft.com/office/drawing/2014/main" id="{61123A77-9A23-2417-51C3-7B4B7CB50091}"/>
                    </a:ext>
                  </a:extLst>
                </p:cNvPr>
                <p:cNvSpPr txBox="1"/>
                <p:nvPr/>
              </p:nvSpPr>
              <p:spPr>
                <a:xfrm>
                  <a:off x="2266949" y="830016"/>
                  <a:ext cx="1028701" cy="572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chemeClr val="tx1"/>
                            </a:solidFill>
                            <a:latin typeface="Cambria Math" panose="02040503050406030204" pitchFamily="18" charset="0"/>
                          </a:rPr>
                          <m:t>𝑟</m:t>
                        </m:r>
                      </m:oMath>
                    </m:oMathPara>
                  </a14:m>
                  <a:endParaRPr lang="en-US" sz="1600" dirty="0">
                    <a:solidFill>
                      <a:schemeClr val="tx1"/>
                    </a:solidFill>
                  </a:endParaRPr>
                </a:p>
              </p:txBody>
            </p:sp>
          </mc:Choice>
          <mc:Fallback xmlns="">
            <p:sp>
              <p:nvSpPr>
                <p:cNvPr id="7" name="CasellaDiTesto 6">
                  <a:extLst>
                    <a:ext uri="{FF2B5EF4-FFF2-40B4-BE49-F238E27FC236}">
                      <a16:creationId xmlns:a16="http://schemas.microsoft.com/office/drawing/2014/main" id="{D74A336F-5FD2-4B60-AE95-B468FE8B0EE8}"/>
                    </a:ext>
                  </a:extLst>
                </p:cNvPr>
                <p:cNvSpPr txBox="1">
                  <a:spLocks noRot="1" noChangeAspect="1" noMove="1" noResize="1" noEditPoints="1" noAdjustHandles="1" noChangeArrowheads="1" noChangeShapeType="1" noTextEdit="1"/>
                </p:cNvSpPr>
                <p:nvPr/>
              </p:nvSpPr>
              <p:spPr>
                <a:xfrm>
                  <a:off x="2266949" y="830016"/>
                  <a:ext cx="1028701" cy="572885"/>
                </a:xfrm>
                <a:prstGeom prst="rect">
                  <a:avLst/>
                </a:prstGeom>
                <a:blipFill>
                  <a:blip r:embed="rId12"/>
                  <a:stretch>
                    <a:fillRect/>
                  </a:stretch>
                </a:blipFill>
              </p:spPr>
              <p:txBody>
                <a:bodyPr/>
                <a:lstStyle/>
                <a:p>
                  <a:r>
                    <a:rPr lang="en-IT">
                      <a:noFill/>
                    </a:rPr>
                    <a:t> </a:t>
                  </a:r>
                </a:p>
              </p:txBody>
            </p:sp>
          </mc:Fallback>
        </mc:AlternateContent>
        <p:cxnSp>
          <p:nvCxnSpPr>
            <p:cNvPr id="25" name="Connettore diritto 8">
              <a:extLst>
                <a:ext uri="{FF2B5EF4-FFF2-40B4-BE49-F238E27FC236}">
                  <a16:creationId xmlns:a16="http://schemas.microsoft.com/office/drawing/2014/main" id="{7D232E49-9951-729C-6F33-CE164446722A}"/>
                </a:ext>
              </a:extLst>
            </p:cNvPr>
            <p:cNvCxnSpPr/>
            <p:nvPr/>
          </p:nvCxnSpPr>
          <p:spPr>
            <a:xfrm>
              <a:off x="1447800" y="1529775"/>
              <a:ext cx="45339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Connettore diritto 9">
              <a:extLst>
                <a:ext uri="{FF2B5EF4-FFF2-40B4-BE49-F238E27FC236}">
                  <a16:creationId xmlns:a16="http://schemas.microsoft.com/office/drawing/2014/main" id="{495FB935-E478-A47F-DD35-E6AC69AF79E3}"/>
                </a:ext>
              </a:extLst>
            </p:cNvPr>
            <p:cNvCxnSpPr/>
            <p:nvPr/>
          </p:nvCxnSpPr>
          <p:spPr>
            <a:xfrm>
              <a:off x="1447800" y="2644200"/>
              <a:ext cx="45339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Connettore 2 11">
              <a:extLst>
                <a:ext uri="{FF2B5EF4-FFF2-40B4-BE49-F238E27FC236}">
                  <a16:creationId xmlns:a16="http://schemas.microsoft.com/office/drawing/2014/main" id="{BCA9DE7C-A8F5-566C-F4BA-0799E0288F7A}"/>
                </a:ext>
              </a:extLst>
            </p:cNvPr>
            <p:cNvCxnSpPr>
              <a:cxnSpLocks/>
            </p:cNvCxnSpPr>
            <p:nvPr/>
          </p:nvCxnSpPr>
          <p:spPr>
            <a:xfrm>
              <a:off x="5207000" y="1555175"/>
              <a:ext cx="0" cy="1061025"/>
            </a:xfrm>
            <a:prstGeom prst="straightConnector1">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CasellaDiTesto 13">
                  <a:extLst>
                    <a:ext uri="{FF2B5EF4-FFF2-40B4-BE49-F238E27FC236}">
                      <a16:creationId xmlns:a16="http://schemas.microsoft.com/office/drawing/2014/main" id="{D3F28154-8832-95E7-2C54-45EEB020B530}"/>
                    </a:ext>
                  </a:extLst>
                </p:cNvPr>
                <p:cNvSpPr txBox="1"/>
                <p:nvPr/>
              </p:nvSpPr>
              <p:spPr>
                <a:xfrm>
                  <a:off x="5075461" y="1529775"/>
                  <a:ext cx="1028701" cy="3906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2</m:t>
                        </m:r>
                        <m:r>
                          <a:rPr lang="it-IT" b="0" i="1" smtClean="0">
                            <a:solidFill>
                              <a:schemeClr val="tx1"/>
                            </a:solidFill>
                            <a:latin typeface="Cambria Math" panose="02040503050406030204" pitchFamily="18" charset="0"/>
                          </a:rPr>
                          <m:t>𝑏</m:t>
                        </m:r>
                      </m:oMath>
                    </m:oMathPara>
                  </a14:m>
                  <a:endParaRPr lang="en-US" dirty="0">
                    <a:solidFill>
                      <a:schemeClr val="tx1"/>
                    </a:solidFill>
                  </a:endParaRPr>
                </a:p>
              </p:txBody>
            </p:sp>
          </mc:Choice>
          <mc:Fallback xmlns="">
            <p:sp>
              <p:nvSpPr>
                <p:cNvPr id="10" name="CasellaDiTesto 13">
                  <a:extLst>
                    <a:ext uri="{FF2B5EF4-FFF2-40B4-BE49-F238E27FC236}">
                      <a16:creationId xmlns:a16="http://schemas.microsoft.com/office/drawing/2014/main" id="{9A0E72AF-5E32-CF34-9B0B-B4806B5217C5}"/>
                    </a:ext>
                  </a:extLst>
                </p:cNvPr>
                <p:cNvSpPr txBox="1">
                  <a:spLocks noRot="1" noChangeAspect="1" noMove="1" noResize="1" noEditPoints="1" noAdjustHandles="1" noChangeArrowheads="1" noChangeShapeType="1" noTextEdit="1"/>
                </p:cNvSpPr>
                <p:nvPr/>
              </p:nvSpPr>
              <p:spPr>
                <a:xfrm>
                  <a:off x="5075461" y="1529775"/>
                  <a:ext cx="1028701" cy="390603"/>
                </a:xfrm>
                <a:prstGeom prst="rect">
                  <a:avLst/>
                </a:prstGeom>
                <a:blipFill>
                  <a:blip r:embed="rId13"/>
                  <a:stretch>
                    <a:fillRect/>
                  </a:stretch>
                </a:blipFill>
              </p:spPr>
              <p:txBody>
                <a:bodyPr/>
                <a:lstStyle/>
                <a:p>
                  <a:r>
                    <a:rPr lang="en-IT">
                      <a:noFill/>
                    </a:rPr>
                    <a:t> </a:t>
                  </a:r>
                </a:p>
              </p:txBody>
            </p:sp>
          </mc:Fallback>
        </mc:AlternateContent>
        <p:sp>
          <p:nvSpPr>
            <p:cNvPr id="29" name="Ovale 14">
              <a:extLst>
                <a:ext uri="{FF2B5EF4-FFF2-40B4-BE49-F238E27FC236}">
                  <a16:creationId xmlns:a16="http://schemas.microsoft.com/office/drawing/2014/main" id="{4A9CED59-B919-544D-3DBC-053E50FBE6F8}"/>
                </a:ext>
              </a:extLst>
            </p:cNvPr>
            <p:cNvSpPr/>
            <p:nvPr/>
          </p:nvSpPr>
          <p:spPr>
            <a:xfrm>
              <a:off x="2948940" y="1713605"/>
              <a:ext cx="1511294" cy="80164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0" name="CasellaDiTesto 15">
                  <a:extLst>
                    <a:ext uri="{FF2B5EF4-FFF2-40B4-BE49-F238E27FC236}">
                      <a16:creationId xmlns:a16="http://schemas.microsoft.com/office/drawing/2014/main" id="{F5537B07-8F69-5481-3791-2A5D344CE6FD}"/>
                    </a:ext>
                  </a:extLst>
                </p:cNvPr>
                <p:cNvSpPr txBox="1"/>
                <p:nvPr/>
              </p:nvSpPr>
              <p:spPr>
                <a:xfrm>
                  <a:off x="2825500" y="1799313"/>
                  <a:ext cx="1028701" cy="3906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it-IT" b="0" i="1" smtClean="0">
                                <a:solidFill>
                                  <a:schemeClr val="tx1"/>
                                </a:solidFill>
                                <a:latin typeface="Cambria Math" panose="02040503050406030204" pitchFamily="18" charset="0"/>
                              </a:rPr>
                            </m:ctrlPr>
                          </m:sSupPr>
                          <m:e>
                            <m:r>
                              <a:rPr lang="it-IT" b="0" i="1" smtClean="0">
                                <a:solidFill>
                                  <a:schemeClr val="tx1"/>
                                </a:solidFill>
                                <a:latin typeface="Cambria Math" panose="02040503050406030204" pitchFamily="18" charset="0"/>
                              </a:rPr>
                              <m:t>𝑒</m:t>
                            </m:r>
                          </m:e>
                          <m:sup>
                            <m:r>
                              <a:rPr lang="it-IT" b="0" i="1" smtClean="0">
                                <a:solidFill>
                                  <a:schemeClr val="tx1"/>
                                </a:solidFill>
                                <a:latin typeface="Cambria Math" panose="02040503050406030204" pitchFamily="18" charset="0"/>
                              </a:rPr>
                              <m:t>−</m:t>
                            </m:r>
                          </m:sup>
                        </m:sSup>
                      </m:oMath>
                    </m:oMathPara>
                  </a14:m>
                  <a:endParaRPr lang="en-US" dirty="0">
                    <a:solidFill>
                      <a:schemeClr val="tx1"/>
                    </a:solidFill>
                  </a:endParaRPr>
                </a:p>
              </p:txBody>
            </p:sp>
          </mc:Choice>
          <mc:Fallback xmlns="">
            <p:sp>
              <p:nvSpPr>
                <p:cNvPr id="12" name="CasellaDiTesto 15">
                  <a:extLst>
                    <a:ext uri="{FF2B5EF4-FFF2-40B4-BE49-F238E27FC236}">
                      <a16:creationId xmlns:a16="http://schemas.microsoft.com/office/drawing/2014/main" id="{DEB8F409-77AF-5179-E0F6-B934654DFE7C}"/>
                    </a:ext>
                  </a:extLst>
                </p:cNvPr>
                <p:cNvSpPr txBox="1">
                  <a:spLocks noRot="1" noChangeAspect="1" noMove="1" noResize="1" noEditPoints="1" noAdjustHandles="1" noChangeArrowheads="1" noChangeShapeType="1" noTextEdit="1"/>
                </p:cNvSpPr>
                <p:nvPr/>
              </p:nvSpPr>
              <p:spPr>
                <a:xfrm>
                  <a:off x="2825500" y="1799313"/>
                  <a:ext cx="1028701" cy="390603"/>
                </a:xfrm>
                <a:prstGeom prst="rect">
                  <a:avLst/>
                </a:prstGeom>
                <a:blipFill>
                  <a:blip r:embed="rId14"/>
                  <a:stretch>
                    <a:fillRect/>
                  </a:stretch>
                </a:blipFill>
              </p:spPr>
              <p:txBody>
                <a:bodyPr/>
                <a:lstStyle/>
                <a:p>
                  <a:r>
                    <a:rPr lang="en-IT">
                      <a:noFill/>
                    </a:rPr>
                    <a:t> </a:t>
                  </a:r>
                </a:p>
              </p:txBody>
            </p:sp>
          </mc:Fallback>
        </mc:AlternateContent>
      </p:grpSp>
      <p:sp>
        <p:nvSpPr>
          <p:cNvPr id="31" name="Footer Placeholder 30">
            <a:extLst>
              <a:ext uri="{FF2B5EF4-FFF2-40B4-BE49-F238E27FC236}">
                <a16:creationId xmlns:a16="http://schemas.microsoft.com/office/drawing/2014/main" id="{DD80E263-3F2E-5C12-2866-C6B9667309AF}"/>
              </a:ext>
            </a:extLst>
          </p:cNvPr>
          <p:cNvSpPr>
            <a:spLocks noGrp="1"/>
          </p:cNvSpPr>
          <p:nvPr>
            <p:ph type="ftr" sz="quarter" idx="11"/>
          </p:nvPr>
        </p:nvSpPr>
        <p:spPr/>
        <p:txBody>
          <a:bodyPr/>
          <a:lstStyle/>
          <a:p>
            <a:r>
              <a:rPr lang="en-GB"/>
              <a:t>Beam Dynamics of high brightness beams in RF photoinjector</a:t>
            </a:r>
            <a:endParaRPr lang="en-IT"/>
          </a:p>
        </p:txBody>
      </p:sp>
      <p:sp>
        <p:nvSpPr>
          <p:cNvPr id="33" name="Slide Number Placeholder 32">
            <a:extLst>
              <a:ext uri="{FF2B5EF4-FFF2-40B4-BE49-F238E27FC236}">
                <a16:creationId xmlns:a16="http://schemas.microsoft.com/office/drawing/2014/main" id="{C1B76218-60FD-B099-8FBF-4430BFBD3AE5}"/>
              </a:ext>
            </a:extLst>
          </p:cNvPr>
          <p:cNvSpPr>
            <a:spLocks noGrp="1"/>
          </p:cNvSpPr>
          <p:nvPr>
            <p:ph type="sldNum" sz="quarter" idx="12"/>
          </p:nvPr>
        </p:nvSpPr>
        <p:spPr/>
        <p:txBody>
          <a:bodyPr/>
          <a:lstStyle/>
          <a:p>
            <a:fld id="{423FAE88-FE44-0B47-88A3-ABDC25BA5526}" type="slidenum">
              <a:rPr lang="en-IT" smtClean="0"/>
              <a:t>39</a:t>
            </a:fld>
            <a:endParaRPr lang="en-IT"/>
          </a:p>
        </p:txBody>
      </p:sp>
    </p:spTree>
    <p:extLst>
      <p:ext uri="{BB962C8B-B14F-4D97-AF65-F5344CB8AC3E}">
        <p14:creationId xmlns:p14="http://schemas.microsoft.com/office/powerpoint/2010/main" val="3937031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F71DBE1-1247-5EC6-C31D-4307DA7D9AC9}"/>
              </a:ext>
            </a:extLst>
          </p:cNvPr>
          <p:cNvGrpSpPr/>
          <p:nvPr/>
        </p:nvGrpSpPr>
        <p:grpSpPr>
          <a:xfrm>
            <a:off x="3315579" y="672841"/>
            <a:ext cx="4217821" cy="2990789"/>
            <a:chOff x="2346058" y="1058127"/>
            <a:chExt cx="3269237" cy="2188920"/>
          </a:xfrm>
        </p:grpSpPr>
        <p:pic>
          <p:nvPicPr>
            <p:cNvPr id="8" name="Immagine 8">
              <a:extLst>
                <a:ext uri="{FF2B5EF4-FFF2-40B4-BE49-F238E27FC236}">
                  <a16:creationId xmlns:a16="http://schemas.microsoft.com/office/drawing/2014/main" id="{71771C9B-EDA7-F224-B816-491A0FA51978}"/>
                </a:ext>
              </a:extLst>
            </p:cNvPr>
            <p:cNvPicPr>
              <a:picLocks noChangeAspect="1"/>
            </p:cNvPicPr>
            <p:nvPr/>
          </p:nvPicPr>
          <p:blipFill>
            <a:blip r:embed="rId3"/>
            <a:stretch>
              <a:fillRect/>
            </a:stretch>
          </p:blipFill>
          <p:spPr>
            <a:xfrm>
              <a:off x="2346058" y="1058127"/>
              <a:ext cx="2978296" cy="2188920"/>
            </a:xfrm>
            <a:prstGeom prst="rect">
              <a:avLst/>
            </a:prstGeom>
          </p:spPr>
        </p:pic>
        <p:cxnSp>
          <p:nvCxnSpPr>
            <p:cNvPr id="11" name="Straight Arrow Connector 10">
              <a:extLst>
                <a:ext uri="{FF2B5EF4-FFF2-40B4-BE49-F238E27FC236}">
                  <a16:creationId xmlns:a16="http://schemas.microsoft.com/office/drawing/2014/main" id="{6BD6FF21-CF99-3864-9C5B-AB52EEEF209F}"/>
                </a:ext>
              </a:extLst>
            </p:cNvPr>
            <p:cNvCxnSpPr/>
            <p:nvPr/>
          </p:nvCxnSpPr>
          <p:spPr bwMode="auto">
            <a:xfrm flipH="1" flipV="1">
              <a:off x="4601349" y="2104500"/>
              <a:ext cx="607259" cy="349333"/>
            </a:xfrm>
            <a:prstGeom prst="straightConnector1">
              <a:avLst/>
            </a:prstGeom>
            <a:noFill/>
            <a:ln w="381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5" name="TextBox 14">
              <a:extLst>
                <a:ext uri="{FF2B5EF4-FFF2-40B4-BE49-F238E27FC236}">
                  <a16:creationId xmlns:a16="http://schemas.microsoft.com/office/drawing/2014/main" id="{D505B759-03C6-C991-1ED4-1CD7DE602C9A}"/>
                </a:ext>
              </a:extLst>
            </p:cNvPr>
            <p:cNvSpPr txBox="1"/>
            <p:nvPr/>
          </p:nvSpPr>
          <p:spPr>
            <a:xfrm>
              <a:off x="4917668" y="2444115"/>
              <a:ext cx="697627" cy="246221"/>
            </a:xfrm>
            <a:prstGeom prst="rect">
              <a:avLst/>
            </a:prstGeom>
            <a:noFill/>
          </p:spPr>
          <p:txBody>
            <a:bodyPr wrap="none" rtlCol="0">
              <a:spAutoFit/>
            </a:bodyPr>
            <a:lstStyle/>
            <a:p>
              <a:r>
                <a:rPr lang="en-IT" sz="1000" b="1" dirty="0">
                  <a:solidFill>
                    <a:srgbClr val="000000"/>
                  </a:solidFill>
                </a:rPr>
                <a:t>Cathode</a:t>
              </a:r>
            </a:p>
          </p:txBody>
        </p:sp>
        <p:cxnSp>
          <p:nvCxnSpPr>
            <p:cNvPr id="16" name="Straight Arrow Connector 15">
              <a:extLst>
                <a:ext uri="{FF2B5EF4-FFF2-40B4-BE49-F238E27FC236}">
                  <a16:creationId xmlns:a16="http://schemas.microsoft.com/office/drawing/2014/main" id="{8A88830E-833D-08FE-C077-AE67A0BC5159}"/>
                </a:ext>
              </a:extLst>
            </p:cNvPr>
            <p:cNvCxnSpPr>
              <a:cxnSpLocks/>
            </p:cNvCxnSpPr>
            <p:nvPr/>
          </p:nvCxnSpPr>
          <p:spPr bwMode="auto">
            <a:xfrm flipH="1" flipV="1">
              <a:off x="4341622" y="2128792"/>
              <a:ext cx="576046" cy="799603"/>
            </a:xfrm>
            <a:prstGeom prst="straightConnector1">
              <a:avLst/>
            </a:prstGeom>
            <a:noFill/>
            <a:ln w="381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7" name="TextBox 16">
              <a:extLst>
                <a:ext uri="{FF2B5EF4-FFF2-40B4-BE49-F238E27FC236}">
                  <a16:creationId xmlns:a16="http://schemas.microsoft.com/office/drawing/2014/main" id="{950048AA-6A40-82B9-02E3-D5E2A6BC25CB}"/>
                </a:ext>
              </a:extLst>
            </p:cNvPr>
            <p:cNvSpPr txBox="1"/>
            <p:nvPr/>
          </p:nvSpPr>
          <p:spPr>
            <a:xfrm>
              <a:off x="4778452" y="2937031"/>
              <a:ext cx="430156" cy="246221"/>
            </a:xfrm>
            <a:prstGeom prst="rect">
              <a:avLst/>
            </a:prstGeom>
            <a:noFill/>
          </p:spPr>
          <p:txBody>
            <a:bodyPr wrap="square" rtlCol="0">
              <a:spAutoFit/>
            </a:bodyPr>
            <a:lstStyle/>
            <a:p>
              <a:r>
                <a:rPr lang="en-IT" sz="1000" b="1" dirty="0">
                  <a:solidFill>
                    <a:srgbClr val="000000"/>
                  </a:solidFill>
                </a:rPr>
                <a:t>SW</a:t>
              </a:r>
            </a:p>
          </p:txBody>
        </p:sp>
        <p:cxnSp>
          <p:nvCxnSpPr>
            <p:cNvPr id="20" name="Straight Arrow Connector 19">
              <a:extLst>
                <a:ext uri="{FF2B5EF4-FFF2-40B4-BE49-F238E27FC236}">
                  <a16:creationId xmlns:a16="http://schemas.microsoft.com/office/drawing/2014/main" id="{41FF4C53-4BFD-85A3-4735-EF9D74FF7C39}"/>
                </a:ext>
              </a:extLst>
            </p:cNvPr>
            <p:cNvCxnSpPr/>
            <p:nvPr/>
          </p:nvCxnSpPr>
          <p:spPr bwMode="auto">
            <a:xfrm flipV="1">
              <a:off x="2803929" y="2227610"/>
              <a:ext cx="636066" cy="677635"/>
            </a:xfrm>
            <a:prstGeom prst="straightConnector1">
              <a:avLst/>
            </a:prstGeom>
            <a:noFill/>
            <a:ln w="3810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1" name="TextBox 20">
              <a:extLst>
                <a:ext uri="{FF2B5EF4-FFF2-40B4-BE49-F238E27FC236}">
                  <a16:creationId xmlns:a16="http://schemas.microsoft.com/office/drawing/2014/main" id="{AA6E3359-EC77-9D6D-6344-DB96179814A7}"/>
                </a:ext>
              </a:extLst>
            </p:cNvPr>
            <p:cNvSpPr txBox="1"/>
            <p:nvPr/>
          </p:nvSpPr>
          <p:spPr>
            <a:xfrm>
              <a:off x="2547862" y="2905245"/>
              <a:ext cx="385042" cy="246221"/>
            </a:xfrm>
            <a:prstGeom prst="rect">
              <a:avLst/>
            </a:prstGeom>
            <a:noFill/>
          </p:spPr>
          <p:txBody>
            <a:bodyPr wrap="none" rtlCol="0">
              <a:spAutoFit/>
            </a:bodyPr>
            <a:lstStyle/>
            <a:p>
              <a:r>
                <a:rPr lang="en-IT" sz="1000" b="1" dirty="0">
                  <a:solidFill>
                    <a:srgbClr val="000000"/>
                  </a:solidFill>
                </a:rPr>
                <a:t>TW</a:t>
              </a:r>
            </a:p>
          </p:txBody>
        </p:sp>
      </p:grpSp>
      <p:sp>
        <p:nvSpPr>
          <p:cNvPr id="2" name="Title 1">
            <a:extLst>
              <a:ext uri="{FF2B5EF4-FFF2-40B4-BE49-F238E27FC236}">
                <a16:creationId xmlns:a16="http://schemas.microsoft.com/office/drawing/2014/main" id="{6FC0C5AB-B092-CB56-8A9D-3775FC6437A3}"/>
              </a:ext>
            </a:extLst>
          </p:cNvPr>
          <p:cNvSpPr>
            <a:spLocks noGrp="1"/>
          </p:cNvSpPr>
          <p:nvPr>
            <p:ph type="title"/>
          </p:nvPr>
        </p:nvSpPr>
        <p:spPr>
          <a:xfrm>
            <a:off x="850381" y="254139"/>
            <a:ext cx="10079567" cy="504825"/>
          </a:xfrm>
        </p:spPr>
        <p:txBody>
          <a:bodyPr/>
          <a:lstStyle/>
          <a:p>
            <a:pPr algn="ctr"/>
            <a:r>
              <a:rPr lang="en-IT" sz="3200" dirty="0"/>
              <a:t>C-band Hybrid photoinjector</a:t>
            </a:r>
          </a:p>
        </p:txBody>
      </p:sp>
      <p:pic>
        <p:nvPicPr>
          <p:cNvPr id="4" name="Picture 22" descr="Logo&#10;&#10;Description automatically generated">
            <a:extLst>
              <a:ext uri="{FF2B5EF4-FFF2-40B4-BE49-F238E27FC236}">
                <a16:creationId xmlns:a16="http://schemas.microsoft.com/office/drawing/2014/main" id="{3F7BF800-F8C7-750B-6B3B-09B4F2EEE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045" y="2401309"/>
            <a:ext cx="1158398" cy="33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Logo&#10;&#10;Description automatically generated">
            <a:extLst>
              <a:ext uri="{FF2B5EF4-FFF2-40B4-BE49-F238E27FC236}">
                <a16:creationId xmlns:a16="http://schemas.microsoft.com/office/drawing/2014/main" id="{4B626E5F-5BF9-FF91-2E13-BF9D51C1FA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712" y="1753226"/>
            <a:ext cx="795632" cy="44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Logo&#10;&#10;Description automatically generated with low confidence">
            <a:extLst>
              <a:ext uri="{FF2B5EF4-FFF2-40B4-BE49-F238E27FC236}">
                <a16:creationId xmlns:a16="http://schemas.microsoft.com/office/drawing/2014/main" id="{A46869F2-A1D8-69FA-64D6-0486839BD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056" y="1703183"/>
            <a:ext cx="1277569" cy="5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Logo, icon&#10;&#10;Description automatically generated">
            <a:extLst>
              <a:ext uri="{FF2B5EF4-FFF2-40B4-BE49-F238E27FC236}">
                <a16:creationId xmlns:a16="http://schemas.microsoft.com/office/drawing/2014/main" id="{A23DA3B0-E3B3-B56C-3E7E-D1C2276440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801" y="2321100"/>
            <a:ext cx="909543" cy="4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CasellaDiTesto 9">
                <a:extLst>
                  <a:ext uri="{FF2B5EF4-FFF2-40B4-BE49-F238E27FC236}">
                    <a16:creationId xmlns:a16="http://schemas.microsoft.com/office/drawing/2014/main" id="{435DE69F-9B6A-FFF3-46EF-956A651CEF72}"/>
                  </a:ext>
                </a:extLst>
              </p:cNvPr>
              <p:cNvSpPr txBox="1"/>
              <p:nvPr/>
            </p:nvSpPr>
            <p:spPr>
              <a:xfrm>
                <a:off x="7687476" y="1013103"/>
                <a:ext cx="4298016" cy="2308324"/>
              </a:xfrm>
              <a:prstGeom prst="rect">
                <a:avLst/>
              </a:prstGeom>
              <a:noFill/>
            </p:spPr>
            <p:txBody>
              <a:bodyPr wrap="square" rtlCol="0">
                <a:spAutoFit/>
              </a:bodyPr>
              <a:lstStyle/>
              <a:p>
                <a:pPr marL="285750" indent="-285750" algn="just">
                  <a:buFont typeface="Arial" panose="020B0604020202020204" pitchFamily="34" charset="0"/>
                  <a:buChar char="•"/>
                </a:pPr>
                <a:r>
                  <a:rPr lang="en-GB" sz="1600" b="1" dirty="0">
                    <a:solidFill>
                      <a:srgbClr val="000000"/>
                    </a:solidFill>
                  </a:rPr>
                  <a:t>C-Band</a:t>
                </a:r>
                <a:r>
                  <a:rPr lang="en-GB" sz="1600" dirty="0">
                    <a:solidFill>
                      <a:srgbClr val="000000"/>
                    </a:solidFill>
                  </a:rPr>
                  <a:t>: </a:t>
                </a:r>
                <a14:m>
                  <m:oMath xmlns:m="http://schemas.openxmlformats.org/officeDocument/2006/math">
                    <m:r>
                      <a:rPr lang="en-GB" sz="1600" i="1" smtClean="0">
                        <a:solidFill>
                          <a:srgbClr val="000000"/>
                        </a:solidFill>
                        <a:latin typeface="Cambria Math" panose="02040503050406030204" pitchFamily="18" charset="0"/>
                      </a:rPr>
                      <m:t>5.712 </m:t>
                    </m:r>
                    <m:r>
                      <a:rPr lang="en-GB" sz="1600" i="1" smtClean="0">
                        <a:solidFill>
                          <a:srgbClr val="000000"/>
                        </a:solidFill>
                        <a:latin typeface="Cambria Math" panose="02040503050406030204" pitchFamily="18" charset="0"/>
                      </a:rPr>
                      <m:t>𝐺𝐻𝑧</m:t>
                    </m:r>
                  </m:oMath>
                </a14:m>
                <a:endParaRPr lang="en-GB" sz="1600" dirty="0">
                  <a:solidFill>
                    <a:srgbClr val="000000"/>
                  </a:solidFill>
                </a:endParaRPr>
              </a:p>
              <a:p>
                <a:pPr marL="285750" indent="-285750" algn="just">
                  <a:buFont typeface="Arial" panose="020B0604020202020204" pitchFamily="34" charset="0"/>
                  <a:buChar char="•"/>
                </a:pPr>
                <a:r>
                  <a:rPr lang="en-GB" sz="1600" dirty="0">
                    <a:solidFill>
                      <a:srgbClr val="000000"/>
                    </a:solidFill>
                  </a:rPr>
                  <a:t>No circulator is needed; </a:t>
                </a:r>
              </a:p>
              <a:p>
                <a:pPr marL="285750" indent="-285750" algn="just">
                  <a:buFont typeface="Arial" panose="020B0604020202020204" pitchFamily="34" charset="0"/>
                  <a:buChar char="•"/>
                </a:pPr>
                <a:r>
                  <a:rPr lang="en-GB" sz="1600" dirty="0">
                    <a:solidFill>
                      <a:srgbClr val="000000"/>
                    </a:solidFill>
                  </a:rPr>
                  <a:t>Enabling the scaling to C-band allows exploitation of the natural scaling of photoinjector brightness with RF wavelength, i.e. </a:t>
                </a:r>
                <a14:m>
                  <m:oMath xmlns:m="http://schemas.openxmlformats.org/officeDocument/2006/math">
                    <m:sSub>
                      <m:sSubPr>
                        <m:ctrlPr>
                          <a:rPr lang="it-IT" sz="1600" b="0" i="1" dirty="0" smtClean="0">
                            <a:solidFill>
                              <a:srgbClr val="000000"/>
                            </a:solidFill>
                            <a:latin typeface="Cambria Math" panose="02040503050406030204" pitchFamily="18" charset="0"/>
                          </a:rPr>
                        </m:ctrlPr>
                      </m:sSubPr>
                      <m:e>
                        <m:r>
                          <a:rPr lang="en-GB" sz="1600" i="1" dirty="0" smtClean="0">
                            <a:solidFill>
                              <a:srgbClr val="000000"/>
                            </a:solidFill>
                            <a:latin typeface="Cambria Math" panose="02040503050406030204" pitchFamily="18" charset="0"/>
                          </a:rPr>
                          <m:t>𝐵</m:t>
                        </m:r>
                      </m:e>
                      <m:sub>
                        <m:r>
                          <a:rPr lang="en-GB" sz="1600" i="1" dirty="0" smtClean="0">
                            <a:solidFill>
                              <a:srgbClr val="000000"/>
                            </a:solidFill>
                            <a:latin typeface="Cambria Math" panose="02040503050406030204" pitchFamily="18" charset="0"/>
                          </a:rPr>
                          <m:t>𝑒</m:t>
                        </m:r>
                      </m:sub>
                    </m:sSub>
                    <m:r>
                      <a:rPr lang="en-GB" sz="1600" i="1" dirty="0" smtClean="0">
                        <a:solidFill>
                          <a:srgbClr val="000000"/>
                        </a:solidFill>
                        <a:latin typeface="Cambria Math" panose="02040503050406030204" pitchFamily="18" charset="0"/>
                      </a:rPr>
                      <m:t> = 2</m:t>
                    </m:r>
                    <m:r>
                      <a:rPr lang="en-GB" sz="1600" i="1" dirty="0" smtClean="0">
                        <a:solidFill>
                          <a:srgbClr val="000000"/>
                        </a:solidFill>
                        <a:latin typeface="Cambria Math" panose="02040503050406030204" pitchFamily="18" charset="0"/>
                      </a:rPr>
                      <m:t>𝐼</m:t>
                    </m:r>
                    <m:r>
                      <a:rPr lang="en-GB" sz="1600" i="1" dirty="0" smtClean="0">
                        <a:solidFill>
                          <a:srgbClr val="000000"/>
                        </a:solidFill>
                        <a:latin typeface="Cambria Math" panose="02040503050406030204" pitchFamily="18" charset="0"/>
                      </a:rPr>
                      <m:t>/</m:t>
                    </m:r>
                    <m:sSubSup>
                      <m:sSubSupPr>
                        <m:ctrlPr>
                          <a:rPr lang="it-IT" sz="1600" b="0" i="1" dirty="0" smtClean="0">
                            <a:solidFill>
                              <a:srgbClr val="000000"/>
                            </a:solidFill>
                            <a:latin typeface="Cambria Math" panose="02040503050406030204" pitchFamily="18" charset="0"/>
                          </a:rPr>
                        </m:ctrlPr>
                      </m:sSubSupPr>
                      <m:e>
                        <m:r>
                          <a:rPr lang="en-GB" sz="1600" i="1" dirty="0" smtClean="0">
                            <a:solidFill>
                              <a:srgbClr val="000000"/>
                            </a:solidFill>
                            <a:latin typeface="Cambria Math" panose="02040503050406030204" pitchFamily="18" charset="0"/>
                          </a:rPr>
                          <m:t>𝜖</m:t>
                        </m:r>
                      </m:e>
                      <m:sub>
                        <m:r>
                          <a:rPr lang="en-GB" sz="1600" i="1" dirty="0" smtClean="0">
                            <a:solidFill>
                              <a:srgbClr val="000000"/>
                            </a:solidFill>
                            <a:latin typeface="Cambria Math" panose="02040503050406030204" pitchFamily="18" charset="0"/>
                          </a:rPr>
                          <m:t>𝑛</m:t>
                        </m:r>
                      </m:sub>
                      <m:sup>
                        <m:r>
                          <a:rPr lang="en-GB" sz="1600" i="1" dirty="0" smtClean="0">
                            <a:solidFill>
                              <a:srgbClr val="000000"/>
                            </a:solidFill>
                            <a:latin typeface="Cambria Math" panose="02040503050406030204" pitchFamily="18" charset="0"/>
                          </a:rPr>
                          <m:t>2</m:t>
                        </m:r>
                      </m:sup>
                    </m:sSubSup>
                    <m:r>
                      <a:rPr lang="en-GB" sz="1600" i="1" dirty="0" smtClean="0">
                        <a:solidFill>
                          <a:srgbClr val="000000"/>
                        </a:solidFill>
                        <a:latin typeface="Cambria Math" panose="02040503050406030204" pitchFamily="18" charset="0"/>
                      </a:rPr>
                      <m:t> ∼ </m:t>
                    </m:r>
                    <m:sSup>
                      <m:sSupPr>
                        <m:ctrlPr>
                          <a:rPr lang="it-IT" sz="1600" b="0" i="1" dirty="0" smtClean="0">
                            <a:solidFill>
                              <a:srgbClr val="000000"/>
                            </a:solidFill>
                            <a:latin typeface="Cambria Math" panose="02040503050406030204" pitchFamily="18" charset="0"/>
                          </a:rPr>
                        </m:ctrlPr>
                      </m:sSupPr>
                      <m:e>
                        <m:r>
                          <a:rPr lang="en-GB" sz="1600" i="1" dirty="0" smtClean="0">
                            <a:solidFill>
                              <a:srgbClr val="000000"/>
                            </a:solidFill>
                            <a:latin typeface="Cambria Math" panose="02040503050406030204" pitchFamily="18" charset="0"/>
                          </a:rPr>
                          <m:t>𝜆</m:t>
                        </m:r>
                      </m:e>
                      <m:sup>
                        <m:r>
                          <a:rPr lang="it-IT" sz="1600" b="0" i="1" dirty="0" smtClean="0">
                            <a:solidFill>
                              <a:srgbClr val="000000"/>
                            </a:solidFill>
                            <a:latin typeface="Cambria Math" panose="02040503050406030204" pitchFamily="18" charset="0"/>
                          </a:rPr>
                          <m:t>−2</m:t>
                        </m:r>
                      </m:sup>
                    </m:sSup>
                  </m:oMath>
                </a14:m>
                <a:r>
                  <a:rPr lang="en-GB" sz="1600" dirty="0">
                    <a:solidFill>
                      <a:srgbClr val="000000"/>
                    </a:solidFill>
                  </a:rPr>
                  <a:t>;</a:t>
                </a:r>
              </a:p>
              <a:p>
                <a:pPr marL="285750" indent="-285750" algn="just">
                  <a:buFont typeface="Arial" panose="020B0604020202020204" pitchFamily="34" charset="0"/>
                  <a:buChar char="•"/>
                </a:pPr>
                <a:r>
                  <a:rPr lang="en-GB" sz="1600" dirty="0">
                    <a:solidFill>
                      <a:srgbClr val="000000"/>
                    </a:solidFill>
                  </a:rPr>
                  <a:t>Possibility of obtaining ultra-short electron bunches due to </a:t>
                </a:r>
                <a:r>
                  <a:rPr lang="en-GB" sz="1600" b="1" i="1" dirty="0">
                    <a:solidFill>
                      <a:srgbClr val="000000"/>
                    </a:solidFill>
                  </a:rPr>
                  <a:t>velocity bunching </a:t>
                </a:r>
                <a:r>
                  <a:rPr lang="en-GB" sz="1600" dirty="0">
                    <a:solidFill>
                      <a:srgbClr val="000000"/>
                    </a:solidFill>
                  </a:rPr>
                  <a:t>(VB) between the SW and TW sections </a:t>
                </a:r>
              </a:p>
            </p:txBody>
          </p:sp>
        </mc:Choice>
        <mc:Fallback xmlns="">
          <p:sp>
            <p:nvSpPr>
              <p:cNvPr id="27" name="CasellaDiTesto 9">
                <a:extLst>
                  <a:ext uri="{FF2B5EF4-FFF2-40B4-BE49-F238E27FC236}">
                    <a16:creationId xmlns:a16="http://schemas.microsoft.com/office/drawing/2014/main" id="{435DE69F-9B6A-FFF3-46EF-956A651CEF72}"/>
                  </a:ext>
                </a:extLst>
              </p:cNvPr>
              <p:cNvSpPr txBox="1">
                <a:spLocks noRot="1" noChangeAspect="1" noMove="1" noResize="1" noEditPoints="1" noAdjustHandles="1" noChangeArrowheads="1" noChangeShapeType="1" noTextEdit="1"/>
              </p:cNvSpPr>
              <p:nvPr/>
            </p:nvSpPr>
            <p:spPr>
              <a:xfrm>
                <a:off x="7687476" y="1013103"/>
                <a:ext cx="4298016" cy="2308324"/>
              </a:xfrm>
              <a:prstGeom prst="rect">
                <a:avLst/>
              </a:prstGeom>
              <a:blipFill>
                <a:blip r:embed="rId8"/>
                <a:stretch>
                  <a:fillRect l="-590" t="-546" r="-885" b="-2186"/>
                </a:stretch>
              </a:blipFill>
            </p:spPr>
            <p:txBody>
              <a:bodyPr/>
              <a:lstStyle/>
              <a:p>
                <a:r>
                  <a:rPr lang="en-IT">
                    <a:noFill/>
                  </a:rPr>
                  <a:t> </a:t>
                </a:r>
              </a:p>
            </p:txBody>
          </p:sp>
        </mc:Fallback>
      </mc:AlternateContent>
      <p:sp>
        <p:nvSpPr>
          <p:cNvPr id="29" name="Rectangle 28">
            <a:extLst>
              <a:ext uri="{FF2B5EF4-FFF2-40B4-BE49-F238E27FC236}">
                <a16:creationId xmlns:a16="http://schemas.microsoft.com/office/drawing/2014/main" id="{54FB7252-5E74-DA11-CDA9-E1E17E256053}"/>
              </a:ext>
            </a:extLst>
          </p:cNvPr>
          <p:cNvSpPr/>
          <p:nvPr/>
        </p:nvSpPr>
        <p:spPr>
          <a:xfrm>
            <a:off x="947992" y="1066009"/>
            <a:ext cx="2160065"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2000" b="1" dirty="0">
                <a:ln>
                  <a:solidFill>
                    <a:schemeClr val="accent4">
                      <a:lumMod val="20000"/>
                      <a:lumOff val="80000"/>
                    </a:schemeClr>
                  </a:solidFill>
                </a:ln>
                <a:solidFill>
                  <a:schemeClr val="tx1"/>
                </a:solidFill>
              </a:rPr>
              <a:t>DARPA-GRIT</a:t>
            </a:r>
          </a:p>
          <a:p>
            <a:pPr algn="ctr"/>
            <a:r>
              <a:rPr lang="en-GB" sz="2000" b="1" dirty="0">
                <a:ln>
                  <a:solidFill>
                    <a:schemeClr val="accent4">
                      <a:lumMod val="20000"/>
                      <a:lumOff val="80000"/>
                    </a:schemeClr>
                  </a:solidFill>
                </a:ln>
                <a:solidFill>
                  <a:schemeClr val="tx1"/>
                </a:solidFill>
              </a:rPr>
              <a:t>Project:</a:t>
            </a:r>
          </a:p>
        </p:txBody>
      </p:sp>
      <p:pic>
        <p:nvPicPr>
          <p:cNvPr id="38" name="Picture 24" descr="Logo&#10;&#10;Description automatically generated">
            <a:extLst>
              <a:ext uri="{FF2B5EF4-FFF2-40B4-BE49-F238E27FC236}">
                <a16:creationId xmlns:a16="http://schemas.microsoft.com/office/drawing/2014/main" id="{53F868FC-888F-7F2F-B4FD-860862C5E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8" descr="Logo&#10;&#10;Description automatically generated with low confidence">
            <a:extLst>
              <a:ext uri="{FF2B5EF4-FFF2-40B4-BE49-F238E27FC236}">
                <a16:creationId xmlns:a16="http://schemas.microsoft.com/office/drawing/2014/main" id="{49FC2BC7-5B3D-3513-AA9D-937F5FA62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Logo, icon&#10;&#10;Description automatically generated">
            <a:extLst>
              <a:ext uri="{FF2B5EF4-FFF2-40B4-BE49-F238E27FC236}">
                <a16:creationId xmlns:a16="http://schemas.microsoft.com/office/drawing/2014/main" id="{8D8F6E08-E8C8-2404-1CEA-DD01AF61FE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A graph with a red line&#10;&#10;Description automatically generated">
            <a:extLst>
              <a:ext uri="{FF2B5EF4-FFF2-40B4-BE49-F238E27FC236}">
                <a16:creationId xmlns:a16="http://schemas.microsoft.com/office/drawing/2014/main" id="{14922CFA-07B1-8428-20A1-E8B0AB356EFB}"/>
              </a:ext>
            </a:extLst>
          </p:cNvPr>
          <p:cNvPicPr>
            <a:picLocks noChangeAspect="1"/>
          </p:cNvPicPr>
          <p:nvPr/>
        </p:nvPicPr>
        <p:blipFill>
          <a:blip r:embed="rId9"/>
          <a:stretch>
            <a:fillRect/>
          </a:stretch>
        </p:blipFill>
        <p:spPr>
          <a:xfrm>
            <a:off x="285454" y="3711890"/>
            <a:ext cx="4695580" cy="2302928"/>
          </a:xfrm>
          <a:prstGeom prst="rect">
            <a:avLst/>
          </a:prstGeom>
        </p:spPr>
      </p:pic>
      <p:pic>
        <p:nvPicPr>
          <p:cNvPr id="46" name="Picture 45" descr="A graph of a curve&#10;&#10;Description automatically generated">
            <a:extLst>
              <a:ext uri="{FF2B5EF4-FFF2-40B4-BE49-F238E27FC236}">
                <a16:creationId xmlns:a16="http://schemas.microsoft.com/office/drawing/2014/main" id="{AD33F135-8943-0640-C461-DAE159C34582}"/>
              </a:ext>
            </a:extLst>
          </p:cNvPr>
          <p:cNvPicPr>
            <a:picLocks noChangeAspect="1"/>
          </p:cNvPicPr>
          <p:nvPr/>
        </p:nvPicPr>
        <p:blipFill>
          <a:blip r:embed="rId10"/>
          <a:stretch>
            <a:fillRect/>
          </a:stretch>
        </p:blipFill>
        <p:spPr>
          <a:xfrm>
            <a:off x="4815888" y="3735195"/>
            <a:ext cx="4534975" cy="2256318"/>
          </a:xfrm>
          <a:prstGeom prst="rect">
            <a:avLst/>
          </a:prstGeom>
        </p:spPr>
      </p:pic>
      <p:sp>
        <p:nvSpPr>
          <p:cNvPr id="3" name="TextBox 2">
            <a:extLst>
              <a:ext uri="{FF2B5EF4-FFF2-40B4-BE49-F238E27FC236}">
                <a16:creationId xmlns:a16="http://schemas.microsoft.com/office/drawing/2014/main" id="{85D5FE95-D7CC-742C-9B31-C9C1F0606EB8}"/>
              </a:ext>
            </a:extLst>
          </p:cNvPr>
          <p:cNvSpPr txBox="1"/>
          <p:nvPr/>
        </p:nvSpPr>
        <p:spPr>
          <a:xfrm>
            <a:off x="9199362" y="3452715"/>
            <a:ext cx="2730842" cy="1169551"/>
          </a:xfrm>
          <a:prstGeom prst="rect">
            <a:avLst/>
          </a:prstGeom>
          <a:noFill/>
        </p:spPr>
        <p:txBody>
          <a:bodyPr wrap="square" rtlCol="0">
            <a:spAutoFit/>
          </a:bodyPr>
          <a:lstStyle/>
          <a:p>
            <a:pPr algn="just"/>
            <a:r>
              <a:rPr lang="en-GB" sz="1000" b="0" i="0" dirty="0">
                <a:solidFill>
                  <a:schemeClr val="bg1">
                    <a:lumMod val="65000"/>
                  </a:schemeClr>
                </a:solidFill>
                <a:effectLst/>
                <a:latin typeface="Arial" panose="020B0604020202020204" pitchFamily="34" charset="0"/>
              </a:rPr>
              <a:t>[*]L. </a:t>
            </a:r>
            <a:r>
              <a:rPr lang="en-GB" sz="1000" b="0" i="0" dirty="0" err="1">
                <a:solidFill>
                  <a:schemeClr val="bg1">
                    <a:lumMod val="65000"/>
                  </a:schemeClr>
                </a:solidFill>
                <a:effectLst/>
                <a:latin typeface="Arial" panose="020B0604020202020204" pitchFamily="34" charset="0"/>
              </a:rPr>
              <a:t>Faillace</a:t>
            </a:r>
            <a:r>
              <a:rPr lang="en-GB" sz="1000" b="0" i="0" dirty="0">
                <a:solidFill>
                  <a:schemeClr val="bg1">
                    <a:lumMod val="65000"/>
                  </a:schemeClr>
                </a:solidFill>
                <a:effectLst/>
                <a:latin typeface="Arial" panose="020B0604020202020204" pitchFamily="34" charset="0"/>
              </a:rPr>
              <a:t>, J. B. Rosenzweig et al., High field hybrid photoinjector electron source for advanced light source</a:t>
            </a:r>
            <a:br>
              <a:rPr lang="en-GB" sz="1000" dirty="0">
                <a:solidFill>
                  <a:schemeClr val="bg1">
                    <a:lumMod val="65000"/>
                  </a:schemeClr>
                </a:solidFill>
              </a:rPr>
            </a:br>
            <a:r>
              <a:rPr lang="en-GB" sz="1000" b="0" i="0" dirty="0">
                <a:solidFill>
                  <a:schemeClr val="bg1">
                    <a:lumMod val="65000"/>
                  </a:schemeClr>
                </a:solidFill>
                <a:effectLst/>
                <a:latin typeface="Arial" panose="020B0604020202020204" pitchFamily="34" charset="0"/>
              </a:rPr>
              <a:t>applications. Phys. Rev. Accel. Beams, 25:063401, Jun 2022. </a:t>
            </a:r>
            <a:r>
              <a:rPr lang="en-GB" sz="1000" b="0" i="0" dirty="0" err="1">
                <a:solidFill>
                  <a:schemeClr val="bg1">
                    <a:lumMod val="65000"/>
                  </a:schemeClr>
                </a:solidFill>
                <a:effectLst/>
                <a:latin typeface="Arial" panose="020B0604020202020204" pitchFamily="34" charset="0"/>
              </a:rPr>
              <a:t>doi</a:t>
            </a:r>
            <a:r>
              <a:rPr lang="en-GB" sz="1000" b="0" i="0" dirty="0">
                <a:solidFill>
                  <a:schemeClr val="bg1">
                    <a:lumMod val="65000"/>
                  </a:schemeClr>
                </a:solidFill>
                <a:effectLst/>
                <a:latin typeface="Arial" panose="020B0604020202020204" pitchFamily="34" charset="0"/>
              </a:rPr>
              <a:t>: 10.1103/</a:t>
            </a:r>
            <a:r>
              <a:rPr lang="en-GB" sz="1000" b="0" i="0" dirty="0" err="1">
                <a:solidFill>
                  <a:schemeClr val="bg1">
                    <a:lumMod val="65000"/>
                  </a:schemeClr>
                </a:solidFill>
                <a:effectLst/>
                <a:latin typeface="Arial" panose="020B0604020202020204" pitchFamily="34" charset="0"/>
              </a:rPr>
              <a:t>PhysRevAccelBeams</a:t>
            </a:r>
            <a:r>
              <a:rPr lang="en-GB" sz="1000" b="0" i="0" dirty="0">
                <a:solidFill>
                  <a:schemeClr val="bg1">
                    <a:lumMod val="65000"/>
                  </a:schemeClr>
                </a:solidFill>
                <a:effectLst/>
                <a:latin typeface="Arial" panose="020B0604020202020204" pitchFamily="34" charset="0"/>
              </a:rPr>
              <a:t>.</a:t>
            </a:r>
            <a:br>
              <a:rPr lang="en-GB" sz="1000" dirty="0">
                <a:solidFill>
                  <a:schemeClr val="bg1">
                    <a:lumMod val="65000"/>
                  </a:schemeClr>
                </a:solidFill>
              </a:rPr>
            </a:br>
            <a:r>
              <a:rPr lang="en-GB" sz="1000" b="0" i="0" dirty="0">
                <a:solidFill>
                  <a:schemeClr val="bg1">
                    <a:lumMod val="65000"/>
                  </a:schemeClr>
                </a:solidFill>
                <a:effectLst/>
                <a:latin typeface="Arial" panose="020B0604020202020204" pitchFamily="34" charset="0"/>
              </a:rPr>
              <a:t>25.063401.</a:t>
            </a:r>
            <a:endParaRPr lang="en-IT" sz="1000" dirty="0">
              <a:solidFill>
                <a:schemeClr val="bg1">
                  <a:lumMod val="65000"/>
                </a:schemeClr>
              </a:solidFill>
            </a:endParaRPr>
          </a:p>
        </p:txBody>
      </p:sp>
      <p:sp>
        <p:nvSpPr>
          <p:cNvPr id="10" name="TextBox 9">
            <a:extLst>
              <a:ext uri="{FF2B5EF4-FFF2-40B4-BE49-F238E27FC236}">
                <a16:creationId xmlns:a16="http://schemas.microsoft.com/office/drawing/2014/main" id="{41B011DC-9E26-4CF9-022E-0C6C0B5687B2}"/>
              </a:ext>
            </a:extLst>
          </p:cNvPr>
          <p:cNvSpPr txBox="1"/>
          <p:nvPr/>
        </p:nvSpPr>
        <p:spPr>
          <a:xfrm>
            <a:off x="9220555" y="4753554"/>
            <a:ext cx="2685992" cy="707886"/>
          </a:xfrm>
          <a:prstGeom prst="rect">
            <a:avLst/>
          </a:prstGeom>
          <a:noFill/>
        </p:spPr>
        <p:txBody>
          <a:bodyPr wrap="square" rtlCol="0">
            <a:spAutoFit/>
          </a:bodyPr>
          <a:lstStyle/>
          <a:p>
            <a:r>
              <a:rPr lang="en-IT" sz="1000" dirty="0">
                <a:solidFill>
                  <a:schemeClr val="bg1">
                    <a:lumMod val="65000"/>
                  </a:schemeClr>
                </a:solidFill>
              </a:rPr>
              <a:t>[*]</a:t>
            </a:r>
            <a:r>
              <a:rPr lang="en-GB" sz="1000" b="0" i="0" dirty="0">
                <a:solidFill>
                  <a:schemeClr val="bg1">
                    <a:lumMod val="65000"/>
                  </a:schemeClr>
                </a:solidFill>
                <a:effectLst/>
                <a:latin typeface="Arial" panose="020B0604020202020204" pitchFamily="34" charset="0"/>
              </a:rPr>
              <a:t> L. Serafini and Massimo </a:t>
            </a:r>
            <a:r>
              <a:rPr lang="en-GB" sz="1000" b="0" i="0" dirty="0" err="1">
                <a:solidFill>
                  <a:schemeClr val="bg1">
                    <a:lumMod val="65000"/>
                  </a:schemeClr>
                </a:solidFill>
                <a:effectLst/>
                <a:latin typeface="Arial" panose="020B0604020202020204" pitchFamily="34" charset="0"/>
              </a:rPr>
              <a:t>Ferrario</a:t>
            </a:r>
            <a:r>
              <a:rPr lang="en-GB" sz="1000" b="0" i="0" dirty="0">
                <a:solidFill>
                  <a:schemeClr val="bg1">
                    <a:lumMod val="65000"/>
                  </a:schemeClr>
                </a:solidFill>
                <a:effectLst/>
                <a:latin typeface="Arial" panose="020B0604020202020204" pitchFamily="34" charset="0"/>
              </a:rPr>
              <a:t>. Velocity bunching in photo-injectors. Proc. AIP, 581, 08</a:t>
            </a:r>
            <a:br>
              <a:rPr lang="en-GB" sz="1000" dirty="0">
                <a:solidFill>
                  <a:schemeClr val="bg1">
                    <a:lumMod val="65000"/>
                  </a:schemeClr>
                </a:solidFill>
              </a:rPr>
            </a:br>
            <a:r>
              <a:rPr lang="en-GB" sz="1000" b="0" i="0" dirty="0">
                <a:solidFill>
                  <a:schemeClr val="bg1">
                    <a:lumMod val="65000"/>
                  </a:schemeClr>
                </a:solidFill>
                <a:effectLst/>
                <a:latin typeface="Arial" panose="020B0604020202020204" pitchFamily="34" charset="0"/>
              </a:rPr>
              <a:t>2001. </a:t>
            </a:r>
            <a:r>
              <a:rPr lang="en-GB" sz="1000" b="0" i="0" dirty="0" err="1">
                <a:solidFill>
                  <a:schemeClr val="bg1">
                    <a:lumMod val="65000"/>
                  </a:schemeClr>
                </a:solidFill>
                <a:effectLst/>
                <a:latin typeface="Arial" panose="020B0604020202020204" pitchFamily="34" charset="0"/>
              </a:rPr>
              <a:t>doi</a:t>
            </a:r>
            <a:r>
              <a:rPr lang="en-GB" sz="1000" b="0" i="0" dirty="0">
                <a:solidFill>
                  <a:schemeClr val="bg1">
                    <a:lumMod val="65000"/>
                  </a:schemeClr>
                </a:solidFill>
                <a:effectLst/>
                <a:latin typeface="Arial" panose="020B0604020202020204" pitchFamily="34" charset="0"/>
              </a:rPr>
              <a:t>: 10.1063/1.1401564</a:t>
            </a:r>
            <a:endParaRPr lang="en-IT" sz="1000" dirty="0">
              <a:solidFill>
                <a:schemeClr val="bg1">
                  <a:lumMod val="65000"/>
                </a:schemeClr>
              </a:solidFill>
            </a:endParaRPr>
          </a:p>
        </p:txBody>
      </p:sp>
      <p:sp>
        <p:nvSpPr>
          <p:cNvPr id="9" name="Footer Placeholder 8">
            <a:extLst>
              <a:ext uri="{FF2B5EF4-FFF2-40B4-BE49-F238E27FC236}">
                <a16:creationId xmlns:a16="http://schemas.microsoft.com/office/drawing/2014/main" id="{C8E5E77C-E526-7970-9954-3042A2D4C123}"/>
              </a:ext>
            </a:extLst>
          </p:cNvPr>
          <p:cNvSpPr>
            <a:spLocks noGrp="1"/>
          </p:cNvSpPr>
          <p:nvPr>
            <p:ph type="ftr" sz="quarter" idx="11"/>
          </p:nvPr>
        </p:nvSpPr>
        <p:spPr/>
        <p:txBody>
          <a:bodyPr/>
          <a:lstStyle/>
          <a:p>
            <a:r>
              <a:rPr lang="en-GB" dirty="0"/>
              <a:t>Beam Dynamics of high brightness beams in RF photoinjector</a:t>
            </a:r>
            <a:endParaRPr lang="en-IT" dirty="0"/>
          </a:p>
        </p:txBody>
      </p:sp>
      <p:sp>
        <p:nvSpPr>
          <p:cNvPr id="13" name="Slide Number Placeholder 12">
            <a:extLst>
              <a:ext uri="{FF2B5EF4-FFF2-40B4-BE49-F238E27FC236}">
                <a16:creationId xmlns:a16="http://schemas.microsoft.com/office/drawing/2014/main" id="{DC3847D0-6391-24ED-4371-A7B6CDF878FF}"/>
              </a:ext>
            </a:extLst>
          </p:cNvPr>
          <p:cNvSpPr>
            <a:spLocks noGrp="1"/>
          </p:cNvSpPr>
          <p:nvPr>
            <p:ph type="sldNum" sz="quarter" idx="12"/>
          </p:nvPr>
        </p:nvSpPr>
        <p:spPr/>
        <p:txBody>
          <a:bodyPr/>
          <a:lstStyle/>
          <a:p>
            <a:fld id="{423FAE88-FE44-0B47-88A3-ABDC25BA5526}" type="slidenum">
              <a:rPr lang="en-IT" smtClean="0"/>
              <a:t>4</a:t>
            </a:fld>
            <a:endParaRPr lang="en-IT"/>
          </a:p>
        </p:txBody>
      </p:sp>
    </p:spTree>
    <p:extLst>
      <p:ext uri="{BB962C8B-B14F-4D97-AF65-F5344CB8AC3E}">
        <p14:creationId xmlns:p14="http://schemas.microsoft.com/office/powerpoint/2010/main" val="1504489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4" descr="Logo&#10;&#10;Description automatically generated">
            <a:extLst>
              <a:ext uri="{FF2B5EF4-FFF2-40B4-BE49-F238E27FC236}">
                <a16:creationId xmlns:a16="http://schemas.microsoft.com/office/drawing/2014/main" id="{A60C974F-825F-BD3D-C765-1569F4568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8" descr="Logo&#10;&#10;Description automatically generated with low confidence">
            <a:extLst>
              <a:ext uri="{FF2B5EF4-FFF2-40B4-BE49-F238E27FC236}">
                <a16:creationId xmlns:a16="http://schemas.microsoft.com/office/drawing/2014/main" id="{A6F1AD6C-9A79-9A8A-B77D-990196605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 descr="Logo, icon&#10;&#10;Description automatically generated">
            <a:extLst>
              <a:ext uri="{FF2B5EF4-FFF2-40B4-BE49-F238E27FC236}">
                <a16:creationId xmlns:a16="http://schemas.microsoft.com/office/drawing/2014/main" id="{630D8AF2-2102-559C-2738-01EB26E9E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24">
            <a:extLst>
              <a:ext uri="{FF2B5EF4-FFF2-40B4-BE49-F238E27FC236}">
                <a16:creationId xmlns:a16="http://schemas.microsoft.com/office/drawing/2014/main" id="{233938A3-859A-0AC4-B034-35C780F16E61}"/>
              </a:ext>
            </a:extLst>
          </p:cNvPr>
          <p:cNvSpPr txBox="1"/>
          <p:nvPr/>
        </p:nvSpPr>
        <p:spPr>
          <a:xfrm>
            <a:off x="2594138" y="25585"/>
            <a:ext cx="6581803" cy="1077218"/>
          </a:xfrm>
          <a:prstGeom prst="rect">
            <a:avLst/>
          </a:prstGeom>
          <a:noFill/>
        </p:spPr>
        <p:txBody>
          <a:bodyPr wrap="square" rtlCol="0">
            <a:spAutoFit/>
          </a:bodyPr>
          <a:lstStyle/>
          <a:p>
            <a:pPr algn="ctr"/>
            <a:r>
              <a:rPr lang="en-GB" sz="3200" b="1" dirty="0">
                <a:solidFill>
                  <a:schemeClr val="tx1"/>
                </a:solidFill>
                <a:latin typeface="+mj-lt"/>
              </a:rPr>
              <a:t>Space charge forces: low energy approximation</a:t>
            </a:r>
          </a:p>
        </p:txBody>
      </p:sp>
      <p:sp>
        <p:nvSpPr>
          <p:cNvPr id="6" name="CasellaDiTesto 7">
            <a:extLst>
              <a:ext uri="{FF2B5EF4-FFF2-40B4-BE49-F238E27FC236}">
                <a16:creationId xmlns:a16="http://schemas.microsoft.com/office/drawing/2014/main" id="{D28F67BA-890E-1E9A-ED53-DE10EB079B80}"/>
              </a:ext>
            </a:extLst>
          </p:cNvPr>
          <p:cNvSpPr txBox="1"/>
          <p:nvPr/>
        </p:nvSpPr>
        <p:spPr>
          <a:xfrm>
            <a:off x="361946" y="1868224"/>
            <a:ext cx="8471131" cy="276999"/>
          </a:xfrm>
          <a:prstGeom prst="rect">
            <a:avLst/>
          </a:prstGeom>
          <a:noFill/>
        </p:spPr>
        <p:txBody>
          <a:bodyPr wrap="square" rtlCol="0">
            <a:spAutoFit/>
          </a:bodyPr>
          <a:lstStyle/>
          <a:p>
            <a:r>
              <a:rPr lang="en-US" sz="1200" dirty="0">
                <a:solidFill>
                  <a:srgbClr val="000000"/>
                </a:solidFill>
              </a:rPr>
              <a:t>Assuming a separable form for the charge density (e.g., low energy approximation):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AA70CB-7B84-0D39-0CE1-B06A115F330E}"/>
                  </a:ext>
                </a:extLst>
              </p:cNvPr>
              <p:cNvSpPr txBox="1"/>
              <p:nvPr/>
            </p:nvSpPr>
            <p:spPr>
              <a:xfrm>
                <a:off x="2859697" y="1269348"/>
                <a:ext cx="6472605" cy="5227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𝜙</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𝑧</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𝑑</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𝜏</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𝐺</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𝑧</m:t>
                          </m:r>
                          <m:r>
                            <a:rPr lang="it-IT" sz="1600" b="0" i="1" smtClean="0">
                              <a:solidFill>
                                <a:srgbClr val="000000"/>
                              </a:solidFill>
                              <a:latin typeface="Cambria Math" panose="02040503050406030204" pitchFamily="18" charset="0"/>
                            </a:rPr>
                            <m:t>−</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𝑧</m:t>
                              </m:r>
                            </m:e>
                            <m:sup>
                              <m:r>
                                <a:rPr lang="it-IT" sz="1600" b="0" i="1" smtClean="0">
                                  <a:solidFill>
                                    <a:srgbClr val="000000"/>
                                  </a:solidFill>
                                  <a:latin typeface="Cambria Math" panose="02040503050406030204" pitchFamily="18" charset="0"/>
                                </a:rPr>
                                <m:t>′</m:t>
                              </m:r>
                            </m:sup>
                          </m:sSup>
                        </m:e>
                      </m:d>
                      <m:r>
                        <a:rPr lang="it-IT" sz="1600" b="0" i="1" smtClean="0">
                          <a:solidFill>
                            <a:srgbClr val="000000"/>
                          </a:solidFill>
                          <a:latin typeface="Cambria Math" panose="02040503050406030204" pitchFamily="18" charset="0"/>
                        </a:rPr>
                        <m:t>𝜌</m:t>
                      </m:r>
                      <m:d>
                        <m:dPr>
                          <m:ctrlPr>
                            <a:rPr lang="it-IT" sz="1600" b="0" i="1" smtClean="0">
                              <a:solidFill>
                                <a:srgbClr val="000000"/>
                              </a:solidFill>
                              <a:latin typeface="Cambria Math" panose="02040503050406030204" pitchFamily="18" charset="0"/>
                            </a:rPr>
                          </m:ctrlPr>
                        </m:dPr>
                        <m:e>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 </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𝑧</m:t>
                              </m:r>
                            </m:e>
                            <m:sup>
                              <m:r>
                                <a:rPr lang="it-IT" sz="1600" b="0" i="1" smtClean="0">
                                  <a:solidFill>
                                    <a:srgbClr val="000000"/>
                                  </a:solidFill>
                                  <a:latin typeface="Cambria Math" panose="02040503050406030204" pitchFamily="18" charset="0"/>
                                </a:rPr>
                                <m:t>′</m:t>
                              </m:r>
                            </m:sup>
                          </m:sSup>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𝑑</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𝑆</m:t>
                          </m:r>
                        </m:e>
                        <m:sup>
                          <m:r>
                            <a:rPr lang="it-IT" sz="1600" b="0" i="1" smtClean="0">
                              <a:solidFill>
                                <a:srgbClr val="000000"/>
                              </a:solidFill>
                              <a:latin typeface="Cambria Math" panose="02040503050406030204" pitchFamily="18" charset="0"/>
                            </a:rPr>
                            <m:t>′</m:t>
                          </m:r>
                        </m:sup>
                      </m:sSup>
                      <m:nary>
                        <m:naryPr>
                          <m:subHide m:val="on"/>
                          <m:supHide m:val="on"/>
                          <m:ctrlPr>
                            <a:rPr lang="it-IT" sz="1600" b="0" i="1" smtClean="0">
                              <a:solidFill>
                                <a:srgbClr val="000000"/>
                              </a:solidFill>
                              <a:latin typeface="Cambria Math" panose="02040503050406030204" pitchFamily="18" charset="0"/>
                            </a:rPr>
                          </m:ctrlPr>
                        </m:naryPr>
                        <m:sub/>
                        <m:sup/>
                        <m:e>
                          <m:f>
                            <m:fPr>
                              <m:ctrlPr>
                                <a:rPr lang="it-IT" sz="1600" b="0" i="1" smtClean="0">
                                  <a:solidFill>
                                    <a:srgbClr val="000000"/>
                                  </a:solidFill>
                                  <a:latin typeface="Cambria Math" panose="02040503050406030204" pitchFamily="18" charset="0"/>
                                </a:rPr>
                              </m:ctrlPr>
                            </m:fPr>
                            <m:num>
                              <m:r>
                                <a:rPr lang="it-IT" sz="1600" b="0" i="1" smtClean="0">
                                  <a:solidFill>
                                    <a:srgbClr val="000000"/>
                                  </a:solidFill>
                                  <a:latin typeface="Cambria Math" panose="02040503050406030204" pitchFamily="18" charset="0"/>
                                </a:rPr>
                                <m:t>𝑑𝑘</m:t>
                              </m:r>
                            </m:num>
                            <m:den>
                              <m:r>
                                <a:rPr lang="it-IT" sz="1600" b="0" i="1" smtClean="0">
                                  <a:solidFill>
                                    <a:srgbClr val="000000"/>
                                  </a:solidFill>
                                  <a:latin typeface="Cambria Math" panose="02040503050406030204" pitchFamily="18" charset="0"/>
                                </a:rPr>
                                <m:t>2</m:t>
                              </m:r>
                              <m:r>
                                <a:rPr lang="it-IT" sz="1600" b="0" i="1" smtClean="0">
                                  <a:solidFill>
                                    <a:srgbClr val="000000"/>
                                  </a:solidFill>
                                  <a:latin typeface="Cambria Math" panose="02040503050406030204" pitchFamily="18" charset="0"/>
                                </a:rPr>
                                <m:t>𝜋</m:t>
                              </m:r>
                            </m:den>
                          </m:f>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𝑒</m:t>
                              </m:r>
                            </m:e>
                            <m:sup>
                              <m:r>
                                <a:rPr lang="it-IT" sz="1600" b="0" i="1" smtClean="0">
                                  <a:solidFill>
                                    <a:srgbClr val="000000"/>
                                  </a:solidFill>
                                  <a:latin typeface="Cambria Math" panose="02040503050406030204" pitchFamily="18" charset="0"/>
                                </a:rPr>
                                <m:t>𝑖𝑘𝑧</m:t>
                              </m:r>
                            </m:sup>
                          </m:sSup>
                          <m:r>
                            <a:rPr lang="it-IT" sz="1600" b="0" i="1" smtClean="0">
                              <a:solidFill>
                                <a:srgbClr val="000000"/>
                              </a:solidFill>
                              <a:latin typeface="Cambria Math" panose="02040503050406030204" pitchFamily="18" charset="0"/>
                            </a:rPr>
                            <m:t> </m:t>
                          </m:r>
                          <m:acc>
                            <m:accPr>
                              <m:chr m:val="̃"/>
                              <m:ctrlPr>
                                <a:rPr lang="it-IT" sz="1600" b="0" i="1" smtClean="0">
                                  <a:solidFill>
                                    <a:srgbClr val="000000"/>
                                  </a:solidFill>
                                  <a:latin typeface="Cambria Math" panose="02040503050406030204" pitchFamily="18" charset="0"/>
                                </a:rPr>
                              </m:ctrlPr>
                            </m:accPr>
                            <m:e>
                              <m:r>
                                <a:rPr lang="it-IT" sz="1600" b="0" i="1" smtClean="0">
                                  <a:solidFill>
                                    <a:srgbClr val="000000"/>
                                  </a:solidFill>
                                  <a:latin typeface="Cambria Math" panose="02040503050406030204" pitchFamily="18" charset="0"/>
                                </a:rPr>
                                <m:t>𝐺</m:t>
                              </m:r>
                            </m:e>
                          </m:acc>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𝑟</m:t>
                                  </m:r>
                                </m:e>
                                <m:sup>
                                  <m:r>
                                    <a:rPr lang="it-IT" sz="1600" b="0" i="1" smtClean="0">
                                      <a:solidFill>
                                        <a:srgbClr val="000000"/>
                                      </a:solidFill>
                                      <a:latin typeface="Cambria Math" panose="02040503050406030204" pitchFamily="18" charset="0"/>
                                    </a:rPr>
                                    <m:t>′</m:t>
                                  </m:r>
                                </m:sup>
                              </m:sSup>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𝑘</m:t>
                              </m:r>
                            </m:e>
                          </m:d>
                          <m:acc>
                            <m:accPr>
                              <m:chr m:val="̃"/>
                              <m:ctrlPr>
                                <a:rPr lang="it-IT" sz="1600" b="0" i="1" smtClean="0">
                                  <a:solidFill>
                                    <a:srgbClr val="000000"/>
                                  </a:solidFill>
                                  <a:latin typeface="Cambria Math" panose="02040503050406030204" pitchFamily="18" charset="0"/>
                                </a:rPr>
                              </m:ctrlPr>
                            </m:accPr>
                            <m:e>
                              <m:r>
                                <a:rPr lang="it-IT" sz="1600" i="1">
                                  <a:solidFill>
                                    <a:srgbClr val="000000"/>
                                  </a:solidFill>
                                  <a:latin typeface="Cambria Math" panose="02040503050406030204" pitchFamily="18" charset="0"/>
                                </a:rPr>
                                <m:t>𝜌</m:t>
                              </m:r>
                            </m:e>
                          </m:acc>
                          <m:r>
                            <a:rPr lang="it-IT" sz="1600" i="1">
                              <a:solidFill>
                                <a:srgbClr val="000000"/>
                              </a:solidFill>
                              <a:latin typeface="Cambria Math" panose="02040503050406030204" pitchFamily="18" charset="0"/>
                            </a:rPr>
                            <m:t>(</m:t>
                          </m:r>
                          <m:sSup>
                            <m:sSupPr>
                              <m:ctrlPr>
                                <a:rPr lang="it-IT" sz="1600" i="1">
                                  <a:solidFill>
                                    <a:srgbClr val="000000"/>
                                  </a:solidFill>
                                  <a:latin typeface="Cambria Math" panose="02040503050406030204" pitchFamily="18" charset="0"/>
                                </a:rPr>
                              </m:ctrlPr>
                            </m:sSupPr>
                            <m:e>
                              <m:r>
                                <a:rPr lang="it-IT" sz="1600" i="1">
                                  <a:solidFill>
                                    <a:srgbClr val="000000"/>
                                  </a:solidFill>
                                  <a:latin typeface="Cambria Math" panose="02040503050406030204" pitchFamily="18" charset="0"/>
                                </a:rPr>
                                <m:t>𝑟</m:t>
                              </m:r>
                            </m:e>
                            <m:sup>
                              <m:r>
                                <a:rPr lang="it-IT" sz="1600" i="1">
                                  <a:solidFill>
                                    <a:srgbClr val="000000"/>
                                  </a:solidFill>
                                  <a:latin typeface="Cambria Math" panose="02040503050406030204" pitchFamily="18" charset="0"/>
                                </a:rPr>
                                <m:t>′</m:t>
                              </m:r>
                            </m:sup>
                          </m:sSup>
                          <m:r>
                            <a:rPr lang="it-IT" sz="1600" i="1">
                              <a:solidFill>
                                <a:srgbClr val="000000"/>
                              </a:solidFill>
                              <a:latin typeface="Cambria Math" panose="02040503050406030204" pitchFamily="18" charset="0"/>
                            </a:rPr>
                            <m:t>, </m:t>
                          </m:r>
                          <m:r>
                            <a:rPr lang="it-IT" sz="1600" i="1">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e>
                      </m:nary>
                    </m:oMath>
                  </m:oMathPara>
                </a14:m>
                <a:endParaRPr lang="en-IT" sz="1600" dirty="0">
                  <a:solidFill>
                    <a:srgbClr val="000000"/>
                  </a:solidFill>
                </a:endParaRPr>
              </a:p>
            </p:txBody>
          </p:sp>
        </mc:Choice>
        <mc:Fallback xmlns="">
          <p:sp>
            <p:nvSpPr>
              <p:cNvPr id="7" name="TextBox 6">
                <a:extLst>
                  <a:ext uri="{FF2B5EF4-FFF2-40B4-BE49-F238E27FC236}">
                    <a16:creationId xmlns:a16="http://schemas.microsoft.com/office/drawing/2014/main" id="{2AAA70CB-7B84-0D39-0CE1-B06A115F330E}"/>
                  </a:ext>
                </a:extLst>
              </p:cNvPr>
              <p:cNvSpPr txBox="1">
                <a:spLocks noRot="1" noChangeAspect="1" noMove="1" noResize="1" noEditPoints="1" noAdjustHandles="1" noChangeArrowheads="1" noChangeShapeType="1" noTextEdit="1"/>
              </p:cNvSpPr>
              <p:nvPr/>
            </p:nvSpPr>
            <p:spPr>
              <a:xfrm>
                <a:off x="2859697" y="1269348"/>
                <a:ext cx="6472605" cy="522772"/>
              </a:xfrm>
              <a:prstGeom prst="rect">
                <a:avLst/>
              </a:prstGeom>
              <a:blipFill>
                <a:blip r:embed="rId6"/>
                <a:stretch>
                  <a:fillRect l="-588" t="-188372" r="-588" b="-2697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E314F38-0DA1-E7DE-B325-D2A59739D0D1}"/>
                  </a:ext>
                </a:extLst>
              </p:cNvPr>
              <p:cNvSpPr txBox="1"/>
              <p:nvPr/>
            </p:nvSpPr>
            <p:spPr>
              <a:xfrm>
                <a:off x="6367600" y="1841593"/>
                <a:ext cx="3932359" cy="2562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𝜌</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𝑧</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𝑄𝑅</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e>
                      </m:d>
                      <m:r>
                        <a:rPr lang="it-IT" sz="1600" b="0" i="1" smtClean="0">
                          <a:solidFill>
                            <a:srgbClr val="000000"/>
                          </a:solidFill>
                          <a:latin typeface="Cambria Math" panose="02040503050406030204" pitchFamily="18" charset="0"/>
                        </a:rPr>
                        <m:t>𝜆</m:t>
                      </m:r>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𝑧</m:t>
                          </m:r>
                        </m:e>
                      </m:d>
                      <m:r>
                        <a:rPr lang="it-IT" sz="1600" b="0" i="1" smtClean="0">
                          <a:solidFill>
                            <a:srgbClr val="000000"/>
                          </a:solidFill>
                          <a:latin typeface="Cambria Math" panose="02040503050406030204" pitchFamily="18" charset="0"/>
                          <a:ea typeface="Cambria Math" panose="02040503050406030204" pitchFamily="18" charset="0"/>
                        </a:rPr>
                        <m:t>↔</m:t>
                      </m:r>
                      <m:acc>
                        <m:accPr>
                          <m:chr m:val="̃"/>
                          <m:ctrlPr>
                            <a:rPr lang="it-IT" sz="1600" b="0" i="1" smtClean="0">
                              <a:solidFill>
                                <a:srgbClr val="000000"/>
                              </a:solidFill>
                              <a:latin typeface="Cambria Math" panose="02040503050406030204" pitchFamily="18" charset="0"/>
                              <a:ea typeface="Cambria Math" panose="02040503050406030204" pitchFamily="18" charset="0"/>
                            </a:rPr>
                          </m:ctrlPr>
                        </m:accPr>
                        <m:e>
                          <m:r>
                            <a:rPr lang="it-IT" sz="1600" b="0" i="1" smtClean="0">
                              <a:solidFill>
                                <a:srgbClr val="000000"/>
                              </a:solidFill>
                              <a:latin typeface="Cambria Math" panose="02040503050406030204" pitchFamily="18" charset="0"/>
                              <a:ea typeface="Cambria Math" panose="02040503050406030204" pitchFamily="18" charset="0"/>
                            </a:rPr>
                            <m:t>𝜌</m:t>
                          </m:r>
                        </m:e>
                      </m:acc>
                      <m:d>
                        <m:dPr>
                          <m:ctrlPr>
                            <a:rPr lang="it-IT" sz="1600" b="0" i="1" smtClean="0">
                              <a:solidFill>
                                <a:srgbClr val="000000"/>
                              </a:solidFill>
                              <a:latin typeface="Cambria Math" panose="02040503050406030204" pitchFamily="18" charset="0"/>
                            </a:rPr>
                          </m:ctrlPr>
                        </m:dPr>
                        <m:e>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 </m:t>
                          </m:r>
                          <m:r>
                            <a:rPr lang="it-IT" sz="1600" b="0" i="1" smtClean="0">
                              <a:solidFill>
                                <a:srgbClr val="000000"/>
                              </a:solidFill>
                              <a:latin typeface="Cambria Math" panose="02040503050406030204" pitchFamily="18" charset="0"/>
                            </a:rPr>
                            <m:t>𝑘</m:t>
                          </m:r>
                        </m:e>
                      </m:d>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𝑄𝑅</m:t>
                      </m:r>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𝑟</m:t>
                      </m:r>
                      <m:r>
                        <a:rPr lang="it-IT" sz="1600" b="0" i="1" smtClean="0">
                          <a:solidFill>
                            <a:srgbClr val="000000"/>
                          </a:solidFill>
                          <a:latin typeface="Cambria Math" panose="02040503050406030204" pitchFamily="18" charset="0"/>
                        </a:rPr>
                        <m:t>)</m:t>
                      </m:r>
                      <m:acc>
                        <m:accPr>
                          <m:chr m:val="̃"/>
                          <m:ctrlPr>
                            <a:rPr lang="it-IT" sz="1600" b="0" i="1" smtClean="0">
                              <a:solidFill>
                                <a:srgbClr val="000000"/>
                              </a:solidFill>
                              <a:latin typeface="Cambria Math" panose="02040503050406030204" pitchFamily="18" charset="0"/>
                            </a:rPr>
                          </m:ctrlPr>
                        </m:accPr>
                        <m:e>
                          <m:r>
                            <a:rPr lang="it-IT" sz="1600" b="0" i="1" smtClean="0">
                              <a:solidFill>
                                <a:srgbClr val="000000"/>
                              </a:solidFill>
                              <a:latin typeface="Cambria Math" panose="02040503050406030204" pitchFamily="18" charset="0"/>
                            </a:rPr>
                            <m:t>𝜆</m:t>
                          </m:r>
                        </m:e>
                      </m:acc>
                      <m:r>
                        <a:rPr lang="it-IT" sz="1600" b="0" i="1" smtClean="0">
                          <a:solidFill>
                            <a:srgbClr val="000000"/>
                          </a:solidFill>
                          <a:latin typeface="Cambria Math" panose="02040503050406030204" pitchFamily="18" charset="0"/>
                        </a:rPr>
                        <m:t>(</m:t>
                      </m:r>
                      <m:r>
                        <a:rPr lang="it-IT" sz="1600" b="0" i="1" smtClean="0">
                          <a:solidFill>
                            <a:srgbClr val="000000"/>
                          </a:solidFill>
                          <a:latin typeface="Cambria Math" panose="02040503050406030204" pitchFamily="18" charset="0"/>
                        </a:rPr>
                        <m:t>𝑘</m:t>
                      </m:r>
                      <m:r>
                        <a:rPr lang="it-IT" sz="1600" b="0" i="1" smtClean="0">
                          <a:solidFill>
                            <a:srgbClr val="000000"/>
                          </a:solidFill>
                          <a:latin typeface="Cambria Math" panose="02040503050406030204" pitchFamily="18" charset="0"/>
                        </a:rPr>
                        <m:t>)</m:t>
                      </m:r>
                    </m:oMath>
                  </m:oMathPara>
                </a14:m>
                <a:endParaRPr lang="en-IT" sz="1600" dirty="0"/>
              </a:p>
            </p:txBody>
          </p:sp>
        </mc:Choice>
        <mc:Fallback xmlns="">
          <p:sp>
            <p:nvSpPr>
              <p:cNvPr id="8" name="TextBox 7">
                <a:extLst>
                  <a:ext uri="{FF2B5EF4-FFF2-40B4-BE49-F238E27FC236}">
                    <a16:creationId xmlns:a16="http://schemas.microsoft.com/office/drawing/2014/main" id="{AE314F38-0DA1-E7DE-B325-D2A59739D0D1}"/>
                  </a:ext>
                </a:extLst>
              </p:cNvPr>
              <p:cNvSpPr txBox="1">
                <a:spLocks noRot="1" noChangeAspect="1" noMove="1" noResize="1" noEditPoints="1" noAdjustHandles="1" noChangeArrowheads="1" noChangeShapeType="1" noTextEdit="1"/>
              </p:cNvSpPr>
              <p:nvPr/>
            </p:nvSpPr>
            <p:spPr>
              <a:xfrm>
                <a:off x="6367600" y="1841593"/>
                <a:ext cx="3932359" cy="256289"/>
              </a:xfrm>
              <a:prstGeom prst="rect">
                <a:avLst/>
              </a:prstGeom>
              <a:blipFill>
                <a:blip r:embed="rId7"/>
                <a:stretch>
                  <a:fillRect l="-643" t="-13636" r="-1286" b="-318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3610B9-D597-60A1-645C-BAFE1660879F}"/>
                  </a:ext>
                </a:extLst>
              </p:cNvPr>
              <p:cNvSpPr txBox="1"/>
              <p:nvPr/>
            </p:nvSpPr>
            <p:spPr>
              <a:xfrm>
                <a:off x="3450626" y="2569157"/>
                <a:ext cx="5290744" cy="726481"/>
              </a:xfrm>
              <a:prstGeom prst="rect">
                <a:avLst/>
              </a:prstGeom>
              <a:noFill/>
              <a:ln w="28575">
                <a:solidFill>
                  <a:srgbClr val="822332"/>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800" b="0" i="1" smtClean="0">
                          <a:solidFill>
                            <a:srgbClr val="000000"/>
                          </a:solidFill>
                          <a:latin typeface="Cambria Math" panose="02040503050406030204" pitchFamily="18" charset="0"/>
                        </a:rPr>
                        <m:t>𝜙</m:t>
                      </m:r>
                      <m:d>
                        <m:dPr>
                          <m:ctrlPr>
                            <a:rPr lang="it-IT" sz="1800" b="0" i="1" smtClean="0">
                              <a:solidFill>
                                <a:srgbClr val="000000"/>
                              </a:solidFill>
                              <a:latin typeface="Cambria Math" panose="02040503050406030204" pitchFamily="18" charset="0"/>
                            </a:rPr>
                          </m:ctrlPr>
                        </m:dPr>
                        <m:e>
                          <m:r>
                            <a:rPr lang="it-IT" sz="1800" b="0" i="1" smtClean="0">
                              <a:solidFill>
                                <a:srgbClr val="000000"/>
                              </a:solidFill>
                              <a:latin typeface="Cambria Math" panose="02040503050406030204" pitchFamily="18" charset="0"/>
                            </a:rPr>
                            <m:t>𝑟</m:t>
                          </m:r>
                          <m:r>
                            <a:rPr lang="it-IT" sz="1800" b="0" i="1" smtClean="0">
                              <a:solidFill>
                                <a:srgbClr val="000000"/>
                              </a:solidFill>
                              <a:latin typeface="Cambria Math" panose="02040503050406030204" pitchFamily="18" charset="0"/>
                            </a:rPr>
                            <m:t>,</m:t>
                          </m:r>
                          <m:r>
                            <a:rPr lang="it-IT" sz="1800" b="0" i="1" smtClean="0">
                              <a:solidFill>
                                <a:srgbClr val="000000"/>
                              </a:solidFill>
                              <a:latin typeface="Cambria Math" panose="02040503050406030204" pitchFamily="18" charset="0"/>
                            </a:rPr>
                            <m:t>𝑧</m:t>
                          </m:r>
                        </m:e>
                      </m:d>
                      <m:r>
                        <a:rPr lang="it-IT" sz="1800" b="0" i="1" smtClean="0">
                          <a:solidFill>
                            <a:srgbClr val="000000"/>
                          </a:solidFill>
                          <a:latin typeface="Cambria Math" panose="02040503050406030204" pitchFamily="18" charset="0"/>
                        </a:rPr>
                        <m:t>=</m:t>
                      </m:r>
                      <m:r>
                        <a:rPr lang="it-IT" sz="1800" b="0" i="1" smtClean="0">
                          <a:solidFill>
                            <a:srgbClr val="000000"/>
                          </a:solidFill>
                          <a:latin typeface="Cambria Math" panose="02040503050406030204" pitchFamily="18" charset="0"/>
                        </a:rPr>
                        <m:t>𝑄</m:t>
                      </m:r>
                      <m:nary>
                        <m:naryPr>
                          <m:limLoc m:val="undOvr"/>
                          <m:subHide m:val="on"/>
                          <m:supHide m:val="on"/>
                          <m:ctrlPr>
                            <a:rPr lang="it-IT" sz="1800" b="0" i="1" smtClean="0">
                              <a:solidFill>
                                <a:srgbClr val="000000"/>
                              </a:solidFill>
                              <a:latin typeface="Cambria Math" panose="02040503050406030204" pitchFamily="18" charset="0"/>
                            </a:rPr>
                          </m:ctrlPr>
                        </m:naryPr>
                        <m:sub/>
                        <m:sup/>
                        <m:e>
                          <m:f>
                            <m:fPr>
                              <m:ctrlPr>
                                <a:rPr lang="it-IT" sz="1800" i="1">
                                  <a:solidFill>
                                    <a:srgbClr val="000000"/>
                                  </a:solidFill>
                                  <a:latin typeface="Cambria Math" panose="02040503050406030204" pitchFamily="18" charset="0"/>
                                </a:rPr>
                              </m:ctrlPr>
                            </m:fPr>
                            <m:num>
                              <m:r>
                                <a:rPr lang="it-IT" sz="1800" i="1">
                                  <a:solidFill>
                                    <a:srgbClr val="000000"/>
                                  </a:solidFill>
                                  <a:latin typeface="Cambria Math" panose="02040503050406030204" pitchFamily="18" charset="0"/>
                                </a:rPr>
                                <m:t>𝑑𝑘</m:t>
                              </m:r>
                            </m:num>
                            <m:den>
                              <m:r>
                                <a:rPr lang="it-IT" sz="1800" i="1">
                                  <a:solidFill>
                                    <a:srgbClr val="000000"/>
                                  </a:solidFill>
                                  <a:latin typeface="Cambria Math" panose="02040503050406030204" pitchFamily="18" charset="0"/>
                                </a:rPr>
                                <m:t>2</m:t>
                              </m:r>
                              <m:r>
                                <a:rPr lang="it-IT" sz="1800" i="1">
                                  <a:solidFill>
                                    <a:srgbClr val="000000"/>
                                  </a:solidFill>
                                  <a:latin typeface="Cambria Math" panose="02040503050406030204" pitchFamily="18" charset="0"/>
                                </a:rPr>
                                <m:t>𝜋</m:t>
                              </m:r>
                            </m:den>
                          </m:f>
                        </m:e>
                      </m:nary>
                      <m:sSup>
                        <m:sSupPr>
                          <m:ctrlPr>
                            <a:rPr lang="it-IT" sz="1800" b="0" i="1" smtClean="0">
                              <a:solidFill>
                                <a:srgbClr val="000000"/>
                              </a:solidFill>
                              <a:latin typeface="Cambria Math" panose="02040503050406030204" pitchFamily="18" charset="0"/>
                            </a:rPr>
                          </m:ctrlPr>
                        </m:sSupPr>
                        <m:e>
                          <m:r>
                            <a:rPr lang="it-IT" sz="1800" b="0" i="1" smtClean="0">
                              <a:solidFill>
                                <a:srgbClr val="000000"/>
                              </a:solidFill>
                              <a:latin typeface="Cambria Math" panose="02040503050406030204" pitchFamily="18" charset="0"/>
                            </a:rPr>
                            <m:t>𝑒</m:t>
                          </m:r>
                        </m:e>
                        <m:sup>
                          <m:r>
                            <a:rPr lang="it-IT" sz="1800" b="0" i="1" smtClean="0">
                              <a:solidFill>
                                <a:srgbClr val="000000"/>
                              </a:solidFill>
                              <a:latin typeface="Cambria Math" panose="02040503050406030204" pitchFamily="18" charset="0"/>
                            </a:rPr>
                            <m:t>𝑖𝑘𝑧</m:t>
                          </m:r>
                        </m:sup>
                      </m:sSup>
                      <m:acc>
                        <m:accPr>
                          <m:chr m:val="̃"/>
                          <m:ctrlPr>
                            <a:rPr lang="it-IT" sz="1800" i="1">
                              <a:solidFill>
                                <a:srgbClr val="000000"/>
                              </a:solidFill>
                              <a:latin typeface="Cambria Math" panose="02040503050406030204" pitchFamily="18" charset="0"/>
                            </a:rPr>
                          </m:ctrlPr>
                        </m:accPr>
                        <m:e>
                          <m:r>
                            <a:rPr lang="it-IT" sz="1800" i="1">
                              <a:solidFill>
                                <a:srgbClr val="000000"/>
                              </a:solidFill>
                              <a:latin typeface="Cambria Math" panose="02040503050406030204" pitchFamily="18" charset="0"/>
                            </a:rPr>
                            <m:t>𝜆</m:t>
                          </m:r>
                        </m:e>
                      </m:acc>
                      <m:r>
                        <a:rPr lang="it-IT" sz="1800" i="1">
                          <a:solidFill>
                            <a:srgbClr val="000000"/>
                          </a:solidFill>
                          <a:latin typeface="Cambria Math" panose="02040503050406030204" pitchFamily="18" charset="0"/>
                        </a:rPr>
                        <m:t>(</m:t>
                      </m:r>
                      <m:r>
                        <a:rPr lang="it-IT" sz="1800" b="0" i="1" smtClean="0">
                          <a:solidFill>
                            <a:srgbClr val="000000"/>
                          </a:solidFill>
                          <a:latin typeface="Cambria Math" panose="02040503050406030204" pitchFamily="18" charset="0"/>
                        </a:rPr>
                        <m:t>𝑘</m:t>
                      </m:r>
                      <m:r>
                        <a:rPr lang="it-IT" sz="1800" b="0" i="1" smtClean="0">
                          <a:solidFill>
                            <a:srgbClr val="000000"/>
                          </a:solidFill>
                          <a:latin typeface="Cambria Math" panose="02040503050406030204" pitchFamily="18" charset="0"/>
                        </a:rPr>
                        <m:t>)×</m:t>
                      </m:r>
                      <m:nary>
                        <m:naryPr>
                          <m:limLoc m:val="undOvr"/>
                          <m:subHide m:val="on"/>
                          <m:supHide m:val="on"/>
                          <m:ctrlPr>
                            <a:rPr lang="it-IT" sz="1800" b="0" i="1" smtClean="0">
                              <a:solidFill>
                                <a:srgbClr val="000000"/>
                              </a:solidFill>
                              <a:latin typeface="Cambria Math" panose="02040503050406030204" pitchFamily="18" charset="0"/>
                              <a:ea typeface="Cambria Math" panose="02040503050406030204" pitchFamily="18" charset="0"/>
                            </a:rPr>
                          </m:ctrlPr>
                        </m:naryPr>
                        <m:sub/>
                        <m:sup/>
                        <m:e>
                          <m:r>
                            <a:rPr lang="it-IT" sz="1800" b="0" i="1" smtClean="0">
                              <a:solidFill>
                                <a:srgbClr val="000000"/>
                              </a:solidFill>
                              <a:latin typeface="Cambria Math" panose="02040503050406030204" pitchFamily="18" charset="0"/>
                              <a:ea typeface="Cambria Math" panose="02040503050406030204" pitchFamily="18" charset="0"/>
                            </a:rPr>
                            <m:t>2</m:t>
                          </m:r>
                          <m:r>
                            <a:rPr lang="it-IT" sz="1800" b="0" i="1" smtClean="0">
                              <a:solidFill>
                                <a:srgbClr val="000000"/>
                              </a:solidFill>
                              <a:latin typeface="Cambria Math" panose="02040503050406030204" pitchFamily="18" charset="0"/>
                              <a:ea typeface="Cambria Math" panose="02040503050406030204" pitchFamily="18" charset="0"/>
                            </a:rPr>
                            <m:t>𝜋</m:t>
                          </m:r>
                          <m:acc>
                            <m:accPr>
                              <m:chr m:val="̃"/>
                              <m:ctrlPr>
                                <a:rPr lang="it-IT" sz="1800" b="0" i="1" smtClean="0">
                                  <a:solidFill>
                                    <a:srgbClr val="000000"/>
                                  </a:solidFill>
                                  <a:latin typeface="Cambria Math" panose="02040503050406030204" pitchFamily="18" charset="0"/>
                                  <a:ea typeface="Cambria Math" panose="02040503050406030204" pitchFamily="18" charset="0"/>
                                </a:rPr>
                              </m:ctrlPr>
                            </m:accPr>
                            <m:e>
                              <m:r>
                                <a:rPr lang="it-IT" sz="1800" b="0" i="1" smtClean="0">
                                  <a:solidFill>
                                    <a:srgbClr val="000000"/>
                                  </a:solidFill>
                                  <a:latin typeface="Cambria Math" panose="02040503050406030204" pitchFamily="18" charset="0"/>
                                  <a:ea typeface="Cambria Math" panose="02040503050406030204" pitchFamily="18" charset="0"/>
                                </a:rPr>
                                <m:t>𝐺</m:t>
                              </m:r>
                            </m:e>
                          </m:acc>
                          <m:d>
                            <m:dPr>
                              <m:ctrlPr>
                                <a:rPr lang="it-IT" sz="1800" b="0" i="1" smtClean="0">
                                  <a:solidFill>
                                    <a:srgbClr val="000000"/>
                                  </a:solidFill>
                                  <a:latin typeface="Cambria Math" panose="02040503050406030204" pitchFamily="18" charset="0"/>
                                </a:rPr>
                              </m:ctrlPr>
                            </m:dPr>
                            <m:e>
                              <m:r>
                                <a:rPr lang="it-IT" sz="1800" b="0" i="1" smtClean="0">
                                  <a:solidFill>
                                    <a:srgbClr val="000000"/>
                                  </a:solidFill>
                                  <a:latin typeface="Cambria Math" panose="02040503050406030204" pitchFamily="18" charset="0"/>
                                </a:rPr>
                                <m:t>𝑟</m:t>
                              </m:r>
                              <m:r>
                                <a:rPr lang="it-IT" sz="1800" b="0" i="1" smtClean="0">
                                  <a:solidFill>
                                    <a:srgbClr val="000000"/>
                                  </a:solidFill>
                                  <a:latin typeface="Cambria Math" panose="02040503050406030204" pitchFamily="18" charset="0"/>
                                </a:rPr>
                                <m:t>, </m:t>
                              </m:r>
                              <m:sSup>
                                <m:sSupPr>
                                  <m:ctrlPr>
                                    <a:rPr lang="it-IT" sz="1800" b="0" i="1" smtClean="0">
                                      <a:solidFill>
                                        <a:srgbClr val="000000"/>
                                      </a:solidFill>
                                      <a:latin typeface="Cambria Math" panose="02040503050406030204" pitchFamily="18" charset="0"/>
                                    </a:rPr>
                                  </m:ctrlPr>
                                </m:sSupPr>
                                <m:e>
                                  <m:r>
                                    <a:rPr lang="it-IT" sz="1800" b="0" i="1" smtClean="0">
                                      <a:solidFill>
                                        <a:srgbClr val="000000"/>
                                      </a:solidFill>
                                      <a:latin typeface="Cambria Math" panose="02040503050406030204" pitchFamily="18" charset="0"/>
                                    </a:rPr>
                                    <m:t>𝑟</m:t>
                                  </m:r>
                                </m:e>
                                <m:sup>
                                  <m:r>
                                    <a:rPr lang="it-IT" sz="1800" b="0" i="1" smtClean="0">
                                      <a:solidFill>
                                        <a:srgbClr val="000000"/>
                                      </a:solidFill>
                                      <a:latin typeface="Cambria Math" panose="02040503050406030204" pitchFamily="18" charset="0"/>
                                    </a:rPr>
                                    <m:t>′</m:t>
                                  </m:r>
                                </m:sup>
                              </m:sSup>
                              <m:r>
                                <a:rPr lang="it-IT" sz="1800" b="0" i="1" smtClean="0">
                                  <a:solidFill>
                                    <a:srgbClr val="000000"/>
                                  </a:solidFill>
                                  <a:latin typeface="Cambria Math" panose="02040503050406030204" pitchFamily="18" charset="0"/>
                                </a:rPr>
                                <m:t>, </m:t>
                              </m:r>
                              <m:r>
                                <a:rPr lang="it-IT" sz="1800" b="0" i="1" smtClean="0">
                                  <a:solidFill>
                                    <a:srgbClr val="000000"/>
                                  </a:solidFill>
                                  <a:latin typeface="Cambria Math" panose="02040503050406030204" pitchFamily="18" charset="0"/>
                                </a:rPr>
                                <m:t>𝑘</m:t>
                              </m:r>
                            </m:e>
                          </m:d>
                          <m:r>
                            <a:rPr lang="it-IT" sz="1800" b="0" i="1" smtClean="0">
                              <a:solidFill>
                                <a:srgbClr val="000000"/>
                              </a:solidFill>
                              <a:latin typeface="Cambria Math" panose="02040503050406030204" pitchFamily="18" charset="0"/>
                            </a:rPr>
                            <m:t>𝑅</m:t>
                          </m:r>
                          <m:d>
                            <m:dPr>
                              <m:ctrlPr>
                                <a:rPr lang="it-IT" sz="1800" b="0" i="1" smtClean="0">
                                  <a:solidFill>
                                    <a:srgbClr val="000000"/>
                                  </a:solidFill>
                                  <a:latin typeface="Cambria Math" panose="02040503050406030204" pitchFamily="18" charset="0"/>
                                </a:rPr>
                              </m:ctrlPr>
                            </m:dPr>
                            <m:e>
                              <m:sSup>
                                <m:sSupPr>
                                  <m:ctrlPr>
                                    <a:rPr lang="it-IT" sz="1800" b="0" i="1" smtClean="0">
                                      <a:solidFill>
                                        <a:srgbClr val="000000"/>
                                      </a:solidFill>
                                      <a:latin typeface="Cambria Math" panose="02040503050406030204" pitchFamily="18" charset="0"/>
                                    </a:rPr>
                                  </m:ctrlPr>
                                </m:sSupPr>
                                <m:e>
                                  <m:r>
                                    <a:rPr lang="it-IT" sz="1800" b="0" i="1" smtClean="0">
                                      <a:solidFill>
                                        <a:srgbClr val="000000"/>
                                      </a:solidFill>
                                      <a:latin typeface="Cambria Math" panose="02040503050406030204" pitchFamily="18" charset="0"/>
                                    </a:rPr>
                                    <m:t>𝑟</m:t>
                                  </m:r>
                                </m:e>
                                <m:sup>
                                  <m:r>
                                    <a:rPr lang="it-IT" sz="1800" b="0" i="1" smtClean="0">
                                      <a:solidFill>
                                        <a:srgbClr val="000000"/>
                                      </a:solidFill>
                                      <a:latin typeface="Cambria Math" panose="02040503050406030204" pitchFamily="18" charset="0"/>
                                    </a:rPr>
                                    <m:t>′</m:t>
                                  </m:r>
                                </m:sup>
                              </m:sSup>
                            </m:e>
                          </m:d>
                          <m:sSup>
                            <m:sSupPr>
                              <m:ctrlPr>
                                <a:rPr lang="it-IT" sz="1800" b="0" i="1" smtClean="0">
                                  <a:solidFill>
                                    <a:srgbClr val="000000"/>
                                  </a:solidFill>
                                  <a:latin typeface="Cambria Math" panose="02040503050406030204" pitchFamily="18" charset="0"/>
                                </a:rPr>
                              </m:ctrlPr>
                            </m:sSupPr>
                            <m:e>
                              <m:r>
                                <a:rPr lang="it-IT" sz="1800" b="0" i="1" smtClean="0">
                                  <a:solidFill>
                                    <a:srgbClr val="000000"/>
                                  </a:solidFill>
                                  <a:latin typeface="Cambria Math" panose="02040503050406030204" pitchFamily="18" charset="0"/>
                                </a:rPr>
                                <m:t>𝑟</m:t>
                              </m:r>
                            </m:e>
                            <m:sup>
                              <m:r>
                                <a:rPr lang="it-IT" sz="1800" b="0" i="1" smtClean="0">
                                  <a:solidFill>
                                    <a:srgbClr val="000000"/>
                                  </a:solidFill>
                                  <a:latin typeface="Cambria Math" panose="02040503050406030204" pitchFamily="18" charset="0"/>
                                </a:rPr>
                                <m:t>′</m:t>
                              </m:r>
                            </m:sup>
                          </m:sSup>
                          <m:r>
                            <a:rPr lang="it-IT" sz="1800" b="0" i="1" smtClean="0">
                              <a:solidFill>
                                <a:srgbClr val="000000"/>
                              </a:solidFill>
                              <a:latin typeface="Cambria Math" panose="02040503050406030204" pitchFamily="18" charset="0"/>
                            </a:rPr>
                            <m:t>𝑑𝑟</m:t>
                          </m:r>
                          <m:r>
                            <a:rPr lang="it-IT" sz="1800" b="0" i="1" smtClean="0">
                              <a:solidFill>
                                <a:srgbClr val="000000"/>
                              </a:solidFill>
                              <a:latin typeface="Cambria Math" panose="02040503050406030204" pitchFamily="18" charset="0"/>
                            </a:rPr>
                            <m:t>′</m:t>
                          </m:r>
                        </m:e>
                      </m:nary>
                    </m:oMath>
                  </m:oMathPara>
                </a14:m>
                <a:endParaRPr lang="en-IT" sz="1800" dirty="0">
                  <a:solidFill>
                    <a:srgbClr val="000000"/>
                  </a:solidFill>
                </a:endParaRPr>
              </a:p>
            </p:txBody>
          </p:sp>
        </mc:Choice>
        <mc:Fallback xmlns="">
          <p:sp>
            <p:nvSpPr>
              <p:cNvPr id="9" name="TextBox 8">
                <a:extLst>
                  <a:ext uri="{FF2B5EF4-FFF2-40B4-BE49-F238E27FC236}">
                    <a16:creationId xmlns:a16="http://schemas.microsoft.com/office/drawing/2014/main" id="{663610B9-D597-60A1-645C-BAFE1660879F}"/>
                  </a:ext>
                </a:extLst>
              </p:cNvPr>
              <p:cNvSpPr txBox="1">
                <a:spLocks noRot="1" noChangeAspect="1" noMove="1" noResize="1" noEditPoints="1" noAdjustHandles="1" noChangeArrowheads="1" noChangeShapeType="1" noTextEdit="1"/>
              </p:cNvSpPr>
              <p:nvPr/>
            </p:nvSpPr>
            <p:spPr>
              <a:xfrm>
                <a:off x="3450626" y="2569157"/>
                <a:ext cx="5290744" cy="726481"/>
              </a:xfrm>
              <a:prstGeom prst="rect">
                <a:avLst/>
              </a:prstGeom>
              <a:blipFill>
                <a:blip r:embed="rId8"/>
                <a:stretch>
                  <a:fillRect l="-714" t="-145902" r="-476" b="-204918"/>
                </a:stretch>
              </a:blipFill>
              <a:ln w="28575">
                <a:solidFill>
                  <a:srgbClr val="822332"/>
                </a:solidFill>
              </a:ln>
            </p:spPr>
            <p:txBody>
              <a:bodyPr/>
              <a:lstStyle/>
              <a:p>
                <a:r>
                  <a:rPr lang="en-IT">
                    <a:noFill/>
                  </a:rPr>
                  <a:t> </a:t>
                </a:r>
              </a:p>
            </p:txBody>
          </p:sp>
        </mc:Fallback>
      </mc:AlternateContent>
      <p:sp>
        <p:nvSpPr>
          <p:cNvPr id="10" name="TextBox 9">
            <a:extLst>
              <a:ext uri="{FF2B5EF4-FFF2-40B4-BE49-F238E27FC236}">
                <a16:creationId xmlns:a16="http://schemas.microsoft.com/office/drawing/2014/main" id="{37622152-0677-9FFF-988D-5C7989DE9438}"/>
              </a:ext>
            </a:extLst>
          </p:cNvPr>
          <p:cNvSpPr txBox="1"/>
          <p:nvPr/>
        </p:nvSpPr>
        <p:spPr>
          <a:xfrm>
            <a:off x="4468790" y="2158924"/>
            <a:ext cx="3254417" cy="338554"/>
          </a:xfrm>
          <a:prstGeom prst="rect">
            <a:avLst/>
          </a:prstGeom>
          <a:noFill/>
        </p:spPr>
        <p:txBody>
          <a:bodyPr wrap="none" rtlCol="0">
            <a:spAutoFit/>
          </a:bodyPr>
          <a:lstStyle/>
          <a:p>
            <a:r>
              <a:rPr lang="en-GB" sz="1600" b="1" dirty="0">
                <a:solidFill>
                  <a:schemeClr val="tx1"/>
                </a:solidFill>
              </a:rPr>
              <a:t> For any separable distribution:</a:t>
            </a:r>
            <a:endParaRPr lang="en-IT" sz="1600" b="1" dirty="0">
              <a:solidFill>
                <a:schemeClr val="tx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FFCBD4-4CA5-5E3C-191F-6993CB7F57E4}"/>
                  </a:ext>
                </a:extLst>
              </p:cNvPr>
              <p:cNvSpPr txBox="1"/>
              <p:nvPr/>
            </p:nvSpPr>
            <p:spPr>
              <a:xfrm>
                <a:off x="9537812" y="2678995"/>
                <a:ext cx="2516715" cy="5766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it-IT" sz="1200" i="1" smtClean="0">
                          <a:solidFill>
                            <a:srgbClr val="000000"/>
                          </a:solidFill>
                          <a:latin typeface="Cambria Math" panose="02040503050406030204" pitchFamily="18" charset="0"/>
                          <a:ea typeface="Cambria Math" panose="02040503050406030204" pitchFamily="18" charset="0"/>
                        </a:rPr>
                        <m:t>S</m:t>
                      </m:r>
                      <m:d>
                        <m:dPr>
                          <m:ctrlPr>
                            <a:rPr lang="it-IT" sz="1200" b="0" i="1" smtClean="0">
                              <a:solidFill>
                                <a:srgbClr val="000000"/>
                              </a:solidFill>
                              <a:latin typeface="Cambria Math" panose="02040503050406030204" pitchFamily="18" charset="0"/>
                              <a:ea typeface="Cambria Math" panose="02040503050406030204" pitchFamily="18" charset="0"/>
                            </a:rPr>
                          </m:ctrlPr>
                        </m:dPr>
                        <m:e>
                          <m:r>
                            <a:rPr lang="it-IT" sz="1200" b="0" i="1" smtClean="0">
                              <a:solidFill>
                                <a:srgbClr val="000000"/>
                              </a:solidFill>
                              <a:latin typeface="Cambria Math" panose="02040503050406030204" pitchFamily="18" charset="0"/>
                              <a:ea typeface="Cambria Math" panose="02040503050406030204" pitchFamily="18" charset="0"/>
                            </a:rPr>
                            <m:t>𝑟</m:t>
                          </m:r>
                          <m:r>
                            <a:rPr lang="it-IT" sz="1200" b="0" i="1" smtClean="0">
                              <a:solidFill>
                                <a:srgbClr val="000000"/>
                              </a:solidFill>
                              <a:latin typeface="Cambria Math" panose="02040503050406030204" pitchFamily="18" charset="0"/>
                              <a:ea typeface="Cambria Math" panose="02040503050406030204" pitchFamily="18" charset="0"/>
                            </a:rPr>
                            <m:t>,</m:t>
                          </m:r>
                          <m:r>
                            <a:rPr lang="it-IT" sz="1200" b="0" i="1" smtClean="0">
                              <a:solidFill>
                                <a:srgbClr val="000000"/>
                              </a:solidFill>
                              <a:latin typeface="Cambria Math" panose="02040503050406030204" pitchFamily="18" charset="0"/>
                              <a:ea typeface="Cambria Math" panose="02040503050406030204" pitchFamily="18" charset="0"/>
                            </a:rPr>
                            <m:t>𝑘</m:t>
                          </m:r>
                        </m:e>
                      </m:d>
                      <m:r>
                        <a:rPr lang="it-IT" sz="1200" b="0" i="1" smtClean="0">
                          <a:solidFill>
                            <a:srgbClr val="000000"/>
                          </a:solidFill>
                          <a:latin typeface="Cambria Math" panose="02040503050406030204" pitchFamily="18" charset="0"/>
                          <a:ea typeface="Cambria Math" panose="02040503050406030204" pitchFamily="18" charset="0"/>
                        </a:rPr>
                        <m:t>=</m:t>
                      </m:r>
                      <m:nary>
                        <m:naryPr>
                          <m:limLoc m:val="undOvr"/>
                          <m:subHide m:val="on"/>
                          <m:supHide m:val="on"/>
                          <m:ctrlPr>
                            <a:rPr lang="it-IT" sz="1200" b="0" i="1" smtClean="0">
                              <a:solidFill>
                                <a:srgbClr val="000000"/>
                              </a:solidFill>
                              <a:latin typeface="Cambria Math" panose="02040503050406030204" pitchFamily="18" charset="0"/>
                              <a:ea typeface="Cambria Math" panose="02040503050406030204" pitchFamily="18" charset="0"/>
                            </a:rPr>
                          </m:ctrlPr>
                        </m:naryPr>
                        <m:sub/>
                        <m:sup/>
                        <m:e>
                          <m:r>
                            <a:rPr lang="it-IT" sz="1200" b="0" i="1" smtClean="0">
                              <a:solidFill>
                                <a:srgbClr val="000000"/>
                              </a:solidFill>
                              <a:latin typeface="Cambria Math" panose="02040503050406030204" pitchFamily="18" charset="0"/>
                              <a:ea typeface="Cambria Math" panose="02040503050406030204" pitchFamily="18" charset="0"/>
                            </a:rPr>
                            <m:t>2</m:t>
                          </m:r>
                          <m:r>
                            <a:rPr lang="it-IT" sz="1200" b="0" i="1" smtClean="0">
                              <a:solidFill>
                                <a:srgbClr val="000000"/>
                              </a:solidFill>
                              <a:latin typeface="Cambria Math" panose="02040503050406030204" pitchFamily="18" charset="0"/>
                              <a:ea typeface="Cambria Math" panose="02040503050406030204" pitchFamily="18" charset="0"/>
                            </a:rPr>
                            <m:t>𝜋</m:t>
                          </m:r>
                          <m:acc>
                            <m:accPr>
                              <m:chr m:val="̃"/>
                              <m:ctrlPr>
                                <a:rPr lang="it-IT" sz="1200" b="0" i="1" smtClean="0">
                                  <a:solidFill>
                                    <a:srgbClr val="000000"/>
                                  </a:solidFill>
                                  <a:latin typeface="Cambria Math" panose="02040503050406030204" pitchFamily="18" charset="0"/>
                                  <a:ea typeface="Cambria Math" panose="02040503050406030204" pitchFamily="18" charset="0"/>
                                </a:rPr>
                              </m:ctrlPr>
                            </m:accPr>
                            <m:e>
                              <m:r>
                                <a:rPr lang="it-IT" sz="1200" b="0" i="1" smtClean="0">
                                  <a:solidFill>
                                    <a:srgbClr val="000000"/>
                                  </a:solidFill>
                                  <a:latin typeface="Cambria Math" panose="02040503050406030204" pitchFamily="18" charset="0"/>
                                  <a:ea typeface="Cambria Math" panose="02040503050406030204" pitchFamily="18" charset="0"/>
                                </a:rPr>
                                <m:t>𝐺</m:t>
                              </m:r>
                            </m:e>
                          </m:acc>
                          <m:d>
                            <m:dPr>
                              <m:ctrlPr>
                                <a:rPr lang="it-IT" sz="1200" b="0" i="1" smtClean="0">
                                  <a:solidFill>
                                    <a:srgbClr val="000000"/>
                                  </a:solidFill>
                                  <a:latin typeface="Cambria Math" panose="02040503050406030204" pitchFamily="18" charset="0"/>
                                </a:rPr>
                              </m:ctrlPr>
                            </m:dPr>
                            <m:e>
                              <m:r>
                                <a:rPr lang="it-IT" sz="1200" b="0" i="1" smtClean="0">
                                  <a:solidFill>
                                    <a:srgbClr val="000000"/>
                                  </a:solidFill>
                                  <a:latin typeface="Cambria Math" panose="02040503050406030204" pitchFamily="18" charset="0"/>
                                </a:rPr>
                                <m:t>𝑟</m:t>
                              </m:r>
                              <m:r>
                                <a:rPr lang="it-IT" sz="1200" b="0" i="1" smtClean="0">
                                  <a:solidFill>
                                    <a:srgbClr val="000000"/>
                                  </a:solidFill>
                                  <a:latin typeface="Cambria Math" panose="02040503050406030204" pitchFamily="18" charset="0"/>
                                </a:rPr>
                                <m:t>, </m:t>
                              </m:r>
                              <m:sSup>
                                <m:sSupPr>
                                  <m:ctrlPr>
                                    <a:rPr lang="it-IT" sz="1200" b="0" i="1" smtClean="0">
                                      <a:solidFill>
                                        <a:srgbClr val="000000"/>
                                      </a:solidFill>
                                      <a:latin typeface="Cambria Math" panose="02040503050406030204" pitchFamily="18" charset="0"/>
                                    </a:rPr>
                                  </m:ctrlPr>
                                </m:sSupPr>
                                <m:e>
                                  <m:r>
                                    <a:rPr lang="it-IT" sz="1200" b="0" i="1" smtClean="0">
                                      <a:solidFill>
                                        <a:srgbClr val="000000"/>
                                      </a:solidFill>
                                      <a:latin typeface="Cambria Math" panose="02040503050406030204" pitchFamily="18" charset="0"/>
                                    </a:rPr>
                                    <m:t>𝑟</m:t>
                                  </m:r>
                                </m:e>
                                <m:sup>
                                  <m:r>
                                    <a:rPr lang="it-IT" sz="1200" b="0" i="1" smtClean="0">
                                      <a:solidFill>
                                        <a:srgbClr val="000000"/>
                                      </a:solidFill>
                                      <a:latin typeface="Cambria Math" panose="02040503050406030204" pitchFamily="18" charset="0"/>
                                    </a:rPr>
                                    <m:t>′</m:t>
                                  </m:r>
                                </m:sup>
                              </m:sSup>
                              <m:r>
                                <a:rPr lang="it-IT" sz="1200" b="0" i="1" smtClean="0">
                                  <a:solidFill>
                                    <a:srgbClr val="000000"/>
                                  </a:solidFill>
                                  <a:latin typeface="Cambria Math" panose="02040503050406030204" pitchFamily="18" charset="0"/>
                                </a:rPr>
                                <m:t>, </m:t>
                              </m:r>
                              <m:r>
                                <a:rPr lang="it-IT" sz="1200" b="0" i="1" smtClean="0">
                                  <a:solidFill>
                                    <a:srgbClr val="000000"/>
                                  </a:solidFill>
                                  <a:latin typeface="Cambria Math" panose="02040503050406030204" pitchFamily="18" charset="0"/>
                                </a:rPr>
                                <m:t>𝑘</m:t>
                              </m:r>
                            </m:e>
                          </m:d>
                          <m:r>
                            <a:rPr lang="it-IT" sz="1200" b="0" i="1" smtClean="0">
                              <a:solidFill>
                                <a:srgbClr val="000000"/>
                              </a:solidFill>
                              <a:latin typeface="Cambria Math" panose="02040503050406030204" pitchFamily="18" charset="0"/>
                            </a:rPr>
                            <m:t>𝑅</m:t>
                          </m:r>
                          <m:d>
                            <m:dPr>
                              <m:ctrlPr>
                                <a:rPr lang="it-IT" sz="1200" b="0" i="1" smtClean="0">
                                  <a:solidFill>
                                    <a:srgbClr val="000000"/>
                                  </a:solidFill>
                                  <a:latin typeface="Cambria Math" panose="02040503050406030204" pitchFamily="18" charset="0"/>
                                </a:rPr>
                              </m:ctrlPr>
                            </m:dPr>
                            <m:e>
                              <m:sSup>
                                <m:sSupPr>
                                  <m:ctrlPr>
                                    <a:rPr lang="it-IT" sz="1200" b="0" i="1" smtClean="0">
                                      <a:solidFill>
                                        <a:srgbClr val="000000"/>
                                      </a:solidFill>
                                      <a:latin typeface="Cambria Math" panose="02040503050406030204" pitchFamily="18" charset="0"/>
                                    </a:rPr>
                                  </m:ctrlPr>
                                </m:sSupPr>
                                <m:e>
                                  <m:r>
                                    <a:rPr lang="it-IT" sz="1200" b="0" i="1" smtClean="0">
                                      <a:solidFill>
                                        <a:srgbClr val="000000"/>
                                      </a:solidFill>
                                      <a:latin typeface="Cambria Math" panose="02040503050406030204" pitchFamily="18" charset="0"/>
                                    </a:rPr>
                                    <m:t>𝑟</m:t>
                                  </m:r>
                                </m:e>
                                <m:sup>
                                  <m:r>
                                    <a:rPr lang="it-IT" sz="1200" b="0" i="1" smtClean="0">
                                      <a:solidFill>
                                        <a:srgbClr val="000000"/>
                                      </a:solidFill>
                                      <a:latin typeface="Cambria Math" panose="02040503050406030204" pitchFamily="18" charset="0"/>
                                    </a:rPr>
                                    <m:t>′</m:t>
                                  </m:r>
                                </m:sup>
                              </m:sSup>
                            </m:e>
                          </m:d>
                          <m:sSup>
                            <m:sSupPr>
                              <m:ctrlPr>
                                <a:rPr lang="it-IT" sz="1200" b="0" i="1" smtClean="0">
                                  <a:solidFill>
                                    <a:srgbClr val="000000"/>
                                  </a:solidFill>
                                  <a:latin typeface="Cambria Math" panose="02040503050406030204" pitchFamily="18" charset="0"/>
                                </a:rPr>
                              </m:ctrlPr>
                            </m:sSupPr>
                            <m:e>
                              <m:r>
                                <a:rPr lang="it-IT" sz="1200" b="0" i="1" smtClean="0">
                                  <a:solidFill>
                                    <a:srgbClr val="000000"/>
                                  </a:solidFill>
                                  <a:latin typeface="Cambria Math" panose="02040503050406030204" pitchFamily="18" charset="0"/>
                                </a:rPr>
                                <m:t>𝑟</m:t>
                              </m:r>
                            </m:e>
                            <m:sup>
                              <m:r>
                                <a:rPr lang="it-IT" sz="1200" b="0" i="1" smtClean="0">
                                  <a:solidFill>
                                    <a:srgbClr val="000000"/>
                                  </a:solidFill>
                                  <a:latin typeface="Cambria Math" panose="02040503050406030204" pitchFamily="18" charset="0"/>
                                </a:rPr>
                                <m:t>′</m:t>
                              </m:r>
                            </m:sup>
                          </m:sSup>
                          <m:r>
                            <a:rPr lang="it-IT" sz="1200" b="0" i="1" smtClean="0">
                              <a:solidFill>
                                <a:srgbClr val="000000"/>
                              </a:solidFill>
                              <a:latin typeface="Cambria Math" panose="02040503050406030204" pitchFamily="18" charset="0"/>
                            </a:rPr>
                            <m:t>𝑑𝑟</m:t>
                          </m:r>
                          <m:r>
                            <a:rPr lang="it-IT" sz="1200" b="0" i="1" smtClean="0">
                              <a:solidFill>
                                <a:srgbClr val="000000"/>
                              </a:solidFill>
                              <a:latin typeface="Cambria Math" panose="02040503050406030204" pitchFamily="18" charset="0"/>
                            </a:rPr>
                            <m:t>′</m:t>
                          </m:r>
                        </m:e>
                      </m:nary>
                    </m:oMath>
                  </m:oMathPara>
                </a14:m>
                <a:endParaRPr lang="en-IT" sz="1200" dirty="0"/>
              </a:p>
            </p:txBody>
          </p:sp>
        </mc:Choice>
        <mc:Fallback xmlns="">
          <p:sp>
            <p:nvSpPr>
              <p:cNvPr id="12" name="TextBox 11">
                <a:extLst>
                  <a:ext uri="{FF2B5EF4-FFF2-40B4-BE49-F238E27FC236}">
                    <a16:creationId xmlns:a16="http://schemas.microsoft.com/office/drawing/2014/main" id="{99FFCBD4-4CA5-5E3C-191F-6993CB7F57E4}"/>
                  </a:ext>
                </a:extLst>
              </p:cNvPr>
              <p:cNvSpPr txBox="1">
                <a:spLocks noRot="1" noChangeAspect="1" noMove="1" noResize="1" noEditPoints="1" noAdjustHandles="1" noChangeArrowheads="1" noChangeShapeType="1" noTextEdit="1"/>
              </p:cNvSpPr>
              <p:nvPr/>
            </p:nvSpPr>
            <p:spPr>
              <a:xfrm>
                <a:off x="9537812" y="2678995"/>
                <a:ext cx="2516715" cy="576696"/>
              </a:xfrm>
              <a:prstGeom prst="rect">
                <a:avLst/>
              </a:prstGeom>
              <a:blipFill>
                <a:blip r:embed="rId9"/>
                <a:stretch>
                  <a:fillRect t="-119149" b="-170213"/>
                </a:stretch>
              </a:blipFill>
            </p:spPr>
            <p:txBody>
              <a:bodyPr/>
              <a:lstStyle/>
              <a:p>
                <a:r>
                  <a:rPr lang="en-IT">
                    <a:noFill/>
                  </a:rPr>
                  <a:t> </a:t>
                </a:r>
              </a:p>
            </p:txBody>
          </p:sp>
        </mc:Fallback>
      </mc:AlternateContent>
      <p:pic>
        <p:nvPicPr>
          <p:cNvPr id="13" name="Picture 12">
            <a:extLst>
              <a:ext uri="{FF2B5EF4-FFF2-40B4-BE49-F238E27FC236}">
                <a16:creationId xmlns:a16="http://schemas.microsoft.com/office/drawing/2014/main" id="{F2DBA594-0B69-BF67-DE01-3DE80A694631}"/>
              </a:ext>
            </a:extLst>
          </p:cNvPr>
          <p:cNvPicPr>
            <a:picLocks noChangeAspect="1"/>
          </p:cNvPicPr>
          <p:nvPr/>
        </p:nvPicPr>
        <p:blipFill rotWithShape="1">
          <a:blip r:embed="rId10"/>
          <a:srcRect t="4675" b="17664"/>
          <a:stretch/>
        </p:blipFill>
        <p:spPr>
          <a:xfrm>
            <a:off x="2683908" y="3429000"/>
            <a:ext cx="6991377" cy="2403088"/>
          </a:xfrm>
          <a:prstGeom prst="rect">
            <a:avLst/>
          </a:prstGeom>
        </p:spPr>
      </p:pic>
      <p:sp>
        <p:nvSpPr>
          <p:cNvPr id="14" name="TextBox 13">
            <a:extLst>
              <a:ext uri="{FF2B5EF4-FFF2-40B4-BE49-F238E27FC236}">
                <a16:creationId xmlns:a16="http://schemas.microsoft.com/office/drawing/2014/main" id="{FEEC8E3B-63BD-838A-C4D1-131DF2E932A6}"/>
              </a:ext>
            </a:extLst>
          </p:cNvPr>
          <p:cNvSpPr txBox="1"/>
          <p:nvPr/>
        </p:nvSpPr>
        <p:spPr>
          <a:xfrm>
            <a:off x="10491793" y="2497478"/>
            <a:ext cx="599844" cy="261610"/>
          </a:xfrm>
          <a:prstGeom prst="rect">
            <a:avLst/>
          </a:prstGeom>
          <a:noFill/>
        </p:spPr>
        <p:txBody>
          <a:bodyPr wrap="none" rtlCol="0">
            <a:spAutoFit/>
          </a:bodyPr>
          <a:lstStyle/>
          <a:p>
            <a:r>
              <a:rPr lang="en-IT" sz="1100" dirty="0">
                <a:solidFill>
                  <a:srgbClr val="000000"/>
                </a:solidFill>
              </a:rPr>
              <a:t>Where</a:t>
            </a:r>
          </a:p>
        </p:txBody>
      </p:sp>
      <p:sp>
        <p:nvSpPr>
          <p:cNvPr id="11" name="Footer Placeholder 10">
            <a:extLst>
              <a:ext uri="{FF2B5EF4-FFF2-40B4-BE49-F238E27FC236}">
                <a16:creationId xmlns:a16="http://schemas.microsoft.com/office/drawing/2014/main" id="{3690D6AB-3A03-192C-450B-2D4C9C257F6F}"/>
              </a:ext>
            </a:extLst>
          </p:cNvPr>
          <p:cNvSpPr>
            <a:spLocks noGrp="1"/>
          </p:cNvSpPr>
          <p:nvPr>
            <p:ph type="ftr" sz="quarter" idx="11"/>
          </p:nvPr>
        </p:nvSpPr>
        <p:spPr/>
        <p:txBody>
          <a:bodyPr/>
          <a:lstStyle/>
          <a:p>
            <a:r>
              <a:rPr lang="en-GB"/>
              <a:t>Beam Dynamics of high brightness beams in RF photoinjector</a:t>
            </a:r>
            <a:endParaRPr lang="en-IT"/>
          </a:p>
        </p:txBody>
      </p:sp>
      <p:sp>
        <p:nvSpPr>
          <p:cNvPr id="16" name="Slide Number Placeholder 15">
            <a:extLst>
              <a:ext uri="{FF2B5EF4-FFF2-40B4-BE49-F238E27FC236}">
                <a16:creationId xmlns:a16="http://schemas.microsoft.com/office/drawing/2014/main" id="{9F5BC326-EBD4-E4FD-028D-F174CFC3EB7C}"/>
              </a:ext>
            </a:extLst>
          </p:cNvPr>
          <p:cNvSpPr>
            <a:spLocks noGrp="1"/>
          </p:cNvSpPr>
          <p:nvPr>
            <p:ph type="sldNum" sz="quarter" idx="12"/>
          </p:nvPr>
        </p:nvSpPr>
        <p:spPr/>
        <p:txBody>
          <a:bodyPr/>
          <a:lstStyle/>
          <a:p>
            <a:fld id="{423FAE88-FE44-0B47-88A3-ABDC25BA5526}" type="slidenum">
              <a:rPr lang="en-IT" smtClean="0"/>
              <a:t>40</a:t>
            </a:fld>
            <a:endParaRPr lang="en-IT"/>
          </a:p>
        </p:txBody>
      </p:sp>
    </p:spTree>
    <p:extLst>
      <p:ext uri="{BB962C8B-B14F-4D97-AF65-F5344CB8AC3E}">
        <p14:creationId xmlns:p14="http://schemas.microsoft.com/office/powerpoint/2010/main" val="2024466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1811E1-5207-CFB4-1977-9374F25729CE}"/>
              </a:ext>
            </a:extLst>
          </p:cNvPr>
          <p:cNvSpPr txBox="1"/>
          <p:nvPr/>
        </p:nvSpPr>
        <p:spPr>
          <a:xfrm>
            <a:off x="5935851" y="2588217"/>
            <a:ext cx="4121641" cy="230832"/>
          </a:xfrm>
          <a:prstGeom prst="rect">
            <a:avLst/>
          </a:prstGeom>
          <a:noFill/>
        </p:spPr>
        <p:txBody>
          <a:bodyPr wrap="none" rtlCol="0">
            <a:spAutoFit/>
          </a:bodyPr>
          <a:lstStyle/>
          <a:p>
            <a:r>
              <a:rPr lang="en-IT" dirty="0">
                <a:solidFill>
                  <a:srgbClr val="000000"/>
                </a:solidFill>
              </a:rPr>
              <a:t>SLIDE DI BACKGROUND: CARICHE IMMAGINI NEL MODELLO DI GREEN</a:t>
            </a:r>
          </a:p>
        </p:txBody>
      </p:sp>
      <p:pic>
        <p:nvPicPr>
          <p:cNvPr id="4" name="Picture 3" descr="A graph with a red line&#10;&#10;Description automatically generated">
            <a:extLst>
              <a:ext uri="{FF2B5EF4-FFF2-40B4-BE49-F238E27FC236}">
                <a16:creationId xmlns:a16="http://schemas.microsoft.com/office/drawing/2014/main" id="{C1CB0C32-AFF9-2082-348A-04F646C0F75E}"/>
              </a:ext>
            </a:extLst>
          </p:cNvPr>
          <p:cNvPicPr>
            <a:picLocks noChangeAspect="1"/>
          </p:cNvPicPr>
          <p:nvPr/>
        </p:nvPicPr>
        <p:blipFill rotWithShape="1">
          <a:blip r:embed="rId2"/>
          <a:srcRect l="6783" r="9101"/>
          <a:stretch/>
        </p:blipFill>
        <p:spPr>
          <a:xfrm>
            <a:off x="0" y="1437821"/>
            <a:ext cx="6302829" cy="3721100"/>
          </a:xfrm>
          <a:prstGeom prst="rect">
            <a:avLst/>
          </a:prstGeom>
        </p:spPr>
      </p:pic>
      <p:pic>
        <p:nvPicPr>
          <p:cNvPr id="6" name="Picture 5" descr="A graph of a function&#10;&#10;Description automatically generated">
            <a:extLst>
              <a:ext uri="{FF2B5EF4-FFF2-40B4-BE49-F238E27FC236}">
                <a16:creationId xmlns:a16="http://schemas.microsoft.com/office/drawing/2014/main" id="{16937FFD-F074-6C8E-9DDC-CAD456383B5B}"/>
              </a:ext>
            </a:extLst>
          </p:cNvPr>
          <p:cNvPicPr>
            <a:picLocks noChangeAspect="1"/>
          </p:cNvPicPr>
          <p:nvPr/>
        </p:nvPicPr>
        <p:blipFill rotWithShape="1">
          <a:blip r:embed="rId3"/>
          <a:srcRect l="8541" r="11985"/>
          <a:stretch/>
        </p:blipFill>
        <p:spPr>
          <a:xfrm>
            <a:off x="6123214" y="1437821"/>
            <a:ext cx="5905501" cy="4225822"/>
          </a:xfrm>
          <a:prstGeom prst="rect">
            <a:avLst/>
          </a:prstGeom>
        </p:spPr>
      </p:pic>
      <p:sp>
        <p:nvSpPr>
          <p:cNvPr id="3" name="Footer Placeholder 2">
            <a:extLst>
              <a:ext uri="{FF2B5EF4-FFF2-40B4-BE49-F238E27FC236}">
                <a16:creationId xmlns:a16="http://schemas.microsoft.com/office/drawing/2014/main" id="{3E58922A-A8CE-57C6-FCFE-10B4B437E7EF}"/>
              </a:ext>
            </a:extLst>
          </p:cNvPr>
          <p:cNvSpPr>
            <a:spLocks noGrp="1"/>
          </p:cNvSpPr>
          <p:nvPr>
            <p:ph type="ftr" sz="quarter" idx="11"/>
          </p:nvPr>
        </p:nvSpPr>
        <p:spPr/>
        <p:txBody>
          <a:bodyPr/>
          <a:lstStyle/>
          <a:p>
            <a:r>
              <a:rPr lang="en-GB"/>
              <a:t>Beam Dynamics of high brightness beams in RF photoinjector</a:t>
            </a:r>
            <a:endParaRPr lang="en-IT"/>
          </a:p>
        </p:txBody>
      </p:sp>
      <p:sp>
        <p:nvSpPr>
          <p:cNvPr id="7" name="Slide Number Placeholder 6">
            <a:extLst>
              <a:ext uri="{FF2B5EF4-FFF2-40B4-BE49-F238E27FC236}">
                <a16:creationId xmlns:a16="http://schemas.microsoft.com/office/drawing/2014/main" id="{46F08BD7-3B8E-16A6-F454-51921FC8B7DD}"/>
              </a:ext>
            </a:extLst>
          </p:cNvPr>
          <p:cNvSpPr>
            <a:spLocks noGrp="1"/>
          </p:cNvSpPr>
          <p:nvPr>
            <p:ph type="sldNum" sz="quarter" idx="12"/>
          </p:nvPr>
        </p:nvSpPr>
        <p:spPr/>
        <p:txBody>
          <a:bodyPr/>
          <a:lstStyle/>
          <a:p>
            <a:fld id="{423FAE88-FE44-0B47-88A3-ABDC25BA5526}" type="slidenum">
              <a:rPr lang="en-IT" smtClean="0"/>
              <a:t>41</a:t>
            </a:fld>
            <a:endParaRPr lang="en-IT"/>
          </a:p>
        </p:txBody>
      </p:sp>
    </p:spTree>
    <p:extLst>
      <p:ext uri="{BB962C8B-B14F-4D97-AF65-F5344CB8AC3E}">
        <p14:creationId xmlns:p14="http://schemas.microsoft.com/office/powerpoint/2010/main" val="1818558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DFBC8-4685-54A1-3407-A697E6E4EF0C}"/>
              </a:ext>
            </a:extLst>
          </p:cNvPr>
          <p:cNvPicPr>
            <a:picLocks noChangeAspect="1"/>
          </p:cNvPicPr>
          <p:nvPr/>
        </p:nvPicPr>
        <p:blipFill rotWithShape="1">
          <a:blip r:embed="rId3"/>
          <a:srcRect t="9479" r="8784"/>
          <a:stretch/>
        </p:blipFill>
        <p:spPr>
          <a:xfrm>
            <a:off x="961029" y="3790557"/>
            <a:ext cx="3730610" cy="2201298"/>
          </a:xfrm>
          <a:prstGeom prst="rect">
            <a:avLst/>
          </a:prstGeom>
        </p:spPr>
      </p:pic>
      <p:pic>
        <p:nvPicPr>
          <p:cNvPr id="3" name="Picture 2" descr="Chart, line chart&#10;&#10;Description automatically generated">
            <a:extLst>
              <a:ext uri="{FF2B5EF4-FFF2-40B4-BE49-F238E27FC236}">
                <a16:creationId xmlns:a16="http://schemas.microsoft.com/office/drawing/2014/main" id="{CE0E0DD0-82C9-BC21-68AD-E7AC268E5E15}"/>
              </a:ext>
            </a:extLst>
          </p:cNvPr>
          <p:cNvPicPr>
            <a:picLocks noChangeAspect="1"/>
          </p:cNvPicPr>
          <p:nvPr/>
        </p:nvPicPr>
        <p:blipFill rotWithShape="1">
          <a:blip r:embed="rId4"/>
          <a:srcRect l="1764" t="9479" r="8784"/>
          <a:stretch/>
        </p:blipFill>
        <p:spPr>
          <a:xfrm>
            <a:off x="1043400" y="1503767"/>
            <a:ext cx="3658507" cy="2201298"/>
          </a:xfrm>
          <a:prstGeom prst="rect">
            <a:avLst/>
          </a:prstGeom>
          <a:ln>
            <a:solidFill>
              <a:schemeClr val="tx1"/>
            </a:solidFill>
          </a:ln>
        </p:spPr>
      </p:pic>
      <mc:AlternateContent xmlns:mc="http://schemas.openxmlformats.org/markup-compatibility/2006" xmlns:a14="http://schemas.microsoft.com/office/drawing/2010/main">
        <mc:Choice Requires="a14">
          <p:sp>
            <p:nvSpPr>
              <p:cNvPr id="4" name="Titolo 1">
                <a:extLst>
                  <a:ext uri="{FF2B5EF4-FFF2-40B4-BE49-F238E27FC236}">
                    <a16:creationId xmlns:a16="http://schemas.microsoft.com/office/drawing/2014/main" id="{C41676FB-D81B-C2E7-3BEC-CAAD12C56DC8}"/>
                  </a:ext>
                </a:extLst>
              </p:cNvPr>
              <p:cNvSpPr txBox="1">
                <a:spLocks noChangeArrowheads="1"/>
              </p:cNvSpPr>
              <p:nvPr/>
            </p:nvSpPr>
            <p:spPr>
              <a:xfrm>
                <a:off x="-643087" y="1013101"/>
                <a:ext cx="7310235" cy="55051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IT" sz="2000" dirty="0">
                    <a:ea typeface="ＭＳ Ｐゴシック" panose="020B0600070205080204" pitchFamily="34" charset="-128"/>
                  </a:rPr>
                  <a:t>Pancake like regime (</a:t>
                </a:r>
                <a14:m>
                  <m:oMath xmlns:m="http://schemas.openxmlformats.org/officeDocument/2006/math">
                    <m:r>
                      <a:rPr lang="en-GB" altLang="en-IT" sz="2000" i="1" dirty="0" smtClean="0">
                        <a:latin typeface="Cambria Math" panose="02040503050406030204" pitchFamily="18" charset="0"/>
                        <a:ea typeface="ＭＳ Ｐゴシック" panose="020B0600070205080204" pitchFamily="34" charset="-128"/>
                      </a:rPr>
                      <m:t>𝐿</m:t>
                    </m:r>
                    <m:r>
                      <a:rPr lang="en-GB" altLang="en-IT" sz="2000" i="1" dirty="0" smtClean="0">
                        <a:latin typeface="Cambria Math" panose="02040503050406030204" pitchFamily="18" charset="0"/>
                        <a:ea typeface="ＭＳ Ｐゴシック" panose="020B0600070205080204" pitchFamily="34" charset="-128"/>
                      </a:rPr>
                      <m:t>≪</m:t>
                    </m:r>
                    <m:r>
                      <a:rPr lang="en-GB" altLang="en-IT" sz="2000" i="1" dirty="0" smtClean="0">
                        <a:latin typeface="Cambria Math" panose="02040503050406030204" pitchFamily="18" charset="0"/>
                        <a:ea typeface="ＭＳ Ｐゴシック" panose="020B0600070205080204" pitchFamily="34" charset="-128"/>
                      </a:rPr>
                      <m:t>𝑅</m:t>
                    </m:r>
                  </m:oMath>
                </a14:m>
                <a:r>
                  <a:rPr lang="en-GB" altLang="en-IT" sz="2000" dirty="0">
                    <a:ea typeface="ＭＳ Ｐゴシック" panose="020B0600070205080204" pitchFamily="34" charset="-128"/>
                  </a:rPr>
                  <a:t>)</a:t>
                </a:r>
              </a:p>
            </p:txBody>
          </p:sp>
        </mc:Choice>
        <mc:Fallback xmlns="">
          <p:sp>
            <p:nvSpPr>
              <p:cNvPr id="4" name="Titolo 1">
                <a:extLst>
                  <a:ext uri="{FF2B5EF4-FFF2-40B4-BE49-F238E27FC236}">
                    <a16:creationId xmlns:a16="http://schemas.microsoft.com/office/drawing/2014/main" id="{C41676FB-D81B-C2E7-3BEC-CAAD12C56DC8}"/>
                  </a:ext>
                </a:extLst>
              </p:cNvPr>
              <p:cNvSpPr txBox="1">
                <a:spLocks noRot="1" noChangeAspect="1" noMove="1" noResize="1" noEditPoints="1" noAdjustHandles="1" noChangeArrowheads="1" noChangeShapeType="1" noTextEdit="1"/>
              </p:cNvSpPr>
              <p:nvPr/>
            </p:nvSpPr>
            <p:spPr>
              <a:xfrm>
                <a:off x="-643087" y="1013101"/>
                <a:ext cx="7310235" cy="550510"/>
              </a:xfrm>
              <a:prstGeom prst="rect">
                <a:avLst/>
              </a:prstGeom>
              <a:blipFill>
                <a:blip r:embed="rId5"/>
                <a:stretch>
                  <a:fillRect b="-4545"/>
                </a:stretch>
              </a:blipFill>
            </p:spPr>
            <p:txBody>
              <a:bodyPr/>
              <a:lstStyle/>
              <a:p>
                <a:r>
                  <a:rPr lang="en-IT">
                    <a:noFill/>
                  </a:rPr>
                  <a:t> </a:t>
                </a:r>
              </a:p>
            </p:txBody>
          </p:sp>
        </mc:Fallback>
      </mc:AlternateContent>
      <p:sp>
        <p:nvSpPr>
          <p:cNvPr id="5" name="CasellaDiTesto 13">
            <a:extLst>
              <a:ext uri="{FF2B5EF4-FFF2-40B4-BE49-F238E27FC236}">
                <a16:creationId xmlns:a16="http://schemas.microsoft.com/office/drawing/2014/main" id="{157AB724-27B7-2D85-12A8-F6FBB4DA02D1}"/>
              </a:ext>
            </a:extLst>
          </p:cNvPr>
          <p:cNvSpPr txBox="1"/>
          <p:nvPr/>
        </p:nvSpPr>
        <p:spPr>
          <a:xfrm>
            <a:off x="-8591" y="1011018"/>
            <a:ext cx="1008662" cy="2092881"/>
          </a:xfrm>
          <a:prstGeom prst="rect">
            <a:avLst/>
          </a:prstGeom>
          <a:noFill/>
        </p:spPr>
        <p:txBody>
          <a:bodyPr wrap="square">
            <a:spAutoFit/>
          </a:bodyPr>
          <a:lstStyle/>
          <a:p>
            <a:pPr algn="just">
              <a:defRPr/>
            </a:pPr>
            <a:r>
              <a:rPr lang="it-IT" sz="1000" dirty="0">
                <a:solidFill>
                  <a:schemeClr val="bg1">
                    <a:lumMod val="50000"/>
                  </a:schemeClr>
                </a:solidFill>
              </a:rPr>
              <a:t>[*] Feng Zhou et al., “Impact of the </a:t>
            </a:r>
            <a:r>
              <a:rPr lang="it-IT" sz="1000" dirty="0" err="1">
                <a:solidFill>
                  <a:schemeClr val="bg1">
                    <a:lumMod val="50000"/>
                  </a:schemeClr>
                </a:solidFill>
              </a:rPr>
              <a:t>spatial</a:t>
            </a:r>
            <a:r>
              <a:rPr lang="it-IT" sz="1000" dirty="0">
                <a:solidFill>
                  <a:schemeClr val="bg1">
                    <a:lumMod val="50000"/>
                  </a:schemeClr>
                </a:solidFill>
              </a:rPr>
              <a:t> laser </a:t>
            </a:r>
            <a:r>
              <a:rPr lang="it-IT" sz="1000" dirty="0" err="1">
                <a:solidFill>
                  <a:schemeClr val="bg1">
                    <a:lumMod val="50000"/>
                  </a:schemeClr>
                </a:solidFill>
              </a:rPr>
              <a:t>distribution</a:t>
            </a:r>
            <a:r>
              <a:rPr lang="it-IT" sz="1000" dirty="0">
                <a:solidFill>
                  <a:schemeClr val="bg1">
                    <a:lumMod val="50000"/>
                  </a:schemeClr>
                </a:solidFill>
              </a:rPr>
              <a:t> on </a:t>
            </a:r>
            <a:r>
              <a:rPr lang="it-IT" sz="1000" dirty="0" err="1">
                <a:solidFill>
                  <a:schemeClr val="bg1">
                    <a:lumMod val="50000"/>
                  </a:schemeClr>
                </a:solidFill>
              </a:rPr>
              <a:t>photocathode</a:t>
            </a:r>
            <a:r>
              <a:rPr lang="it-IT" sz="1000" dirty="0">
                <a:solidFill>
                  <a:schemeClr val="bg1">
                    <a:lumMod val="50000"/>
                  </a:schemeClr>
                </a:solidFill>
              </a:rPr>
              <a:t> gun </a:t>
            </a:r>
            <a:r>
              <a:rPr lang="it-IT" sz="1000" dirty="0" err="1">
                <a:solidFill>
                  <a:schemeClr val="bg1">
                    <a:lumMod val="50000"/>
                  </a:schemeClr>
                </a:solidFill>
              </a:rPr>
              <a:t>operation</a:t>
            </a:r>
            <a:r>
              <a:rPr lang="it-IT" sz="1000" dirty="0">
                <a:solidFill>
                  <a:schemeClr val="bg1">
                    <a:lumMod val="50000"/>
                  </a:schemeClr>
                </a:solidFill>
              </a:rPr>
              <a:t>”, SLAC National Accelerator LABORATORY</a:t>
            </a:r>
            <a:endParaRPr sz="1000" dirty="0">
              <a:solidFill>
                <a:schemeClr val="bg1">
                  <a:lumMod val="50000"/>
                </a:schemeClr>
              </a:solidFill>
            </a:endParaRPr>
          </a:p>
        </p:txBody>
      </p:sp>
      <p:sp>
        <p:nvSpPr>
          <p:cNvPr id="6" name="CasellaDiTesto 13">
            <a:extLst>
              <a:ext uri="{FF2B5EF4-FFF2-40B4-BE49-F238E27FC236}">
                <a16:creationId xmlns:a16="http://schemas.microsoft.com/office/drawing/2014/main" id="{46A423F2-E467-BCAA-4E1F-1B5832AC6F67}"/>
              </a:ext>
            </a:extLst>
          </p:cNvPr>
          <p:cNvSpPr txBox="1"/>
          <p:nvPr/>
        </p:nvSpPr>
        <p:spPr>
          <a:xfrm flipH="1">
            <a:off x="3351" y="3243895"/>
            <a:ext cx="1008663" cy="2862322"/>
          </a:xfrm>
          <a:prstGeom prst="rect">
            <a:avLst/>
          </a:prstGeom>
          <a:noFill/>
        </p:spPr>
        <p:txBody>
          <a:bodyPr wrap="square">
            <a:spAutoFit/>
          </a:bodyPr>
          <a:lstStyle/>
          <a:p>
            <a:pPr algn="just">
              <a:defRPr/>
            </a:pPr>
            <a:r>
              <a:rPr lang="it-IT" sz="1000" dirty="0">
                <a:solidFill>
                  <a:schemeClr val="bg1">
                    <a:lumMod val="50000"/>
                  </a:schemeClr>
                </a:solidFill>
              </a:rPr>
              <a:t>[*] Han Chen et al., “Analysis of slice </a:t>
            </a:r>
            <a:r>
              <a:rPr lang="it-IT" sz="1000" dirty="0" err="1">
                <a:solidFill>
                  <a:schemeClr val="bg1">
                    <a:lumMod val="50000"/>
                  </a:schemeClr>
                </a:solidFill>
              </a:rPr>
              <a:t>transverse</a:t>
            </a:r>
            <a:r>
              <a:rPr lang="it-IT" sz="1000" dirty="0">
                <a:solidFill>
                  <a:schemeClr val="bg1">
                    <a:lumMod val="50000"/>
                  </a:schemeClr>
                </a:solidFill>
              </a:rPr>
              <a:t> </a:t>
            </a:r>
            <a:r>
              <a:rPr lang="it-IT" sz="1000" dirty="0" err="1">
                <a:solidFill>
                  <a:schemeClr val="bg1">
                    <a:lumMod val="50000"/>
                  </a:schemeClr>
                </a:solidFill>
              </a:rPr>
              <a:t>emittance</a:t>
            </a:r>
            <a:r>
              <a:rPr lang="it-IT" sz="1000" dirty="0">
                <a:solidFill>
                  <a:schemeClr val="bg1">
                    <a:lumMod val="50000"/>
                  </a:schemeClr>
                </a:solidFill>
              </a:rPr>
              <a:t> </a:t>
            </a:r>
            <a:r>
              <a:rPr lang="it-IT" sz="1000" dirty="0" err="1">
                <a:solidFill>
                  <a:schemeClr val="bg1">
                    <a:lumMod val="50000"/>
                  </a:schemeClr>
                </a:solidFill>
              </a:rPr>
              <a:t>evolution</a:t>
            </a:r>
            <a:r>
              <a:rPr lang="it-IT" sz="1000" dirty="0">
                <a:solidFill>
                  <a:schemeClr val="bg1">
                    <a:lumMod val="50000"/>
                  </a:schemeClr>
                </a:solidFill>
              </a:rPr>
              <a:t> in a </a:t>
            </a:r>
            <a:r>
              <a:rPr lang="it-IT" sz="1000" dirty="0" err="1">
                <a:solidFill>
                  <a:schemeClr val="bg1">
                    <a:lumMod val="50000"/>
                  </a:schemeClr>
                </a:solidFill>
              </a:rPr>
              <a:t>very</a:t>
            </a:r>
            <a:r>
              <a:rPr lang="it-IT" sz="1000" dirty="0">
                <a:solidFill>
                  <a:schemeClr val="bg1">
                    <a:lumMod val="50000"/>
                  </a:schemeClr>
                </a:solidFill>
              </a:rPr>
              <a:t>-High-frequency gun </a:t>
            </a:r>
            <a:r>
              <a:rPr lang="it-IT" sz="1000" dirty="0" err="1">
                <a:solidFill>
                  <a:schemeClr val="bg1">
                    <a:lumMod val="50000"/>
                  </a:schemeClr>
                </a:solidFill>
              </a:rPr>
              <a:t>photoinjector</a:t>
            </a:r>
            <a:r>
              <a:rPr lang="it-IT" sz="1000" dirty="0">
                <a:solidFill>
                  <a:schemeClr val="bg1">
                    <a:lumMod val="50000"/>
                  </a:schemeClr>
                </a:solidFill>
              </a:rPr>
              <a:t>”, Accelerator </a:t>
            </a:r>
            <a:r>
              <a:rPr lang="it-IT" sz="1000" dirty="0" err="1">
                <a:solidFill>
                  <a:schemeClr val="bg1">
                    <a:lumMod val="50000"/>
                  </a:schemeClr>
                </a:solidFill>
              </a:rPr>
              <a:t>laboratory</a:t>
            </a:r>
            <a:r>
              <a:rPr lang="it-IT" sz="1000" dirty="0">
                <a:solidFill>
                  <a:schemeClr val="bg1">
                    <a:lumMod val="50000"/>
                  </a:schemeClr>
                </a:solidFill>
              </a:rPr>
              <a:t>, Department of Engineering </a:t>
            </a:r>
            <a:r>
              <a:rPr lang="it-IT" sz="1000" dirty="0" err="1">
                <a:solidFill>
                  <a:schemeClr val="bg1">
                    <a:lumMod val="50000"/>
                  </a:schemeClr>
                </a:solidFill>
              </a:rPr>
              <a:t>Physics</a:t>
            </a:r>
            <a:r>
              <a:rPr lang="it-IT" sz="1000" dirty="0">
                <a:solidFill>
                  <a:schemeClr val="bg1">
                    <a:lumMod val="50000"/>
                  </a:schemeClr>
                </a:solidFill>
              </a:rPr>
              <a:t>, </a:t>
            </a:r>
            <a:r>
              <a:rPr lang="it-IT" sz="1000" dirty="0" err="1">
                <a:solidFill>
                  <a:schemeClr val="bg1">
                    <a:lumMod val="50000"/>
                  </a:schemeClr>
                </a:solidFill>
              </a:rPr>
              <a:t>Tsinghua</a:t>
            </a:r>
            <a:r>
              <a:rPr lang="it-IT" sz="1000" dirty="0">
                <a:solidFill>
                  <a:schemeClr val="bg1">
                    <a:lumMod val="50000"/>
                  </a:schemeClr>
                </a:solidFill>
              </a:rPr>
              <a:t> University, Beijing, China</a:t>
            </a:r>
            <a:endParaRPr sz="1000" dirty="0">
              <a:solidFill>
                <a:schemeClr val="bg1">
                  <a:lumMod val="50000"/>
                </a:schemeClr>
              </a:solidFill>
            </a:endParaRPr>
          </a:p>
        </p:txBody>
      </p:sp>
      <p:pic>
        <p:nvPicPr>
          <p:cNvPr id="7" name="Picture 24" descr="Logo&#10;&#10;Description automatically generated">
            <a:extLst>
              <a:ext uri="{FF2B5EF4-FFF2-40B4-BE49-F238E27FC236}">
                <a16:creationId xmlns:a16="http://schemas.microsoft.com/office/drawing/2014/main" id="{B7572C8B-34DF-55DD-CE67-F813AEA78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8" descr="Logo&#10;&#10;Description automatically generated with low confidence">
            <a:extLst>
              <a:ext uri="{FF2B5EF4-FFF2-40B4-BE49-F238E27FC236}">
                <a16:creationId xmlns:a16="http://schemas.microsoft.com/office/drawing/2014/main" id="{59DBD8CD-468E-42CE-4733-AC308F7020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Logo, icon&#10;&#10;Description automatically generated">
            <a:extLst>
              <a:ext uri="{FF2B5EF4-FFF2-40B4-BE49-F238E27FC236}">
                <a16:creationId xmlns:a16="http://schemas.microsoft.com/office/drawing/2014/main" id="{ED9455BB-A10B-BADB-64A1-3F54FB21FC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24">
            <a:extLst>
              <a:ext uri="{FF2B5EF4-FFF2-40B4-BE49-F238E27FC236}">
                <a16:creationId xmlns:a16="http://schemas.microsoft.com/office/drawing/2014/main" id="{2FA405B3-EF0D-1864-33BC-713845A29B80}"/>
              </a:ext>
            </a:extLst>
          </p:cNvPr>
          <p:cNvSpPr txBox="1"/>
          <p:nvPr/>
        </p:nvSpPr>
        <p:spPr>
          <a:xfrm>
            <a:off x="2268388" y="12304"/>
            <a:ext cx="7310235" cy="1077218"/>
          </a:xfrm>
          <a:prstGeom prst="rect">
            <a:avLst/>
          </a:prstGeom>
          <a:noFill/>
        </p:spPr>
        <p:txBody>
          <a:bodyPr wrap="square" rtlCol="0">
            <a:spAutoFit/>
          </a:bodyPr>
          <a:lstStyle/>
          <a:p>
            <a:pPr algn="ctr"/>
            <a:r>
              <a:rPr lang="en-GB" sz="3200" b="1" dirty="0">
                <a:solidFill>
                  <a:schemeClr val="tx1"/>
                </a:solidFill>
                <a:latin typeface="+mj-lt"/>
              </a:rPr>
              <a:t>Space charge forces: </a:t>
            </a:r>
          </a:p>
          <a:p>
            <a:pPr algn="ctr"/>
            <a:r>
              <a:rPr lang="en-GB" sz="3200" b="1" dirty="0">
                <a:solidFill>
                  <a:schemeClr val="tx1"/>
                </a:solidFill>
                <a:latin typeface="+mj-lt"/>
              </a:rPr>
              <a:t>Field shape</a:t>
            </a:r>
          </a:p>
        </p:txBody>
      </p:sp>
      <p:pic>
        <p:nvPicPr>
          <p:cNvPr id="11" name="Picture 10" descr="Chart, line chart&#10;&#10;Description automatically generated">
            <a:extLst>
              <a:ext uri="{FF2B5EF4-FFF2-40B4-BE49-F238E27FC236}">
                <a16:creationId xmlns:a16="http://schemas.microsoft.com/office/drawing/2014/main" id="{DCDD1053-399C-A1FF-B3C0-E1D50E5B4B38}"/>
              </a:ext>
            </a:extLst>
          </p:cNvPr>
          <p:cNvPicPr>
            <a:picLocks noChangeAspect="1"/>
          </p:cNvPicPr>
          <p:nvPr/>
        </p:nvPicPr>
        <p:blipFill rotWithShape="1">
          <a:blip r:embed="rId9"/>
          <a:srcRect r="9307"/>
          <a:stretch/>
        </p:blipFill>
        <p:spPr>
          <a:xfrm>
            <a:off x="4794385" y="3588321"/>
            <a:ext cx="3685046" cy="2415944"/>
          </a:xfrm>
          <a:prstGeom prst="rect">
            <a:avLst/>
          </a:prstGeom>
        </p:spPr>
      </p:pic>
      <p:pic>
        <p:nvPicPr>
          <p:cNvPr id="12" name="Picture 11" descr="Chart, line chart&#10;&#10;Description automatically generated">
            <a:extLst>
              <a:ext uri="{FF2B5EF4-FFF2-40B4-BE49-F238E27FC236}">
                <a16:creationId xmlns:a16="http://schemas.microsoft.com/office/drawing/2014/main" id="{8E0D05A1-02E4-7A54-F8E2-EAEE0EAEC120}"/>
              </a:ext>
            </a:extLst>
          </p:cNvPr>
          <p:cNvPicPr>
            <a:picLocks noChangeAspect="1"/>
          </p:cNvPicPr>
          <p:nvPr/>
        </p:nvPicPr>
        <p:blipFill rotWithShape="1">
          <a:blip r:embed="rId10"/>
          <a:srcRect l="1958" r="9307"/>
          <a:stretch/>
        </p:blipFill>
        <p:spPr>
          <a:xfrm>
            <a:off x="4845198" y="1265998"/>
            <a:ext cx="3605456" cy="2415944"/>
          </a:xfrm>
          <a:prstGeom prst="rect">
            <a:avLst/>
          </a:prstGeom>
        </p:spPr>
      </p:pic>
      <mc:AlternateContent xmlns:mc="http://schemas.openxmlformats.org/markup-compatibility/2006" xmlns:a14="http://schemas.microsoft.com/office/drawing/2010/main">
        <mc:Choice Requires="a14">
          <p:sp>
            <p:nvSpPr>
              <p:cNvPr id="13" name="Titolo 1">
                <a:extLst>
                  <a:ext uri="{FF2B5EF4-FFF2-40B4-BE49-F238E27FC236}">
                    <a16:creationId xmlns:a16="http://schemas.microsoft.com/office/drawing/2014/main" id="{17D51A6F-948C-1778-47A6-4D10E0F9A5D5}"/>
                  </a:ext>
                </a:extLst>
              </p:cNvPr>
              <p:cNvSpPr txBox="1">
                <a:spLocks noChangeArrowheads="1"/>
              </p:cNvSpPr>
              <p:nvPr/>
            </p:nvSpPr>
            <p:spPr>
              <a:xfrm>
                <a:off x="4633649" y="1158443"/>
                <a:ext cx="4317804" cy="265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IT" sz="2000" dirty="0">
                    <a:ea typeface="ＭＳ Ｐゴシック" panose="020B0600070205080204" pitchFamily="34" charset="-128"/>
                  </a:rPr>
                  <a:t>Cigar like regime (</a:t>
                </a:r>
                <a14:m>
                  <m:oMath xmlns:m="http://schemas.openxmlformats.org/officeDocument/2006/math">
                    <m:r>
                      <m:rPr>
                        <m:sty m:val="p"/>
                      </m:rPr>
                      <a:rPr lang="it-IT" altLang="en-IT" sz="2000" b="0" i="0" dirty="0" smtClean="0">
                        <a:latin typeface="Cambria Math" panose="02040503050406030204" pitchFamily="18" charset="0"/>
                        <a:ea typeface="ＭＳ Ｐゴシック" panose="020B0600070205080204" pitchFamily="34" charset="-128"/>
                      </a:rPr>
                      <m:t>R</m:t>
                    </m:r>
                    <m:r>
                      <a:rPr lang="en-GB" altLang="en-IT" sz="2000" i="1" dirty="0" smtClean="0">
                        <a:latin typeface="Cambria Math" panose="02040503050406030204" pitchFamily="18" charset="0"/>
                        <a:ea typeface="ＭＳ Ｐゴシック" panose="020B0600070205080204" pitchFamily="34" charset="-128"/>
                      </a:rPr>
                      <m:t>≪</m:t>
                    </m:r>
                    <m:r>
                      <a:rPr lang="en-GB" altLang="en-IT" sz="2000" i="1" dirty="0" smtClean="0">
                        <a:latin typeface="Cambria Math" panose="02040503050406030204" pitchFamily="18" charset="0"/>
                        <a:ea typeface="ＭＳ Ｐゴシック" panose="020B0600070205080204" pitchFamily="34" charset="-128"/>
                      </a:rPr>
                      <m:t>𝐿</m:t>
                    </m:r>
                  </m:oMath>
                </a14:m>
                <a:r>
                  <a:rPr lang="en-GB" altLang="en-IT" sz="2000" dirty="0">
                    <a:ea typeface="ＭＳ Ｐゴシック" panose="020B0600070205080204" pitchFamily="34" charset="-128"/>
                  </a:rPr>
                  <a:t>)</a:t>
                </a:r>
              </a:p>
            </p:txBody>
          </p:sp>
        </mc:Choice>
        <mc:Fallback xmlns="">
          <p:sp>
            <p:nvSpPr>
              <p:cNvPr id="13" name="Titolo 1">
                <a:extLst>
                  <a:ext uri="{FF2B5EF4-FFF2-40B4-BE49-F238E27FC236}">
                    <a16:creationId xmlns:a16="http://schemas.microsoft.com/office/drawing/2014/main" id="{17D51A6F-948C-1778-47A6-4D10E0F9A5D5}"/>
                  </a:ext>
                </a:extLst>
              </p:cNvPr>
              <p:cNvSpPr txBox="1">
                <a:spLocks noRot="1" noChangeAspect="1" noMove="1" noResize="1" noEditPoints="1" noAdjustHandles="1" noChangeArrowheads="1" noChangeShapeType="1" noTextEdit="1"/>
              </p:cNvSpPr>
              <p:nvPr/>
            </p:nvSpPr>
            <p:spPr>
              <a:xfrm>
                <a:off x="4633649" y="1158443"/>
                <a:ext cx="4317804" cy="265264"/>
              </a:xfrm>
              <a:prstGeom prst="rect">
                <a:avLst/>
              </a:prstGeom>
              <a:blipFill>
                <a:blip r:embed="rId11"/>
                <a:stretch>
                  <a:fillRect t="-40909" b="-59091"/>
                </a:stretch>
              </a:blipFill>
            </p:spPr>
            <p:txBody>
              <a:bodyPr/>
              <a:lstStyle/>
              <a:p>
                <a:r>
                  <a:rPr lang="en-IT">
                    <a:noFill/>
                  </a:rPr>
                  <a:t> </a:t>
                </a:r>
              </a:p>
            </p:txBody>
          </p:sp>
        </mc:Fallback>
      </mc:AlternateContent>
      <p:pic>
        <p:nvPicPr>
          <p:cNvPr id="14" name="Picture 13">
            <a:extLst>
              <a:ext uri="{FF2B5EF4-FFF2-40B4-BE49-F238E27FC236}">
                <a16:creationId xmlns:a16="http://schemas.microsoft.com/office/drawing/2014/main" id="{552A683D-7EC4-294F-66E7-E14E9251D822}"/>
              </a:ext>
            </a:extLst>
          </p:cNvPr>
          <p:cNvPicPr>
            <a:picLocks noChangeAspect="1"/>
          </p:cNvPicPr>
          <p:nvPr/>
        </p:nvPicPr>
        <p:blipFill rotWithShape="1">
          <a:blip r:embed="rId12"/>
          <a:srcRect r="1948"/>
          <a:stretch/>
        </p:blipFill>
        <p:spPr>
          <a:xfrm>
            <a:off x="8626525" y="1495484"/>
            <a:ext cx="3515121" cy="2123834"/>
          </a:xfrm>
          <a:prstGeom prst="rect">
            <a:avLst/>
          </a:prstGeom>
        </p:spPr>
      </p:pic>
      <p:pic>
        <p:nvPicPr>
          <p:cNvPr id="15" name="Picture 14">
            <a:extLst>
              <a:ext uri="{FF2B5EF4-FFF2-40B4-BE49-F238E27FC236}">
                <a16:creationId xmlns:a16="http://schemas.microsoft.com/office/drawing/2014/main" id="{A9238C94-829B-3612-7954-8F3612BD967C}"/>
              </a:ext>
            </a:extLst>
          </p:cNvPr>
          <p:cNvPicPr>
            <a:picLocks noChangeAspect="1"/>
          </p:cNvPicPr>
          <p:nvPr/>
        </p:nvPicPr>
        <p:blipFill rotWithShape="1">
          <a:blip r:embed="rId13"/>
          <a:srcRect t="4277" r="4277"/>
          <a:stretch/>
        </p:blipFill>
        <p:spPr>
          <a:xfrm>
            <a:off x="8587692" y="3868694"/>
            <a:ext cx="3584950" cy="2123834"/>
          </a:xfrm>
          <a:prstGeom prst="rect">
            <a:avLst/>
          </a:prstGeom>
        </p:spPr>
      </p:pic>
      <mc:AlternateContent xmlns:mc="http://schemas.openxmlformats.org/markup-compatibility/2006" xmlns:a14="http://schemas.microsoft.com/office/drawing/2010/main">
        <mc:Choice Requires="a14">
          <p:sp>
            <p:nvSpPr>
              <p:cNvPr id="16" name="Titolo 1">
                <a:extLst>
                  <a:ext uri="{FF2B5EF4-FFF2-40B4-BE49-F238E27FC236}">
                    <a16:creationId xmlns:a16="http://schemas.microsoft.com/office/drawing/2014/main" id="{431F0895-6896-0ECE-4549-55ADA150D035}"/>
                  </a:ext>
                </a:extLst>
              </p:cNvPr>
              <p:cNvSpPr txBox="1">
                <a:spLocks noChangeArrowheads="1"/>
              </p:cNvSpPr>
              <p:nvPr/>
            </p:nvSpPr>
            <p:spPr>
              <a:xfrm>
                <a:off x="6885425" y="1163777"/>
                <a:ext cx="7310235" cy="55051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IT" sz="1600" dirty="0">
                    <a:ea typeface="ＭＳ Ｐゴシック" panose="020B0600070205080204" pitchFamily="34" charset="-128"/>
                  </a:rPr>
                  <a:t>Pancake like regime (</a:t>
                </a:r>
                <a14:m>
                  <m:oMath xmlns:m="http://schemas.openxmlformats.org/officeDocument/2006/math">
                    <m:r>
                      <a:rPr lang="en-GB" altLang="en-IT" sz="1600" i="1" dirty="0" smtClean="0">
                        <a:latin typeface="Cambria Math" panose="02040503050406030204" pitchFamily="18" charset="0"/>
                        <a:ea typeface="ＭＳ Ｐゴシック" panose="020B0600070205080204" pitchFamily="34" charset="-128"/>
                      </a:rPr>
                      <m:t>𝐿</m:t>
                    </m:r>
                    <m:r>
                      <a:rPr lang="en-GB" altLang="en-IT" sz="1600" i="1" dirty="0" smtClean="0">
                        <a:latin typeface="Cambria Math" panose="02040503050406030204" pitchFamily="18" charset="0"/>
                        <a:ea typeface="ＭＳ Ｐゴシック" panose="020B0600070205080204" pitchFamily="34" charset="-128"/>
                      </a:rPr>
                      <m:t>≪</m:t>
                    </m:r>
                    <m:r>
                      <a:rPr lang="en-GB" altLang="en-IT" sz="1600" i="1" dirty="0" smtClean="0">
                        <a:latin typeface="Cambria Math" panose="02040503050406030204" pitchFamily="18" charset="0"/>
                        <a:ea typeface="ＭＳ Ｐゴシック" panose="020B0600070205080204" pitchFamily="34" charset="-128"/>
                      </a:rPr>
                      <m:t>𝑅</m:t>
                    </m:r>
                  </m:oMath>
                </a14:m>
                <a:r>
                  <a:rPr lang="en-GB" altLang="en-IT" sz="1600" dirty="0">
                    <a:ea typeface="ＭＳ Ｐゴシック" panose="020B0600070205080204" pitchFamily="34" charset="-128"/>
                  </a:rPr>
                  <a:t>)</a:t>
                </a:r>
              </a:p>
            </p:txBody>
          </p:sp>
        </mc:Choice>
        <mc:Fallback xmlns="">
          <p:sp>
            <p:nvSpPr>
              <p:cNvPr id="16" name="Titolo 1">
                <a:extLst>
                  <a:ext uri="{FF2B5EF4-FFF2-40B4-BE49-F238E27FC236}">
                    <a16:creationId xmlns:a16="http://schemas.microsoft.com/office/drawing/2014/main" id="{431F0895-6896-0ECE-4549-55ADA150D035}"/>
                  </a:ext>
                </a:extLst>
              </p:cNvPr>
              <p:cNvSpPr txBox="1">
                <a:spLocks noRot="1" noChangeAspect="1" noMove="1" noResize="1" noEditPoints="1" noAdjustHandles="1" noChangeArrowheads="1" noChangeShapeType="1" noTextEdit="1"/>
              </p:cNvSpPr>
              <p:nvPr/>
            </p:nvSpPr>
            <p:spPr>
              <a:xfrm>
                <a:off x="6885425" y="1163777"/>
                <a:ext cx="7310235" cy="550510"/>
              </a:xfrm>
              <a:prstGeom prst="rect">
                <a:avLst/>
              </a:prstGeom>
              <a:blipFill>
                <a:blip r:embed="rId14"/>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Titolo 1">
                <a:extLst>
                  <a:ext uri="{FF2B5EF4-FFF2-40B4-BE49-F238E27FC236}">
                    <a16:creationId xmlns:a16="http://schemas.microsoft.com/office/drawing/2014/main" id="{566A9C80-29FE-EF50-29A5-E087764C2B63}"/>
                  </a:ext>
                </a:extLst>
              </p:cNvPr>
              <p:cNvSpPr txBox="1">
                <a:spLocks noChangeArrowheads="1"/>
              </p:cNvSpPr>
              <p:nvPr/>
            </p:nvSpPr>
            <p:spPr>
              <a:xfrm>
                <a:off x="8381640" y="3603430"/>
                <a:ext cx="4317804" cy="2652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IT" sz="1600" dirty="0">
                    <a:ea typeface="ＭＳ Ｐゴシック" panose="020B0600070205080204" pitchFamily="34" charset="-128"/>
                  </a:rPr>
                  <a:t>Cigar like regime (</a:t>
                </a:r>
                <a14:m>
                  <m:oMath xmlns:m="http://schemas.openxmlformats.org/officeDocument/2006/math">
                    <m:r>
                      <m:rPr>
                        <m:sty m:val="p"/>
                      </m:rPr>
                      <a:rPr lang="it-IT" altLang="en-IT" sz="1600" b="0" i="0" dirty="0" smtClean="0">
                        <a:latin typeface="Cambria Math" panose="02040503050406030204" pitchFamily="18" charset="0"/>
                        <a:ea typeface="ＭＳ Ｐゴシック" panose="020B0600070205080204" pitchFamily="34" charset="-128"/>
                      </a:rPr>
                      <m:t>R</m:t>
                    </m:r>
                    <m:r>
                      <a:rPr lang="en-GB" altLang="en-IT" sz="1600" i="1" dirty="0" smtClean="0">
                        <a:latin typeface="Cambria Math" panose="02040503050406030204" pitchFamily="18" charset="0"/>
                        <a:ea typeface="ＭＳ Ｐゴシック" panose="020B0600070205080204" pitchFamily="34" charset="-128"/>
                      </a:rPr>
                      <m:t>≪</m:t>
                    </m:r>
                    <m:r>
                      <a:rPr lang="en-GB" altLang="en-IT" sz="1600" i="1" dirty="0" smtClean="0">
                        <a:latin typeface="Cambria Math" panose="02040503050406030204" pitchFamily="18" charset="0"/>
                        <a:ea typeface="ＭＳ Ｐゴシック" panose="020B0600070205080204" pitchFamily="34" charset="-128"/>
                      </a:rPr>
                      <m:t>𝐿</m:t>
                    </m:r>
                  </m:oMath>
                </a14:m>
                <a:r>
                  <a:rPr lang="en-GB" altLang="en-IT" sz="1600" dirty="0">
                    <a:ea typeface="ＭＳ Ｐゴシック" panose="020B0600070205080204" pitchFamily="34" charset="-128"/>
                  </a:rPr>
                  <a:t>)</a:t>
                </a:r>
              </a:p>
            </p:txBody>
          </p:sp>
        </mc:Choice>
        <mc:Fallback xmlns="">
          <p:sp>
            <p:nvSpPr>
              <p:cNvPr id="17" name="Titolo 1">
                <a:extLst>
                  <a:ext uri="{FF2B5EF4-FFF2-40B4-BE49-F238E27FC236}">
                    <a16:creationId xmlns:a16="http://schemas.microsoft.com/office/drawing/2014/main" id="{566A9C80-29FE-EF50-29A5-E087764C2B63}"/>
                  </a:ext>
                </a:extLst>
              </p:cNvPr>
              <p:cNvSpPr txBox="1">
                <a:spLocks noRot="1" noChangeAspect="1" noMove="1" noResize="1" noEditPoints="1" noAdjustHandles="1" noChangeArrowheads="1" noChangeShapeType="1" noTextEdit="1"/>
              </p:cNvSpPr>
              <p:nvPr/>
            </p:nvSpPr>
            <p:spPr>
              <a:xfrm>
                <a:off x="8381640" y="3603430"/>
                <a:ext cx="4317804" cy="265264"/>
              </a:xfrm>
              <a:prstGeom prst="rect">
                <a:avLst/>
              </a:prstGeom>
              <a:blipFill>
                <a:blip r:embed="rId15"/>
                <a:stretch>
                  <a:fillRect t="-22727" b="-40909"/>
                </a:stretch>
              </a:blipFill>
            </p:spPr>
            <p:txBody>
              <a:bodyPr/>
              <a:lstStyle/>
              <a:p>
                <a:r>
                  <a:rPr lang="en-IT">
                    <a:noFill/>
                  </a:rPr>
                  <a:t> </a:t>
                </a:r>
              </a:p>
            </p:txBody>
          </p:sp>
        </mc:Fallback>
      </mc:AlternateContent>
      <p:sp>
        <p:nvSpPr>
          <p:cNvPr id="18" name="Rectangle 17">
            <a:extLst>
              <a:ext uri="{FF2B5EF4-FFF2-40B4-BE49-F238E27FC236}">
                <a16:creationId xmlns:a16="http://schemas.microsoft.com/office/drawing/2014/main" id="{60816FDA-22F8-94F8-BBCE-D1A19FFF6DF6}"/>
              </a:ext>
            </a:extLst>
          </p:cNvPr>
          <p:cNvSpPr/>
          <p:nvPr/>
        </p:nvSpPr>
        <p:spPr bwMode="auto">
          <a:xfrm>
            <a:off x="8587692" y="1111711"/>
            <a:ext cx="3584950" cy="4919164"/>
          </a:xfrm>
          <a:prstGeom prst="rect">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i="0" u="none" strike="noStrike" normalizeH="0" baseline="0">
              <a:ln w="0"/>
              <a:solidFill>
                <a:schemeClr val="tx1"/>
              </a:solidFill>
              <a:effectLst>
                <a:outerShdw blurRad="38100" dist="19050" dir="2700000" algn="tl" rotWithShape="0">
                  <a:schemeClr val="dk1">
                    <a:alpha val="40000"/>
                  </a:schemeClr>
                </a:outerShdw>
              </a:effectLst>
              <a:latin typeface="Arial" panose="020B0604020202020204" pitchFamily="34" charset="0"/>
              <a:ea typeface="ＭＳ Ｐゴシック" panose="020B0600070205080204" pitchFamily="34" charset="-128"/>
            </a:endParaRPr>
          </a:p>
        </p:txBody>
      </p:sp>
      <p:sp>
        <p:nvSpPr>
          <p:cNvPr id="19" name="TextBox 18">
            <a:extLst>
              <a:ext uri="{FF2B5EF4-FFF2-40B4-BE49-F238E27FC236}">
                <a16:creationId xmlns:a16="http://schemas.microsoft.com/office/drawing/2014/main" id="{C2AA507B-ECB3-923B-66F4-38198A008CB6}"/>
              </a:ext>
            </a:extLst>
          </p:cNvPr>
          <p:cNvSpPr txBox="1"/>
          <p:nvPr/>
        </p:nvSpPr>
        <p:spPr>
          <a:xfrm>
            <a:off x="8928135" y="981545"/>
            <a:ext cx="2973891" cy="253916"/>
          </a:xfrm>
          <a:prstGeom prst="rect">
            <a:avLst/>
          </a:prstGeom>
          <a:solidFill>
            <a:schemeClr val="bg1"/>
          </a:solidFill>
        </p:spPr>
        <p:txBody>
          <a:bodyPr wrap="none" rtlCol="0">
            <a:spAutoFit/>
          </a:bodyPr>
          <a:lstStyle/>
          <a:p>
            <a:r>
              <a:rPr lang="en-IT" sz="1050" dirty="0">
                <a:solidFill>
                  <a:schemeClr val="tx1"/>
                </a:solidFill>
              </a:rPr>
              <a:t>PARABOLIC LONGITUDINAL DISTRIBUTION</a:t>
            </a:r>
          </a:p>
        </p:txBody>
      </p:sp>
      <p:sp>
        <p:nvSpPr>
          <p:cNvPr id="20" name="Footer Placeholder 19">
            <a:extLst>
              <a:ext uri="{FF2B5EF4-FFF2-40B4-BE49-F238E27FC236}">
                <a16:creationId xmlns:a16="http://schemas.microsoft.com/office/drawing/2014/main" id="{6D99917C-4E6A-890C-534D-C45677C14D91}"/>
              </a:ext>
            </a:extLst>
          </p:cNvPr>
          <p:cNvSpPr>
            <a:spLocks noGrp="1"/>
          </p:cNvSpPr>
          <p:nvPr>
            <p:ph type="ftr" sz="quarter" idx="11"/>
          </p:nvPr>
        </p:nvSpPr>
        <p:spPr/>
        <p:txBody>
          <a:bodyPr/>
          <a:lstStyle/>
          <a:p>
            <a:r>
              <a:rPr lang="en-GB"/>
              <a:t>Beam Dynamics of high brightness beams in RF photoinjector</a:t>
            </a:r>
            <a:endParaRPr lang="en-IT"/>
          </a:p>
        </p:txBody>
      </p:sp>
      <p:sp>
        <p:nvSpPr>
          <p:cNvPr id="22" name="Slide Number Placeholder 21">
            <a:extLst>
              <a:ext uri="{FF2B5EF4-FFF2-40B4-BE49-F238E27FC236}">
                <a16:creationId xmlns:a16="http://schemas.microsoft.com/office/drawing/2014/main" id="{41E567FD-4A13-9FB1-6E65-224DC4E3A4B7}"/>
              </a:ext>
            </a:extLst>
          </p:cNvPr>
          <p:cNvSpPr>
            <a:spLocks noGrp="1"/>
          </p:cNvSpPr>
          <p:nvPr>
            <p:ph type="sldNum" sz="quarter" idx="12"/>
          </p:nvPr>
        </p:nvSpPr>
        <p:spPr/>
        <p:txBody>
          <a:bodyPr/>
          <a:lstStyle/>
          <a:p>
            <a:fld id="{423FAE88-FE44-0B47-88A3-ABDC25BA5526}" type="slidenum">
              <a:rPr lang="en-IT" smtClean="0"/>
              <a:t>42</a:t>
            </a:fld>
            <a:endParaRPr lang="en-IT"/>
          </a:p>
        </p:txBody>
      </p:sp>
    </p:spTree>
    <p:extLst>
      <p:ext uri="{BB962C8B-B14F-4D97-AF65-F5344CB8AC3E}">
        <p14:creationId xmlns:p14="http://schemas.microsoft.com/office/powerpoint/2010/main" val="158758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8">
            <a:extLst>
              <a:ext uri="{FF2B5EF4-FFF2-40B4-BE49-F238E27FC236}">
                <a16:creationId xmlns:a16="http://schemas.microsoft.com/office/drawing/2014/main" id="{D34D1B46-3C52-8820-C7AD-103DCF6A9AFC}"/>
              </a:ext>
            </a:extLst>
          </p:cNvPr>
          <p:cNvPicPr>
            <a:picLocks noChangeAspect="1"/>
          </p:cNvPicPr>
          <p:nvPr/>
        </p:nvPicPr>
        <p:blipFill>
          <a:blip r:embed="rId3"/>
          <a:stretch>
            <a:fillRect/>
          </a:stretch>
        </p:blipFill>
        <p:spPr>
          <a:xfrm>
            <a:off x="-37348" y="829057"/>
            <a:ext cx="2613153" cy="2033953"/>
          </a:xfrm>
          <a:prstGeom prst="rect">
            <a:avLst/>
          </a:prstGeom>
        </p:spPr>
      </p:pic>
      <p:pic>
        <p:nvPicPr>
          <p:cNvPr id="10" name="Picture 9" descr="A graph of a function&#10;&#10;Description automatically generated">
            <a:extLst>
              <a:ext uri="{FF2B5EF4-FFF2-40B4-BE49-F238E27FC236}">
                <a16:creationId xmlns:a16="http://schemas.microsoft.com/office/drawing/2014/main" id="{2A606FBC-B500-31CA-1005-6E0C4B14EE1B}"/>
              </a:ext>
            </a:extLst>
          </p:cNvPr>
          <p:cNvPicPr>
            <a:picLocks noChangeAspect="1"/>
          </p:cNvPicPr>
          <p:nvPr/>
        </p:nvPicPr>
        <p:blipFill rotWithShape="1">
          <a:blip r:embed="rId4"/>
          <a:srcRect l="9258" r="10700"/>
          <a:stretch/>
        </p:blipFill>
        <p:spPr>
          <a:xfrm>
            <a:off x="4852108" y="1146043"/>
            <a:ext cx="3334394" cy="1862645"/>
          </a:xfrm>
          <a:prstGeom prst="rect">
            <a:avLst/>
          </a:prstGeom>
        </p:spPr>
      </p:pic>
      <p:sp>
        <p:nvSpPr>
          <p:cNvPr id="2" name="Title 1">
            <a:extLst>
              <a:ext uri="{FF2B5EF4-FFF2-40B4-BE49-F238E27FC236}">
                <a16:creationId xmlns:a16="http://schemas.microsoft.com/office/drawing/2014/main" id="{C9094456-5726-628A-0E08-9649F0CC7F8C}"/>
              </a:ext>
            </a:extLst>
          </p:cNvPr>
          <p:cNvSpPr txBox="1">
            <a:spLocks/>
          </p:cNvSpPr>
          <p:nvPr/>
        </p:nvSpPr>
        <p:spPr>
          <a:xfrm>
            <a:off x="854764" y="153404"/>
            <a:ext cx="10079567" cy="504825"/>
          </a:xfrm>
          <a:prstGeom prst="rect">
            <a:avLst/>
          </a:prstGeom>
        </p:spPr>
        <p:txBody>
          <a:bodyPr/>
          <a:lstStyle>
            <a:lvl1pPr algn="l" rtl="0" eaLnBrk="1" fontAlgn="base" hangingPunct="1">
              <a:spcBef>
                <a:spcPct val="0"/>
              </a:spcBef>
              <a:spcAft>
                <a:spcPct val="0"/>
              </a:spcAft>
              <a:defRPr sz="2400" b="1" kern="1200">
                <a:solidFill>
                  <a:srgbClr val="822433"/>
                </a:solidFill>
                <a:latin typeface="+mj-lt"/>
                <a:ea typeface="+mj-ea"/>
                <a:cs typeface="+mj-cs"/>
              </a:defRPr>
            </a:lvl1pPr>
            <a:lvl2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2pPr>
            <a:lvl3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3pPr>
            <a:lvl4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4pPr>
            <a:lvl5pPr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5pPr>
            <a:lvl6pPr marL="4572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6pPr>
            <a:lvl7pPr marL="9144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7pPr>
            <a:lvl8pPr marL="13716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8pPr>
            <a:lvl9pPr marL="1828800" algn="l" rtl="0" eaLnBrk="1" fontAlgn="base" hangingPunct="1">
              <a:spcBef>
                <a:spcPct val="0"/>
              </a:spcBef>
              <a:spcAft>
                <a:spcPct val="0"/>
              </a:spcAft>
              <a:defRPr sz="2400" b="1">
                <a:solidFill>
                  <a:srgbClr val="822433"/>
                </a:solidFill>
                <a:latin typeface="Arial" panose="020B0604020202020204" pitchFamily="34" charset="0"/>
                <a:ea typeface="ＭＳ Ｐゴシック" panose="020B0600070205080204" pitchFamily="34" charset="-128"/>
              </a:defRPr>
            </a:lvl9pPr>
          </a:lstStyle>
          <a:p>
            <a:pPr algn="ctr"/>
            <a:r>
              <a:rPr lang="en-IT" sz="3200" dirty="0"/>
              <a:t>C-band Hybrid photoinjector:</a:t>
            </a:r>
          </a:p>
          <a:p>
            <a:pPr algn="ctr"/>
            <a:r>
              <a:rPr lang="en-IT" sz="3200" dirty="0"/>
              <a:t>Beam Dynamics</a:t>
            </a:r>
          </a:p>
        </p:txBody>
      </p:sp>
      <p:pic>
        <p:nvPicPr>
          <p:cNvPr id="3" name="Picture 24" descr="Logo&#10;&#10;Description automatically generated">
            <a:extLst>
              <a:ext uri="{FF2B5EF4-FFF2-40B4-BE49-F238E27FC236}">
                <a16:creationId xmlns:a16="http://schemas.microsoft.com/office/drawing/2014/main" id="{D793E2D8-9FCF-C9A6-DAAF-B89E4B134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descr="Logo&#10;&#10;Description automatically generated with low confidence">
            <a:extLst>
              <a:ext uri="{FF2B5EF4-FFF2-40B4-BE49-F238E27FC236}">
                <a16:creationId xmlns:a16="http://schemas.microsoft.com/office/drawing/2014/main" id="{4840C199-7B07-9EA6-365A-E9BB8102B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103"/>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Logo, icon&#10;&#10;Description automatically generated">
            <a:extLst>
              <a:ext uri="{FF2B5EF4-FFF2-40B4-BE49-F238E27FC236}">
                <a16:creationId xmlns:a16="http://schemas.microsoft.com/office/drawing/2014/main" id="{F7536DEA-A70E-28A3-2752-20C330AC6B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4">
            <a:extLst>
              <a:ext uri="{FF2B5EF4-FFF2-40B4-BE49-F238E27FC236}">
                <a16:creationId xmlns:a16="http://schemas.microsoft.com/office/drawing/2014/main" id="{96643BE7-B3D8-E3B5-392F-0A884B18A570}"/>
              </a:ext>
            </a:extLst>
          </p:cNvPr>
          <p:cNvPicPr>
            <a:picLocks noChangeAspect="1"/>
          </p:cNvPicPr>
          <p:nvPr/>
        </p:nvPicPr>
        <p:blipFill>
          <a:blip r:embed="rId8"/>
          <a:stretch>
            <a:fillRect/>
          </a:stretch>
        </p:blipFill>
        <p:spPr>
          <a:xfrm>
            <a:off x="189312" y="2779429"/>
            <a:ext cx="6103333" cy="3059761"/>
          </a:xfrm>
          <a:prstGeom prst="rect">
            <a:avLst/>
          </a:prstGeom>
        </p:spPr>
      </p:pic>
      <p:pic>
        <p:nvPicPr>
          <p:cNvPr id="7" name="Immagine 16">
            <a:extLst>
              <a:ext uri="{FF2B5EF4-FFF2-40B4-BE49-F238E27FC236}">
                <a16:creationId xmlns:a16="http://schemas.microsoft.com/office/drawing/2014/main" id="{51B59FA6-8C98-A87D-D20C-4D55CEA17E28}"/>
              </a:ext>
            </a:extLst>
          </p:cNvPr>
          <p:cNvPicPr>
            <a:picLocks noChangeAspect="1"/>
          </p:cNvPicPr>
          <p:nvPr/>
        </p:nvPicPr>
        <p:blipFill rotWithShape="1">
          <a:blip r:embed="rId9"/>
          <a:srcRect l="5276" t="4332" r="7267"/>
          <a:stretch/>
        </p:blipFill>
        <p:spPr>
          <a:xfrm>
            <a:off x="6292645" y="2914329"/>
            <a:ext cx="5309420" cy="2942684"/>
          </a:xfrm>
          <a:prstGeom prst="rect">
            <a:avLst/>
          </a:prstGeom>
        </p:spPr>
      </p:pic>
      <p:pic>
        <p:nvPicPr>
          <p:cNvPr id="11" name="Immagine 12" descr="Immagine che contiene testo&#10;&#10;Descrizione generata automaticamente">
            <a:extLst>
              <a:ext uri="{FF2B5EF4-FFF2-40B4-BE49-F238E27FC236}">
                <a16:creationId xmlns:a16="http://schemas.microsoft.com/office/drawing/2014/main" id="{7C216E0D-6415-78DD-FF54-6F297DBAE9BC}"/>
              </a:ext>
            </a:extLst>
          </p:cNvPr>
          <p:cNvPicPr>
            <a:picLocks noChangeAspect="1"/>
          </p:cNvPicPr>
          <p:nvPr/>
        </p:nvPicPr>
        <p:blipFill>
          <a:blip r:embed="rId10"/>
          <a:stretch>
            <a:fillRect/>
          </a:stretch>
        </p:blipFill>
        <p:spPr>
          <a:xfrm>
            <a:off x="2418043" y="1365302"/>
            <a:ext cx="2486290" cy="1282087"/>
          </a:xfrm>
          <a:prstGeom prst="rect">
            <a:avLst/>
          </a:prstGeom>
        </p:spPr>
      </p:pic>
      <p:pic>
        <p:nvPicPr>
          <p:cNvPr id="13" name="Picture 12" descr="A graph with a red line&#10;&#10;Description automatically generated">
            <a:extLst>
              <a:ext uri="{FF2B5EF4-FFF2-40B4-BE49-F238E27FC236}">
                <a16:creationId xmlns:a16="http://schemas.microsoft.com/office/drawing/2014/main" id="{4EA41483-2951-8055-6C05-4DC2A05BACF8}"/>
              </a:ext>
            </a:extLst>
          </p:cNvPr>
          <p:cNvPicPr>
            <a:picLocks noChangeAspect="1"/>
          </p:cNvPicPr>
          <p:nvPr/>
        </p:nvPicPr>
        <p:blipFill rotWithShape="1">
          <a:blip r:embed="rId11"/>
          <a:srcRect l="8636" r="4836"/>
          <a:stretch/>
        </p:blipFill>
        <p:spPr>
          <a:xfrm>
            <a:off x="8128848" y="988137"/>
            <a:ext cx="4063152" cy="2138668"/>
          </a:xfrm>
          <a:prstGeom prst="rect">
            <a:avLst/>
          </a:prstGeom>
        </p:spPr>
      </p:pic>
      <p:sp>
        <p:nvSpPr>
          <p:cNvPr id="9" name="TextBox 8">
            <a:extLst>
              <a:ext uri="{FF2B5EF4-FFF2-40B4-BE49-F238E27FC236}">
                <a16:creationId xmlns:a16="http://schemas.microsoft.com/office/drawing/2014/main" id="{AF107A46-24FB-E253-FF9F-40B80696015F}"/>
              </a:ext>
            </a:extLst>
          </p:cNvPr>
          <p:cNvSpPr txBox="1"/>
          <p:nvPr/>
        </p:nvSpPr>
        <p:spPr>
          <a:xfrm>
            <a:off x="9186" y="5713277"/>
            <a:ext cx="12566917" cy="400110"/>
          </a:xfrm>
          <a:prstGeom prst="rect">
            <a:avLst/>
          </a:prstGeom>
          <a:noFill/>
        </p:spPr>
        <p:txBody>
          <a:bodyPr wrap="square" rtlCol="0">
            <a:spAutoFit/>
          </a:bodyPr>
          <a:lstStyle/>
          <a:p>
            <a:r>
              <a:rPr lang="en-GB" sz="1000" b="0" i="0" dirty="0">
                <a:solidFill>
                  <a:schemeClr val="bg1">
                    <a:lumMod val="65000"/>
                  </a:schemeClr>
                </a:solidFill>
                <a:effectLst/>
                <a:latin typeface="Arial" panose="020B0604020202020204" pitchFamily="34" charset="0"/>
              </a:rPr>
              <a:t>[*]L. </a:t>
            </a:r>
            <a:r>
              <a:rPr lang="en-GB" sz="1000" b="0" i="0" dirty="0" err="1">
                <a:solidFill>
                  <a:schemeClr val="bg1">
                    <a:lumMod val="65000"/>
                  </a:schemeClr>
                </a:solidFill>
                <a:effectLst/>
                <a:latin typeface="Arial" panose="020B0604020202020204" pitchFamily="34" charset="0"/>
              </a:rPr>
              <a:t>Faillace</a:t>
            </a:r>
            <a:r>
              <a:rPr lang="en-GB" sz="1000" b="0" i="0" dirty="0">
                <a:solidFill>
                  <a:schemeClr val="bg1">
                    <a:lumMod val="65000"/>
                  </a:schemeClr>
                </a:solidFill>
                <a:effectLst/>
                <a:latin typeface="Arial" panose="020B0604020202020204" pitchFamily="34" charset="0"/>
              </a:rPr>
              <a:t> et al. Start-to-End Beam-Dynamics Simulations of a Compact C-Band Electron Beam Source for High Spectral Brilliance Applications. In Proc. IPAC’22, number 13 in International Particle Accelerator Conference, pages 687–690. </a:t>
            </a:r>
            <a:r>
              <a:rPr lang="en-GB" sz="1000" b="0" i="0" dirty="0" err="1">
                <a:solidFill>
                  <a:schemeClr val="bg1">
                    <a:lumMod val="65000"/>
                  </a:schemeClr>
                </a:solidFill>
                <a:effectLst/>
                <a:latin typeface="Arial" panose="020B0604020202020204" pitchFamily="34" charset="0"/>
              </a:rPr>
              <a:t>JACoW</a:t>
            </a:r>
            <a:r>
              <a:rPr lang="en-GB" sz="1000" b="0" i="0" dirty="0">
                <a:solidFill>
                  <a:schemeClr val="bg1">
                    <a:lumMod val="65000"/>
                  </a:schemeClr>
                </a:solidFill>
                <a:effectLst/>
                <a:latin typeface="Arial" panose="020B0604020202020204" pitchFamily="34" charset="0"/>
              </a:rPr>
              <a:t> Publishing, Geneva, Switzerland, 07 2022. ISBN 978-3-95450-227-1</a:t>
            </a:r>
            <a:endParaRPr lang="en-IT" sz="1000" dirty="0">
              <a:solidFill>
                <a:schemeClr val="bg1">
                  <a:lumMod val="65000"/>
                </a:schemeClr>
              </a:solidFill>
            </a:endParaRPr>
          </a:p>
        </p:txBody>
      </p:sp>
      <p:sp>
        <p:nvSpPr>
          <p:cNvPr id="12" name="Footer Placeholder 11">
            <a:extLst>
              <a:ext uri="{FF2B5EF4-FFF2-40B4-BE49-F238E27FC236}">
                <a16:creationId xmlns:a16="http://schemas.microsoft.com/office/drawing/2014/main" id="{75C9D4E6-CA6A-F7F3-969A-4360804CD289}"/>
              </a:ext>
            </a:extLst>
          </p:cNvPr>
          <p:cNvSpPr>
            <a:spLocks noGrp="1"/>
          </p:cNvSpPr>
          <p:nvPr>
            <p:ph type="ftr" sz="quarter" idx="11"/>
          </p:nvPr>
        </p:nvSpPr>
        <p:spPr/>
        <p:txBody>
          <a:bodyPr/>
          <a:lstStyle/>
          <a:p>
            <a:r>
              <a:rPr lang="en-GB" dirty="0"/>
              <a:t>Beam Dynamics of high brightness beams in RF photoinjector</a:t>
            </a:r>
            <a:endParaRPr lang="en-IT" dirty="0"/>
          </a:p>
        </p:txBody>
      </p:sp>
      <p:sp>
        <p:nvSpPr>
          <p:cNvPr id="15" name="Slide Number Placeholder 14">
            <a:extLst>
              <a:ext uri="{FF2B5EF4-FFF2-40B4-BE49-F238E27FC236}">
                <a16:creationId xmlns:a16="http://schemas.microsoft.com/office/drawing/2014/main" id="{F187276C-DF1E-5340-2940-34995AB9E26F}"/>
              </a:ext>
            </a:extLst>
          </p:cNvPr>
          <p:cNvSpPr>
            <a:spLocks noGrp="1"/>
          </p:cNvSpPr>
          <p:nvPr>
            <p:ph type="sldNum" sz="quarter" idx="12"/>
          </p:nvPr>
        </p:nvSpPr>
        <p:spPr/>
        <p:txBody>
          <a:bodyPr/>
          <a:lstStyle/>
          <a:p>
            <a:fld id="{423FAE88-FE44-0B47-88A3-ABDC25BA5526}" type="slidenum">
              <a:rPr lang="en-IT" smtClean="0"/>
              <a:t>5</a:t>
            </a:fld>
            <a:endParaRPr lang="en-IT"/>
          </a:p>
        </p:txBody>
      </p:sp>
    </p:spTree>
    <p:extLst>
      <p:ext uri="{BB962C8B-B14F-4D97-AF65-F5344CB8AC3E}">
        <p14:creationId xmlns:p14="http://schemas.microsoft.com/office/powerpoint/2010/main" val="128223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4">
            <a:extLst>
              <a:ext uri="{FF2B5EF4-FFF2-40B4-BE49-F238E27FC236}">
                <a16:creationId xmlns:a16="http://schemas.microsoft.com/office/drawing/2014/main" id="{13E6EE79-E3B4-2554-BCAA-A275BB1F1F39}"/>
              </a:ext>
            </a:extLst>
          </p:cNvPr>
          <p:cNvPicPr>
            <a:picLocks noChangeAspect="1"/>
          </p:cNvPicPr>
          <p:nvPr/>
        </p:nvPicPr>
        <p:blipFill rotWithShape="1">
          <a:blip r:embed="rId3"/>
          <a:srcRect l="2789" t="10109" r="7705"/>
          <a:stretch/>
        </p:blipFill>
        <p:spPr>
          <a:xfrm>
            <a:off x="7062408" y="3910992"/>
            <a:ext cx="3732203" cy="2163597"/>
          </a:xfrm>
          <a:prstGeom prst="rect">
            <a:avLst/>
          </a:prstGeom>
        </p:spPr>
      </p:pic>
      <p:pic>
        <p:nvPicPr>
          <p:cNvPr id="27" name="Immagine 5">
            <a:extLst>
              <a:ext uri="{FF2B5EF4-FFF2-40B4-BE49-F238E27FC236}">
                <a16:creationId xmlns:a16="http://schemas.microsoft.com/office/drawing/2014/main" id="{C6CCF468-BC91-6C28-26C0-FD58F331B417}"/>
              </a:ext>
            </a:extLst>
          </p:cNvPr>
          <p:cNvPicPr>
            <a:picLocks noChangeAspect="1"/>
          </p:cNvPicPr>
          <p:nvPr/>
        </p:nvPicPr>
        <p:blipFill rotWithShape="1">
          <a:blip r:embed="rId4"/>
          <a:srcRect r="7704"/>
          <a:stretch/>
        </p:blipFill>
        <p:spPr>
          <a:xfrm>
            <a:off x="8277523" y="1535930"/>
            <a:ext cx="3848550" cy="2406895"/>
          </a:xfrm>
          <a:prstGeom prst="rect">
            <a:avLst/>
          </a:prstGeom>
        </p:spPr>
      </p:pic>
      <p:pic>
        <p:nvPicPr>
          <p:cNvPr id="7" name="Immagine 4">
            <a:extLst>
              <a:ext uri="{FF2B5EF4-FFF2-40B4-BE49-F238E27FC236}">
                <a16:creationId xmlns:a16="http://schemas.microsoft.com/office/drawing/2014/main" id="{DE830C0E-622B-2267-3DCE-4041292EB45F}"/>
              </a:ext>
            </a:extLst>
          </p:cNvPr>
          <p:cNvPicPr>
            <a:picLocks noChangeAspect="1"/>
          </p:cNvPicPr>
          <p:nvPr/>
        </p:nvPicPr>
        <p:blipFill>
          <a:blip r:embed="rId5"/>
          <a:stretch>
            <a:fillRect/>
          </a:stretch>
        </p:blipFill>
        <p:spPr>
          <a:xfrm>
            <a:off x="41301" y="1514462"/>
            <a:ext cx="4243735" cy="2406895"/>
          </a:xfrm>
          <a:prstGeom prst="rect">
            <a:avLst/>
          </a:prstGeom>
        </p:spPr>
      </p:pic>
      <p:sp>
        <p:nvSpPr>
          <p:cNvPr id="2" name="CasellaDiTesto 24">
            <a:extLst>
              <a:ext uri="{FF2B5EF4-FFF2-40B4-BE49-F238E27FC236}">
                <a16:creationId xmlns:a16="http://schemas.microsoft.com/office/drawing/2014/main" id="{F2337AC9-3565-E390-09F3-DB2C9975765E}"/>
              </a:ext>
            </a:extLst>
          </p:cNvPr>
          <p:cNvSpPr txBox="1"/>
          <p:nvPr/>
        </p:nvSpPr>
        <p:spPr>
          <a:xfrm>
            <a:off x="2445491" y="183169"/>
            <a:ext cx="6804881" cy="1077218"/>
          </a:xfrm>
          <a:prstGeom prst="rect">
            <a:avLst/>
          </a:prstGeom>
          <a:noFill/>
        </p:spPr>
        <p:txBody>
          <a:bodyPr wrap="square" rtlCol="0">
            <a:spAutoFit/>
          </a:bodyPr>
          <a:lstStyle/>
          <a:p>
            <a:pPr algn="ctr"/>
            <a:r>
              <a:rPr lang="en-GB" sz="3200" b="1" dirty="0">
                <a:solidFill>
                  <a:schemeClr val="tx1"/>
                </a:solidFill>
                <a:latin typeface="+mj-lt"/>
              </a:rPr>
              <a:t>Envelope analysis in the drift: Triple waist approximation </a:t>
            </a:r>
          </a:p>
        </p:txBody>
      </p:sp>
      <mc:AlternateContent xmlns:mc="http://schemas.openxmlformats.org/markup-compatibility/2006" xmlns:a14="http://schemas.microsoft.com/office/drawing/2010/main">
        <mc:Choice Requires="a14">
          <p:sp>
            <p:nvSpPr>
              <p:cNvPr id="3" name="CasellaDiTesto 5">
                <a:extLst>
                  <a:ext uri="{FF2B5EF4-FFF2-40B4-BE49-F238E27FC236}">
                    <a16:creationId xmlns:a16="http://schemas.microsoft.com/office/drawing/2014/main" id="{FF197B54-C249-9513-43D4-C3298EEB10D4}"/>
                  </a:ext>
                </a:extLst>
              </p:cNvPr>
              <p:cNvSpPr txBox="1"/>
              <p:nvPr/>
            </p:nvSpPr>
            <p:spPr>
              <a:xfrm>
                <a:off x="6509832" y="1170528"/>
                <a:ext cx="987450" cy="58689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2000" b="0" i="1" smtClean="0">
                              <a:solidFill>
                                <a:srgbClr val="000000"/>
                              </a:solidFill>
                              <a:latin typeface="Cambria Math" panose="02040503050406030204" pitchFamily="18" charset="0"/>
                            </a:rPr>
                          </m:ctrlPr>
                        </m:sSubSup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𝑥</m:t>
                          </m:r>
                        </m:sub>
                        <m:sup>
                          <m:r>
                            <a:rPr lang="it-IT" sz="2000" b="0" i="1" smtClean="0">
                              <a:solidFill>
                                <a:srgbClr val="000000"/>
                              </a:solidFill>
                              <a:latin typeface="Cambria Math" panose="02040503050406030204" pitchFamily="18" charset="0"/>
                            </a:rPr>
                            <m:t>′′</m:t>
                          </m:r>
                        </m:sup>
                      </m:sSubSup>
                      <m:r>
                        <a:rPr lang="it-IT" sz="2000" b="0" i="1" smtClean="0">
                          <a:solidFill>
                            <a:srgbClr val="000000"/>
                          </a:solidFill>
                          <a:latin typeface="Cambria Math" panose="02040503050406030204" pitchFamily="18" charset="0"/>
                        </a:rPr>
                        <m:t>=</m:t>
                      </m:r>
                      <m:f>
                        <m:fPr>
                          <m:ctrlPr>
                            <a:rPr lang="it-IT" sz="2000" b="0" i="1" smtClean="0">
                              <a:solidFill>
                                <a:srgbClr val="000000"/>
                              </a:solidFill>
                              <a:latin typeface="Cambria Math" panose="02040503050406030204" pitchFamily="18" charset="0"/>
                            </a:rPr>
                          </m:ctrlPr>
                        </m:fPr>
                        <m:num>
                          <m:sSub>
                            <m:sSubPr>
                              <m:ctrlPr>
                                <a:rPr lang="it-IT" sz="2000" b="0" i="1" smtClean="0">
                                  <a:solidFill>
                                    <a:srgbClr val="000000"/>
                                  </a:solidFill>
                                  <a:latin typeface="Cambria Math" panose="02040503050406030204" pitchFamily="18" charset="0"/>
                                  <a:ea typeface="Cambria Math" panose="02040503050406030204" pitchFamily="18" charset="0"/>
                                </a:rPr>
                              </m:ctrlPr>
                            </m:sSubPr>
                            <m:e>
                              <m:r>
                                <a:rPr lang="it-IT" sz="2000" b="0" i="1" smtClean="0">
                                  <a:solidFill>
                                    <a:srgbClr val="000000"/>
                                  </a:solidFill>
                                  <a:latin typeface="Cambria Math" panose="02040503050406030204" pitchFamily="18" charset="0"/>
                                  <a:ea typeface="Cambria Math" panose="02040503050406030204" pitchFamily="18" charset="0"/>
                                </a:rPr>
                                <m:t>𝜅</m:t>
                              </m:r>
                            </m:e>
                            <m:sub>
                              <m:r>
                                <a:rPr lang="it-IT" sz="2000" b="0" i="1" smtClean="0">
                                  <a:solidFill>
                                    <a:srgbClr val="000000"/>
                                  </a:solidFill>
                                  <a:latin typeface="Cambria Math" panose="02040503050406030204" pitchFamily="18" charset="0"/>
                                  <a:ea typeface="Cambria Math" panose="02040503050406030204" pitchFamily="18" charset="0"/>
                                </a:rPr>
                                <m:t>𝑝</m:t>
                              </m:r>
                            </m:sub>
                          </m:sSub>
                        </m:num>
                        <m:den>
                          <m:sSub>
                            <m:sSubPr>
                              <m:ctrlPr>
                                <a:rPr lang="it-IT" sz="2000" b="0" i="1" smtClean="0">
                                  <a:solidFill>
                                    <a:srgbClr val="000000"/>
                                  </a:solidFill>
                                  <a:latin typeface="Cambria Math" panose="02040503050406030204" pitchFamily="18" charset="0"/>
                                </a:rPr>
                              </m:ctrlPr>
                            </m:sSubPr>
                            <m:e>
                              <m:r>
                                <a:rPr lang="it-IT" sz="2000" b="0" i="1" smtClean="0">
                                  <a:solidFill>
                                    <a:srgbClr val="000000"/>
                                  </a:solidFill>
                                  <a:latin typeface="Cambria Math" panose="02040503050406030204" pitchFamily="18" charset="0"/>
                                </a:rPr>
                                <m:t>𝜎</m:t>
                              </m:r>
                            </m:e>
                            <m:sub>
                              <m:r>
                                <a:rPr lang="it-IT" sz="2000" b="0" i="1" smtClean="0">
                                  <a:solidFill>
                                    <a:srgbClr val="000000"/>
                                  </a:solidFill>
                                  <a:latin typeface="Cambria Math" panose="02040503050406030204" pitchFamily="18" charset="0"/>
                                </a:rPr>
                                <m:t>𝑥</m:t>
                              </m:r>
                            </m:sub>
                          </m:sSub>
                        </m:den>
                      </m:f>
                    </m:oMath>
                  </m:oMathPara>
                </a14:m>
                <a:endParaRPr lang="it-IT" sz="2000" dirty="0">
                  <a:solidFill>
                    <a:srgbClr val="000000"/>
                  </a:solidFill>
                </a:endParaRPr>
              </a:p>
            </p:txBody>
          </p:sp>
        </mc:Choice>
        <mc:Fallback xmlns="">
          <p:sp>
            <p:nvSpPr>
              <p:cNvPr id="3" name="CasellaDiTesto 5">
                <a:extLst>
                  <a:ext uri="{FF2B5EF4-FFF2-40B4-BE49-F238E27FC236}">
                    <a16:creationId xmlns:a16="http://schemas.microsoft.com/office/drawing/2014/main" id="{FF197B54-C249-9513-43D4-C3298EEB10D4}"/>
                  </a:ext>
                </a:extLst>
              </p:cNvPr>
              <p:cNvSpPr txBox="1">
                <a:spLocks noRot="1" noChangeAspect="1" noMove="1" noResize="1" noEditPoints="1" noAdjustHandles="1" noChangeArrowheads="1" noChangeShapeType="1" noTextEdit="1"/>
              </p:cNvSpPr>
              <p:nvPr/>
            </p:nvSpPr>
            <p:spPr>
              <a:xfrm>
                <a:off x="6509832" y="1170528"/>
                <a:ext cx="987450" cy="586892"/>
              </a:xfrm>
              <a:prstGeom prst="rect">
                <a:avLst/>
              </a:prstGeom>
              <a:blipFill>
                <a:blip r:embed="rId6"/>
                <a:stretch>
                  <a:fillRect l="-1266" t="-2128" r="-1266" b="-8511"/>
                </a:stretch>
              </a:blipFill>
              <a:ln>
                <a:noFill/>
              </a:ln>
            </p:spPr>
            <p:txBody>
              <a:bodyPr/>
              <a:lstStyle/>
              <a:p>
                <a:r>
                  <a:rPr lang="en-IT">
                    <a:noFill/>
                  </a:rPr>
                  <a:t> </a:t>
                </a:r>
              </a:p>
            </p:txBody>
          </p:sp>
        </mc:Fallback>
      </mc:AlternateContent>
      <p:sp>
        <p:nvSpPr>
          <p:cNvPr id="4" name="CasellaDiTesto 10">
            <a:extLst>
              <a:ext uri="{FF2B5EF4-FFF2-40B4-BE49-F238E27FC236}">
                <a16:creationId xmlns:a16="http://schemas.microsoft.com/office/drawing/2014/main" id="{2BB0358E-793C-0DA9-382E-9B5078A13613}"/>
              </a:ext>
            </a:extLst>
          </p:cNvPr>
          <p:cNvSpPr txBox="1"/>
          <p:nvPr/>
        </p:nvSpPr>
        <p:spPr>
          <a:xfrm>
            <a:off x="40315" y="1276677"/>
            <a:ext cx="6957439" cy="338554"/>
          </a:xfrm>
          <a:prstGeom prst="rect">
            <a:avLst/>
          </a:prstGeom>
          <a:noFill/>
        </p:spPr>
        <p:txBody>
          <a:bodyPr wrap="square" rtlCol="0">
            <a:spAutoFit/>
          </a:bodyPr>
          <a:lstStyle/>
          <a:p>
            <a:r>
              <a:rPr lang="en-GB" sz="1600" dirty="0">
                <a:solidFill>
                  <a:srgbClr val="000000"/>
                </a:solidFill>
              </a:rPr>
              <a:t>Drift region:  space charge term is dominant on emittance pressure  </a:t>
            </a:r>
          </a:p>
        </p:txBody>
      </p:sp>
      <mc:AlternateContent xmlns:mc="http://schemas.openxmlformats.org/markup-compatibility/2006" xmlns:a14="http://schemas.microsoft.com/office/drawing/2010/main">
        <mc:Choice Requires="a14">
          <p:sp>
            <p:nvSpPr>
              <p:cNvPr id="5" name="CasellaDiTesto 25">
                <a:extLst>
                  <a:ext uri="{FF2B5EF4-FFF2-40B4-BE49-F238E27FC236}">
                    <a16:creationId xmlns:a16="http://schemas.microsoft.com/office/drawing/2014/main" id="{0388E0CE-34E7-F715-8700-322834005A8E}"/>
                  </a:ext>
                </a:extLst>
              </p:cNvPr>
              <p:cNvSpPr txBox="1"/>
              <p:nvPr/>
            </p:nvSpPr>
            <p:spPr>
              <a:xfrm>
                <a:off x="8094809" y="1132347"/>
                <a:ext cx="829843"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solidFill>
                                <a:srgbClr val="000000"/>
                              </a:solidFill>
                              <a:latin typeface="Cambria Math" panose="02040503050406030204" pitchFamily="18" charset="0"/>
                              <a:ea typeface="Cambria Math" panose="02040503050406030204" pitchFamily="18" charset="0"/>
                            </a:rPr>
                          </m:ctrlPr>
                        </m:sSubPr>
                        <m:e>
                          <m:r>
                            <a:rPr lang="it-IT" sz="1800" i="1" smtClean="0">
                              <a:solidFill>
                                <a:srgbClr val="000000"/>
                              </a:solidFill>
                              <a:latin typeface="Cambria Math" panose="02040503050406030204" pitchFamily="18" charset="0"/>
                              <a:ea typeface="Cambria Math" panose="02040503050406030204" pitchFamily="18" charset="0"/>
                            </a:rPr>
                            <m:t>𝜅</m:t>
                          </m:r>
                        </m:e>
                        <m:sub>
                          <m:r>
                            <a:rPr lang="it-IT" sz="1800" b="0" i="1" smtClean="0">
                              <a:solidFill>
                                <a:srgbClr val="000000"/>
                              </a:solidFill>
                              <a:latin typeface="Cambria Math" panose="02040503050406030204" pitchFamily="18" charset="0"/>
                              <a:ea typeface="Cambria Math" panose="02040503050406030204" pitchFamily="18" charset="0"/>
                            </a:rPr>
                            <m:t>𝑝</m:t>
                          </m:r>
                        </m:sub>
                      </m:sSub>
                      <m:r>
                        <a:rPr lang="it-IT" sz="1800" b="0" i="1" smtClean="0">
                          <a:solidFill>
                            <a:srgbClr val="000000"/>
                          </a:solidFill>
                          <a:latin typeface="Cambria Math" panose="02040503050406030204" pitchFamily="18" charset="0"/>
                          <a:ea typeface="Cambria Math" panose="02040503050406030204" pitchFamily="18" charset="0"/>
                        </a:rPr>
                        <m:t>=</m:t>
                      </m:r>
                      <m:f>
                        <m:fPr>
                          <m:ctrlPr>
                            <a:rPr lang="it-IT" sz="1800" b="0" i="1" smtClean="0">
                              <a:solidFill>
                                <a:srgbClr val="000000"/>
                              </a:solidFill>
                              <a:latin typeface="Cambria Math" panose="02040503050406030204" pitchFamily="18" charset="0"/>
                              <a:ea typeface="Cambria Math" panose="02040503050406030204" pitchFamily="18" charset="0"/>
                            </a:rPr>
                          </m:ctrlPr>
                        </m:fPr>
                        <m:num>
                          <m:r>
                            <a:rPr lang="it-IT" sz="1800" b="0" i="1" smtClean="0">
                              <a:solidFill>
                                <a:srgbClr val="000000"/>
                              </a:solidFill>
                              <a:latin typeface="Cambria Math" panose="02040503050406030204" pitchFamily="18" charset="0"/>
                              <a:ea typeface="Cambria Math" panose="02040503050406030204" pitchFamily="18" charset="0"/>
                            </a:rPr>
                            <m:t>𝑘</m:t>
                          </m:r>
                        </m:num>
                        <m:den>
                          <m:sSub>
                            <m:sSubPr>
                              <m:ctrlPr>
                                <a:rPr lang="it-IT" sz="1800" b="0" i="1" smtClean="0">
                                  <a:solidFill>
                                    <a:srgbClr val="000000"/>
                                  </a:solidFill>
                                  <a:latin typeface="Cambria Math" panose="02040503050406030204" pitchFamily="18" charset="0"/>
                                  <a:ea typeface="Cambria Math" panose="02040503050406030204" pitchFamily="18" charset="0"/>
                                </a:rPr>
                              </m:ctrlPr>
                            </m:sSubPr>
                            <m:e>
                              <m:r>
                                <a:rPr lang="it-IT" sz="1800" b="0" i="1" smtClean="0">
                                  <a:solidFill>
                                    <a:srgbClr val="000000"/>
                                  </a:solidFill>
                                  <a:latin typeface="Cambria Math" panose="02040503050406030204" pitchFamily="18" charset="0"/>
                                  <a:ea typeface="Cambria Math" panose="02040503050406030204" pitchFamily="18" charset="0"/>
                                </a:rPr>
                                <m:t>𝜎</m:t>
                              </m:r>
                            </m:e>
                            <m:sub>
                              <m:r>
                                <a:rPr lang="it-IT" sz="1800" b="0" i="1" smtClean="0">
                                  <a:solidFill>
                                    <a:srgbClr val="000000"/>
                                  </a:solidFill>
                                  <a:latin typeface="Cambria Math" panose="02040503050406030204" pitchFamily="18" charset="0"/>
                                  <a:ea typeface="Cambria Math" panose="02040503050406030204" pitchFamily="18" charset="0"/>
                                </a:rPr>
                                <m:t>𝑧</m:t>
                              </m:r>
                            </m:sub>
                          </m:sSub>
                        </m:den>
                      </m:f>
                    </m:oMath>
                  </m:oMathPara>
                </a14:m>
                <a:endParaRPr lang="it-IT" sz="1800" dirty="0">
                  <a:solidFill>
                    <a:srgbClr val="000000"/>
                  </a:solidFill>
                </a:endParaRPr>
              </a:p>
            </p:txBody>
          </p:sp>
        </mc:Choice>
        <mc:Fallback xmlns="">
          <p:sp>
            <p:nvSpPr>
              <p:cNvPr id="5" name="CasellaDiTesto 25">
                <a:extLst>
                  <a:ext uri="{FF2B5EF4-FFF2-40B4-BE49-F238E27FC236}">
                    <a16:creationId xmlns:a16="http://schemas.microsoft.com/office/drawing/2014/main" id="{0388E0CE-34E7-F715-8700-322834005A8E}"/>
                  </a:ext>
                </a:extLst>
              </p:cNvPr>
              <p:cNvSpPr txBox="1">
                <a:spLocks noRot="1" noChangeAspect="1" noMove="1" noResize="1" noEditPoints="1" noAdjustHandles="1" noChangeArrowheads="1" noChangeShapeType="1" noTextEdit="1"/>
              </p:cNvSpPr>
              <p:nvPr/>
            </p:nvSpPr>
            <p:spPr>
              <a:xfrm>
                <a:off x="8094809" y="1132347"/>
                <a:ext cx="829843" cy="571247"/>
              </a:xfrm>
              <a:prstGeom prst="rect">
                <a:avLst/>
              </a:prstGeom>
              <a:blipFill>
                <a:blip r:embed="rId7"/>
                <a:stretch>
                  <a:fillRect l="-3030" t="-4444" b="-8889"/>
                </a:stretch>
              </a:blipFill>
            </p:spPr>
            <p:txBody>
              <a:bodyPr/>
              <a:lstStyle/>
              <a:p>
                <a:r>
                  <a:rPr lang="en-IT">
                    <a:noFill/>
                  </a:rPr>
                  <a:t> </a:t>
                </a:r>
              </a:p>
            </p:txBody>
          </p:sp>
        </mc:Fallback>
      </mc:AlternateContent>
      <p:cxnSp>
        <p:nvCxnSpPr>
          <p:cNvPr id="6" name="Connettore 2 28">
            <a:extLst>
              <a:ext uri="{FF2B5EF4-FFF2-40B4-BE49-F238E27FC236}">
                <a16:creationId xmlns:a16="http://schemas.microsoft.com/office/drawing/2014/main" id="{A64D4880-F589-19D7-A2E2-2A6AEB7D40BF}"/>
              </a:ext>
            </a:extLst>
          </p:cNvPr>
          <p:cNvCxnSpPr>
            <a:cxnSpLocks/>
          </p:cNvCxnSpPr>
          <p:nvPr/>
        </p:nvCxnSpPr>
        <p:spPr>
          <a:xfrm>
            <a:off x="7692063" y="1444047"/>
            <a:ext cx="29549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CasellaDiTesto 6">
                <a:extLst>
                  <a:ext uri="{FF2B5EF4-FFF2-40B4-BE49-F238E27FC236}">
                    <a16:creationId xmlns:a16="http://schemas.microsoft.com/office/drawing/2014/main" id="{50FDE9D6-D743-0FB7-C712-F4EFED7BC649}"/>
                  </a:ext>
                </a:extLst>
              </p:cNvPr>
              <p:cNvSpPr txBox="1"/>
              <p:nvPr/>
            </p:nvSpPr>
            <p:spPr>
              <a:xfrm>
                <a:off x="6064203" y="2179305"/>
                <a:ext cx="1049902"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𝜎</m:t>
                          </m:r>
                        </m:e>
                        <m:sub>
                          <m:r>
                            <a:rPr lang="it-IT" sz="2400" b="0" i="1" smtClean="0">
                              <a:solidFill>
                                <a:schemeClr val="tx1"/>
                              </a:solidFill>
                              <a:latin typeface="Cambria Math" panose="02040503050406030204" pitchFamily="18" charset="0"/>
                            </a:rPr>
                            <m:t>𝑧</m:t>
                          </m:r>
                        </m:sub>
                      </m:sSub>
                      <m:r>
                        <a:rPr lang="it-IT" sz="2400" b="0" i="1" smtClean="0">
                          <a:solidFill>
                            <a:schemeClr val="tx1"/>
                          </a:solidFill>
                          <a:latin typeface="Cambria Math" panose="02040503050406030204" pitchFamily="18" charset="0"/>
                          <a:ea typeface="Cambria Math" panose="02040503050406030204" pitchFamily="18" charset="0"/>
                        </a:rPr>
                        <m:t>~</m:t>
                      </m:r>
                      <m:sSub>
                        <m:sSubPr>
                          <m:ctrlPr>
                            <a:rPr lang="it-IT" sz="2400" b="0" i="1" smtClean="0">
                              <a:solidFill>
                                <a:schemeClr val="tx1"/>
                              </a:solidFill>
                              <a:latin typeface="Cambria Math" panose="02040503050406030204" pitchFamily="18" charset="0"/>
                              <a:ea typeface="Cambria Math" panose="02040503050406030204" pitchFamily="18" charset="0"/>
                            </a:rPr>
                          </m:ctrlPr>
                        </m:sSubPr>
                        <m:e>
                          <m:r>
                            <a:rPr lang="it-IT" sz="2400" b="0" i="1" smtClean="0">
                              <a:solidFill>
                                <a:schemeClr val="tx1"/>
                              </a:solidFill>
                              <a:latin typeface="Cambria Math" panose="02040503050406030204" pitchFamily="18" charset="0"/>
                              <a:ea typeface="Cambria Math" panose="02040503050406030204" pitchFamily="18" charset="0"/>
                            </a:rPr>
                            <m:t>𝜎</m:t>
                          </m:r>
                        </m:e>
                        <m:sub>
                          <m:r>
                            <a:rPr lang="it-IT" sz="2400" b="0" i="1" smtClean="0">
                              <a:solidFill>
                                <a:schemeClr val="tx1"/>
                              </a:solidFill>
                              <a:latin typeface="Cambria Math" panose="02040503050406030204" pitchFamily="18" charset="0"/>
                              <a:ea typeface="Cambria Math" panose="02040503050406030204" pitchFamily="18" charset="0"/>
                            </a:rPr>
                            <m:t>𝑥</m:t>
                          </m:r>
                        </m:sub>
                      </m:sSub>
                    </m:oMath>
                  </m:oMathPara>
                </a14:m>
                <a:endParaRPr lang="it-IT" sz="2400" dirty="0">
                  <a:solidFill>
                    <a:schemeClr val="tx1"/>
                  </a:solidFill>
                </a:endParaRPr>
              </a:p>
            </p:txBody>
          </p:sp>
        </mc:Choice>
        <mc:Fallback xmlns="">
          <p:sp>
            <p:nvSpPr>
              <p:cNvPr id="8" name="CasellaDiTesto 6">
                <a:extLst>
                  <a:ext uri="{FF2B5EF4-FFF2-40B4-BE49-F238E27FC236}">
                    <a16:creationId xmlns:a16="http://schemas.microsoft.com/office/drawing/2014/main" id="{50FDE9D6-D743-0FB7-C712-F4EFED7BC649}"/>
                  </a:ext>
                </a:extLst>
              </p:cNvPr>
              <p:cNvSpPr txBox="1">
                <a:spLocks noRot="1" noChangeAspect="1" noMove="1" noResize="1" noEditPoints="1" noAdjustHandles="1" noChangeArrowheads="1" noChangeShapeType="1" noTextEdit="1"/>
              </p:cNvSpPr>
              <p:nvPr/>
            </p:nvSpPr>
            <p:spPr>
              <a:xfrm>
                <a:off x="6064203" y="2179305"/>
                <a:ext cx="1049902" cy="369332"/>
              </a:xfrm>
              <a:prstGeom prst="rect">
                <a:avLst/>
              </a:prstGeom>
              <a:blipFill>
                <a:blip r:embed="rId8"/>
                <a:stretch>
                  <a:fillRect b="-1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CasellaDiTesto 7">
                <a:extLst>
                  <a:ext uri="{FF2B5EF4-FFF2-40B4-BE49-F238E27FC236}">
                    <a16:creationId xmlns:a16="http://schemas.microsoft.com/office/drawing/2014/main" id="{E389A75D-E594-75CC-6A70-E99A8D2EA5B4}"/>
                  </a:ext>
                </a:extLst>
              </p:cNvPr>
              <p:cNvSpPr txBox="1"/>
              <p:nvPr/>
            </p:nvSpPr>
            <p:spPr>
              <a:xfrm>
                <a:off x="5960839" y="2587199"/>
                <a:ext cx="1195905" cy="776944"/>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2400" b="0" i="1" smtClean="0">
                              <a:solidFill>
                                <a:srgbClr val="000000"/>
                              </a:solidFill>
                              <a:latin typeface="Cambria Math" panose="02040503050406030204" pitchFamily="18" charset="0"/>
                            </a:rPr>
                          </m:ctrlPr>
                        </m:sSubSupPr>
                        <m:e>
                          <m:r>
                            <a:rPr lang="it-IT" sz="2400" b="0" i="1" smtClean="0">
                              <a:solidFill>
                                <a:srgbClr val="000000"/>
                              </a:solidFill>
                              <a:latin typeface="Cambria Math" panose="02040503050406030204" pitchFamily="18" charset="0"/>
                            </a:rPr>
                            <m:t>𝜎</m:t>
                          </m:r>
                        </m:e>
                        <m:sub>
                          <m:r>
                            <a:rPr lang="it-IT" sz="2400" b="0" i="1" smtClean="0">
                              <a:solidFill>
                                <a:srgbClr val="000000"/>
                              </a:solidFill>
                              <a:latin typeface="Cambria Math" panose="02040503050406030204" pitchFamily="18" charset="0"/>
                            </a:rPr>
                            <m:t>𝑥</m:t>
                          </m:r>
                        </m:sub>
                        <m:sup>
                          <m:r>
                            <a:rPr lang="it-IT" sz="2400" b="0" i="1" smtClean="0">
                              <a:solidFill>
                                <a:srgbClr val="000000"/>
                              </a:solidFill>
                              <a:latin typeface="Cambria Math" panose="02040503050406030204" pitchFamily="18" charset="0"/>
                            </a:rPr>
                            <m:t>′′</m:t>
                          </m:r>
                        </m:sup>
                      </m:sSubSup>
                      <m:r>
                        <a:rPr lang="it-IT" sz="2400" b="0" i="1" smtClean="0">
                          <a:solidFill>
                            <a:srgbClr val="000000"/>
                          </a:solidFill>
                          <a:latin typeface="Cambria Math" panose="02040503050406030204" pitchFamily="18" charset="0"/>
                        </a:rPr>
                        <m:t>=</m:t>
                      </m:r>
                      <m:f>
                        <m:fPr>
                          <m:ctrlPr>
                            <a:rPr lang="it-IT" sz="2400" b="0" i="1" smtClean="0">
                              <a:solidFill>
                                <a:srgbClr val="000000"/>
                              </a:solidFill>
                              <a:latin typeface="Cambria Math" panose="02040503050406030204" pitchFamily="18" charset="0"/>
                            </a:rPr>
                          </m:ctrlPr>
                        </m:fPr>
                        <m:num>
                          <m:r>
                            <a:rPr lang="it-IT" sz="2400" b="0" i="1" smtClean="0">
                              <a:solidFill>
                                <a:srgbClr val="000000"/>
                              </a:solidFill>
                              <a:latin typeface="Cambria Math" panose="02040503050406030204" pitchFamily="18" charset="0"/>
                            </a:rPr>
                            <m:t>𝑘</m:t>
                          </m:r>
                        </m:num>
                        <m:den>
                          <m:sSubSup>
                            <m:sSubSupPr>
                              <m:ctrlPr>
                                <a:rPr lang="it-IT" sz="2400" b="0" i="1" smtClean="0">
                                  <a:solidFill>
                                    <a:srgbClr val="000000"/>
                                  </a:solidFill>
                                  <a:latin typeface="Cambria Math" panose="02040503050406030204" pitchFamily="18" charset="0"/>
                                </a:rPr>
                              </m:ctrlPr>
                            </m:sSubSupPr>
                            <m:e>
                              <m:r>
                                <a:rPr lang="it-IT" sz="2400" b="0" i="1" smtClean="0">
                                  <a:solidFill>
                                    <a:srgbClr val="000000"/>
                                  </a:solidFill>
                                  <a:latin typeface="Cambria Math" panose="02040503050406030204" pitchFamily="18" charset="0"/>
                                </a:rPr>
                                <m:t>𝜎</m:t>
                              </m:r>
                            </m:e>
                            <m:sub>
                              <m:r>
                                <a:rPr lang="it-IT" sz="2400" b="0" i="1" smtClean="0">
                                  <a:solidFill>
                                    <a:srgbClr val="000000"/>
                                  </a:solidFill>
                                  <a:latin typeface="Cambria Math" panose="02040503050406030204" pitchFamily="18" charset="0"/>
                                </a:rPr>
                                <m:t>𝑥</m:t>
                              </m:r>
                            </m:sub>
                            <m:sup>
                              <m:r>
                                <a:rPr lang="it-IT" sz="2400" b="0" i="1" smtClean="0">
                                  <a:solidFill>
                                    <a:srgbClr val="000000"/>
                                  </a:solidFill>
                                  <a:latin typeface="Cambria Math" panose="02040503050406030204" pitchFamily="18" charset="0"/>
                                </a:rPr>
                                <m:t>2</m:t>
                              </m:r>
                            </m:sup>
                          </m:sSubSup>
                        </m:den>
                      </m:f>
                    </m:oMath>
                  </m:oMathPara>
                </a14:m>
                <a:endParaRPr lang="it-IT" sz="2400" dirty="0">
                  <a:solidFill>
                    <a:srgbClr val="000000"/>
                  </a:solidFill>
                </a:endParaRPr>
              </a:p>
            </p:txBody>
          </p:sp>
        </mc:Choice>
        <mc:Fallback xmlns="">
          <p:sp>
            <p:nvSpPr>
              <p:cNvPr id="9" name="CasellaDiTesto 7">
                <a:extLst>
                  <a:ext uri="{FF2B5EF4-FFF2-40B4-BE49-F238E27FC236}">
                    <a16:creationId xmlns:a16="http://schemas.microsoft.com/office/drawing/2014/main" id="{E389A75D-E594-75CC-6A70-E99A8D2EA5B4}"/>
                  </a:ext>
                </a:extLst>
              </p:cNvPr>
              <p:cNvSpPr txBox="1">
                <a:spLocks noRot="1" noChangeAspect="1" noMove="1" noResize="1" noEditPoints="1" noAdjustHandles="1" noChangeArrowheads="1" noChangeShapeType="1" noTextEdit="1"/>
              </p:cNvSpPr>
              <p:nvPr/>
            </p:nvSpPr>
            <p:spPr>
              <a:xfrm>
                <a:off x="5960839" y="2587199"/>
                <a:ext cx="1195905" cy="776944"/>
              </a:xfrm>
              <a:prstGeom prst="rect">
                <a:avLst/>
              </a:prstGeom>
              <a:blipFill>
                <a:blip r:embed="rId9"/>
                <a:stretch>
                  <a:fillRect l="-1042" t="-1587" r="-1042" b="-4762"/>
                </a:stretch>
              </a:blipFill>
              <a:ln>
                <a:solidFill>
                  <a:schemeClr val="tx1"/>
                </a:solidFill>
              </a:ln>
            </p:spPr>
            <p:txBody>
              <a:bodyPr/>
              <a:lstStyle/>
              <a:p>
                <a:r>
                  <a:rPr lang="en-IT">
                    <a:noFill/>
                  </a:rPr>
                  <a:t> </a:t>
                </a:r>
              </a:p>
            </p:txBody>
          </p:sp>
        </mc:Fallback>
      </mc:AlternateContent>
      <p:sp>
        <p:nvSpPr>
          <p:cNvPr id="10" name="CasellaDiTesto 9">
            <a:extLst>
              <a:ext uri="{FF2B5EF4-FFF2-40B4-BE49-F238E27FC236}">
                <a16:creationId xmlns:a16="http://schemas.microsoft.com/office/drawing/2014/main" id="{2BCE5519-0A66-5AA1-7D4A-C943FEFC7A21}"/>
              </a:ext>
            </a:extLst>
          </p:cNvPr>
          <p:cNvSpPr txBox="1"/>
          <p:nvPr/>
        </p:nvSpPr>
        <p:spPr>
          <a:xfrm>
            <a:off x="5067138" y="1906322"/>
            <a:ext cx="2920415" cy="369332"/>
          </a:xfrm>
          <a:prstGeom prst="rect">
            <a:avLst/>
          </a:prstGeom>
          <a:noFill/>
        </p:spPr>
        <p:txBody>
          <a:bodyPr wrap="none" rtlCol="0">
            <a:spAutoFit/>
          </a:bodyPr>
          <a:lstStyle/>
          <a:p>
            <a:r>
              <a:rPr lang="en-GB" sz="1800" dirty="0">
                <a:solidFill>
                  <a:schemeClr val="tx1"/>
                </a:solidFill>
              </a:rPr>
              <a:t>Triple waist approximation:</a:t>
            </a:r>
          </a:p>
        </p:txBody>
      </p:sp>
      <p:sp>
        <p:nvSpPr>
          <p:cNvPr id="11" name="Freccia destra 11">
            <a:extLst>
              <a:ext uri="{FF2B5EF4-FFF2-40B4-BE49-F238E27FC236}">
                <a16:creationId xmlns:a16="http://schemas.microsoft.com/office/drawing/2014/main" id="{970D5A73-1C1B-DF37-62C4-9A31246CF75F}"/>
              </a:ext>
            </a:extLst>
          </p:cNvPr>
          <p:cNvSpPr/>
          <p:nvPr/>
        </p:nvSpPr>
        <p:spPr>
          <a:xfrm rot="21126463">
            <a:off x="3034758" y="2349084"/>
            <a:ext cx="1758606" cy="958824"/>
          </a:xfrm>
          <a:prstGeom prst="rightArrow">
            <a:avLst>
              <a:gd name="adj1" fmla="val 29923"/>
              <a:gd name="adj2" fmla="val 55557"/>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0000"/>
              </a:solidFill>
            </a:endParaRPr>
          </a:p>
        </p:txBody>
      </p:sp>
      <mc:AlternateContent xmlns:mc="http://schemas.openxmlformats.org/markup-compatibility/2006" xmlns:a14="http://schemas.microsoft.com/office/drawing/2010/main">
        <mc:Choice Requires="a14">
          <p:sp>
            <p:nvSpPr>
              <p:cNvPr id="12" name="CasellaDiTesto 26">
                <a:extLst>
                  <a:ext uri="{FF2B5EF4-FFF2-40B4-BE49-F238E27FC236}">
                    <a16:creationId xmlns:a16="http://schemas.microsoft.com/office/drawing/2014/main" id="{3955243B-3B66-3CE2-0FD9-2948C43049A3}"/>
                  </a:ext>
                </a:extLst>
              </p:cNvPr>
              <p:cNvSpPr txBox="1"/>
              <p:nvPr/>
            </p:nvSpPr>
            <p:spPr>
              <a:xfrm>
                <a:off x="9109512" y="1199220"/>
                <a:ext cx="1349728" cy="6310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100" b="0" i="1" smtClean="0">
                          <a:solidFill>
                            <a:srgbClr val="000000"/>
                          </a:solidFill>
                          <a:latin typeface="Cambria Math" panose="02040503050406030204" pitchFamily="18" charset="0"/>
                        </a:rPr>
                        <m:t>𝑘</m:t>
                      </m:r>
                      <m:r>
                        <a:rPr lang="it-IT" sz="1100" b="0" i="1" smtClean="0">
                          <a:solidFill>
                            <a:srgbClr val="000000"/>
                          </a:solidFill>
                          <a:latin typeface="Cambria Math" panose="02040503050406030204" pitchFamily="18" charset="0"/>
                        </a:rPr>
                        <m:t>=</m:t>
                      </m:r>
                      <m:f>
                        <m:fPr>
                          <m:ctrlPr>
                            <a:rPr lang="it-IT" sz="1100" b="0" i="1" smtClean="0">
                              <a:solidFill>
                                <a:srgbClr val="000000"/>
                              </a:solidFill>
                              <a:latin typeface="Cambria Math" panose="02040503050406030204" pitchFamily="18" charset="0"/>
                            </a:rPr>
                          </m:ctrlPr>
                        </m:fPr>
                        <m:num>
                          <m:r>
                            <a:rPr lang="it-IT" sz="1100" b="0" i="1" smtClean="0">
                              <a:solidFill>
                                <a:srgbClr val="000000"/>
                              </a:solidFill>
                              <a:latin typeface="Cambria Math" panose="02040503050406030204" pitchFamily="18" charset="0"/>
                            </a:rPr>
                            <m:t>𝑁</m:t>
                          </m:r>
                          <m:sSub>
                            <m:sSubPr>
                              <m:ctrlPr>
                                <a:rPr lang="it-IT" sz="1100" b="0" i="1" smtClean="0">
                                  <a:solidFill>
                                    <a:srgbClr val="000000"/>
                                  </a:solidFill>
                                  <a:latin typeface="Cambria Math" panose="02040503050406030204" pitchFamily="18" charset="0"/>
                                </a:rPr>
                              </m:ctrlPr>
                            </m:sSubPr>
                            <m:e>
                              <m:r>
                                <a:rPr lang="it-IT" sz="1100" b="0" i="1" smtClean="0">
                                  <a:solidFill>
                                    <a:srgbClr val="000000"/>
                                  </a:solidFill>
                                  <a:latin typeface="Cambria Math" panose="02040503050406030204" pitchFamily="18" charset="0"/>
                                </a:rPr>
                                <m:t>𝑟</m:t>
                              </m:r>
                            </m:e>
                            <m:sub>
                              <m:r>
                                <a:rPr lang="it-IT" sz="1100" b="0" i="1" smtClean="0">
                                  <a:solidFill>
                                    <a:srgbClr val="000000"/>
                                  </a:solidFill>
                                  <a:latin typeface="Cambria Math" panose="02040503050406030204" pitchFamily="18" charset="0"/>
                                </a:rPr>
                                <m:t>𝑒</m:t>
                              </m:r>
                            </m:sub>
                          </m:sSub>
                          <m:r>
                            <a:rPr lang="it-IT" sz="1100" b="0" i="1" smtClean="0">
                              <a:solidFill>
                                <a:srgbClr val="000000"/>
                              </a:solidFill>
                              <a:latin typeface="Cambria Math" panose="02040503050406030204" pitchFamily="18" charset="0"/>
                            </a:rPr>
                            <m:t>𝑓</m:t>
                          </m:r>
                        </m:num>
                        <m:den>
                          <m:rad>
                            <m:radPr>
                              <m:degHide m:val="on"/>
                              <m:ctrlPr>
                                <a:rPr lang="it-IT" sz="1100" b="0" i="1" smtClean="0">
                                  <a:solidFill>
                                    <a:srgbClr val="000000"/>
                                  </a:solidFill>
                                  <a:latin typeface="Cambria Math" panose="02040503050406030204" pitchFamily="18" charset="0"/>
                                </a:rPr>
                              </m:ctrlPr>
                            </m:radPr>
                            <m:deg/>
                            <m:e>
                              <m:r>
                                <a:rPr lang="it-IT" sz="1100" b="0" i="1" smtClean="0">
                                  <a:solidFill>
                                    <a:srgbClr val="000000"/>
                                  </a:solidFill>
                                  <a:latin typeface="Cambria Math" panose="02040503050406030204" pitchFamily="18" charset="0"/>
                                </a:rPr>
                                <m:t>2</m:t>
                              </m:r>
                              <m:r>
                                <a:rPr lang="it-IT" sz="1100" b="0" i="1" smtClean="0">
                                  <a:solidFill>
                                    <a:srgbClr val="000000"/>
                                  </a:solidFill>
                                  <a:latin typeface="Cambria Math" panose="02040503050406030204" pitchFamily="18" charset="0"/>
                                </a:rPr>
                                <m:t>𝜋</m:t>
                              </m:r>
                            </m:e>
                          </m:rad>
                          <m:r>
                            <a:rPr lang="it-IT" sz="1100" b="0" i="1" smtClean="0">
                              <a:solidFill>
                                <a:srgbClr val="000000"/>
                              </a:solidFill>
                              <a:latin typeface="Cambria Math" panose="02040503050406030204" pitchFamily="18" charset="0"/>
                            </a:rPr>
                            <m:t> </m:t>
                          </m:r>
                          <m:sSup>
                            <m:sSupPr>
                              <m:ctrlPr>
                                <a:rPr lang="it-IT" sz="1100" b="0" i="1" smtClean="0">
                                  <a:solidFill>
                                    <a:srgbClr val="000000"/>
                                  </a:solidFill>
                                  <a:latin typeface="Cambria Math" panose="02040503050406030204" pitchFamily="18" charset="0"/>
                                </a:rPr>
                              </m:ctrlPr>
                            </m:sSupPr>
                            <m:e>
                              <m:r>
                                <a:rPr lang="it-IT" sz="1100" b="0" i="1" smtClean="0">
                                  <a:solidFill>
                                    <a:srgbClr val="000000"/>
                                  </a:solidFill>
                                  <a:latin typeface="Cambria Math" panose="02040503050406030204" pitchFamily="18" charset="0"/>
                                </a:rPr>
                                <m:t>𝛾</m:t>
                              </m:r>
                            </m:e>
                            <m:sup>
                              <m:r>
                                <a:rPr lang="it-IT" sz="1100" b="0" i="1" smtClean="0">
                                  <a:solidFill>
                                    <a:srgbClr val="000000"/>
                                  </a:solidFill>
                                  <a:latin typeface="Cambria Math" panose="02040503050406030204" pitchFamily="18" charset="0"/>
                                </a:rPr>
                                <m:t>3</m:t>
                              </m:r>
                            </m:sup>
                          </m:sSup>
                        </m:den>
                      </m:f>
                      <m:f>
                        <m:fPr>
                          <m:ctrlPr>
                            <a:rPr lang="it-IT" sz="1100" b="0" i="1" smtClean="0">
                              <a:solidFill>
                                <a:srgbClr val="000000"/>
                              </a:solidFill>
                              <a:latin typeface="Cambria Math" panose="02040503050406030204" pitchFamily="18" charset="0"/>
                            </a:rPr>
                          </m:ctrlPr>
                        </m:fPr>
                        <m:num>
                          <m:sSub>
                            <m:sSubPr>
                              <m:ctrlPr>
                                <a:rPr lang="it-IT" sz="1100" b="0" i="1" smtClean="0">
                                  <a:solidFill>
                                    <a:srgbClr val="000000"/>
                                  </a:solidFill>
                                  <a:latin typeface="Cambria Math" panose="02040503050406030204" pitchFamily="18" charset="0"/>
                                </a:rPr>
                              </m:ctrlPr>
                            </m:sSubPr>
                            <m:e>
                              <m:r>
                                <a:rPr lang="it-IT" sz="1100" b="0" i="1" smtClean="0">
                                  <a:solidFill>
                                    <a:srgbClr val="000000"/>
                                  </a:solidFill>
                                  <a:latin typeface="Cambria Math" panose="02040503050406030204" pitchFamily="18" charset="0"/>
                                </a:rPr>
                                <m:t>𝜎</m:t>
                              </m:r>
                            </m:e>
                            <m:sub>
                              <m:r>
                                <a:rPr lang="it-IT" sz="1100" b="0" i="1" smtClean="0">
                                  <a:solidFill>
                                    <a:srgbClr val="000000"/>
                                  </a:solidFill>
                                  <a:latin typeface="Cambria Math" panose="02040503050406030204" pitchFamily="18" charset="0"/>
                                </a:rPr>
                                <m:t>𝑥</m:t>
                              </m:r>
                              <m:r>
                                <a:rPr lang="it-IT" sz="1100" b="0" i="1" smtClean="0">
                                  <a:solidFill>
                                    <a:srgbClr val="000000"/>
                                  </a:solidFill>
                                  <a:latin typeface="Cambria Math" panose="02040503050406030204" pitchFamily="18" charset="0"/>
                                </a:rPr>
                                <m:t>,0</m:t>
                              </m:r>
                            </m:sub>
                          </m:sSub>
                        </m:num>
                        <m:den>
                          <m:sSub>
                            <m:sSubPr>
                              <m:ctrlPr>
                                <a:rPr lang="it-IT" sz="1100" b="0" i="1" smtClean="0">
                                  <a:solidFill>
                                    <a:srgbClr val="000000"/>
                                  </a:solidFill>
                                  <a:latin typeface="Cambria Math" panose="02040503050406030204" pitchFamily="18" charset="0"/>
                                </a:rPr>
                              </m:ctrlPr>
                            </m:sSubPr>
                            <m:e>
                              <m:r>
                                <a:rPr lang="it-IT" sz="1100" b="0" i="1" smtClean="0">
                                  <a:solidFill>
                                    <a:srgbClr val="000000"/>
                                  </a:solidFill>
                                  <a:latin typeface="Cambria Math" panose="02040503050406030204" pitchFamily="18" charset="0"/>
                                </a:rPr>
                                <m:t>𝜎</m:t>
                              </m:r>
                            </m:e>
                            <m:sub>
                              <m:r>
                                <a:rPr lang="it-IT" sz="1100" b="0" i="1" smtClean="0">
                                  <a:solidFill>
                                    <a:srgbClr val="000000"/>
                                  </a:solidFill>
                                  <a:latin typeface="Cambria Math" panose="02040503050406030204" pitchFamily="18" charset="0"/>
                                </a:rPr>
                                <m:t>𝑧</m:t>
                              </m:r>
                              <m:r>
                                <a:rPr lang="it-IT" sz="1100" b="0" i="1" smtClean="0">
                                  <a:solidFill>
                                    <a:srgbClr val="000000"/>
                                  </a:solidFill>
                                  <a:latin typeface="Cambria Math" panose="02040503050406030204" pitchFamily="18" charset="0"/>
                                </a:rPr>
                                <m:t>,0 </m:t>
                              </m:r>
                            </m:sub>
                          </m:sSub>
                        </m:den>
                      </m:f>
                    </m:oMath>
                  </m:oMathPara>
                </a14:m>
                <a:endParaRPr lang="it-IT" sz="1100" b="0" dirty="0">
                  <a:solidFill>
                    <a:srgbClr val="000000"/>
                  </a:solidFill>
                </a:endParaRPr>
              </a:p>
              <a:p>
                <a:endParaRPr lang="it-IT" sz="1100" dirty="0">
                  <a:solidFill>
                    <a:srgbClr val="000000"/>
                  </a:solidFill>
                </a:endParaRPr>
              </a:p>
            </p:txBody>
          </p:sp>
        </mc:Choice>
        <mc:Fallback xmlns="">
          <p:sp>
            <p:nvSpPr>
              <p:cNvPr id="12" name="CasellaDiTesto 26">
                <a:extLst>
                  <a:ext uri="{FF2B5EF4-FFF2-40B4-BE49-F238E27FC236}">
                    <a16:creationId xmlns:a16="http://schemas.microsoft.com/office/drawing/2014/main" id="{3955243B-3B66-3CE2-0FD9-2948C43049A3}"/>
                  </a:ext>
                </a:extLst>
              </p:cNvPr>
              <p:cNvSpPr txBox="1">
                <a:spLocks noRot="1" noChangeAspect="1" noMove="1" noResize="1" noEditPoints="1" noAdjustHandles="1" noChangeArrowheads="1" noChangeShapeType="1" noTextEdit="1"/>
              </p:cNvSpPr>
              <p:nvPr/>
            </p:nvSpPr>
            <p:spPr>
              <a:xfrm>
                <a:off x="9109512" y="1199220"/>
                <a:ext cx="1349728" cy="631007"/>
              </a:xfrm>
              <a:prstGeom prst="rect">
                <a:avLst/>
              </a:prstGeom>
              <a:blipFill>
                <a:blip r:embed="rId10"/>
                <a:stretch>
                  <a:fillRect/>
                </a:stretch>
              </a:blipFill>
            </p:spPr>
            <p:txBody>
              <a:bodyPr/>
              <a:lstStyle/>
              <a:p>
                <a:r>
                  <a:rPr lang="en-IT">
                    <a:noFill/>
                  </a:rPr>
                  <a:t> </a:t>
                </a:r>
              </a:p>
            </p:txBody>
          </p:sp>
        </mc:Fallback>
      </mc:AlternateContent>
      <p:sp>
        <p:nvSpPr>
          <p:cNvPr id="13" name="CasellaDiTesto 30">
            <a:extLst>
              <a:ext uri="{FF2B5EF4-FFF2-40B4-BE49-F238E27FC236}">
                <a16:creationId xmlns:a16="http://schemas.microsoft.com/office/drawing/2014/main" id="{FB2DAC0D-7FE0-0A57-C10E-C73254B6BB23}"/>
              </a:ext>
            </a:extLst>
          </p:cNvPr>
          <p:cNvSpPr txBox="1"/>
          <p:nvPr/>
        </p:nvSpPr>
        <p:spPr>
          <a:xfrm>
            <a:off x="8828804" y="1280683"/>
            <a:ext cx="436338" cy="261610"/>
          </a:xfrm>
          <a:prstGeom prst="rect">
            <a:avLst/>
          </a:prstGeom>
          <a:noFill/>
        </p:spPr>
        <p:txBody>
          <a:bodyPr wrap="none" rtlCol="0">
            <a:spAutoFit/>
          </a:bodyPr>
          <a:lstStyle/>
          <a:p>
            <a:r>
              <a:rPr lang="it-IT" sz="1100" dirty="0">
                <a:solidFill>
                  <a:srgbClr val="000000"/>
                </a:solidFill>
              </a:rPr>
              <a:t>with</a:t>
            </a:r>
          </a:p>
        </p:txBody>
      </p:sp>
      <p:sp>
        <p:nvSpPr>
          <p:cNvPr id="14" name="CasellaDiTesto 13">
            <a:extLst>
              <a:ext uri="{FF2B5EF4-FFF2-40B4-BE49-F238E27FC236}">
                <a16:creationId xmlns:a16="http://schemas.microsoft.com/office/drawing/2014/main" id="{7D5F32EC-01DD-9B0E-63E1-EDEFED221F1D}"/>
              </a:ext>
            </a:extLst>
          </p:cNvPr>
          <p:cNvSpPr txBox="1"/>
          <p:nvPr/>
        </p:nvSpPr>
        <p:spPr>
          <a:xfrm>
            <a:off x="89077" y="5596395"/>
            <a:ext cx="6006923" cy="400110"/>
          </a:xfrm>
          <a:prstGeom prst="rect">
            <a:avLst/>
          </a:prstGeom>
          <a:noFill/>
        </p:spPr>
        <p:txBody>
          <a:bodyPr wrap="square" rtlCol="0">
            <a:spAutoFit/>
          </a:bodyPr>
          <a:lstStyle/>
          <a:p>
            <a:pPr algn="r"/>
            <a:r>
              <a:rPr lang="it-IT" sz="1000" i="1" dirty="0">
                <a:solidFill>
                  <a:schemeClr val="bg1">
                    <a:lumMod val="65000"/>
                  </a:schemeClr>
                </a:solidFill>
              </a:rPr>
              <a:t>[*] M. Carillo et al., “Three-</a:t>
            </a:r>
            <a:r>
              <a:rPr lang="it-IT" sz="1000" i="1" dirty="0" err="1">
                <a:solidFill>
                  <a:schemeClr val="bg1">
                    <a:lumMod val="65000"/>
                  </a:schemeClr>
                </a:solidFill>
              </a:rPr>
              <a:t>dimensional</a:t>
            </a:r>
            <a:r>
              <a:rPr lang="it-IT" sz="1000" i="1" dirty="0">
                <a:solidFill>
                  <a:schemeClr val="bg1">
                    <a:lumMod val="65000"/>
                  </a:schemeClr>
                </a:solidFill>
              </a:rPr>
              <a:t> </a:t>
            </a:r>
            <a:r>
              <a:rPr lang="it-IT" sz="1000" i="1" dirty="0" err="1">
                <a:solidFill>
                  <a:schemeClr val="bg1">
                    <a:lumMod val="65000"/>
                  </a:schemeClr>
                </a:solidFill>
              </a:rPr>
              <a:t>space</a:t>
            </a:r>
            <a:r>
              <a:rPr lang="it-IT" sz="1000" i="1" dirty="0">
                <a:solidFill>
                  <a:schemeClr val="bg1">
                    <a:lumMod val="65000"/>
                  </a:schemeClr>
                </a:solidFill>
              </a:rPr>
              <a:t> </a:t>
            </a:r>
            <a:r>
              <a:rPr lang="it-IT" sz="1000" i="1" dirty="0" err="1">
                <a:solidFill>
                  <a:schemeClr val="bg1">
                    <a:lumMod val="65000"/>
                  </a:schemeClr>
                </a:solidFill>
              </a:rPr>
              <a:t>charge</a:t>
            </a:r>
            <a:r>
              <a:rPr lang="it-IT" sz="1000" i="1" dirty="0">
                <a:solidFill>
                  <a:schemeClr val="bg1">
                    <a:lumMod val="65000"/>
                  </a:schemeClr>
                </a:solidFill>
              </a:rPr>
              <a:t> </a:t>
            </a:r>
            <a:r>
              <a:rPr lang="it-IT" sz="1000" i="1" dirty="0" err="1">
                <a:solidFill>
                  <a:schemeClr val="bg1">
                    <a:lumMod val="65000"/>
                  </a:schemeClr>
                </a:solidFill>
              </a:rPr>
              <a:t>oscillations</a:t>
            </a:r>
            <a:r>
              <a:rPr lang="it-IT" sz="1000" i="1" dirty="0">
                <a:solidFill>
                  <a:schemeClr val="bg1">
                    <a:lumMod val="65000"/>
                  </a:schemeClr>
                </a:solidFill>
              </a:rPr>
              <a:t> in a </a:t>
            </a:r>
            <a:r>
              <a:rPr lang="it-IT" sz="1000" i="1" dirty="0" err="1">
                <a:solidFill>
                  <a:schemeClr val="bg1">
                    <a:lumMod val="65000"/>
                  </a:schemeClr>
                </a:solidFill>
              </a:rPr>
              <a:t>hybrid</a:t>
            </a:r>
            <a:r>
              <a:rPr lang="it-IT" sz="1000" i="1" dirty="0">
                <a:solidFill>
                  <a:schemeClr val="bg1">
                    <a:lumMod val="65000"/>
                  </a:schemeClr>
                </a:solidFill>
              </a:rPr>
              <a:t> </a:t>
            </a:r>
            <a:r>
              <a:rPr lang="it-IT" sz="1000" i="1" dirty="0" err="1">
                <a:solidFill>
                  <a:schemeClr val="bg1">
                    <a:lumMod val="65000"/>
                  </a:schemeClr>
                </a:solidFill>
              </a:rPr>
              <a:t>photoinjector</a:t>
            </a:r>
            <a:r>
              <a:rPr lang="it-IT" sz="1000" i="1" dirty="0">
                <a:solidFill>
                  <a:schemeClr val="bg1">
                    <a:lumMod val="65000"/>
                  </a:schemeClr>
                </a:solidFill>
              </a:rPr>
              <a:t>”, </a:t>
            </a:r>
            <a:r>
              <a:rPr lang="it-IT" sz="1000" i="1" dirty="0" err="1">
                <a:solidFill>
                  <a:schemeClr val="bg1">
                    <a:lumMod val="65000"/>
                  </a:schemeClr>
                </a:solidFill>
              </a:rPr>
              <a:t>presented</a:t>
            </a:r>
            <a:r>
              <a:rPr lang="it-IT" sz="1000" i="1" dirty="0">
                <a:solidFill>
                  <a:schemeClr val="bg1">
                    <a:lumMod val="65000"/>
                  </a:schemeClr>
                </a:solidFill>
              </a:rPr>
              <a:t> </a:t>
            </a:r>
            <a:r>
              <a:rPr lang="it-IT" sz="1000" i="1" dirty="0" err="1">
                <a:solidFill>
                  <a:schemeClr val="bg1">
                    <a:lumMod val="65000"/>
                  </a:schemeClr>
                </a:solidFill>
              </a:rPr>
              <a:t>at</a:t>
            </a:r>
            <a:r>
              <a:rPr lang="it-IT" sz="1000" i="1" dirty="0">
                <a:solidFill>
                  <a:schemeClr val="bg1">
                    <a:lumMod val="65000"/>
                  </a:schemeClr>
                </a:solidFill>
              </a:rPr>
              <a:t> the 12th </a:t>
            </a:r>
            <a:r>
              <a:rPr lang="it-IT" sz="1000" i="1" dirty="0" err="1">
                <a:solidFill>
                  <a:schemeClr val="bg1">
                    <a:lumMod val="65000"/>
                  </a:schemeClr>
                </a:solidFill>
              </a:rPr>
              <a:t>Int.Particle</a:t>
            </a:r>
            <a:r>
              <a:rPr lang="it-IT" sz="1000" i="1" dirty="0">
                <a:solidFill>
                  <a:schemeClr val="bg1">
                    <a:lumMod val="65000"/>
                  </a:schemeClr>
                </a:solidFill>
              </a:rPr>
              <a:t> Accelerator Conf. (IPAC’21), Campinas, Brazil, May2021, </a:t>
            </a:r>
            <a:r>
              <a:rPr lang="it-IT" sz="1000" i="1" dirty="0" err="1">
                <a:solidFill>
                  <a:schemeClr val="bg1">
                    <a:lumMod val="65000"/>
                  </a:schemeClr>
                </a:solidFill>
              </a:rPr>
              <a:t>paper</a:t>
            </a:r>
            <a:r>
              <a:rPr lang="it-IT" sz="1000" i="1" dirty="0">
                <a:solidFill>
                  <a:schemeClr val="bg1">
                    <a:lumMod val="65000"/>
                  </a:schemeClr>
                </a:solidFill>
              </a:rPr>
              <a:t> WEPAB256</a:t>
            </a:r>
            <a:endParaRPr sz="1000" i="1" dirty="0">
              <a:solidFill>
                <a:schemeClr val="bg1">
                  <a:lumMod val="65000"/>
                </a:schemeClr>
              </a:solidFill>
            </a:endParaRPr>
          </a:p>
        </p:txBody>
      </p:sp>
      <p:sp>
        <p:nvSpPr>
          <p:cNvPr id="15" name="CasellaDiTesto 14">
            <a:extLst>
              <a:ext uri="{FF2B5EF4-FFF2-40B4-BE49-F238E27FC236}">
                <a16:creationId xmlns:a16="http://schemas.microsoft.com/office/drawing/2014/main" id="{911F4380-9359-2A61-0573-A38C684C972D}"/>
              </a:ext>
            </a:extLst>
          </p:cNvPr>
          <p:cNvSpPr txBox="1"/>
          <p:nvPr/>
        </p:nvSpPr>
        <p:spPr>
          <a:xfrm>
            <a:off x="0" y="914401"/>
            <a:ext cx="3468914" cy="400110"/>
          </a:xfrm>
          <a:prstGeom prst="rect">
            <a:avLst/>
          </a:prstGeom>
          <a:noFill/>
        </p:spPr>
        <p:txBody>
          <a:bodyPr wrap="square" rtlCol="0">
            <a:spAutoFit/>
          </a:bodyPr>
          <a:lstStyle/>
          <a:p>
            <a:r>
              <a:rPr lang="it-IT" sz="1000" dirty="0">
                <a:solidFill>
                  <a:schemeClr val="bg1">
                    <a:lumMod val="65000"/>
                  </a:schemeClr>
                </a:solidFill>
              </a:rPr>
              <a:t>[*]O. </a:t>
            </a:r>
            <a:r>
              <a:rPr lang="it-IT" sz="1000" dirty="0" err="1">
                <a:solidFill>
                  <a:schemeClr val="bg1">
                    <a:lumMod val="65000"/>
                  </a:schemeClr>
                </a:solidFill>
              </a:rPr>
              <a:t>Kellogg,Foundation</a:t>
            </a:r>
            <a:r>
              <a:rPr lang="it-IT" sz="1000" dirty="0">
                <a:solidFill>
                  <a:schemeClr val="bg1">
                    <a:lumMod val="65000"/>
                  </a:schemeClr>
                </a:solidFill>
              </a:rPr>
              <a:t> of </a:t>
            </a:r>
            <a:r>
              <a:rPr lang="it-IT" sz="1000" dirty="0" err="1">
                <a:solidFill>
                  <a:schemeClr val="bg1">
                    <a:lumMod val="65000"/>
                  </a:schemeClr>
                </a:solidFill>
              </a:rPr>
              <a:t>Potential</a:t>
            </a:r>
            <a:r>
              <a:rPr lang="it-IT" sz="1000" dirty="0">
                <a:solidFill>
                  <a:schemeClr val="bg1">
                    <a:lumMod val="65000"/>
                  </a:schemeClr>
                </a:solidFill>
              </a:rPr>
              <a:t> </a:t>
            </a:r>
            <a:r>
              <a:rPr lang="it-IT" sz="1000" dirty="0" err="1">
                <a:solidFill>
                  <a:schemeClr val="bg1">
                    <a:lumMod val="65000"/>
                  </a:schemeClr>
                </a:solidFill>
              </a:rPr>
              <a:t>Theory</a:t>
            </a:r>
            <a:r>
              <a:rPr lang="it-IT" sz="1000" dirty="0">
                <a:solidFill>
                  <a:schemeClr val="bg1">
                    <a:lumMod val="65000"/>
                  </a:schemeClr>
                </a:solidFill>
              </a:rPr>
              <a:t>. Dover, </a:t>
            </a:r>
            <a:r>
              <a:rPr lang="it-IT" sz="1000" dirty="0" err="1">
                <a:solidFill>
                  <a:schemeClr val="bg1">
                    <a:lumMod val="65000"/>
                  </a:schemeClr>
                </a:solidFill>
              </a:rPr>
              <a:t>UK:Springer</a:t>
            </a:r>
            <a:r>
              <a:rPr lang="it-IT" sz="1000" dirty="0">
                <a:solidFill>
                  <a:schemeClr val="bg1">
                    <a:lumMod val="65000"/>
                  </a:schemeClr>
                </a:solidFill>
              </a:rPr>
              <a:t>, 1953.</a:t>
            </a:r>
            <a:endParaRPr sz="1000" dirty="0">
              <a:solidFill>
                <a:schemeClr val="bg1">
                  <a:lumMod val="65000"/>
                </a:schemeClr>
              </a:solidFill>
            </a:endParaRPr>
          </a:p>
        </p:txBody>
      </p:sp>
      <p:pic>
        <p:nvPicPr>
          <p:cNvPr id="16" name="Picture 24" descr="Logo&#10;&#10;Description automatically generated">
            <a:extLst>
              <a:ext uri="{FF2B5EF4-FFF2-40B4-BE49-F238E27FC236}">
                <a16:creationId xmlns:a16="http://schemas.microsoft.com/office/drawing/2014/main" id="{01619EA6-D86E-DDF4-64C6-3A4451C166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8" descr="Logo&#10;&#10;Description automatically generated with low confidence">
            <a:extLst>
              <a:ext uri="{FF2B5EF4-FFF2-40B4-BE49-F238E27FC236}">
                <a16:creationId xmlns:a16="http://schemas.microsoft.com/office/drawing/2014/main" id="{EDD84FDC-B101-95E3-B618-C31F8535D6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6" y="25585"/>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descr="Logo, icon&#10;&#10;Description automatically generated">
            <a:extLst>
              <a:ext uri="{FF2B5EF4-FFF2-40B4-BE49-F238E27FC236}">
                <a16:creationId xmlns:a16="http://schemas.microsoft.com/office/drawing/2014/main" id="{D6705368-4831-AA33-CD09-77FBB261EF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CC049F3-729E-6A53-5E9E-72401B8DC68B}"/>
                  </a:ext>
                </a:extLst>
              </p:cNvPr>
              <p:cNvSpPr txBox="1"/>
              <p:nvPr/>
            </p:nvSpPr>
            <p:spPr>
              <a:xfrm>
                <a:off x="10579076" y="1063733"/>
                <a:ext cx="1243154" cy="6362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sz="2000" b="1" i="1" smtClean="0">
                              <a:solidFill>
                                <a:srgbClr val="000000"/>
                              </a:solidFill>
                              <a:latin typeface="Cambria Math" panose="02040503050406030204" pitchFamily="18" charset="0"/>
                            </a:rPr>
                          </m:ctrlPr>
                        </m:sSubSupPr>
                        <m:e>
                          <m:r>
                            <a:rPr lang="it-IT" sz="2000" b="1" i="1" smtClean="0">
                              <a:solidFill>
                                <a:srgbClr val="000000"/>
                              </a:solidFill>
                              <a:latin typeface="Cambria Math" panose="02040503050406030204" pitchFamily="18" charset="0"/>
                            </a:rPr>
                            <m:t>𝝈</m:t>
                          </m:r>
                        </m:e>
                        <m:sub>
                          <m:r>
                            <a:rPr lang="it-IT" sz="2000" b="1" i="1" smtClean="0">
                              <a:solidFill>
                                <a:srgbClr val="000000"/>
                              </a:solidFill>
                              <a:latin typeface="Cambria Math" panose="02040503050406030204" pitchFamily="18" charset="0"/>
                            </a:rPr>
                            <m:t>𝒙</m:t>
                          </m:r>
                        </m:sub>
                        <m:sup>
                          <m:r>
                            <a:rPr lang="it-IT" sz="2000" b="1" i="1" smtClean="0">
                              <a:solidFill>
                                <a:srgbClr val="000000"/>
                              </a:solidFill>
                              <a:latin typeface="Cambria Math" panose="02040503050406030204" pitchFamily="18" charset="0"/>
                            </a:rPr>
                            <m:t>′′</m:t>
                          </m:r>
                        </m:sup>
                      </m:sSubSup>
                      <m:r>
                        <a:rPr lang="it-IT" sz="2000" b="1" i="1" smtClean="0">
                          <a:solidFill>
                            <a:srgbClr val="000000"/>
                          </a:solidFill>
                          <a:latin typeface="Cambria Math" panose="02040503050406030204" pitchFamily="18" charset="0"/>
                        </a:rPr>
                        <m:t>=</m:t>
                      </m:r>
                      <m:f>
                        <m:fPr>
                          <m:ctrlPr>
                            <a:rPr lang="it-IT" sz="2000" b="1" i="1" smtClean="0">
                              <a:solidFill>
                                <a:srgbClr val="000000"/>
                              </a:solidFill>
                              <a:latin typeface="Cambria Math" panose="02040503050406030204" pitchFamily="18" charset="0"/>
                            </a:rPr>
                          </m:ctrlPr>
                        </m:fPr>
                        <m:num>
                          <m:r>
                            <a:rPr lang="it-IT" sz="2000" b="1" i="1" smtClean="0">
                              <a:solidFill>
                                <a:srgbClr val="000000"/>
                              </a:solidFill>
                              <a:latin typeface="Cambria Math" panose="02040503050406030204" pitchFamily="18" charset="0"/>
                            </a:rPr>
                            <m:t>𝒌</m:t>
                          </m:r>
                        </m:num>
                        <m:den>
                          <m:sSub>
                            <m:sSubPr>
                              <m:ctrlPr>
                                <a:rPr lang="it-IT" sz="2000" b="1" i="1" smtClean="0">
                                  <a:solidFill>
                                    <a:srgbClr val="000000"/>
                                  </a:solidFill>
                                  <a:latin typeface="Cambria Math" panose="02040503050406030204" pitchFamily="18" charset="0"/>
                                </a:rPr>
                              </m:ctrlPr>
                            </m:sSubPr>
                            <m:e>
                              <m:r>
                                <a:rPr lang="it-IT" sz="2000" b="1" i="1" smtClean="0">
                                  <a:solidFill>
                                    <a:srgbClr val="000000"/>
                                  </a:solidFill>
                                  <a:latin typeface="Cambria Math" panose="02040503050406030204" pitchFamily="18" charset="0"/>
                                </a:rPr>
                                <m:t>𝝈</m:t>
                              </m:r>
                            </m:e>
                            <m:sub>
                              <m:r>
                                <a:rPr lang="it-IT" sz="2000" b="1" i="1" smtClean="0">
                                  <a:solidFill>
                                    <a:srgbClr val="000000"/>
                                  </a:solidFill>
                                  <a:latin typeface="Cambria Math" panose="02040503050406030204" pitchFamily="18" charset="0"/>
                                </a:rPr>
                                <m:t>𝒙</m:t>
                              </m:r>
                            </m:sub>
                          </m:sSub>
                          <m:sSub>
                            <m:sSubPr>
                              <m:ctrlPr>
                                <a:rPr lang="it-IT" sz="2000" b="1" i="1" smtClean="0">
                                  <a:solidFill>
                                    <a:srgbClr val="000000"/>
                                  </a:solidFill>
                                  <a:latin typeface="Cambria Math" panose="02040503050406030204" pitchFamily="18" charset="0"/>
                                </a:rPr>
                              </m:ctrlPr>
                            </m:sSubPr>
                            <m:e>
                              <m:r>
                                <a:rPr lang="it-IT" sz="2000" b="1" i="1" smtClean="0">
                                  <a:solidFill>
                                    <a:srgbClr val="000000"/>
                                  </a:solidFill>
                                  <a:latin typeface="Cambria Math" panose="02040503050406030204" pitchFamily="18" charset="0"/>
                                </a:rPr>
                                <m:t>𝝈</m:t>
                              </m:r>
                            </m:e>
                            <m:sub>
                              <m:r>
                                <a:rPr lang="it-IT" sz="2000" b="1" i="1" smtClean="0">
                                  <a:solidFill>
                                    <a:srgbClr val="000000"/>
                                  </a:solidFill>
                                  <a:latin typeface="Cambria Math" panose="02040503050406030204" pitchFamily="18" charset="0"/>
                                </a:rPr>
                                <m:t>𝒛</m:t>
                              </m:r>
                            </m:sub>
                          </m:sSub>
                        </m:den>
                      </m:f>
                    </m:oMath>
                  </m:oMathPara>
                </a14:m>
                <a:endParaRPr lang="en-IT" sz="2000" b="1" dirty="0">
                  <a:solidFill>
                    <a:srgbClr val="000000"/>
                  </a:solidFill>
                </a:endParaRPr>
              </a:p>
            </p:txBody>
          </p:sp>
        </mc:Choice>
        <mc:Fallback xmlns="">
          <p:sp>
            <p:nvSpPr>
              <p:cNvPr id="19" name="TextBox 18">
                <a:extLst>
                  <a:ext uri="{FF2B5EF4-FFF2-40B4-BE49-F238E27FC236}">
                    <a16:creationId xmlns:a16="http://schemas.microsoft.com/office/drawing/2014/main" id="{9CC049F3-729E-6A53-5E9E-72401B8DC68B}"/>
                  </a:ext>
                </a:extLst>
              </p:cNvPr>
              <p:cNvSpPr txBox="1">
                <a:spLocks noRot="1" noChangeAspect="1" noMove="1" noResize="1" noEditPoints="1" noAdjustHandles="1" noChangeArrowheads="1" noChangeShapeType="1" noTextEdit="1"/>
              </p:cNvSpPr>
              <p:nvPr/>
            </p:nvSpPr>
            <p:spPr>
              <a:xfrm>
                <a:off x="10579076" y="1063733"/>
                <a:ext cx="1243154" cy="636264"/>
              </a:xfrm>
              <a:prstGeom prst="rect">
                <a:avLst/>
              </a:prstGeom>
              <a:blipFill>
                <a:blip r:embed="rId14"/>
                <a:stretch>
                  <a:fillRect l="-2020" r="-1010" b="-7843"/>
                </a:stretch>
              </a:blipFill>
            </p:spPr>
            <p:txBody>
              <a:bodyPr/>
              <a:lstStyle/>
              <a:p>
                <a:r>
                  <a:rPr lang="en-IT">
                    <a:noFill/>
                  </a:rPr>
                  <a:t> </a:t>
                </a:r>
              </a:p>
            </p:txBody>
          </p:sp>
        </mc:Fallback>
      </mc:AlternateContent>
      <p:sp>
        <p:nvSpPr>
          <p:cNvPr id="20" name="Footer Placeholder 19">
            <a:extLst>
              <a:ext uri="{FF2B5EF4-FFF2-40B4-BE49-F238E27FC236}">
                <a16:creationId xmlns:a16="http://schemas.microsoft.com/office/drawing/2014/main" id="{A2485D46-C051-D9E7-A3EE-6EE7C9BF8E6A}"/>
              </a:ext>
            </a:extLst>
          </p:cNvPr>
          <p:cNvSpPr>
            <a:spLocks noGrp="1"/>
          </p:cNvSpPr>
          <p:nvPr>
            <p:ph type="ftr" sz="quarter" idx="11"/>
          </p:nvPr>
        </p:nvSpPr>
        <p:spPr/>
        <p:txBody>
          <a:bodyPr/>
          <a:lstStyle/>
          <a:p>
            <a:r>
              <a:rPr lang="en-GB" dirty="0"/>
              <a:t>Beam Dynamics of high brightness beams in RF photoinjector</a:t>
            </a:r>
            <a:endParaRPr lang="en-IT" dirty="0"/>
          </a:p>
        </p:txBody>
      </p:sp>
      <p:sp>
        <p:nvSpPr>
          <p:cNvPr id="22" name="Slide Number Placeholder 21">
            <a:extLst>
              <a:ext uri="{FF2B5EF4-FFF2-40B4-BE49-F238E27FC236}">
                <a16:creationId xmlns:a16="http://schemas.microsoft.com/office/drawing/2014/main" id="{A6B5C8A9-70D8-314C-2498-53D64BE2D9C3}"/>
              </a:ext>
            </a:extLst>
          </p:cNvPr>
          <p:cNvSpPr>
            <a:spLocks noGrp="1"/>
          </p:cNvSpPr>
          <p:nvPr>
            <p:ph type="sldNum" sz="quarter" idx="12"/>
          </p:nvPr>
        </p:nvSpPr>
        <p:spPr/>
        <p:txBody>
          <a:bodyPr/>
          <a:lstStyle/>
          <a:p>
            <a:fld id="{423FAE88-FE44-0B47-88A3-ABDC25BA5526}" type="slidenum">
              <a:rPr lang="en-IT" smtClean="0"/>
              <a:t>6</a:t>
            </a:fld>
            <a:endParaRPr lang="en-IT"/>
          </a:p>
        </p:txBody>
      </p:sp>
      <p:sp>
        <p:nvSpPr>
          <p:cNvPr id="21" name="CasellaDiTesto 6">
            <a:extLst>
              <a:ext uri="{FF2B5EF4-FFF2-40B4-BE49-F238E27FC236}">
                <a16:creationId xmlns:a16="http://schemas.microsoft.com/office/drawing/2014/main" id="{B720B930-6F74-82CC-7873-FA925CAB2F1D}"/>
              </a:ext>
            </a:extLst>
          </p:cNvPr>
          <p:cNvSpPr txBox="1"/>
          <p:nvPr/>
        </p:nvSpPr>
        <p:spPr>
          <a:xfrm>
            <a:off x="140946" y="3966208"/>
            <a:ext cx="2362627" cy="338554"/>
          </a:xfrm>
          <a:prstGeom prst="rect">
            <a:avLst/>
          </a:prstGeom>
          <a:noFill/>
        </p:spPr>
        <p:txBody>
          <a:bodyPr wrap="square" rtlCol="0">
            <a:spAutoFit/>
          </a:bodyPr>
          <a:lstStyle/>
          <a:p>
            <a:pPr marL="285750" indent="-285750">
              <a:buFont typeface="Wingdings" pitchFamily="2" charset="2"/>
              <a:buChar char="Ø"/>
            </a:pPr>
            <a:r>
              <a:rPr lang="en-GB" sz="1600" dirty="0">
                <a:solidFill>
                  <a:srgbClr val="000000"/>
                </a:solidFill>
              </a:rPr>
              <a:t>Exact solution:</a:t>
            </a:r>
          </a:p>
        </p:txBody>
      </p:sp>
      <mc:AlternateContent xmlns:mc="http://schemas.openxmlformats.org/markup-compatibility/2006" xmlns:a14="http://schemas.microsoft.com/office/drawing/2010/main">
        <mc:Choice Requires="a14">
          <p:sp>
            <p:nvSpPr>
              <p:cNvPr id="23" name="CasellaDiTesto 7">
                <a:extLst>
                  <a:ext uri="{FF2B5EF4-FFF2-40B4-BE49-F238E27FC236}">
                    <a16:creationId xmlns:a16="http://schemas.microsoft.com/office/drawing/2014/main" id="{7C609B52-F2AF-021E-2CD5-54AA70EFF304}"/>
                  </a:ext>
                </a:extLst>
              </p:cNvPr>
              <p:cNvSpPr txBox="1"/>
              <p:nvPr/>
            </p:nvSpPr>
            <p:spPr>
              <a:xfrm>
                <a:off x="1679644" y="3783763"/>
                <a:ext cx="5151922" cy="9244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i="1" smtClean="0">
                          <a:solidFill>
                            <a:srgbClr val="000000"/>
                          </a:solidFill>
                          <a:latin typeface="Cambria Math" panose="02040503050406030204" pitchFamily="18" charset="0"/>
                        </a:rPr>
                        <m:t>𝑧</m:t>
                      </m:r>
                      <m:r>
                        <a:rPr lang="it-IT" sz="1400" i="1" smtClean="0">
                          <a:solidFill>
                            <a:srgbClr val="000000"/>
                          </a:solidFill>
                          <a:latin typeface="Cambria Math" panose="02040503050406030204" pitchFamily="18" charset="0"/>
                        </a:rPr>
                        <m:t>=</m:t>
                      </m:r>
                      <m:f>
                        <m:fPr>
                          <m:ctrlPr>
                            <a:rPr lang="it-IT" sz="1400" i="1">
                              <a:solidFill>
                                <a:srgbClr val="000000"/>
                              </a:solidFill>
                              <a:latin typeface="Cambria Math" panose="02040503050406030204" pitchFamily="18" charset="0"/>
                            </a:rPr>
                          </m:ctrlPr>
                        </m:fPr>
                        <m:num>
                          <m:sSubSup>
                            <m:sSubSupPr>
                              <m:ctrlPr>
                                <a:rPr lang="it-IT" sz="1400" i="1">
                                  <a:solidFill>
                                    <a:srgbClr val="000000"/>
                                  </a:solidFill>
                                  <a:latin typeface="Cambria Math" panose="02040503050406030204" pitchFamily="18" charset="0"/>
                                </a:rPr>
                              </m:ctrlPr>
                            </m:sSubSup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up>
                              <m:r>
                                <a:rPr lang="it-IT" sz="1400" i="1">
                                  <a:solidFill>
                                    <a:srgbClr val="000000"/>
                                  </a:solidFill>
                                  <a:latin typeface="Cambria Math" panose="02040503050406030204" pitchFamily="18" charset="0"/>
                                </a:rPr>
                                <m:t>3/2</m:t>
                              </m:r>
                            </m:sup>
                          </m:sSubSup>
                        </m:num>
                        <m:den>
                          <m:rad>
                            <m:radPr>
                              <m:degHide m:val="on"/>
                              <m:ctrlPr>
                                <a:rPr lang="it-IT" sz="1400" i="1">
                                  <a:solidFill>
                                    <a:srgbClr val="000000"/>
                                  </a:solidFill>
                                  <a:latin typeface="Cambria Math" panose="02040503050406030204" pitchFamily="18" charset="0"/>
                                </a:rPr>
                              </m:ctrlPr>
                            </m:radPr>
                            <m:deg/>
                            <m:e>
                              <m:r>
                                <a:rPr lang="it-IT" sz="1400" i="1">
                                  <a:solidFill>
                                    <a:srgbClr val="000000"/>
                                  </a:solidFill>
                                  <a:latin typeface="Cambria Math" panose="02040503050406030204" pitchFamily="18" charset="0"/>
                                </a:rPr>
                                <m:t>2</m:t>
                              </m:r>
                              <m:r>
                                <a:rPr lang="it-IT" sz="1400" i="1">
                                  <a:solidFill>
                                    <a:srgbClr val="000000"/>
                                  </a:solidFill>
                                  <a:latin typeface="Cambria Math" panose="02040503050406030204" pitchFamily="18" charset="0"/>
                                </a:rPr>
                                <m:t>𝑘</m:t>
                              </m:r>
                            </m:e>
                          </m:rad>
                        </m:den>
                      </m:f>
                      <m:d>
                        <m:dPr>
                          <m:begChr m:val="["/>
                          <m:endChr m:val="]"/>
                          <m:ctrlPr>
                            <a:rPr lang="it-IT" sz="1400" i="1">
                              <a:solidFill>
                                <a:srgbClr val="000000"/>
                              </a:solidFill>
                              <a:latin typeface="Cambria Math" panose="02040503050406030204" pitchFamily="18" charset="0"/>
                            </a:rPr>
                          </m:ctrlPr>
                        </m:dPr>
                        <m:e>
                          <m:r>
                            <a:rPr lang="it-IT" sz="1400" i="1">
                              <a:solidFill>
                                <a:srgbClr val="000000"/>
                              </a:solidFill>
                              <a:latin typeface="Cambria Math" panose="02040503050406030204" pitchFamily="18" charset="0"/>
                            </a:rPr>
                            <m:t>𝑙𝑛</m:t>
                          </m:r>
                          <m:d>
                            <m:dPr>
                              <m:ctrlPr>
                                <a:rPr lang="it-IT" sz="1400" i="1">
                                  <a:solidFill>
                                    <a:srgbClr val="000000"/>
                                  </a:solidFill>
                                  <a:latin typeface="Cambria Math" panose="02040503050406030204" pitchFamily="18" charset="0"/>
                                </a:rPr>
                              </m:ctrlPr>
                            </m:dPr>
                            <m:e>
                              <m:rad>
                                <m:radPr>
                                  <m:degHide m:val="on"/>
                                  <m:ctrlPr>
                                    <a:rPr lang="it-IT" sz="1400" i="1">
                                      <a:solidFill>
                                        <a:srgbClr val="000000"/>
                                      </a:solidFill>
                                      <a:latin typeface="Cambria Math" panose="02040503050406030204" pitchFamily="18" charset="0"/>
                                    </a:rPr>
                                  </m:ctrlPr>
                                </m:radPr>
                                <m:deg/>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e>
                              </m:rad>
                              <m:r>
                                <a:rPr lang="it-IT" sz="1400" i="1">
                                  <a:solidFill>
                                    <a:srgbClr val="000000"/>
                                  </a:solidFill>
                                  <a:latin typeface="Cambria Math" panose="02040503050406030204" pitchFamily="18" charset="0"/>
                                </a:rPr>
                                <m:t>+</m:t>
                              </m:r>
                              <m:rad>
                                <m:radPr>
                                  <m:degHide m:val="on"/>
                                  <m:ctrlPr>
                                    <a:rPr lang="it-IT" sz="1400" i="1">
                                      <a:solidFill>
                                        <a:srgbClr val="000000"/>
                                      </a:solidFill>
                                      <a:latin typeface="Cambria Math" panose="02040503050406030204" pitchFamily="18" charset="0"/>
                                    </a:rPr>
                                  </m:ctrlPr>
                                </m:radPr>
                                <m:deg/>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r>
                                    <a:rPr lang="it-IT" sz="1400" i="1">
                                      <a:solidFill>
                                        <a:srgbClr val="000000"/>
                                      </a:solidFill>
                                      <a:latin typeface="Cambria Math" panose="02040503050406030204" pitchFamily="18" charset="0"/>
                                    </a:rPr>
                                    <m:t>−1</m:t>
                                  </m:r>
                                </m:e>
                              </m:rad>
                            </m:e>
                          </m:d>
                          <m:r>
                            <a:rPr lang="it-IT" sz="1400" i="1">
                              <a:solidFill>
                                <a:srgbClr val="000000"/>
                              </a:solidFill>
                              <a:latin typeface="Cambria Math" panose="02040503050406030204" pitchFamily="18" charset="0"/>
                            </a:rPr>
                            <m:t>+ </m:t>
                          </m:r>
                          <m:rad>
                            <m:radPr>
                              <m:degHide m:val="on"/>
                              <m:ctrlPr>
                                <a:rPr lang="it-IT" sz="1400" i="1">
                                  <a:solidFill>
                                    <a:srgbClr val="000000"/>
                                  </a:solidFill>
                                  <a:latin typeface="Cambria Math" panose="02040503050406030204" pitchFamily="18" charset="0"/>
                                </a:rPr>
                              </m:ctrlPr>
                            </m:radPr>
                            <m:deg/>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d>
                                <m:dPr>
                                  <m:ctrlPr>
                                    <a:rPr lang="it-IT" sz="1400" i="1">
                                      <a:solidFill>
                                        <a:srgbClr val="000000"/>
                                      </a:solidFill>
                                      <a:latin typeface="Cambria Math" panose="02040503050406030204" pitchFamily="18" charset="0"/>
                                    </a:rPr>
                                  </m:ctrlPr>
                                </m:dPr>
                                <m:e>
                                  <m:f>
                                    <m:fPr>
                                      <m:ctrlPr>
                                        <a:rPr lang="it-IT" sz="1400" i="1">
                                          <a:solidFill>
                                            <a:srgbClr val="000000"/>
                                          </a:solidFill>
                                          <a:latin typeface="Cambria Math" panose="02040503050406030204" pitchFamily="18" charset="0"/>
                                        </a:rPr>
                                      </m:ctrlPr>
                                    </m:fPr>
                                    <m:num>
                                      <m:r>
                                        <a:rPr lang="it-IT" sz="1400" i="1">
                                          <a:solidFill>
                                            <a:srgbClr val="000000"/>
                                          </a:solidFill>
                                          <a:latin typeface="Cambria Math" panose="02040503050406030204" pitchFamily="18" charset="0"/>
                                        </a:rPr>
                                        <m:t>𝜎</m:t>
                                      </m:r>
                                    </m:num>
                                    <m:den>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𝜎</m:t>
                                          </m:r>
                                        </m:e>
                                        <m:sub>
                                          <m:r>
                                            <a:rPr lang="it-IT" sz="1400" i="1">
                                              <a:solidFill>
                                                <a:srgbClr val="000000"/>
                                              </a:solidFill>
                                              <a:latin typeface="Cambria Math" panose="02040503050406030204" pitchFamily="18" charset="0"/>
                                            </a:rPr>
                                            <m:t>0</m:t>
                                          </m:r>
                                        </m:sub>
                                      </m:sSub>
                                    </m:den>
                                  </m:f>
                                  <m:r>
                                    <a:rPr lang="it-IT" sz="1400" i="1">
                                      <a:solidFill>
                                        <a:srgbClr val="000000"/>
                                      </a:solidFill>
                                      <a:latin typeface="Cambria Math" panose="02040503050406030204" pitchFamily="18" charset="0"/>
                                    </a:rPr>
                                    <m:t>−1</m:t>
                                  </m:r>
                                </m:e>
                              </m:d>
                            </m:e>
                          </m:rad>
                        </m:e>
                      </m:d>
                      <m:r>
                        <a:rPr lang="it-IT" sz="1400" i="1">
                          <a:solidFill>
                            <a:srgbClr val="000000"/>
                          </a:solidFill>
                          <a:latin typeface="Cambria Math" panose="02040503050406030204" pitchFamily="18" charset="0"/>
                        </a:rPr>
                        <m:t>+</m:t>
                      </m:r>
                      <m:sSub>
                        <m:sSubPr>
                          <m:ctrlPr>
                            <a:rPr lang="it-IT" sz="1400" i="1">
                              <a:solidFill>
                                <a:srgbClr val="000000"/>
                              </a:solidFill>
                              <a:latin typeface="Cambria Math" panose="02040503050406030204" pitchFamily="18" charset="0"/>
                            </a:rPr>
                          </m:ctrlPr>
                        </m:sSubPr>
                        <m:e>
                          <m:r>
                            <a:rPr lang="it-IT" sz="1400" i="1">
                              <a:solidFill>
                                <a:srgbClr val="000000"/>
                              </a:solidFill>
                              <a:latin typeface="Cambria Math" panose="02040503050406030204" pitchFamily="18" charset="0"/>
                            </a:rPr>
                            <m:t>𝑧</m:t>
                          </m:r>
                        </m:e>
                        <m:sub>
                          <m:r>
                            <a:rPr lang="it-IT" sz="1400" i="1">
                              <a:solidFill>
                                <a:srgbClr val="000000"/>
                              </a:solidFill>
                              <a:latin typeface="Cambria Math" panose="02040503050406030204" pitchFamily="18" charset="0"/>
                            </a:rPr>
                            <m:t>0</m:t>
                          </m:r>
                        </m:sub>
                      </m:sSub>
                    </m:oMath>
                  </m:oMathPara>
                </a14:m>
                <a:endParaRPr lang="it-IT" sz="1400" dirty="0">
                  <a:solidFill>
                    <a:srgbClr val="000000"/>
                  </a:solidFill>
                </a:endParaRPr>
              </a:p>
              <a:p>
                <a:endParaRPr lang="en-GB" sz="800" dirty="0">
                  <a:solidFill>
                    <a:srgbClr val="000000"/>
                  </a:solidFill>
                </a:endParaRPr>
              </a:p>
            </p:txBody>
          </p:sp>
        </mc:Choice>
        <mc:Fallback xmlns="">
          <p:sp>
            <p:nvSpPr>
              <p:cNvPr id="23" name="CasellaDiTesto 7">
                <a:extLst>
                  <a:ext uri="{FF2B5EF4-FFF2-40B4-BE49-F238E27FC236}">
                    <a16:creationId xmlns:a16="http://schemas.microsoft.com/office/drawing/2014/main" id="{7C609B52-F2AF-021E-2CD5-54AA70EFF304}"/>
                  </a:ext>
                </a:extLst>
              </p:cNvPr>
              <p:cNvSpPr txBox="1">
                <a:spLocks noRot="1" noChangeAspect="1" noMove="1" noResize="1" noEditPoints="1" noAdjustHandles="1" noChangeArrowheads="1" noChangeShapeType="1" noTextEdit="1"/>
              </p:cNvSpPr>
              <p:nvPr/>
            </p:nvSpPr>
            <p:spPr>
              <a:xfrm>
                <a:off x="1679644" y="3783763"/>
                <a:ext cx="5151922" cy="924420"/>
              </a:xfrm>
              <a:prstGeom prst="rect">
                <a:avLst/>
              </a:prstGeom>
              <a:blipFill>
                <a:blip r:embed="rId15"/>
                <a:stretch>
                  <a:fillRect/>
                </a:stretch>
              </a:blipFill>
            </p:spPr>
            <p:txBody>
              <a:bodyPr/>
              <a:lstStyle/>
              <a:p>
                <a:r>
                  <a:rPr lang="en-IT">
                    <a:noFill/>
                  </a:rPr>
                  <a:t> </a:t>
                </a:r>
              </a:p>
            </p:txBody>
          </p:sp>
        </mc:Fallback>
      </mc:AlternateContent>
      <p:sp>
        <p:nvSpPr>
          <p:cNvPr id="24" name="CasellaDiTesto 8">
            <a:extLst>
              <a:ext uri="{FF2B5EF4-FFF2-40B4-BE49-F238E27FC236}">
                <a16:creationId xmlns:a16="http://schemas.microsoft.com/office/drawing/2014/main" id="{08547D3F-D612-0121-D10C-C4D4F3BE0464}"/>
              </a:ext>
            </a:extLst>
          </p:cNvPr>
          <p:cNvSpPr txBox="1"/>
          <p:nvPr/>
        </p:nvSpPr>
        <p:spPr>
          <a:xfrm>
            <a:off x="140946" y="4872546"/>
            <a:ext cx="2903575" cy="338554"/>
          </a:xfrm>
          <a:prstGeom prst="rect">
            <a:avLst/>
          </a:prstGeom>
          <a:noFill/>
        </p:spPr>
        <p:txBody>
          <a:bodyPr wrap="square" rtlCol="0">
            <a:spAutoFit/>
          </a:bodyPr>
          <a:lstStyle/>
          <a:p>
            <a:pPr marL="285750" indent="-285750">
              <a:buFont typeface="Wingdings" pitchFamily="2" charset="2"/>
              <a:buChar char="Ø"/>
            </a:pPr>
            <a:r>
              <a:rPr lang="en-GB" sz="1600" dirty="0">
                <a:solidFill>
                  <a:srgbClr val="000000"/>
                </a:solidFill>
              </a:rPr>
              <a:t>Perturbative solution:</a:t>
            </a:r>
          </a:p>
        </p:txBody>
      </p:sp>
      <mc:AlternateContent xmlns:mc="http://schemas.openxmlformats.org/markup-compatibility/2006" xmlns:a14="http://schemas.microsoft.com/office/drawing/2010/main">
        <mc:Choice Requires="a14">
          <p:sp>
            <p:nvSpPr>
              <p:cNvPr id="25" name="CasellaDiTesto 9">
                <a:extLst>
                  <a:ext uri="{FF2B5EF4-FFF2-40B4-BE49-F238E27FC236}">
                    <a16:creationId xmlns:a16="http://schemas.microsoft.com/office/drawing/2014/main" id="{B8071BB5-274B-8D83-CE5A-50C603148E93}"/>
                  </a:ext>
                </a:extLst>
              </p:cNvPr>
              <p:cNvSpPr txBox="1"/>
              <p:nvPr/>
            </p:nvSpPr>
            <p:spPr>
              <a:xfrm>
                <a:off x="2233334" y="4628933"/>
                <a:ext cx="4481884" cy="8971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0" i="1" smtClean="0">
                          <a:solidFill>
                            <a:srgbClr val="000000"/>
                          </a:solidFill>
                          <a:latin typeface="Cambria Math" panose="02040503050406030204" pitchFamily="18" charset="0"/>
                        </a:rPr>
                        <m:t>𝜎</m:t>
                      </m:r>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𝑧</m:t>
                          </m:r>
                        </m:e>
                      </m:d>
                      <m:r>
                        <a:rPr lang="it-IT" sz="1400" b="0" i="1" smtClean="0">
                          <a:solidFill>
                            <a:srgbClr val="000000"/>
                          </a:solidFill>
                          <a:latin typeface="Cambria Math" panose="02040503050406030204" pitchFamily="18" charset="0"/>
                        </a:rPr>
                        <m:t>=</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
                        <m:dPr>
                          <m:begChr m:val="["/>
                          <m:endChr m:val="]"/>
                          <m:ctrlPr>
                            <a:rPr lang="it-IT" sz="1400" b="0" i="1" smtClean="0">
                              <a:solidFill>
                                <a:srgbClr val="000000"/>
                              </a:solidFill>
                              <a:latin typeface="Cambria Math" panose="02040503050406030204" pitchFamily="18" charset="0"/>
                            </a:rPr>
                          </m:ctrlPr>
                        </m:dPr>
                        <m:e>
                          <m:rad>
                            <m:radPr>
                              <m:degHide m:val="on"/>
                              <m:ctrlPr>
                                <a:rPr lang="it-IT" sz="1400" b="0" i="1" smtClean="0">
                                  <a:solidFill>
                                    <a:srgbClr val="000000"/>
                                  </a:solidFill>
                                  <a:latin typeface="Cambria Math" panose="02040503050406030204" pitchFamily="18" charset="0"/>
                                </a:rPr>
                              </m:ctrlPr>
                            </m:radPr>
                            <m:deg/>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𝑘</m:t>
                                  </m:r>
                                </m:num>
                                <m:den>
                                  <m:r>
                                    <a:rPr lang="it-IT" sz="1400" b="0" i="1" smtClean="0">
                                      <a:solidFill>
                                        <a:srgbClr val="000000"/>
                                      </a:solidFill>
                                      <a:latin typeface="Cambria Math" panose="02040503050406030204" pitchFamily="18" charset="0"/>
                                    </a:rPr>
                                    <m:t>2</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rad>
                          <m:d>
                            <m:dPr>
                              <m:ctrlPr>
                                <a:rPr lang="it-IT" sz="1400" b="0" i="1" smtClean="0">
                                  <a:solidFill>
                                    <a:srgbClr val="000000"/>
                                  </a:solidFill>
                                  <a:latin typeface="Cambria Math" panose="02040503050406030204" pitchFamily="18" charset="0"/>
                                </a:rPr>
                              </m:ctrlPr>
                            </m:dPr>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𝑧</m:t>
                                  </m:r>
                                </m:num>
                                <m:den>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d>
                          <m:r>
                            <a:rPr lang="it-IT" sz="1400" i="1">
                              <a:solidFill>
                                <a:srgbClr val="000000"/>
                              </a:solidFill>
                              <a:latin typeface="Cambria Math" panose="02040503050406030204" pitchFamily="18" charset="0"/>
                              <a:ea typeface="Cambria Math" panose="02040503050406030204" pitchFamily="18" charset="0"/>
                            </a:rPr>
                            <m:t>∙</m:t>
                          </m:r>
                          <m:func>
                            <m:funcPr>
                              <m:ctrlPr>
                                <a:rPr lang="it-IT" sz="1400" i="1" smtClean="0">
                                  <a:solidFill>
                                    <a:srgbClr val="000000"/>
                                  </a:solidFill>
                                  <a:latin typeface="Cambria Math" panose="02040503050406030204" pitchFamily="18" charset="0"/>
                                  <a:ea typeface="Cambria Math" panose="02040503050406030204" pitchFamily="18" charset="0"/>
                                </a:rPr>
                              </m:ctrlPr>
                            </m:funcPr>
                            <m:fName>
                              <m:sSup>
                                <m:sSupPr>
                                  <m:ctrlPr>
                                    <a:rPr lang="it-IT" sz="1400" i="1" smtClean="0">
                                      <a:solidFill>
                                        <a:srgbClr val="000000"/>
                                      </a:solidFill>
                                      <a:latin typeface="Cambria Math" panose="02040503050406030204" pitchFamily="18" charset="0"/>
                                      <a:ea typeface="Cambria Math" panose="02040503050406030204" pitchFamily="18" charset="0"/>
                                    </a:rPr>
                                  </m:ctrlPr>
                                </m:sSupPr>
                                <m:e>
                                  <m:r>
                                    <m:rPr>
                                      <m:sty m:val="p"/>
                                    </m:rPr>
                                    <a:rPr lang="it-IT" sz="1400" i="0" smtClean="0">
                                      <a:solidFill>
                                        <a:srgbClr val="000000"/>
                                      </a:solidFill>
                                      <a:latin typeface="Cambria Math" panose="02040503050406030204" pitchFamily="18" charset="0"/>
                                      <a:ea typeface="Cambria Math" panose="02040503050406030204" pitchFamily="18" charset="0"/>
                                    </a:rPr>
                                    <m:t>tan</m:t>
                                  </m:r>
                                </m:e>
                                <m:sup>
                                  <m:r>
                                    <a:rPr lang="it-IT" sz="1400" i="1" smtClean="0">
                                      <a:solidFill>
                                        <a:srgbClr val="000000"/>
                                      </a:solidFill>
                                      <a:latin typeface="Cambria Math" panose="02040503050406030204" pitchFamily="18" charset="0"/>
                                      <a:ea typeface="Cambria Math" panose="02040503050406030204" pitchFamily="18" charset="0"/>
                                    </a:rPr>
                                    <m:t>−1</m:t>
                                  </m:r>
                                </m:sup>
                              </m:sSup>
                            </m:fName>
                            <m:e>
                              <m:d>
                                <m:dPr>
                                  <m:ctrlPr>
                                    <a:rPr lang="it-IT" sz="1400" i="1" smtClean="0">
                                      <a:solidFill>
                                        <a:srgbClr val="000000"/>
                                      </a:solidFill>
                                      <a:latin typeface="Cambria Math" panose="02040503050406030204" pitchFamily="18" charset="0"/>
                                      <a:ea typeface="Cambria Math" panose="02040503050406030204" pitchFamily="18" charset="0"/>
                                    </a:rPr>
                                  </m:ctrlPr>
                                </m:dPr>
                                <m:e>
                                  <m:rad>
                                    <m:radPr>
                                      <m:degHide m:val="on"/>
                                      <m:ctrlPr>
                                        <a:rPr lang="it-IT" sz="1400" b="0" i="1" smtClean="0">
                                          <a:solidFill>
                                            <a:srgbClr val="000000"/>
                                          </a:solidFill>
                                          <a:latin typeface="Cambria Math" panose="02040503050406030204" pitchFamily="18" charset="0"/>
                                        </a:rPr>
                                      </m:ctrlPr>
                                    </m:radPr>
                                    <m:deg/>
                                    <m:e>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𝑘</m:t>
                                          </m:r>
                                        </m:num>
                                        <m:den>
                                          <m:r>
                                            <a:rPr lang="it-IT" sz="1400" b="0" i="1" smtClean="0">
                                              <a:solidFill>
                                                <a:srgbClr val="000000"/>
                                              </a:solidFill>
                                              <a:latin typeface="Cambria Math" panose="02040503050406030204" pitchFamily="18" charset="0"/>
                                            </a:rPr>
                                            <m:t>2</m:t>
                                          </m:r>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rad>
                                  <m:d>
                                    <m:dPr>
                                      <m:ctrlPr>
                                        <a:rPr lang="it-IT" sz="1400" b="0" i="1" smtClean="0">
                                          <a:solidFill>
                                            <a:srgbClr val="000000"/>
                                          </a:solidFill>
                                          <a:latin typeface="Cambria Math" panose="02040503050406030204" pitchFamily="18" charset="0"/>
                                        </a:rPr>
                                      </m:ctrlPr>
                                    </m:dPr>
                                    <m:e>
                                      <m:r>
                                        <a:rPr lang="it-IT" sz="1400" b="0" i="1" smtClean="0">
                                          <a:solidFill>
                                            <a:srgbClr val="000000"/>
                                          </a:solidFill>
                                          <a:latin typeface="Cambria Math" panose="02040503050406030204" pitchFamily="18" charset="0"/>
                                        </a:rPr>
                                        <m:t>𝑥</m:t>
                                      </m:r>
                                      <m:f>
                                        <m:fPr>
                                          <m:ctrlPr>
                                            <a:rPr lang="it-IT" sz="1400" b="0" i="1" smtClean="0">
                                              <a:solidFill>
                                                <a:srgbClr val="000000"/>
                                              </a:solidFill>
                                              <a:latin typeface="Cambria Math" panose="02040503050406030204" pitchFamily="18" charset="0"/>
                                            </a:rPr>
                                          </m:ctrlPr>
                                        </m:fPr>
                                        <m:num>
                                          <m:r>
                                            <a:rPr lang="it-IT" sz="1400" b="0" i="1" smtClean="0">
                                              <a:solidFill>
                                                <a:srgbClr val="000000"/>
                                              </a:solidFill>
                                              <a:latin typeface="Cambria Math" panose="02040503050406030204" pitchFamily="18" charset="0"/>
                                            </a:rPr>
                                            <m:t>𝑧</m:t>
                                          </m:r>
                                        </m:num>
                                        <m:den>
                                          <m:sSub>
                                            <m:sSubPr>
                                              <m:ctrlPr>
                                                <a:rPr lang="it-IT" sz="1400" b="0" i="1" smtClean="0">
                                                  <a:solidFill>
                                                    <a:srgbClr val="000000"/>
                                                  </a:solidFill>
                                                  <a:latin typeface="Cambria Math" panose="02040503050406030204" pitchFamily="18" charset="0"/>
                                                </a:rPr>
                                              </m:ctrlPr>
                                            </m:sSubPr>
                                            <m:e>
                                              <m:r>
                                                <a:rPr lang="it-IT" sz="1400" b="0" i="1" smtClean="0">
                                                  <a:solidFill>
                                                    <a:srgbClr val="000000"/>
                                                  </a:solidFill>
                                                  <a:latin typeface="Cambria Math" panose="02040503050406030204" pitchFamily="18" charset="0"/>
                                                </a:rPr>
                                                <m:t>𝜎</m:t>
                                              </m:r>
                                            </m:e>
                                            <m:sub>
                                              <m:r>
                                                <a:rPr lang="it-IT" sz="1400" b="0" i="1" smtClean="0">
                                                  <a:solidFill>
                                                    <a:srgbClr val="000000"/>
                                                  </a:solidFill>
                                                  <a:latin typeface="Cambria Math" panose="02040503050406030204" pitchFamily="18" charset="0"/>
                                                </a:rPr>
                                                <m:t>0</m:t>
                                              </m:r>
                                            </m:sub>
                                          </m:sSub>
                                        </m:den>
                                      </m:f>
                                    </m:e>
                                  </m:d>
                                </m:e>
                              </m:d>
                            </m:e>
                          </m:func>
                        </m:e>
                      </m:d>
                    </m:oMath>
                  </m:oMathPara>
                </a14:m>
                <a:endParaRPr lang="it-IT" sz="1400" dirty="0">
                  <a:solidFill>
                    <a:srgbClr val="000000"/>
                  </a:solidFill>
                </a:endParaRPr>
              </a:p>
            </p:txBody>
          </p:sp>
        </mc:Choice>
        <mc:Fallback xmlns="">
          <p:sp>
            <p:nvSpPr>
              <p:cNvPr id="25" name="CasellaDiTesto 9">
                <a:extLst>
                  <a:ext uri="{FF2B5EF4-FFF2-40B4-BE49-F238E27FC236}">
                    <a16:creationId xmlns:a16="http://schemas.microsoft.com/office/drawing/2014/main" id="{B8071BB5-274B-8D83-CE5A-50C603148E93}"/>
                  </a:ext>
                </a:extLst>
              </p:cNvPr>
              <p:cNvSpPr txBox="1">
                <a:spLocks noRot="1" noChangeAspect="1" noMove="1" noResize="1" noEditPoints="1" noAdjustHandles="1" noChangeArrowheads="1" noChangeShapeType="1" noTextEdit="1"/>
              </p:cNvSpPr>
              <p:nvPr/>
            </p:nvSpPr>
            <p:spPr>
              <a:xfrm>
                <a:off x="2233334" y="4628933"/>
                <a:ext cx="4481884" cy="897105"/>
              </a:xfrm>
              <a:prstGeom prst="rect">
                <a:avLst/>
              </a:prstGeom>
              <a:blipFill>
                <a:blip r:embed="rId16"/>
                <a:stretch>
                  <a:fillRect/>
                </a:stretch>
              </a:blipFill>
            </p:spPr>
            <p:txBody>
              <a:bodyPr/>
              <a:lstStyle/>
              <a:p>
                <a:r>
                  <a:rPr lang="en-IT">
                    <a:noFill/>
                  </a:rPr>
                  <a:t> </a:t>
                </a:r>
              </a:p>
            </p:txBody>
          </p:sp>
        </mc:Fallback>
      </mc:AlternateContent>
      <p:sp>
        <p:nvSpPr>
          <p:cNvPr id="28" name="Rectangle 27">
            <a:extLst>
              <a:ext uri="{FF2B5EF4-FFF2-40B4-BE49-F238E27FC236}">
                <a16:creationId xmlns:a16="http://schemas.microsoft.com/office/drawing/2014/main" id="{8D913DDF-BE72-B544-94EC-FEA701FF5054}"/>
              </a:ext>
            </a:extLst>
          </p:cNvPr>
          <p:cNvSpPr/>
          <p:nvPr/>
        </p:nvSpPr>
        <p:spPr bwMode="auto">
          <a:xfrm>
            <a:off x="4886472" y="1880228"/>
            <a:ext cx="3225691" cy="1648229"/>
          </a:xfrm>
          <a:prstGeom prst="rect">
            <a:avLst/>
          </a:prstGeom>
          <a:noFill/>
          <a:ln w="28575">
            <a:solidFill>
              <a:schemeClr val="tx1"/>
            </a:solidFill>
            <a:prstDash val="dashDo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900" b="0" i="0" u="none" strike="noStrike" cap="none" normalizeH="0" baseline="0">
              <a:ln>
                <a:noFill/>
              </a:ln>
              <a:solidFill>
                <a:schemeClr val="bg1"/>
              </a:solidFill>
              <a:effectLst/>
              <a:latin typeface="Arial" panose="020B0604020202020204" pitchFamily="34" charset="0"/>
              <a:ea typeface="ＭＳ Ｐゴシック" panose="020B0600070205080204" pitchFamily="34" charset="-128"/>
            </a:endParaRPr>
          </a:p>
        </p:txBody>
      </p:sp>
      <p:sp>
        <p:nvSpPr>
          <p:cNvPr id="30" name="TextBox 29">
            <a:extLst>
              <a:ext uri="{FF2B5EF4-FFF2-40B4-BE49-F238E27FC236}">
                <a16:creationId xmlns:a16="http://schemas.microsoft.com/office/drawing/2014/main" id="{45733AA9-FE36-3B54-ABC8-563B6B1392CA}"/>
              </a:ext>
            </a:extLst>
          </p:cNvPr>
          <p:cNvSpPr txBox="1"/>
          <p:nvPr/>
        </p:nvSpPr>
        <p:spPr>
          <a:xfrm>
            <a:off x="966071" y="4259656"/>
            <a:ext cx="380232" cy="261610"/>
          </a:xfrm>
          <a:prstGeom prst="rect">
            <a:avLst/>
          </a:prstGeom>
          <a:noFill/>
        </p:spPr>
        <p:txBody>
          <a:bodyPr wrap="none" rtlCol="0">
            <a:spAutoFit/>
          </a:bodyPr>
          <a:lstStyle/>
          <a:p>
            <a:r>
              <a:rPr lang="en-IT" sz="1100" b="1" dirty="0">
                <a:solidFill>
                  <a:schemeClr val="tx1"/>
                </a:solidFill>
              </a:rPr>
              <a:t>(A)</a:t>
            </a:r>
          </a:p>
        </p:txBody>
      </p:sp>
      <p:sp>
        <p:nvSpPr>
          <p:cNvPr id="31" name="TextBox 30">
            <a:extLst>
              <a:ext uri="{FF2B5EF4-FFF2-40B4-BE49-F238E27FC236}">
                <a16:creationId xmlns:a16="http://schemas.microsoft.com/office/drawing/2014/main" id="{DEB036DB-AD0C-AD22-B77F-31146F9B0657}"/>
              </a:ext>
            </a:extLst>
          </p:cNvPr>
          <p:cNvSpPr txBox="1"/>
          <p:nvPr/>
        </p:nvSpPr>
        <p:spPr>
          <a:xfrm>
            <a:off x="8775962" y="2115046"/>
            <a:ext cx="397866" cy="276999"/>
          </a:xfrm>
          <a:prstGeom prst="rect">
            <a:avLst/>
          </a:prstGeom>
          <a:noFill/>
        </p:spPr>
        <p:txBody>
          <a:bodyPr wrap="none" rtlCol="0">
            <a:spAutoFit/>
          </a:bodyPr>
          <a:lstStyle/>
          <a:p>
            <a:r>
              <a:rPr lang="en-IT" sz="1200" b="1" dirty="0">
                <a:solidFill>
                  <a:schemeClr val="tx1"/>
                </a:solidFill>
              </a:rPr>
              <a:t>(A)</a:t>
            </a:r>
          </a:p>
        </p:txBody>
      </p:sp>
      <p:sp>
        <p:nvSpPr>
          <p:cNvPr id="32" name="TextBox 31">
            <a:extLst>
              <a:ext uri="{FF2B5EF4-FFF2-40B4-BE49-F238E27FC236}">
                <a16:creationId xmlns:a16="http://schemas.microsoft.com/office/drawing/2014/main" id="{F8A2EAF7-1BA8-EF59-7539-3B3CCD3F6927}"/>
              </a:ext>
            </a:extLst>
          </p:cNvPr>
          <p:cNvSpPr txBox="1"/>
          <p:nvPr/>
        </p:nvSpPr>
        <p:spPr>
          <a:xfrm>
            <a:off x="966071" y="5155443"/>
            <a:ext cx="621429" cy="261610"/>
          </a:xfrm>
          <a:prstGeom prst="rect">
            <a:avLst/>
          </a:prstGeom>
          <a:noFill/>
        </p:spPr>
        <p:txBody>
          <a:bodyPr wrap="square" rtlCol="0">
            <a:spAutoFit/>
          </a:bodyPr>
          <a:lstStyle/>
          <a:p>
            <a:r>
              <a:rPr lang="en-IT" sz="1100" b="1" dirty="0">
                <a:solidFill>
                  <a:schemeClr val="tx1"/>
                </a:solidFill>
              </a:rPr>
              <a:t>(B)</a:t>
            </a:r>
          </a:p>
        </p:txBody>
      </p:sp>
      <p:sp>
        <p:nvSpPr>
          <p:cNvPr id="33" name="TextBox 32">
            <a:extLst>
              <a:ext uri="{FF2B5EF4-FFF2-40B4-BE49-F238E27FC236}">
                <a16:creationId xmlns:a16="http://schemas.microsoft.com/office/drawing/2014/main" id="{21E00ADA-5767-8F28-570F-63C7636981F7}"/>
              </a:ext>
            </a:extLst>
          </p:cNvPr>
          <p:cNvSpPr txBox="1"/>
          <p:nvPr/>
        </p:nvSpPr>
        <p:spPr>
          <a:xfrm>
            <a:off x="7465726" y="5330387"/>
            <a:ext cx="621429" cy="261610"/>
          </a:xfrm>
          <a:prstGeom prst="rect">
            <a:avLst/>
          </a:prstGeom>
          <a:noFill/>
        </p:spPr>
        <p:txBody>
          <a:bodyPr wrap="square" rtlCol="0">
            <a:spAutoFit/>
          </a:bodyPr>
          <a:lstStyle/>
          <a:p>
            <a:r>
              <a:rPr lang="en-IT" sz="1100" b="1" dirty="0">
                <a:solidFill>
                  <a:schemeClr val="tx1"/>
                </a:solidFill>
              </a:rPr>
              <a:t>(B)</a:t>
            </a:r>
          </a:p>
        </p:txBody>
      </p:sp>
    </p:spTree>
    <p:extLst>
      <p:ext uri="{BB962C8B-B14F-4D97-AF65-F5344CB8AC3E}">
        <p14:creationId xmlns:p14="http://schemas.microsoft.com/office/powerpoint/2010/main" val="267991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21" grpId="0"/>
      <p:bldP spid="23" grpId="0"/>
      <p:bldP spid="24" grpId="0"/>
      <p:bldP spid="25" grpId="0"/>
      <p:bldP spid="28" grpId="0" animBg="1"/>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C266-6F3C-2494-5189-29B98D4DF899}"/>
              </a:ext>
            </a:extLst>
          </p:cNvPr>
          <p:cNvSpPr>
            <a:spLocks noGrp="1"/>
          </p:cNvSpPr>
          <p:nvPr>
            <p:ph type="title"/>
          </p:nvPr>
        </p:nvSpPr>
        <p:spPr>
          <a:xfrm>
            <a:off x="2768629" y="244128"/>
            <a:ext cx="10079567" cy="504825"/>
          </a:xfrm>
        </p:spPr>
        <p:txBody>
          <a:bodyPr>
            <a:normAutofit fontScale="90000"/>
          </a:bodyPr>
          <a:lstStyle/>
          <a:p>
            <a:r>
              <a:rPr lang="en-IT" sz="4000" dirty="0"/>
              <a:t>Outline</a:t>
            </a:r>
          </a:p>
        </p:txBody>
      </p:sp>
      <p:grpSp>
        <p:nvGrpSpPr>
          <p:cNvPr id="18" name="Group 17">
            <a:extLst>
              <a:ext uri="{FF2B5EF4-FFF2-40B4-BE49-F238E27FC236}">
                <a16:creationId xmlns:a16="http://schemas.microsoft.com/office/drawing/2014/main" id="{22CAAD31-7EE4-F8CE-E198-FC2BA6355D3B}"/>
              </a:ext>
            </a:extLst>
          </p:cNvPr>
          <p:cNvGrpSpPr/>
          <p:nvPr/>
        </p:nvGrpSpPr>
        <p:grpSpPr>
          <a:xfrm>
            <a:off x="5080764" y="615007"/>
            <a:ext cx="2646394" cy="1216577"/>
            <a:chOff x="7017012" y="336178"/>
            <a:chExt cx="3686970" cy="2067549"/>
          </a:xfrm>
        </p:grpSpPr>
        <p:pic>
          <p:nvPicPr>
            <p:cNvPr id="5" name="Picture 14" descr="A picture containing text, clipart&#10;&#10;Description automatically generated">
              <a:extLst>
                <a:ext uri="{FF2B5EF4-FFF2-40B4-BE49-F238E27FC236}">
                  <a16:creationId xmlns:a16="http://schemas.microsoft.com/office/drawing/2014/main" id="{1ED8BBEA-6190-E3AB-A5B2-03EBF5A6C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012" y="1188716"/>
              <a:ext cx="1979858" cy="38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Text&#10;&#10;Description automatically generated">
              <a:extLst>
                <a:ext uri="{FF2B5EF4-FFF2-40B4-BE49-F238E27FC236}">
                  <a16:creationId xmlns:a16="http://schemas.microsoft.com/office/drawing/2014/main" id="{97C985FB-E571-34A5-1E11-34ED9D28F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874" y="977304"/>
              <a:ext cx="1751108" cy="84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Logo&#10;&#10;Description automatically generated">
              <a:extLst>
                <a:ext uri="{FF2B5EF4-FFF2-40B4-BE49-F238E27FC236}">
                  <a16:creationId xmlns:a16="http://schemas.microsoft.com/office/drawing/2014/main" id="{047303A9-D800-0CB5-41DD-333E89123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021" y="1868856"/>
              <a:ext cx="1737961" cy="50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descr="Logo&#10;&#10;Description automatically generated">
              <a:extLst>
                <a:ext uri="{FF2B5EF4-FFF2-40B4-BE49-F238E27FC236}">
                  <a16:creationId xmlns:a16="http://schemas.microsoft.com/office/drawing/2014/main" id="{4E6C50F8-3EDB-34E5-F904-DABBC1059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325" y="409576"/>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8" descr="Logo&#10;&#10;Description automatically generated with low confidence">
              <a:extLst>
                <a:ext uri="{FF2B5EF4-FFF2-40B4-BE49-F238E27FC236}">
                  <a16:creationId xmlns:a16="http://schemas.microsoft.com/office/drawing/2014/main" id="{A86C99BD-6224-4BFF-FE77-F4EB92F37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3722" y="336178"/>
              <a:ext cx="1916754" cy="79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0" descr="Logo, icon&#10;&#10;Description automatically generated">
              <a:extLst>
                <a:ext uri="{FF2B5EF4-FFF2-40B4-BE49-F238E27FC236}">
                  <a16:creationId xmlns:a16="http://schemas.microsoft.com/office/drawing/2014/main" id="{056FFF9A-B69F-506E-7A55-A6DADEB6A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6251" y="1712222"/>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Immagine 8">
            <a:extLst>
              <a:ext uri="{FF2B5EF4-FFF2-40B4-BE49-F238E27FC236}">
                <a16:creationId xmlns:a16="http://schemas.microsoft.com/office/drawing/2014/main" id="{9EBE0D58-A279-DFFB-392E-DBDAE76C61C6}"/>
              </a:ext>
            </a:extLst>
          </p:cNvPr>
          <p:cNvPicPr>
            <a:picLocks noChangeAspect="1"/>
          </p:cNvPicPr>
          <p:nvPr/>
        </p:nvPicPr>
        <p:blipFill>
          <a:blip r:embed="rId9">
            <a:alphaModFix amt="50000"/>
          </a:blip>
          <a:stretch>
            <a:fillRect/>
          </a:stretch>
        </p:blipFill>
        <p:spPr>
          <a:xfrm>
            <a:off x="9116660" y="749106"/>
            <a:ext cx="2646394" cy="2244508"/>
          </a:xfrm>
          <a:prstGeom prst="rect">
            <a:avLst/>
          </a:prstGeom>
        </p:spPr>
      </p:pic>
      <p:pic>
        <p:nvPicPr>
          <p:cNvPr id="25" name="Picture 24" descr="A black and white math equation&#10;&#10;Description automatically generated">
            <a:extLst>
              <a:ext uri="{FF2B5EF4-FFF2-40B4-BE49-F238E27FC236}">
                <a16:creationId xmlns:a16="http://schemas.microsoft.com/office/drawing/2014/main" id="{7B8DFA01-89BF-E6B4-C6B8-C1468B48EA40}"/>
              </a:ext>
            </a:extLst>
          </p:cNvPr>
          <p:cNvPicPr>
            <a:picLocks noChangeAspect="1"/>
          </p:cNvPicPr>
          <p:nvPr/>
        </p:nvPicPr>
        <p:blipFill>
          <a:blip r:embed="rId10">
            <a:alphaModFix amt="50000"/>
          </a:blip>
          <a:stretch>
            <a:fillRect/>
          </a:stretch>
        </p:blipFill>
        <p:spPr>
          <a:xfrm>
            <a:off x="7341396" y="1699010"/>
            <a:ext cx="1892300" cy="1231900"/>
          </a:xfrm>
          <a:prstGeom prst="rect">
            <a:avLst/>
          </a:prstGeom>
        </p:spPr>
      </p:pic>
      <p:pic>
        <p:nvPicPr>
          <p:cNvPr id="27" name="Immagine 2">
            <a:extLst>
              <a:ext uri="{FF2B5EF4-FFF2-40B4-BE49-F238E27FC236}">
                <a16:creationId xmlns:a16="http://schemas.microsoft.com/office/drawing/2014/main" id="{F0E013D0-DB07-BA89-F76C-A485DFD6A78E}"/>
              </a:ext>
            </a:extLst>
          </p:cNvPr>
          <p:cNvPicPr>
            <a:picLocks noChangeAspect="1"/>
          </p:cNvPicPr>
          <p:nvPr/>
        </p:nvPicPr>
        <p:blipFill>
          <a:blip r:embed="rId11">
            <a:lum/>
            <a:alphaModFix amt="50000"/>
          </a:blip>
          <a:srcRect/>
          <a:stretch>
            <a:fillRect/>
          </a:stretch>
        </p:blipFill>
        <p:spPr>
          <a:xfrm>
            <a:off x="4920117" y="4224622"/>
            <a:ext cx="2623668" cy="1695281"/>
          </a:xfrm>
          <a:prstGeom prst="rect">
            <a:avLst/>
          </a:prstGeom>
          <a:noFill/>
          <a:ln>
            <a:noFill/>
          </a:ln>
        </p:spPr>
      </p:pic>
      <p:pic>
        <p:nvPicPr>
          <p:cNvPr id="32" name="Picture 31" descr="A diagram of a phase&#10;&#10;Description automatically generated">
            <a:extLst>
              <a:ext uri="{FF2B5EF4-FFF2-40B4-BE49-F238E27FC236}">
                <a16:creationId xmlns:a16="http://schemas.microsoft.com/office/drawing/2014/main" id="{ED74CF9D-F652-A627-FF67-70FD7FBD69B5}"/>
              </a:ext>
            </a:extLst>
          </p:cNvPr>
          <p:cNvPicPr>
            <a:picLocks noChangeAspect="1"/>
          </p:cNvPicPr>
          <p:nvPr/>
        </p:nvPicPr>
        <p:blipFill>
          <a:blip r:embed="rId12">
            <a:alphaModFix amt="50000"/>
          </a:blip>
          <a:stretch>
            <a:fillRect/>
          </a:stretch>
        </p:blipFill>
        <p:spPr>
          <a:xfrm>
            <a:off x="7188453" y="3636141"/>
            <a:ext cx="2335560" cy="1567284"/>
          </a:xfrm>
          <a:prstGeom prst="rect">
            <a:avLst/>
          </a:prstGeom>
        </p:spPr>
      </p:pic>
      <p:pic>
        <p:nvPicPr>
          <p:cNvPr id="17" name="Immagine 13">
            <a:extLst>
              <a:ext uri="{FF2B5EF4-FFF2-40B4-BE49-F238E27FC236}">
                <a16:creationId xmlns:a16="http://schemas.microsoft.com/office/drawing/2014/main" id="{830D5D46-0E62-1897-01D3-2EF1BBC014B7}"/>
              </a:ext>
            </a:extLst>
          </p:cNvPr>
          <p:cNvPicPr>
            <a:picLocks noChangeAspect="1"/>
          </p:cNvPicPr>
          <p:nvPr/>
        </p:nvPicPr>
        <p:blipFill rotWithShape="1">
          <a:blip r:embed="rId13">
            <a:alphaModFix/>
            <a:extLst>
              <a:ext uri="{28A0092B-C50C-407E-A947-70E740481C1C}">
                <a14:useLocalDpi xmlns:a14="http://schemas.microsoft.com/office/drawing/2010/main" val="0"/>
              </a:ext>
            </a:extLst>
          </a:blip>
          <a:srcRect l="3587" r="8321"/>
          <a:stretch/>
        </p:blipFill>
        <p:spPr>
          <a:xfrm>
            <a:off x="9230456" y="2489756"/>
            <a:ext cx="2848686" cy="1767426"/>
          </a:xfrm>
          <a:prstGeom prst="rect">
            <a:avLst/>
          </a:prstGeom>
        </p:spPr>
      </p:pic>
      <p:pic>
        <p:nvPicPr>
          <p:cNvPr id="33" name="Picture 32">
            <a:extLst>
              <a:ext uri="{FF2B5EF4-FFF2-40B4-BE49-F238E27FC236}">
                <a16:creationId xmlns:a16="http://schemas.microsoft.com/office/drawing/2014/main" id="{ED1E762F-0386-027B-9E15-AE2958B6C9C8}"/>
              </a:ext>
            </a:extLst>
          </p:cNvPr>
          <p:cNvPicPr>
            <a:picLocks noChangeAspect="1"/>
          </p:cNvPicPr>
          <p:nvPr/>
        </p:nvPicPr>
        <p:blipFill>
          <a:blip r:embed="rId14">
            <a:alphaModFix amt="70000"/>
          </a:blip>
          <a:stretch>
            <a:fillRect/>
          </a:stretch>
        </p:blipFill>
        <p:spPr>
          <a:xfrm>
            <a:off x="9781885" y="4224622"/>
            <a:ext cx="2360297" cy="1767426"/>
          </a:xfrm>
          <a:prstGeom prst="rect">
            <a:avLst/>
          </a:prstGeom>
        </p:spPr>
      </p:pic>
      <p:pic>
        <p:nvPicPr>
          <p:cNvPr id="34" name="Picture 24" descr="Logo&#10;&#10;Description automatically generated">
            <a:extLst>
              <a:ext uri="{FF2B5EF4-FFF2-40B4-BE49-F238E27FC236}">
                <a16:creationId xmlns:a16="http://schemas.microsoft.com/office/drawing/2014/main" id="{B5DE5806-FB3F-3600-A7FF-18C39AA54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Logo&#10;&#10;Description automatically generated with low confidence">
            <a:extLst>
              <a:ext uri="{FF2B5EF4-FFF2-40B4-BE49-F238E27FC236}">
                <a16:creationId xmlns:a16="http://schemas.microsoft.com/office/drawing/2014/main" id="{2D29E9E3-FEE3-76DA-E461-00B52B6C58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Logo, icon&#10;&#10;Description automatically generated">
            <a:extLst>
              <a:ext uri="{FF2B5EF4-FFF2-40B4-BE49-F238E27FC236}">
                <a16:creationId xmlns:a16="http://schemas.microsoft.com/office/drawing/2014/main" id="{21D6F281-D02D-A3CF-5C63-F7F1B620C9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rectangular object with black text&#10;&#10;Description automatically generated">
            <a:extLst>
              <a:ext uri="{FF2B5EF4-FFF2-40B4-BE49-F238E27FC236}">
                <a16:creationId xmlns:a16="http://schemas.microsoft.com/office/drawing/2014/main" id="{F1D55309-4F08-9A6D-5A3E-09E455BD963E}"/>
              </a:ext>
            </a:extLst>
          </p:cNvPr>
          <p:cNvPicPr>
            <a:picLocks noChangeAspect="1"/>
          </p:cNvPicPr>
          <p:nvPr/>
        </p:nvPicPr>
        <p:blipFill>
          <a:blip r:embed="rId15">
            <a:alphaModFix/>
          </a:blip>
          <a:stretch>
            <a:fillRect/>
          </a:stretch>
        </p:blipFill>
        <p:spPr>
          <a:xfrm>
            <a:off x="7691315" y="3033684"/>
            <a:ext cx="3067050" cy="590550"/>
          </a:xfrm>
          <a:prstGeom prst="rect">
            <a:avLst/>
          </a:prstGeom>
        </p:spPr>
      </p:pic>
      <p:sp>
        <p:nvSpPr>
          <p:cNvPr id="12" name="Footer Placeholder 11">
            <a:extLst>
              <a:ext uri="{FF2B5EF4-FFF2-40B4-BE49-F238E27FC236}">
                <a16:creationId xmlns:a16="http://schemas.microsoft.com/office/drawing/2014/main" id="{9DD701D9-E2B3-C85C-5FBC-4AD24480D467}"/>
              </a:ext>
            </a:extLst>
          </p:cNvPr>
          <p:cNvSpPr>
            <a:spLocks noGrp="1"/>
          </p:cNvSpPr>
          <p:nvPr>
            <p:ph type="ftr" sz="quarter" idx="11"/>
          </p:nvPr>
        </p:nvSpPr>
        <p:spPr/>
        <p:txBody>
          <a:bodyPr/>
          <a:lstStyle/>
          <a:p>
            <a:r>
              <a:rPr lang="en-GB" dirty="0"/>
              <a:t>Beam Dynamics of high brightness beams in RF photoinjector</a:t>
            </a:r>
            <a:endParaRPr lang="en-IT" dirty="0"/>
          </a:p>
        </p:txBody>
      </p:sp>
      <p:sp>
        <p:nvSpPr>
          <p:cNvPr id="19" name="Slide Number Placeholder 18">
            <a:extLst>
              <a:ext uri="{FF2B5EF4-FFF2-40B4-BE49-F238E27FC236}">
                <a16:creationId xmlns:a16="http://schemas.microsoft.com/office/drawing/2014/main" id="{E8E80A11-4A52-47C7-CFD8-03D3679463CC}"/>
              </a:ext>
            </a:extLst>
          </p:cNvPr>
          <p:cNvSpPr>
            <a:spLocks noGrp="1"/>
          </p:cNvSpPr>
          <p:nvPr>
            <p:ph type="sldNum" sz="quarter" idx="12"/>
          </p:nvPr>
        </p:nvSpPr>
        <p:spPr/>
        <p:txBody>
          <a:bodyPr/>
          <a:lstStyle/>
          <a:p>
            <a:fld id="{423FAE88-FE44-0B47-88A3-ABDC25BA5526}" type="slidenum">
              <a:rPr lang="en-IT" smtClean="0"/>
              <a:t>7</a:t>
            </a:fld>
            <a:endParaRPr lang="en-IT"/>
          </a:p>
        </p:txBody>
      </p:sp>
      <p:sp>
        <p:nvSpPr>
          <p:cNvPr id="13" name="TextBox 12">
            <a:extLst>
              <a:ext uri="{FF2B5EF4-FFF2-40B4-BE49-F238E27FC236}">
                <a16:creationId xmlns:a16="http://schemas.microsoft.com/office/drawing/2014/main" id="{0CDDE3F5-4ACF-316C-579A-75FB15BFD76B}"/>
              </a:ext>
            </a:extLst>
          </p:cNvPr>
          <p:cNvSpPr txBox="1"/>
          <p:nvPr/>
        </p:nvSpPr>
        <p:spPr>
          <a:xfrm>
            <a:off x="368941" y="1382570"/>
            <a:ext cx="9190585" cy="3272324"/>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solidFill>
                  <a:srgbClr val="000000"/>
                </a:solidFill>
              </a:rPr>
              <a:t>C-Band Hybrid photoinjector:</a:t>
            </a:r>
          </a:p>
          <a:p>
            <a:pPr marL="742950" lvl="1" indent="-228600">
              <a:lnSpc>
                <a:spcPct val="90000"/>
              </a:lnSpc>
              <a:spcAft>
                <a:spcPts val="600"/>
              </a:spcAft>
              <a:buFont typeface="Arial" panose="020B0604020202020204" pitchFamily="34" charset="0"/>
              <a:buChar char="•"/>
            </a:pPr>
            <a:r>
              <a:rPr lang="en-US" sz="1800" dirty="0">
                <a:solidFill>
                  <a:srgbClr val="000000"/>
                </a:solidFill>
              </a:rPr>
              <a:t>Beam dynamics</a:t>
            </a:r>
          </a:p>
          <a:p>
            <a:pPr marL="742950" lvl="1" indent="-228600">
              <a:lnSpc>
                <a:spcPct val="90000"/>
              </a:lnSpc>
              <a:spcAft>
                <a:spcPts val="600"/>
              </a:spcAft>
              <a:buFont typeface="Arial" panose="020B0604020202020204" pitchFamily="34" charset="0"/>
              <a:buChar char="•"/>
            </a:pPr>
            <a:r>
              <a:rPr lang="en-US" sz="1800" dirty="0">
                <a:solidFill>
                  <a:srgbClr val="000000"/>
                </a:solidFill>
              </a:rPr>
              <a:t>Envelope equation: the Triple waist approximation</a:t>
            </a:r>
          </a:p>
          <a:p>
            <a:pPr marL="742950" lvl="1" indent="-228600">
              <a:lnSpc>
                <a:spcPct val="90000"/>
              </a:lnSpc>
              <a:spcAft>
                <a:spcPts val="600"/>
              </a:spcAft>
              <a:buFont typeface="Arial" panose="020B0604020202020204" pitchFamily="34" charset="0"/>
              <a:buChar char="•"/>
            </a:pPr>
            <a:r>
              <a:rPr lang="en-US" sz="1800" dirty="0">
                <a:solidFill>
                  <a:schemeClr val="tx1"/>
                </a:solidFill>
              </a:rPr>
              <a:t>Emittance compensation:</a:t>
            </a:r>
          </a:p>
          <a:p>
            <a:pPr marL="1200150" lvl="2" indent="-228600">
              <a:lnSpc>
                <a:spcPct val="90000"/>
              </a:lnSpc>
              <a:spcAft>
                <a:spcPts val="600"/>
              </a:spcAft>
              <a:buFont typeface="Arial" panose="020B0604020202020204" pitchFamily="34" charset="0"/>
              <a:buChar char="•"/>
            </a:pPr>
            <a:r>
              <a:rPr lang="en-US" sz="1800" dirty="0">
                <a:solidFill>
                  <a:schemeClr val="tx1"/>
                </a:solidFill>
              </a:rPr>
              <a:t>Multi-slice model and Double emittance minimum</a:t>
            </a:r>
          </a:p>
          <a:p>
            <a:pPr marL="1200150" lvl="2" indent="-228600">
              <a:lnSpc>
                <a:spcPct val="90000"/>
              </a:lnSpc>
              <a:spcAft>
                <a:spcPts val="600"/>
              </a:spcAft>
              <a:buFont typeface="Arial" panose="020B0604020202020204" pitchFamily="34" charset="0"/>
              <a:buChar char="•"/>
            </a:pPr>
            <a:r>
              <a:rPr lang="en-US" sz="1800" dirty="0">
                <a:solidFill>
                  <a:schemeClr val="tx1"/>
                </a:solidFill>
              </a:rPr>
              <a:t>Laser distribution: space charge analytical model </a:t>
            </a:r>
          </a:p>
          <a:p>
            <a:pPr marL="285750" indent="-228600">
              <a:lnSpc>
                <a:spcPct val="90000"/>
              </a:lnSpc>
              <a:spcAft>
                <a:spcPts val="600"/>
              </a:spcAft>
              <a:buFont typeface="Arial" panose="020B0604020202020204" pitchFamily="34" charset="0"/>
              <a:buChar char="•"/>
            </a:pPr>
            <a:r>
              <a:rPr lang="en-US" sz="2000" dirty="0">
                <a:solidFill>
                  <a:srgbClr val="000000"/>
                </a:solidFill>
              </a:rPr>
              <a:t>SPARC_LAB:</a:t>
            </a:r>
          </a:p>
          <a:p>
            <a:pPr marL="742950" lvl="1" indent="-228600">
              <a:lnSpc>
                <a:spcPct val="90000"/>
              </a:lnSpc>
              <a:spcAft>
                <a:spcPts val="600"/>
              </a:spcAft>
              <a:buFont typeface="Arial" panose="020B0604020202020204" pitchFamily="34" charset="0"/>
              <a:buChar char="•"/>
            </a:pPr>
            <a:r>
              <a:rPr lang="en-US" sz="1800" dirty="0">
                <a:solidFill>
                  <a:srgbClr val="000000"/>
                </a:solidFill>
              </a:rPr>
              <a:t>Gun conditioning</a:t>
            </a:r>
          </a:p>
          <a:p>
            <a:pPr marL="742950" lvl="1" indent="-228600">
              <a:lnSpc>
                <a:spcPct val="90000"/>
              </a:lnSpc>
              <a:spcAft>
                <a:spcPts val="600"/>
              </a:spcAft>
              <a:buFont typeface="Arial" panose="020B0604020202020204" pitchFamily="34" charset="0"/>
              <a:buChar char="•"/>
            </a:pPr>
            <a:r>
              <a:rPr lang="en-US" sz="1800" dirty="0">
                <a:solidFill>
                  <a:srgbClr val="000000"/>
                </a:solidFill>
              </a:rPr>
              <a:t>Witness-Driver configuration</a:t>
            </a:r>
          </a:p>
          <a:p>
            <a:pPr marL="742950" lvl="1" indent="-228600">
              <a:lnSpc>
                <a:spcPct val="90000"/>
              </a:lnSpc>
              <a:spcAft>
                <a:spcPts val="600"/>
              </a:spcAft>
              <a:buFont typeface="Arial" panose="020B0604020202020204" pitchFamily="34" charset="0"/>
              <a:buChar char="•"/>
            </a:pPr>
            <a:r>
              <a:rPr lang="en-US" sz="1800" dirty="0">
                <a:solidFill>
                  <a:srgbClr val="000000"/>
                </a:solidFill>
              </a:rPr>
              <a:t>Experimental results</a:t>
            </a:r>
          </a:p>
          <a:p>
            <a:pPr marL="400050" indent="-342900">
              <a:lnSpc>
                <a:spcPct val="90000"/>
              </a:lnSpc>
              <a:spcAft>
                <a:spcPts val="600"/>
              </a:spcAft>
              <a:buFont typeface="Arial" panose="020B0604020202020204" pitchFamily="34" charset="0"/>
              <a:buChar char="•"/>
            </a:pPr>
            <a:r>
              <a:rPr lang="en-US" sz="2000" dirty="0">
                <a:solidFill>
                  <a:srgbClr val="000000"/>
                </a:solidFill>
              </a:rPr>
              <a:t>UCLA Experience:</a:t>
            </a:r>
          </a:p>
          <a:p>
            <a:pPr marL="857250" lvl="1" indent="-342900">
              <a:lnSpc>
                <a:spcPct val="90000"/>
              </a:lnSpc>
              <a:spcAft>
                <a:spcPts val="600"/>
              </a:spcAft>
              <a:buFont typeface="Arial" panose="020B0604020202020204" pitchFamily="34" charset="0"/>
              <a:buChar char="•"/>
            </a:pPr>
            <a:r>
              <a:rPr lang="en-US" sz="1800" dirty="0">
                <a:solidFill>
                  <a:srgbClr val="000000"/>
                </a:solidFill>
              </a:rPr>
              <a:t>Magnetic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MITHRA’s Gun Characterization</a:t>
            </a:r>
          </a:p>
          <a:p>
            <a:pPr marL="857250" lvl="1" indent="-342900">
              <a:lnSpc>
                <a:spcPct val="90000"/>
              </a:lnSpc>
              <a:spcAft>
                <a:spcPts val="600"/>
              </a:spcAft>
              <a:buFont typeface="Arial" panose="020B0604020202020204" pitchFamily="34" charset="0"/>
              <a:buChar char="•"/>
            </a:pPr>
            <a:r>
              <a:rPr lang="en-US" sz="1800" dirty="0">
                <a:solidFill>
                  <a:srgbClr val="000000"/>
                </a:solidFill>
              </a:rPr>
              <a:t>COMB beam with Hybrid Injector</a:t>
            </a: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514350" lvl="1">
              <a:lnSpc>
                <a:spcPct val="90000"/>
              </a:lnSpc>
              <a:spcAft>
                <a:spcPts val="600"/>
              </a:spcAft>
            </a:pPr>
            <a:endParaRPr lang="en-US" sz="2000" dirty="0">
              <a:solidFill>
                <a:srgbClr val="000000"/>
              </a:solidFill>
            </a:endParaRPr>
          </a:p>
          <a:p>
            <a:pPr marL="514350" lvl="1">
              <a:lnSpc>
                <a:spcPct val="90000"/>
              </a:lnSpc>
              <a:spcAft>
                <a:spcPts val="600"/>
              </a:spcAft>
            </a:pPr>
            <a:r>
              <a:rPr lang="en-US" sz="2000" dirty="0">
                <a:solidFill>
                  <a:srgbClr val="000000"/>
                </a:solidFill>
              </a:rPr>
              <a:t>	</a:t>
            </a: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a:p>
            <a:pPr marL="742950" lvl="1"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3520884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297" descr="Chart, line chart&#10;&#10;Description automatically generated">
            <a:extLst>
              <a:ext uri="{FF2B5EF4-FFF2-40B4-BE49-F238E27FC236}">
                <a16:creationId xmlns:a16="http://schemas.microsoft.com/office/drawing/2014/main" id="{ECF2A4E0-FAB5-2E4C-6AC0-6695BD1316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4" r="4348"/>
          <a:stretch/>
        </p:blipFill>
        <p:spPr bwMode="auto">
          <a:xfrm>
            <a:off x="5038186" y="3404089"/>
            <a:ext cx="3990265" cy="264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5">
            <a:extLst>
              <a:ext uri="{FF2B5EF4-FFF2-40B4-BE49-F238E27FC236}">
                <a16:creationId xmlns:a16="http://schemas.microsoft.com/office/drawing/2014/main" id="{8DD6E900-E14E-529D-F640-13513D4638D8}"/>
              </a:ext>
            </a:extLst>
          </p:cNvPr>
          <p:cNvPicPr>
            <a:picLocks noChangeAspect="1"/>
          </p:cNvPicPr>
          <p:nvPr/>
        </p:nvPicPr>
        <p:blipFill>
          <a:blip r:embed="rId4"/>
          <a:stretch>
            <a:fillRect/>
          </a:stretch>
        </p:blipFill>
        <p:spPr>
          <a:xfrm>
            <a:off x="4912293" y="743172"/>
            <a:ext cx="4242052" cy="2448071"/>
          </a:xfrm>
          <a:prstGeom prst="rect">
            <a:avLst/>
          </a:prstGeom>
        </p:spPr>
      </p:pic>
      <p:sp>
        <p:nvSpPr>
          <p:cNvPr id="2" name="Footer Placeholder 1">
            <a:extLst>
              <a:ext uri="{FF2B5EF4-FFF2-40B4-BE49-F238E27FC236}">
                <a16:creationId xmlns:a16="http://schemas.microsoft.com/office/drawing/2014/main" id="{5E95F1D5-38F6-1665-A5A4-21E3FA97ACC7}"/>
              </a:ext>
            </a:extLst>
          </p:cNvPr>
          <p:cNvSpPr>
            <a:spLocks noGrp="1"/>
          </p:cNvSpPr>
          <p:nvPr>
            <p:ph type="ftr" sz="quarter" idx="11"/>
          </p:nvPr>
        </p:nvSpPr>
        <p:spPr/>
        <p:txBody>
          <a:bodyPr/>
          <a:lstStyle/>
          <a:p>
            <a:r>
              <a:rPr lang="en-GB"/>
              <a:t>Beam Dynamics of high brightness beams in RF photoinjector</a:t>
            </a:r>
            <a:endParaRPr lang="en-IT"/>
          </a:p>
        </p:txBody>
      </p:sp>
      <p:sp>
        <p:nvSpPr>
          <p:cNvPr id="3" name="Slide Number Placeholder 2">
            <a:extLst>
              <a:ext uri="{FF2B5EF4-FFF2-40B4-BE49-F238E27FC236}">
                <a16:creationId xmlns:a16="http://schemas.microsoft.com/office/drawing/2014/main" id="{15CEB0D0-74A8-12CF-2496-7DEC134FE9FD}"/>
              </a:ext>
            </a:extLst>
          </p:cNvPr>
          <p:cNvSpPr>
            <a:spLocks noGrp="1"/>
          </p:cNvSpPr>
          <p:nvPr>
            <p:ph type="sldNum" sz="quarter" idx="12"/>
          </p:nvPr>
        </p:nvSpPr>
        <p:spPr/>
        <p:txBody>
          <a:bodyPr/>
          <a:lstStyle/>
          <a:p>
            <a:fld id="{423FAE88-FE44-0B47-88A3-ABDC25BA5526}" type="slidenum">
              <a:rPr lang="en-IT" smtClean="0"/>
              <a:t>8</a:t>
            </a:fld>
            <a:endParaRPr lang="en-IT"/>
          </a:p>
        </p:txBody>
      </p:sp>
      <p:sp>
        <p:nvSpPr>
          <p:cNvPr id="4" name="CasellaDiTesto 4">
            <a:extLst>
              <a:ext uri="{FF2B5EF4-FFF2-40B4-BE49-F238E27FC236}">
                <a16:creationId xmlns:a16="http://schemas.microsoft.com/office/drawing/2014/main" id="{820B80E1-1152-8A7F-2678-12F997C5C836}"/>
              </a:ext>
            </a:extLst>
          </p:cNvPr>
          <p:cNvSpPr txBox="1"/>
          <p:nvPr/>
        </p:nvSpPr>
        <p:spPr>
          <a:xfrm>
            <a:off x="2407040" y="67859"/>
            <a:ext cx="7312815" cy="584775"/>
          </a:xfrm>
          <a:prstGeom prst="rect">
            <a:avLst/>
          </a:prstGeom>
          <a:noFill/>
        </p:spPr>
        <p:txBody>
          <a:bodyPr wrap="square" rtlCol="0" anchor="t">
            <a:spAutoFit/>
          </a:bodyPr>
          <a:lstStyle/>
          <a:p>
            <a:pPr algn="ctr"/>
            <a:r>
              <a:rPr lang="en-GB" sz="3200" b="1" dirty="0">
                <a:solidFill>
                  <a:schemeClr val="tx1"/>
                </a:solidFill>
                <a:latin typeface="+mj-lt"/>
              </a:rPr>
              <a:t>Double emittance minimum</a:t>
            </a:r>
          </a:p>
        </p:txBody>
      </p:sp>
      <p:sp>
        <p:nvSpPr>
          <p:cNvPr id="7" name="CasellaDiTesto 8">
            <a:extLst>
              <a:ext uri="{FF2B5EF4-FFF2-40B4-BE49-F238E27FC236}">
                <a16:creationId xmlns:a16="http://schemas.microsoft.com/office/drawing/2014/main" id="{77D41FEC-B069-C849-9F5B-C11BEF49ABB7}"/>
              </a:ext>
            </a:extLst>
          </p:cNvPr>
          <p:cNvSpPr txBox="1"/>
          <p:nvPr/>
        </p:nvSpPr>
        <p:spPr>
          <a:xfrm>
            <a:off x="-24780" y="1253468"/>
            <a:ext cx="4851832" cy="954107"/>
          </a:xfrm>
          <a:prstGeom prst="rect">
            <a:avLst/>
          </a:prstGeom>
          <a:noFill/>
        </p:spPr>
        <p:txBody>
          <a:bodyPr wrap="square" rtlCol="0">
            <a:spAutoFit/>
          </a:bodyPr>
          <a:lstStyle/>
          <a:p>
            <a:pPr algn="ctr"/>
            <a:r>
              <a:rPr lang="en-GB" sz="1400" dirty="0">
                <a:solidFill>
                  <a:srgbClr val="000000"/>
                </a:solidFill>
              </a:rPr>
              <a:t>Serafini and Rosenzweig:</a:t>
            </a:r>
          </a:p>
          <a:p>
            <a:pPr algn="ctr"/>
            <a:r>
              <a:rPr lang="en-GB" sz="1400" dirty="0">
                <a:solidFill>
                  <a:srgbClr val="000000"/>
                </a:solidFill>
              </a:rPr>
              <a:t>In the space charge dominated regime, mismatches between the space charge correlated forces and the external rf focusing produce slice envelope oscillation</a:t>
            </a:r>
          </a:p>
        </p:txBody>
      </p:sp>
      <p:pic>
        <p:nvPicPr>
          <p:cNvPr id="8" name="Immagine 12">
            <a:extLst>
              <a:ext uri="{FF2B5EF4-FFF2-40B4-BE49-F238E27FC236}">
                <a16:creationId xmlns:a16="http://schemas.microsoft.com/office/drawing/2014/main" id="{39E6A5E7-A5CF-75AB-3682-48129CAF4B53}"/>
              </a:ext>
            </a:extLst>
          </p:cNvPr>
          <p:cNvPicPr>
            <a:picLocks noChangeAspect="1"/>
          </p:cNvPicPr>
          <p:nvPr/>
        </p:nvPicPr>
        <p:blipFill rotWithShape="1">
          <a:blip r:embed="rId5"/>
          <a:srcRect t="4950" r="2496"/>
          <a:stretch/>
        </p:blipFill>
        <p:spPr>
          <a:xfrm>
            <a:off x="463036" y="2677337"/>
            <a:ext cx="3764429" cy="2179692"/>
          </a:xfrm>
          <a:prstGeom prst="rect">
            <a:avLst/>
          </a:prstGeom>
        </p:spPr>
      </p:pic>
      <p:sp>
        <p:nvSpPr>
          <p:cNvPr id="9" name="CasellaDiTesto 23">
            <a:extLst>
              <a:ext uri="{FF2B5EF4-FFF2-40B4-BE49-F238E27FC236}">
                <a16:creationId xmlns:a16="http://schemas.microsoft.com/office/drawing/2014/main" id="{AEA95D0A-129F-6AB6-8176-700D5C2F7B31}"/>
              </a:ext>
            </a:extLst>
          </p:cNvPr>
          <p:cNvSpPr txBox="1"/>
          <p:nvPr/>
        </p:nvSpPr>
        <p:spPr>
          <a:xfrm>
            <a:off x="147314" y="2276839"/>
            <a:ext cx="4862037" cy="276999"/>
          </a:xfrm>
          <a:prstGeom prst="rect">
            <a:avLst/>
          </a:prstGeom>
          <a:noFill/>
        </p:spPr>
        <p:txBody>
          <a:bodyPr wrap="none" rtlCol="0">
            <a:spAutoFit/>
          </a:bodyPr>
          <a:lstStyle/>
          <a:p>
            <a:r>
              <a:rPr lang="it-IT" sz="1200" i="1" dirty="0">
                <a:solidFill>
                  <a:schemeClr val="bg1">
                    <a:lumMod val="65000"/>
                  </a:schemeClr>
                </a:solidFill>
              </a:rPr>
              <a:t>[*] L. Serafini, </a:t>
            </a:r>
            <a:r>
              <a:rPr lang="it-IT" sz="1200" i="1" dirty="0" err="1">
                <a:solidFill>
                  <a:schemeClr val="bg1">
                    <a:lumMod val="65000"/>
                  </a:schemeClr>
                </a:solidFill>
              </a:rPr>
              <a:t>J</a:t>
            </a:r>
            <a:r>
              <a:rPr lang="it-IT" sz="1200" i="1" dirty="0">
                <a:solidFill>
                  <a:schemeClr val="bg1">
                    <a:lumMod val="65000"/>
                  </a:schemeClr>
                </a:solidFill>
              </a:rPr>
              <a:t>. B. </a:t>
            </a:r>
            <a:r>
              <a:rPr lang="it-IT" sz="1200" i="1" dirty="0" err="1">
                <a:solidFill>
                  <a:schemeClr val="bg1">
                    <a:lumMod val="65000"/>
                  </a:schemeClr>
                </a:solidFill>
              </a:rPr>
              <a:t>Rosenzweig</a:t>
            </a:r>
            <a:r>
              <a:rPr lang="it-IT" sz="1200" i="1" dirty="0">
                <a:solidFill>
                  <a:schemeClr val="bg1">
                    <a:lumMod val="65000"/>
                  </a:schemeClr>
                </a:solidFill>
              </a:rPr>
              <a:t>, </a:t>
            </a:r>
            <a:r>
              <a:rPr lang="it-IT" sz="1200" i="1" dirty="0" err="1">
                <a:solidFill>
                  <a:schemeClr val="bg1">
                    <a:lumMod val="65000"/>
                  </a:schemeClr>
                </a:solidFill>
              </a:rPr>
              <a:t>Phys</a:t>
            </a:r>
            <a:r>
              <a:rPr lang="it-IT" sz="1200" i="1" dirty="0">
                <a:solidFill>
                  <a:schemeClr val="bg1">
                    <a:lumMod val="65000"/>
                  </a:schemeClr>
                </a:solidFill>
              </a:rPr>
              <a:t>. Rev. E 55, 7565- 7590 (1997)</a:t>
            </a:r>
            <a:endParaRPr sz="1200" i="1" dirty="0">
              <a:solidFill>
                <a:schemeClr val="bg1">
                  <a:lumMod val="65000"/>
                </a:schemeClr>
              </a:solidFill>
            </a:endParaRPr>
          </a:p>
        </p:txBody>
      </p:sp>
      <p:sp>
        <p:nvSpPr>
          <p:cNvPr id="10" name="CasellaDiTesto 24">
            <a:extLst>
              <a:ext uri="{FF2B5EF4-FFF2-40B4-BE49-F238E27FC236}">
                <a16:creationId xmlns:a16="http://schemas.microsoft.com/office/drawing/2014/main" id="{890ED439-866C-225C-9141-31B33EAD9637}"/>
              </a:ext>
            </a:extLst>
          </p:cNvPr>
          <p:cNvSpPr txBox="1"/>
          <p:nvPr/>
        </p:nvSpPr>
        <p:spPr>
          <a:xfrm>
            <a:off x="160014" y="5581578"/>
            <a:ext cx="3320140" cy="276999"/>
          </a:xfrm>
          <a:prstGeom prst="rect">
            <a:avLst/>
          </a:prstGeom>
          <a:noFill/>
        </p:spPr>
        <p:txBody>
          <a:bodyPr wrap="none" rtlCol="0">
            <a:spAutoFit/>
          </a:bodyPr>
          <a:lstStyle/>
          <a:p>
            <a:r>
              <a:rPr lang="it-IT" sz="1200" i="1" dirty="0">
                <a:solidFill>
                  <a:schemeClr val="bg1">
                    <a:lumMod val="65000"/>
                  </a:schemeClr>
                </a:solidFill>
              </a:rPr>
              <a:t>[*] M. Ferrario et al., SLAC-PUB-8400, (2000) </a:t>
            </a:r>
            <a:endParaRPr sz="1200" i="1" dirty="0">
              <a:solidFill>
                <a:schemeClr val="bg1">
                  <a:lumMod val="65000"/>
                </a:schemeClr>
              </a:solidFill>
            </a:endParaRPr>
          </a:p>
        </p:txBody>
      </p:sp>
      <p:sp>
        <p:nvSpPr>
          <p:cNvPr id="11" name="CasellaDiTesto 25">
            <a:extLst>
              <a:ext uri="{FF2B5EF4-FFF2-40B4-BE49-F238E27FC236}">
                <a16:creationId xmlns:a16="http://schemas.microsoft.com/office/drawing/2014/main" id="{63AF1567-77F3-DEB3-B028-736918A34461}"/>
              </a:ext>
            </a:extLst>
          </p:cNvPr>
          <p:cNvSpPr txBox="1"/>
          <p:nvPr/>
        </p:nvSpPr>
        <p:spPr>
          <a:xfrm>
            <a:off x="147314" y="5770580"/>
            <a:ext cx="5076839" cy="276999"/>
          </a:xfrm>
          <a:prstGeom prst="rect">
            <a:avLst/>
          </a:prstGeom>
          <a:noFill/>
        </p:spPr>
        <p:txBody>
          <a:bodyPr wrap="none" rtlCol="0">
            <a:spAutoFit/>
          </a:bodyPr>
          <a:lstStyle/>
          <a:p>
            <a:r>
              <a:rPr lang="it-IT" sz="1200" i="1" dirty="0">
                <a:solidFill>
                  <a:schemeClr val="bg1">
                    <a:lumMod val="65000"/>
                  </a:schemeClr>
                </a:solidFill>
              </a:rPr>
              <a:t>[*] C. </a:t>
            </a:r>
            <a:r>
              <a:rPr lang="it-IT" sz="1200" i="1" dirty="0" err="1">
                <a:solidFill>
                  <a:schemeClr val="bg1">
                    <a:lumMod val="65000"/>
                  </a:schemeClr>
                </a:solidFill>
              </a:rPr>
              <a:t>Ronsivalle</a:t>
            </a:r>
            <a:r>
              <a:rPr lang="it-IT" sz="1200" i="1" dirty="0">
                <a:solidFill>
                  <a:schemeClr val="bg1">
                    <a:lumMod val="65000"/>
                  </a:schemeClr>
                </a:solidFill>
              </a:rPr>
              <a:t> et al., </a:t>
            </a:r>
            <a:r>
              <a:rPr lang="it-IT" sz="1200" i="1" dirty="0" err="1">
                <a:solidFill>
                  <a:schemeClr val="bg1">
                    <a:lumMod val="65000"/>
                  </a:schemeClr>
                </a:solidFill>
              </a:rPr>
              <a:t>Proceedings</a:t>
            </a:r>
            <a:r>
              <a:rPr lang="it-IT" sz="1200" i="1" dirty="0">
                <a:solidFill>
                  <a:schemeClr val="bg1">
                    <a:lumMod val="65000"/>
                  </a:schemeClr>
                </a:solidFill>
              </a:rPr>
              <a:t> of EPAC08, Genoa, </a:t>
            </a:r>
            <a:r>
              <a:rPr lang="it-IT" sz="1200" i="1" dirty="0" err="1">
                <a:solidFill>
                  <a:schemeClr val="bg1">
                    <a:lumMod val="65000"/>
                  </a:schemeClr>
                </a:solidFill>
              </a:rPr>
              <a:t>Italy</a:t>
            </a:r>
            <a:r>
              <a:rPr lang="it-IT" sz="1200" i="1" dirty="0">
                <a:solidFill>
                  <a:schemeClr val="bg1">
                    <a:lumMod val="65000"/>
                  </a:schemeClr>
                </a:solidFill>
              </a:rPr>
              <a:t> MOZAG01</a:t>
            </a:r>
            <a:endParaRPr sz="1200" i="1" dirty="0">
              <a:solidFill>
                <a:schemeClr val="bg1">
                  <a:lumMod val="65000"/>
                </a:schemeClr>
              </a:solidFill>
            </a:endParaRPr>
          </a:p>
        </p:txBody>
      </p:sp>
      <p:pic>
        <p:nvPicPr>
          <p:cNvPr id="12" name="Picture 24" descr="Logo&#10;&#10;Description automatically generated">
            <a:extLst>
              <a:ext uri="{FF2B5EF4-FFF2-40B4-BE49-F238E27FC236}">
                <a16:creationId xmlns:a16="http://schemas.microsoft.com/office/drawing/2014/main" id="{96115702-54EB-5AF8-E059-6C297F3E7B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8" descr="Logo&#10;&#10;Description automatically generated with low confidence">
            <a:extLst>
              <a:ext uri="{FF2B5EF4-FFF2-40B4-BE49-F238E27FC236}">
                <a16:creationId xmlns:a16="http://schemas.microsoft.com/office/drawing/2014/main" id="{E04D7F1B-A935-038B-176F-99A594428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descr="Logo, icon&#10;&#10;Description automatically generated">
            <a:extLst>
              <a:ext uri="{FF2B5EF4-FFF2-40B4-BE49-F238E27FC236}">
                <a16:creationId xmlns:a16="http://schemas.microsoft.com/office/drawing/2014/main" id="{D824A6DB-3333-F168-999A-8461EDFC11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253B8DD-854C-0AE9-0490-66C2E27A7F59}"/>
              </a:ext>
            </a:extLst>
          </p:cNvPr>
          <p:cNvSpPr txBox="1"/>
          <p:nvPr/>
        </p:nvSpPr>
        <p:spPr>
          <a:xfrm>
            <a:off x="106942" y="4896709"/>
            <a:ext cx="4476615" cy="738664"/>
          </a:xfrm>
          <a:prstGeom prst="rect">
            <a:avLst/>
          </a:prstGeom>
          <a:noFill/>
        </p:spPr>
        <p:txBody>
          <a:bodyPr wrap="square" rtlCol="0">
            <a:spAutoFit/>
          </a:bodyPr>
          <a:lstStyle/>
          <a:p>
            <a:pPr algn="ctr"/>
            <a:r>
              <a:rPr lang="it-IT" sz="1400" dirty="0">
                <a:solidFill>
                  <a:srgbClr val="000000"/>
                </a:solidFill>
              </a:rPr>
              <a:t>the </a:t>
            </a:r>
            <a:r>
              <a:rPr lang="it-IT" sz="1400" dirty="0" err="1">
                <a:solidFill>
                  <a:srgbClr val="000000"/>
                </a:solidFill>
              </a:rPr>
              <a:t>space</a:t>
            </a:r>
            <a:r>
              <a:rPr lang="it-IT" sz="1400" dirty="0">
                <a:solidFill>
                  <a:srgbClr val="000000"/>
                </a:solidFill>
              </a:rPr>
              <a:t> </a:t>
            </a:r>
            <a:r>
              <a:rPr lang="it-IT" sz="1400" dirty="0" err="1">
                <a:solidFill>
                  <a:srgbClr val="000000"/>
                </a:solidFill>
              </a:rPr>
              <a:t>charge</a:t>
            </a:r>
            <a:r>
              <a:rPr lang="it-IT" sz="1400" dirty="0">
                <a:solidFill>
                  <a:srgbClr val="000000"/>
                </a:solidFill>
              </a:rPr>
              <a:t> </a:t>
            </a:r>
            <a:r>
              <a:rPr lang="it-IT" sz="1400" dirty="0" err="1">
                <a:solidFill>
                  <a:srgbClr val="000000"/>
                </a:solidFill>
              </a:rPr>
              <a:t>dominated</a:t>
            </a:r>
            <a:r>
              <a:rPr lang="it-IT" sz="1400" dirty="0">
                <a:solidFill>
                  <a:srgbClr val="000000"/>
                </a:solidFill>
              </a:rPr>
              <a:t> </a:t>
            </a:r>
            <a:r>
              <a:rPr lang="it-IT" sz="1400" dirty="0" err="1">
                <a:solidFill>
                  <a:srgbClr val="000000"/>
                </a:solidFill>
              </a:rPr>
              <a:t>waist</a:t>
            </a:r>
            <a:r>
              <a:rPr lang="it-IT" sz="1400" dirty="0">
                <a:solidFill>
                  <a:srgbClr val="000000"/>
                </a:solidFill>
              </a:rPr>
              <a:t> </a:t>
            </a:r>
            <a:r>
              <a:rPr lang="it-IT" sz="1400" dirty="0" err="1">
                <a:solidFill>
                  <a:srgbClr val="000000"/>
                </a:solidFill>
              </a:rPr>
              <a:t>is</a:t>
            </a:r>
            <a:r>
              <a:rPr lang="it-IT" sz="1400" dirty="0">
                <a:solidFill>
                  <a:srgbClr val="000000"/>
                </a:solidFill>
              </a:rPr>
              <a:t> </a:t>
            </a:r>
            <a:r>
              <a:rPr lang="it-IT" sz="1400" dirty="0" err="1">
                <a:solidFill>
                  <a:srgbClr val="000000"/>
                </a:solidFill>
              </a:rPr>
              <a:t>rached</a:t>
            </a:r>
            <a:r>
              <a:rPr lang="it-IT" sz="1400" dirty="0">
                <a:solidFill>
                  <a:srgbClr val="000000"/>
                </a:solidFill>
              </a:rPr>
              <a:t> </a:t>
            </a:r>
            <a:r>
              <a:rPr lang="it-IT" sz="1400" dirty="0" err="1">
                <a:solidFill>
                  <a:srgbClr val="000000"/>
                </a:solidFill>
              </a:rPr>
              <a:t>at</a:t>
            </a:r>
            <a:r>
              <a:rPr lang="it-IT" sz="1400" dirty="0">
                <a:solidFill>
                  <a:srgbClr val="000000"/>
                </a:solidFill>
              </a:rPr>
              <a:t> </a:t>
            </a:r>
            <a:r>
              <a:rPr lang="it-IT" sz="1400" dirty="0" err="1">
                <a:solidFill>
                  <a:srgbClr val="000000"/>
                </a:solidFill>
              </a:rPr>
              <a:t>different</a:t>
            </a:r>
            <a:r>
              <a:rPr lang="it-IT" sz="1400" dirty="0">
                <a:solidFill>
                  <a:srgbClr val="000000"/>
                </a:solidFill>
              </a:rPr>
              <a:t> position by the head and the </a:t>
            </a:r>
            <a:r>
              <a:rPr lang="it-IT" sz="1400" dirty="0" err="1">
                <a:solidFill>
                  <a:srgbClr val="000000"/>
                </a:solidFill>
              </a:rPr>
              <a:t>tail</a:t>
            </a:r>
            <a:r>
              <a:rPr lang="it-IT" sz="1400" dirty="0">
                <a:solidFill>
                  <a:srgbClr val="000000"/>
                </a:solidFill>
              </a:rPr>
              <a:t> slices of the </a:t>
            </a:r>
            <a:r>
              <a:rPr lang="it-IT" sz="1400" dirty="0" err="1">
                <a:solidFill>
                  <a:srgbClr val="000000"/>
                </a:solidFill>
              </a:rPr>
              <a:t>bunch</a:t>
            </a:r>
            <a:endParaRPr lang="en-IT" sz="1400" dirty="0">
              <a:solidFill>
                <a:srgbClr val="000000"/>
              </a:solidFill>
            </a:endParaRPr>
          </a:p>
        </p:txBody>
      </p:sp>
      <p:sp>
        <p:nvSpPr>
          <p:cNvPr id="18" name="CasellaDiTesto 14">
            <a:extLst>
              <a:ext uri="{FF2B5EF4-FFF2-40B4-BE49-F238E27FC236}">
                <a16:creationId xmlns:a16="http://schemas.microsoft.com/office/drawing/2014/main" id="{5CCF1071-61F3-394B-58AF-8A695BB1468A}"/>
              </a:ext>
            </a:extLst>
          </p:cNvPr>
          <p:cNvSpPr txBox="1"/>
          <p:nvPr/>
        </p:nvSpPr>
        <p:spPr>
          <a:xfrm>
            <a:off x="9327367" y="1130356"/>
            <a:ext cx="2612177" cy="1200329"/>
          </a:xfrm>
          <a:prstGeom prst="rect">
            <a:avLst/>
          </a:prstGeom>
          <a:noFill/>
        </p:spPr>
        <p:txBody>
          <a:bodyPr wrap="square" rtlCol="0">
            <a:spAutoFit/>
          </a:bodyPr>
          <a:lstStyle/>
          <a:p>
            <a:pPr algn="just"/>
            <a:r>
              <a:rPr lang="it-IT" sz="1200" dirty="0">
                <a:solidFill>
                  <a:schemeClr val="bg1">
                    <a:lumMod val="65000"/>
                  </a:schemeClr>
                </a:solidFill>
              </a:rPr>
              <a:t>[*]Ferrario, M.; et al. Direct </a:t>
            </a:r>
            <a:r>
              <a:rPr lang="it-IT" sz="1200" dirty="0" err="1">
                <a:solidFill>
                  <a:schemeClr val="bg1">
                    <a:lumMod val="65000"/>
                  </a:schemeClr>
                </a:solidFill>
              </a:rPr>
              <a:t>measurement</a:t>
            </a:r>
            <a:r>
              <a:rPr lang="it-IT" sz="1200" dirty="0">
                <a:solidFill>
                  <a:schemeClr val="bg1">
                    <a:lumMod val="65000"/>
                  </a:schemeClr>
                </a:solidFill>
              </a:rPr>
              <a:t> of the double </a:t>
            </a:r>
            <a:r>
              <a:rPr lang="it-IT" sz="1200" dirty="0" err="1">
                <a:solidFill>
                  <a:schemeClr val="bg1">
                    <a:lumMod val="65000"/>
                  </a:schemeClr>
                </a:solidFill>
              </a:rPr>
              <a:t>emittance</a:t>
            </a:r>
            <a:r>
              <a:rPr lang="it-IT" sz="1200" dirty="0">
                <a:solidFill>
                  <a:schemeClr val="bg1">
                    <a:lumMod val="65000"/>
                  </a:schemeClr>
                </a:solidFill>
              </a:rPr>
              <a:t> minimum in the </a:t>
            </a:r>
            <a:r>
              <a:rPr lang="it-IT" sz="1200" dirty="0" err="1">
                <a:solidFill>
                  <a:schemeClr val="bg1">
                    <a:lumMod val="65000"/>
                  </a:schemeClr>
                </a:solidFill>
              </a:rPr>
              <a:t>beam</a:t>
            </a:r>
            <a:r>
              <a:rPr lang="it-IT" sz="1200" dirty="0">
                <a:solidFill>
                  <a:schemeClr val="bg1">
                    <a:lumMod val="65000"/>
                  </a:schemeClr>
                </a:solidFill>
              </a:rPr>
              <a:t> </a:t>
            </a:r>
            <a:r>
              <a:rPr lang="it-IT" sz="1200" dirty="0" err="1">
                <a:solidFill>
                  <a:schemeClr val="bg1">
                    <a:lumMod val="65000"/>
                  </a:schemeClr>
                </a:solidFill>
              </a:rPr>
              <a:t>dynamics</a:t>
            </a:r>
            <a:r>
              <a:rPr lang="it-IT" sz="1200" dirty="0">
                <a:solidFill>
                  <a:schemeClr val="bg1">
                    <a:lumMod val="65000"/>
                  </a:schemeClr>
                </a:solidFill>
              </a:rPr>
              <a:t> of the </a:t>
            </a:r>
            <a:r>
              <a:rPr lang="it-IT" sz="1200" dirty="0" err="1">
                <a:solidFill>
                  <a:schemeClr val="bg1">
                    <a:lumMod val="65000"/>
                  </a:schemeClr>
                </a:solidFill>
              </a:rPr>
              <a:t>sparc</a:t>
            </a:r>
            <a:r>
              <a:rPr lang="it-IT" sz="1200" dirty="0">
                <a:solidFill>
                  <a:schemeClr val="bg1">
                    <a:lumMod val="65000"/>
                  </a:schemeClr>
                </a:solidFill>
              </a:rPr>
              <a:t> high-</a:t>
            </a:r>
            <a:r>
              <a:rPr lang="it-IT" sz="1200" dirty="0" err="1">
                <a:solidFill>
                  <a:schemeClr val="bg1">
                    <a:lumMod val="65000"/>
                  </a:schemeClr>
                </a:solidFill>
              </a:rPr>
              <a:t>brightness</a:t>
            </a:r>
            <a:r>
              <a:rPr lang="it-IT" sz="1200" dirty="0">
                <a:solidFill>
                  <a:schemeClr val="bg1">
                    <a:lumMod val="65000"/>
                  </a:schemeClr>
                </a:solidFill>
              </a:rPr>
              <a:t> </a:t>
            </a:r>
            <a:r>
              <a:rPr lang="it-IT" sz="1200" dirty="0" err="1">
                <a:solidFill>
                  <a:schemeClr val="bg1">
                    <a:lumMod val="65000"/>
                  </a:schemeClr>
                </a:solidFill>
              </a:rPr>
              <a:t>photoinjector</a:t>
            </a:r>
            <a:r>
              <a:rPr lang="it-IT" sz="1200" dirty="0">
                <a:solidFill>
                  <a:schemeClr val="bg1">
                    <a:lumMod val="65000"/>
                  </a:schemeClr>
                </a:solidFill>
              </a:rPr>
              <a:t>. </a:t>
            </a:r>
            <a:r>
              <a:rPr lang="it-IT" sz="1200" dirty="0" err="1">
                <a:solidFill>
                  <a:schemeClr val="bg1">
                    <a:lumMod val="65000"/>
                  </a:schemeClr>
                </a:solidFill>
              </a:rPr>
              <a:t>Phys</a:t>
            </a:r>
            <a:r>
              <a:rPr lang="it-IT" sz="1200" dirty="0">
                <a:solidFill>
                  <a:schemeClr val="bg1">
                    <a:lumMod val="65000"/>
                  </a:schemeClr>
                </a:solidFill>
              </a:rPr>
              <a:t>. Rev. </a:t>
            </a:r>
            <a:r>
              <a:rPr lang="it-IT" sz="1200" dirty="0" err="1">
                <a:solidFill>
                  <a:schemeClr val="bg1">
                    <a:lumMod val="65000"/>
                  </a:schemeClr>
                </a:solidFill>
              </a:rPr>
              <a:t>Lett</a:t>
            </a:r>
            <a:r>
              <a:rPr lang="it-IT" sz="1200" dirty="0">
                <a:solidFill>
                  <a:schemeClr val="bg1">
                    <a:lumMod val="65000"/>
                  </a:schemeClr>
                </a:solidFill>
              </a:rPr>
              <a:t>. 2007, 99, 234801. </a:t>
            </a:r>
            <a:endParaRPr sz="1200" dirty="0">
              <a:solidFill>
                <a:schemeClr val="bg1">
                  <a:lumMod val="65000"/>
                </a:schemeClr>
              </a:solidFill>
            </a:endParaRPr>
          </a:p>
        </p:txBody>
      </p:sp>
      <p:pic>
        <p:nvPicPr>
          <p:cNvPr id="20" name="Picture 19" descr="A graph with red and blue lines&#10;&#10;Description automatically generated">
            <a:extLst>
              <a:ext uri="{FF2B5EF4-FFF2-40B4-BE49-F238E27FC236}">
                <a16:creationId xmlns:a16="http://schemas.microsoft.com/office/drawing/2014/main" id="{C8F6E6C9-3D1A-2921-B0CA-368F5570469A}"/>
              </a:ext>
            </a:extLst>
          </p:cNvPr>
          <p:cNvPicPr>
            <a:picLocks noChangeAspect="1"/>
          </p:cNvPicPr>
          <p:nvPr/>
        </p:nvPicPr>
        <p:blipFill>
          <a:blip r:embed="rId9">
            <a:alphaModFix amt="70000"/>
          </a:blip>
          <a:stretch>
            <a:fillRect/>
          </a:stretch>
        </p:blipFill>
        <p:spPr>
          <a:xfrm>
            <a:off x="9336644" y="2338725"/>
            <a:ext cx="2602900" cy="2026511"/>
          </a:xfrm>
          <a:prstGeom prst="rect">
            <a:avLst/>
          </a:prstGeom>
        </p:spPr>
      </p:pic>
      <p:sp>
        <p:nvSpPr>
          <p:cNvPr id="21" name="TextBox 20">
            <a:extLst>
              <a:ext uri="{FF2B5EF4-FFF2-40B4-BE49-F238E27FC236}">
                <a16:creationId xmlns:a16="http://schemas.microsoft.com/office/drawing/2014/main" id="{523C5782-AB1F-07CD-FBD7-D1B0F50346C4}"/>
              </a:ext>
            </a:extLst>
          </p:cNvPr>
          <p:cNvSpPr txBox="1"/>
          <p:nvPr/>
        </p:nvSpPr>
        <p:spPr>
          <a:xfrm>
            <a:off x="9643440" y="4896709"/>
            <a:ext cx="1980029" cy="646331"/>
          </a:xfrm>
          <a:prstGeom prst="rect">
            <a:avLst/>
          </a:prstGeom>
          <a:solidFill>
            <a:schemeClr val="tx2">
              <a:lumMod val="20000"/>
              <a:lumOff val="80000"/>
            </a:schemeClr>
          </a:solidFill>
          <a:ln>
            <a:solidFill>
              <a:schemeClr val="tx1"/>
            </a:solidFill>
          </a:ln>
        </p:spPr>
        <p:txBody>
          <a:bodyPr wrap="none" rtlCol="0">
            <a:spAutoFit/>
          </a:bodyPr>
          <a:lstStyle/>
          <a:p>
            <a:pPr algn="ctr"/>
            <a:r>
              <a:rPr lang="en-IT" sz="1800" b="1" i="1" dirty="0">
                <a:solidFill>
                  <a:srgbClr val="000000"/>
                </a:solidFill>
              </a:rPr>
              <a:t>Correlated slice </a:t>
            </a:r>
          </a:p>
          <a:p>
            <a:pPr algn="ctr"/>
            <a:r>
              <a:rPr lang="en-IT" sz="1800" b="1" i="1" dirty="0">
                <a:solidFill>
                  <a:srgbClr val="000000"/>
                </a:solidFill>
              </a:rPr>
              <a:t>emittance</a:t>
            </a:r>
          </a:p>
        </p:txBody>
      </p:sp>
    </p:spTree>
    <p:extLst>
      <p:ext uri="{BB962C8B-B14F-4D97-AF65-F5344CB8AC3E}">
        <p14:creationId xmlns:p14="http://schemas.microsoft.com/office/powerpoint/2010/main" val="38051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8"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8566D919-4684-8E40-8164-BFEB816AEC4A}"/>
              </a:ext>
            </a:extLst>
          </p:cNvPr>
          <p:cNvPicPr>
            <a:picLocks noChangeAspect="1"/>
          </p:cNvPicPr>
          <p:nvPr/>
        </p:nvPicPr>
        <p:blipFill>
          <a:blip r:embed="rId3"/>
          <a:stretch>
            <a:fillRect/>
          </a:stretch>
        </p:blipFill>
        <p:spPr>
          <a:xfrm>
            <a:off x="9660071" y="988009"/>
            <a:ext cx="2360713" cy="1814989"/>
          </a:xfrm>
          <a:prstGeom prst="rect">
            <a:avLst/>
          </a:prstGeom>
        </p:spPr>
      </p:pic>
      <p:sp>
        <p:nvSpPr>
          <p:cNvPr id="5" name="CasellaDiTesto 4">
            <a:extLst>
              <a:ext uri="{FF2B5EF4-FFF2-40B4-BE49-F238E27FC236}">
                <a16:creationId xmlns:a16="http://schemas.microsoft.com/office/drawing/2014/main" id="{935CA878-4F77-5343-81B5-0422C76154C1}"/>
              </a:ext>
            </a:extLst>
          </p:cNvPr>
          <p:cNvSpPr txBox="1"/>
          <p:nvPr/>
        </p:nvSpPr>
        <p:spPr>
          <a:xfrm>
            <a:off x="2407040" y="67859"/>
            <a:ext cx="7312815" cy="1077218"/>
          </a:xfrm>
          <a:prstGeom prst="rect">
            <a:avLst/>
          </a:prstGeom>
          <a:noFill/>
        </p:spPr>
        <p:txBody>
          <a:bodyPr wrap="square" rtlCol="0" anchor="t">
            <a:spAutoFit/>
          </a:bodyPr>
          <a:lstStyle/>
          <a:p>
            <a:pPr algn="ctr"/>
            <a:r>
              <a:rPr lang="en-GB" sz="3200" b="1" dirty="0">
                <a:solidFill>
                  <a:schemeClr val="tx1"/>
                </a:solidFill>
                <a:latin typeface="+mj-lt"/>
              </a:rPr>
              <a:t>Double emittance minimum: </a:t>
            </a:r>
            <a:r>
              <a:rPr lang="en-GB" sz="3200" b="1" dirty="0" err="1">
                <a:solidFill>
                  <a:schemeClr val="tx1"/>
                </a:solidFill>
                <a:latin typeface="+mj-lt"/>
              </a:rPr>
              <a:t>Floettmann</a:t>
            </a:r>
            <a:endParaRPr lang="en-GB" sz="3200" b="1" dirty="0">
              <a:solidFill>
                <a:schemeClr val="tx1"/>
              </a:solidFill>
              <a:latin typeface="+mj-lt"/>
            </a:endParaRPr>
          </a:p>
        </p:txBody>
      </p:sp>
      <p:sp>
        <p:nvSpPr>
          <p:cNvPr id="11" name="CasellaDiTesto 10">
            <a:extLst>
              <a:ext uri="{FF2B5EF4-FFF2-40B4-BE49-F238E27FC236}">
                <a16:creationId xmlns:a16="http://schemas.microsoft.com/office/drawing/2014/main" id="{5F9C94EA-7BC4-934E-B5FE-B29092CDCD54}"/>
              </a:ext>
            </a:extLst>
          </p:cNvPr>
          <p:cNvSpPr txBox="1"/>
          <p:nvPr/>
        </p:nvSpPr>
        <p:spPr>
          <a:xfrm>
            <a:off x="3084949" y="1220852"/>
            <a:ext cx="7312815" cy="584775"/>
          </a:xfrm>
          <a:prstGeom prst="rect">
            <a:avLst/>
          </a:prstGeom>
          <a:noFill/>
        </p:spPr>
        <p:txBody>
          <a:bodyPr wrap="square" rtlCol="0">
            <a:spAutoFit/>
          </a:bodyPr>
          <a:lstStyle/>
          <a:p>
            <a:pPr algn="ctr"/>
            <a:r>
              <a:rPr lang="en-GB" sz="1600" dirty="0">
                <a:solidFill>
                  <a:srgbClr val="000000"/>
                </a:solidFill>
              </a:rPr>
              <a:t>The emittance of the beam is formed by a superposition of the slices with their respective orientation and form in phase space</a:t>
            </a:r>
          </a:p>
        </p:txBody>
      </p:sp>
      <p:cxnSp>
        <p:nvCxnSpPr>
          <p:cNvPr id="12" name="Connettore 2 11">
            <a:extLst>
              <a:ext uri="{FF2B5EF4-FFF2-40B4-BE49-F238E27FC236}">
                <a16:creationId xmlns:a16="http://schemas.microsoft.com/office/drawing/2014/main" id="{AB1D5FE3-2E0E-0B44-8D37-77BC1A655EC3}"/>
              </a:ext>
            </a:extLst>
          </p:cNvPr>
          <p:cNvCxnSpPr>
            <a:cxnSpLocks/>
          </p:cNvCxnSpPr>
          <p:nvPr/>
        </p:nvCxnSpPr>
        <p:spPr>
          <a:xfrm>
            <a:off x="6284047" y="1864473"/>
            <a:ext cx="0" cy="3986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CFD1A15C-4B29-004B-B29B-D1B7062EF306}"/>
              </a:ext>
            </a:extLst>
          </p:cNvPr>
          <p:cNvSpPr txBox="1"/>
          <p:nvPr/>
        </p:nvSpPr>
        <p:spPr>
          <a:xfrm>
            <a:off x="4258134" y="2324980"/>
            <a:ext cx="4677909" cy="307777"/>
          </a:xfrm>
          <a:prstGeom prst="rect">
            <a:avLst/>
          </a:prstGeom>
          <a:noFill/>
        </p:spPr>
        <p:txBody>
          <a:bodyPr wrap="square" rtlCol="0">
            <a:spAutoFit/>
          </a:bodyPr>
          <a:lstStyle/>
          <a:p>
            <a:r>
              <a:rPr lang="en-GB" sz="1400" dirty="0">
                <a:solidFill>
                  <a:srgbClr val="000000"/>
                </a:solidFill>
              </a:rPr>
              <a:t>To understand the emittance growth</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5AF86B0D-64C5-A344-A079-B2B7DE7E2497}"/>
                  </a:ext>
                </a:extLst>
              </p:cNvPr>
              <p:cNvSpPr txBox="1"/>
              <p:nvPr/>
            </p:nvSpPr>
            <p:spPr>
              <a:xfrm>
                <a:off x="7485097" y="2222427"/>
                <a:ext cx="1425455" cy="5148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600" b="0" i="1" smtClean="0">
                          <a:solidFill>
                            <a:srgbClr val="000000"/>
                          </a:solidFill>
                          <a:latin typeface="Cambria Math" panose="02040503050406030204" pitchFamily="18" charset="0"/>
                        </a:rPr>
                        <m:t>𝑚</m:t>
                      </m:r>
                      <m:r>
                        <a:rPr lang="it-IT" sz="1600" b="0" i="1" smtClean="0">
                          <a:solidFill>
                            <a:srgbClr val="000000"/>
                          </a:solidFill>
                          <a:latin typeface="Cambria Math" panose="02040503050406030204" pitchFamily="18" charset="0"/>
                        </a:rPr>
                        <m:t>= </m:t>
                      </m:r>
                      <m:f>
                        <m:fPr>
                          <m:ctrlPr>
                            <a:rPr lang="it-IT" sz="1600" b="0" i="1" smtClean="0">
                              <a:solidFill>
                                <a:srgbClr val="000000"/>
                              </a:solidFill>
                              <a:latin typeface="Cambria Math" panose="02040503050406030204" pitchFamily="18" charset="0"/>
                            </a:rPr>
                          </m:ctrlPr>
                        </m:fPr>
                        <m:num>
                          <m:d>
                            <m:dPr>
                              <m:begChr m:val="⟨"/>
                              <m:endChr m:val=""/>
                              <m:ctrlPr>
                                <a:rPr lang="it-IT" sz="1600" i="1" smtClean="0">
                                  <a:solidFill>
                                    <a:srgbClr val="000000"/>
                                  </a:solidFill>
                                  <a:latin typeface="Cambria Math" panose="02040503050406030204" pitchFamily="18" charset="0"/>
                                </a:rPr>
                              </m:ctrlPr>
                            </m:dPr>
                            <m:e>
                              <m:d>
                                <m:dPr>
                                  <m:begChr m:val=""/>
                                  <m:endChr m:val="⟩"/>
                                  <m:ctrlPr>
                                    <a:rPr lang="it-IT" sz="1600" i="1" smtClean="0">
                                      <a:solidFill>
                                        <a:srgbClr val="000000"/>
                                      </a:solidFill>
                                      <a:latin typeface="Cambria Math" panose="02040503050406030204" pitchFamily="18" charset="0"/>
                                    </a:rPr>
                                  </m:ctrlPr>
                                </m:dPr>
                                <m:e>
                                  <m:r>
                                    <a:rPr lang="it-IT" sz="1600" i="1">
                                      <a:solidFill>
                                        <a:srgbClr val="000000"/>
                                      </a:solidFill>
                                      <a:latin typeface="Cambria Math" panose="02040503050406030204" pitchFamily="18" charset="0"/>
                                    </a:rPr>
                                    <m:t>𝑥𝑥</m:t>
                                  </m:r>
                                  <m:r>
                                    <a:rPr lang="it-IT" sz="1600" b="0" i="1" smtClean="0">
                                      <a:solidFill>
                                        <a:srgbClr val="000000"/>
                                      </a:solidFill>
                                      <a:latin typeface="Cambria Math" panose="02040503050406030204" pitchFamily="18" charset="0"/>
                                    </a:rPr>
                                    <m:t>′</m:t>
                                  </m:r>
                                </m:e>
                              </m:d>
                            </m:e>
                          </m:d>
                        </m:num>
                        <m:den>
                          <m:d>
                            <m:dPr>
                              <m:begChr m:val="⟨"/>
                              <m:endChr m:val=""/>
                              <m:ctrlPr>
                                <a:rPr lang="it-IT" sz="1600" i="1">
                                  <a:solidFill>
                                    <a:srgbClr val="000000"/>
                                  </a:solidFill>
                                  <a:latin typeface="Cambria Math" panose="02040503050406030204" pitchFamily="18" charset="0"/>
                                </a:rPr>
                              </m:ctrlPr>
                            </m:dPr>
                            <m:e>
                              <m:d>
                                <m:dPr>
                                  <m:begChr m:val=""/>
                                  <m:endChr m:val="⟩"/>
                                  <m:ctrlPr>
                                    <a:rPr lang="it-IT" sz="1600" i="1">
                                      <a:solidFill>
                                        <a:srgbClr val="000000"/>
                                      </a:solidFill>
                                      <a:latin typeface="Cambria Math" panose="02040503050406030204" pitchFamily="18" charset="0"/>
                                    </a:rPr>
                                  </m:ctrlPr>
                                </m:dPr>
                                <m:e>
                                  <m:sSup>
                                    <m:sSupPr>
                                      <m:ctrlPr>
                                        <a:rPr lang="it-IT" sz="1600" b="0" i="1" smtClean="0">
                                          <a:solidFill>
                                            <a:srgbClr val="000000"/>
                                          </a:solidFill>
                                          <a:latin typeface="Cambria Math" panose="02040503050406030204" pitchFamily="18" charset="0"/>
                                        </a:rPr>
                                      </m:ctrlPr>
                                    </m:sSupPr>
                                    <m:e>
                                      <m:r>
                                        <a:rPr lang="it-IT" sz="1600" i="1">
                                          <a:solidFill>
                                            <a:srgbClr val="000000"/>
                                          </a:solidFill>
                                          <a:latin typeface="Cambria Math" panose="02040503050406030204" pitchFamily="18" charset="0"/>
                                        </a:rPr>
                                        <m:t>𝑥</m:t>
                                      </m:r>
                                    </m:e>
                                    <m:sup>
                                      <m:r>
                                        <a:rPr lang="it-IT" sz="1600" b="0" i="1" smtClean="0">
                                          <a:solidFill>
                                            <a:srgbClr val="000000"/>
                                          </a:solidFill>
                                          <a:latin typeface="Cambria Math" panose="02040503050406030204" pitchFamily="18" charset="0"/>
                                        </a:rPr>
                                        <m:t>2</m:t>
                                      </m:r>
                                    </m:sup>
                                  </m:sSup>
                                </m:e>
                              </m:d>
                            </m:e>
                          </m:d>
                        </m:den>
                      </m:f>
                      <m:r>
                        <a:rPr lang="it-IT" sz="1600" b="0" i="1" smtClean="0">
                          <a:solidFill>
                            <a:srgbClr val="000000"/>
                          </a:solidFill>
                          <a:latin typeface="Cambria Math" panose="02040503050406030204" pitchFamily="18" charset="0"/>
                        </a:rPr>
                        <m:t>=</m:t>
                      </m:r>
                      <m:f>
                        <m:fPr>
                          <m:ctrlPr>
                            <a:rPr lang="it-IT" sz="1600" b="0" i="1" smtClean="0">
                              <a:solidFill>
                                <a:srgbClr val="000000"/>
                              </a:solidFill>
                              <a:latin typeface="Cambria Math" panose="02040503050406030204" pitchFamily="18" charset="0"/>
                            </a:rPr>
                          </m:ctrlPr>
                        </m:fPr>
                        <m:num>
                          <m:sSup>
                            <m:sSupPr>
                              <m:ctrlPr>
                                <a:rPr lang="it-IT" sz="1600" b="0" i="1" smtClean="0">
                                  <a:solidFill>
                                    <a:srgbClr val="000000"/>
                                  </a:solidFill>
                                  <a:latin typeface="Cambria Math" panose="02040503050406030204" pitchFamily="18" charset="0"/>
                                </a:rPr>
                              </m:ctrlPr>
                            </m:sSupPr>
                            <m:e>
                              <m:r>
                                <a:rPr lang="it-IT" sz="1600" b="0" i="1" smtClean="0">
                                  <a:solidFill>
                                    <a:srgbClr val="000000"/>
                                  </a:solidFill>
                                  <a:latin typeface="Cambria Math" panose="02040503050406030204" pitchFamily="18" charset="0"/>
                                </a:rPr>
                                <m:t>𝜎</m:t>
                              </m:r>
                            </m:e>
                            <m:sup>
                              <m:r>
                                <a:rPr lang="it-IT" sz="1600" b="0" i="1" smtClean="0">
                                  <a:solidFill>
                                    <a:srgbClr val="000000"/>
                                  </a:solidFill>
                                  <a:latin typeface="Cambria Math" panose="02040503050406030204" pitchFamily="18" charset="0"/>
                                </a:rPr>
                                <m:t>′</m:t>
                              </m:r>
                            </m:sup>
                          </m:sSup>
                        </m:num>
                        <m:den>
                          <m:r>
                            <a:rPr lang="it-IT" sz="1600" b="0" i="1" smtClean="0">
                              <a:solidFill>
                                <a:srgbClr val="000000"/>
                              </a:solidFill>
                              <a:latin typeface="Cambria Math" panose="02040503050406030204" pitchFamily="18" charset="0"/>
                            </a:rPr>
                            <m:t>𝜎</m:t>
                          </m:r>
                        </m:den>
                      </m:f>
                    </m:oMath>
                  </m:oMathPara>
                </a14:m>
                <a:endParaRPr lang="en-GB" sz="1600" dirty="0">
                  <a:solidFill>
                    <a:srgbClr val="000000"/>
                  </a:solidFill>
                </a:endParaRPr>
              </a:p>
            </p:txBody>
          </p:sp>
        </mc:Choice>
        <mc:Fallback xmlns="">
          <p:sp>
            <p:nvSpPr>
              <p:cNvPr id="14" name="CasellaDiTesto 13">
                <a:extLst>
                  <a:ext uri="{FF2B5EF4-FFF2-40B4-BE49-F238E27FC236}">
                    <a16:creationId xmlns:a16="http://schemas.microsoft.com/office/drawing/2014/main" id="{5AF86B0D-64C5-A344-A079-B2B7DE7E2497}"/>
                  </a:ext>
                </a:extLst>
              </p:cNvPr>
              <p:cNvSpPr txBox="1">
                <a:spLocks noRot="1" noChangeAspect="1" noMove="1" noResize="1" noEditPoints="1" noAdjustHandles="1" noChangeArrowheads="1" noChangeShapeType="1" noTextEdit="1"/>
              </p:cNvSpPr>
              <p:nvPr/>
            </p:nvSpPr>
            <p:spPr>
              <a:xfrm>
                <a:off x="7485097" y="2222427"/>
                <a:ext cx="1425455" cy="514885"/>
              </a:xfrm>
              <a:prstGeom prst="rect">
                <a:avLst/>
              </a:prstGeom>
              <a:blipFill>
                <a:blip r:embed="rId4"/>
                <a:stretch>
                  <a:fillRect l="-885" t="-82927" b="-13170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TextBox 18">
                <a:extLst>
                  <a:ext uri="{FF2B5EF4-FFF2-40B4-BE49-F238E27FC236}">
                    <a16:creationId xmlns:a16="http://schemas.microsoft.com/office/drawing/2014/main" id="{541C37A3-5471-EB4E-8F96-2CA10C3AC39E}"/>
                  </a:ext>
                </a:extLst>
              </p:cNvPr>
              <p:cNvSpPr txBox="1"/>
              <p:nvPr/>
            </p:nvSpPr>
            <p:spPr>
              <a:xfrm>
                <a:off x="2564783" y="1713510"/>
                <a:ext cx="672410"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𝑧</m:t>
                      </m:r>
                    </m:oMath>
                  </m:oMathPara>
                </a14:m>
                <a:endParaRPr lang="en-US" dirty="0">
                  <a:solidFill>
                    <a:srgbClr val="000000"/>
                  </a:solidFill>
                </a:endParaRPr>
              </a:p>
            </p:txBody>
          </p:sp>
        </mc:Choice>
        <mc:Fallback xmlns="">
          <p:sp>
            <p:nvSpPr>
              <p:cNvPr id="21" name="TextBox 18">
                <a:extLst>
                  <a:ext uri="{FF2B5EF4-FFF2-40B4-BE49-F238E27FC236}">
                    <a16:creationId xmlns:a16="http://schemas.microsoft.com/office/drawing/2014/main" id="{541C37A3-5471-EB4E-8F96-2CA10C3AC39E}"/>
                  </a:ext>
                </a:extLst>
              </p:cNvPr>
              <p:cNvSpPr txBox="1">
                <a:spLocks noRot="1" noChangeAspect="1" noMove="1" noResize="1" noEditPoints="1" noAdjustHandles="1" noChangeArrowheads="1" noChangeShapeType="1" noTextEdit="1"/>
              </p:cNvSpPr>
              <p:nvPr/>
            </p:nvSpPr>
            <p:spPr>
              <a:xfrm>
                <a:off x="2564783" y="1713510"/>
                <a:ext cx="672410" cy="230832"/>
              </a:xfrm>
              <a:prstGeom prst="rect">
                <a:avLst/>
              </a:prstGeom>
              <a:blipFill>
                <a:blip r:embed="rId5"/>
                <a:stretch>
                  <a:fillRect/>
                </a:stretch>
              </a:blipFill>
            </p:spPr>
            <p:txBody>
              <a:bodyPr/>
              <a:lstStyle/>
              <a:p>
                <a:r>
                  <a:rPr lang="en-IT">
                    <a:noFill/>
                  </a:rPr>
                  <a:t> </a:t>
                </a:r>
              </a:p>
            </p:txBody>
          </p:sp>
        </mc:Fallback>
      </mc:AlternateContent>
      <p:sp>
        <p:nvSpPr>
          <p:cNvPr id="29" name="CasellaDiTesto 28">
            <a:extLst>
              <a:ext uri="{FF2B5EF4-FFF2-40B4-BE49-F238E27FC236}">
                <a16:creationId xmlns:a16="http://schemas.microsoft.com/office/drawing/2014/main" id="{1A9D99D2-E0AD-BE48-90B7-54C97ADC4E20}"/>
              </a:ext>
            </a:extLst>
          </p:cNvPr>
          <p:cNvSpPr txBox="1"/>
          <p:nvPr/>
        </p:nvSpPr>
        <p:spPr>
          <a:xfrm>
            <a:off x="486298" y="5360987"/>
            <a:ext cx="6800260" cy="253916"/>
          </a:xfrm>
          <a:prstGeom prst="rect">
            <a:avLst/>
          </a:prstGeom>
          <a:noFill/>
        </p:spPr>
        <p:txBody>
          <a:bodyPr wrap="none" rtlCol="0">
            <a:spAutoFit/>
          </a:bodyPr>
          <a:lstStyle/>
          <a:p>
            <a:r>
              <a:rPr lang="it-IT" sz="1050" dirty="0">
                <a:solidFill>
                  <a:schemeClr val="bg1">
                    <a:lumMod val="65000"/>
                  </a:schemeClr>
                </a:solidFill>
              </a:rPr>
              <a:t>[*] K. </a:t>
            </a:r>
            <a:r>
              <a:rPr lang="it-IT" sz="1050" dirty="0" err="1">
                <a:solidFill>
                  <a:schemeClr val="bg1">
                    <a:lumMod val="65000"/>
                  </a:schemeClr>
                </a:solidFill>
              </a:rPr>
              <a:t>Floettmann</a:t>
            </a:r>
            <a:r>
              <a:rPr lang="it-IT" sz="1050" dirty="0">
                <a:solidFill>
                  <a:schemeClr val="bg1">
                    <a:lumMod val="65000"/>
                  </a:schemeClr>
                </a:solidFill>
              </a:rPr>
              <a:t>, </a:t>
            </a:r>
            <a:r>
              <a:rPr lang="it-IT" sz="1050" dirty="0" err="1">
                <a:solidFill>
                  <a:schemeClr val="bg1">
                    <a:lumMod val="65000"/>
                  </a:schemeClr>
                </a:solidFill>
              </a:rPr>
              <a:t>Emittance</a:t>
            </a:r>
            <a:r>
              <a:rPr lang="it-IT" sz="1050" dirty="0">
                <a:solidFill>
                  <a:schemeClr val="bg1">
                    <a:lumMod val="65000"/>
                  </a:schemeClr>
                </a:solidFill>
              </a:rPr>
              <a:t> </a:t>
            </a:r>
            <a:r>
              <a:rPr lang="it-IT" sz="1050" dirty="0" err="1">
                <a:solidFill>
                  <a:schemeClr val="bg1">
                    <a:lumMod val="65000"/>
                  </a:schemeClr>
                </a:solidFill>
              </a:rPr>
              <a:t>compensation</a:t>
            </a:r>
            <a:r>
              <a:rPr lang="it-IT" sz="1050" dirty="0">
                <a:solidFill>
                  <a:schemeClr val="bg1">
                    <a:lumMod val="65000"/>
                  </a:schemeClr>
                </a:solidFill>
              </a:rPr>
              <a:t> in split </a:t>
            </a:r>
            <a:r>
              <a:rPr lang="it-IT" sz="1050" dirty="0" err="1">
                <a:solidFill>
                  <a:schemeClr val="bg1">
                    <a:lumMod val="65000"/>
                  </a:schemeClr>
                </a:solidFill>
              </a:rPr>
              <a:t>photoinjectors</a:t>
            </a:r>
            <a:r>
              <a:rPr lang="it-IT" sz="1050" dirty="0">
                <a:solidFill>
                  <a:schemeClr val="bg1">
                    <a:lumMod val="65000"/>
                  </a:schemeClr>
                </a:solidFill>
              </a:rPr>
              <a:t>, </a:t>
            </a:r>
            <a:r>
              <a:rPr lang="it-IT" sz="1050" dirty="0" err="1">
                <a:solidFill>
                  <a:schemeClr val="bg1">
                    <a:lumMod val="65000"/>
                  </a:schemeClr>
                </a:solidFill>
              </a:rPr>
              <a:t>Phys</a:t>
            </a:r>
            <a:r>
              <a:rPr lang="it-IT" sz="1050" dirty="0">
                <a:solidFill>
                  <a:schemeClr val="bg1">
                    <a:lumMod val="65000"/>
                  </a:schemeClr>
                </a:solidFill>
              </a:rPr>
              <a:t>. Rev. </a:t>
            </a:r>
            <a:r>
              <a:rPr lang="it-IT" sz="1050" dirty="0" err="1">
                <a:solidFill>
                  <a:schemeClr val="bg1">
                    <a:lumMod val="65000"/>
                  </a:schemeClr>
                </a:solidFill>
              </a:rPr>
              <a:t>Accel</a:t>
            </a:r>
            <a:r>
              <a:rPr lang="it-IT" sz="1050" dirty="0">
                <a:solidFill>
                  <a:schemeClr val="bg1">
                    <a:lumMod val="65000"/>
                  </a:schemeClr>
                </a:solidFill>
              </a:rPr>
              <a:t>. </a:t>
            </a:r>
            <a:r>
              <a:rPr lang="it-IT" sz="1050" dirty="0" err="1">
                <a:solidFill>
                  <a:schemeClr val="bg1">
                    <a:lumMod val="65000"/>
                  </a:schemeClr>
                </a:solidFill>
              </a:rPr>
              <a:t>Beams</a:t>
            </a:r>
            <a:r>
              <a:rPr lang="it-IT" sz="1050" dirty="0">
                <a:solidFill>
                  <a:schemeClr val="bg1">
                    <a:lumMod val="65000"/>
                  </a:schemeClr>
                </a:solidFill>
              </a:rPr>
              <a:t> 20, 013401 (2017).</a:t>
            </a:r>
            <a:endParaRPr sz="1050" dirty="0">
              <a:solidFill>
                <a:schemeClr val="bg1">
                  <a:lumMod val="65000"/>
                </a:schemeClr>
              </a:solidFill>
            </a:endParaRPr>
          </a:p>
        </p:txBody>
      </p:sp>
      <p:pic>
        <p:nvPicPr>
          <p:cNvPr id="24" name="Immagine 27">
            <a:extLst>
              <a:ext uri="{FF2B5EF4-FFF2-40B4-BE49-F238E27FC236}">
                <a16:creationId xmlns:a16="http://schemas.microsoft.com/office/drawing/2014/main" id="{591E999F-5EF0-4687-F3E2-5478B65A083C}"/>
              </a:ext>
            </a:extLst>
          </p:cNvPr>
          <p:cNvPicPr>
            <a:picLocks noChangeAspect="1"/>
          </p:cNvPicPr>
          <p:nvPr/>
        </p:nvPicPr>
        <p:blipFill rotWithShape="1">
          <a:blip r:embed="rId6"/>
          <a:srcRect b="5418"/>
          <a:stretch/>
        </p:blipFill>
        <p:spPr>
          <a:xfrm>
            <a:off x="6952393" y="2924745"/>
            <a:ext cx="5068391" cy="3093722"/>
          </a:xfrm>
          <a:prstGeom prst="rect">
            <a:avLst/>
          </a:prstGeom>
        </p:spPr>
      </p:pic>
      <mc:AlternateContent xmlns:mc="http://schemas.openxmlformats.org/markup-compatibility/2006" xmlns:a14="http://schemas.microsoft.com/office/drawing/2010/main">
        <mc:Choice Requires="a14">
          <p:sp>
            <p:nvSpPr>
              <p:cNvPr id="25" name="CasellaDiTesto 17">
                <a:extLst>
                  <a:ext uri="{FF2B5EF4-FFF2-40B4-BE49-F238E27FC236}">
                    <a16:creationId xmlns:a16="http://schemas.microsoft.com/office/drawing/2014/main" id="{9077D29A-8770-7813-8A9C-B7A4C7E1CA2E}"/>
                  </a:ext>
                </a:extLst>
              </p:cNvPr>
              <p:cNvSpPr txBox="1"/>
              <p:nvPr/>
            </p:nvSpPr>
            <p:spPr>
              <a:xfrm>
                <a:off x="486298" y="2938239"/>
                <a:ext cx="6116573" cy="584775"/>
              </a:xfrm>
              <a:prstGeom prst="rect">
                <a:avLst/>
              </a:prstGeom>
              <a:noFill/>
            </p:spPr>
            <p:txBody>
              <a:bodyPr wrap="square" rtlCol="0">
                <a:spAutoFit/>
              </a:bodyPr>
              <a:lstStyle/>
              <a:p>
                <a:r>
                  <a:rPr lang="en-GB" sz="1600" dirty="0">
                    <a:solidFill>
                      <a:srgbClr val="000000"/>
                    </a:solidFill>
                  </a:rPr>
                  <a:t>When </a:t>
                </a:r>
                <a14:m>
                  <m:oMath xmlns:m="http://schemas.openxmlformats.org/officeDocument/2006/math">
                    <m:r>
                      <m:rPr>
                        <m:sty m:val="p"/>
                      </m:rPr>
                      <a:rPr lang="it-IT" sz="1600" b="0" i="0" smtClean="0">
                        <a:solidFill>
                          <a:srgbClr val="000000"/>
                        </a:solidFill>
                        <a:latin typeface="Cambria Math" panose="02040503050406030204" pitchFamily="18" charset="0"/>
                      </a:rPr>
                      <m:t>Δ</m:t>
                    </m:r>
                    <m:r>
                      <a:rPr lang="it-IT" sz="1600" b="0" i="1" smtClean="0">
                        <a:solidFill>
                          <a:srgbClr val="000000"/>
                        </a:solidFill>
                        <a:latin typeface="Cambria Math" panose="02040503050406030204" pitchFamily="18" charset="0"/>
                      </a:rPr>
                      <m:t>𝑚</m:t>
                    </m:r>
                  </m:oMath>
                </a14:m>
                <a:r>
                  <a:rPr lang="en-GB" sz="1600" dirty="0">
                    <a:solidFill>
                      <a:srgbClr val="000000"/>
                    </a:solidFill>
                  </a:rPr>
                  <a:t> is small </a:t>
                </a:r>
                <a14:m>
                  <m:oMath xmlns:m="http://schemas.openxmlformats.org/officeDocument/2006/math">
                    <m:r>
                      <a:rPr lang="it-IT" sz="1600" b="0" i="1" smtClean="0">
                        <a:solidFill>
                          <a:srgbClr val="000000"/>
                        </a:solidFill>
                        <a:latin typeface="Cambria Math" panose="02040503050406030204" pitchFamily="18" charset="0"/>
                      </a:rPr>
                      <m:t>→</m:t>
                    </m:r>
                  </m:oMath>
                </a14:m>
                <a:r>
                  <a:rPr lang="en-GB" sz="1600" dirty="0">
                    <a:solidFill>
                      <a:srgbClr val="000000"/>
                    </a:solidFill>
                  </a:rPr>
                  <a:t> the fanlike structure in the phase space is close: the slices are aligned in the phase space</a:t>
                </a:r>
              </a:p>
            </p:txBody>
          </p:sp>
        </mc:Choice>
        <mc:Fallback xmlns="">
          <p:sp>
            <p:nvSpPr>
              <p:cNvPr id="25" name="CasellaDiTesto 17">
                <a:extLst>
                  <a:ext uri="{FF2B5EF4-FFF2-40B4-BE49-F238E27FC236}">
                    <a16:creationId xmlns:a16="http://schemas.microsoft.com/office/drawing/2014/main" id="{9077D29A-8770-7813-8A9C-B7A4C7E1CA2E}"/>
                  </a:ext>
                </a:extLst>
              </p:cNvPr>
              <p:cNvSpPr txBox="1">
                <a:spLocks noRot="1" noChangeAspect="1" noMove="1" noResize="1" noEditPoints="1" noAdjustHandles="1" noChangeArrowheads="1" noChangeShapeType="1" noTextEdit="1"/>
              </p:cNvSpPr>
              <p:nvPr/>
            </p:nvSpPr>
            <p:spPr>
              <a:xfrm>
                <a:off x="486298" y="2938239"/>
                <a:ext cx="6116573" cy="584775"/>
              </a:xfrm>
              <a:prstGeom prst="rect">
                <a:avLst/>
              </a:prstGeom>
              <a:blipFill>
                <a:blip r:embed="rId7"/>
                <a:stretch>
                  <a:fillRect l="-622" t="-4255" b="-1276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CasellaDiTesto 24">
                <a:extLst>
                  <a:ext uri="{FF2B5EF4-FFF2-40B4-BE49-F238E27FC236}">
                    <a16:creationId xmlns:a16="http://schemas.microsoft.com/office/drawing/2014/main" id="{28EC69F0-93A5-F6F8-A724-92528A211E90}"/>
                  </a:ext>
                </a:extLst>
              </p:cNvPr>
              <p:cNvSpPr txBox="1"/>
              <p:nvPr/>
            </p:nvSpPr>
            <p:spPr>
              <a:xfrm>
                <a:off x="979488" y="3753909"/>
                <a:ext cx="5304559" cy="338554"/>
              </a:xfrm>
              <a:prstGeom prst="rect">
                <a:avLst/>
              </a:prstGeom>
              <a:noFill/>
            </p:spPr>
            <p:txBody>
              <a:bodyPr wrap="square" rtlCol="0">
                <a:spAutoFit/>
              </a:bodyPr>
              <a:lstStyle/>
              <a:p>
                <a:r>
                  <a:rPr lang="en-GB" sz="1600" b="1" dirty="0">
                    <a:solidFill>
                      <a:srgbClr val="000000"/>
                    </a:solidFill>
                  </a:rPr>
                  <a:t>The condition for the emittance minimum is </a:t>
                </a:r>
                <a14:m>
                  <m:oMath xmlns:m="http://schemas.openxmlformats.org/officeDocument/2006/math">
                    <m:r>
                      <a:rPr lang="it-IT" sz="1600" b="1" i="0" smtClean="0">
                        <a:solidFill>
                          <a:srgbClr val="000000"/>
                        </a:solidFill>
                        <a:latin typeface="Cambria Math" panose="02040503050406030204" pitchFamily="18" charset="0"/>
                      </a:rPr>
                      <m:t>𝚫</m:t>
                    </m:r>
                    <m:r>
                      <a:rPr lang="it-IT" sz="1600" b="1" i="1" smtClean="0">
                        <a:solidFill>
                          <a:srgbClr val="000000"/>
                        </a:solidFill>
                        <a:latin typeface="Cambria Math" panose="02040503050406030204" pitchFamily="18" charset="0"/>
                      </a:rPr>
                      <m:t>𝒎</m:t>
                    </m:r>
                    <m:r>
                      <a:rPr lang="it-IT" sz="1600" b="1" i="1" smtClean="0">
                        <a:solidFill>
                          <a:srgbClr val="000000"/>
                        </a:solidFill>
                        <a:latin typeface="Cambria Math" panose="02040503050406030204" pitchFamily="18" charset="0"/>
                      </a:rPr>
                      <m:t>=</m:t>
                    </m:r>
                    <m:r>
                      <a:rPr lang="it-IT" sz="1600" b="1" i="1" smtClean="0">
                        <a:solidFill>
                          <a:srgbClr val="000000"/>
                        </a:solidFill>
                        <a:latin typeface="Cambria Math" panose="02040503050406030204" pitchFamily="18" charset="0"/>
                      </a:rPr>
                      <m:t>𝟎</m:t>
                    </m:r>
                    <m:r>
                      <a:rPr lang="it-IT" sz="1600" b="1" i="0" smtClean="0">
                        <a:solidFill>
                          <a:srgbClr val="000000"/>
                        </a:solidFill>
                        <a:latin typeface="Cambria Math" panose="02040503050406030204" pitchFamily="18" charset="0"/>
                      </a:rPr>
                      <m:t> </m:t>
                    </m:r>
                  </m:oMath>
                </a14:m>
                <a:endParaRPr lang="en-GB" sz="1600" b="1" dirty="0">
                  <a:solidFill>
                    <a:srgbClr val="000000"/>
                  </a:solidFill>
                </a:endParaRPr>
              </a:p>
            </p:txBody>
          </p:sp>
        </mc:Choice>
        <mc:Fallback xmlns="">
          <p:sp>
            <p:nvSpPr>
              <p:cNvPr id="26" name="CasellaDiTesto 24">
                <a:extLst>
                  <a:ext uri="{FF2B5EF4-FFF2-40B4-BE49-F238E27FC236}">
                    <a16:creationId xmlns:a16="http://schemas.microsoft.com/office/drawing/2014/main" id="{28EC69F0-93A5-F6F8-A724-92528A211E90}"/>
                  </a:ext>
                </a:extLst>
              </p:cNvPr>
              <p:cNvSpPr txBox="1">
                <a:spLocks noRot="1" noChangeAspect="1" noMove="1" noResize="1" noEditPoints="1" noAdjustHandles="1" noChangeArrowheads="1" noChangeShapeType="1" noTextEdit="1"/>
              </p:cNvSpPr>
              <p:nvPr/>
            </p:nvSpPr>
            <p:spPr>
              <a:xfrm>
                <a:off x="979488" y="3753909"/>
                <a:ext cx="5304559" cy="338554"/>
              </a:xfrm>
              <a:prstGeom prst="rect">
                <a:avLst/>
              </a:prstGeom>
              <a:blipFill>
                <a:blip r:embed="rId8"/>
                <a:stretch>
                  <a:fillRect l="-718" t="-3571" b="-21429"/>
                </a:stretch>
              </a:blipFill>
            </p:spPr>
            <p:txBody>
              <a:bodyPr/>
              <a:lstStyle/>
              <a:p>
                <a:r>
                  <a:rPr lang="en-IT">
                    <a:noFill/>
                  </a:rPr>
                  <a:t> </a:t>
                </a:r>
              </a:p>
            </p:txBody>
          </p:sp>
        </mc:Fallback>
      </mc:AlternateContent>
      <p:sp>
        <p:nvSpPr>
          <p:cNvPr id="28" name="CasellaDiTesto 25">
            <a:extLst>
              <a:ext uri="{FF2B5EF4-FFF2-40B4-BE49-F238E27FC236}">
                <a16:creationId xmlns:a16="http://schemas.microsoft.com/office/drawing/2014/main" id="{D5AB59E7-EEDE-1536-5F6A-8FD9E60EC2F3}"/>
              </a:ext>
            </a:extLst>
          </p:cNvPr>
          <p:cNvSpPr txBox="1"/>
          <p:nvPr/>
        </p:nvSpPr>
        <p:spPr>
          <a:xfrm>
            <a:off x="486299" y="4227044"/>
            <a:ext cx="6116572" cy="830997"/>
          </a:xfrm>
          <a:prstGeom prst="rect">
            <a:avLst/>
          </a:prstGeom>
          <a:noFill/>
        </p:spPr>
        <p:txBody>
          <a:bodyPr wrap="square" rtlCol="0">
            <a:spAutoFit/>
          </a:bodyPr>
          <a:lstStyle/>
          <a:p>
            <a:pPr algn="just"/>
            <a:r>
              <a:rPr lang="en-GB" sz="1600" dirty="0">
                <a:solidFill>
                  <a:srgbClr val="000000"/>
                </a:solidFill>
              </a:rPr>
              <a:t>In the case of two slice, this condition become a quadratic equation in z, so we have two solution and so two position for minimum emittance</a:t>
            </a:r>
          </a:p>
        </p:txBody>
      </p:sp>
      <p:grpSp>
        <p:nvGrpSpPr>
          <p:cNvPr id="3" name="Group 10">
            <a:extLst>
              <a:ext uri="{FF2B5EF4-FFF2-40B4-BE49-F238E27FC236}">
                <a16:creationId xmlns:a16="http://schemas.microsoft.com/office/drawing/2014/main" id="{17FE8476-A736-2982-591A-09465D67B414}"/>
              </a:ext>
            </a:extLst>
          </p:cNvPr>
          <p:cNvGrpSpPr>
            <a:grpSpLocks/>
          </p:cNvGrpSpPr>
          <p:nvPr/>
        </p:nvGrpSpPr>
        <p:grpSpPr bwMode="auto">
          <a:xfrm>
            <a:off x="360363" y="1296988"/>
            <a:ext cx="2773362" cy="1257300"/>
            <a:chOff x="362993" y="1077805"/>
            <a:chExt cx="2773425" cy="1257635"/>
          </a:xfrm>
        </p:grpSpPr>
        <p:sp>
          <p:nvSpPr>
            <p:cNvPr id="6" name="Rectangle 7">
              <a:extLst>
                <a:ext uri="{FF2B5EF4-FFF2-40B4-BE49-F238E27FC236}">
                  <a16:creationId xmlns:a16="http://schemas.microsoft.com/office/drawing/2014/main" id="{7D2E0910-63A6-05EC-0E38-E0E6C65EA76A}"/>
                </a:ext>
              </a:extLst>
            </p:cNvPr>
            <p:cNvSpPr/>
            <p:nvPr/>
          </p:nvSpPr>
          <p:spPr>
            <a:xfrm>
              <a:off x="1285351" y="1277883"/>
              <a:ext cx="303220" cy="8574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7" name="Rectangle 8">
              <a:extLst>
                <a:ext uri="{FF2B5EF4-FFF2-40B4-BE49-F238E27FC236}">
                  <a16:creationId xmlns:a16="http://schemas.microsoft.com/office/drawing/2014/main" id="{E82F6AC2-6608-6323-2473-E7A8D877FC69}"/>
                </a:ext>
              </a:extLst>
            </p:cNvPr>
            <p:cNvSpPr/>
            <p:nvPr/>
          </p:nvSpPr>
          <p:spPr>
            <a:xfrm>
              <a:off x="982132" y="1485901"/>
              <a:ext cx="303219" cy="4414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8" name="Rectangle 5">
              <a:extLst>
                <a:ext uri="{FF2B5EF4-FFF2-40B4-BE49-F238E27FC236}">
                  <a16:creationId xmlns:a16="http://schemas.microsoft.com/office/drawing/2014/main" id="{54BC329D-FA2D-FA7B-E125-64CF6C6D6A04}"/>
                </a:ext>
              </a:extLst>
            </p:cNvPr>
            <p:cNvSpPr/>
            <p:nvPr/>
          </p:nvSpPr>
          <p:spPr>
            <a:xfrm>
              <a:off x="1891790" y="1277883"/>
              <a:ext cx="304807" cy="85747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9" name="Rectangle 6">
              <a:extLst>
                <a:ext uri="{FF2B5EF4-FFF2-40B4-BE49-F238E27FC236}">
                  <a16:creationId xmlns:a16="http://schemas.microsoft.com/office/drawing/2014/main" id="{2BD3DCB8-8BF3-2C1B-505A-89015AF1A98C}"/>
                </a:ext>
              </a:extLst>
            </p:cNvPr>
            <p:cNvSpPr/>
            <p:nvPr/>
          </p:nvSpPr>
          <p:spPr>
            <a:xfrm>
              <a:off x="2196597" y="1479549"/>
              <a:ext cx="303220" cy="44144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0" name="Rectangle 4">
              <a:extLst>
                <a:ext uri="{FF2B5EF4-FFF2-40B4-BE49-F238E27FC236}">
                  <a16:creationId xmlns:a16="http://schemas.microsoft.com/office/drawing/2014/main" id="{3F53F3B2-105C-E471-12A2-24369243580C}"/>
                </a:ext>
              </a:extLst>
            </p:cNvPr>
            <p:cNvSpPr/>
            <p:nvPr/>
          </p:nvSpPr>
          <p:spPr>
            <a:xfrm>
              <a:off x="1588571" y="1077805"/>
              <a:ext cx="303219" cy="1257635"/>
            </a:xfrm>
            <a:prstGeom prst="rect">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0000"/>
                    <a:lumOff val="40000"/>
                  </a:schemeClr>
                </a:solidFill>
              </a:endParaRPr>
            </a:p>
          </p:txBody>
        </p:sp>
        <p:cxnSp>
          <p:nvCxnSpPr>
            <p:cNvPr id="30" name="Straight Arrow Connector 17">
              <a:extLst>
                <a:ext uri="{FF2B5EF4-FFF2-40B4-BE49-F238E27FC236}">
                  <a16:creationId xmlns:a16="http://schemas.microsoft.com/office/drawing/2014/main" id="{A2F9CD0A-BE7E-9EBF-DFF0-FCFEC88D4013}"/>
                </a:ext>
              </a:extLst>
            </p:cNvPr>
            <p:cNvCxnSpPr>
              <a:cxnSpLocks/>
            </p:cNvCxnSpPr>
            <p:nvPr/>
          </p:nvCxnSpPr>
          <p:spPr>
            <a:xfrm flipV="1">
              <a:off x="362993" y="1703447"/>
              <a:ext cx="2557520" cy="31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18">
              <a:extLst>
                <a:ext uri="{FF2B5EF4-FFF2-40B4-BE49-F238E27FC236}">
                  <a16:creationId xmlns:a16="http://schemas.microsoft.com/office/drawing/2014/main" id="{6455738B-E038-3B4C-D349-FC95E4B615E6}"/>
                </a:ext>
              </a:extLst>
            </p:cNvPr>
            <p:cNvSpPr txBox="1">
              <a:spLocks noRot="1" noChangeAspect="1" noMove="1" noResize="1" noEditPoints="1" noAdjustHandles="1" noChangeArrowheads="1" noChangeShapeType="1" noTextEdit="1"/>
            </p:cNvSpPr>
            <p:nvPr/>
          </p:nvSpPr>
          <p:spPr>
            <a:xfrm>
              <a:off x="2464008" y="1686135"/>
              <a:ext cx="672410" cy="261610"/>
            </a:xfrm>
            <a:prstGeom prst="rect">
              <a:avLst/>
            </a:prstGeom>
            <a:blipFill>
              <a:blip r:embed="rId9"/>
              <a:stretch>
                <a:fillRect/>
              </a:stretch>
            </a:blipFill>
          </p:spPr>
          <p:txBody>
            <a:bodyPr/>
            <a:lstStyle/>
            <a:p>
              <a:pPr>
                <a:defRPr/>
              </a:pPr>
              <a:r>
                <a:rPr lang="en-IT">
                  <a:noFill/>
                </a:rPr>
                <a:t> </a:t>
              </a:r>
            </a:p>
          </p:txBody>
        </p:sp>
        <p:sp>
          <p:nvSpPr>
            <p:cNvPr id="32" name="CasellaDiTesto 21">
              <a:extLst>
                <a:ext uri="{FF2B5EF4-FFF2-40B4-BE49-F238E27FC236}">
                  <a16:creationId xmlns:a16="http://schemas.microsoft.com/office/drawing/2014/main" id="{6AA626EC-85B6-AF6E-E3BE-9113113F7609}"/>
                </a:ext>
              </a:extLst>
            </p:cNvPr>
            <p:cNvSpPr txBox="1">
              <a:spLocks noChangeArrowheads="1"/>
            </p:cNvSpPr>
            <p:nvPr/>
          </p:nvSpPr>
          <p:spPr bwMode="auto">
            <a:xfrm>
              <a:off x="1612430" y="1439198"/>
              <a:ext cx="295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en-IT" sz="1200" b="1">
                  <a:latin typeface="Arial" panose="020B0604020202020204" pitchFamily="34" charset="0"/>
                </a:rPr>
                <a:t>H</a:t>
              </a:r>
            </a:p>
          </p:txBody>
        </p:sp>
        <p:sp>
          <p:nvSpPr>
            <p:cNvPr id="33" name="CasellaDiTesto 22">
              <a:extLst>
                <a:ext uri="{FF2B5EF4-FFF2-40B4-BE49-F238E27FC236}">
                  <a16:creationId xmlns:a16="http://schemas.microsoft.com/office/drawing/2014/main" id="{095FE6CA-B75E-FBBF-42AA-9D7A2B531603}"/>
                </a:ext>
              </a:extLst>
            </p:cNvPr>
            <p:cNvSpPr txBox="1">
              <a:spLocks noChangeArrowheads="1"/>
            </p:cNvSpPr>
            <p:nvPr/>
          </p:nvSpPr>
          <p:spPr bwMode="auto">
            <a:xfrm>
              <a:off x="988404" y="1484784"/>
              <a:ext cx="2792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Calibri" panose="020F050202020403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Calibri" panose="020F050202020403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Calibri" panose="020F050202020403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Calibri" panose="020F050202020403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Calibri" panose="020F0502020204030204" pitchFamily="34" charset="0"/>
                  <a:ea typeface="ＭＳ Ｐゴシック" panose="020B0600070205080204" pitchFamily="34" charset="-128"/>
                </a:defRPr>
              </a:lvl9pPr>
            </a:lstStyle>
            <a:p>
              <a:pPr>
                <a:spcBef>
                  <a:spcPct val="0"/>
                </a:spcBef>
                <a:buClrTx/>
                <a:buFontTx/>
                <a:buNone/>
              </a:pPr>
              <a:r>
                <a:rPr lang="en-GB" altLang="en-IT" sz="1200" b="1">
                  <a:latin typeface="Arial" panose="020B0604020202020204" pitchFamily="34" charset="0"/>
                </a:rPr>
                <a:t>L</a:t>
              </a:r>
            </a:p>
          </p:txBody>
        </p:sp>
      </p:grpSp>
      <p:pic>
        <p:nvPicPr>
          <p:cNvPr id="15" name="Picture 24" descr="Logo&#10;&#10;Description automatically generated">
            <a:extLst>
              <a:ext uri="{FF2B5EF4-FFF2-40B4-BE49-F238E27FC236}">
                <a16:creationId xmlns:a16="http://schemas.microsoft.com/office/drawing/2014/main" id="{23B70EAB-9F8A-2B40-A195-AF3B4200FD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1715" y="243931"/>
            <a:ext cx="1193698" cy="67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8" descr="Logo&#10;&#10;Description automatically generated with low confidence">
            <a:extLst>
              <a:ext uri="{FF2B5EF4-FFF2-40B4-BE49-F238E27FC236}">
                <a16:creationId xmlns:a16="http://schemas.microsoft.com/office/drawing/2014/main" id="{D0455CD0-E028-856E-B2C3-0BF0B765F7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2613153" cy="10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Logo, icon&#10;&#10;Description automatically generated">
            <a:extLst>
              <a:ext uri="{FF2B5EF4-FFF2-40B4-BE49-F238E27FC236}">
                <a16:creationId xmlns:a16="http://schemas.microsoft.com/office/drawing/2014/main" id="{DA3284EB-2B56-40F4-B403-EC330A31AE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5941" y="222896"/>
            <a:ext cx="1364602" cy="691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143CC26-46D7-BE7B-D056-64579004928C}"/>
              </a:ext>
            </a:extLst>
          </p:cNvPr>
          <p:cNvSpPr>
            <a:spLocks noGrp="1"/>
          </p:cNvSpPr>
          <p:nvPr>
            <p:ph type="ftr" sz="quarter" idx="11"/>
          </p:nvPr>
        </p:nvSpPr>
        <p:spPr/>
        <p:txBody>
          <a:bodyPr/>
          <a:lstStyle/>
          <a:p>
            <a:r>
              <a:rPr lang="en-GB"/>
              <a:t>Beam Dynamics of high brightness beams in RF photoinjector</a:t>
            </a:r>
            <a:endParaRPr lang="en-IT"/>
          </a:p>
        </p:txBody>
      </p:sp>
      <p:sp>
        <p:nvSpPr>
          <p:cNvPr id="18" name="Slide Number Placeholder 17">
            <a:extLst>
              <a:ext uri="{FF2B5EF4-FFF2-40B4-BE49-F238E27FC236}">
                <a16:creationId xmlns:a16="http://schemas.microsoft.com/office/drawing/2014/main" id="{14F6C59F-2C49-077E-9CFF-86AAACB5637F}"/>
              </a:ext>
            </a:extLst>
          </p:cNvPr>
          <p:cNvSpPr>
            <a:spLocks noGrp="1"/>
          </p:cNvSpPr>
          <p:nvPr>
            <p:ph type="sldNum" sz="quarter" idx="12"/>
          </p:nvPr>
        </p:nvSpPr>
        <p:spPr/>
        <p:txBody>
          <a:bodyPr/>
          <a:lstStyle/>
          <a:p>
            <a:fld id="{423FAE88-FE44-0B47-88A3-ABDC25BA5526}" type="slidenum">
              <a:rPr lang="en-IT" smtClean="0"/>
              <a:t>9</a:t>
            </a:fld>
            <a:endParaRPr lang="en-IT"/>
          </a:p>
        </p:txBody>
      </p:sp>
    </p:spTree>
    <p:extLst>
      <p:ext uri="{BB962C8B-B14F-4D97-AF65-F5344CB8AC3E}">
        <p14:creationId xmlns:p14="http://schemas.microsoft.com/office/powerpoint/2010/main" val="819383068"/>
      </p:ext>
    </p:extLst>
  </p:cSld>
  <p:clrMapOvr>
    <a:masterClrMapping/>
  </p:clrMapOvr>
</p:sld>
</file>

<file path=ppt/theme/theme1.xml><?xml version="1.0" encoding="utf-8"?>
<a:theme xmlns:a="http://schemas.openxmlformats.org/drawingml/2006/main" name="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PIENZA" id="{43FC397A-B771-0E43-A832-C710756965DC}" vid="{47ED2ACE-2319-0F46-9C65-7AAB5E54C7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20802</TotalTime>
  <Words>6064</Words>
  <Application>Microsoft Macintosh PowerPoint</Application>
  <PresentationFormat>Widescreen</PresentationFormat>
  <Paragraphs>649</Paragraphs>
  <Slides>42</Slides>
  <Notes>37</Notes>
  <HiddenSlides>9</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Arial</vt:lpstr>
      <vt:lpstr>ArialMT</vt:lpstr>
      <vt:lpstr>Calibri</vt:lpstr>
      <vt:lpstr>Cambria Math</vt:lpstr>
      <vt:lpstr>CMBX10</vt:lpstr>
      <vt:lpstr>CMR10</vt:lpstr>
      <vt:lpstr>CMR17</vt:lpstr>
      <vt:lpstr>CMR7</vt:lpstr>
      <vt:lpstr>Courier New</vt:lpstr>
      <vt:lpstr>Georgia</vt:lpstr>
      <vt:lpstr>Lato</vt:lpstr>
      <vt:lpstr>Wingdings</vt:lpstr>
      <vt:lpstr>SAPIENZA</vt:lpstr>
      <vt:lpstr>Beam dynamics of high brightness beams in RF photoinjector </vt:lpstr>
      <vt:lpstr>Outline</vt:lpstr>
      <vt:lpstr>Outline</vt:lpstr>
      <vt:lpstr>C-band Hybrid photoinjector</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Outline</vt:lpstr>
      <vt:lpstr>PowerPoint Presentation</vt:lpstr>
      <vt:lpstr>PowerPoint Presentation</vt:lpstr>
      <vt:lpstr>PowerPoint Presentation</vt:lpstr>
      <vt:lpstr>PowerPoint Presentation</vt:lpstr>
      <vt:lpstr>Outline</vt:lpstr>
      <vt:lpstr>PowerPoint Presentation</vt:lpstr>
      <vt:lpstr>PowerPoint Presentation</vt:lpstr>
      <vt:lpstr>Outline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Martina Carillo</dc:creator>
  <cp:lastModifiedBy>Martina Carillo</cp:lastModifiedBy>
  <cp:revision>23</cp:revision>
  <cp:lastPrinted>2023-07-15T01:41:44Z</cp:lastPrinted>
  <dcterms:created xsi:type="dcterms:W3CDTF">2023-07-06T21:16:36Z</dcterms:created>
  <dcterms:modified xsi:type="dcterms:W3CDTF">2023-11-21T11:34:09Z</dcterms:modified>
</cp:coreProperties>
</file>