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sldIdLst>
    <p:sldId id="379" r:id="rId2"/>
    <p:sldId id="568" r:id="rId3"/>
    <p:sldId id="577" r:id="rId4"/>
    <p:sldId id="566" r:id="rId5"/>
    <p:sldId id="266" r:id="rId6"/>
    <p:sldId id="391" r:id="rId7"/>
    <p:sldId id="330" r:id="rId8"/>
    <p:sldId id="466" r:id="rId9"/>
    <p:sldId id="578" r:id="rId10"/>
    <p:sldId id="431" r:id="rId11"/>
    <p:sldId id="450" r:id="rId12"/>
    <p:sldId id="495" r:id="rId13"/>
    <p:sldId id="470" r:id="rId14"/>
    <p:sldId id="471" r:id="rId15"/>
    <p:sldId id="472" r:id="rId16"/>
    <p:sldId id="475" r:id="rId17"/>
    <p:sldId id="567" r:id="rId18"/>
    <p:sldId id="580" r:id="rId19"/>
    <p:sldId id="579" r:id="rId20"/>
    <p:sldId id="298" r:id="rId21"/>
    <p:sldId id="299" r:id="rId22"/>
    <p:sldId id="308" r:id="rId23"/>
    <p:sldId id="307" r:id="rId24"/>
    <p:sldId id="306" r:id="rId25"/>
    <p:sldId id="310" r:id="rId26"/>
    <p:sldId id="569" r:id="rId27"/>
    <p:sldId id="570" r:id="rId28"/>
    <p:sldId id="571" r:id="rId29"/>
    <p:sldId id="572" r:id="rId30"/>
    <p:sldId id="573" r:id="rId31"/>
    <p:sldId id="574" r:id="rId32"/>
    <p:sldId id="296" r:id="rId33"/>
    <p:sldId id="312" r:id="rId34"/>
    <p:sldId id="311" r:id="rId35"/>
    <p:sldId id="313" r:id="rId36"/>
    <p:sldId id="300" r:id="rId37"/>
    <p:sldId id="575" r:id="rId38"/>
    <p:sldId id="340" r:id="rId39"/>
    <p:sldId id="576" r:id="rId40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6"/>
    <p:restoredTop sz="94593"/>
  </p:normalViewPr>
  <p:slideViewPr>
    <p:cSldViewPr snapToGrid="0">
      <p:cViewPr varScale="1">
        <p:scale>
          <a:sx n="85" d="100"/>
          <a:sy n="85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5532-EC82-4F99-B374-9833661BFCC4}" type="datetimeFigureOut">
              <a:rPr lang="it-IT" smtClean="0"/>
              <a:t>29/11/2023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3F0C-D581-4CE2-98FC-F9F5D8CC75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07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8BFC1-47AD-45CE-A6C5-8B0A8BCA28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80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8BFC1-47AD-45CE-A6C5-8B0A8BCA28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12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A3F0C-D581-4CE2-98FC-F9F5D8CC75B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02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824AA-A9E8-9C5B-FC11-BACFAF31E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0EEEE-7439-1285-5C60-385FA3086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BCAF5-98C9-9E52-AA69-CDD8E82C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B9DA-E2EB-6845-8357-12CD16636AC4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F85BA-4DD8-C76D-1F6A-49C39D22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241C8-6A3A-95FE-0D81-39FEB40A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8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11C4-0FA4-31FB-1DCB-460CBCFD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D73DE-C039-3B55-F6A0-4AA93B94B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60B5E-0B13-4854-54C7-2E46B553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EDB6-0E60-2044-8055-67A0EBAF1C7A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A21A-3826-420F-3ADD-86D3234F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A498-229B-9658-0094-0AB3082F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59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6DCDD-6857-2018-AC5F-0A9B17198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0F6-9E7B-4EF5-ABC0-85AAEC6C0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A4766-C7D4-B9EA-44BF-4E9521EF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7C9-0BA7-DF49-B49C-0AF474CC300C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5DA02-4598-521C-3E0C-2A35F3D9D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2D472-8069-F7D3-0547-DD296A69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2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03CD-0EA5-B7EA-2AB2-FB213E3F8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04AF-1D49-09D0-DC52-878433D66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EEDB-8B4C-17FF-9F74-446F774E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AE5-B8C4-8141-90E9-E34B0EB0B6F5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EDC83-6BD0-03FC-873C-21E1B1E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2DFD-7D08-DC8B-E572-32D6242D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7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A8D9-2E9A-BC48-ED48-168CDE4F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E890F-E366-06EC-F9CC-6E9442804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6797E-9CE5-342A-9987-19A138AB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23B6-07E5-6243-8516-ACB1FFBF24B3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0A75-1283-B381-6248-D986B92F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92433-0912-54F7-882E-E57EA276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8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6299-6E82-5867-2002-8E80DBC4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9113-BD9E-94E4-B946-A934816BB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58DE0-3A5A-5708-8BC1-C8ADC799F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51600-DCCD-EFE3-589A-CAFB989A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7D1-8E9B-3847-961B-B61DE16B887D}" type="datetime1">
              <a:rPr lang="it-IT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ADCC9-FEB3-0DB0-6AC4-E537A70B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F7F08-59B4-5730-F0FF-F5103C41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1BE6-6345-B747-4D24-8D639EC1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E5CDD-64CC-9A1A-BCCD-BC5E9A8B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ADDB3-D1B5-4458-E740-DF5A54A85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2443F-CA90-513C-235D-1317FBB7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3BB2E-827E-3A1F-BEE5-49EC83969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FF80DA-EA54-2E28-2AB5-4A2B04C5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25A8-184F-A941-9B2D-5F3D4B270818}" type="datetime1">
              <a:rPr lang="it-IT" smtClean="0"/>
              <a:t>29/11/2023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B53912-C31D-1423-0613-C26F0897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9A4136-6915-72E3-E899-2BBC5E9C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08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EAD5-211E-C961-795D-35780B08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83B05-3B7F-239E-F8B4-C8EEEECF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E068-D603-4642-94F7-B17FCE756770}" type="datetime1">
              <a:rPr lang="it-IT" smtClean="0"/>
              <a:t>29/11/2023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EF99C-D377-28CB-9A7E-457F4F68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A2514-034E-0361-9799-DA3B3EF9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8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CD4D8-6B3E-66B6-926C-F33D2FB1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55F1-7EC9-E94D-8322-6EA3D3DC613F}" type="datetime1">
              <a:rPr lang="it-IT" smtClean="0"/>
              <a:t>29/11/2023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B06AC-8DE7-BE93-FC07-3AA29EA3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5AD1-6FAA-8AF2-0535-F7E02A02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8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C4F3-2A2C-F7CF-1FBB-EC43920B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FFBE6-E971-9782-034B-F168F6912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5A501-DAA6-9E8D-E924-94D00319D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6485F-3CFA-573D-EC71-03273FED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550-9DD6-704F-90FE-B25D8583FF61}" type="datetime1">
              <a:rPr lang="it-IT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628B-8686-5D4D-2E47-47EDC0BA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65FA0-AD50-2718-1539-BD8FF38B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D287-22A2-CEA3-9A23-8EF1CD79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2FA38-D94B-1A36-948C-AE5ECB1F6F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D0AD2-5061-80F7-8A04-E1D660752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10DF-8F00-0277-DE40-F9821FC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52FA4-7F9B-AC46-983F-D2E7698C7658}" type="datetime1">
              <a:rPr lang="it-IT" smtClean="0"/>
              <a:t>29/11/2023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C814-9A23-574D-97CF-F9F2F97E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CD7B4-5D95-FA55-C643-D693EDB1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7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150F1-9917-0CE4-DBC4-B3CFEFDBD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FE385-41E4-FDEC-A772-74E8B34B8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7171C-A0CE-7A4D-AFC4-B2E7C105E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5144-7B41-B549-A76F-DC442F3ACE01}" type="datetime1">
              <a:rPr lang="it-IT" smtClean="0"/>
              <a:t>29/11/2023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D19FF-B455-B23D-73B8-375FAA113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F4522-BC23-BA5F-C2B3-7E9FAD9A3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26F24-0473-6B4B-82D4-17A3722A5CA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2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asr.2021.05.022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722D-CE34-4751-B1BE-345C96A58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177" y="1407304"/>
            <a:ext cx="10005645" cy="2387600"/>
          </a:xfrm>
        </p:spPr>
        <p:txBody>
          <a:bodyPr>
            <a:normAutofit/>
          </a:bodyPr>
          <a:lstStyle/>
          <a:p>
            <a:r>
              <a:rPr lang="en-GB" dirty="0"/>
              <a:t>Perspectives of CR </a:t>
            </a:r>
            <a:r>
              <a:rPr lang="en-GB" dirty="0" err="1"/>
              <a:t>Backtracing</a:t>
            </a:r>
            <a:br>
              <a:rPr lang="en-GB" dirty="0"/>
            </a:br>
            <a:r>
              <a:rPr lang="en-GB" dirty="0"/>
              <a:t>in the Magnetosphere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B7271-0CEE-4784-A24E-CB9613C70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00346"/>
            <a:ext cx="9144000" cy="182308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Davide Grandi &amp; Davide </a:t>
            </a:r>
            <a:r>
              <a:rPr lang="en-GB" b="1" dirty="0" err="1"/>
              <a:t>Rozza</a:t>
            </a:r>
            <a:endParaRPr lang="en-GB" b="1" dirty="0"/>
          </a:p>
          <a:p>
            <a:r>
              <a:rPr lang="en-GB" dirty="0"/>
              <a:t>On behalf of</a:t>
            </a:r>
            <a:br>
              <a:rPr lang="en-GB" dirty="0"/>
            </a:br>
            <a:r>
              <a:rPr lang="en-GB" dirty="0"/>
              <a:t>INFN Milano Bicocca group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32C5D-9848-4A95-AC2C-726FD194480B}"/>
              </a:ext>
            </a:extLst>
          </p:cNvPr>
          <p:cNvSpPr txBox="1"/>
          <p:nvPr/>
        </p:nvSpPr>
        <p:spPr>
          <a:xfrm>
            <a:off x="10497369" y="648866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AMS Days 2023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BB91DAD-BE85-4DCB-9095-F9A79390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5" y="290318"/>
            <a:ext cx="1441693" cy="15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624F237-B30C-4A08-9779-68F6D032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554" y="290318"/>
            <a:ext cx="3340231" cy="13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308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latin typeface="Garamond" pitchFamily="18" charset="0"/>
              </a:rPr>
              <a:t>Ratio of </a:t>
            </a:r>
            <a:r>
              <a:rPr lang="it-IT" sz="3600" dirty="0" err="1">
                <a:latin typeface="Garamond" pitchFamily="18" charset="0"/>
              </a:rPr>
              <a:t>Fluxes</a:t>
            </a:r>
            <a:r>
              <a:rPr lang="it-IT" sz="3600" dirty="0">
                <a:latin typeface="Garamond" pitchFamily="18" charset="0"/>
              </a:rPr>
              <a:t> vs time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00751"/>
            <a:ext cx="9144000" cy="5056499"/>
          </a:xfrm>
          <a:prstGeom prst="rect">
            <a:avLst/>
          </a:prstGeom>
        </p:spPr>
      </p:pic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679474" y="2420888"/>
            <a:ext cx="2793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>
                <a:latin typeface="Garamond" pitchFamily="18" charset="0"/>
              </a:rPr>
              <a:t>IGRF + </a:t>
            </a:r>
            <a:r>
              <a:rPr lang="it-IT" sz="2000" dirty="0" err="1">
                <a:latin typeface="Garamond" pitchFamily="18" charset="0"/>
              </a:rPr>
              <a:t>Tsyganenko</a:t>
            </a:r>
            <a:r>
              <a:rPr lang="it-IT" sz="2000" dirty="0">
                <a:latin typeface="Garamond" pitchFamily="18" charset="0"/>
              </a:rPr>
              <a:t> 2005</a:t>
            </a:r>
          </a:p>
        </p:txBody>
      </p:sp>
    </p:spTree>
    <p:extLst>
      <p:ext uri="{BB962C8B-B14F-4D97-AF65-F5344CB8AC3E}">
        <p14:creationId xmlns:p14="http://schemas.microsoft.com/office/powerpoint/2010/main" val="181130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33" y="2671476"/>
            <a:ext cx="4378067" cy="2732662"/>
          </a:xfrm>
          <a:prstGeom prst="rect">
            <a:avLst/>
          </a:prstGeom>
        </p:spPr>
      </p:pic>
      <p:pic>
        <p:nvPicPr>
          <p:cNvPr id="1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837385"/>
            <a:ext cx="39243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208214" y="561831"/>
            <a:ext cx="81375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Separate Solar </a:t>
            </a:r>
            <a:r>
              <a:rPr lang="it-IT" sz="2800" dirty="0" err="1">
                <a:latin typeface="Garamond" pitchFamily="18" charset="0"/>
              </a:rPr>
              <a:t>Particles</a:t>
            </a:r>
            <a:r>
              <a:rPr lang="it-IT" sz="2800" dirty="0">
                <a:latin typeface="Garamond" pitchFamily="18" charset="0"/>
              </a:rPr>
              <a:t> from GCR</a:t>
            </a:r>
          </a:p>
          <a:p>
            <a:pPr lvl="1"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Study </a:t>
            </a:r>
            <a:r>
              <a:rPr lang="it-IT" sz="2800" dirty="0" err="1">
                <a:latin typeface="Garamond" pitchFamily="18" charset="0"/>
              </a:rPr>
              <a:t>arrival</a:t>
            </a:r>
            <a:r>
              <a:rPr lang="it-IT" sz="2800" dirty="0">
                <a:latin typeface="Garamond" pitchFamily="18" charset="0"/>
              </a:rPr>
              <a:t> </a:t>
            </a:r>
            <a:r>
              <a:rPr lang="it-IT" sz="2800" dirty="0" err="1">
                <a:latin typeface="Garamond" pitchFamily="18" charset="0"/>
              </a:rPr>
              <a:t>directions</a:t>
            </a:r>
            <a:r>
              <a:rPr lang="it-IT" sz="2800" dirty="0">
                <a:latin typeface="Garamond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it-IT" sz="2800" dirty="0">
                <a:latin typeface="Garamond" pitchFamily="18" charset="0"/>
              </a:rPr>
              <a:t>GSM frame </a:t>
            </a:r>
          </a:p>
          <a:p>
            <a:pPr lvl="1">
              <a:buFont typeface="Arial" pitchFamily="34" charset="0"/>
              <a:buChar char="•"/>
            </a:pPr>
            <a:r>
              <a:rPr lang="it-IT" sz="2800" dirty="0" err="1">
                <a:latin typeface="Garamond" pitchFamily="18" charset="0"/>
              </a:rPr>
              <a:t>Normalization</a:t>
            </a:r>
            <a:r>
              <a:rPr lang="it-IT" sz="2800" dirty="0">
                <a:latin typeface="Garamond" pitchFamily="18" charset="0"/>
              </a:rPr>
              <a:t> to be </a:t>
            </a:r>
            <a:r>
              <a:rPr lang="it-IT" sz="2800" dirty="0" err="1">
                <a:latin typeface="Garamond" pitchFamily="18" charset="0"/>
              </a:rPr>
              <a:t>done</a:t>
            </a:r>
            <a:endParaRPr lang="it-IT" sz="2800" dirty="0">
              <a:latin typeface="Garamond" pitchFamily="18" charset="0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1957388" y="3045222"/>
            <a:ext cx="2159000" cy="158432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256882" y="3213498"/>
            <a:ext cx="2232025" cy="3603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6456364" y="2619322"/>
            <a:ext cx="38893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Primary Solar protons should follow the Solar Magnetic field spiral </a:t>
            </a:r>
          </a:p>
        </p:txBody>
      </p:sp>
      <p:cxnSp>
        <p:nvCxnSpPr>
          <p:cNvPr id="19" name="Connettore 2 18"/>
          <p:cNvCxnSpPr/>
          <p:nvPr/>
        </p:nvCxnSpPr>
        <p:spPr>
          <a:xfrm>
            <a:off x="8887279" y="3421460"/>
            <a:ext cx="215900" cy="7921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5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4703"/>
            <a:ext cx="9144000" cy="50214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314369" y="593726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sz="2800" dirty="0">
                <a:latin typeface="Garamond" pitchFamily="18" charset="0"/>
              </a:rPr>
              <a:t>1-1.16  GV </a:t>
            </a:r>
            <a:r>
              <a:rPr lang="it-IT" sz="2800" dirty="0" err="1">
                <a:latin typeface="Garamond" pitchFamily="18" charset="0"/>
              </a:rPr>
              <a:t>rigidity</a:t>
            </a:r>
            <a:r>
              <a:rPr lang="it-IT" sz="2800" dirty="0">
                <a:latin typeface="Garamond" pitchFamily="18" charset="0"/>
              </a:rPr>
              <a:t> bin – March 4 2012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3592" y="3624308"/>
            <a:ext cx="73448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096000" y="1412776"/>
            <a:ext cx="0" cy="40324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44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2442"/>
            <a:ext cx="9144000" cy="50214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297250" y="647111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sz="2800" dirty="0">
                <a:latin typeface="Garamond" pitchFamily="18" charset="0"/>
              </a:rPr>
              <a:t>1-1.16  GV </a:t>
            </a:r>
            <a:r>
              <a:rPr lang="it-IT" sz="2800" dirty="0" err="1">
                <a:latin typeface="Garamond" pitchFamily="18" charset="0"/>
              </a:rPr>
              <a:t>rigidity</a:t>
            </a:r>
            <a:r>
              <a:rPr lang="it-IT" sz="2800" dirty="0">
                <a:latin typeface="Garamond" pitchFamily="18" charset="0"/>
              </a:rPr>
              <a:t> bin – March 7 2012 - !!!!!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3592" y="3624308"/>
            <a:ext cx="73448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096000" y="1608084"/>
            <a:ext cx="0" cy="40324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10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8069"/>
            <a:ext cx="9144000" cy="50214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297250" y="647111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sz="2800" dirty="0">
                <a:latin typeface="Garamond" pitchFamily="18" charset="0"/>
              </a:rPr>
              <a:t>1-1.16  GV </a:t>
            </a:r>
            <a:r>
              <a:rPr lang="it-IT" sz="2800" dirty="0" err="1">
                <a:latin typeface="Garamond" pitchFamily="18" charset="0"/>
              </a:rPr>
              <a:t>rigidity</a:t>
            </a:r>
            <a:r>
              <a:rPr lang="it-IT" sz="2800" dirty="0">
                <a:latin typeface="Garamond" pitchFamily="18" charset="0"/>
              </a:rPr>
              <a:t> bin – March 8 2012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3592" y="3571043"/>
            <a:ext cx="73448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096000" y="1554819"/>
            <a:ext cx="0" cy="40324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23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5825"/>
            <a:ext cx="9144000" cy="50214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297250" y="647111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sz="2800" dirty="0">
                <a:latin typeface="Garamond" pitchFamily="18" charset="0"/>
              </a:rPr>
              <a:t>1-1.16  GV </a:t>
            </a:r>
            <a:r>
              <a:rPr lang="it-IT" sz="2800" dirty="0" err="1">
                <a:latin typeface="Garamond" pitchFamily="18" charset="0"/>
              </a:rPr>
              <a:t>rigidity</a:t>
            </a:r>
            <a:r>
              <a:rPr lang="it-IT" sz="2800" dirty="0">
                <a:latin typeface="Garamond" pitchFamily="18" charset="0"/>
              </a:rPr>
              <a:t> bin – March 9 2012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3592" y="3597676"/>
            <a:ext cx="73448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084163" y="1572575"/>
            <a:ext cx="0" cy="40324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94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2272"/>
            <a:ext cx="9144000" cy="50214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7B0A4-C860-440E-B284-F5AB6BC3EAC7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008189" y="44451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err="1">
                <a:latin typeface="Garamond" pitchFamily="18" charset="0"/>
              </a:rPr>
              <a:t>Anisotropy</a:t>
            </a:r>
            <a:r>
              <a:rPr lang="it-IT" sz="3600" dirty="0">
                <a:latin typeface="Garamond" pitchFamily="18" charset="0"/>
              </a:rPr>
              <a:t>? 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297250" y="647111"/>
            <a:ext cx="8137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it-IT" sz="2800" dirty="0">
                <a:latin typeface="Garamond" pitchFamily="18" charset="0"/>
              </a:rPr>
              <a:t>1-1.16  GV </a:t>
            </a:r>
            <a:r>
              <a:rPr lang="it-IT" sz="2800" dirty="0" err="1">
                <a:latin typeface="Garamond" pitchFamily="18" charset="0"/>
              </a:rPr>
              <a:t>rigidity</a:t>
            </a:r>
            <a:r>
              <a:rPr lang="it-IT" sz="2800" dirty="0">
                <a:latin typeface="Garamond" pitchFamily="18" charset="0"/>
              </a:rPr>
              <a:t> bin – March 12 2012 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2423592" y="3622982"/>
            <a:ext cx="7344816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V="1">
            <a:off x="6096000" y="1586783"/>
            <a:ext cx="0" cy="403244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3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99673-766C-67EF-9C5B-F1EB57093695}"/>
              </a:ext>
            </a:extLst>
          </p:cNvPr>
          <p:cNvSpPr txBox="1"/>
          <p:nvPr/>
        </p:nvSpPr>
        <p:spPr>
          <a:xfrm>
            <a:off x="381000" y="315683"/>
            <a:ext cx="11430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Some conclusions: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https://doi.org/10.1016/j.asr.2021.05.022</a:t>
            </a:r>
            <a:endParaRPr lang="en-GB" dirty="0"/>
          </a:p>
          <a:p>
            <a:endParaRPr lang="en-GB" dirty="0"/>
          </a:p>
          <a:p>
            <a:r>
              <a:rPr lang="en-GB" sz="1800" dirty="0">
                <a:effectLst/>
                <a:latin typeface="AdvEPSTIM"/>
              </a:rPr>
              <a:t>Close to the magnetic poles, </a:t>
            </a:r>
            <a:r>
              <a:rPr lang="en-GB" sz="1800" b="1" dirty="0">
                <a:effectLst/>
                <a:latin typeface="AdvEPSTIM"/>
              </a:rPr>
              <a:t>IGRF upper rigidity cut-off is generally overestimated </a:t>
            </a:r>
            <a:r>
              <a:rPr lang="en-GB" sz="1800" dirty="0">
                <a:effectLst/>
                <a:latin typeface="AdvEPSTIM"/>
              </a:rPr>
              <a:t>in comparison with TS05</a:t>
            </a:r>
            <a:endParaRPr lang="en-GB" dirty="0">
              <a:latin typeface="AdvEPSTIM"/>
            </a:endParaRPr>
          </a:p>
          <a:p>
            <a:endParaRPr lang="en-GB" sz="1800" dirty="0">
              <a:effectLst/>
              <a:latin typeface="AdvEPSTIM"/>
            </a:endParaRPr>
          </a:p>
          <a:p>
            <a:r>
              <a:rPr lang="en-GB" dirty="0">
                <a:latin typeface="AdvEPSTIM"/>
              </a:rPr>
              <a:t>I</a:t>
            </a:r>
            <a:r>
              <a:rPr lang="en-GB" sz="1800" dirty="0">
                <a:effectLst/>
                <a:latin typeface="AdvEPSTIM"/>
              </a:rPr>
              <a:t>n the lowest rigidity bins, </a:t>
            </a:r>
            <a:r>
              <a:rPr lang="en-GB" sz="1800" b="1" dirty="0">
                <a:effectLst/>
                <a:latin typeface="AdvEPSTIM"/>
              </a:rPr>
              <a:t>IGRF CR counts and exposure time are lower </a:t>
            </a:r>
            <a:r>
              <a:rPr lang="en-GB" sz="1800" dirty="0">
                <a:effectLst/>
                <a:latin typeface="AdvEPSTIM"/>
              </a:rPr>
              <a:t>in comparison with TS05</a:t>
            </a:r>
          </a:p>
          <a:p>
            <a:endParaRPr lang="en-GB" dirty="0">
              <a:latin typeface="AdvEPSTIM"/>
            </a:endParaRPr>
          </a:p>
          <a:p>
            <a:r>
              <a:rPr lang="en-GB" sz="1800" dirty="0">
                <a:effectLst/>
                <a:latin typeface="AdvEPSTIM"/>
              </a:rPr>
              <a:t>Nevertheless, </a:t>
            </a:r>
            <a:r>
              <a:rPr lang="en-GB" sz="1800" b="1" dirty="0">
                <a:effectLst/>
                <a:latin typeface="AdvEPSTIM"/>
              </a:rPr>
              <a:t>rates</a:t>
            </a:r>
            <a:r>
              <a:rPr lang="en-GB" sz="1800" dirty="0">
                <a:effectLst/>
                <a:latin typeface="AdvEPSTIM"/>
              </a:rPr>
              <a:t> evaluated with the two models </a:t>
            </a:r>
            <a:r>
              <a:rPr lang="en-GB" sz="1800" b="1" dirty="0">
                <a:effectLst/>
                <a:latin typeface="AdvEPSTIM"/>
              </a:rPr>
              <a:t>are quite similar</a:t>
            </a:r>
            <a:r>
              <a:rPr lang="en-GB" dirty="0">
                <a:latin typeface="AdvEPSTIM"/>
              </a:rPr>
              <a:t>:</a:t>
            </a:r>
          </a:p>
          <a:p>
            <a:r>
              <a:rPr lang="en-GB" sz="1800" dirty="0">
                <a:effectLst/>
                <a:latin typeface="AdvEPSTIM"/>
              </a:rPr>
              <a:t>- difference on monthly average is </a:t>
            </a:r>
            <a:r>
              <a:rPr lang="en-GB" sz="1800" b="1" dirty="0">
                <a:effectLst/>
                <a:latin typeface="AdvEPSTIM"/>
              </a:rPr>
              <a:t>1</a:t>
            </a:r>
            <a:r>
              <a:rPr lang="en-GB" sz="1800" b="1" dirty="0">
                <a:effectLst/>
                <a:latin typeface="AdvP4C4E59"/>
              </a:rPr>
              <a:t>% </a:t>
            </a:r>
            <a:r>
              <a:rPr lang="en-GB" sz="1800" b="1" dirty="0">
                <a:effectLst/>
                <a:latin typeface="AdvEPSTIM"/>
              </a:rPr>
              <a:t>during quiet solar activity periods</a:t>
            </a:r>
          </a:p>
          <a:p>
            <a:r>
              <a:rPr lang="en-GB" sz="1800" dirty="0">
                <a:effectLst/>
                <a:latin typeface="AdvEPSTIM"/>
              </a:rPr>
              <a:t>- increasing up to </a:t>
            </a:r>
            <a:r>
              <a:rPr lang="en-GB" sz="1800" b="1" dirty="0">
                <a:effectLst/>
                <a:latin typeface="AdvEPSTIM"/>
              </a:rPr>
              <a:t>3% during disturbed periods</a:t>
            </a:r>
          </a:p>
          <a:p>
            <a:endParaRPr lang="en-GB" dirty="0">
              <a:latin typeface="AdvEPSTIM"/>
            </a:endParaRPr>
          </a:p>
          <a:p>
            <a:r>
              <a:rPr lang="en-GB" sz="1800" b="1" dirty="0">
                <a:effectLst/>
                <a:latin typeface="AdvEPSTIM"/>
              </a:rPr>
              <a:t>Differences on rates increase</a:t>
            </a:r>
            <a:r>
              <a:rPr lang="en-GB" sz="1800" dirty="0">
                <a:effectLst/>
                <a:latin typeface="AdvEPSTIM"/>
              </a:rPr>
              <a:t> significantly, </a:t>
            </a:r>
            <a:r>
              <a:rPr lang="en-GB" sz="1800" b="1" dirty="0">
                <a:effectLst/>
                <a:latin typeface="AdvEPSTIM"/>
              </a:rPr>
              <a:t>up to 10%, only for time periods as short as 1 day during disturbed periods</a:t>
            </a:r>
          </a:p>
          <a:p>
            <a:endParaRPr lang="en-GB" dirty="0">
              <a:latin typeface="AdvEPSTIM"/>
            </a:endParaRPr>
          </a:p>
          <a:p>
            <a:r>
              <a:rPr lang="en-GB" dirty="0">
                <a:latin typeface="AdvEPSTIM"/>
              </a:rPr>
              <a:t>W</a:t>
            </a:r>
            <a:r>
              <a:rPr lang="en-GB" sz="1800" dirty="0">
                <a:effectLst/>
                <a:latin typeface="AdvEPSTIM"/>
              </a:rPr>
              <a:t>hen </a:t>
            </a:r>
            <a:r>
              <a:rPr lang="en-GB" sz="1800" b="1" dirty="0">
                <a:effectLst/>
                <a:latin typeface="AdvEPSTIM"/>
              </a:rPr>
              <a:t>days including large solar events</a:t>
            </a:r>
            <a:r>
              <a:rPr lang="en-GB" sz="1800" dirty="0">
                <a:effectLst/>
                <a:latin typeface="AdvEPSTIM"/>
              </a:rPr>
              <a:t>, like March 7th 2012, are considered, </a:t>
            </a:r>
            <a:r>
              <a:rPr lang="en-GB" sz="1800" b="1" dirty="0">
                <a:effectLst/>
                <a:latin typeface="AdvEPSTIM"/>
              </a:rPr>
              <a:t>only using TS05 model we were able to recover most of the CR counts in the lowest rigidity bins, up to 2 GV.</a:t>
            </a:r>
          </a:p>
          <a:p>
            <a:endParaRPr lang="en-GB" b="1" dirty="0">
              <a:latin typeface="AdvEPSTIM"/>
            </a:endParaRPr>
          </a:p>
          <a:p>
            <a:r>
              <a:rPr lang="en-GB" sz="1800" b="1" dirty="0">
                <a:effectLst/>
                <a:latin typeface="AdvEPSTIM"/>
              </a:rPr>
              <a:t>Thanks to </a:t>
            </a:r>
            <a:r>
              <a:rPr lang="en-GB" sz="1800" b="1" dirty="0" err="1">
                <a:effectLst/>
                <a:latin typeface="AdvEPSTIM"/>
              </a:rPr>
              <a:t>backtracing</a:t>
            </a:r>
            <a:r>
              <a:rPr lang="en-GB" sz="1800" b="1" dirty="0">
                <a:effectLst/>
                <a:latin typeface="AdvEPSTIM"/>
              </a:rPr>
              <a:t> it is possible to detect the arrival direction origin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F51C1EBB-0A9C-41B0-3BE9-C94BE31500BE}"/>
              </a:ext>
            </a:extLst>
          </p:cNvPr>
          <p:cNvSpPr/>
          <p:nvPr/>
        </p:nvSpPr>
        <p:spPr>
          <a:xfrm>
            <a:off x="5949042" y="2090055"/>
            <a:ext cx="299357" cy="293914"/>
          </a:xfrm>
          <a:prstGeom prst="downArrow">
            <a:avLst>
              <a:gd name="adj1" fmla="val 18553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D28C9DA-6A07-0644-D560-D1A3054A5251}"/>
              </a:ext>
            </a:extLst>
          </p:cNvPr>
          <p:cNvSpPr/>
          <p:nvPr/>
        </p:nvSpPr>
        <p:spPr>
          <a:xfrm>
            <a:off x="5949042" y="2591703"/>
            <a:ext cx="299357" cy="293914"/>
          </a:xfrm>
          <a:prstGeom prst="downArrow">
            <a:avLst>
              <a:gd name="adj1" fmla="val 18553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D4B3C95-4A5C-0B34-4FA0-CE029A9B2686}"/>
              </a:ext>
            </a:extLst>
          </p:cNvPr>
          <p:cNvSpPr/>
          <p:nvPr/>
        </p:nvSpPr>
        <p:spPr>
          <a:xfrm>
            <a:off x="5946320" y="3551003"/>
            <a:ext cx="299357" cy="293914"/>
          </a:xfrm>
          <a:prstGeom prst="downArrow">
            <a:avLst>
              <a:gd name="adj1" fmla="val 18553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C94B745C-017B-5CA2-615A-D17ADCC4E0F4}"/>
              </a:ext>
            </a:extLst>
          </p:cNvPr>
          <p:cNvSpPr/>
          <p:nvPr/>
        </p:nvSpPr>
        <p:spPr>
          <a:xfrm>
            <a:off x="5946320" y="4288971"/>
            <a:ext cx="299357" cy="293914"/>
          </a:xfrm>
          <a:prstGeom prst="downArrow">
            <a:avLst>
              <a:gd name="adj1" fmla="val 18553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55BA3918-13CF-3E3D-510B-312C37663411}"/>
              </a:ext>
            </a:extLst>
          </p:cNvPr>
          <p:cNvSpPr/>
          <p:nvPr/>
        </p:nvSpPr>
        <p:spPr>
          <a:xfrm>
            <a:off x="5946320" y="5105399"/>
            <a:ext cx="299357" cy="293914"/>
          </a:xfrm>
          <a:prstGeom prst="downArrow">
            <a:avLst>
              <a:gd name="adj1" fmla="val 18553"/>
              <a:gd name="adj2" fmla="val 410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784EA-BA6D-A2B4-54A5-879C54B5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3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erchio, Policromia, spazio, vortice&#10;&#10;Descrizione generata automaticamente">
            <a:extLst>
              <a:ext uri="{FF2B5EF4-FFF2-40B4-BE49-F238E27FC236}">
                <a16:creationId xmlns:a16="http://schemas.microsoft.com/office/drawing/2014/main" id="{E4998E66-FC50-0D12-4D82-47EEE2592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1D943-C3D1-581B-F7A5-D6868458126B}"/>
              </a:ext>
            </a:extLst>
          </p:cNvPr>
          <p:cNvSpPr txBox="1"/>
          <p:nvPr/>
        </p:nvSpPr>
        <p:spPr>
          <a:xfrm>
            <a:off x="2134724" y="428434"/>
            <a:ext cx="661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Trapper Particles &amp; Trajectories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9ABCF-285A-C83E-F79E-170C6605E541}"/>
              </a:ext>
            </a:extLst>
          </p:cNvPr>
          <p:cNvSpPr txBox="1"/>
          <p:nvPr/>
        </p:nvSpPr>
        <p:spPr>
          <a:xfrm>
            <a:off x="1519199" y="1136320"/>
            <a:ext cx="91535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Ions from A. Oliva</a:t>
            </a:r>
          </a:p>
          <a:p>
            <a:endParaRPr lang="en-GB" sz="2800" dirty="0"/>
          </a:p>
          <a:p>
            <a:r>
              <a:rPr lang="en-GB" sz="2800" dirty="0" err="1"/>
              <a:t>Backtracing</a:t>
            </a:r>
            <a:r>
              <a:rPr lang="en-GB" sz="2800" dirty="0"/>
              <a:t> and analysis performed by D. </a:t>
            </a:r>
            <a:r>
              <a:rPr lang="en-GB" sz="2800" dirty="0" err="1"/>
              <a:t>Grandi</a:t>
            </a:r>
            <a:r>
              <a:rPr lang="en-GB" sz="2800" dirty="0"/>
              <a:t> and D. </a:t>
            </a:r>
            <a:r>
              <a:rPr lang="en-GB" sz="2800" dirty="0" err="1"/>
              <a:t>Rozza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6324E-4147-9CF5-E2BE-B24F28AA704A}"/>
              </a:ext>
            </a:extLst>
          </p:cNvPr>
          <p:cNvSpPr txBox="1"/>
          <p:nvPr/>
        </p:nvSpPr>
        <p:spPr>
          <a:xfrm>
            <a:off x="476092" y="3117987"/>
            <a:ext cx="112398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Tailored code </a:t>
            </a:r>
            <a:r>
              <a:rPr lang="en-GB" sz="2400" dirty="0"/>
              <a:t>for trapped particles: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High precision (10</a:t>
            </a:r>
            <a:r>
              <a:rPr lang="en-GB" sz="2400" baseline="30000" dirty="0"/>
              <a:t>-4</a:t>
            </a:r>
            <a:r>
              <a:rPr lang="en-GB" sz="2400" dirty="0"/>
              <a:t> rad angle between 2 consecutive velocities)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Inner boundary decreased to 20 km (typical altitude of CR air showers starting point)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Increase time limit (up to 6-10 min of “real” trajectory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Particles main request to be considered as trapped: a WHOLE drift shell (&gt; 360° in longitude)</a:t>
            </a:r>
          </a:p>
        </p:txBody>
      </p:sp>
    </p:spTree>
    <p:extLst>
      <p:ext uri="{BB962C8B-B14F-4D97-AF65-F5344CB8AC3E}">
        <p14:creationId xmlns:p14="http://schemas.microsoft.com/office/powerpoint/2010/main" val="199966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0358-9AD1-42F7-87CF-7B5F98C4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50" y="6310311"/>
            <a:ext cx="2743200" cy="365125"/>
          </a:xfrm>
        </p:spPr>
        <p:txBody>
          <a:bodyPr/>
          <a:lstStyle/>
          <a:p>
            <a:fld id="{A646CCAF-206D-40FC-93E2-1ED5EEF1E5A8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Immagine 7" descr="Immagine che contiene schizzo, Line art, disegno, illustrazione&#10;&#10;Descrizione generata automaticamente">
            <a:extLst>
              <a:ext uri="{FF2B5EF4-FFF2-40B4-BE49-F238E27FC236}">
                <a16:creationId xmlns:a16="http://schemas.microsoft.com/office/drawing/2014/main" id="{A6A7CD7F-893B-DBC2-91CD-BB7A39AAC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12"/>
            <a:ext cx="12192000" cy="68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6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82AAE-81E5-A1FA-7699-BDE5E726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865" y="619208"/>
            <a:ext cx="3954740" cy="2351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73A0F-0586-BD5E-AD6F-405AF360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45875" y="0"/>
            <a:ext cx="8246125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58F266-CAEE-A33B-F462-D7A87C4EE65D}"/>
              </a:ext>
            </a:extLst>
          </p:cNvPr>
          <p:cNvSpPr txBox="1"/>
          <p:nvPr/>
        </p:nvSpPr>
        <p:spPr>
          <a:xfrm>
            <a:off x="1324386" y="142296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Lithium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EFAD6-6BD4-987D-2035-25FA256B9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6361"/>
            <a:ext cx="3945875" cy="3281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0803F-CAF7-F755-04E9-B7F6FF5A33DC}"/>
              </a:ext>
            </a:extLst>
          </p:cNvPr>
          <p:cNvSpPr txBox="1"/>
          <p:nvPr/>
        </p:nvSpPr>
        <p:spPr>
          <a:xfrm>
            <a:off x="2883693" y="4847849"/>
            <a:ext cx="7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ZOOM</a:t>
            </a:r>
          </a:p>
        </p:txBody>
      </p:sp>
      <p:pic>
        <p:nvPicPr>
          <p:cNvPr id="8" name="Immagine 7" descr="Immagine che contiene pianeta, Oggetto astronomico, sfera, Terra&#10;&#10;Descrizione generata automaticamente">
            <a:extLst>
              <a:ext uri="{FF2B5EF4-FFF2-40B4-BE49-F238E27FC236}">
                <a16:creationId xmlns:a16="http://schemas.microsoft.com/office/drawing/2014/main" id="{03275476-7AB3-7FAE-A247-36AA31C69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79817">
            <a:off x="6211775" y="872632"/>
            <a:ext cx="4376745" cy="4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4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4E2C4-8874-6C12-1EE2-0254A05DC61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0" y="884110"/>
            <a:ext cx="6120000" cy="508977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489071-A56C-7518-FF44-421E57B10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72000" y="884110"/>
            <a:ext cx="6120000" cy="5089779"/>
          </a:xfrm>
          <a:prstGeom prst="rect">
            <a:avLst/>
          </a:prstGeom>
        </p:spPr>
      </p:pic>
      <p:pic>
        <p:nvPicPr>
          <p:cNvPr id="7" name="Immagine 6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EEF4F512-B91F-EE62-6D97-E2243B65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615440" y="1545336"/>
            <a:ext cx="3395472" cy="3395472"/>
          </a:xfrm>
          <a:prstGeom prst="rect">
            <a:avLst/>
          </a:prstGeom>
        </p:spPr>
      </p:pic>
      <p:pic>
        <p:nvPicPr>
          <p:cNvPr id="12" name="Immagine 11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C1AF4A89-75F5-385C-FD86-8CC32931E1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7674864" y="1537621"/>
            <a:ext cx="3395472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9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8F266-CAEE-A33B-F462-D7A87C4EE65D}"/>
              </a:ext>
            </a:extLst>
          </p:cNvPr>
          <p:cNvSpPr txBox="1"/>
          <p:nvPr/>
        </p:nvSpPr>
        <p:spPr>
          <a:xfrm>
            <a:off x="1263472" y="142296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Carbon</a:t>
            </a:r>
            <a:endParaRPr lang="en-GB" dirty="0"/>
          </a:p>
        </p:txBody>
      </p:sp>
      <p:pic>
        <p:nvPicPr>
          <p:cNvPr id="7" name="Immagine 6" descr="Immagine che contiene testo, diagramma, linea, schizzo&#10;&#10;Descrizione generata automaticamente">
            <a:extLst>
              <a:ext uri="{FF2B5EF4-FFF2-40B4-BE49-F238E27FC236}">
                <a16:creationId xmlns:a16="http://schemas.microsoft.com/office/drawing/2014/main" id="{4E1D3067-E0AD-1068-655C-BA78B1CB6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0" y="908206"/>
            <a:ext cx="3978583" cy="2130828"/>
          </a:xfrm>
          <a:prstGeom prst="rect">
            <a:avLst/>
          </a:prstGeom>
        </p:spPr>
      </p:pic>
      <p:pic>
        <p:nvPicPr>
          <p:cNvPr id="9" name="Immagine 8" descr="Immagine che contiene testo, cerchio, diagramma, schermata&#10;&#10;Descrizione generata automaticamente">
            <a:extLst>
              <a:ext uri="{FF2B5EF4-FFF2-40B4-BE49-F238E27FC236}">
                <a16:creationId xmlns:a16="http://schemas.microsoft.com/office/drawing/2014/main" id="{68A4E275-3932-F850-2145-E5A3560B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164" y="0"/>
            <a:ext cx="8230836" cy="6858000"/>
          </a:xfrm>
          <a:prstGeom prst="rect">
            <a:avLst/>
          </a:prstGeom>
        </p:spPr>
      </p:pic>
      <p:pic>
        <p:nvPicPr>
          <p:cNvPr id="6" name="Immagine 5" descr="Immagine che contiene pianeta, Oggetto astronomico, sfera, Terra&#10;&#10;Descrizione generata automaticamente">
            <a:extLst>
              <a:ext uri="{FF2B5EF4-FFF2-40B4-BE49-F238E27FC236}">
                <a16:creationId xmlns:a16="http://schemas.microsoft.com/office/drawing/2014/main" id="{BFFCBD3E-7C80-E881-2861-7A3C953DA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79817">
            <a:off x="6220919" y="890920"/>
            <a:ext cx="4376745" cy="4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7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18EB92FE-FD0B-E9D7-10B1-4B95D72C3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109"/>
            <a:ext cx="6072000" cy="5105975"/>
          </a:xfrm>
          <a:prstGeom prst="rect">
            <a:avLst/>
          </a:prstGeom>
        </p:spPr>
      </p:pic>
      <p:pic>
        <p:nvPicPr>
          <p:cNvPr id="5" name="Immagine 4" descr="Immagine che contiene testo, diagramma&#10;&#10;Descrizione generata automaticamente">
            <a:extLst>
              <a:ext uri="{FF2B5EF4-FFF2-40B4-BE49-F238E27FC236}">
                <a16:creationId xmlns:a16="http://schemas.microsoft.com/office/drawing/2014/main" id="{489FB86F-EDD6-3892-7E04-ADC9620C7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000" y="887066"/>
            <a:ext cx="6120000" cy="5101797"/>
          </a:xfrm>
          <a:prstGeom prst="rect">
            <a:avLst/>
          </a:prstGeom>
        </p:spPr>
      </p:pic>
      <p:sp>
        <p:nvSpPr>
          <p:cNvPr id="6" name="Segnaposto piè di pagina 2">
            <a:extLst>
              <a:ext uri="{FF2B5EF4-FFF2-40B4-BE49-F238E27FC236}">
                <a16:creationId xmlns:a16="http://schemas.microsoft.com/office/drawing/2014/main" id="{903A502B-AC9F-073B-62DE-47D0E75C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D. Grandi, D. </a:t>
            </a:r>
            <a:r>
              <a:rPr lang="en-US" dirty="0" err="1"/>
              <a:t>Rozza</a:t>
            </a:r>
            <a:r>
              <a:rPr lang="en-US" dirty="0"/>
              <a:t>: AMS-02 trapped ions</a:t>
            </a:r>
            <a:endParaRPr lang="it-IT" dirty="0"/>
          </a:p>
        </p:txBody>
      </p:sp>
      <p:pic>
        <p:nvPicPr>
          <p:cNvPr id="2" name="Immagine 1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EECCB28A-04D8-F0D1-CA84-81169908692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7674864" y="1537621"/>
            <a:ext cx="3395472" cy="3395472"/>
          </a:xfrm>
          <a:prstGeom prst="rect">
            <a:avLst/>
          </a:prstGeom>
        </p:spPr>
      </p:pic>
      <p:pic>
        <p:nvPicPr>
          <p:cNvPr id="7" name="Immagine 6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482B1B26-CF2F-6289-51B2-8FC73B5C871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592862" y="1534047"/>
            <a:ext cx="3395472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8F266-CAEE-A33B-F462-D7A87C4EE65D}"/>
              </a:ext>
            </a:extLst>
          </p:cNvPr>
          <p:cNvSpPr txBox="1"/>
          <p:nvPr/>
        </p:nvSpPr>
        <p:spPr>
          <a:xfrm>
            <a:off x="1263472" y="14229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/>
              <a:t>Berillium</a:t>
            </a:r>
            <a:endParaRPr lang="en-GB" sz="2800" dirty="0"/>
          </a:p>
        </p:txBody>
      </p:sp>
      <p:pic>
        <p:nvPicPr>
          <p:cNvPr id="16" name="Immagine 15" descr="Immagine che contiene testo, diagramma, linea, schizzo&#10;&#10;Descrizione generata automaticamente">
            <a:extLst>
              <a:ext uri="{FF2B5EF4-FFF2-40B4-BE49-F238E27FC236}">
                <a16:creationId xmlns:a16="http://schemas.microsoft.com/office/drawing/2014/main" id="{5B681A17-2954-62DA-3675-99D2E6E8B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6844"/>
            <a:ext cx="3995320" cy="2139792"/>
          </a:xfrm>
          <a:prstGeom prst="rect">
            <a:avLst/>
          </a:prstGeom>
        </p:spPr>
      </p:pic>
      <p:pic>
        <p:nvPicPr>
          <p:cNvPr id="18" name="Immagine 17" descr="Immagine che contiene testo, cerchio, diagramma&#10;&#10;Descrizione generata automaticamente">
            <a:extLst>
              <a:ext uri="{FF2B5EF4-FFF2-40B4-BE49-F238E27FC236}">
                <a16:creationId xmlns:a16="http://schemas.microsoft.com/office/drawing/2014/main" id="{1382348C-07BD-669F-2972-52F74CC5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087" y="-71718"/>
            <a:ext cx="8180912" cy="6929717"/>
          </a:xfrm>
          <a:prstGeom prst="rect">
            <a:avLst/>
          </a:prstGeom>
        </p:spPr>
      </p:pic>
      <p:pic>
        <p:nvPicPr>
          <p:cNvPr id="6" name="Immagine 5" descr="Immagine che contiene pianeta, Oggetto astronomico, sfera, Terra&#10;&#10;Descrizione generata automaticamente">
            <a:extLst>
              <a:ext uri="{FF2B5EF4-FFF2-40B4-BE49-F238E27FC236}">
                <a16:creationId xmlns:a16="http://schemas.microsoft.com/office/drawing/2014/main" id="{BF0C1248-1BA8-1760-892F-E8464BDEC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79817">
            <a:off x="6220919" y="881776"/>
            <a:ext cx="4376745" cy="4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8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8F266-CAEE-A33B-F462-D7A87C4EE65D}"/>
              </a:ext>
            </a:extLst>
          </p:cNvPr>
          <p:cNvSpPr txBox="1"/>
          <p:nvPr/>
        </p:nvSpPr>
        <p:spPr>
          <a:xfrm>
            <a:off x="1263472" y="142296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Berillium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Immagine 10" descr="Immagine che contiene testo, diagramma, Diagramma&#10;&#10;Descrizione generata automaticamente">
            <a:extLst>
              <a:ext uri="{FF2B5EF4-FFF2-40B4-BE49-F238E27FC236}">
                <a16:creationId xmlns:a16="http://schemas.microsoft.com/office/drawing/2014/main" id="{856A652C-3205-13FA-05D0-A8146E21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463"/>
            <a:ext cx="6072000" cy="5108471"/>
          </a:xfrm>
          <a:prstGeom prst="rect">
            <a:avLst/>
          </a:prstGeom>
        </p:spPr>
      </p:pic>
      <p:pic>
        <p:nvPicPr>
          <p:cNvPr id="14" name="Immagine 13" descr="Immagine che contiene testo, diagramma, Carattere&#10;&#10;Descrizione generata automaticamente">
            <a:extLst>
              <a:ext uri="{FF2B5EF4-FFF2-40B4-BE49-F238E27FC236}">
                <a16:creationId xmlns:a16="http://schemas.microsoft.com/office/drawing/2014/main" id="{3CB0A23E-FEB3-734B-0813-70B53611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000" y="860377"/>
            <a:ext cx="6120000" cy="511055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53B07B-1958-24E2-50A3-A4461C37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D. Grandi, D. </a:t>
            </a:r>
            <a:r>
              <a:rPr lang="en-US" dirty="0" err="1"/>
              <a:t>Rozza</a:t>
            </a:r>
            <a:r>
              <a:rPr lang="en-US" dirty="0"/>
              <a:t>: AMS-02 trapped ions</a:t>
            </a:r>
            <a:endParaRPr lang="it-IT" dirty="0"/>
          </a:p>
        </p:txBody>
      </p:sp>
      <p:pic>
        <p:nvPicPr>
          <p:cNvPr id="4" name="Immagine 3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0DC3DB35-E13C-1D9A-503C-BF519369EEF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581573" y="1522758"/>
            <a:ext cx="3395472" cy="3395472"/>
          </a:xfrm>
          <a:prstGeom prst="rect">
            <a:avLst/>
          </a:prstGeom>
        </p:spPr>
      </p:pic>
      <p:pic>
        <p:nvPicPr>
          <p:cNvPr id="5" name="Immagine 4" descr="Immagine che contiene mappa, Terra, pianeta, World&#10;&#10;Descrizione generata automaticamente">
            <a:extLst>
              <a:ext uri="{FF2B5EF4-FFF2-40B4-BE49-F238E27FC236}">
                <a16:creationId xmlns:a16="http://schemas.microsoft.com/office/drawing/2014/main" id="{EB28149A-1D94-433A-9683-D42C2C4F28F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7663575" y="1537621"/>
            <a:ext cx="3395472" cy="33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4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1D943-C3D1-581B-F7A5-D6868458126B}"/>
              </a:ext>
            </a:extLst>
          </p:cNvPr>
          <p:cNvSpPr txBox="1"/>
          <p:nvPr/>
        </p:nvSpPr>
        <p:spPr>
          <a:xfrm>
            <a:off x="2134724" y="428434"/>
            <a:ext cx="6658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Trapped Particles &amp; Pitch 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99ABCF-285A-C83E-F79E-170C6605E541}"/>
              </a:ext>
            </a:extLst>
          </p:cNvPr>
          <p:cNvSpPr txBox="1"/>
          <p:nvPr/>
        </p:nvSpPr>
        <p:spPr>
          <a:xfrm>
            <a:off x="1350523" y="2052804"/>
            <a:ext cx="8500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Pitch Angle calculation from Dipole Approximation (IGRF)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6324E-4147-9CF5-E2BE-B24F28AA704A}"/>
              </a:ext>
            </a:extLst>
          </p:cNvPr>
          <p:cNvSpPr txBox="1"/>
          <p:nvPr/>
        </p:nvSpPr>
        <p:spPr>
          <a:xfrm>
            <a:off x="476092" y="3117987"/>
            <a:ext cx="11239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Calculation: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Inside the </a:t>
            </a:r>
            <a:r>
              <a:rPr lang="en-GB" sz="2400" dirty="0" err="1"/>
              <a:t>backtracing</a:t>
            </a:r>
            <a:r>
              <a:rPr lang="en-GB" sz="2400" dirty="0"/>
              <a:t>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After </a:t>
            </a:r>
            <a:r>
              <a:rPr lang="en-GB" sz="2400" dirty="0" err="1"/>
              <a:t>backtracing</a:t>
            </a:r>
            <a:r>
              <a:rPr lang="en-GB" sz="2400" dirty="0"/>
              <a:t> just for trapped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Check precision (guiding </a:t>
            </a:r>
            <a:r>
              <a:rPr lang="en-GB" sz="2400" dirty="0" err="1"/>
              <a:t>center</a:t>
            </a:r>
            <a:r>
              <a:rPr lang="en-GB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5484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8437" y="708515"/>
            <a:ext cx="7795123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Pitch Angle –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Adiabatic</a:t>
            </a:r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Invariant</a:t>
            </a:r>
            <a:endParaRPr lang="it-IT" sz="4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27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/>
              <p:nvPr/>
            </p:nvSpPr>
            <p:spPr>
              <a:xfrm>
                <a:off x="1297353" y="1966238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353" y="1966238"/>
                <a:ext cx="7795123" cy="721801"/>
              </a:xfrm>
              <a:prstGeom prst="rect">
                <a:avLst/>
              </a:prstGeom>
              <a:blipFill>
                <a:blip r:embed="rId2"/>
                <a:stretch>
                  <a:fillRect t="-12712" b="-364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448DE40-DFEF-7A18-9EBE-D16D40A9EF46}"/>
                  </a:ext>
                </a:extLst>
              </p:cNvPr>
              <p:cNvSpPr txBox="1"/>
              <p:nvPr/>
            </p:nvSpPr>
            <p:spPr>
              <a:xfrm>
                <a:off x="1207095" y="3798878"/>
                <a:ext cx="919753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𝑴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𝑩𝑴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=</a:t>
                </a:r>
                <a:r>
                  <a:rPr lang="it-IT" sz="40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anose="020B060402020202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4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1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𝑩𝑴</m:t>
                    </m:r>
                  </m:oMath>
                </a14:m>
                <a:endParaRPr lang="it-IT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0448DE40-DFEF-7A18-9EBE-D16D40A9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95" y="3798878"/>
                <a:ext cx="9197534" cy="721801"/>
              </a:xfrm>
              <a:prstGeom prst="rect">
                <a:avLst/>
              </a:prstGeom>
              <a:blipFill>
                <a:blip r:embed="rId3"/>
                <a:stretch>
                  <a:fillRect t="-12605" b="-35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7DF2ECD-BFF4-EE39-9A83-28E65B0F12C9}"/>
                  </a:ext>
                </a:extLst>
              </p:cNvPr>
              <p:cNvSpPr txBox="1"/>
              <p:nvPr/>
            </p:nvSpPr>
            <p:spPr>
              <a:xfrm>
                <a:off x="1492661" y="2775550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= </a:t>
                </a:r>
                <a:r>
                  <a:rPr lang="it-IT" sz="4000" b="1" dirty="0" err="1">
                    <a:solidFill>
                      <a:schemeClr val="tx1"/>
                    </a:solidFill>
                  </a:rPr>
                  <a:t>equatorial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</a:t>
                </a:r>
                <a:r>
                  <a:rPr lang="it-IT" sz="4000" b="1" dirty="0" err="1">
                    <a:solidFill>
                      <a:schemeClr val="tx1"/>
                    </a:solidFill>
                  </a:rPr>
                  <a:t>Magnetic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Field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7DF2ECD-BFF4-EE39-9A83-28E65B0F1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61" y="2775550"/>
                <a:ext cx="7795123" cy="721801"/>
              </a:xfrm>
              <a:prstGeom prst="rect">
                <a:avLst/>
              </a:prstGeom>
              <a:blipFill>
                <a:blip r:embed="rId4"/>
                <a:stretch>
                  <a:fillRect t="-15126" b="-3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BCF0BD2-2773-222C-731E-311D20587DF7}"/>
                  </a:ext>
                </a:extLst>
              </p:cNvPr>
              <p:cNvSpPr txBox="1"/>
              <p:nvPr/>
            </p:nvSpPr>
            <p:spPr>
              <a:xfrm>
                <a:off x="1207095" y="4737726"/>
                <a:ext cx="9197534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𝑴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= Mirror Point </a:t>
                </a:r>
                <a:r>
                  <a:rPr lang="it-IT" sz="4000" b="1" dirty="0" err="1">
                    <a:solidFill>
                      <a:schemeClr val="tx1"/>
                    </a:solidFill>
                  </a:rPr>
                  <a:t>Magnetic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Field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BCF0BD2-2773-222C-731E-311D20587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95" y="4737726"/>
                <a:ext cx="9197534" cy="721801"/>
              </a:xfrm>
              <a:prstGeom prst="rect">
                <a:avLst/>
              </a:prstGeom>
              <a:blipFill>
                <a:blip r:embed="rId5"/>
                <a:stretch>
                  <a:fillRect t="-15126" b="-3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608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8437" y="708515"/>
            <a:ext cx="7795123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Pitch Angle –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Adiabatic</a:t>
            </a:r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Invariant</a:t>
            </a:r>
            <a:endParaRPr lang="it-IT" sz="4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28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/>
              <p:nvPr/>
            </p:nvSpPr>
            <p:spPr>
              <a:xfrm>
                <a:off x="159058" y="2010626"/>
                <a:ext cx="11194742" cy="342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= 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(R</a:t>
                </a:r>
                <a:r>
                  <a:rPr lang="it-IT" sz="4000" b="1" baseline="-25000" dirty="0">
                    <a:solidFill>
                      <a:schemeClr val="tx1"/>
                    </a:solidFill>
                  </a:rPr>
                  <a:t>e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/r)</a:t>
                </a:r>
                <a14:m>
                  <m:oMath xmlns:m="http://schemas.openxmlformats.org/officeDocument/2006/math">
                    <m:r>
                      <a:rPr lang="it-IT" sz="4000" b="1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it-IT" sz="4000" b="1" baseline="30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 </m:t>
                        </m:r>
                        <m:sSup>
                          <m:sSup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𝒔𝒊𝒏</m:t>
                            </m:r>
                          </m:e>
                          <m:sup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λ</m:t>
                            </m:r>
                            <m:r>
                              <a:rPr lang="it-IT" sz="4000" b="1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𝒎</m:t>
                            </m:r>
                          </m:e>
                        </m:d>
                      </m:e>
                    </m:rad>
                  </m:oMath>
                </a14:m>
                <a:endParaRPr lang="it-IT" sz="4000" b="1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it-IT" sz="4000" b="1" dirty="0">
                    <a:solidFill>
                      <a:schemeClr val="bg1"/>
                    </a:solidFill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= 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(R</a:t>
                </a:r>
                <a:r>
                  <a:rPr lang="it-IT" sz="4000" b="1" baseline="-25000" dirty="0">
                    <a:solidFill>
                      <a:schemeClr val="tx1"/>
                    </a:solidFill>
                  </a:rPr>
                  <a:t>e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/r)</a:t>
                </a:r>
                <a14:m>
                  <m:oMath xmlns:m="http://schemas.openxmlformats.org/officeDocument/2006/math">
                    <m:r>
                      <a:rPr lang="it-IT" sz="4000" b="1" i="1" baseline="30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it-IT" sz="4000" b="1" baseline="30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it-IT" sz="4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 </m:t>
                        </m:r>
                        <m:sSup>
                          <m:sSup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𝒔𝒊𝒏</m:t>
                            </m:r>
                          </m:e>
                          <m:sup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λ</m:t>
                            </m:r>
                            <m:r>
                              <a:rPr lang="it-IT" sz="4000" b="1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𝒎</m:t>
                            </m:r>
                          </m:e>
                        </m:d>
                      </m:e>
                    </m:rad>
                  </m:oMath>
                </a14:m>
                <a:endParaRPr lang="it-IT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it-IT" sz="4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it-IT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8" y="2010626"/>
                <a:ext cx="11194742" cy="3429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12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8437" y="708515"/>
            <a:ext cx="7795123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Pitch Angle –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Adiabatic</a:t>
            </a:r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Invariant</a:t>
            </a:r>
            <a:endParaRPr lang="it-IT" sz="4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29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/>
              <p:nvPr/>
            </p:nvSpPr>
            <p:spPr>
              <a:xfrm>
                <a:off x="159058" y="2346710"/>
                <a:ext cx="11194742" cy="346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it-IT" sz="4000" b="1" baseline="30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4000" b="1" dirty="0">
                    <a:solidFill>
                      <a:schemeClr val="bg1"/>
                    </a:solidFill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sz="4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sSupPr>
                          <m:e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𝒔𝒊𝒏</m:t>
                            </m:r>
                          </m:e>
                          <m:sup>
                            <m: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θ</m:t>
                            </m:r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it-IT" sz="4000" b="1" dirty="0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it-IT" sz="4000" b="1" dirty="0">
                            <a:solidFill>
                              <a:schemeClr val="tx1"/>
                            </a:solidFill>
                          </a:rPr>
                          <m:t>Re</m:t>
                        </m:r>
                        <m:r>
                          <m:rPr>
                            <m:nor/>
                          </m:rPr>
                          <a:rPr lang="it-IT" sz="4000" b="1" dirty="0">
                            <a:solidFill>
                              <a:schemeClr val="tx1"/>
                            </a:solidFill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it-IT" sz="4000" b="1" dirty="0">
                            <a:solidFill>
                              <a:schemeClr val="tx1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it-IT" sz="4000" b="1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  <m:r>
                          <a:rPr lang="it-IT" sz="4000" b="1" i="1" baseline="30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it-IT" sz="4000" b="1" baseline="30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it-IT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it-IT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it-IT" sz="40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anose="020B0604020202020204" pitchFamily="34" charset="-128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it-IT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it-IT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it-IT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  <m:t>𝟐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it-IT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4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  <m:t>λ</m:t>
                                </m:r>
                                <m:r>
                                  <a:rPr lang="it-IT" sz="4000" b="1" i="1" baseline="-25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anose="020B0604020202020204" pitchFamily="34" charset="-128"/>
                                  </a:rPr>
                                  <m:t>𝒎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r>
                  <a:rPr lang="it-IT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it-IT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it-IT" sz="40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:endParaRPr lang="it-IT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008C2D2F-1C52-087B-A6F4-718C2AFA6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58" y="2346710"/>
                <a:ext cx="11194742" cy="346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6AC32CC-4EFF-7F3E-DF9F-E85C0348C0CA}"/>
                  </a:ext>
                </a:extLst>
              </p:cNvPr>
              <p:cNvSpPr txBox="1"/>
              <p:nvPr/>
            </p:nvSpPr>
            <p:spPr>
              <a:xfrm>
                <a:off x="1368374" y="1959417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θ</m:t>
                        </m:r>
                      </m:e>
                    </m:d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/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𝑩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 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𝒔𝒊𝒏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θ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it-IT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E6AC32CC-4EFF-7F3E-DF9F-E85C0348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74" y="1959417"/>
                <a:ext cx="779512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46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93D8-324A-449D-95F0-CB43AF37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822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Backtracing</a:t>
            </a:r>
            <a:r>
              <a:rPr lang="it-IT" b="1" dirty="0"/>
              <a:t> &amp; The </a:t>
            </a:r>
            <a:r>
              <a:rPr lang="it-IT" b="1" dirty="0" err="1"/>
              <a:t>Tsyganenko</a:t>
            </a:r>
            <a:r>
              <a:rPr lang="it-IT" b="1" dirty="0"/>
              <a:t> </a:t>
            </a:r>
            <a:r>
              <a:rPr lang="it-IT" b="1" dirty="0" err="1"/>
              <a:t>cut</a:t>
            </a:r>
            <a:r>
              <a:rPr lang="it-IT" b="1" dirty="0"/>
              <a:t>-off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0358-9AD1-42F7-87CF-7B5F98C4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0450" y="6310311"/>
            <a:ext cx="2743200" cy="365125"/>
          </a:xfrm>
        </p:spPr>
        <p:txBody>
          <a:bodyPr/>
          <a:lstStyle/>
          <a:p>
            <a:fld id="{A646CCAF-206D-40FC-93E2-1ED5EEF1E5A8}" type="slidenum">
              <a:rPr lang="en-GB" smtClean="0"/>
              <a:t>3</a:t>
            </a:fld>
            <a:endParaRPr lang="en-GB" dirty="0"/>
          </a:p>
        </p:txBody>
      </p:sp>
      <p:sp>
        <p:nvSpPr>
          <p:cNvPr id="44" name="CasellaDiTesto 1">
            <a:extLst>
              <a:ext uri="{FF2B5EF4-FFF2-40B4-BE49-F238E27FC236}">
                <a16:creationId xmlns:a16="http://schemas.microsoft.com/office/drawing/2014/main" id="{1E1ECC84-989B-4772-98F0-E65BFA81F8BA}"/>
              </a:ext>
            </a:extLst>
          </p:cNvPr>
          <p:cNvSpPr txBox="1"/>
          <p:nvPr/>
        </p:nvSpPr>
        <p:spPr>
          <a:xfrm>
            <a:off x="355141" y="2178313"/>
            <a:ext cx="66529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a typeface="Cambria Math" panose="02040503050406030204" pitchFamily="18" charset="0"/>
              </a:rPr>
              <a:t>We selected AMS-02 protons between 0.8 GV &lt; R &lt; 100 GV, d</a:t>
            </a:r>
            <a:r>
              <a:rPr lang="en-GB" dirty="0" err="1"/>
              <a:t>uring</a:t>
            </a:r>
            <a:r>
              <a:rPr lang="en-GB" dirty="0"/>
              <a:t> </a:t>
            </a:r>
            <a:r>
              <a:rPr lang="en-GB" b="1" dirty="0"/>
              <a:t>quiet</a:t>
            </a:r>
            <a:r>
              <a:rPr lang="en-GB" dirty="0"/>
              <a:t> and </a:t>
            </a:r>
            <a:r>
              <a:rPr lang="en-GB" b="1" dirty="0"/>
              <a:t>disturbed</a:t>
            </a:r>
            <a:r>
              <a:rPr lang="en-GB" dirty="0"/>
              <a:t> periods of the solar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a typeface="Cambria Math" panose="02040503050406030204" pitchFamily="18" charset="0"/>
              </a:rPr>
              <a:t>Using </a:t>
            </a:r>
            <a:r>
              <a:rPr lang="en-US" b="1" dirty="0" err="1">
                <a:solidFill>
                  <a:srgbClr val="0000FF"/>
                </a:solidFill>
                <a:ea typeface="Cambria Math" panose="02040503050406030204" pitchFamily="18" charset="0"/>
              </a:rPr>
              <a:t>GeoMagSphere</a:t>
            </a:r>
            <a:r>
              <a:rPr lang="en-US" b="1" dirty="0">
                <a:solidFill>
                  <a:srgbClr val="0000FF"/>
                </a:solidFill>
                <a:ea typeface="Cambria Math" panose="02040503050406030204" pitchFamily="18" charset="0"/>
              </a:rPr>
              <a:t> </a:t>
            </a:r>
            <a:r>
              <a:rPr lang="en-GB" dirty="0">
                <a:ea typeface="Cambria Math" panose="02040503050406030204" pitchFamily="18" charset="0"/>
              </a:rPr>
              <a:t>we back-traced all the selected particles, determining the rigidity distribution of</a:t>
            </a:r>
            <a:r>
              <a:rPr lang="en-US" dirty="0">
                <a:ea typeface="Cambria Math" panose="02040503050406030204" pitchFamily="18" charset="0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ea typeface="Cambria Math" panose="02040503050406030204" pitchFamily="18" charset="0"/>
              </a:rPr>
              <a:t>particles coming from the outer magnetosphere </a:t>
            </a:r>
            <a:r>
              <a:rPr lang="en-US" dirty="0"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="1" dirty="0">
                <a:solidFill>
                  <a:srgbClr val="0B76C3"/>
                </a:solidFill>
                <a:ea typeface="Cambria Math" panose="02040503050406030204" pitchFamily="18" charset="0"/>
              </a:rPr>
              <a:t>PRIMARY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ea typeface="Cambria Math" panose="02040503050406030204" pitchFamily="18" charset="0"/>
              </a:rPr>
              <a:t>particles created in the atmosphere </a:t>
            </a:r>
            <a:r>
              <a:rPr lang="en-US" dirty="0"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="1" dirty="0">
                <a:solidFill>
                  <a:srgbClr val="FF0909"/>
                </a:solidFill>
                <a:ea typeface="Cambria Math" panose="02040503050406030204" pitchFamily="18" charset="0"/>
              </a:rPr>
              <a:t>SECONDARY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ea typeface="Cambria Math" panose="02040503050406030204" pitchFamily="18" charset="0"/>
              </a:rPr>
              <a:t>particles trapped in the magnetic field lines </a:t>
            </a:r>
            <a:r>
              <a:rPr lang="en-US" dirty="0"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  <a:ea typeface="Cambria Math" panose="02040503050406030204" pitchFamily="18" charset="0"/>
              </a:rPr>
              <a:t>TRAPPED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6600"/>
              </a:solidFill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The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Tsyganenko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rigidity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cut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-off </a:t>
            </a:r>
            <a:r>
              <a:rPr lang="it-IT" dirty="0" err="1">
                <a:ea typeface="Cambria Math" panose="02040503050406030204" pitchFamily="18" charset="0"/>
              </a:rPr>
              <a:t>is</a:t>
            </a:r>
            <a:r>
              <a:rPr lang="it-IT" dirty="0">
                <a:ea typeface="Cambria Math" panose="02040503050406030204" pitchFamily="18" charset="0"/>
              </a:rPr>
              <a:t> the </a:t>
            </a:r>
            <a:r>
              <a:rPr lang="it-IT" dirty="0" err="1">
                <a:ea typeface="Cambria Math" panose="02040503050406030204" pitchFamily="18" charset="0"/>
              </a:rPr>
              <a:t>upper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rigidity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cut</a:t>
            </a:r>
            <a:r>
              <a:rPr lang="it-IT" dirty="0">
                <a:ea typeface="Cambria Math" panose="02040503050406030204" pitchFamily="18" charset="0"/>
              </a:rPr>
              <a:t>-off, </a:t>
            </a:r>
            <a:r>
              <a:rPr lang="it-IT" dirty="0" err="1">
                <a:ea typeface="Cambria Math" panose="02040503050406030204" pitchFamily="18" charset="0"/>
              </a:rPr>
              <a:t>defined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as</a:t>
            </a:r>
            <a:r>
              <a:rPr lang="it-IT" dirty="0">
                <a:ea typeface="Cambria Math" panose="02040503050406030204" pitchFamily="18" charset="0"/>
              </a:rPr>
              <a:t> the </a:t>
            </a:r>
            <a:r>
              <a:rPr lang="it-IT" dirty="0" err="1">
                <a:ea typeface="Cambria Math" panose="02040503050406030204" pitchFamily="18" charset="0"/>
              </a:rPr>
              <a:t>highest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rigidity</a:t>
            </a:r>
            <a:r>
              <a:rPr lang="it-IT" dirty="0">
                <a:ea typeface="Cambria Math" panose="02040503050406030204" pitchFamily="18" charset="0"/>
              </a:rPr>
              <a:t> for </a:t>
            </a:r>
            <a:r>
              <a:rPr lang="it-IT" dirty="0" err="1">
                <a:ea typeface="Cambria Math" panose="02040503050406030204" pitchFamily="18" charset="0"/>
              </a:rPr>
              <a:t>particles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identified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as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secondary</a:t>
            </a:r>
            <a:endParaRPr lang="it-IT" dirty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a typeface="Cambria Math" panose="02040503050406030204" pitchFamily="18" charset="0"/>
              </a:rPr>
              <a:t>SO NO PENUMBRA!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6600"/>
              </a:solidFill>
              <a:ea typeface="Cambria Math" panose="02040503050406030204" pitchFamily="18" charset="0"/>
            </a:endParaRPr>
          </a:p>
        </p:txBody>
      </p:sp>
      <p:pic>
        <p:nvPicPr>
          <p:cNvPr id="47" name="Immagine 5">
            <a:extLst>
              <a:ext uri="{FF2B5EF4-FFF2-40B4-BE49-F238E27FC236}">
                <a16:creationId xmlns:a16="http://schemas.microsoft.com/office/drawing/2014/main" id="{47196686-F5B4-40A1-AA19-154897851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9902" y="2721881"/>
            <a:ext cx="5016957" cy="317814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57350DD-D2B5-4F03-9A8E-B0BCA4F8CAA1}"/>
              </a:ext>
            </a:extLst>
          </p:cNvPr>
          <p:cNvSpPr/>
          <p:nvPr/>
        </p:nvSpPr>
        <p:spPr>
          <a:xfrm>
            <a:off x="10699035" y="2975317"/>
            <a:ext cx="1218609" cy="2523048"/>
          </a:xfrm>
          <a:prstGeom prst="rect">
            <a:avLst/>
          </a:prstGeom>
          <a:solidFill>
            <a:srgbClr val="0B76C3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C95A1E8-1771-4722-9314-14FB91A5D03B}"/>
              </a:ext>
            </a:extLst>
          </p:cNvPr>
          <p:cNvSpPr/>
          <p:nvPr/>
        </p:nvSpPr>
        <p:spPr>
          <a:xfrm>
            <a:off x="10527466" y="5601947"/>
            <a:ext cx="343137" cy="369180"/>
          </a:xfrm>
          <a:prstGeom prst="upArrow">
            <a:avLst/>
          </a:prstGeom>
          <a:noFill/>
          <a:ln w="38100"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CasellaDiTesto 7">
            <a:extLst>
              <a:ext uri="{FF2B5EF4-FFF2-40B4-BE49-F238E27FC236}">
                <a16:creationId xmlns:a16="http://schemas.microsoft.com/office/drawing/2014/main" id="{15EC29C5-B5CE-4034-9291-F8D0B055D611}"/>
              </a:ext>
            </a:extLst>
          </p:cNvPr>
          <p:cNvSpPr txBox="1"/>
          <p:nvPr/>
        </p:nvSpPr>
        <p:spPr>
          <a:xfrm>
            <a:off x="10244547" y="2904218"/>
            <a:ext cx="205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solidFill>
                  <a:srgbClr val="0B76C3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Primary</a:t>
            </a:r>
            <a:r>
              <a:rPr lang="it-IT" sz="1600" b="1" dirty="0">
                <a:solidFill>
                  <a:srgbClr val="0B76C3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it-IT" sz="1600" b="1" dirty="0" err="1">
                <a:solidFill>
                  <a:srgbClr val="0B76C3"/>
                </a:solidFill>
                <a:ea typeface="Cambria Math" panose="02040503050406030204" pitchFamily="18" charset="0"/>
                <a:cs typeface="Calibri Light" panose="020F0302020204030204" pitchFamily="34" charset="0"/>
              </a:rPr>
              <a:t>CRs</a:t>
            </a:r>
            <a:endParaRPr lang="it-IT" sz="1600" b="1" dirty="0">
              <a:solidFill>
                <a:srgbClr val="0B76C3"/>
              </a:solidFill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D0D89-24D4-495E-A7F8-5CA28225F8AD}"/>
              </a:ext>
            </a:extLst>
          </p:cNvPr>
          <p:cNvSpPr txBox="1"/>
          <p:nvPr/>
        </p:nvSpPr>
        <p:spPr>
          <a:xfrm>
            <a:off x="1999318" y="1123632"/>
            <a:ext cx="81933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ea typeface="Cambria Math" panose="02040503050406030204" pitchFamily="18" charset="0"/>
              </a:rPr>
              <a:t>In order to determine the cut-off, we used real selected events (in place of generated MC events) in the detector field of view.</a:t>
            </a:r>
          </a:p>
        </p:txBody>
      </p:sp>
      <p:sp>
        <p:nvSpPr>
          <p:cNvPr id="3" name="CasellaDiTesto 13">
            <a:extLst>
              <a:ext uri="{FF2B5EF4-FFF2-40B4-BE49-F238E27FC236}">
                <a16:creationId xmlns:a16="http://schemas.microsoft.com/office/drawing/2014/main" id="{471E3064-3736-8FC4-FA3E-8E4069A18974}"/>
              </a:ext>
            </a:extLst>
          </p:cNvPr>
          <p:cNvSpPr txBox="1"/>
          <p:nvPr/>
        </p:nvSpPr>
        <p:spPr>
          <a:xfrm>
            <a:off x="7246378" y="5923116"/>
            <a:ext cx="486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Operative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definition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of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cut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-off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rigidity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: </a:t>
            </a:r>
            <a:b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</a:b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the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highest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rigidity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for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secondary</a:t>
            </a:r>
            <a:r>
              <a:rPr lang="it-IT" b="1" dirty="0">
                <a:solidFill>
                  <a:srgbClr val="FF0909"/>
                </a:solidFill>
                <a:ea typeface="Cambria Math" panose="02040503050406030204" pitchFamily="18" charset="0"/>
              </a:rPr>
              <a:t> </a:t>
            </a:r>
            <a:r>
              <a:rPr lang="it-IT" b="1" dirty="0" err="1">
                <a:solidFill>
                  <a:srgbClr val="FF0909"/>
                </a:solidFill>
                <a:ea typeface="Cambria Math" panose="02040503050406030204" pitchFamily="18" charset="0"/>
              </a:rPr>
              <a:t>particles</a:t>
            </a:r>
            <a:br>
              <a:rPr lang="it-IT" dirty="0">
                <a:ea typeface="Cambria Math" panose="02040503050406030204" pitchFamily="18" charset="0"/>
              </a:rPr>
            </a:br>
            <a:r>
              <a:rPr lang="it-IT" dirty="0" err="1">
                <a:ea typeface="Cambria Math" panose="02040503050406030204" pitchFamily="18" charset="0"/>
              </a:rPr>
              <a:t>hereafter</a:t>
            </a:r>
            <a:r>
              <a:rPr lang="it-IT" dirty="0">
                <a:ea typeface="Cambria Math" panose="02040503050406030204" pitchFamily="18" charset="0"/>
              </a:rPr>
              <a:t> </a:t>
            </a:r>
            <a:r>
              <a:rPr lang="it-IT" dirty="0" err="1">
                <a:ea typeface="Cambria Math" panose="02040503050406030204" pitchFamily="18" charset="0"/>
              </a:rPr>
              <a:t>referred</a:t>
            </a:r>
            <a:r>
              <a:rPr lang="it-IT" dirty="0">
                <a:ea typeface="Cambria Math" panose="02040503050406030204" pitchFamily="18" charset="0"/>
              </a:rPr>
              <a:t> to </a:t>
            </a:r>
            <a:r>
              <a:rPr lang="it-IT" dirty="0" err="1">
                <a:ea typeface="Cambria Math" panose="02040503050406030204" pitchFamily="18" charset="0"/>
              </a:rPr>
              <a:t>as</a:t>
            </a:r>
            <a:r>
              <a:rPr lang="it-IT" dirty="0">
                <a:ea typeface="Cambria Math" panose="02040503050406030204" pitchFamily="18" charset="0"/>
              </a:rPr>
              <a:t> the </a:t>
            </a:r>
            <a:r>
              <a:rPr lang="it-IT" i="1" dirty="0" err="1">
                <a:ea typeface="Cambria Math" panose="02040503050406030204" pitchFamily="18" charset="0"/>
              </a:rPr>
              <a:t>Tsyganenko</a:t>
            </a:r>
            <a:r>
              <a:rPr lang="it-IT" i="1" dirty="0">
                <a:ea typeface="Cambria Math" panose="02040503050406030204" pitchFamily="18" charset="0"/>
              </a:rPr>
              <a:t> </a:t>
            </a:r>
            <a:r>
              <a:rPr lang="it-IT" i="1" dirty="0" err="1">
                <a:ea typeface="Cambria Math" panose="02040503050406030204" pitchFamily="18" charset="0"/>
              </a:rPr>
              <a:t>cut</a:t>
            </a:r>
            <a:r>
              <a:rPr lang="it-IT" i="1" dirty="0">
                <a:ea typeface="Cambria Math" panose="02040503050406030204" pitchFamily="18" charset="0"/>
              </a:rPr>
              <a:t>-off</a:t>
            </a:r>
          </a:p>
        </p:txBody>
      </p:sp>
    </p:spTree>
    <p:extLst>
      <p:ext uri="{BB962C8B-B14F-4D97-AF65-F5344CB8AC3E}">
        <p14:creationId xmlns:p14="http://schemas.microsoft.com/office/powerpoint/2010/main" val="3868155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2198437" y="708515"/>
            <a:ext cx="7795123" cy="72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Magnetic</a:t>
            </a:r>
            <a:r>
              <a:rPr lang="it-IT" sz="4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Field Line</a:t>
            </a:r>
            <a:endParaRPr lang="it-IT" sz="4000" b="1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598" y="6382921"/>
            <a:ext cx="4114800" cy="365125"/>
          </a:xfrm>
        </p:spPr>
        <p:txBody>
          <a:bodyPr/>
          <a:lstStyle/>
          <a:p>
            <a:r>
              <a:rPr lang="en-US" dirty="0"/>
              <a:t>D. Grandi, D. </a:t>
            </a:r>
            <a:r>
              <a:rPr lang="en-US" dirty="0" err="1"/>
              <a:t>Rozza</a:t>
            </a:r>
            <a:r>
              <a:rPr lang="en-US" dirty="0"/>
              <a:t>: AMS-02 trapped 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E5BA117-F7A4-6356-4958-02ACA3B3CE53}"/>
                  </a:ext>
                </a:extLst>
              </p:cNvPr>
              <p:cNvSpPr txBox="1"/>
              <p:nvPr/>
            </p:nvSpPr>
            <p:spPr>
              <a:xfrm>
                <a:off x="1969098" y="2201172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Field Line	</a:t>
                </a:r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𝒄𝒐𝒔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λ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E5BA117-F7A4-6356-4958-02ACA3B3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98" y="2201172"/>
                <a:ext cx="7795123" cy="721801"/>
              </a:xfrm>
              <a:prstGeom prst="rect">
                <a:avLst/>
              </a:prstGeom>
              <a:blipFill>
                <a:blip r:embed="rId2"/>
                <a:stretch>
                  <a:fillRect l="-156" t="-15254" b="-3389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DC86705-02E5-EA7C-137A-21AECCFC87F2}"/>
                  </a:ext>
                </a:extLst>
              </p:cNvPr>
              <p:cNvSpPr txBox="1"/>
              <p:nvPr/>
            </p:nvSpPr>
            <p:spPr>
              <a:xfrm>
                <a:off x="1969097" y="3781668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 - </a:t>
                </a:r>
                <a:r>
                  <a:rPr lang="it-IT" sz="4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shell</a:t>
                </a:r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𝒄𝒐𝒔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λ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DC86705-02E5-EA7C-137A-21AECCFC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97" y="3781668"/>
                <a:ext cx="7795123" cy="721801"/>
              </a:xfrm>
              <a:prstGeom prst="rect">
                <a:avLst/>
              </a:prstGeom>
              <a:blipFill>
                <a:blip r:embed="rId3"/>
                <a:stretch>
                  <a:fillRect t="-15126" b="-3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574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12" y="1993783"/>
            <a:ext cx="9418774" cy="3799100"/>
          </a:xfrm>
          <a:prstGeom prst="rect">
            <a:avLst/>
          </a:prstGeom>
          <a:effectLst>
            <a:softEdge rad="381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/>
              <p:cNvSpPr txBox="1"/>
              <p:nvPr/>
            </p:nvSpPr>
            <p:spPr>
              <a:xfrm>
                <a:off x="2198437" y="708515"/>
                <a:ext cx="779512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 - </a:t>
                </a:r>
                <a:r>
                  <a:rPr lang="it-IT" sz="4000" b="1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shell</a:t>
                </a:r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	</a:t>
                </a:r>
                <a14:m>
                  <m:oMath xmlns:m="http://schemas.openxmlformats.org/officeDocument/2006/math">
                    <m:r>
                      <a:rPr lang="it-IT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</m:ctrlPr>
                      </m:sSupPr>
                      <m:e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𝒄𝒐𝒔</m:t>
                        </m:r>
                      </m:e>
                      <m:sup>
                        <m:r>
                          <a:rPr lang="it-IT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anose="020B0604020202020204" pitchFamily="34" charset="-128"/>
                          </a:rPr>
                          <m:t>𝟐</m:t>
                        </m:r>
                      </m:sup>
                    </m:sSup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(</m:t>
                    </m:r>
                    <m:r>
                      <m:rPr>
                        <m:sty m:val="p"/>
                      </m:rPr>
                      <a:rPr lang="el-GR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λ</m:t>
                    </m:r>
                    <m:r>
                      <a:rPr lang="it-IT" sz="40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</a:rPr>
                      <m:t>𝒎</m:t>
                    </m:r>
                    <m:r>
                      <a:rPr lang="it-IT" sz="4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anose="020B0604020202020204" pitchFamily="34" charset="-128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it-IT" sz="40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 Unicode MS" panose="020B0604020202020204" pitchFamily="34" charset="-128"/>
                  </a:rPr>
                  <a:t> </a:t>
                </a:r>
                <a:r>
                  <a:rPr lang="it-IT" sz="4000" b="1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437" y="708515"/>
                <a:ext cx="7795123" cy="721801"/>
              </a:xfrm>
              <a:prstGeom prst="rect">
                <a:avLst/>
              </a:prstGeom>
              <a:blipFill>
                <a:blip r:embed="rId3"/>
                <a:stretch>
                  <a:fillRect t="-15126" b="-3277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073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CDC02-1BC1-93AB-FB19-3CFD1E8D1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5" y="0"/>
            <a:ext cx="1194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77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33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03211" y="236775"/>
            <a:ext cx="777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Trapped CR:	Final position after 10 seconds of </a:t>
            </a:r>
            <a:r>
              <a:rPr lang="en-US" sz="2400" b="1" dirty="0" err="1"/>
              <a:t>backtracing</a:t>
            </a:r>
            <a:endParaRPr lang="en-US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2733"/>
            <a:ext cx="10058400" cy="55236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174515" y="986971"/>
            <a:ext cx="89262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856918" y="832733"/>
            <a:ext cx="2471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OUTSIDE </a:t>
            </a:r>
            <a:r>
              <a:rPr lang="it-IT" sz="3200" b="1" dirty="0"/>
              <a:t>SAA</a:t>
            </a:r>
          </a:p>
        </p:txBody>
      </p:sp>
    </p:spTree>
    <p:extLst>
      <p:ext uri="{BB962C8B-B14F-4D97-AF65-F5344CB8AC3E}">
        <p14:creationId xmlns:p14="http://schemas.microsoft.com/office/powerpoint/2010/main" val="1301992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2733"/>
            <a:ext cx="10058400" cy="552361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03211" y="236775"/>
            <a:ext cx="777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Trapped CR:	Final position after 10 seconds of </a:t>
            </a:r>
            <a:r>
              <a:rPr lang="en-US" sz="2400" b="1" dirty="0" err="1"/>
              <a:t>backtracing</a:t>
            </a:r>
            <a:endParaRPr lang="en-US" sz="2400" b="1" dirty="0"/>
          </a:p>
        </p:txBody>
      </p:sp>
      <p:sp>
        <p:nvSpPr>
          <p:cNvPr id="12" name="Rettangolo 11"/>
          <p:cNvSpPr/>
          <p:nvPr/>
        </p:nvSpPr>
        <p:spPr>
          <a:xfrm>
            <a:off x="10174515" y="986971"/>
            <a:ext cx="89262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040269" y="832733"/>
            <a:ext cx="2104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INSIDE</a:t>
            </a:r>
            <a:r>
              <a:rPr lang="it-IT" sz="3200" b="1" dirty="0"/>
              <a:t> SAA</a:t>
            </a:r>
          </a:p>
        </p:txBody>
      </p:sp>
    </p:spTree>
    <p:extLst>
      <p:ext uri="{BB962C8B-B14F-4D97-AF65-F5344CB8AC3E}">
        <p14:creationId xmlns:p14="http://schemas.microsoft.com/office/powerpoint/2010/main" val="2379872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35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203211" y="236775"/>
            <a:ext cx="777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Trapped CR:	Final position after 10 seconds of </a:t>
            </a:r>
            <a:r>
              <a:rPr lang="en-US" sz="2400" b="1" dirty="0" err="1"/>
              <a:t>backtracing</a:t>
            </a:r>
            <a:endParaRPr lang="en-US" sz="24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2733"/>
            <a:ext cx="10058400" cy="552361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174515" y="986971"/>
            <a:ext cx="89262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2733"/>
            <a:ext cx="10058400" cy="552361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174515" y="986971"/>
            <a:ext cx="892629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090682" y="832733"/>
            <a:ext cx="4004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OUTSIDE</a:t>
            </a:r>
            <a:r>
              <a:rPr lang="it-IT" sz="3200" b="1" dirty="0"/>
              <a:t> + </a:t>
            </a:r>
            <a:r>
              <a:rPr lang="it-IT" sz="3200" b="1" dirty="0">
                <a:solidFill>
                  <a:srgbClr val="FF0000"/>
                </a:solidFill>
              </a:rPr>
              <a:t>INSIDE</a:t>
            </a:r>
            <a:r>
              <a:rPr lang="it-IT" sz="3200" b="1" dirty="0"/>
              <a:t> SAA</a:t>
            </a:r>
          </a:p>
        </p:txBody>
      </p:sp>
    </p:spTree>
    <p:extLst>
      <p:ext uri="{BB962C8B-B14F-4D97-AF65-F5344CB8AC3E}">
        <p14:creationId xmlns:p14="http://schemas.microsoft.com/office/powerpoint/2010/main" val="322134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Grandi, D. Rozza: AMS-02 preliminary proton analysis in SAA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36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431134" y="226934"/>
            <a:ext cx="532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Trapped CR:	RATE </a:t>
            </a:r>
            <a:r>
              <a:rPr lang="en-US" sz="2400" b="1" dirty="0">
                <a:solidFill>
                  <a:srgbClr val="0070C0"/>
                </a:solidFill>
              </a:rPr>
              <a:t>outside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inside</a:t>
            </a:r>
            <a:r>
              <a:rPr lang="en-US" sz="2400" b="1" dirty="0"/>
              <a:t> SAA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0" y="939006"/>
            <a:ext cx="8803958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93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37</a:t>
            </a:fld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720731" y="226934"/>
            <a:ext cx="875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Trapped CR:	RATE as a function of the L-shell </a:t>
            </a:r>
            <a:r>
              <a:rPr lang="en-US" sz="2400" b="1" dirty="0">
                <a:solidFill>
                  <a:srgbClr val="0070C0"/>
                </a:solidFill>
              </a:rPr>
              <a:t>outside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inside</a:t>
            </a:r>
            <a:r>
              <a:rPr lang="en-US" sz="2400" b="1" dirty="0"/>
              <a:t> SAA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20" y="939006"/>
            <a:ext cx="8803958" cy="5417344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623748" y="939006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1 &lt; L &lt; 1.2</a:t>
            </a:r>
          </a:p>
        </p:txBody>
      </p:sp>
    </p:spTree>
    <p:extLst>
      <p:ext uri="{BB962C8B-B14F-4D97-AF65-F5344CB8AC3E}">
        <p14:creationId xmlns:p14="http://schemas.microsoft.com/office/powerpoint/2010/main" val="1114983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65E6-6C62-4004-A91B-428A5F02BCFD}" type="slidenum">
              <a:rPr lang="it-IT" smtClean="0"/>
              <a:t>38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080232" y="222260"/>
            <a:ext cx="802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DRIFT of protons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590315"/>
            <a:ext cx="5676900" cy="35433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16" y="2590315"/>
            <a:ext cx="5676900" cy="35433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19099" y="1278567"/>
            <a:ext cx="11495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Sample of </a:t>
            </a:r>
            <a:r>
              <a:rPr lang="en-US" sz="2800" b="1" dirty="0"/>
              <a:t>Secondary</a:t>
            </a:r>
            <a:r>
              <a:rPr lang="it-IT" sz="2800" b="1" dirty="0"/>
              <a:t> CR </a:t>
            </a:r>
            <a:r>
              <a:rPr lang="en-US" sz="2800" b="1" dirty="0"/>
              <a:t>detected</a:t>
            </a:r>
            <a:r>
              <a:rPr lang="it-IT" sz="2800" b="1" dirty="0"/>
              <a:t> </a:t>
            </a:r>
            <a:r>
              <a:rPr lang="it-IT" sz="2800" b="1" dirty="0">
                <a:solidFill>
                  <a:srgbClr val="FF0000"/>
                </a:solidFill>
              </a:rPr>
              <a:t>inside</a:t>
            </a:r>
            <a:r>
              <a:rPr lang="it-IT" sz="2800" b="1" dirty="0"/>
              <a:t> SAA with</a:t>
            </a:r>
          </a:p>
          <a:p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492966" y="5720634"/>
            <a:ext cx="1395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SOURCE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969426" y="2480076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SINK</a:t>
            </a:r>
          </a:p>
        </p:txBody>
      </p:sp>
      <p:cxnSp>
        <p:nvCxnSpPr>
          <p:cNvPr id="12" name="Connettore 2 11"/>
          <p:cNvCxnSpPr>
            <a:stCxn id="11" idx="1"/>
          </p:cNvCxnSpPr>
          <p:nvPr/>
        </p:nvCxnSpPr>
        <p:spPr>
          <a:xfrm flipH="1">
            <a:off x="4862286" y="2741686"/>
            <a:ext cx="1107140" cy="1676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1" idx="3"/>
          </p:cNvCxnSpPr>
          <p:nvPr/>
        </p:nvCxnSpPr>
        <p:spPr>
          <a:xfrm>
            <a:off x="6854605" y="2741686"/>
            <a:ext cx="4161738" cy="17774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0" idx="3"/>
          </p:cNvCxnSpPr>
          <p:nvPr/>
        </p:nvCxnSpPr>
        <p:spPr>
          <a:xfrm flipV="1">
            <a:off x="6888476" y="4953907"/>
            <a:ext cx="3823067" cy="1028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10" idx="1"/>
          </p:cNvCxnSpPr>
          <p:nvPr/>
        </p:nvCxnSpPr>
        <p:spPr>
          <a:xfrm flipH="1" flipV="1">
            <a:off x="4484914" y="4852995"/>
            <a:ext cx="1008052" cy="11292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560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99673-766C-67EF-9C5B-F1EB57093695}"/>
              </a:ext>
            </a:extLst>
          </p:cNvPr>
          <p:cNvSpPr txBox="1"/>
          <p:nvPr/>
        </p:nvSpPr>
        <p:spPr>
          <a:xfrm>
            <a:off x="381000" y="555169"/>
            <a:ext cx="11430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Some additional comments: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Thanks to </a:t>
            </a:r>
            <a:r>
              <a:rPr lang="en-GB" sz="2800" b="1" dirty="0" err="1">
                <a:latin typeface="AdvEPSTIM"/>
              </a:rPr>
              <a:t>backtracing</a:t>
            </a:r>
            <a:r>
              <a:rPr lang="en-GB" sz="2800" b="1" dirty="0">
                <a:latin typeface="AdvEPSTIM"/>
              </a:rPr>
              <a:t> it is possible to separate “real” trapped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err="1">
                <a:latin typeface="AdvEPSTIM"/>
              </a:rPr>
              <a:t>Backtracing</a:t>
            </a:r>
            <a:r>
              <a:rPr lang="en-GB" sz="2800" b="1" dirty="0">
                <a:latin typeface="AdvEPSTIM"/>
              </a:rPr>
              <a:t> code should be tailored for different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Trapped – higher precision and higher time limit (one close drift shell)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Solar Flares - high precision and lower time limit for trapped  (10-20 sec)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Primary Cutoff – calculated for different FOV and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Secondaries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A study that can always be done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Analysis tools – L Shell and Pitch 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Calculated in the dipole approx. but with updated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latin typeface="AdvEPSTIM"/>
              </a:rPr>
              <a:t>Additional requests?</a:t>
            </a:r>
          </a:p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784EA-BA6D-A2B4-54A5-879C54B5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1" descr="TOT_25_MaxSec_Smoot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878" y="452670"/>
            <a:ext cx="9478645" cy="591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8017" y="154517"/>
            <a:ext cx="92180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it-IT" sz="4267" b="1" dirty="0">
                <a:latin typeface="Footlight MT Light" pitchFamily="18" charset="0"/>
              </a:rPr>
              <a:t>25° Rig Cutoff – Primary CR </a:t>
            </a:r>
          </a:p>
          <a:p>
            <a:pPr>
              <a:spcBef>
                <a:spcPct val="20000"/>
              </a:spcBef>
            </a:pPr>
            <a:endParaRPr lang="en-US" altLang="it-IT" sz="4267" b="1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0" descr="TOT_40_MaxSec_Smoot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878" y="452670"/>
            <a:ext cx="9478645" cy="591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88017" y="154517"/>
            <a:ext cx="921808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it-IT" sz="4267" b="1" dirty="0">
                <a:latin typeface="Footlight MT Light" pitchFamily="18" charset="0"/>
              </a:rPr>
              <a:t>40° Rig Cutoff – Primary CR </a:t>
            </a:r>
          </a:p>
          <a:p>
            <a:pPr>
              <a:spcBef>
                <a:spcPct val="20000"/>
              </a:spcBef>
            </a:pPr>
            <a:endParaRPr lang="en-US" altLang="it-IT" sz="2400" b="1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58613" y="1220380"/>
            <a:ext cx="2610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Analysis of AMS-02 protons and evaluation of possible safety factor to increase statistics</a:t>
            </a:r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87" y="1320026"/>
            <a:ext cx="9000000" cy="5537974"/>
          </a:xfrm>
          <a:prstGeom prst="rect">
            <a:avLst/>
          </a:prstGeom>
        </p:spPr>
      </p:pic>
      <p:sp>
        <p:nvSpPr>
          <p:cNvPr id="47" name="CasellaDiTesto 46"/>
          <p:cNvSpPr txBox="1"/>
          <p:nvPr/>
        </p:nvSpPr>
        <p:spPr>
          <a:xfrm>
            <a:off x="6122393" y="1268575"/>
            <a:ext cx="250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2012 March 4</a:t>
            </a:r>
            <a:endParaRPr lang="en-US" sz="32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8893100" y="1853350"/>
            <a:ext cx="1895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0.8*IGRF</a:t>
            </a:r>
          </a:p>
          <a:p>
            <a:r>
              <a:rPr lang="it-IT" sz="3600" b="1" dirty="0">
                <a:solidFill>
                  <a:srgbClr val="FF0000"/>
                </a:solidFill>
              </a:rPr>
              <a:t>1.0*IGRF</a:t>
            </a:r>
          </a:p>
          <a:p>
            <a:r>
              <a:rPr lang="it-IT" sz="3600" b="1" dirty="0">
                <a:solidFill>
                  <a:srgbClr val="7030A0"/>
                </a:solidFill>
              </a:rPr>
              <a:t>1.2*IGRF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8196314" y="5034939"/>
            <a:ext cx="1918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1.0*TS05</a:t>
            </a:r>
          </a:p>
        </p:txBody>
      </p:sp>
      <p:cxnSp>
        <p:nvCxnSpPr>
          <p:cNvPr id="54" name="Connettore diritto 3"/>
          <p:cNvCxnSpPr/>
          <p:nvPr/>
        </p:nvCxnSpPr>
        <p:spPr>
          <a:xfrm>
            <a:off x="6763849" y="1866998"/>
            <a:ext cx="0" cy="443445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17"/>
          <p:cNvCxnSpPr/>
          <p:nvPr/>
        </p:nvCxnSpPr>
        <p:spPr>
          <a:xfrm>
            <a:off x="4896387" y="1869270"/>
            <a:ext cx="0" cy="443445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4991914" y="5681270"/>
            <a:ext cx="8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1.6 GV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6777497" y="5681270"/>
            <a:ext cx="63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GV</a:t>
            </a:r>
          </a:p>
        </p:txBody>
      </p:sp>
      <p:sp>
        <p:nvSpPr>
          <p:cNvPr id="58" name="Freccia a destra 57"/>
          <p:cNvSpPr/>
          <p:nvPr/>
        </p:nvSpPr>
        <p:spPr>
          <a:xfrm>
            <a:off x="6865138" y="3607676"/>
            <a:ext cx="512994" cy="48283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asellaDiTesto 58"/>
          <p:cNvSpPr txBox="1"/>
          <p:nvPr/>
        </p:nvSpPr>
        <p:spPr>
          <a:xfrm>
            <a:off x="6844741" y="4134353"/>
            <a:ext cx="1039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1.0*IGRF</a:t>
            </a:r>
          </a:p>
        </p:txBody>
      </p:sp>
      <p:sp>
        <p:nvSpPr>
          <p:cNvPr id="60" name="Freccia a destra 59"/>
          <p:cNvSpPr/>
          <p:nvPr/>
        </p:nvSpPr>
        <p:spPr>
          <a:xfrm rot="10800000">
            <a:off x="4293350" y="3607676"/>
            <a:ext cx="512994" cy="482839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CasellaDiTesto 60"/>
          <p:cNvSpPr txBox="1"/>
          <p:nvPr/>
        </p:nvSpPr>
        <p:spPr>
          <a:xfrm>
            <a:off x="3812298" y="4134353"/>
            <a:ext cx="1039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0.8*IGRF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33A93D8-324A-449D-95F0-CB43AF375D6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53482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/>
              <a:t>Tsyganenko</a:t>
            </a:r>
            <a:r>
              <a:rPr lang="it-IT" b="1" dirty="0"/>
              <a:t> vs IGRF – SF?</a:t>
            </a:r>
            <a:endParaRPr lang="en-GB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43064D-8484-FA18-17A5-F79E93BD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26F24-0473-6B4B-82D4-17A3722A5C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6876-8C10-4142-89AD-5D59C5DB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Geomagnetic cut-off correction factor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455EC-F5F9-4091-8465-BCA9DE4E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CCAF-206D-40FC-93E2-1ED5EEF1E5A8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C17E4-D8D4-4597-B2C3-315D292D7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701" y="1362213"/>
            <a:ext cx="7848598" cy="5322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1E7D29-2B8C-473A-8C0F-1A89DD5132CB}"/>
              </a:ext>
            </a:extLst>
          </p:cNvPr>
          <p:cNvSpPr txBox="1"/>
          <p:nvPr/>
        </p:nvSpPr>
        <p:spPr>
          <a:xfrm>
            <a:off x="9764778" y="1349029"/>
            <a:ext cx="1844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Inner Tracker + L1</a:t>
            </a:r>
            <a:br>
              <a:rPr lang="en-GB" dirty="0"/>
            </a:br>
            <a:r>
              <a:rPr lang="en-GB" dirty="0"/>
              <a:t>geometry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9D335-AF5B-4861-A7EA-29208BE9D90A}"/>
              </a:ext>
            </a:extLst>
          </p:cNvPr>
          <p:cNvSpPr txBox="1"/>
          <p:nvPr/>
        </p:nvSpPr>
        <p:spPr>
          <a:xfrm>
            <a:off x="3365753" y="4980394"/>
            <a:ext cx="8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C0000"/>
                </a:solidFill>
              </a:rPr>
              <a:t>March </a:t>
            </a:r>
            <a:br>
              <a:rPr lang="it-IT" b="1" dirty="0">
                <a:solidFill>
                  <a:srgbClr val="CC0000"/>
                </a:solidFill>
              </a:rPr>
            </a:br>
            <a:r>
              <a:rPr lang="it-IT" b="1" dirty="0">
                <a:solidFill>
                  <a:srgbClr val="CC0000"/>
                </a:solidFill>
              </a:rPr>
              <a:t>2012</a:t>
            </a:r>
            <a:endParaRPr lang="en-GB" b="1" dirty="0">
              <a:solidFill>
                <a:srgbClr val="CC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42BA42-B7B7-4327-A0AD-8D02180E837A}"/>
              </a:ext>
            </a:extLst>
          </p:cNvPr>
          <p:cNvSpPr txBox="1"/>
          <p:nvPr/>
        </p:nvSpPr>
        <p:spPr>
          <a:xfrm>
            <a:off x="3324349" y="2827123"/>
            <a:ext cx="80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009900"/>
                </a:solidFill>
              </a:rPr>
              <a:t>June</a:t>
            </a:r>
            <a:br>
              <a:rPr lang="it-IT" b="1" dirty="0">
                <a:solidFill>
                  <a:srgbClr val="009900"/>
                </a:solidFill>
              </a:rPr>
            </a:br>
            <a:r>
              <a:rPr lang="it-IT" b="1" dirty="0">
                <a:solidFill>
                  <a:srgbClr val="009900"/>
                </a:solidFill>
              </a:rPr>
              <a:t>2016</a:t>
            </a:r>
            <a:endParaRPr lang="en-GB" b="1" dirty="0">
              <a:solidFill>
                <a:srgbClr val="009900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F800BEA5-58DD-4C84-A319-7913D2491BD5}"/>
              </a:ext>
            </a:extLst>
          </p:cNvPr>
          <p:cNvSpPr txBox="1"/>
          <p:nvPr/>
        </p:nvSpPr>
        <p:spPr>
          <a:xfrm>
            <a:off x="9326880" y="4526280"/>
            <a:ext cx="2865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</a:rPr>
              <a:t>Quiet</a:t>
            </a:r>
          </a:p>
          <a:p>
            <a:pPr algn="ctr"/>
            <a:r>
              <a:rPr lang="en-GB" b="1" dirty="0" err="1">
                <a:solidFill>
                  <a:srgbClr val="009900"/>
                </a:solidFill>
              </a:rPr>
              <a:t>Bartel</a:t>
            </a:r>
            <a:r>
              <a:rPr lang="en-GB" b="1" dirty="0">
                <a:solidFill>
                  <a:srgbClr val="009900"/>
                </a:solidFill>
              </a:rPr>
              <a:t> 2495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Disturbed </a:t>
            </a:r>
          </a:p>
          <a:p>
            <a:pPr algn="ctr"/>
            <a:r>
              <a:rPr lang="en-GB" b="1" dirty="0" err="1">
                <a:solidFill>
                  <a:srgbClr val="FF0000"/>
                </a:solidFill>
              </a:rPr>
              <a:t>Bartel</a:t>
            </a:r>
            <a:r>
              <a:rPr lang="en-GB" b="1" dirty="0">
                <a:solidFill>
                  <a:srgbClr val="FF0000"/>
                </a:solidFill>
              </a:rPr>
              <a:t> 2437</a:t>
            </a:r>
          </a:p>
        </p:txBody>
      </p:sp>
    </p:spTree>
    <p:extLst>
      <p:ext uri="{BB962C8B-B14F-4D97-AF65-F5344CB8AC3E}">
        <p14:creationId xmlns:p14="http://schemas.microsoft.com/office/powerpoint/2010/main" val="170789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305800" y="6477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it-IT" altLang="it-IT" sz="1600" b="1">
              <a:latin typeface="Footlight MT Light" pitchFamily="18" charset="0"/>
            </a:endParaRPr>
          </a:p>
        </p:txBody>
      </p:sp>
      <p:pic>
        <p:nvPicPr>
          <p:cNvPr id="3" name="Immagine 2" descr="Immagine che contiene schermata, sfera, cerchio, spazio&#10;&#10;Descrizione generata automaticamente">
            <a:extLst>
              <a:ext uri="{FF2B5EF4-FFF2-40B4-BE49-F238E27FC236}">
                <a16:creationId xmlns:a16="http://schemas.microsoft.com/office/drawing/2014/main" id="{26A17AB7-99A3-50AE-832F-8AAAACF6D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"/>
            <a:ext cx="12192000" cy="68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5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8305800" y="6477000"/>
            <a:ext cx="236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it-IT" altLang="it-IT" sz="1600" b="1">
              <a:latin typeface="Footlight MT Light" pitchFamily="18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028031" y="262608"/>
            <a:ext cx="813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/>
              <a:t>Solar </a:t>
            </a:r>
            <a:r>
              <a:rPr lang="it-IT" sz="3600" dirty="0" err="1"/>
              <a:t>Flares</a:t>
            </a:r>
            <a:r>
              <a:rPr lang="it-IT" sz="3600" dirty="0"/>
              <a:t> Analysis - March 2012 - 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2207569" y="1572750"/>
            <a:ext cx="81375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/>
              <a:t>Total of 9 </a:t>
            </a:r>
            <a:r>
              <a:rPr lang="it-IT" sz="2800" dirty="0" err="1"/>
              <a:t>days</a:t>
            </a:r>
            <a:r>
              <a:rPr lang="it-IT" sz="2800" dirty="0"/>
              <a:t> data </a:t>
            </a:r>
            <a:r>
              <a:rPr lang="it-IT" sz="2800" dirty="0" err="1"/>
              <a:t>taking</a:t>
            </a:r>
            <a:endParaRPr lang="it-IT" sz="2800" dirty="0"/>
          </a:p>
          <a:p>
            <a:pPr>
              <a:buFont typeface="Arial" pitchFamily="34" charset="0"/>
              <a:buChar char="•"/>
            </a:pPr>
            <a:r>
              <a:rPr lang="it-IT" sz="2800" dirty="0"/>
              <a:t>Inside 25° FOV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err="1"/>
              <a:t>Livetime</a:t>
            </a:r>
            <a:r>
              <a:rPr lang="it-IT" sz="2800" dirty="0"/>
              <a:t> &gt; 0.1</a:t>
            </a:r>
          </a:p>
          <a:p>
            <a:pPr>
              <a:buFont typeface="Arial" pitchFamily="34" charset="0"/>
              <a:buChar char="•"/>
            </a:pPr>
            <a:r>
              <a:rPr lang="it-IT" sz="2800" dirty="0" err="1"/>
              <a:t>Primary</a:t>
            </a:r>
            <a:r>
              <a:rPr lang="it-IT" sz="2800" dirty="0"/>
              <a:t> </a:t>
            </a:r>
            <a:r>
              <a:rPr lang="it-IT" sz="2800" dirty="0" err="1"/>
              <a:t>Protons</a:t>
            </a:r>
            <a:endParaRPr lang="it-IT" sz="2800" dirty="0"/>
          </a:p>
          <a:p>
            <a:pPr lvl="1">
              <a:buFont typeface="Arial" pitchFamily="34" charset="0"/>
              <a:buChar char="•"/>
            </a:pPr>
            <a:r>
              <a:rPr lang="it-IT" sz="2800" dirty="0"/>
              <a:t>4,5x10</a:t>
            </a:r>
            <a:r>
              <a:rPr lang="it-IT" sz="2800" baseline="30000" dirty="0"/>
              <a:t>7</a:t>
            </a:r>
            <a:r>
              <a:rPr lang="it-IT" sz="2800" dirty="0"/>
              <a:t> </a:t>
            </a:r>
            <a:r>
              <a:rPr lang="it-IT" sz="2800" dirty="0" err="1"/>
              <a:t>Particles</a:t>
            </a:r>
            <a:endParaRPr lang="it-IT" sz="2800" dirty="0"/>
          </a:p>
          <a:p>
            <a:pPr>
              <a:buFont typeface="Arial" pitchFamily="34" charset="0"/>
              <a:buChar char="•"/>
            </a:pPr>
            <a:r>
              <a:rPr lang="it-IT" sz="2800" dirty="0" err="1"/>
              <a:t>Secondary</a:t>
            </a:r>
            <a:r>
              <a:rPr lang="it-IT" sz="2800" dirty="0"/>
              <a:t> </a:t>
            </a:r>
            <a:r>
              <a:rPr lang="it-IT" sz="2800" dirty="0" err="1"/>
              <a:t>Protons</a:t>
            </a:r>
            <a:endParaRPr lang="it-IT" sz="2800" dirty="0"/>
          </a:p>
          <a:p>
            <a:pPr lvl="1">
              <a:buFont typeface="Arial" pitchFamily="34" charset="0"/>
              <a:buChar char="•"/>
            </a:pPr>
            <a:r>
              <a:rPr lang="it-IT" sz="2800" dirty="0"/>
              <a:t>7,9x10</a:t>
            </a:r>
            <a:r>
              <a:rPr lang="it-IT" sz="2800" baseline="30000" dirty="0"/>
              <a:t>6</a:t>
            </a:r>
            <a:r>
              <a:rPr lang="it-IT" sz="2800" dirty="0"/>
              <a:t>  </a:t>
            </a:r>
            <a:r>
              <a:rPr lang="it-IT" sz="2800" dirty="0" err="1"/>
              <a:t>Particles</a:t>
            </a:r>
            <a:endParaRPr lang="it-IT" sz="2800" dirty="0"/>
          </a:p>
          <a:p>
            <a:pPr>
              <a:buFont typeface="Arial" pitchFamily="34" charset="0"/>
              <a:buChar char="•"/>
            </a:pPr>
            <a:r>
              <a:rPr lang="it-IT" sz="2800" dirty="0" err="1"/>
              <a:t>Trapped</a:t>
            </a:r>
            <a:r>
              <a:rPr lang="it-IT" sz="2800" dirty="0"/>
              <a:t> </a:t>
            </a:r>
            <a:r>
              <a:rPr lang="it-IT" sz="2800" dirty="0" err="1"/>
              <a:t>Protons</a:t>
            </a:r>
            <a:endParaRPr lang="it-IT" sz="2800" dirty="0"/>
          </a:p>
          <a:p>
            <a:pPr lvl="1">
              <a:buFont typeface="Arial" pitchFamily="34" charset="0"/>
              <a:buChar char="•"/>
            </a:pPr>
            <a:r>
              <a:rPr lang="it-IT" sz="2800" dirty="0"/>
              <a:t>3,1x10</a:t>
            </a:r>
            <a:r>
              <a:rPr lang="it-IT" sz="2800" baseline="30000" dirty="0"/>
              <a:t>5</a:t>
            </a:r>
            <a:r>
              <a:rPr lang="it-IT" sz="2800" dirty="0"/>
              <a:t>  </a:t>
            </a:r>
            <a:r>
              <a:rPr lang="it-IT" sz="2800" dirty="0" err="1"/>
              <a:t>Particles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83540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Widescreen</PresentationFormat>
  <Paragraphs>182</Paragraphs>
  <Slides>39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50" baseType="lpstr">
      <vt:lpstr>AdvEPSTIM</vt:lpstr>
      <vt:lpstr>AdvP4C4E59</vt:lpstr>
      <vt:lpstr>Arial</vt:lpstr>
      <vt:lpstr>Calibri</vt:lpstr>
      <vt:lpstr>Calibri Light</vt:lpstr>
      <vt:lpstr>Cambria</vt:lpstr>
      <vt:lpstr>Cambria Math</vt:lpstr>
      <vt:lpstr>Footlight MT Light</vt:lpstr>
      <vt:lpstr>Garamond</vt:lpstr>
      <vt:lpstr>Wingdings</vt:lpstr>
      <vt:lpstr>Office Theme</vt:lpstr>
      <vt:lpstr>Perspectives of CR Backtracing in the Magnetosphere</vt:lpstr>
      <vt:lpstr>Presentazione standard di PowerPoint</vt:lpstr>
      <vt:lpstr>Backtracing &amp; The Tsyganenko cut-off</vt:lpstr>
      <vt:lpstr>Presentazione standard di PowerPoint</vt:lpstr>
      <vt:lpstr>Presentazione standard di PowerPoint</vt:lpstr>
      <vt:lpstr>Presentazione standard di PowerPoint</vt:lpstr>
      <vt:lpstr>Geomagnetic cut-off correction factor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ROZZA DAVIDE</dc:creator>
  <cp:lastModifiedBy>davide.grandi@unimib.it</cp:lastModifiedBy>
  <cp:revision>33</cp:revision>
  <dcterms:created xsi:type="dcterms:W3CDTF">2022-10-21T08:10:47Z</dcterms:created>
  <dcterms:modified xsi:type="dcterms:W3CDTF">2023-11-29T14:22:37Z</dcterms:modified>
</cp:coreProperties>
</file>