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presentazion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Titolo presentazione</a:t>
            </a:r>
          </a:p>
        </p:txBody>
      </p:sp>
      <p:sp>
        <p:nvSpPr>
          <p:cNvPr id="12" name="Autore e data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algn="ctr" defTabSz="825500">
              <a:spcBef>
                <a:spcPts val="0"/>
              </a:spcBef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Autore e data</a:t>
            </a:r>
          </a:p>
        </p:txBody>
      </p:sp>
      <p:sp>
        <p:nvSpPr>
          <p:cNvPr id="13" name="Corpo livello uno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algn="ctr" defTabSz="825500">
              <a:spcBef>
                <a:spcPts val="0"/>
              </a:spcBef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indent="0" algn="ctr" defTabSz="825500">
              <a:spcBef>
                <a:spcPts val="0"/>
              </a:spcBef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indent="0" algn="ctr" defTabSz="825500">
              <a:spcBef>
                <a:spcPts val="0"/>
              </a:spcBef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indent="0" algn="ctr" defTabSz="825500">
              <a:spcBef>
                <a:spcPts val="0"/>
              </a:spcBef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indent="0" algn="ctr" defTabSz="825500">
              <a:spcBef>
                <a:spcPts val="0"/>
              </a:spcBef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/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algn="ctr">
              <a:spcBef>
                <a:spcPts val="0"/>
              </a:spcBef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algn="ctr">
              <a:spcBef>
                <a:spcPts val="0"/>
              </a:spcBef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algn="ctr">
              <a:spcBef>
                <a:spcPts val="0"/>
              </a:spcBef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algn="ctr">
              <a:spcBef>
                <a:spcPts val="0"/>
              </a:spcBef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Dichiarazione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algn="ctr" defTabSz="2438338">
              <a:lnSpc>
                <a:spcPct val="80000"/>
              </a:lnSpc>
              <a:spcBef>
                <a:spcPts val="0"/>
              </a:spcBef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algn="ctr" defTabSz="2438338">
              <a:lnSpc>
                <a:spcPct val="80000"/>
              </a:lnSpc>
              <a:spcBef>
                <a:spcPts val="0"/>
              </a:spcBef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algn="ctr" defTabSz="2438338">
              <a:lnSpc>
                <a:spcPct val="80000"/>
              </a:lnSpc>
              <a:spcBef>
                <a:spcPts val="0"/>
              </a:spcBef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algn="ctr" defTabSz="2438338">
              <a:lnSpc>
                <a:spcPct val="80000"/>
              </a:lnSpc>
              <a:spcBef>
                <a:spcPts val="0"/>
              </a:spcBef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algn="ctr" defTabSz="2438338">
              <a:lnSpc>
                <a:spcPct val="80000"/>
              </a:lnSpc>
              <a:spcBef>
                <a:spcPts val="0"/>
              </a:spcBef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ettagli informazione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algn="ctr" defTabSz="825500">
              <a:spcBef>
                <a:spcPts val="0"/>
              </a:spcBef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Dettagli informazione</a:t>
            </a:r>
          </a:p>
        </p:txBody>
      </p:sp>
      <p:sp>
        <p:nvSpPr>
          <p:cNvPr id="10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zione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algn="ctr" defTabSz="825500">
              <a:spcBef>
                <a:spcPts val="0"/>
              </a:spcBef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Attribuzione</a:t>
            </a:r>
          </a:p>
        </p:txBody>
      </p:sp>
      <p:sp>
        <p:nvSpPr>
          <p:cNvPr id="116" name="Corpo livello uno…"/>
          <p:cNvSpPr txBox="1"/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algn="ctr">
              <a:lnSpc>
                <a:spcPct val="80000"/>
              </a:lnSpc>
              <a:spcBef>
                <a:spcPts val="0"/>
              </a:spcBef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algn="ctr">
              <a:lnSpc>
                <a:spcPct val="80000"/>
              </a:lnSpc>
              <a:spcBef>
                <a:spcPts val="0"/>
              </a:spcBef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algn="ctr">
              <a:lnSpc>
                <a:spcPct val="80000"/>
              </a:lnSpc>
              <a:spcBef>
                <a:spcPts val="0"/>
              </a:spcBef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algn="ctr">
              <a:lnSpc>
                <a:spcPct val="80000"/>
              </a:lnSpc>
              <a:spcBef>
                <a:spcPts val="0"/>
              </a:spcBef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“Citazione degna di nota”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rora boreale sopra un paesaggio innevato"/>
          <p:cNvSpPr/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Nuvole colorate su un cielo notturno stellato"/>
          <p:cNvSpPr/>
          <p:nvPr>
            <p:ph type="pic" sz="half" idx="22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Aurora boreale sopra un paesaggio montuoso innevato"/>
          <p:cNvSpPr/>
          <p:nvPr>
            <p:ph type="pic" idx="23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urora boreale sopra un paesaggio innevato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sottotitolo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a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Titolo Testo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 anchor="t"/>
          <a:lstStyle>
            <a:lvl1pPr algn="l">
              <a:defRPr cap="all" spc="0" sz="303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51" name="Corpo livello uno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80000"/>
              </a:lnSpc>
              <a:spcBef>
                <a:spcPts val="3200"/>
              </a:spcBef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indent="0" defTabSz="825500">
              <a:lnSpc>
                <a:spcPct val="80000"/>
              </a:lnSpc>
              <a:spcBef>
                <a:spcPts val="3200"/>
              </a:spcBef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indent="0" defTabSz="825500">
              <a:lnSpc>
                <a:spcPct val="80000"/>
              </a:lnSpc>
              <a:spcBef>
                <a:spcPts val="3200"/>
              </a:spcBef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indent="0" defTabSz="825500">
              <a:lnSpc>
                <a:spcPct val="80000"/>
              </a:lnSpc>
              <a:spcBef>
                <a:spcPts val="3200"/>
              </a:spcBef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indent="0" defTabSz="825500">
              <a:lnSpc>
                <a:spcPct val="80000"/>
              </a:lnSpc>
              <a:spcBef>
                <a:spcPts val="3200"/>
              </a:spcBef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2" name="Numero diapositiva"/>
          <p:cNvSpPr txBox="1"/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umero diapositiva"/>
          <p:cNvSpPr txBox="1"/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Linea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" name="Testo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cap="all" spc="180" sz="36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Testo</a:t>
            </a:r>
          </a:p>
        </p:txBody>
      </p:sp>
      <p:sp>
        <p:nvSpPr>
          <p:cNvPr id="168" name="Foto in bianco e nero con mulini a vento e cielo nuvoloso"/>
          <p:cNvSpPr/>
          <p:nvPr>
            <p:ph type="pic" idx="22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9" name="Titolo Testo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3900"/>
              </a:spcBef>
              <a:defRPr cap="all" spc="0" sz="8700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70" name="Corpo livello uno…"/>
          <p:cNvSpPr txBox="1"/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 marL="635000" indent="-635000" defTabSz="825500"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270000" indent="-635000" defTabSz="825500"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905000" indent="-635000" defTabSz="825500"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540000" indent="-635000" defTabSz="825500"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3175000" indent="-635000" defTabSz="825500">
              <a:spcBef>
                <a:spcPts val="3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40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1" name="Numero diapositiva"/>
          <p:cNvSpPr txBox="1"/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rora boreale su un cielo notturno sopra delle montagne"/>
          <p:cNvSpPr/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ore e data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algn="ctr" defTabSz="825500">
              <a:spcBef>
                <a:spcPts val="0"/>
              </a:spcBef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Autore e data</a:t>
            </a:r>
          </a:p>
        </p:txBody>
      </p:sp>
      <p:sp>
        <p:nvSpPr>
          <p:cNvPr id="23" name="Titolo presentazion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24" name="Corpo livello uno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algn="ctr" defTabSz="825500">
              <a:spcBef>
                <a:spcPts val="0"/>
              </a:spcBef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indent="0" algn="ctr" defTabSz="825500">
              <a:spcBef>
                <a:spcPts val="0"/>
              </a:spcBef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indent="0" algn="ctr" defTabSz="825500">
              <a:spcBef>
                <a:spcPts val="0"/>
              </a:spcBef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indent="0" algn="ctr" defTabSz="825500">
              <a:spcBef>
                <a:spcPts val="0"/>
              </a:spcBef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indent="0" algn="ctr" defTabSz="825500">
              <a:spcBef>
                <a:spcPts val="0"/>
              </a:spcBef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uvole colorate su un cielo notturno stellato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olo"/>
          <p:cNvSpPr txBox="1"/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34" name="Corpo livello uno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algn="ctr" defTabSz="825500">
              <a:spcBef>
                <a:spcPts val="0"/>
              </a:spcBef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algn="ctr" defTabSz="825500">
              <a:spcBef>
                <a:spcPts val="0"/>
              </a:spcBef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algn="ctr" defTabSz="825500">
              <a:spcBef>
                <a:spcPts val="0"/>
              </a:spcBef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algn="ctr" defTabSz="825500">
              <a:spcBef>
                <a:spcPts val="0"/>
              </a:spcBef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algn="ctr" defTabSz="825500">
              <a:spcBef>
                <a:spcPts val="0"/>
              </a:spcBef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43" name="Sottotitolo diapositiva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algn="ctr" defTabSz="825500">
              <a:spcBef>
                <a:spcPts val="0"/>
              </a:spcBef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44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urora boreale sopra un paesaggio montuoso innevato"/>
          <p:cNvSpPr/>
          <p:nvPr>
            <p:ph type="pic" idx="21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Titolo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62" name="Corpo livello uno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ottotitolo diapositiva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algn="ctr" defTabSz="825500">
              <a:spcBef>
                <a:spcPts val="0"/>
              </a:spcBef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Titolo sezione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80" name="Sottotitolo diapositiva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algn="ctr" defTabSz="825500">
              <a:spcBef>
                <a:spcPts val="0"/>
              </a:spcBef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8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Titolo programma</a:t>
            </a:r>
          </a:p>
        </p:txBody>
      </p:sp>
      <p:sp>
        <p:nvSpPr>
          <p:cNvPr id="89" name="Sottotitolo programma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algn="ctr" defTabSz="825500">
              <a:spcBef>
                <a:spcPts val="0"/>
              </a:spcBef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Sottotitolo programma</a:t>
            </a:r>
          </a:p>
        </p:txBody>
      </p:sp>
      <p:sp>
        <p:nvSpPr>
          <p:cNvPr id="90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defRPr spc="-55" sz="5500"/>
            </a:lvl1pPr>
            <a:lvl2pPr defTabSz="825500">
              <a:defRPr spc="-55" sz="5500"/>
            </a:lvl2pPr>
            <a:lvl3pPr defTabSz="825500">
              <a:defRPr spc="-55" sz="5500"/>
            </a:lvl3pPr>
            <a:lvl4pPr defTabSz="825500">
              <a:defRPr spc="-55" sz="5500"/>
            </a:lvl4pPr>
            <a:lvl5pPr defTabSz="825500">
              <a:defRPr spc="-55" sz="5500"/>
            </a:lvl5pPr>
          </a:lstStyle>
          <a:p>
            <a:pPr/>
            <a:r>
              <a:t>Argomenti del programma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Titolo</a:t>
            </a:r>
          </a:p>
        </p:txBody>
      </p:sp>
      <p:sp>
        <p:nvSpPr>
          <p:cNvPr id="3" name="Corpo livello uno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632455" y="12913106"/>
            <a:ext cx="553196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lnSpc>
                <a:spcPct val="80000"/>
              </a:lnSpc>
              <a:defRPr sz="36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0" marR="0" indent="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4572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9144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13716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182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22860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27432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32004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36576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45720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91440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137160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182880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228600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274320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320040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3657600" algn="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3" Type="http://schemas.openxmlformats.org/officeDocument/2006/relationships/image" Target="../media/image1.gif"/><Relationship Id="rId4" Type="http://schemas.openxmlformats.org/officeDocument/2006/relationships/image" Target="../media/image2.g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Magnificent_CME_Erupts_on_the_Sun_-_August_31.jpg" descr="Magnificent_CME_Erupts_on_the_Sun_-_August_31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76" t="0" r="276" b="0"/>
          <a:stretch>
            <a:fillRect/>
          </a:stretch>
        </p:blipFill>
        <p:spPr>
          <a:xfrm>
            <a:off x="0" y="-12700"/>
            <a:ext cx="24384000" cy="13792200"/>
          </a:xfrm>
          <a:prstGeom prst="rect">
            <a:avLst/>
          </a:prstGeom>
        </p:spPr>
      </p:pic>
      <p:sp>
        <p:nvSpPr>
          <p:cNvPr id="181" name="Francesco Faldi, PhD student in Perugia…"/>
          <p:cNvSpPr txBox="1"/>
          <p:nvPr>
            <p:ph type="body" idx="22"/>
          </p:nvPr>
        </p:nvSpPr>
        <p:spPr>
          <a:xfrm>
            <a:off x="1270000" y="8987154"/>
            <a:ext cx="21844000" cy="3873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Francesco Faldi, PhD student in Perugia</a:t>
            </a:r>
          </a:p>
          <a:p>
            <a:pPr>
              <a:def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Tutors: Nicola Tomassetti, Valerio Vagelli</a:t>
            </a:r>
          </a:p>
          <a:p>
            <a:pPr>
              <a:def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  <a:p>
            <a:pPr>
              <a:def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AMS-Italia, Trento</a:t>
            </a:r>
          </a:p>
          <a:p>
            <a:pPr>
              <a:def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  <a:p>
            <a:pPr>
              <a:def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30-11-2023</a:t>
            </a:r>
          </a:p>
        </p:txBody>
      </p:sp>
      <p:sp>
        <p:nvSpPr>
          <p:cNvPr id="182" name="Daily Proton Flux and SEP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Daily Proton Flux and SEP Analysis</a:t>
            </a:r>
          </a:p>
        </p:txBody>
      </p:sp>
      <p:sp>
        <p:nvSpPr>
          <p:cNvPr id="183" name="Numero diapositiva"/>
          <p:cNvSpPr txBox="1"/>
          <p:nvPr>
            <p:ph type="sldNum" sz="quarter" idx="2"/>
          </p:nvPr>
        </p:nvSpPr>
        <p:spPr>
          <a:xfrm>
            <a:off x="11851902" y="12913106"/>
            <a:ext cx="333749" cy="635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ratio.png" descr="rati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8490" y="6673420"/>
            <a:ext cx="15840397" cy="528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flux.png" descr="flu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8887" y="1762554"/>
            <a:ext cx="15839808" cy="5279936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FINAL PROTON INTEGRAL FLUX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FINAL PROTON INTEGRAL FLUX</a:t>
            </a:r>
          </a:p>
        </p:txBody>
      </p:sp>
      <p:sp>
        <p:nvSpPr>
          <p:cNvPr id="274" name="15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5" name="My Flux…"/>
          <p:cNvSpPr txBox="1"/>
          <p:nvPr/>
        </p:nvSpPr>
        <p:spPr>
          <a:xfrm>
            <a:off x="18068996" y="3887392"/>
            <a:ext cx="4679824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000">
                <a:solidFill>
                  <a:srgbClr val="0000F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My Flux</a:t>
            </a:r>
            <a:endParaRPr>
              <a:solidFill>
                <a:srgbClr val="EE220C"/>
              </a:solidFill>
            </a:endParaRPr>
          </a:p>
          <a:p>
            <a:pPr>
              <a:defRPr b="1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EE220C"/>
                </a:solidFill>
              </a:rPr>
              <a:t>Physics Report 2021 Flux</a:t>
            </a:r>
          </a:p>
        </p:txBody>
      </p:sp>
      <p:sp>
        <p:nvSpPr>
          <p:cNvPr id="276" name="MyFlux/PR2021 Ratio…"/>
          <p:cNvSpPr txBox="1"/>
          <p:nvPr/>
        </p:nvSpPr>
        <p:spPr>
          <a:xfrm>
            <a:off x="14024221" y="7298384"/>
            <a:ext cx="5109013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000">
                <a:solidFill>
                  <a:srgbClr val="0000F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MyFlux/PR2021 Ratio</a:t>
            </a:r>
            <a:endParaRPr>
              <a:solidFill>
                <a:srgbClr val="EE220C"/>
              </a:solidFill>
            </a:endParaRPr>
          </a:p>
          <a:p>
            <a:pPr>
              <a:defRPr b="1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EE220C"/>
                </a:solidFill>
              </a:rPr>
              <a:t>PR2021 Total Uncertainty</a:t>
            </a:r>
          </a:p>
        </p:txBody>
      </p:sp>
      <p:sp>
        <p:nvSpPr>
          <p:cNvPr id="277" name="Equazione"/>
          <p:cNvSpPr txBox="1"/>
          <p:nvPr/>
        </p:nvSpPr>
        <p:spPr>
          <a:xfrm>
            <a:off x="1820337" y="6517406"/>
            <a:ext cx="6157837" cy="133455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e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e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e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4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4000">
              <a:solidFill>
                <a:srgbClr val="5E5E5E"/>
              </a:solidFill>
            </a:endParaRPr>
          </a:p>
        </p:txBody>
      </p:sp>
      <p:sp>
        <p:nvSpPr>
          <p:cNvPr id="278" name="Equazione"/>
          <p:cNvSpPr txBox="1"/>
          <p:nvPr/>
        </p:nvSpPr>
        <p:spPr>
          <a:xfrm>
            <a:off x="2750782" y="8481983"/>
            <a:ext cx="4471892" cy="5389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p>
                  </m:sSup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  <a:endParaRPr sz="4000">
              <a:solidFill>
                <a:srgbClr val="5E5E5E"/>
              </a:solidFill>
            </a:endParaRPr>
          </a:p>
        </p:txBody>
      </p:sp>
      <p:sp>
        <p:nvSpPr>
          <p:cNvPr id="279" name="The flux equation is finally integrated in the time interval [29-05-2011, 29-05-2018], to compare it with the previous publication in “Physics Reports 894 (2021) 1–116”"/>
          <p:cNvSpPr txBox="1"/>
          <p:nvPr/>
        </p:nvSpPr>
        <p:spPr>
          <a:xfrm>
            <a:off x="1269999" y="2339024"/>
            <a:ext cx="7258513" cy="4313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The </a:t>
            </a:r>
            <a:r>
              <a:rPr b="1"/>
              <a:t>flux equation</a:t>
            </a:r>
            <a:r>
              <a:t> is finally </a:t>
            </a:r>
            <a:r>
              <a:rPr b="1"/>
              <a:t>integrated in</a:t>
            </a:r>
            <a:r>
              <a:t> the time interval </a:t>
            </a:r>
            <a:r>
              <a:rPr b="1"/>
              <a:t>[29-05-2011, 29-05-2018]</a:t>
            </a:r>
            <a:r>
              <a:t>, to compare it with the </a:t>
            </a:r>
            <a:r>
              <a:rPr b="1">
                <a:solidFill>
                  <a:schemeClr val="accent5"/>
                </a:solidFill>
              </a:rPr>
              <a:t>previous publication</a:t>
            </a:r>
            <a:r>
              <a:t> in “Physics Reports 894 (2021) 1–116”</a:t>
            </a:r>
          </a:p>
        </p:txBody>
      </p:sp>
      <p:sp>
        <p:nvSpPr>
          <p:cNvPr id="280" name="The flux is in agreement within the total uncertainties of the published flux."/>
          <p:cNvSpPr txBox="1"/>
          <p:nvPr/>
        </p:nvSpPr>
        <p:spPr>
          <a:xfrm>
            <a:off x="1269999" y="9650956"/>
            <a:ext cx="7258513" cy="263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The </a:t>
            </a:r>
            <a:r>
              <a:rPr b="1"/>
              <a:t>flux</a:t>
            </a:r>
            <a:r>
              <a:t> is </a:t>
            </a:r>
            <a:r>
              <a:rPr b="1"/>
              <a:t>in agreement</a:t>
            </a:r>
            <a:r>
              <a:t> within the total uncertainties of the </a:t>
            </a:r>
            <a:r>
              <a:rPr b="1"/>
              <a:t>published flux.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DAILY PROTON FLUX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DAILY PROTON FLUX</a:t>
            </a:r>
          </a:p>
        </p:txBody>
      </p:sp>
      <p:sp>
        <p:nvSpPr>
          <p:cNvPr id="283" name="16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4" name="The daily flux evaluation follows the same procedure as the integral flux. Instead of integrating over the whole time period, the flux is calculated for each day.…"/>
          <p:cNvSpPr txBox="1"/>
          <p:nvPr/>
        </p:nvSpPr>
        <p:spPr>
          <a:xfrm>
            <a:off x="1258568" y="1883631"/>
            <a:ext cx="21866865" cy="405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The </a:t>
            </a:r>
            <a:r>
              <a:rPr b="1"/>
              <a:t>daily flux</a:t>
            </a:r>
            <a:r>
              <a:t> evaluation follows the </a:t>
            </a:r>
            <a:r>
              <a:rPr b="1"/>
              <a:t>same procedure</a:t>
            </a:r>
            <a:r>
              <a:t> as the integral flux. Instead of integrating over the whole time period, the flux is calculated for each day.</a:t>
            </a:r>
          </a:p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The </a:t>
            </a:r>
            <a:r>
              <a:rPr b="1"/>
              <a:t>main difference</a:t>
            </a:r>
            <a:r>
              <a:t> is in the </a:t>
            </a:r>
            <a:r>
              <a:rPr b="1"/>
              <a:t>efficiencies</a:t>
            </a:r>
            <a:r>
              <a:t>: due to statistical fluctuations, the DATA/MC corrections are not fitted directly with a spline, but the </a:t>
            </a:r>
            <a:r>
              <a:rPr b="1"/>
              <a:t>integral/daily corrections ratio</a:t>
            </a:r>
            <a:r>
              <a:t> is evaluated and multiplied to the daily correction to maintain the shape of the integral correction.</a:t>
            </a:r>
          </a:p>
        </p:txBody>
      </p:sp>
      <p:pic>
        <p:nvPicPr>
          <p:cNvPr id="285" name="timebin_0365.png" descr="timebin_03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1844" y="5419501"/>
            <a:ext cx="7859589" cy="5330067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Compute Daily/Integral ratio…"/>
          <p:cNvSpPr txBox="1"/>
          <p:nvPr/>
        </p:nvSpPr>
        <p:spPr>
          <a:xfrm>
            <a:off x="2972031" y="10607483"/>
            <a:ext cx="6719215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8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Compute Daily/Integral ratio</a:t>
            </a:r>
          </a:p>
          <a:p>
            <a:pPr>
              <a:defRPr b="1" sz="28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and fit with spline (3 knots) up to 20 GV</a:t>
            </a:r>
          </a:p>
        </p:txBody>
      </p:sp>
      <p:pic>
        <p:nvPicPr>
          <p:cNvPr id="287" name="timebin_0365.png" descr="timebin_03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22568" y="5419501"/>
            <a:ext cx="7859588" cy="5330067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Multiply Integral correction…"/>
          <p:cNvSpPr txBox="1"/>
          <p:nvPr/>
        </p:nvSpPr>
        <p:spPr>
          <a:xfrm>
            <a:off x="14693186" y="10607483"/>
            <a:ext cx="6718353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800">
                <a:solidFill>
                  <a:schemeClr val="accent4">
                    <a:hueOff val="-613784"/>
                    <a:lumOff val="12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Multiply Integral correction</a:t>
            </a:r>
          </a:p>
          <a:p>
            <a:pPr>
              <a:defRPr b="1" sz="2800">
                <a:solidFill>
                  <a:schemeClr val="accent4">
                    <a:hueOff val="-613784"/>
                    <a:lumOff val="12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by the spline fit of the ratio</a:t>
            </a:r>
          </a:p>
        </p:txBody>
      </p:sp>
      <p:sp>
        <p:nvSpPr>
          <p:cNvPr id="289" name="L1…"/>
          <p:cNvSpPr txBox="1"/>
          <p:nvPr/>
        </p:nvSpPr>
        <p:spPr>
          <a:xfrm>
            <a:off x="21345559" y="6431357"/>
            <a:ext cx="1305916" cy="225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800">
                <a:solidFill>
                  <a:srgbClr val="0000F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EA3323"/>
                </a:solidFill>
              </a:rPr>
              <a:t>L1</a:t>
            </a:r>
            <a:r>
              <a:t>    </a:t>
            </a:r>
          </a:p>
          <a:p>
            <a:pPr algn="l">
              <a:defRPr b="1" sz="2800">
                <a:solidFill>
                  <a:srgbClr val="0000F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Track</a:t>
            </a:r>
            <a:endParaRPr>
              <a:solidFill>
                <a:srgbClr val="EE220C"/>
              </a:solidFill>
            </a:endParaRPr>
          </a:p>
          <a:p>
            <a:pPr algn="l">
              <a:defRPr b="1" sz="2800">
                <a:solidFill>
                  <a:srgbClr val="75FB4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EA33F7"/>
                </a:solidFill>
              </a:rPr>
              <a:t>Tof</a:t>
            </a:r>
            <a:endParaRPr>
              <a:solidFill>
                <a:srgbClr val="EE220C"/>
              </a:solidFill>
            </a:endParaRPr>
          </a:p>
          <a:p>
            <a:pPr algn="l">
              <a:defRPr b="1" sz="2800">
                <a:solidFill>
                  <a:srgbClr val="43962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Trigger</a:t>
            </a:r>
            <a:endParaRPr>
              <a:solidFill>
                <a:srgbClr val="EE220C"/>
              </a:solidFill>
            </a:endParaRPr>
          </a:p>
          <a:p>
            <a:pPr algn="l">
              <a:defRPr b="1"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Total</a:t>
            </a:r>
          </a:p>
        </p:txBody>
      </p:sp>
      <p:sp>
        <p:nvSpPr>
          <p:cNvPr id="290" name="Linea"/>
          <p:cNvSpPr/>
          <p:nvPr/>
        </p:nvSpPr>
        <p:spPr>
          <a:xfrm>
            <a:off x="9951007" y="8084535"/>
            <a:ext cx="4041472" cy="1"/>
          </a:xfrm>
          <a:prstGeom prst="line">
            <a:avLst/>
          </a:prstGeom>
          <a:ln w="101600">
            <a:solidFill>
              <a:srgbClr val="FF93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1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291" name="Due to the very low statistics of the daily trigger efficiencies,…"/>
          <p:cNvSpPr txBox="1"/>
          <p:nvPr/>
        </p:nvSpPr>
        <p:spPr>
          <a:xfrm>
            <a:off x="4757927" y="11930774"/>
            <a:ext cx="14868145" cy="103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5E5E5E"/>
                </a:solidFill>
              </a:defRPr>
            </a:pPr>
            <a:r>
              <a:t>Due to the very low statistics of the daily trigger efficiencies,</a:t>
            </a:r>
          </a:p>
          <a:p>
            <a:pPr>
              <a:defRPr sz="2800">
                <a:solidFill>
                  <a:srgbClr val="5E5E5E"/>
                </a:solidFill>
              </a:defRPr>
            </a:pPr>
            <a:r>
              <a:t>a moving average in a 15 day window is considered instead of the daily trigger efficiency.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DAILY PROTON FLUX - CORRECTIONS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DAILY PROTON FLUX - CORRECTIONS</a:t>
            </a:r>
          </a:p>
        </p:txBody>
      </p:sp>
      <p:sp>
        <p:nvSpPr>
          <p:cNvPr id="294" name="17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5" name="l1_time (trascinato).pdf" descr="l1_time (trascinato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361" y="1549033"/>
            <a:ext cx="12261357" cy="6227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tf_time (trascinato).pdf" descr="tf_time (trascinato)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0370" y="1549033"/>
            <a:ext cx="12261355" cy="6227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tk_time (trascinato).pdf" descr="tk_time (trascinato)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361" y="7520784"/>
            <a:ext cx="12261357" cy="6227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tr_time (trascinato).pdf" descr="tr_time (trascinato)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70369" y="7520784"/>
            <a:ext cx="12261356" cy="622799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L1"/>
          <p:cNvSpPr txBox="1"/>
          <p:nvPr/>
        </p:nvSpPr>
        <p:spPr>
          <a:xfrm>
            <a:off x="9897805" y="5709743"/>
            <a:ext cx="69799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L1</a:t>
            </a:r>
          </a:p>
        </p:txBody>
      </p:sp>
      <p:sp>
        <p:nvSpPr>
          <p:cNvPr id="300" name="TOF"/>
          <p:cNvSpPr txBox="1"/>
          <p:nvPr/>
        </p:nvSpPr>
        <p:spPr>
          <a:xfrm>
            <a:off x="21228043" y="5709743"/>
            <a:ext cx="112115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TOF</a:t>
            </a:r>
          </a:p>
        </p:txBody>
      </p:sp>
      <p:sp>
        <p:nvSpPr>
          <p:cNvPr id="301" name="TRIG"/>
          <p:cNvSpPr txBox="1"/>
          <p:nvPr/>
        </p:nvSpPr>
        <p:spPr>
          <a:xfrm>
            <a:off x="9583353" y="11835596"/>
            <a:ext cx="132689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TRIG</a:t>
            </a:r>
          </a:p>
        </p:txBody>
      </p:sp>
      <p:sp>
        <p:nvSpPr>
          <p:cNvPr id="302" name="TRACK"/>
          <p:cNvSpPr txBox="1"/>
          <p:nvPr/>
        </p:nvSpPr>
        <p:spPr>
          <a:xfrm>
            <a:off x="20847298" y="11835596"/>
            <a:ext cx="188264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TRACK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flux (trascinato) 2.pdf" descr="flux (trascinato) 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6378" y="7119884"/>
            <a:ext cx="14945798" cy="4270229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DAILY PROTON FLUX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DAILY PROTON FLUX</a:t>
            </a:r>
          </a:p>
        </p:txBody>
      </p:sp>
      <p:sp>
        <p:nvSpPr>
          <p:cNvPr id="306" name="17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7" name="The daily proton flux (blue) is compared with the previous publication (red) in “Phys. Rev. Lett. 127, 271102 (2021)”.…"/>
          <p:cNvSpPr txBox="1"/>
          <p:nvPr/>
        </p:nvSpPr>
        <p:spPr>
          <a:xfrm>
            <a:off x="1002844" y="3139058"/>
            <a:ext cx="8707375" cy="883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The </a:t>
            </a:r>
            <a:r>
              <a:rPr b="1">
                <a:solidFill>
                  <a:srgbClr val="0303F5"/>
                </a:solidFill>
              </a:rPr>
              <a:t>daily proton flux</a:t>
            </a:r>
            <a:r>
              <a:t> (blue) is compared with the </a:t>
            </a:r>
            <a:r>
              <a:rPr b="1">
                <a:solidFill>
                  <a:srgbClr val="DB3B26"/>
                </a:solidFill>
              </a:rPr>
              <a:t>previous publication</a:t>
            </a:r>
            <a:r>
              <a:t> (red) in “Phys. Rev. Lett. 127, 271102 (2021)”.</a:t>
            </a:r>
          </a:p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The </a:t>
            </a:r>
            <a:r>
              <a:rPr b="1"/>
              <a:t>new measurements</a:t>
            </a:r>
            <a:r>
              <a:t>, in an </a:t>
            </a:r>
            <a:r>
              <a:rPr b="1"/>
              <a:t>extended temporal range</a:t>
            </a:r>
            <a:r>
              <a:t>, include </a:t>
            </a:r>
            <a:r>
              <a:rPr b="1"/>
              <a:t>improvements</a:t>
            </a:r>
            <a:r>
              <a:t> in the </a:t>
            </a:r>
            <a:r>
              <a:rPr b="1"/>
              <a:t>rigidity reconstruction</a:t>
            </a:r>
            <a:r>
              <a:t> algorithm of the AMS tracker and a different </a:t>
            </a:r>
            <a:r>
              <a:rPr b="1"/>
              <a:t>track fitting</a:t>
            </a:r>
            <a:r>
              <a:t> method (GBL).</a:t>
            </a:r>
          </a:p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From 0.8GV up to 2.4GV, </a:t>
            </a:r>
            <a:r>
              <a:rPr b="1"/>
              <a:t>days</a:t>
            </a:r>
            <a:r>
              <a:t> with </a:t>
            </a:r>
            <a:r>
              <a:rPr b="1"/>
              <a:t>enhanced flux level</a:t>
            </a:r>
            <a:r>
              <a:t> are clearly visible and correspond to </a:t>
            </a:r>
            <a:r>
              <a:rPr b="1">
                <a:solidFill>
                  <a:schemeClr val="accent4">
                    <a:hueOff val="-613784"/>
                    <a:lumOff val="1275"/>
                  </a:schemeClr>
                </a:solidFill>
              </a:rPr>
              <a:t>SEP events</a:t>
            </a:r>
            <a:r>
              <a:t> found with the </a:t>
            </a:r>
            <a:r>
              <a:rPr>
                <a:solidFill>
                  <a:schemeClr val="accent3"/>
                </a:solidFill>
              </a:rPr>
              <a:t>SEP ID algorithm</a:t>
            </a:r>
            <a:r>
              <a:t> (green lines).</a:t>
            </a:r>
          </a:p>
        </p:txBody>
      </p:sp>
      <p:pic>
        <p:nvPicPr>
          <p:cNvPr id="308" name="flux (trascinato).pdf" descr="flux (trascinato)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6378" y="2325887"/>
            <a:ext cx="14945798" cy="4270229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1 GV"/>
          <p:cNvSpPr txBox="1"/>
          <p:nvPr/>
        </p:nvSpPr>
        <p:spPr>
          <a:xfrm>
            <a:off x="21234125" y="5004075"/>
            <a:ext cx="124358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 GV</a:t>
            </a:r>
          </a:p>
        </p:txBody>
      </p:sp>
      <p:sp>
        <p:nvSpPr>
          <p:cNvPr id="310" name="2.4 GV"/>
          <p:cNvSpPr txBox="1"/>
          <p:nvPr/>
        </p:nvSpPr>
        <p:spPr>
          <a:xfrm>
            <a:off x="21022289" y="10023319"/>
            <a:ext cx="166725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2.4 GV</a:t>
            </a:r>
          </a:p>
        </p:txBody>
      </p:sp>
      <p:sp>
        <p:nvSpPr>
          <p:cNvPr id="311" name="Ovale"/>
          <p:cNvSpPr/>
          <p:nvPr/>
        </p:nvSpPr>
        <p:spPr>
          <a:xfrm>
            <a:off x="14537757" y="3484752"/>
            <a:ext cx="515095" cy="1952499"/>
          </a:xfrm>
          <a:prstGeom prst="ellipse">
            <a:avLst/>
          </a:prstGeom>
          <a:ln w="38100">
            <a:solidFill>
              <a:schemeClr val="accent4">
                <a:hueOff val="-613784"/>
                <a:lumOff val="12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12" name="Ovale"/>
          <p:cNvSpPr/>
          <p:nvPr/>
        </p:nvSpPr>
        <p:spPr>
          <a:xfrm>
            <a:off x="13887578" y="3708899"/>
            <a:ext cx="515095" cy="1952500"/>
          </a:xfrm>
          <a:prstGeom prst="ellipse">
            <a:avLst/>
          </a:prstGeom>
          <a:ln w="38100">
            <a:solidFill>
              <a:schemeClr val="accent4">
                <a:hueOff val="-613784"/>
                <a:lumOff val="12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13" name="Ovale"/>
          <p:cNvSpPr/>
          <p:nvPr/>
        </p:nvSpPr>
        <p:spPr>
          <a:xfrm>
            <a:off x="12294865" y="3325875"/>
            <a:ext cx="251830" cy="1137847"/>
          </a:xfrm>
          <a:prstGeom prst="ellipse">
            <a:avLst/>
          </a:prstGeom>
          <a:ln w="38100">
            <a:solidFill>
              <a:schemeClr val="accent4">
                <a:hueOff val="-613784"/>
                <a:lumOff val="12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14" name="Ovale"/>
          <p:cNvSpPr/>
          <p:nvPr/>
        </p:nvSpPr>
        <p:spPr>
          <a:xfrm>
            <a:off x="11950448" y="3683169"/>
            <a:ext cx="251830" cy="1137847"/>
          </a:xfrm>
          <a:prstGeom prst="ellipse">
            <a:avLst/>
          </a:prstGeom>
          <a:ln w="38100">
            <a:solidFill>
              <a:schemeClr val="accent4">
                <a:hueOff val="-613784"/>
                <a:lumOff val="12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DAILY PROTON FLUX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DAILY PROTON FLUX</a:t>
            </a:r>
          </a:p>
        </p:txBody>
      </p:sp>
      <p:sp>
        <p:nvSpPr>
          <p:cNvPr id="317" name="17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8" name="flux-2 (trascinato).tiff" descr="flux-2 (trascinato)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6582" y="2193131"/>
            <a:ext cx="20010985" cy="10726678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1 GV"/>
          <p:cNvSpPr txBox="1"/>
          <p:nvPr/>
        </p:nvSpPr>
        <p:spPr>
          <a:xfrm>
            <a:off x="18589108" y="11027215"/>
            <a:ext cx="124358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 GV</a:t>
            </a:r>
          </a:p>
        </p:txBody>
      </p:sp>
      <p:sp>
        <p:nvSpPr>
          <p:cNvPr id="320" name="PRL 2021 (YiJia)…"/>
          <p:cNvSpPr txBox="1"/>
          <p:nvPr/>
        </p:nvSpPr>
        <p:spPr>
          <a:xfrm>
            <a:off x="20285988" y="4118453"/>
            <a:ext cx="3860511" cy="1970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000">
                <a:solidFill>
                  <a:srgbClr val="EA3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PRL 2021 (YiJia)</a:t>
            </a:r>
          </a:p>
          <a:p>
            <a:pPr algn="l">
              <a:defRPr b="1" sz="3000">
                <a:solidFill>
                  <a:srgbClr val="0000F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My Flux</a:t>
            </a:r>
            <a:endParaRPr>
              <a:solidFill>
                <a:srgbClr val="EE220C"/>
              </a:solidFill>
            </a:endParaRPr>
          </a:p>
          <a:p>
            <a:pPr algn="l">
              <a:defRPr b="1" sz="3000">
                <a:solidFill>
                  <a:srgbClr val="43972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SEP Start from</a:t>
            </a:r>
          </a:p>
          <a:p>
            <a:pPr algn="l">
              <a:defRPr b="1" sz="3000">
                <a:solidFill>
                  <a:srgbClr val="43972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ID Algorithm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2014.png" descr="20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176" y="6719668"/>
            <a:ext cx="10478648" cy="6376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b.gif" descr="b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84074" y="7019596"/>
            <a:ext cx="11751688" cy="6055634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EP FLUX - 3 SEPTEMBER 2014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SEP FLUX - 3 SEPTEMBER 2014</a:t>
            </a:r>
          </a:p>
        </p:txBody>
      </p:sp>
      <p:sp>
        <p:nvSpPr>
          <p:cNvPr id="325" name="18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6" name="a.gif" descr="a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84074" y="1498233"/>
            <a:ext cx="11751688" cy="6055634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he AMS proton flux allows to study SEP events with high precision in the charged particles domain.…"/>
          <p:cNvSpPr txBox="1"/>
          <p:nvPr/>
        </p:nvSpPr>
        <p:spPr>
          <a:xfrm>
            <a:off x="1153830" y="2167701"/>
            <a:ext cx="11027340" cy="5482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The </a:t>
            </a:r>
            <a:r>
              <a:rPr b="1"/>
              <a:t>AMS proton flux</a:t>
            </a:r>
            <a:r>
              <a:t> allows to </a:t>
            </a:r>
            <a:r>
              <a:rPr b="1"/>
              <a:t>study SEP events</a:t>
            </a:r>
            <a:r>
              <a:t> with high precision in the charged particles domain.</a:t>
            </a:r>
          </a:p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The </a:t>
            </a:r>
            <a:r>
              <a:rPr b="1"/>
              <a:t>rigidity spectrum</a:t>
            </a:r>
            <a:r>
              <a:t> hints at the possible </a:t>
            </a:r>
            <a:r>
              <a:rPr b="1"/>
              <a:t>acceleration mechanisms</a:t>
            </a:r>
            <a:r>
              <a:t> of charged particles.</a:t>
            </a:r>
          </a:p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The </a:t>
            </a:r>
            <a:r>
              <a:rPr b="1"/>
              <a:t>time evolution</a:t>
            </a:r>
            <a:r>
              <a:t> gives important informations on the </a:t>
            </a:r>
            <a:r>
              <a:rPr b="1"/>
              <a:t>evolution</a:t>
            </a:r>
            <a:r>
              <a:t> of the ejected plasma from the Sun, within the heliosphere.</a:t>
            </a:r>
          </a:p>
        </p:txBody>
      </p:sp>
      <p:sp>
        <p:nvSpPr>
          <p:cNvPr id="328" name="1 GV     1.5 GV     2.4 GV     6GV"/>
          <p:cNvSpPr txBox="1"/>
          <p:nvPr/>
        </p:nvSpPr>
        <p:spPr>
          <a:xfrm>
            <a:off x="16610552" y="7875905"/>
            <a:ext cx="5783581" cy="60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 b="1">
                <a:solidFill>
                  <a:schemeClr val="accent5"/>
                </a:solidFill>
              </a:rPr>
              <a:t>1 GV</a:t>
            </a:r>
            <a:r>
              <a:t>     </a:t>
            </a:r>
            <a:r>
              <a:rPr b="1">
                <a:solidFill>
                  <a:srgbClr val="F19E4B"/>
                </a:solidFill>
              </a:rPr>
              <a:t>1.5 GV   </a:t>
            </a:r>
            <a:r>
              <a:t>  </a:t>
            </a:r>
            <a:r>
              <a:rPr b="1">
                <a:solidFill>
                  <a:srgbClr val="5CC93B"/>
                </a:solidFill>
              </a:rPr>
              <a:t>2.4 GV</a:t>
            </a:r>
            <a:r>
              <a:t>     </a:t>
            </a:r>
            <a:r>
              <a:rPr b="1">
                <a:solidFill>
                  <a:srgbClr val="0000F5"/>
                </a:solidFill>
              </a:rPr>
              <a:t>6GV</a:t>
            </a: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Summary</a:t>
            </a:r>
          </a:p>
        </p:txBody>
      </p:sp>
      <p:sp>
        <p:nvSpPr>
          <p:cNvPr id="331" name="Testo"/>
          <p:cNvSpPr txBox="1"/>
          <p:nvPr/>
        </p:nvSpPr>
        <p:spPr>
          <a:xfrm>
            <a:off x="882776" y="2895816"/>
            <a:ext cx="1651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332" name="- Completed Tasks:…"/>
          <p:cNvSpPr txBox="1"/>
          <p:nvPr>
            <p:ph type="body" idx="4294967295"/>
          </p:nvPr>
        </p:nvSpPr>
        <p:spPr>
          <a:xfrm>
            <a:off x="1269999" y="2260545"/>
            <a:ext cx="21844001" cy="9266586"/>
          </a:xfrm>
          <a:prstGeom prst="rect">
            <a:avLst/>
          </a:prstGeom>
        </p:spPr>
        <p:txBody>
          <a:bodyPr/>
          <a:lstStyle/>
          <a:p>
            <a:pPr>
              <a:defRPr sz="5200"/>
            </a:pPr>
            <a:r>
              <a:rPr>
                <a:solidFill>
                  <a:srgbClr val="5E5E5E"/>
                </a:solidFill>
              </a:rPr>
              <a:t>-</a:t>
            </a:r>
            <a:r>
              <a:t> </a:t>
            </a:r>
            <a:r>
              <a:rPr b="1">
                <a:solidFill>
                  <a:schemeClr val="accent4">
                    <a:hueOff val="-613784"/>
                    <a:lumOff val="1275"/>
                  </a:schemeClr>
                </a:solidFill>
              </a:rPr>
              <a:t>Completed Tasks:</a:t>
            </a:r>
            <a:endParaRPr b="1">
              <a:solidFill>
                <a:schemeClr val="accent4">
                  <a:hueOff val="-613784"/>
                  <a:lumOff val="1275"/>
                </a:schemeClr>
              </a:solidFill>
            </a:endParaRPr>
          </a:p>
          <a:p>
            <a:pPr lvl="1" marL="685800" indent="-228600">
              <a:buSzPct val="100000"/>
              <a:buChar char="•"/>
              <a:defRPr b="1" sz="4200">
                <a:solidFill>
                  <a:srgbClr val="5E5E5E"/>
                </a:solidFill>
              </a:defRPr>
            </a:pPr>
            <a:r>
              <a:t>  Integral proton spectrum</a:t>
            </a:r>
            <a:r>
              <a:rPr b="0"/>
              <a:t> in agreement with publication.</a:t>
            </a:r>
            <a:endParaRPr b="0"/>
          </a:p>
          <a:p>
            <a:pPr lvl="1" marL="685800" indent="-228600">
              <a:buSzPct val="100000"/>
              <a:buChar char="•"/>
              <a:defRPr b="1" sz="4200">
                <a:solidFill>
                  <a:srgbClr val="5E5E5E"/>
                </a:solidFill>
              </a:defRPr>
            </a:pPr>
            <a:r>
              <a:t>  Daily proton flux</a:t>
            </a:r>
            <a:r>
              <a:rPr b="0"/>
              <a:t> within 8% with publication, temporal variation of corrections under investigation.</a:t>
            </a:r>
            <a:endParaRPr b="0"/>
          </a:p>
          <a:p>
            <a:pPr lvl="1" marL="685800" indent="-228600">
              <a:buSzPct val="100000"/>
              <a:buChar char="•"/>
              <a:defRPr b="1" sz="4200">
                <a:solidFill>
                  <a:srgbClr val="5E5E5E"/>
                </a:solidFill>
              </a:defRPr>
            </a:pPr>
            <a:r>
              <a:t>  SEP Identification Algorithm</a:t>
            </a:r>
            <a:r>
              <a:rPr b="0"/>
              <a:t> completed and operative.</a:t>
            </a:r>
            <a:endParaRPr>
              <a:solidFill>
                <a:srgbClr val="D5D5D5"/>
              </a:solidFill>
            </a:endParaRPr>
          </a:p>
          <a:p>
            <a:pPr>
              <a:defRPr sz="5200"/>
            </a:pPr>
            <a:r>
              <a:rPr>
                <a:solidFill>
                  <a:srgbClr val="5E5E5E"/>
                </a:solidFill>
              </a:rPr>
              <a:t>-</a:t>
            </a:r>
            <a:r>
              <a:t> </a:t>
            </a:r>
            <a:r>
              <a:rPr b="1">
                <a:solidFill>
                  <a:schemeClr val="accent1">
                    <a:lumOff val="13575"/>
                  </a:schemeClr>
                </a:solidFill>
              </a:rPr>
              <a:t>To do:</a:t>
            </a:r>
          </a:p>
          <a:p>
            <a:pPr lvl="1" marL="685800" indent="-228600">
              <a:buSzPct val="100000"/>
              <a:buChar char="•"/>
              <a:defRPr sz="4200">
                <a:solidFill>
                  <a:srgbClr val="5E5E5E"/>
                </a:solidFill>
              </a:defRPr>
            </a:pPr>
            <a:r>
              <a:t>  Daily flux </a:t>
            </a:r>
            <a:r>
              <a:rPr b="1"/>
              <a:t>systematics</a:t>
            </a:r>
            <a:r>
              <a:t> estimation.</a:t>
            </a:r>
          </a:p>
          <a:p>
            <a:pPr lvl="1" marL="685800" indent="-228600">
              <a:buSzPct val="100000"/>
              <a:buChar char="•"/>
              <a:defRPr sz="4200">
                <a:solidFill>
                  <a:srgbClr val="5E5E5E"/>
                </a:solidFill>
              </a:defRPr>
            </a:pPr>
            <a:r>
              <a:rPr b="1"/>
              <a:t>  GCR Background </a:t>
            </a:r>
            <a:r>
              <a:t>subtraction algorithm under development.</a:t>
            </a:r>
          </a:p>
          <a:p>
            <a:pPr lvl="1" marL="685800" indent="-228600">
              <a:buSzPct val="100000"/>
              <a:buChar char="•"/>
              <a:defRPr sz="4200">
                <a:solidFill>
                  <a:srgbClr val="5E5E5E"/>
                </a:solidFill>
              </a:defRPr>
            </a:pPr>
            <a:r>
              <a:rPr b="1"/>
              <a:t>  </a:t>
            </a:r>
            <a:r>
              <a:t>Final </a:t>
            </a:r>
            <a:r>
              <a:rPr b="1"/>
              <a:t>SEP-only spectrum and fluxes:</a:t>
            </a:r>
            <a:r>
              <a:t> comparison with other solar activity indexes.</a:t>
            </a:r>
          </a:p>
        </p:txBody>
      </p:sp>
      <p:sp>
        <p:nvSpPr>
          <p:cNvPr id="333" name="Testo"/>
          <p:cNvSpPr txBox="1"/>
          <p:nvPr/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defRPr sz="36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5" name="Daily proton flux repository on GitLab by the end of the meeting"/>
          <p:cNvSpPr txBox="1"/>
          <p:nvPr/>
        </p:nvSpPr>
        <p:spPr>
          <a:xfrm>
            <a:off x="7294228" y="11973992"/>
            <a:ext cx="9229650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r>
              <a:t>Daily proton flux repository on GitLab by the end of the meeting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reco_gen.png" descr="reco_g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6298" y="7943621"/>
            <a:ext cx="7761458" cy="4722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reco_gen_notrig.png" descr="reco_gen_notri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66298" y="2712748"/>
            <a:ext cx="7761457" cy="4722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beta_gen.png" descr="beta_ge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245" y="7943621"/>
            <a:ext cx="7761459" cy="4722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beta_gen_notrig.png" descr="beta_gen_notri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6244" y="2712748"/>
            <a:ext cx="7761460" cy="4722724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TRIGGER EFFICIENCY STUDIES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TRIGGER EFFICIENCY STUDIES</a:t>
            </a:r>
          </a:p>
        </p:txBody>
      </p:sp>
      <p:sp>
        <p:nvSpPr>
          <p:cNvPr id="342" name="18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Montecarlo Trigger efficiency susceptible to “interactions”? Weird Rgen&gt;10GV population."/>
          <p:cNvSpPr txBox="1"/>
          <p:nvPr/>
        </p:nvSpPr>
        <p:spPr>
          <a:xfrm>
            <a:off x="1273652" y="1650633"/>
            <a:ext cx="21836696" cy="656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400">
              <a:spcBef>
                <a:spcPts val="2400"/>
              </a:spcBef>
              <a:defRPr sz="3400">
                <a:solidFill>
                  <a:srgbClr val="5E5E5E"/>
                </a:solidFill>
              </a:defRPr>
            </a:pPr>
            <a:r>
              <a:rPr b="1"/>
              <a:t>Montecarlo Trigger efficiency</a:t>
            </a:r>
            <a:r>
              <a:t> susceptible to “</a:t>
            </a:r>
            <a:r>
              <a:rPr b="1"/>
              <a:t>interactions</a:t>
            </a:r>
            <a:r>
              <a:t>”? Weird </a:t>
            </a:r>
            <a:r>
              <a:rPr b="1"/>
              <a:t>R</a:t>
            </a:r>
            <a:r>
              <a:rPr b="1" baseline="-5999"/>
              <a:t>gen</a:t>
            </a:r>
            <a:r>
              <a:rPr b="1"/>
              <a:t>&gt;10GV</a:t>
            </a:r>
            <a:r>
              <a:t> population.</a:t>
            </a:r>
          </a:p>
        </p:txBody>
      </p:sp>
      <p:pic>
        <p:nvPicPr>
          <p:cNvPr id="344" name="beta_reco_notrig.png" descr="beta_reco_notri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11270" y="2712748"/>
            <a:ext cx="7761460" cy="4722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beta_reco.png" descr="beta_reco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11271" y="7943621"/>
            <a:ext cx="7761459" cy="4722724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Trigger Efficiency Denominator"/>
          <p:cNvSpPr txBox="1"/>
          <p:nvPr/>
        </p:nvSpPr>
        <p:spPr>
          <a:xfrm>
            <a:off x="1944446" y="2712748"/>
            <a:ext cx="4785056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Trigger Efficiency Denominator</a:t>
            </a:r>
          </a:p>
        </p:txBody>
      </p:sp>
      <p:sp>
        <p:nvSpPr>
          <p:cNvPr id="347" name="Trigger Efficiency Denominator"/>
          <p:cNvSpPr txBox="1"/>
          <p:nvPr/>
        </p:nvSpPr>
        <p:spPr>
          <a:xfrm>
            <a:off x="9799472" y="2712748"/>
            <a:ext cx="4785056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Trigger Efficiency Denominator</a:t>
            </a:r>
          </a:p>
        </p:txBody>
      </p:sp>
      <p:sp>
        <p:nvSpPr>
          <p:cNvPr id="348" name="Trigger Efficiency Denominator"/>
          <p:cNvSpPr txBox="1"/>
          <p:nvPr/>
        </p:nvSpPr>
        <p:spPr>
          <a:xfrm>
            <a:off x="17654498" y="2712748"/>
            <a:ext cx="4785056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Trigger Efficiency Denominator</a:t>
            </a:r>
          </a:p>
        </p:txBody>
      </p:sp>
      <p:sp>
        <p:nvSpPr>
          <p:cNvPr id="349" name="Trigger Efficiency Numerator"/>
          <p:cNvSpPr txBox="1"/>
          <p:nvPr/>
        </p:nvSpPr>
        <p:spPr>
          <a:xfrm>
            <a:off x="2111934" y="7891414"/>
            <a:ext cx="4450081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/>
            <a:r>
              <a:t>Trigger Efficiency Numerator</a:t>
            </a:r>
          </a:p>
        </p:txBody>
      </p:sp>
      <p:sp>
        <p:nvSpPr>
          <p:cNvPr id="350" name="Trigger Efficiency Numerator"/>
          <p:cNvSpPr txBox="1"/>
          <p:nvPr/>
        </p:nvSpPr>
        <p:spPr>
          <a:xfrm>
            <a:off x="9966960" y="7891414"/>
            <a:ext cx="4450081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/>
            <a:r>
              <a:t>Trigger Efficiency Numerator</a:t>
            </a:r>
          </a:p>
        </p:txBody>
      </p:sp>
      <p:sp>
        <p:nvSpPr>
          <p:cNvPr id="351" name="Trigger Efficiency Numerator"/>
          <p:cNvSpPr txBox="1"/>
          <p:nvPr/>
        </p:nvSpPr>
        <p:spPr>
          <a:xfrm>
            <a:off x="17821985" y="7891414"/>
            <a:ext cx="4450081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/>
            <a:r>
              <a:t>Trigger Efficiency Numerator</a:t>
            </a:r>
          </a:p>
        </p:txBody>
      </p:sp>
      <p:sp>
        <p:nvSpPr>
          <p:cNvPr id="352" name="Ovale"/>
          <p:cNvSpPr/>
          <p:nvPr/>
        </p:nvSpPr>
        <p:spPr>
          <a:xfrm>
            <a:off x="3408492" y="4069855"/>
            <a:ext cx="2344789" cy="2617163"/>
          </a:xfrm>
          <a:prstGeom prst="ellipse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3" name="Ovale"/>
          <p:cNvSpPr/>
          <p:nvPr/>
        </p:nvSpPr>
        <p:spPr>
          <a:xfrm>
            <a:off x="19092169" y="4852600"/>
            <a:ext cx="2344789" cy="2617163"/>
          </a:xfrm>
          <a:prstGeom prst="ellipse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RIGGER EFFICIENCY STUDIES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TRIGGER EFFICIENCY STUDIES</a:t>
            </a:r>
          </a:p>
        </p:txBody>
      </p:sp>
      <p:sp>
        <p:nvSpPr>
          <p:cNvPr id="356" name="18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7" name="eff_trig.png" descr="eff_tri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705" y="3982715"/>
            <a:ext cx="23825233" cy="714757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rigger Efficiency Pass8…"/>
          <p:cNvSpPr txBox="1"/>
          <p:nvPr/>
        </p:nvSpPr>
        <p:spPr>
          <a:xfrm>
            <a:off x="12392761" y="4841240"/>
            <a:ext cx="9066341" cy="1970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000">
                <a:solidFill>
                  <a:srgbClr val="0000F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EA3323"/>
                </a:solidFill>
              </a:rPr>
              <a:t>Trigger Efficiency Pass8</a:t>
            </a:r>
          </a:p>
          <a:p>
            <a:pPr algn="l">
              <a:defRPr b="1" sz="3000">
                <a:solidFill>
                  <a:srgbClr val="0000F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Trigger Efficiency Montecarlo VS IL1 Rigidity</a:t>
            </a:r>
            <a:endParaRPr>
              <a:solidFill>
                <a:srgbClr val="EE220C"/>
              </a:solidFill>
            </a:endParaRPr>
          </a:p>
          <a:p>
            <a:pPr algn="l">
              <a:defRPr b="1" sz="3000">
                <a:solidFill>
                  <a:srgbClr val="43972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Trigger Efficiency Montecarlo VS Gen Rigidity</a:t>
            </a:r>
          </a:p>
        </p:txBody>
      </p:sp>
      <p:sp>
        <p:nvSpPr>
          <p:cNvPr id="359" name="Montecarlo Trigger efficiency susceptible to “interactions”? Weird Rgen&gt;10GV population."/>
          <p:cNvSpPr txBox="1"/>
          <p:nvPr/>
        </p:nvSpPr>
        <p:spPr>
          <a:xfrm>
            <a:off x="1273652" y="2326258"/>
            <a:ext cx="21836696" cy="656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400">
              <a:spcBef>
                <a:spcPts val="2400"/>
              </a:spcBef>
              <a:defRPr sz="3400">
                <a:solidFill>
                  <a:srgbClr val="5E5E5E"/>
                </a:solidFill>
              </a:defRPr>
            </a:pPr>
            <a:r>
              <a:rPr b="1"/>
              <a:t>Montecarlo Trigger efficiency</a:t>
            </a:r>
            <a:r>
              <a:t> susceptible to “</a:t>
            </a:r>
            <a:r>
              <a:rPr b="1"/>
              <a:t>interactions</a:t>
            </a:r>
            <a:r>
              <a:t>”? Weird </a:t>
            </a:r>
            <a:r>
              <a:rPr b="1"/>
              <a:t>R</a:t>
            </a:r>
            <a:r>
              <a:rPr b="1" baseline="-5999"/>
              <a:t>gen</a:t>
            </a:r>
            <a:r>
              <a:rPr b="1"/>
              <a:t>&gt;10GV</a:t>
            </a:r>
            <a:r>
              <a:t> population.</a:t>
            </a:r>
          </a:p>
        </p:txBody>
      </p:sp>
      <p:sp>
        <p:nvSpPr>
          <p:cNvPr id="360" name="Ovale"/>
          <p:cNvSpPr/>
          <p:nvPr/>
        </p:nvSpPr>
        <p:spPr>
          <a:xfrm>
            <a:off x="11568874" y="6692835"/>
            <a:ext cx="2344789" cy="2617163"/>
          </a:xfrm>
          <a:prstGeom prst="ellipse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RIGGER EFFICIENCY STUDIES - NEW MASS CUT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TRIGGER EFFICIENCY STUDIES - NEW MASS CUT</a:t>
            </a:r>
          </a:p>
        </p:txBody>
      </p:sp>
      <p:sp>
        <p:nvSpPr>
          <p:cNvPr id="363" name="18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4" name="beta_masscuts.png" descr="beta_masscu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5376" y="1549033"/>
            <a:ext cx="19233248" cy="11703124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Equazione"/>
          <p:cNvSpPr txBox="1"/>
          <p:nvPr/>
        </p:nvSpPr>
        <p:spPr>
          <a:xfrm>
            <a:off x="10587891" y="7998904"/>
            <a:ext cx="7406262" cy="20936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200" i="1">
                      <a:solidFill>
                        <a:srgbClr val="EA3323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6200" i="1">
                      <a:solidFill>
                        <a:srgbClr val="EA3323"/>
                      </a:solidFill>
                      <a:latin typeface="Cambria Math" panose="02040503050406030204" pitchFamily="18" charset="0"/>
                    </a:rPr>
                    <m:t>≶</m:t>
                  </m:r>
                  <m:f>
                    <m:fPr>
                      <m:ctrlPr>
                        <a:rPr xmlns:a="http://schemas.openxmlformats.org/drawingml/2006/main" sz="6200" i="1">
                          <a:solidFill>
                            <a:srgbClr val="EA3323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200" i="1">
                          <a:solidFill>
                            <a:srgbClr val="EA3323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num>
                    <m:den>
                      <m:rad>
                        <m:radPr>
                          <m:ctrlPr>
                            <a:rPr xmlns:a="http://schemas.openxmlformats.org/drawingml/2006/main" sz="6200" i="1">
                              <a:solidFill>
                                <a:srgbClr val="EA3323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sSup>
                            <m:e>
                              <m:r>
                                <a:rPr xmlns:a="http://schemas.openxmlformats.org/drawingml/2006/main" sz="6200" i="1">
                                  <a:solidFill>
                                    <a:srgbClr val="EA3323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xmlns:a="http://schemas.openxmlformats.org/drawingml/2006/main" sz="6200" i="1">
                                  <a:solidFill>
                                    <a:srgbClr val="EA332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xmlns:a="http://schemas.openxmlformats.org/drawingml/2006/main" sz="6200" i="1">
                              <a:solidFill>
                                <a:srgbClr val="EA332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e>
                              <m:r>
                                <a:rPr xmlns:a="http://schemas.openxmlformats.org/drawingml/2006/main" sz="6200" i="1">
                                  <a:solidFill>
                                    <a:srgbClr val="EA3323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xmlns:a="http://schemas.openxmlformats.org/drawingml/2006/main" sz="6200" i="1">
                                  <a:solidFill>
                                    <a:srgbClr val="EA332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den>
                  </m:f>
                  <m:r>
                    <a:rPr xmlns:a="http://schemas.openxmlformats.org/drawingml/2006/main" sz="6200" i="1">
                      <a:solidFill>
                        <a:srgbClr val="EA3323"/>
                      </a:solidFill>
                      <a:latin typeface="Cambria Math" panose="02040503050406030204" pitchFamily="18" charset="0"/>
                    </a:rPr>
                    <m:t>±</m:t>
                  </m:r>
                  <m:f>
                    <m:fPr>
                      <m:ctrlPr>
                        <a:rPr xmlns:a="http://schemas.openxmlformats.org/drawingml/2006/main" sz="6200" i="1">
                          <a:solidFill>
                            <a:srgbClr val="EA3323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6200" i="1">
                          <a:solidFill>
                            <a:srgbClr val="EA3323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6200" i="1">
                          <a:solidFill>
                            <a:srgbClr val="EA3323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num>
                    <m:den>
                      <m:rad>
                        <m:radPr>
                          <m:ctrlPr>
                            <a:rPr xmlns:a="http://schemas.openxmlformats.org/drawingml/2006/main" sz="6200" i="1">
                              <a:solidFill>
                                <a:srgbClr val="EA3323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r>
                            <a:rPr xmlns:a="http://schemas.openxmlformats.org/drawingml/2006/main" sz="6200" i="1">
                              <a:solidFill>
                                <a:srgbClr val="EA3323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rad>
                    </m:den>
                  </m:f>
                </m:oMath>
              </m:oMathPara>
            </a14:m>
            <a:endParaRPr sz="6200">
              <a:solidFill>
                <a:srgbClr val="EA332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OW-ENERGY MEETING"/>
          <p:cNvSpPr txBox="1"/>
          <p:nvPr>
            <p:ph type="title"/>
          </p:nvPr>
        </p:nvSpPr>
        <p:spPr>
          <a:xfrm>
            <a:off x="762000" y="431800"/>
            <a:ext cx="11811000" cy="1016000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LOW-ENERGY MEETING</a:t>
            </a:r>
          </a:p>
        </p:txBody>
      </p:sp>
      <p:sp>
        <p:nvSpPr>
          <p:cNvPr id="186" name="Testo"/>
          <p:cNvSpPr txBox="1"/>
          <p:nvPr/>
        </p:nvSpPr>
        <p:spPr>
          <a:xfrm>
            <a:off x="23279100" y="609600"/>
            <a:ext cx="333748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defRPr sz="36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7" name="Numero diapositiva"/>
          <p:cNvSpPr txBox="1"/>
          <p:nvPr>
            <p:ph type="sldNum" sz="quarter" idx="2"/>
          </p:nvPr>
        </p:nvSpPr>
        <p:spPr>
          <a:xfrm>
            <a:off x="23279100" y="609600"/>
            <a:ext cx="333748" cy="63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8" name="Screenshot 2023-11-30 alle 10.44.43.png" descr="Screenshot 2023-11-30 alle 10.44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1932" y="2057506"/>
            <a:ext cx="13670369" cy="960098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Hawaii…"/>
          <p:cNvSpPr txBox="1"/>
          <p:nvPr/>
        </p:nvSpPr>
        <p:spPr>
          <a:xfrm>
            <a:off x="17620627" y="5174084"/>
            <a:ext cx="2178889" cy="283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  <a:defRPr sz="4100">
                <a:solidFill>
                  <a:srgbClr val="5E5E5E"/>
                </a:solidFill>
              </a:defRPr>
            </a:pPr>
            <a:r>
              <a:t>Hawaii</a:t>
            </a:r>
          </a:p>
          <a:p>
            <a:pPr marL="228600" indent="-228600" algn="l">
              <a:buSzPct val="100000"/>
              <a:buChar char="•"/>
              <a:defRPr sz="4100">
                <a:solidFill>
                  <a:srgbClr val="5E5E5E"/>
                </a:solidFill>
              </a:defRPr>
            </a:pPr>
            <a:r>
              <a:t>Kiel</a:t>
            </a:r>
          </a:p>
          <a:p>
            <a:pPr marL="228600" indent="-228600" algn="l">
              <a:buSzPct val="100000"/>
              <a:buChar char="•"/>
              <a:defRPr sz="4100">
                <a:solidFill>
                  <a:srgbClr val="5E5E5E"/>
                </a:solidFill>
              </a:defRPr>
            </a:pPr>
            <a:r>
              <a:t>Milano</a:t>
            </a:r>
          </a:p>
          <a:p>
            <a:pPr marL="228600" indent="-228600" algn="l">
              <a:buSzPct val="100000"/>
              <a:buChar char="•"/>
              <a:defRPr sz="4100">
                <a:solidFill>
                  <a:srgbClr val="5E5E5E"/>
                </a:solidFill>
              </a:defRPr>
            </a:pPr>
            <a:r>
              <a:t>Perugia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pace Weather with AMS"/>
          <p:cNvSpPr txBox="1"/>
          <p:nvPr>
            <p:ph type="title"/>
          </p:nvPr>
        </p:nvSpPr>
        <p:spPr>
          <a:xfrm>
            <a:off x="762000" y="431800"/>
            <a:ext cx="11811000" cy="1016000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Space Weather with AMS</a:t>
            </a:r>
          </a:p>
        </p:txBody>
      </p:sp>
      <p:sp>
        <p:nvSpPr>
          <p:cNvPr id="192" name="SEP Identification Algorithm development based on AMS low latency real-time data, using the AMS analysis software, starting from the preliminary test on offline data…"/>
          <p:cNvSpPr txBox="1"/>
          <p:nvPr/>
        </p:nvSpPr>
        <p:spPr>
          <a:xfrm>
            <a:off x="1549396" y="2657773"/>
            <a:ext cx="18287085" cy="2078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rPr b="1"/>
              <a:t>SEP Identification Algorithm</a:t>
            </a:r>
            <a:r>
              <a:t> development based on AMS low latency </a:t>
            </a:r>
            <a:r>
              <a:rPr b="1"/>
              <a:t>real-time data</a:t>
            </a:r>
            <a:r>
              <a:t>, using the AMS analysis software, starting from the preliminary test on offline data</a:t>
            </a:r>
          </a:p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 Algorithm reliability </a:t>
            </a:r>
            <a:r>
              <a:rPr b="1"/>
              <a:t>test</a:t>
            </a:r>
            <a:r>
              <a:t> and </a:t>
            </a:r>
            <a:r>
              <a:rPr b="1"/>
              <a:t>implementation</a:t>
            </a:r>
            <a:r>
              <a:t> at POCC, CERN</a:t>
            </a:r>
          </a:p>
        </p:txBody>
      </p:sp>
      <p:pic>
        <p:nvPicPr>
          <p:cNvPr id="193" name="AMS.jpeg" descr="AM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2698" y="5912103"/>
            <a:ext cx="7325017" cy="5805756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Approvato"/>
          <p:cNvSpPr/>
          <p:nvPr/>
        </p:nvSpPr>
        <p:spPr>
          <a:xfrm>
            <a:off x="20671009" y="2929416"/>
            <a:ext cx="654073" cy="654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chemeClr val="accent3">
              <a:hueOff val="-385756"/>
              <a:satOff val="-32155"/>
              <a:lumOff val="1796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5" name="Testo"/>
          <p:cNvSpPr txBox="1"/>
          <p:nvPr/>
        </p:nvSpPr>
        <p:spPr>
          <a:xfrm>
            <a:off x="23279100" y="609600"/>
            <a:ext cx="333748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defRPr sz="36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6" name="Approvato"/>
          <p:cNvSpPr/>
          <p:nvPr/>
        </p:nvSpPr>
        <p:spPr>
          <a:xfrm>
            <a:off x="20671009" y="4112293"/>
            <a:ext cx="654073" cy="654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chemeClr val="accent3">
              <a:hueOff val="-385756"/>
              <a:satOff val="-32155"/>
              <a:lumOff val="1796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pic>
        <p:nvPicPr>
          <p:cNvPr id="197" name="tr1.png" descr="tr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3615" y="5295169"/>
            <a:ext cx="12607687" cy="703962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Numero diapositiva"/>
          <p:cNvSpPr txBox="1"/>
          <p:nvPr>
            <p:ph type="sldNum" sz="quarter" idx="2"/>
          </p:nvPr>
        </p:nvSpPr>
        <p:spPr>
          <a:xfrm>
            <a:off x="23279100" y="609600"/>
            <a:ext cx="333748" cy="63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ROTON FLUX VS RIGIDITY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PROTON FLUX VS RIGIDITY</a:t>
            </a:r>
          </a:p>
        </p:txBody>
      </p:sp>
      <p:sp>
        <p:nvSpPr>
          <p:cNvPr id="201" name="Equazione"/>
          <p:cNvSpPr txBox="1"/>
          <p:nvPr/>
        </p:nvSpPr>
        <p:spPr>
          <a:xfrm>
            <a:off x="2514568" y="6280994"/>
            <a:ext cx="2329087" cy="7182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</m:oMath>
              </m:oMathPara>
            </a14:m>
            <a:endParaRPr sz="6200">
              <a:solidFill>
                <a:srgbClr val="FF9301"/>
              </a:solidFill>
            </a:endParaRPr>
          </a:p>
        </p:txBody>
      </p:sp>
      <p:sp>
        <p:nvSpPr>
          <p:cNvPr id="202" name="Equazione"/>
          <p:cNvSpPr txBox="1"/>
          <p:nvPr/>
        </p:nvSpPr>
        <p:spPr>
          <a:xfrm>
            <a:off x="2514568" y="7655358"/>
            <a:ext cx="1123987" cy="8256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sub>
                  </m:sSub>
                </m:oMath>
              </m:oMathPara>
            </a14:m>
            <a:endParaRPr sz="6200">
              <a:solidFill>
                <a:srgbClr val="FF9301"/>
              </a:solidFill>
            </a:endParaRPr>
          </a:p>
        </p:txBody>
      </p:sp>
      <p:sp>
        <p:nvSpPr>
          <p:cNvPr id="203" name="Equazione"/>
          <p:cNvSpPr txBox="1"/>
          <p:nvPr/>
        </p:nvSpPr>
        <p:spPr>
          <a:xfrm>
            <a:off x="2514568" y="9137059"/>
            <a:ext cx="8186213" cy="84485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62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r</m:t>
                  </m:r>
                </m:oMath>
              </m:oMathPara>
            </a14:m>
            <a:endParaRPr sz="6200">
              <a:solidFill>
                <a:srgbClr val="FF9301"/>
              </a:solidFill>
            </a:endParaRPr>
          </a:p>
        </p:txBody>
      </p:sp>
      <p:sp>
        <p:nvSpPr>
          <p:cNvPr id="204" name="Equazione"/>
          <p:cNvSpPr txBox="1"/>
          <p:nvPr/>
        </p:nvSpPr>
        <p:spPr>
          <a:xfrm>
            <a:off x="2501993" y="10778032"/>
            <a:ext cx="4224490" cy="54645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200" i="1">
                      <a:solidFill>
                        <a:srgbClr val="FE9200"/>
                      </a:solidFill>
                      <a:latin typeface="Cambria Math" panose="02040503050406030204" pitchFamily="18" charset="0"/>
                    </a:rPr>
                    <m:t>r</m:t>
                  </m:r>
                </m:oMath>
              </m:oMathPara>
            </a14:m>
            <a:endParaRPr sz="6200">
              <a:solidFill>
                <a:srgbClr val="FF9301"/>
              </a:solidFill>
            </a:endParaRPr>
          </a:p>
        </p:txBody>
      </p:sp>
      <p:sp>
        <p:nvSpPr>
          <p:cNvPr id="205" name="Linea"/>
          <p:cNvSpPr/>
          <p:nvPr/>
        </p:nvSpPr>
        <p:spPr>
          <a:xfrm>
            <a:off x="5649544" y="6615852"/>
            <a:ext cx="6770529" cy="1"/>
          </a:xfrm>
          <a:prstGeom prst="line">
            <a:avLst/>
          </a:prstGeom>
          <a:ln w="63500">
            <a:solidFill>
              <a:srgbClr val="5E5E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6" name="Linea"/>
          <p:cNvSpPr/>
          <p:nvPr/>
        </p:nvSpPr>
        <p:spPr>
          <a:xfrm>
            <a:off x="4113441" y="8043884"/>
            <a:ext cx="8306631" cy="1"/>
          </a:xfrm>
          <a:prstGeom prst="line">
            <a:avLst/>
          </a:prstGeom>
          <a:ln w="63500">
            <a:solidFill>
              <a:srgbClr val="5E5E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7" name="Linea"/>
          <p:cNvSpPr/>
          <p:nvPr/>
        </p:nvSpPr>
        <p:spPr>
          <a:xfrm>
            <a:off x="11330134" y="9532050"/>
            <a:ext cx="1089939" cy="1"/>
          </a:xfrm>
          <a:prstGeom prst="line">
            <a:avLst/>
          </a:prstGeom>
          <a:ln w="63500">
            <a:solidFill>
              <a:srgbClr val="5E5E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8" name="Linea"/>
          <p:cNvSpPr/>
          <p:nvPr/>
        </p:nvSpPr>
        <p:spPr>
          <a:xfrm>
            <a:off x="7177082" y="11083374"/>
            <a:ext cx="5242991" cy="1"/>
          </a:xfrm>
          <a:prstGeom prst="line">
            <a:avLst/>
          </a:prstGeom>
          <a:ln w="63500">
            <a:solidFill>
              <a:srgbClr val="5E5E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9" name="Selected counts corresponding to proton events"/>
          <p:cNvSpPr txBox="1"/>
          <p:nvPr/>
        </p:nvSpPr>
        <p:spPr>
          <a:xfrm>
            <a:off x="12903012" y="6263524"/>
            <a:ext cx="9940341" cy="656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400">
                <a:solidFill>
                  <a:srgbClr val="5E5E5E"/>
                </a:solidFill>
              </a:defRPr>
            </a:lvl1pPr>
          </a:lstStyle>
          <a:p>
            <a:pPr/>
            <a:r>
              <a:t>Selected counts corresponding to proton events</a:t>
            </a:r>
          </a:p>
        </p:txBody>
      </p:sp>
      <p:sp>
        <p:nvSpPr>
          <p:cNvPr id="210" name="Exposure Time in seconds"/>
          <p:cNvSpPr txBox="1"/>
          <p:nvPr/>
        </p:nvSpPr>
        <p:spPr>
          <a:xfrm>
            <a:off x="12894959" y="7707559"/>
            <a:ext cx="9956448" cy="656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400">
                <a:solidFill>
                  <a:srgbClr val="5E5E5E"/>
                </a:solidFill>
              </a:defRPr>
            </a:lvl1pPr>
          </a:lstStyle>
          <a:p>
            <a:pPr/>
            <a:r>
              <a:t>Exposure Time in seconds</a:t>
            </a:r>
          </a:p>
        </p:txBody>
      </p:sp>
      <p:sp>
        <p:nvSpPr>
          <p:cNvPr id="211" name="Effective Acceptance: Montecarlo Acceptance…"/>
          <p:cNvSpPr txBox="1"/>
          <p:nvPr/>
        </p:nvSpPr>
        <p:spPr>
          <a:xfrm>
            <a:off x="12914998" y="8952046"/>
            <a:ext cx="9813824" cy="121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400">
                <a:solidFill>
                  <a:srgbClr val="5E5E5E"/>
                </a:solidFill>
              </a:defRPr>
            </a:pPr>
            <a:r>
              <a:t>Effective Acceptance: Montecarlo Acceptance</a:t>
            </a:r>
          </a:p>
          <a:p>
            <a:pPr algn="l">
              <a:defRPr sz="3400">
                <a:solidFill>
                  <a:srgbClr val="5E5E5E"/>
                </a:solidFill>
              </a:defRPr>
            </a:pPr>
            <a:r>
              <a:t>multiplied by corrections</a:t>
            </a:r>
          </a:p>
        </p:txBody>
      </p:sp>
      <p:sp>
        <p:nvSpPr>
          <p:cNvPr id="212" name="Efficiencies on Data / Efficiencies on Montecarlo"/>
          <p:cNvSpPr txBox="1"/>
          <p:nvPr/>
        </p:nvSpPr>
        <p:spPr>
          <a:xfrm>
            <a:off x="12966271" y="10755333"/>
            <a:ext cx="9820301" cy="656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>
                <a:solidFill>
                  <a:srgbClr val="5E5E5E"/>
                </a:solidFill>
              </a:defRPr>
            </a:lvl1pPr>
          </a:lstStyle>
          <a:p>
            <a:pPr/>
            <a:r>
              <a:t>Efficiencies on Data / Efficiencies on Montecarlo</a:t>
            </a:r>
          </a:p>
        </p:txBody>
      </p:sp>
      <p:sp>
        <p:nvSpPr>
          <p:cNvPr id="213" name="5"/>
          <p:cNvSpPr txBox="1"/>
          <p:nvPr>
            <p:ph type="sldNum" sz="quarter" idx="2"/>
          </p:nvPr>
        </p:nvSpPr>
        <p:spPr>
          <a:xfrm>
            <a:off x="23279100" y="609600"/>
            <a:ext cx="333748" cy="63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4" name="Equazione"/>
          <p:cNvSpPr txBox="1"/>
          <p:nvPr/>
        </p:nvSpPr>
        <p:spPr>
          <a:xfrm>
            <a:off x="3239502" y="2216435"/>
            <a:ext cx="17904996" cy="21352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</m:e>
                    <m:sub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e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e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e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64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p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64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p>
                  </m:sSup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64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  <a:endParaRPr sz="6400">
              <a:solidFill>
                <a:srgbClr val="5E5E5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harge Reconstruction Type: GBL…"/>
          <p:cNvSpPr txBox="1"/>
          <p:nvPr/>
        </p:nvSpPr>
        <p:spPr>
          <a:xfrm>
            <a:off x="1487924" y="1549033"/>
            <a:ext cx="10359152" cy="3327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5000">
                <a:solidFill>
                  <a:schemeClr val="accent1">
                    <a:lumOff val="135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solidFill>
                  <a:srgbClr val="5E5E5E"/>
                </a:solidFill>
              </a:rPr>
              <a:t>Charge Reconstruction Type: GBL</a:t>
            </a:r>
            <a:endParaRPr b="0">
              <a:solidFill>
                <a:srgbClr val="5E5E5E"/>
              </a:solidFill>
            </a:endParaRPr>
          </a:p>
          <a:p>
            <a:pPr>
              <a:defRPr b="1" sz="5000">
                <a:solidFill>
                  <a:schemeClr val="accent1">
                    <a:lumOff val="135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solidFill>
                  <a:srgbClr val="5E5E5E"/>
                </a:solidFill>
              </a:rPr>
              <a:t>Fit Type: Yi Jia</a:t>
            </a:r>
          </a:p>
        </p:txBody>
      </p:sp>
      <p:pic>
        <p:nvPicPr>
          <p:cNvPr id="217" name="Schermata 2022-10-19 alle 15.49.04.png" descr="Schermata 2022-10-19 alle 15.49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748" y="5833071"/>
            <a:ext cx="11648250" cy="6890796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Event selection cuts - INNER+L1 analysis"/>
          <p:cNvSpPr txBox="1"/>
          <p:nvPr>
            <p:ph type="title"/>
          </p:nvPr>
        </p:nvSpPr>
        <p:spPr>
          <a:xfrm>
            <a:off x="762000" y="431800"/>
            <a:ext cx="16453931" cy="1016000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Event selection cuts - INNER+L1 analysis</a:t>
            </a:r>
          </a:p>
        </p:txBody>
      </p:sp>
      <p:sp>
        <p:nvSpPr>
          <p:cNvPr id="219" name="Testo"/>
          <p:cNvSpPr txBox="1"/>
          <p:nvPr/>
        </p:nvSpPr>
        <p:spPr>
          <a:xfrm>
            <a:off x="1739900" y="2117724"/>
            <a:ext cx="1651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220" name="Testo"/>
          <p:cNvSpPr txBox="1"/>
          <p:nvPr/>
        </p:nvSpPr>
        <p:spPr>
          <a:xfrm>
            <a:off x="834825" y="6756399"/>
            <a:ext cx="1651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221" name="Numero diapositiva"/>
          <p:cNvSpPr txBox="1"/>
          <p:nvPr>
            <p:ph type="sldNum" sz="quarter" idx="2"/>
          </p:nvPr>
        </p:nvSpPr>
        <p:spPr>
          <a:xfrm>
            <a:off x="23279100" y="609600"/>
            <a:ext cx="333748" cy="63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2" name="RTI Cuts…"/>
          <p:cNvSpPr txBox="1"/>
          <p:nvPr/>
        </p:nvSpPr>
        <p:spPr>
          <a:xfrm>
            <a:off x="13498551" y="1549033"/>
            <a:ext cx="9959898" cy="279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40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RTI Cuts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Livetime Fraction &gt; 0.05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Zenith Angle &lt; 25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 in SAA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Mean Difference PG-CIEMAT Trk Calibration</a:t>
            </a:r>
          </a:p>
        </p:txBody>
      </p:sp>
      <p:sp>
        <p:nvSpPr>
          <p:cNvPr id="223" name="Physical Cuts…"/>
          <p:cNvSpPr txBox="1"/>
          <p:nvPr/>
        </p:nvSpPr>
        <p:spPr>
          <a:xfrm>
            <a:off x="13498551" y="4289964"/>
            <a:ext cx="9959898" cy="852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40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Physical Cuts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Any Physical trigger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Chi2Y &lt; 10 (Inner rigidity)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Hits on: L2 &amp; (L3|L4) &amp; (L5|L6) &amp; (L7|L8)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At least 5 Hits in Inner Tracker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Chi2Y &lt; 10 (InnerL1 rigidity)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0.7 &lt; Inner Charge &lt; 1.5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Inner Charge / Inner Charge RMS &lt; 0.4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0.6 &lt; L1 Charge &lt; 1.9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Inside Inner Fiducial (InnerL1 rigidity)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Inside L1 Fiducial (InnerL1 rigidity)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L1 Normalized Residual &lt; 10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Beta &gt; 0.3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0.5 &lt; Upper ToF Charge &lt; 2.5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Mass Cut</a:t>
            </a:r>
          </a:p>
          <a:p>
            <a:pPr marL="343958" indent="-343958" algn="l">
              <a:buSzPct val="125000"/>
              <a:buChar char="•"/>
              <a:defRPr sz="35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Inner Rigidity &gt; 1 * IGRF Cutoff</a:t>
            </a:r>
          </a:p>
        </p:txBody>
      </p:sp>
      <p:sp>
        <p:nvSpPr>
          <p:cNvPr id="224" name="Orange: Only Pass8"/>
          <p:cNvSpPr txBox="1"/>
          <p:nvPr/>
        </p:nvSpPr>
        <p:spPr>
          <a:xfrm>
            <a:off x="4140136" y="4163599"/>
            <a:ext cx="5054728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0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Orange: Only Pass8</a:t>
            </a:r>
          </a:p>
        </p:txBody>
      </p:sp>
      <p:sp>
        <p:nvSpPr>
          <p:cNvPr id="225" name="Rettangolo"/>
          <p:cNvSpPr/>
          <p:nvPr/>
        </p:nvSpPr>
        <p:spPr>
          <a:xfrm>
            <a:off x="1465572" y="2019020"/>
            <a:ext cx="10403856" cy="3204733"/>
          </a:xfrm>
          <a:prstGeom prst="rect">
            <a:avLst/>
          </a:prstGeom>
          <a:ln w="508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14:warp dir="in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lvt.png" descr="lv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01292" y="5676811"/>
            <a:ext cx="10479718" cy="637674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Exposure Time"/>
          <p:cNvSpPr txBox="1"/>
          <p:nvPr>
            <p:ph type="title"/>
          </p:nvPr>
        </p:nvSpPr>
        <p:spPr>
          <a:xfrm>
            <a:off x="762000" y="431800"/>
            <a:ext cx="11811000" cy="1016000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Exposure Time</a:t>
            </a:r>
          </a:p>
        </p:txBody>
      </p:sp>
      <p:sp>
        <p:nvSpPr>
          <p:cNvPr id="229" name="Testo"/>
          <p:cNvSpPr txBox="1"/>
          <p:nvPr/>
        </p:nvSpPr>
        <p:spPr>
          <a:xfrm>
            <a:off x="23279100" y="609600"/>
            <a:ext cx="333748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defRPr sz="36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0" name="Total time from 15/05/2011 to 28/05/2018"/>
          <p:cNvSpPr txBox="1"/>
          <p:nvPr/>
        </p:nvSpPr>
        <p:spPr>
          <a:xfrm>
            <a:off x="16066873" y="6409113"/>
            <a:ext cx="627439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400"/>
              </a:spcBef>
              <a:defRPr b="1" sz="2300">
                <a:solidFill>
                  <a:schemeClr val="accent5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Total time from 15/05/2011 to 28/05/2018</a:t>
            </a:r>
          </a:p>
        </p:txBody>
      </p:sp>
      <p:sp>
        <p:nvSpPr>
          <p:cNvPr id="231" name="Total acquisition time"/>
          <p:cNvSpPr txBox="1"/>
          <p:nvPr/>
        </p:nvSpPr>
        <p:spPr>
          <a:xfrm>
            <a:off x="19115698" y="7333774"/>
            <a:ext cx="314074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400"/>
              </a:spcBef>
              <a:defRPr b="1" sz="2300">
                <a:solidFill>
                  <a:srgbClr val="4F4FB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Total acquisition time</a:t>
            </a:r>
          </a:p>
        </p:txBody>
      </p:sp>
      <p:sp>
        <p:nvSpPr>
          <p:cNvPr id="232" name="Exposure Time: seconds, weighted by the detector livetime, with rigidity above maximum IGRF cutoff in the AMS FoV (for each rigidity bin)…"/>
          <p:cNvSpPr txBox="1"/>
          <p:nvPr/>
        </p:nvSpPr>
        <p:spPr>
          <a:xfrm>
            <a:off x="895482" y="1615271"/>
            <a:ext cx="22593036" cy="436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rPr b="1">
                <a:solidFill>
                  <a:schemeClr val="accent4">
                    <a:hueOff val="-613784"/>
                    <a:lumOff val="1275"/>
                  </a:schemeClr>
                </a:solidFill>
              </a:rPr>
              <a:t>Exposure Time</a:t>
            </a:r>
            <a:r>
              <a:rPr>
                <a:solidFill>
                  <a:schemeClr val="accent4">
                    <a:hueOff val="-613784"/>
                    <a:lumOff val="1275"/>
                  </a:schemeClr>
                </a:solidFill>
              </a:rPr>
              <a:t>:</a:t>
            </a:r>
            <a:r>
              <a:t> </a:t>
            </a:r>
            <a:r>
              <a:rPr b="1"/>
              <a:t>seconds</a:t>
            </a:r>
            <a:r>
              <a:t>, weighted by the detector </a:t>
            </a:r>
            <a:r>
              <a:rPr b="1"/>
              <a:t>livetime</a:t>
            </a:r>
            <a:r>
              <a:t>, with rigidity above maximum </a:t>
            </a:r>
            <a:r>
              <a:rPr b="1"/>
              <a:t>IGRF cutoff</a:t>
            </a:r>
            <a:r>
              <a:t> in the AMS FoV (for each rigidity bin)</a:t>
            </a:r>
          </a:p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The </a:t>
            </a:r>
            <a:r>
              <a:rPr b="1"/>
              <a:t>Rigidity Cutoff</a:t>
            </a:r>
            <a:r>
              <a:t> is lower near magnetic poles —&gt; A lot of </a:t>
            </a:r>
            <a:r>
              <a:rPr b="1"/>
              <a:t>low energy</a:t>
            </a:r>
            <a:r>
              <a:t> particles reach Earth</a:t>
            </a:r>
          </a:p>
          <a:p>
            <a:pPr marL="323850" indent="-323850" algn="l" defTabSz="2438400">
              <a:spcBef>
                <a:spcPts val="2400"/>
              </a:spcBef>
              <a:buSzPct val="80000"/>
              <a:buChar char="-"/>
              <a:defRPr sz="3400">
                <a:solidFill>
                  <a:srgbClr val="5E5E5E"/>
                </a:solidFill>
              </a:defRPr>
            </a:pPr>
            <a:r>
              <a:t>The time with </a:t>
            </a:r>
            <a:r>
              <a:rPr b="1"/>
              <a:t>detector not in nominal status</a:t>
            </a:r>
            <a:r>
              <a:t> (calibration, ISS technical activities) are excluded from reconstruction</a:t>
            </a:r>
          </a:p>
        </p:txBody>
      </p:sp>
      <p:sp>
        <p:nvSpPr>
          <p:cNvPr id="233" name="Numero diapositiva"/>
          <p:cNvSpPr txBox="1"/>
          <p:nvPr>
            <p:ph type="sldNum" sz="quarter" idx="2"/>
          </p:nvPr>
        </p:nvSpPr>
        <p:spPr>
          <a:xfrm>
            <a:off x="23279100" y="609600"/>
            <a:ext cx="333748" cy="63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4" name="cutoff1.png" descr="cutoff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89" y="5844740"/>
            <a:ext cx="12541149" cy="6040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AW AND CORRECTED ACCEPTANCE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RAW AND CORRECTED ACCEPTANCE</a:t>
            </a:r>
          </a:p>
        </p:txBody>
      </p:sp>
      <p:sp>
        <p:nvSpPr>
          <p:cNvPr id="237" name="11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8" name="acc.png" descr="ac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8777" y="1549033"/>
            <a:ext cx="20686446" cy="6205935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rue MC Acceptance"/>
          <p:cNvSpPr txBox="1"/>
          <p:nvPr/>
        </p:nvSpPr>
        <p:spPr>
          <a:xfrm>
            <a:off x="16645682" y="2238165"/>
            <a:ext cx="3236062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F5"/>
                </a:solidFill>
              </a:defRPr>
            </a:lvl1pPr>
          </a:lstStyle>
          <a:p>
            <a:pPr/>
            <a:r>
              <a:t>True MC Acceptance</a:t>
            </a:r>
          </a:p>
        </p:txBody>
      </p:sp>
      <p:sp>
        <p:nvSpPr>
          <p:cNvPr id="240" name="Equazione"/>
          <p:cNvSpPr txBox="1"/>
          <p:nvPr/>
        </p:nvSpPr>
        <p:spPr>
          <a:xfrm>
            <a:off x="3431355" y="9465916"/>
            <a:ext cx="10106024" cy="17424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</m:num>
                    <m:den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5E5E5E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</m:den>
                  </m:f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⋅</m:t>
                  </m:r>
                  <m:sSubSup>
                    <m:e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p>
                  </m:sSubSup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⋅</m:t>
                  </m:r>
                  <m:sSubSup>
                    <m:e>
                      <m:r>
                        <m:rPr>
                          <m:sty m:val="p"/>
                        </m:rP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p>
                  </m:sSubSup>
                </m:oMath>
              </m:oMathPara>
            </a14:m>
            <a:endParaRPr sz="5000">
              <a:solidFill>
                <a:srgbClr val="5E5E5E"/>
              </a:solidFill>
            </a:endParaRPr>
          </a:p>
        </p:txBody>
      </p:sp>
      <p:sp>
        <p:nvSpPr>
          <p:cNvPr id="241" name="Equazione"/>
          <p:cNvSpPr txBox="1"/>
          <p:nvPr/>
        </p:nvSpPr>
        <p:spPr>
          <a:xfrm>
            <a:off x="14855677" y="8636466"/>
            <a:ext cx="5571450" cy="6736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p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p>
                  </m:sSup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  <a:endParaRPr sz="5000">
              <a:solidFill>
                <a:srgbClr val="5E5E5E"/>
              </a:solidFill>
            </a:endParaRPr>
          </a:p>
        </p:txBody>
      </p:sp>
      <p:sp>
        <p:nvSpPr>
          <p:cNvPr id="242" name="Equazione"/>
          <p:cNvSpPr txBox="1"/>
          <p:nvPr/>
        </p:nvSpPr>
        <p:spPr>
          <a:xfrm>
            <a:off x="14799448" y="10054551"/>
            <a:ext cx="4669661" cy="565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  <a:endParaRPr sz="5000">
              <a:solidFill>
                <a:srgbClr val="5E5E5E"/>
              </a:solidFill>
            </a:endParaRPr>
          </a:p>
        </p:txBody>
      </p:sp>
      <p:sp>
        <p:nvSpPr>
          <p:cNvPr id="243" name="Equazione"/>
          <p:cNvSpPr txBox="1"/>
          <p:nvPr/>
        </p:nvSpPr>
        <p:spPr>
          <a:xfrm>
            <a:off x="14799448" y="11333793"/>
            <a:ext cx="5648196" cy="5645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m:rPr>
                          <m:sty m:val="p"/>
                        </m:rP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e>
                    <m:sup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00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00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  <a:endParaRPr sz="5000">
              <a:solidFill>
                <a:srgbClr val="5E5E5E"/>
              </a:solidFill>
            </a:endParaRPr>
          </a:p>
        </p:txBody>
      </p:sp>
      <p:sp>
        <p:nvSpPr>
          <p:cNvPr id="244" name="Rettangolo"/>
          <p:cNvSpPr/>
          <p:nvPr/>
        </p:nvSpPr>
        <p:spPr>
          <a:xfrm>
            <a:off x="2252133" y="2019300"/>
            <a:ext cx="712458" cy="22853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45" name="Montecarlo Acceptance (sr m2)"/>
          <p:cNvSpPr txBox="1"/>
          <p:nvPr/>
        </p:nvSpPr>
        <p:spPr>
          <a:xfrm rot="16200000">
            <a:off x="743800" y="3912849"/>
            <a:ext cx="410262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Montecarlo Acceptance (sr m</a:t>
            </a:r>
            <a:r>
              <a:rPr baseline="31999"/>
              <a:t>2</a:t>
            </a:r>
            <a: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DATA/MONTECARLO CORRECTIONS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DATA/MONTECARLO CORRECTIONS</a:t>
            </a:r>
          </a:p>
        </p:txBody>
      </p:sp>
      <p:sp>
        <p:nvSpPr>
          <p:cNvPr id="248" name="13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9" name="corr.png" descr="cor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031" y="7380532"/>
            <a:ext cx="20751849" cy="6225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eff.png" descr="ef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206" y="1507086"/>
            <a:ext cx="20750806" cy="622524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L1 Pickup Efficiency…"/>
          <p:cNvSpPr txBox="1"/>
          <p:nvPr/>
        </p:nvSpPr>
        <p:spPr>
          <a:xfrm>
            <a:off x="19678817" y="3986975"/>
            <a:ext cx="3860511" cy="7139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000">
                <a:solidFill>
                  <a:srgbClr val="0000F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EA3323"/>
                </a:solidFill>
              </a:rPr>
              <a:t>L1 Pickup Efficiency</a:t>
            </a:r>
            <a:r>
              <a:t> </a:t>
            </a:r>
          </a:p>
          <a:p>
            <a:pPr algn="l">
              <a:defRPr b="1" sz="3000">
                <a:solidFill>
                  <a:srgbClr val="0000F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Track Efficiency</a:t>
            </a:r>
            <a:endParaRPr>
              <a:solidFill>
                <a:srgbClr val="EE220C"/>
              </a:solidFill>
            </a:endParaRPr>
          </a:p>
          <a:p>
            <a:pPr algn="l">
              <a:defRPr b="1" sz="3000">
                <a:solidFill>
                  <a:srgbClr val="75FB4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EA33F7"/>
                </a:solidFill>
              </a:rPr>
              <a:t>Tof Efficiency</a:t>
            </a:r>
            <a:endParaRPr>
              <a:solidFill>
                <a:srgbClr val="EE220C"/>
              </a:solidFill>
            </a:endParaRPr>
          </a:p>
          <a:p>
            <a:pPr algn="l">
              <a:defRPr b="1" sz="3000">
                <a:solidFill>
                  <a:srgbClr val="43972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Trigger Efficiency</a:t>
            </a:r>
          </a:p>
          <a:p>
            <a:pPr algn="l">
              <a:defRPr b="1" sz="3000">
                <a:solidFill>
                  <a:srgbClr val="75FB4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>
              <a:defRPr b="1" sz="3000">
                <a:solidFill>
                  <a:srgbClr val="75FB4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>
              <a:defRPr b="1" sz="3000">
                <a:solidFill>
                  <a:srgbClr val="75FB4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>
              <a:defRPr b="1" sz="3000">
                <a:solidFill>
                  <a:srgbClr val="75FB4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>
              <a:defRPr b="1" sz="3000">
                <a:solidFill>
                  <a:srgbClr val="75FB4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>
              <a:defRPr b="1" sz="3000">
                <a:solidFill>
                  <a:srgbClr val="75FB4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>
              <a:defRPr b="1" sz="3000">
                <a:solidFill>
                  <a:srgbClr val="0000F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EA3323"/>
                </a:solidFill>
              </a:rPr>
              <a:t>L1 Pickup Corr</a:t>
            </a:r>
          </a:p>
          <a:p>
            <a:pPr algn="l">
              <a:defRPr b="1" sz="3000">
                <a:solidFill>
                  <a:srgbClr val="0000F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Track Corr</a:t>
            </a:r>
            <a:endParaRPr>
              <a:solidFill>
                <a:srgbClr val="EE220C"/>
              </a:solidFill>
            </a:endParaRPr>
          </a:p>
          <a:p>
            <a:pPr algn="l">
              <a:defRPr b="1" sz="3000">
                <a:solidFill>
                  <a:srgbClr val="75FB4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EA33F7"/>
                </a:solidFill>
              </a:rPr>
              <a:t>Tof Corr</a:t>
            </a:r>
            <a:endParaRPr>
              <a:solidFill>
                <a:srgbClr val="EE220C"/>
              </a:solidFill>
            </a:endParaRPr>
          </a:p>
          <a:p>
            <a:pPr algn="l">
              <a:defRPr b="1" sz="3000">
                <a:solidFill>
                  <a:srgbClr val="43972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Trigger Corr</a:t>
            </a:r>
            <a:endParaRPr>
              <a:solidFill>
                <a:srgbClr val="EE220C"/>
              </a:solidFill>
            </a:endParaRPr>
          </a:p>
          <a:p>
            <a:pPr algn="l">
              <a:defRPr b="1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Total Correction</a:t>
            </a:r>
          </a:p>
        </p:txBody>
      </p:sp>
      <p:sp>
        <p:nvSpPr>
          <p:cNvPr id="252" name="DATA…"/>
          <p:cNvSpPr txBox="1"/>
          <p:nvPr/>
        </p:nvSpPr>
        <p:spPr>
          <a:xfrm>
            <a:off x="20114766" y="2606654"/>
            <a:ext cx="1081279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DATA</a:t>
            </a:r>
          </a:p>
          <a:p>
            <a:pPr algn="l">
              <a:defRPr b="1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MC</a:t>
            </a:r>
          </a:p>
        </p:txBody>
      </p:sp>
      <p:sp>
        <p:nvSpPr>
          <p:cNvPr id="253" name="Cerchio"/>
          <p:cNvSpPr/>
          <p:nvPr/>
        </p:nvSpPr>
        <p:spPr>
          <a:xfrm>
            <a:off x="19736860" y="2760994"/>
            <a:ext cx="265016" cy="265016"/>
          </a:xfrm>
          <a:prstGeom prst="ellipse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4" name="Cerchio"/>
          <p:cNvSpPr/>
          <p:nvPr/>
        </p:nvSpPr>
        <p:spPr>
          <a:xfrm>
            <a:off x="19736860" y="3266220"/>
            <a:ext cx="265016" cy="265017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5" name="Efficiencies"/>
          <p:cNvSpPr txBox="1"/>
          <p:nvPr/>
        </p:nvSpPr>
        <p:spPr>
          <a:xfrm>
            <a:off x="9954080" y="2077471"/>
            <a:ext cx="220370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Efficiencies</a:t>
            </a:r>
          </a:p>
        </p:txBody>
      </p:sp>
      <p:sp>
        <p:nvSpPr>
          <p:cNvPr id="256" name="Data/Montecarlo Corrections"/>
          <p:cNvSpPr txBox="1"/>
          <p:nvPr/>
        </p:nvSpPr>
        <p:spPr>
          <a:xfrm>
            <a:off x="8342450" y="7974775"/>
            <a:ext cx="542696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Data/Montecarlo Corrections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AW AND CORRECTED ACCEPTANCE"/>
          <p:cNvSpPr txBox="1"/>
          <p:nvPr/>
        </p:nvSpPr>
        <p:spPr>
          <a:xfrm>
            <a:off x="762000" y="431800"/>
            <a:ext cx="12978159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685165">
              <a:lnSpc>
                <a:spcPct val="80000"/>
              </a:lnSpc>
              <a:defRPr spc="-216" sz="7221">
                <a:gradFill flip="none" rotWithShape="1">
                  <a:gsLst>
                    <a:gs pos="0">
                      <a:schemeClr val="accent4">
                        <a:hueOff val="475731"/>
                        <a:satOff val="-4338"/>
                        <a:lumOff val="10182"/>
                      </a:schemeClr>
                    </a:gs>
                    <a:gs pos="100000">
                      <a:schemeClr val="accent5">
                        <a:hueOff val="106044"/>
                        <a:satOff val="10158"/>
                        <a:lumOff val="16042"/>
                      </a:schemeClr>
                    </a:gs>
                  </a:gsLst>
                  <a:lin ang="5400000" scaled="0"/>
                </a:gra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RAW AND CORRECTED ACCEPTANCE</a:t>
            </a:r>
          </a:p>
        </p:txBody>
      </p:sp>
      <p:sp>
        <p:nvSpPr>
          <p:cNvPr id="259" name="14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0" name="acc_corr.png" descr="acc_cor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9040" y="7301774"/>
            <a:ext cx="20685966" cy="6205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acc.png" descr="ac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8777" y="1549033"/>
            <a:ext cx="20686446" cy="620593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Montecarlo Acceptance"/>
          <p:cNvSpPr txBox="1"/>
          <p:nvPr/>
        </p:nvSpPr>
        <p:spPr>
          <a:xfrm>
            <a:off x="16410833" y="2238165"/>
            <a:ext cx="3705760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F5"/>
                </a:solidFill>
              </a:defRPr>
            </a:lvl1pPr>
          </a:lstStyle>
          <a:p>
            <a:pPr/>
            <a:r>
              <a:t>Montecarlo Acceptance</a:t>
            </a:r>
          </a:p>
        </p:txBody>
      </p:sp>
      <p:sp>
        <p:nvSpPr>
          <p:cNvPr id="263" name="Freccia"/>
          <p:cNvSpPr/>
          <p:nvPr/>
        </p:nvSpPr>
        <p:spPr>
          <a:xfrm rot="5400000">
            <a:off x="9740039" y="7459826"/>
            <a:ext cx="2168899" cy="792898"/>
          </a:xfrm>
          <a:prstGeom prst="rightArrow">
            <a:avLst>
              <a:gd name="adj1" fmla="val 37677"/>
              <a:gd name="adj2" fmla="val 109091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chemeClr val="accent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64" name="X     CORRECTIONS"/>
          <p:cNvSpPr txBox="1"/>
          <p:nvPr/>
        </p:nvSpPr>
        <p:spPr>
          <a:xfrm>
            <a:off x="11634727" y="7386573"/>
            <a:ext cx="2941625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X     CORRECTIONS</a:t>
            </a:r>
          </a:p>
        </p:txBody>
      </p:sp>
      <p:sp>
        <p:nvSpPr>
          <p:cNvPr id="265" name="Corrected Acceptance"/>
          <p:cNvSpPr txBox="1"/>
          <p:nvPr/>
        </p:nvSpPr>
        <p:spPr>
          <a:xfrm>
            <a:off x="16506998" y="7894300"/>
            <a:ext cx="3513430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Corrected Acceptance</a:t>
            </a:r>
          </a:p>
        </p:txBody>
      </p:sp>
      <p:sp>
        <p:nvSpPr>
          <p:cNvPr id="266" name="Rettangolo"/>
          <p:cNvSpPr/>
          <p:nvPr/>
        </p:nvSpPr>
        <p:spPr>
          <a:xfrm>
            <a:off x="2241583" y="2099136"/>
            <a:ext cx="712458" cy="22853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67" name="Montecarlo Acceptance (sr m2)"/>
          <p:cNvSpPr txBox="1"/>
          <p:nvPr/>
        </p:nvSpPr>
        <p:spPr>
          <a:xfrm rot="16200000">
            <a:off x="733251" y="3944112"/>
            <a:ext cx="410262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Montecarlo Acceptance (sr m</a:t>
            </a:r>
            <a:r>
              <a:rPr baseline="31999"/>
              <a:t>2</a:t>
            </a:r>
            <a:r>
              <a:t>)</a:t>
            </a:r>
          </a:p>
        </p:txBody>
      </p:sp>
      <p:sp>
        <p:nvSpPr>
          <p:cNvPr id="268" name="Rettangolo"/>
          <p:cNvSpPr/>
          <p:nvPr/>
        </p:nvSpPr>
        <p:spPr>
          <a:xfrm>
            <a:off x="2271145" y="7894300"/>
            <a:ext cx="712458" cy="22853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69" name="Corrected Acceptance (sr m2)"/>
          <p:cNvSpPr txBox="1"/>
          <p:nvPr/>
        </p:nvSpPr>
        <p:spPr>
          <a:xfrm rot="16200000">
            <a:off x="814477" y="9668163"/>
            <a:ext cx="394017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Corrected Acceptance (sr m</a:t>
            </a:r>
            <a:r>
              <a:rPr baseline="31999"/>
              <a:t>2</a:t>
            </a:r>
            <a: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14:warp dir="in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810092"/>
      </a:dk1>
      <a:lt1>
        <a:srgbClr val="929292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