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262" r:id="rId4"/>
    <p:sldId id="265" r:id="rId5"/>
    <p:sldId id="289" r:id="rId6"/>
    <p:sldId id="288" r:id="rId7"/>
    <p:sldId id="276" r:id="rId8"/>
    <p:sldId id="268" r:id="rId9"/>
    <p:sldId id="269" r:id="rId10"/>
    <p:sldId id="291" r:id="rId11"/>
    <p:sldId id="292" r:id="rId12"/>
    <p:sldId id="293" r:id="rId13"/>
    <p:sldId id="284" r:id="rId14"/>
    <p:sldId id="285" r:id="rId15"/>
    <p:sldId id="271" r:id="rId16"/>
    <p:sldId id="287" r:id="rId17"/>
    <p:sldId id="286" r:id="rId18"/>
    <p:sldId id="277" r:id="rId19"/>
    <p:sldId id="274" r:id="rId20"/>
    <p:sldId id="278" r:id="rId21"/>
    <p:sldId id="279" r:id="rId22"/>
    <p:sldId id="290" r:id="rId23"/>
    <p:sldId id="29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3"/>
    <p:restoredTop sz="96128"/>
  </p:normalViewPr>
  <p:slideViewPr>
    <p:cSldViewPr snapToGrid="0">
      <p:cViewPr varScale="1">
        <p:scale>
          <a:sx n="125" d="100"/>
          <a:sy n="125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9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1A4D2-0985-C547-8759-3416849362F2}" type="datetimeFigureOut">
              <a:rPr lang="it-IT" smtClean="0"/>
              <a:t>30/11/23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E4CD7-D968-C244-A105-AC224EEC61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35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E4CD7-D968-C244-A105-AC224EEC61E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19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E4CD7-D968-C244-A105-AC224EEC61E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89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E4CD7-D968-C244-A105-AC224EEC61E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682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E4CD7-D968-C244-A105-AC224EEC61E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782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E4CD7-D968-C244-A105-AC224EEC61E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998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E4CD7-D968-C244-A105-AC224EEC61E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224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E4CD7-D968-C244-A105-AC224EEC61E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134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E4CD7-D968-C244-A105-AC224EEC61E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22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4.em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C31734-9E2E-4320-BB16-A2CFD97DC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741650"/>
            <a:ext cx="8915399" cy="2206486"/>
          </a:xfrm>
        </p:spPr>
        <p:txBody>
          <a:bodyPr>
            <a:normAutofit fontScale="90000"/>
          </a:bodyPr>
          <a:lstStyle/>
          <a:p>
            <a:r>
              <a:rPr lang="it-IT" dirty="0"/>
              <a:t>Development of ML </a:t>
            </a:r>
            <a:r>
              <a:rPr lang="it-IT" dirty="0" err="1"/>
              <a:t>Algorithms</a:t>
            </a:r>
            <a:r>
              <a:rPr lang="it-IT" dirty="0"/>
              <a:t> for </a:t>
            </a:r>
            <a:r>
              <a:rPr lang="it-IT" dirty="0" err="1"/>
              <a:t>search</a:t>
            </a:r>
            <a:r>
              <a:rPr lang="it-IT" dirty="0"/>
              <a:t> of </a:t>
            </a:r>
            <a:br>
              <a:rPr lang="it-IT" dirty="0"/>
            </a:br>
            <a:r>
              <a:rPr lang="it-IT" dirty="0"/>
              <a:t>Anti-</a:t>
            </a:r>
            <a:r>
              <a:rPr lang="it-IT" dirty="0" err="1"/>
              <a:t>Helium</a:t>
            </a:r>
            <a:r>
              <a:rPr lang="it-IT" dirty="0"/>
              <a:t> in </a:t>
            </a:r>
            <a:r>
              <a:rPr lang="it-IT" dirty="0" err="1"/>
              <a:t>Cosmic</a:t>
            </a:r>
            <a:r>
              <a:rPr lang="it-IT" dirty="0"/>
              <a:t> Rays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4E27BE5-FE0E-0253-822C-2ABDE6D9C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2" y="3429000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Luca </a:t>
            </a:r>
            <a:r>
              <a:rPr lang="it-IT" dirty="0" err="1"/>
              <a:t>Tabarroni</a:t>
            </a:r>
            <a:endParaRPr lang="it-IT" dirty="0"/>
          </a:p>
          <a:p>
            <a:r>
              <a:rPr lang="it-IT" dirty="0"/>
              <a:t>Università di Roma Tor Vergata</a:t>
            </a:r>
          </a:p>
          <a:p>
            <a:r>
              <a:rPr lang="it-IT" dirty="0"/>
              <a:t>luca.tabarroni@roma2.infn.it</a:t>
            </a:r>
          </a:p>
        </p:txBody>
      </p:sp>
      <p:pic>
        <p:nvPicPr>
          <p:cNvPr id="1026" name="Picture 2" descr="UniRoma2 Università di Tor Vergata: informazioni e risorse utili | UnidTest">
            <a:extLst>
              <a:ext uri="{FF2B5EF4-FFF2-40B4-BE49-F238E27FC236}">
                <a16:creationId xmlns:a16="http://schemas.microsoft.com/office/drawing/2014/main" id="{7C8901C0-D17F-9E85-D27B-41D07011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5036147"/>
            <a:ext cx="2263007" cy="147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FN - Sezione di Roma Tor Vergata | Rome">
            <a:extLst>
              <a:ext uri="{FF2B5EF4-FFF2-40B4-BE49-F238E27FC236}">
                <a16:creationId xmlns:a16="http://schemas.microsoft.com/office/drawing/2014/main" id="{8842A23B-11AD-2D82-CE2F-2B532E64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36147"/>
            <a:ext cx="1899268" cy="147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SI | Agenzia Spaziale Italiana">
            <a:extLst>
              <a:ext uri="{FF2B5EF4-FFF2-40B4-BE49-F238E27FC236}">
                <a16:creationId xmlns:a16="http://schemas.microsoft.com/office/drawing/2014/main" id="{D19A52A1-357D-A7D2-65F0-4CA3A1867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424" y="5083500"/>
            <a:ext cx="3051274" cy="142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18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DC88C6-724F-4E84-E35C-D3EC885BA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it-IT" sz="3000" dirty="0"/>
              <a:t>Auto-Encoder</a:t>
            </a:r>
            <a:br>
              <a:rPr lang="it-IT" sz="3000" dirty="0"/>
            </a:br>
            <a:r>
              <a:rPr lang="it-IT" sz="3000" dirty="0" err="1"/>
              <a:t>Convolutional</a:t>
            </a:r>
            <a:r>
              <a:rPr lang="it-IT" sz="3000" dirty="0"/>
              <a:t> </a:t>
            </a:r>
            <a:r>
              <a:rPr lang="it-IT" sz="3000" dirty="0" err="1"/>
              <a:t>layers</a:t>
            </a:r>
            <a:endParaRPr lang="it-IT" sz="3000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644F1C3-458E-D26E-34D2-4BFCA17B6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it-IT" sz="1600" dirty="0">
                <a:solidFill>
                  <a:schemeClr val="tx1"/>
                </a:solidFill>
              </a:rPr>
              <a:t>Kernel, </a:t>
            </a:r>
            <a:r>
              <a:rPr lang="it-IT" sz="1600" dirty="0" err="1">
                <a:solidFill>
                  <a:schemeClr val="tx1"/>
                </a:solidFill>
              </a:rPr>
              <a:t>matrix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that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swipes</a:t>
            </a:r>
            <a:r>
              <a:rPr lang="it-IT" sz="1600" dirty="0">
                <a:solidFill>
                  <a:schemeClr val="tx1"/>
                </a:solidFill>
              </a:rPr>
              <a:t> on the </a:t>
            </a:r>
            <a:r>
              <a:rPr lang="it-IT" sz="1600" dirty="0" err="1">
                <a:solidFill>
                  <a:schemeClr val="tx1"/>
                </a:solidFill>
              </a:rPr>
              <a:t>whole</a:t>
            </a:r>
            <a:r>
              <a:rPr lang="it-IT" sz="1600" dirty="0">
                <a:solidFill>
                  <a:schemeClr val="tx1"/>
                </a:solidFill>
              </a:rPr>
              <a:t> input image. </a:t>
            </a:r>
            <a:r>
              <a:rPr lang="it-IT" sz="1600" dirty="0" err="1">
                <a:solidFill>
                  <a:schemeClr val="tx1"/>
                </a:solidFill>
              </a:rPr>
              <a:t>Each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ConvLayer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may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have</a:t>
            </a:r>
            <a:r>
              <a:rPr lang="it-IT" sz="1600" dirty="0">
                <a:solidFill>
                  <a:schemeClr val="tx1"/>
                </a:solidFill>
              </a:rPr>
              <a:t> an </a:t>
            </a:r>
            <a:r>
              <a:rPr lang="it-IT" sz="1600" dirty="0" err="1">
                <a:solidFill>
                  <a:schemeClr val="tx1"/>
                </a:solidFill>
              </a:rPr>
              <a:t>arbitral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number</a:t>
            </a:r>
            <a:r>
              <a:rPr lang="it-IT" sz="1600" dirty="0">
                <a:solidFill>
                  <a:schemeClr val="tx1"/>
                </a:solidFill>
              </a:rPr>
              <a:t> of kernel</a:t>
            </a:r>
          </a:p>
          <a:p>
            <a:r>
              <a:rPr lang="it-IT" sz="1600" dirty="0">
                <a:solidFill>
                  <a:schemeClr val="tx1"/>
                </a:solidFill>
              </a:rPr>
              <a:t>Stride, </a:t>
            </a:r>
            <a:r>
              <a:rPr lang="it-IT" sz="1600" dirty="0" err="1">
                <a:solidFill>
                  <a:schemeClr val="tx1"/>
                </a:solidFill>
              </a:rPr>
              <a:t>number</a:t>
            </a:r>
            <a:r>
              <a:rPr lang="it-IT" sz="1600" dirty="0">
                <a:solidFill>
                  <a:schemeClr val="tx1"/>
                </a:solidFill>
              </a:rPr>
              <a:t> of entries of the input images </a:t>
            </a:r>
            <a:r>
              <a:rPr lang="it-IT" sz="1600" dirty="0" err="1">
                <a:solidFill>
                  <a:schemeClr val="tx1"/>
                </a:solidFill>
              </a:rPr>
              <a:t>along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which</a:t>
            </a:r>
            <a:r>
              <a:rPr lang="it-IT" sz="1600" dirty="0">
                <a:solidFill>
                  <a:schemeClr val="tx1"/>
                </a:solidFill>
              </a:rPr>
              <a:t> the kernel skip</a:t>
            </a:r>
          </a:p>
          <a:p>
            <a:r>
              <a:rPr lang="it-IT" sz="1600" dirty="0" err="1">
                <a:solidFill>
                  <a:schemeClr val="tx1"/>
                </a:solidFill>
              </a:rPr>
              <a:t>Padding</a:t>
            </a:r>
            <a:r>
              <a:rPr lang="it-IT" sz="1600" dirty="0">
                <a:solidFill>
                  <a:schemeClr val="tx1"/>
                </a:solidFill>
              </a:rPr>
              <a:t>, </a:t>
            </a:r>
            <a:r>
              <a:rPr lang="it-IT" sz="1600" dirty="0" err="1">
                <a:solidFill>
                  <a:schemeClr val="tx1"/>
                </a:solidFill>
              </a:rPr>
              <a:t>parameter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that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add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zeros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around</a:t>
            </a:r>
            <a:r>
              <a:rPr lang="it-IT" sz="1600" dirty="0">
                <a:solidFill>
                  <a:schemeClr val="tx1"/>
                </a:solidFill>
              </a:rPr>
              <a:t> the input image to </a:t>
            </a:r>
            <a:r>
              <a:rPr lang="it-IT" sz="1600" dirty="0" err="1">
                <a:solidFill>
                  <a:schemeClr val="tx1"/>
                </a:solidFill>
              </a:rPr>
              <a:t>regulate</a:t>
            </a:r>
            <a:r>
              <a:rPr lang="it-IT" sz="1600" dirty="0">
                <a:solidFill>
                  <a:schemeClr val="tx1"/>
                </a:solidFill>
              </a:rPr>
              <a:t> the output </a:t>
            </a:r>
            <a:r>
              <a:rPr lang="it-IT" sz="1600" dirty="0" err="1">
                <a:solidFill>
                  <a:schemeClr val="tx1"/>
                </a:solidFill>
              </a:rPr>
              <a:t>dimension</a:t>
            </a:r>
            <a:endParaRPr lang="it-IT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1600" dirty="0">
                <a:solidFill>
                  <a:schemeClr val="tx1"/>
                </a:solidFill>
              </a:rPr>
              <a:t>Output </a:t>
            </a:r>
            <a:r>
              <a:rPr lang="it-IT" sz="1600" dirty="0" err="1">
                <a:solidFill>
                  <a:schemeClr val="tx1"/>
                </a:solidFill>
              </a:rPr>
              <a:t>dimension</a:t>
            </a:r>
            <a:r>
              <a:rPr lang="it-IT" sz="1600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A886A0E9-8E0D-490C-95F7-B0BF969E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040" y="645106"/>
            <a:ext cx="5451627" cy="5247747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ntroduction to Convolutional Neural Networks (CNN) with TensorFlow | by  Marco Peixeiro | Towards Data Science">
            <a:extLst>
              <a:ext uri="{FF2B5EF4-FFF2-40B4-BE49-F238E27FC236}">
                <a16:creationId xmlns:a16="http://schemas.microsoft.com/office/drawing/2014/main" id="{6FB397D2-ADB7-F872-92D6-315BCCA1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6891" y="3268979"/>
            <a:ext cx="3609923" cy="253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nvolutional Neural Networks Model building and Freezing from scratch | by  Alex Aman | Towards Data Science">
            <a:extLst>
              <a:ext uri="{FF2B5EF4-FFF2-40B4-BE49-F238E27FC236}">
                <a16:creationId xmlns:a16="http://schemas.microsoft.com/office/drawing/2014/main" id="{5CCE98B5-EBCD-5324-4643-BB18C3CD3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6869" y="965147"/>
            <a:ext cx="4429968" cy="221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 descr="\documentclass{article}&#10;\usepackage{amsmath}&#10;\pagestyle{empty}&#10;\begin{document}&#10;\begin{equation*}&#10;Output=\dfrac{Input-Kernel+2*Padding}{Stride}+1&#10;\end{equation*}&#10;&#10;&#10;&#10;\end{document}" title="IguanaTex Bitmap Display">
            <a:extLst>
              <a:ext uri="{FF2B5EF4-FFF2-40B4-BE49-F238E27FC236}">
                <a16:creationId xmlns:a16="http://schemas.microsoft.com/office/drawing/2014/main" id="{FB13C0E2-729A-7D89-B217-30A4490C77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01368" y="5264986"/>
            <a:ext cx="4023360" cy="42672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EA2791E-FFD0-389F-9C72-CF2B86812205}"/>
              </a:ext>
            </a:extLst>
          </p:cNvPr>
          <p:cNvSpPr/>
          <p:nvPr/>
        </p:nvSpPr>
        <p:spPr>
          <a:xfrm>
            <a:off x="6086040" y="663474"/>
            <a:ext cx="5451627" cy="5247747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893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4584EC-AEED-7D1A-A3C0-2B58343A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Auto-Encoder</a:t>
            </a:r>
            <a:br>
              <a:rPr lang="en-US" sz="3200"/>
            </a:br>
            <a:r>
              <a:rPr lang="en-US" sz="3200"/>
              <a:t>Max-Pooling Layers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BFAB69-1FC5-E4F4-BC40-D6A063468188}"/>
              </a:ext>
            </a:extLst>
          </p:cNvPr>
          <p:cNvSpPr txBox="1"/>
          <p:nvPr/>
        </p:nvSpPr>
        <p:spPr>
          <a:xfrm>
            <a:off x="1683956" y="2133600"/>
            <a:ext cx="414077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 dirty="0">
                <a:solidFill>
                  <a:srgbClr val="000000"/>
                </a:solidFill>
              </a:rPr>
              <a:t>No learning parameters, only devoted to the reduction of the dimensionality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 dirty="0">
                <a:solidFill>
                  <a:srgbClr val="000000"/>
                </a:solidFill>
              </a:rPr>
              <a:t>Pooling kernel, swipe the original input keeping only the maximal value of those considered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 dirty="0">
                <a:solidFill>
                  <a:srgbClr val="000000"/>
                </a:solidFill>
              </a:rPr>
              <a:t>Stride, number of entries of the input images along which the kernel moves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 dirty="0">
                <a:solidFill>
                  <a:srgbClr val="000000"/>
                </a:solidFill>
              </a:rPr>
              <a:t>Padding, parameter that regulates the output dimension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500" dirty="0">
                <a:solidFill>
                  <a:srgbClr val="000000"/>
                </a:solidFill>
              </a:rPr>
              <a:t>Padding=‘same’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500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5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500" dirty="0">
                <a:solidFill>
                  <a:srgbClr val="000000"/>
                </a:solidFill>
              </a:rPr>
              <a:t>Padding=‘valid’		</a:t>
            </a:r>
          </a:p>
        </p:txBody>
      </p:sp>
      <p:pic>
        <p:nvPicPr>
          <p:cNvPr id="3074" name="Picture 2" descr="Maxpooling example of a 4 x 4 x 1 image, with kernel size k = 2, orizontal and vertical stride s = 2">
            <a:extLst>
              <a:ext uri="{FF2B5EF4-FFF2-40B4-BE49-F238E27FC236}">
                <a16:creationId xmlns:a16="http://schemas.microsoft.com/office/drawing/2014/main" id="{94CE5A57-BC30-CFF4-6254-C031E6BC72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4397" y="2656875"/>
            <a:ext cx="5451627" cy="242627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\documentclass{article}&#10;\usepackage{amsmath}&#10;\pagestyle{empty}&#10;\begin{document}&#10;\begin {equation*}&#10;Output=\left\lceil\begin{aligned} \dfrac{Input - 1}{Stride}\end{aligned} \right\rceil +1&#10;\end{equation*}&#10;&#10;&#10;&#10;\end{document}" title="IguanaTex Bitmap Display">
            <a:extLst>
              <a:ext uri="{FF2B5EF4-FFF2-40B4-BE49-F238E27FC236}">
                <a16:creationId xmlns:a16="http://schemas.microsoft.com/office/drawing/2014/main" id="{36E736CB-30A9-1B5B-BFA2-3179DBB62B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27528" y="4790141"/>
            <a:ext cx="2997200" cy="609600"/>
          </a:xfrm>
          <a:prstGeom prst="rect">
            <a:avLst/>
          </a:prstGeom>
        </p:spPr>
      </p:pic>
      <p:pic>
        <p:nvPicPr>
          <p:cNvPr id="10" name="Immagine 9" descr="\documentclass{article}&#10;\usepackage{amsmath}&#10;\pagestyle{empty}&#10;\begin{document}&#10;\begin{equation*}&#10;Output=\left\lceil\begin{aligned} \dfrac{Input - Pooling}{Stride}\end{aligned} \right\rceil +1&#10;\end{equation*}&#10;&#10;\end{document}" title="IguanaTex Bitmap Display">
            <a:extLst>
              <a:ext uri="{FF2B5EF4-FFF2-40B4-BE49-F238E27FC236}">
                <a16:creationId xmlns:a16="http://schemas.microsoft.com/office/drawing/2014/main" id="{601C3BDB-31A1-DB74-7DDE-706305B9472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825197" y="5835022"/>
            <a:ext cx="3759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36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CDC87D-5FB8-D4D1-128A-114333415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08" y="597216"/>
            <a:ext cx="4336792" cy="1280890"/>
          </a:xfrm>
        </p:spPr>
        <p:txBody>
          <a:bodyPr>
            <a:normAutofit fontScale="90000"/>
          </a:bodyPr>
          <a:lstStyle/>
          <a:p>
            <a:r>
              <a:rPr lang="it-IT" dirty="0"/>
              <a:t>Auto-Encoder</a:t>
            </a:r>
            <a:br>
              <a:rPr lang="it-IT" dirty="0"/>
            </a:br>
            <a:r>
              <a:rPr lang="it-IT" dirty="0"/>
              <a:t>Up-Sampling </a:t>
            </a:r>
            <a:r>
              <a:rPr lang="it-IT" dirty="0" err="1"/>
              <a:t>Layers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0D8369-70F2-8284-4027-AC7765D0E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208" y="2133600"/>
            <a:ext cx="9745404" cy="4127184"/>
          </a:xfrm>
        </p:spPr>
        <p:txBody>
          <a:bodyPr/>
          <a:lstStyle/>
          <a:p>
            <a:r>
              <a:rPr lang="it-IT" dirty="0" err="1"/>
              <a:t>Devoted</a:t>
            </a:r>
            <a:r>
              <a:rPr lang="it-IT" dirty="0"/>
              <a:t> to the </a:t>
            </a:r>
            <a:r>
              <a:rPr lang="it-IT" dirty="0" err="1"/>
              <a:t>increase</a:t>
            </a:r>
            <a:r>
              <a:rPr lang="it-IT" dirty="0"/>
              <a:t> of the </a:t>
            </a:r>
            <a:r>
              <a:rPr lang="it-IT" dirty="0" err="1"/>
              <a:t>dimensionality</a:t>
            </a:r>
            <a:endParaRPr lang="it-IT" dirty="0"/>
          </a:p>
          <a:p>
            <a:r>
              <a:rPr lang="it-IT" dirty="0"/>
              <a:t>Size, </a:t>
            </a:r>
            <a:r>
              <a:rPr lang="it-IT" dirty="0" err="1"/>
              <a:t>upsampling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 </a:t>
            </a:r>
            <a:r>
              <a:rPr lang="it-IT" dirty="0" err="1"/>
              <a:t>along</a:t>
            </a:r>
            <a:r>
              <a:rPr lang="it-IT" dirty="0"/>
              <a:t> </a:t>
            </a:r>
            <a:r>
              <a:rPr lang="it-IT" dirty="0" err="1"/>
              <a:t>rows</a:t>
            </a:r>
            <a:r>
              <a:rPr lang="it-IT" dirty="0"/>
              <a:t> and </a:t>
            </a:r>
            <a:r>
              <a:rPr lang="it-IT" dirty="0" err="1"/>
              <a:t>columns</a:t>
            </a:r>
            <a:endParaRPr lang="it-IT" dirty="0"/>
          </a:p>
          <a:p>
            <a:r>
              <a:rPr lang="it-IT" dirty="0" err="1"/>
              <a:t>Interpolation</a:t>
            </a:r>
            <a:r>
              <a:rPr lang="it-IT" dirty="0"/>
              <a:t>, </a:t>
            </a:r>
            <a:r>
              <a:rPr lang="it-IT" dirty="0" err="1"/>
              <a:t>parameter</a:t>
            </a:r>
            <a:r>
              <a:rPr lang="it-IT" dirty="0"/>
              <a:t> </a:t>
            </a:r>
            <a:r>
              <a:rPr lang="it-IT" dirty="0" err="1"/>
              <a:t>defining</a:t>
            </a:r>
            <a:r>
              <a:rPr lang="it-IT" dirty="0"/>
              <a:t> </a:t>
            </a:r>
            <a:r>
              <a:rPr lang="it-IT" dirty="0" err="1"/>
              <a:t>how</a:t>
            </a:r>
            <a:r>
              <a:rPr lang="it-IT" dirty="0"/>
              <a:t> the new </a:t>
            </a:r>
            <a:r>
              <a:rPr lang="it-IT" dirty="0" err="1"/>
              <a:t>values</a:t>
            </a:r>
            <a:r>
              <a:rPr lang="it-IT" dirty="0"/>
              <a:t> are </a:t>
            </a:r>
            <a:r>
              <a:rPr lang="it-IT" dirty="0" err="1"/>
              <a:t>evaluated</a:t>
            </a:r>
            <a:endParaRPr lang="it-IT" dirty="0"/>
          </a:p>
          <a:p>
            <a:pPr lvl="1"/>
            <a:r>
              <a:rPr lang="it-IT" dirty="0" err="1"/>
              <a:t>Nearest</a:t>
            </a:r>
            <a:r>
              <a:rPr lang="it-IT" dirty="0"/>
              <a:t>: the new pixel takes the </a:t>
            </a:r>
            <a:r>
              <a:rPr lang="it-IT" dirty="0" err="1"/>
              <a:t>value</a:t>
            </a:r>
            <a:r>
              <a:rPr lang="it-IT" dirty="0"/>
              <a:t> of the </a:t>
            </a:r>
            <a:r>
              <a:rPr lang="it-IT" dirty="0" err="1"/>
              <a:t>nearest</a:t>
            </a:r>
            <a:r>
              <a:rPr lang="it-IT" dirty="0"/>
              <a:t> pixel in the </a:t>
            </a:r>
            <a:r>
              <a:rPr lang="it-IT" dirty="0" err="1"/>
              <a:t>original</a:t>
            </a:r>
            <a:r>
              <a:rPr lang="it-IT" dirty="0"/>
              <a:t> image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r>
              <a:rPr lang="it-IT" dirty="0" err="1"/>
              <a:t>Bilinear</a:t>
            </a:r>
            <a:r>
              <a:rPr lang="it-IT" dirty="0"/>
              <a:t>: the new pixel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result</a:t>
            </a:r>
            <a:r>
              <a:rPr lang="it-IT" dirty="0"/>
              <a:t> of a </a:t>
            </a:r>
            <a:r>
              <a:rPr lang="it-IT" dirty="0" err="1"/>
              <a:t>weighted</a:t>
            </a:r>
            <a:r>
              <a:rPr lang="it-IT" dirty="0"/>
              <a:t> </a:t>
            </a:r>
            <a:r>
              <a:rPr lang="it-IT" dirty="0" err="1"/>
              <a:t>mean</a:t>
            </a:r>
            <a:r>
              <a:rPr lang="it-IT" dirty="0"/>
              <a:t> of the </a:t>
            </a:r>
            <a:r>
              <a:rPr lang="it-IT" dirty="0" err="1"/>
              <a:t>four</a:t>
            </a:r>
            <a:r>
              <a:rPr lang="it-IT" dirty="0"/>
              <a:t> </a:t>
            </a:r>
            <a:r>
              <a:rPr lang="it-IT" dirty="0" err="1"/>
              <a:t>nearest</a:t>
            </a:r>
            <a:r>
              <a:rPr lang="it-IT" dirty="0"/>
              <a:t> pixels of the </a:t>
            </a:r>
            <a:r>
              <a:rPr lang="it-IT" dirty="0" err="1"/>
              <a:t>original</a:t>
            </a:r>
            <a:r>
              <a:rPr lang="it-IT" dirty="0"/>
              <a:t> image</a:t>
            </a:r>
          </a:p>
          <a:p>
            <a:pPr lvl="1"/>
            <a:endParaRPr lang="it-IT" dirty="0"/>
          </a:p>
          <a:p>
            <a:endParaRPr lang="it-IT" dirty="0"/>
          </a:p>
        </p:txBody>
      </p:sp>
      <p:pic>
        <p:nvPicPr>
          <p:cNvPr id="4100" name="Picture 4" descr="1.2.5: Nearest-Neighbor upsampling | Download Scientific Diagram">
            <a:extLst>
              <a:ext uri="{FF2B5EF4-FFF2-40B4-BE49-F238E27FC236}">
                <a16:creationId xmlns:a16="http://schemas.microsoft.com/office/drawing/2014/main" id="{FE7C6F84-4BE3-593F-0071-918B9379A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72" y="3805751"/>
            <a:ext cx="3241954" cy="1624508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87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B599B2-92E2-0AD7-5CFF-FA7BBF77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417" y="596484"/>
            <a:ext cx="8911687" cy="1280890"/>
          </a:xfrm>
        </p:spPr>
        <p:txBody>
          <a:bodyPr/>
          <a:lstStyle/>
          <a:p>
            <a:r>
              <a:rPr lang="it-IT" dirty="0"/>
              <a:t>Auto-Encoder</a:t>
            </a:r>
            <a:br>
              <a:rPr lang="it-IT" dirty="0"/>
            </a:br>
            <a:r>
              <a:rPr lang="it-IT" dirty="0"/>
              <a:t>Input and Output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232003-B270-61A0-E871-CB6FBC41F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6417" y="2290228"/>
            <a:ext cx="4708638" cy="3150312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/>
              <a:t>Input</a:t>
            </a:r>
          </a:p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arrange</a:t>
            </a:r>
            <a:r>
              <a:rPr lang="it-IT" dirty="0"/>
              <a:t> the </a:t>
            </a:r>
            <a:r>
              <a:rPr lang="it-IT" dirty="0" err="1"/>
              <a:t>whole</a:t>
            </a:r>
            <a:r>
              <a:rPr lang="it-IT" dirty="0"/>
              <a:t> events dataset </a:t>
            </a:r>
            <a:r>
              <a:rPr lang="it-IT" dirty="0" err="1"/>
              <a:t>as</a:t>
            </a:r>
            <a:r>
              <a:rPr lang="it-IT" dirty="0"/>
              <a:t> an array of 6x6 </a:t>
            </a:r>
            <a:r>
              <a:rPr lang="it-IT" dirty="0" err="1"/>
              <a:t>matrices</a:t>
            </a:r>
            <a:endParaRPr lang="it-IT" dirty="0"/>
          </a:p>
          <a:p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matrix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single event</a:t>
            </a:r>
          </a:p>
          <a:p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value</a:t>
            </a:r>
            <a:r>
              <a:rPr lang="it-IT" dirty="0"/>
              <a:t> of a </a:t>
            </a:r>
            <a:r>
              <a:rPr lang="it-IT" dirty="0" err="1"/>
              <a:t>matrix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normalized</a:t>
            </a:r>
            <a:r>
              <a:rPr lang="it-IT" dirty="0"/>
              <a:t> feature of the event</a:t>
            </a:r>
          </a:p>
          <a:p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feautre</a:t>
            </a:r>
            <a:r>
              <a:rPr lang="it-IT" dirty="0"/>
              <a:t> </a:t>
            </a:r>
            <a:r>
              <a:rPr lang="it-IT" dirty="0" err="1"/>
              <a:t>becomes</a:t>
            </a:r>
            <a:r>
              <a:rPr lang="it-IT" dirty="0"/>
              <a:t> a pixel of the input image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25B7257-8AEF-CBF0-1867-1758F3E1B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130" y="1877374"/>
            <a:ext cx="3805718" cy="4069698"/>
          </a:xfrm>
          <a:prstGeom prst="rect">
            <a:avLst/>
          </a:prstGeom>
          <a:ln w="22225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948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C27895-381F-9158-9AC9-028BF237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812" y="564878"/>
            <a:ext cx="8911687" cy="1280890"/>
          </a:xfrm>
        </p:spPr>
        <p:txBody>
          <a:bodyPr/>
          <a:lstStyle/>
          <a:p>
            <a:r>
              <a:rPr lang="it-IT" dirty="0"/>
              <a:t>Auto-Encoder</a:t>
            </a:r>
            <a:br>
              <a:rPr lang="it-IT" dirty="0"/>
            </a:br>
            <a:r>
              <a:rPr lang="it-IT" dirty="0"/>
              <a:t>Input and Output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40ED28-D886-1175-0CEC-458AE501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6973" y="2030302"/>
            <a:ext cx="3992732" cy="576262"/>
          </a:xfrm>
        </p:spPr>
        <p:txBody>
          <a:bodyPr/>
          <a:lstStyle/>
          <a:p>
            <a:pPr algn="ctr"/>
            <a:r>
              <a:rPr lang="it-IT" dirty="0"/>
              <a:t>Output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A419F6-5DC3-6C18-9204-56FDA884F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36812" y="2731846"/>
            <a:ext cx="4342893" cy="3354060"/>
          </a:xfrm>
        </p:spPr>
        <p:txBody>
          <a:bodyPr/>
          <a:lstStyle/>
          <a:p>
            <a:r>
              <a:rPr lang="it-IT" dirty="0"/>
              <a:t>The Auto-Encoder </a:t>
            </a:r>
            <a:r>
              <a:rPr lang="it-IT" dirty="0" err="1"/>
              <a:t>reconstructs</a:t>
            </a:r>
            <a:r>
              <a:rPr lang="it-IT" dirty="0"/>
              <a:t> a </a:t>
            </a:r>
            <a:r>
              <a:rPr lang="it-IT" dirty="0" err="1"/>
              <a:t>corrispondent</a:t>
            </a:r>
            <a:r>
              <a:rPr lang="it-IT" dirty="0"/>
              <a:t> 6x6 image for </a:t>
            </a:r>
            <a:r>
              <a:rPr lang="it-IT" dirty="0" err="1"/>
              <a:t>each</a:t>
            </a:r>
            <a:r>
              <a:rPr lang="it-IT" dirty="0"/>
              <a:t> event</a:t>
            </a:r>
          </a:p>
          <a:p>
            <a:r>
              <a:rPr lang="it-IT" dirty="0"/>
              <a:t>The Auto-Encoder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trained</a:t>
            </a:r>
            <a:r>
              <a:rPr lang="it-IT" dirty="0"/>
              <a:t> to </a:t>
            </a:r>
            <a:r>
              <a:rPr lang="it-IT" dirty="0" err="1"/>
              <a:t>reconsttuct</a:t>
            </a:r>
            <a:r>
              <a:rPr lang="it-IT" dirty="0"/>
              <a:t> </a:t>
            </a:r>
            <a:r>
              <a:rPr lang="it-IT" dirty="0" err="1"/>
              <a:t>correctly</a:t>
            </a:r>
            <a:r>
              <a:rPr lang="it-IT" dirty="0"/>
              <a:t> ONLY THE SIGNAL</a:t>
            </a:r>
          </a:p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expect</a:t>
            </a:r>
            <a:r>
              <a:rPr lang="it-IT" dirty="0"/>
              <a:t> good </a:t>
            </a:r>
            <a:r>
              <a:rPr lang="it-IT" dirty="0" err="1"/>
              <a:t>perfomances</a:t>
            </a:r>
            <a:r>
              <a:rPr lang="it-IT" dirty="0"/>
              <a:t> for the </a:t>
            </a:r>
            <a:r>
              <a:rPr lang="it-IT" dirty="0" err="1"/>
              <a:t>signal</a:t>
            </a:r>
            <a:endParaRPr lang="it-IT" dirty="0"/>
          </a:p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expect</a:t>
            </a:r>
            <a:r>
              <a:rPr lang="it-IT" dirty="0"/>
              <a:t> </a:t>
            </a:r>
            <a:r>
              <a:rPr lang="it-IT" dirty="0" err="1"/>
              <a:t>bad</a:t>
            </a:r>
            <a:r>
              <a:rPr lang="it-IT" dirty="0"/>
              <a:t> </a:t>
            </a:r>
            <a:r>
              <a:rPr lang="it-IT" dirty="0" err="1"/>
              <a:t>perfomances</a:t>
            </a:r>
            <a:r>
              <a:rPr lang="it-IT" dirty="0"/>
              <a:t> or the background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926237-C2A5-AE6B-873F-6539EEDC0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064" y="1845768"/>
            <a:ext cx="3794084" cy="4057258"/>
          </a:xfrm>
          <a:prstGeom prst="rect">
            <a:avLst/>
          </a:prstGeom>
          <a:ln w="22225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23024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5FADA-263B-8742-614C-37863F4C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632" y="624109"/>
            <a:ext cx="2487168" cy="5614951"/>
          </a:xfrm>
        </p:spPr>
        <p:txBody>
          <a:bodyPr>
            <a:normAutofit/>
          </a:bodyPr>
          <a:lstStyle/>
          <a:p>
            <a:r>
              <a:rPr lang="it-IT" sz="2500" dirty="0"/>
              <a:t>Auto-Encoder Training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B98616B-C038-E770-2379-2CBFE51C4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016" y="624110"/>
            <a:ext cx="6804596" cy="3484903"/>
          </a:xfrm>
        </p:spPr>
        <p:txBody>
          <a:bodyPr>
            <a:normAutofit/>
          </a:bodyPr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submit</a:t>
            </a:r>
            <a:r>
              <a:rPr lang="it-IT" dirty="0"/>
              <a:t> to the AEC a training set of images </a:t>
            </a:r>
            <a:r>
              <a:rPr lang="it-IT" dirty="0" err="1"/>
              <a:t>taken</a:t>
            </a:r>
            <a:r>
              <a:rPr lang="it-IT" dirty="0"/>
              <a:t> from the </a:t>
            </a:r>
            <a:r>
              <a:rPr lang="it-IT" dirty="0" err="1"/>
              <a:t>original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dataset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The AEC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perform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training </a:t>
            </a:r>
            <a:r>
              <a:rPr lang="it-IT" dirty="0" err="1"/>
              <a:t>confronting</a:t>
            </a:r>
            <a:r>
              <a:rPr lang="it-IT" dirty="0"/>
              <a:t> the output images with the input </a:t>
            </a:r>
            <a:r>
              <a:rPr lang="it-IT" dirty="0" err="1"/>
              <a:t>ones</a:t>
            </a:r>
            <a:endParaRPr lang="it-IT" dirty="0"/>
          </a:p>
          <a:p>
            <a:endParaRPr lang="it-IT" dirty="0"/>
          </a:p>
          <a:p>
            <a:r>
              <a:rPr lang="it-IT" dirty="0"/>
              <a:t>The AEC goal </a:t>
            </a:r>
            <a:r>
              <a:rPr lang="it-IT" dirty="0" err="1"/>
              <a:t>is</a:t>
            </a:r>
            <a:r>
              <a:rPr lang="it-IT" dirty="0"/>
              <a:t> to </a:t>
            </a:r>
            <a:r>
              <a:rPr lang="it-IT" dirty="0" err="1"/>
              <a:t>reach</a:t>
            </a:r>
            <a:r>
              <a:rPr lang="it-IT" dirty="0"/>
              <a:t> the </a:t>
            </a:r>
            <a:r>
              <a:rPr lang="it-IT" dirty="0" err="1"/>
              <a:t>maximal</a:t>
            </a:r>
            <a:r>
              <a:rPr lang="it-IT" dirty="0"/>
              <a:t> </a:t>
            </a:r>
            <a:r>
              <a:rPr lang="it-IT" dirty="0" err="1"/>
              <a:t>accordance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input and the output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B1F269B-CE49-A48A-9C4E-4B2DC2578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8" y="4119173"/>
            <a:ext cx="11346778" cy="2465122"/>
          </a:xfrm>
          <a:prstGeom prst="rect">
            <a:avLst/>
          </a:prstGeom>
          <a:ln w="31750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52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04F320F-FF72-0CD0-9E9D-ECB6CB42D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8" y="4109013"/>
            <a:ext cx="11302084" cy="2465122"/>
          </a:xfrm>
          <a:prstGeom prst="rect">
            <a:avLst/>
          </a:prstGeom>
          <a:ln w="31750">
            <a:solidFill>
              <a:schemeClr val="accent1">
                <a:shade val="15000"/>
              </a:schemeClr>
            </a:solidFill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985FADA-263B-8742-614C-37863F4C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632" y="624109"/>
            <a:ext cx="2487168" cy="5614951"/>
          </a:xfrm>
        </p:spPr>
        <p:txBody>
          <a:bodyPr>
            <a:normAutofit/>
          </a:bodyPr>
          <a:lstStyle/>
          <a:p>
            <a:r>
              <a:rPr lang="it-IT" sz="2500" dirty="0"/>
              <a:t>Auto-Encoder </a:t>
            </a:r>
            <a:r>
              <a:rPr lang="it-IT" sz="2500" dirty="0" err="1"/>
              <a:t>Validation</a:t>
            </a:r>
            <a:endParaRPr lang="it-IT" sz="25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B98616B-C038-E770-2379-2CBFE51C4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016" y="624110"/>
            <a:ext cx="6804596" cy="3484903"/>
          </a:xfrm>
        </p:spPr>
        <p:txBody>
          <a:bodyPr>
            <a:normAutofit/>
          </a:bodyPr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submit</a:t>
            </a:r>
            <a:r>
              <a:rPr lang="it-IT" dirty="0"/>
              <a:t> to the AEC a </a:t>
            </a:r>
            <a:r>
              <a:rPr lang="it-IT" dirty="0" err="1"/>
              <a:t>validation</a:t>
            </a:r>
            <a:r>
              <a:rPr lang="it-IT" dirty="0"/>
              <a:t> set of images </a:t>
            </a:r>
            <a:r>
              <a:rPr lang="it-IT" dirty="0" err="1"/>
              <a:t>taken</a:t>
            </a:r>
            <a:r>
              <a:rPr lang="it-IT" dirty="0"/>
              <a:t> from the </a:t>
            </a:r>
            <a:r>
              <a:rPr lang="it-IT" dirty="0" err="1"/>
              <a:t>original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dataset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The AEC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never</a:t>
            </a:r>
            <a:r>
              <a:rPr lang="it-IT" dirty="0"/>
              <a:t> </a:t>
            </a:r>
            <a:r>
              <a:rPr lang="it-IT" dirty="0" err="1"/>
              <a:t>seen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set of images</a:t>
            </a:r>
          </a:p>
          <a:p>
            <a:endParaRPr lang="it-IT" dirty="0"/>
          </a:p>
          <a:p>
            <a:r>
              <a:rPr lang="it-IT" dirty="0"/>
              <a:t>The AEC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expected</a:t>
            </a:r>
            <a:r>
              <a:rPr lang="it-IT" dirty="0"/>
              <a:t> to </a:t>
            </a:r>
            <a:r>
              <a:rPr lang="it-IT" dirty="0" err="1"/>
              <a:t>perform</a:t>
            </a:r>
            <a:r>
              <a:rPr lang="it-IT" dirty="0"/>
              <a:t> </a:t>
            </a:r>
            <a:r>
              <a:rPr lang="it-IT" dirty="0" err="1"/>
              <a:t>well</a:t>
            </a:r>
            <a:r>
              <a:rPr lang="it-IT" dirty="0"/>
              <a:t> on the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validation</a:t>
            </a:r>
            <a:r>
              <a:rPr lang="it-IT" dirty="0"/>
              <a:t> set </a:t>
            </a:r>
            <a:r>
              <a:rPr lang="it-IT" dirty="0" err="1"/>
              <a:t>since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trained</a:t>
            </a:r>
            <a:r>
              <a:rPr lang="it-IT" dirty="0"/>
              <a:t> on the </a:t>
            </a:r>
            <a:r>
              <a:rPr lang="it-IT" dirty="0" err="1"/>
              <a:t>signal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539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E2484DE-4E60-F762-2CDF-0A3C7DE4D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7" y="4109013"/>
            <a:ext cx="11345847" cy="2474666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985FADA-263B-8742-614C-37863F4C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632" y="624109"/>
            <a:ext cx="2487168" cy="5614951"/>
          </a:xfrm>
        </p:spPr>
        <p:txBody>
          <a:bodyPr>
            <a:normAutofit/>
          </a:bodyPr>
          <a:lstStyle/>
          <a:p>
            <a:r>
              <a:rPr lang="it-IT" sz="2500" dirty="0"/>
              <a:t>Auto-Encoder </a:t>
            </a:r>
            <a:r>
              <a:rPr lang="it-IT" sz="2500" dirty="0" err="1"/>
              <a:t>Validation</a:t>
            </a:r>
            <a:endParaRPr lang="it-IT" sz="25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B98616B-C038-E770-2379-2CBFE51C4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016" y="624110"/>
            <a:ext cx="6804596" cy="3484903"/>
          </a:xfrm>
        </p:spPr>
        <p:txBody>
          <a:bodyPr>
            <a:normAutofit/>
          </a:bodyPr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submit</a:t>
            </a:r>
            <a:r>
              <a:rPr lang="it-IT" dirty="0"/>
              <a:t> to the AEC a </a:t>
            </a:r>
            <a:r>
              <a:rPr lang="it-IT" dirty="0" err="1"/>
              <a:t>validation</a:t>
            </a:r>
            <a:r>
              <a:rPr lang="it-IT" dirty="0"/>
              <a:t> set of images </a:t>
            </a:r>
            <a:r>
              <a:rPr lang="it-IT" dirty="0" err="1"/>
              <a:t>taken</a:t>
            </a:r>
            <a:r>
              <a:rPr lang="it-IT" dirty="0"/>
              <a:t> from the </a:t>
            </a:r>
            <a:r>
              <a:rPr lang="it-IT" dirty="0" err="1"/>
              <a:t>original</a:t>
            </a:r>
            <a:r>
              <a:rPr lang="it-IT" dirty="0"/>
              <a:t> background dataset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The AEC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never</a:t>
            </a:r>
            <a:r>
              <a:rPr lang="it-IT" dirty="0"/>
              <a:t> </a:t>
            </a:r>
            <a:r>
              <a:rPr lang="it-IT" dirty="0" err="1"/>
              <a:t>seen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set of images</a:t>
            </a:r>
          </a:p>
          <a:p>
            <a:endParaRPr lang="it-IT" dirty="0"/>
          </a:p>
          <a:p>
            <a:r>
              <a:rPr lang="it-IT" dirty="0"/>
              <a:t>The AEC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expected</a:t>
            </a:r>
            <a:r>
              <a:rPr lang="it-IT" dirty="0"/>
              <a:t> to </a:t>
            </a:r>
            <a:r>
              <a:rPr lang="it-IT" dirty="0" err="1"/>
              <a:t>perform</a:t>
            </a:r>
            <a:r>
              <a:rPr lang="it-IT" dirty="0"/>
              <a:t> </a:t>
            </a:r>
            <a:r>
              <a:rPr lang="it-IT" dirty="0" err="1"/>
              <a:t>poorly</a:t>
            </a:r>
            <a:r>
              <a:rPr lang="it-IT" dirty="0"/>
              <a:t> on the background </a:t>
            </a:r>
            <a:r>
              <a:rPr lang="it-IT" dirty="0" err="1"/>
              <a:t>validation</a:t>
            </a:r>
            <a:r>
              <a:rPr lang="it-IT" dirty="0"/>
              <a:t> set </a:t>
            </a:r>
            <a:r>
              <a:rPr lang="it-IT" dirty="0" err="1"/>
              <a:t>since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trained</a:t>
            </a:r>
            <a:r>
              <a:rPr lang="it-IT" dirty="0"/>
              <a:t> on the </a:t>
            </a:r>
            <a:r>
              <a:rPr lang="it-IT" dirty="0" err="1"/>
              <a:t>signal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5309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CD9B87-416A-2E7B-CCC9-08DE240E8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 fontScale="90000"/>
          </a:bodyPr>
          <a:lstStyle/>
          <a:p>
            <a:r>
              <a:rPr lang="it-IT" dirty="0"/>
              <a:t>Auto-Encoder </a:t>
            </a:r>
            <a:br>
              <a:rPr lang="it-IT" dirty="0"/>
            </a:br>
            <a:r>
              <a:rPr lang="it-IT" dirty="0" err="1"/>
              <a:t>Error</a:t>
            </a:r>
            <a:r>
              <a:rPr lang="it-IT" dirty="0"/>
              <a:t> in </a:t>
            </a:r>
            <a:r>
              <a:rPr lang="it-IT" dirty="0" err="1"/>
              <a:t>Reconstruction</a:t>
            </a:r>
            <a:endParaRPr lang="it-IT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FD7D7496-DE7E-5DEF-4335-F97A4ED8E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6" y="2127121"/>
            <a:ext cx="4802188" cy="3899968"/>
          </a:xfrm>
        </p:spPr>
        <p:txBody>
          <a:bodyPr>
            <a:normAutofit/>
          </a:bodyPr>
          <a:lstStyle/>
          <a:p>
            <a:r>
              <a:rPr lang="en-US" dirty="0"/>
              <a:t>We can evaluate the difference between an original and a reconstructed image, pixel by pixel: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total error will be the AEC selector</a:t>
            </a:r>
          </a:p>
        </p:txBody>
      </p:sp>
      <p:pic>
        <p:nvPicPr>
          <p:cNvPr id="10" name="Immagine 9" descr="\documentclass{article}&#10;\usepackage{amsmath}&#10;\pagestyle{empty}&#10;\begin{document}&#10;\begin {equation*}&#10;E_1=\dfrac{(R_1-O_1)^{2}}{36}&#10;\end {equation*}&#10;&#10;\end{document}" title="IguanaTex Bitmap Display">
            <a:extLst>
              <a:ext uri="{FF2B5EF4-FFF2-40B4-BE49-F238E27FC236}">
                <a16:creationId xmlns:a16="http://schemas.microsoft.com/office/drawing/2014/main" id="{1E37CD02-0D3A-AB6A-D14F-5610BB4C2C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54276" y="3177539"/>
            <a:ext cx="1714500" cy="50292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CCF82B-2B87-E13A-39B3-B47929E6A185}"/>
              </a:ext>
            </a:extLst>
          </p:cNvPr>
          <p:cNvSpPr txBox="1"/>
          <p:nvPr/>
        </p:nvSpPr>
        <p:spPr>
          <a:xfrm>
            <a:off x="4987930" y="3585375"/>
            <a:ext cx="331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.</a:t>
            </a:r>
          </a:p>
          <a:p>
            <a:r>
              <a:rPr lang="it-IT" dirty="0"/>
              <a:t>.</a:t>
            </a:r>
          </a:p>
          <a:p>
            <a:r>
              <a:rPr lang="it-IT" dirty="0"/>
              <a:t>.</a:t>
            </a:r>
          </a:p>
        </p:txBody>
      </p:sp>
      <p:pic>
        <p:nvPicPr>
          <p:cNvPr id="18" name="Immagine 17" descr="\documentclass{article}&#10;\usepackage{amsmath}&#10;\pagestyle{empty}&#10;\begin{document}&#10;\begin{equation*}&#10;E_{36}=\dfrac{(R_{36}-O_{36})^{2}}{36}&#10;\end{equation*}&#10;&#10;&#10;\end{document}" title="IguanaTex Bitmap Display">
            <a:extLst>
              <a:ext uri="{FF2B5EF4-FFF2-40B4-BE49-F238E27FC236}">
                <a16:creationId xmlns:a16="http://schemas.microsoft.com/office/drawing/2014/main" id="{D784EC36-CA85-BB1E-D7C2-35348014F0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3520" y="4508705"/>
            <a:ext cx="1988820" cy="502920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19E51AD7-D77F-5A40-F7BF-BA16EAC14628}"/>
              </a:ext>
            </a:extLst>
          </p:cNvPr>
          <p:cNvSpPr/>
          <p:nvPr/>
        </p:nvSpPr>
        <p:spPr>
          <a:xfrm>
            <a:off x="7924800" y="1147482"/>
            <a:ext cx="3962400" cy="5351930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7637C0F-52E3-4184-A33B-755EC298F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5433" y="1262188"/>
            <a:ext cx="3394644" cy="249402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67FBD799-A8F4-EDED-A403-D735346130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699" y="3756212"/>
            <a:ext cx="3388378" cy="256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27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F00260-E104-24F6-882D-8E422B14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Auto-Encoder </a:t>
            </a:r>
            <a:br>
              <a:rPr lang="en-US" sz="3200" dirty="0"/>
            </a:br>
            <a:r>
              <a:rPr lang="en-US" sz="3200" dirty="0"/>
              <a:t>ROC Curve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F568DE-F78F-1B56-48E6-BA330D96CFFB}"/>
              </a:ext>
            </a:extLst>
          </p:cNvPr>
          <p:cNvSpPr txBox="1"/>
          <p:nvPr/>
        </p:nvSpPr>
        <p:spPr>
          <a:xfrm>
            <a:off x="1683956" y="2133600"/>
            <a:ext cx="414077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rgbClr val="000000"/>
                </a:solidFill>
              </a:rPr>
              <a:t>Less separation power </a:t>
            </a:r>
            <a:r>
              <a:rPr lang="en-US" dirty="0" err="1">
                <a:solidFill>
                  <a:srgbClr val="000000"/>
                </a:solidFill>
              </a:rPr>
              <a:t>w.r.t.</a:t>
            </a:r>
            <a:r>
              <a:rPr lang="en-US" dirty="0">
                <a:solidFill>
                  <a:srgbClr val="000000"/>
                </a:solidFill>
              </a:rPr>
              <a:t> the BDT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rgbClr val="000000"/>
                </a:solidFill>
              </a:rPr>
              <a:t>We are not really interested in the actual result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rgbClr val="000000"/>
                </a:solidFill>
              </a:rPr>
              <a:t>We want to know if the AEC is “learning” something different from the data with respect to the BDT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A13877B-1250-4837-D498-F2CCB95BF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1"/>
          <a:stretch/>
        </p:blipFill>
        <p:spPr>
          <a:xfrm>
            <a:off x="6367274" y="1904999"/>
            <a:ext cx="5353015" cy="4043671"/>
          </a:xfrm>
          <a:prstGeom prst="rect">
            <a:avLst/>
          </a:prstGeom>
          <a:ln w="31750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834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5E37A2-79CC-8DFA-2A56-4789E6314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Feature distributions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066095-AF56-67C4-646B-48A08010C4F3}"/>
              </a:ext>
            </a:extLst>
          </p:cNvPr>
          <p:cNvSpPr txBox="1"/>
          <p:nvPr/>
        </p:nvSpPr>
        <p:spPr>
          <a:xfrm>
            <a:off x="1683956" y="2133600"/>
            <a:ext cx="414077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rgbClr val="000000"/>
                </a:solidFill>
              </a:rPr>
              <a:t>36 different features distribution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rgbClr val="000000"/>
                </a:solidFill>
              </a:rPr>
              <a:t>Different shape for signal and background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rgbClr val="000000"/>
                </a:solidFill>
              </a:rPr>
              <a:t>Rigidity and Mass are not available features for our algorithms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C7AD44D-E51B-5DD4-29F1-4DA3C8722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049" y="814078"/>
            <a:ext cx="5234626" cy="5247747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6C0CD9-2CA5-64BA-DF2D-518ECC1DDF71}"/>
              </a:ext>
            </a:extLst>
          </p:cNvPr>
          <p:cNvSpPr txBox="1"/>
          <p:nvPr/>
        </p:nvSpPr>
        <p:spPr>
          <a:xfrm>
            <a:off x="2568174" y="6210292"/>
            <a:ext cx="8848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/storage/</a:t>
            </a:r>
            <a:r>
              <a:rPr lang="it-IT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gpfs_ams</a:t>
            </a:r>
            <a:r>
              <a:rPr lang="it-IT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/</a:t>
            </a:r>
            <a:r>
              <a:rPr lang="it-IT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ams</a:t>
            </a:r>
            <a:r>
              <a:rPr lang="it-IT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/groups/AMS-</a:t>
            </a:r>
            <a:r>
              <a:rPr lang="it-IT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Italy</a:t>
            </a:r>
            <a:r>
              <a:rPr lang="it-IT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/</a:t>
            </a:r>
            <a:r>
              <a:rPr lang="it-IT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ntuples</a:t>
            </a:r>
            <a:r>
              <a:rPr lang="it-IT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/v1.0.0/He.B1236</a:t>
            </a:r>
          </a:p>
        </p:txBody>
      </p:sp>
    </p:spTree>
    <p:extLst>
      <p:ext uri="{BB962C8B-B14F-4D97-AF65-F5344CB8AC3E}">
        <p14:creationId xmlns:p14="http://schemas.microsoft.com/office/powerpoint/2010/main" val="2130199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6ACDA4A-FBB4-5A68-73B0-27AFC6893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660" y="1963950"/>
            <a:ext cx="5442241" cy="4109831"/>
          </a:xfrm>
          <a:prstGeom prst="rect">
            <a:avLst/>
          </a:prstGeom>
          <a:ln w="31750">
            <a:solidFill>
              <a:schemeClr val="accent1">
                <a:shade val="15000"/>
              </a:schemeClr>
            </a:solidFill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527399A-51A0-3AC2-4071-E3EA836B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Auto-Encoder </a:t>
            </a:r>
            <a:br>
              <a:rPr lang="en-US" sz="3200"/>
            </a:br>
            <a:r>
              <a:rPr lang="en-US" sz="3200"/>
              <a:t>Error vs Rigidity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EEE058-DE53-5803-5051-B5A0733A0486}"/>
              </a:ext>
            </a:extLst>
          </p:cNvPr>
          <p:cNvSpPr txBox="1"/>
          <p:nvPr/>
        </p:nvSpPr>
        <p:spPr>
          <a:xfrm>
            <a:off x="1683955" y="2299705"/>
            <a:ext cx="414077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rgbClr val="000000"/>
                </a:solidFill>
              </a:rPr>
              <a:t>The error on the signal is clearly concentrated on the lower values, as expected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rgbClr val="000000"/>
                </a:solidFill>
              </a:rPr>
              <a:t>The error on the background is distributed on a large range of values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rgbClr val="000000"/>
                </a:solidFill>
              </a:rPr>
              <a:t>A cut value is not evident</a:t>
            </a:r>
          </a:p>
        </p:txBody>
      </p:sp>
    </p:spTree>
    <p:extLst>
      <p:ext uri="{BB962C8B-B14F-4D97-AF65-F5344CB8AC3E}">
        <p14:creationId xmlns:p14="http://schemas.microsoft.com/office/powerpoint/2010/main" val="59840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6E21249-3D0F-270E-31B6-6C5C09FD7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274" y="1897914"/>
            <a:ext cx="5451627" cy="4116918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EEB524E-87FA-FA68-9D96-E43C15DA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679605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Auto-Encoder </a:t>
            </a:r>
            <a:br>
              <a:rPr lang="en-US" sz="2700" dirty="0"/>
            </a:br>
            <a:r>
              <a:rPr lang="en-US" sz="2700" dirty="0"/>
              <a:t>AEC Error vs BDT Response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2BFFE0-C9DD-B3F9-0C98-2CA7FB2FA511}"/>
              </a:ext>
            </a:extLst>
          </p:cNvPr>
          <p:cNvSpPr txBox="1"/>
          <p:nvPr/>
        </p:nvSpPr>
        <p:spPr>
          <a:xfrm>
            <a:off x="1683956" y="2133600"/>
            <a:ext cx="414077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rgbClr val="000000"/>
                </a:solidFill>
              </a:rPr>
              <a:t>The signal is characterised by a lower AEC error and a higher BDT response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>
              <a:solidFill>
                <a:srgbClr val="000000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rgbClr val="000000"/>
                </a:solidFill>
              </a:rPr>
              <a:t>The background is characterised by a lower BDT response but no actual range for the AEC error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>
              <a:solidFill>
                <a:srgbClr val="000000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rgbClr val="000000"/>
                </a:solidFill>
              </a:rPr>
              <a:t>The two selectors, the BDT response and the AEC error, are not tightly correlated</a:t>
            </a:r>
          </a:p>
        </p:txBody>
      </p:sp>
    </p:spTree>
    <p:extLst>
      <p:ext uri="{BB962C8B-B14F-4D97-AF65-F5344CB8AC3E}">
        <p14:creationId xmlns:p14="http://schemas.microsoft.com/office/powerpoint/2010/main" val="2506284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67204672-89DF-A9AB-D692-72D6FFA45FE1}"/>
              </a:ext>
            </a:extLst>
          </p:cNvPr>
          <p:cNvSpPr/>
          <p:nvPr/>
        </p:nvSpPr>
        <p:spPr>
          <a:xfrm>
            <a:off x="5856349" y="786545"/>
            <a:ext cx="6135354" cy="5509752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3F907A64-3E4A-81D8-F719-5001B0BD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132" y="899636"/>
            <a:ext cx="3810000" cy="28829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6E4EEF3-189F-20E1-469A-B745E5646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046" y="3895627"/>
            <a:ext cx="2893772" cy="218962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D0A5AE6-409B-A395-8C13-85344CCA4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276" y="3894520"/>
            <a:ext cx="2877007" cy="217693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51D1C84-CFC9-8938-9499-6A79D017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70" y="624110"/>
            <a:ext cx="4038876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700"/>
              <a:t>BDT combined with AEC</a:t>
            </a:r>
            <a:br>
              <a:rPr lang="it-IT" sz="2700"/>
            </a:br>
            <a:r>
              <a:rPr lang="it-IT" sz="2700"/>
              <a:t>ROC Curve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52F249-19D9-89B1-DA7C-E2C6A1BCC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042589" cy="3777622"/>
          </a:xfrm>
        </p:spPr>
        <p:txBody>
          <a:bodyPr>
            <a:normAutofit/>
          </a:bodyPr>
          <a:lstStyle/>
          <a:p>
            <a:r>
              <a:rPr lang="it-IT" sz="1600" dirty="0">
                <a:solidFill>
                  <a:schemeClr val="tx1"/>
                </a:solidFill>
              </a:rPr>
              <a:t>The AEC </a:t>
            </a:r>
            <a:r>
              <a:rPr lang="it-IT" sz="1600">
                <a:solidFill>
                  <a:schemeClr val="tx1"/>
                </a:solidFill>
              </a:rPr>
              <a:t>error</a:t>
            </a:r>
            <a:r>
              <a:rPr lang="it-IT" sz="1600" dirty="0">
                <a:solidFill>
                  <a:schemeClr val="tx1"/>
                </a:solidFill>
              </a:rPr>
              <a:t> in </a:t>
            </a:r>
            <a:r>
              <a:rPr lang="it-IT" sz="1600">
                <a:solidFill>
                  <a:schemeClr val="tx1"/>
                </a:solidFill>
              </a:rPr>
              <a:t>reconstruction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>
                <a:solidFill>
                  <a:schemeClr val="tx1"/>
                </a:solidFill>
              </a:rPr>
              <a:t>becomes</a:t>
            </a:r>
            <a:r>
              <a:rPr lang="it-IT" sz="1600" dirty="0">
                <a:solidFill>
                  <a:schemeClr val="tx1"/>
                </a:solidFill>
              </a:rPr>
              <a:t> an extra feature of </a:t>
            </a:r>
            <a:r>
              <a:rPr lang="it-IT" sz="1600">
                <a:solidFill>
                  <a:schemeClr val="tx1"/>
                </a:solidFill>
              </a:rPr>
              <a:t>each</a:t>
            </a:r>
            <a:r>
              <a:rPr lang="it-IT" sz="1600" dirty="0">
                <a:solidFill>
                  <a:schemeClr val="tx1"/>
                </a:solidFill>
              </a:rPr>
              <a:t> event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A new </a:t>
            </a:r>
            <a:r>
              <a:rPr lang="it-IT" sz="1600">
                <a:solidFill>
                  <a:schemeClr val="tx1"/>
                </a:solidFill>
              </a:rPr>
              <a:t>Boost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>
                <a:solidFill>
                  <a:schemeClr val="tx1"/>
                </a:solidFill>
              </a:rPr>
              <a:t>Decision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>
                <a:solidFill>
                  <a:schemeClr val="tx1"/>
                </a:solidFill>
              </a:rPr>
              <a:t>Tree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>
                <a:solidFill>
                  <a:schemeClr val="tx1"/>
                </a:solidFill>
              </a:rPr>
              <a:t>is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>
                <a:solidFill>
                  <a:schemeClr val="tx1"/>
                </a:solidFill>
              </a:rPr>
              <a:t>trained</a:t>
            </a:r>
            <a:r>
              <a:rPr lang="it-IT" sz="1600" dirty="0">
                <a:solidFill>
                  <a:schemeClr val="tx1"/>
                </a:solidFill>
              </a:rPr>
              <a:t> once </a:t>
            </a:r>
            <a:r>
              <a:rPr lang="it-IT" sz="1600">
                <a:solidFill>
                  <a:schemeClr val="tx1"/>
                </a:solidFill>
              </a:rPr>
              <a:t>again</a:t>
            </a:r>
            <a:r>
              <a:rPr lang="it-IT" sz="1600" dirty="0">
                <a:solidFill>
                  <a:schemeClr val="tx1"/>
                </a:solidFill>
              </a:rPr>
              <a:t>, </a:t>
            </a:r>
            <a:r>
              <a:rPr lang="it-IT" sz="1600">
                <a:solidFill>
                  <a:schemeClr val="tx1"/>
                </a:solidFill>
              </a:rPr>
              <a:t>but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>
                <a:solidFill>
                  <a:schemeClr val="tx1"/>
                </a:solidFill>
              </a:rPr>
              <a:t>now</a:t>
            </a:r>
            <a:r>
              <a:rPr lang="it-IT" sz="1600" dirty="0">
                <a:solidFill>
                  <a:schemeClr val="tx1"/>
                </a:solidFill>
              </a:rPr>
              <a:t> the events </a:t>
            </a:r>
            <a:r>
              <a:rPr lang="it-IT" sz="1600">
                <a:solidFill>
                  <a:schemeClr val="tx1"/>
                </a:solidFill>
              </a:rPr>
              <a:t>have</a:t>
            </a:r>
            <a:r>
              <a:rPr lang="it-IT" sz="1600" dirty="0">
                <a:solidFill>
                  <a:schemeClr val="tx1"/>
                </a:solidFill>
              </a:rPr>
              <a:t> an extra feature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The </a:t>
            </a:r>
            <a:r>
              <a:rPr lang="it-IT" sz="1600">
                <a:solidFill>
                  <a:schemeClr val="tx1"/>
                </a:solidFill>
              </a:rPr>
              <a:t>final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>
                <a:solidFill>
                  <a:schemeClr val="tx1"/>
                </a:solidFill>
              </a:rPr>
              <a:t>result</a:t>
            </a:r>
            <a:r>
              <a:rPr lang="it-IT" sz="1600" dirty="0">
                <a:solidFill>
                  <a:schemeClr val="tx1"/>
                </a:solidFill>
              </a:rPr>
              <a:t> for the </a:t>
            </a:r>
            <a:r>
              <a:rPr lang="it-IT" sz="1600">
                <a:solidFill>
                  <a:schemeClr val="tx1"/>
                </a:solidFill>
              </a:rPr>
              <a:t>separation</a:t>
            </a:r>
            <a:r>
              <a:rPr lang="it-IT" sz="1600" dirty="0">
                <a:solidFill>
                  <a:schemeClr val="tx1"/>
                </a:solidFill>
              </a:rPr>
              <a:t> power of the new BDT can be </a:t>
            </a:r>
            <a:r>
              <a:rPr lang="it-IT" sz="1600">
                <a:solidFill>
                  <a:schemeClr val="tx1"/>
                </a:solidFill>
              </a:rPr>
              <a:t>confronted</a:t>
            </a:r>
            <a:r>
              <a:rPr lang="it-IT" sz="1600" dirty="0">
                <a:solidFill>
                  <a:schemeClr val="tx1"/>
                </a:solidFill>
              </a:rPr>
              <a:t> with the </a:t>
            </a:r>
            <a:r>
              <a:rPr lang="it-IT" sz="1600">
                <a:solidFill>
                  <a:schemeClr val="tx1"/>
                </a:solidFill>
              </a:rPr>
              <a:t>previous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>
                <a:solidFill>
                  <a:schemeClr val="tx1"/>
                </a:solidFill>
              </a:rPr>
              <a:t>result</a:t>
            </a:r>
            <a:r>
              <a:rPr lang="it-IT" sz="1600" dirty="0">
                <a:solidFill>
                  <a:schemeClr val="tx1"/>
                </a:solidFill>
              </a:rPr>
              <a:t> for the </a:t>
            </a:r>
            <a:r>
              <a:rPr lang="it-IT" sz="1600">
                <a:solidFill>
                  <a:schemeClr val="tx1"/>
                </a:solidFill>
              </a:rPr>
              <a:t>original</a:t>
            </a:r>
            <a:r>
              <a:rPr lang="it-IT" sz="1600" dirty="0">
                <a:solidFill>
                  <a:schemeClr val="tx1"/>
                </a:solidFill>
              </a:rPr>
              <a:t> BDT</a:t>
            </a:r>
          </a:p>
        </p:txBody>
      </p:sp>
    </p:spTree>
    <p:extLst>
      <p:ext uri="{BB962C8B-B14F-4D97-AF65-F5344CB8AC3E}">
        <p14:creationId xmlns:p14="http://schemas.microsoft.com/office/powerpoint/2010/main" val="1383702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F213079-A521-04BF-CEE9-37910D3867EC}"/>
              </a:ext>
            </a:extLst>
          </p:cNvPr>
          <p:cNvSpPr/>
          <p:nvPr/>
        </p:nvSpPr>
        <p:spPr>
          <a:xfrm>
            <a:off x="7456765" y="624110"/>
            <a:ext cx="4284617" cy="5708469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E65A69-A7DB-BD18-F3BF-4ED777603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365" y="3579556"/>
            <a:ext cx="3388769" cy="256416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91156E2-6753-B046-AC25-1185DBACD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65" y="802488"/>
            <a:ext cx="3388769" cy="256416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F989284-7311-68E5-ACA2-C19B5B748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49" y="673454"/>
            <a:ext cx="4633466" cy="1280890"/>
          </a:xfrm>
        </p:spPr>
        <p:txBody>
          <a:bodyPr>
            <a:normAutofit/>
          </a:bodyPr>
          <a:lstStyle/>
          <a:p>
            <a:r>
              <a:rPr lang="it-IT" dirty="0" err="1"/>
              <a:t>Comparison</a:t>
            </a:r>
            <a:br>
              <a:rPr lang="it-IT" dirty="0"/>
            </a:br>
            <a:r>
              <a:rPr lang="it-IT" dirty="0"/>
              <a:t>TMVA vs LGBM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19AAAC-2923-595B-C8F4-1E681EBCD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636" y="2724912"/>
            <a:ext cx="4637179" cy="2755546"/>
          </a:xfrm>
        </p:spPr>
        <p:txBody>
          <a:bodyPr>
            <a:normAutofit/>
          </a:bodyPr>
          <a:lstStyle/>
          <a:p>
            <a:r>
              <a:rPr lang="it-IT" dirty="0"/>
              <a:t>At low </a:t>
            </a:r>
            <a:r>
              <a:rPr lang="it-IT" dirty="0" err="1"/>
              <a:t>Rigidity</a:t>
            </a:r>
            <a:r>
              <a:rPr lang="it-IT" dirty="0"/>
              <a:t> LGBM </a:t>
            </a:r>
            <a:r>
              <a:rPr lang="it-IT" dirty="0" err="1"/>
              <a:t>is</a:t>
            </a:r>
            <a:r>
              <a:rPr lang="it-IT" dirty="0"/>
              <a:t> more </a:t>
            </a:r>
            <a:r>
              <a:rPr lang="it-IT" dirty="0" err="1"/>
              <a:t>powerful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At high </a:t>
            </a:r>
            <a:r>
              <a:rPr lang="it-IT" dirty="0" err="1"/>
              <a:t>Rigidity</a:t>
            </a:r>
            <a:r>
              <a:rPr lang="it-IT" dirty="0"/>
              <a:t> the </a:t>
            </a:r>
            <a:r>
              <a:rPr lang="it-IT" dirty="0" err="1"/>
              <a:t>results</a:t>
            </a:r>
            <a:r>
              <a:rPr lang="it-IT" dirty="0"/>
              <a:t> are </a:t>
            </a:r>
            <a:r>
              <a:rPr lang="it-IT" dirty="0" err="1"/>
              <a:t>similar</a:t>
            </a:r>
            <a:r>
              <a:rPr lang="it-IT" dirty="0"/>
              <a:t> with TMVA </a:t>
            </a:r>
            <a:r>
              <a:rPr lang="it-IT" dirty="0" err="1"/>
              <a:t>slightly</a:t>
            </a:r>
            <a:r>
              <a:rPr lang="it-IT" dirty="0"/>
              <a:t> </a:t>
            </a:r>
            <a:r>
              <a:rPr lang="it-IT" dirty="0" err="1"/>
              <a:t>better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high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selection</a:t>
            </a:r>
            <a:r>
              <a:rPr lang="it-IT" dirty="0"/>
              <a:t> and LGBM </a:t>
            </a:r>
            <a:r>
              <a:rPr lang="it-IT" dirty="0" err="1"/>
              <a:t>slightly</a:t>
            </a:r>
            <a:r>
              <a:rPr lang="it-IT" dirty="0"/>
              <a:t> </a:t>
            </a:r>
            <a:r>
              <a:rPr lang="it-IT" dirty="0" err="1"/>
              <a:t>better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high background </a:t>
            </a:r>
            <a:r>
              <a:rPr lang="it-IT" dirty="0" err="1"/>
              <a:t>rejection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810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8008C5-9EC9-0E37-69BF-090521E3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Boost</a:t>
            </a:r>
            <a:r>
              <a:rPr lang="it-IT" dirty="0"/>
              <a:t> </a:t>
            </a:r>
            <a:r>
              <a:rPr lang="it-IT" dirty="0" err="1"/>
              <a:t>Decision</a:t>
            </a:r>
            <a:r>
              <a:rPr lang="it-IT" dirty="0"/>
              <a:t> </a:t>
            </a:r>
            <a:r>
              <a:rPr lang="it-IT" dirty="0" err="1"/>
              <a:t>Tree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3C3737-BD87-BF72-E1BE-DD3508D0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2002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000" b="1" dirty="0" err="1"/>
              <a:t>Advantages</a:t>
            </a:r>
            <a:endParaRPr lang="it-IT" sz="2000" b="1" dirty="0"/>
          </a:p>
          <a:p>
            <a:r>
              <a:rPr lang="it-IT" dirty="0"/>
              <a:t>No </a:t>
            </a:r>
            <a:r>
              <a:rPr lang="it-IT" dirty="0" err="1"/>
              <a:t>need</a:t>
            </a:r>
            <a:r>
              <a:rPr lang="it-IT" dirty="0"/>
              <a:t> of features </a:t>
            </a:r>
            <a:r>
              <a:rPr lang="it-IT" dirty="0" err="1"/>
              <a:t>preparation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Missing</a:t>
            </a:r>
            <a:r>
              <a:rPr lang="it-IT" dirty="0"/>
              <a:t> </a:t>
            </a:r>
            <a:r>
              <a:rPr lang="it-IT" dirty="0" err="1"/>
              <a:t>values</a:t>
            </a:r>
            <a:r>
              <a:rPr lang="it-IT" dirty="0"/>
              <a:t> 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affect</a:t>
            </a:r>
            <a:r>
              <a:rPr lang="it-IT" dirty="0"/>
              <a:t> the building of the </a:t>
            </a:r>
            <a:r>
              <a:rPr lang="it-IT" dirty="0" err="1"/>
              <a:t>tree</a:t>
            </a:r>
            <a:endParaRPr lang="it-IT" dirty="0"/>
          </a:p>
          <a:p>
            <a:endParaRPr lang="it-IT" dirty="0"/>
          </a:p>
          <a:p>
            <a:r>
              <a:rPr lang="it-IT" dirty="0"/>
              <a:t>A </a:t>
            </a:r>
            <a:r>
              <a:rPr lang="it-IT" dirty="0" err="1"/>
              <a:t>decision</a:t>
            </a:r>
            <a:r>
              <a:rPr lang="it-IT" dirty="0"/>
              <a:t> </a:t>
            </a:r>
            <a:r>
              <a:rPr lang="it-IT" dirty="0" err="1"/>
              <a:t>tree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human </a:t>
            </a:r>
            <a:r>
              <a:rPr lang="it-IT" dirty="0" err="1"/>
              <a:t>readable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8B03289-686A-128C-EA88-69E0FC1CEA0F}"/>
              </a:ext>
            </a:extLst>
          </p:cNvPr>
          <p:cNvSpPr txBox="1">
            <a:spLocks/>
          </p:cNvSpPr>
          <p:nvPr/>
        </p:nvSpPr>
        <p:spPr>
          <a:xfrm>
            <a:off x="2592924" y="4322247"/>
            <a:ext cx="8911688" cy="191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it-IT" sz="2000" b="1" dirty="0" err="1"/>
              <a:t>Disadvantages</a:t>
            </a:r>
            <a:endParaRPr lang="it-IT" sz="2000" b="1" dirty="0"/>
          </a:p>
          <a:p>
            <a:r>
              <a:rPr lang="it-IT" dirty="0" err="1"/>
              <a:t>Very</a:t>
            </a:r>
            <a:r>
              <a:rPr lang="it-IT" dirty="0"/>
              <a:t> sensitive to </a:t>
            </a:r>
            <a:r>
              <a:rPr lang="it-IT" dirty="0" err="1"/>
              <a:t>Overfitting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Higher</a:t>
            </a:r>
            <a:r>
              <a:rPr lang="it-IT" dirty="0"/>
              <a:t> training time with </a:t>
            </a:r>
            <a:r>
              <a:rPr lang="it-IT" dirty="0" err="1"/>
              <a:t>respect</a:t>
            </a:r>
            <a:r>
              <a:rPr lang="it-IT" dirty="0"/>
              <a:t> to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algorithms</a:t>
            </a:r>
            <a:endParaRPr lang="it-IT" dirty="0"/>
          </a:p>
          <a:p>
            <a:endParaRPr lang="it-IT" dirty="0"/>
          </a:p>
          <a:p>
            <a:pPr marL="0" indent="0">
              <a:buFont typeface="Wingdings 3" charset="2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955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rnice 4">
            <a:extLst>
              <a:ext uri="{FF2B5EF4-FFF2-40B4-BE49-F238E27FC236}">
                <a16:creationId xmlns:a16="http://schemas.microsoft.com/office/drawing/2014/main" id="{575CE20A-5356-F7A8-75AB-937F4AF6C132}"/>
              </a:ext>
            </a:extLst>
          </p:cNvPr>
          <p:cNvSpPr/>
          <p:nvPr/>
        </p:nvSpPr>
        <p:spPr>
          <a:xfrm>
            <a:off x="6700549" y="2147299"/>
            <a:ext cx="5148709" cy="2401596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D2DAE74-F684-E673-5755-1DCCF81C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Boost</a:t>
            </a:r>
            <a:r>
              <a:rPr lang="it-IT" dirty="0"/>
              <a:t> </a:t>
            </a:r>
            <a:r>
              <a:rPr lang="it-IT" dirty="0" err="1"/>
              <a:t>Decision</a:t>
            </a:r>
            <a:r>
              <a:rPr lang="it-IT" dirty="0"/>
              <a:t> </a:t>
            </a:r>
            <a:r>
              <a:rPr lang="it-IT" dirty="0" err="1"/>
              <a:t>Tree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102BAA-0B75-1BFE-2044-22C2500E5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971" y="2147299"/>
            <a:ext cx="4520505" cy="3777622"/>
          </a:xfrm>
        </p:spPr>
        <p:txBody>
          <a:bodyPr>
            <a:normAutofit fontScale="85000" lnSpcReduction="10000"/>
          </a:bodyPr>
          <a:lstStyle/>
          <a:p>
            <a:r>
              <a:rPr lang="it-IT" dirty="0" err="1"/>
              <a:t>Faster</a:t>
            </a:r>
            <a:r>
              <a:rPr lang="it-IT" dirty="0"/>
              <a:t> training speed:</a:t>
            </a:r>
          </a:p>
          <a:p>
            <a:pPr marL="457200" lvl="1" indent="0">
              <a:buNone/>
            </a:pP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Light GBM use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histogram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based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algorithm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i.e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it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buckets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continuous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feature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values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into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discrete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bins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which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fasten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the training procedure.</a:t>
            </a:r>
            <a:endParaRPr lang="it-IT" dirty="0"/>
          </a:p>
          <a:p>
            <a:r>
              <a:rPr lang="it-IT" dirty="0"/>
              <a:t>Lower </a:t>
            </a:r>
            <a:r>
              <a:rPr lang="it-IT" dirty="0" err="1"/>
              <a:t>memory</a:t>
            </a:r>
            <a:r>
              <a:rPr lang="it-IT" dirty="0"/>
              <a:t> </a:t>
            </a:r>
            <a:r>
              <a:rPr lang="it-IT" dirty="0" err="1"/>
              <a:t>usage</a:t>
            </a:r>
            <a:r>
              <a:rPr lang="it-IT" dirty="0"/>
              <a:t>:</a:t>
            </a:r>
          </a:p>
          <a:p>
            <a:pPr marL="457200" lvl="1" indent="0">
              <a:buNone/>
            </a:pP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Replaces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continuous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values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to discrete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bins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which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result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in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lower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memory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usage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.</a:t>
            </a:r>
            <a:endParaRPr lang="it-IT" dirty="0"/>
          </a:p>
          <a:p>
            <a:r>
              <a:rPr lang="it-IT" dirty="0"/>
              <a:t>Better </a:t>
            </a:r>
            <a:r>
              <a:rPr lang="it-IT" dirty="0" err="1"/>
              <a:t>accuracy</a:t>
            </a:r>
            <a:r>
              <a:rPr lang="it-IT" dirty="0"/>
              <a:t>: </a:t>
            </a:r>
          </a:p>
          <a:p>
            <a:pPr marL="0" indent="0">
              <a:buNone/>
            </a:pP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	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It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produces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much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more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complex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trees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by 	following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leaf-wise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split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approach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rather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than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	a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level-wise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approach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which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is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the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main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factor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	in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achieving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higher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accuracy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.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However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it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can 	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sometimes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lead to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overfitting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which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can be 	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avoided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by setting the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max_depth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parameter</a:t>
            </a:r>
            <a:r>
              <a:rPr lang="it-IT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.</a:t>
            </a:r>
            <a:endParaRPr lang="it-IT" dirty="0"/>
          </a:p>
        </p:txBody>
      </p:sp>
      <p:pic>
        <p:nvPicPr>
          <p:cNvPr id="4" name="Picture 2" descr="GitHub - microsoft/LightGBM: A fast, distributed, high performance gradient  boosting (GBT, GBDT, GBRT, GBM or MART) framework based on decision tree  algorithms, used for ranking, classification and many other machine  learning tasks.">
            <a:extLst>
              <a:ext uri="{FF2B5EF4-FFF2-40B4-BE49-F238E27FC236}">
                <a16:creationId xmlns:a16="http://schemas.microsoft.com/office/drawing/2014/main" id="{95DF7DF7-B8E2-0ED1-3E50-EC9B520E0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0550" y="2147299"/>
            <a:ext cx="5148709" cy="240159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5249C9-9473-D9B8-F191-29BCCEB944CB}"/>
              </a:ext>
            </a:extLst>
          </p:cNvPr>
          <p:cNvSpPr txBox="1"/>
          <p:nvPr/>
        </p:nvSpPr>
        <p:spPr>
          <a:xfrm>
            <a:off x="7048768" y="4791194"/>
            <a:ext cx="6102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https://</a:t>
            </a:r>
            <a:r>
              <a:rPr lang="en-US" dirty="0" err="1">
                <a:solidFill>
                  <a:srgbClr val="0070C0"/>
                </a:solidFill>
              </a:rPr>
              <a:t>lightgbm.readthedocs.io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en</a:t>
            </a:r>
            <a:r>
              <a:rPr lang="en-US" dirty="0">
                <a:solidFill>
                  <a:srgbClr val="0070C0"/>
                </a:solidFill>
              </a:rPr>
              <a:t>/stable/</a:t>
            </a:r>
          </a:p>
        </p:txBody>
      </p:sp>
    </p:spTree>
    <p:extLst>
      <p:ext uri="{BB962C8B-B14F-4D97-AF65-F5344CB8AC3E}">
        <p14:creationId xmlns:p14="http://schemas.microsoft.com/office/powerpoint/2010/main" val="329238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7490A-5AFF-A940-0C7A-64897D34C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Boost Decision Tree </a:t>
            </a:r>
            <a:br>
              <a:rPr lang="en-US" sz="3200"/>
            </a:br>
            <a:r>
              <a:rPr lang="en-US" sz="3200"/>
              <a:t>Diagraph Example</a:t>
            </a:r>
            <a:endParaRPr lang="it-IT" sz="32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21CEEF-8593-011B-5885-952C0B9DA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Clr>
                <a:schemeClr val="accent1"/>
              </a:buClr>
              <a:buNone/>
            </a:pPr>
            <a:r>
              <a:rPr lang="en-US">
                <a:solidFill>
                  <a:srgbClr val="000000"/>
                </a:solidFill>
              </a:rPr>
              <a:t>In our case, we implemented an algorithm with: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rgbClr val="000000"/>
                </a:solidFill>
              </a:rPr>
              <a:t>One-hundred trees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rgbClr val="000000"/>
                </a:solidFill>
              </a:rPr>
              <a:t>Stopping conditions: 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rgbClr val="000000"/>
                </a:solidFill>
              </a:rPr>
              <a:t>4 leaves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rgbClr val="000000"/>
                </a:solidFill>
              </a:rPr>
              <a:t>No depth conditions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rgbClr val="000000"/>
                </a:solidFill>
              </a:rPr>
              <a:t>No purity conditions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rgbClr val="000000"/>
                </a:solidFill>
              </a:rPr>
              <a:t>Gradient Boosting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rgbClr val="000000"/>
                </a:solidFill>
              </a:rPr>
              <a:t>Learning rate of 0.25</a:t>
            </a:r>
          </a:p>
          <a:p>
            <a:endParaRPr lang="it-IT">
              <a:solidFill>
                <a:srgbClr val="000000"/>
              </a:solidFill>
            </a:endParaRPr>
          </a:p>
        </p:txBody>
      </p:sp>
      <p:pic>
        <p:nvPicPr>
          <p:cNvPr id="4" name="Segnaposto contenuto 22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E0227672-551B-0347-3182-AF9D3E656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86635"/>
            <a:ext cx="5870876" cy="1952064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91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9A0AD3-400C-B084-7FAD-B5FD9EA4E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88584"/>
            <a:ext cx="8911687" cy="1280890"/>
          </a:xfrm>
        </p:spPr>
        <p:txBody>
          <a:bodyPr/>
          <a:lstStyle/>
          <a:p>
            <a:r>
              <a:rPr lang="it-IT" dirty="0" err="1"/>
              <a:t>Boost</a:t>
            </a:r>
            <a:r>
              <a:rPr lang="it-IT" dirty="0"/>
              <a:t> </a:t>
            </a:r>
            <a:r>
              <a:rPr lang="it-IT" dirty="0" err="1"/>
              <a:t>Decision</a:t>
            </a:r>
            <a:r>
              <a:rPr lang="it-IT" dirty="0"/>
              <a:t> </a:t>
            </a:r>
            <a:r>
              <a:rPr lang="it-IT" dirty="0" err="1"/>
              <a:t>Tree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Response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3493DEC-CDD1-1F08-125E-B616FB7EC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53106" y="2459319"/>
            <a:ext cx="4342893" cy="3354060"/>
          </a:xfrm>
        </p:spPr>
        <p:txBody>
          <a:bodyPr/>
          <a:lstStyle/>
          <a:p>
            <a:r>
              <a:rPr lang="en-US" dirty="0"/>
              <a:t>The BDT associates a response to each leave</a:t>
            </a:r>
          </a:p>
          <a:p>
            <a:r>
              <a:rPr lang="en-US" dirty="0"/>
              <a:t>The response is the ”probability” to belong to the background/signal class of an event ending in the leave</a:t>
            </a:r>
          </a:p>
          <a:p>
            <a:r>
              <a:rPr lang="en-US" dirty="0"/>
              <a:t>The BDT response is used as </a:t>
            </a:r>
            <a:r>
              <a:rPr lang="en-US" dirty="0" err="1"/>
              <a:t>classificator</a:t>
            </a:r>
            <a:endParaRPr 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E4DDFCF-D2F1-BDD1-33CD-39034239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11D4ECB-5E98-7652-9554-90A3F18A9A7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0327F3B-3C86-AE6A-7C9F-87D0866BE1D2}"/>
              </a:ext>
            </a:extLst>
          </p:cNvPr>
          <p:cNvSpPr/>
          <p:nvPr/>
        </p:nvSpPr>
        <p:spPr>
          <a:xfrm>
            <a:off x="6490447" y="1044621"/>
            <a:ext cx="5441667" cy="5247747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D3A27F7-7C6F-5B51-3D53-807C620DE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810" y="1258708"/>
            <a:ext cx="3302706" cy="245994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6174FFB-395F-CDCD-4DD7-27887377B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624" y="3718655"/>
            <a:ext cx="3293891" cy="249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0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1498163-401E-4935-0B30-FEE86779B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52" y="1944494"/>
            <a:ext cx="5591522" cy="4094131"/>
          </a:xfrm>
          <a:prstGeom prst="rect">
            <a:avLst/>
          </a:prstGeom>
          <a:ln w="31750">
            <a:solidFill>
              <a:schemeClr val="accent1">
                <a:shade val="15000"/>
              </a:schemeClr>
            </a:solidFill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780E124-DD36-F467-ACEB-AF038017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it-IT" sz="3200" dirty="0" err="1"/>
              <a:t>Boost</a:t>
            </a:r>
            <a:r>
              <a:rPr lang="it-IT" sz="3200" dirty="0"/>
              <a:t> </a:t>
            </a:r>
            <a:r>
              <a:rPr lang="it-IT" sz="3200" dirty="0" err="1"/>
              <a:t>Decision</a:t>
            </a:r>
            <a:r>
              <a:rPr lang="it-IT" sz="3200" dirty="0"/>
              <a:t> </a:t>
            </a:r>
            <a:r>
              <a:rPr lang="it-IT" sz="3200" dirty="0" err="1"/>
              <a:t>Tree</a:t>
            </a:r>
            <a:r>
              <a:rPr lang="it-IT" sz="3200" dirty="0"/>
              <a:t> </a:t>
            </a:r>
            <a:br>
              <a:rPr lang="it-IT" sz="3200" dirty="0"/>
            </a:br>
            <a:r>
              <a:rPr lang="it-IT" sz="3200" dirty="0" err="1"/>
              <a:t>Response</a:t>
            </a:r>
            <a:r>
              <a:rPr lang="it-IT" sz="3200" dirty="0"/>
              <a:t> vs </a:t>
            </a:r>
            <a:r>
              <a:rPr lang="it-IT" sz="3200" dirty="0" err="1"/>
              <a:t>Rigidity</a:t>
            </a:r>
            <a:endParaRPr lang="it-IT" sz="32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1F16F2-0FEC-1775-1F99-AD2290BB0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061" y="2680472"/>
            <a:ext cx="4994939" cy="262217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We can plot the BDT response vs the event Rigidity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We got a higher response for the signal and a lower for the background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 clear distinction is evident, but more background events are necessary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272F7D-A8F3-8C27-7FD2-599B4AEF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04" y="570821"/>
            <a:ext cx="8911687" cy="1280890"/>
          </a:xfrm>
        </p:spPr>
        <p:txBody>
          <a:bodyPr>
            <a:normAutofit/>
          </a:bodyPr>
          <a:lstStyle/>
          <a:p>
            <a:r>
              <a:rPr lang="it-IT" dirty="0" err="1"/>
              <a:t>Boost</a:t>
            </a:r>
            <a:r>
              <a:rPr lang="it-IT" dirty="0"/>
              <a:t> </a:t>
            </a:r>
            <a:r>
              <a:rPr lang="it-IT" dirty="0" err="1"/>
              <a:t>Decision</a:t>
            </a:r>
            <a:r>
              <a:rPr lang="it-IT" dirty="0"/>
              <a:t> </a:t>
            </a:r>
            <a:r>
              <a:rPr lang="it-IT" dirty="0" err="1"/>
              <a:t>Tree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ROC Curve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99950E8-6BBE-401E-5079-F83A47409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334" y="2047646"/>
            <a:ext cx="5292033" cy="3834871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00E61483-F826-C563-E15A-5EF580287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882" y="3078548"/>
            <a:ext cx="4918996" cy="1762393"/>
          </a:xfrm>
        </p:spPr>
        <p:txBody>
          <a:bodyPr>
            <a:normAutofit/>
          </a:bodyPr>
          <a:lstStyle/>
          <a:p>
            <a:r>
              <a:rPr lang="it-IT" dirty="0"/>
              <a:t>The </a:t>
            </a:r>
            <a:r>
              <a:rPr lang="it-IT" dirty="0" err="1"/>
              <a:t>starting</a:t>
            </a:r>
            <a:r>
              <a:rPr lang="it-IT" dirty="0"/>
              <a:t> point, the baseline</a:t>
            </a:r>
          </a:p>
          <a:p>
            <a:endParaRPr lang="it-IT" dirty="0"/>
          </a:p>
          <a:p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going</a:t>
            </a:r>
            <a:r>
              <a:rPr lang="it-IT" dirty="0"/>
              <a:t> to </a:t>
            </a:r>
            <a:r>
              <a:rPr lang="it-IT" dirty="0" err="1"/>
              <a:t>implement</a:t>
            </a:r>
            <a:r>
              <a:rPr lang="it-IT" dirty="0"/>
              <a:t> ML </a:t>
            </a:r>
            <a:r>
              <a:rPr lang="it-IT" dirty="0" err="1"/>
              <a:t>algorithms</a:t>
            </a:r>
            <a:r>
              <a:rPr lang="it-IT" dirty="0"/>
              <a:t> to </a:t>
            </a:r>
            <a:r>
              <a:rPr lang="it-IT" dirty="0" err="1"/>
              <a:t>improve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result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110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AF829-C81A-2673-9E1B-015468833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it-IT" sz="3000"/>
              <a:t>Auto-Encoder</a:t>
            </a:r>
            <a:br>
              <a:rPr lang="it-IT" sz="3000"/>
            </a:br>
            <a:r>
              <a:rPr lang="it-IT" sz="3000"/>
              <a:t>General introduction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AA2EC4-AE35-BEA7-3C0D-623562C92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000000"/>
                </a:solidFill>
              </a:rPr>
              <a:t>Main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purpose</a:t>
            </a:r>
            <a:r>
              <a:rPr lang="it-IT" dirty="0">
                <a:solidFill>
                  <a:srgbClr val="000000"/>
                </a:solidFill>
              </a:rPr>
              <a:t>: image </a:t>
            </a:r>
            <a:r>
              <a:rPr lang="it-IT" dirty="0" err="1">
                <a:solidFill>
                  <a:srgbClr val="000000"/>
                </a:solidFill>
              </a:rPr>
              <a:t>compression</a:t>
            </a:r>
            <a:endParaRPr lang="it-IT" dirty="0">
              <a:solidFill>
                <a:srgbClr val="000000"/>
              </a:solidFill>
            </a:endParaRPr>
          </a:p>
          <a:p>
            <a:pPr lvl="1"/>
            <a:r>
              <a:rPr lang="it-IT" dirty="0">
                <a:solidFill>
                  <a:srgbClr val="000000"/>
                </a:solidFill>
              </a:rPr>
              <a:t>Image </a:t>
            </a:r>
            <a:r>
              <a:rPr lang="it-IT" dirty="0" err="1">
                <a:solidFill>
                  <a:srgbClr val="000000"/>
                </a:solidFill>
              </a:rPr>
              <a:t>reduction</a:t>
            </a:r>
            <a:r>
              <a:rPr lang="it-IT" dirty="0">
                <a:solidFill>
                  <a:srgbClr val="000000"/>
                </a:solidFill>
              </a:rPr>
              <a:t> to a </a:t>
            </a:r>
            <a:r>
              <a:rPr lang="it-IT" dirty="0" err="1">
                <a:solidFill>
                  <a:srgbClr val="000000"/>
                </a:solidFill>
              </a:rPr>
              <a:t>lower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dimension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object</a:t>
            </a:r>
            <a:r>
              <a:rPr lang="it-IT" dirty="0">
                <a:solidFill>
                  <a:srgbClr val="000000"/>
                </a:solidFill>
              </a:rPr>
              <a:t>: Code </a:t>
            </a:r>
            <a:r>
              <a:rPr lang="it-IT" dirty="0" err="1">
                <a:solidFill>
                  <a:srgbClr val="000000"/>
                </a:solidFill>
              </a:rPr>
              <a:t>space</a:t>
            </a:r>
            <a:endParaRPr lang="it-IT" dirty="0">
              <a:solidFill>
                <a:srgbClr val="000000"/>
              </a:solidFill>
            </a:endParaRPr>
          </a:p>
          <a:p>
            <a:pPr lvl="1"/>
            <a:r>
              <a:rPr lang="it-IT" dirty="0">
                <a:solidFill>
                  <a:srgbClr val="000000"/>
                </a:solidFill>
              </a:rPr>
              <a:t>Image </a:t>
            </a:r>
            <a:r>
              <a:rPr lang="it-IT" dirty="0" err="1">
                <a:solidFill>
                  <a:srgbClr val="000000"/>
                </a:solidFill>
              </a:rPr>
              <a:t>reconstruction</a:t>
            </a:r>
            <a:r>
              <a:rPr lang="it-IT" dirty="0">
                <a:solidFill>
                  <a:srgbClr val="000000"/>
                </a:solidFill>
              </a:rPr>
              <a:t> from the Code </a:t>
            </a:r>
            <a:r>
              <a:rPr lang="it-IT" dirty="0" err="1">
                <a:solidFill>
                  <a:srgbClr val="000000"/>
                </a:solidFill>
              </a:rPr>
              <a:t>space</a:t>
            </a:r>
            <a:r>
              <a:rPr lang="it-IT" dirty="0">
                <a:solidFill>
                  <a:srgbClr val="000000"/>
                </a:solidFill>
              </a:rPr>
              <a:t> back to the </a:t>
            </a:r>
            <a:r>
              <a:rPr lang="it-IT" dirty="0" err="1">
                <a:solidFill>
                  <a:srgbClr val="000000"/>
                </a:solidFill>
              </a:rPr>
              <a:t>original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dimension</a:t>
            </a:r>
            <a:endParaRPr lang="it-IT" dirty="0">
              <a:solidFill>
                <a:srgbClr val="000000"/>
              </a:solidFill>
            </a:endParaRPr>
          </a:p>
          <a:p>
            <a:pPr lvl="1"/>
            <a:r>
              <a:rPr lang="it-IT" dirty="0" err="1">
                <a:solidFill>
                  <a:srgbClr val="000000"/>
                </a:solidFill>
              </a:rPr>
              <a:t>Convolutional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layers</a:t>
            </a:r>
            <a:endParaRPr lang="it-IT" dirty="0">
              <a:solidFill>
                <a:srgbClr val="000000"/>
              </a:solidFill>
            </a:endParaRPr>
          </a:p>
          <a:p>
            <a:pPr lvl="1"/>
            <a:r>
              <a:rPr lang="it-IT" dirty="0">
                <a:solidFill>
                  <a:srgbClr val="000000"/>
                </a:solidFill>
              </a:rPr>
              <a:t>Max-Pooling </a:t>
            </a:r>
            <a:r>
              <a:rPr lang="it-IT" dirty="0" err="1">
                <a:solidFill>
                  <a:srgbClr val="000000"/>
                </a:solidFill>
              </a:rPr>
              <a:t>layers</a:t>
            </a:r>
            <a:endParaRPr lang="it-IT" dirty="0">
              <a:solidFill>
                <a:srgbClr val="000000"/>
              </a:solidFill>
            </a:endParaRPr>
          </a:p>
          <a:p>
            <a:pPr lvl="1"/>
            <a:r>
              <a:rPr lang="it-IT" dirty="0">
                <a:solidFill>
                  <a:srgbClr val="000000"/>
                </a:solidFill>
              </a:rPr>
              <a:t>Up-Sampling </a:t>
            </a:r>
            <a:r>
              <a:rPr lang="it-IT" dirty="0" err="1">
                <a:solidFill>
                  <a:srgbClr val="000000"/>
                </a:solidFill>
              </a:rPr>
              <a:t>layers</a:t>
            </a:r>
            <a:endParaRPr lang="it-IT" dirty="0">
              <a:solidFill>
                <a:srgbClr val="000000"/>
              </a:solidFill>
            </a:endParaRPr>
          </a:p>
          <a:p>
            <a:endParaRPr lang="it-IT" dirty="0">
              <a:solidFill>
                <a:srgbClr val="000000"/>
              </a:solidFill>
            </a:endParaRPr>
          </a:p>
          <a:p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028" name="Picture 4" descr="Autoencoders for Dimensionality Reduction">
            <a:extLst>
              <a:ext uri="{FF2B5EF4-FFF2-40B4-BE49-F238E27FC236}">
                <a16:creationId xmlns:a16="http://schemas.microsoft.com/office/drawing/2014/main" id="{99CBBFF1-D693-A666-9C55-E6016F86A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7274" y="1998495"/>
            <a:ext cx="5451627" cy="4047832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419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"/>
  <p:tag name="ORIGINALWIDTH" val="198"/>
  <p:tag name="OUTPUTTYPE" val="PDF"/>
  <p:tag name="IGUANATEXVERSION" val="160"/>
  <p:tag name="LATEXADDIN" val="\documentclass{article}&#10;\usepackage{amsmath}&#10;\pagestyle{empty}&#10;\begin{document}&#10;\begin{equation*}&#10;Output=\dfrac{Input-Kernel+2*Padding}{Stride}+1&#10;\end{equation*}&#10;&#10;&#10;&#10;\end{document}"/>
  <p:tag name="IGUANATEXSIZE" val="16"/>
  <p:tag name="IGUANATEXCURSOR" val="161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"/>
  <p:tag name="ORIGINALWIDTH" val="118"/>
  <p:tag name="OUTPUTTYPE" val="PDF"/>
  <p:tag name="IGUANATEXVERSION" val="160"/>
  <p:tag name="LATEXADDIN" val="\documentclass{article}&#10;\usepackage{amsmath}&#10;\pagestyle{empty}&#10;\begin{document}&#10;\begin {equation*}&#10;Output=\left\lceil\begin{aligned} \dfrac{Input - 1}{Stride}\end{aligned} \right\rceil +1&#10;\end{equation*}&#10;&#10;&#10;&#10;\end{document}"/>
  <p:tag name="IGUANATEXSIZE" val="20"/>
  <p:tag name="IGUANATEXCURSOR" val="171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"/>
  <p:tag name="ORIGINALWIDTH" val="148"/>
  <p:tag name="OUTPUTTYPE" val="PDF"/>
  <p:tag name="IGUANATEXVERSION" val="160"/>
  <p:tag name="LATEXADDIN" val="\documentclass{article}&#10;\usepackage{amsmath}&#10;\pagestyle{empty}&#10;\begin{document}&#10;\begin{equation*}&#10;Output=\left\lceil\begin{aligned} \dfrac{Input - Pooling}{Stride}\end{aligned} \right\rceil +1&#10;\end{equation*}&#10;&#10;\end{document}"/>
  <p:tag name="IGUANATEXSIZE" val="20"/>
  <p:tag name="IGUANATEXCURSOR" val="154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"/>
  <p:tag name="ORIGINALWIDTH" val="75"/>
  <p:tag name="OUTPUTTYPE" val="PDF"/>
  <p:tag name="IGUANATEXVERSION" val="160"/>
  <p:tag name="LATEXADDIN" val="\documentclass{article}&#10;\usepackage{amsmath}&#10;\pagestyle{empty}&#10;\begin{document}&#10;\begin {equation*}&#10;E_1=\dfrac{(R_1-O_1)^{2}}{36}&#10;\end {equation*}&#10;&#10;\end{document}"/>
  <p:tag name="IGUANATEXSIZE" val="18"/>
  <p:tag name="IGUANATEXCURSOR" val="101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"/>
  <p:tag name="ORIGINALWIDTH" val="87"/>
  <p:tag name="OUTPUTTYPE" val="PDF"/>
  <p:tag name="IGUANATEXVERSION" val="160"/>
  <p:tag name="LATEXADDIN" val="\documentclass{article}&#10;\usepackage{amsmath}&#10;\pagestyle{empty}&#10;\begin{document}&#10;\begin{equation*}&#10;E_{36}=\dfrac{(R_{36}-O_{36})^{2}}{36}&#10;\end{equation*}&#10;&#10;&#10;\end{document}"/>
  <p:tag name="IGUANATEXSIZE" val="20"/>
  <p:tag name="IGUANATEXCURSOR" val="102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5125</TotalTime>
  <Words>1085</Words>
  <Application>Microsoft Macintosh PowerPoint</Application>
  <PresentationFormat>Widescreen</PresentationFormat>
  <Paragraphs>162</Paragraphs>
  <Slides>23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Helvetica Neue</vt:lpstr>
      <vt:lpstr>Lato</vt:lpstr>
      <vt:lpstr>Wingdings 3</vt:lpstr>
      <vt:lpstr>Filo</vt:lpstr>
      <vt:lpstr>Development of ML Algorithms for search of  Anti-Helium in Cosmic Rays</vt:lpstr>
      <vt:lpstr>Feature distributions</vt:lpstr>
      <vt:lpstr>Boost Decision Tree</vt:lpstr>
      <vt:lpstr>Boost Decision Tree</vt:lpstr>
      <vt:lpstr>Boost Decision Tree  Diagraph Example</vt:lpstr>
      <vt:lpstr>Boost Decision Tree  Response</vt:lpstr>
      <vt:lpstr>Boost Decision Tree  Response vs Rigidity</vt:lpstr>
      <vt:lpstr>Boost Decision Tree  ROC Curve</vt:lpstr>
      <vt:lpstr>Auto-Encoder General introduction</vt:lpstr>
      <vt:lpstr>Auto-Encoder Convolutional layers</vt:lpstr>
      <vt:lpstr>Auto-Encoder Max-Pooling Layers</vt:lpstr>
      <vt:lpstr>Auto-Encoder Up-Sampling Layers</vt:lpstr>
      <vt:lpstr>Auto-Encoder Input and Output</vt:lpstr>
      <vt:lpstr>Auto-Encoder Input and Output</vt:lpstr>
      <vt:lpstr>Auto-Encoder Training</vt:lpstr>
      <vt:lpstr>Auto-Encoder Validation</vt:lpstr>
      <vt:lpstr>Auto-Encoder Validation</vt:lpstr>
      <vt:lpstr>Auto-Encoder  Error in Reconstruction</vt:lpstr>
      <vt:lpstr>Auto-Encoder  ROC Curve</vt:lpstr>
      <vt:lpstr>Auto-Encoder  Error vs Rigidity</vt:lpstr>
      <vt:lpstr>Auto-Encoder  AEC Error vs BDT Response</vt:lpstr>
      <vt:lpstr>BDT combined with AEC ROC Curve</vt:lpstr>
      <vt:lpstr>Comparison TMVA vs LGBM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Sviluppo di Algoritmi ML per lo studio delle Astroparticelle</dc:title>
  <dc:creator>luca tabarroni</dc:creator>
  <cp:lastModifiedBy>luca tabarroni</cp:lastModifiedBy>
  <cp:revision>31</cp:revision>
  <dcterms:created xsi:type="dcterms:W3CDTF">2023-04-26T10:22:23Z</dcterms:created>
  <dcterms:modified xsi:type="dcterms:W3CDTF">2023-11-30T09:14:09Z</dcterms:modified>
</cp:coreProperties>
</file>