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34"/>
  </p:notesMasterIdLst>
  <p:sldIdLst>
    <p:sldId id="344" r:id="rId3"/>
    <p:sldId id="5853" r:id="rId4"/>
    <p:sldId id="5888" r:id="rId5"/>
    <p:sldId id="5828" r:id="rId6"/>
    <p:sldId id="5811" r:id="rId7"/>
    <p:sldId id="5830" r:id="rId8"/>
    <p:sldId id="5833" r:id="rId9"/>
    <p:sldId id="5834" r:id="rId10"/>
    <p:sldId id="5809" r:id="rId11"/>
    <p:sldId id="5835" r:id="rId12"/>
    <p:sldId id="5854" r:id="rId13"/>
    <p:sldId id="5787" r:id="rId14"/>
    <p:sldId id="5810" r:id="rId15"/>
    <p:sldId id="5812" r:id="rId16"/>
    <p:sldId id="5837" r:id="rId17"/>
    <p:sldId id="5838" r:id="rId18"/>
    <p:sldId id="5839" r:id="rId19"/>
    <p:sldId id="5840" r:id="rId20"/>
    <p:sldId id="5841" r:id="rId21"/>
    <p:sldId id="5842" r:id="rId22"/>
    <p:sldId id="5843" r:id="rId23"/>
    <p:sldId id="5844" r:id="rId24"/>
    <p:sldId id="5845" r:id="rId25"/>
    <p:sldId id="5846" r:id="rId26"/>
    <p:sldId id="5836" r:id="rId27"/>
    <p:sldId id="5848" r:id="rId28"/>
    <p:sldId id="5849" r:id="rId29"/>
    <p:sldId id="5850" r:id="rId30"/>
    <p:sldId id="5851" r:id="rId31"/>
    <p:sldId id="5852" r:id="rId32"/>
    <p:sldId id="5889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/>
    <p:restoredTop sz="95659"/>
  </p:normalViewPr>
  <p:slideViewPr>
    <p:cSldViewPr snapToGrid="0">
      <p:cViewPr varScale="1">
        <p:scale>
          <a:sx n="107" d="100"/>
          <a:sy n="107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9FB4C-3379-364F-97B4-DA5E5C4E022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0483F-6475-8340-8D43-97B4BC679B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 descr="Imperial_College_Logo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833" y="7"/>
            <a:ext cx="1187938" cy="8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10"/>
            <a:ext cx="8534400" cy="1752600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 algn="ctr">
              <a:buNone/>
              <a:defRPr/>
            </a:lvl1pPr>
            <a:lvl2pPr marL="413585" indent="0" algn="ctr">
              <a:buNone/>
              <a:defRPr/>
            </a:lvl2pPr>
            <a:lvl3pPr marL="827170" indent="0" algn="ctr">
              <a:buNone/>
              <a:defRPr/>
            </a:lvl3pPr>
            <a:lvl4pPr marL="1240754" indent="0" algn="ctr">
              <a:buNone/>
              <a:defRPr/>
            </a:lvl4pPr>
            <a:lvl5pPr marL="1654337" indent="0" algn="ctr">
              <a:buNone/>
              <a:defRPr/>
            </a:lvl5pPr>
            <a:lvl6pPr marL="2067922" indent="0" algn="ctr">
              <a:buNone/>
              <a:defRPr/>
            </a:lvl6pPr>
            <a:lvl7pPr marL="2481508" indent="0" algn="ctr">
              <a:buNone/>
              <a:defRPr/>
            </a:lvl7pPr>
            <a:lvl8pPr marL="2895092" indent="0" algn="ctr">
              <a:buNone/>
              <a:defRPr/>
            </a:lvl8pPr>
            <a:lvl9pPr marL="33086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37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7" y="4800604"/>
            <a:ext cx="7315200" cy="566738"/>
          </a:xfrm>
        </p:spPr>
        <p:txBody>
          <a:bodyPr anchor="b"/>
          <a:lstStyle>
            <a:lvl1pPr algn="l">
              <a:defRPr sz="180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7" y="612775"/>
            <a:ext cx="7315200" cy="4114800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2895"/>
            </a:lvl1pPr>
            <a:lvl2pPr marL="413585" indent="0">
              <a:buNone/>
              <a:defRPr sz="2533"/>
            </a:lvl2pPr>
            <a:lvl3pPr marL="827170" indent="0">
              <a:buNone/>
              <a:defRPr sz="2171"/>
            </a:lvl3pPr>
            <a:lvl4pPr marL="1240754" indent="0">
              <a:buNone/>
              <a:defRPr sz="1809"/>
            </a:lvl4pPr>
            <a:lvl5pPr marL="1654337" indent="0">
              <a:buNone/>
              <a:defRPr sz="1809"/>
            </a:lvl5pPr>
            <a:lvl6pPr marL="2067922" indent="0">
              <a:buNone/>
              <a:defRPr sz="1809"/>
            </a:lvl6pPr>
            <a:lvl7pPr marL="2481508" indent="0">
              <a:buNone/>
              <a:defRPr sz="1809"/>
            </a:lvl7pPr>
            <a:lvl8pPr marL="2895092" indent="0">
              <a:buNone/>
              <a:defRPr sz="1809"/>
            </a:lvl8pPr>
            <a:lvl9pPr marL="3308675" indent="0">
              <a:buNone/>
              <a:defRPr sz="180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7" y="5367345"/>
            <a:ext cx="7315200" cy="804862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267"/>
            </a:lvl1pPr>
            <a:lvl2pPr marL="413585" indent="0">
              <a:buNone/>
              <a:defRPr sz="1086"/>
            </a:lvl2pPr>
            <a:lvl3pPr marL="827170" indent="0">
              <a:buNone/>
              <a:defRPr sz="995"/>
            </a:lvl3pPr>
            <a:lvl4pPr marL="1240754" indent="0">
              <a:buNone/>
              <a:defRPr sz="814"/>
            </a:lvl4pPr>
            <a:lvl5pPr marL="1654337" indent="0">
              <a:buNone/>
              <a:defRPr sz="814"/>
            </a:lvl5pPr>
            <a:lvl6pPr marL="2067922" indent="0">
              <a:buNone/>
              <a:defRPr sz="814"/>
            </a:lvl6pPr>
            <a:lvl7pPr marL="2481508" indent="0">
              <a:buNone/>
              <a:defRPr sz="814"/>
            </a:lvl7pPr>
            <a:lvl8pPr marL="2895092" indent="0">
              <a:buNone/>
              <a:defRPr sz="814"/>
            </a:lvl8pPr>
            <a:lvl9pPr marL="3308675" indent="0">
              <a:buNone/>
              <a:defRPr sz="8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13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6" y="1600204"/>
            <a:ext cx="10972800" cy="4525963"/>
          </a:xfrm>
          <a:prstGeom prst="rect">
            <a:avLst/>
          </a:prstGeom>
        </p:spPr>
        <p:txBody>
          <a:bodyPr vert="eaVert" lIns="91427" tIns="45714" rIns="91427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75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44452"/>
            <a:ext cx="2743200" cy="6081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4452"/>
            <a:ext cx="8042031" cy="6081713"/>
          </a:xfrm>
          <a:prstGeom prst="rect">
            <a:avLst/>
          </a:prstGeom>
        </p:spPr>
        <p:txBody>
          <a:bodyPr vert="eaVert" lIns="91427" tIns="45714" rIns="91427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01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3" y="6"/>
            <a:ext cx="10579100" cy="622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" y="6629645"/>
            <a:ext cx="4572000" cy="228361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buFont typeface="Symbol" pitchFamily="18" charset="2"/>
              <a:buNone/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/>
              <a:t>28.07.2007 - SUSY07, Karlsruhe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629645"/>
            <a:ext cx="7112000" cy="228361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buFont typeface="Symbol" pitchFamily="18" charset="2"/>
              <a:buNone/>
              <a:defRPr>
                <a:latin typeface="Times New Roman" pitchFamily="18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/>
              <a:t>D.Kcira, UCL/CP3: Determination of the Discovery Potential for Higgs Boson in MSSM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2" y="6629645"/>
            <a:ext cx="1219200" cy="228361"/>
          </a:xfrm>
          <a:prstGeom prst="rect">
            <a:avLst/>
          </a:prstGeom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53FEAD-D9E4-9F43-8293-DEABE98AA6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1A5A3-DBE9-4447-91AC-D14E1DEEC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697"/>
            <a:ext cx="9144000" cy="2388450"/>
          </a:xfrm>
          <a:prstGeom prst="rect">
            <a:avLst/>
          </a:prstGeom>
        </p:spPr>
        <p:txBody>
          <a:bodyPr anchor="b"/>
          <a:lstStyle>
            <a:lvl1pPr algn="ctr">
              <a:defRPr sz="5428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393521-6B6A-1646-A06C-34060D510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65"/>
            <a:ext cx="9144000" cy="16559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71"/>
            </a:lvl1pPr>
            <a:lvl2pPr marL="413642" indent="0" algn="ctr">
              <a:buNone/>
              <a:defRPr sz="1809"/>
            </a:lvl2pPr>
            <a:lvl3pPr marL="827283" indent="0" algn="ctr">
              <a:buNone/>
              <a:defRPr sz="1628"/>
            </a:lvl3pPr>
            <a:lvl4pPr marL="1240924" indent="0" algn="ctr">
              <a:buNone/>
              <a:defRPr sz="1448"/>
            </a:lvl4pPr>
            <a:lvl5pPr marL="1654565" indent="0" algn="ctr">
              <a:buNone/>
              <a:defRPr sz="1448"/>
            </a:lvl5pPr>
            <a:lvl6pPr marL="2068206" indent="0" algn="ctr">
              <a:buNone/>
              <a:defRPr sz="1448"/>
            </a:lvl6pPr>
            <a:lvl7pPr marL="2481847" indent="0" algn="ctr">
              <a:buNone/>
              <a:defRPr sz="1448"/>
            </a:lvl7pPr>
            <a:lvl8pPr marL="2895489" indent="0" algn="ctr">
              <a:buNone/>
              <a:defRPr sz="1448"/>
            </a:lvl8pPr>
            <a:lvl9pPr marL="3309130" indent="0" algn="ctr">
              <a:buNone/>
              <a:defRPr sz="1448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0BFB5C-9BAC-1A42-A1C2-CFED7427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90146-B7B9-ED47-A3D6-7EE87F5B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01858B-EE58-5B40-AE13-BA16B3C3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D9E8C-50C2-5D42-84E5-261B1964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4805"/>
            <a:ext cx="10515600" cy="132564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316740-33DB-4044-BF8E-606C1527A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451"/>
            <a:ext cx="10515600" cy="43517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FD9161-7A54-FA41-BEF5-F7992A0A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28EDD-E55F-314E-BCAC-B938B5B5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25B9B7-9971-734A-AE95-F2F5B166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2994C-4A6D-2142-8CD0-937A6833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40" y="1709116"/>
            <a:ext cx="10515600" cy="2853790"/>
          </a:xfrm>
          <a:prstGeom prst="rect">
            <a:avLst/>
          </a:prstGeom>
        </p:spPr>
        <p:txBody>
          <a:bodyPr anchor="b"/>
          <a:lstStyle>
            <a:lvl1pPr>
              <a:defRPr sz="5428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863541-5708-EF4C-80C3-60E5981F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40" y="4588759"/>
            <a:ext cx="10515600" cy="1500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1">
                <a:solidFill>
                  <a:schemeClr val="tx1">
                    <a:tint val="75000"/>
                  </a:schemeClr>
                </a:solidFill>
              </a:defRPr>
            </a:lvl1pPr>
            <a:lvl2pPr marL="413642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2pPr>
            <a:lvl3pPr marL="827283" indent="0">
              <a:buNone/>
              <a:defRPr sz="1628">
                <a:solidFill>
                  <a:schemeClr val="tx1">
                    <a:tint val="75000"/>
                  </a:schemeClr>
                </a:solidFill>
              </a:defRPr>
            </a:lvl3pPr>
            <a:lvl4pPr marL="1240924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4pPr>
            <a:lvl5pPr marL="1654565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5pPr>
            <a:lvl6pPr marL="2068206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6pPr>
            <a:lvl7pPr marL="2481847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7pPr>
            <a:lvl8pPr marL="2895489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8pPr>
            <a:lvl9pPr marL="3309130" indent="0">
              <a:buNone/>
              <a:defRPr sz="14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1932F2-6CE3-8C47-BF91-C30FEBA3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C6677-C879-FC40-B911-EE8C0F15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A4BC1D-3F75-C04A-99D9-7B4E4D3D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46E11-14FC-DD43-AFE5-57DA31C3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4805"/>
            <a:ext cx="10515600" cy="132564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D2D4E-AA72-9448-AE34-EA9F9AD7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451"/>
            <a:ext cx="5164015" cy="43517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C1E081-1493-CB44-A3E3-A687056DF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825451"/>
            <a:ext cx="5164016" cy="43517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7AAF6A-7DBE-A64F-9AE6-CB9EB9CF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82673A-7BC8-3344-8360-FCAFEFAC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C8D897-1175-F449-8511-1195BF3F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5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FBD4B-B0C8-D04B-B3E7-67983BAA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4805"/>
            <a:ext cx="10515600" cy="132564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8344FD-E224-C64D-BF98-78ACBF88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829"/>
            <a:ext cx="5158154" cy="822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1" b="1"/>
            </a:lvl1pPr>
            <a:lvl2pPr marL="413642" indent="0">
              <a:buNone/>
              <a:defRPr sz="1809" b="1"/>
            </a:lvl2pPr>
            <a:lvl3pPr marL="827283" indent="0">
              <a:buNone/>
              <a:defRPr sz="1628" b="1"/>
            </a:lvl3pPr>
            <a:lvl4pPr marL="1240924" indent="0">
              <a:buNone/>
              <a:defRPr sz="1448" b="1"/>
            </a:lvl4pPr>
            <a:lvl5pPr marL="1654565" indent="0">
              <a:buNone/>
              <a:defRPr sz="1448" b="1"/>
            </a:lvl5pPr>
            <a:lvl6pPr marL="2068206" indent="0">
              <a:buNone/>
              <a:defRPr sz="1448" b="1"/>
            </a:lvl6pPr>
            <a:lvl7pPr marL="2481847" indent="0">
              <a:buNone/>
              <a:defRPr sz="1448" b="1"/>
            </a:lvl7pPr>
            <a:lvl8pPr marL="2895489" indent="0">
              <a:buNone/>
              <a:defRPr sz="1448" b="1"/>
            </a:lvl8pPr>
            <a:lvl9pPr marL="3309130" indent="0">
              <a:buNone/>
              <a:defRPr sz="144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E711D7-1317-8D4C-9D43-8558FD97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4788"/>
            <a:ext cx="5158154" cy="3685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997DFE-8A05-DE4B-9349-A9E9C232D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829"/>
            <a:ext cx="5183553" cy="822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1" b="1"/>
            </a:lvl1pPr>
            <a:lvl2pPr marL="413642" indent="0">
              <a:buNone/>
              <a:defRPr sz="1809" b="1"/>
            </a:lvl2pPr>
            <a:lvl3pPr marL="827283" indent="0">
              <a:buNone/>
              <a:defRPr sz="1628" b="1"/>
            </a:lvl3pPr>
            <a:lvl4pPr marL="1240924" indent="0">
              <a:buNone/>
              <a:defRPr sz="1448" b="1"/>
            </a:lvl4pPr>
            <a:lvl5pPr marL="1654565" indent="0">
              <a:buNone/>
              <a:defRPr sz="1448" b="1"/>
            </a:lvl5pPr>
            <a:lvl6pPr marL="2068206" indent="0">
              <a:buNone/>
              <a:defRPr sz="1448" b="1"/>
            </a:lvl6pPr>
            <a:lvl7pPr marL="2481847" indent="0">
              <a:buNone/>
              <a:defRPr sz="1448" b="1"/>
            </a:lvl7pPr>
            <a:lvl8pPr marL="2895489" indent="0">
              <a:buNone/>
              <a:defRPr sz="1448" b="1"/>
            </a:lvl8pPr>
            <a:lvl9pPr marL="3309130" indent="0">
              <a:buNone/>
              <a:defRPr sz="144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1A1D81-CABF-444E-BEA4-142328A4A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4788"/>
            <a:ext cx="5183553" cy="3685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A10D2D-C9ED-C142-96FB-C16AF148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AABC9E-46E8-E547-9F49-FD8CBEC0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C78D19-9DFB-6B4C-BFE8-7E525251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71C98-9F46-3444-94E0-AAC4D6B2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4805"/>
            <a:ext cx="10515600" cy="132564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169CA2-CBE4-EF4F-BE98-72380194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C0A9E3-20A2-DD4A-B02E-EC711491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59782-60FD-5046-927E-AE23F5F3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 descr="Imperial_College_Logo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833" y="7"/>
            <a:ext cx="1187938" cy="8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1600204"/>
            <a:ext cx="10972800" cy="4525963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352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687CB9-5223-AA45-BD57-35BE6807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81F7F0-5C6E-6D47-B868-C26CF661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A9D2F6-B8B2-BC48-9A22-5BA1905F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33BF4-CE05-0647-ACDA-6EE1C965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6724"/>
            <a:ext cx="3931138" cy="1601397"/>
          </a:xfrm>
          <a:prstGeom prst="rect">
            <a:avLst/>
          </a:prstGeom>
        </p:spPr>
        <p:txBody>
          <a:bodyPr anchor="b"/>
          <a:lstStyle>
            <a:lvl1pPr>
              <a:defRPr sz="289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E4832-0A44-B541-99ED-463D34B2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8126"/>
            <a:ext cx="6172199" cy="4873130"/>
          </a:xfrm>
          <a:prstGeom prst="rect">
            <a:avLst/>
          </a:prstGeom>
        </p:spPr>
        <p:txBody>
          <a:bodyPr/>
          <a:lstStyle>
            <a:lvl1pPr>
              <a:defRPr sz="2895"/>
            </a:lvl1pPr>
            <a:lvl2pPr>
              <a:defRPr sz="2533"/>
            </a:lvl2pPr>
            <a:lvl3pPr>
              <a:defRPr sz="2171"/>
            </a:lvl3pPr>
            <a:lvl4pPr>
              <a:defRPr sz="1809"/>
            </a:lvl4pPr>
            <a:lvl5pPr>
              <a:defRPr sz="1809"/>
            </a:lvl5pPr>
            <a:lvl6pPr>
              <a:defRPr sz="1809"/>
            </a:lvl6pPr>
            <a:lvl7pPr>
              <a:defRPr sz="1809"/>
            </a:lvl7pPr>
            <a:lvl8pPr>
              <a:defRPr sz="1809"/>
            </a:lvl8pPr>
            <a:lvl9pPr>
              <a:defRPr sz="180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9162AB-3C45-984E-A0BD-7AFF67A8A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8121"/>
            <a:ext cx="3931138" cy="3810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8"/>
            </a:lvl1pPr>
            <a:lvl2pPr marL="413642" indent="0">
              <a:buNone/>
              <a:defRPr sz="1267"/>
            </a:lvl2pPr>
            <a:lvl3pPr marL="827283" indent="0">
              <a:buNone/>
              <a:defRPr sz="1086"/>
            </a:lvl3pPr>
            <a:lvl4pPr marL="1240924" indent="0">
              <a:buNone/>
              <a:defRPr sz="905"/>
            </a:lvl4pPr>
            <a:lvl5pPr marL="1654565" indent="0">
              <a:buNone/>
              <a:defRPr sz="905"/>
            </a:lvl5pPr>
            <a:lvl6pPr marL="2068206" indent="0">
              <a:buNone/>
              <a:defRPr sz="905"/>
            </a:lvl6pPr>
            <a:lvl7pPr marL="2481847" indent="0">
              <a:buNone/>
              <a:defRPr sz="905"/>
            </a:lvl7pPr>
            <a:lvl8pPr marL="2895489" indent="0">
              <a:buNone/>
              <a:defRPr sz="905"/>
            </a:lvl8pPr>
            <a:lvl9pPr marL="3309130" indent="0">
              <a:buNone/>
              <a:defRPr sz="9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7773A6-94FA-8841-BECD-348F10B9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C4364A-7D02-FE46-B1A7-AE1306A0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3444E3-D3D8-CD40-AE4C-8776A430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0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3842C-B1C1-0643-B700-E7327C77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6724"/>
            <a:ext cx="3931138" cy="1601397"/>
          </a:xfrm>
          <a:prstGeom prst="rect">
            <a:avLst/>
          </a:prstGeom>
        </p:spPr>
        <p:txBody>
          <a:bodyPr anchor="b"/>
          <a:lstStyle>
            <a:lvl1pPr>
              <a:defRPr sz="289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E086B6-AD05-334D-BF7E-C303252E3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8126"/>
            <a:ext cx="6172199" cy="4873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95"/>
            </a:lvl1pPr>
            <a:lvl2pPr marL="413642" indent="0">
              <a:buNone/>
              <a:defRPr sz="2533"/>
            </a:lvl2pPr>
            <a:lvl3pPr marL="827283" indent="0">
              <a:buNone/>
              <a:defRPr sz="2171"/>
            </a:lvl3pPr>
            <a:lvl4pPr marL="1240924" indent="0">
              <a:buNone/>
              <a:defRPr sz="1809"/>
            </a:lvl4pPr>
            <a:lvl5pPr marL="1654565" indent="0">
              <a:buNone/>
              <a:defRPr sz="1809"/>
            </a:lvl5pPr>
            <a:lvl6pPr marL="2068206" indent="0">
              <a:buNone/>
              <a:defRPr sz="1809"/>
            </a:lvl6pPr>
            <a:lvl7pPr marL="2481847" indent="0">
              <a:buNone/>
              <a:defRPr sz="1809"/>
            </a:lvl7pPr>
            <a:lvl8pPr marL="2895489" indent="0">
              <a:buNone/>
              <a:defRPr sz="1809"/>
            </a:lvl8pPr>
            <a:lvl9pPr marL="3309130" indent="0">
              <a:buNone/>
              <a:defRPr sz="1809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D4360B-E9F3-CF44-9D0F-4789B54B5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8121"/>
            <a:ext cx="3931138" cy="3810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8"/>
            </a:lvl1pPr>
            <a:lvl2pPr marL="413642" indent="0">
              <a:buNone/>
              <a:defRPr sz="1267"/>
            </a:lvl2pPr>
            <a:lvl3pPr marL="827283" indent="0">
              <a:buNone/>
              <a:defRPr sz="1086"/>
            </a:lvl3pPr>
            <a:lvl4pPr marL="1240924" indent="0">
              <a:buNone/>
              <a:defRPr sz="905"/>
            </a:lvl4pPr>
            <a:lvl5pPr marL="1654565" indent="0">
              <a:buNone/>
              <a:defRPr sz="905"/>
            </a:lvl5pPr>
            <a:lvl6pPr marL="2068206" indent="0">
              <a:buNone/>
              <a:defRPr sz="905"/>
            </a:lvl6pPr>
            <a:lvl7pPr marL="2481847" indent="0">
              <a:buNone/>
              <a:defRPr sz="905"/>
            </a:lvl7pPr>
            <a:lvl8pPr marL="2895489" indent="0">
              <a:buNone/>
              <a:defRPr sz="905"/>
            </a:lvl8pPr>
            <a:lvl9pPr marL="3309130" indent="0">
              <a:buNone/>
              <a:defRPr sz="9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3C10D-E400-BC46-A9F0-09238A61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42286A-0A9C-0C4D-9A7D-A4D34CA4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0EBD04-3CC9-4F47-B61C-D3C44788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40F58-7E24-3541-9A69-6D7E1946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4805"/>
            <a:ext cx="10515600" cy="132564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D237CA-F6BE-404C-87FC-030C60394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451"/>
            <a:ext cx="10515600" cy="43517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6238B-ABB0-BD41-AE3C-CF2CC646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958BA7-E44F-DF47-A4BF-B58BC59A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71B7B-9F54-064E-9DEE-A4D60B9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1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DEC494-CC1B-9247-B127-29DFDAD17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78" y="364805"/>
            <a:ext cx="2627924" cy="581242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615660-12D3-6C4E-9CBA-CBCE6740C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4805"/>
            <a:ext cx="7700107" cy="58124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65F1BA-602E-FB47-9CA2-C995B17E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7738D440-31DD-A543-B9DA-163DA516942B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5BBB1-E318-564C-B6A0-4EF85F2D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758"/>
            <a:ext cx="4114800" cy="36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B41F7E-FC22-014E-B123-26473940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758"/>
            <a:ext cx="2743200" cy="364802"/>
          </a:xfrm>
          <a:prstGeom prst="rect">
            <a:avLst/>
          </a:prstGeom>
        </p:spPr>
        <p:txBody>
          <a:bodyPr/>
          <a:lstStyle/>
          <a:p>
            <a:fld id="{AE9AB23E-3340-2045-88B1-2258D8D950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3" descr="Imperial_College_Logo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1772" y="7"/>
            <a:ext cx="1230923" cy="8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73" y="-24"/>
            <a:ext cx="9622725" cy="8127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13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 descr="Imperial_College_Logo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833" y="7"/>
            <a:ext cx="1187938" cy="8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8" y="4406903"/>
            <a:ext cx="10363200" cy="1362075"/>
          </a:xfrm>
        </p:spPr>
        <p:txBody>
          <a:bodyPr anchor="t"/>
          <a:lstStyle>
            <a:lvl1pPr algn="l">
              <a:defRPr sz="361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8" y="2906718"/>
            <a:ext cx="10363200" cy="1500186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1809"/>
            </a:lvl1pPr>
            <a:lvl2pPr marL="413585" indent="0">
              <a:buNone/>
              <a:defRPr sz="1628"/>
            </a:lvl2pPr>
            <a:lvl3pPr marL="827170" indent="0">
              <a:buNone/>
              <a:defRPr sz="1448"/>
            </a:lvl3pPr>
            <a:lvl4pPr marL="1240754" indent="0">
              <a:buNone/>
              <a:defRPr sz="1267"/>
            </a:lvl4pPr>
            <a:lvl5pPr marL="1654337" indent="0">
              <a:buNone/>
              <a:defRPr sz="1267"/>
            </a:lvl5pPr>
            <a:lvl6pPr marL="2067922" indent="0">
              <a:buNone/>
              <a:defRPr sz="1267"/>
            </a:lvl6pPr>
            <a:lvl7pPr marL="2481508" indent="0">
              <a:buNone/>
              <a:defRPr sz="1267"/>
            </a:lvl7pPr>
            <a:lvl8pPr marL="2895092" indent="0">
              <a:buNone/>
              <a:defRPr sz="1267"/>
            </a:lvl8pPr>
            <a:lvl9pPr marL="3308675" indent="0">
              <a:buNone/>
              <a:defRPr sz="1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52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3" descr="Imperial_College_Logo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833" y="7"/>
            <a:ext cx="1187938" cy="8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6" y="1600204"/>
            <a:ext cx="5392615" cy="4525963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533"/>
            </a:lvl1pPr>
            <a:lvl2pPr>
              <a:defRPr sz="2171"/>
            </a:lvl2pPr>
            <a:lvl3pPr>
              <a:defRPr sz="1809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4"/>
            <a:ext cx="5392615" cy="4525963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533"/>
            </a:lvl1pPr>
            <a:lvl2pPr>
              <a:defRPr sz="2171"/>
            </a:lvl2pPr>
            <a:lvl3pPr>
              <a:defRPr sz="1809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40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3" descr="Imperial_College_Logo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833" y="7"/>
            <a:ext cx="1187938" cy="8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2171" b="1"/>
            </a:lvl1pPr>
            <a:lvl2pPr marL="413585" indent="0">
              <a:buNone/>
              <a:defRPr sz="1809" b="1"/>
            </a:lvl2pPr>
            <a:lvl3pPr marL="827170" indent="0">
              <a:buNone/>
              <a:defRPr sz="1628" b="1"/>
            </a:lvl3pPr>
            <a:lvl4pPr marL="1240754" indent="0">
              <a:buNone/>
              <a:defRPr sz="1448" b="1"/>
            </a:lvl4pPr>
            <a:lvl5pPr marL="1654337" indent="0">
              <a:buNone/>
              <a:defRPr sz="1448" b="1"/>
            </a:lvl5pPr>
            <a:lvl6pPr marL="2067922" indent="0">
              <a:buNone/>
              <a:defRPr sz="1448" b="1"/>
            </a:lvl6pPr>
            <a:lvl7pPr marL="2481508" indent="0">
              <a:buNone/>
              <a:defRPr sz="1448" b="1"/>
            </a:lvl7pPr>
            <a:lvl8pPr marL="2895092" indent="0">
              <a:buNone/>
              <a:defRPr sz="1448" b="1"/>
            </a:lvl8pPr>
            <a:lvl9pPr marL="3308675" indent="0">
              <a:buNone/>
              <a:defRPr sz="1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1"/>
            <a:ext cx="5386754" cy="3951288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171"/>
            </a:lvl1pPr>
            <a:lvl2pPr>
              <a:defRPr sz="1809"/>
            </a:lvl2pPr>
            <a:lvl3pPr>
              <a:defRPr sz="1628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8" y="1535113"/>
            <a:ext cx="5388708" cy="639762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2171" b="1"/>
            </a:lvl1pPr>
            <a:lvl2pPr marL="413585" indent="0">
              <a:buNone/>
              <a:defRPr sz="1809" b="1"/>
            </a:lvl2pPr>
            <a:lvl3pPr marL="827170" indent="0">
              <a:buNone/>
              <a:defRPr sz="1628" b="1"/>
            </a:lvl3pPr>
            <a:lvl4pPr marL="1240754" indent="0">
              <a:buNone/>
              <a:defRPr sz="1448" b="1"/>
            </a:lvl4pPr>
            <a:lvl5pPr marL="1654337" indent="0">
              <a:buNone/>
              <a:defRPr sz="1448" b="1"/>
            </a:lvl5pPr>
            <a:lvl6pPr marL="2067922" indent="0">
              <a:buNone/>
              <a:defRPr sz="1448" b="1"/>
            </a:lvl6pPr>
            <a:lvl7pPr marL="2481508" indent="0">
              <a:buNone/>
              <a:defRPr sz="1448" b="1"/>
            </a:lvl7pPr>
            <a:lvl8pPr marL="2895092" indent="0">
              <a:buNone/>
              <a:defRPr sz="1448" b="1"/>
            </a:lvl8pPr>
            <a:lvl9pPr marL="3308675" indent="0">
              <a:buNone/>
              <a:defRPr sz="14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8" y="2174881"/>
            <a:ext cx="5388708" cy="3951288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171"/>
            </a:lvl1pPr>
            <a:lvl2pPr>
              <a:defRPr sz="1809"/>
            </a:lvl2pPr>
            <a:lvl3pPr>
              <a:defRPr sz="1628"/>
            </a:lvl3pPr>
            <a:lvl4pPr>
              <a:defRPr sz="1448"/>
            </a:lvl4pPr>
            <a:lvl5pPr>
              <a:defRPr sz="1448"/>
            </a:lvl5pPr>
            <a:lvl6pPr>
              <a:defRPr sz="1448"/>
            </a:lvl6pPr>
            <a:lvl7pPr>
              <a:defRPr sz="1448"/>
            </a:lvl7pPr>
            <a:lvl8pPr>
              <a:defRPr sz="1448"/>
            </a:lvl8pPr>
            <a:lvl9pPr>
              <a:defRPr sz="14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78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991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98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180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9" y="273059"/>
            <a:ext cx="6815015" cy="5853113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895"/>
            </a:lvl1pPr>
            <a:lvl2pPr>
              <a:defRPr sz="2533"/>
            </a:lvl2pPr>
            <a:lvl3pPr>
              <a:defRPr sz="2171"/>
            </a:lvl3pPr>
            <a:lvl4pPr>
              <a:defRPr sz="1809"/>
            </a:lvl4pPr>
            <a:lvl5pPr>
              <a:defRPr sz="1809"/>
            </a:lvl5pPr>
            <a:lvl6pPr>
              <a:defRPr sz="1809"/>
            </a:lvl6pPr>
            <a:lvl7pPr>
              <a:defRPr sz="1809"/>
            </a:lvl7pPr>
            <a:lvl8pPr>
              <a:defRPr sz="1809"/>
            </a:lvl8pPr>
            <a:lvl9pPr>
              <a:defRPr sz="18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9"/>
            <a:ext cx="4011247" cy="4691063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267"/>
            </a:lvl1pPr>
            <a:lvl2pPr marL="413585" indent="0">
              <a:buNone/>
              <a:defRPr sz="1086"/>
            </a:lvl2pPr>
            <a:lvl3pPr marL="827170" indent="0">
              <a:buNone/>
              <a:defRPr sz="995"/>
            </a:lvl3pPr>
            <a:lvl4pPr marL="1240754" indent="0">
              <a:buNone/>
              <a:defRPr sz="814"/>
            </a:lvl4pPr>
            <a:lvl5pPr marL="1654337" indent="0">
              <a:buNone/>
              <a:defRPr sz="814"/>
            </a:lvl5pPr>
            <a:lvl6pPr marL="2067922" indent="0">
              <a:buNone/>
              <a:defRPr sz="814"/>
            </a:lvl6pPr>
            <a:lvl7pPr marL="2481508" indent="0">
              <a:buNone/>
              <a:defRPr sz="814"/>
            </a:lvl7pPr>
            <a:lvl8pPr marL="2895092" indent="0">
              <a:buNone/>
              <a:defRPr sz="814"/>
            </a:lvl8pPr>
            <a:lvl9pPr marL="3308675" indent="0">
              <a:buNone/>
              <a:defRPr sz="8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01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549031" y="6521802"/>
            <a:ext cx="642969" cy="29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66" tIns="37612" rIns="76566" bIns="37612">
            <a:spAutoFit/>
          </a:bodyPr>
          <a:lstStyle/>
          <a:p>
            <a:pPr defTabSz="771269" eaLnBrk="0" hangingPunct="0">
              <a:buFontTx/>
              <a:buNone/>
            </a:pPr>
            <a:fld id="{07218828-A5EF-7A46-903F-16AFB4150A5A}" type="slidenum">
              <a:rPr lang="en-US" altLang="zh-CN" sz="1448" baseline="0" smtClean="0">
                <a:solidFill>
                  <a:schemeClr val="tx1"/>
                </a:solidFill>
              </a:rPr>
              <a:pPr defTabSz="771269" eaLnBrk="0" hangingPunct="0">
                <a:buFontTx/>
                <a:buNone/>
              </a:pPr>
              <a:t>‹Nº›</a:t>
            </a:fld>
            <a:endParaRPr lang="en-US" altLang="zh-CN" sz="1448" baseline="0" dirty="0">
              <a:solidFill>
                <a:schemeClr val="tx1"/>
              </a:solidFill>
            </a:endParaRPr>
          </a:p>
        </p:txBody>
      </p:sp>
      <p:sp useBgFill="1">
        <p:nvSpPr>
          <p:cNvPr id="2140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32987" y="4"/>
            <a:ext cx="9748775" cy="88828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FFFFFF"/>
            </a:outerShdw>
          </a:effectLst>
        </p:spPr>
        <p:txBody>
          <a:bodyPr vert="horz" wrap="square" lIns="84630" tIns="41574" rIns="84630" bIns="4157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zh-CN" dirty="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01079" y="6422826"/>
            <a:ext cx="156320" cy="31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372" tIns="38685" rIns="77372" bIns="38685">
            <a:spAutoFit/>
          </a:bodyPr>
          <a:lstStyle/>
          <a:p>
            <a:pPr defTabSz="771269" eaLnBrk="0" hangingPunct="0">
              <a:buFontTx/>
              <a:buNone/>
            </a:pPr>
            <a:endParaRPr lang="zh-CN" altLang="en-US" sz="1538">
              <a:solidFill>
                <a:schemeClr val="tx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77126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57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77126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57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-109" charset="-128"/>
          <a:cs typeface="ＭＳ Ｐゴシック" pitchFamily="-109" charset="-128"/>
        </a:defRPr>
      </a:lvl2pPr>
      <a:lvl3pPr algn="ctr" defTabSz="77126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57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-109" charset="-128"/>
          <a:cs typeface="ＭＳ Ｐゴシック" pitchFamily="-109" charset="-128"/>
        </a:defRPr>
      </a:lvl3pPr>
      <a:lvl4pPr algn="ctr" defTabSz="77126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57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-109" charset="-128"/>
          <a:cs typeface="ＭＳ Ｐゴシック" pitchFamily="-109" charset="-128"/>
        </a:defRPr>
      </a:lvl4pPr>
      <a:lvl5pPr algn="ctr" defTabSz="77126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57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-109" charset="-128"/>
          <a:cs typeface="ＭＳ Ｐゴシック" pitchFamily="-109" charset="-128"/>
        </a:defRPr>
      </a:lvl5pPr>
      <a:lvl6pPr marL="413585" algn="ctr" defTabSz="7740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95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827170" algn="ctr" defTabSz="7740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95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240754" algn="ctr" defTabSz="7740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95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654337" algn="ctr" defTabSz="7740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95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38418" indent="-238418" algn="l" defTabSz="771269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533" b="1">
          <a:solidFill>
            <a:srgbClr val="FC0128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77374" indent="-191022" algn="l" defTabSz="771269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80"/>
        </a:buClr>
        <a:buSzPct val="100000"/>
        <a:buChar char="•"/>
        <a:defRPr sz="1990" b="1">
          <a:solidFill>
            <a:srgbClr val="000080"/>
          </a:solidFill>
          <a:latin typeface="+mn-lt"/>
          <a:ea typeface="ＭＳ Ｐゴシック" pitchFamily="-109" charset="-128"/>
        </a:defRPr>
      </a:lvl2pPr>
      <a:lvl3pPr marL="963727" indent="-189585" algn="l" defTabSz="771269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990">
          <a:solidFill>
            <a:srgbClr val="005400"/>
          </a:solidFill>
          <a:latin typeface="+mn-lt"/>
          <a:ea typeface="ＭＳ Ｐゴシック" pitchFamily="-109" charset="-128"/>
        </a:defRPr>
      </a:lvl3pPr>
      <a:lvl4pPr marL="1302684" indent="-142190" algn="l" defTabSz="771269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538" b="1">
          <a:solidFill>
            <a:srgbClr val="DC0081"/>
          </a:solidFill>
          <a:latin typeface="+mn-lt"/>
          <a:ea typeface="ＭＳ Ｐゴシック" pitchFamily="-109" charset="-128"/>
        </a:defRPr>
      </a:lvl4pPr>
      <a:lvl5pPr marL="1690472" indent="-142190" algn="l" defTabSz="771269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538">
          <a:solidFill>
            <a:schemeClr val="tx2"/>
          </a:solidFill>
          <a:latin typeface="+mn-lt"/>
          <a:ea typeface="ＭＳ Ｐゴシック" pitchFamily="-109" charset="-128"/>
        </a:defRPr>
      </a:lvl5pPr>
      <a:lvl6pPr marL="2106696" indent="-145042" algn="l" defTabSz="774034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538">
          <a:solidFill>
            <a:schemeClr val="tx2"/>
          </a:solidFill>
          <a:latin typeface="+mn-lt"/>
        </a:defRPr>
      </a:lvl6pPr>
      <a:lvl7pPr marL="2520281" indent="-145042" algn="l" defTabSz="774034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538">
          <a:solidFill>
            <a:schemeClr val="tx2"/>
          </a:solidFill>
          <a:latin typeface="+mn-lt"/>
        </a:defRPr>
      </a:lvl7pPr>
      <a:lvl8pPr marL="2933866" indent="-145042" algn="l" defTabSz="774034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538">
          <a:solidFill>
            <a:schemeClr val="tx2"/>
          </a:solidFill>
          <a:latin typeface="+mn-lt"/>
        </a:defRPr>
      </a:lvl8pPr>
      <a:lvl9pPr marL="3347450" indent="-145042" algn="l" defTabSz="774034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538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1pPr>
      <a:lvl2pPr marL="413585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2pPr>
      <a:lvl3pPr marL="827170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3pPr>
      <a:lvl4pPr marL="1240754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654337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2067922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481508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2895092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308675" algn="l" defTabSz="827170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BCAB9DF-48D1-1D97-B6C5-4CBC6EE3E9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49031" y="6521802"/>
            <a:ext cx="642969" cy="29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566" tIns="37612" rIns="76566" bIns="37612">
            <a:spAutoFit/>
          </a:bodyPr>
          <a:lstStyle/>
          <a:p>
            <a:pPr defTabSz="771269" eaLnBrk="0" hangingPunct="0">
              <a:buFontTx/>
              <a:buNone/>
            </a:pPr>
            <a:fld id="{07218828-A5EF-7A46-903F-16AFB4150A5A}" type="slidenum">
              <a:rPr lang="en-US" altLang="zh-CN" sz="1448" baseline="0" smtClean="0">
                <a:solidFill>
                  <a:schemeClr val="bg1"/>
                </a:solidFill>
              </a:rPr>
              <a:pPr defTabSz="771269" eaLnBrk="0" hangingPunct="0">
                <a:buFontTx/>
                <a:buNone/>
              </a:pPr>
              <a:t>‹Nº›</a:t>
            </a:fld>
            <a:endParaRPr lang="en-US" altLang="zh-CN" sz="1448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0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827283" rtl="0" eaLnBrk="1" latinLnBrk="0" hangingPunct="1">
        <a:lnSpc>
          <a:spcPct val="90000"/>
        </a:lnSpc>
        <a:spcBef>
          <a:spcPct val="0"/>
        </a:spcBef>
        <a:buNone/>
        <a:defRPr sz="39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821" indent="-206821" algn="l" defTabSz="827283" rtl="0" eaLnBrk="1" latinLnBrk="0" hangingPunct="1">
        <a:lnSpc>
          <a:spcPct val="90000"/>
        </a:lnSpc>
        <a:spcBef>
          <a:spcPts val="905"/>
        </a:spcBef>
        <a:buFont typeface="Arial" panose="020B0604020202020204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1pPr>
      <a:lvl2pPr marL="620461" indent="-206821" algn="l" defTabSz="827283" rtl="0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2171" kern="1200">
          <a:solidFill>
            <a:schemeClr val="tx1"/>
          </a:solidFill>
          <a:latin typeface="+mn-lt"/>
          <a:ea typeface="+mn-ea"/>
          <a:cs typeface="+mn-cs"/>
        </a:defRPr>
      </a:lvl2pPr>
      <a:lvl3pPr marL="1034103" indent="-206821" algn="l" defTabSz="827283" rtl="0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3pPr>
      <a:lvl4pPr marL="1447744" indent="-206821" algn="l" defTabSz="827283" rtl="0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861386" indent="-206821" algn="l" defTabSz="827283" rtl="0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2275027" indent="-206821" algn="l" defTabSz="827283" rtl="0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688668" indent="-206821" algn="l" defTabSz="827283" rtl="0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3102309" indent="-206821" algn="l" defTabSz="827283" rtl="0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515950" indent="-206821" algn="l" defTabSz="827283" rtl="0" eaLnBrk="1" latinLnBrk="0" hangingPunct="1">
        <a:lnSpc>
          <a:spcPct val="90000"/>
        </a:lnSpc>
        <a:spcBef>
          <a:spcPts val="452"/>
        </a:spcBef>
        <a:buFont typeface="Arial" panose="020B0604020202020204" pitchFamily="34" charset="0"/>
        <a:buChar char="•"/>
        <a:defRPr sz="16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1pPr>
      <a:lvl2pPr marL="413642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2pPr>
      <a:lvl3pPr marL="827283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3pPr>
      <a:lvl4pPr marL="1240924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654565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2068206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481847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2895489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309130" algn="l" defTabSz="82728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648" y="4308181"/>
            <a:ext cx="6599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Alejandro Reina Conde, INFN </a:t>
            </a:r>
            <a:r>
              <a:rPr lang="en-US" sz="2400" dirty="0" err="1">
                <a:solidFill>
                  <a:schemeClr val="bg1"/>
                </a:solidFill>
              </a:rPr>
              <a:t>Sezione</a:t>
            </a:r>
            <a:r>
              <a:rPr lang="en-US" sz="2400" dirty="0">
                <a:solidFill>
                  <a:schemeClr val="bg1"/>
                </a:solidFill>
              </a:rPr>
              <a:t> di Bologna</a:t>
            </a:r>
          </a:p>
          <a:p>
            <a:r>
              <a:rPr lang="en-US" sz="2400" dirty="0">
                <a:solidFill>
                  <a:schemeClr val="bg1"/>
                </a:solidFill>
              </a:rPr>
              <a:t>Alberto Oliva, INFN </a:t>
            </a:r>
            <a:r>
              <a:rPr lang="en-US" sz="2400" dirty="0" err="1">
                <a:solidFill>
                  <a:schemeClr val="bg1"/>
                </a:solidFill>
              </a:rPr>
              <a:t>Sezione</a:t>
            </a:r>
            <a:r>
              <a:rPr lang="en-US" sz="2400" dirty="0">
                <a:solidFill>
                  <a:schemeClr val="bg1"/>
                </a:solidFill>
              </a:rPr>
              <a:t> di Bologna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9242" y="5586833"/>
            <a:ext cx="45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Thursday 30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of November,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B41666-0912-6D9C-FA45-559C6BFA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8" y="72141"/>
            <a:ext cx="2446361" cy="17288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00768A1-DE54-333B-DCD5-0C93155356F5}"/>
              </a:ext>
            </a:extLst>
          </p:cNvPr>
          <p:cNvSpPr txBox="1"/>
          <p:nvPr/>
        </p:nvSpPr>
        <p:spPr>
          <a:xfrm>
            <a:off x="2155391" y="2066351"/>
            <a:ext cx="827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NAIA/AMS-02 Italy Meeting:</a:t>
            </a:r>
          </a:p>
          <a:p>
            <a:pPr algn="ctr"/>
            <a:r>
              <a:rPr lang="en-US" sz="3600" b="1" i="0" u="none" strike="noStrike" dirty="0">
                <a:solidFill>
                  <a:srgbClr val="1A63A0"/>
                </a:solidFill>
                <a:effectLst/>
              </a:rPr>
              <a:t>Status of Light Ions Analysis</a:t>
            </a:r>
          </a:p>
          <a:p>
            <a:pPr algn="ctr"/>
            <a:r>
              <a:rPr lang="en-US" sz="3600" b="1" dirty="0">
                <a:solidFill>
                  <a:srgbClr val="1A63A0"/>
                </a:solidFill>
              </a:rPr>
              <a:t> Li, Be, B, C, N &amp; 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37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B9AAEEE-C7E0-D0A1-E4F2-EC5B7CCF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2741045" y="-1982864"/>
            <a:ext cx="6276108" cy="1140561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5B3B2765-EC3C-A227-050C-F92E81F70D31}"/>
              </a:ext>
            </a:extLst>
          </p:cNvPr>
          <p:cNvSpPr txBox="1"/>
          <p:nvPr/>
        </p:nvSpPr>
        <p:spPr>
          <a:xfrm>
            <a:off x="2872537" y="1897779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BO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MIT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Perugia/Rome2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C8D3DC1-9E76-61B6-EB35-A7CF6F109217}"/>
              </a:ext>
            </a:extLst>
          </p:cNvPr>
          <p:cNvSpPr txBox="1"/>
          <p:nvPr/>
        </p:nvSpPr>
        <p:spPr>
          <a:xfrm>
            <a:off x="1217030" y="110595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88DA3C4-2D32-21EC-3D61-78EE808F971D}"/>
              </a:ext>
            </a:extLst>
          </p:cNvPr>
          <p:cNvSpPr txBox="1"/>
          <p:nvPr/>
        </p:nvSpPr>
        <p:spPr>
          <a:xfrm>
            <a:off x="2776846" y="1105955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19B0948-D610-6DEF-7DC3-5AD1808B63BE}"/>
              </a:ext>
            </a:extLst>
          </p:cNvPr>
          <p:cNvSpPr txBox="1"/>
          <p:nvPr/>
        </p:nvSpPr>
        <p:spPr>
          <a:xfrm>
            <a:off x="4623402" y="11059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6184925-8C9D-F79F-83F9-F4874F5CE50C}"/>
              </a:ext>
            </a:extLst>
          </p:cNvPr>
          <p:cNvSpPr txBox="1"/>
          <p:nvPr/>
        </p:nvSpPr>
        <p:spPr>
          <a:xfrm>
            <a:off x="6412446" y="11059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F117B56-0C6A-E62D-006C-FBAECE3B4FBC}"/>
              </a:ext>
            </a:extLst>
          </p:cNvPr>
          <p:cNvSpPr txBox="1"/>
          <p:nvPr/>
        </p:nvSpPr>
        <p:spPr>
          <a:xfrm>
            <a:off x="8201490" y="1105955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2386A7E-58E1-AEB8-EC0B-2785F0CEAA3E}"/>
              </a:ext>
            </a:extLst>
          </p:cNvPr>
          <p:cNvSpPr txBox="1"/>
          <p:nvPr/>
        </p:nvSpPr>
        <p:spPr>
          <a:xfrm>
            <a:off x="10052562" y="1105955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99FC1ECF-B30B-3FB1-A8FB-369F34FD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Average vs MIT vs PG/Rome2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D362EB-D106-F77A-808C-AE3F4051BF93}"/>
              </a:ext>
            </a:extLst>
          </p:cNvPr>
          <p:cNvSpPr txBox="1"/>
          <p:nvPr/>
        </p:nvSpPr>
        <p:spPr>
          <a:xfrm>
            <a:off x="1390056" y="3704977"/>
            <a:ext cx="1386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MIT total error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AEFE129-4B0D-717D-DA4F-C2FC88E2C9A7}"/>
              </a:ext>
            </a:extLst>
          </p:cNvPr>
          <p:cNvCxnSpPr/>
          <p:nvPr/>
        </p:nvCxnSpPr>
        <p:spPr bwMode="auto">
          <a:xfrm>
            <a:off x="1250150" y="3858866"/>
            <a:ext cx="1618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3979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65EAC-9A81-CC62-B903-CF27C3E3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Data/&lt;Data&gt; Corrections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94431C-C944-75A1-9F13-231347E3663B}"/>
              </a:ext>
            </a:extLst>
          </p:cNvPr>
          <p:cNvSpPr txBox="1"/>
          <p:nvPr/>
        </p:nvSpPr>
        <p:spPr>
          <a:xfrm>
            <a:off x="794729" y="1316634"/>
            <a:ext cx="108167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Helvetica" pitchFamily="2" charset="0"/>
              </a:rPr>
              <a:t>Correct the average acceptance by all the Data/Data corrections.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latin typeface="Helvetica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latin typeface="Helvetica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latin typeface="Helvetica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endParaRPr lang="en-US" b="1" dirty="0"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endParaRPr lang="en-US" b="1" dirty="0"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endParaRPr lang="en-US" b="1" dirty="0"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endParaRPr lang="en-US" b="1" dirty="0">
              <a:latin typeface="Helvetica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latin typeface="Helvetica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latin typeface="Helvetica" pitchFamily="2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Helvetica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43EF1A-2CEB-94F0-406F-334938AF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582270" y="-1559372"/>
            <a:ext cx="4330805" cy="113159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98EA24-A739-EB3D-84A8-4F195D7A12D0}"/>
              </a:ext>
            </a:extLst>
          </p:cNvPr>
          <p:cNvSpPr txBox="1"/>
          <p:nvPr/>
        </p:nvSpPr>
        <p:spPr>
          <a:xfrm>
            <a:off x="1254429" y="2307772"/>
            <a:ext cx="424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Tracker Data/&lt;Data&gt; correction for Carbon</a:t>
            </a:r>
          </a:p>
        </p:txBody>
      </p:sp>
      <p:pic>
        <p:nvPicPr>
          <p:cNvPr id="7" name="Picture 5" descr="acceptance_BR_formula.png">
            <a:extLst>
              <a:ext uri="{FF2B5EF4-FFF2-40B4-BE49-F238E27FC236}">
                <a16:creationId xmlns:a16="http://schemas.microsoft.com/office/drawing/2014/main" id="{8A44E2BD-87D6-5A72-8D82-238D033AA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37" y="1157033"/>
            <a:ext cx="2786923" cy="9610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9737462-66B5-AAC6-A877-6EBF074ABE05}"/>
              </a:ext>
            </a:extLst>
          </p:cNvPr>
          <p:cNvSpPr txBox="1"/>
          <p:nvPr/>
        </p:nvSpPr>
        <p:spPr>
          <a:xfrm>
            <a:off x="10865547" y="1685344"/>
            <a:ext cx="393319" cy="323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723BC3-2C65-D955-34CE-E5BDD3E5EBD5}"/>
              </a:ext>
            </a:extLst>
          </p:cNvPr>
          <p:cNvSpPr txBox="1"/>
          <p:nvPr/>
        </p:nvSpPr>
        <p:spPr>
          <a:xfrm>
            <a:off x="10785660" y="1575813"/>
            <a:ext cx="44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11y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5AEC27-E8C2-02D5-2968-3618D1F6462E}"/>
              </a:ext>
            </a:extLst>
          </p:cNvPr>
          <p:cNvSpPr txBox="1"/>
          <p:nvPr/>
        </p:nvSpPr>
        <p:spPr>
          <a:xfrm>
            <a:off x="9594555" y="1423903"/>
            <a:ext cx="302367" cy="213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213FED-9E9C-0AE6-F856-A470DFFAD9F2}"/>
              </a:ext>
            </a:extLst>
          </p:cNvPr>
          <p:cNvSpPr txBox="1"/>
          <p:nvPr/>
        </p:nvSpPr>
        <p:spPr>
          <a:xfrm>
            <a:off x="9471619" y="1384539"/>
            <a:ext cx="51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11y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5B85E4-277D-84AE-57C5-34EE557FF2DF}"/>
              </a:ext>
            </a:extLst>
          </p:cNvPr>
          <p:cNvSpPr txBox="1"/>
          <p:nvPr/>
        </p:nvSpPr>
        <p:spPr>
          <a:xfrm rot="2354306">
            <a:off x="10714447" y="474854"/>
            <a:ext cx="150073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231644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151DE-2395-696A-F23C-F1F8C8DA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Unfolding vs Time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A53E1EF-FEB1-8A68-EE4C-A3859FFFC1DD}"/>
              </a:ext>
            </a:extLst>
          </p:cNvPr>
          <p:cNvSpPr txBox="1"/>
          <p:nvPr/>
        </p:nvSpPr>
        <p:spPr>
          <a:xfrm>
            <a:off x="280057" y="675613"/>
            <a:ext cx="10601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800000"/>
                </a:solidFill>
              </a:rPr>
              <a:t>The flux model for each Bartels is given by the best-fit flux model obtained from the average flux forward unfolding method multiplied by a parametrization of the Φ</a:t>
            </a:r>
            <a:r>
              <a:rPr lang="en-US" b="1" baseline="30000" dirty="0">
                <a:solidFill>
                  <a:srgbClr val="800000"/>
                </a:solidFill>
              </a:rPr>
              <a:t>BR</a:t>
            </a:r>
            <a:r>
              <a:rPr lang="en-US" b="1" dirty="0">
                <a:solidFill>
                  <a:srgbClr val="800000"/>
                </a:solidFill>
              </a:rPr>
              <a:t>/Φ</a:t>
            </a:r>
            <a:r>
              <a:rPr lang="en-US" b="1" baseline="30000" dirty="0">
                <a:solidFill>
                  <a:srgbClr val="800000"/>
                </a:solidFill>
              </a:rPr>
              <a:t>AVG</a:t>
            </a:r>
            <a:r>
              <a:rPr lang="en-US" b="1" dirty="0">
                <a:solidFill>
                  <a:srgbClr val="800000"/>
                </a:solidFill>
              </a:rPr>
              <a:t> ratio by a spline allowed to fluctuate only at low rigidities. </a:t>
            </a:r>
          </a:p>
          <a:p>
            <a:pPr algn="just"/>
            <a:endParaRPr lang="en-US" b="1" dirty="0">
              <a:solidFill>
                <a:srgbClr val="800000"/>
              </a:solidFill>
            </a:endParaRPr>
          </a:p>
          <a:p>
            <a:pPr algn="just"/>
            <a:r>
              <a:rPr lang="en-US" b="1" dirty="0">
                <a:solidFill>
                  <a:srgbClr val="800000"/>
                </a:solidFill>
              </a:rPr>
              <a:t>This effectively allows to study the solar modulation effects on the unfolding.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C0FA7A-4DC8-A8CD-A334-90FC3226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837925" y="1246484"/>
            <a:ext cx="4419363" cy="60967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6AB6A6-1B9D-EDF2-9618-FB2A0B6A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852900" y="1233560"/>
            <a:ext cx="4487464" cy="61907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E41C83-C65B-ADEA-6D3E-E5500FD8FFA7}"/>
              </a:ext>
            </a:extLst>
          </p:cNvPr>
          <p:cNvSpPr txBox="1"/>
          <p:nvPr/>
        </p:nvSpPr>
        <p:spPr>
          <a:xfrm>
            <a:off x="4740470" y="2299594"/>
            <a:ext cx="1095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s-E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A05AF2-DA02-7440-B4F6-FA4B9B80861F}"/>
              </a:ext>
            </a:extLst>
          </p:cNvPr>
          <p:cNvSpPr txBox="1"/>
          <p:nvPr/>
        </p:nvSpPr>
        <p:spPr>
          <a:xfrm>
            <a:off x="10605500" y="2299594"/>
            <a:ext cx="1754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s-E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930017-A027-1A4C-C2C4-5E6991FF67EC}"/>
              </a:ext>
            </a:extLst>
          </p:cNvPr>
          <p:cNvSpPr txBox="1"/>
          <p:nvPr/>
        </p:nvSpPr>
        <p:spPr>
          <a:xfrm>
            <a:off x="10605500" y="3579996"/>
            <a:ext cx="1754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s-E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A1648B-5AE3-9EDB-C548-A39A786613F7}"/>
              </a:ext>
            </a:extLst>
          </p:cNvPr>
          <p:cNvSpPr txBox="1"/>
          <p:nvPr/>
        </p:nvSpPr>
        <p:spPr>
          <a:xfrm>
            <a:off x="10605500" y="4776905"/>
            <a:ext cx="1754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E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12EDDF-711E-30C8-74E6-141D785BC582}"/>
              </a:ext>
            </a:extLst>
          </p:cNvPr>
          <p:cNvSpPr txBox="1"/>
          <p:nvPr/>
        </p:nvSpPr>
        <p:spPr>
          <a:xfrm>
            <a:off x="4737976" y="3506929"/>
            <a:ext cx="1095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AE811C8-AFB0-0D06-7E9A-84D6A4A9F7EC}"/>
              </a:ext>
            </a:extLst>
          </p:cNvPr>
          <p:cNvSpPr txBox="1"/>
          <p:nvPr/>
        </p:nvSpPr>
        <p:spPr>
          <a:xfrm>
            <a:off x="4737977" y="4714264"/>
            <a:ext cx="1095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584D321-81D5-10FE-C267-37CE68BB6D7D}"/>
              </a:ext>
            </a:extLst>
          </p:cNvPr>
          <p:cNvSpPr txBox="1"/>
          <p:nvPr/>
        </p:nvSpPr>
        <p:spPr>
          <a:xfrm rot="2354306">
            <a:off x="10714447" y="474854"/>
            <a:ext cx="150073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5804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5DBAC003-BF52-2577-B2B9-EEFFE874CD2B}"/>
              </a:ext>
            </a:extLst>
          </p:cNvPr>
          <p:cNvSpPr txBox="1"/>
          <p:nvPr/>
        </p:nvSpPr>
        <p:spPr>
          <a:xfrm>
            <a:off x="435429" y="159657"/>
            <a:ext cx="11524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Statistical Error (it is time dependent too)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Systematics Time dependent error (data/data + unfolding sampling + matrix resolution + rigidity scale)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Systematics Time independent error (raw acceptance + data/MC + background)</a:t>
            </a:r>
          </a:p>
          <a:p>
            <a:r>
              <a:rPr lang="en-US" b="1" dirty="0">
                <a:solidFill>
                  <a:srgbClr val="002060"/>
                </a:solidFill>
              </a:rPr>
              <a:t>	XS and partial XS TOI errors were not added to the systematics time independent.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A57B91E-40E9-3C8D-BA8D-51FFB284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1" y="1568356"/>
            <a:ext cx="4768795" cy="555939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0F1308CB-7311-D0A9-338C-A69D8C46BA61}"/>
              </a:ext>
            </a:extLst>
          </p:cNvPr>
          <p:cNvSpPr txBox="1"/>
          <p:nvPr/>
        </p:nvSpPr>
        <p:spPr>
          <a:xfrm>
            <a:off x="4162742" y="148936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Lithium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2EF0058-5BBD-C106-A563-39A2B434F4EF}"/>
              </a:ext>
            </a:extLst>
          </p:cNvPr>
          <p:cNvSpPr txBox="1"/>
          <p:nvPr/>
        </p:nvSpPr>
        <p:spPr>
          <a:xfrm>
            <a:off x="1898236" y="1907440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[1.92-2.15] GV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6CADDC3-913F-0D2E-9406-2B00751F673E}"/>
              </a:ext>
            </a:extLst>
          </p:cNvPr>
          <p:cNvSpPr txBox="1"/>
          <p:nvPr/>
        </p:nvSpPr>
        <p:spPr>
          <a:xfrm>
            <a:off x="1898236" y="2841321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2.67</a:t>
            </a:r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-2.97] GV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2026637-22E5-A2AA-20DF-33D375C9358C}"/>
              </a:ext>
            </a:extLst>
          </p:cNvPr>
          <p:cNvSpPr txBox="1"/>
          <p:nvPr/>
        </p:nvSpPr>
        <p:spPr>
          <a:xfrm>
            <a:off x="1898236" y="3744640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[4.43-4.88] GV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2979896-1DC9-2191-9647-27D033E96B25}"/>
              </a:ext>
            </a:extLst>
          </p:cNvPr>
          <p:cNvSpPr txBox="1"/>
          <p:nvPr/>
        </p:nvSpPr>
        <p:spPr>
          <a:xfrm>
            <a:off x="1898236" y="4600788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[7.09-7.76] GV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CB2CCCD-70D9-AE21-732F-01DE75B00BB9}"/>
              </a:ext>
            </a:extLst>
          </p:cNvPr>
          <p:cNvSpPr txBox="1"/>
          <p:nvPr/>
        </p:nvSpPr>
        <p:spPr>
          <a:xfrm>
            <a:off x="1898236" y="5554150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[18-19.5] GV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80D941C6-069C-BC8B-5F7F-E2CBB37D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7600" y="1568357"/>
            <a:ext cx="4768795" cy="5559388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715108D4-3C3D-3B80-0DEB-D78DAE115003}"/>
              </a:ext>
            </a:extLst>
          </p:cNvPr>
          <p:cNvSpPr txBox="1"/>
          <p:nvPr/>
        </p:nvSpPr>
        <p:spPr>
          <a:xfrm>
            <a:off x="9795582" y="148936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Carbon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BA7BF29-2D5E-EC73-6C42-92800B3AFDA9}"/>
              </a:ext>
            </a:extLst>
          </p:cNvPr>
          <p:cNvSpPr txBox="1"/>
          <p:nvPr/>
        </p:nvSpPr>
        <p:spPr>
          <a:xfrm>
            <a:off x="7424895" y="1907440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[1.92-2.15] GV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772C365-2362-0208-AB6D-F92375D7421E}"/>
              </a:ext>
            </a:extLst>
          </p:cNvPr>
          <p:cNvSpPr txBox="1"/>
          <p:nvPr/>
        </p:nvSpPr>
        <p:spPr>
          <a:xfrm>
            <a:off x="7424895" y="2841321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2.67</a:t>
            </a:r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-2.97] GV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28ECDC1-02AA-536F-5606-74A56841D3D5}"/>
              </a:ext>
            </a:extLst>
          </p:cNvPr>
          <p:cNvSpPr txBox="1"/>
          <p:nvPr/>
        </p:nvSpPr>
        <p:spPr>
          <a:xfrm>
            <a:off x="7424895" y="3744640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[4.43-4.88] GV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F5F3DD4-3DF4-A5EC-E1CB-B757DC65A105}"/>
              </a:ext>
            </a:extLst>
          </p:cNvPr>
          <p:cNvSpPr txBox="1"/>
          <p:nvPr/>
        </p:nvSpPr>
        <p:spPr>
          <a:xfrm>
            <a:off x="7424895" y="4600788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[7.09-7.76] GV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63DF51A5-0F19-7D1F-E544-77775C59D524}"/>
              </a:ext>
            </a:extLst>
          </p:cNvPr>
          <p:cNvSpPr txBox="1"/>
          <p:nvPr/>
        </p:nvSpPr>
        <p:spPr>
          <a:xfrm>
            <a:off x="7424895" y="5554150"/>
            <a:ext cx="22388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[18-19.5] GV</a:t>
            </a:r>
          </a:p>
        </p:txBody>
      </p:sp>
    </p:spTree>
    <p:extLst>
      <p:ext uri="{BB962C8B-B14F-4D97-AF65-F5344CB8AC3E}">
        <p14:creationId xmlns:p14="http://schemas.microsoft.com/office/powerpoint/2010/main" val="353996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41DCED-C317-F1B8-791F-6F09E2F7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659057" y="635459"/>
            <a:ext cx="4846950" cy="660630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CF3032-9E50-E851-88A8-897443D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29688"/>
            <a:ext cx="4846951" cy="6606302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78F5A7AE-A49D-74F3-921E-7218032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Comparison: Lithium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B5B916-4526-74B3-B759-5C1400E418B9}"/>
              </a:ext>
            </a:extLst>
          </p:cNvPr>
          <p:cNvSpPr txBox="1"/>
          <p:nvPr/>
        </p:nvSpPr>
        <p:spPr>
          <a:xfrm>
            <a:off x="756619" y="1324697"/>
            <a:ext cx="17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[1.92 - 2.15] GV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11DE8EF-8C94-6389-1E3D-3639F0CE8998}"/>
              </a:ext>
            </a:extLst>
          </p:cNvPr>
          <p:cNvSpPr txBox="1"/>
          <p:nvPr/>
        </p:nvSpPr>
        <p:spPr>
          <a:xfrm>
            <a:off x="6721087" y="1318927"/>
            <a:ext cx="187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[2.15 - 2.40] GV</a:t>
            </a:r>
          </a:p>
        </p:txBody>
      </p:sp>
    </p:spTree>
    <p:extLst>
      <p:ext uri="{BB962C8B-B14F-4D97-AF65-F5344CB8AC3E}">
        <p14:creationId xmlns:p14="http://schemas.microsoft.com/office/powerpoint/2010/main" val="90057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41DCED-C317-F1B8-791F-6F09E2F7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659057" y="635460"/>
            <a:ext cx="4846950" cy="66062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CF3032-9E50-E851-88A8-897443D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29688"/>
            <a:ext cx="4846951" cy="6606301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78F5A7AE-A49D-74F3-921E-7218032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Comparison: Beryllium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B5B916-4526-74B3-B759-5C1400E418B9}"/>
              </a:ext>
            </a:extLst>
          </p:cNvPr>
          <p:cNvSpPr txBox="1"/>
          <p:nvPr/>
        </p:nvSpPr>
        <p:spPr>
          <a:xfrm>
            <a:off x="756619" y="1324697"/>
            <a:ext cx="17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[1.92 - 2.15] GV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11DE8EF-8C94-6389-1E3D-3639F0CE8998}"/>
              </a:ext>
            </a:extLst>
          </p:cNvPr>
          <p:cNvSpPr txBox="1"/>
          <p:nvPr/>
        </p:nvSpPr>
        <p:spPr>
          <a:xfrm>
            <a:off x="6721087" y="1318927"/>
            <a:ext cx="187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[2.15 - 2.40] GV</a:t>
            </a:r>
          </a:p>
        </p:txBody>
      </p:sp>
    </p:spTree>
    <p:extLst>
      <p:ext uri="{BB962C8B-B14F-4D97-AF65-F5344CB8AC3E}">
        <p14:creationId xmlns:p14="http://schemas.microsoft.com/office/powerpoint/2010/main" val="10552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41DCED-C317-F1B8-791F-6F09E2F7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659057" y="635460"/>
            <a:ext cx="4846949" cy="66062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CF3032-9E50-E851-88A8-897443D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29688"/>
            <a:ext cx="4846951" cy="6606301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78F5A7AE-A49D-74F3-921E-7218032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Comparison: Boron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B5B916-4526-74B3-B759-5C1400E418B9}"/>
              </a:ext>
            </a:extLst>
          </p:cNvPr>
          <p:cNvSpPr txBox="1"/>
          <p:nvPr/>
        </p:nvSpPr>
        <p:spPr>
          <a:xfrm>
            <a:off x="756619" y="1324697"/>
            <a:ext cx="17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[1.92 - 2.15] GV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2DE084-90A2-78B7-5913-143E33C7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35459"/>
            <a:ext cx="4846951" cy="66063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37EBE9-9624-6911-5D02-01357687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6654057" y="641230"/>
            <a:ext cx="4846950" cy="66063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4E9F24-BD56-E8ED-7F07-DAA2E9EA4AD8}"/>
              </a:ext>
            </a:extLst>
          </p:cNvPr>
          <p:cNvSpPr txBox="1"/>
          <p:nvPr/>
        </p:nvSpPr>
        <p:spPr>
          <a:xfrm>
            <a:off x="6721087" y="1318927"/>
            <a:ext cx="187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[2.15 - 2.40] GV</a:t>
            </a:r>
          </a:p>
        </p:txBody>
      </p:sp>
    </p:spTree>
    <p:extLst>
      <p:ext uri="{BB962C8B-B14F-4D97-AF65-F5344CB8AC3E}">
        <p14:creationId xmlns:p14="http://schemas.microsoft.com/office/powerpoint/2010/main" val="337859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41DCED-C317-F1B8-791F-6F09E2F7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659057" y="635460"/>
            <a:ext cx="4846949" cy="660629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CF3032-9E50-E851-88A8-897443D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29688"/>
            <a:ext cx="4846951" cy="6606301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78F5A7AE-A49D-74F3-921E-7218032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Comparison: Carbon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B5B916-4526-74B3-B759-5C1400E418B9}"/>
              </a:ext>
            </a:extLst>
          </p:cNvPr>
          <p:cNvSpPr txBox="1"/>
          <p:nvPr/>
        </p:nvSpPr>
        <p:spPr>
          <a:xfrm>
            <a:off x="756619" y="1324697"/>
            <a:ext cx="17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[1.92 - 2.15] GV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2DE084-90A2-78B7-5913-143E33C7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35459"/>
            <a:ext cx="4846951" cy="66063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37EBE9-9624-6911-5D02-01357687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6654057" y="641230"/>
            <a:ext cx="4846950" cy="66063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6C6467-55DD-64C4-C23B-2F64BC5950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5400000">
            <a:off x="6654059" y="629690"/>
            <a:ext cx="4846950" cy="66062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8D3027-0AA4-3CED-07E3-547296F837ED}"/>
              </a:ext>
            </a:extLst>
          </p:cNvPr>
          <p:cNvSpPr txBox="1"/>
          <p:nvPr/>
        </p:nvSpPr>
        <p:spPr>
          <a:xfrm>
            <a:off x="6721087" y="1318927"/>
            <a:ext cx="187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[2.15 - 2.40] GV</a:t>
            </a:r>
          </a:p>
        </p:txBody>
      </p:sp>
    </p:spTree>
    <p:extLst>
      <p:ext uri="{BB962C8B-B14F-4D97-AF65-F5344CB8AC3E}">
        <p14:creationId xmlns:p14="http://schemas.microsoft.com/office/powerpoint/2010/main" val="138868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41DCED-C317-F1B8-791F-6F09E2F7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659057" y="635460"/>
            <a:ext cx="4846948" cy="660629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CF3032-9E50-E851-88A8-897443D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29688"/>
            <a:ext cx="4846951" cy="6606301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78F5A7AE-A49D-74F3-921E-7218032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Comparison: Nitrogen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B5B916-4526-74B3-B759-5C1400E418B9}"/>
              </a:ext>
            </a:extLst>
          </p:cNvPr>
          <p:cNvSpPr txBox="1"/>
          <p:nvPr/>
        </p:nvSpPr>
        <p:spPr>
          <a:xfrm>
            <a:off x="756619" y="1324697"/>
            <a:ext cx="17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[1.92 - 2.15] GV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2DE084-90A2-78B7-5913-143E33C7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35459"/>
            <a:ext cx="4846951" cy="66063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37EBE9-9624-6911-5D02-01357687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6654057" y="641230"/>
            <a:ext cx="4846950" cy="66063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6C6467-55DD-64C4-C23B-2F64BC5950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5400000">
            <a:off x="6654059" y="629690"/>
            <a:ext cx="4846949" cy="66062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8D3027-0AA4-3CED-07E3-547296F837ED}"/>
              </a:ext>
            </a:extLst>
          </p:cNvPr>
          <p:cNvSpPr txBox="1"/>
          <p:nvPr/>
        </p:nvSpPr>
        <p:spPr>
          <a:xfrm>
            <a:off x="6721087" y="1318927"/>
            <a:ext cx="187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[2.15 - 2.40] GV</a:t>
            </a:r>
          </a:p>
        </p:txBody>
      </p:sp>
    </p:spTree>
    <p:extLst>
      <p:ext uri="{BB962C8B-B14F-4D97-AF65-F5344CB8AC3E}">
        <p14:creationId xmlns:p14="http://schemas.microsoft.com/office/powerpoint/2010/main" val="383399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41DCED-C317-F1B8-791F-6F09E2F7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659057" y="635461"/>
            <a:ext cx="4846948" cy="660629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CF3032-9E50-E851-88A8-897443D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29688"/>
            <a:ext cx="4846951" cy="6606301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78F5A7AE-A49D-74F3-921E-7218032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Comparison: Oxygen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B5B916-4526-74B3-B759-5C1400E418B9}"/>
              </a:ext>
            </a:extLst>
          </p:cNvPr>
          <p:cNvSpPr txBox="1"/>
          <p:nvPr/>
        </p:nvSpPr>
        <p:spPr>
          <a:xfrm>
            <a:off x="756619" y="1324697"/>
            <a:ext cx="17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[2.15 - 2.40] GV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2DE084-90A2-78B7-5913-143E33C7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35459"/>
            <a:ext cx="4846951" cy="66063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37EBE9-9624-6911-5D02-01357687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6654057" y="641230"/>
            <a:ext cx="4846950" cy="66063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6C6467-55DD-64C4-C23B-2F64BC5950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5400000">
            <a:off x="6654059" y="629690"/>
            <a:ext cx="4846949" cy="6606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8D3027-0AA4-3CED-07E3-547296F837ED}"/>
              </a:ext>
            </a:extLst>
          </p:cNvPr>
          <p:cNvSpPr txBox="1"/>
          <p:nvPr/>
        </p:nvSpPr>
        <p:spPr>
          <a:xfrm>
            <a:off x="6721087" y="1318927"/>
            <a:ext cx="187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[2.40 - 2.67] GV</a:t>
            </a:r>
          </a:p>
        </p:txBody>
      </p:sp>
    </p:spTree>
    <p:extLst>
      <p:ext uri="{BB962C8B-B14F-4D97-AF65-F5344CB8AC3E}">
        <p14:creationId xmlns:p14="http://schemas.microsoft.com/office/powerpoint/2010/main" val="421693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8C475-A870-AC13-3CD9-EA46DDCC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Information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91D34C-0750-22A1-1A40-3E487CFCDE45}"/>
              </a:ext>
            </a:extLst>
          </p:cNvPr>
          <p:cNvSpPr txBox="1"/>
          <p:nvPr/>
        </p:nvSpPr>
        <p:spPr>
          <a:xfrm>
            <a:off x="794729" y="1142463"/>
            <a:ext cx="106025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Helvetica" pitchFamily="2" charset="0"/>
              </a:rPr>
              <a:t>NAIA v1.0.2 </a:t>
            </a:r>
            <a:r>
              <a:rPr lang="en-US" b="1" dirty="0" err="1">
                <a:latin typeface="Helvetica" pitchFamily="2" charset="0"/>
              </a:rPr>
              <a:t>ntuples</a:t>
            </a:r>
            <a:r>
              <a:rPr lang="en-US" b="1" dirty="0">
                <a:latin typeface="Helvetica" pitchFamily="2" charset="0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First 11.5 years of AMS-02 pass8 data, from Bartels 2426 to Bartels 2581.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2" charset="0"/>
              </a:rPr>
              <a:t>MonteCarlo</a:t>
            </a:r>
            <a:r>
              <a:rPr lang="en-US" dirty="0">
                <a:latin typeface="Helvetica" pitchFamily="2" charset="0"/>
              </a:rPr>
              <a:t> pass8 B1236 for Lithium to Oxygen.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RTI v8.</a:t>
            </a:r>
          </a:p>
          <a:p>
            <a:pPr>
              <a:spcBef>
                <a:spcPts val="600"/>
              </a:spcBef>
            </a:pPr>
            <a:endParaRPr lang="en-US" dirty="0">
              <a:latin typeface="Helvetica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Helvetica" pitchFamily="2" charset="0"/>
              </a:rPr>
              <a:t>What is new?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latin typeface="Helvetica" pitchFamily="2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Top-of-Instrument (TOI) correction done correctly.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Estimation of all systematics error, both for Average and Bartels.</a:t>
            </a:r>
          </a:p>
        </p:txBody>
      </p:sp>
    </p:spTree>
    <p:extLst>
      <p:ext uri="{BB962C8B-B14F-4D97-AF65-F5344CB8AC3E}">
        <p14:creationId xmlns:p14="http://schemas.microsoft.com/office/powerpoint/2010/main" val="82879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6864588-A5BD-5AB1-0EAB-4977A43A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differences between groups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813780-4DDF-96EA-8B43-F54BDF7257A9}"/>
              </a:ext>
            </a:extLst>
          </p:cNvPr>
          <p:cNvSpPr txBox="1"/>
          <p:nvPr/>
        </p:nvSpPr>
        <p:spPr>
          <a:xfrm>
            <a:off x="188686" y="797963"/>
            <a:ext cx="8647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Difference is coming from Average </a:t>
            </a:r>
            <a:r>
              <a:rPr lang="en-US" sz="2400" dirty="0">
                <a:sym typeface="Wingdings" pitchFamily="2" charset="2"/>
              </a:rPr>
              <a:t> Normalize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Difference is coming from Bartels </a:t>
            </a:r>
            <a:r>
              <a:rPr lang="en-US" sz="2400" dirty="0">
                <a:sym typeface="Wingdings" pitchFamily="2" charset="2"/>
              </a:rPr>
              <a:t> Data/Data or/and Unfolding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636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6864588-A5BD-5AB1-0EAB-4977A43A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differences between groups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9425DE4-8D73-E8AC-0995-89060509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57024" y="-729701"/>
            <a:ext cx="5550754" cy="100874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D0440C-56E5-BF53-566F-AF895745B8C4}"/>
              </a:ext>
            </a:extLst>
          </p:cNvPr>
          <p:cNvSpPr txBox="1"/>
          <p:nvPr/>
        </p:nvSpPr>
        <p:spPr>
          <a:xfrm>
            <a:off x="1220071" y="2219184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BO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Perugia/Rome2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22187C-46F3-0961-1C32-24443170FE35}"/>
              </a:ext>
            </a:extLst>
          </p:cNvPr>
          <p:cNvSpPr txBox="1"/>
          <p:nvPr/>
        </p:nvSpPr>
        <p:spPr>
          <a:xfrm>
            <a:off x="7982857" y="214223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Beryllium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BC4E245-7EB9-DAAD-B536-DDC509C0A612}"/>
              </a:ext>
            </a:extLst>
          </p:cNvPr>
          <p:cNvSpPr/>
          <p:nvPr/>
        </p:nvSpPr>
        <p:spPr bwMode="auto">
          <a:xfrm>
            <a:off x="1082185" y="4775199"/>
            <a:ext cx="354729" cy="1204808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11C3C1-6469-8211-0C23-B841D1E50B50}"/>
              </a:ext>
            </a:extLst>
          </p:cNvPr>
          <p:cNvSpPr txBox="1"/>
          <p:nvPr/>
        </p:nvSpPr>
        <p:spPr>
          <a:xfrm>
            <a:off x="188686" y="797963"/>
            <a:ext cx="8647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Difference is coming from Average </a:t>
            </a:r>
            <a:r>
              <a:rPr lang="en-US" sz="2400" dirty="0">
                <a:sym typeface="Wingdings" pitchFamily="2" charset="2"/>
              </a:rPr>
              <a:t> Normalize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Difference is coming from Bartels </a:t>
            </a:r>
            <a:r>
              <a:rPr lang="en-US" sz="2400" dirty="0">
                <a:sym typeface="Wingdings" pitchFamily="2" charset="2"/>
              </a:rPr>
              <a:t> Data/Data or/and Unfolding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71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41DCED-C317-F1B8-791F-6F09E2F7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659057" y="635460"/>
            <a:ext cx="4846950" cy="66062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CF3032-9E50-E851-88A8-897443D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29688"/>
            <a:ext cx="4846951" cy="6606301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78F5A7AE-A49D-74F3-921E-7218032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Bartels Comparison: Beryllium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B5B916-4526-74B3-B759-5C1400E418B9}"/>
              </a:ext>
            </a:extLst>
          </p:cNvPr>
          <p:cNvSpPr txBox="1"/>
          <p:nvPr/>
        </p:nvSpPr>
        <p:spPr>
          <a:xfrm>
            <a:off x="756619" y="1324697"/>
            <a:ext cx="17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[1.92 - 2.15] GV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11DE8EF-8C94-6389-1E3D-3639F0CE8998}"/>
              </a:ext>
            </a:extLst>
          </p:cNvPr>
          <p:cNvSpPr txBox="1"/>
          <p:nvPr/>
        </p:nvSpPr>
        <p:spPr>
          <a:xfrm>
            <a:off x="6721087" y="1318927"/>
            <a:ext cx="187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[2.15 - 2.40] GV</a:t>
            </a:r>
          </a:p>
        </p:txBody>
      </p:sp>
    </p:spTree>
    <p:extLst>
      <p:ext uri="{BB962C8B-B14F-4D97-AF65-F5344CB8AC3E}">
        <p14:creationId xmlns:p14="http://schemas.microsoft.com/office/powerpoint/2010/main" val="59998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41DCED-C317-F1B8-791F-6F09E2F7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659057" y="635460"/>
            <a:ext cx="4846949" cy="66062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CF3032-9E50-E851-88A8-897443D6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6654059" y="629688"/>
            <a:ext cx="4846950" cy="6606301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78F5A7AE-A49D-74F3-921E-7218032A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10144613" cy="888282"/>
          </a:xfrm>
        </p:spPr>
        <p:txBody>
          <a:bodyPr/>
          <a:lstStyle/>
          <a:p>
            <a:r>
              <a:rPr lang="en-US" dirty="0"/>
              <a:t>Bartels Comparison: Beryllium Normalized to Average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BB5B916-4526-74B3-B759-5C1400E418B9}"/>
              </a:ext>
            </a:extLst>
          </p:cNvPr>
          <p:cNvSpPr txBox="1"/>
          <p:nvPr/>
        </p:nvSpPr>
        <p:spPr>
          <a:xfrm>
            <a:off x="756619" y="1324697"/>
            <a:ext cx="17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[1.92 - 2.15] GV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11DE8EF-8C94-6389-1E3D-3639F0CE8998}"/>
              </a:ext>
            </a:extLst>
          </p:cNvPr>
          <p:cNvSpPr txBox="1"/>
          <p:nvPr/>
        </p:nvSpPr>
        <p:spPr>
          <a:xfrm>
            <a:off x="6721087" y="1318927"/>
            <a:ext cx="187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[2.15 - 2.40] GV</a:t>
            </a:r>
          </a:p>
        </p:txBody>
      </p:sp>
    </p:spTree>
    <p:extLst>
      <p:ext uri="{BB962C8B-B14F-4D97-AF65-F5344CB8AC3E}">
        <p14:creationId xmlns:p14="http://schemas.microsoft.com/office/powerpoint/2010/main" val="1820378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D12A9-7BA2-1AF5-3F2B-21486D93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F5D992-EBCF-DF26-D6D7-D18B4E015917}"/>
              </a:ext>
            </a:extLst>
          </p:cNvPr>
          <p:cNvSpPr txBox="1"/>
          <p:nvPr/>
        </p:nvSpPr>
        <p:spPr>
          <a:xfrm>
            <a:off x="602992" y="1175658"/>
            <a:ext cx="10986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Bartels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fluxes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11.5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AMS data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Bartels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2426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Bartels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2581,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Anyway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done: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Unfolding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vs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 Data/Data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corrections</a:t>
            </a:r>
            <a:endParaRPr lang="es-E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systematics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time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time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Photon-Trigger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prepare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General Meeting in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E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69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46DBC-1F67-F5F4-BE79-115DC25A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41" y="2540718"/>
            <a:ext cx="9748775" cy="888282"/>
          </a:xfrm>
        </p:spPr>
        <p:txBody>
          <a:bodyPr/>
          <a:lstStyle/>
          <a:p>
            <a:r>
              <a:rPr lang="en-US" sz="4400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89374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207AC-03B8-1A1D-2CFC-3C1127DF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Trigger Data/&lt;Data&gt; correction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26A5FF-D0B8-0F16-9CB3-41385F19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00245" y="-2319787"/>
            <a:ext cx="4712305" cy="123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207AC-03B8-1A1D-2CFC-3C1127DF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TOF Data/&lt;Data&gt; correction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26A5FF-D0B8-0F16-9CB3-41385F19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800245" y="-2319787"/>
            <a:ext cx="4712304" cy="123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13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207AC-03B8-1A1D-2CFC-3C1127DF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L1-HitAssociation Data/&lt;Data&gt; correction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26A5FF-D0B8-0F16-9CB3-41385F19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800245" y="-2319786"/>
            <a:ext cx="4712304" cy="123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1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207AC-03B8-1A1D-2CFC-3C1127DF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Tracker Data/&lt;Data&gt; correction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26A5FF-D0B8-0F16-9CB3-41385F19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800245" y="-2319786"/>
            <a:ext cx="4712303" cy="123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E6CE5-CEE1-0CF7-3219-018D5212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Flux Estimation</a:t>
            </a:r>
          </a:p>
        </p:txBody>
      </p:sp>
      <p:pic>
        <p:nvPicPr>
          <p:cNvPr id="3" name="Picture 24" descr="Flux_unfolded.png">
            <a:extLst>
              <a:ext uri="{FF2B5EF4-FFF2-40B4-BE49-F238E27FC236}">
                <a16:creationId xmlns:a16="http://schemas.microsoft.com/office/drawing/2014/main" id="{D41AD878-2FC9-7EEE-2210-DE4737F1F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81" y="2533119"/>
            <a:ext cx="4680520" cy="179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BBF2BF6-3C8F-064B-8F6B-0A371EBF2F9C}"/>
              </a:ext>
            </a:extLst>
          </p:cNvPr>
          <p:cNvSpPr/>
          <p:nvPr/>
        </p:nvSpPr>
        <p:spPr bwMode="auto">
          <a:xfrm>
            <a:off x="6543825" y="2668697"/>
            <a:ext cx="648072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447ABF-AD03-F103-0212-FD6BCF5A8D8B}"/>
              </a:ext>
            </a:extLst>
          </p:cNvPr>
          <p:cNvCxnSpPr/>
          <p:nvPr/>
        </p:nvCxnSpPr>
        <p:spPr bwMode="auto">
          <a:xfrm flipV="1">
            <a:off x="7191897" y="2164641"/>
            <a:ext cx="43204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2046B595-AED5-1741-9C65-5FA51AB8E07E}"/>
              </a:ext>
            </a:extLst>
          </p:cNvPr>
          <p:cNvSpPr txBox="1"/>
          <p:nvPr/>
        </p:nvSpPr>
        <p:spPr>
          <a:xfrm>
            <a:off x="7263905" y="1516569"/>
            <a:ext cx="2448272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Number of events after contamination correction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80CE00EB-B0EC-1A87-3648-848975CC287D}"/>
              </a:ext>
            </a:extLst>
          </p:cNvPr>
          <p:cNvSpPr/>
          <p:nvPr/>
        </p:nvSpPr>
        <p:spPr bwMode="auto">
          <a:xfrm>
            <a:off x="3519489" y="3172753"/>
            <a:ext cx="576064" cy="576064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5AE0EC1-8C52-CA7F-66CA-46DB64FCB737}"/>
              </a:ext>
            </a:extLst>
          </p:cNvPr>
          <p:cNvSpPr txBox="1"/>
          <p:nvPr/>
        </p:nvSpPr>
        <p:spPr>
          <a:xfrm>
            <a:off x="1719289" y="1804601"/>
            <a:ext cx="324036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The isotropic differential flux in the  </a:t>
            </a:r>
            <a:r>
              <a:rPr lang="en-US" sz="1600" dirty="0" err="1">
                <a:solidFill>
                  <a:schemeClr val="tx1"/>
                </a:solidFill>
              </a:rPr>
              <a:t>i-th</a:t>
            </a:r>
            <a:r>
              <a:rPr lang="en-US" sz="1600" dirty="0">
                <a:solidFill>
                  <a:schemeClr val="tx1"/>
                </a:solidFill>
              </a:rPr>
              <a:t> rigidity bin (</a:t>
            </a:r>
            <a:r>
              <a:rPr lang="en-US" sz="1600" dirty="0" err="1">
                <a:solidFill>
                  <a:schemeClr val="tx1"/>
                </a:solidFill>
              </a:rPr>
              <a:t>R</a:t>
            </a:r>
            <a:r>
              <a:rPr lang="en-US" sz="1600" baseline="-250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dirty="0" err="1">
                <a:solidFill>
                  <a:schemeClr val="tx1"/>
                </a:solidFill>
              </a:rPr>
              <a:t>R</a:t>
            </a:r>
            <a:r>
              <a:rPr lang="en-US" sz="1600" baseline="-250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ΔR</a:t>
            </a:r>
            <a:r>
              <a:rPr lang="en-US" sz="1600" baseline="-250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9" name="Straight Arrow Connector 13">
            <a:extLst>
              <a:ext uri="{FF2B5EF4-FFF2-40B4-BE49-F238E27FC236}">
                <a16:creationId xmlns:a16="http://schemas.microsoft.com/office/drawing/2014/main" id="{F2A2CDD1-D8E1-DA41-E47E-92B9E8BCBD0F}"/>
              </a:ext>
            </a:extLst>
          </p:cNvPr>
          <p:cNvCxnSpPr/>
          <p:nvPr/>
        </p:nvCxnSpPr>
        <p:spPr bwMode="auto">
          <a:xfrm flipH="1" flipV="1">
            <a:off x="3015433" y="2596689"/>
            <a:ext cx="50405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28">
            <a:extLst>
              <a:ext uri="{FF2B5EF4-FFF2-40B4-BE49-F238E27FC236}">
                <a16:creationId xmlns:a16="http://schemas.microsoft.com/office/drawing/2014/main" id="{763A592C-695C-B21D-95E5-F904E64A88BE}"/>
              </a:ext>
            </a:extLst>
          </p:cNvPr>
          <p:cNvSpPr/>
          <p:nvPr/>
        </p:nvSpPr>
        <p:spPr bwMode="auto">
          <a:xfrm>
            <a:off x="5679729" y="3460785"/>
            <a:ext cx="504056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11" name="Straight Arrow Connector 29">
            <a:extLst>
              <a:ext uri="{FF2B5EF4-FFF2-40B4-BE49-F238E27FC236}">
                <a16:creationId xmlns:a16="http://schemas.microsoft.com/office/drawing/2014/main" id="{EA21F6CF-526F-8CAC-EA92-EC9B235654EB}"/>
              </a:ext>
            </a:extLst>
          </p:cNvPr>
          <p:cNvCxnSpPr/>
          <p:nvPr/>
        </p:nvCxnSpPr>
        <p:spPr bwMode="auto">
          <a:xfrm flipH="1">
            <a:off x="5679729" y="4180865"/>
            <a:ext cx="21602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33">
            <a:extLst>
              <a:ext uri="{FF2B5EF4-FFF2-40B4-BE49-F238E27FC236}">
                <a16:creationId xmlns:a16="http://schemas.microsoft.com/office/drawing/2014/main" id="{94BD6CD7-006B-71A3-C0AD-06C0C136350E}"/>
              </a:ext>
            </a:extLst>
          </p:cNvPr>
          <p:cNvSpPr txBox="1"/>
          <p:nvPr/>
        </p:nvSpPr>
        <p:spPr>
          <a:xfrm>
            <a:off x="4671617" y="4828937"/>
            <a:ext cx="1512168" cy="33855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8000"/>
                </a:solidFill>
              </a:rPr>
              <a:t>Exposure time</a:t>
            </a:r>
          </a:p>
        </p:txBody>
      </p:sp>
      <p:sp>
        <p:nvSpPr>
          <p:cNvPr id="13" name="Oval 34">
            <a:extLst>
              <a:ext uri="{FF2B5EF4-FFF2-40B4-BE49-F238E27FC236}">
                <a16:creationId xmlns:a16="http://schemas.microsoft.com/office/drawing/2014/main" id="{D64878D2-F850-1A94-C3BF-5AC2A9423830}"/>
              </a:ext>
            </a:extLst>
          </p:cNvPr>
          <p:cNvSpPr/>
          <p:nvPr/>
        </p:nvSpPr>
        <p:spPr bwMode="auto">
          <a:xfrm>
            <a:off x="6327801" y="3532793"/>
            <a:ext cx="504056" cy="576064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14" name="Straight Arrow Connector 35">
            <a:extLst>
              <a:ext uri="{FF2B5EF4-FFF2-40B4-BE49-F238E27FC236}">
                <a16:creationId xmlns:a16="http://schemas.microsoft.com/office/drawing/2014/main" id="{FED4A921-BCF4-9FAC-A49B-D36F43B9C491}"/>
              </a:ext>
            </a:extLst>
          </p:cNvPr>
          <p:cNvCxnSpPr/>
          <p:nvPr/>
        </p:nvCxnSpPr>
        <p:spPr bwMode="auto">
          <a:xfrm>
            <a:off x="6831857" y="4180865"/>
            <a:ext cx="50405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37">
            <a:extLst>
              <a:ext uri="{FF2B5EF4-FFF2-40B4-BE49-F238E27FC236}">
                <a16:creationId xmlns:a16="http://schemas.microsoft.com/office/drawing/2014/main" id="{78C8CE93-40D9-6338-2B41-E8CF37DA8859}"/>
              </a:ext>
            </a:extLst>
          </p:cNvPr>
          <p:cNvSpPr txBox="1"/>
          <p:nvPr/>
        </p:nvSpPr>
        <p:spPr>
          <a:xfrm>
            <a:off x="6759849" y="4900945"/>
            <a:ext cx="2016224" cy="3385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6600"/>
                </a:solidFill>
              </a:rPr>
              <a:t>Effective acceptance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3EDFB148-7DE3-AC83-00F2-052C43B7EB2D}"/>
              </a:ext>
            </a:extLst>
          </p:cNvPr>
          <p:cNvSpPr txBox="1"/>
          <p:nvPr/>
        </p:nvSpPr>
        <p:spPr>
          <a:xfrm>
            <a:off x="8992097" y="3676809"/>
            <a:ext cx="1128500" cy="33855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00FF"/>
                </a:solidFill>
              </a:rPr>
              <a:t>Bin width</a:t>
            </a:r>
          </a:p>
        </p:txBody>
      </p:sp>
      <p:cxnSp>
        <p:nvCxnSpPr>
          <p:cNvPr id="17" name="Straight Arrow Connector 39">
            <a:extLst>
              <a:ext uri="{FF2B5EF4-FFF2-40B4-BE49-F238E27FC236}">
                <a16:creationId xmlns:a16="http://schemas.microsoft.com/office/drawing/2014/main" id="{1DDD05C4-E599-0107-8170-E27A9D12A54F}"/>
              </a:ext>
            </a:extLst>
          </p:cNvPr>
          <p:cNvCxnSpPr/>
          <p:nvPr/>
        </p:nvCxnSpPr>
        <p:spPr bwMode="auto">
          <a:xfrm>
            <a:off x="8272017" y="3820825"/>
            <a:ext cx="648072" cy="25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42">
            <a:extLst>
              <a:ext uri="{FF2B5EF4-FFF2-40B4-BE49-F238E27FC236}">
                <a16:creationId xmlns:a16="http://schemas.microsoft.com/office/drawing/2014/main" id="{C77B48A3-3C93-FC07-2586-79B1F8541F65}"/>
              </a:ext>
            </a:extLst>
          </p:cNvPr>
          <p:cNvSpPr/>
          <p:nvPr/>
        </p:nvSpPr>
        <p:spPr bwMode="auto">
          <a:xfrm>
            <a:off x="6903865" y="3532793"/>
            <a:ext cx="1224136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Oval 30">
            <a:extLst>
              <a:ext uri="{FF2B5EF4-FFF2-40B4-BE49-F238E27FC236}">
                <a16:creationId xmlns:a16="http://schemas.microsoft.com/office/drawing/2014/main" id="{3D569DA7-A579-75DB-30CE-FBCC1EE682E1}"/>
              </a:ext>
            </a:extLst>
          </p:cNvPr>
          <p:cNvSpPr/>
          <p:nvPr/>
        </p:nvSpPr>
        <p:spPr bwMode="auto">
          <a:xfrm>
            <a:off x="4959649" y="3460785"/>
            <a:ext cx="648072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cxnSp>
        <p:nvCxnSpPr>
          <p:cNvPr id="20" name="Straight Arrow Connector 31">
            <a:extLst>
              <a:ext uri="{FF2B5EF4-FFF2-40B4-BE49-F238E27FC236}">
                <a16:creationId xmlns:a16="http://schemas.microsoft.com/office/drawing/2014/main" id="{4000711E-8C08-45A4-B24E-8D052EA8E71E}"/>
              </a:ext>
            </a:extLst>
          </p:cNvPr>
          <p:cNvCxnSpPr/>
          <p:nvPr/>
        </p:nvCxnSpPr>
        <p:spPr bwMode="auto">
          <a:xfrm flipH="1">
            <a:off x="3159449" y="4036849"/>
            <a:ext cx="180020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32">
            <a:extLst>
              <a:ext uri="{FF2B5EF4-FFF2-40B4-BE49-F238E27FC236}">
                <a16:creationId xmlns:a16="http://schemas.microsoft.com/office/drawing/2014/main" id="{259836C8-B85E-B48B-60FC-AAAC477683C1}"/>
              </a:ext>
            </a:extLst>
          </p:cNvPr>
          <p:cNvSpPr txBox="1"/>
          <p:nvPr/>
        </p:nvSpPr>
        <p:spPr>
          <a:xfrm>
            <a:off x="1503265" y="4612913"/>
            <a:ext cx="2664296" cy="5847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Unfolding factor, bin-to-bin migration correction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0FC8AA-30F9-6DAC-24E8-38A2C5F4F2F1}"/>
              </a:ext>
            </a:extLst>
          </p:cNvPr>
          <p:cNvSpPr txBox="1"/>
          <p:nvPr/>
        </p:nvSpPr>
        <p:spPr>
          <a:xfrm rot="2354306">
            <a:off x="10714447" y="474854"/>
            <a:ext cx="150073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3894138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207AC-03B8-1A1D-2CFC-3C1127DF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L1-UnbiasedHit Data/&lt;Data&gt; correction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26A5FF-D0B8-0F16-9CB3-41385F19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3800245" y="-2319785"/>
            <a:ext cx="4712303" cy="123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62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35D1B-0FED-E90D-C478-525BDAD3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 AMS comparison in 2017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0254CF-925A-55E8-95E6-72B9F84B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7" y="1045029"/>
            <a:ext cx="6597982" cy="56823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D7E002-6E52-9006-BEDE-539F56AEFDC9}"/>
              </a:ext>
            </a:extLst>
          </p:cNvPr>
          <p:cNvSpPr txBox="1"/>
          <p:nvPr/>
        </p:nvSpPr>
        <p:spPr>
          <a:xfrm>
            <a:off x="7478265" y="2228671"/>
            <a:ext cx="429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Last comparison made for Lithium in detail.</a:t>
            </a:r>
          </a:p>
          <a:p>
            <a:endParaRPr lang="en-US" b="1" dirty="0"/>
          </a:p>
          <a:p>
            <a:r>
              <a:rPr lang="en-US" b="1" dirty="0"/>
              <a:t>This was the status before publication.</a:t>
            </a:r>
          </a:p>
        </p:txBody>
      </p:sp>
    </p:spTree>
    <p:extLst>
      <p:ext uri="{BB962C8B-B14F-4D97-AF65-F5344CB8AC3E}">
        <p14:creationId xmlns:p14="http://schemas.microsoft.com/office/powerpoint/2010/main" val="361746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0DF86-4B37-BBD3-A9C0-5343FA23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0"/>
            <a:ext cx="10747169" cy="888282"/>
          </a:xfrm>
        </p:spPr>
        <p:txBody>
          <a:bodyPr/>
          <a:lstStyle/>
          <a:p>
            <a:pPr algn="l"/>
            <a:r>
              <a:rPr lang="en-US" dirty="0"/>
              <a:t>Top-Of-Instrument (TOI) correction (before partial XS)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09BB826-EC31-ACBF-6A93-34E94A2B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799" y="994637"/>
            <a:ext cx="4762005" cy="1971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50F755B-9D85-6733-9021-FBDCBF44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02077" y="-522896"/>
            <a:ext cx="4136571" cy="6858000"/>
          </a:xfrm>
          <a:prstGeom prst="rect">
            <a:avLst/>
          </a:prstGeom>
        </p:spPr>
      </p:pic>
      <p:sp>
        <p:nvSpPr>
          <p:cNvPr id="25" name="TextBox 1">
            <a:extLst>
              <a:ext uri="{FF2B5EF4-FFF2-40B4-BE49-F238E27FC236}">
                <a16:creationId xmlns:a16="http://schemas.microsoft.com/office/drawing/2014/main" id="{67C1939A-4D9B-2ED4-B38C-55637DF600AA}"/>
              </a:ext>
            </a:extLst>
          </p:cNvPr>
          <p:cNvSpPr txBox="1"/>
          <p:nvPr/>
        </p:nvSpPr>
        <p:spPr>
          <a:xfrm>
            <a:off x="5368429" y="1198285"/>
            <a:ext cx="727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Boron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021CFA0-A346-103C-7730-0EF82C0C67C1}"/>
              </a:ext>
            </a:extLst>
          </p:cNvPr>
          <p:cNvSpPr txBox="1"/>
          <p:nvPr/>
        </p:nvSpPr>
        <p:spPr>
          <a:xfrm>
            <a:off x="2657896" y="1718979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</a:rPr>
              <a:t>Carbon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0A7F4129-385A-FC71-75A6-0974127F905E}"/>
              </a:ext>
            </a:extLst>
          </p:cNvPr>
          <p:cNvSpPr txBox="1"/>
          <p:nvPr/>
        </p:nvSpPr>
        <p:spPr>
          <a:xfrm>
            <a:off x="5316264" y="1718979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Oxygen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E23CEF8C-429C-9E38-7A39-46739D8E52FB}"/>
              </a:ext>
            </a:extLst>
          </p:cNvPr>
          <p:cNvSpPr txBox="1"/>
          <p:nvPr/>
        </p:nvSpPr>
        <p:spPr>
          <a:xfrm>
            <a:off x="4033575" y="1710686"/>
            <a:ext cx="956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Nitrogen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0B18E492-D192-C196-04D4-F36946F30F51}"/>
              </a:ext>
            </a:extLst>
          </p:cNvPr>
          <p:cNvSpPr txBox="1"/>
          <p:nvPr/>
        </p:nvSpPr>
        <p:spPr>
          <a:xfrm>
            <a:off x="4033575" y="1198285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Beryllium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A9807E1A-0B51-E993-5204-AE57779202D1}"/>
              </a:ext>
            </a:extLst>
          </p:cNvPr>
          <p:cNvSpPr txBox="1"/>
          <p:nvPr/>
        </p:nvSpPr>
        <p:spPr>
          <a:xfrm>
            <a:off x="2657896" y="1174543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Lithium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2BD0189-BF60-62A1-D840-3376F8F57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55602" y="1962986"/>
            <a:ext cx="3484430" cy="5810799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A460625-56FB-66D9-09F5-65FF0C7D2449}"/>
              </a:ext>
            </a:extLst>
          </p:cNvPr>
          <p:cNvSpPr txBox="1"/>
          <p:nvPr/>
        </p:nvSpPr>
        <p:spPr>
          <a:xfrm>
            <a:off x="348040" y="5096852"/>
            <a:ext cx="648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The estimation has been done using Lithium, Beryllium, Boron, Carbon, Nitrogen and Oxygen </a:t>
            </a:r>
            <a:r>
              <a:rPr lang="en-US" b="1" dirty="0" err="1"/>
              <a:t>MonteCarlo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46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B0ACEB-1893-832A-BFED-50E77F25A4A1}"/>
              </a:ext>
            </a:extLst>
          </p:cNvPr>
          <p:cNvSpPr txBox="1"/>
          <p:nvPr/>
        </p:nvSpPr>
        <p:spPr>
          <a:xfrm>
            <a:off x="156317" y="524302"/>
            <a:ext cx="568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it was a normalization factor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FA0DA4-A5F4-A822-EE18-70D8B7F1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7" y="869463"/>
            <a:ext cx="5701120" cy="12888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01E1AD-6ECA-7E1A-1B00-6267E3057129}"/>
              </a:ext>
            </a:extLst>
          </p:cNvPr>
          <p:cNvSpPr txBox="1"/>
          <p:nvPr/>
        </p:nvSpPr>
        <p:spPr>
          <a:xfrm>
            <a:off x="0" y="99440"/>
            <a:ext cx="585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need to take into account Partial-XS when doing TOI.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3CD86-35BD-9594-1330-454B96E3939C}"/>
              </a:ext>
            </a:extLst>
          </p:cNvPr>
          <p:cNvSpPr txBox="1"/>
          <p:nvPr/>
        </p:nvSpPr>
        <p:spPr>
          <a:xfrm>
            <a:off x="7255823" y="284106"/>
            <a:ext cx="480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partial-XS are now dependent on Rigidity, as an example O16 </a:t>
            </a:r>
            <a:r>
              <a:rPr lang="en-US" dirty="0" err="1"/>
              <a:t>Montecarlo</a:t>
            </a:r>
            <a:r>
              <a:rPr lang="en-US" dirty="0"/>
              <a:t> into Lithium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E3C950-58CE-3891-5B5A-6102CFC87D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1476077" y="894652"/>
            <a:ext cx="4487271" cy="74394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5E8F730-DBC4-60D5-C72C-43EBDD3BE84C}"/>
              </a:ext>
            </a:extLst>
          </p:cNvPr>
          <p:cNvSpPr txBox="1"/>
          <p:nvPr/>
        </p:nvSpPr>
        <p:spPr>
          <a:xfrm>
            <a:off x="629391" y="26406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BO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MIT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0D5261-4788-D5B7-40EA-59115837D2B0}"/>
              </a:ext>
            </a:extLst>
          </p:cNvPr>
          <p:cNvSpPr txBox="1"/>
          <p:nvPr/>
        </p:nvSpPr>
        <p:spPr>
          <a:xfrm>
            <a:off x="1772653" y="46091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7AD606-7C78-0E85-58D0-F1ADF0277CDC}"/>
              </a:ext>
            </a:extLst>
          </p:cNvPr>
          <p:cNvSpPr txBox="1"/>
          <p:nvPr/>
        </p:nvSpPr>
        <p:spPr>
          <a:xfrm>
            <a:off x="3450799" y="46091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D90939-D19D-CFDA-A213-AFF1400E9404}"/>
              </a:ext>
            </a:extLst>
          </p:cNvPr>
          <p:cNvSpPr txBox="1"/>
          <p:nvPr/>
        </p:nvSpPr>
        <p:spPr>
          <a:xfrm>
            <a:off x="4981274" y="46292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2A9DB-4274-C41C-8B27-8C9123FB981D}"/>
              </a:ext>
            </a:extLst>
          </p:cNvPr>
          <p:cNvSpPr txBox="1"/>
          <p:nvPr/>
        </p:nvSpPr>
        <p:spPr>
          <a:xfrm>
            <a:off x="6716858" y="46292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5D94122-02C6-A574-5C78-754875CA7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48741" y="472292"/>
            <a:ext cx="3461348" cy="50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B0ACEB-1893-832A-BFED-50E77F25A4A1}"/>
              </a:ext>
            </a:extLst>
          </p:cNvPr>
          <p:cNvSpPr txBox="1"/>
          <p:nvPr/>
        </p:nvSpPr>
        <p:spPr>
          <a:xfrm>
            <a:off x="156317" y="524302"/>
            <a:ext cx="568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it was a normalization factor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FA0DA4-A5F4-A822-EE18-70D8B7F1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7" y="869463"/>
            <a:ext cx="5701120" cy="12888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01E1AD-6ECA-7E1A-1B00-6267E3057129}"/>
              </a:ext>
            </a:extLst>
          </p:cNvPr>
          <p:cNvSpPr txBox="1"/>
          <p:nvPr/>
        </p:nvSpPr>
        <p:spPr>
          <a:xfrm>
            <a:off x="0" y="99440"/>
            <a:ext cx="585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need to take into account Partial-XS when doing TOI.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E3C950-58CE-3891-5B5A-6102CFC87D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1476077" y="894653"/>
            <a:ext cx="4487271" cy="743942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5E8F730-DBC4-60D5-C72C-43EBDD3BE84C}"/>
              </a:ext>
            </a:extLst>
          </p:cNvPr>
          <p:cNvSpPr txBox="1"/>
          <p:nvPr/>
        </p:nvSpPr>
        <p:spPr>
          <a:xfrm>
            <a:off x="629391" y="26406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BO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MIT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0D5261-4788-D5B7-40EA-59115837D2B0}"/>
              </a:ext>
            </a:extLst>
          </p:cNvPr>
          <p:cNvSpPr txBox="1"/>
          <p:nvPr/>
        </p:nvSpPr>
        <p:spPr>
          <a:xfrm>
            <a:off x="1772653" y="46091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7AD606-7C78-0E85-58D0-F1ADF0277CDC}"/>
              </a:ext>
            </a:extLst>
          </p:cNvPr>
          <p:cNvSpPr txBox="1"/>
          <p:nvPr/>
        </p:nvSpPr>
        <p:spPr>
          <a:xfrm>
            <a:off x="3450799" y="46091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D90939-D19D-CFDA-A213-AFF1400E9404}"/>
              </a:ext>
            </a:extLst>
          </p:cNvPr>
          <p:cNvSpPr txBox="1"/>
          <p:nvPr/>
        </p:nvSpPr>
        <p:spPr>
          <a:xfrm>
            <a:off x="4981274" y="46292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2A9DB-4274-C41C-8B27-8C9123FB981D}"/>
              </a:ext>
            </a:extLst>
          </p:cNvPr>
          <p:cNvSpPr txBox="1"/>
          <p:nvPr/>
        </p:nvSpPr>
        <p:spPr>
          <a:xfrm>
            <a:off x="6716858" y="46292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7B6915-4641-8A17-6EF5-6A6747529275}"/>
              </a:ext>
            </a:extLst>
          </p:cNvPr>
          <p:cNvSpPr txBox="1"/>
          <p:nvPr/>
        </p:nvSpPr>
        <p:spPr>
          <a:xfrm>
            <a:off x="7255823" y="284106"/>
            <a:ext cx="480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partial-XS are now dependent on Rigidity, as an example O16 </a:t>
            </a:r>
            <a:r>
              <a:rPr lang="en-US" dirty="0" err="1"/>
              <a:t>Montecarlo</a:t>
            </a:r>
            <a:r>
              <a:rPr lang="en-US" dirty="0"/>
              <a:t> into Lithium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6EB05CA-4C0F-E4E8-7F84-5927E2CD4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48741" y="472292"/>
            <a:ext cx="3461348" cy="50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2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0DF86-4B37-BBD3-A9C0-5343FA23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0"/>
            <a:ext cx="10747169" cy="888282"/>
          </a:xfrm>
        </p:spPr>
        <p:txBody>
          <a:bodyPr/>
          <a:lstStyle/>
          <a:p>
            <a:pPr algn="l"/>
            <a:r>
              <a:rPr lang="en-US" dirty="0"/>
              <a:t>Top-Of-Instrument (TOI) correction (after partial XS)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09BB826-EC31-ACBF-6A93-34E94A2B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799" y="994637"/>
            <a:ext cx="4762005" cy="1971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50F755B-9D85-6733-9021-FBDCBF44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1502077" y="-522896"/>
            <a:ext cx="4136571" cy="6857999"/>
          </a:xfrm>
          <a:prstGeom prst="rect">
            <a:avLst/>
          </a:prstGeom>
        </p:spPr>
      </p:pic>
      <p:sp>
        <p:nvSpPr>
          <p:cNvPr id="25" name="TextBox 1">
            <a:extLst>
              <a:ext uri="{FF2B5EF4-FFF2-40B4-BE49-F238E27FC236}">
                <a16:creationId xmlns:a16="http://schemas.microsoft.com/office/drawing/2014/main" id="{67C1939A-4D9B-2ED4-B38C-55637DF600AA}"/>
              </a:ext>
            </a:extLst>
          </p:cNvPr>
          <p:cNvSpPr txBox="1"/>
          <p:nvPr/>
        </p:nvSpPr>
        <p:spPr>
          <a:xfrm>
            <a:off x="5368429" y="1198285"/>
            <a:ext cx="727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Boron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021CFA0-A346-103C-7730-0EF82C0C67C1}"/>
              </a:ext>
            </a:extLst>
          </p:cNvPr>
          <p:cNvSpPr txBox="1"/>
          <p:nvPr/>
        </p:nvSpPr>
        <p:spPr>
          <a:xfrm>
            <a:off x="2657896" y="1718979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</a:rPr>
              <a:t>Carbon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0A7F4129-385A-FC71-75A6-0974127F905E}"/>
              </a:ext>
            </a:extLst>
          </p:cNvPr>
          <p:cNvSpPr txBox="1"/>
          <p:nvPr/>
        </p:nvSpPr>
        <p:spPr>
          <a:xfrm>
            <a:off x="5316264" y="1718979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Oxygen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E23CEF8C-429C-9E38-7A39-46739D8E52FB}"/>
              </a:ext>
            </a:extLst>
          </p:cNvPr>
          <p:cNvSpPr txBox="1"/>
          <p:nvPr/>
        </p:nvSpPr>
        <p:spPr>
          <a:xfrm>
            <a:off x="4033575" y="1710686"/>
            <a:ext cx="956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Nitrogen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0B18E492-D192-C196-04D4-F36946F30F51}"/>
              </a:ext>
            </a:extLst>
          </p:cNvPr>
          <p:cNvSpPr txBox="1"/>
          <p:nvPr/>
        </p:nvSpPr>
        <p:spPr>
          <a:xfrm>
            <a:off x="4033575" y="1198285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Beryllium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A9807E1A-0B51-E993-5204-AE57779202D1}"/>
              </a:ext>
            </a:extLst>
          </p:cNvPr>
          <p:cNvSpPr txBox="1"/>
          <p:nvPr/>
        </p:nvSpPr>
        <p:spPr>
          <a:xfrm>
            <a:off x="2657896" y="1174543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Lithium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2BD0189-BF60-62A1-D840-3376F8F570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7955602" y="1962986"/>
            <a:ext cx="3484429" cy="5810799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A460625-56FB-66D9-09F5-65FF0C7D2449}"/>
              </a:ext>
            </a:extLst>
          </p:cNvPr>
          <p:cNvSpPr txBox="1"/>
          <p:nvPr/>
        </p:nvSpPr>
        <p:spPr>
          <a:xfrm>
            <a:off x="348040" y="5096852"/>
            <a:ext cx="6488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The estimation has been done using Lithium, Beryllium, Boron, Carbon, Nitrogen and Oxygen </a:t>
            </a:r>
            <a:r>
              <a:rPr lang="en-US" b="1" dirty="0" err="1"/>
              <a:t>MonteCarlo</a:t>
            </a:r>
            <a:r>
              <a:rPr lang="en-US" b="1" dirty="0"/>
              <a:t>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The differences between TOI w/o partial XS is added as a systematic error.</a:t>
            </a:r>
          </a:p>
        </p:txBody>
      </p:sp>
    </p:spTree>
    <p:extLst>
      <p:ext uri="{BB962C8B-B14F-4D97-AF65-F5344CB8AC3E}">
        <p14:creationId xmlns:p14="http://schemas.microsoft.com/office/powerpoint/2010/main" val="208838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B955F55-49BA-3179-7254-A8D0BD8F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86302" y="-2003942"/>
            <a:ext cx="5326521" cy="103429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1AF9D3-9A39-FD1A-E6C9-60CE74AE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breakdown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A8073C-5CE7-8778-187D-800502C4119B}"/>
              </a:ext>
            </a:extLst>
          </p:cNvPr>
          <p:cNvSpPr txBox="1"/>
          <p:nvPr/>
        </p:nvSpPr>
        <p:spPr>
          <a:xfrm>
            <a:off x="437655" y="5707566"/>
            <a:ext cx="1027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systematic error sources are not considered here: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Cross section (XS) error, which is around 2-3% extra ”flat” in rigidity.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Partial cross sections TOI correction error, estimated before.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928FBF-91D1-31D8-1497-23836390AB4F}"/>
              </a:ext>
            </a:extLst>
          </p:cNvPr>
          <p:cNvSpPr txBox="1"/>
          <p:nvPr/>
        </p:nvSpPr>
        <p:spPr>
          <a:xfrm>
            <a:off x="1694852" y="300622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C092FA-9DCD-EDCA-B624-23D52DF7F7A5}"/>
              </a:ext>
            </a:extLst>
          </p:cNvPr>
          <p:cNvSpPr txBox="1"/>
          <p:nvPr/>
        </p:nvSpPr>
        <p:spPr>
          <a:xfrm>
            <a:off x="3307917" y="30062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73172D7-A29E-0452-AF87-7B4CA50C3BF5}"/>
              </a:ext>
            </a:extLst>
          </p:cNvPr>
          <p:cNvSpPr txBox="1"/>
          <p:nvPr/>
        </p:nvSpPr>
        <p:spPr>
          <a:xfrm>
            <a:off x="4726057" y="30062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77F8A7-D619-E17F-4651-F7E24EE8BB9D}"/>
              </a:ext>
            </a:extLst>
          </p:cNvPr>
          <p:cNvSpPr txBox="1"/>
          <p:nvPr/>
        </p:nvSpPr>
        <p:spPr>
          <a:xfrm>
            <a:off x="6310478" y="30062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179B906-2581-3690-1586-75F59B2C0C5F}"/>
              </a:ext>
            </a:extLst>
          </p:cNvPr>
          <p:cNvSpPr txBox="1"/>
          <p:nvPr/>
        </p:nvSpPr>
        <p:spPr>
          <a:xfrm rot="10800000" flipH="1" flipV="1">
            <a:off x="7622033" y="2967389"/>
            <a:ext cx="38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176305A-36F1-DC7C-FA12-BBFA3EC0F610}"/>
              </a:ext>
            </a:extLst>
          </p:cNvPr>
          <p:cNvSpPr txBox="1"/>
          <p:nvPr/>
        </p:nvSpPr>
        <p:spPr>
          <a:xfrm rot="10800000" flipH="1" flipV="1">
            <a:off x="9101999" y="2967389"/>
            <a:ext cx="46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0325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B9AAEEE-C7E0-D0A1-E4F2-EC5B7CCF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41045" y="-1982864"/>
            <a:ext cx="6276108" cy="1140562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5C8D3DC1-9E76-61B6-EB35-A7CF6F109217}"/>
              </a:ext>
            </a:extLst>
          </p:cNvPr>
          <p:cNvSpPr txBox="1"/>
          <p:nvPr/>
        </p:nvSpPr>
        <p:spPr>
          <a:xfrm>
            <a:off x="1217030" y="110595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88DA3C4-2D32-21EC-3D61-78EE808F971D}"/>
              </a:ext>
            </a:extLst>
          </p:cNvPr>
          <p:cNvSpPr txBox="1"/>
          <p:nvPr/>
        </p:nvSpPr>
        <p:spPr>
          <a:xfrm>
            <a:off x="2776846" y="1105955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19B0948-D610-6DEF-7DC3-5AD1808B63BE}"/>
              </a:ext>
            </a:extLst>
          </p:cNvPr>
          <p:cNvSpPr txBox="1"/>
          <p:nvPr/>
        </p:nvSpPr>
        <p:spPr>
          <a:xfrm>
            <a:off x="4623402" y="11059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6184925-8C9D-F79F-83F9-F4874F5CE50C}"/>
              </a:ext>
            </a:extLst>
          </p:cNvPr>
          <p:cNvSpPr txBox="1"/>
          <p:nvPr/>
        </p:nvSpPr>
        <p:spPr>
          <a:xfrm>
            <a:off x="6412446" y="110595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F117B56-0C6A-E62D-006C-FBAECE3B4FBC}"/>
              </a:ext>
            </a:extLst>
          </p:cNvPr>
          <p:cNvSpPr txBox="1"/>
          <p:nvPr/>
        </p:nvSpPr>
        <p:spPr>
          <a:xfrm>
            <a:off x="8201490" y="1105955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2386A7E-58E1-AEB8-EC0B-2785F0CEAA3E}"/>
              </a:ext>
            </a:extLst>
          </p:cNvPr>
          <p:cNvSpPr txBox="1"/>
          <p:nvPr/>
        </p:nvSpPr>
        <p:spPr>
          <a:xfrm>
            <a:off x="10052562" y="1105955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99FC1ECF-B30B-3FB1-A8FB-369F34FD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87" y="4"/>
            <a:ext cx="9748775" cy="888282"/>
          </a:xfrm>
        </p:spPr>
        <p:txBody>
          <a:bodyPr/>
          <a:lstStyle/>
          <a:p>
            <a:r>
              <a:rPr lang="en-US" dirty="0"/>
              <a:t>Average vs MIT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8AC12EF-66FD-9107-6428-C51B7E5E83C7}"/>
              </a:ext>
            </a:extLst>
          </p:cNvPr>
          <p:cNvSpPr txBox="1"/>
          <p:nvPr/>
        </p:nvSpPr>
        <p:spPr>
          <a:xfrm>
            <a:off x="1390056" y="3704977"/>
            <a:ext cx="1386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MIT total error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DB26BD8-E588-1227-AE98-16B830C201EA}"/>
              </a:ext>
            </a:extLst>
          </p:cNvPr>
          <p:cNvCxnSpPr/>
          <p:nvPr/>
        </p:nvCxnSpPr>
        <p:spPr bwMode="auto">
          <a:xfrm>
            <a:off x="1250150" y="3858866"/>
            <a:ext cx="1618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75E59A2-1831-A509-6F70-0CA152FAF1AD}"/>
              </a:ext>
            </a:extLst>
          </p:cNvPr>
          <p:cNvSpPr txBox="1"/>
          <p:nvPr/>
        </p:nvSpPr>
        <p:spPr>
          <a:xfrm>
            <a:off x="2872537" y="189777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BO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289383451"/>
      </p:ext>
    </p:extLst>
  </p:cSld>
  <p:clrMapOvr>
    <a:masterClrMapping/>
  </p:clrMapOvr>
</p:sld>
</file>

<file path=ppt/theme/theme1.xml><?xml version="1.0" encoding="utf-8"?>
<a:theme xmlns:a="http://schemas.openxmlformats.org/drawingml/2006/main" name="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nikhef_talk_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nikhef_talk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_talk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khef_talk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_talk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_talk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_talk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khef_talk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g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27383</TotalTime>
  <Words>925</Words>
  <Application>Microsoft Macintosh PowerPoint</Application>
  <PresentationFormat>Panorámica</PresentationFormat>
  <Paragraphs>192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Symbol</vt:lpstr>
      <vt:lpstr>Times New Roman</vt:lpstr>
      <vt:lpstr>blanco</vt:lpstr>
      <vt:lpstr>negro</vt:lpstr>
      <vt:lpstr>Presentación de PowerPoint</vt:lpstr>
      <vt:lpstr>Some Information</vt:lpstr>
      <vt:lpstr>Differential Flux Estimation</vt:lpstr>
      <vt:lpstr>Top-Of-Instrument (TOI) correction (before partial XS)</vt:lpstr>
      <vt:lpstr>Presentación de PowerPoint</vt:lpstr>
      <vt:lpstr>Presentación de PowerPoint</vt:lpstr>
      <vt:lpstr>Top-Of-Instrument (TOI) correction (after partial XS)</vt:lpstr>
      <vt:lpstr>Error breakdown</vt:lpstr>
      <vt:lpstr>Average vs MIT</vt:lpstr>
      <vt:lpstr>Average vs MIT vs PG/Rome2</vt:lpstr>
      <vt:lpstr>Data/&lt;Data&gt; Corrections</vt:lpstr>
      <vt:lpstr>Forward Unfolding vs Time</vt:lpstr>
      <vt:lpstr>Presentación de PowerPoint</vt:lpstr>
      <vt:lpstr>Bartels Comparison: Lithium</vt:lpstr>
      <vt:lpstr>Bartels Comparison: Beryllium</vt:lpstr>
      <vt:lpstr>Bartels Comparison: Boron</vt:lpstr>
      <vt:lpstr>Bartels Comparison: Carbon</vt:lpstr>
      <vt:lpstr>Bartels Comparison: Nitrogen</vt:lpstr>
      <vt:lpstr>Bartels Comparison: Oxygen</vt:lpstr>
      <vt:lpstr>Bartels differences between groups</vt:lpstr>
      <vt:lpstr>Bartels differences between groups</vt:lpstr>
      <vt:lpstr>Bartels Comparison: Beryllium</vt:lpstr>
      <vt:lpstr>Bartels Comparison: Beryllium Normalized to Average</vt:lpstr>
      <vt:lpstr>Conclusions</vt:lpstr>
      <vt:lpstr>Back Up</vt:lpstr>
      <vt:lpstr>Carbon Trigger Data/&lt;Data&gt; correction</vt:lpstr>
      <vt:lpstr>Carbon TOF Data/&lt;Data&gt; correction</vt:lpstr>
      <vt:lpstr>Carbon L1-HitAssociation Data/&lt;Data&gt; correction</vt:lpstr>
      <vt:lpstr>Carbon Tracker Data/&lt;Data&gt; correction</vt:lpstr>
      <vt:lpstr>Carbon L1-UnbiasedHit Data/&lt;Data&gt; correction</vt:lpstr>
      <vt:lpstr>Lithium AMS comparison in 2017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287</cp:revision>
  <dcterms:created xsi:type="dcterms:W3CDTF">2022-10-24T17:56:42Z</dcterms:created>
  <dcterms:modified xsi:type="dcterms:W3CDTF">2023-11-30T11:12:27Z</dcterms:modified>
</cp:coreProperties>
</file>