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jWHx7BP36Du7fOfMk2jCvOU+01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89600" rIns="89600" bIns="896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Cambria"/>
              <a:buNone/>
              <a:defRPr sz="6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22" name="Google Shape;22;p5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2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41" name="Google Shape;41;p8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3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4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50" name="Google Shape;50;p9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55" name="Google Shape;55;p10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59" name="Google Shape;59;p11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1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65" name="Google Shape;65;p12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2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sz="22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>
            <a:spLocks noGrp="1"/>
          </p:cNvSpPr>
          <p:nvPr>
            <p:ph type="pic" idx="2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79" name="Google Shape;79;p14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 rot="5400000">
            <a:off x="4579938" y="2324101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85" name="Google Shape;85;p15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8D8D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4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4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spcBef>
                <a:spcPts val="0"/>
              </a:spcBef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/>
              <a:t>S.Bianco et al., Intro INFN e ISPRA archivio   20231116</a:t>
            </a:r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dt" idx="10"/>
          </p:nvPr>
        </p:nvSpPr>
        <p:spPr>
          <a:xfrm rot="-5400000">
            <a:off x="8575820" y="235690"/>
            <a:ext cx="389466" cy="36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5161/oar.it/7711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15161/oar.it/14326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393509" y="453075"/>
            <a:ext cx="7793637" cy="9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Cambria"/>
              <a:buNone/>
            </a:pPr>
            <a:br>
              <a:rPr lang="en-IT" sz="48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br>
              <a:rPr lang="en-IT" sz="48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en-IT" sz="28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Introduzione</a:t>
            </a:r>
            <a:br>
              <a:rPr lang="en-IT" sz="40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en-IT" sz="40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INFN e ISPRA per l’archivio</a:t>
            </a:r>
            <a:endParaRPr sz="4800" i="0" u="none" strike="noStrike" cap="none" dirty="0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7929405" y="6163731"/>
            <a:ext cx="379656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r>
              <a:rPr lang="en-IT" sz="400" b="0" i="0" u="none" strike="noStrike" cap="none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2017 EPR</a:t>
            </a:r>
            <a:endParaRPr sz="400" b="0" i="0" u="none" strike="noStrike" cap="none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1</a:t>
            </a:fld>
            <a:endParaRPr/>
          </a:p>
        </p:txBody>
      </p:sp>
      <p:sp>
        <p:nvSpPr>
          <p:cNvPr id="94" name="Google Shape;94;p1"/>
          <p:cNvSpPr txBox="1">
            <a:spLocks noGrp="1"/>
          </p:cNvSpPr>
          <p:nvPr>
            <p:ph type="ftr" idx="11"/>
          </p:nvPr>
        </p:nvSpPr>
        <p:spPr>
          <a:xfrm rot="-5400000">
            <a:off x="6399195" y="2767914"/>
            <a:ext cx="4801977" cy="492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6B6F2"/>
                </a:solidFill>
              </a:rPr>
              <a:t>S.Bianco et al., Intro INFN e ISPRA archivio   20231116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05EA9D-8F29-64C5-EFFE-3C25DAE11AD9}"/>
              </a:ext>
            </a:extLst>
          </p:cNvPr>
          <p:cNvSpPr txBox="1"/>
          <p:nvPr/>
        </p:nvSpPr>
        <p:spPr>
          <a:xfrm>
            <a:off x="484076" y="2372893"/>
            <a:ext cx="7793638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IT" dirty="0">
                <a:latin typeface="+mn-lt"/>
              </a:rPr>
              <a:t>2017 - Archivio openaccessrepository.it (OAR) nasce come pilot nella sez. </a:t>
            </a:r>
            <a:r>
              <a:rPr lang="en-GB" dirty="0">
                <a:latin typeface="+mn-lt"/>
              </a:rPr>
              <a:t>d</a:t>
            </a:r>
            <a:r>
              <a:rPr lang="en-IT" dirty="0">
                <a:latin typeface="+mn-lt"/>
              </a:rPr>
              <a:t>i Catania</a:t>
            </a:r>
          </a:p>
          <a:p>
            <a:pPr marL="285750" lvl="8" indent="-285750">
              <a:buFont typeface="Arial" panose="020B0604020202020204" pitchFamily="34" charset="0"/>
              <a:buChar char="•"/>
            </a:pPr>
            <a:r>
              <a:rPr lang="en-IT" dirty="0">
                <a:latin typeface="+mn-lt"/>
              </a:rPr>
              <a:t>…….Basato su INVENIO 3,4 - ZENODO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IT" dirty="0">
                <a:latin typeface="+mn-lt"/>
              </a:rPr>
              <a:t>…….Accoglienza di comunita’ esterne in modalita’ beta “Communities”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IT" dirty="0">
                <a:latin typeface="+mn-lt"/>
              </a:rPr>
              <a:t>2019 - Conceptual design report  </a:t>
            </a:r>
            <a:r>
              <a:rPr lang="en-GB" dirty="0">
                <a:latin typeface="+mn-lt"/>
                <a:hlinkClick r:id="rId3"/>
              </a:rPr>
              <a:t>https://doi.org/10.15161/oar.it/77118</a:t>
            </a:r>
            <a:endParaRPr lang="en-GB" dirty="0">
              <a:latin typeface="+mn-lt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2021 - </a:t>
            </a:r>
            <a:r>
              <a:rPr lang="en-GB" dirty="0" err="1">
                <a:latin typeface="+mn-lt"/>
              </a:rPr>
              <a:t>Protocollo</a:t>
            </a:r>
            <a:r>
              <a:rPr lang="en-GB" dirty="0">
                <a:latin typeface="+mn-lt"/>
              </a:rPr>
              <a:t> di Intesa INFN-ISPRA 03-2021 CD15848 </a:t>
            </a:r>
            <a:r>
              <a:rPr lang="en-GB" sz="1000" dirty="0">
                <a:latin typeface="+mn-lt"/>
              </a:rPr>
              <a:t>“</a:t>
            </a:r>
            <a:r>
              <a:rPr lang="en-GB" sz="1100" dirty="0" err="1">
                <a:effectLst/>
                <a:latin typeface="+mn-lt"/>
              </a:rPr>
              <a:t>Altro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ambito</a:t>
            </a:r>
            <a:r>
              <a:rPr lang="en-GB" sz="1100" dirty="0">
                <a:effectLst/>
                <a:latin typeface="+mn-lt"/>
              </a:rPr>
              <a:t> di </a:t>
            </a:r>
            <a:r>
              <a:rPr lang="en-GB" sz="1100" dirty="0" err="1">
                <a:effectLst/>
                <a:latin typeface="+mn-lt"/>
              </a:rPr>
              <a:t>collaborazione</a:t>
            </a:r>
            <a:r>
              <a:rPr lang="en-GB" sz="1100" dirty="0">
                <a:effectLst/>
                <a:latin typeface="+mn-lt"/>
              </a:rPr>
              <a:t> è </a:t>
            </a:r>
            <a:r>
              <a:rPr lang="en-GB" sz="1100" dirty="0" err="1">
                <a:effectLst/>
                <a:latin typeface="+mn-lt"/>
              </a:rPr>
              <a:t>individuato</a:t>
            </a:r>
            <a:r>
              <a:rPr lang="en-GB" sz="1100" dirty="0">
                <a:effectLst/>
                <a:latin typeface="+mn-lt"/>
              </a:rPr>
              <a:t> in </a:t>
            </a:r>
            <a:r>
              <a:rPr lang="en-GB" sz="1100" dirty="0" err="1">
                <a:effectLst/>
                <a:latin typeface="+mn-lt"/>
              </a:rPr>
              <a:t>relazione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alla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sperimentazione</a:t>
            </a:r>
            <a:r>
              <a:rPr lang="en-GB" sz="1100" dirty="0">
                <a:effectLst/>
                <a:latin typeface="+mn-lt"/>
              </a:rPr>
              <a:t> di </a:t>
            </a:r>
            <a:r>
              <a:rPr lang="en-GB" sz="1100" dirty="0" err="1">
                <a:effectLst/>
                <a:latin typeface="+mn-lt"/>
              </a:rPr>
              <a:t>archivi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digitali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istituzionali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dei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risultati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delle</a:t>
            </a:r>
            <a:r>
              <a:rPr lang="en-GB" sz="1100" dirty="0">
                <a:effectLst/>
                <a:latin typeface="+mn-lt"/>
              </a:rPr>
              <a:t> </a:t>
            </a:r>
            <a:r>
              <a:rPr lang="en-GB" sz="1100" dirty="0" err="1">
                <a:effectLst/>
                <a:latin typeface="+mn-lt"/>
              </a:rPr>
              <a:t>attivita</a:t>
            </a:r>
            <a:r>
              <a:rPr lang="en-GB" sz="1100" dirty="0">
                <a:effectLst/>
                <a:latin typeface="+mn-lt"/>
              </a:rPr>
              <a:t>̀ di </a:t>
            </a:r>
            <a:r>
              <a:rPr lang="en-GB" sz="1100" dirty="0" err="1">
                <a:effectLst/>
                <a:latin typeface="+mn-lt"/>
              </a:rPr>
              <a:t>ricerca</a:t>
            </a:r>
            <a:r>
              <a:rPr lang="en-GB" sz="1100" dirty="0">
                <a:effectLst/>
                <a:latin typeface="+mn-lt"/>
              </a:rPr>
              <a:t>.</a:t>
            </a:r>
            <a:r>
              <a:rPr lang="en-GB" sz="1000" dirty="0">
                <a:latin typeface="+mn-lt"/>
              </a:rPr>
              <a:t>”</a:t>
            </a:r>
            <a:endParaRPr lang="en-IT" sz="1000" dirty="0">
              <a:latin typeface="+mn-lt"/>
            </a:endParaRPr>
          </a:p>
          <a:p>
            <a:pPr marL="285750" lvl="5" indent="-285750">
              <a:buFont typeface="Arial" panose="020B0604020202020204" pitchFamily="34" charset="0"/>
              <a:buChar char="•"/>
            </a:pPr>
            <a:r>
              <a:rPr lang="en-IT">
                <a:latin typeface="+mn-lt"/>
              </a:rPr>
              <a:t>Giugno </a:t>
            </a:r>
            <a:r>
              <a:rPr lang="en-IT" dirty="0">
                <a:latin typeface="+mn-lt"/>
              </a:rPr>
              <a:t>2023 - Approvazione di archivio e disciplinare per l’accesso ai prodotti della ricerca (Delibera CD16717, testo del disciplinare in </a:t>
            </a:r>
            <a:r>
              <a:rPr lang="en-GB" dirty="0">
                <a:latin typeface="+mn-lt"/>
                <a:hlinkClick r:id="rId4"/>
              </a:rPr>
              <a:t>https://doi.org/10.15161/oar.it/143269</a:t>
            </a:r>
            <a:r>
              <a:rPr lang="en-GB" dirty="0">
                <a:latin typeface="+mn-lt"/>
              </a:rPr>
              <a:t>)</a:t>
            </a:r>
          </a:p>
          <a:p>
            <a:pPr marL="285750" lvl="5" indent="-285750">
              <a:buFont typeface="Arial" panose="020B0604020202020204" pitchFamily="34" charset="0"/>
              <a:buChar char="•"/>
            </a:pPr>
            <a:r>
              <a:rPr lang="en-GB" dirty="0" err="1">
                <a:latin typeface="+mn-lt"/>
              </a:rPr>
              <a:t>Luglio</a:t>
            </a:r>
            <a:r>
              <a:rPr lang="en-GB" dirty="0">
                <a:latin typeface="+mn-lt"/>
              </a:rPr>
              <a:t> 2023 - </a:t>
            </a:r>
            <a:r>
              <a:rPr lang="en-GB" dirty="0" err="1">
                <a:latin typeface="+mn-lt"/>
              </a:rPr>
              <a:t>Inizia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migrazione</a:t>
            </a:r>
            <a:r>
              <a:rPr lang="en-GB" dirty="0">
                <a:latin typeface="+mn-lt"/>
              </a:rPr>
              <a:t> da Catania a CNAF (Dir. Luca </a:t>
            </a:r>
            <a:r>
              <a:rPr lang="en-GB" dirty="0" err="1">
                <a:latin typeface="+mn-lt"/>
              </a:rPr>
              <a:t>Dell’Agnello</a:t>
            </a:r>
            <a:r>
              <a:rPr lang="en-GB" dirty="0">
                <a:latin typeface="+mn-lt"/>
              </a:rPr>
              <a:t>) come </a:t>
            </a:r>
            <a:r>
              <a:rPr lang="en-GB" dirty="0" err="1">
                <a:latin typeface="+mn-lt"/>
              </a:rPr>
              <a:t>servizio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nazionale</a:t>
            </a:r>
            <a:r>
              <a:rPr lang="en-GB" dirty="0">
                <a:latin typeface="+mn-lt"/>
              </a:rPr>
              <a:t> e </a:t>
            </a:r>
            <a:r>
              <a:rPr lang="en-GB" dirty="0" err="1">
                <a:latin typeface="+mn-lt"/>
              </a:rPr>
              <a:t>contemporaneamente</a:t>
            </a:r>
            <a:r>
              <a:rPr lang="en-GB" dirty="0">
                <a:latin typeface="+mn-lt"/>
              </a:rPr>
              <a:t> upgrade a INVENIO RDM - ZENODO.</a:t>
            </a:r>
          </a:p>
          <a:p>
            <a:pPr marL="285750" lvl="5" indent="-285750">
              <a:buFont typeface="Arial" panose="020B0604020202020204" pitchFamily="34" charset="0"/>
              <a:buChar char="•"/>
            </a:pPr>
            <a:r>
              <a:rPr lang="en-GB" dirty="0" err="1">
                <a:latin typeface="+mn-lt"/>
              </a:rPr>
              <a:t>Istanza</a:t>
            </a:r>
            <a:r>
              <a:rPr lang="en-GB" dirty="0">
                <a:latin typeface="+mn-lt"/>
              </a:rPr>
              <a:t> di Catania </a:t>
            </a:r>
            <a:r>
              <a:rPr lang="en-GB" dirty="0" err="1">
                <a:latin typeface="+mn-lt"/>
              </a:rPr>
              <a:t>ancora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attiva</a:t>
            </a:r>
            <a:r>
              <a:rPr lang="en-GB" dirty="0">
                <a:latin typeface="+mn-lt"/>
              </a:rPr>
              <a:t> e </a:t>
            </a:r>
            <a:r>
              <a:rPr lang="en-GB" dirty="0" err="1">
                <a:latin typeface="+mn-lt"/>
              </a:rPr>
              <a:t>supportata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informaticamente</a:t>
            </a:r>
            <a:r>
              <a:rPr lang="en-GB" dirty="0">
                <a:latin typeface="+mn-lt"/>
              </a:rPr>
              <a:t> a </a:t>
            </a:r>
            <a:r>
              <a:rPr lang="en-GB" dirty="0" err="1">
                <a:latin typeface="+mn-lt"/>
              </a:rPr>
              <a:t>livello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minimo</a:t>
            </a:r>
            <a:r>
              <a:rPr lang="en-GB" dirty="0">
                <a:latin typeface="+mn-lt"/>
              </a:rPr>
              <a:t>, </a:t>
            </a:r>
            <a:r>
              <a:rPr lang="en-GB" dirty="0" err="1">
                <a:latin typeface="+mn-lt"/>
              </a:rPr>
              <a:t>curatela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dei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prodotti</a:t>
            </a:r>
            <a:r>
              <a:rPr lang="en-GB" dirty="0">
                <a:latin typeface="+mn-lt"/>
              </a:rPr>
              <a:t> INFN </a:t>
            </a:r>
            <a:r>
              <a:rPr lang="en-GB" dirty="0" err="1">
                <a:latin typeface="+mn-lt"/>
              </a:rPr>
              <a:t>attiva</a:t>
            </a:r>
            <a:r>
              <a:rPr lang="en-GB" dirty="0">
                <a:latin typeface="+mn-lt"/>
              </a:rPr>
              <a:t> (Frascati)</a:t>
            </a:r>
            <a:endParaRPr lang="en-IT" dirty="0">
              <a:latin typeface="+mn-lt"/>
            </a:endParaRPr>
          </a:p>
          <a:p>
            <a:pPr lvl="8"/>
            <a:endParaRPr lang="en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2856D7-BB82-8BE3-7C30-4BE9A4AB9E4D}"/>
              </a:ext>
            </a:extLst>
          </p:cNvPr>
          <p:cNvSpPr txBox="1"/>
          <p:nvPr/>
        </p:nvSpPr>
        <p:spPr>
          <a:xfrm>
            <a:off x="1457155" y="1638174"/>
            <a:ext cx="4863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T" dirty="0"/>
              <a:t>Gruppo di lavoro Open Science</a:t>
            </a:r>
          </a:p>
          <a:p>
            <a:pPr algn="ctr"/>
            <a:r>
              <a:rPr lang="en-IT" dirty="0"/>
              <a:t> S.Bianco, M.Bruno, M.Maggi, L.Patrizii, M.Pallavicini (e.o.)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jacency">
  <a:themeElements>
    <a:clrScheme name="Expo">
      <a:dk1>
        <a:srgbClr val="000000"/>
      </a:dk1>
      <a:lt1>
        <a:srgbClr val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223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Adjacency</vt:lpstr>
      <vt:lpstr>  Introduzione INFN e ISPRA per l’archivio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Archivio istituzionale openaccessrepository.it incontro con  Pasquale Lubrano</dc:title>
  <dc:creator>Archana Sharma</dc:creator>
  <cp:lastModifiedBy>Microsoft Office User</cp:lastModifiedBy>
  <cp:revision>8</cp:revision>
  <dcterms:created xsi:type="dcterms:W3CDTF">2015-06-23T13:15:17Z</dcterms:created>
  <dcterms:modified xsi:type="dcterms:W3CDTF">2023-11-17T07:49:53Z</dcterms:modified>
</cp:coreProperties>
</file>