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6"/>
    <p:sldId id="257" r:id="rId67"/>
    <p:sldId id="258" r:id="rId68"/>
    <p:sldId id="259" r:id="rId69"/>
    <p:sldId id="260" r:id="rId70"/>
    <p:sldId id="261" r:id="rId71"/>
    <p:sldId id="262" r:id="rId72"/>
    <p:sldId id="263" r:id="rId73"/>
    <p:sldId id="264" r:id="rId74"/>
    <p:sldId id="265" r:id="rId75"/>
    <p:sldId id="266" r:id="rId76"/>
    <p:sldId id="267" r:id="rId77"/>
    <p:sldId id="268" r:id="rId78"/>
    <p:sldId id="269" r:id="rId79"/>
    <p:sldId id="270" r:id="rId80"/>
    <p:sldId id="271" r:id="rId81"/>
    <p:sldId id="272" r:id="rId82"/>
    <p:sldId id="273" r:id="rId83"/>
    <p:sldId id="274" r:id="rId84"/>
    <p:sldId id="275" r:id="rId85"/>
    <p:sldId id="276" r:id="rId86"/>
    <p:sldId id="277" r:id="rId87"/>
    <p:sldId id="278" r:id="rId88"/>
    <p:sldId id="279" r:id="rId89"/>
    <p:sldId id="280" r:id="rId90"/>
    <p:sldId id="281" r:id="rId91"/>
    <p:sldId id="282" r:id="rId92"/>
    <p:sldId id="283" r:id="rId93"/>
    <p:sldId id="284" r:id="rId94"/>
    <p:sldId id="285" r:id="rId95"/>
    <p:sldId id="286" r:id="rId96"/>
    <p:sldId id="287" r:id="rId97"/>
    <p:sldId id="288" r:id="rId98"/>
    <p:sldId id="289" r:id="rId99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" charset="1" panose="00000500000000000000"/>
      <p:regular r:id="rId14"/>
    </p:embeddedFont>
    <p:embeddedFont>
      <p:font typeface="Aileron Bold" charset="1" panose="00000800000000000000"/>
      <p:regular r:id="rId15"/>
    </p:embeddedFont>
    <p:embeddedFont>
      <p:font typeface="Aileron Italics" charset="1" panose="00000500000000000000"/>
      <p:regular r:id="rId16"/>
    </p:embeddedFont>
    <p:embeddedFont>
      <p:font typeface="Aileron Bold Italics" charset="1" panose="00000800000000000000"/>
      <p:regular r:id="rId17"/>
    </p:embeddedFont>
    <p:embeddedFont>
      <p:font typeface="Aileron Thin" charset="1" panose="00000300000000000000"/>
      <p:regular r:id="rId18"/>
    </p:embeddedFont>
    <p:embeddedFont>
      <p:font typeface="Aileron Thin Italics" charset="1" panose="00000300000000000000"/>
      <p:regular r:id="rId19"/>
    </p:embeddedFont>
    <p:embeddedFont>
      <p:font typeface="Aileron Light" charset="1" panose="00000400000000000000"/>
      <p:regular r:id="rId20"/>
    </p:embeddedFont>
    <p:embeddedFont>
      <p:font typeface="Aileron Light Italics" charset="1" panose="00000400000000000000"/>
      <p:regular r:id="rId21"/>
    </p:embeddedFont>
    <p:embeddedFont>
      <p:font typeface="Aileron Ultra-Bold" charset="1" panose="00000A00000000000000"/>
      <p:regular r:id="rId22"/>
    </p:embeddedFont>
    <p:embeddedFont>
      <p:font typeface="Aileron Ultra-Bold Italics" charset="1" panose="00000A00000000000000"/>
      <p:regular r:id="rId23"/>
    </p:embeddedFont>
    <p:embeddedFont>
      <p:font typeface="Aileron Heavy" charset="1" panose="00000A00000000000000"/>
      <p:regular r:id="rId24"/>
    </p:embeddedFont>
    <p:embeddedFont>
      <p:font typeface="Aileron Heavy Italics" charset="1" panose="00000A00000000000000"/>
      <p:regular r:id="rId25"/>
    </p:embeddedFont>
    <p:embeddedFont>
      <p:font typeface="Open Sans" charset="1" panose="020B0606030504020204"/>
      <p:regular r:id="rId26"/>
    </p:embeddedFont>
    <p:embeddedFont>
      <p:font typeface="Open Sans Bold" charset="1" panose="020B0806030504020204"/>
      <p:regular r:id="rId27"/>
    </p:embeddedFont>
    <p:embeddedFont>
      <p:font typeface="Open Sans Italics" charset="1" panose="020B0606030504020204"/>
      <p:regular r:id="rId28"/>
    </p:embeddedFont>
    <p:embeddedFont>
      <p:font typeface="Open Sans Bold Italics" charset="1" panose="020B0806030504020204"/>
      <p:regular r:id="rId29"/>
    </p:embeddedFont>
    <p:embeddedFont>
      <p:font typeface="Open Sans Light" charset="1" panose="020B0306030504020204"/>
      <p:regular r:id="rId30"/>
    </p:embeddedFont>
    <p:embeddedFont>
      <p:font typeface="Open Sans Light Italics" charset="1" panose="020B0306030504020204"/>
      <p:regular r:id="rId31"/>
    </p:embeddedFont>
    <p:embeddedFont>
      <p:font typeface="Open Sans Ultra-Bold" charset="1" panose="00000000000000000000"/>
      <p:regular r:id="rId32"/>
    </p:embeddedFont>
    <p:embeddedFont>
      <p:font typeface="Open Sans Ultra-Bold Italics" charset="1" panose="00000000000000000000"/>
      <p:regular r:id="rId33"/>
    </p:embeddedFont>
    <p:embeddedFont>
      <p:font typeface="Nunito Sans" charset="1" panose="00000500000000000000"/>
      <p:regular r:id="rId34"/>
    </p:embeddedFont>
    <p:embeddedFont>
      <p:font typeface="Nunito Sans Bold" charset="1" panose="00000800000000000000"/>
      <p:regular r:id="rId35"/>
    </p:embeddedFont>
    <p:embeddedFont>
      <p:font typeface="Nunito Sans Italics" charset="1" panose="00000500000000000000"/>
      <p:regular r:id="rId36"/>
    </p:embeddedFont>
    <p:embeddedFont>
      <p:font typeface="Nunito Sans Bold Italics" charset="1" panose="00000800000000000000"/>
      <p:regular r:id="rId37"/>
    </p:embeddedFont>
    <p:embeddedFont>
      <p:font typeface="Nunito Sans Extra-Light" charset="1" panose="00000300000000000000"/>
      <p:regular r:id="rId38"/>
    </p:embeddedFont>
    <p:embeddedFont>
      <p:font typeface="Nunito Sans Extra-Light Italics" charset="1" panose="00000300000000000000"/>
      <p:regular r:id="rId39"/>
    </p:embeddedFont>
    <p:embeddedFont>
      <p:font typeface="Nunito Sans Light" charset="1" panose="00000400000000000000"/>
      <p:regular r:id="rId40"/>
    </p:embeddedFont>
    <p:embeddedFont>
      <p:font typeface="Nunito Sans Light Italics" charset="1" panose="00000400000000000000"/>
      <p:regular r:id="rId41"/>
    </p:embeddedFont>
    <p:embeddedFont>
      <p:font typeface="Nunito Sans Semi-Bold" charset="1" panose="00000700000000000000"/>
      <p:regular r:id="rId42"/>
    </p:embeddedFont>
    <p:embeddedFont>
      <p:font typeface="Nunito Sans Semi-Bold Italics" charset="1" panose="00000700000000000000"/>
      <p:regular r:id="rId43"/>
    </p:embeddedFont>
    <p:embeddedFont>
      <p:font typeface="Nunito Sans Ultra-Bold" charset="1" panose="00000900000000000000"/>
      <p:regular r:id="rId44"/>
    </p:embeddedFont>
    <p:embeddedFont>
      <p:font typeface="Nunito Sans Ultra-Bold Italics" charset="1" panose="00000900000000000000"/>
      <p:regular r:id="rId45"/>
    </p:embeddedFont>
    <p:embeddedFont>
      <p:font typeface="Nunito Sans Heavy" charset="1" panose="00000A00000000000000"/>
      <p:regular r:id="rId46"/>
    </p:embeddedFont>
    <p:embeddedFont>
      <p:font typeface="Nunito Sans Heavy Italics" charset="1" panose="00000A00000000000000"/>
      <p:regular r:id="rId47"/>
    </p:embeddedFont>
    <p:embeddedFont>
      <p:font typeface="Montserrat" charset="1" panose="00000500000000000000"/>
      <p:regular r:id="rId48"/>
    </p:embeddedFont>
    <p:embeddedFont>
      <p:font typeface="Montserrat Bold" charset="1" panose="00000800000000000000"/>
      <p:regular r:id="rId49"/>
    </p:embeddedFont>
    <p:embeddedFont>
      <p:font typeface="Montserrat Italics" charset="1" panose="00000500000000000000"/>
      <p:regular r:id="rId50"/>
    </p:embeddedFont>
    <p:embeddedFont>
      <p:font typeface="Montserrat Bold Italics" charset="1" panose="00000800000000000000"/>
      <p:regular r:id="rId51"/>
    </p:embeddedFont>
    <p:embeddedFont>
      <p:font typeface="Montserrat Thin" charset="1" panose="00000300000000000000"/>
      <p:regular r:id="rId52"/>
    </p:embeddedFont>
    <p:embeddedFont>
      <p:font typeface="Montserrat Thin Italics" charset="1" panose="00000300000000000000"/>
      <p:regular r:id="rId53"/>
    </p:embeddedFont>
    <p:embeddedFont>
      <p:font typeface="Montserrat Extra-Light" charset="1" panose="00000300000000000000"/>
      <p:regular r:id="rId54"/>
    </p:embeddedFont>
    <p:embeddedFont>
      <p:font typeface="Montserrat Extra-Light Italics" charset="1" panose="00000300000000000000"/>
      <p:regular r:id="rId55"/>
    </p:embeddedFont>
    <p:embeddedFont>
      <p:font typeface="Montserrat Light" charset="1" panose="00000400000000000000"/>
      <p:regular r:id="rId56"/>
    </p:embeddedFont>
    <p:embeddedFont>
      <p:font typeface="Montserrat Light Italics" charset="1" panose="00000400000000000000"/>
      <p:regular r:id="rId57"/>
    </p:embeddedFont>
    <p:embeddedFont>
      <p:font typeface="Montserrat Medium" charset="1" panose="00000600000000000000"/>
      <p:regular r:id="rId58"/>
    </p:embeddedFont>
    <p:embeddedFont>
      <p:font typeface="Montserrat Medium Italics" charset="1" panose="00000600000000000000"/>
      <p:regular r:id="rId59"/>
    </p:embeddedFont>
    <p:embeddedFont>
      <p:font typeface="Montserrat Semi-Bold" charset="1" panose="00000700000000000000"/>
      <p:regular r:id="rId60"/>
    </p:embeddedFont>
    <p:embeddedFont>
      <p:font typeface="Montserrat Semi-Bold Italics" charset="1" panose="00000700000000000000"/>
      <p:regular r:id="rId61"/>
    </p:embeddedFont>
    <p:embeddedFont>
      <p:font typeface="Montserrat Ultra-Bold" charset="1" panose="00000900000000000000"/>
      <p:regular r:id="rId62"/>
    </p:embeddedFont>
    <p:embeddedFont>
      <p:font typeface="Montserrat Ultra-Bold Italics" charset="1" panose="00000900000000000000"/>
      <p:regular r:id="rId63"/>
    </p:embeddedFont>
    <p:embeddedFont>
      <p:font typeface="Montserrat Heavy" charset="1" panose="00000A00000000000000"/>
      <p:regular r:id="rId64"/>
    </p:embeddedFont>
    <p:embeddedFont>
      <p:font typeface="Montserrat Heavy Italics" charset="1" panose="00000A0000000000000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fonts/font6.fntdata" Type="http://schemas.openxmlformats.org/officeDocument/2006/relationships/font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64" Target="fonts/font64.fntdata" Type="http://schemas.openxmlformats.org/officeDocument/2006/relationships/font"/><Relationship Id="rId65" Target="fonts/font65.fntdata" Type="http://schemas.openxmlformats.org/officeDocument/2006/relationships/font"/><Relationship Id="rId66" Target="slides/slide1.xml" Type="http://schemas.openxmlformats.org/officeDocument/2006/relationships/slide"/><Relationship Id="rId67" Target="slides/slide2.xml" Type="http://schemas.openxmlformats.org/officeDocument/2006/relationships/slide"/><Relationship Id="rId68" Target="slides/slide3.xml" Type="http://schemas.openxmlformats.org/officeDocument/2006/relationships/slide"/><Relationship Id="rId69" Target="slides/slide4.xml" Type="http://schemas.openxmlformats.org/officeDocument/2006/relationships/slide"/><Relationship Id="rId7" Target="fonts/font7.fntdata" Type="http://schemas.openxmlformats.org/officeDocument/2006/relationships/font"/><Relationship Id="rId70" Target="slides/slide5.xml" Type="http://schemas.openxmlformats.org/officeDocument/2006/relationships/slide"/><Relationship Id="rId71" Target="slides/slide6.xml" Type="http://schemas.openxmlformats.org/officeDocument/2006/relationships/slide"/><Relationship Id="rId72" Target="slides/slide7.xml" Type="http://schemas.openxmlformats.org/officeDocument/2006/relationships/slide"/><Relationship Id="rId73" Target="slides/slide8.xml" Type="http://schemas.openxmlformats.org/officeDocument/2006/relationships/slide"/><Relationship Id="rId74" Target="slides/slide9.xml" Type="http://schemas.openxmlformats.org/officeDocument/2006/relationships/slide"/><Relationship Id="rId75" Target="slides/slide10.xml" Type="http://schemas.openxmlformats.org/officeDocument/2006/relationships/slide"/><Relationship Id="rId76" Target="slides/slide11.xml" Type="http://schemas.openxmlformats.org/officeDocument/2006/relationships/slide"/><Relationship Id="rId77" Target="slides/slide12.xml" Type="http://schemas.openxmlformats.org/officeDocument/2006/relationships/slide"/><Relationship Id="rId78" Target="slides/slide13.xml" Type="http://schemas.openxmlformats.org/officeDocument/2006/relationships/slide"/><Relationship Id="rId79" Target="slides/slide14.xml" Type="http://schemas.openxmlformats.org/officeDocument/2006/relationships/slide"/><Relationship Id="rId8" Target="fonts/font8.fntdata" Type="http://schemas.openxmlformats.org/officeDocument/2006/relationships/font"/><Relationship Id="rId80" Target="slides/slide15.xml" Type="http://schemas.openxmlformats.org/officeDocument/2006/relationships/slide"/><Relationship Id="rId81" Target="slides/slide16.xml" Type="http://schemas.openxmlformats.org/officeDocument/2006/relationships/slide"/><Relationship Id="rId82" Target="slides/slide17.xml" Type="http://schemas.openxmlformats.org/officeDocument/2006/relationships/slide"/><Relationship Id="rId83" Target="slides/slide18.xml" Type="http://schemas.openxmlformats.org/officeDocument/2006/relationships/slide"/><Relationship Id="rId84" Target="slides/slide19.xml" Type="http://schemas.openxmlformats.org/officeDocument/2006/relationships/slide"/><Relationship Id="rId85" Target="slides/slide20.xml" Type="http://schemas.openxmlformats.org/officeDocument/2006/relationships/slide"/><Relationship Id="rId86" Target="slides/slide21.xml" Type="http://schemas.openxmlformats.org/officeDocument/2006/relationships/slide"/><Relationship Id="rId87" Target="slides/slide22.xml" Type="http://schemas.openxmlformats.org/officeDocument/2006/relationships/slide"/><Relationship Id="rId88" Target="slides/slide23.xml" Type="http://schemas.openxmlformats.org/officeDocument/2006/relationships/slide"/><Relationship Id="rId89" Target="slides/slide24.xml" Type="http://schemas.openxmlformats.org/officeDocument/2006/relationships/slide"/><Relationship Id="rId9" Target="fonts/font9.fntdata" Type="http://schemas.openxmlformats.org/officeDocument/2006/relationships/font"/><Relationship Id="rId90" Target="slides/slide25.xml" Type="http://schemas.openxmlformats.org/officeDocument/2006/relationships/slide"/><Relationship Id="rId91" Target="slides/slide26.xml" Type="http://schemas.openxmlformats.org/officeDocument/2006/relationships/slide"/><Relationship Id="rId92" Target="slides/slide27.xml" Type="http://schemas.openxmlformats.org/officeDocument/2006/relationships/slide"/><Relationship Id="rId93" Target="slides/slide28.xml" Type="http://schemas.openxmlformats.org/officeDocument/2006/relationships/slide"/><Relationship Id="rId94" Target="slides/slide29.xml" Type="http://schemas.openxmlformats.org/officeDocument/2006/relationships/slide"/><Relationship Id="rId95" Target="slides/slide30.xml" Type="http://schemas.openxmlformats.org/officeDocument/2006/relationships/slide"/><Relationship Id="rId96" Target="slides/slide31.xml" Type="http://schemas.openxmlformats.org/officeDocument/2006/relationships/slide"/><Relationship Id="rId97" Target="slides/slide32.xml" Type="http://schemas.openxmlformats.org/officeDocument/2006/relationships/slide"/><Relationship Id="rId98" Target="slides/slide33.xml" Type="http://schemas.openxmlformats.org/officeDocument/2006/relationships/slide"/><Relationship Id="rId99" Target="slides/slide3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https://www.openaccessrepository.it" TargetMode="External" Type="http://schemas.openxmlformats.org/officeDocument/2006/relationships/hyperlink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https://doi.org/10.15161/oar.it/143269" TargetMode="External" Type="http://schemas.openxmlformats.org/officeDocument/2006/relationships/hyperlink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8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2.png" Type="http://schemas.openxmlformats.org/officeDocument/2006/relationships/image"/><Relationship Id="rId5" Target="../media/image32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7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https://help.zenodo.org/guides/search/" TargetMode="External" Type="http://schemas.openxmlformats.org/officeDocument/2006/relationships/hyperlink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inveniordm.docs.cern.ch" TargetMode="External" Type="http://schemas.openxmlformats.org/officeDocument/2006/relationships/hyperlink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inveniordm.docs.cern.ch/customize/vocabularies/names/" TargetMode="External" Type="http://schemas.openxmlformats.org/officeDocument/2006/relationships/hyperlink"/><Relationship Id="rId11" Target="https://inveniordm.docs.cern.ch/customize/vocabularies/subjects/" TargetMode="External" Type="http://schemas.openxmlformats.org/officeDocument/2006/relationships/hyperlink"/><Relationship Id="rId12" Target="https://inveniordm.docs.cern.ch/customize/vocabularies/users/" TargetMode="External" Type="http://schemas.openxmlformats.org/officeDocument/2006/relationships/hyperlink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https://inveniordm.docs.cern.ch/customize/" TargetMode="External" Type="http://schemas.openxmlformats.org/officeDocument/2006/relationships/hyperlink"/><Relationship Id="rId7" Target="https://ror.org/" TargetMode="External" Type="http://schemas.openxmlformats.org/officeDocument/2006/relationships/hyperlink"/><Relationship Id="rId8" Target="https://inveniordm.docs.cern.ch/releases/versions/version-v9.0.0/#reviews" TargetMode="External" Type="http://schemas.openxmlformats.org/officeDocument/2006/relationships/hyperlink"/><Relationship Id="rId9" Target="https://inveniordm.docs.cern.ch/customize/vocabularies/affiliations/" TargetMode="External" Type="http://schemas.openxmlformats.org/officeDocument/2006/relationships/hyperlink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https://doi.org/10.15161/oar.it/143269" TargetMode="External" Type="http://schemas.openxmlformats.org/officeDocument/2006/relationships/hyperlink"/><Relationship Id="rId5" Target="https://ror.org" TargetMode="External" Type="http://schemas.openxmlformats.org/officeDocument/2006/relationships/hyperlink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https://web.infn.it/openscience/" TargetMode="External" Type="http://schemas.openxmlformats.org/officeDocument/2006/relationships/hyperlink"/><Relationship Id="rId4" Target="https://web.infn.it/openscience/wp-content/uploads/2022/09/INFN-OAR-guida-rapida.pdf" TargetMode="External" Type="http://schemas.openxmlformats.org/officeDocument/2006/relationships/hyperlink"/><Relationship Id="rId5" Target="https://web.infn.it/openscience/wp-content/uploads/2022/09/INFN-OAR-quick-how-to-v2.pdf" TargetMode="External" Type="http://schemas.openxmlformats.org/officeDocument/2006/relationships/hyperlink"/><Relationship Id="rId6" Target="https://web.infn.it/openscience/wp-content/uploads/2022/09/INFN-OAR-and-GitHub-v1.pdf" TargetMode="External" Type="http://schemas.openxmlformats.org/officeDocument/2006/relationships/hyperlink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31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8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50.pn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51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52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53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56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reativecommons.org/share-your-work/cclicenses" TargetMode="External" Type="http://schemas.openxmlformats.org/officeDocument/2006/relationships/hyperlink"/><Relationship Id="rId11" Target="https://choosealicense.com/licenses" TargetMode="External" Type="http://schemas.openxmlformats.org/officeDocument/2006/relationships/hyperlink"/><Relationship Id="rId12" Target="https://www.sherpa.ac.uk/romeo/" TargetMode="External" Type="http://schemas.openxmlformats.org/officeDocument/2006/relationships/hyperlink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59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6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openaccessrepository.it" TargetMode="External" Type="http://schemas.openxmlformats.org/officeDocument/2006/relationships/hyperlink"/><Relationship Id="rId3" Target="https://eosc-portal.eu" TargetMode="External" Type="http://schemas.openxmlformats.org/officeDocument/2006/relationships/hyperlink"/><Relationship Id="rId4" Target="https://www.coalition-s.org" TargetMode="External" Type="http://schemas.openxmlformats.org/officeDocument/2006/relationships/hyperlink"/><Relationship Id="rId5" Target="https://www.go-fair.org/fair-principles/" TargetMode="External" Type="http://schemas.openxmlformats.org/officeDocument/2006/relationships/hyperlink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61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6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64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8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https://www.openaccessrepository.it" TargetMode="External" Type="http://schemas.openxmlformats.org/officeDocument/2006/relationships/hyperlink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https://github.com" TargetMode="External" Type="http://schemas.openxmlformats.org/officeDocument/2006/relationships/hyperlink"/><Relationship Id="rId8" Target="https://orcid.org" TargetMode="External" Type="http://schemas.openxmlformats.org/officeDocument/2006/relationships/hyperlink"/><Relationship Id="rId9" Target="https://seamlessaccess.org" TargetMode="External" Type="http://schemas.openxmlformats.org/officeDocument/2006/relationships/hyperlink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1.pn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42210">
            <a:off x="13955596" y="-2306868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588596" y="7449663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8" y="0"/>
                </a:lnTo>
                <a:lnTo>
                  <a:pt x="8028718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0301" y="8968744"/>
            <a:ext cx="2599654" cy="884418"/>
          </a:xfrm>
          <a:custGeom>
            <a:avLst/>
            <a:gdLst/>
            <a:ahLst/>
            <a:cxnLst/>
            <a:rect r="r" b="b" t="t" l="l"/>
            <a:pathLst>
              <a:path h="884418" w="2599654">
                <a:moveTo>
                  <a:pt x="0" y="0"/>
                </a:moveTo>
                <a:lnTo>
                  <a:pt x="2599654" y="0"/>
                </a:lnTo>
                <a:lnTo>
                  <a:pt x="2599654" y="884418"/>
                </a:lnTo>
                <a:lnTo>
                  <a:pt x="0" y="884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3726218" cy="2294469"/>
          </a:xfrm>
          <a:custGeom>
            <a:avLst/>
            <a:gdLst/>
            <a:ahLst/>
            <a:cxnLst/>
            <a:rect r="r" b="b" t="t" l="l"/>
            <a:pathLst>
              <a:path h="2294469" w="3726218">
                <a:moveTo>
                  <a:pt x="0" y="0"/>
                </a:moveTo>
                <a:lnTo>
                  <a:pt x="3726218" y="0"/>
                </a:lnTo>
                <a:lnTo>
                  <a:pt x="3726218" y="2294469"/>
                </a:lnTo>
                <a:lnTo>
                  <a:pt x="0" y="2294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95186" y="4671040"/>
            <a:ext cx="13097627" cy="1139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u="sng">
                <a:solidFill>
                  <a:srgbClr val="FFFFFF"/>
                </a:solidFill>
                <a:latin typeface="Aileron Ultra-Bold"/>
                <a:hlinkClick r:id="rId6" tooltip="https://www.openaccessrepository.it"/>
              </a:rPr>
              <a:t>INFN Open Access Repository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61905" y="6772725"/>
            <a:ext cx="5543698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Aileron Bold"/>
              </a:rPr>
              <a:t>Irene Piergentili (INFN-LNF)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97141" y="523875"/>
            <a:ext cx="5994527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Aileron Bold"/>
              </a:rPr>
              <a:t>CCR Tutorial days, 29-11-2023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47928" y="2818389"/>
            <a:ext cx="9992144" cy="159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FFFFFF"/>
                </a:solidFill>
                <a:latin typeface="Aileron Bold"/>
              </a:rPr>
              <a:t>La strategia Open Access dell'INFN e il relativo disciplinare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817161" y="2214229"/>
            <a:ext cx="8780254" cy="6641065"/>
          </a:xfrm>
          <a:custGeom>
            <a:avLst/>
            <a:gdLst/>
            <a:ahLst/>
            <a:cxnLst/>
            <a:rect r="r" b="b" t="t" l="l"/>
            <a:pathLst>
              <a:path h="6641065" w="8780254">
                <a:moveTo>
                  <a:pt x="0" y="0"/>
                </a:moveTo>
                <a:lnTo>
                  <a:pt x="8780255" y="0"/>
                </a:lnTo>
                <a:lnTo>
                  <a:pt x="8780255" y="6641065"/>
                </a:lnTo>
                <a:lnTo>
                  <a:pt x="0" y="664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9001513">
            <a:off x="11906722" y="4461234"/>
            <a:ext cx="2314231" cy="653770"/>
          </a:xfrm>
          <a:custGeom>
            <a:avLst/>
            <a:gdLst/>
            <a:ahLst/>
            <a:cxnLst/>
            <a:rect r="r" b="b" t="t" l="l"/>
            <a:pathLst>
              <a:path h="653770" w="2314231">
                <a:moveTo>
                  <a:pt x="2314230" y="0"/>
                </a:moveTo>
                <a:lnTo>
                  <a:pt x="0" y="0"/>
                </a:lnTo>
                <a:lnTo>
                  <a:pt x="0" y="653770"/>
                </a:lnTo>
                <a:lnTo>
                  <a:pt x="2314230" y="653770"/>
                </a:lnTo>
                <a:lnTo>
                  <a:pt x="23142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74251" y="4936334"/>
            <a:ext cx="1603389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222A9B"/>
                </a:solidFill>
                <a:latin typeface="Aileron Bold"/>
              </a:rPr>
              <a:t>Art. 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63494" y="3473526"/>
            <a:ext cx="7218061" cy="4311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9"/>
              </a:lnSpc>
            </a:pPr>
            <a:r>
              <a:rPr lang="en-US" sz="3513">
                <a:solidFill>
                  <a:srgbClr val="231F20"/>
                </a:solidFill>
                <a:latin typeface="Aileron"/>
              </a:rPr>
              <a:t>Gli Autori depositano i propri Prodotti nell’</a:t>
            </a:r>
            <a:r>
              <a:rPr lang="en-US" sz="3513">
                <a:solidFill>
                  <a:srgbClr val="231F20"/>
                </a:solidFill>
                <a:latin typeface="Aileron Bold"/>
              </a:rPr>
              <a:t>Archivio istituzionale</a:t>
            </a:r>
            <a:r>
              <a:rPr lang="en-US" sz="3513">
                <a:solidFill>
                  <a:srgbClr val="231F20"/>
                </a:solidFill>
                <a:latin typeface="Aileron"/>
              </a:rPr>
              <a:t> dell’INFN. Il deposito non</a:t>
            </a:r>
          </a:p>
          <a:p>
            <a:pPr>
              <a:lnSpc>
                <a:spcPts val="4919"/>
              </a:lnSpc>
            </a:pPr>
            <a:r>
              <a:rPr lang="en-US" sz="3513">
                <a:solidFill>
                  <a:srgbClr val="231F20"/>
                </a:solidFill>
                <a:latin typeface="Aileron"/>
              </a:rPr>
              <a:t>è richiesto laddove il Prodotto sia già stato depositato su arXiv oppure su InspireHEP.</a:t>
            </a:r>
          </a:p>
          <a:p>
            <a:pPr>
              <a:lnSpc>
                <a:spcPts val="491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4446119" y="5567262"/>
            <a:ext cx="2117968" cy="1393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9"/>
              </a:lnSpc>
            </a:pPr>
            <a:r>
              <a:rPr lang="en-US" sz="4013">
                <a:solidFill>
                  <a:srgbClr val="15A660"/>
                </a:solidFill>
                <a:latin typeface="Aileron Bold"/>
              </a:rPr>
              <a:t>GREEN OA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9967" y="9156804"/>
            <a:ext cx="162306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 Bold"/>
              </a:rPr>
              <a:t>Disciplinare per l’accesso aperto ai prodotti della ricerca dell’INFN, </a:t>
            </a:r>
            <a:r>
              <a:rPr lang="en-US" sz="2499" u="sng">
                <a:solidFill>
                  <a:srgbClr val="000000"/>
                </a:solidFill>
                <a:latin typeface="Aileron Bold"/>
                <a:hlinkClick r:id="rId8" tooltip="https://doi.org/10.15161/oar.it/143269"/>
              </a:rPr>
              <a:t>https://doi.org/10.15161/oar.it/143269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4897" y="876300"/>
            <a:ext cx="12057448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Deposito dei prodotti in OAR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-2669738" y="1985516"/>
            <a:ext cx="6565148" cy="1491334"/>
            <a:chOff x="0" y="0"/>
            <a:chExt cx="9013161" cy="20474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13013" cy="2047372"/>
            </a:xfrm>
            <a:custGeom>
              <a:avLst/>
              <a:gdLst/>
              <a:ahLst/>
              <a:cxnLst/>
              <a:rect r="r" b="b" t="t" l="l"/>
              <a:pathLst>
                <a:path h="2047372" w="9013013">
                  <a:moveTo>
                    <a:pt x="74113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47372"/>
                    <a:pt x="0" y="2047372"/>
                    <a:pt x="0" y="2047372"/>
                  </a:cubicBezTo>
                  <a:cubicBezTo>
                    <a:pt x="7411399" y="2047372"/>
                    <a:pt x="7411399" y="2047372"/>
                    <a:pt x="7411399" y="2047372"/>
                  </a:cubicBezTo>
                  <a:cubicBezTo>
                    <a:pt x="8293635" y="2047372"/>
                    <a:pt x="9013013" y="1587556"/>
                    <a:pt x="9013013" y="1023686"/>
                  </a:cubicBezTo>
                  <a:cubicBezTo>
                    <a:pt x="9013013" y="459815"/>
                    <a:pt x="8293634" y="0"/>
                    <a:pt x="741139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153195" y="2293770"/>
            <a:ext cx="9426270" cy="7539477"/>
          </a:xfrm>
          <a:custGeom>
            <a:avLst/>
            <a:gdLst/>
            <a:ahLst/>
            <a:cxnLst/>
            <a:rect r="r" b="b" t="t" l="l"/>
            <a:pathLst>
              <a:path h="7539477" w="9426270">
                <a:moveTo>
                  <a:pt x="0" y="0"/>
                </a:moveTo>
                <a:lnTo>
                  <a:pt x="9426269" y="0"/>
                </a:lnTo>
                <a:lnTo>
                  <a:pt x="9426269" y="7539476"/>
                </a:lnTo>
                <a:lnTo>
                  <a:pt x="0" y="753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4" t="0" r="-194" b="-304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84068" y="2293770"/>
            <a:ext cx="929919" cy="497084"/>
          </a:xfrm>
          <a:custGeom>
            <a:avLst/>
            <a:gdLst/>
            <a:ahLst/>
            <a:cxnLst/>
            <a:rect r="r" b="b" t="t" l="l"/>
            <a:pathLst>
              <a:path h="497084" w="929919">
                <a:moveTo>
                  <a:pt x="0" y="0"/>
                </a:moveTo>
                <a:lnTo>
                  <a:pt x="929919" y="0"/>
                </a:lnTo>
                <a:lnTo>
                  <a:pt x="929919" y="497084"/>
                </a:lnTo>
                <a:lnTo>
                  <a:pt x="0" y="497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288829" y="6169515"/>
            <a:ext cx="4965711" cy="2862571"/>
            <a:chOff x="0" y="0"/>
            <a:chExt cx="3490631" cy="20122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90523" cy="2012342"/>
            </a:xfrm>
            <a:custGeom>
              <a:avLst/>
              <a:gdLst/>
              <a:ahLst/>
              <a:cxnLst/>
              <a:rect r="r" b="b" t="t" l="l"/>
              <a:pathLst>
                <a:path h="2012342" w="3490523">
                  <a:moveTo>
                    <a:pt x="0" y="1006170"/>
                  </a:moveTo>
                  <a:cubicBezTo>
                    <a:pt x="0" y="450472"/>
                    <a:pt x="781319" y="0"/>
                    <a:pt x="1745261" y="0"/>
                  </a:cubicBezTo>
                  <a:cubicBezTo>
                    <a:pt x="2709204" y="0"/>
                    <a:pt x="3490523" y="450472"/>
                    <a:pt x="3490523" y="1006170"/>
                  </a:cubicBezTo>
                  <a:cubicBezTo>
                    <a:pt x="3490523" y="1561867"/>
                    <a:pt x="2709204" y="2012342"/>
                    <a:pt x="1745261" y="2012342"/>
                  </a:cubicBezTo>
                  <a:cubicBezTo>
                    <a:pt x="781319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3471422">
            <a:off x="13656220" y="4190104"/>
            <a:ext cx="721253" cy="2262756"/>
          </a:xfrm>
          <a:custGeom>
            <a:avLst/>
            <a:gdLst/>
            <a:ahLst/>
            <a:cxnLst/>
            <a:rect r="r" b="b" t="t" l="l"/>
            <a:pathLst>
              <a:path h="2262756" w="721253">
                <a:moveTo>
                  <a:pt x="0" y="0"/>
                </a:moveTo>
                <a:lnTo>
                  <a:pt x="721254" y="0"/>
                </a:lnTo>
                <a:lnTo>
                  <a:pt x="721254" y="2262756"/>
                </a:lnTo>
                <a:lnTo>
                  <a:pt x="0" y="2262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2607448" y="4031671"/>
            <a:ext cx="6760642" cy="2079496"/>
            <a:chOff x="0" y="0"/>
            <a:chExt cx="9013161" cy="27723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13013" cy="2772276"/>
            </a:xfrm>
            <a:custGeom>
              <a:avLst/>
              <a:gdLst/>
              <a:ahLst/>
              <a:cxnLst/>
              <a:rect r="r" b="b" t="t" l="l"/>
              <a:pathLst>
                <a:path h="2772276" w="9013013">
                  <a:moveTo>
                    <a:pt x="74113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72276"/>
                    <a:pt x="0" y="2772276"/>
                    <a:pt x="0" y="2772276"/>
                  </a:cubicBezTo>
                  <a:cubicBezTo>
                    <a:pt x="7411399" y="2772276"/>
                    <a:pt x="7411399" y="2772276"/>
                    <a:pt x="7411399" y="2772276"/>
                  </a:cubicBezTo>
                  <a:cubicBezTo>
                    <a:pt x="8293635" y="2772276"/>
                    <a:pt x="9013013" y="2149656"/>
                    <a:pt x="9013013" y="1386138"/>
                  </a:cubicBezTo>
                  <a:cubicBezTo>
                    <a:pt x="9013013" y="622620"/>
                    <a:pt x="8293634" y="0"/>
                    <a:pt x="741139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-2607448" y="6758867"/>
            <a:ext cx="6565148" cy="1146020"/>
            <a:chOff x="0" y="0"/>
            <a:chExt cx="9013161" cy="157334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13013" cy="1573309"/>
            </a:xfrm>
            <a:custGeom>
              <a:avLst/>
              <a:gdLst/>
              <a:ahLst/>
              <a:cxnLst/>
              <a:rect r="r" b="b" t="t" l="l"/>
              <a:pathLst>
                <a:path h="1573309" w="9013013">
                  <a:moveTo>
                    <a:pt x="74113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73309"/>
                    <a:pt x="0" y="1573309"/>
                    <a:pt x="0" y="1573309"/>
                  </a:cubicBezTo>
                  <a:cubicBezTo>
                    <a:pt x="7411399" y="1573309"/>
                    <a:pt x="7411399" y="1573309"/>
                    <a:pt x="7411399" y="1573309"/>
                  </a:cubicBezTo>
                  <a:cubicBezTo>
                    <a:pt x="8293635" y="1573309"/>
                    <a:pt x="9013013" y="1219962"/>
                    <a:pt x="9013013" y="786654"/>
                  </a:cubicBezTo>
                  <a:cubicBezTo>
                    <a:pt x="9013013" y="353347"/>
                    <a:pt x="8293634" y="0"/>
                    <a:pt x="741139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1650838" y="4755961"/>
            <a:ext cx="920905" cy="492265"/>
          </a:xfrm>
          <a:custGeom>
            <a:avLst/>
            <a:gdLst/>
            <a:ahLst/>
            <a:cxnLst/>
            <a:rect r="r" b="b" t="t" l="l"/>
            <a:pathLst>
              <a:path h="492265" w="920905">
                <a:moveTo>
                  <a:pt x="0" y="0"/>
                </a:moveTo>
                <a:lnTo>
                  <a:pt x="920905" y="0"/>
                </a:lnTo>
                <a:lnTo>
                  <a:pt x="920905" y="492265"/>
                </a:lnTo>
                <a:lnTo>
                  <a:pt x="0" y="492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2545158" y="8552587"/>
            <a:ext cx="6565148" cy="1146020"/>
            <a:chOff x="0" y="0"/>
            <a:chExt cx="9013161" cy="157334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013013" cy="1573309"/>
            </a:xfrm>
            <a:custGeom>
              <a:avLst/>
              <a:gdLst/>
              <a:ahLst/>
              <a:cxnLst/>
              <a:rect r="r" b="b" t="t" l="l"/>
              <a:pathLst>
                <a:path h="1573309" w="9013013">
                  <a:moveTo>
                    <a:pt x="74113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73309"/>
                    <a:pt x="0" y="1573309"/>
                    <a:pt x="0" y="1573309"/>
                  </a:cubicBezTo>
                  <a:cubicBezTo>
                    <a:pt x="7411399" y="1573309"/>
                    <a:pt x="7411399" y="1573309"/>
                    <a:pt x="7411399" y="1573309"/>
                  </a:cubicBezTo>
                  <a:cubicBezTo>
                    <a:pt x="8293635" y="1573309"/>
                    <a:pt x="9013013" y="1219962"/>
                    <a:pt x="9013013" y="786654"/>
                  </a:cubicBezTo>
                  <a:cubicBezTo>
                    <a:pt x="9013013" y="353347"/>
                    <a:pt x="8293634" y="0"/>
                    <a:pt x="741139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855689" y="2903840"/>
            <a:ext cx="4244869" cy="2276802"/>
            <a:chOff x="0" y="0"/>
            <a:chExt cx="3751611" cy="201223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751495" cy="2012342"/>
            </a:xfrm>
            <a:custGeom>
              <a:avLst/>
              <a:gdLst/>
              <a:ahLst/>
              <a:cxnLst/>
              <a:rect r="r" b="b" t="t" l="l"/>
              <a:pathLst>
                <a:path h="2012342" w="3751495">
                  <a:moveTo>
                    <a:pt x="0" y="1006170"/>
                  </a:moveTo>
                  <a:cubicBezTo>
                    <a:pt x="0" y="450472"/>
                    <a:pt x="839735" y="0"/>
                    <a:pt x="1875747" y="0"/>
                  </a:cubicBezTo>
                  <a:cubicBezTo>
                    <a:pt x="2911760" y="0"/>
                    <a:pt x="3751495" y="450472"/>
                    <a:pt x="3751495" y="1006170"/>
                  </a:cubicBezTo>
                  <a:cubicBezTo>
                    <a:pt x="3751495" y="1561867"/>
                    <a:pt x="2911760" y="2012342"/>
                    <a:pt x="1875747" y="2012342"/>
                  </a:cubicBezTo>
                  <a:cubicBezTo>
                    <a:pt x="839735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1219797" y="1548389"/>
            <a:ext cx="2162548" cy="612031"/>
          </a:xfrm>
          <a:custGeom>
            <a:avLst/>
            <a:gdLst/>
            <a:ahLst/>
            <a:cxnLst/>
            <a:rect r="r" b="b" t="t" l="l"/>
            <a:pathLst>
              <a:path h="612031" w="2162548">
                <a:moveTo>
                  <a:pt x="0" y="0"/>
                </a:moveTo>
                <a:lnTo>
                  <a:pt x="2162548" y="0"/>
                </a:lnTo>
                <a:lnTo>
                  <a:pt x="2162548" y="612031"/>
                </a:lnTo>
                <a:lnTo>
                  <a:pt x="0" y="6120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5851" t="-279176" r="-13549" b="-15333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29647" y="486410"/>
            <a:ext cx="9683375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Deposito dei prodotti in OAR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442811" y="6887111"/>
            <a:ext cx="4657747" cy="204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2916">
                <a:solidFill>
                  <a:srgbClr val="FFFFFF"/>
                </a:solidFill>
                <a:latin typeface="Aileron"/>
              </a:rPr>
              <a:t>Non è obbligatorio caricare un file, basta compilare tutti i metadati obbligatori </a:t>
            </a:r>
            <a:r>
              <a:rPr lang="en-US" sz="2916">
                <a:solidFill>
                  <a:srgbClr val="FA3A2F"/>
                </a:solidFill>
                <a:latin typeface="Aileron Bold"/>
              </a:rPr>
              <a:t>*</a:t>
            </a:r>
          </a:p>
          <a:p>
            <a:pPr algn="ctr">
              <a:lnSpc>
                <a:spcPts val="4083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0" y="2361905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75126" y="1924185"/>
            <a:ext cx="3039918" cy="1526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>
                <a:solidFill>
                  <a:srgbClr val="004AAD"/>
                </a:solidFill>
                <a:latin typeface="Aileron"/>
              </a:rPr>
              <a:t>Cliccare su </a:t>
            </a:r>
            <a:r>
              <a:rPr lang="en-US" sz="2903">
                <a:solidFill>
                  <a:srgbClr val="004AAD"/>
                </a:solidFill>
                <a:latin typeface="Aileron Bold"/>
              </a:rPr>
              <a:t>Upload &gt; New Upload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2290" y="4660711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44079" y="4077307"/>
            <a:ext cx="2701403" cy="196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4AAD"/>
                </a:solidFill>
                <a:latin typeface="Aileron"/>
              </a:rPr>
              <a:t>Selezionare un file e caricarlo:</a:t>
            </a:r>
          </a:p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4AAD"/>
                </a:solidFill>
                <a:latin typeface="Aileron Bold"/>
              </a:rPr>
              <a:t>Choose file</a:t>
            </a:r>
            <a:r>
              <a:rPr lang="en-US" sz="2803">
                <a:solidFill>
                  <a:srgbClr val="004AAD"/>
                </a:solidFill>
                <a:latin typeface="Aileron"/>
              </a:rPr>
              <a:t> &gt; </a:t>
            </a:r>
            <a:r>
              <a:rPr lang="en-US" sz="2803">
                <a:solidFill>
                  <a:srgbClr val="004AAD"/>
                </a:solidFill>
                <a:latin typeface="Aileron Bold"/>
              </a:rPr>
              <a:t>Start</a:t>
            </a:r>
            <a:r>
              <a:rPr lang="en-US" sz="2803">
                <a:solidFill>
                  <a:srgbClr val="004AAD"/>
                </a:solidFill>
                <a:latin typeface="Aileron"/>
              </a:rPr>
              <a:t> </a:t>
            </a:r>
            <a:r>
              <a:rPr lang="en-US" sz="2803">
                <a:solidFill>
                  <a:srgbClr val="004AAD"/>
                </a:solidFill>
                <a:latin typeface="Aileron Bold"/>
              </a:rPr>
              <a:t>Upload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2290" y="6982645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44079" y="6797246"/>
            <a:ext cx="2506512" cy="1012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>
                <a:solidFill>
                  <a:srgbClr val="004AAD"/>
                </a:solidFill>
                <a:latin typeface="Aileron"/>
              </a:rPr>
              <a:t>Inserire i </a:t>
            </a:r>
            <a:r>
              <a:rPr lang="en-US" sz="2903">
                <a:solidFill>
                  <a:srgbClr val="004AAD"/>
                </a:solidFill>
                <a:latin typeface="Aileron Bold"/>
              </a:rPr>
              <a:t>metadati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4580" y="8776365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99706" y="8848141"/>
            <a:ext cx="3039309" cy="49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>
                <a:solidFill>
                  <a:srgbClr val="004AAD"/>
                </a:solidFill>
                <a:latin typeface="Aileron Bold"/>
              </a:rPr>
              <a:t>Save</a:t>
            </a:r>
            <a:r>
              <a:rPr lang="en-US" sz="2903">
                <a:solidFill>
                  <a:srgbClr val="004AAD"/>
                </a:solidFill>
                <a:latin typeface="Aileron"/>
              </a:rPr>
              <a:t> &gt; </a:t>
            </a:r>
            <a:r>
              <a:rPr lang="en-US" sz="2903">
                <a:solidFill>
                  <a:srgbClr val="004AAD"/>
                </a:solidFill>
                <a:latin typeface="Aileron Bold"/>
              </a:rPr>
              <a:t>Publish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32797" y="3101954"/>
            <a:ext cx="3470088" cy="1783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FFFFFF"/>
                </a:solidFill>
                <a:latin typeface="Aileron"/>
              </a:rPr>
              <a:t>Si può eliminare un record finché è in stato di bozza (prima di selezionare Publish)</a:t>
            </a:r>
          </a:p>
        </p:txBody>
      </p:sp>
      <p:sp>
        <p:nvSpPr>
          <p:cNvPr name="Freeform 38" id="38"/>
          <p:cNvSpPr/>
          <p:nvPr/>
        </p:nvSpPr>
        <p:spPr>
          <a:xfrm flipH="false" flipV="true" rot="5400000">
            <a:off x="9793449" y="1198995"/>
            <a:ext cx="867579" cy="2721818"/>
          </a:xfrm>
          <a:custGeom>
            <a:avLst/>
            <a:gdLst/>
            <a:ahLst/>
            <a:cxnLst/>
            <a:rect r="r" b="b" t="t" l="l"/>
            <a:pathLst>
              <a:path h="2721818" w="867579">
                <a:moveTo>
                  <a:pt x="0" y="2721818"/>
                </a:moveTo>
                <a:lnTo>
                  <a:pt x="867579" y="2721818"/>
                </a:lnTo>
                <a:lnTo>
                  <a:pt x="867579" y="0"/>
                </a:lnTo>
                <a:lnTo>
                  <a:pt x="0" y="0"/>
                </a:lnTo>
                <a:lnTo>
                  <a:pt x="0" y="272181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7991890" y="1709606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680437" y="4652861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419707" y="7332707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913021" y="3531243"/>
            <a:ext cx="675126" cy="63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3733">
                <a:solidFill>
                  <a:srgbClr val="C14C03"/>
                </a:solidFill>
                <a:latin typeface="Montserrat Bold"/>
              </a:rPr>
              <a:t>4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173384">
            <a:off x="12724453" y="3400782"/>
            <a:ext cx="1258633" cy="380736"/>
          </a:xfrm>
          <a:custGeom>
            <a:avLst/>
            <a:gdLst/>
            <a:ahLst/>
            <a:cxnLst/>
            <a:rect r="r" b="b" t="t" l="l"/>
            <a:pathLst>
              <a:path h="380736" w="1258633">
                <a:moveTo>
                  <a:pt x="0" y="0"/>
                </a:moveTo>
                <a:lnTo>
                  <a:pt x="1258633" y="0"/>
                </a:lnTo>
                <a:lnTo>
                  <a:pt x="1258633" y="380737"/>
                </a:lnTo>
                <a:lnTo>
                  <a:pt x="0" y="380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7396264" y="-7508603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34515" y="651079"/>
            <a:ext cx="13225503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Deposito dei prodotti in OAR &gt; Metadati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230395" y="1964260"/>
            <a:ext cx="7364497" cy="7750235"/>
            <a:chOff x="0" y="0"/>
            <a:chExt cx="1939620" cy="20412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39621" cy="2041214"/>
            </a:xfrm>
            <a:custGeom>
              <a:avLst/>
              <a:gdLst/>
              <a:ahLst/>
              <a:cxnLst/>
              <a:rect r="r" b="b" t="t" l="l"/>
              <a:pathLst>
                <a:path h="2041214" w="1939621">
                  <a:moveTo>
                    <a:pt x="0" y="0"/>
                  </a:moveTo>
                  <a:lnTo>
                    <a:pt x="1939621" y="0"/>
                  </a:lnTo>
                  <a:lnTo>
                    <a:pt x="1939621" y="2041214"/>
                  </a:lnTo>
                  <a:lnTo>
                    <a:pt x="0" y="2041214"/>
                  </a:lnTo>
                  <a:close/>
                </a:path>
              </a:pathLst>
            </a:custGeom>
            <a:solidFill>
              <a:srgbClr val="F6F6F6"/>
            </a:solidFill>
            <a:ln w="38100" cap="sq">
              <a:solidFill>
                <a:srgbClr val="EDA90B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39620" cy="2079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39696" y="1964260"/>
            <a:ext cx="7359608" cy="7750235"/>
            <a:chOff x="0" y="0"/>
            <a:chExt cx="1938333" cy="204121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38333" cy="2041214"/>
            </a:xfrm>
            <a:custGeom>
              <a:avLst/>
              <a:gdLst/>
              <a:ahLst/>
              <a:cxnLst/>
              <a:rect r="r" b="b" t="t" l="l"/>
              <a:pathLst>
                <a:path h="2041214" w="1938333">
                  <a:moveTo>
                    <a:pt x="0" y="0"/>
                  </a:moveTo>
                  <a:lnTo>
                    <a:pt x="1938333" y="0"/>
                  </a:lnTo>
                  <a:lnTo>
                    <a:pt x="1938333" y="2041214"/>
                  </a:lnTo>
                  <a:lnTo>
                    <a:pt x="0" y="2041214"/>
                  </a:lnTo>
                  <a:close/>
                </a:path>
              </a:pathLst>
            </a:custGeom>
            <a:solidFill>
              <a:srgbClr val="F6F6F6"/>
            </a:solidFill>
            <a:ln w="38100" cap="sq">
              <a:solidFill>
                <a:srgbClr val="EDA90B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38333" cy="2079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525993" y="2282394"/>
            <a:ext cx="6978509" cy="782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Additional notes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Ultra-Bold"/>
              </a:rPr>
              <a:t>License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 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Ultra-Bold"/>
              </a:rPr>
              <a:t>Access right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 (required)  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License Funding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recommended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Related/alternative identifiers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recommended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        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Contributors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References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Journal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Conference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Book/Report/Chapter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Thesis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 </a:t>
            </a:r>
          </a:p>
          <a:p>
            <a:pPr marL="604519" indent="-302260" lvl="1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Subject (</a:t>
            </a:r>
            <a:r>
              <a:rPr lang="en-US" sz="2799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799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>
              <a:lnSpc>
                <a:spcPts val="447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2653598" y="2263344"/>
            <a:ext cx="6800651" cy="669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Communities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recommended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Upload type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Bold"/>
              </a:rPr>
              <a:t>DOI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 (Digital Object Identifier)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Publication date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Title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Authors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Affiliation 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(optional)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Bold"/>
              </a:rPr>
              <a:t>ORCID (optional)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Description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required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Version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Language (</a:t>
            </a:r>
            <a:r>
              <a:rPr lang="en-US" sz="2800">
                <a:solidFill>
                  <a:srgbClr val="000000"/>
                </a:solidFill>
                <a:latin typeface="Montserrat Semi-Bold Italics"/>
              </a:rPr>
              <a:t>optional</a:t>
            </a:r>
            <a:r>
              <a:rPr lang="en-US" sz="2800">
                <a:solidFill>
                  <a:srgbClr val="000000"/>
                </a:solidFill>
                <a:latin typeface="Montserrat Semi-Bold"/>
              </a:rPr>
              <a:t>)  </a:t>
            </a:r>
          </a:p>
          <a:p>
            <a:pPr marL="604521" indent="-302261" lvl="1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Semi-Bold"/>
              </a:rPr>
              <a:t>Keywords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0" y="2566350"/>
            <a:ext cx="2934515" cy="2862571"/>
            <a:chOff x="0" y="0"/>
            <a:chExt cx="2062808" cy="201223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62744" cy="2012342"/>
            </a:xfrm>
            <a:custGeom>
              <a:avLst/>
              <a:gdLst/>
              <a:ahLst/>
              <a:cxnLst/>
              <a:rect r="r" b="b" t="t" l="l"/>
              <a:pathLst>
                <a:path h="2012342" w="2062744">
                  <a:moveTo>
                    <a:pt x="0" y="1006170"/>
                  </a:moveTo>
                  <a:cubicBezTo>
                    <a:pt x="0" y="450472"/>
                    <a:pt x="461725" y="0"/>
                    <a:pt x="1031372" y="0"/>
                  </a:cubicBezTo>
                  <a:cubicBezTo>
                    <a:pt x="1601019" y="0"/>
                    <a:pt x="2062744" y="450472"/>
                    <a:pt x="2062744" y="1006170"/>
                  </a:cubicBezTo>
                  <a:cubicBezTo>
                    <a:pt x="2062744" y="1561867"/>
                    <a:pt x="1601019" y="2012342"/>
                    <a:pt x="1031372" y="2012342"/>
                  </a:cubicBezTo>
                  <a:cubicBezTo>
                    <a:pt x="461725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7039121">
            <a:off x="1552090" y="4851761"/>
            <a:ext cx="721253" cy="2262756"/>
          </a:xfrm>
          <a:custGeom>
            <a:avLst/>
            <a:gdLst/>
            <a:ahLst/>
            <a:cxnLst/>
            <a:rect r="r" b="b" t="t" l="l"/>
            <a:pathLst>
              <a:path h="2262756" w="721253">
                <a:moveTo>
                  <a:pt x="0" y="0"/>
                </a:moveTo>
                <a:lnTo>
                  <a:pt x="721254" y="0"/>
                </a:lnTo>
                <a:lnTo>
                  <a:pt x="721254" y="2262756"/>
                </a:lnTo>
                <a:lnTo>
                  <a:pt x="0" y="2262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0" y="3388451"/>
            <a:ext cx="2821548" cy="204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2916">
                <a:solidFill>
                  <a:srgbClr val="FFFFFF"/>
                </a:solidFill>
                <a:latin typeface="Aileron"/>
              </a:rPr>
              <a:t>prossimamente obbligatorio (</a:t>
            </a:r>
            <a:r>
              <a:rPr lang="en-US" sz="2916">
                <a:solidFill>
                  <a:srgbClr val="FFFFFF"/>
                </a:solidFill>
                <a:latin typeface="Aileron Italics"/>
              </a:rPr>
              <a:t>required</a:t>
            </a:r>
            <a:r>
              <a:rPr lang="en-US" sz="2916">
                <a:solidFill>
                  <a:srgbClr val="FFFFFF"/>
                </a:solidFill>
                <a:latin typeface="Aileron"/>
              </a:rPr>
              <a:t>)</a:t>
            </a:r>
          </a:p>
          <a:p>
            <a:pPr algn="ctr">
              <a:lnSpc>
                <a:spcPts val="4083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7396264" y="-7508603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0352" y="4231881"/>
            <a:ext cx="8011048" cy="5686808"/>
          </a:xfrm>
          <a:custGeom>
            <a:avLst/>
            <a:gdLst/>
            <a:ahLst/>
            <a:cxnLst/>
            <a:rect r="r" b="b" t="t" l="l"/>
            <a:pathLst>
              <a:path h="5686808" w="8011048">
                <a:moveTo>
                  <a:pt x="0" y="0"/>
                </a:moveTo>
                <a:lnTo>
                  <a:pt x="8011048" y="0"/>
                </a:lnTo>
                <a:lnTo>
                  <a:pt x="8011048" y="5686808"/>
                </a:lnTo>
                <a:lnTo>
                  <a:pt x="0" y="5686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70" t="0" r="-230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4231881"/>
            <a:ext cx="8840698" cy="5686808"/>
          </a:xfrm>
          <a:custGeom>
            <a:avLst/>
            <a:gdLst/>
            <a:ahLst/>
            <a:cxnLst/>
            <a:rect r="r" b="b" t="t" l="l"/>
            <a:pathLst>
              <a:path h="5686808" w="8840698">
                <a:moveTo>
                  <a:pt x="0" y="0"/>
                </a:moveTo>
                <a:lnTo>
                  <a:pt x="8840698" y="0"/>
                </a:lnTo>
                <a:lnTo>
                  <a:pt x="8840698" y="5686808"/>
                </a:lnTo>
                <a:lnTo>
                  <a:pt x="0" y="568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33995" y="524510"/>
            <a:ext cx="13225503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Deposito dei prodotti in OAR &gt; Edit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99876" y="1740845"/>
            <a:ext cx="10203233" cy="115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343434"/>
                </a:solidFill>
                <a:latin typeface="Aileron Bold"/>
              </a:rPr>
              <a:t>Il record depositato è immediatamente visibile in Open Access Repository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1962249">
            <a:off x="9251111" y="3209376"/>
            <a:ext cx="1776796" cy="537481"/>
          </a:xfrm>
          <a:custGeom>
            <a:avLst/>
            <a:gdLst/>
            <a:ahLst/>
            <a:cxnLst/>
            <a:rect r="r" b="b" t="t" l="l"/>
            <a:pathLst>
              <a:path h="537481" w="1776796">
                <a:moveTo>
                  <a:pt x="0" y="0"/>
                </a:moveTo>
                <a:lnTo>
                  <a:pt x="1776797" y="0"/>
                </a:lnTo>
                <a:lnTo>
                  <a:pt x="1776797" y="537481"/>
                </a:lnTo>
                <a:lnTo>
                  <a:pt x="0" y="537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162612">
            <a:off x="2196812" y="3282141"/>
            <a:ext cx="1674397" cy="506505"/>
          </a:xfrm>
          <a:custGeom>
            <a:avLst/>
            <a:gdLst/>
            <a:ahLst/>
            <a:cxnLst/>
            <a:rect r="r" b="b" t="t" l="l"/>
            <a:pathLst>
              <a:path h="506505" w="1674397">
                <a:moveTo>
                  <a:pt x="0" y="0"/>
                </a:moveTo>
                <a:lnTo>
                  <a:pt x="1674398" y="0"/>
                </a:lnTo>
                <a:lnTo>
                  <a:pt x="1674398" y="506505"/>
                </a:lnTo>
                <a:lnTo>
                  <a:pt x="0" y="50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3640" y="4128742"/>
            <a:ext cx="2345580" cy="1253819"/>
          </a:xfrm>
          <a:custGeom>
            <a:avLst/>
            <a:gdLst/>
            <a:ahLst/>
            <a:cxnLst/>
            <a:rect r="r" b="b" t="t" l="l"/>
            <a:pathLst>
              <a:path h="1253819" w="2345580">
                <a:moveTo>
                  <a:pt x="0" y="0"/>
                </a:moveTo>
                <a:lnTo>
                  <a:pt x="2345580" y="0"/>
                </a:lnTo>
                <a:lnTo>
                  <a:pt x="2345580" y="1253820"/>
                </a:lnTo>
                <a:lnTo>
                  <a:pt x="0" y="12538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452426" y="4231881"/>
            <a:ext cx="929919" cy="497084"/>
          </a:xfrm>
          <a:custGeom>
            <a:avLst/>
            <a:gdLst/>
            <a:ahLst/>
            <a:cxnLst/>
            <a:rect r="r" b="b" t="t" l="l"/>
            <a:pathLst>
              <a:path h="497084" w="929919">
                <a:moveTo>
                  <a:pt x="0" y="0"/>
                </a:moveTo>
                <a:lnTo>
                  <a:pt x="929919" y="0"/>
                </a:lnTo>
                <a:lnTo>
                  <a:pt x="929919" y="497084"/>
                </a:lnTo>
                <a:lnTo>
                  <a:pt x="0" y="497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1559663" y="1428115"/>
            <a:ext cx="6521837" cy="2756141"/>
            <a:chOff x="0" y="0"/>
            <a:chExt cx="4442367" cy="187735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442229" cy="1877459"/>
            </a:xfrm>
            <a:custGeom>
              <a:avLst/>
              <a:gdLst/>
              <a:ahLst/>
              <a:cxnLst/>
              <a:rect r="r" b="b" t="t" l="l"/>
              <a:pathLst>
                <a:path h="1877459" w="4442229">
                  <a:moveTo>
                    <a:pt x="0" y="938725"/>
                  </a:moveTo>
                  <a:cubicBezTo>
                    <a:pt x="0" y="420276"/>
                    <a:pt x="994349" y="0"/>
                    <a:pt x="2221115" y="0"/>
                  </a:cubicBezTo>
                  <a:cubicBezTo>
                    <a:pt x="3447881" y="0"/>
                    <a:pt x="4442229" y="420276"/>
                    <a:pt x="4442229" y="938725"/>
                  </a:cubicBezTo>
                  <a:cubicBezTo>
                    <a:pt x="4442229" y="1457174"/>
                    <a:pt x="3447881" y="1877459"/>
                    <a:pt x="2221115" y="1877459"/>
                  </a:cubicBezTo>
                  <a:cubicBezTo>
                    <a:pt x="994349" y="1877459"/>
                    <a:pt x="0" y="1457058"/>
                    <a:pt x="0" y="938725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977695" y="1682001"/>
            <a:ext cx="5534690" cy="236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2716">
                <a:solidFill>
                  <a:srgbClr val="FFFFFF"/>
                </a:solidFill>
                <a:latin typeface="Aileron"/>
              </a:rPr>
              <a:t>Se in fase di upload è stata selezionata una </a:t>
            </a:r>
            <a:r>
              <a:rPr lang="en-US" sz="2716">
                <a:solidFill>
                  <a:srgbClr val="FFFFFF"/>
                </a:solidFill>
                <a:latin typeface="Aileron Bold"/>
              </a:rPr>
              <a:t>Community</a:t>
            </a:r>
            <a:r>
              <a:rPr lang="en-US" sz="2716">
                <a:solidFill>
                  <a:srgbClr val="FFFFFF"/>
                </a:solidFill>
                <a:latin typeface="Aileron"/>
              </a:rPr>
              <a:t>, sarà visibile al suo interno dopo l’approvazione del Curatore della Community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5904280" y="-5678864"/>
            <a:ext cx="10546885" cy="10822364"/>
          </a:xfrm>
          <a:custGeom>
            <a:avLst/>
            <a:gdLst/>
            <a:ahLst/>
            <a:cxnLst/>
            <a:rect r="r" b="b" t="t" l="l"/>
            <a:pathLst>
              <a:path h="10822364" w="10546885">
                <a:moveTo>
                  <a:pt x="0" y="0"/>
                </a:moveTo>
                <a:lnTo>
                  <a:pt x="10546885" y="0"/>
                </a:lnTo>
                <a:lnTo>
                  <a:pt x="10546885" y="10822364"/>
                </a:lnTo>
                <a:lnTo>
                  <a:pt x="0" y="1082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353615" y="651079"/>
            <a:ext cx="11446941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Deposito dei prodotti in OAR &gt; Edit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53615" y="1401583"/>
            <a:ext cx="10340362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"/>
              </a:rPr>
              <a:t>chi può modificare i record</a:t>
            </a:r>
          </a:p>
        </p:txBody>
      </p:sp>
      <p:grpSp>
        <p:nvGrpSpPr>
          <p:cNvPr name="Group 12" id="12"/>
          <p:cNvGrpSpPr/>
          <p:nvPr/>
        </p:nvGrpSpPr>
        <p:grpSpPr>
          <a:xfrm rot="5400000">
            <a:off x="10306630" y="2668262"/>
            <a:ext cx="6449337" cy="7905024"/>
            <a:chOff x="0" y="0"/>
            <a:chExt cx="9498846" cy="116428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498847" cy="11642841"/>
            </a:xfrm>
            <a:custGeom>
              <a:avLst/>
              <a:gdLst/>
              <a:ahLst/>
              <a:cxnLst/>
              <a:rect r="r" b="b" t="t" l="l"/>
              <a:pathLst>
                <a:path h="11642841" w="9498847">
                  <a:moveTo>
                    <a:pt x="0" y="0"/>
                  </a:moveTo>
                  <a:lnTo>
                    <a:pt x="0" y="11642841"/>
                  </a:lnTo>
                  <a:lnTo>
                    <a:pt x="9498847" y="11642841"/>
                  </a:lnTo>
                  <a:lnTo>
                    <a:pt x="9498847" y="0"/>
                  </a:lnTo>
                  <a:lnTo>
                    <a:pt x="0" y="0"/>
                  </a:lnTo>
                  <a:close/>
                  <a:moveTo>
                    <a:pt x="9437886" y="11581881"/>
                  </a:moveTo>
                  <a:lnTo>
                    <a:pt x="59690" y="11581881"/>
                  </a:lnTo>
                  <a:lnTo>
                    <a:pt x="59690" y="59690"/>
                  </a:lnTo>
                  <a:lnTo>
                    <a:pt x="9437886" y="59690"/>
                  </a:lnTo>
                  <a:lnTo>
                    <a:pt x="9437886" y="11581881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5400000">
            <a:off x="12633039" y="2556396"/>
            <a:ext cx="1679418" cy="1679418"/>
          </a:xfrm>
          <a:custGeom>
            <a:avLst/>
            <a:gdLst/>
            <a:ahLst/>
            <a:cxnLst/>
            <a:rect r="r" b="b" t="t" l="l"/>
            <a:pathLst>
              <a:path h="1679418" w="1679418">
                <a:moveTo>
                  <a:pt x="0" y="0"/>
                </a:moveTo>
                <a:lnTo>
                  <a:pt x="1679418" y="0"/>
                </a:lnTo>
                <a:lnTo>
                  <a:pt x="1679418" y="1679418"/>
                </a:lnTo>
                <a:lnTo>
                  <a:pt x="0" y="1679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5400000">
            <a:off x="1755198" y="2669607"/>
            <a:ext cx="6449337" cy="7902333"/>
            <a:chOff x="0" y="0"/>
            <a:chExt cx="9315147" cy="11413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315147" cy="11413792"/>
            </a:xfrm>
            <a:custGeom>
              <a:avLst/>
              <a:gdLst/>
              <a:ahLst/>
              <a:cxnLst/>
              <a:rect r="r" b="b" t="t" l="l"/>
              <a:pathLst>
                <a:path h="11413792" w="9315147">
                  <a:moveTo>
                    <a:pt x="0" y="0"/>
                  </a:moveTo>
                  <a:lnTo>
                    <a:pt x="0" y="11413792"/>
                  </a:lnTo>
                  <a:lnTo>
                    <a:pt x="9315147" y="11413792"/>
                  </a:lnTo>
                  <a:lnTo>
                    <a:pt x="9315147" y="0"/>
                  </a:lnTo>
                  <a:lnTo>
                    <a:pt x="0" y="0"/>
                  </a:lnTo>
                  <a:close/>
                  <a:moveTo>
                    <a:pt x="9254186" y="11352833"/>
                  </a:moveTo>
                  <a:lnTo>
                    <a:pt x="59690" y="11352833"/>
                  </a:lnTo>
                  <a:lnTo>
                    <a:pt x="59690" y="59690"/>
                  </a:lnTo>
                  <a:lnTo>
                    <a:pt x="9254186" y="59690"/>
                  </a:lnTo>
                  <a:lnTo>
                    <a:pt x="9254186" y="11352833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5400000">
            <a:off x="4190164" y="2502262"/>
            <a:ext cx="1679418" cy="1679418"/>
          </a:xfrm>
          <a:custGeom>
            <a:avLst/>
            <a:gdLst/>
            <a:ahLst/>
            <a:cxnLst/>
            <a:rect r="r" b="b" t="t" l="l"/>
            <a:pathLst>
              <a:path h="1679418" w="1679418">
                <a:moveTo>
                  <a:pt x="0" y="0"/>
                </a:moveTo>
                <a:lnTo>
                  <a:pt x="1679419" y="0"/>
                </a:lnTo>
                <a:lnTo>
                  <a:pt x="1679419" y="1679418"/>
                </a:lnTo>
                <a:lnTo>
                  <a:pt x="0" y="1679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16234" y="4672526"/>
            <a:ext cx="6913067" cy="2049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33405" indent="-316703" lvl="1">
              <a:lnSpc>
                <a:spcPts val="4107"/>
              </a:lnSpc>
              <a:buFont typeface="Arial"/>
              <a:buChar char="•"/>
            </a:pPr>
            <a:r>
              <a:rPr lang="en-US" sz="2933">
                <a:solidFill>
                  <a:srgbClr val="222222"/>
                </a:solidFill>
                <a:latin typeface="Aileron"/>
              </a:rPr>
              <a:t>Chi ha caricato il record può modificarlo ma non eliminarlo (a meno che non sia ancora in stato di bozza)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27279" y="2581893"/>
            <a:ext cx="1176639" cy="136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236"/>
              </a:lnSpc>
              <a:spcBef>
                <a:spcPct val="0"/>
              </a:spcBef>
            </a:pPr>
            <a:r>
              <a:rPr lang="en-US" sz="8026">
                <a:solidFill>
                  <a:srgbClr val="F6F6F6"/>
                </a:solidFill>
                <a:latin typeface="Nunito Sans Heavy"/>
              </a:rPr>
              <a:t>Sì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05907" y="2645552"/>
            <a:ext cx="1606551" cy="134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96"/>
              </a:lnSpc>
              <a:spcBef>
                <a:spcPct val="0"/>
              </a:spcBef>
            </a:pPr>
            <a:r>
              <a:rPr lang="en-US" sz="7926">
                <a:solidFill>
                  <a:srgbClr val="FFFFFF"/>
                </a:solidFill>
                <a:latin typeface="Nunito Sans Heavy"/>
              </a:rPr>
              <a:t>NO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92805" y="7160233"/>
            <a:ext cx="6584637" cy="2049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33405" indent="-316703" lvl="1">
              <a:lnSpc>
                <a:spcPts val="4107"/>
              </a:lnSpc>
              <a:buFont typeface="Arial"/>
              <a:buChar char="•"/>
            </a:pPr>
            <a:r>
              <a:rPr lang="en-US" sz="2933">
                <a:solidFill>
                  <a:srgbClr val="222222"/>
                </a:solidFill>
                <a:latin typeface="Aileron"/>
              </a:rPr>
              <a:t>I </a:t>
            </a:r>
            <a:r>
              <a:rPr lang="en-US" sz="2933">
                <a:solidFill>
                  <a:srgbClr val="222222"/>
                </a:solidFill>
                <a:latin typeface="Aileron Bold"/>
              </a:rPr>
              <a:t>curatori delle Communities</a:t>
            </a:r>
            <a:r>
              <a:rPr lang="en-US" sz="2933">
                <a:solidFill>
                  <a:srgbClr val="222222"/>
                </a:solidFill>
                <a:latin typeface="Aileron"/>
              </a:rPr>
              <a:t> possono approvare i prodotti nella propria Community ma non possono editarli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03723" y="7445983"/>
            <a:ext cx="6700164" cy="153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33405" indent="-316703" lvl="1">
              <a:lnSpc>
                <a:spcPts val="4107"/>
              </a:lnSpc>
              <a:buFont typeface="Arial"/>
              <a:buChar char="•"/>
            </a:pPr>
            <a:r>
              <a:rPr lang="en-US" sz="2933">
                <a:solidFill>
                  <a:srgbClr val="222222"/>
                </a:solidFill>
                <a:latin typeface="Aileron"/>
              </a:rPr>
              <a:t>L’</a:t>
            </a:r>
            <a:r>
              <a:rPr lang="en-US" sz="2933">
                <a:solidFill>
                  <a:srgbClr val="222222"/>
                </a:solidFill>
                <a:latin typeface="Aileron Bold"/>
              </a:rPr>
              <a:t>amministratore</a:t>
            </a:r>
            <a:r>
              <a:rPr lang="en-US" sz="2933">
                <a:solidFill>
                  <a:srgbClr val="222222"/>
                </a:solidFill>
                <a:latin typeface="Aileron"/>
              </a:rPr>
              <a:t> dell’archivio istituzionale può editare ed eliminare i record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92805" y="4672526"/>
            <a:ext cx="6554230" cy="153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33405" indent="-316703" lvl="1">
              <a:lnSpc>
                <a:spcPts val="4107"/>
              </a:lnSpc>
              <a:buFont typeface="Arial"/>
              <a:buChar char="•"/>
            </a:pPr>
            <a:r>
              <a:rPr lang="en-US" sz="2933">
                <a:solidFill>
                  <a:srgbClr val="222222"/>
                </a:solidFill>
                <a:latin typeface="Aileron"/>
              </a:rPr>
              <a:t>Gli </a:t>
            </a:r>
            <a:r>
              <a:rPr lang="en-US" sz="2933">
                <a:solidFill>
                  <a:srgbClr val="222222"/>
                </a:solidFill>
                <a:latin typeface="Aileron Bold"/>
              </a:rPr>
              <a:t>autori</a:t>
            </a:r>
            <a:r>
              <a:rPr lang="en-US" sz="2933">
                <a:solidFill>
                  <a:srgbClr val="222222"/>
                </a:solidFill>
                <a:latin typeface="Aileron"/>
              </a:rPr>
              <a:t> del documento depositato non possono editare i record se sono stati caricati da altri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883592" y="3188270"/>
            <a:ext cx="10862848" cy="6573122"/>
          </a:xfrm>
          <a:custGeom>
            <a:avLst/>
            <a:gdLst/>
            <a:ahLst/>
            <a:cxnLst/>
            <a:rect r="r" b="b" t="t" l="l"/>
            <a:pathLst>
              <a:path h="6573122" w="10862848">
                <a:moveTo>
                  <a:pt x="0" y="0"/>
                </a:moveTo>
                <a:lnTo>
                  <a:pt x="10862848" y="0"/>
                </a:lnTo>
                <a:lnTo>
                  <a:pt x="10862848" y="6573122"/>
                </a:lnTo>
                <a:lnTo>
                  <a:pt x="0" y="657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3592" y="742380"/>
            <a:ext cx="12057448" cy="173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222A9B"/>
                </a:solidFill>
                <a:latin typeface="Aileron Ultra-Bold"/>
              </a:rPr>
              <a:t>Deposito dei prodotti in OAR &gt; Approvazione nella Community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390277" y="5754347"/>
            <a:ext cx="1741779" cy="931060"/>
          </a:xfrm>
          <a:custGeom>
            <a:avLst/>
            <a:gdLst/>
            <a:ahLst/>
            <a:cxnLst/>
            <a:rect r="r" b="b" t="t" l="l"/>
            <a:pathLst>
              <a:path h="931060" w="1741779">
                <a:moveTo>
                  <a:pt x="0" y="0"/>
                </a:moveTo>
                <a:lnTo>
                  <a:pt x="1741779" y="0"/>
                </a:lnTo>
                <a:lnTo>
                  <a:pt x="1741779" y="931060"/>
                </a:lnTo>
                <a:lnTo>
                  <a:pt x="0" y="93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277377">
            <a:off x="11164627" y="5525993"/>
            <a:ext cx="1566299" cy="473805"/>
          </a:xfrm>
          <a:custGeom>
            <a:avLst/>
            <a:gdLst/>
            <a:ahLst/>
            <a:cxnLst/>
            <a:rect r="r" b="b" t="t" l="l"/>
            <a:pathLst>
              <a:path h="473805" w="1566299">
                <a:moveTo>
                  <a:pt x="0" y="0"/>
                </a:moveTo>
                <a:lnTo>
                  <a:pt x="1566299" y="0"/>
                </a:lnTo>
                <a:lnTo>
                  <a:pt x="1566299" y="473805"/>
                </a:lnTo>
                <a:lnTo>
                  <a:pt x="0" y="473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763497" y="4509944"/>
            <a:ext cx="5206459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 Bold"/>
              </a:rPr>
              <a:t>Il curatore della Community e l’Amministratore dell’archivio istituzionale possono approvare i record nella Community scelta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444332"/>
            <a:ext cx="10907314" cy="7251890"/>
          </a:xfrm>
          <a:custGeom>
            <a:avLst/>
            <a:gdLst/>
            <a:ahLst/>
            <a:cxnLst/>
            <a:rect r="r" b="b" t="t" l="l"/>
            <a:pathLst>
              <a:path h="7251890" w="10907314">
                <a:moveTo>
                  <a:pt x="0" y="0"/>
                </a:moveTo>
                <a:lnTo>
                  <a:pt x="10907314" y="0"/>
                </a:lnTo>
                <a:lnTo>
                  <a:pt x="10907314" y="7251890"/>
                </a:lnTo>
                <a:lnTo>
                  <a:pt x="0" y="725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00154"/>
            <a:ext cx="6139463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Ricerca avanzata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39264" y="7715866"/>
            <a:ext cx="3443648" cy="159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3"/>
              </a:lnSpc>
            </a:pPr>
            <a:r>
              <a:rPr lang="en-US" sz="3024">
                <a:solidFill>
                  <a:srgbClr val="222A9B"/>
                </a:solidFill>
                <a:latin typeface="Aileron Bold"/>
              </a:rPr>
              <a:t>Per approfondire:</a:t>
            </a:r>
          </a:p>
          <a:p>
            <a:pPr algn="ctr" marL="0" indent="0" lvl="0">
              <a:lnSpc>
                <a:spcPts val="4233"/>
              </a:lnSpc>
              <a:spcBef>
                <a:spcPct val="0"/>
              </a:spcBef>
            </a:pPr>
            <a:r>
              <a:rPr lang="en-US" sz="3024" u="sng">
                <a:solidFill>
                  <a:srgbClr val="222A9B"/>
                </a:solidFill>
                <a:latin typeface="Aileron Bold"/>
                <a:hlinkClick r:id="rId3" tooltip="https://help.zenodo.org/guides/search/"/>
              </a:rPr>
              <a:t>Search guide Zenodo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894252" y="2293668"/>
            <a:ext cx="1860764" cy="994663"/>
          </a:xfrm>
          <a:custGeom>
            <a:avLst/>
            <a:gdLst/>
            <a:ahLst/>
            <a:cxnLst/>
            <a:rect r="r" b="b" t="t" l="l"/>
            <a:pathLst>
              <a:path h="994663" w="1860764">
                <a:moveTo>
                  <a:pt x="0" y="0"/>
                </a:moveTo>
                <a:lnTo>
                  <a:pt x="1860764" y="0"/>
                </a:lnTo>
                <a:lnTo>
                  <a:pt x="1860764" y="994663"/>
                </a:lnTo>
                <a:lnTo>
                  <a:pt x="0" y="994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303403" y="3899862"/>
            <a:ext cx="4908272" cy="1969295"/>
            <a:chOff x="0" y="0"/>
            <a:chExt cx="1938333" cy="7776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38333" cy="777697"/>
            </a:xfrm>
            <a:custGeom>
              <a:avLst/>
              <a:gdLst/>
              <a:ahLst/>
              <a:cxnLst/>
              <a:rect r="r" b="b" t="t" l="l"/>
              <a:pathLst>
                <a:path h="777697" w="1938333">
                  <a:moveTo>
                    <a:pt x="0" y="0"/>
                  </a:moveTo>
                  <a:lnTo>
                    <a:pt x="1938333" y="0"/>
                  </a:lnTo>
                  <a:lnTo>
                    <a:pt x="1938333" y="777697"/>
                  </a:lnTo>
                  <a:lnTo>
                    <a:pt x="0" y="777697"/>
                  </a:lnTo>
                  <a:close/>
                </a:path>
              </a:pathLst>
            </a:custGeom>
            <a:solidFill>
              <a:srgbClr val="F6F6F6"/>
            </a:solidFill>
            <a:ln w="38100" cap="sq">
              <a:solidFill>
                <a:srgbClr val="EDA90B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938333" cy="815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784988" y="4430517"/>
            <a:ext cx="3945102" cy="1064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7"/>
              </a:lnSpc>
            </a:pPr>
            <a:r>
              <a:rPr lang="en-US" sz="3267">
                <a:solidFill>
                  <a:srgbClr val="000000"/>
                </a:solidFill>
                <a:latin typeface="Montserrat Semi-Bold"/>
              </a:rPr>
              <a:t>metadato:termine</a:t>
            </a:r>
          </a:p>
          <a:p>
            <a:pPr>
              <a:lnSpc>
                <a:spcPts val="3307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3979569">
            <a:off x="13974390" y="6590395"/>
            <a:ext cx="1566299" cy="473805"/>
          </a:xfrm>
          <a:custGeom>
            <a:avLst/>
            <a:gdLst/>
            <a:ahLst/>
            <a:cxnLst/>
            <a:rect r="r" b="b" t="t" l="l"/>
            <a:pathLst>
              <a:path h="473805" w="1566299">
                <a:moveTo>
                  <a:pt x="0" y="0"/>
                </a:moveTo>
                <a:lnTo>
                  <a:pt x="1566299" y="0"/>
                </a:lnTo>
                <a:lnTo>
                  <a:pt x="1566299" y="473806"/>
                </a:lnTo>
                <a:lnTo>
                  <a:pt x="0" y="473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6697663" y="-7441928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378294" y="1376359"/>
            <a:ext cx="13798498" cy="783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10"/>
              </a:lnSpc>
            </a:pPr>
            <a:r>
              <a:rPr lang="en-US" sz="5629" spc="281">
                <a:solidFill>
                  <a:srgbClr val="222A9B"/>
                </a:solidFill>
                <a:latin typeface="Aileron Heavy"/>
              </a:rPr>
              <a:t>INFN Open Access Repository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88369" y="6409725"/>
            <a:ext cx="10719222" cy="185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5" spc="356">
                <a:solidFill>
                  <a:srgbClr val="444440"/>
                </a:solidFill>
                <a:latin typeface="Aileron Heavy"/>
              </a:rPr>
              <a:t>MIGRAZIONE IN CORSO A </a:t>
            </a:r>
            <a:r>
              <a:rPr lang="en-US" sz="3565" spc="356" u="sng">
                <a:solidFill>
                  <a:srgbClr val="444440"/>
                </a:solidFill>
                <a:latin typeface="Aileron Heavy"/>
                <a:hlinkClick r:id="rId4" tooltip="https://inveniordm.docs.cern.ch"/>
              </a:rPr>
              <a:t>INVENIO RDM</a:t>
            </a:r>
            <a:r>
              <a:rPr lang="en-US" sz="3565" spc="356">
                <a:solidFill>
                  <a:srgbClr val="444440"/>
                </a:solidFill>
                <a:latin typeface="Aileron Heavy"/>
              </a:rPr>
              <a:t> VERSIONE V11 DA PARTE DEL CNAF</a:t>
            </a:r>
          </a:p>
          <a:p>
            <a:pPr>
              <a:lnSpc>
                <a:spcPts val="4992"/>
              </a:lnSpc>
            </a:pPr>
            <a:r>
              <a:rPr lang="en-US" sz="3565" spc="356">
                <a:solidFill>
                  <a:srgbClr val="444440"/>
                </a:solidFill>
                <a:latin typeface="Aileron Ultra-Bold"/>
              </a:rPr>
              <a:t>(rilasciata a gennaio 2023)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72987" y="3504310"/>
            <a:ext cx="9008042" cy="1226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5" spc="356">
                <a:solidFill>
                  <a:srgbClr val="444440"/>
                </a:solidFill>
                <a:latin typeface="Aileron Heavy"/>
              </a:rPr>
              <a:t>VERSIONE ATTUALE: INVENIO FRAMEWORK V3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196776">
            <a:off x="8585368" y="5306182"/>
            <a:ext cx="1838937" cy="556279"/>
          </a:xfrm>
          <a:custGeom>
            <a:avLst/>
            <a:gdLst/>
            <a:ahLst/>
            <a:cxnLst/>
            <a:rect r="r" b="b" t="t" l="l"/>
            <a:pathLst>
              <a:path h="556279" w="1838937">
                <a:moveTo>
                  <a:pt x="0" y="0"/>
                </a:moveTo>
                <a:lnTo>
                  <a:pt x="1838938" y="0"/>
                </a:lnTo>
                <a:lnTo>
                  <a:pt x="1838938" y="556279"/>
                </a:lnTo>
                <a:lnTo>
                  <a:pt x="0" y="5562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6893056" y="-7207005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5"/>
                </a:lnTo>
                <a:lnTo>
                  <a:pt x="0" y="12426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11817" y="6157577"/>
            <a:ext cx="7501130" cy="116344"/>
          </a:xfrm>
          <a:custGeom>
            <a:avLst/>
            <a:gdLst/>
            <a:ahLst/>
            <a:cxnLst/>
            <a:rect r="r" b="b" t="t" l="l"/>
            <a:pathLst>
              <a:path h="116344" w="7501130">
                <a:moveTo>
                  <a:pt x="0" y="0"/>
                </a:moveTo>
                <a:lnTo>
                  <a:pt x="7501130" y="0"/>
                </a:lnTo>
                <a:lnTo>
                  <a:pt x="7501130" y="116344"/>
                </a:lnTo>
                <a:lnTo>
                  <a:pt x="0" y="116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173686" r="0" b="-3173686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822846" y="2438662"/>
            <a:ext cx="458676" cy="458676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084CB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3822846" y="5876270"/>
            <a:ext cx="458676" cy="458676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976DD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822846" y="7903897"/>
            <a:ext cx="458676" cy="458676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4761243" y="2384789"/>
            <a:ext cx="11211598" cy="602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88"/>
              </a:lnSpc>
            </a:pPr>
            <a:r>
              <a:rPr lang="en-US" sz="3509" spc="701" u="sng">
                <a:solidFill>
                  <a:srgbClr val="7084CB"/>
                </a:solidFill>
                <a:latin typeface="Aileron Ultra-Bold"/>
                <a:hlinkClick r:id="rId6" tooltip="https://inveniordm.docs.cern.ch/customize/"/>
              </a:rPr>
              <a:t>VOCABOLARI CONTROLLATI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708792" y="5752767"/>
            <a:ext cx="12775018" cy="602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88"/>
              </a:lnSpc>
            </a:pPr>
            <a:r>
              <a:rPr lang="en-US" sz="3509" spc="701" u="sng">
                <a:solidFill>
                  <a:srgbClr val="2976DD"/>
                </a:solidFill>
                <a:latin typeface="Aileron Ultra-Bold"/>
                <a:hlinkClick r:id="rId7" tooltip="https://ror.org/"/>
              </a:rPr>
              <a:t>ROR</a:t>
            </a:r>
            <a:r>
              <a:rPr lang="en-US" sz="3509" spc="701">
                <a:solidFill>
                  <a:srgbClr val="2976DD"/>
                </a:solidFill>
                <a:latin typeface="Aileron Ultra-Bold"/>
              </a:rPr>
              <a:t> (Research organization registry)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708792" y="7791919"/>
            <a:ext cx="12708343" cy="59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3"/>
              </a:lnSpc>
            </a:pPr>
            <a:r>
              <a:rPr lang="en-US" sz="3409" spc="681" u="sng">
                <a:solidFill>
                  <a:srgbClr val="222A9B"/>
                </a:solidFill>
                <a:latin typeface="Aileron Ultra-Bold"/>
                <a:hlinkClick r:id="rId8" tooltip="https://inveniordm.docs.cern.ch/releases/versions/version-v9.0.0/#reviews"/>
              </a:rPr>
              <a:t>GESTIONE COMMUNITIES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31464" y="971550"/>
            <a:ext cx="11266660" cy="83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40"/>
              </a:lnSpc>
            </a:pPr>
            <a:r>
              <a:rPr lang="en-US" sz="5870" spc="176">
                <a:solidFill>
                  <a:srgbClr val="222A9B"/>
                </a:solidFill>
                <a:latin typeface="Aileron Ultra-Bold"/>
              </a:rPr>
              <a:t>Invenio RDM &gt; Novità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774356" y="6392564"/>
            <a:ext cx="8772288" cy="92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4"/>
              </a:lnSpc>
            </a:pPr>
            <a:r>
              <a:rPr lang="en-US" sz="2490" spc="99">
                <a:solidFill>
                  <a:srgbClr val="222222"/>
                </a:solidFill>
                <a:latin typeface="Aileron Bold"/>
              </a:rPr>
              <a:t>identificativo univoco per le istituzioni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, sotto il campo </a:t>
            </a:r>
            <a:r>
              <a:rPr lang="en-US" sz="2490" spc="99">
                <a:solidFill>
                  <a:srgbClr val="222222"/>
                </a:solidFill>
                <a:latin typeface="Aileron Italics"/>
              </a:rPr>
              <a:t>funders.identifiers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nel vocabolario delle istituzioni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761243" y="3100279"/>
            <a:ext cx="8276282" cy="2832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4"/>
              </a:lnSpc>
            </a:pPr>
            <a:r>
              <a:rPr lang="en-US" sz="2490" spc="99">
                <a:solidFill>
                  <a:srgbClr val="222222"/>
                </a:solidFill>
                <a:latin typeface="Aileron"/>
              </a:rPr>
              <a:t>Consentono l’</a:t>
            </a:r>
            <a:r>
              <a:rPr lang="en-US" sz="2490" spc="99">
                <a:solidFill>
                  <a:srgbClr val="222222"/>
                </a:solidFill>
                <a:latin typeface="Aileron Bold"/>
              </a:rPr>
              <a:t>autocompletamento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dei campi</a:t>
            </a:r>
          </a:p>
          <a:p>
            <a:pPr marL="537606" indent="-268803" lvl="1">
              <a:lnSpc>
                <a:spcPts val="3784"/>
              </a:lnSpc>
              <a:buFont typeface="Arial"/>
              <a:buChar char="•"/>
            </a:pPr>
            <a:r>
              <a:rPr lang="en-US" sz="2490" spc="99">
                <a:solidFill>
                  <a:srgbClr val="222222"/>
                </a:solidFill>
                <a:latin typeface="Aileron Bold"/>
                <a:hlinkClick r:id="rId9" tooltip="https://inveniordm.docs.cern.ch/customize/vocabularies/affiliations/"/>
              </a:rPr>
              <a:t>Affiliations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(nome ente)</a:t>
            </a:r>
          </a:p>
          <a:p>
            <a:pPr marL="537606" indent="-268803" lvl="1">
              <a:lnSpc>
                <a:spcPts val="3784"/>
              </a:lnSpc>
              <a:buFont typeface="Arial"/>
              <a:buChar char="•"/>
            </a:pPr>
            <a:r>
              <a:rPr lang="en-US" sz="2490" spc="99">
                <a:solidFill>
                  <a:srgbClr val="222222"/>
                </a:solidFill>
                <a:latin typeface="Aileron Bold"/>
                <a:hlinkClick r:id="rId10" tooltip="https://inveniordm.docs.cern.ch/customize/vocabularies/names/"/>
              </a:rPr>
              <a:t>Names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(autori)</a:t>
            </a:r>
          </a:p>
          <a:p>
            <a:pPr marL="537606" indent="-268803" lvl="1">
              <a:lnSpc>
                <a:spcPts val="3784"/>
              </a:lnSpc>
              <a:buFont typeface="Arial"/>
              <a:buChar char="•"/>
            </a:pPr>
            <a:r>
              <a:rPr lang="en-US" sz="2490" spc="99">
                <a:solidFill>
                  <a:srgbClr val="222222"/>
                </a:solidFill>
                <a:latin typeface="Aileron Bold"/>
                <a:hlinkClick r:id="rId11" tooltip="https://inveniordm.docs.cern.ch/customize/vocabularies/subjects/"/>
              </a:rPr>
              <a:t>Subjects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(soggetto)</a:t>
            </a:r>
          </a:p>
          <a:p>
            <a:pPr marL="537606" indent="-268803" lvl="1">
              <a:lnSpc>
                <a:spcPts val="3784"/>
              </a:lnSpc>
              <a:buFont typeface="Arial"/>
              <a:buChar char="•"/>
            </a:pPr>
            <a:r>
              <a:rPr lang="en-US" sz="2490" spc="99">
                <a:solidFill>
                  <a:srgbClr val="222222"/>
                </a:solidFill>
                <a:latin typeface="Aileron Bold"/>
                <a:hlinkClick r:id="rId12" tooltip="https://inveniordm.docs.cern.ch/customize/vocabularies/users/"/>
              </a:rPr>
              <a:t>Users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(verifica e approvazione profili utente)</a:t>
            </a:r>
          </a:p>
          <a:p>
            <a:pPr>
              <a:lnSpc>
                <a:spcPts val="3784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4826808" y="8597727"/>
            <a:ext cx="8719836" cy="92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4"/>
              </a:lnSpc>
            </a:pPr>
            <a:r>
              <a:rPr lang="en-US" sz="2490" spc="99">
                <a:solidFill>
                  <a:srgbClr val="222222"/>
                </a:solidFill>
                <a:latin typeface="Aileron"/>
              </a:rPr>
              <a:t>Anche i curatori delle Communities possono </a:t>
            </a:r>
            <a:r>
              <a:rPr lang="en-US" sz="2490" spc="99">
                <a:solidFill>
                  <a:srgbClr val="222222"/>
                </a:solidFill>
                <a:latin typeface="Aileron Bold"/>
              </a:rPr>
              <a:t>modificare</a:t>
            </a:r>
            <a:r>
              <a:rPr lang="en-US" sz="2490" spc="99">
                <a:solidFill>
                  <a:srgbClr val="222222"/>
                </a:solidFill>
                <a:latin typeface="Aileron"/>
              </a:rPr>
              <a:t> i record (dalla V9)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19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9967" y="9296400"/>
            <a:ext cx="162306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 Bold"/>
              </a:rPr>
              <a:t>Disciplinare per l’accesso aperto ai prodotti della ricerca dell’INFN, </a:t>
            </a:r>
            <a:r>
              <a:rPr lang="en-US" sz="2499" u="sng">
                <a:solidFill>
                  <a:srgbClr val="000000"/>
                </a:solidFill>
                <a:latin typeface="Aileron Bold"/>
                <a:hlinkClick r:id="rId4" tooltip="https://doi.org/10.15161/oar.it/143269"/>
              </a:rPr>
              <a:t>https://doi.org/10.15161/oar.it/143269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4897" y="876300"/>
            <a:ext cx="12057448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222A9B"/>
                </a:solidFill>
                <a:latin typeface="Aileron Ultra-Bold"/>
              </a:rPr>
              <a:t>Affiliazione &gt;</a:t>
            </a:r>
            <a:r>
              <a:rPr lang="en-US" sz="5299" u="sng">
                <a:solidFill>
                  <a:srgbClr val="222A9B"/>
                </a:solidFill>
                <a:latin typeface="Aileron Ultra-Bold"/>
                <a:hlinkClick r:id="rId5" tooltip="https://ror.org"/>
              </a:rPr>
              <a:t>ROR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505153" y="2504193"/>
            <a:ext cx="8780254" cy="6641065"/>
          </a:xfrm>
          <a:custGeom>
            <a:avLst/>
            <a:gdLst/>
            <a:ahLst/>
            <a:cxnLst/>
            <a:rect r="r" b="b" t="t" l="l"/>
            <a:pathLst>
              <a:path h="6641065" w="8780254">
                <a:moveTo>
                  <a:pt x="0" y="0"/>
                </a:moveTo>
                <a:lnTo>
                  <a:pt x="8780254" y="0"/>
                </a:lnTo>
                <a:lnTo>
                  <a:pt x="8780254" y="6641065"/>
                </a:lnTo>
                <a:lnTo>
                  <a:pt x="0" y="6641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34347" y="5216773"/>
            <a:ext cx="234291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222A9B"/>
                </a:solidFill>
                <a:latin typeface="Aileron Bold"/>
              </a:rPr>
              <a:t>Art. 5.3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51485" y="4063527"/>
            <a:ext cx="7883581" cy="3692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9"/>
              </a:lnSpc>
            </a:pPr>
            <a:r>
              <a:rPr lang="en-US" sz="3513">
                <a:solidFill>
                  <a:srgbClr val="231F20"/>
                </a:solidFill>
                <a:latin typeface="Aileron"/>
              </a:rPr>
              <a:t>Ogni Autore utilizzerà la </a:t>
            </a:r>
            <a:r>
              <a:rPr lang="en-US" sz="3513">
                <a:solidFill>
                  <a:srgbClr val="231F20"/>
                </a:solidFill>
                <a:latin typeface="Aileron Bold"/>
              </a:rPr>
              <a:t>denominazione della struttura di appartenenza</a:t>
            </a:r>
            <a:r>
              <a:rPr lang="en-US" sz="3513">
                <a:solidFill>
                  <a:srgbClr val="231F20"/>
                </a:solidFill>
                <a:latin typeface="Aileron"/>
              </a:rPr>
              <a:t> nel modo in cui è</a:t>
            </a:r>
          </a:p>
          <a:p>
            <a:pPr>
              <a:lnSpc>
                <a:spcPts val="4919"/>
              </a:lnSpc>
            </a:pPr>
            <a:r>
              <a:rPr lang="en-US" sz="3513">
                <a:solidFill>
                  <a:srgbClr val="231F20"/>
                </a:solidFill>
                <a:latin typeface="Aileron"/>
              </a:rPr>
              <a:t>indicata nella tabella</a:t>
            </a:r>
          </a:p>
          <a:p>
            <a:pPr>
              <a:lnSpc>
                <a:spcPts val="4919"/>
              </a:lnSpc>
            </a:pPr>
          </a:p>
          <a:p>
            <a:pPr>
              <a:lnSpc>
                <a:spcPts val="4919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true" flipV="false" rot="-9266039">
            <a:off x="11495608" y="5227155"/>
            <a:ext cx="2535777" cy="716357"/>
          </a:xfrm>
          <a:custGeom>
            <a:avLst/>
            <a:gdLst/>
            <a:ahLst/>
            <a:cxnLst/>
            <a:rect r="r" b="b" t="t" l="l"/>
            <a:pathLst>
              <a:path h="716357" w="2535777">
                <a:moveTo>
                  <a:pt x="2535777" y="0"/>
                </a:moveTo>
                <a:lnTo>
                  <a:pt x="0" y="0"/>
                </a:lnTo>
                <a:lnTo>
                  <a:pt x="0" y="716357"/>
                </a:lnTo>
                <a:lnTo>
                  <a:pt x="2535777" y="716357"/>
                </a:lnTo>
                <a:lnTo>
                  <a:pt x="25357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375075" y="6546613"/>
            <a:ext cx="4108735" cy="138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19"/>
              </a:lnSpc>
            </a:pPr>
            <a:r>
              <a:rPr lang="en-US" sz="2656">
                <a:solidFill>
                  <a:srgbClr val="231F20"/>
                </a:solidFill>
                <a:latin typeface="Aileron Bold"/>
              </a:rPr>
              <a:t>Allegato 1 al Disciplinare: Codice univoco ROR per ogni Struttura INFN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2142210">
            <a:off x="13955596" y="-2306868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1765849" y="1231590"/>
            <a:ext cx="263701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222A9B"/>
                </a:solidFill>
                <a:latin typeface="Aileron Ultra-Bold"/>
              </a:rPr>
              <a:t>Indice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87151" y="4376073"/>
            <a:ext cx="8106941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Login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87151" y="5394739"/>
            <a:ext cx="11272430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Communities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87151" y="6419415"/>
            <a:ext cx="10848111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7"/>
              </a:lnSpc>
              <a:spcBef>
                <a:spcPct val="0"/>
              </a:spcBef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Deposito dei prodotti in OAR (Upload + Edit)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87151" y="7486762"/>
            <a:ext cx="10848111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7"/>
              </a:lnSpc>
              <a:spcBef>
                <a:spcPct val="0"/>
              </a:spcBef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Migrazione a Invenio RDM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87151" y="8554109"/>
            <a:ext cx="9419354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7"/>
              </a:lnSpc>
              <a:spcBef>
                <a:spcPct val="0"/>
              </a:spcBef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Demo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887151" y="3337178"/>
            <a:ext cx="12451436" cy="51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7"/>
              </a:lnSpc>
              <a:spcBef>
                <a:spcPct val="0"/>
              </a:spcBef>
            </a:pPr>
            <a:r>
              <a:rPr lang="en-US" sz="3092" spc="303">
                <a:solidFill>
                  <a:srgbClr val="231F20"/>
                </a:solidFill>
                <a:latin typeface="Aileron Bold"/>
              </a:rPr>
              <a:t>Introduzione: cos’è INFN Open Access Repository (OAR)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632165" y="3299790"/>
            <a:ext cx="643629" cy="643629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726703" y="3280028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2"/>
              </a:lnSpc>
            </a:pPr>
            <a:r>
              <a:rPr lang="en-US" sz="3001">
                <a:solidFill>
                  <a:srgbClr val="FFFFFF"/>
                </a:solidFill>
                <a:latin typeface="Aileron Bold"/>
              </a:rPr>
              <a:t>1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632165" y="4346833"/>
            <a:ext cx="643629" cy="643629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2726703" y="4327072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12"/>
              </a:lnSpc>
              <a:spcBef>
                <a:spcPct val="0"/>
              </a:spcBef>
            </a:pPr>
            <a:r>
              <a:rPr lang="en-US" sz="3001" u="none">
                <a:solidFill>
                  <a:srgbClr val="FFFFFF"/>
                </a:solidFill>
                <a:latin typeface="Aileron Bold"/>
              </a:rPr>
              <a:t>2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2632165" y="6434191"/>
            <a:ext cx="643629" cy="643629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726703" y="6414430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12"/>
              </a:lnSpc>
              <a:spcBef>
                <a:spcPct val="0"/>
              </a:spcBef>
            </a:pPr>
            <a:r>
              <a:rPr lang="en-US" sz="3001" u="none">
                <a:solidFill>
                  <a:srgbClr val="FFFFFF"/>
                </a:solidFill>
                <a:latin typeface="Aileron Bold"/>
              </a:rPr>
              <a:t>4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2632165" y="5390512"/>
            <a:ext cx="643629" cy="643629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2726703" y="5370751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12"/>
              </a:lnSpc>
              <a:spcBef>
                <a:spcPct val="0"/>
              </a:spcBef>
            </a:pPr>
            <a:r>
              <a:rPr lang="en-US" sz="3001" u="none">
                <a:solidFill>
                  <a:srgbClr val="FFFFFF"/>
                </a:solidFill>
                <a:latin typeface="Aileron Bold"/>
              </a:rPr>
              <a:t>3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2632165" y="7477870"/>
            <a:ext cx="643629" cy="643629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2726703" y="7458109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12"/>
              </a:lnSpc>
              <a:spcBef>
                <a:spcPct val="0"/>
              </a:spcBef>
            </a:pPr>
            <a:r>
              <a:rPr lang="en-US" sz="3001" u="none">
                <a:solidFill>
                  <a:srgbClr val="FFFFFF"/>
                </a:solidFill>
                <a:latin typeface="Aileron Bold"/>
              </a:rPr>
              <a:t>5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632165" y="8521549"/>
            <a:ext cx="643629" cy="643629"/>
            <a:chOff x="0" y="0"/>
            <a:chExt cx="6350000" cy="635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2726703" y="8501788"/>
            <a:ext cx="454552" cy="568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12"/>
              </a:lnSpc>
              <a:spcBef>
                <a:spcPct val="0"/>
              </a:spcBef>
            </a:pPr>
            <a:r>
              <a:rPr lang="en-US" sz="3001">
                <a:solidFill>
                  <a:srgbClr val="FFFFFF"/>
                </a:solidFill>
                <a:latin typeface="Aileron Bold"/>
              </a:rPr>
              <a:t>6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AutoShape 9" id="9"/>
          <p:cNvSpPr/>
          <p:nvPr/>
        </p:nvSpPr>
        <p:spPr>
          <a:xfrm>
            <a:off x="-3266284" y="5138738"/>
            <a:ext cx="23517254" cy="0"/>
          </a:xfrm>
          <a:prstGeom prst="line">
            <a:avLst/>
          </a:prstGeom>
          <a:ln cap="rnd" w="9525">
            <a:solidFill>
              <a:srgbClr val="000000">
                <a:alpha val="29804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710020" y="1288127"/>
            <a:ext cx="5898259" cy="7710745"/>
            <a:chOff x="0" y="0"/>
            <a:chExt cx="7864346" cy="102809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864346" cy="10280993"/>
            </a:xfrm>
            <a:custGeom>
              <a:avLst/>
              <a:gdLst/>
              <a:ahLst/>
              <a:cxnLst/>
              <a:rect r="r" b="b" t="t" l="l"/>
              <a:pathLst>
                <a:path h="10280993" w="7864346">
                  <a:moveTo>
                    <a:pt x="0" y="0"/>
                  </a:moveTo>
                  <a:lnTo>
                    <a:pt x="7864346" y="0"/>
                  </a:lnTo>
                  <a:lnTo>
                    <a:pt x="7864346" y="10280993"/>
                  </a:lnTo>
                  <a:lnTo>
                    <a:pt x="0" y="1028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AutoShape 12" id="12"/>
            <p:cNvSpPr/>
            <p:nvPr/>
          </p:nvSpPr>
          <p:spPr>
            <a:xfrm rot="0">
              <a:off x="180729" y="163850"/>
              <a:ext cx="7340269" cy="9728770"/>
            </a:xfrm>
            <a:prstGeom prst="rect">
              <a:avLst/>
            </a:prstGeom>
            <a:solidFill>
              <a:srgbClr val="222A9B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718754" y="4658220"/>
            <a:ext cx="3880791" cy="103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20"/>
              </a:lnSpc>
              <a:spcBef>
                <a:spcPct val="0"/>
              </a:spcBef>
            </a:pPr>
            <a:r>
              <a:rPr lang="en-US" sz="7200" spc="-72">
                <a:solidFill>
                  <a:srgbClr val="FFFFFF"/>
                </a:solidFill>
                <a:latin typeface="Nunito Sans Heavy"/>
              </a:rPr>
              <a:t>Link utili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776032" y="2751649"/>
            <a:ext cx="8700282" cy="1292179"/>
            <a:chOff x="0" y="0"/>
            <a:chExt cx="11600376" cy="172290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11600376" cy="790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Nunito Sans Heavy"/>
                </a:rPr>
                <a:t>Open Science INFN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100183"/>
              <a:ext cx="11600376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sng">
                  <a:solidFill>
                    <a:srgbClr val="000000"/>
                  </a:solidFill>
                  <a:latin typeface="Nunito Sans Extra-Light"/>
                  <a:hlinkClick r:id="rId3" tooltip="https://web.infn.it/openscience/"/>
                </a:rPr>
                <a:t>https://web.infn.it/openscience/</a:t>
              </a:r>
              <a:r>
                <a:rPr lang="en-US" sz="2799">
                  <a:solidFill>
                    <a:srgbClr val="000000"/>
                  </a:solidFill>
                  <a:latin typeface="Nunito Sans Extra-Light"/>
                </a:rPr>
                <a:t>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776032" y="5534762"/>
            <a:ext cx="8700282" cy="3795380"/>
            <a:chOff x="0" y="0"/>
            <a:chExt cx="11600376" cy="506050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11600376" cy="790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Nunito Sans Heavy"/>
                </a:rPr>
                <a:t>Tutorial Open Access Repository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35784"/>
              <a:ext cx="11600376" cy="3924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Nunito Sans Extra-Light"/>
                </a:rPr>
                <a:t>•</a:t>
              </a:r>
              <a:r>
                <a:rPr lang="en-US" sz="2799" u="sng">
                  <a:solidFill>
                    <a:srgbClr val="000000"/>
                  </a:solidFill>
                  <a:latin typeface="Nunito Sans Extra-Light"/>
                  <a:hlinkClick r:id="rId4" tooltip="https://web.infn.it/openscience/wp-content/uploads/2022/09/INFN-OAR-guida-rapida.pdf"/>
                </a:rPr>
                <a:t>INFN OAR guida rapidaDownload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Nunito Sans Extra-Light"/>
                </a:rPr>
                <a:t>•</a:t>
              </a:r>
              <a:r>
                <a:rPr lang="en-US" sz="2799" u="sng">
                  <a:solidFill>
                    <a:srgbClr val="000000"/>
                  </a:solidFill>
                  <a:latin typeface="Nunito Sans Extra-Light"/>
                  <a:hlinkClick r:id="rId5" tooltip="https://web.infn.it/openscience/wp-content/uploads/2022/09/INFN-OAR-quick-how-to-v2.pdf"/>
                </a:rPr>
                <a:t>INFN-OAR-quick-how-to-v2Download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Nunito Sans Extra-Light"/>
                </a:rPr>
                <a:t>•</a:t>
              </a:r>
              <a:r>
                <a:rPr lang="en-US" sz="2799" u="sng">
                  <a:solidFill>
                    <a:srgbClr val="000000"/>
                  </a:solidFill>
                  <a:latin typeface="Nunito Sans Extra-Light"/>
                  <a:hlinkClick r:id="rId6" tooltip="https://web.infn.it/openscience/wp-content/uploads/2022/09/INFN-OAR-and-GitHub-v1.pdf"/>
                </a:rPr>
                <a:t>INFN-OAR-and-GitHub-v1Download</a:t>
              </a:r>
            </a:p>
            <a:p>
              <a:pPr>
                <a:lnSpc>
                  <a:spcPts val="3919"/>
                </a:lnSpc>
              </a:p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Nunito Sans Extra-Light"/>
                </a:rPr>
                <a:t>(a cura di Roberto Barbera)</a:t>
              </a:r>
            </a:p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79885" y="0"/>
            <a:ext cx="5781358" cy="12668315"/>
          </a:xfrm>
          <a:custGeom>
            <a:avLst/>
            <a:gdLst/>
            <a:ahLst/>
            <a:cxnLst/>
            <a:rect r="r" b="b" t="t" l="l"/>
            <a:pathLst>
              <a:path h="12668315" w="5781358">
                <a:moveTo>
                  <a:pt x="0" y="0"/>
                </a:moveTo>
                <a:lnTo>
                  <a:pt x="5781359" y="0"/>
                </a:lnTo>
                <a:lnTo>
                  <a:pt x="5781359" y="12668315"/>
                </a:lnTo>
                <a:lnTo>
                  <a:pt x="0" y="12668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3" id="3"/>
          <p:cNvSpPr/>
          <p:nvPr/>
        </p:nvSpPr>
        <p:spPr>
          <a:xfrm flipV="true">
            <a:off x="3605249" y="3787829"/>
            <a:ext cx="0" cy="9761010"/>
          </a:xfrm>
          <a:prstGeom prst="line">
            <a:avLst/>
          </a:prstGeom>
          <a:ln cap="flat" w="114300">
            <a:solidFill>
              <a:srgbClr val="FF914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33005" y="2435344"/>
            <a:ext cx="342672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222A9B"/>
                </a:solidFill>
                <a:latin typeface="Aileron Bold"/>
              </a:rPr>
              <a:t>Demo...</a:t>
            </a:r>
          </a:p>
        </p:txBody>
      </p:sp>
      <p:sp>
        <p:nvSpPr>
          <p:cNvPr name="AutoShape 12" id="12"/>
          <p:cNvSpPr/>
          <p:nvPr/>
        </p:nvSpPr>
        <p:spPr>
          <a:xfrm flipV="true">
            <a:off x="3662399" y="-7764280"/>
            <a:ext cx="0" cy="9761010"/>
          </a:xfrm>
          <a:prstGeom prst="line">
            <a:avLst/>
          </a:prstGeom>
          <a:ln cap="flat" w="114300">
            <a:solidFill>
              <a:srgbClr val="FF914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893967">
            <a:off x="-1983088" y="-1712334"/>
            <a:ext cx="5571468" cy="4973801"/>
          </a:xfrm>
          <a:custGeom>
            <a:avLst/>
            <a:gdLst/>
            <a:ahLst/>
            <a:cxnLst/>
            <a:rect r="r" b="b" t="t" l="l"/>
            <a:pathLst>
              <a:path h="4973801" w="5571468">
                <a:moveTo>
                  <a:pt x="0" y="0"/>
                </a:moveTo>
                <a:lnTo>
                  <a:pt x="5571468" y="0"/>
                </a:lnTo>
                <a:lnTo>
                  <a:pt x="5571468" y="4973801"/>
                </a:lnTo>
                <a:lnTo>
                  <a:pt x="0" y="497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82158" y="3642824"/>
            <a:ext cx="10498271" cy="3001352"/>
            <a:chOff x="0" y="0"/>
            <a:chExt cx="13997694" cy="40018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894464" y="3423107"/>
              <a:ext cx="12208766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3997694" cy="2730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5999">
                  <a:solidFill>
                    <a:srgbClr val="FFFFFF"/>
                  </a:solidFill>
                  <a:latin typeface="Aileron Bold"/>
                </a:rPr>
                <a:t>Upload dei prodotti in INFN Open Access Repository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75766">
            <a:off x="15970085" y="30742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75766">
            <a:off x="3300699" y="93607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1" y="0"/>
                </a:lnTo>
                <a:lnTo>
                  <a:pt x="4635831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6438934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88415" y="247628"/>
            <a:ext cx="10046509" cy="7024002"/>
          </a:xfrm>
          <a:custGeom>
            <a:avLst/>
            <a:gdLst/>
            <a:ahLst/>
            <a:cxnLst/>
            <a:rect r="r" b="b" t="t" l="l"/>
            <a:pathLst>
              <a:path h="7024002" w="10046509">
                <a:moveTo>
                  <a:pt x="0" y="0"/>
                </a:moveTo>
                <a:lnTo>
                  <a:pt x="10046509" y="0"/>
                </a:lnTo>
                <a:lnTo>
                  <a:pt x="10046509" y="7024002"/>
                </a:lnTo>
                <a:lnTo>
                  <a:pt x="0" y="7024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24887" y="247628"/>
            <a:ext cx="1335976" cy="714140"/>
          </a:xfrm>
          <a:custGeom>
            <a:avLst/>
            <a:gdLst/>
            <a:ahLst/>
            <a:cxnLst/>
            <a:rect r="r" b="b" t="t" l="l"/>
            <a:pathLst>
              <a:path h="714140" w="1335976">
                <a:moveTo>
                  <a:pt x="0" y="0"/>
                </a:moveTo>
                <a:lnTo>
                  <a:pt x="1335975" y="0"/>
                </a:lnTo>
                <a:lnTo>
                  <a:pt x="1335975" y="714140"/>
                </a:lnTo>
                <a:lnTo>
                  <a:pt x="0" y="714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944340" y="7525031"/>
            <a:ext cx="6788051" cy="1885646"/>
          </a:xfrm>
          <a:custGeom>
            <a:avLst/>
            <a:gdLst/>
            <a:ahLst/>
            <a:cxnLst/>
            <a:rect r="r" b="b" t="t" l="l"/>
            <a:pathLst>
              <a:path h="1885646" w="6788051">
                <a:moveTo>
                  <a:pt x="0" y="0"/>
                </a:moveTo>
                <a:lnTo>
                  <a:pt x="6788052" y="0"/>
                </a:lnTo>
                <a:lnTo>
                  <a:pt x="6788052" y="1885646"/>
                </a:lnTo>
                <a:lnTo>
                  <a:pt x="0" y="1885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402" r="0" b="-440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2425320">
            <a:off x="1895547" y="7722883"/>
            <a:ext cx="1566299" cy="473805"/>
          </a:xfrm>
          <a:custGeom>
            <a:avLst/>
            <a:gdLst/>
            <a:ahLst/>
            <a:cxnLst/>
            <a:rect r="r" b="b" t="t" l="l"/>
            <a:pathLst>
              <a:path h="473805" w="1566299">
                <a:moveTo>
                  <a:pt x="0" y="0"/>
                </a:moveTo>
                <a:lnTo>
                  <a:pt x="1566299" y="0"/>
                </a:lnTo>
                <a:lnTo>
                  <a:pt x="1566299" y="473805"/>
                </a:lnTo>
                <a:lnTo>
                  <a:pt x="0" y="473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894963" y="4879187"/>
            <a:ext cx="5011688" cy="1244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Clicca su Upload &gt; New Upload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674178" y="8647941"/>
            <a:ext cx="1921229" cy="1026984"/>
          </a:xfrm>
          <a:custGeom>
            <a:avLst/>
            <a:gdLst/>
            <a:ahLst/>
            <a:cxnLst/>
            <a:rect r="r" b="b" t="t" l="l"/>
            <a:pathLst>
              <a:path h="1026984" w="1921229">
                <a:moveTo>
                  <a:pt x="0" y="0"/>
                </a:moveTo>
                <a:lnTo>
                  <a:pt x="1921229" y="0"/>
                </a:lnTo>
                <a:lnTo>
                  <a:pt x="1921229" y="1026984"/>
                </a:lnTo>
                <a:lnTo>
                  <a:pt x="0" y="10269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6438934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73732" y="604698"/>
            <a:ext cx="9881237" cy="8112441"/>
          </a:xfrm>
          <a:custGeom>
            <a:avLst/>
            <a:gdLst/>
            <a:ahLst/>
            <a:cxnLst/>
            <a:rect r="r" b="b" t="t" l="l"/>
            <a:pathLst>
              <a:path h="8112441" w="9881237">
                <a:moveTo>
                  <a:pt x="0" y="0"/>
                </a:moveTo>
                <a:lnTo>
                  <a:pt x="9881238" y="0"/>
                </a:lnTo>
                <a:lnTo>
                  <a:pt x="9881238" y="8112441"/>
                </a:lnTo>
                <a:lnTo>
                  <a:pt x="0" y="8112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53737" y="4563333"/>
            <a:ext cx="1921229" cy="1026984"/>
          </a:xfrm>
          <a:custGeom>
            <a:avLst/>
            <a:gdLst/>
            <a:ahLst/>
            <a:cxnLst/>
            <a:rect r="r" b="b" t="t" l="l"/>
            <a:pathLst>
              <a:path h="1026984" w="1921229">
                <a:moveTo>
                  <a:pt x="0" y="0"/>
                </a:moveTo>
                <a:lnTo>
                  <a:pt x="1921228" y="0"/>
                </a:lnTo>
                <a:lnTo>
                  <a:pt x="1921228" y="1026984"/>
                </a:lnTo>
                <a:lnTo>
                  <a:pt x="0" y="10269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94963" y="4879187"/>
            <a:ext cx="4622336" cy="1244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Seleziona il file &gt; inizia il caricamento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1915897">
            <a:off x="6988106" y="4086626"/>
            <a:ext cx="1942547" cy="587620"/>
          </a:xfrm>
          <a:custGeom>
            <a:avLst/>
            <a:gdLst/>
            <a:ahLst/>
            <a:cxnLst/>
            <a:rect r="r" b="b" t="t" l="l"/>
            <a:pathLst>
              <a:path h="587620" w="1942547">
                <a:moveTo>
                  <a:pt x="0" y="0"/>
                </a:moveTo>
                <a:lnTo>
                  <a:pt x="1942547" y="0"/>
                </a:lnTo>
                <a:lnTo>
                  <a:pt x="1942547" y="587620"/>
                </a:lnTo>
                <a:lnTo>
                  <a:pt x="0" y="587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939078" y="3014332"/>
            <a:ext cx="1515891" cy="810313"/>
          </a:xfrm>
          <a:custGeom>
            <a:avLst/>
            <a:gdLst/>
            <a:ahLst/>
            <a:cxnLst/>
            <a:rect r="r" b="b" t="t" l="l"/>
            <a:pathLst>
              <a:path h="810313" w="1515891">
                <a:moveTo>
                  <a:pt x="0" y="0"/>
                </a:moveTo>
                <a:lnTo>
                  <a:pt x="1515892" y="0"/>
                </a:lnTo>
                <a:lnTo>
                  <a:pt x="1515892" y="810313"/>
                </a:lnTo>
                <a:lnTo>
                  <a:pt x="0" y="810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6438934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9284150">
            <a:off x="7874506" y="2036179"/>
            <a:ext cx="1942547" cy="587620"/>
          </a:xfrm>
          <a:custGeom>
            <a:avLst/>
            <a:gdLst/>
            <a:ahLst/>
            <a:cxnLst/>
            <a:rect r="r" b="b" t="t" l="l"/>
            <a:pathLst>
              <a:path h="587620" w="1942547">
                <a:moveTo>
                  <a:pt x="0" y="0"/>
                </a:moveTo>
                <a:lnTo>
                  <a:pt x="1942547" y="0"/>
                </a:lnTo>
                <a:lnTo>
                  <a:pt x="1942547" y="587621"/>
                </a:lnTo>
                <a:lnTo>
                  <a:pt x="0" y="587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8415" y="3010229"/>
            <a:ext cx="10828361" cy="3525756"/>
          </a:xfrm>
          <a:custGeom>
            <a:avLst/>
            <a:gdLst/>
            <a:ahLst/>
            <a:cxnLst/>
            <a:rect r="r" b="b" t="t" l="l"/>
            <a:pathLst>
              <a:path h="3525756" w="10828361">
                <a:moveTo>
                  <a:pt x="0" y="0"/>
                </a:moveTo>
                <a:lnTo>
                  <a:pt x="10828361" y="0"/>
                </a:lnTo>
                <a:lnTo>
                  <a:pt x="10828361" y="3525756"/>
                </a:lnTo>
                <a:lnTo>
                  <a:pt x="0" y="3525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90277" y="2756467"/>
            <a:ext cx="1921229" cy="1026984"/>
          </a:xfrm>
          <a:custGeom>
            <a:avLst/>
            <a:gdLst/>
            <a:ahLst/>
            <a:cxnLst/>
            <a:rect r="r" b="b" t="t" l="l"/>
            <a:pathLst>
              <a:path h="1026984" w="1921229">
                <a:moveTo>
                  <a:pt x="0" y="0"/>
                </a:moveTo>
                <a:lnTo>
                  <a:pt x="1921228" y="0"/>
                </a:lnTo>
                <a:lnTo>
                  <a:pt x="1921228" y="1026984"/>
                </a:lnTo>
                <a:lnTo>
                  <a:pt x="0" y="10269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314289" y="4561878"/>
            <a:ext cx="4622336" cy="1879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È possibile associare il record ad una o più Communities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28744" y="1272715"/>
            <a:ext cx="349518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ileron"/>
              </a:rPr>
              <a:t>Recommended (non obbligatorio)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533856" y="4383013"/>
            <a:ext cx="5345441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Seleziona il tipo di contenuto </a:t>
            </a:r>
          </a:p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"/>
              </a:rPr>
              <a:t>(nel caso delle pubblicazioni è possibile selezionare tra più tipologie di pubblicazione)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5725" y="1167293"/>
            <a:ext cx="11658731" cy="2459790"/>
          </a:xfrm>
          <a:custGeom>
            <a:avLst/>
            <a:gdLst/>
            <a:ahLst/>
            <a:cxnLst/>
            <a:rect r="r" b="b" t="t" l="l"/>
            <a:pathLst>
              <a:path h="2459790" w="11658731">
                <a:moveTo>
                  <a:pt x="0" y="0"/>
                </a:moveTo>
                <a:lnTo>
                  <a:pt x="11658731" y="0"/>
                </a:lnTo>
                <a:lnTo>
                  <a:pt x="11658731" y="2459790"/>
                </a:lnTo>
                <a:lnTo>
                  <a:pt x="0" y="2459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1629396"/>
            <a:ext cx="1757242" cy="939325"/>
          </a:xfrm>
          <a:custGeom>
            <a:avLst/>
            <a:gdLst/>
            <a:ahLst/>
            <a:cxnLst/>
            <a:rect r="r" b="b" t="t" l="l"/>
            <a:pathLst>
              <a:path h="939325" w="1757242">
                <a:moveTo>
                  <a:pt x="0" y="0"/>
                </a:moveTo>
                <a:lnTo>
                  <a:pt x="1757242" y="0"/>
                </a:lnTo>
                <a:lnTo>
                  <a:pt x="1757242" y="939326"/>
                </a:lnTo>
                <a:lnTo>
                  <a:pt x="0" y="939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8415" y="4265258"/>
            <a:ext cx="11567524" cy="5022534"/>
          </a:xfrm>
          <a:custGeom>
            <a:avLst/>
            <a:gdLst/>
            <a:ahLst/>
            <a:cxnLst/>
            <a:rect r="r" b="b" t="t" l="l"/>
            <a:pathLst>
              <a:path h="5022534" w="11567524">
                <a:moveTo>
                  <a:pt x="0" y="0"/>
                </a:moveTo>
                <a:lnTo>
                  <a:pt x="11567525" y="0"/>
                </a:lnTo>
                <a:lnTo>
                  <a:pt x="11567525" y="5022534"/>
                </a:lnTo>
                <a:lnTo>
                  <a:pt x="0" y="50225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416940">
            <a:off x="739754" y="3377279"/>
            <a:ext cx="1942547" cy="587620"/>
          </a:xfrm>
          <a:custGeom>
            <a:avLst/>
            <a:gdLst/>
            <a:ahLst/>
            <a:cxnLst/>
            <a:rect r="r" b="b" t="t" l="l"/>
            <a:pathLst>
              <a:path h="587620" w="1942547">
                <a:moveTo>
                  <a:pt x="0" y="0"/>
                </a:moveTo>
                <a:lnTo>
                  <a:pt x="1942547" y="0"/>
                </a:lnTo>
                <a:lnTo>
                  <a:pt x="1942547" y="587620"/>
                </a:lnTo>
                <a:lnTo>
                  <a:pt x="0" y="5876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36925" y="1028700"/>
            <a:ext cx="1619015" cy="865437"/>
          </a:xfrm>
          <a:custGeom>
            <a:avLst/>
            <a:gdLst/>
            <a:ahLst/>
            <a:cxnLst/>
            <a:rect r="r" b="b" t="t" l="l"/>
            <a:pathLst>
              <a:path h="865437" w="1619015">
                <a:moveTo>
                  <a:pt x="0" y="0"/>
                </a:moveTo>
                <a:lnTo>
                  <a:pt x="1619015" y="0"/>
                </a:lnTo>
                <a:lnTo>
                  <a:pt x="1619015" y="865437"/>
                </a:lnTo>
                <a:lnTo>
                  <a:pt x="0" y="865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0" y="2619102"/>
            <a:ext cx="10433784" cy="7219538"/>
          </a:xfrm>
          <a:custGeom>
            <a:avLst/>
            <a:gdLst/>
            <a:ahLst/>
            <a:cxnLst/>
            <a:rect r="r" b="b" t="t" l="l"/>
            <a:pathLst>
              <a:path h="7219538" w="10433784">
                <a:moveTo>
                  <a:pt x="0" y="0"/>
                </a:moveTo>
                <a:lnTo>
                  <a:pt x="10433784" y="0"/>
                </a:lnTo>
                <a:lnTo>
                  <a:pt x="10433784" y="7219538"/>
                </a:lnTo>
                <a:lnTo>
                  <a:pt x="0" y="721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09524" y="4008601"/>
            <a:ext cx="1284316" cy="686525"/>
          </a:xfrm>
          <a:custGeom>
            <a:avLst/>
            <a:gdLst/>
            <a:ahLst/>
            <a:cxnLst/>
            <a:rect r="r" b="b" t="t" l="l"/>
            <a:pathLst>
              <a:path h="686525" w="1284316">
                <a:moveTo>
                  <a:pt x="0" y="0"/>
                </a:moveTo>
                <a:lnTo>
                  <a:pt x="1284316" y="0"/>
                </a:lnTo>
                <a:lnTo>
                  <a:pt x="1284316" y="686525"/>
                </a:lnTo>
                <a:lnTo>
                  <a:pt x="0" y="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64103">
            <a:off x="4284691" y="4226406"/>
            <a:ext cx="1864403" cy="563982"/>
          </a:xfrm>
          <a:custGeom>
            <a:avLst/>
            <a:gdLst/>
            <a:ahLst/>
            <a:cxnLst/>
            <a:rect r="r" b="b" t="t" l="l"/>
            <a:pathLst>
              <a:path h="563982" w="1864403">
                <a:moveTo>
                  <a:pt x="0" y="0"/>
                </a:moveTo>
                <a:lnTo>
                  <a:pt x="1864402" y="0"/>
                </a:lnTo>
                <a:lnTo>
                  <a:pt x="1864402" y="563982"/>
                </a:lnTo>
                <a:lnTo>
                  <a:pt x="0" y="563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461129">
            <a:off x="2448947" y="2406525"/>
            <a:ext cx="1405471" cy="425155"/>
          </a:xfrm>
          <a:custGeom>
            <a:avLst/>
            <a:gdLst/>
            <a:ahLst/>
            <a:cxnLst/>
            <a:rect r="r" b="b" t="t" l="l"/>
            <a:pathLst>
              <a:path h="425155" w="1405471">
                <a:moveTo>
                  <a:pt x="0" y="0"/>
                </a:moveTo>
                <a:lnTo>
                  <a:pt x="1405470" y="0"/>
                </a:lnTo>
                <a:lnTo>
                  <a:pt x="1405470" y="425155"/>
                </a:lnTo>
                <a:lnTo>
                  <a:pt x="0" y="425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151682" y="130256"/>
            <a:ext cx="5418907" cy="2488846"/>
            <a:chOff x="0" y="0"/>
            <a:chExt cx="4381194" cy="20122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381058" cy="2012342"/>
            </a:xfrm>
            <a:custGeom>
              <a:avLst/>
              <a:gdLst/>
              <a:ahLst/>
              <a:cxnLst/>
              <a:rect r="r" b="b" t="t" l="l"/>
              <a:pathLst>
                <a:path h="2012342" w="4381058">
                  <a:moveTo>
                    <a:pt x="0" y="1006170"/>
                  </a:moveTo>
                  <a:cubicBezTo>
                    <a:pt x="0" y="450472"/>
                    <a:pt x="980656" y="0"/>
                    <a:pt x="2190529" y="0"/>
                  </a:cubicBezTo>
                  <a:cubicBezTo>
                    <a:pt x="3400401" y="0"/>
                    <a:pt x="4381058" y="450472"/>
                    <a:pt x="4381058" y="1006170"/>
                  </a:cubicBezTo>
                  <a:cubicBezTo>
                    <a:pt x="4381058" y="1561867"/>
                    <a:pt x="3400401" y="2012342"/>
                    <a:pt x="2190529" y="2012342"/>
                  </a:cubicBezTo>
                  <a:cubicBezTo>
                    <a:pt x="980656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304233" y="3870089"/>
            <a:ext cx="5622384" cy="2130887"/>
            <a:chOff x="0" y="0"/>
            <a:chExt cx="5983429" cy="226772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83243" cy="2267829"/>
            </a:xfrm>
            <a:custGeom>
              <a:avLst/>
              <a:gdLst/>
              <a:ahLst/>
              <a:cxnLst/>
              <a:rect r="r" b="b" t="t" l="l"/>
              <a:pathLst>
                <a:path h="2267829" w="5983243">
                  <a:moveTo>
                    <a:pt x="0" y="1133920"/>
                  </a:moveTo>
                  <a:cubicBezTo>
                    <a:pt x="0" y="507667"/>
                    <a:pt x="1339290" y="0"/>
                    <a:pt x="2991622" y="0"/>
                  </a:cubicBezTo>
                  <a:cubicBezTo>
                    <a:pt x="4643954" y="0"/>
                    <a:pt x="5983243" y="507667"/>
                    <a:pt x="5983243" y="1133920"/>
                  </a:cubicBezTo>
                  <a:cubicBezTo>
                    <a:pt x="5983243" y="1760173"/>
                    <a:pt x="4643954" y="2267829"/>
                    <a:pt x="2991622" y="2267829"/>
                  </a:cubicBezTo>
                  <a:cubicBezTo>
                    <a:pt x="1339290" y="2267829"/>
                    <a:pt x="0" y="1760033"/>
                    <a:pt x="0" y="113392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6999938" y="5930396"/>
            <a:ext cx="1284316" cy="686525"/>
          </a:xfrm>
          <a:custGeom>
            <a:avLst/>
            <a:gdLst/>
            <a:ahLst/>
            <a:cxnLst/>
            <a:rect r="r" b="b" t="t" l="l"/>
            <a:pathLst>
              <a:path h="686525" w="1284316">
                <a:moveTo>
                  <a:pt x="0" y="0"/>
                </a:moveTo>
                <a:lnTo>
                  <a:pt x="1284316" y="0"/>
                </a:lnTo>
                <a:lnTo>
                  <a:pt x="1284316" y="686525"/>
                </a:lnTo>
                <a:lnTo>
                  <a:pt x="0" y="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917621">
            <a:off x="7857910" y="6815573"/>
            <a:ext cx="1425358" cy="431171"/>
          </a:xfrm>
          <a:custGeom>
            <a:avLst/>
            <a:gdLst/>
            <a:ahLst/>
            <a:cxnLst/>
            <a:rect r="r" b="b" t="t" l="l"/>
            <a:pathLst>
              <a:path h="431171" w="1425358">
                <a:moveTo>
                  <a:pt x="0" y="0"/>
                </a:moveTo>
                <a:lnTo>
                  <a:pt x="1425358" y="0"/>
                </a:lnTo>
                <a:lnTo>
                  <a:pt x="1425358" y="431171"/>
                </a:lnTo>
                <a:lnTo>
                  <a:pt x="0" y="431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8284254" y="7590335"/>
            <a:ext cx="3394350" cy="1504813"/>
            <a:chOff x="0" y="0"/>
            <a:chExt cx="5115216" cy="226772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115057" cy="2267829"/>
            </a:xfrm>
            <a:custGeom>
              <a:avLst/>
              <a:gdLst/>
              <a:ahLst/>
              <a:cxnLst/>
              <a:rect r="r" b="b" t="t" l="l"/>
              <a:pathLst>
                <a:path h="2267829" w="5115057">
                  <a:moveTo>
                    <a:pt x="0" y="1133920"/>
                  </a:moveTo>
                  <a:cubicBezTo>
                    <a:pt x="0" y="507667"/>
                    <a:pt x="1144955" y="0"/>
                    <a:pt x="2557529" y="0"/>
                  </a:cubicBezTo>
                  <a:cubicBezTo>
                    <a:pt x="3970103" y="0"/>
                    <a:pt x="5115057" y="507667"/>
                    <a:pt x="5115057" y="1133920"/>
                  </a:cubicBezTo>
                  <a:cubicBezTo>
                    <a:pt x="5115057" y="1760173"/>
                    <a:pt x="3970103" y="2267829"/>
                    <a:pt x="2557529" y="2267829"/>
                  </a:cubicBezTo>
                  <a:cubicBezTo>
                    <a:pt x="1144955" y="2267829"/>
                    <a:pt x="0" y="1760033"/>
                    <a:pt x="0" y="113392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4583728" y="6302350"/>
            <a:ext cx="728809" cy="728809"/>
          </a:xfrm>
          <a:custGeom>
            <a:avLst/>
            <a:gdLst/>
            <a:ahLst/>
            <a:cxnLst/>
            <a:rect r="r" b="b" t="t" l="l"/>
            <a:pathLst>
              <a:path h="728809" w="728809">
                <a:moveTo>
                  <a:pt x="0" y="0"/>
                </a:moveTo>
                <a:lnTo>
                  <a:pt x="728808" y="0"/>
                </a:lnTo>
                <a:lnTo>
                  <a:pt x="728808" y="728809"/>
                </a:lnTo>
                <a:lnTo>
                  <a:pt x="0" y="728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656014" y="4541845"/>
            <a:ext cx="4622336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Inserisci le informazioni di base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27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36740" y="542816"/>
            <a:ext cx="4055146" cy="170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1"/>
              </a:lnSpc>
            </a:pPr>
            <a:r>
              <a:rPr lang="en-US" sz="2443">
                <a:solidFill>
                  <a:srgbClr val="FFFFFF"/>
                </a:solidFill>
                <a:latin typeface="Aileron"/>
              </a:rPr>
              <a:t>Se il prodotto possiede già un </a:t>
            </a:r>
            <a:r>
              <a:rPr lang="en-US" sz="2443">
                <a:solidFill>
                  <a:srgbClr val="FFFFFF"/>
                </a:solidFill>
                <a:latin typeface="Aileron Bold"/>
              </a:rPr>
              <a:t>DOI</a:t>
            </a:r>
            <a:r>
              <a:rPr lang="en-US" sz="2443">
                <a:solidFill>
                  <a:srgbClr val="FFFFFF"/>
                </a:solidFill>
                <a:latin typeface="Aileron"/>
              </a:rPr>
              <a:t> può essere indicato, altrimenti viene assegnato automaticamente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41864" y="4247088"/>
            <a:ext cx="4723527" cy="144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041">
                <a:solidFill>
                  <a:srgbClr val="FFFFFF"/>
                </a:solidFill>
                <a:latin typeface="Aileron"/>
              </a:rPr>
              <a:t>Si può prenotare un DOI per conoscerlo prima di sottomettere l’upload</a:t>
            </a:r>
          </a:p>
          <a:p>
            <a:pPr algn="ctr">
              <a:lnSpc>
                <a:spcPts val="2858"/>
              </a:lnSpc>
            </a:pPr>
            <a:r>
              <a:rPr lang="en-US" sz="2041">
                <a:solidFill>
                  <a:srgbClr val="FFFFFF"/>
                </a:solidFill>
                <a:latin typeface="Aileron"/>
              </a:rPr>
              <a:t>IL DOI NON SARà REGISTRATO FINCHé IL RECORD SARà IN BOZZA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124861" y="7961810"/>
            <a:ext cx="3553742" cy="771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8"/>
              </a:lnSpc>
            </a:pPr>
            <a:r>
              <a:rPr lang="en-US" sz="2241">
                <a:solidFill>
                  <a:srgbClr val="FFFFFF"/>
                </a:solidFill>
                <a:latin typeface="Aileron Bold"/>
              </a:rPr>
              <a:t>ORCID</a:t>
            </a:r>
            <a:r>
              <a:rPr lang="en-US" sz="2241">
                <a:solidFill>
                  <a:srgbClr val="FFFFFF"/>
                </a:solidFill>
                <a:latin typeface="Aileron"/>
              </a:rPr>
              <a:t>= identificativo univoco per gli autori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99672" y="1343009"/>
            <a:ext cx="10828734" cy="7993796"/>
          </a:xfrm>
          <a:custGeom>
            <a:avLst/>
            <a:gdLst/>
            <a:ahLst/>
            <a:cxnLst/>
            <a:rect r="r" b="b" t="t" l="l"/>
            <a:pathLst>
              <a:path h="7993796" w="10828734">
                <a:moveTo>
                  <a:pt x="0" y="0"/>
                </a:moveTo>
                <a:lnTo>
                  <a:pt x="10828734" y="0"/>
                </a:lnTo>
                <a:lnTo>
                  <a:pt x="10828734" y="7993796"/>
                </a:lnTo>
                <a:lnTo>
                  <a:pt x="0" y="7993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737972" y="6899170"/>
            <a:ext cx="3235024" cy="1485812"/>
            <a:chOff x="0" y="0"/>
            <a:chExt cx="4381194" cy="20122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81058" cy="2012342"/>
            </a:xfrm>
            <a:custGeom>
              <a:avLst/>
              <a:gdLst/>
              <a:ahLst/>
              <a:cxnLst/>
              <a:rect r="r" b="b" t="t" l="l"/>
              <a:pathLst>
                <a:path h="2012342" w="4381058">
                  <a:moveTo>
                    <a:pt x="0" y="1006170"/>
                  </a:moveTo>
                  <a:cubicBezTo>
                    <a:pt x="0" y="450472"/>
                    <a:pt x="980656" y="0"/>
                    <a:pt x="2190529" y="0"/>
                  </a:cubicBezTo>
                  <a:cubicBezTo>
                    <a:pt x="3400401" y="0"/>
                    <a:pt x="4381058" y="450472"/>
                    <a:pt x="4381058" y="1006170"/>
                  </a:cubicBezTo>
                  <a:cubicBezTo>
                    <a:pt x="4381058" y="1561867"/>
                    <a:pt x="3400401" y="2012342"/>
                    <a:pt x="2190529" y="2012342"/>
                  </a:cubicBezTo>
                  <a:cubicBezTo>
                    <a:pt x="980656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52154" y="7103417"/>
            <a:ext cx="1284316" cy="686525"/>
          </a:xfrm>
          <a:custGeom>
            <a:avLst/>
            <a:gdLst/>
            <a:ahLst/>
            <a:cxnLst/>
            <a:rect r="r" b="b" t="t" l="l"/>
            <a:pathLst>
              <a:path h="686525" w="1284316">
                <a:moveTo>
                  <a:pt x="0" y="0"/>
                </a:moveTo>
                <a:lnTo>
                  <a:pt x="1284316" y="0"/>
                </a:lnTo>
                <a:lnTo>
                  <a:pt x="1284316" y="686525"/>
                </a:lnTo>
                <a:lnTo>
                  <a:pt x="0" y="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67298" y="7322559"/>
            <a:ext cx="1405471" cy="425155"/>
          </a:xfrm>
          <a:custGeom>
            <a:avLst/>
            <a:gdLst/>
            <a:ahLst/>
            <a:cxnLst/>
            <a:rect r="r" b="b" t="t" l="l"/>
            <a:pathLst>
              <a:path h="425155" w="1405471">
                <a:moveTo>
                  <a:pt x="0" y="0"/>
                </a:moveTo>
                <a:lnTo>
                  <a:pt x="1405471" y="0"/>
                </a:lnTo>
                <a:lnTo>
                  <a:pt x="1405471" y="425155"/>
                </a:lnTo>
                <a:lnTo>
                  <a:pt x="0" y="425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737972" y="2459861"/>
            <a:ext cx="3805920" cy="1442446"/>
            <a:chOff x="0" y="0"/>
            <a:chExt cx="5983429" cy="226772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83243" cy="2267829"/>
            </a:xfrm>
            <a:custGeom>
              <a:avLst/>
              <a:gdLst/>
              <a:ahLst/>
              <a:cxnLst/>
              <a:rect r="r" b="b" t="t" l="l"/>
              <a:pathLst>
                <a:path h="2267829" w="5983243">
                  <a:moveTo>
                    <a:pt x="0" y="1133920"/>
                  </a:moveTo>
                  <a:cubicBezTo>
                    <a:pt x="0" y="507667"/>
                    <a:pt x="1339290" y="0"/>
                    <a:pt x="2991622" y="0"/>
                  </a:cubicBezTo>
                  <a:cubicBezTo>
                    <a:pt x="4643954" y="0"/>
                    <a:pt x="5983243" y="507667"/>
                    <a:pt x="5983243" y="1133920"/>
                  </a:cubicBezTo>
                  <a:cubicBezTo>
                    <a:pt x="5983243" y="1760173"/>
                    <a:pt x="4643954" y="2267829"/>
                    <a:pt x="2991622" y="2267829"/>
                  </a:cubicBezTo>
                  <a:cubicBezTo>
                    <a:pt x="1339290" y="2267829"/>
                    <a:pt x="0" y="1760033"/>
                    <a:pt x="0" y="113392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1232151">
            <a:off x="2248329" y="2263826"/>
            <a:ext cx="1296098" cy="392070"/>
          </a:xfrm>
          <a:custGeom>
            <a:avLst/>
            <a:gdLst/>
            <a:ahLst/>
            <a:cxnLst/>
            <a:rect r="r" b="b" t="t" l="l"/>
            <a:pathLst>
              <a:path h="392070" w="1296098">
                <a:moveTo>
                  <a:pt x="0" y="0"/>
                </a:moveTo>
                <a:lnTo>
                  <a:pt x="1296099" y="0"/>
                </a:lnTo>
                <a:lnTo>
                  <a:pt x="1296099" y="392070"/>
                </a:lnTo>
                <a:lnTo>
                  <a:pt x="0" y="392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76936" y="6303875"/>
            <a:ext cx="723342" cy="723342"/>
          </a:xfrm>
          <a:custGeom>
            <a:avLst/>
            <a:gdLst/>
            <a:ahLst/>
            <a:cxnLst/>
            <a:rect r="r" b="b" t="t" l="l"/>
            <a:pathLst>
              <a:path h="723342" w="723342">
                <a:moveTo>
                  <a:pt x="0" y="0"/>
                </a:moveTo>
                <a:lnTo>
                  <a:pt x="723342" y="0"/>
                </a:lnTo>
                <a:lnTo>
                  <a:pt x="723342" y="723342"/>
                </a:lnTo>
                <a:lnTo>
                  <a:pt x="0" y="7233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923183" y="7112727"/>
            <a:ext cx="2769352" cy="887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FFFFFF"/>
                </a:solidFill>
                <a:latin typeface="Aileron"/>
              </a:rPr>
              <a:t>Inserire una Keyword per riga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656014" y="4541845"/>
            <a:ext cx="4622336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Heavy"/>
              </a:rPr>
              <a:t>Inserisci le informazioni di base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28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23183" y="2771405"/>
            <a:ext cx="3553742" cy="771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8"/>
              </a:lnSpc>
            </a:pPr>
            <a:r>
              <a:rPr lang="en-US" sz="2241">
                <a:solidFill>
                  <a:srgbClr val="FFFFFF"/>
                </a:solidFill>
                <a:latin typeface="Aileron"/>
              </a:rPr>
              <a:t>Abstract o descrizione del prodotto depositato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263102" y="7500771"/>
            <a:ext cx="7067927" cy="1713940"/>
            <a:chOff x="0" y="0"/>
            <a:chExt cx="8298035" cy="20122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97777" cy="2012342"/>
            </a:xfrm>
            <a:custGeom>
              <a:avLst/>
              <a:gdLst/>
              <a:ahLst/>
              <a:cxnLst/>
              <a:rect r="r" b="b" t="t" l="l"/>
              <a:pathLst>
                <a:path h="2012342" w="8297777">
                  <a:moveTo>
                    <a:pt x="0" y="1006170"/>
                  </a:moveTo>
                  <a:cubicBezTo>
                    <a:pt x="0" y="450472"/>
                    <a:pt x="1857375" y="0"/>
                    <a:pt x="4148889" y="0"/>
                  </a:cubicBezTo>
                  <a:cubicBezTo>
                    <a:pt x="6440402" y="0"/>
                    <a:pt x="8297777" y="450472"/>
                    <a:pt x="8297777" y="1006170"/>
                  </a:cubicBezTo>
                  <a:cubicBezTo>
                    <a:pt x="8297777" y="1561867"/>
                    <a:pt x="6440402" y="2012342"/>
                    <a:pt x="4148889" y="2012342"/>
                  </a:cubicBezTo>
                  <a:cubicBezTo>
                    <a:pt x="1857375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88415" y="3553975"/>
            <a:ext cx="11458972" cy="3654065"/>
          </a:xfrm>
          <a:custGeom>
            <a:avLst/>
            <a:gdLst/>
            <a:ahLst/>
            <a:cxnLst/>
            <a:rect r="r" b="b" t="t" l="l"/>
            <a:pathLst>
              <a:path h="3654065" w="11458972">
                <a:moveTo>
                  <a:pt x="0" y="0"/>
                </a:moveTo>
                <a:lnTo>
                  <a:pt x="11458972" y="0"/>
                </a:lnTo>
                <a:lnTo>
                  <a:pt x="11458972" y="3654065"/>
                </a:lnTo>
                <a:lnTo>
                  <a:pt x="0" y="365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606647">
            <a:off x="2412766" y="6995463"/>
            <a:ext cx="1405471" cy="425155"/>
          </a:xfrm>
          <a:custGeom>
            <a:avLst/>
            <a:gdLst/>
            <a:ahLst/>
            <a:cxnLst/>
            <a:rect r="r" b="b" t="t" l="l"/>
            <a:pathLst>
              <a:path h="425155" w="1405471">
                <a:moveTo>
                  <a:pt x="0" y="0"/>
                </a:moveTo>
                <a:lnTo>
                  <a:pt x="1405471" y="0"/>
                </a:lnTo>
                <a:lnTo>
                  <a:pt x="1405471" y="425155"/>
                </a:lnTo>
                <a:lnTo>
                  <a:pt x="0" y="425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78787" y="5600786"/>
            <a:ext cx="1284316" cy="686525"/>
          </a:xfrm>
          <a:custGeom>
            <a:avLst/>
            <a:gdLst/>
            <a:ahLst/>
            <a:cxnLst/>
            <a:rect r="r" b="b" t="t" l="l"/>
            <a:pathLst>
              <a:path h="686525" w="1284316">
                <a:moveTo>
                  <a:pt x="0" y="0"/>
                </a:moveTo>
                <a:lnTo>
                  <a:pt x="1284315" y="0"/>
                </a:lnTo>
                <a:lnTo>
                  <a:pt x="1284315" y="686525"/>
                </a:lnTo>
                <a:lnTo>
                  <a:pt x="0" y="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2911" y="483378"/>
            <a:ext cx="11604476" cy="1242869"/>
          </a:xfrm>
          <a:custGeom>
            <a:avLst/>
            <a:gdLst/>
            <a:ahLst/>
            <a:cxnLst/>
            <a:rect r="r" b="b" t="t" l="l"/>
            <a:pathLst>
              <a:path h="1242869" w="11604476">
                <a:moveTo>
                  <a:pt x="0" y="0"/>
                </a:moveTo>
                <a:lnTo>
                  <a:pt x="11604476" y="0"/>
                </a:lnTo>
                <a:lnTo>
                  <a:pt x="11604476" y="1242869"/>
                </a:lnTo>
                <a:lnTo>
                  <a:pt x="0" y="12428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059905" y="7730733"/>
            <a:ext cx="5474321" cy="1334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FFFFFF"/>
                </a:solidFill>
                <a:latin typeface="Aileron"/>
              </a:rPr>
              <a:t>Se sono stati caricati più file con licenze diverse, bisognerà procedere con Upload separati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36964" y="4152494"/>
            <a:ext cx="4622336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Diritti di accesso e licenze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29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70520" y="6070018"/>
            <a:ext cx="524233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 u="sng">
                <a:solidFill>
                  <a:srgbClr val="222A9B"/>
                </a:solidFill>
                <a:latin typeface="Nunito Sans Bold"/>
                <a:hlinkClick r:id="rId10" tooltip="https://creativecommons.org/share-your-work/cclicenses"/>
              </a:rPr>
              <a:t>Licenze Creative Commons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 u="sng">
                <a:solidFill>
                  <a:srgbClr val="222A9B"/>
                </a:solidFill>
                <a:latin typeface="Nunito Sans Bold"/>
                <a:hlinkClick r:id="rId11" tooltip="https://choosealicense.com/licenses"/>
              </a:rPr>
              <a:t>Licenze per Software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Freeform 21" id="21"/>
          <p:cNvSpPr/>
          <p:nvPr/>
        </p:nvSpPr>
        <p:spPr>
          <a:xfrm flipH="false" flipV="false" rot="-3881225">
            <a:off x="2706929" y="3001748"/>
            <a:ext cx="1627963" cy="492459"/>
          </a:xfrm>
          <a:custGeom>
            <a:avLst/>
            <a:gdLst/>
            <a:ahLst/>
            <a:cxnLst/>
            <a:rect r="r" b="b" t="t" l="l"/>
            <a:pathLst>
              <a:path h="492459" w="1627963">
                <a:moveTo>
                  <a:pt x="0" y="0"/>
                </a:moveTo>
                <a:lnTo>
                  <a:pt x="1627963" y="0"/>
                </a:lnTo>
                <a:lnTo>
                  <a:pt x="1627963" y="492459"/>
                </a:lnTo>
                <a:lnTo>
                  <a:pt x="0" y="492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4091526" y="1465170"/>
            <a:ext cx="6691066" cy="2228088"/>
            <a:chOff x="0" y="0"/>
            <a:chExt cx="7855585" cy="261586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855341" cy="2615972"/>
            </a:xfrm>
            <a:custGeom>
              <a:avLst/>
              <a:gdLst/>
              <a:ahLst/>
              <a:cxnLst/>
              <a:rect r="r" b="b" t="t" l="l"/>
              <a:pathLst>
                <a:path h="2615972" w="7855341">
                  <a:moveTo>
                    <a:pt x="0" y="1308000"/>
                  </a:moveTo>
                  <a:cubicBezTo>
                    <a:pt x="0" y="585604"/>
                    <a:pt x="1758340" y="0"/>
                    <a:pt x="3927670" y="0"/>
                  </a:cubicBezTo>
                  <a:cubicBezTo>
                    <a:pt x="6097001" y="0"/>
                    <a:pt x="7855341" y="585604"/>
                    <a:pt x="7855341" y="1308000"/>
                  </a:cubicBezTo>
                  <a:cubicBezTo>
                    <a:pt x="7855341" y="2030397"/>
                    <a:pt x="6097001" y="2615972"/>
                    <a:pt x="3927670" y="2615972"/>
                  </a:cubicBezTo>
                  <a:cubicBezTo>
                    <a:pt x="1758340" y="2615972"/>
                    <a:pt x="0" y="2030235"/>
                    <a:pt x="0" y="130800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4942433" y="1678622"/>
            <a:ext cx="5136063" cy="178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FFFFFF"/>
                </a:solidFill>
                <a:latin typeface="Aileron"/>
              </a:rPr>
              <a:t>Se si seleziona Embargo, bisognerà specificare la data imposta dall’editore (consultabile su </a:t>
            </a:r>
            <a:r>
              <a:rPr lang="en-US" sz="2568" u="sng">
                <a:solidFill>
                  <a:srgbClr val="FFFFFF"/>
                </a:solidFill>
                <a:latin typeface="Aileron"/>
                <a:hlinkClick r:id="rId12" tooltip="https://www.sherpa.ac.uk/romeo/"/>
              </a:rPr>
              <a:t>SherpaRomeo</a:t>
            </a:r>
            <a:r>
              <a:rPr lang="en-US" sz="2568">
                <a:solidFill>
                  <a:srgbClr val="FFFFFF"/>
                </a:solidFill>
                <a:latin typeface="Aileron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66510" y="732470"/>
            <a:ext cx="13032819" cy="170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>
                <a:solidFill>
                  <a:srgbClr val="2B4A9D"/>
                </a:solidFill>
                <a:latin typeface="Aileron Heavy"/>
              </a:rPr>
              <a:t>INFN Open Access Repository</a:t>
            </a:r>
          </a:p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 u="sng">
                <a:solidFill>
                  <a:srgbClr val="2B4A9D"/>
                </a:solidFill>
                <a:latin typeface="Aileron Heavy"/>
                <a:hlinkClick r:id="rId2" tooltip="https://www.openaccessrepository.it"/>
              </a:rPr>
              <a:t>https://www.openaccessrepository.it/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54494" y="3360023"/>
            <a:ext cx="4424803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"/>
              </a:rPr>
              <a:t>Utilizza standard per lo </a:t>
            </a:r>
            <a:r>
              <a:rPr lang="en-US" sz="2999">
                <a:solidFill>
                  <a:srgbClr val="343434"/>
                </a:solidFill>
                <a:latin typeface="Aileron Bold"/>
              </a:rPr>
              <a:t>scambio di dati</a:t>
            </a:r>
            <a:r>
              <a:rPr lang="en-US" sz="2999">
                <a:solidFill>
                  <a:srgbClr val="343434"/>
                </a:solidFill>
                <a:latin typeface="Aileron"/>
              </a:rPr>
              <a:t> e metadati con altri archivi (arXiv, SCOAP3, Zenodo, re3data, ecc.)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9169" y="5193586"/>
            <a:ext cx="2564548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 Bold"/>
              </a:rPr>
              <a:t>Open Source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99824" y="3360023"/>
            <a:ext cx="5545434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"/>
              </a:rPr>
              <a:t>Destinato ad essere un </a:t>
            </a:r>
            <a:r>
              <a:rPr lang="en-US" sz="2999">
                <a:solidFill>
                  <a:srgbClr val="343434"/>
                </a:solidFill>
                <a:latin typeface="Aileron Bold"/>
              </a:rPr>
              <a:t>punto di accesso unico</a:t>
            </a:r>
            <a:r>
              <a:rPr lang="en-US" sz="2999">
                <a:solidFill>
                  <a:srgbClr val="343434"/>
                </a:solidFill>
                <a:latin typeface="Aileron"/>
              </a:rPr>
              <a:t>, standard e certificato, per il deposito di risultati della ricerca e altre risorse digitali dell’INFN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05879" y="6985963"/>
            <a:ext cx="466664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"/>
              </a:rPr>
              <a:t>Conforme alle linee guida di </a:t>
            </a:r>
            <a:r>
              <a:rPr lang="en-US" sz="2999" u="sng">
                <a:solidFill>
                  <a:srgbClr val="343434"/>
                </a:solidFill>
                <a:latin typeface="Aileron Bold"/>
                <a:hlinkClick r:id="rId3" tooltip="https://eosc-portal.eu"/>
              </a:rPr>
              <a:t>EOSC</a:t>
            </a:r>
            <a:r>
              <a:rPr lang="en-US" sz="2999">
                <a:solidFill>
                  <a:srgbClr val="343434"/>
                </a:solidFill>
                <a:latin typeface="Aileron"/>
              </a:rPr>
              <a:t> (European Open Science Cloud), di </a:t>
            </a:r>
            <a:r>
              <a:rPr lang="en-US" sz="2999" u="sng">
                <a:solidFill>
                  <a:srgbClr val="343434"/>
                </a:solidFill>
                <a:latin typeface="Aileron Bold"/>
                <a:hlinkClick r:id="rId4" tooltip="https://www.coalition-s.org"/>
              </a:rPr>
              <a:t>PlanS</a:t>
            </a:r>
            <a:r>
              <a:rPr lang="en-US" sz="2999">
                <a:solidFill>
                  <a:srgbClr val="343434"/>
                </a:solidFill>
                <a:latin typeface="Aileron"/>
              </a:rPr>
              <a:t> e ai principi </a:t>
            </a:r>
            <a:r>
              <a:rPr lang="en-US" sz="2999" u="sng">
                <a:solidFill>
                  <a:srgbClr val="343434"/>
                </a:solidFill>
                <a:latin typeface="Aileron Bold"/>
                <a:hlinkClick r:id="rId5" tooltip="https://www.go-fair.org/fair-principles/"/>
              </a:rPr>
              <a:t>FAIR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53240" y="7115638"/>
            <a:ext cx="4376053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Aileron"/>
              </a:rPr>
              <a:t>Conforme ai principali </a:t>
            </a:r>
            <a:r>
              <a:rPr lang="en-US" sz="2999">
                <a:solidFill>
                  <a:srgbClr val="343434"/>
                </a:solidFill>
                <a:latin typeface="Aileron Bold"/>
              </a:rPr>
              <a:t>standard bibliografici</a:t>
            </a:r>
            <a:r>
              <a:rPr lang="en-US" sz="2999">
                <a:solidFill>
                  <a:srgbClr val="343434"/>
                </a:solidFill>
                <a:latin typeface="Aileron"/>
              </a:rPr>
              <a:t> (ad es. DCMI, Marc21, OAI-PMH)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0" y="6496893"/>
            <a:ext cx="18780553" cy="19050"/>
          </a:xfrm>
          <a:prstGeom prst="line">
            <a:avLst/>
          </a:prstGeom>
          <a:ln cap="flat" w="38100">
            <a:solidFill>
              <a:srgbClr val="7084CB">
                <a:alpha val="44706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440954" y="6244975"/>
            <a:ext cx="506379" cy="4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8">
                <a:solidFill>
                  <a:srgbClr val="FF914D"/>
                </a:solidFill>
                <a:latin typeface="Aileron Bold"/>
              </a:rPr>
              <a:t>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86011" y="6244975"/>
            <a:ext cx="506379" cy="4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8">
                <a:solidFill>
                  <a:srgbClr val="FF914D"/>
                </a:solidFill>
                <a:latin typeface="Aileron Bold"/>
              </a:rPr>
              <a:t>02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72540" y="6264025"/>
            <a:ext cx="506379" cy="4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8">
                <a:solidFill>
                  <a:srgbClr val="FF914D"/>
                </a:solidFill>
                <a:latin typeface="Aileron Bold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88077" y="6244975"/>
            <a:ext cx="506379" cy="4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8">
                <a:solidFill>
                  <a:srgbClr val="FF914D"/>
                </a:solidFill>
                <a:latin typeface="Aileron Bold"/>
              </a:rPr>
              <a:t>04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746140" y="6244975"/>
            <a:ext cx="506379" cy="4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8"/>
              </a:lnSpc>
            </a:pPr>
            <a:r>
              <a:rPr lang="en-US" sz="2698">
                <a:solidFill>
                  <a:srgbClr val="FF914D"/>
                </a:solidFill>
                <a:latin typeface="Aileron Bold"/>
              </a:rPr>
              <a:t>05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6823109" y="-7359405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5"/>
                </a:lnTo>
                <a:lnTo>
                  <a:pt x="0" y="12426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403755" y="7639771"/>
            <a:ext cx="5408059" cy="1713940"/>
            <a:chOff x="0" y="0"/>
            <a:chExt cx="6349283" cy="20122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49085" cy="2012342"/>
            </a:xfrm>
            <a:custGeom>
              <a:avLst/>
              <a:gdLst/>
              <a:ahLst/>
              <a:cxnLst/>
              <a:rect r="r" b="b" t="t" l="l"/>
              <a:pathLst>
                <a:path h="2012342" w="6349085">
                  <a:moveTo>
                    <a:pt x="0" y="1006170"/>
                  </a:moveTo>
                  <a:cubicBezTo>
                    <a:pt x="0" y="450472"/>
                    <a:pt x="1421180" y="0"/>
                    <a:pt x="3174543" y="0"/>
                  </a:cubicBezTo>
                  <a:cubicBezTo>
                    <a:pt x="4927906" y="0"/>
                    <a:pt x="6349085" y="450472"/>
                    <a:pt x="6349085" y="1006170"/>
                  </a:cubicBezTo>
                  <a:cubicBezTo>
                    <a:pt x="6349085" y="1561867"/>
                    <a:pt x="4927906" y="2012342"/>
                    <a:pt x="3174543" y="2012342"/>
                  </a:cubicBezTo>
                  <a:cubicBezTo>
                    <a:pt x="1421180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96897" y="4031301"/>
            <a:ext cx="11776870" cy="2739600"/>
          </a:xfrm>
          <a:custGeom>
            <a:avLst/>
            <a:gdLst/>
            <a:ahLst/>
            <a:cxnLst/>
            <a:rect r="r" b="b" t="t" l="l"/>
            <a:pathLst>
              <a:path h="2739600" w="11776870">
                <a:moveTo>
                  <a:pt x="0" y="0"/>
                </a:moveTo>
                <a:lnTo>
                  <a:pt x="11776870" y="0"/>
                </a:lnTo>
                <a:lnTo>
                  <a:pt x="11776870" y="2739600"/>
                </a:lnTo>
                <a:lnTo>
                  <a:pt x="0" y="273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606647">
            <a:off x="3353229" y="7005862"/>
            <a:ext cx="1433149" cy="433528"/>
          </a:xfrm>
          <a:custGeom>
            <a:avLst/>
            <a:gdLst/>
            <a:ahLst/>
            <a:cxnLst/>
            <a:rect r="r" b="b" t="t" l="l"/>
            <a:pathLst>
              <a:path h="433528" w="1433149">
                <a:moveTo>
                  <a:pt x="0" y="0"/>
                </a:moveTo>
                <a:lnTo>
                  <a:pt x="1433149" y="0"/>
                </a:lnTo>
                <a:lnTo>
                  <a:pt x="1433149" y="433528"/>
                </a:lnTo>
                <a:lnTo>
                  <a:pt x="0" y="433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50023" y="5048313"/>
            <a:ext cx="1284316" cy="686525"/>
          </a:xfrm>
          <a:custGeom>
            <a:avLst/>
            <a:gdLst/>
            <a:ahLst/>
            <a:cxnLst/>
            <a:rect r="r" b="b" t="t" l="l"/>
            <a:pathLst>
              <a:path h="686525" w="1284316">
                <a:moveTo>
                  <a:pt x="0" y="0"/>
                </a:moveTo>
                <a:lnTo>
                  <a:pt x="1284316" y="0"/>
                </a:lnTo>
                <a:lnTo>
                  <a:pt x="1284316" y="686525"/>
                </a:lnTo>
                <a:lnTo>
                  <a:pt x="0" y="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82929" y="7935642"/>
            <a:ext cx="4449711" cy="1065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8">
                <a:solidFill>
                  <a:srgbClr val="FFFFFF"/>
                </a:solidFill>
                <a:latin typeface="Aileron"/>
              </a:rPr>
              <a:t>Indicare chi ha finanziato la ricerca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63497" y="5116062"/>
            <a:ext cx="4622336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Finanziamenti della ricerca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30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257602" y="1028700"/>
            <a:ext cx="6846636" cy="2169859"/>
            <a:chOff x="0" y="0"/>
            <a:chExt cx="6349283" cy="201223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49085" cy="2012342"/>
            </a:xfrm>
            <a:custGeom>
              <a:avLst/>
              <a:gdLst/>
              <a:ahLst/>
              <a:cxnLst/>
              <a:rect r="r" b="b" t="t" l="l"/>
              <a:pathLst>
                <a:path h="2012342" w="6349085">
                  <a:moveTo>
                    <a:pt x="0" y="1006170"/>
                  </a:moveTo>
                  <a:cubicBezTo>
                    <a:pt x="0" y="450472"/>
                    <a:pt x="1421180" y="0"/>
                    <a:pt x="3174543" y="0"/>
                  </a:cubicBezTo>
                  <a:cubicBezTo>
                    <a:pt x="4927906" y="0"/>
                    <a:pt x="6349085" y="450472"/>
                    <a:pt x="6349085" y="1006170"/>
                  </a:cubicBezTo>
                  <a:cubicBezTo>
                    <a:pt x="6349085" y="1561867"/>
                    <a:pt x="4927906" y="2012342"/>
                    <a:pt x="3174543" y="2012342"/>
                  </a:cubicBezTo>
                  <a:cubicBezTo>
                    <a:pt x="1421180" y="2012342"/>
                    <a:pt x="0" y="1561743"/>
                    <a:pt x="0" y="100617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-5031365">
            <a:off x="6598966" y="4005604"/>
            <a:ext cx="1718370" cy="519807"/>
          </a:xfrm>
          <a:custGeom>
            <a:avLst/>
            <a:gdLst/>
            <a:ahLst/>
            <a:cxnLst/>
            <a:rect r="r" b="b" t="t" l="l"/>
            <a:pathLst>
              <a:path h="519807" w="1718370">
                <a:moveTo>
                  <a:pt x="0" y="0"/>
                </a:moveTo>
                <a:lnTo>
                  <a:pt x="1718369" y="0"/>
                </a:lnTo>
                <a:lnTo>
                  <a:pt x="1718369" y="519807"/>
                </a:lnTo>
                <a:lnTo>
                  <a:pt x="0" y="519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117943" y="1281068"/>
            <a:ext cx="5125954" cy="1607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8">
                <a:solidFill>
                  <a:srgbClr val="FFFFFF"/>
                </a:solidFill>
                <a:latin typeface="Aileron"/>
              </a:rPr>
              <a:t>Compilare questo campo solo se la ricerca è finanziata da un progetto europeo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30336" y="4964107"/>
            <a:ext cx="6073369" cy="2789046"/>
            <a:chOff x="0" y="0"/>
            <a:chExt cx="5632187" cy="25864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632012" cy="2586549"/>
            </a:xfrm>
            <a:custGeom>
              <a:avLst/>
              <a:gdLst/>
              <a:ahLst/>
              <a:cxnLst/>
              <a:rect r="r" b="b" t="t" l="l"/>
              <a:pathLst>
                <a:path h="2586549" w="5632012">
                  <a:moveTo>
                    <a:pt x="0" y="1293288"/>
                  </a:moveTo>
                  <a:cubicBezTo>
                    <a:pt x="0" y="579018"/>
                    <a:pt x="1260670" y="0"/>
                    <a:pt x="2816006" y="0"/>
                  </a:cubicBezTo>
                  <a:cubicBezTo>
                    <a:pt x="4371342" y="0"/>
                    <a:pt x="5632012" y="579018"/>
                    <a:pt x="5632012" y="1293288"/>
                  </a:cubicBezTo>
                  <a:cubicBezTo>
                    <a:pt x="5632012" y="2007559"/>
                    <a:pt x="4371342" y="2586549"/>
                    <a:pt x="2816006" y="2586549"/>
                  </a:cubicBezTo>
                  <a:cubicBezTo>
                    <a:pt x="1260670" y="2586549"/>
                    <a:pt x="0" y="2007399"/>
                    <a:pt x="0" y="1293288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35948" y="1653251"/>
            <a:ext cx="11637820" cy="2316374"/>
          </a:xfrm>
          <a:custGeom>
            <a:avLst/>
            <a:gdLst/>
            <a:ahLst/>
            <a:cxnLst/>
            <a:rect r="r" b="b" t="t" l="l"/>
            <a:pathLst>
              <a:path h="2316374" w="11637820">
                <a:moveTo>
                  <a:pt x="0" y="0"/>
                </a:moveTo>
                <a:lnTo>
                  <a:pt x="11637819" y="0"/>
                </a:lnTo>
                <a:lnTo>
                  <a:pt x="11637819" y="2316374"/>
                </a:lnTo>
                <a:lnTo>
                  <a:pt x="0" y="2316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606647">
            <a:off x="1881114" y="4018061"/>
            <a:ext cx="1433149" cy="433528"/>
          </a:xfrm>
          <a:custGeom>
            <a:avLst/>
            <a:gdLst/>
            <a:ahLst/>
            <a:cxnLst/>
            <a:rect r="r" b="b" t="t" l="l"/>
            <a:pathLst>
              <a:path h="433528" w="1433149">
                <a:moveTo>
                  <a:pt x="0" y="0"/>
                </a:moveTo>
                <a:lnTo>
                  <a:pt x="1433149" y="0"/>
                </a:lnTo>
                <a:lnTo>
                  <a:pt x="1433149" y="433528"/>
                </a:lnTo>
                <a:lnTo>
                  <a:pt x="0" y="433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6706" y="2575168"/>
            <a:ext cx="1616001" cy="863826"/>
          </a:xfrm>
          <a:custGeom>
            <a:avLst/>
            <a:gdLst/>
            <a:ahLst/>
            <a:cxnLst/>
            <a:rect r="r" b="b" t="t" l="l"/>
            <a:pathLst>
              <a:path h="863826" w="1616001">
                <a:moveTo>
                  <a:pt x="0" y="0"/>
                </a:moveTo>
                <a:lnTo>
                  <a:pt x="1616001" y="0"/>
                </a:lnTo>
                <a:lnTo>
                  <a:pt x="1616001" y="863826"/>
                </a:lnTo>
                <a:lnTo>
                  <a:pt x="0" y="863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5903617" y="2556118"/>
            <a:ext cx="4851518" cy="19050"/>
          </a:xfrm>
          <a:prstGeom prst="line">
            <a:avLst/>
          </a:prstGeom>
          <a:ln cap="flat" w="38100">
            <a:solidFill>
              <a:srgbClr val="FA3A2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6582913" y="3166721"/>
            <a:ext cx="5122175" cy="4736081"/>
          </a:xfrm>
          <a:custGeom>
            <a:avLst/>
            <a:gdLst/>
            <a:ahLst/>
            <a:cxnLst/>
            <a:rect r="r" b="b" t="t" l="l"/>
            <a:pathLst>
              <a:path h="4736081" w="5122175">
                <a:moveTo>
                  <a:pt x="0" y="0"/>
                </a:moveTo>
                <a:lnTo>
                  <a:pt x="5122174" y="0"/>
                </a:lnTo>
                <a:lnTo>
                  <a:pt x="5122174" y="4736081"/>
                </a:lnTo>
                <a:lnTo>
                  <a:pt x="0" y="4736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763497" y="5116062"/>
            <a:ext cx="4622336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Relazioni tra contenuti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31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0341" y="5211411"/>
            <a:ext cx="5125954" cy="215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8">
                <a:solidFill>
                  <a:srgbClr val="FFFFFF"/>
                </a:solidFill>
                <a:latin typeface="Aileron"/>
              </a:rPr>
              <a:t>Inserire l’identificativo univoco del contenuto associato al record (presente in OAR o altri database)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7728675" y="8108466"/>
            <a:ext cx="4145092" cy="1844570"/>
            <a:chOff x="0" y="0"/>
            <a:chExt cx="5632187" cy="250632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632012" cy="2506435"/>
            </a:xfrm>
            <a:custGeom>
              <a:avLst/>
              <a:gdLst/>
              <a:ahLst/>
              <a:cxnLst/>
              <a:rect r="r" b="b" t="t" l="l"/>
              <a:pathLst>
                <a:path h="2506435" w="5632012">
                  <a:moveTo>
                    <a:pt x="0" y="1253229"/>
                  </a:moveTo>
                  <a:cubicBezTo>
                    <a:pt x="0" y="561083"/>
                    <a:pt x="1260670" y="0"/>
                    <a:pt x="2816006" y="0"/>
                  </a:cubicBezTo>
                  <a:cubicBezTo>
                    <a:pt x="4371342" y="0"/>
                    <a:pt x="5632012" y="561083"/>
                    <a:pt x="5632012" y="1253229"/>
                  </a:cubicBezTo>
                  <a:cubicBezTo>
                    <a:pt x="5632012" y="1945376"/>
                    <a:pt x="4371342" y="2506435"/>
                    <a:pt x="2816006" y="2506435"/>
                  </a:cubicBezTo>
                  <a:cubicBezTo>
                    <a:pt x="1260670" y="2506435"/>
                    <a:pt x="0" y="1945221"/>
                    <a:pt x="0" y="1253229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2368609">
            <a:off x="6601303" y="8141457"/>
            <a:ext cx="1370261" cy="414504"/>
          </a:xfrm>
          <a:custGeom>
            <a:avLst/>
            <a:gdLst/>
            <a:ahLst/>
            <a:cxnLst/>
            <a:rect r="r" b="b" t="t" l="l"/>
            <a:pathLst>
              <a:path h="414504" w="1370261">
                <a:moveTo>
                  <a:pt x="0" y="0"/>
                </a:moveTo>
                <a:lnTo>
                  <a:pt x="1370261" y="0"/>
                </a:lnTo>
                <a:lnTo>
                  <a:pt x="1370261" y="414504"/>
                </a:lnTo>
                <a:lnTo>
                  <a:pt x="0" y="41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815188" y="8383167"/>
            <a:ext cx="3933626" cy="1065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8">
                <a:solidFill>
                  <a:srgbClr val="FFFFFF"/>
                </a:solidFill>
                <a:latin typeface="Aileron"/>
              </a:rPr>
              <a:t>Specificare la relazione tra i record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253237" y="1018168"/>
            <a:ext cx="4145092" cy="1844570"/>
            <a:chOff x="0" y="0"/>
            <a:chExt cx="5632187" cy="25063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632012" cy="2506435"/>
            </a:xfrm>
            <a:custGeom>
              <a:avLst/>
              <a:gdLst/>
              <a:ahLst/>
              <a:cxnLst/>
              <a:rect r="r" b="b" t="t" l="l"/>
              <a:pathLst>
                <a:path h="2506435" w="5632012">
                  <a:moveTo>
                    <a:pt x="0" y="1253229"/>
                  </a:moveTo>
                  <a:cubicBezTo>
                    <a:pt x="0" y="561083"/>
                    <a:pt x="1260670" y="0"/>
                    <a:pt x="2816006" y="0"/>
                  </a:cubicBezTo>
                  <a:cubicBezTo>
                    <a:pt x="4371342" y="0"/>
                    <a:pt x="5632012" y="561083"/>
                    <a:pt x="5632012" y="1253229"/>
                  </a:cubicBezTo>
                  <a:cubicBezTo>
                    <a:pt x="5632012" y="1945376"/>
                    <a:pt x="4371342" y="2506435"/>
                    <a:pt x="2816006" y="2506435"/>
                  </a:cubicBezTo>
                  <a:cubicBezTo>
                    <a:pt x="1260670" y="2506435"/>
                    <a:pt x="0" y="1945221"/>
                    <a:pt x="0" y="1253229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88415" y="3096283"/>
            <a:ext cx="11460398" cy="3735649"/>
          </a:xfrm>
          <a:custGeom>
            <a:avLst/>
            <a:gdLst/>
            <a:ahLst/>
            <a:cxnLst/>
            <a:rect r="r" b="b" t="t" l="l"/>
            <a:pathLst>
              <a:path h="3735649" w="11460398">
                <a:moveTo>
                  <a:pt x="0" y="0"/>
                </a:moveTo>
                <a:lnTo>
                  <a:pt x="11460399" y="0"/>
                </a:lnTo>
                <a:lnTo>
                  <a:pt x="11460399" y="3735649"/>
                </a:lnTo>
                <a:lnTo>
                  <a:pt x="0" y="37356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100000">
            <a:off x="8705146" y="3251043"/>
            <a:ext cx="1370261" cy="414504"/>
          </a:xfrm>
          <a:custGeom>
            <a:avLst/>
            <a:gdLst/>
            <a:ahLst/>
            <a:cxnLst/>
            <a:rect r="r" b="b" t="t" l="l"/>
            <a:pathLst>
              <a:path h="414504" w="1370261">
                <a:moveTo>
                  <a:pt x="0" y="0"/>
                </a:moveTo>
                <a:lnTo>
                  <a:pt x="1370261" y="0"/>
                </a:lnTo>
                <a:lnTo>
                  <a:pt x="1370261" y="414504"/>
                </a:lnTo>
                <a:lnTo>
                  <a:pt x="0" y="41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636964" y="4378343"/>
            <a:ext cx="4622336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Altre informazioni aggiuntive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(opzionali)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+ sottomissione dell’upload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32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06785" y="1215117"/>
            <a:ext cx="3437996" cy="1403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>
                <a:solidFill>
                  <a:srgbClr val="FFFFFF"/>
                </a:solidFill>
                <a:latin typeface="Aileron"/>
              </a:rPr>
              <a:t>Aggiungere, se necessario, altre informazioni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7523840">
            <a:off x="9270946" y="7129382"/>
            <a:ext cx="1370261" cy="414504"/>
          </a:xfrm>
          <a:custGeom>
            <a:avLst/>
            <a:gdLst/>
            <a:ahLst/>
            <a:cxnLst/>
            <a:rect r="r" b="b" t="t" l="l"/>
            <a:pathLst>
              <a:path h="414504" w="1370261">
                <a:moveTo>
                  <a:pt x="0" y="0"/>
                </a:moveTo>
                <a:lnTo>
                  <a:pt x="1370260" y="0"/>
                </a:lnTo>
                <a:lnTo>
                  <a:pt x="1370260" y="414504"/>
                </a:lnTo>
                <a:lnTo>
                  <a:pt x="0" y="41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876194" y="7769054"/>
            <a:ext cx="4145092" cy="1844570"/>
            <a:chOff x="0" y="0"/>
            <a:chExt cx="5632187" cy="25063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632012" cy="2506435"/>
            </a:xfrm>
            <a:custGeom>
              <a:avLst/>
              <a:gdLst/>
              <a:ahLst/>
              <a:cxnLst/>
              <a:rect r="r" b="b" t="t" l="l"/>
              <a:pathLst>
                <a:path h="2506435" w="5632012">
                  <a:moveTo>
                    <a:pt x="0" y="1253229"/>
                  </a:moveTo>
                  <a:cubicBezTo>
                    <a:pt x="0" y="561083"/>
                    <a:pt x="1260670" y="0"/>
                    <a:pt x="2816006" y="0"/>
                  </a:cubicBezTo>
                  <a:cubicBezTo>
                    <a:pt x="4371342" y="0"/>
                    <a:pt x="5632012" y="561083"/>
                    <a:pt x="5632012" y="1253229"/>
                  </a:cubicBezTo>
                  <a:cubicBezTo>
                    <a:pt x="5632012" y="1945376"/>
                    <a:pt x="4371342" y="2506435"/>
                    <a:pt x="2816006" y="2506435"/>
                  </a:cubicBezTo>
                  <a:cubicBezTo>
                    <a:pt x="1260670" y="2506435"/>
                    <a:pt x="0" y="1945221"/>
                    <a:pt x="0" y="1253229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229742" y="8203262"/>
            <a:ext cx="3437996" cy="92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>
                <a:solidFill>
                  <a:srgbClr val="FFFFFF"/>
                </a:solidFill>
                <a:latin typeface="Aileron"/>
              </a:rPr>
              <a:t>Selezionare Save &gt; Publish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-5400000">
            <a:off x="7072155" y="4939424"/>
            <a:ext cx="9928214" cy="49365"/>
            <a:chOff x="0" y="0"/>
            <a:chExt cx="127709698" cy="63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709699" cy="635000"/>
            </a:xfrm>
            <a:custGeom>
              <a:avLst/>
              <a:gdLst/>
              <a:ahLst/>
              <a:cxnLst/>
              <a:rect r="r" b="b" t="t" l="l"/>
              <a:pathLst>
                <a:path h="635000" w="127709699">
                  <a:moveTo>
                    <a:pt x="0" y="0"/>
                  </a:moveTo>
                  <a:lnTo>
                    <a:pt x="127709699" y="0"/>
                  </a:lnTo>
                  <a:lnTo>
                    <a:pt x="1277096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17227" y="1338162"/>
            <a:ext cx="10907314" cy="7251890"/>
          </a:xfrm>
          <a:custGeom>
            <a:avLst/>
            <a:gdLst/>
            <a:ahLst/>
            <a:cxnLst/>
            <a:rect r="r" b="b" t="t" l="l"/>
            <a:pathLst>
              <a:path h="7251890" w="10907314">
                <a:moveTo>
                  <a:pt x="0" y="0"/>
                </a:moveTo>
                <a:lnTo>
                  <a:pt x="10907314" y="0"/>
                </a:lnTo>
                <a:lnTo>
                  <a:pt x="10907314" y="7251890"/>
                </a:lnTo>
                <a:lnTo>
                  <a:pt x="0" y="7251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36964" y="4210243"/>
            <a:ext cx="524233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Sans Ultra-Bold"/>
              </a:rPr>
              <a:t>Il record appena caricato sarà visibile nella Home page di Open Access Repository o cliccando su Upload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33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8415" y="1151653"/>
            <a:ext cx="2983508" cy="1594821"/>
          </a:xfrm>
          <a:custGeom>
            <a:avLst/>
            <a:gdLst/>
            <a:ahLst/>
            <a:cxnLst/>
            <a:rect r="r" b="b" t="t" l="l"/>
            <a:pathLst>
              <a:path h="1594821" w="2983508">
                <a:moveTo>
                  <a:pt x="0" y="0"/>
                </a:moveTo>
                <a:lnTo>
                  <a:pt x="2983509" y="0"/>
                </a:lnTo>
                <a:lnTo>
                  <a:pt x="2983509" y="1594821"/>
                </a:lnTo>
                <a:lnTo>
                  <a:pt x="0" y="15948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534397" y="1338162"/>
            <a:ext cx="1142843" cy="610902"/>
          </a:xfrm>
          <a:custGeom>
            <a:avLst/>
            <a:gdLst/>
            <a:ahLst/>
            <a:cxnLst/>
            <a:rect r="r" b="b" t="t" l="l"/>
            <a:pathLst>
              <a:path h="610902" w="1142843">
                <a:moveTo>
                  <a:pt x="0" y="0"/>
                </a:moveTo>
                <a:lnTo>
                  <a:pt x="1142843" y="0"/>
                </a:lnTo>
                <a:lnTo>
                  <a:pt x="1142843" y="610902"/>
                </a:lnTo>
                <a:lnTo>
                  <a:pt x="0" y="610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68714" y="6880008"/>
            <a:ext cx="6222231" cy="6188292"/>
          </a:xfrm>
          <a:custGeom>
            <a:avLst/>
            <a:gdLst/>
            <a:ahLst/>
            <a:cxnLst/>
            <a:rect r="r" b="b" t="t" l="l"/>
            <a:pathLst>
              <a:path h="6188292" w="6222231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79830" y="346427"/>
            <a:ext cx="6222231" cy="6188292"/>
          </a:xfrm>
          <a:custGeom>
            <a:avLst/>
            <a:gdLst/>
            <a:ahLst/>
            <a:cxnLst/>
            <a:rect r="r" b="b" t="t" l="l"/>
            <a:pathLst>
              <a:path h="6188292" w="6222231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27100" y="1999532"/>
            <a:ext cx="3778033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222A9B"/>
                </a:solidFill>
                <a:latin typeface="Aileron Ultra-Bold"/>
              </a:rPr>
              <a:t>Grazie!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4704" y="4759500"/>
            <a:ext cx="7997873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22A9B"/>
                </a:solidFill>
                <a:latin typeface="Aileron Bold"/>
              </a:rPr>
              <a:t>Contatti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A9B"/>
                </a:solidFill>
                <a:latin typeface="Aileron"/>
              </a:rPr>
              <a:t>Irene Piergentili (INFN-LNF) irene.piergentili@lnf.infn.it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A9B"/>
                </a:solidFill>
                <a:latin typeface="Aileron"/>
              </a:rPr>
              <a:t>Gruppo di lavoro Open Science INFN: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A9B"/>
                </a:solidFill>
                <a:latin typeface="Aileron"/>
              </a:rPr>
              <a:t>openscience@lists.infn.it</a:t>
            </a:r>
          </a:p>
          <a:p>
            <a:pPr>
              <a:lnSpc>
                <a:spcPts val="54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94304" y="2549735"/>
            <a:ext cx="6556325" cy="7378479"/>
            <a:chOff x="0" y="0"/>
            <a:chExt cx="8741767" cy="983797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4" t="0" r="144" b="0"/>
            <a:stretch>
              <a:fillRect/>
            </a:stretch>
          </p:blipFill>
          <p:spPr>
            <a:xfrm flipH="false" flipV="false">
              <a:off x="0" y="0"/>
              <a:ext cx="8741767" cy="9837972"/>
            </a:xfrm>
            <a:prstGeom prst="rect">
              <a:avLst/>
            </a:prstGeom>
          </p:spPr>
        </p:pic>
      </p:grpSp>
      <p:sp>
        <p:nvSpPr>
          <p:cNvPr name="Freeform 9" id="9"/>
          <p:cNvSpPr/>
          <p:nvPr/>
        </p:nvSpPr>
        <p:spPr>
          <a:xfrm flipH="false" flipV="false" rot="0">
            <a:off x="16108119" y="3777465"/>
            <a:ext cx="1443560" cy="1424398"/>
          </a:xfrm>
          <a:custGeom>
            <a:avLst/>
            <a:gdLst/>
            <a:ahLst/>
            <a:cxnLst/>
            <a:rect r="r" b="b" t="t" l="l"/>
            <a:pathLst>
              <a:path h="1424398" w="1443560">
                <a:moveTo>
                  <a:pt x="0" y="0"/>
                </a:moveTo>
                <a:lnTo>
                  <a:pt x="1443560" y="0"/>
                </a:lnTo>
                <a:lnTo>
                  <a:pt x="1443560" y="1424398"/>
                </a:lnTo>
                <a:lnTo>
                  <a:pt x="0" y="1424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05237" y="3035752"/>
            <a:ext cx="2049324" cy="741712"/>
          </a:xfrm>
          <a:custGeom>
            <a:avLst/>
            <a:gdLst/>
            <a:ahLst/>
            <a:cxnLst/>
            <a:rect r="r" b="b" t="t" l="l"/>
            <a:pathLst>
              <a:path h="741712" w="2049324">
                <a:moveTo>
                  <a:pt x="0" y="0"/>
                </a:moveTo>
                <a:lnTo>
                  <a:pt x="2049324" y="0"/>
                </a:lnTo>
                <a:lnTo>
                  <a:pt x="2049324" y="741713"/>
                </a:lnTo>
                <a:lnTo>
                  <a:pt x="0" y="741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08706" y="582141"/>
            <a:ext cx="13032819" cy="170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>
                <a:solidFill>
                  <a:srgbClr val="2B4A9D"/>
                </a:solidFill>
                <a:latin typeface="Aileron Heavy"/>
              </a:rPr>
              <a:t>INFN Open Access Repository</a:t>
            </a:r>
          </a:p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 u="sng">
                <a:solidFill>
                  <a:srgbClr val="2B4A9D"/>
                </a:solidFill>
                <a:latin typeface="Aileron Heavy"/>
                <a:hlinkClick r:id="rId5" tooltip="https://www.openaccessrepository.it"/>
              </a:rPr>
              <a:t>https://www.openaccessrepository.it/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58941" y="3537780"/>
            <a:ext cx="5209112" cy="1259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41" spc="264">
                <a:solidFill>
                  <a:srgbClr val="000000"/>
                </a:solidFill>
                <a:latin typeface="Aileron"/>
              </a:rPr>
              <a:t>basato su Zenodo e Invenio, software Open source sviluppati dal CERN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64071" y="3710790"/>
            <a:ext cx="1712117" cy="506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18"/>
              </a:lnSpc>
            </a:pPr>
            <a:r>
              <a:rPr lang="en-US" sz="2941" spc="294">
                <a:solidFill>
                  <a:srgbClr val="222A9B"/>
                </a:solidFill>
                <a:latin typeface="Aileron Bold"/>
              </a:rPr>
              <a:t>COS'È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93336" y="5967558"/>
            <a:ext cx="4748188" cy="1202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578" spc="257">
                <a:solidFill>
                  <a:srgbClr val="000000"/>
                </a:solidFill>
                <a:latin typeface="Aileron"/>
              </a:rPr>
              <a:t>ricercatori e personale INFN, altri enti (ISPRA, AISA,</a:t>
            </a:r>
            <a:r>
              <a:rPr lang="en-US" sz="2578" spc="257">
                <a:solidFill>
                  <a:srgbClr val="000000"/>
                </a:solidFill>
                <a:latin typeface="Aileron"/>
              </a:rPr>
              <a:t> CoPER, </a:t>
            </a:r>
            <a:r>
              <a:rPr lang="en-US" sz="2578" spc="257">
                <a:solidFill>
                  <a:srgbClr val="000000"/>
                </a:solidFill>
                <a:latin typeface="Aileron"/>
              </a:rPr>
              <a:t>ecc.)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164071" y="6329896"/>
            <a:ext cx="2538873" cy="506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18"/>
              </a:lnSpc>
            </a:pPr>
            <a:r>
              <a:rPr lang="en-US" sz="2941" spc="294">
                <a:solidFill>
                  <a:srgbClr val="222A9B"/>
                </a:solidFill>
                <a:latin typeface="Aileron Bold"/>
              </a:rPr>
              <a:t>CHI LO USA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14848" y="8572603"/>
            <a:ext cx="3726918" cy="421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41" spc="264">
                <a:solidFill>
                  <a:srgbClr val="000000"/>
                </a:solidFill>
                <a:latin typeface="Aileron"/>
              </a:rPr>
              <a:t>tutti i formati di file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64071" y="8292964"/>
            <a:ext cx="4599426" cy="1020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18"/>
              </a:lnSpc>
            </a:pPr>
            <a:r>
              <a:rPr lang="en-US" sz="2941" spc="294">
                <a:solidFill>
                  <a:srgbClr val="222A9B"/>
                </a:solidFill>
                <a:latin typeface="Aileron Bold"/>
              </a:rPr>
              <a:t>COSA SI PUÒ DEPOSITARE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-7007539" y="-7404497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90" y="0"/>
                </a:lnTo>
                <a:lnTo>
                  <a:pt x="12110390" y="12426705"/>
                </a:lnTo>
                <a:lnTo>
                  <a:pt x="0" y="12426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88415" y="2775623"/>
            <a:ext cx="10112513" cy="7070149"/>
          </a:xfrm>
          <a:custGeom>
            <a:avLst/>
            <a:gdLst/>
            <a:ahLst/>
            <a:cxnLst/>
            <a:rect r="r" b="b" t="t" l="l"/>
            <a:pathLst>
              <a:path h="7070149" w="10112513">
                <a:moveTo>
                  <a:pt x="0" y="0"/>
                </a:moveTo>
                <a:lnTo>
                  <a:pt x="10112513" y="0"/>
                </a:lnTo>
                <a:lnTo>
                  <a:pt x="10112513" y="7070148"/>
                </a:lnTo>
                <a:lnTo>
                  <a:pt x="0" y="7070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2775623"/>
            <a:ext cx="1283128" cy="685890"/>
          </a:xfrm>
          <a:custGeom>
            <a:avLst/>
            <a:gdLst/>
            <a:ahLst/>
            <a:cxnLst/>
            <a:rect r="r" b="b" t="t" l="l"/>
            <a:pathLst>
              <a:path h="685890" w="1283128">
                <a:moveTo>
                  <a:pt x="0" y="0"/>
                </a:moveTo>
                <a:lnTo>
                  <a:pt x="1283128" y="0"/>
                </a:lnTo>
                <a:lnTo>
                  <a:pt x="1283128" y="685890"/>
                </a:lnTo>
                <a:lnTo>
                  <a:pt x="0" y="68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19290" y="4212328"/>
            <a:ext cx="6611330" cy="484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29"/>
              </a:lnSpc>
              <a:spcBef>
                <a:spcPct val="0"/>
              </a:spcBef>
            </a:pPr>
            <a:r>
              <a:rPr lang="en-US" sz="3075">
                <a:solidFill>
                  <a:srgbClr val="9B2C1D"/>
                </a:solidFill>
                <a:latin typeface="Aileron Bold"/>
              </a:rPr>
              <a:t>Accesso single user </a:t>
            </a:r>
          </a:p>
          <a:p>
            <a:pPr algn="just">
              <a:lnSpc>
                <a:spcPts val="4829"/>
              </a:lnSpc>
              <a:spcBef>
                <a:spcPct val="0"/>
              </a:spcBef>
            </a:pPr>
            <a:r>
              <a:rPr lang="en-US" sz="3075">
                <a:solidFill>
                  <a:srgbClr val="000000"/>
                </a:solidFill>
                <a:latin typeface="Aileron"/>
              </a:rPr>
              <a:t>OAR supporta il login non federato, con </a:t>
            </a:r>
            <a:r>
              <a:rPr lang="en-US" sz="3075" u="sng">
                <a:solidFill>
                  <a:srgbClr val="000000"/>
                </a:solidFill>
                <a:latin typeface="Aileron Bold"/>
                <a:hlinkClick r:id="rId7" tooltip="https://github.com"/>
              </a:rPr>
              <a:t>GitHub</a:t>
            </a:r>
            <a:r>
              <a:rPr lang="en-US" sz="3075">
                <a:solidFill>
                  <a:srgbClr val="000000"/>
                </a:solidFill>
                <a:latin typeface="Aileron"/>
              </a:rPr>
              <a:t>, con </a:t>
            </a:r>
            <a:r>
              <a:rPr lang="en-US" sz="3075" u="sng">
                <a:solidFill>
                  <a:srgbClr val="000000"/>
                </a:solidFill>
                <a:latin typeface="Aileron Bold"/>
                <a:hlinkClick r:id="rId8" tooltip="https://orcid.org"/>
              </a:rPr>
              <a:t>ORCID</a:t>
            </a:r>
          </a:p>
          <a:p>
            <a:pPr algn="just">
              <a:lnSpc>
                <a:spcPts val="4829"/>
              </a:lnSpc>
              <a:spcBef>
                <a:spcPct val="0"/>
              </a:spcBef>
            </a:pPr>
          </a:p>
          <a:p>
            <a:pPr algn="just">
              <a:lnSpc>
                <a:spcPts val="4829"/>
              </a:lnSpc>
              <a:spcBef>
                <a:spcPct val="0"/>
              </a:spcBef>
            </a:pPr>
          </a:p>
          <a:p>
            <a:pPr algn="just">
              <a:lnSpc>
                <a:spcPts val="4829"/>
              </a:lnSpc>
              <a:spcBef>
                <a:spcPct val="0"/>
              </a:spcBef>
            </a:pPr>
            <a:r>
              <a:rPr lang="en-US" sz="3075">
                <a:solidFill>
                  <a:srgbClr val="9B2C1D"/>
                </a:solidFill>
                <a:latin typeface="Aileron Bold"/>
              </a:rPr>
              <a:t>Autenticazione federata</a:t>
            </a:r>
            <a:r>
              <a:rPr lang="en-US" sz="3075">
                <a:solidFill>
                  <a:srgbClr val="000000"/>
                </a:solidFill>
                <a:latin typeface="Aileron Bold"/>
              </a:rPr>
              <a:t> </a:t>
            </a:r>
          </a:p>
          <a:p>
            <a:pPr>
              <a:lnSpc>
                <a:spcPts val="4829"/>
              </a:lnSpc>
              <a:spcBef>
                <a:spcPct val="0"/>
              </a:spcBef>
            </a:pPr>
            <a:r>
              <a:rPr lang="en-US" sz="3075">
                <a:solidFill>
                  <a:srgbClr val="000000"/>
                </a:solidFill>
                <a:latin typeface="Aileron"/>
              </a:rPr>
              <a:t>Identificazione tramite </a:t>
            </a:r>
            <a:r>
              <a:rPr lang="en-US" sz="3075" u="sng">
                <a:solidFill>
                  <a:srgbClr val="000000"/>
                </a:solidFill>
                <a:latin typeface="Aileron Bold"/>
                <a:hlinkClick r:id="rId9" tooltip="https://seamlessaccess.org"/>
              </a:rPr>
              <a:t>SeamlessAccess</a:t>
            </a:r>
            <a:r>
              <a:rPr lang="en-US" sz="3075" u="sng">
                <a:solidFill>
                  <a:srgbClr val="000000"/>
                </a:solidFill>
                <a:latin typeface="Aileron Bold"/>
              </a:rPr>
              <a:t>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936251"/>
            <a:ext cx="12028702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2B4A9D"/>
                </a:solidFill>
                <a:latin typeface="Aileron Ultra-Bold"/>
              </a:rPr>
              <a:t>INFN Open Access Repository &gt; Login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8422" y="1729826"/>
            <a:ext cx="6958396" cy="8038148"/>
          </a:xfrm>
          <a:custGeom>
            <a:avLst/>
            <a:gdLst/>
            <a:ahLst/>
            <a:cxnLst/>
            <a:rect r="r" b="b" t="t" l="l"/>
            <a:pathLst>
              <a:path h="8038148" w="6958396">
                <a:moveTo>
                  <a:pt x="0" y="0"/>
                </a:moveTo>
                <a:lnTo>
                  <a:pt x="6958397" y="0"/>
                </a:lnTo>
                <a:lnTo>
                  <a:pt x="6958397" y="8038148"/>
                </a:lnTo>
                <a:lnTo>
                  <a:pt x="0" y="8038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12899" y="4211298"/>
            <a:ext cx="10294016" cy="4731038"/>
          </a:xfrm>
          <a:custGeom>
            <a:avLst/>
            <a:gdLst/>
            <a:ahLst/>
            <a:cxnLst/>
            <a:rect r="r" b="b" t="t" l="l"/>
            <a:pathLst>
              <a:path h="4731038" w="10294016">
                <a:moveTo>
                  <a:pt x="0" y="0"/>
                </a:moveTo>
                <a:lnTo>
                  <a:pt x="10294016" y="0"/>
                </a:lnTo>
                <a:lnTo>
                  <a:pt x="10294016" y="4731038"/>
                </a:lnTo>
                <a:lnTo>
                  <a:pt x="0" y="47310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7066" y="5390205"/>
            <a:ext cx="3186934" cy="964048"/>
          </a:xfrm>
          <a:custGeom>
            <a:avLst/>
            <a:gdLst/>
            <a:ahLst/>
            <a:cxnLst/>
            <a:rect r="r" b="b" t="t" l="l"/>
            <a:pathLst>
              <a:path h="964048" w="3186934">
                <a:moveTo>
                  <a:pt x="0" y="0"/>
                </a:moveTo>
                <a:lnTo>
                  <a:pt x="3186934" y="0"/>
                </a:lnTo>
                <a:lnTo>
                  <a:pt x="3186934" y="964047"/>
                </a:lnTo>
                <a:lnTo>
                  <a:pt x="0" y="964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90277" y="5534762"/>
            <a:ext cx="2470937" cy="856591"/>
          </a:xfrm>
          <a:custGeom>
            <a:avLst/>
            <a:gdLst/>
            <a:ahLst/>
            <a:cxnLst/>
            <a:rect r="r" b="b" t="t" l="l"/>
            <a:pathLst>
              <a:path h="856591" w="2470937">
                <a:moveTo>
                  <a:pt x="0" y="0"/>
                </a:moveTo>
                <a:lnTo>
                  <a:pt x="2470937" y="0"/>
                </a:lnTo>
                <a:lnTo>
                  <a:pt x="2470937" y="856591"/>
                </a:lnTo>
                <a:lnTo>
                  <a:pt x="0" y="8565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9491" y="711978"/>
            <a:ext cx="13032819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2B4A9D"/>
                </a:solidFill>
                <a:latin typeface="Aileron Ultra-Bold"/>
              </a:rPr>
              <a:t>Login &gt; Autenticazione federata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66675" y="1852107"/>
            <a:ext cx="10649020" cy="3422899"/>
          </a:xfrm>
          <a:custGeom>
            <a:avLst/>
            <a:gdLst/>
            <a:ahLst/>
            <a:cxnLst/>
            <a:rect r="r" b="b" t="t" l="l"/>
            <a:pathLst>
              <a:path h="3422899" w="10649020">
                <a:moveTo>
                  <a:pt x="0" y="0"/>
                </a:moveTo>
                <a:lnTo>
                  <a:pt x="10649020" y="0"/>
                </a:lnTo>
                <a:lnTo>
                  <a:pt x="10649020" y="3422899"/>
                </a:lnTo>
                <a:lnTo>
                  <a:pt x="0" y="3422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10499349" y="4141251"/>
            <a:ext cx="2277896" cy="689064"/>
          </a:xfrm>
          <a:custGeom>
            <a:avLst/>
            <a:gdLst/>
            <a:ahLst/>
            <a:cxnLst/>
            <a:rect r="r" b="b" t="t" l="l"/>
            <a:pathLst>
              <a:path h="689064" w="2277896">
                <a:moveTo>
                  <a:pt x="0" y="0"/>
                </a:moveTo>
                <a:lnTo>
                  <a:pt x="2277896" y="0"/>
                </a:lnTo>
                <a:lnTo>
                  <a:pt x="2277896" y="689064"/>
                </a:lnTo>
                <a:lnTo>
                  <a:pt x="0" y="68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69679" y="5736924"/>
            <a:ext cx="13137236" cy="3870005"/>
          </a:xfrm>
          <a:custGeom>
            <a:avLst/>
            <a:gdLst/>
            <a:ahLst/>
            <a:cxnLst/>
            <a:rect r="r" b="b" t="t" l="l"/>
            <a:pathLst>
              <a:path h="3870005" w="13137236">
                <a:moveTo>
                  <a:pt x="0" y="0"/>
                </a:moveTo>
                <a:lnTo>
                  <a:pt x="13137236" y="0"/>
                </a:lnTo>
                <a:lnTo>
                  <a:pt x="13137236" y="3870005"/>
                </a:lnTo>
                <a:lnTo>
                  <a:pt x="0" y="38700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099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8725" y="635778"/>
            <a:ext cx="2458848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2B4A9D"/>
                </a:solidFill>
                <a:latin typeface="Aileron Ultra-Bold"/>
              </a:rPr>
              <a:t>Profilo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8726665" y="2270591"/>
            <a:ext cx="929919" cy="497084"/>
          </a:xfrm>
          <a:custGeom>
            <a:avLst/>
            <a:gdLst/>
            <a:ahLst/>
            <a:cxnLst/>
            <a:rect r="r" b="b" t="t" l="l"/>
            <a:pathLst>
              <a:path h="497084" w="929919">
                <a:moveTo>
                  <a:pt x="0" y="0"/>
                </a:moveTo>
                <a:lnTo>
                  <a:pt x="929920" y="0"/>
                </a:lnTo>
                <a:lnTo>
                  <a:pt x="929920" y="497084"/>
                </a:lnTo>
                <a:lnTo>
                  <a:pt x="0" y="497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9611" y="1908817"/>
            <a:ext cx="9896123" cy="6953082"/>
          </a:xfrm>
          <a:custGeom>
            <a:avLst/>
            <a:gdLst/>
            <a:ahLst/>
            <a:cxnLst/>
            <a:rect r="r" b="b" t="t" l="l"/>
            <a:pathLst>
              <a:path h="6953082" w="9896123">
                <a:moveTo>
                  <a:pt x="0" y="0"/>
                </a:moveTo>
                <a:lnTo>
                  <a:pt x="9896123" y="0"/>
                </a:lnTo>
                <a:lnTo>
                  <a:pt x="9896123" y="6953081"/>
                </a:lnTo>
                <a:lnTo>
                  <a:pt x="0" y="6953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5" t="0" r="-207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62249">
            <a:off x="7287468" y="2930696"/>
            <a:ext cx="2885876" cy="872977"/>
          </a:xfrm>
          <a:custGeom>
            <a:avLst/>
            <a:gdLst/>
            <a:ahLst/>
            <a:cxnLst/>
            <a:rect r="r" b="b" t="t" l="l"/>
            <a:pathLst>
              <a:path h="872977" w="2885876">
                <a:moveTo>
                  <a:pt x="0" y="0"/>
                </a:moveTo>
                <a:lnTo>
                  <a:pt x="2885876" y="0"/>
                </a:lnTo>
                <a:lnTo>
                  <a:pt x="2885876" y="872977"/>
                </a:lnTo>
                <a:lnTo>
                  <a:pt x="0" y="872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08397" y="1908817"/>
            <a:ext cx="1201968" cy="642506"/>
          </a:xfrm>
          <a:custGeom>
            <a:avLst/>
            <a:gdLst/>
            <a:ahLst/>
            <a:cxnLst/>
            <a:rect r="r" b="b" t="t" l="l"/>
            <a:pathLst>
              <a:path h="642506" w="1201968">
                <a:moveTo>
                  <a:pt x="0" y="0"/>
                </a:moveTo>
                <a:lnTo>
                  <a:pt x="1201967" y="0"/>
                </a:lnTo>
                <a:lnTo>
                  <a:pt x="1201967" y="642506"/>
                </a:lnTo>
                <a:lnTo>
                  <a:pt x="0" y="642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55734" y="4185205"/>
            <a:ext cx="8179756" cy="5781110"/>
          </a:xfrm>
          <a:custGeom>
            <a:avLst/>
            <a:gdLst/>
            <a:ahLst/>
            <a:cxnLst/>
            <a:rect r="r" b="b" t="t" l="l"/>
            <a:pathLst>
              <a:path h="5781110" w="8179756">
                <a:moveTo>
                  <a:pt x="0" y="0"/>
                </a:moveTo>
                <a:lnTo>
                  <a:pt x="8179756" y="0"/>
                </a:lnTo>
                <a:lnTo>
                  <a:pt x="8179756" y="5781109"/>
                </a:lnTo>
                <a:lnTo>
                  <a:pt x="0" y="57811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96" t="0" r="-596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5458" y="609917"/>
            <a:ext cx="4733482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2B4A9D"/>
                </a:solidFill>
                <a:latin typeface="Aileron Ultra-Bold"/>
              </a:rPr>
              <a:t>Communities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99357" y="2856887"/>
            <a:ext cx="6177278" cy="101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0"/>
              </a:lnSpc>
              <a:spcBef>
                <a:spcPct val="0"/>
              </a:spcBef>
            </a:pPr>
            <a:r>
              <a:rPr lang="en-US" sz="2921">
                <a:solidFill>
                  <a:srgbClr val="000000"/>
                </a:solidFill>
                <a:latin typeface="Aileron"/>
              </a:rPr>
              <a:t>Clicca su «View» per visionare i  contenuti appartenenti alla comunità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6412649">
            <a:off x="13288268" y="4900070"/>
            <a:ext cx="2318463" cy="701335"/>
          </a:xfrm>
          <a:custGeom>
            <a:avLst/>
            <a:gdLst/>
            <a:ahLst/>
            <a:cxnLst/>
            <a:rect r="r" b="b" t="t" l="l"/>
            <a:pathLst>
              <a:path h="701335" w="2318463">
                <a:moveTo>
                  <a:pt x="0" y="0"/>
                </a:moveTo>
                <a:lnTo>
                  <a:pt x="2318464" y="0"/>
                </a:lnTo>
                <a:lnTo>
                  <a:pt x="2318464" y="701335"/>
                </a:lnTo>
                <a:lnTo>
                  <a:pt x="0" y="7013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447500" y="6709148"/>
            <a:ext cx="1085629" cy="580318"/>
          </a:xfrm>
          <a:custGeom>
            <a:avLst/>
            <a:gdLst/>
            <a:ahLst/>
            <a:cxnLst/>
            <a:rect r="r" b="b" t="t" l="l"/>
            <a:pathLst>
              <a:path h="580318" w="1085629">
                <a:moveTo>
                  <a:pt x="0" y="0"/>
                </a:moveTo>
                <a:lnTo>
                  <a:pt x="1085629" y="0"/>
                </a:lnTo>
                <a:lnTo>
                  <a:pt x="1085629" y="580318"/>
                </a:lnTo>
                <a:lnTo>
                  <a:pt x="0" y="5803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-3508905" y="7258699"/>
            <a:ext cx="9761010" cy="0"/>
          </a:xfrm>
          <a:prstGeom prst="line">
            <a:avLst/>
          </a:prstGeom>
          <a:ln cap="flat" w="114300">
            <a:solidFill>
              <a:srgbClr val="FF9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371600" y="1317683"/>
            <a:ext cx="8811625" cy="695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50"/>
              </a:lnSpc>
            </a:pPr>
            <a:r>
              <a:rPr lang="en-US" sz="5000" spc="250">
                <a:solidFill>
                  <a:srgbClr val="222A9B"/>
                </a:solidFill>
                <a:latin typeface="Aileron Ultra-Bold"/>
              </a:rPr>
              <a:t>Modalità di popolamento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-3508905" y="-4108980"/>
            <a:ext cx="9761010" cy="0"/>
          </a:xfrm>
          <a:prstGeom prst="line">
            <a:avLst/>
          </a:prstGeom>
          <a:ln cap="flat" w="114300">
            <a:solidFill>
              <a:srgbClr val="FF9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698773" y="3209961"/>
            <a:ext cx="1539577" cy="145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9"/>
              </a:lnSpc>
              <a:spcBef>
                <a:spcPct val="0"/>
              </a:spcBef>
            </a:pPr>
            <a:r>
              <a:rPr lang="en-US" sz="8513">
                <a:solidFill>
                  <a:srgbClr val="C14C03"/>
                </a:solidFill>
                <a:latin typeface="Montserrat Bold"/>
              </a:rPr>
              <a:t>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44296" y="5121551"/>
            <a:ext cx="1539577" cy="145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9"/>
              </a:lnSpc>
              <a:spcBef>
                <a:spcPct val="0"/>
              </a:spcBef>
            </a:pPr>
            <a:r>
              <a:rPr lang="en-US" sz="8513">
                <a:solidFill>
                  <a:srgbClr val="C14C03"/>
                </a:solidFill>
                <a:latin typeface="Montserrat Bold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94007" y="7035427"/>
            <a:ext cx="1539577" cy="145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9"/>
              </a:lnSpc>
              <a:spcBef>
                <a:spcPct val="0"/>
              </a:spcBef>
            </a:pPr>
            <a:r>
              <a:rPr lang="en-US" sz="8513">
                <a:solidFill>
                  <a:srgbClr val="C14C03"/>
                </a:solidFill>
                <a:latin typeface="Montserrat Bold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08373" y="3399366"/>
            <a:ext cx="5881904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ileron Bold"/>
              </a:rPr>
              <a:t>DEPOSITO </a:t>
            </a:r>
            <a:r>
              <a:rPr lang="en-US" sz="3600">
                <a:solidFill>
                  <a:srgbClr val="000000"/>
                </a:solidFill>
                <a:latin typeface="Aileron Bold Italics"/>
              </a:rPr>
              <a:t>SINGLE USER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ileron Bold"/>
              </a:rPr>
              <a:t>DA PARTE DEI SINGOLI UTENTI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17940" y="7224833"/>
            <a:ext cx="8583963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ileron Bold Italics"/>
              </a:rPr>
              <a:t>BULK ACTIONS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ileron Bold Italics"/>
              </a:rPr>
              <a:t>DA DATABASE DOCUMENTALI INFN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14253" y="5207276"/>
            <a:ext cx="951961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ileron Bold"/>
              </a:rPr>
              <a:t>HARVESTING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ileron Bold"/>
              </a:rPr>
              <a:t>importazione metadati </a:t>
            </a:r>
            <a:r>
              <a:rPr lang="en-US" sz="3600">
                <a:solidFill>
                  <a:srgbClr val="000000"/>
                </a:solidFill>
                <a:latin typeface="Aileron Bold"/>
              </a:rPr>
              <a:t>DA FONTI ESTERNE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142210">
            <a:off x="13955596" y="-2852190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0" y="9928214"/>
            <a:ext cx="18780553" cy="457249"/>
            <a:chOff x="0" y="0"/>
            <a:chExt cx="13427313" cy="3269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427312" cy="326914"/>
            </a:xfrm>
            <a:custGeom>
              <a:avLst/>
              <a:gdLst/>
              <a:ahLst/>
              <a:cxnLst/>
              <a:rect r="r" b="b" t="t" l="l"/>
              <a:pathLst>
                <a:path h="326914" w="13427312">
                  <a:moveTo>
                    <a:pt x="0" y="0"/>
                  </a:moveTo>
                  <a:lnTo>
                    <a:pt x="13427312" y="0"/>
                  </a:lnTo>
                  <a:lnTo>
                    <a:pt x="13427312" y="326914"/>
                  </a:lnTo>
                  <a:lnTo>
                    <a:pt x="0" y="32691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7483810" y="9928214"/>
            <a:ext cx="790975" cy="358786"/>
            <a:chOff x="0" y="0"/>
            <a:chExt cx="208323" cy="9449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8323" cy="94495"/>
            </a:xfrm>
            <a:custGeom>
              <a:avLst/>
              <a:gdLst/>
              <a:ahLst/>
              <a:cxnLst/>
              <a:rect r="r" b="b" t="t" l="l"/>
              <a:pathLst>
                <a:path h="94495" w="208323">
                  <a:moveTo>
                    <a:pt x="0" y="0"/>
                  </a:moveTo>
                  <a:lnTo>
                    <a:pt x="208323" y="0"/>
                  </a:lnTo>
                  <a:lnTo>
                    <a:pt x="208323" y="94495"/>
                  </a:lnTo>
                  <a:lnTo>
                    <a:pt x="0" y="94495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08323" cy="142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1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551679" y="9905412"/>
            <a:ext cx="655236" cy="356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spc="582">
                <a:solidFill>
                  <a:srgbClr val="F6F6F6"/>
                </a:solidFill>
                <a:latin typeface="Glacial Indifference Bold"/>
              </a:rPr>
              <a:t>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8415" y="9918689"/>
            <a:ext cx="13093929" cy="3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10"/>
              </a:lnSpc>
            </a:pPr>
            <a:r>
              <a:rPr lang="en-US" sz="1721">
                <a:solidFill>
                  <a:srgbClr val="F6F6F6"/>
                </a:solidFill>
                <a:latin typeface="Aileron"/>
              </a:rPr>
              <a:t>Irene Piergentili, INFN Open Access Repository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DAF1FWhIlsE</dc:identifier>
  <dcterms:modified xsi:type="dcterms:W3CDTF">2011-08-01T06:04:30Z</dcterms:modified>
  <cp:revision>1</cp:revision>
  <dc:title>Tutorial days CCR-OAR-IP</dc:title>
</cp:coreProperties>
</file>