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6"/>
  </p:notesMasterIdLst>
  <p:sldIdLst>
    <p:sldId id="271" r:id="rId4"/>
    <p:sldId id="256" r:id="rId5"/>
    <p:sldId id="269" r:id="rId6"/>
    <p:sldId id="270" r:id="rId7"/>
    <p:sldId id="1136" r:id="rId8"/>
    <p:sldId id="709" r:id="rId9"/>
    <p:sldId id="719" r:id="rId10"/>
    <p:sldId id="721" r:id="rId11"/>
    <p:sldId id="703" r:id="rId12"/>
    <p:sldId id="705" r:id="rId13"/>
    <p:sldId id="1138" r:id="rId14"/>
    <p:sldId id="605" r:id="rId15"/>
    <p:sldId id="258" r:id="rId16"/>
    <p:sldId id="559" r:id="rId17"/>
    <p:sldId id="585" r:id="rId18"/>
    <p:sldId id="940" r:id="rId19"/>
    <p:sldId id="565" r:id="rId20"/>
    <p:sldId id="662" r:id="rId21"/>
    <p:sldId id="1143" r:id="rId22"/>
    <p:sldId id="881" r:id="rId23"/>
    <p:sldId id="580" r:id="rId24"/>
    <p:sldId id="942" r:id="rId25"/>
    <p:sldId id="1142" r:id="rId26"/>
    <p:sldId id="943" r:id="rId27"/>
    <p:sldId id="1112" r:id="rId28"/>
    <p:sldId id="1072" r:id="rId29"/>
    <p:sldId id="1100" r:id="rId30"/>
    <p:sldId id="768" r:id="rId31"/>
    <p:sldId id="1098" r:id="rId32"/>
    <p:sldId id="1141" r:id="rId33"/>
    <p:sldId id="1137" r:id="rId34"/>
    <p:sldId id="1101" r:id="rId35"/>
    <p:sldId id="1131" r:id="rId36"/>
    <p:sldId id="1133" r:id="rId37"/>
    <p:sldId id="894" r:id="rId38"/>
    <p:sldId id="1144" r:id="rId39"/>
    <p:sldId id="1102" r:id="rId40"/>
    <p:sldId id="1120" r:id="rId41"/>
    <p:sldId id="1125" r:id="rId42"/>
    <p:sldId id="716" r:id="rId43"/>
    <p:sldId id="1135" r:id="rId44"/>
    <p:sldId id="1134" r:id="rId45"/>
    <p:sldId id="1130" r:id="rId46"/>
    <p:sldId id="698" r:id="rId47"/>
    <p:sldId id="595" r:id="rId48"/>
    <p:sldId id="864" r:id="rId49"/>
    <p:sldId id="409" r:id="rId50"/>
    <p:sldId id="416" r:id="rId51"/>
    <p:sldId id="1108" r:id="rId52"/>
    <p:sldId id="699" r:id="rId53"/>
    <p:sldId id="691" r:id="rId54"/>
    <p:sldId id="702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0432FF"/>
    <a:srgbClr val="001C37"/>
    <a:srgbClr val="F2794D"/>
    <a:srgbClr val="2A3990"/>
    <a:srgbClr val="E86D22"/>
    <a:srgbClr val="F68214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98"/>
    <p:restoredTop sz="56192"/>
  </p:normalViewPr>
  <p:slideViewPr>
    <p:cSldViewPr snapToGrid="0">
      <p:cViewPr varScale="1">
        <p:scale>
          <a:sx n="44" d="100"/>
          <a:sy n="44" d="100"/>
        </p:scale>
        <p:origin x="2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30812-876F-144F-ADCA-25D23A87729B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de-DE"/>
        </a:p>
      </dgm:t>
    </dgm:pt>
    <dgm:pt modelId="{C8470A1F-5D15-5543-B39B-E0517A1B5DED}">
      <dgm:prSet phldrT="[Text]"/>
      <dgm:spPr/>
      <dgm:t>
        <a:bodyPr/>
        <a:lstStyle/>
        <a:p>
          <a:r>
            <a:rPr lang="de-DE" dirty="0"/>
            <a:t>Open Science</a:t>
          </a:r>
        </a:p>
      </dgm:t>
    </dgm:pt>
    <dgm:pt modelId="{6E1C2B41-201A-004B-8004-131E7E25995E}" type="parTrans" cxnId="{7B923B8E-BBDD-5649-9D99-C060DCFE4158}">
      <dgm:prSet/>
      <dgm:spPr/>
      <dgm:t>
        <a:bodyPr/>
        <a:lstStyle/>
        <a:p>
          <a:endParaRPr lang="de-DE"/>
        </a:p>
      </dgm:t>
    </dgm:pt>
    <dgm:pt modelId="{420E9132-94E3-294B-92BF-1B8963E151B1}" type="sibTrans" cxnId="{7B923B8E-BBDD-5649-9D99-C060DCFE4158}">
      <dgm:prSet/>
      <dgm:spPr/>
      <dgm:t>
        <a:bodyPr/>
        <a:lstStyle/>
        <a:p>
          <a:endParaRPr lang="de-DE"/>
        </a:p>
      </dgm:t>
    </dgm:pt>
    <dgm:pt modelId="{5DF4F907-4D51-074A-BBDE-8E62BCFD584E}">
      <dgm:prSet phldrT="[Text]"/>
      <dgm:spPr/>
      <dgm:t>
        <a:bodyPr/>
        <a:lstStyle/>
        <a:p>
          <a:r>
            <a:rPr lang="de-DE" dirty="0"/>
            <a:t>Open Access</a:t>
          </a:r>
        </a:p>
      </dgm:t>
    </dgm:pt>
    <dgm:pt modelId="{C73081DB-4E8E-894C-811A-7B3B20827916}" type="parTrans" cxnId="{D814C7C4-62FA-8E48-8859-D0ACCDDCEBE6}">
      <dgm:prSet/>
      <dgm:spPr/>
      <dgm:t>
        <a:bodyPr/>
        <a:lstStyle/>
        <a:p>
          <a:endParaRPr lang="de-DE"/>
        </a:p>
      </dgm:t>
    </dgm:pt>
    <dgm:pt modelId="{FEEBF97B-05BD-D344-80C7-B700AF600D69}" type="sibTrans" cxnId="{D814C7C4-62FA-8E48-8859-D0ACCDDCEBE6}">
      <dgm:prSet/>
      <dgm:spPr/>
      <dgm:t>
        <a:bodyPr/>
        <a:lstStyle/>
        <a:p>
          <a:endParaRPr lang="de-DE"/>
        </a:p>
      </dgm:t>
    </dgm:pt>
    <dgm:pt modelId="{36E485A7-AF54-194E-8CDA-FFC60A042465}">
      <dgm:prSet phldrT="[Text]"/>
      <dgm:spPr/>
      <dgm:t>
        <a:bodyPr/>
        <a:lstStyle/>
        <a:p>
          <a:r>
            <a:rPr lang="de-DE" dirty="0"/>
            <a:t>FAIR Data (*)</a:t>
          </a:r>
        </a:p>
      </dgm:t>
    </dgm:pt>
    <dgm:pt modelId="{0B788002-4AFE-184D-B63B-F53958FDA837}" type="parTrans" cxnId="{49E42B74-DD88-F04A-B174-692B8305B230}">
      <dgm:prSet/>
      <dgm:spPr/>
      <dgm:t>
        <a:bodyPr/>
        <a:lstStyle/>
        <a:p>
          <a:endParaRPr lang="de-DE"/>
        </a:p>
      </dgm:t>
    </dgm:pt>
    <dgm:pt modelId="{D1BB4926-7330-AF42-A1B8-06CD58BD0FB0}" type="sibTrans" cxnId="{49E42B74-DD88-F04A-B174-692B8305B230}">
      <dgm:prSet/>
      <dgm:spPr/>
      <dgm:t>
        <a:bodyPr/>
        <a:lstStyle/>
        <a:p>
          <a:endParaRPr lang="de-DE"/>
        </a:p>
      </dgm:t>
    </dgm:pt>
    <dgm:pt modelId="{5083EE40-3F14-A445-A394-E7AC66E72A7A}">
      <dgm:prSet/>
      <dgm:spPr/>
      <dgm:t>
        <a:bodyPr/>
        <a:lstStyle/>
        <a:p>
          <a:r>
            <a:rPr lang="de-DE" dirty="0"/>
            <a:t>Open Source (Software)</a:t>
          </a:r>
        </a:p>
      </dgm:t>
    </dgm:pt>
    <dgm:pt modelId="{C25E7AC5-EB4F-4744-B4D7-E71CD1DB1C82}" type="parTrans" cxnId="{6C39D5B7-6C43-174A-8473-CE7D6F1C4510}">
      <dgm:prSet/>
      <dgm:spPr/>
      <dgm:t>
        <a:bodyPr/>
        <a:lstStyle/>
        <a:p>
          <a:endParaRPr lang="de-DE"/>
        </a:p>
      </dgm:t>
    </dgm:pt>
    <dgm:pt modelId="{A5100D5B-1399-254F-8FB2-2298FA02AE40}" type="sibTrans" cxnId="{6C39D5B7-6C43-174A-8473-CE7D6F1C4510}">
      <dgm:prSet/>
      <dgm:spPr/>
      <dgm:t>
        <a:bodyPr/>
        <a:lstStyle/>
        <a:p>
          <a:endParaRPr lang="de-DE"/>
        </a:p>
      </dgm:t>
    </dgm:pt>
    <dgm:pt modelId="{C0F95BEF-4E38-064D-A46E-B48D040C7F46}">
      <dgm:prSet/>
      <dgm:spPr/>
      <dgm:t>
        <a:bodyPr/>
        <a:lstStyle/>
        <a:p>
          <a:r>
            <a:rPr lang="en-US" dirty="0"/>
            <a:t>Open Science Infrastructure</a:t>
          </a:r>
          <a:endParaRPr lang="de-DE" dirty="0"/>
        </a:p>
      </dgm:t>
    </dgm:pt>
    <dgm:pt modelId="{510E60D5-726B-4B49-AEDB-64FED6AA0E22}" type="parTrans" cxnId="{2D3E68AF-AA4F-F148-A46F-77FD99A6388F}">
      <dgm:prSet/>
      <dgm:spPr/>
      <dgm:t>
        <a:bodyPr/>
        <a:lstStyle/>
        <a:p>
          <a:endParaRPr lang="de-DE"/>
        </a:p>
      </dgm:t>
    </dgm:pt>
    <dgm:pt modelId="{BE136024-8C28-DD4B-AF10-0D414BCA1A1D}" type="sibTrans" cxnId="{2D3E68AF-AA4F-F148-A46F-77FD99A6388F}">
      <dgm:prSet/>
      <dgm:spPr/>
      <dgm:t>
        <a:bodyPr/>
        <a:lstStyle/>
        <a:p>
          <a:endParaRPr lang="de-DE"/>
        </a:p>
      </dgm:t>
    </dgm:pt>
    <dgm:pt modelId="{ECD853A6-3FA0-E44F-8905-6AB4447DCCA5}">
      <dgm:prSet/>
      <dgm:spPr/>
      <dgm:t>
        <a:bodyPr/>
        <a:lstStyle/>
        <a:p>
          <a:r>
            <a:rPr lang="de-DE" dirty="0"/>
            <a:t>Open Evaluation</a:t>
          </a:r>
        </a:p>
      </dgm:t>
    </dgm:pt>
    <dgm:pt modelId="{8FBFE4B0-4A71-C142-B9F7-7BF7603B4F91}" type="parTrans" cxnId="{9520C753-5476-0140-AF16-65202CFFA999}">
      <dgm:prSet/>
      <dgm:spPr/>
      <dgm:t>
        <a:bodyPr/>
        <a:lstStyle/>
        <a:p>
          <a:endParaRPr lang="it-IT"/>
        </a:p>
      </dgm:t>
    </dgm:pt>
    <dgm:pt modelId="{2112920F-695C-7B46-A355-6F6F5C1C26E5}" type="sibTrans" cxnId="{9520C753-5476-0140-AF16-65202CFFA999}">
      <dgm:prSet/>
      <dgm:spPr/>
      <dgm:t>
        <a:bodyPr/>
        <a:lstStyle/>
        <a:p>
          <a:endParaRPr lang="it-IT"/>
        </a:p>
      </dgm:t>
    </dgm:pt>
    <dgm:pt modelId="{E117C99F-9ADB-864F-8D4B-98DE25AD2288}" type="pres">
      <dgm:prSet presAssocID="{CF330812-876F-144F-ADCA-25D23A87729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15F7A9F-3AB0-5C47-A0E1-7BFDFDC54272}" type="pres">
      <dgm:prSet presAssocID="{C8470A1F-5D15-5543-B39B-E0517A1B5DED}" presName="root1" presStyleCnt="0"/>
      <dgm:spPr/>
    </dgm:pt>
    <dgm:pt modelId="{EA08206D-C940-7942-B55D-DB8D96E54A11}" type="pres">
      <dgm:prSet presAssocID="{C8470A1F-5D15-5543-B39B-E0517A1B5DED}" presName="LevelOneTextNode" presStyleLbl="node0" presStyleIdx="0" presStyleCnt="1">
        <dgm:presLayoutVars>
          <dgm:chPref val="3"/>
        </dgm:presLayoutVars>
      </dgm:prSet>
      <dgm:spPr/>
    </dgm:pt>
    <dgm:pt modelId="{622F914F-47D1-8D42-98BB-4DD35DE866C4}" type="pres">
      <dgm:prSet presAssocID="{C8470A1F-5D15-5543-B39B-E0517A1B5DED}" presName="level2hierChild" presStyleCnt="0"/>
      <dgm:spPr/>
    </dgm:pt>
    <dgm:pt modelId="{D5F28AA3-07DC-6847-A63F-9CE0640257C5}" type="pres">
      <dgm:prSet presAssocID="{C73081DB-4E8E-894C-811A-7B3B20827916}" presName="conn2-1" presStyleLbl="parChTrans1D2" presStyleIdx="0" presStyleCnt="5"/>
      <dgm:spPr/>
    </dgm:pt>
    <dgm:pt modelId="{8BF33AEC-FE29-594B-9BFA-1AC82ED670A1}" type="pres">
      <dgm:prSet presAssocID="{C73081DB-4E8E-894C-811A-7B3B20827916}" presName="connTx" presStyleLbl="parChTrans1D2" presStyleIdx="0" presStyleCnt="5"/>
      <dgm:spPr/>
    </dgm:pt>
    <dgm:pt modelId="{9A5A9431-D215-3E46-805A-A3D50F9E5FB9}" type="pres">
      <dgm:prSet presAssocID="{5DF4F907-4D51-074A-BBDE-8E62BCFD584E}" presName="root2" presStyleCnt="0"/>
      <dgm:spPr/>
    </dgm:pt>
    <dgm:pt modelId="{CCFD7099-8261-0945-B1C7-5F99F884737E}" type="pres">
      <dgm:prSet presAssocID="{5DF4F907-4D51-074A-BBDE-8E62BCFD584E}" presName="LevelTwoTextNode" presStyleLbl="node2" presStyleIdx="0" presStyleCnt="5" custScaleX="196158">
        <dgm:presLayoutVars>
          <dgm:chPref val="3"/>
        </dgm:presLayoutVars>
      </dgm:prSet>
      <dgm:spPr/>
    </dgm:pt>
    <dgm:pt modelId="{4F0856B2-5671-3B4B-9E41-F934E7309F94}" type="pres">
      <dgm:prSet presAssocID="{5DF4F907-4D51-074A-BBDE-8E62BCFD584E}" presName="level3hierChild" presStyleCnt="0"/>
      <dgm:spPr/>
    </dgm:pt>
    <dgm:pt modelId="{D281168F-1DAB-3848-B4E4-29E6726D036E}" type="pres">
      <dgm:prSet presAssocID="{0B788002-4AFE-184D-B63B-F53958FDA837}" presName="conn2-1" presStyleLbl="parChTrans1D2" presStyleIdx="1" presStyleCnt="5"/>
      <dgm:spPr/>
    </dgm:pt>
    <dgm:pt modelId="{57634EE7-32D7-6A43-916E-69E66B899A94}" type="pres">
      <dgm:prSet presAssocID="{0B788002-4AFE-184D-B63B-F53958FDA837}" presName="connTx" presStyleLbl="parChTrans1D2" presStyleIdx="1" presStyleCnt="5"/>
      <dgm:spPr/>
    </dgm:pt>
    <dgm:pt modelId="{B2A5E42B-80F5-754C-A1E1-C9D8D44D0FFF}" type="pres">
      <dgm:prSet presAssocID="{36E485A7-AF54-194E-8CDA-FFC60A042465}" presName="root2" presStyleCnt="0"/>
      <dgm:spPr/>
    </dgm:pt>
    <dgm:pt modelId="{9AD2BAC4-40B2-8C42-8F8E-1BCE1B4057C2}" type="pres">
      <dgm:prSet presAssocID="{36E485A7-AF54-194E-8CDA-FFC60A042465}" presName="LevelTwoTextNode" presStyleLbl="node2" presStyleIdx="1" presStyleCnt="5" custScaleX="196158">
        <dgm:presLayoutVars>
          <dgm:chPref val="3"/>
        </dgm:presLayoutVars>
      </dgm:prSet>
      <dgm:spPr/>
    </dgm:pt>
    <dgm:pt modelId="{D9BA8853-514D-674D-B5C9-8E2D5752E49F}" type="pres">
      <dgm:prSet presAssocID="{36E485A7-AF54-194E-8CDA-FFC60A042465}" presName="level3hierChild" presStyleCnt="0"/>
      <dgm:spPr/>
    </dgm:pt>
    <dgm:pt modelId="{15C0650C-3F05-384A-906A-C5728464A590}" type="pres">
      <dgm:prSet presAssocID="{C25E7AC5-EB4F-4744-B4D7-E71CD1DB1C82}" presName="conn2-1" presStyleLbl="parChTrans1D2" presStyleIdx="2" presStyleCnt="5"/>
      <dgm:spPr/>
    </dgm:pt>
    <dgm:pt modelId="{BD24D74B-B5E2-F94E-842B-163133E8BDDC}" type="pres">
      <dgm:prSet presAssocID="{C25E7AC5-EB4F-4744-B4D7-E71CD1DB1C82}" presName="connTx" presStyleLbl="parChTrans1D2" presStyleIdx="2" presStyleCnt="5"/>
      <dgm:spPr/>
    </dgm:pt>
    <dgm:pt modelId="{4B09C493-0472-F94F-9D43-344B82EF03D2}" type="pres">
      <dgm:prSet presAssocID="{5083EE40-3F14-A445-A394-E7AC66E72A7A}" presName="root2" presStyleCnt="0"/>
      <dgm:spPr/>
    </dgm:pt>
    <dgm:pt modelId="{3ACBDC09-C245-364A-8B04-8E12505F8A69}" type="pres">
      <dgm:prSet presAssocID="{5083EE40-3F14-A445-A394-E7AC66E72A7A}" presName="LevelTwoTextNode" presStyleLbl="node2" presStyleIdx="2" presStyleCnt="5" custScaleX="196158">
        <dgm:presLayoutVars>
          <dgm:chPref val="3"/>
        </dgm:presLayoutVars>
      </dgm:prSet>
      <dgm:spPr/>
    </dgm:pt>
    <dgm:pt modelId="{6ED499FE-CA37-144E-B68C-E582BBF04E16}" type="pres">
      <dgm:prSet presAssocID="{5083EE40-3F14-A445-A394-E7AC66E72A7A}" presName="level3hierChild" presStyleCnt="0"/>
      <dgm:spPr/>
    </dgm:pt>
    <dgm:pt modelId="{398C258E-7195-7249-839D-0F05B436E51F}" type="pres">
      <dgm:prSet presAssocID="{510E60D5-726B-4B49-AEDB-64FED6AA0E22}" presName="conn2-1" presStyleLbl="parChTrans1D2" presStyleIdx="3" presStyleCnt="5"/>
      <dgm:spPr/>
    </dgm:pt>
    <dgm:pt modelId="{20E5B4E6-31A5-6941-BFAD-0628B43BDDD9}" type="pres">
      <dgm:prSet presAssocID="{510E60D5-726B-4B49-AEDB-64FED6AA0E22}" presName="connTx" presStyleLbl="parChTrans1D2" presStyleIdx="3" presStyleCnt="5"/>
      <dgm:spPr/>
    </dgm:pt>
    <dgm:pt modelId="{7C21166C-5C6A-E242-9085-3D234629DAE6}" type="pres">
      <dgm:prSet presAssocID="{C0F95BEF-4E38-064D-A46E-B48D040C7F46}" presName="root2" presStyleCnt="0"/>
      <dgm:spPr/>
    </dgm:pt>
    <dgm:pt modelId="{B68BB5B3-03F0-1E4C-9A76-06AEAC8F6466}" type="pres">
      <dgm:prSet presAssocID="{C0F95BEF-4E38-064D-A46E-B48D040C7F46}" presName="LevelTwoTextNode" presStyleLbl="node2" presStyleIdx="3" presStyleCnt="5" custScaleX="196141">
        <dgm:presLayoutVars>
          <dgm:chPref val="3"/>
        </dgm:presLayoutVars>
      </dgm:prSet>
      <dgm:spPr/>
    </dgm:pt>
    <dgm:pt modelId="{62CAD8F6-36D4-D049-96C1-6D6BD558252A}" type="pres">
      <dgm:prSet presAssocID="{C0F95BEF-4E38-064D-A46E-B48D040C7F46}" presName="level3hierChild" presStyleCnt="0"/>
      <dgm:spPr/>
    </dgm:pt>
    <dgm:pt modelId="{15F3F202-D718-644B-AA85-D17EEF5BAEE6}" type="pres">
      <dgm:prSet presAssocID="{8FBFE4B0-4A71-C142-B9F7-7BF7603B4F91}" presName="conn2-1" presStyleLbl="parChTrans1D2" presStyleIdx="4" presStyleCnt="5"/>
      <dgm:spPr/>
    </dgm:pt>
    <dgm:pt modelId="{73634640-DD8D-624E-BD08-10C723FB4F51}" type="pres">
      <dgm:prSet presAssocID="{8FBFE4B0-4A71-C142-B9F7-7BF7603B4F91}" presName="connTx" presStyleLbl="parChTrans1D2" presStyleIdx="4" presStyleCnt="5"/>
      <dgm:spPr/>
    </dgm:pt>
    <dgm:pt modelId="{372DF028-3488-D348-9CCA-A29629858ADE}" type="pres">
      <dgm:prSet presAssocID="{ECD853A6-3FA0-E44F-8905-6AB4447DCCA5}" presName="root2" presStyleCnt="0"/>
      <dgm:spPr/>
    </dgm:pt>
    <dgm:pt modelId="{52055293-668D-0E4B-8C29-DDDEE3699756}" type="pres">
      <dgm:prSet presAssocID="{ECD853A6-3FA0-E44F-8905-6AB4447DCCA5}" presName="LevelTwoTextNode" presStyleLbl="node2" presStyleIdx="4" presStyleCnt="5" custScaleX="196181">
        <dgm:presLayoutVars>
          <dgm:chPref val="3"/>
        </dgm:presLayoutVars>
      </dgm:prSet>
      <dgm:spPr/>
    </dgm:pt>
    <dgm:pt modelId="{CBA45037-90E9-3B47-B81B-77BAA9BDF953}" type="pres">
      <dgm:prSet presAssocID="{ECD853A6-3FA0-E44F-8905-6AB4447DCCA5}" presName="level3hierChild" presStyleCnt="0"/>
      <dgm:spPr/>
    </dgm:pt>
  </dgm:ptLst>
  <dgm:cxnLst>
    <dgm:cxn modelId="{C7146906-76C7-6B49-892F-944AF42839EB}" type="presOf" srcId="{ECD853A6-3FA0-E44F-8905-6AB4447DCCA5}" destId="{52055293-668D-0E4B-8C29-DDDEE3699756}" srcOrd="0" destOrd="0" presId="urn:microsoft.com/office/officeart/2008/layout/HorizontalMultiLevelHierarchy"/>
    <dgm:cxn modelId="{D4DC5E0A-C6E8-D943-80C4-1CE7498C933C}" type="presOf" srcId="{5DF4F907-4D51-074A-BBDE-8E62BCFD584E}" destId="{CCFD7099-8261-0945-B1C7-5F99F884737E}" srcOrd="0" destOrd="0" presId="urn:microsoft.com/office/officeart/2008/layout/HorizontalMultiLevelHierarchy"/>
    <dgm:cxn modelId="{FD84F217-B6F2-6841-87E0-2559ED9C2543}" type="presOf" srcId="{510E60D5-726B-4B49-AEDB-64FED6AA0E22}" destId="{20E5B4E6-31A5-6941-BFAD-0628B43BDDD9}" srcOrd="1" destOrd="0" presId="urn:microsoft.com/office/officeart/2008/layout/HorizontalMultiLevelHierarchy"/>
    <dgm:cxn modelId="{9B443A33-E8EF-6949-A45A-980DC747098A}" type="presOf" srcId="{0B788002-4AFE-184D-B63B-F53958FDA837}" destId="{57634EE7-32D7-6A43-916E-69E66B899A94}" srcOrd="1" destOrd="0" presId="urn:microsoft.com/office/officeart/2008/layout/HorizontalMultiLevelHierarchy"/>
    <dgm:cxn modelId="{AEF0B743-9F34-7747-B865-D4BCCF22C913}" type="presOf" srcId="{510E60D5-726B-4B49-AEDB-64FED6AA0E22}" destId="{398C258E-7195-7249-839D-0F05B436E51F}" srcOrd="0" destOrd="0" presId="urn:microsoft.com/office/officeart/2008/layout/HorizontalMultiLevelHierarchy"/>
    <dgm:cxn modelId="{ED455F51-6295-6048-944F-1DF4DB047E40}" type="presOf" srcId="{C73081DB-4E8E-894C-811A-7B3B20827916}" destId="{8BF33AEC-FE29-594B-9BFA-1AC82ED670A1}" srcOrd="1" destOrd="0" presId="urn:microsoft.com/office/officeart/2008/layout/HorizontalMultiLevelHierarchy"/>
    <dgm:cxn modelId="{9520C753-5476-0140-AF16-65202CFFA999}" srcId="{C8470A1F-5D15-5543-B39B-E0517A1B5DED}" destId="{ECD853A6-3FA0-E44F-8905-6AB4447DCCA5}" srcOrd="4" destOrd="0" parTransId="{8FBFE4B0-4A71-C142-B9F7-7BF7603B4F91}" sibTransId="{2112920F-695C-7B46-A355-6F6F5C1C26E5}"/>
    <dgm:cxn modelId="{5C0B365D-85BA-7F43-801F-A95B516EFFFB}" type="presOf" srcId="{CF330812-876F-144F-ADCA-25D23A87729B}" destId="{E117C99F-9ADB-864F-8D4B-98DE25AD2288}" srcOrd="0" destOrd="0" presId="urn:microsoft.com/office/officeart/2008/layout/HorizontalMultiLevelHierarchy"/>
    <dgm:cxn modelId="{60E5C16E-1A86-3A43-889B-A88299982750}" type="presOf" srcId="{8FBFE4B0-4A71-C142-B9F7-7BF7603B4F91}" destId="{15F3F202-D718-644B-AA85-D17EEF5BAEE6}" srcOrd="0" destOrd="0" presId="urn:microsoft.com/office/officeart/2008/layout/HorizontalMultiLevelHierarchy"/>
    <dgm:cxn modelId="{097DC373-9F3B-4049-8BF6-32C860F9FEA1}" type="presOf" srcId="{C25E7AC5-EB4F-4744-B4D7-E71CD1DB1C82}" destId="{BD24D74B-B5E2-F94E-842B-163133E8BDDC}" srcOrd="1" destOrd="0" presId="urn:microsoft.com/office/officeart/2008/layout/HorizontalMultiLevelHierarchy"/>
    <dgm:cxn modelId="{49E42B74-DD88-F04A-B174-692B8305B230}" srcId="{C8470A1F-5D15-5543-B39B-E0517A1B5DED}" destId="{36E485A7-AF54-194E-8CDA-FFC60A042465}" srcOrd="1" destOrd="0" parTransId="{0B788002-4AFE-184D-B63B-F53958FDA837}" sibTransId="{D1BB4926-7330-AF42-A1B8-06CD58BD0FB0}"/>
    <dgm:cxn modelId="{30F3D97C-EF95-F54E-AB8E-526A3C6B17F1}" type="presOf" srcId="{36E485A7-AF54-194E-8CDA-FFC60A042465}" destId="{9AD2BAC4-40B2-8C42-8F8E-1BCE1B4057C2}" srcOrd="0" destOrd="0" presId="urn:microsoft.com/office/officeart/2008/layout/HorizontalMultiLevelHierarchy"/>
    <dgm:cxn modelId="{45C35A8D-3B7B-5C48-9D16-04576D44AFF6}" type="presOf" srcId="{5083EE40-3F14-A445-A394-E7AC66E72A7A}" destId="{3ACBDC09-C245-364A-8B04-8E12505F8A69}" srcOrd="0" destOrd="0" presId="urn:microsoft.com/office/officeart/2008/layout/HorizontalMultiLevelHierarchy"/>
    <dgm:cxn modelId="{7B923B8E-BBDD-5649-9D99-C060DCFE4158}" srcId="{CF330812-876F-144F-ADCA-25D23A87729B}" destId="{C8470A1F-5D15-5543-B39B-E0517A1B5DED}" srcOrd="0" destOrd="0" parTransId="{6E1C2B41-201A-004B-8004-131E7E25995E}" sibTransId="{420E9132-94E3-294B-92BF-1B8963E151B1}"/>
    <dgm:cxn modelId="{ED07CF90-D4F3-5E40-B8FD-1A95D29341EE}" type="presOf" srcId="{C25E7AC5-EB4F-4744-B4D7-E71CD1DB1C82}" destId="{15C0650C-3F05-384A-906A-C5728464A590}" srcOrd="0" destOrd="0" presId="urn:microsoft.com/office/officeart/2008/layout/HorizontalMultiLevelHierarchy"/>
    <dgm:cxn modelId="{83ECCB96-87D0-7945-A0B4-5E021D9E10EF}" type="presOf" srcId="{C8470A1F-5D15-5543-B39B-E0517A1B5DED}" destId="{EA08206D-C940-7942-B55D-DB8D96E54A11}" srcOrd="0" destOrd="0" presId="urn:microsoft.com/office/officeart/2008/layout/HorizontalMultiLevelHierarchy"/>
    <dgm:cxn modelId="{B7C2B997-CD1E-104D-AEDB-B437A9450F99}" type="presOf" srcId="{C0F95BEF-4E38-064D-A46E-B48D040C7F46}" destId="{B68BB5B3-03F0-1E4C-9A76-06AEAC8F6466}" srcOrd="0" destOrd="0" presId="urn:microsoft.com/office/officeart/2008/layout/HorizontalMultiLevelHierarchy"/>
    <dgm:cxn modelId="{70A91EA6-D141-0C41-A4C2-AFA4C6D66D2B}" type="presOf" srcId="{0B788002-4AFE-184D-B63B-F53958FDA837}" destId="{D281168F-1DAB-3848-B4E4-29E6726D036E}" srcOrd="0" destOrd="0" presId="urn:microsoft.com/office/officeart/2008/layout/HorizontalMultiLevelHierarchy"/>
    <dgm:cxn modelId="{2D3E68AF-AA4F-F148-A46F-77FD99A6388F}" srcId="{C8470A1F-5D15-5543-B39B-E0517A1B5DED}" destId="{C0F95BEF-4E38-064D-A46E-B48D040C7F46}" srcOrd="3" destOrd="0" parTransId="{510E60D5-726B-4B49-AEDB-64FED6AA0E22}" sibTransId="{BE136024-8C28-DD4B-AF10-0D414BCA1A1D}"/>
    <dgm:cxn modelId="{6C39D5B7-6C43-174A-8473-CE7D6F1C4510}" srcId="{C8470A1F-5D15-5543-B39B-E0517A1B5DED}" destId="{5083EE40-3F14-A445-A394-E7AC66E72A7A}" srcOrd="2" destOrd="0" parTransId="{C25E7AC5-EB4F-4744-B4D7-E71CD1DB1C82}" sibTransId="{A5100D5B-1399-254F-8FB2-2298FA02AE40}"/>
    <dgm:cxn modelId="{6704D3BB-A2E1-0041-8156-3D9E0721737F}" type="presOf" srcId="{8FBFE4B0-4A71-C142-B9F7-7BF7603B4F91}" destId="{73634640-DD8D-624E-BD08-10C723FB4F51}" srcOrd="1" destOrd="0" presId="urn:microsoft.com/office/officeart/2008/layout/HorizontalMultiLevelHierarchy"/>
    <dgm:cxn modelId="{B6D191C0-434A-D344-9588-2F4B53F010E6}" type="presOf" srcId="{C73081DB-4E8E-894C-811A-7B3B20827916}" destId="{D5F28AA3-07DC-6847-A63F-9CE0640257C5}" srcOrd="0" destOrd="0" presId="urn:microsoft.com/office/officeart/2008/layout/HorizontalMultiLevelHierarchy"/>
    <dgm:cxn modelId="{D814C7C4-62FA-8E48-8859-D0ACCDDCEBE6}" srcId="{C8470A1F-5D15-5543-B39B-E0517A1B5DED}" destId="{5DF4F907-4D51-074A-BBDE-8E62BCFD584E}" srcOrd="0" destOrd="0" parTransId="{C73081DB-4E8E-894C-811A-7B3B20827916}" sibTransId="{FEEBF97B-05BD-D344-80C7-B700AF600D69}"/>
    <dgm:cxn modelId="{7C32ADB4-F308-CB49-92E3-60B2ACF118E3}" type="presParOf" srcId="{E117C99F-9ADB-864F-8D4B-98DE25AD2288}" destId="{E15F7A9F-3AB0-5C47-A0E1-7BFDFDC54272}" srcOrd="0" destOrd="0" presId="urn:microsoft.com/office/officeart/2008/layout/HorizontalMultiLevelHierarchy"/>
    <dgm:cxn modelId="{F9110D61-4F78-EB4E-9D88-63DEAFE5DF38}" type="presParOf" srcId="{E15F7A9F-3AB0-5C47-A0E1-7BFDFDC54272}" destId="{EA08206D-C940-7942-B55D-DB8D96E54A11}" srcOrd="0" destOrd="0" presId="urn:microsoft.com/office/officeart/2008/layout/HorizontalMultiLevelHierarchy"/>
    <dgm:cxn modelId="{E2F70151-DA2C-DE4D-9AB1-673515039D3A}" type="presParOf" srcId="{E15F7A9F-3AB0-5C47-A0E1-7BFDFDC54272}" destId="{622F914F-47D1-8D42-98BB-4DD35DE866C4}" srcOrd="1" destOrd="0" presId="urn:microsoft.com/office/officeart/2008/layout/HorizontalMultiLevelHierarchy"/>
    <dgm:cxn modelId="{9898B000-711A-CA4E-A6CA-CBD3C5FF7C04}" type="presParOf" srcId="{622F914F-47D1-8D42-98BB-4DD35DE866C4}" destId="{D5F28AA3-07DC-6847-A63F-9CE0640257C5}" srcOrd="0" destOrd="0" presId="urn:microsoft.com/office/officeart/2008/layout/HorizontalMultiLevelHierarchy"/>
    <dgm:cxn modelId="{0C8664E1-4ADE-404B-BF87-84F11C23273D}" type="presParOf" srcId="{D5F28AA3-07DC-6847-A63F-9CE0640257C5}" destId="{8BF33AEC-FE29-594B-9BFA-1AC82ED670A1}" srcOrd="0" destOrd="0" presId="urn:microsoft.com/office/officeart/2008/layout/HorizontalMultiLevelHierarchy"/>
    <dgm:cxn modelId="{771BB306-8A2A-9048-AA39-7629C5726939}" type="presParOf" srcId="{622F914F-47D1-8D42-98BB-4DD35DE866C4}" destId="{9A5A9431-D215-3E46-805A-A3D50F9E5FB9}" srcOrd="1" destOrd="0" presId="urn:microsoft.com/office/officeart/2008/layout/HorizontalMultiLevelHierarchy"/>
    <dgm:cxn modelId="{8856C061-46CF-A240-8909-AB524EA0E4AE}" type="presParOf" srcId="{9A5A9431-D215-3E46-805A-A3D50F9E5FB9}" destId="{CCFD7099-8261-0945-B1C7-5F99F884737E}" srcOrd="0" destOrd="0" presId="urn:microsoft.com/office/officeart/2008/layout/HorizontalMultiLevelHierarchy"/>
    <dgm:cxn modelId="{142172D3-B35A-0742-A877-F1174212CD09}" type="presParOf" srcId="{9A5A9431-D215-3E46-805A-A3D50F9E5FB9}" destId="{4F0856B2-5671-3B4B-9E41-F934E7309F94}" srcOrd="1" destOrd="0" presId="urn:microsoft.com/office/officeart/2008/layout/HorizontalMultiLevelHierarchy"/>
    <dgm:cxn modelId="{3E820839-F58B-EB4A-931C-AC444CC529D8}" type="presParOf" srcId="{622F914F-47D1-8D42-98BB-4DD35DE866C4}" destId="{D281168F-1DAB-3848-B4E4-29E6726D036E}" srcOrd="2" destOrd="0" presId="urn:microsoft.com/office/officeart/2008/layout/HorizontalMultiLevelHierarchy"/>
    <dgm:cxn modelId="{FDBA46A1-A5CA-7044-9107-137229F1B01F}" type="presParOf" srcId="{D281168F-1DAB-3848-B4E4-29E6726D036E}" destId="{57634EE7-32D7-6A43-916E-69E66B899A94}" srcOrd="0" destOrd="0" presId="urn:microsoft.com/office/officeart/2008/layout/HorizontalMultiLevelHierarchy"/>
    <dgm:cxn modelId="{FC801A63-D97A-484B-8915-8B32D5A02732}" type="presParOf" srcId="{622F914F-47D1-8D42-98BB-4DD35DE866C4}" destId="{B2A5E42B-80F5-754C-A1E1-C9D8D44D0FFF}" srcOrd="3" destOrd="0" presId="urn:microsoft.com/office/officeart/2008/layout/HorizontalMultiLevelHierarchy"/>
    <dgm:cxn modelId="{23CDB473-6406-7240-97B9-3699C1282CF6}" type="presParOf" srcId="{B2A5E42B-80F5-754C-A1E1-C9D8D44D0FFF}" destId="{9AD2BAC4-40B2-8C42-8F8E-1BCE1B4057C2}" srcOrd="0" destOrd="0" presId="urn:microsoft.com/office/officeart/2008/layout/HorizontalMultiLevelHierarchy"/>
    <dgm:cxn modelId="{5C79C9F2-7F6F-944A-9B10-9F5D23497F7D}" type="presParOf" srcId="{B2A5E42B-80F5-754C-A1E1-C9D8D44D0FFF}" destId="{D9BA8853-514D-674D-B5C9-8E2D5752E49F}" srcOrd="1" destOrd="0" presId="urn:microsoft.com/office/officeart/2008/layout/HorizontalMultiLevelHierarchy"/>
    <dgm:cxn modelId="{8D1BA293-F934-BF42-9DEA-7BC8A2113902}" type="presParOf" srcId="{622F914F-47D1-8D42-98BB-4DD35DE866C4}" destId="{15C0650C-3F05-384A-906A-C5728464A590}" srcOrd="4" destOrd="0" presId="urn:microsoft.com/office/officeart/2008/layout/HorizontalMultiLevelHierarchy"/>
    <dgm:cxn modelId="{784603F3-605D-9448-9B82-ACA8C64E26D8}" type="presParOf" srcId="{15C0650C-3F05-384A-906A-C5728464A590}" destId="{BD24D74B-B5E2-F94E-842B-163133E8BDDC}" srcOrd="0" destOrd="0" presId="urn:microsoft.com/office/officeart/2008/layout/HorizontalMultiLevelHierarchy"/>
    <dgm:cxn modelId="{891727D4-03E3-4A49-B714-115BDE1D0001}" type="presParOf" srcId="{622F914F-47D1-8D42-98BB-4DD35DE866C4}" destId="{4B09C493-0472-F94F-9D43-344B82EF03D2}" srcOrd="5" destOrd="0" presId="urn:microsoft.com/office/officeart/2008/layout/HorizontalMultiLevelHierarchy"/>
    <dgm:cxn modelId="{6ABD3608-7809-B74E-9254-B84284699080}" type="presParOf" srcId="{4B09C493-0472-F94F-9D43-344B82EF03D2}" destId="{3ACBDC09-C245-364A-8B04-8E12505F8A69}" srcOrd="0" destOrd="0" presId="urn:microsoft.com/office/officeart/2008/layout/HorizontalMultiLevelHierarchy"/>
    <dgm:cxn modelId="{7FAC0BDC-4794-544D-BD43-085BE2D31D4A}" type="presParOf" srcId="{4B09C493-0472-F94F-9D43-344B82EF03D2}" destId="{6ED499FE-CA37-144E-B68C-E582BBF04E16}" srcOrd="1" destOrd="0" presId="urn:microsoft.com/office/officeart/2008/layout/HorizontalMultiLevelHierarchy"/>
    <dgm:cxn modelId="{4DC74038-49C6-2B44-825E-FC277FC9D518}" type="presParOf" srcId="{622F914F-47D1-8D42-98BB-4DD35DE866C4}" destId="{398C258E-7195-7249-839D-0F05B436E51F}" srcOrd="6" destOrd="0" presId="urn:microsoft.com/office/officeart/2008/layout/HorizontalMultiLevelHierarchy"/>
    <dgm:cxn modelId="{C50909D9-948E-004D-A7B9-6EB0F3F927EA}" type="presParOf" srcId="{398C258E-7195-7249-839D-0F05B436E51F}" destId="{20E5B4E6-31A5-6941-BFAD-0628B43BDDD9}" srcOrd="0" destOrd="0" presId="urn:microsoft.com/office/officeart/2008/layout/HorizontalMultiLevelHierarchy"/>
    <dgm:cxn modelId="{257CE201-0D3B-FA45-B740-5A7AFAEB764E}" type="presParOf" srcId="{622F914F-47D1-8D42-98BB-4DD35DE866C4}" destId="{7C21166C-5C6A-E242-9085-3D234629DAE6}" srcOrd="7" destOrd="0" presId="urn:microsoft.com/office/officeart/2008/layout/HorizontalMultiLevelHierarchy"/>
    <dgm:cxn modelId="{C47E7583-44D6-204A-8EE2-0FE34135BD60}" type="presParOf" srcId="{7C21166C-5C6A-E242-9085-3D234629DAE6}" destId="{B68BB5B3-03F0-1E4C-9A76-06AEAC8F6466}" srcOrd="0" destOrd="0" presId="urn:microsoft.com/office/officeart/2008/layout/HorizontalMultiLevelHierarchy"/>
    <dgm:cxn modelId="{D86BDC59-DD51-E448-9A5F-8B3AA82F07D1}" type="presParOf" srcId="{7C21166C-5C6A-E242-9085-3D234629DAE6}" destId="{62CAD8F6-36D4-D049-96C1-6D6BD558252A}" srcOrd="1" destOrd="0" presId="urn:microsoft.com/office/officeart/2008/layout/HorizontalMultiLevelHierarchy"/>
    <dgm:cxn modelId="{67129B07-E683-FA46-9EA4-57678194E927}" type="presParOf" srcId="{622F914F-47D1-8D42-98BB-4DD35DE866C4}" destId="{15F3F202-D718-644B-AA85-D17EEF5BAEE6}" srcOrd="8" destOrd="0" presId="urn:microsoft.com/office/officeart/2008/layout/HorizontalMultiLevelHierarchy"/>
    <dgm:cxn modelId="{74AF114A-4D2E-4240-AA10-CAFA429A3156}" type="presParOf" srcId="{15F3F202-D718-644B-AA85-D17EEF5BAEE6}" destId="{73634640-DD8D-624E-BD08-10C723FB4F51}" srcOrd="0" destOrd="0" presId="urn:microsoft.com/office/officeart/2008/layout/HorizontalMultiLevelHierarchy"/>
    <dgm:cxn modelId="{33FF812F-F0BD-D04A-A58D-FDFC119BD70D}" type="presParOf" srcId="{622F914F-47D1-8D42-98BB-4DD35DE866C4}" destId="{372DF028-3488-D348-9CCA-A29629858ADE}" srcOrd="9" destOrd="0" presId="urn:microsoft.com/office/officeart/2008/layout/HorizontalMultiLevelHierarchy"/>
    <dgm:cxn modelId="{17F4D1BC-2D7E-4D48-9B95-6F94D17D1273}" type="presParOf" srcId="{372DF028-3488-D348-9CCA-A29629858ADE}" destId="{52055293-668D-0E4B-8C29-DDDEE3699756}" srcOrd="0" destOrd="0" presId="urn:microsoft.com/office/officeart/2008/layout/HorizontalMultiLevelHierarchy"/>
    <dgm:cxn modelId="{CA452E39-7C32-3549-BAFE-9351E1B22C4C}" type="presParOf" srcId="{372DF028-3488-D348-9CCA-A29629858ADE}" destId="{CBA45037-90E9-3B47-B81B-77BAA9BDF95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235DB-DDD1-2845-AD61-4F2CA646DA9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6155A14-7630-F744-A9D1-911C18AE0EBC}">
      <dgm:prSet custT="1"/>
      <dgm:spPr/>
      <dgm:t>
        <a:bodyPr/>
        <a:lstStyle/>
        <a:p>
          <a:r>
            <a:rPr lang="it-IT" sz="1600" dirty="0"/>
            <a:t>mercato editoriale oligopolistico</a:t>
          </a:r>
        </a:p>
      </dgm:t>
    </dgm:pt>
    <dgm:pt modelId="{B9970EDC-27D7-024B-A7A1-53E974A06440}" type="parTrans" cxnId="{D2FF74E0-AB5D-1244-90BF-A4D7621A9032}">
      <dgm:prSet/>
      <dgm:spPr/>
      <dgm:t>
        <a:bodyPr/>
        <a:lstStyle/>
        <a:p>
          <a:endParaRPr lang="it-IT"/>
        </a:p>
      </dgm:t>
    </dgm:pt>
    <dgm:pt modelId="{5C82CBD1-6627-6E48-9EBB-AB864B36109D}" type="sibTrans" cxnId="{D2FF74E0-AB5D-1244-90BF-A4D7621A9032}">
      <dgm:prSet/>
      <dgm:spPr/>
      <dgm:t>
        <a:bodyPr/>
        <a:lstStyle/>
        <a:p>
          <a:endParaRPr lang="it-IT"/>
        </a:p>
      </dgm:t>
    </dgm:pt>
    <dgm:pt modelId="{F4E4D657-899E-8B49-9A79-996DDDED3563}" type="pres">
      <dgm:prSet presAssocID="{706235DB-DDD1-2845-AD61-4F2CA646DA9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9F3CDF6-9F46-FA40-846A-AE2DCEE3624B}" type="pres">
      <dgm:prSet presAssocID="{96155A14-7630-F744-A9D1-911C18AE0EBC}" presName="horFlow" presStyleCnt="0"/>
      <dgm:spPr/>
    </dgm:pt>
    <dgm:pt modelId="{C0771944-8AFA-3E48-BE34-3FCE2ED85CB1}" type="pres">
      <dgm:prSet presAssocID="{96155A14-7630-F744-A9D1-911C18AE0EBC}" presName="bigChev" presStyleLbl="node1" presStyleIdx="0" presStyleCnt="1" custScaleX="109107" custScaleY="92377" custLinFactNeighborX="6834" custLinFactNeighborY="-3593"/>
      <dgm:spPr/>
    </dgm:pt>
  </dgm:ptLst>
  <dgm:cxnLst>
    <dgm:cxn modelId="{E3ACF85C-E1F8-E548-B8A9-99410850F055}" type="presOf" srcId="{706235DB-DDD1-2845-AD61-4F2CA646DA9D}" destId="{F4E4D657-899E-8B49-9A79-996DDDED3563}" srcOrd="0" destOrd="0" presId="urn:microsoft.com/office/officeart/2005/8/layout/lProcess3"/>
    <dgm:cxn modelId="{A0B4CC96-B137-F849-B863-11B516CF21E5}" type="presOf" srcId="{96155A14-7630-F744-A9D1-911C18AE0EBC}" destId="{C0771944-8AFA-3E48-BE34-3FCE2ED85CB1}" srcOrd="0" destOrd="0" presId="urn:microsoft.com/office/officeart/2005/8/layout/lProcess3"/>
    <dgm:cxn modelId="{D2FF74E0-AB5D-1244-90BF-A4D7621A9032}" srcId="{706235DB-DDD1-2845-AD61-4F2CA646DA9D}" destId="{96155A14-7630-F744-A9D1-911C18AE0EBC}" srcOrd="0" destOrd="0" parTransId="{B9970EDC-27D7-024B-A7A1-53E974A06440}" sibTransId="{5C82CBD1-6627-6E48-9EBB-AB864B36109D}"/>
    <dgm:cxn modelId="{EAD914BF-9A62-AE49-B7D0-519194ADDDD6}" type="presParOf" srcId="{F4E4D657-899E-8B49-9A79-996DDDED3563}" destId="{69F3CDF6-9F46-FA40-846A-AE2DCEE3624B}" srcOrd="0" destOrd="0" presId="urn:microsoft.com/office/officeart/2005/8/layout/lProcess3"/>
    <dgm:cxn modelId="{B3130425-C5B7-8B43-9121-1ADBFC76AE84}" type="presParOf" srcId="{69F3CDF6-9F46-FA40-846A-AE2DCEE3624B}" destId="{C0771944-8AFA-3E48-BE34-3FCE2ED85CB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E19F5-28D8-0E47-9634-611E8365524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E2AAC3C-A63A-4048-988D-473D300E7849}">
      <dgm:prSet/>
      <dgm:spPr/>
      <dgm:t>
        <a:bodyPr/>
        <a:lstStyle/>
        <a:p>
          <a:r>
            <a:rPr lang="it-IT" dirty="0"/>
            <a:t>accesso aperto:  elemento chiave</a:t>
          </a:r>
        </a:p>
      </dgm:t>
    </dgm:pt>
    <dgm:pt modelId="{B9B38D3E-629E-694F-9B47-58D93A7E87F5}" type="sibTrans" cxnId="{87C09F42-8DBD-884F-8595-B2F366E320A3}">
      <dgm:prSet/>
      <dgm:spPr/>
      <dgm:t>
        <a:bodyPr/>
        <a:lstStyle/>
        <a:p>
          <a:endParaRPr lang="it-IT"/>
        </a:p>
      </dgm:t>
    </dgm:pt>
    <dgm:pt modelId="{594BBF3D-69A9-8D46-A066-52B94C1D1B1F}" type="parTrans" cxnId="{87C09F42-8DBD-884F-8595-B2F366E320A3}">
      <dgm:prSet/>
      <dgm:spPr/>
      <dgm:t>
        <a:bodyPr/>
        <a:lstStyle/>
        <a:p>
          <a:endParaRPr lang="it-IT"/>
        </a:p>
      </dgm:t>
    </dgm:pt>
    <dgm:pt modelId="{40E3AD80-AE28-A84E-BDAC-D66352AD6BA2}" type="pres">
      <dgm:prSet presAssocID="{169E19F5-28D8-0E47-9634-611E8365524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9B4222B-7497-D94C-891C-A02DD2DC88E1}" type="pres">
      <dgm:prSet presAssocID="{3E2AAC3C-A63A-4048-988D-473D300E7849}" presName="horFlow" presStyleCnt="0"/>
      <dgm:spPr/>
    </dgm:pt>
    <dgm:pt modelId="{D5BECF70-6B1E-AB4D-AE6C-E7F0025ACFE3}" type="pres">
      <dgm:prSet presAssocID="{3E2AAC3C-A63A-4048-988D-473D300E7849}" presName="bigChev" presStyleLbl="node1" presStyleIdx="0" presStyleCnt="1" custScaleX="113320" custLinFactNeighborX="-27299" custLinFactNeighborY="4186"/>
      <dgm:spPr/>
    </dgm:pt>
  </dgm:ptLst>
  <dgm:cxnLst>
    <dgm:cxn modelId="{87C09F42-8DBD-884F-8595-B2F366E320A3}" srcId="{169E19F5-28D8-0E47-9634-611E83655244}" destId="{3E2AAC3C-A63A-4048-988D-473D300E7849}" srcOrd="0" destOrd="0" parTransId="{594BBF3D-69A9-8D46-A066-52B94C1D1B1F}" sibTransId="{B9B38D3E-629E-694F-9B47-58D93A7E87F5}"/>
    <dgm:cxn modelId="{AA7285E4-8683-9243-A78E-FC69D033F560}" type="presOf" srcId="{169E19F5-28D8-0E47-9634-611E83655244}" destId="{40E3AD80-AE28-A84E-BDAC-D66352AD6BA2}" srcOrd="0" destOrd="0" presId="urn:microsoft.com/office/officeart/2005/8/layout/lProcess3"/>
    <dgm:cxn modelId="{D7E2BEFB-23B5-2C46-A13E-74B852764FB3}" type="presOf" srcId="{3E2AAC3C-A63A-4048-988D-473D300E7849}" destId="{D5BECF70-6B1E-AB4D-AE6C-E7F0025ACFE3}" srcOrd="0" destOrd="0" presId="urn:microsoft.com/office/officeart/2005/8/layout/lProcess3"/>
    <dgm:cxn modelId="{E9D91734-EA00-4149-80CA-79266F262101}" type="presParOf" srcId="{40E3AD80-AE28-A84E-BDAC-D66352AD6BA2}" destId="{89B4222B-7497-D94C-891C-A02DD2DC88E1}" srcOrd="0" destOrd="0" presId="urn:microsoft.com/office/officeart/2005/8/layout/lProcess3"/>
    <dgm:cxn modelId="{C6225677-292D-0F44-A65F-13DFEB26D344}" type="presParOf" srcId="{89B4222B-7497-D94C-891C-A02DD2DC88E1}" destId="{D5BECF70-6B1E-AB4D-AE6C-E7F0025ACFE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F9E1C3-0DD8-2B41-AC49-6752E050349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9EED29-8E8A-924F-8AA2-7B0317585515}">
      <dgm:prSet custT="1"/>
      <dgm:spPr/>
      <dgm:t>
        <a:bodyPr/>
        <a:lstStyle/>
        <a:p>
          <a:r>
            <a:rPr lang="it-IT" sz="2000" b="0" i="0" dirty="0"/>
            <a:t>breve digressione su Open Access…</a:t>
          </a:r>
          <a:endParaRPr lang="it-IT" sz="2000" dirty="0"/>
        </a:p>
      </dgm:t>
    </dgm:pt>
    <dgm:pt modelId="{94C03869-4F0C-974A-BAE0-0779436B452C}" type="parTrans" cxnId="{3D16A886-0EDA-5144-BB88-2B05E315BDB8}">
      <dgm:prSet/>
      <dgm:spPr/>
      <dgm:t>
        <a:bodyPr/>
        <a:lstStyle/>
        <a:p>
          <a:endParaRPr lang="it-IT"/>
        </a:p>
      </dgm:t>
    </dgm:pt>
    <dgm:pt modelId="{CB233C6C-36F8-3A45-BB59-40C198E0B3D0}" type="sibTrans" cxnId="{3D16A886-0EDA-5144-BB88-2B05E315BDB8}">
      <dgm:prSet/>
      <dgm:spPr/>
      <dgm:t>
        <a:bodyPr/>
        <a:lstStyle/>
        <a:p>
          <a:endParaRPr lang="it-IT"/>
        </a:p>
      </dgm:t>
    </dgm:pt>
    <dgm:pt modelId="{324F6109-1BDC-B643-B73D-67360536F4C7}" type="pres">
      <dgm:prSet presAssocID="{0EF9E1C3-0DD8-2B41-AC49-6752E050349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83ADD34-02EE-7947-910C-D76FB9BDEB35}" type="pres">
      <dgm:prSet presAssocID="{3A9EED29-8E8A-924F-8AA2-7B0317585515}" presName="horFlow" presStyleCnt="0"/>
      <dgm:spPr/>
    </dgm:pt>
    <dgm:pt modelId="{8E1EA492-5C1A-5546-A6B3-7B4C8A75EB7C}" type="pres">
      <dgm:prSet presAssocID="{3A9EED29-8E8A-924F-8AA2-7B0317585515}" presName="bigChev" presStyleLbl="node1" presStyleIdx="0" presStyleCnt="1" custScaleY="89441"/>
      <dgm:spPr/>
    </dgm:pt>
  </dgm:ptLst>
  <dgm:cxnLst>
    <dgm:cxn modelId="{4229942E-1094-CF4E-A583-E7D53EE4FF95}" type="presOf" srcId="{3A9EED29-8E8A-924F-8AA2-7B0317585515}" destId="{8E1EA492-5C1A-5546-A6B3-7B4C8A75EB7C}" srcOrd="0" destOrd="0" presId="urn:microsoft.com/office/officeart/2005/8/layout/lProcess3"/>
    <dgm:cxn modelId="{568CAE3A-3B53-024A-BCA4-10ADE60EA16D}" type="presOf" srcId="{0EF9E1C3-0DD8-2B41-AC49-6752E050349E}" destId="{324F6109-1BDC-B643-B73D-67360536F4C7}" srcOrd="0" destOrd="0" presId="urn:microsoft.com/office/officeart/2005/8/layout/lProcess3"/>
    <dgm:cxn modelId="{3D16A886-0EDA-5144-BB88-2B05E315BDB8}" srcId="{0EF9E1C3-0DD8-2B41-AC49-6752E050349E}" destId="{3A9EED29-8E8A-924F-8AA2-7B0317585515}" srcOrd="0" destOrd="0" parTransId="{94C03869-4F0C-974A-BAE0-0779436B452C}" sibTransId="{CB233C6C-36F8-3A45-BB59-40C198E0B3D0}"/>
    <dgm:cxn modelId="{705057DF-807A-2745-AF6F-30C88F042F91}" type="presParOf" srcId="{324F6109-1BDC-B643-B73D-67360536F4C7}" destId="{183ADD34-02EE-7947-910C-D76FB9BDEB35}" srcOrd="0" destOrd="0" presId="urn:microsoft.com/office/officeart/2005/8/layout/lProcess3"/>
    <dgm:cxn modelId="{C34658D6-89F1-F247-B1DE-0E16A914F0ED}" type="presParOf" srcId="{183ADD34-02EE-7947-910C-D76FB9BDEB35}" destId="{8E1EA492-5C1A-5546-A6B3-7B4C8A75EB7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CDA26B-BF79-7547-BE51-52FCD9E79BA0}" type="doc">
      <dgm:prSet loTypeId="urn:microsoft.com/office/officeart/2005/8/layout/radial4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897B60-3695-B24D-B5D5-C77DA71907C6}">
      <dgm:prSet phldrT="[Text]"/>
      <dgm:spPr/>
      <dgm:t>
        <a:bodyPr/>
        <a:lstStyle/>
        <a:p>
          <a:r>
            <a:rPr lang="en-US" dirty="0" err="1"/>
            <a:t>enormi</a:t>
          </a:r>
          <a:r>
            <a:rPr lang="en-US" dirty="0"/>
            <a:t> </a:t>
          </a:r>
          <a:r>
            <a:rPr lang="en-US" dirty="0" err="1"/>
            <a:t>utili</a:t>
          </a:r>
          <a:endParaRPr lang="en-US" dirty="0"/>
        </a:p>
      </dgm:t>
    </dgm:pt>
    <dgm:pt modelId="{1F091A21-DF72-BE44-AE9F-4FD3883EBEF2}" type="parTrans" cxnId="{CA32471E-8745-CA42-9DAC-9AA970BD02A1}">
      <dgm:prSet/>
      <dgm:spPr/>
      <dgm:t>
        <a:bodyPr/>
        <a:lstStyle/>
        <a:p>
          <a:endParaRPr lang="en-US"/>
        </a:p>
      </dgm:t>
    </dgm:pt>
    <dgm:pt modelId="{475E8165-4521-F64D-8799-CE23FD13D581}" type="sibTrans" cxnId="{CA32471E-8745-CA42-9DAC-9AA970BD02A1}">
      <dgm:prSet/>
      <dgm:spPr/>
      <dgm:t>
        <a:bodyPr/>
        <a:lstStyle/>
        <a:p>
          <a:endParaRPr lang="en-US"/>
        </a:p>
      </dgm:t>
    </dgm:pt>
    <dgm:pt modelId="{792AE27C-2992-A74D-B2D2-D406C185880D}">
      <dgm:prSet phldrT="[Text]"/>
      <dgm:spPr/>
      <dgm:t>
        <a:bodyPr/>
        <a:lstStyle/>
        <a:p>
          <a:r>
            <a:rPr lang="en-US" b="1" dirty="0" err="1"/>
            <a:t>nessun</a:t>
          </a:r>
          <a:r>
            <a:rPr lang="en-US" b="1" dirty="0"/>
            <a:t> </a:t>
          </a:r>
          <a:r>
            <a:rPr lang="en-US" b="1" dirty="0" err="1"/>
            <a:t>pagamento</a:t>
          </a:r>
          <a:r>
            <a:rPr lang="en-US" b="1" dirty="0"/>
            <a:t> di royalty </a:t>
          </a:r>
          <a:r>
            <a:rPr lang="en-US" b="1" dirty="0" err="1"/>
            <a:t>agli</a:t>
          </a:r>
          <a:r>
            <a:rPr lang="en-US" b="1" dirty="0"/>
            <a:t> </a:t>
          </a:r>
          <a:r>
            <a:rPr lang="en-US" b="1" dirty="0" err="1"/>
            <a:t>autori</a:t>
          </a:r>
          <a:endParaRPr lang="en-US" dirty="0"/>
        </a:p>
      </dgm:t>
    </dgm:pt>
    <dgm:pt modelId="{4591118E-19AB-024C-8402-3D90D522799F}" type="parTrans" cxnId="{35EE617E-C2AB-4743-8CF8-47953C7D50A5}">
      <dgm:prSet/>
      <dgm:spPr/>
      <dgm:t>
        <a:bodyPr/>
        <a:lstStyle/>
        <a:p>
          <a:endParaRPr lang="en-US"/>
        </a:p>
      </dgm:t>
    </dgm:pt>
    <dgm:pt modelId="{14464949-5A69-4745-981C-36CEF7F5C6C7}" type="sibTrans" cxnId="{35EE617E-C2AB-4743-8CF8-47953C7D50A5}">
      <dgm:prSet/>
      <dgm:spPr/>
      <dgm:t>
        <a:bodyPr/>
        <a:lstStyle/>
        <a:p>
          <a:endParaRPr lang="en-US"/>
        </a:p>
      </dgm:t>
    </dgm:pt>
    <dgm:pt modelId="{944B76BC-DAF9-144E-BA84-FD0C2BC7F526}">
      <dgm:prSet phldrT="[Text]"/>
      <dgm:spPr/>
      <dgm:t>
        <a:bodyPr/>
        <a:lstStyle/>
        <a:p>
          <a:r>
            <a:rPr lang="en-US" b="1" dirty="0" err="1"/>
            <a:t>nessun</a:t>
          </a:r>
          <a:r>
            <a:rPr lang="en-US" b="1" dirty="0"/>
            <a:t> </a:t>
          </a:r>
          <a:r>
            <a:rPr lang="en-US" b="1" dirty="0" err="1"/>
            <a:t>compenso</a:t>
          </a:r>
          <a:r>
            <a:rPr lang="en-US" b="1" dirty="0"/>
            <a:t> </a:t>
          </a:r>
          <a:r>
            <a:rPr lang="en-US" b="1" dirty="0" err="1"/>
            <a:t>ai</a:t>
          </a:r>
          <a:r>
            <a:rPr lang="en-US" b="1" dirty="0"/>
            <a:t> peer reviewers</a:t>
          </a:r>
          <a:endParaRPr lang="en-US" dirty="0"/>
        </a:p>
      </dgm:t>
    </dgm:pt>
    <dgm:pt modelId="{49E0A6E5-7376-4348-A1AD-84E3997289E7}" type="parTrans" cxnId="{483AB969-53BC-AD42-92B3-C9951A915348}">
      <dgm:prSet/>
      <dgm:spPr/>
      <dgm:t>
        <a:bodyPr/>
        <a:lstStyle/>
        <a:p>
          <a:endParaRPr lang="en-US"/>
        </a:p>
      </dgm:t>
    </dgm:pt>
    <dgm:pt modelId="{851B9859-6766-9C4D-972C-2E28AE3884AB}" type="sibTrans" cxnId="{483AB969-53BC-AD42-92B3-C9951A915348}">
      <dgm:prSet/>
      <dgm:spPr/>
      <dgm:t>
        <a:bodyPr/>
        <a:lstStyle/>
        <a:p>
          <a:endParaRPr lang="en-US"/>
        </a:p>
      </dgm:t>
    </dgm:pt>
    <dgm:pt modelId="{1B373387-05E2-DB4B-A915-101064D893D3}" type="pres">
      <dgm:prSet presAssocID="{1ACDA26B-BF79-7547-BE51-52FCD9E79BA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F702C1-BE19-CB4C-BD46-5B272C5F579D}" type="pres">
      <dgm:prSet presAssocID="{0E897B60-3695-B24D-B5D5-C77DA71907C6}" presName="centerShape" presStyleLbl="node0" presStyleIdx="0" presStyleCnt="1"/>
      <dgm:spPr/>
    </dgm:pt>
    <dgm:pt modelId="{2BD59BE2-9542-9949-BB85-095A288DDCF8}" type="pres">
      <dgm:prSet presAssocID="{4591118E-19AB-024C-8402-3D90D522799F}" presName="parTrans" presStyleLbl="bgSibTrans2D1" presStyleIdx="0" presStyleCnt="2"/>
      <dgm:spPr/>
    </dgm:pt>
    <dgm:pt modelId="{2B5A5C8E-7930-7748-AAA6-D4AA7FFA6108}" type="pres">
      <dgm:prSet presAssocID="{792AE27C-2992-A74D-B2D2-D406C185880D}" presName="node" presStyleLbl="node1" presStyleIdx="0" presStyleCnt="2">
        <dgm:presLayoutVars>
          <dgm:bulletEnabled val="1"/>
        </dgm:presLayoutVars>
      </dgm:prSet>
      <dgm:spPr/>
    </dgm:pt>
    <dgm:pt modelId="{59693C36-1929-EF41-8C1C-47645AB5B960}" type="pres">
      <dgm:prSet presAssocID="{49E0A6E5-7376-4348-A1AD-84E3997289E7}" presName="parTrans" presStyleLbl="bgSibTrans2D1" presStyleIdx="1" presStyleCnt="2"/>
      <dgm:spPr/>
    </dgm:pt>
    <dgm:pt modelId="{F952D937-5FBA-154F-99E5-5EB1A271DD26}" type="pres">
      <dgm:prSet presAssocID="{944B76BC-DAF9-144E-BA84-FD0C2BC7F526}" presName="node" presStyleLbl="node1" presStyleIdx="1" presStyleCnt="2">
        <dgm:presLayoutVars>
          <dgm:bulletEnabled val="1"/>
        </dgm:presLayoutVars>
      </dgm:prSet>
      <dgm:spPr/>
    </dgm:pt>
  </dgm:ptLst>
  <dgm:cxnLst>
    <dgm:cxn modelId="{CA32471E-8745-CA42-9DAC-9AA970BD02A1}" srcId="{1ACDA26B-BF79-7547-BE51-52FCD9E79BA0}" destId="{0E897B60-3695-B24D-B5D5-C77DA71907C6}" srcOrd="0" destOrd="0" parTransId="{1F091A21-DF72-BE44-AE9F-4FD3883EBEF2}" sibTransId="{475E8165-4521-F64D-8799-CE23FD13D581}"/>
    <dgm:cxn modelId="{C29E4A2E-1091-184F-B200-069BF1A03F47}" type="presOf" srcId="{0E897B60-3695-B24D-B5D5-C77DA71907C6}" destId="{4CF702C1-BE19-CB4C-BD46-5B272C5F579D}" srcOrd="0" destOrd="0" presId="urn:microsoft.com/office/officeart/2005/8/layout/radial4"/>
    <dgm:cxn modelId="{A6CC8738-B8F5-1840-AAF0-AEDC94CAA1DE}" type="presOf" srcId="{792AE27C-2992-A74D-B2D2-D406C185880D}" destId="{2B5A5C8E-7930-7748-AAA6-D4AA7FFA6108}" srcOrd="0" destOrd="0" presId="urn:microsoft.com/office/officeart/2005/8/layout/radial4"/>
    <dgm:cxn modelId="{BDB84D53-0BF1-4F47-AE97-764579D13870}" type="presOf" srcId="{49E0A6E5-7376-4348-A1AD-84E3997289E7}" destId="{59693C36-1929-EF41-8C1C-47645AB5B960}" srcOrd="0" destOrd="0" presId="urn:microsoft.com/office/officeart/2005/8/layout/radial4"/>
    <dgm:cxn modelId="{483AB969-53BC-AD42-92B3-C9951A915348}" srcId="{0E897B60-3695-B24D-B5D5-C77DA71907C6}" destId="{944B76BC-DAF9-144E-BA84-FD0C2BC7F526}" srcOrd="1" destOrd="0" parTransId="{49E0A6E5-7376-4348-A1AD-84E3997289E7}" sibTransId="{851B9859-6766-9C4D-972C-2E28AE3884AB}"/>
    <dgm:cxn modelId="{907BC86A-3221-A348-94E7-079A2CFCF725}" type="presOf" srcId="{4591118E-19AB-024C-8402-3D90D522799F}" destId="{2BD59BE2-9542-9949-BB85-095A288DDCF8}" srcOrd="0" destOrd="0" presId="urn:microsoft.com/office/officeart/2005/8/layout/radial4"/>
    <dgm:cxn modelId="{35EE617E-C2AB-4743-8CF8-47953C7D50A5}" srcId="{0E897B60-3695-B24D-B5D5-C77DA71907C6}" destId="{792AE27C-2992-A74D-B2D2-D406C185880D}" srcOrd="0" destOrd="0" parTransId="{4591118E-19AB-024C-8402-3D90D522799F}" sibTransId="{14464949-5A69-4745-981C-36CEF7F5C6C7}"/>
    <dgm:cxn modelId="{5DEC3CF4-4101-6846-8A7F-03DE27954B6F}" type="presOf" srcId="{1ACDA26B-BF79-7547-BE51-52FCD9E79BA0}" destId="{1B373387-05E2-DB4B-A915-101064D893D3}" srcOrd="0" destOrd="0" presId="urn:microsoft.com/office/officeart/2005/8/layout/radial4"/>
    <dgm:cxn modelId="{42ECFEF7-89D8-9244-8613-B284185C1DB4}" type="presOf" srcId="{944B76BC-DAF9-144E-BA84-FD0C2BC7F526}" destId="{F952D937-5FBA-154F-99E5-5EB1A271DD26}" srcOrd="0" destOrd="0" presId="urn:microsoft.com/office/officeart/2005/8/layout/radial4"/>
    <dgm:cxn modelId="{CED22318-6AE0-4844-87EC-786773E1DB31}" type="presParOf" srcId="{1B373387-05E2-DB4B-A915-101064D893D3}" destId="{4CF702C1-BE19-CB4C-BD46-5B272C5F579D}" srcOrd="0" destOrd="0" presId="urn:microsoft.com/office/officeart/2005/8/layout/radial4"/>
    <dgm:cxn modelId="{63385C28-7CC6-5741-96CD-7D64A9A98382}" type="presParOf" srcId="{1B373387-05E2-DB4B-A915-101064D893D3}" destId="{2BD59BE2-9542-9949-BB85-095A288DDCF8}" srcOrd="1" destOrd="0" presId="urn:microsoft.com/office/officeart/2005/8/layout/radial4"/>
    <dgm:cxn modelId="{F4B8D11E-A6A3-0C42-BE31-1F717C6F3AC5}" type="presParOf" srcId="{1B373387-05E2-DB4B-A915-101064D893D3}" destId="{2B5A5C8E-7930-7748-AAA6-D4AA7FFA6108}" srcOrd="2" destOrd="0" presId="urn:microsoft.com/office/officeart/2005/8/layout/radial4"/>
    <dgm:cxn modelId="{736582B5-9F1C-D649-8F5D-35A7A8A9A11F}" type="presParOf" srcId="{1B373387-05E2-DB4B-A915-101064D893D3}" destId="{59693C36-1929-EF41-8C1C-47645AB5B960}" srcOrd="3" destOrd="0" presId="urn:microsoft.com/office/officeart/2005/8/layout/radial4"/>
    <dgm:cxn modelId="{588FCB7C-3830-C346-8D13-9D01D1EC38A7}" type="presParOf" srcId="{1B373387-05E2-DB4B-A915-101064D893D3}" destId="{F952D937-5FBA-154F-99E5-5EB1A271DD2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CBE51-EF0A-734A-94D2-3FD7E19AD0E5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EB17DEC3-3EF7-1742-8B1F-80A5728F9C40}">
      <dgm:prSet phldrT="[Text]" custT="1"/>
      <dgm:spPr/>
      <dgm:t>
        <a:bodyPr/>
        <a:lstStyle/>
        <a:p>
          <a:r>
            <a:rPr lang="en-US" sz="1800" b="0" dirty="0"/>
            <a:t>2007 joins SCOAP3</a:t>
          </a:r>
        </a:p>
      </dgm:t>
    </dgm:pt>
    <dgm:pt modelId="{BAE539DA-580C-5046-9084-B3DA782F373B}" type="parTrans" cxnId="{88132D9C-A933-994B-8216-A7FC62C8F380}">
      <dgm:prSet/>
      <dgm:spPr/>
      <dgm:t>
        <a:bodyPr/>
        <a:lstStyle/>
        <a:p>
          <a:endParaRPr lang="en-US"/>
        </a:p>
      </dgm:t>
    </dgm:pt>
    <dgm:pt modelId="{A3F21635-78FF-4E43-8B3B-FA3595679DF7}" type="sibTrans" cxnId="{88132D9C-A933-994B-8216-A7FC62C8F380}">
      <dgm:prSet/>
      <dgm:spPr/>
      <dgm:t>
        <a:bodyPr/>
        <a:lstStyle/>
        <a:p>
          <a:endParaRPr lang="en-US"/>
        </a:p>
      </dgm:t>
    </dgm:pt>
    <dgm:pt modelId="{C8DA6B7D-3B55-0F49-8BB8-4D5E9D82492C}">
      <dgm:prSet phldrT="[Text]" custT="1"/>
      <dgm:spPr/>
      <dgm:t>
        <a:bodyPr/>
        <a:lstStyle/>
        <a:p>
          <a:r>
            <a:rPr lang="en-US" sz="1800" b="0" dirty="0"/>
            <a:t>2013 signs </a:t>
          </a:r>
          <a:r>
            <a:rPr lang="en-US" sz="1800" b="0" dirty="0" err="1"/>
            <a:t>MedOAnet</a:t>
          </a:r>
          <a:r>
            <a:rPr lang="en-US" sz="1800" b="0" dirty="0"/>
            <a:t> position paper in Rome</a:t>
          </a:r>
        </a:p>
      </dgm:t>
    </dgm:pt>
    <dgm:pt modelId="{C3C506D4-FAB0-3145-BB1A-3272CAFA1C80}" type="parTrans" cxnId="{2A0FBF42-0FC4-FF4C-9C75-B716FCF37FEB}">
      <dgm:prSet/>
      <dgm:spPr/>
      <dgm:t>
        <a:bodyPr/>
        <a:lstStyle/>
        <a:p>
          <a:endParaRPr lang="en-US"/>
        </a:p>
      </dgm:t>
    </dgm:pt>
    <dgm:pt modelId="{E917940A-7579-1A47-99E1-BD88EFCC5765}" type="sibTrans" cxnId="{2A0FBF42-0FC4-FF4C-9C75-B716FCF37FEB}">
      <dgm:prSet/>
      <dgm:spPr/>
      <dgm:t>
        <a:bodyPr/>
        <a:lstStyle/>
        <a:p>
          <a:endParaRPr lang="en-US"/>
        </a:p>
      </dgm:t>
    </dgm:pt>
    <dgm:pt modelId="{87B98CDF-82BF-6E46-931F-47646BA369DB}">
      <dgm:prSet phldrT="[Text]" custT="1"/>
      <dgm:spPr/>
      <dgm:t>
        <a:bodyPr/>
        <a:lstStyle/>
        <a:p>
          <a:r>
            <a:rPr lang="en-US" sz="2000" b="0" dirty="0"/>
            <a:t>2014 signs Messina declaration 2.0 </a:t>
          </a:r>
        </a:p>
      </dgm:t>
    </dgm:pt>
    <dgm:pt modelId="{050D2F74-E92B-8246-9869-A408288B3754}" type="parTrans" cxnId="{5589A0B3-4F1B-1B45-96D0-7989AFACDED6}">
      <dgm:prSet/>
      <dgm:spPr/>
      <dgm:t>
        <a:bodyPr/>
        <a:lstStyle/>
        <a:p>
          <a:endParaRPr lang="en-US"/>
        </a:p>
      </dgm:t>
    </dgm:pt>
    <dgm:pt modelId="{5660EE15-6F19-734E-B9F6-A1A2BA7537D4}" type="sibTrans" cxnId="{5589A0B3-4F1B-1B45-96D0-7989AFACDED6}">
      <dgm:prSet/>
      <dgm:spPr/>
      <dgm:t>
        <a:bodyPr/>
        <a:lstStyle/>
        <a:p>
          <a:endParaRPr lang="en-US"/>
        </a:p>
      </dgm:t>
    </dgm:pt>
    <dgm:pt modelId="{2FBF3EDA-4029-264C-AB8A-853416649AFF}">
      <dgm:prSet custT="1"/>
      <dgm:spPr/>
      <dgm:t>
        <a:bodyPr/>
        <a:lstStyle/>
        <a:p>
          <a:r>
            <a:rPr lang="it-IT" sz="1800" b="0" dirty="0">
              <a:latin typeface="Calibri" charset="0"/>
            </a:rPr>
            <a:t>2008 </a:t>
          </a:r>
          <a:r>
            <a:rPr lang="it-IT" sz="1800" b="0" dirty="0" err="1">
              <a:latin typeface="Calibri" charset="0"/>
            </a:rPr>
            <a:t>signs</a:t>
          </a:r>
          <a:r>
            <a:rPr lang="it-IT" sz="1800" b="0" dirty="0">
              <a:latin typeface="Calibri" charset="0"/>
            </a:rPr>
            <a:t> </a:t>
          </a:r>
          <a:r>
            <a:rPr lang="it-IT" sz="1800" b="0" dirty="0" err="1">
              <a:latin typeface="Calibri" charset="0"/>
            </a:rPr>
            <a:t>Berlin</a:t>
          </a:r>
          <a:r>
            <a:rPr lang="it-IT" sz="1800" b="0" dirty="0">
              <a:latin typeface="Calibri" charset="0"/>
            </a:rPr>
            <a:t> </a:t>
          </a:r>
          <a:r>
            <a:rPr lang="it-IT" sz="1800" b="0" dirty="0" err="1">
              <a:latin typeface="Calibri" charset="0"/>
            </a:rPr>
            <a:t>declaration</a:t>
          </a:r>
          <a:endParaRPr lang="en-US" sz="1800" b="0" dirty="0"/>
        </a:p>
      </dgm:t>
    </dgm:pt>
    <dgm:pt modelId="{4615176B-C3EE-4441-BE52-651FCF0177D3}" type="parTrans" cxnId="{D04AA4D0-D1FC-8A44-8267-6FDB5D16C622}">
      <dgm:prSet/>
      <dgm:spPr/>
      <dgm:t>
        <a:bodyPr/>
        <a:lstStyle/>
        <a:p>
          <a:endParaRPr lang="en-US"/>
        </a:p>
      </dgm:t>
    </dgm:pt>
    <dgm:pt modelId="{46EE764F-286B-BD47-B762-2101D2062B9F}" type="sibTrans" cxnId="{D04AA4D0-D1FC-8A44-8267-6FDB5D16C622}">
      <dgm:prSet/>
      <dgm:spPr/>
      <dgm:t>
        <a:bodyPr/>
        <a:lstStyle/>
        <a:p>
          <a:endParaRPr lang="en-US"/>
        </a:p>
      </dgm:t>
    </dgm:pt>
    <dgm:pt modelId="{648DFCD9-593C-F840-8A0A-22C20836137A}">
      <dgm:prSet custT="1"/>
      <dgm:spPr/>
      <dgm:t>
        <a:bodyPr/>
        <a:lstStyle/>
        <a:p>
          <a:r>
            <a:rPr lang="en-US" sz="1800" b="0" dirty="0"/>
            <a:t>2010 signs Granada declaration</a:t>
          </a:r>
        </a:p>
      </dgm:t>
    </dgm:pt>
    <dgm:pt modelId="{C6E83B6B-2E37-C747-A19F-C2E88F53FEBA}" type="parTrans" cxnId="{2DC8768F-1F20-7842-836A-5AAF94B666FC}">
      <dgm:prSet/>
      <dgm:spPr/>
      <dgm:t>
        <a:bodyPr/>
        <a:lstStyle/>
        <a:p>
          <a:endParaRPr lang="en-US"/>
        </a:p>
      </dgm:t>
    </dgm:pt>
    <dgm:pt modelId="{DDE4BF49-B4CE-3740-9633-07275FBB2270}" type="sibTrans" cxnId="{2DC8768F-1F20-7842-836A-5AAF94B666FC}">
      <dgm:prSet/>
      <dgm:spPr/>
      <dgm:t>
        <a:bodyPr/>
        <a:lstStyle/>
        <a:p>
          <a:endParaRPr lang="en-US"/>
        </a:p>
      </dgm:t>
    </dgm:pt>
    <dgm:pt modelId="{F6BDC028-3F60-5E40-A9D5-4CFF35AC6C29}">
      <dgm:prSet phldrT="[Text]" custT="1"/>
      <dgm:spPr/>
      <dgm:t>
        <a:bodyPr/>
        <a:lstStyle/>
        <a:p>
          <a:endParaRPr lang="en-US" dirty="0"/>
        </a:p>
      </dgm:t>
    </dgm:pt>
    <dgm:pt modelId="{B59CCB45-EF3D-C845-B6F0-AA851B88246D}" type="parTrans" cxnId="{5B22E5A2-21B7-5B46-9D31-F3870CE6EFC0}">
      <dgm:prSet/>
      <dgm:spPr/>
      <dgm:t>
        <a:bodyPr/>
        <a:lstStyle/>
        <a:p>
          <a:endParaRPr lang="en-US"/>
        </a:p>
      </dgm:t>
    </dgm:pt>
    <dgm:pt modelId="{8BB3CB9E-2D3A-E643-A674-4B7A382583B1}" type="sibTrans" cxnId="{5B22E5A2-21B7-5B46-9D31-F3870CE6EFC0}">
      <dgm:prSet/>
      <dgm:spPr/>
      <dgm:t>
        <a:bodyPr/>
        <a:lstStyle/>
        <a:p>
          <a:endParaRPr lang="en-US"/>
        </a:p>
      </dgm:t>
    </dgm:pt>
    <dgm:pt modelId="{ADA56743-544E-044B-8D9B-D1606CF5E6E9}" type="pres">
      <dgm:prSet presAssocID="{EF1CBE51-EF0A-734A-94D2-3FD7E19AD0E5}" presName="arrowDiagram" presStyleCnt="0">
        <dgm:presLayoutVars>
          <dgm:chMax val="5"/>
          <dgm:dir/>
          <dgm:resizeHandles val="exact"/>
        </dgm:presLayoutVars>
      </dgm:prSet>
      <dgm:spPr/>
    </dgm:pt>
    <dgm:pt modelId="{6E952380-72E5-E54C-8726-95C48B33A823}" type="pres">
      <dgm:prSet presAssocID="{EF1CBE51-EF0A-734A-94D2-3FD7E19AD0E5}" presName="arrow" presStyleLbl="bgShp" presStyleIdx="0" presStyleCnt="1"/>
      <dgm:spPr/>
    </dgm:pt>
    <dgm:pt modelId="{6E099763-4356-8449-9DE4-312AA71DB76E}" type="pres">
      <dgm:prSet presAssocID="{EF1CBE51-EF0A-734A-94D2-3FD7E19AD0E5}" presName="arrowDiagram5" presStyleCnt="0"/>
      <dgm:spPr/>
    </dgm:pt>
    <dgm:pt modelId="{C70EA153-5D24-A944-A259-19AF78537BAA}" type="pres">
      <dgm:prSet presAssocID="{EB17DEC3-3EF7-1742-8B1F-80A5728F9C40}" presName="bullet5a" presStyleLbl="node1" presStyleIdx="0" presStyleCnt="5"/>
      <dgm:spPr/>
    </dgm:pt>
    <dgm:pt modelId="{4D78B4A7-51FC-A341-9873-6E8D183DF879}" type="pres">
      <dgm:prSet presAssocID="{EB17DEC3-3EF7-1742-8B1F-80A5728F9C40}" presName="textBox5a" presStyleLbl="revTx" presStyleIdx="0" presStyleCnt="5" custScaleX="383361">
        <dgm:presLayoutVars>
          <dgm:bulletEnabled val="1"/>
        </dgm:presLayoutVars>
      </dgm:prSet>
      <dgm:spPr/>
    </dgm:pt>
    <dgm:pt modelId="{80B8470D-477E-544A-84A4-2B5EFD68C2DF}" type="pres">
      <dgm:prSet presAssocID="{2FBF3EDA-4029-264C-AB8A-853416649AFF}" presName="bullet5b" presStyleLbl="node1" presStyleIdx="1" presStyleCnt="5"/>
      <dgm:spPr/>
    </dgm:pt>
    <dgm:pt modelId="{0BAFFC7E-CBBC-7849-AE29-65BDF0A684CA}" type="pres">
      <dgm:prSet presAssocID="{2FBF3EDA-4029-264C-AB8A-853416649AFF}" presName="textBox5b" presStyleLbl="revTx" presStyleIdx="1" presStyleCnt="5" custScaleX="453791" custLinFactNeighborX="3499" custLinFactNeighborY="8819">
        <dgm:presLayoutVars>
          <dgm:bulletEnabled val="1"/>
        </dgm:presLayoutVars>
      </dgm:prSet>
      <dgm:spPr/>
    </dgm:pt>
    <dgm:pt modelId="{0C4A2D1D-B402-FB41-A38C-CC93916CD6A3}" type="pres">
      <dgm:prSet presAssocID="{648DFCD9-593C-F840-8A0A-22C20836137A}" presName="bullet5c" presStyleLbl="node1" presStyleIdx="2" presStyleCnt="5"/>
      <dgm:spPr/>
    </dgm:pt>
    <dgm:pt modelId="{8CAF8E57-67B3-804B-B72D-F17F508FB548}" type="pres">
      <dgm:prSet presAssocID="{648DFCD9-593C-F840-8A0A-22C20836137A}" presName="textBox5c" presStyleLbl="revTx" presStyleIdx="2" presStyleCnt="5" custScaleX="331601" custLinFactNeighborX="3112" custLinFactNeighborY="3266">
        <dgm:presLayoutVars>
          <dgm:bulletEnabled val="1"/>
        </dgm:presLayoutVars>
      </dgm:prSet>
      <dgm:spPr/>
    </dgm:pt>
    <dgm:pt modelId="{58458862-C08A-AB45-A2AF-D92FD573C208}" type="pres">
      <dgm:prSet presAssocID="{C8DA6B7D-3B55-0F49-8BB8-4D5E9D82492C}" presName="bullet5d" presStyleLbl="node1" presStyleIdx="3" presStyleCnt="5"/>
      <dgm:spPr/>
    </dgm:pt>
    <dgm:pt modelId="{34BBA42A-1779-5146-BA35-1F8F39E5B7EC}" type="pres">
      <dgm:prSet presAssocID="{C8DA6B7D-3B55-0F49-8BB8-4D5E9D82492C}" presName="textBox5d" presStyleLbl="revTx" presStyleIdx="3" presStyleCnt="5" custScaleX="386798" custLinFactNeighborX="-4092" custLinFactNeighborY="2811">
        <dgm:presLayoutVars>
          <dgm:bulletEnabled val="1"/>
        </dgm:presLayoutVars>
      </dgm:prSet>
      <dgm:spPr/>
    </dgm:pt>
    <dgm:pt modelId="{CC8EED0D-87D3-EA4A-901A-034C11559B8E}" type="pres">
      <dgm:prSet presAssocID="{87B98CDF-82BF-6E46-931F-47646BA369DB}" presName="bullet5e" presStyleLbl="node1" presStyleIdx="4" presStyleCnt="5"/>
      <dgm:spPr/>
    </dgm:pt>
    <dgm:pt modelId="{E70DA7D9-96AE-9942-B281-9B6F7EBFA7E0}" type="pres">
      <dgm:prSet presAssocID="{87B98CDF-82BF-6E46-931F-47646BA369DB}" presName="textBox5e" presStyleLbl="revTx" presStyleIdx="4" presStyleCnt="5" custScaleX="500000" custLinFactNeighborX="1924" custLinFactNeighborY="-2895">
        <dgm:presLayoutVars>
          <dgm:bulletEnabled val="1"/>
        </dgm:presLayoutVars>
      </dgm:prSet>
      <dgm:spPr/>
    </dgm:pt>
  </dgm:ptLst>
  <dgm:cxnLst>
    <dgm:cxn modelId="{ECBA520B-BFC3-D744-81CB-B69507BD7A96}" type="presOf" srcId="{C8DA6B7D-3B55-0F49-8BB8-4D5E9D82492C}" destId="{34BBA42A-1779-5146-BA35-1F8F39E5B7EC}" srcOrd="0" destOrd="0" presId="urn:microsoft.com/office/officeart/2005/8/layout/arrow2"/>
    <dgm:cxn modelId="{94731D23-00CC-F148-BF72-E12B5FE9EB30}" type="presOf" srcId="{648DFCD9-593C-F840-8A0A-22C20836137A}" destId="{8CAF8E57-67B3-804B-B72D-F17F508FB548}" srcOrd="0" destOrd="0" presId="urn:microsoft.com/office/officeart/2005/8/layout/arrow2"/>
    <dgm:cxn modelId="{2A0FBF42-0FC4-FF4C-9C75-B716FCF37FEB}" srcId="{EF1CBE51-EF0A-734A-94D2-3FD7E19AD0E5}" destId="{C8DA6B7D-3B55-0F49-8BB8-4D5E9D82492C}" srcOrd="3" destOrd="0" parTransId="{C3C506D4-FAB0-3145-BB1A-3272CAFA1C80}" sibTransId="{E917940A-7579-1A47-99E1-BD88EFCC5765}"/>
    <dgm:cxn modelId="{B5305559-2CAD-534F-A3BD-4BE7393F74AF}" type="presOf" srcId="{2FBF3EDA-4029-264C-AB8A-853416649AFF}" destId="{0BAFFC7E-CBBC-7849-AE29-65BDF0A684CA}" srcOrd="0" destOrd="0" presId="urn:microsoft.com/office/officeart/2005/8/layout/arrow2"/>
    <dgm:cxn modelId="{2DC8768F-1F20-7842-836A-5AAF94B666FC}" srcId="{EF1CBE51-EF0A-734A-94D2-3FD7E19AD0E5}" destId="{648DFCD9-593C-F840-8A0A-22C20836137A}" srcOrd="2" destOrd="0" parTransId="{C6E83B6B-2E37-C747-A19F-C2E88F53FEBA}" sibTransId="{DDE4BF49-B4CE-3740-9633-07275FBB2270}"/>
    <dgm:cxn modelId="{889A888F-51A6-1549-BD7B-CD93DA9BB6AD}" type="presOf" srcId="{EF1CBE51-EF0A-734A-94D2-3FD7E19AD0E5}" destId="{ADA56743-544E-044B-8D9B-D1606CF5E6E9}" srcOrd="0" destOrd="0" presId="urn:microsoft.com/office/officeart/2005/8/layout/arrow2"/>
    <dgm:cxn modelId="{88132D9C-A933-994B-8216-A7FC62C8F380}" srcId="{EF1CBE51-EF0A-734A-94D2-3FD7E19AD0E5}" destId="{EB17DEC3-3EF7-1742-8B1F-80A5728F9C40}" srcOrd="0" destOrd="0" parTransId="{BAE539DA-580C-5046-9084-B3DA782F373B}" sibTransId="{A3F21635-78FF-4E43-8B3B-FA3595679DF7}"/>
    <dgm:cxn modelId="{5B22E5A2-21B7-5B46-9D31-F3870CE6EFC0}" srcId="{EF1CBE51-EF0A-734A-94D2-3FD7E19AD0E5}" destId="{F6BDC028-3F60-5E40-A9D5-4CFF35AC6C29}" srcOrd="5" destOrd="0" parTransId="{B59CCB45-EF3D-C845-B6F0-AA851B88246D}" sibTransId="{8BB3CB9E-2D3A-E643-A674-4B7A382583B1}"/>
    <dgm:cxn modelId="{5589A0B3-4F1B-1B45-96D0-7989AFACDED6}" srcId="{EF1CBE51-EF0A-734A-94D2-3FD7E19AD0E5}" destId="{87B98CDF-82BF-6E46-931F-47646BA369DB}" srcOrd="4" destOrd="0" parTransId="{050D2F74-E92B-8246-9869-A408288B3754}" sibTransId="{5660EE15-6F19-734E-B9F6-A1A2BA7537D4}"/>
    <dgm:cxn modelId="{21CACFC0-4E65-2041-825D-D8F938288C0F}" type="presOf" srcId="{87B98CDF-82BF-6E46-931F-47646BA369DB}" destId="{E70DA7D9-96AE-9942-B281-9B6F7EBFA7E0}" srcOrd="0" destOrd="0" presId="urn:microsoft.com/office/officeart/2005/8/layout/arrow2"/>
    <dgm:cxn modelId="{D2F6F9C3-8E9F-C146-93F0-058607241E58}" type="presOf" srcId="{EB17DEC3-3EF7-1742-8B1F-80A5728F9C40}" destId="{4D78B4A7-51FC-A341-9873-6E8D183DF879}" srcOrd="0" destOrd="0" presId="urn:microsoft.com/office/officeart/2005/8/layout/arrow2"/>
    <dgm:cxn modelId="{D04AA4D0-D1FC-8A44-8267-6FDB5D16C622}" srcId="{EF1CBE51-EF0A-734A-94D2-3FD7E19AD0E5}" destId="{2FBF3EDA-4029-264C-AB8A-853416649AFF}" srcOrd="1" destOrd="0" parTransId="{4615176B-C3EE-4441-BE52-651FCF0177D3}" sibTransId="{46EE764F-286B-BD47-B762-2101D2062B9F}"/>
    <dgm:cxn modelId="{1BA6168B-39AA-CF4F-984F-52BCBDF238D7}" type="presParOf" srcId="{ADA56743-544E-044B-8D9B-D1606CF5E6E9}" destId="{6E952380-72E5-E54C-8726-95C48B33A823}" srcOrd="0" destOrd="0" presId="urn:microsoft.com/office/officeart/2005/8/layout/arrow2"/>
    <dgm:cxn modelId="{E175A8E7-6E61-AE46-B3CB-D4BBED916D58}" type="presParOf" srcId="{ADA56743-544E-044B-8D9B-D1606CF5E6E9}" destId="{6E099763-4356-8449-9DE4-312AA71DB76E}" srcOrd="1" destOrd="0" presId="urn:microsoft.com/office/officeart/2005/8/layout/arrow2"/>
    <dgm:cxn modelId="{BD08DDC8-3432-4640-9F5D-08D33B500127}" type="presParOf" srcId="{6E099763-4356-8449-9DE4-312AA71DB76E}" destId="{C70EA153-5D24-A944-A259-19AF78537BAA}" srcOrd="0" destOrd="0" presId="urn:microsoft.com/office/officeart/2005/8/layout/arrow2"/>
    <dgm:cxn modelId="{3282ECC7-8EF3-7F4C-8A1E-B0FEA782CB02}" type="presParOf" srcId="{6E099763-4356-8449-9DE4-312AA71DB76E}" destId="{4D78B4A7-51FC-A341-9873-6E8D183DF879}" srcOrd="1" destOrd="0" presId="urn:microsoft.com/office/officeart/2005/8/layout/arrow2"/>
    <dgm:cxn modelId="{F272E39E-75A8-5240-A471-6591AD92AEB7}" type="presParOf" srcId="{6E099763-4356-8449-9DE4-312AA71DB76E}" destId="{80B8470D-477E-544A-84A4-2B5EFD68C2DF}" srcOrd="2" destOrd="0" presId="urn:microsoft.com/office/officeart/2005/8/layout/arrow2"/>
    <dgm:cxn modelId="{5266FCDA-3118-AC48-8DAF-8077863A0353}" type="presParOf" srcId="{6E099763-4356-8449-9DE4-312AA71DB76E}" destId="{0BAFFC7E-CBBC-7849-AE29-65BDF0A684CA}" srcOrd="3" destOrd="0" presId="urn:microsoft.com/office/officeart/2005/8/layout/arrow2"/>
    <dgm:cxn modelId="{DA9673BD-41AF-9444-94DE-1C3CA43283E0}" type="presParOf" srcId="{6E099763-4356-8449-9DE4-312AA71DB76E}" destId="{0C4A2D1D-B402-FB41-A38C-CC93916CD6A3}" srcOrd="4" destOrd="0" presId="urn:microsoft.com/office/officeart/2005/8/layout/arrow2"/>
    <dgm:cxn modelId="{2A6C8C2A-16D5-0840-824A-F93C327158D1}" type="presParOf" srcId="{6E099763-4356-8449-9DE4-312AA71DB76E}" destId="{8CAF8E57-67B3-804B-B72D-F17F508FB548}" srcOrd="5" destOrd="0" presId="urn:microsoft.com/office/officeart/2005/8/layout/arrow2"/>
    <dgm:cxn modelId="{B820B76B-D365-F441-801D-320A5A7E5788}" type="presParOf" srcId="{6E099763-4356-8449-9DE4-312AA71DB76E}" destId="{58458862-C08A-AB45-A2AF-D92FD573C208}" srcOrd="6" destOrd="0" presId="urn:microsoft.com/office/officeart/2005/8/layout/arrow2"/>
    <dgm:cxn modelId="{98D1D639-28D1-E248-A316-179D74A62B6A}" type="presParOf" srcId="{6E099763-4356-8449-9DE4-312AA71DB76E}" destId="{34BBA42A-1779-5146-BA35-1F8F39E5B7EC}" srcOrd="7" destOrd="0" presId="urn:microsoft.com/office/officeart/2005/8/layout/arrow2"/>
    <dgm:cxn modelId="{F9C9A56F-5253-5644-89FA-7C28C69018EB}" type="presParOf" srcId="{6E099763-4356-8449-9DE4-312AA71DB76E}" destId="{CC8EED0D-87D3-EA4A-901A-034C11559B8E}" srcOrd="8" destOrd="0" presId="urn:microsoft.com/office/officeart/2005/8/layout/arrow2"/>
    <dgm:cxn modelId="{A5AED428-172B-2A4B-8EE1-03FA79794AD8}" type="presParOf" srcId="{6E099763-4356-8449-9DE4-312AA71DB76E}" destId="{E70DA7D9-96AE-9942-B281-9B6F7EBFA7E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3F202-D718-644B-AA85-D17EEF5BAEE6}">
      <dsp:nvSpPr>
        <dsp:cNvPr id="0" name=""/>
        <dsp:cNvSpPr/>
      </dsp:nvSpPr>
      <dsp:spPr>
        <a:xfrm>
          <a:off x="626324" y="2113684"/>
          <a:ext cx="409581" cy="1560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790" y="0"/>
              </a:lnTo>
              <a:lnTo>
                <a:pt x="204790" y="1560906"/>
              </a:lnTo>
              <a:lnTo>
                <a:pt x="409581" y="156090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790771" y="2853793"/>
        <a:ext cx="80687" cy="80687"/>
      </dsp:txXfrm>
    </dsp:sp>
    <dsp:sp modelId="{398C258E-7195-7249-839D-0F05B436E51F}">
      <dsp:nvSpPr>
        <dsp:cNvPr id="0" name=""/>
        <dsp:cNvSpPr/>
      </dsp:nvSpPr>
      <dsp:spPr>
        <a:xfrm>
          <a:off x="626324" y="2113684"/>
          <a:ext cx="409581" cy="780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790" y="0"/>
              </a:lnTo>
              <a:lnTo>
                <a:pt x="204790" y="780453"/>
              </a:lnTo>
              <a:lnTo>
                <a:pt x="409581" y="78045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809080" y="2481875"/>
        <a:ext cx="44069" cy="44069"/>
      </dsp:txXfrm>
    </dsp:sp>
    <dsp:sp modelId="{15C0650C-3F05-384A-906A-C5728464A590}">
      <dsp:nvSpPr>
        <dsp:cNvPr id="0" name=""/>
        <dsp:cNvSpPr/>
      </dsp:nvSpPr>
      <dsp:spPr>
        <a:xfrm>
          <a:off x="626324" y="2067963"/>
          <a:ext cx="409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9581" y="4572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820875" y="2103444"/>
        <a:ext cx="20479" cy="20479"/>
      </dsp:txXfrm>
    </dsp:sp>
    <dsp:sp modelId="{D281168F-1DAB-3848-B4E4-29E6726D036E}">
      <dsp:nvSpPr>
        <dsp:cNvPr id="0" name=""/>
        <dsp:cNvSpPr/>
      </dsp:nvSpPr>
      <dsp:spPr>
        <a:xfrm>
          <a:off x="626324" y="1333230"/>
          <a:ext cx="409581" cy="780453"/>
        </a:xfrm>
        <a:custGeom>
          <a:avLst/>
          <a:gdLst/>
          <a:ahLst/>
          <a:cxnLst/>
          <a:rect l="0" t="0" r="0" b="0"/>
          <a:pathLst>
            <a:path>
              <a:moveTo>
                <a:pt x="0" y="780453"/>
              </a:moveTo>
              <a:lnTo>
                <a:pt x="204790" y="780453"/>
              </a:lnTo>
              <a:lnTo>
                <a:pt x="204790" y="0"/>
              </a:lnTo>
              <a:lnTo>
                <a:pt x="409581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809080" y="1701422"/>
        <a:ext cx="44069" cy="44069"/>
      </dsp:txXfrm>
    </dsp:sp>
    <dsp:sp modelId="{D5F28AA3-07DC-6847-A63F-9CE0640257C5}">
      <dsp:nvSpPr>
        <dsp:cNvPr id="0" name=""/>
        <dsp:cNvSpPr/>
      </dsp:nvSpPr>
      <dsp:spPr>
        <a:xfrm>
          <a:off x="626324" y="552777"/>
          <a:ext cx="409581" cy="1560906"/>
        </a:xfrm>
        <a:custGeom>
          <a:avLst/>
          <a:gdLst/>
          <a:ahLst/>
          <a:cxnLst/>
          <a:rect l="0" t="0" r="0" b="0"/>
          <a:pathLst>
            <a:path>
              <a:moveTo>
                <a:pt x="0" y="1560906"/>
              </a:moveTo>
              <a:lnTo>
                <a:pt x="204790" y="1560906"/>
              </a:lnTo>
              <a:lnTo>
                <a:pt x="204790" y="0"/>
              </a:lnTo>
              <a:lnTo>
                <a:pt x="409581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790771" y="1292887"/>
        <a:ext cx="80687" cy="80687"/>
      </dsp:txXfrm>
    </dsp:sp>
    <dsp:sp modelId="{EA08206D-C940-7942-B55D-DB8D96E54A11}">
      <dsp:nvSpPr>
        <dsp:cNvPr id="0" name=""/>
        <dsp:cNvSpPr/>
      </dsp:nvSpPr>
      <dsp:spPr>
        <a:xfrm rot="16200000">
          <a:off x="-1328915" y="1801502"/>
          <a:ext cx="3286118" cy="624362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 dirty="0"/>
            <a:t>Open Science</a:t>
          </a:r>
        </a:p>
      </dsp:txBody>
      <dsp:txXfrm>
        <a:off x="-1328915" y="1801502"/>
        <a:ext cx="3286118" cy="624362"/>
      </dsp:txXfrm>
    </dsp:sp>
    <dsp:sp modelId="{CCFD7099-8261-0945-B1C7-5F99F884737E}">
      <dsp:nvSpPr>
        <dsp:cNvPr id="0" name=""/>
        <dsp:cNvSpPr/>
      </dsp:nvSpPr>
      <dsp:spPr>
        <a:xfrm>
          <a:off x="1035906" y="240596"/>
          <a:ext cx="4017136" cy="6243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Open Access</a:t>
          </a:r>
        </a:p>
      </dsp:txBody>
      <dsp:txXfrm>
        <a:off x="1035906" y="240596"/>
        <a:ext cx="4017136" cy="624362"/>
      </dsp:txXfrm>
    </dsp:sp>
    <dsp:sp modelId="{9AD2BAC4-40B2-8C42-8F8E-1BCE1B4057C2}">
      <dsp:nvSpPr>
        <dsp:cNvPr id="0" name=""/>
        <dsp:cNvSpPr/>
      </dsp:nvSpPr>
      <dsp:spPr>
        <a:xfrm>
          <a:off x="1035906" y="1021049"/>
          <a:ext cx="4017136" cy="6243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FAIR Data (*)</a:t>
          </a:r>
        </a:p>
      </dsp:txBody>
      <dsp:txXfrm>
        <a:off x="1035906" y="1021049"/>
        <a:ext cx="4017136" cy="624362"/>
      </dsp:txXfrm>
    </dsp:sp>
    <dsp:sp modelId="{3ACBDC09-C245-364A-8B04-8E12505F8A69}">
      <dsp:nvSpPr>
        <dsp:cNvPr id="0" name=""/>
        <dsp:cNvSpPr/>
      </dsp:nvSpPr>
      <dsp:spPr>
        <a:xfrm>
          <a:off x="1035906" y="1801502"/>
          <a:ext cx="4017136" cy="6243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Open Source (Software)</a:t>
          </a:r>
        </a:p>
      </dsp:txBody>
      <dsp:txXfrm>
        <a:off x="1035906" y="1801502"/>
        <a:ext cx="4017136" cy="624362"/>
      </dsp:txXfrm>
    </dsp:sp>
    <dsp:sp modelId="{B68BB5B3-03F0-1E4C-9A76-06AEAC8F6466}">
      <dsp:nvSpPr>
        <dsp:cNvPr id="0" name=""/>
        <dsp:cNvSpPr/>
      </dsp:nvSpPr>
      <dsp:spPr>
        <a:xfrm>
          <a:off x="1035906" y="2581955"/>
          <a:ext cx="4016788" cy="6243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Open Science Infrastructure</a:t>
          </a:r>
          <a:endParaRPr lang="de-DE" sz="2300" kern="1200" dirty="0"/>
        </a:p>
      </dsp:txBody>
      <dsp:txXfrm>
        <a:off x="1035906" y="2581955"/>
        <a:ext cx="4016788" cy="624362"/>
      </dsp:txXfrm>
    </dsp:sp>
    <dsp:sp modelId="{52055293-668D-0E4B-8C29-DDDEE3699756}">
      <dsp:nvSpPr>
        <dsp:cNvPr id="0" name=""/>
        <dsp:cNvSpPr/>
      </dsp:nvSpPr>
      <dsp:spPr>
        <a:xfrm>
          <a:off x="1035906" y="3362408"/>
          <a:ext cx="4017607" cy="6243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Open Evaluation</a:t>
          </a:r>
        </a:p>
      </dsp:txBody>
      <dsp:txXfrm>
        <a:off x="1035906" y="3362408"/>
        <a:ext cx="4017607" cy="624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71944-8AFA-3E48-BE34-3FCE2ED85CB1}">
      <dsp:nvSpPr>
        <dsp:cNvPr id="0" name=""/>
        <dsp:cNvSpPr/>
      </dsp:nvSpPr>
      <dsp:spPr>
        <a:xfrm>
          <a:off x="745543" y="0"/>
          <a:ext cx="2187295" cy="7407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mercato editoriale oligopolistico</a:t>
          </a:r>
        </a:p>
      </dsp:txBody>
      <dsp:txXfrm>
        <a:off x="1115924" y="0"/>
        <a:ext cx="1446533" cy="740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ECF70-6B1E-AB4D-AE6C-E7F0025ACFE3}">
      <dsp:nvSpPr>
        <dsp:cNvPr id="0" name=""/>
        <dsp:cNvSpPr/>
      </dsp:nvSpPr>
      <dsp:spPr>
        <a:xfrm>
          <a:off x="0" y="271"/>
          <a:ext cx="2162053" cy="7631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accesso aperto:  elemento chiave</a:t>
          </a:r>
        </a:p>
      </dsp:txBody>
      <dsp:txXfrm>
        <a:off x="381584" y="271"/>
        <a:ext cx="1398886" cy="763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EA492-5C1A-5546-A6B3-7B4C8A75EB7C}">
      <dsp:nvSpPr>
        <dsp:cNvPr id="0" name=""/>
        <dsp:cNvSpPr/>
      </dsp:nvSpPr>
      <dsp:spPr>
        <a:xfrm>
          <a:off x="0" y="219125"/>
          <a:ext cx="2957369" cy="1058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0" kern="1200" dirty="0"/>
            <a:t>breve digressione su Open Access…</a:t>
          </a:r>
          <a:endParaRPr lang="it-IT" sz="2000" kern="1200" dirty="0"/>
        </a:p>
      </dsp:txBody>
      <dsp:txXfrm>
        <a:off x="529020" y="219125"/>
        <a:ext cx="1899329" cy="1058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702C1-BE19-CB4C-BD46-5B272C5F579D}">
      <dsp:nvSpPr>
        <dsp:cNvPr id="0" name=""/>
        <dsp:cNvSpPr/>
      </dsp:nvSpPr>
      <dsp:spPr>
        <a:xfrm>
          <a:off x="2607468" y="1985728"/>
          <a:ext cx="2405062" cy="24050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enormi</a:t>
          </a:r>
          <a:r>
            <a:rPr lang="en-US" sz="4400" kern="1200" dirty="0"/>
            <a:t> </a:t>
          </a:r>
          <a:r>
            <a:rPr lang="en-US" sz="4400" kern="1200" dirty="0" err="1"/>
            <a:t>utili</a:t>
          </a:r>
          <a:endParaRPr lang="en-US" sz="4400" kern="1200" dirty="0"/>
        </a:p>
      </dsp:txBody>
      <dsp:txXfrm>
        <a:off x="2959681" y="2337941"/>
        <a:ext cx="1700636" cy="1700636"/>
      </dsp:txXfrm>
    </dsp:sp>
    <dsp:sp modelId="{2BD59BE2-9542-9949-BB85-095A288DDCF8}">
      <dsp:nvSpPr>
        <dsp:cNvPr id="0" name=""/>
        <dsp:cNvSpPr/>
      </dsp:nvSpPr>
      <dsp:spPr>
        <a:xfrm rot="12900000">
          <a:off x="972161" y="1536096"/>
          <a:ext cx="1935523" cy="6854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A5C8E-7930-7748-AAA6-D4AA7FFA6108}">
      <dsp:nvSpPr>
        <dsp:cNvPr id="0" name=""/>
        <dsp:cNvSpPr/>
      </dsp:nvSpPr>
      <dsp:spPr>
        <a:xfrm>
          <a:off x="4774" y="409808"/>
          <a:ext cx="2284809" cy="1827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nessun</a:t>
          </a:r>
          <a:r>
            <a:rPr lang="en-US" sz="2800" b="1" kern="1200" dirty="0"/>
            <a:t> </a:t>
          </a:r>
          <a:r>
            <a:rPr lang="en-US" sz="2800" b="1" kern="1200" dirty="0" err="1"/>
            <a:t>pagamento</a:t>
          </a:r>
          <a:r>
            <a:rPr lang="en-US" sz="2800" b="1" kern="1200" dirty="0"/>
            <a:t> di royalty </a:t>
          </a:r>
          <a:r>
            <a:rPr lang="en-US" sz="2800" b="1" kern="1200" dirty="0" err="1"/>
            <a:t>agli</a:t>
          </a:r>
          <a:r>
            <a:rPr lang="en-US" sz="2800" b="1" kern="1200" dirty="0"/>
            <a:t> </a:t>
          </a:r>
          <a:r>
            <a:rPr lang="en-US" sz="2800" b="1" kern="1200" dirty="0" err="1"/>
            <a:t>autori</a:t>
          </a:r>
          <a:endParaRPr lang="en-US" sz="2800" kern="1200" dirty="0"/>
        </a:p>
      </dsp:txBody>
      <dsp:txXfrm>
        <a:off x="58310" y="463344"/>
        <a:ext cx="2177737" cy="1720775"/>
      </dsp:txXfrm>
    </dsp:sp>
    <dsp:sp modelId="{59693C36-1929-EF41-8C1C-47645AB5B960}">
      <dsp:nvSpPr>
        <dsp:cNvPr id="0" name=""/>
        <dsp:cNvSpPr/>
      </dsp:nvSpPr>
      <dsp:spPr>
        <a:xfrm rot="19500000">
          <a:off x="4712315" y="1536096"/>
          <a:ext cx="1935523" cy="6854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52D937-5FBA-154F-99E5-5EB1A271DD26}">
      <dsp:nvSpPr>
        <dsp:cNvPr id="0" name=""/>
        <dsp:cNvSpPr/>
      </dsp:nvSpPr>
      <dsp:spPr>
        <a:xfrm>
          <a:off x="5330416" y="409808"/>
          <a:ext cx="2284809" cy="1827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nessun</a:t>
          </a:r>
          <a:r>
            <a:rPr lang="en-US" sz="2800" b="1" kern="1200" dirty="0"/>
            <a:t> </a:t>
          </a:r>
          <a:r>
            <a:rPr lang="en-US" sz="2800" b="1" kern="1200" dirty="0" err="1"/>
            <a:t>compenso</a:t>
          </a:r>
          <a:r>
            <a:rPr lang="en-US" sz="2800" b="1" kern="1200" dirty="0"/>
            <a:t> </a:t>
          </a:r>
          <a:r>
            <a:rPr lang="en-US" sz="2800" b="1" kern="1200" dirty="0" err="1"/>
            <a:t>ai</a:t>
          </a:r>
          <a:r>
            <a:rPr lang="en-US" sz="2800" b="1" kern="1200" dirty="0"/>
            <a:t> peer reviewers</a:t>
          </a:r>
          <a:endParaRPr lang="en-US" sz="2800" kern="1200" dirty="0"/>
        </a:p>
      </dsp:txBody>
      <dsp:txXfrm>
        <a:off x="5383952" y="463344"/>
        <a:ext cx="2177737" cy="17207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52380-72E5-E54C-8726-95C48B33A823}">
      <dsp:nvSpPr>
        <dsp:cNvPr id="0" name=""/>
        <dsp:cNvSpPr/>
      </dsp:nvSpPr>
      <dsp:spPr>
        <a:xfrm>
          <a:off x="-1210148" y="96190"/>
          <a:ext cx="7460873" cy="466304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0EA153-5D24-A944-A259-19AF78537BAA}">
      <dsp:nvSpPr>
        <dsp:cNvPr id="0" name=""/>
        <dsp:cNvSpPr/>
      </dsp:nvSpPr>
      <dsp:spPr>
        <a:xfrm>
          <a:off x="-475252" y="3563631"/>
          <a:ext cx="171600" cy="171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78B4A7-51FC-A341-9873-6E8D183DF879}">
      <dsp:nvSpPr>
        <dsp:cNvPr id="0" name=""/>
        <dsp:cNvSpPr/>
      </dsp:nvSpPr>
      <dsp:spPr>
        <a:xfrm>
          <a:off x="-1774201" y="3649431"/>
          <a:ext cx="3746872" cy="110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2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2007 joins SCOAP3</a:t>
          </a:r>
        </a:p>
      </dsp:txBody>
      <dsp:txXfrm>
        <a:off x="-1774201" y="3649431"/>
        <a:ext cx="3746872" cy="1109804"/>
      </dsp:txXfrm>
    </dsp:sp>
    <dsp:sp modelId="{80B8470D-477E-544A-84A4-2B5EFD68C2DF}">
      <dsp:nvSpPr>
        <dsp:cNvPr id="0" name=""/>
        <dsp:cNvSpPr/>
      </dsp:nvSpPr>
      <dsp:spPr>
        <a:xfrm>
          <a:off x="453626" y="2671124"/>
          <a:ext cx="268591" cy="2685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AFFC7E-CBBC-7849-AE29-65BDF0A684CA}">
      <dsp:nvSpPr>
        <dsp:cNvPr id="0" name=""/>
        <dsp:cNvSpPr/>
      </dsp:nvSpPr>
      <dsp:spPr>
        <a:xfrm>
          <a:off x="-1559601" y="2901610"/>
          <a:ext cx="5620223" cy="1953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2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charset="0"/>
            </a:rPr>
            <a:t>2008 </a:t>
          </a:r>
          <a:r>
            <a:rPr lang="it-IT" sz="1800" b="0" kern="1200" dirty="0" err="1">
              <a:latin typeface="Calibri" charset="0"/>
            </a:rPr>
            <a:t>signs</a:t>
          </a:r>
          <a:r>
            <a:rPr lang="it-IT" sz="1800" b="0" kern="1200" dirty="0">
              <a:latin typeface="Calibri" charset="0"/>
            </a:rPr>
            <a:t> </a:t>
          </a:r>
          <a:r>
            <a:rPr lang="it-IT" sz="1800" b="0" kern="1200" dirty="0" err="1">
              <a:latin typeface="Calibri" charset="0"/>
            </a:rPr>
            <a:t>Berlin</a:t>
          </a:r>
          <a:r>
            <a:rPr lang="it-IT" sz="1800" b="0" kern="1200" dirty="0">
              <a:latin typeface="Calibri" charset="0"/>
            </a:rPr>
            <a:t> </a:t>
          </a:r>
          <a:r>
            <a:rPr lang="it-IT" sz="1800" b="0" kern="1200" dirty="0" err="1">
              <a:latin typeface="Calibri" charset="0"/>
            </a:rPr>
            <a:t>declaration</a:t>
          </a:r>
          <a:endParaRPr lang="en-US" sz="1800" b="0" kern="1200" dirty="0"/>
        </a:p>
      </dsp:txBody>
      <dsp:txXfrm>
        <a:off x="-1559601" y="2901610"/>
        <a:ext cx="5620223" cy="1953816"/>
      </dsp:txXfrm>
    </dsp:sp>
    <dsp:sp modelId="{0C4A2D1D-B402-FB41-A38C-CC93916CD6A3}">
      <dsp:nvSpPr>
        <dsp:cNvPr id="0" name=""/>
        <dsp:cNvSpPr/>
      </dsp:nvSpPr>
      <dsp:spPr>
        <a:xfrm>
          <a:off x="1647366" y="1959543"/>
          <a:ext cx="358121" cy="3581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F8E57-67B3-804B-B72D-F17F508FB548}">
      <dsp:nvSpPr>
        <dsp:cNvPr id="0" name=""/>
        <dsp:cNvSpPr/>
      </dsp:nvSpPr>
      <dsp:spPr>
        <a:xfrm>
          <a:off x="203770" y="2224194"/>
          <a:ext cx="4774883" cy="262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76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2010 signs Granada declaration</a:t>
          </a:r>
        </a:p>
      </dsp:txBody>
      <dsp:txXfrm>
        <a:off x="203770" y="2224194"/>
        <a:ext cx="4774883" cy="2620631"/>
      </dsp:txXfrm>
    </dsp:sp>
    <dsp:sp modelId="{58458862-C08A-AB45-A2AF-D92FD573C208}">
      <dsp:nvSpPr>
        <dsp:cNvPr id="0" name=""/>
        <dsp:cNvSpPr/>
      </dsp:nvSpPr>
      <dsp:spPr>
        <a:xfrm>
          <a:off x="3035088" y="1403708"/>
          <a:ext cx="462574" cy="4625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BBA42A-1779-5146-BA35-1F8F39E5B7EC}">
      <dsp:nvSpPr>
        <dsp:cNvPr id="0" name=""/>
        <dsp:cNvSpPr/>
      </dsp:nvSpPr>
      <dsp:spPr>
        <a:xfrm>
          <a:off x="1065552" y="1722818"/>
          <a:ext cx="5771701" cy="312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10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2013 signs </a:t>
          </a:r>
          <a:r>
            <a:rPr lang="en-US" sz="1800" b="0" kern="1200" dirty="0" err="1"/>
            <a:t>MedOAnet</a:t>
          </a:r>
          <a:r>
            <a:rPr lang="en-US" sz="1800" b="0" kern="1200" dirty="0"/>
            <a:t> position paper in Rome</a:t>
          </a:r>
        </a:p>
      </dsp:txBody>
      <dsp:txXfrm>
        <a:off x="1065552" y="1722818"/>
        <a:ext cx="5771701" cy="3124240"/>
      </dsp:txXfrm>
    </dsp:sp>
    <dsp:sp modelId="{CC8EED0D-87D3-EA4A-901A-034C11559B8E}">
      <dsp:nvSpPr>
        <dsp:cNvPr id="0" name=""/>
        <dsp:cNvSpPr/>
      </dsp:nvSpPr>
      <dsp:spPr>
        <a:xfrm>
          <a:off x="4463845" y="1032530"/>
          <a:ext cx="589408" cy="5894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0DA7D9-96AE-9942-B281-9B6F7EBFA7E0}">
      <dsp:nvSpPr>
        <dsp:cNvPr id="0" name=""/>
        <dsp:cNvSpPr/>
      </dsp:nvSpPr>
      <dsp:spPr>
        <a:xfrm>
          <a:off x="1774201" y="1227878"/>
          <a:ext cx="7460873" cy="3432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31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2014 signs Messina declaration 2.0 </a:t>
          </a:r>
        </a:p>
      </dsp:txBody>
      <dsp:txXfrm>
        <a:off x="1774201" y="1227878"/>
        <a:ext cx="7460873" cy="3432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21FEB-1A35-B048-B144-459247DDF190}" type="datetimeFigureOut">
              <a:rPr lang="it-IT" smtClean="0"/>
              <a:t>02/12/23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B4036-01DB-BD4E-8CEB-F204BDC599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76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it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61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4AF12-F5C9-C44F-9150-81B32FB80B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SCHOLARLY COMMUNICATION: </a:t>
            </a:r>
            <a:r>
              <a:rPr lang="it-IT" b="1" dirty="0" err="1"/>
              <a:t>Removing</a:t>
            </a:r>
            <a:r>
              <a:rPr lang="it-IT" b="1" dirty="0"/>
              <a:t> </a:t>
            </a:r>
            <a:r>
              <a:rPr lang="it-IT" b="1" dirty="0" err="1"/>
              <a:t>barriers</a:t>
            </a:r>
            <a:r>
              <a:rPr lang="it-IT" b="1" dirty="0"/>
              <a:t> to </a:t>
            </a:r>
            <a:r>
              <a:rPr lang="it-IT" b="1" dirty="0" err="1"/>
              <a:t>research</a:t>
            </a:r>
            <a:r>
              <a:rPr lang="it-IT" b="1" dirty="0"/>
              <a:t>: An </a:t>
            </a:r>
            <a:r>
              <a:rPr lang="it-IT" b="1" dirty="0" err="1"/>
              <a:t>introduction</a:t>
            </a:r>
            <a:r>
              <a:rPr lang="it-IT" b="1" dirty="0"/>
              <a:t> to open </a:t>
            </a:r>
            <a:r>
              <a:rPr lang="it-IT" b="1" dirty="0" err="1"/>
              <a:t>access</a:t>
            </a:r>
            <a:r>
              <a:rPr lang="it-IT" b="1" dirty="0"/>
              <a:t> for </a:t>
            </a:r>
            <a:r>
              <a:rPr lang="it-IT" b="1" dirty="0" err="1"/>
              <a:t>librarians</a:t>
            </a:r>
            <a:endParaRPr lang="it-IT" b="1" dirty="0"/>
          </a:p>
          <a:p>
            <a:r>
              <a:rPr lang="it-IT" i="1" dirty="0"/>
              <a:t>Peter </a:t>
            </a:r>
            <a:r>
              <a:rPr lang="it-IT" i="1" dirty="0" err="1"/>
              <a:t>Suber</a:t>
            </a:r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 for STM information,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estimate 2017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$9.9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(38.5%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from books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$3.2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(12%)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2018a).20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207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04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D96B3-6ECA-A24E-8F79-0F49D5CA7BD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8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180" name="Google Shape;180;p9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09EAD1-76CA-4E29-8F13-596721114B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15/07/2021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B3D580-5EF7-4674-B08C-C1BA1CC2BB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Anna Maria Pastorini</a:t>
            </a:r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F9F17D2A-A195-438C-9F3E-2813B54975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IANUA Summer School 2021</a:t>
            </a:r>
          </a:p>
        </p:txBody>
      </p:sp>
    </p:spTree>
    <p:extLst>
      <p:ext uri="{BB962C8B-B14F-4D97-AF65-F5344CB8AC3E}">
        <p14:creationId xmlns:p14="http://schemas.microsoft.com/office/powerpoint/2010/main" val="3191224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4AF12-F5C9-C44F-9150-81B32FB80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74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4AF12-F5C9-C44F-9150-81B32FB80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2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 fisici delle particelle promuovono la cultura della prestampa da 50 anni e sono stati tra i primi ad abbracciare pienamente il movimento Open Access (</a:t>
            </a:r>
            <a:r>
              <a:rPr lang="it-IT" dirty="0" err="1"/>
              <a:t>arXiv.org</a:t>
            </a:r>
            <a:r>
              <a:rPr lang="it-IT" dirty="0"/>
              <a:t>) • Abbiamo un accesso aperto quasi completo alla fisica delle particelle attraverso i preprint, ma la letteratura pubblicata sottoposta a revisione paritaria rimane ancora dietro paywall•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822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SCOAP3 (Sponsoring Consortium for Open Access Publishing in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4AF12-F5C9-C44F-9150-81B32FB80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61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68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885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r>
              <a:rPr lang="it-IT" dirty="0"/>
              <a:t>molte riviste open access non impongono tariffe di pubblicazione </a:t>
            </a:r>
            <a:r>
              <a:rPr lang="it-IT" dirty="0" err="1"/>
              <a:t>perchè</a:t>
            </a:r>
            <a:r>
              <a:rPr lang="it-IT" dirty="0"/>
              <a:t> supportate dagli enti di ricerca e dalle società scientifiche (</a:t>
            </a:r>
            <a:r>
              <a:rPr lang="it-IT" b="1" dirty="0" err="1"/>
              <a:t>diamond</a:t>
            </a:r>
            <a:r>
              <a:rPr lang="it-IT" b="1" dirty="0"/>
              <a:t> open access</a:t>
            </a:r>
            <a:r>
              <a:rPr lang="it-IT" dirty="0"/>
              <a:t>).</a:t>
            </a:r>
            <a:endParaRPr dirty="0"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DD18D2B-644F-44C1-96CA-BB4F6B8AD4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15/07/2021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F1B3C4-9CFF-4D68-9C57-E18DBA9541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Anna Maria Pastorini</a:t>
            </a:r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DB1F64E7-536F-49FD-8B44-AF9C9F13135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IANUA Summer School 2021</a:t>
            </a:r>
          </a:p>
        </p:txBody>
      </p:sp>
    </p:spTree>
    <p:extLst>
      <p:ext uri="{BB962C8B-B14F-4D97-AF65-F5344CB8AC3E}">
        <p14:creationId xmlns:p14="http://schemas.microsoft.com/office/powerpoint/2010/main" val="3497864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46203" rIns="92431" bIns="46203" anchor="t" anchorCtr="0">
            <a:noAutofit/>
          </a:bodyPr>
          <a:lstStyle/>
          <a:p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B553EB-360B-4546-9236-4FF44F55494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15/07/2021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481A2D-8C6A-46DA-A3BB-7E769E3EAC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Anna Maria Pastorini</a:t>
            </a:r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14526C23-33E1-44F8-B29C-15BD08CA3A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IANUA Summer School 2021</a:t>
            </a:r>
          </a:p>
        </p:txBody>
      </p:sp>
    </p:spTree>
    <p:extLst>
      <p:ext uri="{BB962C8B-B14F-4D97-AF65-F5344CB8AC3E}">
        <p14:creationId xmlns:p14="http://schemas.microsoft.com/office/powerpoint/2010/main" val="3421318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47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60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233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</a:t>
            </a:r>
            <a:r>
              <a:rPr lang="it-IT" dirty="0" err="1"/>
              <a:t>www.openaccessrepository.it</a:t>
            </a:r>
            <a:r>
              <a:rPr lang="it-IT" dirty="0"/>
              <a:t>/record/143269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193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Helvetica" pitchFamily="2" charset="0"/>
              </a:rPr>
              <a:t>Può essere oggetto di deposito il Prodotto della ricerca che sia stato almeno visionato dal</a:t>
            </a:r>
          </a:p>
          <a:p>
            <a:r>
              <a:rPr lang="it-IT" dirty="0">
                <a:effectLst/>
                <a:latin typeface="Helvetica" pitchFamily="2" charset="0"/>
              </a:rPr>
              <a:t>Coordinatore locale della Commissione Scientifica Nazionale della linea scientifica di</a:t>
            </a:r>
          </a:p>
          <a:p>
            <a:r>
              <a:rPr lang="it-IT" dirty="0">
                <a:effectLst/>
                <a:latin typeface="Helvetica" pitchFamily="2" charset="0"/>
              </a:rPr>
              <a:t>riferimento, ovvero, nel caso di Prodotto non collegato ad alcuna linea scientifica, dal</a:t>
            </a:r>
          </a:p>
          <a:p>
            <a:r>
              <a:rPr lang="it-IT" dirty="0">
                <a:effectLst/>
                <a:latin typeface="Helvetica" pitchFamily="2" charset="0"/>
              </a:rPr>
              <a:t>Direttore della Struttura di appartenenza dell’Autore.</a:t>
            </a:r>
          </a:p>
          <a:p>
            <a:endParaRPr lang="it-IT" dirty="0"/>
          </a:p>
          <a:p>
            <a:pPr>
              <a:buFont typeface="+mj-lt"/>
              <a:buAutoNum type="arabicPeriod"/>
            </a:pPr>
            <a:r>
              <a:rPr lang="it-IT" dirty="0"/>
              <a:t>cc-by </a:t>
            </a:r>
            <a:r>
              <a:rPr lang="it-IT" b="1" dirty="0"/>
              <a:t>Condividere Modificare</a:t>
            </a:r>
            <a:r>
              <a:rPr lang="it-IT" dirty="0"/>
              <a:t>. </a:t>
            </a:r>
          </a:p>
          <a:p>
            <a:r>
              <a:rPr lang="it-IT" b="1" dirty="0"/>
              <a:t>Alle seguenti condizioni: </a:t>
            </a:r>
          </a:p>
          <a:p>
            <a:pPr>
              <a:buFont typeface="+mj-lt"/>
              <a:buAutoNum type="arabicPeriod"/>
            </a:pPr>
            <a:r>
              <a:rPr lang="it-IT" b="1" dirty="0"/>
              <a:t>Attribuzione </a:t>
            </a:r>
            <a:r>
              <a:rPr lang="it-IT" dirty="0"/>
              <a:t>- Devi riconoscere </a:t>
            </a:r>
            <a:r>
              <a:rPr lang="it-IT" dirty="0">
                <a:hlinkClick r:id="rId3"/>
              </a:rPr>
              <a:t>una menzione di paternità adeguata </a:t>
            </a:r>
            <a:r>
              <a:rPr lang="it-IT" dirty="0"/>
              <a:t>,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337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4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067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71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582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077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281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979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 processo di redazione di un Accordo sulla riforma della valutazione della ricerca è stato avviato nel gennaio 2022. Sono state coinvolte più di 350 organizzazioni provenienti da oltre 40 paesi. Le organizzazioni coinvolte includevano finanziatori pubblici e privati della ricerca, università, centri di ricerca, istituti e infrastrutture, associazioni e alleanze corrispondenti, autorità nazionali e regionali, agenzie di accreditamento e di valutazione, società accademiche e associazioni di ricercatori, e altre organizzazioni rilevanti, rappresentando una vasta diversità di punti di vista e prospettive.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438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Quando si tratta di metriche di pubblicazione, le risposte del sondaggio a una domanda a scelta multipla mostrano un uso diffuso del Journal Impact </a:t>
            </a:r>
            <a:r>
              <a:rPr lang="it-IT" dirty="0" err="1"/>
              <a:t>Factor</a:t>
            </a:r>
            <a:r>
              <a:rPr lang="it-IT" dirty="0"/>
              <a:t> (75%) e dell'H-index (70%) (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498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4AF12-F5C9-C44F-9150-81B32FB80B5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444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endParaRPr dirty="0"/>
          </a:p>
        </p:txBody>
      </p:sp>
      <p:sp>
        <p:nvSpPr>
          <p:cNvPr id="190" name="Google Shape;190;p10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AFF6308-3348-4B79-ADF4-D3A85EC0D0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15/07/2021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2A106C5-7065-4AB9-9F4F-EE69E1A491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Anna Maria Pastorini</a:t>
            </a:r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34C17223-813B-498C-8F81-395AAFB14D1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IANUA Summer School 2021</a:t>
            </a:r>
          </a:p>
        </p:txBody>
      </p:sp>
    </p:spTree>
    <p:extLst>
      <p:ext uri="{BB962C8B-B14F-4D97-AF65-F5344CB8AC3E}">
        <p14:creationId xmlns:p14="http://schemas.microsoft.com/office/powerpoint/2010/main" val="1548761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/>
              <a:t>Office of Science and Technology Policy </a:t>
            </a:r>
            <a:r>
              <a:rPr lang="it-IT" b="0" dirty="0"/>
              <a:t>ha emesso linee guida per l’accesso aperto immediato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August 25, 2022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149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62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72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67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0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597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305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46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9C124-5695-64AF-E3A4-E1EB23E82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2BB88-785B-4E27-B29D-CA65B2B7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BD0F1A-D5AE-A149-AE28-CA8E3DA1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D4C6E2-D52D-D753-EFB5-AA540239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C69E952-A80D-2B31-C437-BDB6E1795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253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18B3-7787-39EF-7686-AF8D42E3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127CFA-A757-1204-16C4-16900A38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2774E6-C97E-C84A-8108-222ADEED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C9071F-3B73-875E-F7FE-CAF2D475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5D79717-747C-A53E-F20F-2BC4BD2AC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927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243AA-D469-8D96-CB51-68D738E02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655C0B-D2AA-6520-9FEF-DB6114F42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C5B937-CEEA-FF98-8620-5CDB59AA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CC9EB5-2C61-711E-138B-8DED7574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50D4F81-E4C9-F95F-D8F4-3FBC9E497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726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D6D4F-3D59-FA6B-B4B2-504B05D7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2F9B28-59AE-891E-C5EB-D8D6DAA3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1A8D44C5-3381-101E-AADF-38B4DE9CE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05670A6-0AE5-588D-9F72-0F700F1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5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9E219B-5049-8516-9439-49708E9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0B33AE-4572-A284-8A8E-834AF984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251C26E3-83B6-3522-24EC-2490E2B3F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A9088BD-0CDE-8965-AD9E-9F08802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2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9C124-5695-64AF-E3A4-E1EB23E82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2BB88-785B-4E27-B29D-CA65B2B7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3067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539F0-535D-68CE-D65A-2AD4831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56026-CC5C-A2A9-A236-09B0BEB4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290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72EC4-72BF-3E5E-3BE9-FF8A49E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161EA-4447-F811-FF48-9EBDA538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457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8F55A-07D7-3FCD-E564-F81A41B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3DF74-EFD9-54AC-382C-F2DCA564F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CFF984-4458-6404-7642-4AE4144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65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06B72-F8E8-5F2A-8442-9E843E19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4145-2A8D-054B-8CF5-BAD5F368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360E3-7C6B-9CE7-524B-5C4634A9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CCC2E4-EEF7-66DD-D78B-1C6C0A1FE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B7C69C-D462-D0BE-FBD9-05F4640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6999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B773-2631-BE4C-9372-D46498A9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10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539F0-535D-68CE-D65A-2AD4831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56026-CC5C-A2A9-A236-09B0BEB4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0B3D59-2D7D-757C-8170-7EB411B8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9DE333-4E97-7727-DC84-FE219CFB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626B1798-6395-C73B-FD75-229FEF404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001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49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D296B-C377-F8FA-F327-EC429BBB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CDDC-5BAF-927B-6482-BEF5DEF4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1B8B65-17C1-88FD-ACE3-981F1B83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8973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75B7-4AE9-0627-3CCF-B0A79391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505149-C190-73AE-93EA-C1159DA1D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4976B5-FD36-5999-BE66-72C3137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4685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18B3-7787-39EF-7686-AF8D42E3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127CFA-A757-1204-16C4-16900A38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03367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243AA-D469-8D96-CB51-68D738E02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655C0B-D2AA-6520-9FEF-DB6114F42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0285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9C124-5695-64AF-E3A4-E1EB23E82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2BB88-785B-4E27-B29D-CA65B2B7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D4C6E2-D52D-D753-EFB5-AA540239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250" y="6523037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652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539F0-535D-68CE-D65A-2AD4831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56026-CC5C-A2A9-A236-09B0BEB4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9DE333-4E97-7727-DC84-FE219CFB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25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480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72EC4-72BF-3E5E-3BE9-FF8A49E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161EA-4447-F811-FF48-9EBDA538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2A508-94D5-D7AE-B845-08426A99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27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8F55A-07D7-3FCD-E564-F81A41B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3DF74-EFD9-54AC-382C-F2DCA564F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CFF984-4458-6404-7642-4AE4144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9D6ABB-46BF-73B3-B325-52B5723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3837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589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06B72-F8E8-5F2A-8442-9E843E19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4145-2A8D-054B-8CF5-BAD5F368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360E3-7C6B-9CE7-524B-5C4634A9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CCC2E4-EEF7-66DD-D78B-1C6C0A1FE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B7C69C-D462-D0BE-FBD9-05F4640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626C54-B2DF-41BD-9208-26C6E448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963" y="6538912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82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72EC4-72BF-3E5E-3BE9-FF8A49E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161EA-4447-F811-FF48-9EBDA538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61A4EE-BA1F-A277-EFDC-9F67000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2A508-94D5-D7AE-B845-08426A99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9B5A347C-EDB2-B474-9B33-DFCFF05B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7131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B773-2631-BE4C-9372-D46498A9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DFEE05-FA06-BA28-B0AD-31980B0E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8125" y="6513512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960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B834D7-03C6-2A79-5126-6064E640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262" y="6516687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D296B-C377-F8FA-F327-EC429BBB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CDDC-5BAF-927B-6482-BEF5DEF4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1B8B65-17C1-88FD-ACE3-981F1B83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7612B-9F97-11EB-2D44-B29F394C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16687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73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75B7-4AE9-0627-3CCF-B0A79391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505149-C190-73AE-93EA-C1159DA1D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4976B5-FD36-5999-BE66-72C3137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A44F9-9C90-0A09-B272-5CE3EF3D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263" y="6538912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253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18B3-7787-39EF-7686-AF8D42E3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127CFA-A757-1204-16C4-16900A38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C9071F-3B73-875E-F7FE-CAF2D475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16687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272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243AA-D469-8D96-CB51-68D738E02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655C0B-D2AA-6520-9FEF-DB6114F42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CC9EB5-2C61-711E-138B-8DED7574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262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984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60000" y="1764000"/>
            <a:ext cx="102720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743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8F55A-07D7-3FCD-E564-F81A41B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3DF74-EFD9-54AC-382C-F2DCA564F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CFF984-4458-6404-7642-4AE4144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3161DD-2C41-2AA6-57AA-6BD1D57C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9D6ABB-46BF-73B3-B325-52B5723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B1DE618F-7E53-D394-A240-EABE092008D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97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06B72-F8E8-5F2A-8442-9E843E19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4145-2A8D-054B-8CF5-BAD5F368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360E3-7C6B-9CE7-524B-5C4634A9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CCC2E4-EEF7-66DD-D78B-1C6C0A1FE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B7C69C-D462-D0BE-FBD9-05F4640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7E22639-BE93-D474-92A7-9E70DBC7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626C54-B2DF-41BD-9208-26C6E448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3B8F8FB9-02C5-0C8B-7A12-EB5AF1D9C09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86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B773-2631-BE4C-9372-D46498A9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047740-474E-7F66-A84F-831E56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DFEE05-FA06-BA28-B0AD-31980B0E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E7DCE3A-40CA-4877-5DB2-7D84E76CD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270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D4D70E-F45C-E6F3-6403-AE7DF0B1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B834D7-03C6-2A79-5126-6064E640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1A6D547B-0416-A257-C846-52E1B6F64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66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D296B-C377-F8FA-F327-EC429BBB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CDDC-5BAF-927B-6482-BEF5DEF4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1B8B65-17C1-88FD-ACE3-981F1B83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75359-467C-30C5-74E9-9C10FB75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7612B-9F97-11EB-2D44-B29F394C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00B29D09-1947-1002-3379-07B0F9C9265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188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75B7-4AE9-0627-3CCF-B0A79391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505149-C190-73AE-93EA-C1159DA1D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4976B5-FD36-5999-BE66-72C3137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131C84-5786-B6B6-E9A6-C629AEA0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GLOS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A44F9-9C90-0A09-B272-5CE3EF3D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8BCC6467-FD88-F730-F9E1-68BCA7BC640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41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E43D8E-53AD-D962-966A-EB04057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E79F70-6B4D-F837-7905-4015AFCA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01BC5-403E-8A74-3C0E-BA388B2A2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29/11/2023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FD27C-016E-6D51-5D2D-6442C2FD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00D48A-A280-AFC5-6001-82A0E9EF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030F5-900F-2E4C-9E10-8DFEB8412C1C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 descr="Immagine che contiene Blu elettrico, schermata, Elementi grafici, blu&#10;&#10;Descrizione generata automaticamente">
            <a:extLst>
              <a:ext uri="{FF2B5EF4-FFF2-40B4-BE49-F238E27FC236}">
                <a16:creationId xmlns:a16="http://schemas.microsoft.com/office/drawing/2014/main" id="{F5033699-5BDC-A410-CC4E-7E798DA2A86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2773"/>
            <a:ext cx="12192000" cy="17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3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E43D8E-53AD-D962-966A-EB04057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E79F70-6B4D-F837-7905-4015AFCA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01BC5-403E-8A74-3C0E-BA388B2A2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14962-019F-C340-9A68-DD6D562B4C93}" type="datetime1">
              <a:rPr lang="it-IT" smtClean="0"/>
              <a:t>02/12/23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FD27C-016E-6D51-5D2D-6442C2FD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GLOS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00D48A-A280-AFC5-6001-82A0E9EF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30F5-900F-2E4C-9E10-8DFEB8412C1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44617BE1-DD37-97F6-7C98-8D3F8A8C7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2040"/>
          <a:stretch/>
        </p:blipFill>
        <p:spPr>
          <a:xfrm>
            <a:off x="-13854" y="6311899"/>
            <a:ext cx="12192000" cy="5461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71EB2C0-C8ED-6093-284E-221FB651DF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097" y="6421072"/>
            <a:ext cx="1342434" cy="33679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C57089F0-16CD-E2BD-A430-5629071970E7}"/>
              </a:ext>
            </a:extLst>
          </p:cNvPr>
          <p:cNvSpPr/>
          <p:nvPr userDrawn="1"/>
        </p:nvSpPr>
        <p:spPr>
          <a:xfrm rot="-2142210">
            <a:off x="10396031" y="-1151073"/>
            <a:ext cx="4269408" cy="3378140"/>
          </a:xfrm>
          <a:custGeom>
            <a:avLst/>
            <a:gdLst/>
            <a:ahLst/>
            <a:cxnLst/>
            <a:rect l="l" t="t" r="r" b="b"/>
            <a:pathLst>
              <a:path w="8028719" h="6671135">
                <a:moveTo>
                  <a:pt x="0" y="0"/>
                </a:moveTo>
                <a:lnTo>
                  <a:pt x="8028719" y="0"/>
                </a:lnTo>
                <a:lnTo>
                  <a:pt x="8028719" y="6671136"/>
                </a:lnTo>
                <a:lnTo>
                  <a:pt x="0" y="66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 sz="1200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664993BF-D88D-08D5-A552-CDEF00352E46}"/>
              </a:ext>
            </a:extLst>
          </p:cNvPr>
          <p:cNvSpPr txBox="1">
            <a:spLocks/>
          </p:cNvSpPr>
          <p:nvPr userDrawn="1"/>
        </p:nvSpPr>
        <p:spPr>
          <a:xfrm>
            <a:off x="5867400" y="642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GLOS INFN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29DA45A9-C34B-BDD6-259C-E95F288B608E}"/>
              </a:ext>
            </a:extLst>
          </p:cNvPr>
          <p:cNvSpPr txBox="1">
            <a:spLocks/>
          </p:cNvSpPr>
          <p:nvPr userDrawn="1"/>
        </p:nvSpPr>
        <p:spPr>
          <a:xfrm>
            <a:off x="11375675" y="64726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2030F5-900F-2E4C-9E10-8DFEB8412C1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90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E43D8E-53AD-D962-966A-EB04057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E79F70-6B4D-F837-7905-4015AFCA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Google Shape;94;p1">
            <a:extLst>
              <a:ext uri="{FF2B5EF4-FFF2-40B4-BE49-F238E27FC236}">
                <a16:creationId xmlns:a16="http://schemas.microsoft.com/office/drawing/2014/main" id="{912A51E2-2947-CAE8-EF89-E7EAEB1600D9}"/>
              </a:ext>
            </a:extLst>
          </p:cNvPr>
          <p:cNvSpPr txBox="1">
            <a:spLocks/>
          </p:cNvSpPr>
          <p:nvPr userDrawn="1"/>
        </p:nvSpPr>
        <p:spPr>
          <a:xfrm>
            <a:off x="0" y="6509703"/>
            <a:ext cx="12371879" cy="348297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>
                <a:solidFill>
                  <a:srgbClr val="4472C4">
                    <a:lumMod val="40000"/>
                    <a:lumOff val="60000"/>
                  </a:srgbClr>
                </a:solidFill>
                <a:latin typeface="Calibri" panose="020F0502020204030204"/>
              </a:rPr>
              <a:t>GLOS INFN</a:t>
            </a:r>
            <a:endParaRPr lang="it-IT" sz="1200" dirty="0">
              <a:solidFill>
                <a:srgbClr val="4472C4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Google Shape;93;p1">
            <a:extLst>
              <a:ext uri="{FF2B5EF4-FFF2-40B4-BE49-F238E27FC236}">
                <a16:creationId xmlns:a16="http://schemas.microsoft.com/office/drawing/2014/main" id="{C37F9687-0620-41E9-9815-094792262A35}"/>
              </a:ext>
            </a:extLst>
          </p:cNvPr>
          <p:cNvSpPr txBox="1">
            <a:spLocks/>
          </p:cNvSpPr>
          <p:nvPr userDrawn="1"/>
        </p:nvSpPr>
        <p:spPr>
          <a:xfrm>
            <a:off x="11541510" y="6513579"/>
            <a:ext cx="662941" cy="373139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B48513C-69E6-A8F0-786C-B8EF27B1E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964" y="6585329"/>
            <a:ext cx="650487" cy="316379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fld id="{4D2030F5-900F-2E4C-9E10-8DFEB8412C1C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D3F7C62-779C-E968-B20E-96A3C47E2D2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67149" y="6528618"/>
            <a:ext cx="507211" cy="328411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FBCE918D-D7AA-B32D-26E3-233D40AEEA97}"/>
              </a:ext>
            </a:extLst>
          </p:cNvPr>
          <p:cNvSpPr/>
          <p:nvPr userDrawn="1"/>
        </p:nvSpPr>
        <p:spPr>
          <a:xfrm>
            <a:off x="-2313743" y="-2636052"/>
            <a:ext cx="5306056" cy="5272104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6"/>
                </a:lnTo>
                <a:lnTo>
                  <a:pt x="0" y="124267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effectLst>
            <a:outerShdw dist="50800" dir="5400000" sx="25000" sy="25000" algn="ctr" rotWithShape="0">
              <a:schemeClr val="accent1">
                <a:lumMod val="40000"/>
                <a:lumOff val="60000"/>
                <a:alpha val="63907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0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ccessrepository.it/record/23574" TargetMode="External"/><Relationship Id="rId2" Type="http://schemas.openxmlformats.org/officeDocument/2006/relationships/hyperlink" Target="https://web.infn.it/openscience/" TargetMode="Externa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hyperlink" Target="mailto:conper.openscience@lists.infn.it" TargetMode="External"/><Relationship Id="rId4" Type="http://schemas.openxmlformats.org/officeDocument/2006/relationships/hyperlink" Target="https://agenda.infn.it/e/ConvegnoOpenscienceConPER20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openaccessrepository.it/record/143269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fdora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ask-open-science.org/1116/what-the-difference-between-fair-data-and-open-data-there-any" TargetMode="Externa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-portal.e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4710892-7AAA-DFA9-1C22-C50C0090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650"/>
            <a:ext cx="10515600" cy="1325563"/>
          </a:xfrm>
        </p:spPr>
        <p:txBody>
          <a:bodyPr/>
          <a:lstStyle/>
          <a:p>
            <a:pPr algn="ctr"/>
            <a:r>
              <a:rPr lang="it-IT" b="0" i="0" u="none" strike="noStrike" dirty="0">
                <a:solidFill>
                  <a:srgbClr val="000000"/>
                </a:solidFill>
                <a:effectLst/>
                <a:latin typeface="LucidaGrande" panose="020B0600040502020204" pitchFamily="34" charset="0"/>
              </a:rPr>
              <a:t>La strategia Open Access dell'INFN e il relativo disciplinare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29060E-2AB5-B009-5AFC-A2E2EAF8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084" y="4415255"/>
            <a:ext cx="5811253" cy="445503"/>
          </a:xfrm>
        </p:spPr>
        <p:txBody>
          <a:bodyPr/>
          <a:lstStyle/>
          <a:p>
            <a:r>
              <a:rPr lang="it-IT" sz="1800" dirty="0">
                <a:solidFill>
                  <a:schemeClr val="bg2">
                    <a:lumMod val="25000"/>
                  </a:schemeClr>
                </a:solidFill>
                <a:latin typeface="Avenir Book" panose="02000503020000020003" pitchFamily="2" charset="0"/>
              </a:rPr>
              <a:t>L. 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  <a:latin typeface="Avenir Book" panose="02000503020000020003" pitchFamily="2" charset="0"/>
              </a:rPr>
              <a:t>Patrizii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  <a:latin typeface="Avenir Book" panose="02000503020000020003" pitchFamily="2" charset="0"/>
              </a:rPr>
              <a:t> –  INFN Bologna  </a:t>
            </a:r>
          </a:p>
          <a:p>
            <a:r>
              <a:rPr lang="it-IT" sz="1800" dirty="0">
                <a:solidFill>
                  <a:schemeClr val="bg2">
                    <a:lumMod val="25000"/>
                  </a:schemeClr>
                </a:solidFill>
                <a:latin typeface="Avenir Book" panose="02000503020000020003" pitchFamily="2" charset="0"/>
              </a:rPr>
              <a:t> Gruppo di Lavoro Open Science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01E5EB-7A36-C3CE-AFA2-6AF6B2BC68BC}"/>
              </a:ext>
            </a:extLst>
          </p:cNvPr>
          <p:cNvSpPr txBox="1"/>
          <p:nvPr/>
        </p:nvSpPr>
        <p:spPr>
          <a:xfrm>
            <a:off x="8470231" y="5914316"/>
            <a:ext cx="3721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29-11-2023  CCR Tutorial Days</a:t>
            </a:r>
          </a:p>
        </p:txBody>
      </p:sp>
    </p:spTree>
    <p:extLst>
      <p:ext uri="{BB962C8B-B14F-4D97-AF65-F5344CB8AC3E}">
        <p14:creationId xmlns:p14="http://schemas.microsoft.com/office/powerpoint/2010/main" val="153394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4954FBB-D583-DBC3-C8F7-10508119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0829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11893"/>
                </a:solidFill>
                <a:latin typeface="Avenir Medium" panose="02000503020000020003" pitchFamily="2" charset="0"/>
              </a:rPr>
              <a:t>PNSA: Assi di Intervento</a:t>
            </a:r>
            <a:br>
              <a:rPr lang="it-IT" sz="4000" b="1" dirty="0">
                <a:solidFill>
                  <a:srgbClr val="011893"/>
                </a:solidFill>
                <a:latin typeface="Avenir Medium" panose="02000503020000020003" pitchFamily="2" charset="0"/>
              </a:rPr>
            </a:br>
            <a:endParaRPr lang="it-IT" sz="400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695A8205-6506-6557-7AB5-F7D51EB4F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46112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5407DD-781C-4CED-AC66-8742917E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4"/>
          <a:stretch/>
        </p:blipFill>
        <p:spPr>
          <a:xfrm>
            <a:off x="10611834" y="888439"/>
            <a:ext cx="1060320" cy="714480"/>
          </a:xfrm>
          <a:prstGeom prst="rect">
            <a:avLst/>
          </a:prstGeom>
          <a:ln>
            <a:solidFill>
              <a:srgbClr val="002A4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8557E4-B63E-47D5-1BEF-9FA35688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53" y="0"/>
            <a:ext cx="4150947" cy="16589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4BCA9B2-A79A-7D5D-45D2-4E2FFA5AA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36" b="25264"/>
          <a:stretch/>
        </p:blipFill>
        <p:spPr>
          <a:xfrm>
            <a:off x="838199" y="705342"/>
            <a:ext cx="8607643" cy="54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64446E-A6B7-A790-E76D-CB2AEE34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217" y="64616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0E62F-7E07-B446-9911-5D8BEE4034CC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3BFE56F9-08FD-AABE-FED1-A9416593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7693391E-9D5F-BCBD-C589-D0419636B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9051823"/>
              </p:ext>
            </p:extLst>
          </p:nvPr>
        </p:nvGraphicFramePr>
        <p:xfrm>
          <a:off x="-569257" y="5541035"/>
          <a:ext cx="3404376" cy="741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4AF2845A-EE67-36DE-EEC2-B2B6733FA1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917652"/>
              </p:ext>
            </p:extLst>
          </p:nvPr>
        </p:nvGraphicFramePr>
        <p:xfrm>
          <a:off x="228892" y="4452016"/>
          <a:ext cx="2491976" cy="76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8C2ADD-66B8-BD9C-C3FC-0C35AC551647}"/>
              </a:ext>
            </a:extLst>
          </p:cNvPr>
          <p:cNvSpPr txBox="1"/>
          <p:nvPr/>
        </p:nvSpPr>
        <p:spPr>
          <a:xfrm>
            <a:off x="800104" y="271351"/>
            <a:ext cx="8158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PNSA: Le Pubblicazioni Scientifiche</a:t>
            </a:r>
            <a:endParaRPr lang="it-IT" sz="140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96E7051-8AFD-00C1-8036-48D20F4B5388}"/>
              </a:ext>
            </a:extLst>
          </p:cNvPr>
          <p:cNvGrpSpPr/>
          <p:nvPr/>
        </p:nvGrpSpPr>
        <p:grpSpPr>
          <a:xfrm>
            <a:off x="8958525" y="0"/>
            <a:ext cx="3281600" cy="2350666"/>
            <a:chOff x="8958525" y="0"/>
            <a:chExt cx="3281600" cy="235066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667BA11-53DF-4E02-7D6C-126C4624F293}"/>
                </a:ext>
              </a:extLst>
            </p:cNvPr>
            <p:cNvGrpSpPr/>
            <p:nvPr/>
          </p:nvGrpSpPr>
          <p:grpSpPr>
            <a:xfrm>
              <a:off x="8958525" y="0"/>
              <a:ext cx="3233951" cy="1591728"/>
              <a:chOff x="7580139" y="0"/>
              <a:chExt cx="4669476" cy="2637528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15E8BFF0-5205-DF0B-9B5D-0883790BC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80139" y="0"/>
                <a:ext cx="4669475" cy="1693326"/>
              </a:xfrm>
              <a:prstGeom prst="rect">
                <a:avLst/>
              </a:prstGeom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E79446B-6181-FD62-44CF-65B5478EDB40}"/>
                  </a:ext>
                </a:extLst>
              </p:cNvPr>
              <p:cNvSpPr/>
              <p:nvPr/>
            </p:nvSpPr>
            <p:spPr>
              <a:xfrm>
                <a:off x="11598443" y="1693326"/>
                <a:ext cx="651172" cy="9442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1BE96C3-F178-CB95-E2C3-2FDE0FBA2881}"/>
                </a:ext>
              </a:extLst>
            </p:cNvPr>
            <p:cNvSpPr/>
            <p:nvPr/>
          </p:nvSpPr>
          <p:spPr>
            <a:xfrm>
              <a:off x="10475494" y="997524"/>
              <a:ext cx="1764631" cy="135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44146EA4-93DC-F9DA-5A94-F9316CC25C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5119" y="930107"/>
            <a:ext cx="7772400" cy="51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35A22A9E-F618-8F47-428C-323F797A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216720"/>
            <a:ext cx="6845969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E86D22"/>
                </a:solidFill>
                <a:latin typeface="Avenir Black" panose="02000503020000020003" pitchFamily="2" charset="0"/>
              </a:rPr>
              <a:t>Accesso Aperto /Open Access</a:t>
            </a:r>
            <a:endParaRPr lang="it-IT" sz="3600" dirty="0">
              <a:solidFill>
                <a:srgbClr val="E86D22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8BD2C7-B871-950D-D8A7-0FEB93D1CED1}"/>
              </a:ext>
            </a:extLst>
          </p:cNvPr>
          <p:cNvSpPr txBox="1"/>
          <p:nvPr/>
        </p:nvSpPr>
        <p:spPr>
          <a:xfrm>
            <a:off x="5543946" y="3825203"/>
            <a:ext cx="5557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Programma nazionale per la ricerca 2021-2027,</a:t>
            </a:r>
          </a:p>
          <a:p>
            <a:r>
              <a:rPr lang="it-IT" sz="1200" dirty="0">
                <a:effectLst/>
                <a:latin typeface="Helvetica" pitchFamily="2" charset="0"/>
              </a:rPr>
              <a:t>https://</a:t>
            </a:r>
            <a:r>
              <a:rPr lang="it-IT" sz="1200" dirty="0" err="1">
                <a:effectLst/>
                <a:latin typeface="Helvetica" pitchFamily="2" charset="0"/>
              </a:rPr>
              <a:t>www.mur.gov.it</a:t>
            </a:r>
            <a:r>
              <a:rPr lang="it-IT" sz="1200" dirty="0">
                <a:effectLst/>
                <a:latin typeface="Helvetica" pitchFamily="2" charset="0"/>
              </a:rPr>
              <a:t>/</a:t>
            </a:r>
            <a:r>
              <a:rPr lang="it-IT" sz="1200" dirty="0" err="1">
                <a:effectLst/>
                <a:latin typeface="Helvetica" pitchFamily="2" charset="0"/>
              </a:rPr>
              <a:t>sites</a:t>
            </a:r>
            <a:r>
              <a:rPr lang="it-IT" sz="1200" dirty="0">
                <a:effectLst/>
                <a:latin typeface="Helvetica" pitchFamily="2" charset="0"/>
              </a:rPr>
              <a:t>/default/files/2021-05/PNR2021-2027.pdf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EEE82F-42FF-7C6C-117A-E7969A8869EE}"/>
              </a:ext>
            </a:extLst>
          </p:cNvPr>
          <p:cNvSpPr txBox="1"/>
          <p:nvPr/>
        </p:nvSpPr>
        <p:spPr>
          <a:xfrm>
            <a:off x="537778" y="1865290"/>
            <a:ext cx="9194007" cy="19389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5289"/>
                </a:solidFill>
                <a:effectLst/>
                <a:latin typeface="Avenir Medium" panose="02000503020000020003" pitchFamily="2" charset="0"/>
              </a:rPr>
              <a:t>Per «accesso aperto» all’informazione scientifica si intende la </a:t>
            </a:r>
            <a:r>
              <a:rPr lang="it-IT" sz="2400" b="1" dirty="0">
                <a:solidFill>
                  <a:srgbClr val="005289"/>
                </a:solidFill>
                <a:effectLst/>
                <a:latin typeface="Avenir Medium" panose="02000503020000020003" pitchFamily="2" charset="0"/>
              </a:rPr>
              <a:t>possibilità di reperire in rete le pubblicazioni scientifiche</a:t>
            </a:r>
            <a:r>
              <a:rPr lang="it-IT" sz="2400" dirty="0">
                <a:solidFill>
                  <a:srgbClr val="005289"/>
                </a:solidFill>
                <a:effectLst/>
                <a:latin typeface="Avenir Medium" panose="02000503020000020003" pitchFamily="2" charset="0"/>
              </a:rPr>
              <a:t>, i dati e i metadati che li rendono fruibili, e ogni altro risultato della ricerca e dell’insegnamento scientifico, </a:t>
            </a:r>
            <a:r>
              <a:rPr lang="it-IT" sz="2400" b="1" dirty="0">
                <a:solidFill>
                  <a:srgbClr val="005289"/>
                </a:solidFill>
                <a:effectLst/>
                <a:latin typeface="Avenir Medium" panose="02000503020000020003" pitchFamily="2" charset="0"/>
              </a:rPr>
              <a:t>senza costi e senza barriere giuridiche e tecniche.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707C1F-EA43-4C22-3335-5F695BF9236D}"/>
              </a:ext>
            </a:extLst>
          </p:cNvPr>
          <p:cNvSpPr txBox="1"/>
          <p:nvPr/>
        </p:nvSpPr>
        <p:spPr>
          <a:xfrm>
            <a:off x="1579418" y="4838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5F453241-B150-FE04-816B-8D68356CC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044047"/>
              </p:ext>
            </p:extLst>
          </p:nvPr>
        </p:nvGraphicFramePr>
        <p:xfrm>
          <a:off x="7633252" y="4838007"/>
          <a:ext cx="2957369" cy="149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magine 14">
            <a:extLst>
              <a:ext uri="{FF2B5EF4-FFF2-40B4-BE49-F238E27FC236}">
                <a16:creationId xmlns:a16="http://schemas.microsoft.com/office/drawing/2014/main" id="{06A8BD2A-BC5A-36ED-53EA-F3E970478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592" y="5057130"/>
            <a:ext cx="677148" cy="1058044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600C782F-65DA-34A3-F2C3-88AE83895BE4}"/>
              </a:ext>
            </a:extLst>
          </p:cNvPr>
          <p:cNvGrpSpPr/>
          <p:nvPr/>
        </p:nvGrpSpPr>
        <p:grpSpPr>
          <a:xfrm>
            <a:off x="7580139" y="0"/>
            <a:ext cx="4669476" cy="2637528"/>
            <a:chOff x="7580139" y="0"/>
            <a:chExt cx="4669476" cy="263752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99E78FE-151D-2DE8-DB63-DFC8C6081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139" y="0"/>
              <a:ext cx="4669475" cy="1693326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05A0C630-CB9B-0759-28F0-8FBEB7600A7C}"/>
                </a:ext>
              </a:extLst>
            </p:cNvPr>
            <p:cNvSpPr/>
            <p:nvPr/>
          </p:nvSpPr>
          <p:spPr>
            <a:xfrm>
              <a:off x="11598443" y="1693326"/>
              <a:ext cx="651172" cy="9442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4364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53BDA2A-5B34-E440-844D-31D59DF1BB14}"/>
              </a:ext>
            </a:extLst>
          </p:cNvPr>
          <p:cNvSpPr txBox="1">
            <a:spLocks/>
          </p:cNvSpPr>
          <p:nvPr/>
        </p:nvSpPr>
        <p:spPr>
          <a:xfrm>
            <a:off x="3218469" y="-84490"/>
            <a:ext cx="5100327" cy="1159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2DAA66"/>
                </a:solidFill>
                <a:latin typeface="Exo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L’Editoria Scientifica </a:t>
            </a:r>
          </a:p>
        </p:txBody>
      </p:sp>
      <p:pic>
        <p:nvPicPr>
          <p:cNvPr id="21" name="Content Placeholder 3" descr="journal costs.png">
            <a:extLst>
              <a:ext uri="{FF2B5EF4-FFF2-40B4-BE49-F238E27FC236}">
                <a16:creationId xmlns:a16="http://schemas.microsoft.com/office/drawing/2014/main" id="{6C84D334-A7B2-9A4C-937F-31813D645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4" r="-1154"/>
          <a:stretch/>
        </p:blipFill>
        <p:spPr>
          <a:xfrm>
            <a:off x="5907368" y="1250127"/>
            <a:ext cx="6284632" cy="5106223"/>
          </a:xfrm>
          <a:prstGeom prst="rect">
            <a:avLst/>
          </a:prstGeom>
        </p:spPr>
      </p:pic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844AC2BE-4E2F-EB48-A408-CE77376B1720}"/>
              </a:ext>
            </a:extLst>
          </p:cNvPr>
          <p:cNvSpPr txBox="1">
            <a:spLocks/>
          </p:cNvSpPr>
          <p:nvPr/>
        </p:nvSpPr>
        <p:spPr>
          <a:xfrm>
            <a:off x="856217" y="1746181"/>
            <a:ext cx="6695557" cy="3196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800" dirty="0">
                <a:latin typeface="Avenir Medium" panose="02000503020000020003" pitchFamily="2" charset="0"/>
              </a:rPr>
              <a:t>Modello economico tradizionale: </a:t>
            </a:r>
          </a:p>
          <a:p>
            <a:pPr algn="just"/>
            <a:r>
              <a:rPr lang="it-IT" sz="2800" dirty="0">
                <a:latin typeface="Avenir Medium" panose="02000503020000020003" pitchFamily="2" charset="0"/>
              </a:rPr>
              <a:t>«Readers </a:t>
            </a:r>
            <a:r>
              <a:rPr lang="it-IT" sz="2800" dirty="0" err="1">
                <a:latin typeface="Avenir Medium" panose="02000503020000020003" pitchFamily="2" charset="0"/>
              </a:rPr>
              <a:t>Pay</a:t>
            </a:r>
            <a:r>
              <a:rPr lang="it-IT" sz="2800" dirty="0">
                <a:latin typeface="Avenir Medium" panose="02000503020000020003" pitchFamily="2" charset="0"/>
              </a:rPr>
              <a:t>»</a:t>
            </a:r>
          </a:p>
          <a:p>
            <a:pPr algn="just"/>
            <a:endParaRPr lang="it-IT" dirty="0">
              <a:latin typeface="Avenir Medium" panose="02000503020000020003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8B15DB-7D75-414B-A783-7757095DC63E}"/>
              </a:ext>
            </a:extLst>
          </p:cNvPr>
          <p:cNvSpPr txBox="1"/>
          <p:nvPr/>
        </p:nvSpPr>
        <p:spPr>
          <a:xfrm>
            <a:off x="200540" y="2926076"/>
            <a:ext cx="400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5289"/>
                </a:solidFill>
                <a:latin typeface="Avenir" panose="02000503020000020003" pitchFamily="2" charset="0"/>
              </a:rPr>
              <a:t>La Crisi dei Periodici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9DA1968-B556-3440-81A3-81E93EF6870F}"/>
              </a:ext>
            </a:extLst>
          </p:cNvPr>
          <p:cNvSpPr/>
          <p:nvPr/>
        </p:nvSpPr>
        <p:spPr>
          <a:xfrm>
            <a:off x="200541" y="3513587"/>
            <a:ext cx="532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Avenir" panose="02000503020000020003" pitchFamily="2" charset="0"/>
              </a:rPr>
              <a:t>Il costo degli abbonamenti cresce molto più rapidamente dell’inflazione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1C93216-D345-FC9F-4604-74929B77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217" y="6461677"/>
            <a:ext cx="2743200" cy="365125"/>
          </a:xfrm>
        </p:spPr>
        <p:txBody>
          <a:bodyPr/>
          <a:lstStyle/>
          <a:p>
            <a:fld id="{FE30E62F-7E07-B446-9911-5D8BEE4034C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9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890" y="397964"/>
            <a:ext cx="8280920" cy="1143000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</a:rPr>
              <a:t>I </a:t>
            </a:r>
            <a:r>
              <a:rPr lang="en-US" b="1" dirty="0" err="1">
                <a:solidFill>
                  <a:srgbClr val="011893"/>
                </a:solidFill>
              </a:rPr>
              <a:t>conti</a:t>
            </a:r>
            <a:r>
              <a:rPr lang="en-US" b="1" dirty="0">
                <a:solidFill>
                  <a:srgbClr val="011893"/>
                </a:solidFill>
              </a:rPr>
              <a:t> in </a:t>
            </a:r>
            <a:r>
              <a:rPr lang="en-US" b="1" dirty="0" err="1">
                <a:solidFill>
                  <a:srgbClr val="011893"/>
                </a:solidFill>
              </a:rPr>
              <a:t>tasca</a:t>
            </a:r>
            <a:r>
              <a:rPr lang="en-US" b="1" dirty="0">
                <a:solidFill>
                  <a:srgbClr val="011893"/>
                </a:solidFill>
              </a:rPr>
              <a:t> </a:t>
            </a:r>
            <a:r>
              <a:rPr lang="en-US" b="1" dirty="0" err="1">
                <a:solidFill>
                  <a:srgbClr val="011893"/>
                </a:solidFill>
              </a:rPr>
              <a:t>agli</a:t>
            </a:r>
            <a:r>
              <a:rPr lang="en-US" b="1" dirty="0">
                <a:solidFill>
                  <a:srgbClr val="011893"/>
                </a:solidFill>
              </a:rPr>
              <a:t> </a:t>
            </a:r>
            <a:r>
              <a:rPr lang="en-US" b="1" dirty="0" err="1">
                <a:solidFill>
                  <a:srgbClr val="011893"/>
                </a:solidFill>
              </a:rPr>
              <a:t>editori</a:t>
            </a:r>
            <a:endParaRPr lang="en-US" b="1" dirty="0">
              <a:solidFill>
                <a:srgbClr val="011893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595563" y="1294988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8971-2581-1140-A045-EF224496870B}" type="slidenum">
              <a:rPr lang="en-US" smtClean="0"/>
              <a:t>14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E177B9-43AE-A7AE-C86F-8EF6AF78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5122" y="6538912"/>
            <a:ext cx="193813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061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53BDA2A-5B34-E440-844D-31D59DF1BB14}"/>
              </a:ext>
            </a:extLst>
          </p:cNvPr>
          <p:cNvSpPr txBox="1">
            <a:spLocks/>
          </p:cNvSpPr>
          <p:nvPr/>
        </p:nvSpPr>
        <p:spPr>
          <a:xfrm>
            <a:off x="2726039" y="196086"/>
            <a:ext cx="7014679" cy="1466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7"/>
            <a:r>
              <a:rPr lang="it-IT" sz="3600" dirty="0">
                <a:solidFill>
                  <a:srgbClr val="2DAA66"/>
                </a:solidFill>
                <a:latin typeface="Avenir Medium" panose="02000503020000020003" pitchFamily="2" charset="0"/>
              </a:rPr>
              <a:t>Mercato «rigido», oligopolistico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4783258-191D-1A4A-A1BE-342ECC8C5398}"/>
              </a:ext>
            </a:extLst>
          </p:cNvPr>
          <p:cNvSpPr txBox="1">
            <a:spLocks/>
          </p:cNvSpPr>
          <p:nvPr/>
        </p:nvSpPr>
        <p:spPr>
          <a:xfrm>
            <a:off x="112645" y="2266451"/>
            <a:ext cx="4607199" cy="4105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 defTabSz="914377">
              <a:buFontTx/>
              <a:buChar char="-"/>
            </a:pPr>
            <a:r>
              <a:rPr lang="it-IT" sz="2800" dirty="0">
                <a:solidFill>
                  <a:prstClr val="black"/>
                </a:solidFill>
                <a:latin typeface="GOTHAM-BOOK" panose="02000504050000020004" pitchFamily="2" charset="0"/>
              </a:rPr>
              <a:t>Insostituibilità delle riviste </a:t>
            </a:r>
          </a:p>
          <a:p>
            <a:pPr marL="342891" indent="-342891" algn="l" defTabSz="914377">
              <a:buFontTx/>
              <a:buChar char="-"/>
            </a:pPr>
            <a:r>
              <a:rPr lang="it-IT" sz="2800" dirty="0">
                <a:solidFill>
                  <a:prstClr val="black"/>
                </a:solidFill>
                <a:latin typeface="GOTHAM-BOOK" panose="02000504050000020004" pitchFamily="2" charset="0"/>
              </a:rPr>
              <a:t>Impact </a:t>
            </a:r>
            <a:r>
              <a:rPr lang="it-IT" sz="2800" dirty="0" err="1">
                <a:solidFill>
                  <a:prstClr val="black"/>
                </a:solidFill>
                <a:latin typeface="GOTHAM-BOOK" panose="02000504050000020004" pitchFamily="2" charset="0"/>
              </a:rPr>
              <a:t>Factor</a:t>
            </a:r>
            <a:endParaRPr lang="it-IT" sz="2800" u="sng" dirty="0">
              <a:solidFill>
                <a:prstClr val="black"/>
              </a:solidFill>
              <a:latin typeface="GOTHAM-BOOK" panose="02000504050000020004" pitchFamily="2" charset="0"/>
            </a:endParaRPr>
          </a:p>
          <a:p>
            <a:pPr marL="342891" indent="-342891" algn="l" defTabSz="914377">
              <a:buFontTx/>
              <a:buChar char="-"/>
            </a:pPr>
            <a:r>
              <a:rPr lang="it-IT" sz="2800" dirty="0">
                <a:solidFill>
                  <a:prstClr val="black"/>
                </a:solidFill>
                <a:latin typeface="GOTHAM-BOOK" panose="02000504050000020004" pitchFamily="2" charset="0"/>
              </a:rPr>
              <a:t>Preferenza a pubblicare su riviste ad alto IF </a:t>
            </a:r>
          </a:p>
          <a:p>
            <a:pPr marL="342891" indent="-342891" algn="l" defTabSz="914377">
              <a:buFontTx/>
              <a:buChar char="-"/>
            </a:pPr>
            <a:r>
              <a:rPr lang="it-IT" sz="2800" dirty="0">
                <a:solidFill>
                  <a:prstClr val="black"/>
                </a:solidFill>
                <a:latin typeface="GOTHAM-BOOK" panose="02000504050000020004" pitchFamily="2" charset="0"/>
              </a:rPr>
              <a:t>Valutazione della ricerca </a:t>
            </a:r>
          </a:p>
          <a:p>
            <a:pPr marL="342891" indent="-342891" algn="l" defTabSz="914377">
              <a:buFontTx/>
              <a:buChar char="-"/>
            </a:pPr>
            <a:endParaRPr lang="it-IT" sz="2800" dirty="0">
              <a:solidFill>
                <a:prstClr val="black"/>
              </a:solidFill>
              <a:latin typeface="GOTHAM-BOOK" panose="02000504050000020004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B67767-F8E0-E741-8E99-FEC0A263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50" y="929534"/>
            <a:ext cx="7014679" cy="460302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C3430C1-31B8-E341-A95A-64DA4699086F}"/>
              </a:ext>
            </a:extLst>
          </p:cNvPr>
          <p:cNvSpPr/>
          <p:nvPr/>
        </p:nvSpPr>
        <p:spPr>
          <a:xfrm rot="16200000">
            <a:off x="9478142" y="2712911"/>
            <a:ext cx="4786671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Decrypting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 the Big Deal 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landscape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 Follow-up of the 2019 EUA Big 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Deals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 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Survey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 Report</a:t>
            </a:r>
          </a:p>
          <a:p>
            <a:pPr defTabSz="914377"/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https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://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eua.eu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/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resources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/</a:t>
            </a:r>
            <a:r>
              <a:rPr lang="it-IT" sz="1051" dirty="0" err="1">
                <a:solidFill>
                  <a:prstClr val="black"/>
                </a:solidFill>
                <a:latin typeface="Avenir Next Condensed" panose="020B0506020202020204" pitchFamily="34" charset="0"/>
              </a:rPr>
              <a:t>publications</a:t>
            </a:r>
            <a:r>
              <a:rPr lang="it-IT" sz="1051" dirty="0">
                <a:solidFill>
                  <a:prstClr val="black"/>
                </a:solidFill>
                <a:latin typeface="Avenir Next Condensed" panose="020B0506020202020204" pitchFamily="34" charset="0"/>
              </a:rPr>
              <a:t>/889:decrypting‐the‐big‐deal‐landscape.html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E4B818-B183-8F7B-63DA-0758FAAA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217" y="6461677"/>
            <a:ext cx="2743200" cy="365125"/>
          </a:xfrm>
        </p:spPr>
        <p:txBody>
          <a:bodyPr/>
          <a:lstStyle/>
          <a:p>
            <a:fld id="{FE30E62F-7E07-B446-9911-5D8BEE4034C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93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>
            <a:spLocks noGrp="1"/>
          </p:cNvSpPr>
          <p:nvPr>
            <p:ph type="title"/>
          </p:nvPr>
        </p:nvSpPr>
        <p:spPr>
          <a:xfrm>
            <a:off x="1906588" y="558015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600"/>
            </a:pPr>
            <a:r>
              <a:rPr lang="en-US" sz="3600" dirty="0"/>
              <a:t>Impact Factor</a:t>
            </a:r>
            <a:endParaRPr sz="3600" i="1" dirty="0"/>
          </a:p>
        </p:txBody>
      </p:sp>
      <p:sp>
        <p:nvSpPr>
          <p:cNvPr id="183" name="Google Shape;183;p9"/>
          <p:cNvSpPr txBox="1">
            <a:spLocks noGrp="1"/>
          </p:cNvSpPr>
          <p:nvPr>
            <p:ph type="body" idx="1"/>
          </p:nvPr>
        </p:nvSpPr>
        <p:spPr>
          <a:xfrm>
            <a:off x="1679012" y="4243498"/>
            <a:ext cx="8779982" cy="5210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114300" indent="0">
              <a:spcBef>
                <a:spcPts val="0"/>
              </a:spcBef>
              <a:buSzPts val="3200"/>
              <a:buNone/>
            </a:pPr>
            <a:r>
              <a:rPr lang="en-US" sz="3200" dirty="0"/>
              <a:t>  per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primi</a:t>
            </a:r>
            <a:r>
              <a:rPr lang="en-US" sz="3200" dirty="0"/>
              <a:t> due anni di vita della </a:t>
            </a:r>
            <a:r>
              <a:rPr lang="en-US" sz="3200" dirty="0" err="1"/>
              <a:t>rivista</a:t>
            </a:r>
            <a:r>
              <a:rPr lang="en-US" sz="3200" dirty="0"/>
              <a:t> IF=0</a:t>
            </a:r>
          </a:p>
        </p:txBody>
      </p:sp>
      <p:sp>
        <p:nvSpPr>
          <p:cNvPr id="185" name="Google Shape;185;p9"/>
          <p:cNvSpPr>
            <a:spLocks noGrp="1"/>
          </p:cNvSpPr>
          <p:nvPr>
            <p:ph type="sldNum" idx="4294967295"/>
          </p:nvPr>
        </p:nvSpPr>
        <p:spPr>
          <a:xfrm>
            <a:off x="10055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fld id="{00000000-1234-1234-1234-123412341234}" type="slidenum">
              <a:rPr lang="en-US"/>
              <a:pPr algn="ctr"/>
              <a:t>16</a:t>
            </a:fld>
            <a:endParaRPr/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8488" y="2032529"/>
            <a:ext cx="6938628" cy="1159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257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046" y="364583"/>
            <a:ext cx="6072885" cy="144526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73E87"/>
                </a:solidFill>
                <a:latin typeface="Avenir Book" panose="02000503020000020003" pitchFamily="2" charset="0"/>
              </a:rPr>
              <a:t>1991 Paul </a:t>
            </a:r>
            <a:r>
              <a:rPr lang="en-US" sz="2400" dirty="0" err="1">
                <a:solidFill>
                  <a:srgbClr val="073E87"/>
                </a:solidFill>
                <a:latin typeface="Avenir Book" panose="02000503020000020003" pitchFamily="2" charset="0"/>
              </a:rPr>
              <a:t>Ginsparg</a:t>
            </a:r>
            <a:r>
              <a:rPr lang="en-US" sz="2400" dirty="0">
                <a:solidFill>
                  <a:srgbClr val="073E87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: </a:t>
            </a:r>
            <a:r>
              <a:rPr lang="en-US" sz="2000" dirty="0" err="1">
                <a:latin typeface="Avenir Book" panose="02000503020000020003" pitchFamily="2" charset="0"/>
              </a:rPr>
              <a:t>crea</a:t>
            </a:r>
            <a:r>
              <a:rPr lang="en-US" sz="2000" dirty="0">
                <a:latin typeface="Avenir Book" panose="02000503020000020003" pitchFamily="2" charset="0"/>
              </a:rPr>
              <a:t> un </a:t>
            </a:r>
            <a:r>
              <a:rPr lang="it-IT" sz="2000" dirty="0" err="1">
                <a:latin typeface="Avenir Book" panose="02000503020000020003" pitchFamily="2" charset="0"/>
              </a:rPr>
              <a:t>repository</a:t>
            </a:r>
            <a:r>
              <a:rPr lang="it-IT" sz="2000" dirty="0">
                <a:latin typeface="Avenir Book" panose="02000503020000020003" pitchFamily="2" charset="0"/>
              </a:rPr>
              <a:t> mailbox a  Los Alamos National Lab accessibile da ovunque </a:t>
            </a:r>
            <a:r>
              <a:rPr lang="en-US" sz="2000" dirty="0">
                <a:latin typeface="Avenir Book" panose="02000503020000020003" pitchFamily="2" charset="0"/>
              </a:rPr>
              <a:t>per </a:t>
            </a:r>
            <a:r>
              <a:rPr lang="en-US" sz="2000" dirty="0" err="1">
                <a:latin typeface="Avenir Book" panose="02000503020000020003" pitchFamily="2" charset="0"/>
              </a:rPr>
              <a:t>condividere</a:t>
            </a:r>
            <a:r>
              <a:rPr lang="en-US" sz="2000" dirty="0">
                <a:latin typeface="Avenir Book" panose="02000503020000020003" pitchFamily="2" charset="0"/>
              </a:rPr>
              <a:t> draft </a:t>
            </a:r>
            <a:r>
              <a:rPr lang="en-US" sz="2000" dirty="0" err="1">
                <a:latin typeface="Avenir Book" panose="02000503020000020003" pitchFamily="2" charset="0"/>
              </a:rPr>
              <a:t>lavori</a:t>
            </a:r>
            <a:r>
              <a:rPr lang="en-US" sz="2000" dirty="0">
                <a:latin typeface="Avenir Book" panose="02000503020000020003" pitchFamily="2" charset="0"/>
              </a:rPr>
              <a:t> via email senza </a:t>
            </a:r>
            <a:r>
              <a:rPr lang="en-US" sz="2000" dirty="0" err="1">
                <a:latin typeface="Avenir Book" panose="02000503020000020003" pitchFamily="2" charset="0"/>
              </a:rPr>
              <a:t>doverli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  <a:r>
              <a:rPr lang="en-US" sz="2000" dirty="0" err="1">
                <a:latin typeface="Avenir Book" panose="02000503020000020003" pitchFamily="2" charset="0"/>
              </a:rPr>
              <a:t>fotocopiare</a:t>
            </a:r>
            <a:r>
              <a:rPr lang="en-US" sz="2000" dirty="0">
                <a:latin typeface="Avenir Book" panose="02000503020000020003" pitchFamily="2" charset="0"/>
              </a:rPr>
              <a:t>/</a:t>
            </a:r>
            <a:r>
              <a:rPr lang="en-US" sz="2000" dirty="0" err="1">
                <a:latin typeface="Avenir Book" panose="02000503020000020003" pitchFamily="2" charset="0"/>
              </a:rPr>
              <a:t>spedire</a:t>
            </a:r>
            <a:r>
              <a:rPr lang="en-US" sz="2000" dirty="0">
                <a:latin typeface="Avenir Book" panose="02000503020000020003" pitchFamily="2" charset="0"/>
              </a:rPr>
              <a:t> (</a:t>
            </a:r>
            <a:r>
              <a:rPr lang="en-US" sz="2000" dirty="0" err="1">
                <a:latin typeface="Avenir Book" panose="02000503020000020003" pitchFamily="2" charset="0"/>
              </a:rPr>
              <a:t>xxx.lanl.gov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</p:txBody>
      </p:sp>
      <p:pic>
        <p:nvPicPr>
          <p:cNvPr id="4" name="Content Placeholder 3" descr="220px-Ginsparg_at_Cornell_University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978" r="-54978"/>
          <a:stretch>
            <a:fillRect/>
          </a:stretch>
        </p:blipFill>
        <p:spPr>
          <a:xfrm>
            <a:off x="7710556" y="97798"/>
            <a:ext cx="3998648" cy="251914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258971-2581-1140-A045-EF224496870B}" type="slidenum">
              <a:rPr lang="en-US">
                <a:latin typeface="Calibri"/>
              </a:rPr>
              <a:pPr defTabSz="457200"/>
              <a:t>17</a:t>
            </a:fld>
            <a:endParaRPr lang="en-US"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313E6-F9B6-BC46-BA34-8F12D0FC9151}"/>
              </a:ext>
            </a:extLst>
          </p:cNvPr>
          <p:cNvSpPr txBox="1">
            <a:spLocks/>
          </p:cNvSpPr>
          <p:nvPr/>
        </p:nvSpPr>
        <p:spPr>
          <a:xfrm>
            <a:off x="1549170" y="1569078"/>
            <a:ext cx="65703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1991 </a:t>
            </a:r>
            <a:r>
              <a:rPr lang="en-US" sz="28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nasce</a:t>
            </a:r>
            <a:r>
              <a:rPr lang="en-US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 </a:t>
            </a:r>
            <a:r>
              <a:rPr lang="en-US" sz="28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il</a:t>
            </a:r>
            <a:r>
              <a:rPr lang="en-US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  www al CERN</a:t>
            </a:r>
          </a:p>
        </p:txBody>
      </p:sp>
      <p:pic>
        <p:nvPicPr>
          <p:cNvPr id="7" name="Content Placeholder 3" descr="220px-First_Web_Server.jpg">
            <a:extLst>
              <a:ext uri="{FF2B5EF4-FFF2-40B4-BE49-F238E27FC236}">
                <a16:creationId xmlns:a16="http://schemas.microsoft.com/office/drawing/2014/main" id="{97D2F629-52C7-5B49-9BC9-064B7FC696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24" r="-9524"/>
          <a:stretch>
            <a:fillRect/>
          </a:stretch>
        </p:blipFill>
        <p:spPr>
          <a:xfrm>
            <a:off x="1745473" y="2628346"/>
            <a:ext cx="3609876" cy="2274222"/>
          </a:xfrm>
          <a:prstGeom prst="rect">
            <a:avLst/>
          </a:prstGeom>
        </p:spPr>
      </p:pic>
      <p:pic>
        <p:nvPicPr>
          <p:cNvPr id="8" name="Picture 6" descr="WEB_DIRETTA_sito_prova.jpg">
            <a:extLst>
              <a:ext uri="{FF2B5EF4-FFF2-40B4-BE49-F238E27FC236}">
                <a16:creationId xmlns:a16="http://schemas.microsoft.com/office/drawing/2014/main" id="{32CB5FF4-8A99-9847-A028-A11A825E8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844">
            <a:off x="3466691" y="2986408"/>
            <a:ext cx="3723596" cy="1594940"/>
          </a:xfrm>
          <a:prstGeom prst="rect">
            <a:avLst/>
          </a:prstGeom>
        </p:spPr>
      </p:pic>
      <p:pic>
        <p:nvPicPr>
          <p:cNvPr id="9" name="Picture 5" descr="Timbernerslee203540957-729fcfc1-fda1-4fb0-942f-e327a03b9a4f.jpg">
            <a:extLst>
              <a:ext uri="{FF2B5EF4-FFF2-40B4-BE49-F238E27FC236}">
                <a16:creationId xmlns:a16="http://schemas.microsoft.com/office/drawing/2014/main" id="{EFC565E5-5C82-A241-8483-7CEAA73FD6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r="47028"/>
          <a:stretch/>
        </p:blipFill>
        <p:spPr>
          <a:xfrm>
            <a:off x="7413894" y="2790457"/>
            <a:ext cx="2008919" cy="255762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D0E56D6-4C08-2E4A-96E0-2248F5375B7B}"/>
              </a:ext>
            </a:extLst>
          </p:cNvPr>
          <p:cNvSpPr/>
          <p:nvPr/>
        </p:nvSpPr>
        <p:spPr>
          <a:xfrm>
            <a:off x="2572911" y="5348080"/>
            <a:ext cx="9409642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defTabSz="457200">
              <a:spcBef>
                <a:spcPts val="1368"/>
              </a:spcBef>
              <a:buClr>
                <a:srgbClr val="3686A9"/>
              </a:buClr>
              <a:buSzPct val="130000"/>
            </a:pPr>
            <a:r>
              <a:rPr lang="en" sz="28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ArXiv</a:t>
            </a:r>
            <a:r>
              <a:rPr lang="en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. </a:t>
            </a:r>
            <a:r>
              <a:rPr lang="it-IT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o</a:t>
            </a:r>
            <a:r>
              <a:rPr lang="en" sz="28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rg</a:t>
            </a:r>
            <a:r>
              <a:rPr lang="en" sz="2800" dirty="0">
                <a:solidFill>
                  <a:srgbClr val="073E87"/>
                </a:solidFill>
                <a:latin typeface="Avenir Medium" panose="02000503020000020003" pitchFamily="2" charset="0"/>
              </a:rPr>
              <a:t> </a:t>
            </a:r>
            <a:endParaRPr lang="en" sz="2000" dirty="0">
              <a:solidFill>
                <a:prstClr val="black"/>
              </a:solidFill>
              <a:latin typeface="Avenir Medium" panose="02000503020000020003" pitchFamily="2" charset="0"/>
            </a:endParaRPr>
          </a:p>
          <a:p>
            <a:pPr marL="114300" defTabSz="457200">
              <a:spcBef>
                <a:spcPts val="1368"/>
              </a:spcBef>
              <a:buClr>
                <a:srgbClr val="3686A9"/>
              </a:buClr>
              <a:buSzPct val="130000"/>
            </a:pPr>
            <a:r>
              <a:rPr lang="en" sz="2000" dirty="0">
                <a:solidFill>
                  <a:prstClr val="black"/>
                </a:solidFill>
                <a:latin typeface="Avenir Medium" panose="02000503020000020003" pitchFamily="2" charset="0"/>
              </a:rPr>
              <a:t> </a:t>
            </a:r>
            <a:r>
              <a:rPr lang="en" sz="2800" spc="-100" dirty="0">
                <a:solidFill>
                  <a:srgbClr val="073E87"/>
                </a:solidFill>
                <a:latin typeface="Avenir Medium" panose="02000503020000020003" pitchFamily="2" charset="0"/>
              </a:rPr>
              <a:t>2.4 </a:t>
            </a:r>
            <a:r>
              <a:rPr lang="en" sz="2800" spc="-1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milioni</a:t>
            </a:r>
            <a:r>
              <a:rPr lang="en" sz="2800" spc="-100" dirty="0">
                <a:solidFill>
                  <a:srgbClr val="073E87"/>
                </a:solidFill>
                <a:latin typeface="Avenir Medium" panose="02000503020000020003" pitchFamily="2" charset="0"/>
              </a:rPr>
              <a:t> di </a:t>
            </a:r>
            <a:r>
              <a:rPr lang="en" sz="2800" spc="-1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articoli</a:t>
            </a:r>
            <a:r>
              <a:rPr lang="en" sz="2800" spc="-100" dirty="0">
                <a:solidFill>
                  <a:srgbClr val="073E87"/>
                </a:solidFill>
                <a:latin typeface="Avenir Medium" panose="02000503020000020003" pitchFamily="2" charset="0"/>
              </a:rPr>
              <a:t> , 600/ </a:t>
            </a:r>
            <a:r>
              <a:rPr lang="en" sz="2800" spc="-100" dirty="0" err="1">
                <a:solidFill>
                  <a:srgbClr val="073E87"/>
                </a:solidFill>
                <a:latin typeface="Avenir Medium" panose="02000503020000020003" pitchFamily="2" charset="0"/>
              </a:rPr>
              <a:t>giorno</a:t>
            </a:r>
            <a:r>
              <a:rPr lang="en" sz="2800" spc="-100" dirty="0">
                <a:solidFill>
                  <a:srgbClr val="073E87"/>
                </a:solidFill>
                <a:latin typeface="Avenir Medium" panose="02000503020000020003" pitchFamily="2" charset="0"/>
              </a:rPr>
              <a:t> , 100 downloads /sec</a:t>
            </a:r>
            <a:endParaRPr lang="it-IT" sz="2800" spc="-100" dirty="0">
              <a:solidFill>
                <a:srgbClr val="073E87"/>
              </a:solidFill>
              <a:latin typeface="Avenir Medium" panose="02000503020000020003" pitchFamily="2" charset="0"/>
              <a:sym typeface="Wingdings" pitchFamily="2" charset="2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159614C-80FE-7D4C-81CA-06422B036835}"/>
              </a:ext>
            </a:extLst>
          </p:cNvPr>
          <p:cNvSpPr/>
          <p:nvPr/>
        </p:nvSpPr>
        <p:spPr>
          <a:xfrm>
            <a:off x="1661191" y="5320934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2800" dirty="0">
                <a:solidFill>
                  <a:srgbClr val="073E87"/>
                </a:solidFill>
                <a:latin typeface="Avenir Medium" panose="02000503020000020003" pitchFamily="2" charset="0"/>
                <a:sym typeface="Wingdings" pitchFamily="2" charset="2"/>
              </a:rPr>
              <a:t>1999</a:t>
            </a:r>
            <a:endParaRPr lang="it-IT" sz="2800" dirty="0">
              <a:solidFill>
                <a:srgbClr val="073E87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1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945" y="70614"/>
            <a:ext cx="8465922" cy="14552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11893"/>
                </a:solidFill>
                <a:latin typeface="Avenir Medium" panose="02000503020000020003" pitchFamily="2" charset="0"/>
              </a:rPr>
              <a:t>I</a:t>
            </a:r>
            <a:r>
              <a:rPr lang="en-US" sz="4400" dirty="0">
                <a:solidFill>
                  <a:srgbClr val="011893"/>
                </a:solidFill>
                <a:latin typeface="Avenir Medium" panose="02000503020000020003" pitchFamily="2" charset="0"/>
              </a:rPr>
              <a:t>l </a:t>
            </a:r>
            <a:r>
              <a:rPr lang="en-US" sz="44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movimento</a:t>
            </a:r>
            <a:r>
              <a:rPr lang="en-US" sz="4400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US" sz="4400" b="1" dirty="0">
                <a:solidFill>
                  <a:srgbClr val="F68214"/>
                </a:solidFill>
                <a:latin typeface="Avenir Black" panose="02000503020000020003" pitchFamily="2" charset="0"/>
              </a:rPr>
              <a:t>Open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728" y="2235200"/>
            <a:ext cx="9714522" cy="1976192"/>
          </a:xfrm>
        </p:spPr>
        <p:txBody>
          <a:bodyPr>
            <a:normAutofit/>
          </a:bodyPr>
          <a:lstStyle/>
          <a:p>
            <a:pPr marL="47625" indent="0">
              <a:lnSpc>
                <a:spcPct val="100000"/>
              </a:lnSpc>
              <a:buNone/>
            </a:pPr>
            <a:r>
              <a:rPr lang="en-US" sz="2400" dirty="0">
                <a:latin typeface="Avenir Medium" panose="02000503020000020003" pitchFamily="2" charset="0"/>
              </a:rPr>
              <a:t>“</a:t>
            </a:r>
            <a:r>
              <a:rPr lang="en-US" sz="2400" dirty="0" err="1">
                <a:latin typeface="Avenir Medium" panose="02000503020000020003" pitchFamily="2" charset="0"/>
              </a:rPr>
              <a:t>Un’antica</a:t>
            </a:r>
            <a:r>
              <a:rPr lang="en-US" sz="2400" dirty="0">
                <a:latin typeface="Avenir Medium" panose="02000503020000020003" pitchFamily="2" charset="0"/>
              </a:rPr>
              <a:t> </a:t>
            </a:r>
            <a:r>
              <a:rPr lang="en-US" sz="2400" dirty="0" err="1">
                <a:latin typeface="Avenir Medium" panose="02000503020000020003" pitchFamily="2" charset="0"/>
              </a:rPr>
              <a:t>tradizione</a:t>
            </a:r>
            <a:r>
              <a:rPr lang="en-US" sz="2400" dirty="0">
                <a:latin typeface="Avenir Medium" panose="02000503020000020003" pitchFamily="2" charset="0"/>
              </a:rPr>
              <a:t> e una </a:t>
            </a:r>
            <a:r>
              <a:rPr lang="en-US" sz="2400" dirty="0" err="1">
                <a:latin typeface="Avenir Medium" panose="02000503020000020003" pitchFamily="2" charset="0"/>
              </a:rPr>
              <a:t>moderna</a:t>
            </a:r>
            <a:r>
              <a:rPr lang="en-US" sz="2400" dirty="0">
                <a:latin typeface="Avenir Medium" panose="02000503020000020003" pitchFamily="2" charset="0"/>
              </a:rPr>
              <a:t> </a:t>
            </a:r>
            <a:r>
              <a:rPr lang="en-US" sz="2400" dirty="0" err="1">
                <a:latin typeface="Avenir Medium" panose="02000503020000020003" pitchFamily="2" charset="0"/>
              </a:rPr>
              <a:t>tecnologia</a:t>
            </a:r>
            <a:r>
              <a:rPr lang="en-US" sz="2400" dirty="0">
                <a:latin typeface="Avenir Medium" panose="02000503020000020003" pitchFamily="2" charset="0"/>
              </a:rPr>
              <a:t> </a:t>
            </a:r>
            <a:r>
              <a:rPr lang="en-US" sz="2400" dirty="0" err="1">
                <a:latin typeface="Avenir Medium" panose="02000503020000020003" pitchFamily="2" charset="0"/>
              </a:rPr>
              <a:t>convergono</a:t>
            </a:r>
            <a:r>
              <a:rPr lang="en-US" sz="2400" dirty="0">
                <a:latin typeface="Avenir Medium" panose="02000503020000020003" pitchFamily="2" charset="0"/>
              </a:rPr>
              <a:t> </a:t>
            </a:r>
            <a:r>
              <a:rPr lang="en-US" sz="2400" dirty="0" err="1">
                <a:latin typeface="Avenir Medium" panose="02000503020000020003" pitchFamily="2" charset="0"/>
              </a:rPr>
              <a:t>oggi</a:t>
            </a:r>
            <a:r>
              <a:rPr lang="en-US" sz="2400" dirty="0">
                <a:latin typeface="Avenir Medium" panose="02000503020000020003" pitchFamily="2" charset="0"/>
              </a:rPr>
              <a:t>  </a:t>
            </a:r>
            <a:r>
              <a:rPr lang="en-US" sz="2400" dirty="0" err="1">
                <a:latin typeface="Avenir Medium" panose="02000503020000020003" pitchFamily="2" charset="0"/>
              </a:rPr>
              <a:t>rendendo</a:t>
            </a:r>
            <a:r>
              <a:rPr lang="en-US" sz="2400" dirty="0">
                <a:latin typeface="Avenir Medium" panose="02000503020000020003" pitchFamily="2" charset="0"/>
              </a:rPr>
              <a:t> </a:t>
            </a:r>
            <a:r>
              <a:rPr lang="en-US" sz="2400" dirty="0" err="1">
                <a:latin typeface="Avenir Medium" panose="02000503020000020003" pitchFamily="2" charset="0"/>
              </a:rPr>
              <a:t>possibile</a:t>
            </a:r>
            <a:r>
              <a:rPr lang="en-US" sz="2400" dirty="0">
                <a:latin typeface="Avenir Medium" panose="02000503020000020003" pitchFamily="2" charset="0"/>
              </a:rPr>
              <a:t> un bene </a:t>
            </a:r>
            <a:r>
              <a:rPr lang="en-US" sz="2400" dirty="0" err="1">
                <a:latin typeface="Avenir Medium" panose="02000503020000020003" pitchFamily="2" charset="0"/>
              </a:rPr>
              <a:t>pubblico</a:t>
            </a:r>
            <a:r>
              <a:rPr lang="en-US" sz="2400" dirty="0">
                <a:latin typeface="Avenir Medium" panose="02000503020000020003" pitchFamily="2" charset="0"/>
              </a:rPr>
              <a:t> senza </a:t>
            </a:r>
            <a:r>
              <a:rPr lang="en-US" sz="2400" dirty="0" err="1">
                <a:latin typeface="Avenir Medium" panose="02000503020000020003" pitchFamily="2" charset="0"/>
              </a:rPr>
              <a:t>precedenti</a:t>
            </a:r>
            <a:r>
              <a:rPr lang="en-US" sz="2400" dirty="0">
                <a:latin typeface="Avenir Medium" panose="02000503020000020003" pitchFamily="2" charset="0"/>
              </a:rPr>
              <a:t> …”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258971-2581-1140-A045-EF224496870B}" type="slidenum">
              <a:rPr lang="en-US">
                <a:latin typeface="Calibri"/>
              </a:rPr>
              <a:pPr defTabSz="457200"/>
              <a:t>18</a:t>
            </a:fld>
            <a:endParaRPr lang="en-US">
              <a:latin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4BEBC-1968-234E-BE3F-1F7855F3433D}"/>
              </a:ext>
            </a:extLst>
          </p:cNvPr>
          <p:cNvSpPr txBox="1"/>
          <p:nvPr/>
        </p:nvSpPr>
        <p:spPr>
          <a:xfrm>
            <a:off x="1810728" y="3746478"/>
            <a:ext cx="5710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200" spc="-100" dirty="0">
                <a:solidFill>
                  <a:srgbClr val="011893"/>
                </a:solidFill>
                <a:latin typeface="Avenir Medium" panose="02000503020000020003" pitchFamily="2" charset="0"/>
              </a:rPr>
              <a:t>2003 La Dichiarazione di Berlino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A7072C-7136-544C-8D77-6C68DFC2337B}"/>
              </a:ext>
            </a:extLst>
          </p:cNvPr>
          <p:cNvSpPr/>
          <p:nvPr/>
        </p:nvSpPr>
        <p:spPr>
          <a:xfrm>
            <a:off x="1810728" y="4428904"/>
            <a:ext cx="86166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2800" dirty="0">
                <a:solidFill>
                  <a:prstClr val="black"/>
                </a:solidFill>
                <a:latin typeface="Avenir Medium" panose="02000503020000020003" pitchFamily="2" charset="0"/>
              </a:rPr>
              <a:t>“</a:t>
            </a:r>
            <a:r>
              <a:rPr lang="de-DE" sz="2400" dirty="0">
                <a:latin typeface="Avenir Medium" panose="02000503020000020003" pitchFamily="2" charset="0"/>
              </a:rPr>
              <a:t>La </a:t>
            </a:r>
            <a:r>
              <a:rPr lang="de-DE" sz="2400" dirty="0" err="1">
                <a:latin typeface="Avenir Medium" panose="02000503020000020003" pitchFamily="2" charset="0"/>
              </a:rPr>
              <a:t>nostra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missione</a:t>
            </a:r>
            <a:r>
              <a:rPr lang="de-DE" sz="2400" dirty="0">
                <a:latin typeface="Avenir Medium" panose="02000503020000020003" pitchFamily="2" charset="0"/>
              </a:rPr>
              <a:t> di </a:t>
            </a:r>
            <a:r>
              <a:rPr lang="de-DE" sz="2400" dirty="0" err="1">
                <a:latin typeface="Avenir Medium" panose="02000503020000020003" pitchFamily="2" charset="0"/>
              </a:rPr>
              <a:t>disseminazione</a:t>
            </a:r>
            <a:r>
              <a:rPr lang="de-DE" sz="2400" dirty="0">
                <a:latin typeface="Avenir Medium" panose="02000503020000020003" pitchFamily="2" charset="0"/>
              </a:rPr>
              <a:t> della </a:t>
            </a:r>
            <a:r>
              <a:rPr lang="de-DE" sz="2400" dirty="0" err="1">
                <a:latin typeface="Avenir Medium" panose="02000503020000020003" pitchFamily="2" charset="0"/>
              </a:rPr>
              <a:t>conoscenza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è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incompleta</a:t>
            </a:r>
            <a:r>
              <a:rPr lang="de-DE" sz="2400" dirty="0">
                <a:latin typeface="Avenir Medium" panose="02000503020000020003" pitchFamily="2" charset="0"/>
              </a:rPr>
              <a:t> se </a:t>
            </a:r>
            <a:r>
              <a:rPr lang="de-DE" sz="2400" dirty="0" err="1">
                <a:latin typeface="Avenir Medium" panose="02000503020000020003" pitchFamily="2" charset="0"/>
              </a:rPr>
              <a:t>l’informazione</a:t>
            </a:r>
            <a:r>
              <a:rPr lang="de-DE" sz="2400" dirty="0">
                <a:latin typeface="Avenir Medium" panose="02000503020000020003" pitchFamily="2" charset="0"/>
              </a:rPr>
              <a:t> non </a:t>
            </a:r>
            <a:r>
              <a:rPr lang="de-DE" sz="2400" dirty="0" err="1">
                <a:latin typeface="Avenir Medium" panose="02000503020000020003" pitchFamily="2" charset="0"/>
              </a:rPr>
              <a:t>è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resa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largamente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e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prontamente</a:t>
            </a:r>
            <a:r>
              <a:rPr lang="de-DE" sz="2400" dirty="0">
                <a:latin typeface="Avenir Medium" panose="02000503020000020003" pitchFamily="2" charset="0"/>
              </a:rPr>
              <a:t> </a:t>
            </a:r>
            <a:r>
              <a:rPr lang="de-DE" sz="2400" dirty="0" err="1">
                <a:latin typeface="Avenir Medium" panose="02000503020000020003" pitchFamily="2" charset="0"/>
              </a:rPr>
              <a:t>disponibile</a:t>
            </a:r>
            <a:r>
              <a:rPr lang="de-DE" sz="2400" dirty="0">
                <a:latin typeface="Avenir Medium" panose="02000503020000020003" pitchFamily="2" charset="0"/>
              </a:rPr>
              <a:t> alla </a:t>
            </a:r>
            <a:r>
              <a:rPr lang="de-DE" sz="2400" dirty="0" err="1">
                <a:latin typeface="Avenir Medium" panose="02000503020000020003" pitchFamily="2" charset="0"/>
              </a:rPr>
              <a:t>società</a:t>
            </a:r>
            <a:r>
              <a:rPr lang="de-DE" sz="2400" dirty="0">
                <a:latin typeface="Avenir Medium" panose="02000503020000020003" pitchFamily="2" charset="0"/>
              </a:rPr>
              <a:t>"</a:t>
            </a:r>
            <a:endParaRPr lang="it-IT" sz="2400" dirty="0">
              <a:latin typeface="Avenir Medium" panose="02000503020000020003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1EC154-3930-4543-B2D2-3FBF59483182}"/>
              </a:ext>
            </a:extLst>
          </p:cNvPr>
          <p:cNvSpPr/>
          <p:nvPr/>
        </p:nvSpPr>
        <p:spPr>
          <a:xfrm>
            <a:off x="1810728" y="1405314"/>
            <a:ext cx="783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200" spc="-100" dirty="0">
                <a:solidFill>
                  <a:srgbClr val="011893"/>
                </a:solidFill>
                <a:latin typeface="Avenir Medium" panose="02000503020000020003" pitchFamily="2" charset="0"/>
              </a:rPr>
              <a:t>2002</a:t>
            </a:r>
            <a:r>
              <a:rPr lang="en-US" sz="4000" spc="-100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US" sz="3200" spc="-100" dirty="0">
                <a:solidFill>
                  <a:srgbClr val="011893"/>
                </a:solidFill>
                <a:latin typeface="Avenir Medium" panose="02000503020000020003" pitchFamily="2" charset="0"/>
              </a:rPr>
              <a:t>The Budapest Open Access Initiative</a:t>
            </a:r>
            <a:endParaRPr lang="it-IT" sz="1400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FC3896-8DAF-1656-F9D3-65449111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881" y="531390"/>
            <a:ext cx="944219" cy="1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8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02E53ED-07F0-F18F-1DC3-03C47548B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08547" y="514558"/>
            <a:ext cx="4952680" cy="347992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33A29A-AA96-BB3C-B4AA-05E67BB3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19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9E8B0F-106A-2CC3-0484-117A55377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891" y="739146"/>
            <a:ext cx="6893345" cy="48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B19D9-C430-6478-3057-81CEE000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505" y="702009"/>
            <a:ext cx="10515600" cy="1325563"/>
          </a:xfrm>
        </p:spPr>
        <p:txBody>
          <a:bodyPr anchor="ctr">
            <a:normAutofit/>
          </a:bodyPr>
          <a:lstStyle/>
          <a:p>
            <a:pPr fontAlgn="base"/>
            <a:r>
              <a:rPr lang="it-IT" sz="4000" dirty="0">
                <a:solidFill>
                  <a:schemeClr val="accent1">
                    <a:lumMod val="75000"/>
                  </a:schemeClr>
                </a:solidFill>
                <a:effectLst/>
                <a:latin typeface="Avenir Medium" panose="02000503020000020003" pitchFamily="2" charset="0"/>
                <a:cs typeface="Arial" panose="020B0604020202020204" pitchFamily="34" charset="0"/>
              </a:rPr>
              <a:t>Gruppo di Lavoro Open Science INFN</a:t>
            </a:r>
            <a:endParaRPr lang="it-IT" sz="4000" dirty="0">
              <a:latin typeface="Avenir Medium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15BD68-BF11-9B7D-5029-BBEE798A4DC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0254" y="2027572"/>
            <a:ext cx="9236242" cy="2191502"/>
          </a:xfrm>
        </p:spPr>
        <p:txBody>
          <a:bodyPr lIns="90000">
            <a:noAutofit/>
          </a:bodyPr>
          <a:lstStyle/>
          <a:p>
            <a:pPr marL="0" indent="0">
              <a:lnSpc>
                <a:spcPct val="140000"/>
              </a:lnSpc>
              <a:spcBef>
                <a:spcPts val="1600"/>
              </a:spcBef>
              <a:buNone/>
            </a:pPr>
            <a:r>
              <a:rPr lang="it-IT" sz="2200" dirty="0">
                <a:effectLst/>
                <a:latin typeface="Avenir" panose="02000503020000020003" pitchFamily="2" charset="0"/>
              </a:rPr>
              <a:t>Stefano Bianco (INFN-LNF), Mattia Bruno (INFN-</a:t>
            </a:r>
            <a:r>
              <a:rPr lang="it-IT" sz="2200" dirty="0" err="1">
                <a:effectLst/>
                <a:latin typeface="Avenir" panose="02000503020000020003" pitchFamily="2" charset="0"/>
              </a:rPr>
              <a:t>MiB</a:t>
            </a:r>
            <a:r>
              <a:rPr lang="it-IT" sz="2200" dirty="0">
                <a:effectLst/>
                <a:latin typeface="Avenir" panose="02000503020000020003" pitchFamily="2" charset="0"/>
              </a:rPr>
              <a:t>), </a:t>
            </a:r>
            <a:r>
              <a:rPr lang="it-IT" sz="2200" dirty="0">
                <a:latin typeface="Avenir" panose="02000503020000020003" pitchFamily="2" charset="0"/>
              </a:rPr>
              <a:t>Marcello</a:t>
            </a:r>
            <a:r>
              <a:rPr lang="it-IT" sz="2200" dirty="0">
                <a:effectLst/>
                <a:latin typeface="Avenir" panose="02000503020000020003" pitchFamily="2" charset="0"/>
              </a:rPr>
              <a:t> Maggi (INFN-BA), Dario </a:t>
            </a:r>
            <a:r>
              <a:rPr lang="it-IT" sz="2200" dirty="0" err="1">
                <a:effectLst/>
                <a:latin typeface="Avenir" panose="02000503020000020003" pitchFamily="2" charset="0"/>
              </a:rPr>
              <a:t>Menasce</a:t>
            </a:r>
            <a:r>
              <a:rPr lang="it-IT" sz="2200" dirty="0">
                <a:effectLst/>
                <a:latin typeface="Avenir" panose="02000503020000020003" pitchFamily="2" charset="0"/>
              </a:rPr>
              <a:t> (INFN-</a:t>
            </a:r>
            <a:r>
              <a:rPr lang="it-IT" sz="2200" dirty="0" err="1">
                <a:effectLst/>
                <a:latin typeface="Avenir" panose="02000503020000020003" pitchFamily="2" charset="0"/>
              </a:rPr>
              <a:t>MiB</a:t>
            </a:r>
            <a:r>
              <a:rPr lang="it-IT" sz="2200" dirty="0">
                <a:effectLst/>
                <a:latin typeface="Avenir" panose="02000503020000020003" pitchFamily="2" charset="0"/>
              </a:rPr>
              <a:t>), Laura </a:t>
            </a:r>
            <a:r>
              <a:rPr lang="it-IT" sz="2200" dirty="0" err="1">
                <a:effectLst/>
                <a:latin typeface="Avenir" panose="02000503020000020003" pitchFamily="2" charset="0"/>
              </a:rPr>
              <a:t>Patrizii</a:t>
            </a:r>
            <a:r>
              <a:rPr lang="it-IT" sz="2200" dirty="0">
                <a:effectLst/>
                <a:latin typeface="Avenir" panose="02000503020000020003" pitchFamily="2" charset="0"/>
              </a:rPr>
              <a:t> (INFN-BO)</a:t>
            </a:r>
          </a:p>
          <a:p>
            <a:pPr>
              <a:spcBef>
                <a:spcPts val="1600"/>
              </a:spcBef>
            </a:pPr>
            <a:r>
              <a:rPr lang="it-IT" sz="2200" dirty="0">
                <a:effectLst/>
                <a:latin typeface="Avenir" panose="02000503020000020003" pitchFamily="2" charset="0"/>
              </a:rPr>
              <a:t>Referenti Tecnici: Irene Piergentili (INFN-LNF), </a:t>
            </a:r>
            <a:r>
              <a:rPr lang="it-IT" sz="2200" dirty="0">
                <a:latin typeface="Avenir" panose="02000503020000020003" pitchFamily="2" charset="0"/>
              </a:rPr>
              <a:t>Lia</a:t>
            </a:r>
            <a:r>
              <a:rPr lang="it-IT" sz="2200" dirty="0">
                <a:effectLst/>
                <a:latin typeface="Avenir" panose="02000503020000020003" pitchFamily="2" charset="0"/>
              </a:rPr>
              <a:t> Sabatini (INFN-LNF)</a:t>
            </a:r>
            <a:endParaRPr lang="it-IT" sz="2200" dirty="0">
              <a:latin typeface="Avenir" panose="02000503020000020003" pitchFamily="2" charset="0"/>
            </a:endParaRPr>
          </a:p>
        </p:txBody>
      </p:sp>
      <p:pic>
        <p:nvPicPr>
          <p:cNvPr id="10" name="Immagine 9" descr="Immagine che contiene simbolo, schermata, palla da biliardo&#10;&#10;Descrizione generata automaticamente">
            <a:extLst>
              <a:ext uri="{FF2B5EF4-FFF2-40B4-BE49-F238E27FC236}">
                <a16:creationId xmlns:a16="http://schemas.microsoft.com/office/drawing/2014/main" id="{EAAFEB78-E287-7A1E-83EC-19699076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632C3E-7B1F-4034-C5CE-92DC8740F1F2}"/>
              </a:ext>
            </a:extLst>
          </p:cNvPr>
          <p:cNvSpPr txBox="1"/>
          <p:nvPr/>
        </p:nvSpPr>
        <p:spPr>
          <a:xfrm>
            <a:off x="1620254" y="4219074"/>
            <a:ext cx="326615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dirty="0" err="1"/>
              <a:t>openscience@lists.infn.it</a:t>
            </a:r>
            <a:r>
              <a:rPr lang="it-IT" dirty="0"/>
              <a:t> </a:t>
            </a:r>
          </a:p>
          <a:p>
            <a:pPr>
              <a:spcBef>
                <a:spcPts val="600"/>
              </a:spcBef>
            </a:pPr>
            <a:r>
              <a:rPr lang="it-IT" dirty="0"/>
              <a:t>https://</a:t>
            </a:r>
            <a:r>
              <a:rPr lang="it-IT" dirty="0" err="1"/>
              <a:t>web.infn.it</a:t>
            </a:r>
            <a:r>
              <a:rPr lang="it-IT" dirty="0"/>
              <a:t>/</a:t>
            </a:r>
            <a:r>
              <a:rPr lang="it-IT" dirty="0" err="1"/>
              <a:t>openscience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84746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258971-2581-1140-A045-EF224496870B}" type="slidenum">
              <a:rPr lang="en-US">
                <a:latin typeface="Calibri"/>
              </a:rPr>
              <a:pPr defTabSz="457200"/>
              <a:t>20</a:t>
            </a:fld>
            <a:endParaRPr lang="en-US">
              <a:latin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6D2AF3-3F0F-E154-7AA4-3B842D48AF1C}"/>
              </a:ext>
            </a:extLst>
          </p:cNvPr>
          <p:cNvSpPr txBox="1"/>
          <p:nvPr/>
        </p:nvSpPr>
        <p:spPr>
          <a:xfrm>
            <a:off x="230221" y="1014343"/>
            <a:ext cx="3887754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it-IT" sz="3600" b="1" dirty="0">
                <a:solidFill>
                  <a:prstClr val="white"/>
                </a:solidFill>
                <a:latin typeface="Calibri"/>
              </a:rPr>
              <a:t>SCOAP3 [</a:t>
            </a:r>
            <a:r>
              <a:rPr lang="it-IT" sz="2800" b="1" dirty="0">
                <a:solidFill>
                  <a:prstClr val="white"/>
                </a:solidFill>
                <a:latin typeface="Calibri"/>
              </a:rPr>
              <a:t>scoap3.org]</a:t>
            </a:r>
            <a:endParaRPr lang="it-IT" sz="3600" b="1" dirty="0">
              <a:solidFill>
                <a:prstClr val="white"/>
              </a:solidFill>
              <a:latin typeface="Calibri"/>
            </a:endParaRPr>
          </a:p>
          <a:p>
            <a:pPr defTabSz="457200"/>
            <a:r>
              <a:rPr lang="it-IT" sz="2400" dirty="0">
                <a:solidFill>
                  <a:prstClr val="white"/>
                </a:solidFill>
                <a:latin typeface="Calibri"/>
              </a:rPr>
              <a:t>Global Partnership di 3000 biblioteche, enti di ricerca e Università da 46 Paesi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158E64-6C6B-0D38-E4F0-656D69F4847A}"/>
              </a:ext>
            </a:extLst>
          </p:cNvPr>
          <p:cNvSpPr txBox="1">
            <a:spLocks/>
          </p:cNvSpPr>
          <p:nvPr/>
        </p:nvSpPr>
        <p:spPr>
          <a:xfrm>
            <a:off x="4117975" y="904454"/>
            <a:ext cx="8074025" cy="429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Sostenuto e </a:t>
            </a:r>
            <a:r>
              <a:rPr lang="en-US" sz="2000" dirty="0" err="1"/>
              <a:t>coordinato</a:t>
            </a:r>
            <a:r>
              <a:rPr lang="en-US" sz="2000" dirty="0"/>
              <a:t> dal CERN.</a:t>
            </a:r>
          </a:p>
          <a:p>
            <a:r>
              <a:rPr lang="en-US" sz="2000" dirty="0"/>
              <a:t> In Italia </a:t>
            </a:r>
            <a:r>
              <a:rPr lang="en-US" sz="2000" dirty="0" err="1"/>
              <a:t>coordinato</a:t>
            </a:r>
            <a:r>
              <a:rPr lang="en-US" sz="2000" dirty="0"/>
              <a:t> da INFN con </a:t>
            </a:r>
            <a:r>
              <a:rPr lang="en-US" sz="2000" dirty="0" err="1"/>
              <a:t>collaborazione</a:t>
            </a:r>
            <a:r>
              <a:rPr lang="en-US" sz="2000" dirty="0"/>
              <a:t> di CRUI e </a:t>
            </a:r>
            <a:r>
              <a:rPr lang="en-US" sz="2000" dirty="0" err="1"/>
              <a:t>Università</a:t>
            </a:r>
            <a:r>
              <a:rPr lang="en-US" sz="2000" dirty="0"/>
              <a:t> ed EPR partner</a:t>
            </a:r>
          </a:p>
          <a:p>
            <a:r>
              <a:rPr lang="en-US" sz="2000" dirty="0" err="1"/>
              <a:t>Converte</a:t>
            </a:r>
            <a:r>
              <a:rPr lang="en-US" sz="2000" dirty="0"/>
              <a:t> in OA le </a:t>
            </a:r>
            <a:r>
              <a:rPr lang="en-US" sz="2000" dirty="0" err="1"/>
              <a:t>riviste</a:t>
            </a:r>
            <a:r>
              <a:rPr lang="en-US" sz="2000" dirty="0"/>
              <a:t> di HEP </a:t>
            </a:r>
            <a:r>
              <a:rPr lang="en-US" sz="2000" dirty="0" err="1"/>
              <a:t>teorica</a:t>
            </a:r>
            <a:r>
              <a:rPr lang="en-US" sz="2000" dirty="0"/>
              <a:t> e </a:t>
            </a:r>
            <a:r>
              <a:rPr lang="en-US" sz="2000" dirty="0" err="1"/>
              <a:t>sperimentale</a:t>
            </a:r>
            <a:endParaRPr lang="en-US" sz="2000" dirty="0"/>
          </a:p>
          <a:p>
            <a:r>
              <a:rPr lang="en-US" sz="2000" dirty="0"/>
              <a:t>PTEP, PRL, PRD, PRC, NPB, JHEP, EPJC, CPC, AHEP, APPB </a:t>
            </a:r>
            <a:r>
              <a:rPr lang="en-US" sz="1800" dirty="0"/>
              <a:t>(Springer/EPJ/SISSA, Elsevier, APS, Oxford UP/JPS, </a:t>
            </a:r>
            <a:r>
              <a:rPr lang="en-US" sz="1800" dirty="0" err="1"/>
              <a:t>Hindawi</a:t>
            </a:r>
            <a:r>
              <a:rPr lang="en-US" sz="1800" dirty="0"/>
              <a:t>, Jagiellonian UP, IOP/CAC)</a:t>
            </a:r>
          </a:p>
          <a:p>
            <a:r>
              <a:rPr lang="en-US" sz="2000" dirty="0"/>
              <a:t>I </a:t>
            </a:r>
            <a:r>
              <a:rPr lang="en-US" sz="2000" dirty="0" err="1"/>
              <a:t>fondi</a:t>
            </a:r>
            <a:r>
              <a:rPr lang="en-US" sz="2000" dirty="0"/>
              <a:t> di </a:t>
            </a:r>
            <a:r>
              <a:rPr lang="en-US" sz="2000" dirty="0" err="1"/>
              <a:t>abbonamento</a:t>
            </a:r>
            <a:r>
              <a:rPr lang="en-US" sz="2000" dirty="0"/>
              <a:t> </a:t>
            </a:r>
            <a:r>
              <a:rPr lang="en-US" sz="2000" dirty="0" err="1"/>
              <a:t>vengono</a:t>
            </a:r>
            <a:r>
              <a:rPr lang="en-US" sz="2000" dirty="0"/>
              <a:t> </a:t>
            </a:r>
            <a:r>
              <a:rPr lang="en-US" sz="2000" dirty="0" err="1"/>
              <a:t>convertiti</a:t>
            </a:r>
            <a:r>
              <a:rPr lang="en-US" sz="2000" dirty="0"/>
              <a:t> in APC senza </a:t>
            </a:r>
            <a:r>
              <a:rPr lang="en-US" sz="2000" dirty="0" err="1"/>
              <a:t>costi</a:t>
            </a:r>
            <a:r>
              <a:rPr lang="en-US" sz="2000" dirty="0"/>
              <a:t> </a:t>
            </a:r>
            <a:r>
              <a:rPr lang="en-US" sz="2000" dirty="0" err="1"/>
              <a:t>aggiuntivi</a:t>
            </a:r>
            <a:endParaRPr lang="en-US" sz="2000" dirty="0"/>
          </a:p>
          <a:p>
            <a:r>
              <a:rPr lang="en-US" sz="2000" dirty="0" err="1"/>
              <a:t>Riviste</a:t>
            </a:r>
            <a:r>
              <a:rPr lang="en-US" sz="2000" dirty="0"/>
              <a:t> </a:t>
            </a:r>
            <a:r>
              <a:rPr lang="en-US" sz="2000" dirty="0" err="1"/>
              <a:t>selezionate</a:t>
            </a:r>
            <a:r>
              <a:rPr lang="en-US" sz="2000" dirty="0"/>
              <a:t> in </a:t>
            </a:r>
            <a:r>
              <a:rPr lang="en-US" sz="2000" dirty="0" err="1"/>
              <a:t>seguito</a:t>
            </a:r>
            <a:r>
              <a:rPr lang="en-US" sz="2000" dirty="0"/>
              <a:t> a  </a:t>
            </a:r>
            <a:r>
              <a:rPr lang="en-US" sz="2000" dirty="0" err="1"/>
              <a:t>gara</a:t>
            </a:r>
            <a:r>
              <a:rPr lang="en-US" sz="2000" dirty="0"/>
              <a:t>: </a:t>
            </a:r>
            <a:r>
              <a:rPr lang="en-US" sz="2000" dirty="0" err="1"/>
              <a:t>Costo&amp;Qualità</a:t>
            </a:r>
            <a:endParaRPr lang="en-US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63B5E4-148C-FB12-4803-FB2F8566ED1A}"/>
              </a:ext>
            </a:extLst>
          </p:cNvPr>
          <p:cNvSpPr txBox="1"/>
          <p:nvPr/>
        </p:nvSpPr>
        <p:spPr>
          <a:xfrm>
            <a:off x="2550695" y="203416"/>
            <a:ext cx="739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Le (numerose) iniziative verso l’Open Access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5B1801-08F7-C237-F7E9-B939A333C161}"/>
              </a:ext>
            </a:extLst>
          </p:cNvPr>
          <p:cNvSpPr txBox="1">
            <a:spLocks/>
          </p:cNvSpPr>
          <p:nvPr/>
        </p:nvSpPr>
        <p:spPr>
          <a:xfrm>
            <a:off x="4178333" y="4408271"/>
            <a:ext cx="7118350" cy="22463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endParaRPr lang="en-US" sz="2000">
              <a:solidFill>
                <a:srgbClr val="3686A9"/>
              </a:solidFill>
              <a:latin typeface="Avenir Book" panose="02000503020000020003" pitchFamily="2" charset="0"/>
            </a:endParaRPr>
          </a:p>
          <a:p>
            <a:pPr>
              <a:buClr>
                <a:srgbClr val="3A8EB2"/>
              </a:buClr>
            </a:pPr>
            <a:r>
              <a:rPr lang="en-US" sz="2000">
                <a:latin typeface="Avenir Book" panose="02000503020000020003" pitchFamily="2" charset="0"/>
              </a:rPr>
              <a:t>Conversione degli abbonamenti in costi di pubblicazione ad Accesso Aperto (APC) senza spesa aggiuntiva</a:t>
            </a:r>
          </a:p>
          <a:p>
            <a:pPr>
              <a:buClr>
                <a:srgbClr val="3A8EB2"/>
              </a:buClr>
            </a:pPr>
            <a:r>
              <a:rPr lang="en-US" sz="2000">
                <a:latin typeface="Avenir Book" panose="02000503020000020003" pitchFamily="2" charset="0"/>
              </a:rPr>
              <a:t>Spesa degli abbonamenti resa pubblica</a:t>
            </a:r>
          </a:p>
          <a:p>
            <a:pPr marL="114300" indent="0">
              <a:buFont typeface="Arial" panose="020B0604020202020204" pitchFamily="34" charset="0"/>
              <a:buNone/>
            </a:pPr>
            <a:r>
              <a:rPr lang="en-US" sz="2000">
                <a:latin typeface="Avenir Book" panose="02000503020000020003" pitchFamily="2" charset="0"/>
              </a:rPr>
              <a:t>In Italia aderiscono CRUI e INFN</a:t>
            </a:r>
          </a:p>
          <a:p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000893-108A-1809-7733-3E542942DCDF}"/>
              </a:ext>
            </a:extLst>
          </p:cNvPr>
          <p:cNvSpPr/>
          <p:nvPr/>
        </p:nvSpPr>
        <p:spPr>
          <a:xfrm>
            <a:off x="290579" y="4637464"/>
            <a:ext cx="3887754" cy="163121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114300" defTabSz="457200"/>
            <a:r>
              <a:rPr lang="en-US" sz="3600" spc="-100" dirty="0">
                <a:solidFill>
                  <a:prstClr val="white"/>
                </a:solidFill>
                <a:latin typeface="Calibri"/>
              </a:rPr>
              <a:t>OA2020</a:t>
            </a:r>
            <a:r>
              <a:rPr lang="en-US" sz="4000" spc="-1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3200" b="1" dirty="0">
                <a:solidFill>
                  <a:prstClr val="white"/>
                </a:solidFill>
                <a:latin typeface="Calibri"/>
              </a:rPr>
              <a:t>[</a:t>
            </a:r>
            <a:r>
              <a:rPr lang="it-IT" sz="2400" b="1" dirty="0">
                <a:solidFill>
                  <a:prstClr val="white"/>
                </a:solidFill>
                <a:latin typeface="Calibri"/>
              </a:rPr>
              <a:t>oa2020.org]</a:t>
            </a:r>
            <a:endParaRPr lang="en-US" sz="2400" spc="-100" dirty="0">
              <a:solidFill>
                <a:prstClr val="white"/>
              </a:solidFill>
              <a:latin typeface="Calibri"/>
            </a:endParaRPr>
          </a:p>
          <a:p>
            <a:pPr marL="114300" defTabSz="457200"/>
            <a:r>
              <a:rPr lang="it-IT" sz="2000" dirty="0">
                <a:solidFill>
                  <a:prstClr val="white"/>
                </a:solidFill>
                <a:latin typeface="Calibri"/>
              </a:rPr>
              <a:t>Alleanza globale di centinaia Istituzioni </a:t>
            </a:r>
            <a:r>
              <a:rPr lang="en-GB" sz="2000" dirty="0">
                <a:solidFill>
                  <a:prstClr val="white"/>
                </a:solidFill>
                <a:latin typeface="Calibri"/>
              </a:rPr>
              <a:t>per 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accelerare la transizione verso l'accesso aperto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79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793E8C5-ED78-9B46-B34F-FF9E4C6B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317" y="6155721"/>
            <a:ext cx="912732" cy="534732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18540C65-0A55-5B42-9816-19CC8BDF06D1}"/>
              </a:ext>
            </a:extLst>
          </p:cNvPr>
          <p:cNvSpPr txBox="1">
            <a:spLocks/>
          </p:cNvSpPr>
          <p:nvPr/>
        </p:nvSpPr>
        <p:spPr>
          <a:xfrm>
            <a:off x="158031" y="4686237"/>
            <a:ext cx="5959560" cy="1454524"/>
          </a:xfrm>
          <a:prstGeom prst="rect">
            <a:avLst/>
          </a:prstGeom>
          <a:ln>
            <a:solidFill>
              <a:srgbClr val="F39121"/>
            </a:solidFill>
          </a:ln>
        </p:spPr>
        <p:txBody>
          <a:bodyPr vert="horz" lIns="288000" tIns="288000" rIns="91440" bIns="45720" rtlCol="0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800" b="1" dirty="0">
                <a:solidFill>
                  <a:srgbClr val="F39121"/>
                </a:solidFill>
                <a:latin typeface="GOTHAM-BOOK" panose="02000504050000020004" pitchFamily="2" charset="0"/>
              </a:rPr>
              <a:t>«Nel 21° secolo, gli editori dovrebbero fornire un servizio che aiuti i ricercatori a diffondere i loro risultati.</a:t>
            </a:r>
          </a:p>
          <a:p>
            <a:pPr algn="just"/>
            <a:r>
              <a:rPr lang="it-IT" sz="1800" b="1" dirty="0">
                <a:solidFill>
                  <a:srgbClr val="F39121"/>
                </a:solidFill>
                <a:latin typeface="GOTHAM-BOOK" panose="02000504050000020004" pitchFamily="2" charset="0"/>
              </a:rPr>
              <a:t>Nessun risultato accademico deve rimanere bloccato dietro i costi di accesso »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B12BC4-FBB8-E34A-9019-B8A41D333F7A}"/>
              </a:ext>
            </a:extLst>
          </p:cNvPr>
          <p:cNvSpPr txBox="1"/>
          <p:nvPr/>
        </p:nvSpPr>
        <p:spPr>
          <a:xfrm>
            <a:off x="2354219" y="6276615"/>
            <a:ext cx="417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Lucida Grande" panose="020B0600040502020204" pitchFamily="34" charset="0"/>
                <a:cs typeface="Lucida Grande" panose="020B0600040502020204" pitchFamily="34" charset="0"/>
              </a:rPr>
              <a:t>Marc </a:t>
            </a:r>
            <a:r>
              <a:rPr lang="it-IT" sz="12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Schiltz</a:t>
            </a:r>
            <a:r>
              <a:rPr lang="it-IT" sz="1200" dirty="0">
                <a:latin typeface="Lucida Grande" panose="020B0600040502020204" pitchFamily="34" charset="0"/>
                <a:cs typeface="Lucida Grande" panose="020B0600040502020204" pitchFamily="34" charset="0"/>
              </a:rPr>
              <a:t>, Presidente di  </a:t>
            </a:r>
            <a:r>
              <a:rPr lang="it-IT" sz="12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cOAlition</a:t>
            </a:r>
            <a:r>
              <a:rPr lang="it-IT" sz="12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it-IT" sz="12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</a:t>
            </a:r>
            <a:endParaRPr lang="it-IT" sz="12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r>
              <a:rPr lang="it-IT" sz="1200" dirty="0">
                <a:latin typeface="Lucida Grande" panose="020B0600040502020204" pitchFamily="34" charset="0"/>
                <a:cs typeface="Lucida Grande" panose="020B0600040502020204" pitchFamily="34" charset="0"/>
              </a:rPr>
              <a:t>e di  </a:t>
            </a:r>
            <a:r>
              <a:rPr lang="it-IT" sz="1200" dirty="0">
                <a:solidFill>
                  <a:srgbClr val="00206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Science Europe </a:t>
            </a:r>
            <a:endParaRPr lang="it-IT" sz="12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484E8D-72AC-FCFC-00B2-9B180F50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957" y="40360"/>
            <a:ext cx="5225726" cy="669792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C6528464-496E-E343-3BD5-66B973A099DB}"/>
              </a:ext>
            </a:extLst>
          </p:cNvPr>
          <p:cNvGrpSpPr/>
          <p:nvPr/>
        </p:nvGrpSpPr>
        <p:grpSpPr>
          <a:xfrm>
            <a:off x="1301031" y="118465"/>
            <a:ext cx="3832443" cy="4499845"/>
            <a:chOff x="6480312" y="-211530"/>
            <a:chExt cx="5958721" cy="645332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E89FA7BD-0213-22FD-709F-B8176943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66"/>
            <a:stretch/>
          </p:blipFill>
          <p:spPr>
            <a:xfrm>
              <a:off x="6480312" y="-211530"/>
              <a:ext cx="5958721" cy="6453322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AE99106-EF3B-F056-BC98-C43D849667C0}"/>
                </a:ext>
              </a:extLst>
            </p:cNvPr>
            <p:cNvSpPr/>
            <p:nvPr/>
          </p:nvSpPr>
          <p:spPr>
            <a:xfrm>
              <a:off x="10414000" y="495300"/>
              <a:ext cx="1778000" cy="622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75079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/>
        </p:nvSpPr>
        <p:spPr>
          <a:xfrm>
            <a:off x="2857363" y="262935"/>
            <a:ext cx="6477274" cy="665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85000" lnSpcReduction="10000"/>
          </a:bodyPr>
          <a:lstStyle/>
          <a:p>
            <a:pPr>
              <a:lnSpc>
                <a:spcPct val="90000"/>
              </a:lnSpc>
              <a:buClr>
                <a:srgbClr val="2DAA66"/>
              </a:buClr>
              <a:buSzPts val="3300"/>
            </a:pPr>
            <a:r>
              <a:rPr lang="en-US" sz="3300" b="1" dirty="0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Le vie </a:t>
            </a:r>
            <a:r>
              <a:rPr lang="en-US" sz="3300" b="1" dirty="0" err="1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dell’Accesso</a:t>
            </a:r>
            <a:r>
              <a:rPr lang="en-US" sz="3300" b="1" dirty="0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 </a:t>
            </a:r>
            <a:r>
              <a:rPr lang="en-US" sz="3300" b="1" dirty="0" err="1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Aperto</a:t>
            </a:r>
            <a:r>
              <a:rPr lang="en-US" sz="3300" b="1" dirty="0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: </a:t>
            </a:r>
            <a:r>
              <a:rPr lang="en-US" sz="3300" b="1" dirty="0" err="1">
                <a:solidFill>
                  <a:srgbClr val="E86D22"/>
                </a:solidFill>
                <a:latin typeface="Avenir Black" panose="02000503020000020003" pitchFamily="2" charset="0"/>
                <a:ea typeface="Roboto Slab" panose="020B0604020202020204" charset="0"/>
                <a:cs typeface="Exo"/>
                <a:sym typeface="Exo"/>
              </a:rPr>
              <a:t>Glossario</a:t>
            </a:r>
            <a:endParaRPr b="1" dirty="0">
              <a:solidFill>
                <a:srgbClr val="E86D22"/>
              </a:solidFill>
              <a:latin typeface="Avenir Black" panose="02000503020000020003" pitchFamily="2" charset="0"/>
              <a:ea typeface="Roboto Slab" panose="020B0604020202020204" charset="0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4968468" y="4126386"/>
            <a:ext cx="5615679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Pubblicazione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OA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su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rivista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in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abbonamento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pagando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anche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un APC (</a:t>
            </a:r>
            <a:r>
              <a:rPr lang="en-US" sz="2100" i="1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double dipping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)</a:t>
            </a:r>
            <a:endParaRPr dirty="0">
              <a:latin typeface="Fira Sans Medium" panose="020B0604020202020204" charset="0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2102899" y="1468738"/>
            <a:ext cx="2715900" cy="83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725" algn="ctr"/>
            <a:r>
              <a:rPr lang="en-US" sz="2400" dirty="0">
                <a:solidFill>
                  <a:schemeClr val="lt1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Green Open Access </a:t>
            </a:r>
            <a:endParaRPr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2102881" y="2812172"/>
            <a:ext cx="2715900" cy="831000"/>
          </a:xfrm>
          <a:prstGeom prst="rect">
            <a:avLst/>
          </a:prstGeom>
          <a:solidFill>
            <a:srgbClr val="FFC01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725" algn="ctr"/>
            <a:r>
              <a:rPr lang="en-US" sz="2400" dirty="0">
                <a:solidFill>
                  <a:schemeClr val="lt1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Gold Open Access </a:t>
            </a:r>
            <a:endParaRPr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5015203" y="1376704"/>
            <a:ext cx="5720157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Pubblicazione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su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rivista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in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abbonamento</a:t>
            </a:r>
            <a:endParaRPr dirty="0">
              <a:latin typeface="Fira Sans Medium" panose="020B0604020202020204" charset="0"/>
            </a:endParaRPr>
          </a:p>
          <a:p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e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deposito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immediato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della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b="1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AAM*/</a:t>
            </a:r>
            <a:r>
              <a:rPr lang="en-US" sz="2100" b="1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postprint</a:t>
            </a:r>
            <a:r>
              <a:rPr lang="en-US" sz="2100" b="1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 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in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archivio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aperto</a:t>
            </a:r>
            <a:endParaRPr sz="1500" dirty="0">
              <a:solidFill>
                <a:schemeClr val="dk1"/>
              </a:solidFill>
              <a:latin typeface="Fira Sans Medium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4936370" y="2744701"/>
            <a:ext cx="54563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Pubblicazione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su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rivista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OA con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pagamento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di un </a:t>
            </a:r>
            <a:r>
              <a:rPr lang="en-US" sz="2100" b="1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Article Processing Cost (APC)</a:t>
            </a:r>
            <a:endParaRPr dirty="0">
              <a:latin typeface="Fira Sans Medium" panose="020B0604020202020204" charset="0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2102863" y="4035248"/>
            <a:ext cx="2715900" cy="8309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Hybrid Open Access</a:t>
            </a:r>
            <a:endParaRPr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4990482" y="2339820"/>
            <a:ext cx="28848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100" dirty="0">
                <a:solidFill>
                  <a:schemeClr val="dk1"/>
                </a:solidFill>
                <a:latin typeface="Fira Sans Medium" panose="020B0604020202020204" charset="0"/>
                <a:ea typeface="Calibri"/>
                <a:cs typeface="Calibri"/>
                <a:sym typeface="Calibri"/>
              </a:rPr>
              <a:t>*AAM= Author’s Accepted Manuscript</a:t>
            </a:r>
            <a:endParaRPr sz="1100" dirty="0">
              <a:solidFill>
                <a:schemeClr val="dk1"/>
              </a:solidFill>
              <a:latin typeface="Fira Sans Medium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3835350" y="3436380"/>
            <a:ext cx="7689900" cy="2106600"/>
          </a:xfrm>
          <a:prstGeom prst="mathMultiply">
            <a:avLst>
              <a:gd name="adj1" fmla="val 23520"/>
            </a:avLst>
          </a:prstGeom>
          <a:solidFill>
            <a:srgbClr val="FF0000">
              <a:alpha val="33725"/>
            </a:srgb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2102907" y="5319475"/>
            <a:ext cx="2715900" cy="831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725" algn="ctr"/>
            <a:r>
              <a:rPr lang="en-US" sz="2400" dirty="0">
                <a:solidFill>
                  <a:schemeClr val="lt1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Diamond Open Access </a:t>
            </a:r>
            <a:endParaRPr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37" name="Google Shape;237;p12"/>
          <p:cNvSpPr/>
          <p:nvPr/>
        </p:nvSpPr>
        <p:spPr>
          <a:xfrm>
            <a:off x="5015203" y="5257830"/>
            <a:ext cx="54563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Pubblicazione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su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rivista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OA senza il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pagamento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di APC,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supporto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collettivo</a:t>
            </a:r>
            <a:r>
              <a:rPr lang="en-US" sz="2100" dirty="0">
                <a:solidFill>
                  <a:schemeClr val="dk1"/>
                </a:solidFill>
                <a:latin typeface="Fira Sans Medium" panose="020B0604020202020204" charset="0"/>
                <a:ea typeface="Arial"/>
                <a:cs typeface="Arial"/>
                <a:sym typeface="Arial"/>
              </a:rPr>
              <a:t> o istituzionale</a:t>
            </a:r>
            <a:endParaRPr sz="1500" dirty="0">
              <a:solidFill>
                <a:schemeClr val="dk1"/>
              </a:solidFill>
              <a:latin typeface="Fira Sans Medium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3EB5FF-D42C-9A4B-B691-64C655C9DF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US" smtClean="0"/>
              <a:pPr algn="ctr"/>
              <a:t>22</a:t>
            </a:fld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94B2F8-0074-D9B8-2175-76241A2CB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826" y="300089"/>
            <a:ext cx="677148" cy="10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3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951" t="29717" r="14008"/>
          <a:stretch/>
        </p:blipFill>
        <p:spPr>
          <a:xfrm>
            <a:off x="1933962" y="1035236"/>
            <a:ext cx="5512526" cy="3188271"/>
          </a:xfrm>
          <a:prstGeom prst="rect">
            <a:avLst/>
          </a:prstGeom>
          <a:noFill/>
          <a:ln w="31750">
            <a:solidFill>
              <a:srgbClr val="2AB2FB"/>
            </a:solidFill>
          </a:ln>
        </p:spPr>
      </p:pic>
      <p:pic>
        <p:nvPicPr>
          <p:cNvPr id="246" name="Google Shape;246;p13"/>
          <p:cNvPicPr preferRelativeResize="0"/>
          <p:nvPr/>
        </p:nvPicPr>
        <p:blipFill rotWithShape="1">
          <a:blip r:embed="rId4">
            <a:alphaModFix/>
          </a:blip>
          <a:srcRect l="26353" t="10430" r="26207"/>
          <a:stretch/>
        </p:blipFill>
        <p:spPr>
          <a:xfrm>
            <a:off x="6480098" y="1961000"/>
            <a:ext cx="3640384" cy="4280869"/>
          </a:xfrm>
          <a:prstGeom prst="rect">
            <a:avLst/>
          </a:prstGeom>
          <a:noFill/>
          <a:ln w="34925">
            <a:solidFill>
              <a:srgbClr val="2AB2FB"/>
            </a:solidFill>
          </a:ln>
        </p:spPr>
      </p:pic>
      <p:sp>
        <p:nvSpPr>
          <p:cNvPr id="247" name="Google Shape;247;p13"/>
          <p:cNvSpPr txBox="1"/>
          <p:nvPr/>
        </p:nvSpPr>
        <p:spPr>
          <a:xfrm>
            <a:off x="1876252" y="504870"/>
            <a:ext cx="56197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A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uthor’s </a:t>
            </a:r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A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ccepted </a:t>
            </a:r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M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anuscript / </a:t>
            </a:r>
            <a:r>
              <a:rPr lang="en-US" sz="2800" b="1" dirty="0" err="1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Postprint</a:t>
            </a:r>
            <a:endParaRPr sz="2800" b="1" dirty="0">
              <a:latin typeface="Roboto Slab" panose="020B0604020202020204" charset="0"/>
              <a:ea typeface="Roboto Slab" panose="020B0604020202020204" charset="0"/>
              <a:cs typeface="Calibri"/>
              <a:sym typeface="Calibri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6853646" y="1443053"/>
            <a:ext cx="4658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V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ersion </a:t>
            </a:r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O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f </a:t>
            </a:r>
            <a:r>
              <a:rPr lang="en-US" sz="2800" b="1" u="sng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R</a:t>
            </a:r>
            <a:r>
              <a:rPr lang="en-US" sz="2800" b="1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ecord</a:t>
            </a:r>
            <a:endParaRPr sz="2800" b="1"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49" name="Google Shape;249;p13"/>
          <p:cNvSpPr txBox="1"/>
          <p:nvPr/>
        </p:nvSpPr>
        <p:spPr>
          <a:xfrm>
            <a:off x="1585985" y="4332168"/>
            <a:ext cx="333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Stesso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contenuto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scientifico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(testo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identico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b="1" dirty="0"/>
          </a:p>
        </p:txBody>
      </p:sp>
      <p:cxnSp>
        <p:nvCxnSpPr>
          <p:cNvPr id="250" name="Google Shape;250;p13"/>
          <p:cNvCxnSpPr>
            <a:cxnSpLocks/>
          </p:cNvCxnSpPr>
          <p:nvPr/>
        </p:nvCxnSpPr>
        <p:spPr>
          <a:xfrm flipV="1">
            <a:off x="3685603" y="2272937"/>
            <a:ext cx="450968" cy="2072356"/>
          </a:xfrm>
          <a:prstGeom prst="straightConnector1">
            <a:avLst/>
          </a:prstGeom>
          <a:noFill/>
          <a:ln w="47625" cap="flat" cmpd="sng">
            <a:solidFill>
              <a:srgbClr val="2AB2F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1" name="Google Shape;251;p13"/>
          <p:cNvCxnSpPr>
            <a:cxnSpLocks/>
          </p:cNvCxnSpPr>
          <p:nvPr/>
        </p:nvCxnSpPr>
        <p:spPr>
          <a:xfrm flipV="1">
            <a:off x="4690226" y="3112844"/>
            <a:ext cx="2101151" cy="1479383"/>
          </a:xfrm>
          <a:prstGeom prst="straightConnector1">
            <a:avLst/>
          </a:prstGeom>
          <a:noFill/>
          <a:ln w="47625" cap="flat" cmpd="sng">
            <a:solidFill>
              <a:srgbClr val="2AB2F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13"/>
          <p:cNvCxnSpPr>
            <a:cxnSpLocks/>
          </p:cNvCxnSpPr>
          <p:nvPr/>
        </p:nvCxnSpPr>
        <p:spPr>
          <a:xfrm flipV="1">
            <a:off x="4918700" y="5664926"/>
            <a:ext cx="1929922" cy="261018"/>
          </a:xfrm>
          <a:prstGeom prst="straightConnector1">
            <a:avLst/>
          </a:prstGeom>
          <a:noFill/>
          <a:ln w="47625" cap="flat" cmpd="sng">
            <a:solidFill>
              <a:srgbClr val="2AB2F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3" name="Google Shape;253;p13"/>
          <p:cNvSpPr txBox="1"/>
          <p:nvPr/>
        </p:nvSpPr>
        <p:spPr>
          <a:xfrm>
            <a:off x="1639700" y="5195291"/>
            <a:ext cx="3279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Solo la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VoR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contiene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la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certificazione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di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qualità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che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paghiamo</a:t>
            </a: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all’editore</a:t>
            </a:r>
            <a:endParaRPr b="1" dirty="0"/>
          </a:p>
          <a:p>
            <a:endParaRPr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8FD834-E4E9-EC4B-823D-05FF056BF84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 rot="16200000">
            <a:off x="6606740" y="3068586"/>
            <a:ext cx="4327626" cy="365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S.Bianco M. Maggi M. Pallavicini (pres.), L. Patrizii incontro Direttori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5C886-6876-6544-AD35-78838D35E89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258971-2581-1140-A045-EF224496870B}" type="slidenum">
              <a:rPr lang="en-US" smtClean="0"/>
              <a:pPr algn="ctr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295" y="1209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Avenir Black" panose="02000503020000020003" pitchFamily="2" charset="0"/>
              </a:rPr>
              <a:t>INFN, Open Access e Open Science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132527"/>
              </p:ext>
            </p:extLst>
          </p:nvPr>
        </p:nvGraphicFramePr>
        <p:xfrm>
          <a:off x="3207128" y="1185334"/>
          <a:ext cx="7460873" cy="485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8906934" y="1801019"/>
            <a:ext cx="694267" cy="655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96017" y="1282300"/>
            <a:ext cx="181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joins Plan-S</a:t>
            </a:r>
          </a:p>
          <a:p>
            <a:r>
              <a:rPr lang="en-US" dirty="0"/>
              <a:t>and signs DORA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90267" y="1837770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joins OA2020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8971-2581-1140-A045-EF224496870B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195C6-9DD8-9829-2530-4659BFD73F87}"/>
              </a:ext>
            </a:extLst>
          </p:cNvPr>
          <p:cNvSpPr txBox="1"/>
          <p:nvPr/>
        </p:nvSpPr>
        <p:spPr>
          <a:xfrm>
            <a:off x="4166804" y="4241740"/>
            <a:ext cx="66295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i="1" dirty="0"/>
          </a:p>
          <a:p>
            <a:r>
              <a:rPr lang="en-IT"/>
              <a:t>2021 </a:t>
            </a:r>
            <a:r>
              <a:rPr lang="en-IT" dirty="0"/>
              <a:t>Piattaforma di pubblicazione europea Open </a:t>
            </a:r>
            <a:r>
              <a:rPr lang="en-IT"/>
              <a:t>Research Europe</a:t>
            </a:r>
            <a:r>
              <a:rPr lang="en-GB" dirty="0"/>
              <a:t> </a:t>
            </a:r>
            <a:endParaRPr lang="en-IT" dirty="0"/>
          </a:p>
          <a:p>
            <a:pPr algn="l"/>
            <a:r>
              <a:rPr lang="en-IT" dirty="0"/>
              <a:t>2021 Report EU </a:t>
            </a:r>
            <a:r>
              <a:rPr lang="en-GB" i="1" dirty="0">
                <a:solidFill>
                  <a:srgbClr val="112250"/>
                </a:solidFill>
              </a:rPr>
              <a:t>Towards a reform of the research assessment system</a:t>
            </a:r>
          </a:p>
          <a:p>
            <a:r>
              <a:rPr lang="en-IT" dirty="0"/>
              <a:t>2021 ConPER formazione del gruppo Openscience</a:t>
            </a:r>
          </a:p>
          <a:p>
            <a:r>
              <a:rPr lang="en-IT" dirty="0"/>
              <a:t>2022 </a:t>
            </a:r>
            <a:r>
              <a:rPr lang="en-IT"/>
              <a:t>MUR  </a:t>
            </a:r>
            <a:r>
              <a:rPr lang="en-IT" dirty="0"/>
              <a:t>Piano Nazionale Scienza Aperta</a:t>
            </a:r>
          </a:p>
          <a:p>
            <a:r>
              <a:rPr lang="en-GB" b="1" dirty="0">
                <a:solidFill>
                  <a:srgbClr val="011893"/>
                </a:solidFill>
                <a:latin typeface="Avenir" panose="02000503020000020003" pitchFamily="2" charset="0"/>
              </a:rPr>
              <a:t>2023: </a:t>
            </a:r>
            <a:r>
              <a:rPr lang="en-GB" b="1" dirty="0" err="1">
                <a:solidFill>
                  <a:srgbClr val="011893"/>
                </a:solidFill>
                <a:latin typeface="Avenir" panose="02000503020000020003" pitchFamily="2" charset="0"/>
              </a:rPr>
              <a:t>Disciplinare</a:t>
            </a:r>
            <a:r>
              <a:rPr lang="en-GB" b="1" dirty="0">
                <a:solidFill>
                  <a:srgbClr val="011893"/>
                </a:solidFill>
                <a:latin typeface="Avenir" panose="02000503020000020003" pitchFamily="2" charset="0"/>
              </a:rPr>
              <a:t> e </a:t>
            </a:r>
            <a:r>
              <a:rPr lang="it-IT" b="1" dirty="0">
                <a:solidFill>
                  <a:srgbClr val="011893"/>
                </a:solidFill>
                <a:effectLst/>
                <a:latin typeface="Avenir" panose="02000503020000020003" pitchFamily="2" charset="0"/>
              </a:rPr>
              <a:t>Archivio istituzionale INFN</a:t>
            </a:r>
          </a:p>
          <a:p>
            <a:endParaRPr lang="en-IT" i="1" dirty="0"/>
          </a:p>
        </p:txBody>
      </p:sp>
    </p:spTree>
    <p:extLst>
      <p:ext uri="{BB962C8B-B14F-4D97-AF65-F5344CB8AC3E}">
        <p14:creationId xmlns:p14="http://schemas.microsoft.com/office/powerpoint/2010/main" val="227848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30EF-C4D1-36C5-9A2A-9B2796F0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7841"/>
            <a:ext cx="10515600" cy="1325563"/>
          </a:xfrm>
        </p:spPr>
        <p:txBody>
          <a:bodyPr>
            <a:normAutofit/>
          </a:bodyPr>
          <a:lstStyle/>
          <a:p>
            <a:r>
              <a:rPr lang="en-IT" sz="4000" dirty="0">
                <a:solidFill>
                  <a:srgbClr val="011893"/>
                </a:solidFill>
                <a:latin typeface="Avenir Medium" panose="02000503020000020003" pitchFamily="2" charset="0"/>
              </a:rPr>
              <a:t>2. Archivio e Disciplinare</a:t>
            </a:r>
          </a:p>
        </p:txBody>
      </p:sp>
    </p:spTree>
    <p:extLst>
      <p:ext uri="{BB962C8B-B14F-4D97-AF65-F5344CB8AC3E}">
        <p14:creationId xmlns:p14="http://schemas.microsoft.com/office/powerpoint/2010/main" val="1555457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3873-B499-2A0E-E81E-BBC3BF6831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179" y="211137"/>
            <a:ext cx="10515600" cy="1325563"/>
          </a:xfrm>
        </p:spPr>
        <p:txBody>
          <a:bodyPr>
            <a:normAutofit/>
          </a:bodyPr>
          <a:lstStyle/>
          <a:p>
            <a:r>
              <a:rPr lang="en-IT" sz="3600" b="1" dirty="0">
                <a:solidFill>
                  <a:srgbClr val="011893"/>
                </a:solidFill>
                <a:latin typeface="Avenir Black" panose="02000503020000020003" pitchFamily="2" charset="0"/>
              </a:rPr>
              <a:t>Strumenti </a:t>
            </a:r>
            <a:r>
              <a:rPr lang="en-IT" sz="3600" b="1">
                <a:solidFill>
                  <a:srgbClr val="011893"/>
                </a:solidFill>
                <a:latin typeface="Avenir Black" panose="02000503020000020003" pitchFamily="2" charset="0"/>
              </a:rPr>
              <a:t>per l’O</a:t>
            </a:r>
            <a:r>
              <a:rPr lang="en-GB" sz="3600" b="1" dirty="0">
                <a:solidFill>
                  <a:srgbClr val="011893"/>
                </a:solidFill>
                <a:latin typeface="Avenir Black" panose="02000503020000020003" pitchFamily="2" charset="0"/>
              </a:rPr>
              <a:t>pen</a:t>
            </a:r>
            <a:r>
              <a:rPr lang="en-IT" sz="3600" b="1">
                <a:solidFill>
                  <a:srgbClr val="011893"/>
                </a:solidFill>
                <a:latin typeface="Avenir Black" panose="02000503020000020003" pitchFamily="2" charset="0"/>
              </a:rPr>
              <a:t>S</a:t>
            </a:r>
            <a:r>
              <a:rPr lang="en-GB" sz="36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cience</a:t>
            </a:r>
            <a:endParaRPr lang="en-IT" sz="3600" b="1" dirty="0">
              <a:solidFill>
                <a:srgbClr val="011893"/>
              </a:solidFill>
              <a:latin typeface="Avenir Blac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E06A7-E885-445D-D7BD-FD1BB1A576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1536700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IT" b="1" dirty="0">
                <a:solidFill>
                  <a:srgbClr val="F2794D"/>
                </a:solidFill>
                <a:latin typeface="Avenir Black" panose="02000503020000020003" pitchFamily="2" charset="0"/>
              </a:rPr>
              <a:t>Archivio istituzionale</a:t>
            </a:r>
          </a:p>
          <a:p>
            <a:pPr lvl="1">
              <a:spcBef>
                <a:spcPts val="1200"/>
              </a:spcBef>
              <a:buFont typeface="Font di sistema regolare"/>
              <a:buChar char="-"/>
            </a:pPr>
            <a:r>
              <a:rPr lang="en-GB" sz="2800" dirty="0">
                <a:latin typeface="Avenir" panose="02000503020000020003" pitchFamily="2" charset="0"/>
              </a:rPr>
              <a:t>p</a:t>
            </a:r>
            <a:r>
              <a:rPr lang="en-IT" sz="2800">
                <a:latin typeface="Avenir" panose="02000503020000020003" pitchFamily="2" charset="0"/>
              </a:rPr>
              <a:t>er </a:t>
            </a:r>
            <a:r>
              <a:rPr lang="en-IT" sz="2800" dirty="0">
                <a:latin typeface="Avenir" panose="02000503020000020003" pitchFamily="2" charset="0"/>
              </a:rPr>
              <a:t>pubblicazioni, letteratura grigia, dati, etc</a:t>
            </a:r>
          </a:p>
          <a:p>
            <a:pPr lvl="1">
              <a:spcBef>
                <a:spcPts val="1200"/>
              </a:spcBef>
              <a:buFont typeface="Font di sistema regolare"/>
              <a:buChar char="-"/>
            </a:pPr>
            <a:r>
              <a:rPr lang="en-IT" sz="2800" b="1" dirty="0">
                <a:solidFill>
                  <a:srgbClr val="011893"/>
                </a:solidFill>
                <a:latin typeface="Avenir" panose="02000503020000020003" pitchFamily="2" charset="0"/>
              </a:rPr>
              <a:t>F</a:t>
            </a:r>
            <a:r>
              <a:rPr lang="en-IT" sz="2800" dirty="0">
                <a:latin typeface="Avenir" panose="02000503020000020003" pitchFamily="2" charset="0"/>
              </a:rPr>
              <a:t>indable, </a:t>
            </a:r>
            <a:r>
              <a:rPr lang="en-IT" sz="2800" b="1" dirty="0">
                <a:solidFill>
                  <a:srgbClr val="011893"/>
                </a:solidFill>
                <a:latin typeface="Avenir" panose="02000503020000020003" pitchFamily="2" charset="0"/>
              </a:rPr>
              <a:t>A</a:t>
            </a:r>
            <a:r>
              <a:rPr lang="en-IT" sz="2800" dirty="0">
                <a:latin typeface="Avenir" panose="02000503020000020003" pitchFamily="2" charset="0"/>
              </a:rPr>
              <a:t>ccessible*, </a:t>
            </a:r>
            <a:r>
              <a:rPr lang="en-IT" sz="2800" b="1" dirty="0">
                <a:solidFill>
                  <a:srgbClr val="011893"/>
                </a:solidFill>
                <a:latin typeface="Avenir" panose="02000503020000020003" pitchFamily="2" charset="0"/>
              </a:rPr>
              <a:t>I</a:t>
            </a:r>
            <a:r>
              <a:rPr lang="en-IT" sz="2800" dirty="0">
                <a:latin typeface="Avenir" panose="02000503020000020003" pitchFamily="2" charset="0"/>
              </a:rPr>
              <a:t>nteroperable, </a:t>
            </a:r>
            <a:r>
              <a:rPr lang="en-IT" sz="2800" b="1">
                <a:solidFill>
                  <a:srgbClr val="011893"/>
                </a:solidFill>
                <a:latin typeface="Avenir" panose="02000503020000020003" pitchFamily="2" charset="0"/>
              </a:rPr>
              <a:t>R</a:t>
            </a:r>
            <a:r>
              <a:rPr lang="en-IT" sz="2800">
                <a:latin typeface="Avenir" panose="02000503020000020003" pitchFamily="2" charset="0"/>
              </a:rPr>
              <a:t>eusable </a:t>
            </a:r>
            <a:endParaRPr lang="en-GB" sz="2800" dirty="0">
              <a:latin typeface="Avenir" panose="02000503020000020003" pitchFamily="2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en-IT" sz="1600">
                <a:latin typeface="Avenir" panose="02000503020000020003" pitchFamily="2" charset="0"/>
                <a:cs typeface="Courier New" panose="02070309020205020404" pitchFamily="49" charset="0"/>
              </a:rPr>
              <a:t>(</a:t>
            </a:r>
            <a:r>
              <a:rPr lang="en-IT" sz="1600" dirty="0">
                <a:latin typeface="Avenir" panose="02000503020000020003" pitchFamily="2" charset="0"/>
                <a:cs typeface="Courier New" panose="02070309020205020404" pitchFamily="49" charset="0"/>
              </a:rPr>
              <a:t>Ref: go-fair.org)</a:t>
            </a:r>
          </a:p>
          <a:p>
            <a:pPr lvl="1">
              <a:spcBef>
                <a:spcPts val="1200"/>
              </a:spcBef>
              <a:buFont typeface="Font di sistema regolare"/>
              <a:buChar char="-"/>
            </a:pPr>
            <a:r>
              <a:rPr lang="en-IT" sz="2800" dirty="0">
                <a:latin typeface="Avenir" panose="02000503020000020003" pitchFamily="2" charset="0"/>
              </a:rPr>
              <a:t>Tecnologie di conservazione e riutilizzo dei prodotti</a:t>
            </a:r>
          </a:p>
          <a:p>
            <a:pPr>
              <a:spcBef>
                <a:spcPts val="1200"/>
              </a:spcBef>
            </a:pPr>
            <a:r>
              <a:rPr lang="en-IT" b="1" dirty="0">
                <a:solidFill>
                  <a:srgbClr val="F2794D"/>
                </a:solidFill>
                <a:latin typeface="Avenir Black" panose="02000503020000020003" pitchFamily="2" charset="0"/>
              </a:rPr>
              <a:t>Disciplinare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EAAAB-96B8-8B29-996D-D8186322835C}"/>
              </a:ext>
            </a:extLst>
          </p:cNvPr>
          <p:cNvSpPr txBox="1"/>
          <p:nvPr/>
        </p:nvSpPr>
        <p:spPr>
          <a:xfrm>
            <a:off x="2144957" y="5821041"/>
            <a:ext cx="603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*nel senso di “aperto quando possibile, chiuso se necessario”</a:t>
            </a:r>
          </a:p>
        </p:txBody>
      </p:sp>
    </p:spTree>
    <p:extLst>
      <p:ext uri="{BB962C8B-B14F-4D97-AF65-F5344CB8AC3E}">
        <p14:creationId xmlns:p14="http://schemas.microsoft.com/office/powerpoint/2010/main" val="152394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4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Archivio</a:t>
            </a:r>
            <a:r>
              <a:rPr lang="en-GB" sz="3200" b="1" dirty="0">
                <a:solidFill>
                  <a:srgbClr val="011893"/>
                </a:solidFill>
                <a:latin typeface="Avenir Black" panose="02000503020000020003" pitchFamily="2" charset="0"/>
              </a:rPr>
              <a:t>: I</a:t>
            </a:r>
            <a:r>
              <a:rPr lang="en-IT" sz="3200" b="1">
                <a:solidFill>
                  <a:srgbClr val="011893"/>
                </a:solidFill>
                <a:latin typeface="Avenir Black" panose="02000503020000020003" pitchFamily="2" charset="0"/>
              </a:rPr>
              <a:t>potesi progettuali</a:t>
            </a:r>
            <a:endParaRPr lang="en-IT" sz="3200" b="1" dirty="0">
              <a:solidFill>
                <a:srgbClr val="011893"/>
              </a:solidFill>
              <a:latin typeface="Avenir Black" panose="02000503020000020003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6FB5FF-475C-BD32-060D-BF3FFDC4EB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8149" y="1325563"/>
            <a:ext cx="10728157" cy="4800600"/>
          </a:xfrm>
        </p:spPr>
        <p:txBody>
          <a:bodyPr>
            <a:normAutofit/>
          </a:bodyPr>
          <a:lstStyle/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Prima proposta nel 2019 DOI: </a:t>
            </a:r>
            <a:r>
              <a:rPr lang="en-GB" sz="1400" dirty="0">
                <a:solidFill>
                  <a:srgbClr val="666666"/>
                </a:solidFill>
                <a:latin typeface="Avenir Medium" panose="02000503020000020003" pitchFamily="2" charset="0"/>
              </a:rPr>
              <a:t>10.15161/</a:t>
            </a:r>
            <a:r>
              <a:rPr lang="en-GB" sz="1400" dirty="0" err="1">
                <a:solidFill>
                  <a:srgbClr val="666666"/>
                </a:solidFill>
                <a:latin typeface="Avenir Medium" panose="02000503020000020003" pitchFamily="2" charset="0"/>
              </a:rPr>
              <a:t>oar.it</a:t>
            </a:r>
            <a:r>
              <a:rPr lang="en-GB" sz="1400" dirty="0">
                <a:solidFill>
                  <a:srgbClr val="666666"/>
                </a:solidFill>
                <a:latin typeface="Avenir Medium" panose="02000503020000020003" pitchFamily="2" charset="0"/>
              </a:rPr>
              <a:t>/77118 </a:t>
            </a:r>
            <a:endParaRPr lang="en-IT" sz="2000" dirty="0">
              <a:latin typeface="Avenir Medium" panose="02000503020000020003" pitchFamily="2" charset="0"/>
            </a:endParaRP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Tecnologia opensource INVENIO-ZENODO (CERN)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Principi FAIR (go-fair.org)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Accesso Aperto/Embargo/Ristretto/Chiuso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Deposito singolo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Interoperabile con eventuali archivi esistenti da mantenere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Rilascia DOI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Ideato e realizzato a INFN Catania, in corso migrazione al CNAF</a:t>
            </a:r>
          </a:p>
          <a:p>
            <a:pPr marL="571500" indent="-457200">
              <a:buClr>
                <a:srgbClr val="F68214"/>
              </a:buClr>
              <a:buSzPct val="150000"/>
            </a:pPr>
            <a:r>
              <a:rPr lang="en-IT" sz="2000" dirty="0">
                <a:latin typeface="Avenir Medium" panose="02000503020000020003" pitchFamily="2" charset="0"/>
              </a:rPr>
              <a:t>Personale dedicato</a:t>
            </a:r>
          </a:p>
          <a:p>
            <a:pPr lvl="1">
              <a:buSzPct val="130000"/>
              <a:buFont typeface="Font di sistema regolare"/>
              <a:buChar char="-"/>
            </a:pPr>
            <a:r>
              <a:rPr lang="en-IT" sz="1800" dirty="0">
                <a:latin typeface="Avenir Medium" panose="02000503020000020003" pitchFamily="2" charset="0"/>
              </a:rPr>
              <a:t>Curatore – Frascati</a:t>
            </a:r>
          </a:p>
          <a:p>
            <a:pPr lvl="1">
              <a:buSzPct val="130000"/>
              <a:buFont typeface="Font di sistema regolare"/>
              <a:buChar char="-"/>
            </a:pPr>
            <a:r>
              <a:rPr lang="en-IT" sz="1800" dirty="0">
                <a:latin typeface="Avenir Medium" panose="02000503020000020003" pitchFamily="2" charset="0"/>
              </a:rPr>
              <a:t>Informatico – già Catania, ora CNAF</a:t>
            </a:r>
          </a:p>
        </p:txBody>
      </p:sp>
    </p:spTree>
    <p:extLst>
      <p:ext uri="{BB962C8B-B14F-4D97-AF65-F5344CB8AC3E}">
        <p14:creationId xmlns:p14="http://schemas.microsoft.com/office/powerpoint/2010/main" val="3578073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37797" y="244272"/>
            <a:ext cx="826928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openaccessrepository.it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(OAR)</a:t>
            </a:r>
            <a:br>
              <a:rPr lang="en-US" dirty="0"/>
            </a:br>
            <a:r>
              <a:rPr lang="en-US" sz="2400" b="1" dirty="0"/>
              <a:t>Curated by Frascati Lab library, </a:t>
            </a:r>
            <a:r>
              <a:rPr lang="en-US" sz="2400" b="1" strike="sngStrike" dirty="0"/>
              <a:t>maintained by INFN Catania</a:t>
            </a:r>
            <a:endParaRPr lang="en-US" b="1" strike="sngStrike" dirty="0"/>
          </a:p>
        </p:txBody>
      </p:sp>
      <p:pic>
        <p:nvPicPr>
          <p:cNvPr id="6" name="Content Placeholder 5" descr="oar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r="2701"/>
          <a:stretch>
            <a:fillRect/>
          </a:stretch>
        </p:blipFill>
        <p:spPr>
          <a:xfrm>
            <a:off x="1122940" y="1538288"/>
            <a:ext cx="7620000" cy="4800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79DB4-8E94-7A40-8D6D-E4833F4BCC4E}"/>
              </a:ext>
            </a:extLst>
          </p:cNvPr>
          <p:cNvSpPr txBox="1"/>
          <p:nvPr/>
        </p:nvSpPr>
        <p:spPr>
          <a:xfrm rot="1491860">
            <a:off x="7409724" y="2042465"/>
            <a:ext cx="201138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F.A.I.R. COMPLIANT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DC37E-3988-0A46-B41F-C13A402FBA3A}"/>
              </a:ext>
            </a:extLst>
          </p:cNvPr>
          <p:cNvSpPr txBox="1"/>
          <p:nvPr/>
        </p:nvSpPr>
        <p:spPr>
          <a:xfrm rot="1559383">
            <a:off x="5646345" y="3480215"/>
            <a:ext cx="336993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rgbClr val="FFFF00"/>
                </a:solidFill>
              </a:rPr>
              <a:t>USER-FRIENDLY SINGLE DEPOSIT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4DA4F-C15D-3A49-8D8A-F268DF0620AD}"/>
              </a:ext>
            </a:extLst>
          </p:cNvPr>
          <p:cNvSpPr txBox="1"/>
          <p:nvPr/>
        </p:nvSpPr>
        <p:spPr>
          <a:xfrm rot="1604481">
            <a:off x="3657370" y="4486131"/>
            <a:ext cx="478906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[Open | Embargoed | Restricted | Closed] Access</a:t>
            </a:r>
            <a:endParaRPr lang="en-IT" dirty="0">
              <a:solidFill>
                <a:srgbClr val="FFFF00"/>
              </a:solidFill>
            </a:endParaRPr>
          </a:p>
        </p:txBody>
      </p:sp>
      <p:sp>
        <p:nvSpPr>
          <p:cNvPr id="9" name="Google Shape;684;p49">
            <a:extLst>
              <a:ext uri="{FF2B5EF4-FFF2-40B4-BE49-F238E27FC236}">
                <a16:creationId xmlns:a16="http://schemas.microsoft.com/office/drawing/2014/main" id="{5E9C60E9-A6DF-8E41-98F0-AA83F4337BA2}"/>
              </a:ext>
            </a:extLst>
          </p:cNvPr>
          <p:cNvSpPr txBox="1"/>
          <p:nvPr/>
        </p:nvSpPr>
        <p:spPr>
          <a:xfrm rot="1445871">
            <a:off x="6215027" y="2533663"/>
            <a:ext cx="28877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INVENIO+ZENODO (opensource) based</a:t>
            </a:r>
            <a:endParaRPr dirty="0"/>
          </a:p>
        </p:txBody>
      </p:sp>
      <p:sp>
        <p:nvSpPr>
          <p:cNvPr id="10" name="Google Shape;684;p49">
            <a:extLst>
              <a:ext uri="{FF2B5EF4-FFF2-40B4-BE49-F238E27FC236}">
                <a16:creationId xmlns:a16="http://schemas.microsoft.com/office/drawing/2014/main" id="{A173816B-47DD-DC4C-8621-3E18B9119B60}"/>
              </a:ext>
            </a:extLst>
          </p:cNvPr>
          <p:cNvSpPr txBox="1"/>
          <p:nvPr/>
        </p:nvSpPr>
        <p:spPr>
          <a:xfrm rot="1559983">
            <a:off x="4477848" y="3880712"/>
            <a:ext cx="415878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Data Preservation | Virtual Machine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FC135-C79D-DFF2-692C-E94A7233FD55}"/>
              </a:ext>
            </a:extLst>
          </p:cNvPr>
          <p:cNvSpPr txBox="1"/>
          <p:nvPr/>
        </p:nvSpPr>
        <p:spPr>
          <a:xfrm rot="1005502">
            <a:off x="8693102" y="117651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CNAF</a:t>
            </a:r>
          </a:p>
        </p:txBody>
      </p:sp>
      <p:sp>
        <p:nvSpPr>
          <p:cNvPr id="12" name="Google Shape;684;p49">
            <a:extLst>
              <a:ext uri="{FF2B5EF4-FFF2-40B4-BE49-F238E27FC236}">
                <a16:creationId xmlns:a16="http://schemas.microsoft.com/office/drawing/2014/main" id="{0547ACF7-6B42-ED0B-525C-795FC473734A}"/>
              </a:ext>
            </a:extLst>
          </p:cNvPr>
          <p:cNvSpPr txBox="1"/>
          <p:nvPr/>
        </p:nvSpPr>
        <p:spPr>
          <a:xfrm rot="1573215">
            <a:off x="2474274" y="4970821"/>
            <a:ext cx="49412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INTEROPERABILE – non </a:t>
            </a:r>
            <a:r>
              <a:rPr lang="en-US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sostituisce</a:t>
            </a:r>
            <a:r>
              <a:rPr lang="en-US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necessariamente</a:t>
            </a:r>
            <a:r>
              <a:rPr lang="en-US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tutti </a:t>
            </a:r>
            <a:r>
              <a:rPr lang="en-US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gli</a:t>
            </a:r>
            <a:r>
              <a:rPr lang="en-US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archivi</a:t>
            </a:r>
            <a:r>
              <a:rPr lang="en-US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esistenti</a:t>
            </a:r>
            <a:endParaRPr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9A137A6-38C2-F3B0-5B5B-308F5F56FA44}"/>
              </a:ext>
            </a:extLst>
          </p:cNvPr>
          <p:cNvSpPr txBox="1"/>
          <p:nvPr/>
        </p:nvSpPr>
        <p:spPr>
          <a:xfrm>
            <a:off x="10245969" y="2133599"/>
            <a:ext cx="198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REF. Prossimo Talk Irene Piergentili</a:t>
            </a:r>
          </a:p>
        </p:txBody>
      </p:sp>
    </p:spTree>
    <p:extLst>
      <p:ext uri="{BB962C8B-B14F-4D97-AF65-F5344CB8AC3E}">
        <p14:creationId xmlns:p14="http://schemas.microsoft.com/office/powerpoint/2010/main" val="123743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2A3990"/>
                </a:solidFill>
                <a:latin typeface="Avenir Black" panose="02000503020000020003" pitchFamily="2" charset="0"/>
              </a:rPr>
              <a:t>Disciplinare</a:t>
            </a:r>
            <a:r>
              <a:rPr lang="en-GB" sz="3200" b="1" dirty="0">
                <a:solidFill>
                  <a:srgbClr val="2A3990"/>
                </a:solidFill>
                <a:latin typeface="Avenir Black" panose="02000503020000020003" pitchFamily="2" charset="0"/>
              </a:rPr>
              <a:t>: i</a:t>
            </a:r>
            <a:r>
              <a:rPr lang="en-IT" sz="3200" b="1">
                <a:solidFill>
                  <a:srgbClr val="2A3990"/>
                </a:solidFill>
                <a:latin typeface="Avenir Black" panose="02000503020000020003" pitchFamily="2" charset="0"/>
              </a:rPr>
              <a:t>potesi progettuali </a:t>
            </a:r>
            <a:endParaRPr lang="en-IT" sz="3200" b="1" dirty="0">
              <a:solidFill>
                <a:srgbClr val="2A3990"/>
              </a:solidFill>
              <a:latin typeface="Avenir Black" panose="02000503020000020003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1FFDE7-B16D-1185-F89A-A277C257E7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52537"/>
            <a:ext cx="10188157" cy="4352925"/>
          </a:xfrm>
        </p:spPr>
        <p:txBody>
          <a:bodyPr>
            <a:noAutofit/>
          </a:bodyPr>
          <a:lstStyle/>
          <a:p>
            <a:r>
              <a:rPr lang="en-IT" sz="2400" b="1" dirty="0">
                <a:solidFill>
                  <a:srgbClr val="E86D22"/>
                </a:solidFill>
                <a:latin typeface="Avenir Black" panose="02000503020000020003" pitchFamily="2" charset="0"/>
              </a:rPr>
              <a:t>Uno strumento </a:t>
            </a:r>
            <a:r>
              <a:rPr lang="en-IT" sz="2400" b="1">
                <a:solidFill>
                  <a:srgbClr val="E86D22"/>
                </a:solidFill>
                <a:latin typeface="Avenir Black" panose="02000503020000020003" pitchFamily="2" charset="0"/>
              </a:rPr>
              <a:t>che consent</a:t>
            </a:r>
            <a:r>
              <a:rPr lang="en-GB" sz="2400" b="1" dirty="0">
                <a:solidFill>
                  <a:srgbClr val="E86D22"/>
                </a:solidFill>
                <a:latin typeface="Avenir Black" panose="02000503020000020003" pitchFamily="2" charset="0"/>
              </a:rPr>
              <a:t>a</a:t>
            </a:r>
            <a:r>
              <a:rPr lang="en-IT" sz="2400" b="1">
                <a:solidFill>
                  <a:srgbClr val="E86D22"/>
                </a:solidFill>
                <a:latin typeface="Avenir Black" panose="02000503020000020003" pitchFamily="2" charset="0"/>
              </a:rPr>
              <a:t> all’Autore di</a:t>
            </a:r>
            <a:endParaRPr lang="en-GB" sz="2400" b="1" dirty="0">
              <a:solidFill>
                <a:srgbClr val="E86D22"/>
              </a:solidFill>
              <a:latin typeface="Avenir Black" panose="02000503020000020003" pitchFamily="2" charset="0"/>
            </a:endParaRP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v</a:t>
            </a:r>
            <a:r>
              <a:rPr lang="en-IT" sz="2000">
                <a:latin typeface="Avenir Book" panose="02000503020000020003" pitchFamily="2" charset="0"/>
              </a:rPr>
              <a:t>alorizzare e conservare nel tempo </a:t>
            </a:r>
            <a:r>
              <a:rPr lang="en-GB" sz="2000" dirty="0" err="1">
                <a:latin typeface="Avenir Book" panose="02000503020000020003" pitchFamily="2" charset="0"/>
              </a:rPr>
              <a:t>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contenuti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depositati</a:t>
            </a:r>
            <a:endParaRPr lang="en-GB" sz="2000" dirty="0">
              <a:latin typeface="Avenir Book" panose="02000503020000020003" pitchFamily="2" charset="0"/>
            </a:endParaRPr>
          </a:p>
          <a:p>
            <a:pPr lvl="1"/>
            <a:r>
              <a:rPr lang="en-GB" sz="2000" dirty="0" err="1">
                <a:latin typeface="Avenir Book" panose="02000503020000020003" pitchFamily="2" charset="0"/>
              </a:rPr>
              <a:t>conservare</a:t>
            </a:r>
            <a:r>
              <a:rPr lang="en-GB" sz="2000" dirty="0">
                <a:latin typeface="Avenir Book" panose="02000503020000020003" pitchFamily="2" charset="0"/>
              </a:rPr>
              <a:t> a  </a:t>
            </a:r>
            <a:r>
              <a:rPr lang="en-GB" sz="2000" dirty="0" err="1">
                <a:latin typeface="Avenir Book" panose="02000503020000020003" pitchFamily="2" charset="0"/>
              </a:rPr>
              <a:t>sé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diritti</a:t>
            </a:r>
            <a:r>
              <a:rPr lang="en-GB" sz="2000" dirty="0">
                <a:latin typeface="Avenir Book" panose="02000503020000020003" pitchFamily="2" charset="0"/>
              </a:rPr>
              <a:t> di </a:t>
            </a:r>
            <a:r>
              <a:rPr lang="en-GB" sz="2000" dirty="0" err="1">
                <a:latin typeface="Avenir Book" panose="02000503020000020003" pitchFamily="2" charset="0"/>
              </a:rPr>
              <a:t>deposito</a:t>
            </a:r>
            <a:r>
              <a:rPr lang="en-GB" sz="2000" dirty="0">
                <a:latin typeface="Avenir Book" panose="02000503020000020003" pitchFamily="2" charset="0"/>
              </a:rPr>
              <a:t> di AAM/</a:t>
            </a:r>
            <a:r>
              <a:rPr lang="en-GB" sz="2000" dirty="0" err="1">
                <a:latin typeface="Avenir Book" panose="02000503020000020003" pitchFamily="2" charset="0"/>
              </a:rPr>
              <a:t>postprint</a:t>
            </a:r>
            <a:endParaRPr lang="en-IT" sz="2400" dirty="0">
              <a:latin typeface="Avenir Book" panose="02000503020000020003" pitchFamily="2" charset="0"/>
            </a:endParaRP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o</a:t>
            </a:r>
            <a:r>
              <a:rPr lang="en-IT" sz="2000" dirty="0">
                <a:latin typeface="Avenir Book" panose="02000503020000020003" pitchFamily="2" charset="0"/>
              </a:rPr>
              <a:t>rientarsi nel panorama editoriale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e</a:t>
            </a:r>
            <a:r>
              <a:rPr lang="en-IT" sz="2000" dirty="0">
                <a:latin typeface="Avenir Book" panose="02000503020000020003" pitchFamily="2" charset="0"/>
              </a:rPr>
              <a:t>vitare le riviste predatorie</a:t>
            </a:r>
          </a:p>
          <a:p>
            <a:r>
              <a:rPr lang="en-GB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Uno </a:t>
            </a:r>
            <a:r>
              <a:rPr lang="en-GB" sz="24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strumento</a:t>
            </a:r>
            <a:r>
              <a:rPr lang="en-GB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GB" sz="24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che</a:t>
            </a:r>
            <a:r>
              <a:rPr lang="en-GB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GB" sz="24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consenta</a:t>
            </a:r>
            <a:r>
              <a:rPr lang="en-GB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GB" sz="24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all’Ente</a:t>
            </a:r>
            <a:r>
              <a:rPr lang="en-GB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 di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c</a:t>
            </a:r>
            <a:r>
              <a:rPr lang="en-IT" sz="2000">
                <a:latin typeface="Avenir Book" panose="02000503020000020003" pitchFamily="2" charset="0"/>
              </a:rPr>
              <a:t>onservare </a:t>
            </a:r>
            <a:r>
              <a:rPr lang="en-IT" sz="2000" dirty="0">
                <a:latin typeface="Avenir Book" panose="02000503020000020003" pitchFamily="2" charset="0"/>
              </a:rPr>
              <a:t>e valorizzare il patrimonio documentale</a:t>
            </a:r>
          </a:p>
          <a:p>
            <a:pPr lvl="2">
              <a:buFont typeface="Font di sistema regolare"/>
              <a:buChar char="-"/>
            </a:pPr>
            <a:r>
              <a:rPr lang="en-GB" sz="1800" dirty="0">
                <a:latin typeface="Avenir Book" panose="02000503020000020003" pitchFamily="2" charset="0"/>
              </a:rPr>
              <a:t>accesso A</a:t>
            </a:r>
            <a:r>
              <a:rPr lang="en-IT" sz="1800" dirty="0">
                <a:latin typeface="Avenir Book" panose="02000503020000020003" pitchFamily="2" charset="0"/>
              </a:rPr>
              <a:t>perto/Embargo/Ristretto/Chiuso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r</a:t>
            </a:r>
            <a:r>
              <a:rPr lang="en-IT" sz="2000">
                <a:latin typeface="Avenir Book" panose="02000503020000020003" pitchFamily="2" charset="0"/>
              </a:rPr>
              <a:t>ealizzare le </a:t>
            </a:r>
            <a:r>
              <a:rPr lang="en-IT" sz="2000" dirty="0">
                <a:latin typeface="Avenir Book" panose="02000503020000020003" pitchFamily="2" charset="0"/>
              </a:rPr>
              <a:t>politiche di Scienza Aperta delle quali è promotore</a:t>
            </a:r>
          </a:p>
          <a:p>
            <a:r>
              <a:rPr lang="en-IT" sz="2400" b="1">
                <a:solidFill>
                  <a:srgbClr val="F2794D"/>
                </a:solidFill>
                <a:latin typeface="Avenir Black" panose="02000503020000020003" pitchFamily="2" charset="0"/>
              </a:rPr>
              <a:t>Scritto </a:t>
            </a:r>
            <a:r>
              <a:rPr lang="en-IT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a partire dalle esperienze della comunità accademica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m</a:t>
            </a:r>
            <a:r>
              <a:rPr lang="en-IT" sz="2000">
                <a:latin typeface="Avenir Book" panose="02000503020000020003" pitchFamily="2" charset="0"/>
              </a:rPr>
              <a:t>odello </a:t>
            </a:r>
            <a:r>
              <a:rPr lang="en-IT" sz="2000" dirty="0">
                <a:latin typeface="Avenir Book" panose="02000503020000020003" pitchFamily="2" charset="0"/>
              </a:rPr>
              <a:t>CRUI + disciplinari già in uso </a:t>
            </a:r>
            <a:r>
              <a:rPr lang="en-IT" sz="2000">
                <a:latin typeface="Avenir Book" panose="02000503020000020003" pitchFamily="2" charset="0"/>
              </a:rPr>
              <a:t>in </a:t>
            </a:r>
            <a:r>
              <a:rPr lang="en-GB" sz="2000" dirty="0">
                <a:latin typeface="Avenir Book" panose="02000503020000020003" pitchFamily="2" charset="0"/>
              </a:rPr>
              <a:t>U</a:t>
            </a:r>
            <a:r>
              <a:rPr lang="en-IT" sz="2000">
                <a:latin typeface="Avenir Book" panose="02000503020000020003" pitchFamily="2" charset="0"/>
              </a:rPr>
              <a:t>niversità ed </a:t>
            </a:r>
            <a:r>
              <a:rPr lang="en-GB" sz="2000" dirty="0">
                <a:latin typeface="Avenir Book" panose="02000503020000020003" pitchFamily="2" charset="0"/>
              </a:rPr>
              <a:t>EPR</a:t>
            </a:r>
            <a:endParaRPr lang="en-IT" sz="2000" dirty="0">
              <a:latin typeface="Avenir Book" panose="02000503020000020003" pitchFamily="2" charset="0"/>
            </a:endParaRPr>
          </a:p>
          <a:p>
            <a:pPr lvl="1"/>
            <a:endParaRPr lang="en-IT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2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FD75F9-D78D-2B85-B2C4-A4381905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3</a:t>
            </a:fld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CD621E-3BF1-28FC-405C-96671BC2AE80}"/>
              </a:ext>
            </a:extLst>
          </p:cNvPr>
          <p:cNvSpPr txBox="1"/>
          <p:nvPr/>
        </p:nvSpPr>
        <p:spPr>
          <a:xfrm>
            <a:off x="2117558" y="1733169"/>
            <a:ext cx="834189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>
                <a:solidFill>
                  <a:srgbClr val="E86D22"/>
                </a:solidFill>
                <a:latin typeface="Avenir Medium" panose="02000503020000020003" pitchFamily="2" charset="0"/>
              </a:rPr>
              <a:t>Outline</a:t>
            </a:r>
            <a:endParaRPr lang="it-IT" sz="3200" b="1" dirty="0">
              <a:solidFill>
                <a:srgbClr val="E86D22"/>
              </a:solidFill>
              <a:latin typeface="Avenir Medium" panose="02000503020000020003" pitchFamily="2" charset="0"/>
            </a:endParaRPr>
          </a:p>
          <a:p>
            <a:pPr marL="914400" lvl="1" indent="-457200">
              <a:spcBef>
                <a:spcPts val="1200"/>
              </a:spcBef>
              <a:buClr>
                <a:srgbClr val="011893"/>
              </a:buClr>
              <a:buSzPct val="100000"/>
              <a:buFont typeface="+mj-lt"/>
              <a:buAutoNum type="arabicPeriod"/>
            </a:pP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 Il contesto in cui si inserisce il Disciplinare</a:t>
            </a:r>
          </a:p>
          <a:p>
            <a:pPr marL="1257300" lvl="2" indent="-342900">
              <a:spcBef>
                <a:spcPts val="1200"/>
              </a:spcBef>
              <a:buClr>
                <a:srgbClr val="011893"/>
              </a:buClr>
              <a:buSzPct val="100000"/>
              <a:buFont typeface="Font di sistema regolare"/>
              <a:buChar char="-"/>
            </a:pPr>
            <a:r>
              <a:rPr lang="it-IT" sz="2000" b="1" dirty="0">
                <a:latin typeface="Avenir Medium" panose="02000503020000020003" pitchFamily="2" charset="0"/>
              </a:rPr>
              <a:t>Il Piano Nazionale della Scienza Aperta</a:t>
            </a:r>
          </a:p>
          <a:p>
            <a:pPr marL="1257300" lvl="2" indent="-342900">
              <a:spcBef>
                <a:spcPts val="1200"/>
              </a:spcBef>
              <a:buClr>
                <a:srgbClr val="011893"/>
              </a:buClr>
              <a:buSzPct val="100000"/>
              <a:buFont typeface="Font di sistema regolare"/>
              <a:buChar char="-"/>
            </a:pPr>
            <a:r>
              <a:rPr lang="it-IT" sz="2000" b="1" dirty="0">
                <a:latin typeface="Avenir Medium" panose="02000503020000020003" pitchFamily="2" charset="0"/>
              </a:rPr>
              <a:t>L’Editoria scientifica</a:t>
            </a:r>
          </a:p>
          <a:p>
            <a:pPr marL="1714500" lvl="3" indent="-342900">
              <a:spcBef>
                <a:spcPts val="1200"/>
              </a:spcBef>
              <a:buClr>
                <a:srgbClr val="011893"/>
              </a:buClr>
              <a:buSzPct val="100000"/>
              <a:buFont typeface="Font di sistema regolare"/>
              <a:buChar char="-"/>
            </a:pPr>
            <a:r>
              <a:rPr lang="it-IT" sz="2000" b="1" dirty="0">
                <a:latin typeface="Avenir Medium" panose="02000503020000020003" pitchFamily="2" charset="0"/>
              </a:rPr>
              <a:t>Breve digressione storica su Open Access</a:t>
            </a:r>
          </a:p>
          <a:p>
            <a:pPr marL="1257300" lvl="2" indent="-342900">
              <a:spcBef>
                <a:spcPts val="1200"/>
              </a:spcBef>
              <a:buClr>
                <a:srgbClr val="011893"/>
              </a:buClr>
              <a:buSzPct val="100000"/>
              <a:buFont typeface="Font di sistema regolare"/>
              <a:buChar char="-"/>
            </a:pPr>
            <a:r>
              <a:rPr lang="it-IT" sz="2000" b="1" dirty="0">
                <a:latin typeface="Avenir Medium" panose="02000503020000020003" pitchFamily="2" charset="0"/>
              </a:rPr>
              <a:t>INFN e OA, OS</a:t>
            </a:r>
          </a:p>
          <a:p>
            <a:pPr marL="914400" lvl="1" indent="-457200">
              <a:spcBef>
                <a:spcPts val="1200"/>
              </a:spcBef>
              <a:buClr>
                <a:srgbClr val="011893"/>
              </a:buClr>
              <a:buSzPct val="100000"/>
              <a:buFont typeface="+mj-lt"/>
              <a:buAutoNum type="arabicPeriod"/>
            </a:pP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Archivio e Disciplinare </a:t>
            </a:r>
          </a:p>
          <a:p>
            <a:pPr marL="1257300" lvl="2" indent="-342900">
              <a:spcBef>
                <a:spcPts val="1200"/>
              </a:spcBef>
              <a:buClr>
                <a:srgbClr val="011893"/>
              </a:buClr>
              <a:buSzPct val="100000"/>
              <a:buFont typeface="Font di sistema regolare"/>
              <a:buChar char="-"/>
            </a:pPr>
            <a:r>
              <a:rPr lang="it-IT" sz="2000" b="1" dirty="0">
                <a:latin typeface="Avenir Medium" panose="02000503020000020003" pitchFamily="2" charset="0"/>
              </a:rPr>
              <a:t>Ricadute sulle attività del personale</a:t>
            </a:r>
          </a:p>
          <a:p>
            <a:pPr marL="914400" lvl="1" indent="-457200">
              <a:spcBef>
                <a:spcPts val="1200"/>
              </a:spcBef>
              <a:buClr>
                <a:srgbClr val="011893"/>
              </a:buClr>
              <a:buSzPct val="100000"/>
              <a:buFont typeface="+mj-lt"/>
              <a:buAutoNum type="arabicPeriod"/>
            </a:pP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Considerazioni conclusive</a:t>
            </a:r>
          </a:p>
        </p:txBody>
      </p:sp>
    </p:spTree>
    <p:extLst>
      <p:ext uri="{BB962C8B-B14F-4D97-AF65-F5344CB8AC3E}">
        <p14:creationId xmlns:p14="http://schemas.microsoft.com/office/powerpoint/2010/main" val="195428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146302"/>
            <a:ext cx="7905964" cy="813017"/>
          </a:xfrm>
        </p:spPr>
        <p:txBody>
          <a:bodyPr/>
          <a:lstStyle/>
          <a:p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in </a:t>
            </a:r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sintesi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/1</a:t>
            </a:r>
            <a:endParaRPr lang="en-IT" sz="2800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6581-46B5-CA87-0386-CDFCA0A1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58971-2581-1140-A045-EF224496870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30" y="812800"/>
            <a:ext cx="10740272" cy="5495707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r>
              <a:rPr lang="en-IT" sz="2000" b="1">
                <a:solidFill>
                  <a:srgbClr val="F2794D"/>
                </a:solidFill>
                <a:latin typeface="Avenir" panose="02000503020000020003" pitchFamily="2" charset="0"/>
              </a:rPr>
              <a:t>Art.</a:t>
            </a:r>
            <a:r>
              <a:rPr lang="en-GB" sz="2000" b="1" dirty="0">
                <a:solidFill>
                  <a:srgbClr val="F2794D"/>
                </a:solidFill>
                <a:latin typeface="Avenir" panose="02000503020000020003" pitchFamily="2" charset="0"/>
              </a:rPr>
              <a:t>1 </a:t>
            </a:r>
            <a:r>
              <a:rPr lang="en-GB" sz="2000" b="1" dirty="0" err="1">
                <a:solidFill>
                  <a:srgbClr val="F2794D"/>
                </a:solidFill>
                <a:latin typeface="Avenir" panose="02000503020000020003" pitchFamily="2" charset="0"/>
              </a:rPr>
              <a:t>Principi</a:t>
            </a:r>
            <a:r>
              <a:rPr lang="en-GB" sz="2000" b="1" dirty="0">
                <a:solidFill>
                  <a:srgbClr val="F2794D"/>
                </a:solidFill>
                <a:latin typeface="Avenir" panose="02000503020000020003" pitchFamily="2" charset="0"/>
              </a:rPr>
              <a:t> Generali</a:t>
            </a:r>
          </a:p>
          <a:p>
            <a:pPr marL="0" indent="0">
              <a:lnSpc>
                <a:spcPts val="2360"/>
              </a:lnSpc>
              <a:buNone/>
            </a:pP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Dando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seguito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agli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impegni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assunti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con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l’adesione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alla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Dichiarazione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di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Berlino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sull’accesso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aperto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alla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letteratura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scientifica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diretta</a:t>
            </a:r>
            <a:r>
              <a:rPr lang="en-GB" sz="1800" dirty="0">
                <a:latin typeface="Avenir Book" panose="02000503020000020003" pitchFamily="2" charset="0"/>
              </a:rPr>
              <a:t> a “</a:t>
            </a:r>
            <a:r>
              <a:rPr lang="en-GB" sz="1800" dirty="0" err="1">
                <a:latin typeface="Avenir Book" panose="02000503020000020003" pitchFamily="2" charset="0"/>
              </a:rPr>
              <a:t>sostenere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nuove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possibilità</a:t>
            </a:r>
            <a:r>
              <a:rPr lang="en-GB" sz="1800" dirty="0">
                <a:latin typeface="Avenir Book" panose="02000503020000020003" pitchFamily="2" charset="0"/>
              </a:rPr>
              <a:t> di </a:t>
            </a:r>
            <a:r>
              <a:rPr lang="en-GB" sz="1800" dirty="0" err="1">
                <a:latin typeface="Avenir Book" panose="02000503020000020003" pitchFamily="2" charset="0"/>
              </a:rPr>
              <a:t>disseminazione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della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conoscenza</a:t>
            </a:r>
            <a:r>
              <a:rPr lang="en-GB" sz="1800" dirty="0">
                <a:latin typeface="Avenir Book" panose="02000503020000020003" pitchFamily="2" charset="0"/>
              </a:rPr>
              <a:t>, non solo </a:t>
            </a:r>
            <a:r>
              <a:rPr lang="en-GB" sz="1800" dirty="0" err="1">
                <a:latin typeface="Avenir Book" panose="02000503020000020003" pitchFamily="2" charset="0"/>
              </a:rPr>
              <a:t>attraverso</a:t>
            </a:r>
            <a:r>
              <a:rPr lang="en-GB" sz="1800" dirty="0">
                <a:latin typeface="Avenir Book" panose="02000503020000020003" pitchFamily="2" charset="0"/>
              </a:rPr>
              <a:t> le </a:t>
            </a:r>
            <a:r>
              <a:rPr lang="en-GB" sz="1800" dirty="0" err="1">
                <a:latin typeface="Avenir Book" panose="02000503020000020003" pitchFamily="2" charset="0"/>
              </a:rPr>
              <a:t>modalità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tradizionali</a:t>
            </a:r>
            <a:r>
              <a:rPr lang="en-GB" sz="1800" dirty="0">
                <a:latin typeface="Avenir Book" panose="02000503020000020003" pitchFamily="2" charset="0"/>
              </a:rPr>
              <a:t> ma </a:t>
            </a:r>
            <a:r>
              <a:rPr lang="en-GB" sz="1800" dirty="0" err="1">
                <a:latin typeface="Avenir Book" panose="02000503020000020003" pitchFamily="2" charset="0"/>
              </a:rPr>
              <a:t>anche</a:t>
            </a:r>
            <a:r>
              <a:rPr lang="en-GB" sz="1800" dirty="0">
                <a:latin typeface="Avenir Book" panose="02000503020000020003" pitchFamily="2" charset="0"/>
              </a:rPr>
              <a:t> e sempre </a:t>
            </a:r>
            <a:r>
              <a:rPr lang="en-GB" sz="1800" dirty="0" err="1">
                <a:latin typeface="Avenir Book" panose="02000503020000020003" pitchFamily="2" charset="0"/>
              </a:rPr>
              <a:t>più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attraverso</a:t>
            </a:r>
            <a:r>
              <a:rPr lang="en-GB" sz="1800" dirty="0">
                <a:latin typeface="Avenir Book" panose="02000503020000020003" pitchFamily="2" charset="0"/>
              </a:rPr>
              <a:t> il </a:t>
            </a:r>
            <a:r>
              <a:rPr lang="en-GB" sz="1800" dirty="0" err="1">
                <a:latin typeface="Avenir Book" panose="02000503020000020003" pitchFamily="2" charset="0"/>
              </a:rPr>
              <a:t>paradigma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dell’accesso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aperto</a:t>
            </a:r>
            <a:r>
              <a:rPr lang="en-GB" sz="1800" dirty="0">
                <a:latin typeface="Avenir Book" panose="02000503020000020003" pitchFamily="2" charset="0"/>
              </a:rPr>
              <a:t> via Internet” e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ritenendo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“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l’accesso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aperto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come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una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fonte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estesa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del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sapere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umano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e del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patrimonio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culturale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che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siano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validati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dalla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comunità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scientifica</a:t>
            </a:r>
            <a:r>
              <a:rPr lang="en-GB" sz="1800" b="1" dirty="0">
                <a:latin typeface="Avenir Book" panose="02000503020000020003" pitchFamily="2" charset="0"/>
              </a:rPr>
              <a:t>”,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l’INFN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promuove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ogni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opportuna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iniziativa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affinché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gli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Autori</a:t>
            </a:r>
            <a:r>
              <a:rPr lang="en-GB" sz="1800" dirty="0">
                <a:latin typeface="Avenir Book" panose="02000503020000020003" pitchFamily="2" charset="0"/>
              </a:rPr>
              <a:t> e </a:t>
            </a:r>
            <a:r>
              <a:rPr lang="en-GB" sz="1800" dirty="0" err="1">
                <a:latin typeface="Avenir Book" panose="02000503020000020003" pitchFamily="2" charset="0"/>
              </a:rPr>
              <a:t>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detentori</a:t>
            </a:r>
            <a:r>
              <a:rPr lang="en-GB" sz="1800" dirty="0">
                <a:latin typeface="Avenir Book" panose="02000503020000020003" pitchFamily="2" charset="0"/>
              </a:rPr>
              <a:t> di </a:t>
            </a:r>
            <a:r>
              <a:rPr lang="en-GB" sz="1800" dirty="0" err="1">
                <a:latin typeface="Avenir Book" panose="02000503020000020003" pitchFamily="2" charset="0"/>
              </a:rPr>
              <a:t>diritti</a:t>
            </a:r>
            <a:r>
              <a:rPr lang="en-GB" sz="1800" dirty="0">
                <a:latin typeface="Avenir Book" panose="02000503020000020003" pitchFamily="2" charset="0"/>
              </a:rPr>
              <a:t> sui </a:t>
            </a:r>
            <a:r>
              <a:rPr lang="en-GB" sz="1800" dirty="0" err="1">
                <a:latin typeface="Avenir Book" panose="02000503020000020003" pitchFamily="2" charset="0"/>
              </a:rPr>
              <a:t>Prodotti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della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ricerca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garantiscano</a:t>
            </a:r>
            <a:r>
              <a:rPr lang="en-GB" sz="1800" dirty="0">
                <a:latin typeface="Avenir Book" panose="02000503020000020003" pitchFamily="2" charset="0"/>
              </a:rPr>
              <a:t>, a </a:t>
            </a:r>
            <a:r>
              <a:rPr lang="en-GB" sz="1800" dirty="0" err="1">
                <a:latin typeface="Avenir Book" panose="02000503020000020003" pitchFamily="2" charset="0"/>
              </a:rPr>
              <a:t>quanti</a:t>
            </a:r>
            <a:r>
              <a:rPr lang="en-GB" sz="1800" dirty="0">
                <a:latin typeface="Avenir Book" panose="02000503020000020003" pitchFamily="2" charset="0"/>
              </a:rPr>
              <a:t> ne </a:t>
            </a:r>
            <a:r>
              <a:rPr lang="en-GB" sz="1800" dirty="0" err="1">
                <a:latin typeface="Avenir Book" panose="02000503020000020003" pitchFamily="2" charset="0"/>
              </a:rPr>
              <a:t>abbiano</a:t>
            </a:r>
            <a:r>
              <a:rPr lang="en-GB" sz="1800" dirty="0">
                <a:latin typeface="Avenir Book" panose="02000503020000020003" pitchFamily="2" charset="0"/>
              </a:rPr>
              <a:t> interesse, 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il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diritto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di accesso,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gratuito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,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irrevocabile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e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universale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ai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Prodotti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originati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dall’attività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di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ricerca</a:t>
            </a:r>
            <a:r>
              <a:rPr lang="en-GB" sz="1800" b="1" dirty="0">
                <a:latin typeface="Avenir Book" panose="02000503020000020003" pitchFamily="2" charset="0"/>
              </a:rPr>
              <a:t>.</a:t>
            </a:r>
          </a:p>
          <a:p>
            <a:pPr marL="0" indent="0">
              <a:lnSpc>
                <a:spcPts val="2360"/>
              </a:lnSpc>
              <a:buNone/>
            </a:pP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L’INFN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aderisce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ai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principi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affermati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dalla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Commissione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Europea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nelle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Raccomandazioni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>
                <a:latin typeface="Avenir Book" panose="02000503020000020003" pitchFamily="2" charset="0"/>
              </a:rPr>
              <a:t>del 17 </a:t>
            </a:r>
            <a:r>
              <a:rPr lang="en-GB" sz="1800" dirty="0" err="1">
                <a:latin typeface="Avenir Book" panose="02000503020000020003" pitchFamily="2" charset="0"/>
              </a:rPr>
              <a:t>luglio</a:t>
            </a:r>
            <a:r>
              <a:rPr lang="en-GB" sz="1800" dirty="0">
                <a:latin typeface="Avenir Book" panose="02000503020000020003" pitchFamily="2" charset="0"/>
              </a:rPr>
              <a:t> 2012 (2012/417/UE) e del 25 </a:t>
            </a:r>
            <a:r>
              <a:rPr lang="en-GB" sz="1800" dirty="0" err="1">
                <a:latin typeface="Avenir Book" panose="02000503020000020003" pitchFamily="2" charset="0"/>
              </a:rPr>
              <a:t>aprile</a:t>
            </a:r>
            <a:r>
              <a:rPr lang="en-GB" sz="1800" dirty="0">
                <a:latin typeface="Avenir Book" panose="02000503020000020003" pitchFamily="2" charset="0"/>
              </a:rPr>
              <a:t> 2018 (2018/790/UE)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sull’accesso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all’informazione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scientifica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e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sulla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sua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conservazione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>
                <a:latin typeface="Avenir Book" panose="02000503020000020003" pitchFamily="2" charset="0"/>
              </a:rPr>
              <a:t>in </a:t>
            </a:r>
            <a:r>
              <a:rPr lang="en-GB" sz="1800" dirty="0" err="1">
                <a:latin typeface="Avenir Book" panose="02000503020000020003" pitchFamily="2" charset="0"/>
              </a:rPr>
              <a:t>tema</a:t>
            </a:r>
            <a:r>
              <a:rPr lang="en-GB" sz="1800" dirty="0">
                <a:latin typeface="Avenir Book" panose="02000503020000020003" pitchFamily="2" charset="0"/>
              </a:rPr>
              <a:t> di accesso </a:t>
            </a:r>
            <a:r>
              <a:rPr lang="en-GB" sz="1800" dirty="0" err="1">
                <a:latin typeface="Avenir Book" panose="02000503020000020003" pitchFamily="2" charset="0"/>
              </a:rPr>
              <a:t>aperto</a:t>
            </a:r>
            <a:r>
              <a:rPr lang="en-GB" sz="1800" dirty="0">
                <a:latin typeface="Avenir Book" panose="02000503020000020003" pitchFamily="2" charset="0"/>
              </a:rPr>
              <a:t> alle </a:t>
            </a:r>
            <a:r>
              <a:rPr lang="en-GB" sz="1800" dirty="0" err="1">
                <a:latin typeface="Avenir Book" panose="02000503020000020003" pitchFamily="2" charset="0"/>
              </a:rPr>
              <a:t>pubblicazioni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scientifiche</a:t>
            </a:r>
            <a:r>
              <a:rPr lang="en-GB" sz="1800" dirty="0">
                <a:latin typeface="Avenir Book" panose="02000503020000020003" pitchFamily="2" charset="0"/>
              </a:rPr>
              <a:t> e ai </a:t>
            </a:r>
            <a:r>
              <a:rPr lang="en-GB" sz="1800" dirty="0" err="1">
                <a:latin typeface="Avenir Book" panose="02000503020000020003" pitchFamily="2" charset="0"/>
              </a:rPr>
              <a:t>dati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della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ricerca,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promuovendo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la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conservazione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e il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riutilizzo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dell’informazione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b="1" dirty="0" err="1">
                <a:solidFill>
                  <a:srgbClr val="011893"/>
                </a:solidFill>
                <a:latin typeface="Avenir Book" panose="02000503020000020003" pitchFamily="2" charset="0"/>
              </a:rPr>
              <a:t>scientifica</a:t>
            </a:r>
            <a:r>
              <a:rPr lang="en-GB" sz="1800" b="1" dirty="0">
                <a:solidFill>
                  <a:srgbClr val="011893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>
                <a:latin typeface="Avenir Book" panose="02000503020000020003" pitchFamily="2" charset="0"/>
              </a:rPr>
              <a:t>e </a:t>
            </a:r>
            <a:r>
              <a:rPr lang="en-GB" sz="1800" dirty="0" err="1">
                <a:latin typeface="Avenir Book" panose="02000503020000020003" pitchFamily="2" charset="0"/>
              </a:rPr>
              <a:t>adoperandosi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nel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costruire</a:t>
            </a:r>
            <a:r>
              <a:rPr lang="en-GB" sz="1800" dirty="0">
                <a:latin typeface="Avenir Book" panose="02000503020000020003" pitchFamily="2" charset="0"/>
              </a:rPr>
              <a:t> un </a:t>
            </a:r>
            <a:r>
              <a:rPr lang="en-GB" sz="1800" dirty="0" err="1">
                <a:latin typeface="Avenir Book" panose="02000503020000020003" pitchFamily="2" charset="0"/>
              </a:rPr>
              <a:t>dialogo</a:t>
            </a:r>
            <a:r>
              <a:rPr lang="en-GB" sz="1800" dirty="0">
                <a:latin typeface="Avenir Book" panose="02000503020000020003" pitchFamily="2" charset="0"/>
              </a:rPr>
              <a:t> con tutti </a:t>
            </a:r>
            <a:r>
              <a:rPr lang="en-GB" sz="1800" dirty="0" err="1">
                <a:latin typeface="Avenir Book" panose="02000503020000020003" pitchFamily="2" charset="0"/>
              </a:rPr>
              <a:t>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soggetti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interessati</a:t>
            </a:r>
            <a:r>
              <a:rPr lang="en-GB" sz="1800" dirty="0">
                <a:latin typeface="Avenir Book" panose="02000503020000020003" pitchFamily="2" charset="0"/>
              </a:rPr>
              <a:t> a </a:t>
            </a:r>
            <a:r>
              <a:rPr lang="en-GB" sz="1800" dirty="0" err="1">
                <a:latin typeface="Avenir Book" panose="02000503020000020003" pitchFamily="2" charset="0"/>
              </a:rPr>
              <a:t>livello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nazionale</a:t>
            </a:r>
            <a:r>
              <a:rPr lang="en-GB" sz="1800" dirty="0">
                <a:latin typeface="Avenir Book" panose="02000503020000020003" pitchFamily="2" charset="0"/>
              </a:rPr>
              <a:t>, </a:t>
            </a:r>
            <a:r>
              <a:rPr lang="en-GB" sz="1800" dirty="0" err="1">
                <a:latin typeface="Avenir Book" panose="02000503020000020003" pitchFamily="2" charset="0"/>
              </a:rPr>
              <a:t>europeo</a:t>
            </a:r>
            <a:r>
              <a:rPr lang="en-GB" sz="1800" dirty="0">
                <a:latin typeface="Avenir Book" panose="02000503020000020003" pitchFamily="2" charset="0"/>
              </a:rPr>
              <a:t> e </a:t>
            </a:r>
            <a:r>
              <a:rPr lang="en-GB" sz="1800" dirty="0" err="1">
                <a:latin typeface="Avenir Book" panose="02000503020000020003" pitchFamily="2" charset="0"/>
              </a:rPr>
              <a:t>internazionale</a:t>
            </a:r>
            <a:r>
              <a:rPr lang="en-GB" sz="1800" dirty="0">
                <a:latin typeface="Avenir Book" panose="02000503020000020003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8876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146302"/>
            <a:ext cx="7905964" cy="813017"/>
          </a:xfrm>
        </p:spPr>
        <p:txBody>
          <a:bodyPr/>
          <a:lstStyle/>
          <a:p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in </a:t>
            </a:r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sintesi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/2</a:t>
            </a:r>
            <a:endParaRPr lang="en-IT" sz="2800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6581-46B5-CA87-0386-CDFCA0A1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58971-2581-1140-A045-EF224496870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30" y="812800"/>
            <a:ext cx="10740272" cy="5495707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r>
              <a:rPr lang="en-IT" sz="2000" b="1">
                <a:solidFill>
                  <a:srgbClr val="F2794D"/>
                </a:solidFill>
                <a:latin typeface="Avenir" panose="02000503020000020003" pitchFamily="2" charset="0"/>
              </a:rPr>
              <a:t>Art.3 </a:t>
            </a:r>
            <a:r>
              <a:rPr lang="en-IT" sz="2000" b="1" dirty="0">
                <a:solidFill>
                  <a:srgbClr val="F2794D"/>
                </a:solidFill>
                <a:latin typeface="Avenir" panose="02000503020000020003" pitchFamily="2" charset="0"/>
              </a:rPr>
              <a:t>Definizioni </a:t>
            </a:r>
          </a:p>
          <a:p>
            <a:pPr lvl="1">
              <a:lnSpc>
                <a:spcPts val="2020"/>
              </a:lnSpc>
            </a:pPr>
            <a:r>
              <a:rPr lang="it-IT" sz="16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Prodotto della ricerca o Prodotto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espressione del lavoro intellettuale destinata al dibattito scientifico e ad applicazioni tecnologiche, comprensiva di elementi quali documenti, immagini, video, tabelle, disegni, formule, software, dati. </a:t>
            </a:r>
          </a:p>
          <a:p>
            <a:r>
              <a:rPr lang="it-IT" sz="2000" b="1" dirty="0">
                <a:solidFill>
                  <a:srgbClr val="F2794D"/>
                </a:solidFill>
                <a:latin typeface="Avenir" panose="02000503020000020003" pitchFamily="2" charset="0"/>
              </a:rPr>
              <a:t>Art.5 Obbligo di deposito di ogni prodotto</a:t>
            </a:r>
          </a:p>
          <a:p>
            <a:pPr lvl="1"/>
            <a:r>
              <a:rPr lang="en-GB" sz="2000" dirty="0"/>
              <a:t>D</a:t>
            </a:r>
            <a:r>
              <a:rPr lang="en-IT" sz="2000" dirty="0"/>
              <a:t>eposito singolo, non serve duplicare se già depositato su arXiv oppure InspireHEP (CERN</a:t>
            </a:r>
            <a:r>
              <a:rPr lang="en-IT" dirty="0"/>
              <a:t>)</a:t>
            </a:r>
          </a:p>
          <a:p>
            <a:pPr marL="914400" lvl="2" indent="0">
              <a:lnSpc>
                <a:spcPts val="2260"/>
              </a:lnSpc>
              <a:buNone/>
            </a:pPr>
            <a:r>
              <a:rPr lang="en-GB" sz="1800" i="1" dirty="0">
                <a:latin typeface="Calibri" panose="020F0502020204030204" pitchFamily="34" charset="0"/>
              </a:rPr>
              <a:t>5.1 </a:t>
            </a:r>
            <a:r>
              <a:rPr lang="en-GB" sz="1800" i="1" dirty="0" err="1">
                <a:latin typeface="Calibri" panose="020F0502020204030204" pitchFamily="34" charset="0"/>
              </a:rPr>
              <a:t>Gli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Autori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depositano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propri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Prodotti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nell’Archivio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istituzionale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dell’INFN</a:t>
            </a:r>
            <a:r>
              <a:rPr lang="en-GB" sz="1800" i="1" dirty="0">
                <a:latin typeface="Calibri" panose="020F0502020204030204" pitchFamily="34" charset="0"/>
              </a:rPr>
              <a:t>. Il </a:t>
            </a:r>
            <a:r>
              <a:rPr lang="en-GB" sz="1800" i="1" dirty="0" err="1">
                <a:latin typeface="Calibri" panose="020F0502020204030204" pitchFamily="34" charset="0"/>
              </a:rPr>
              <a:t>deposito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b="1" i="1" dirty="0">
                <a:latin typeface="Calibri" panose="020F0502020204030204" pitchFamily="34" charset="0"/>
              </a:rPr>
              <a:t>non è </a:t>
            </a:r>
            <a:r>
              <a:rPr lang="en-GB" sz="1800" b="1" i="1" dirty="0" err="1">
                <a:latin typeface="Calibri" panose="020F0502020204030204" pitchFamily="34" charset="0"/>
              </a:rPr>
              <a:t>richiesto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laddove</a:t>
            </a:r>
            <a:r>
              <a:rPr lang="en-GB" sz="1800" b="1" i="1" dirty="0">
                <a:latin typeface="Calibri" panose="020F0502020204030204" pitchFamily="34" charset="0"/>
              </a:rPr>
              <a:t> il </a:t>
            </a:r>
            <a:r>
              <a:rPr lang="en-GB" sz="1800" b="1" i="1" dirty="0" err="1">
                <a:latin typeface="Calibri" panose="020F0502020204030204" pitchFamily="34" charset="0"/>
              </a:rPr>
              <a:t>Prodotto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sia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gia</a:t>
            </a:r>
            <a:r>
              <a:rPr lang="en-GB" sz="1800" b="1" i="1" dirty="0">
                <a:latin typeface="Calibri" panose="020F0502020204030204" pitchFamily="34" charset="0"/>
              </a:rPr>
              <a:t>̀ </a:t>
            </a:r>
            <a:r>
              <a:rPr lang="en-GB" sz="1800" b="1" i="1" dirty="0" err="1">
                <a:latin typeface="Calibri" panose="020F0502020204030204" pitchFamily="34" charset="0"/>
              </a:rPr>
              <a:t>stato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depositato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su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arXiv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oppure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su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InspireHEP</a:t>
            </a:r>
            <a:r>
              <a:rPr lang="en-GB" sz="1800" i="1" dirty="0">
                <a:latin typeface="Calibri" panose="020F0502020204030204" pitchFamily="34" charset="0"/>
              </a:rPr>
              <a:t>. Il </a:t>
            </a:r>
            <a:r>
              <a:rPr lang="en-GB" sz="1800" i="1" dirty="0" err="1">
                <a:latin typeface="Calibri" panose="020F0502020204030204" pitchFamily="34" charset="0"/>
              </a:rPr>
              <a:t>Prodotto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che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costituisca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espressione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dell’attivita</a:t>
            </a:r>
            <a:r>
              <a:rPr lang="en-GB" sz="1800" i="1" dirty="0">
                <a:latin typeface="Calibri" panose="020F0502020204030204" pitchFamily="34" charset="0"/>
              </a:rPr>
              <a:t>̀ </a:t>
            </a:r>
            <a:r>
              <a:rPr lang="en-GB" sz="1800" i="1" dirty="0" err="1">
                <a:latin typeface="Calibri" panose="020F0502020204030204" pitchFamily="34" charset="0"/>
              </a:rPr>
              <a:t>intellettuale</a:t>
            </a:r>
            <a:r>
              <a:rPr lang="en-GB" sz="1800" i="1" dirty="0">
                <a:latin typeface="Calibri" panose="020F0502020204030204" pitchFamily="34" charset="0"/>
              </a:rPr>
              <a:t> di più </a:t>
            </a:r>
            <a:r>
              <a:rPr lang="en-GB" sz="1800" i="1" dirty="0" err="1">
                <a:latin typeface="Calibri" panose="020F0502020204030204" pitchFamily="34" charset="0"/>
              </a:rPr>
              <a:t>Autori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costituisce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oggetto</a:t>
            </a:r>
            <a:r>
              <a:rPr lang="en-GB" sz="1800" i="1" dirty="0">
                <a:latin typeface="Calibri" panose="020F0502020204030204" pitchFamily="34" charset="0"/>
              </a:rPr>
              <a:t> di un </a:t>
            </a:r>
            <a:r>
              <a:rPr lang="en-GB" sz="1800" i="1" dirty="0" err="1">
                <a:latin typeface="Calibri" panose="020F0502020204030204" pitchFamily="34" charset="0"/>
              </a:rPr>
              <a:t>unico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deposito</a:t>
            </a:r>
            <a:r>
              <a:rPr lang="en-GB" sz="1800" i="1" dirty="0">
                <a:latin typeface="Calibri" panose="020F0502020204030204" pitchFamily="34" charset="0"/>
              </a:rPr>
              <a:t>. </a:t>
            </a:r>
            <a:endParaRPr lang="en-IT" i="1" dirty="0"/>
          </a:p>
          <a:p>
            <a:pPr lvl="1"/>
            <a:r>
              <a:rPr lang="en-IT" sz="2000"/>
              <a:t>Rilascio di Digital Object Identifier per ogni prodotto</a:t>
            </a:r>
          </a:p>
          <a:p>
            <a:pPr lvl="1"/>
            <a:r>
              <a:rPr lang="en-IT" sz="2000"/>
              <a:t>Implementa obbligo di utilizzo dell’ORCID</a:t>
            </a:r>
          </a:p>
          <a:p>
            <a:pPr lvl="1"/>
            <a:r>
              <a:rPr lang="en-IT" sz="2000"/>
              <a:t>Introduce l’obbligo di utilizzo del ROR (</a:t>
            </a:r>
            <a:r>
              <a:rPr lang="en-GB" sz="2000" b="0" u="none" strike="noStrike" dirty="0">
                <a:solidFill>
                  <a:srgbClr val="222222"/>
                </a:solidFill>
                <a:effectLst/>
              </a:rPr>
              <a:t>Research Organization Registry</a:t>
            </a:r>
            <a:r>
              <a:rPr lang="en-IT" sz="2000"/>
              <a:t>)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</a:rPr>
              <a:t>5.4  </a:t>
            </a:r>
            <a:r>
              <a:rPr lang="en-GB" sz="2000" dirty="0" err="1">
                <a:latin typeface="Calibri" panose="020F0502020204030204" pitchFamily="34" charset="0"/>
              </a:rPr>
              <a:t>Flusso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approvazione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corrispondente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alla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prassi</a:t>
            </a:r>
            <a:r>
              <a:rPr lang="en-GB" sz="2000" dirty="0">
                <a:latin typeface="Calibri" panose="020F0502020204030204" pitchFamily="34" charset="0"/>
              </a:rPr>
              <a:t> in </a:t>
            </a:r>
            <a:r>
              <a:rPr lang="en-GB" sz="2000" dirty="0" err="1">
                <a:latin typeface="Calibri" panose="020F0502020204030204" pitchFamily="34" charset="0"/>
              </a:rPr>
              <a:t>vigore</a:t>
            </a:r>
            <a:r>
              <a:rPr lang="en-GB" sz="2000" dirty="0">
                <a:latin typeface="Calibri" panose="020F0502020204030204" pitchFamily="34" charset="0"/>
              </a:rPr>
              <a:t>. </a:t>
            </a:r>
            <a:r>
              <a:rPr lang="en-GB" sz="2000" dirty="0" err="1">
                <a:latin typeface="Calibri" panose="020F0502020204030204" pitchFamily="34" charset="0"/>
              </a:rPr>
              <a:t>Coordinatore</a:t>
            </a:r>
            <a:r>
              <a:rPr lang="en-GB" sz="2000" dirty="0">
                <a:latin typeface="Calibri" panose="020F0502020204030204" pitchFamily="34" charset="0"/>
              </a:rPr>
              <a:t> (o </a:t>
            </a:r>
            <a:r>
              <a:rPr lang="en-GB" sz="2000" dirty="0" err="1">
                <a:latin typeface="Calibri" panose="020F0502020204030204" pitchFamily="34" charset="0"/>
              </a:rPr>
              <a:t>Direttore</a:t>
            </a:r>
            <a:r>
              <a:rPr lang="en-GB" sz="2000" dirty="0">
                <a:latin typeface="Calibri" panose="020F0502020204030204" pitchFamily="34" charset="0"/>
              </a:rPr>
              <a:t>) </a:t>
            </a:r>
            <a:r>
              <a:rPr lang="en-GB" sz="2000" dirty="0" err="1">
                <a:latin typeface="Calibri" panose="020F0502020204030204" pitchFamily="34" charset="0"/>
              </a:rPr>
              <a:t>segnalano</a:t>
            </a:r>
            <a:r>
              <a:rPr lang="en-GB" sz="2000" dirty="0">
                <a:latin typeface="Calibri" panose="020F0502020204030204" pitchFamily="34" charset="0"/>
              </a:rPr>
              <a:t> al </a:t>
            </a:r>
            <a:r>
              <a:rPr lang="en-GB" sz="2000" dirty="0" err="1">
                <a:latin typeface="Calibri" panose="020F0502020204030204" pitchFamily="34" charset="0"/>
              </a:rPr>
              <a:t>Comitato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Prodotti</a:t>
            </a:r>
            <a:r>
              <a:rPr lang="en-GB" sz="2000" dirty="0">
                <a:latin typeface="Calibri" panose="020F0502020204030204" pitchFamily="34" charset="0"/>
              </a:rPr>
              <a:t> non </a:t>
            </a:r>
            <a:r>
              <a:rPr lang="en-GB" sz="2000" dirty="0" err="1">
                <a:latin typeface="Calibri" panose="020F0502020204030204" pitchFamily="34" charset="0"/>
              </a:rPr>
              <a:t>congrui</a:t>
            </a:r>
            <a:r>
              <a:rPr lang="en-GB" sz="2000" dirty="0">
                <a:latin typeface="Calibri" panose="020F0502020204030204" pitchFamily="34" charset="0"/>
              </a:rPr>
              <a:t> con </a:t>
            </a:r>
            <a:r>
              <a:rPr lang="en-GB" sz="2000" dirty="0" err="1">
                <a:latin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principi</a:t>
            </a:r>
            <a:r>
              <a:rPr lang="en-GB" sz="2000" dirty="0">
                <a:latin typeface="Calibri" panose="020F0502020204030204" pitchFamily="34" charset="0"/>
              </a:rPr>
              <a:t> e le </a:t>
            </a:r>
            <a:r>
              <a:rPr lang="en-GB" sz="2000" dirty="0" err="1">
                <a:latin typeface="Calibri" panose="020F0502020204030204" pitchFamily="34" charset="0"/>
              </a:rPr>
              <a:t>finalita</a:t>
            </a:r>
            <a:r>
              <a:rPr lang="en-GB" sz="2000" dirty="0">
                <a:latin typeface="Calibri" panose="020F0502020204030204" pitchFamily="34" charset="0"/>
              </a:rPr>
              <a:t>̀ </a:t>
            </a:r>
            <a:r>
              <a:rPr lang="en-GB" sz="2000" dirty="0" err="1">
                <a:latin typeface="Calibri" panose="020F0502020204030204" pitchFamily="34" charset="0"/>
              </a:rPr>
              <a:t>dell’Ente</a:t>
            </a:r>
            <a:r>
              <a:rPr lang="en-GB" sz="2000" dirty="0"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</a:rPr>
              <a:t>5.5  </a:t>
            </a:r>
            <a:r>
              <a:rPr lang="en-GB" sz="2000" dirty="0" err="1">
                <a:latin typeface="Calibri" panose="020F0502020204030204" pitchFamily="34" charset="0"/>
              </a:rPr>
              <a:t>Licenze</a:t>
            </a:r>
            <a:r>
              <a:rPr lang="en-GB" sz="2000" dirty="0">
                <a:latin typeface="Calibri" panose="020F0502020204030204" pitchFamily="34" charset="0"/>
              </a:rPr>
              <a:t> di accesso al </a:t>
            </a:r>
            <a:r>
              <a:rPr lang="en-GB" sz="2000" dirty="0" err="1">
                <a:latin typeface="Calibri" panose="020F0502020204030204" pitchFamily="34" charset="0"/>
              </a:rPr>
              <a:t>prodotto</a:t>
            </a:r>
            <a:r>
              <a:rPr lang="en-GB" sz="2000" dirty="0">
                <a:latin typeface="Calibri" panose="020F0502020204030204" pitchFamily="34" charset="0"/>
              </a:rPr>
              <a:t> (CC-BY default, </a:t>
            </a:r>
            <a:r>
              <a:rPr lang="en-GB" sz="2000" dirty="0" err="1">
                <a:latin typeface="Calibri" panose="020F0502020204030204" pitchFamily="34" charset="0"/>
              </a:rPr>
              <a:t>chiuso</a:t>
            </a:r>
            <a:r>
              <a:rPr lang="en-GB" sz="2000" dirty="0">
                <a:latin typeface="Calibri" panose="020F0502020204030204" pitchFamily="34" charset="0"/>
              </a:rPr>
              <a:t>, embargo, </a:t>
            </a:r>
            <a:r>
              <a:rPr lang="en-GB" sz="2000" dirty="0" err="1">
                <a:latin typeface="Calibri" panose="020F0502020204030204" pitchFamily="34" charset="0"/>
              </a:rPr>
              <a:t>altro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su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richiesta</a:t>
            </a:r>
            <a:r>
              <a:rPr lang="en-GB" sz="2000" dirty="0">
                <a:latin typeface="Calibri" panose="020F0502020204030204" pitchFamily="34" charset="0"/>
              </a:rPr>
              <a:t> motivate). 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</a:rPr>
              <a:t>5.6  </a:t>
            </a:r>
            <a:r>
              <a:rPr lang="en-GB" sz="2000" dirty="0" err="1">
                <a:latin typeface="Calibri" panose="020F0502020204030204" pitchFamily="34" charset="0"/>
              </a:rPr>
              <a:t>Esclusione</a:t>
            </a:r>
            <a:r>
              <a:rPr lang="en-GB" sz="2000" dirty="0">
                <a:latin typeface="Calibri" panose="020F0502020204030204" pitchFamily="34" charset="0"/>
              </a:rPr>
              <a:t> per </a:t>
            </a:r>
            <a:r>
              <a:rPr lang="en-GB" sz="2000" dirty="0" err="1">
                <a:latin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prodotti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suscettibili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brevettazione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243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2595" y="895307"/>
            <a:ext cx="10307931" cy="5072356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Art.6</a:t>
            </a:r>
            <a:r>
              <a:rPr lang="en-GB" b="1" dirty="0">
                <a:solidFill>
                  <a:srgbClr val="F2794D"/>
                </a:solidFill>
              </a:rPr>
              <a:t> 	</a:t>
            </a:r>
            <a:r>
              <a:rPr lang="en-IT" b="1">
                <a:solidFill>
                  <a:srgbClr val="F2794D"/>
                </a:solidFill>
              </a:rPr>
              <a:t>Definisce </a:t>
            </a:r>
            <a:r>
              <a:rPr lang="en-IT" b="1" dirty="0">
                <a:solidFill>
                  <a:srgbClr val="F2794D"/>
                </a:solidFill>
              </a:rPr>
              <a:t>e protegge il Prodotto “Dati della ricerca”</a:t>
            </a:r>
          </a:p>
          <a:p>
            <a:pPr lvl="4">
              <a:spcBef>
                <a:spcPts val="1100"/>
              </a:spcBef>
            </a:pPr>
            <a:r>
              <a:rPr lang="en-IT" sz="2400"/>
              <a:t>Obbligatorietà del Data Management Plan</a:t>
            </a:r>
            <a:endParaRPr lang="en-GB" sz="2400" dirty="0"/>
          </a:p>
          <a:p>
            <a:pPr marL="1828800" lvl="4" indent="0">
              <a:spcBef>
                <a:spcPts val="1100"/>
              </a:spcBef>
              <a:buNone/>
            </a:pPr>
            <a:r>
              <a:rPr lang="en-IT" sz="2000"/>
              <a:t>Gruppo di lavoro ad hoc inter-laboratorio e inter-CSN (Nania, et al.</a:t>
            </a:r>
            <a:r>
              <a:rPr lang="en-IT"/>
              <a:t>)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Art.7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Non cessione dei diritti sulla AAM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Art.8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Comitato </a:t>
            </a:r>
            <a:r>
              <a:rPr lang="en-IT" b="1" dirty="0">
                <a:solidFill>
                  <a:srgbClr val="F2794D"/>
                </a:solidFill>
              </a:rPr>
              <a:t>per l’accesso ai </a:t>
            </a:r>
            <a:r>
              <a:rPr lang="en-IT" b="1">
                <a:solidFill>
                  <a:srgbClr val="F2794D"/>
                </a:solidFill>
              </a:rPr>
              <a:t>prodotti della ricerca</a:t>
            </a:r>
            <a:endParaRPr lang="en-IT" b="1" dirty="0">
              <a:solidFill>
                <a:srgbClr val="F2794D"/>
              </a:solidFill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Art.9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Linee guida pagamento </a:t>
            </a:r>
            <a:r>
              <a:rPr lang="en-IT" b="1" dirty="0">
                <a:solidFill>
                  <a:srgbClr val="F2794D"/>
                </a:solidFill>
              </a:rPr>
              <a:t>costi di </a:t>
            </a:r>
            <a:r>
              <a:rPr lang="en-IT" b="1">
                <a:solidFill>
                  <a:srgbClr val="F2794D"/>
                </a:solidFill>
              </a:rPr>
              <a:t>pubblicazione (APC)</a:t>
            </a:r>
            <a:endParaRPr lang="en-GB" b="1" dirty="0">
              <a:solidFill>
                <a:srgbClr val="F2794D"/>
              </a:solidFill>
            </a:endParaRPr>
          </a:p>
          <a:p>
            <a:pPr lvl="4">
              <a:spcBef>
                <a:spcPts val="1100"/>
              </a:spcBef>
            </a:pPr>
            <a:r>
              <a:rPr lang="en-IT" sz="2000"/>
              <a:t>Rimane </a:t>
            </a:r>
            <a:r>
              <a:rPr lang="en-IT" sz="2000" dirty="0"/>
              <a:t>lo status quo (CSN) con la consulenza del Comitato ex art.8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GB" b="1" dirty="0">
                <a:solidFill>
                  <a:srgbClr val="F2794D"/>
                </a:solidFill>
              </a:rPr>
              <a:t>Art.10 	</a:t>
            </a:r>
            <a:r>
              <a:rPr lang="en-GB" b="1" dirty="0" err="1">
                <a:solidFill>
                  <a:srgbClr val="F2794D"/>
                </a:solidFill>
              </a:rPr>
              <a:t>Deroghe</a:t>
            </a:r>
            <a:endParaRPr lang="en-GB" b="1" dirty="0">
              <a:solidFill>
                <a:srgbClr val="F2794D"/>
              </a:solidFill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GB" b="1" dirty="0">
                <a:solidFill>
                  <a:srgbClr val="F2794D"/>
                </a:solidFill>
              </a:rPr>
              <a:t>A</a:t>
            </a:r>
            <a:r>
              <a:rPr lang="en-IT" b="1">
                <a:solidFill>
                  <a:srgbClr val="F2794D"/>
                </a:solidFill>
              </a:rPr>
              <a:t>rt.11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Istituisce </a:t>
            </a:r>
            <a:r>
              <a:rPr lang="en-IT" b="1" dirty="0">
                <a:solidFill>
                  <a:srgbClr val="F2794D"/>
                </a:solidFill>
              </a:rPr>
              <a:t>le Edizioni INFN</a:t>
            </a:r>
          </a:p>
          <a:p>
            <a:pPr lvl="4">
              <a:spcBef>
                <a:spcPts val="1100"/>
              </a:spcBef>
            </a:pPr>
            <a:r>
              <a:rPr lang="en-IT" sz="2000" dirty="0"/>
              <a:t>Gettare le basi per il </a:t>
            </a:r>
            <a:r>
              <a:rPr lang="en-IT" sz="2000"/>
              <a:t>Diamond OA </a:t>
            </a:r>
            <a:endParaRPr lang="en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18A9D1-FDEF-8B90-D8A0-AB771FAF3BF8}"/>
              </a:ext>
            </a:extLst>
          </p:cNvPr>
          <p:cNvSpPr txBox="1"/>
          <p:nvPr/>
        </p:nvSpPr>
        <p:spPr>
          <a:xfrm>
            <a:off x="320843" y="199086"/>
            <a:ext cx="7636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sintesi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/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5031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5BC981-923E-827A-ACB8-9917E5157F6B}"/>
              </a:ext>
            </a:extLst>
          </p:cNvPr>
          <p:cNvSpPr txBox="1"/>
          <p:nvPr/>
        </p:nvSpPr>
        <p:spPr>
          <a:xfrm>
            <a:off x="176464" y="104033"/>
            <a:ext cx="11887200" cy="5667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 dirty="0">
              <a:latin typeface="Avenir Book" panose="02000503020000020003" pitchFamily="2" charset="0"/>
            </a:endParaRPr>
          </a:p>
          <a:p>
            <a:endParaRPr lang="en-GB" dirty="0">
              <a:latin typeface="Avenir Book" panose="02000503020000020003" pitchFamily="2" charset="0"/>
            </a:endParaRPr>
          </a:p>
          <a:p>
            <a:r>
              <a:rPr lang="en-GB" sz="2000" dirty="0">
                <a:latin typeface="Avenir Book" panose="02000503020000020003" pitchFamily="2" charset="0"/>
              </a:rPr>
              <a:t>6.6  </a:t>
            </a:r>
            <a:r>
              <a:rPr lang="en-GB" sz="2000" b="1" dirty="0">
                <a:latin typeface="Avenir Book" panose="02000503020000020003" pitchFamily="2" charset="0"/>
              </a:rPr>
              <a:t>E’ </a:t>
            </a:r>
            <a:r>
              <a:rPr lang="en-GB" sz="2000" b="1" dirty="0" err="1">
                <a:latin typeface="Avenir Book" panose="02000503020000020003" pitchFamily="2" charset="0"/>
              </a:rPr>
              <a:t>responsabilità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degli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Autori</a:t>
            </a:r>
            <a:r>
              <a:rPr lang="en-GB" sz="2000" b="1" dirty="0">
                <a:latin typeface="Avenir Book" panose="02000503020000020003" pitchFamily="2" charset="0"/>
              </a:rPr>
              <a:t> la </a:t>
            </a:r>
            <a:r>
              <a:rPr lang="en-GB" sz="2000" b="1" dirty="0" err="1">
                <a:latin typeface="Avenir Book" panose="02000503020000020003" pitchFamily="2" charset="0"/>
              </a:rPr>
              <a:t>gestione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dei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propri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dati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della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b="1" dirty="0" err="1">
                <a:latin typeface="Avenir Book" panose="02000503020000020003" pitchFamily="2" charset="0"/>
              </a:rPr>
              <a:t>ricerca</a:t>
            </a:r>
            <a:r>
              <a:rPr lang="en-GB" sz="2000" b="1" dirty="0">
                <a:latin typeface="Avenir Book" panose="02000503020000020003" pitchFamily="2" charset="0"/>
              </a:rPr>
              <a:t> </a:t>
            </a:r>
            <a:r>
              <a:rPr lang="en-GB" sz="2000" dirty="0">
                <a:latin typeface="Avenir Book" panose="02000503020000020003" pitchFamily="2" charset="0"/>
              </a:rPr>
              <a:t>e </a:t>
            </a:r>
            <a:r>
              <a:rPr lang="en-GB" sz="2000" dirty="0" err="1">
                <a:latin typeface="Avenir Book" panose="02000503020000020003" pitchFamily="2" charset="0"/>
              </a:rPr>
              <a:t>dei</a:t>
            </a:r>
            <a:r>
              <a:rPr lang="en-GB" sz="2000" dirty="0">
                <a:latin typeface="Avenir Book" panose="02000503020000020003" pitchFamily="2" charset="0"/>
              </a:rPr>
              <a:t> dataset </a:t>
            </a:r>
            <a:r>
              <a:rPr lang="en-GB" sz="2000" dirty="0" err="1">
                <a:latin typeface="Avenir Book" panose="02000503020000020003" pitchFamily="2" charset="0"/>
              </a:rPr>
              <a:t>depositati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dirty="0" err="1">
                <a:latin typeface="Avenir Book" panose="02000503020000020003" pitchFamily="2" charset="0"/>
              </a:rPr>
              <a:t>ovvero</a:t>
            </a:r>
            <a:r>
              <a:rPr lang="en-GB" sz="2000" dirty="0">
                <a:latin typeface="Avenir Book" panose="02000503020000020003" pitchFamily="2" charset="0"/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en-GB" sz="2000" dirty="0">
                <a:latin typeface="Avenir Book" panose="02000503020000020003" pitchFamily="2" charset="0"/>
              </a:rPr>
              <a:t>a) la </a:t>
            </a:r>
            <a:r>
              <a:rPr lang="en-GB" sz="2000" dirty="0" err="1">
                <a:latin typeface="Avenir Book" panose="02000503020000020003" pitchFamily="2" charset="0"/>
              </a:rPr>
              <a:t>raccolta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dirty="0" err="1">
                <a:latin typeface="Avenir Book" panose="02000503020000020003" pitchFamily="2" charset="0"/>
              </a:rPr>
              <a:t>documentazione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dirty="0" err="1">
                <a:latin typeface="Avenir Book" panose="02000503020000020003" pitchFamily="2" charset="0"/>
              </a:rPr>
              <a:t>archiviazione</a:t>
            </a:r>
            <a:r>
              <a:rPr lang="en-GB" sz="2000" dirty="0">
                <a:latin typeface="Avenir Book" panose="02000503020000020003" pitchFamily="2" charset="0"/>
              </a:rPr>
              <a:t>, accesso, </a:t>
            </a:r>
            <a:r>
              <a:rPr lang="en-GB" sz="2000" dirty="0" err="1">
                <a:latin typeface="Avenir Book" panose="02000503020000020003" pitchFamily="2" charset="0"/>
              </a:rPr>
              <a:t>uso</a:t>
            </a:r>
            <a:r>
              <a:rPr lang="en-GB" sz="2000" dirty="0">
                <a:latin typeface="Avenir Book" panose="02000503020000020003" pitchFamily="2" charset="0"/>
              </a:rPr>
              <a:t> e </a:t>
            </a:r>
            <a:r>
              <a:rPr lang="en-GB" sz="2000" dirty="0" err="1">
                <a:latin typeface="Avenir Book" panose="02000503020000020003" pitchFamily="2" charset="0"/>
              </a:rPr>
              <a:t>conservazione</a:t>
            </a:r>
            <a:r>
              <a:rPr lang="en-GB" sz="2000" dirty="0">
                <a:latin typeface="Avenir Book" panose="02000503020000020003" pitchFamily="2" charset="0"/>
              </a:rPr>
              <a:t> (o </a:t>
            </a:r>
            <a:r>
              <a:rPr lang="en-GB" sz="2000" dirty="0" err="1">
                <a:latin typeface="Avenir Book" panose="02000503020000020003" pitchFamily="2" charset="0"/>
              </a:rPr>
              <a:t>distruzione</a:t>
            </a:r>
            <a:r>
              <a:rPr lang="en-GB" sz="2000" dirty="0">
                <a:latin typeface="Avenir Book" panose="02000503020000020003" pitchFamily="2" charset="0"/>
              </a:rPr>
              <a:t>) </a:t>
            </a:r>
            <a:r>
              <a:rPr lang="en-GB" sz="2000" dirty="0" err="1">
                <a:latin typeface="Avenir Book" panose="02000503020000020003" pitchFamily="2" charset="0"/>
              </a:rPr>
              <a:t>dei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dati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della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ricerca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b="1" dirty="0" err="1">
                <a:latin typeface="Avenir Book" panose="02000503020000020003" pitchFamily="2" charset="0"/>
              </a:rPr>
              <a:t>compresa</a:t>
            </a:r>
            <a:r>
              <a:rPr lang="en-GB" sz="2000" b="1" dirty="0">
                <a:latin typeface="Avenir Book" panose="02000503020000020003" pitchFamily="2" charset="0"/>
              </a:rPr>
              <a:t> la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definizione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di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protocolli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e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responsabilità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nel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gruppo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di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ricerca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che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vanno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incluse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in un Data Management Plan (DMP</a:t>
            </a:r>
            <a:r>
              <a:rPr lang="en-GB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)* </a:t>
            </a:r>
            <a:r>
              <a:rPr lang="en-GB" sz="2000" dirty="0" err="1">
                <a:latin typeface="Avenir Book" panose="02000503020000020003" pitchFamily="2" charset="0"/>
              </a:rPr>
              <a:t>compilato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dirty="0" err="1">
                <a:latin typeface="Avenir Book" panose="02000503020000020003" pitchFamily="2" charset="0"/>
              </a:rPr>
              <a:t>laddove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previsto</a:t>
            </a:r>
            <a:r>
              <a:rPr lang="en-GB" sz="2000" dirty="0">
                <a:latin typeface="Avenir Book" panose="02000503020000020003" pitchFamily="2" charset="0"/>
              </a:rPr>
              <a:t> da </a:t>
            </a:r>
            <a:r>
              <a:rPr lang="en-GB" sz="2000" dirty="0" err="1">
                <a:latin typeface="Avenir Book" panose="02000503020000020003" pitchFamily="2" charset="0"/>
              </a:rPr>
              <a:t>contratti</a:t>
            </a:r>
            <a:r>
              <a:rPr lang="en-GB" sz="2000" dirty="0">
                <a:latin typeface="Avenir Book" panose="02000503020000020003" pitchFamily="2" charset="0"/>
              </a:rPr>
              <a:t> con </a:t>
            </a:r>
            <a:r>
              <a:rPr lang="en-GB" sz="2000" dirty="0" err="1">
                <a:latin typeface="Avenir Book" panose="02000503020000020003" pitchFamily="2" charset="0"/>
              </a:rPr>
              <a:t>finanziatori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della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ricerca</a:t>
            </a:r>
            <a:r>
              <a:rPr lang="en-GB" sz="2000" dirty="0">
                <a:latin typeface="Avenir Book" panose="02000503020000020003" pitchFamily="2" charset="0"/>
              </a:rPr>
              <a:t> o </a:t>
            </a:r>
            <a:r>
              <a:rPr lang="en-GB" sz="2000" dirty="0" err="1">
                <a:latin typeface="Avenir Book" panose="02000503020000020003" pitchFamily="2" charset="0"/>
              </a:rPr>
              <a:t>altre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entità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legali</a:t>
            </a:r>
            <a:r>
              <a:rPr lang="en-GB" sz="2000" dirty="0">
                <a:latin typeface="Avenir Book" panose="02000503020000020003" pitchFamily="2" charset="0"/>
              </a:rPr>
              <a:t>, </a:t>
            </a:r>
            <a:r>
              <a:rPr lang="en-GB" sz="2000" dirty="0" err="1">
                <a:latin typeface="Avenir Book" panose="02000503020000020003" pitchFamily="2" charset="0"/>
              </a:rPr>
              <a:t>già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nella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fase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iniziale</a:t>
            </a:r>
            <a:r>
              <a:rPr lang="en-GB" sz="2000" dirty="0">
                <a:latin typeface="Avenir Book" panose="02000503020000020003" pitchFamily="2" charset="0"/>
              </a:rPr>
              <a:t> del </a:t>
            </a:r>
            <a:r>
              <a:rPr lang="en-GB" sz="2000" dirty="0" err="1">
                <a:latin typeface="Avenir Book" panose="02000503020000020003" pitchFamily="2" charset="0"/>
              </a:rPr>
              <a:t>progetto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</a:p>
          <a:p>
            <a:pPr marL="457200" lvl="2">
              <a:spcBef>
                <a:spcPts val="1200"/>
              </a:spcBef>
            </a:pPr>
            <a:r>
              <a:rPr lang="en-GB" sz="2000" dirty="0">
                <a:latin typeface="Avenir Book" panose="02000503020000020003" pitchFamily="2" charset="0"/>
              </a:rPr>
              <a:t>b) </a:t>
            </a:r>
            <a:r>
              <a:rPr lang="en-GB" sz="2000" dirty="0">
                <a:solidFill>
                  <a:srgbClr val="E86D22"/>
                </a:solidFill>
                <a:latin typeface="Avenir Medium" panose="02000503020000020003" pitchFamily="2" charset="0"/>
              </a:rPr>
              <a:t> </a:t>
            </a:r>
            <a:r>
              <a:rPr lang="en-GB" sz="2000" b="1" dirty="0" err="1">
                <a:solidFill>
                  <a:srgbClr val="0432FF"/>
                </a:solidFill>
                <a:latin typeface="Avenir Medium" panose="02000503020000020003" pitchFamily="2" charset="0"/>
              </a:rPr>
              <a:t>l’elaborazione</a:t>
            </a:r>
            <a:r>
              <a:rPr lang="en-GB" sz="2000" b="1" dirty="0">
                <a:solidFill>
                  <a:srgbClr val="0432FF"/>
                </a:solidFill>
                <a:latin typeface="Avenir Medium" panose="02000503020000020003" pitchFamily="2" charset="0"/>
              </a:rPr>
              <a:t> e aggiornamento del DMP</a:t>
            </a:r>
            <a:r>
              <a:rPr lang="en-GB" sz="2000" b="1" dirty="0">
                <a:solidFill>
                  <a:srgbClr val="0432FF"/>
                </a:solidFill>
                <a:latin typeface="Avenir Book" panose="02000503020000020003" pitchFamily="2" charset="0"/>
              </a:rPr>
              <a:t> (</a:t>
            </a:r>
            <a:r>
              <a:rPr lang="en-GB" sz="2000" dirty="0">
                <a:latin typeface="Avenir Book" panose="02000503020000020003" pitchFamily="2" charset="0"/>
              </a:rPr>
              <a:t>per cui </a:t>
            </a:r>
            <a:r>
              <a:rPr lang="en-GB" sz="2000" dirty="0" err="1">
                <a:latin typeface="Avenir Book" panose="02000503020000020003" pitchFamily="2" charset="0"/>
              </a:rPr>
              <a:t>si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rinvia</a:t>
            </a:r>
            <a:r>
              <a:rPr lang="en-GB" sz="2000" dirty="0">
                <a:latin typeface="Avenir Book" panose="02000503020000020003" pitchFamily="2" charset="0"/>
              </a:rPr>
              <a:t> alle </a:t>
            </a:r>
            <a:r>
              <a:rPr lang="en-GB" sz="2000" dirty="0" err="1">
                <a:latin typeface="Avenir Book" panose="02000503020000020003" pitchFamily="2" charset="0"/>
              </a:rPr>
              <a:t>linee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guida</a:t>
            </a:r>
            <a:r>
              <a:rPr lang="en-GB" sz="2000" dirty="0">
                <a:latin typeface="Avenir Book" panose="02000503020000020003" pitchFamily="2" charset="0"/>
              </a:rPr>
              <a:t> sui DMP e ai </a:t>
            </a:r>
            <a:r>
              <a:rPr lang="en-GB" sz="2000" dirty="0" err="1">
                <a:latin typeface="Avenir Book" panose="02000503020000020003" pitchFamily="2" charset="0"/>
              </a:rPr>
              <a:t>modelli</a:t>
            </a:r>
            <a:r>
              <a:rPr lang="en-GB" sz="2000" dirty="0">
                <a:latin typeface="Avenir Book" panose="02000503020000020003" pitchFamily="2" charset="0"/>
              </a:rPr>
              <a:t> di DMP) e la </a:t>
            </a:r>
            <a:r>
              <a:rPr lang="en-GB" sz="2000" dirty="0" err="1">
                <a:latin typeface="Avenir Book" panose="02000503020000020003" pitchFamily="2" charset="0"/>
              </a:rPr>
              <a:t>definizione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dei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diritti</a:t>
            </a:r>
            <a:r>
              <a:rPr lang="en-GB" sz="2000" dirty="0">
                <a:latin typeface="Avenir Book" panose="02000503020000020003" pitchFamily="2" charset="0"/>
              </a:rPr>
              <a:t> di </a:t>
            </a:r>
            <a:r>
              <a:rPr lang="en-GB" sz="2000" dirty="0" err="1">
                <a:latin typeface="Avenir Book" panose="02000503020000020003" pitchFamily="2" charset="0"/>
              </a:rPr>
              <a:t>utilizzo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dei</a:t>
            </a:r>
            <a:r>
              <a:rPr lang="en-GB" sz="2000" dirty="0">
                <a:latin typeface="Avenir Book" panose="02000503020000020003" pitchFamily="2" charset="0"/>
              </a:rPr>
              <a:t> </a:t>
            </a:r>
            <a:r>
              <a:rPr lang="en-GB" sz="2000" dirty="0" err="1">
                <a:latin typeface="Avenir Book" panose="02000503020000020003" pitchFamily="2" charset="0"/>
              </a:rPr>
              <a:t>dati</a:t>
            </a:r>
            <a:r>
              <a:rPr lang="en-GB" sz="2000" dirty="0">
                <a:latin typeface="Avenir Book" panose="02000503020000020003" pitchFamily="2" charset="0"/>
              </a:rPr>
              <a:t> dopo il </a:t>
            </a:r>
            <a:r>
              <a:rPr lang="en-GB" sz="2000" dirty="0" err="1">
                <a:latin typeface="Avenir Book" panose="02000503020000020003" pitchFamily="2" charset="0"/>
              </a:rPr>
              <a:t>termine</a:t>
            </a:r>
            <a:r>
              <a:rPr lang="en-GB" sz="2000" dirty="0">
                <a:latin typeface="Avenir Book" panose="02000503020000020003" pitchFamily="2" charset="0"/>
              </a:rPr>
              <a:t> del </a:t>
            </a:r>
            <a:r>
              <a:rPr lang="en-GB" sz="2000" dirty="0" err="1">
                <a:latin typeface="Avenir Book" panose="02000503020000020003" pitchFamily="2" charset="0"/>
              </a:rPr>
              <a:t>progetto</a:t>
            </a:r>
            <a:r>
              <a:rPr lang="en-GB" sz="2000" dirty="0">
                <a:latin typeface="Avenir Book" panose="02000503020000020003" pitchFamily="2" charset="0"/>
              </a:rPr>
              <a:t>; </a:t>
            </a:r>
          </a:p>
          <a:p>
            <a:pPr marL="457200" lvl="2">
              <a:spcBef>
                <a:spcPts val="1200"/>
              </a:spcBef>
            </a:pPr>
            <a:endParaRPr lang="en-GB" sz="2000" dirty="0">
              <a:latin typeface="Avenir Book" panose="02000503020000020003" pitchFamily="2" charset="0"/>
            </a:endParaRPr>
          </a:p>
          <a:p>
            <a:pPr marL="457200" lvl="2">
              <a:spcBef>
                <a:spcPts val="1200"/>
              </a:spcBef>
            </a:pPr>
            <a:endParaRPr lang="en-GB" sz="2000" dirty="0">
              <a:latin typeface="Avenir Book" panose="02000503020000020003" pitchFamily="2" charset="0"/>
            </a:endParaRPr>
          </a:p>
          <a:p>
            <a:pPr marL="457200" lvl="2">
              <a:spcBef>
                <a:spcPts val="1200"/>
              </a:spcBef>
            </a:pPr>
            <a:endParaRPr lang="en-GB" sz="2000" dirty="0">
              <a:latin typeface="Avenir Book" panose="02000503020000020003" pitchFamily="2" charset="0"/>
            </a:endParaRPr>
          </a:p>
          <a:p>
            <a:pPr marL="457200" lvl="2">
              <a:spcBef>
                <a:spcPts val="1200"/>
              </a:spcBef>
            </a:pPr>
            <a:endParaRPr lang="en-GB" sz="2000" dirty="0">
              <a:latin typeface="Avenir Book" panose="02000503020000020003" pitchFamily="2" charset="0"/>
            </a:endParaRPr>
          </a:p>
          <a:p>
            <a:pPr marL="457200" lvl="2">
              <a:spcBef>
                <a:spcPts val="1200"/>
              </a:spcBef>
            </a:pPr>
            <a:endParaRPr lang="en-GB" sz="2000" dirty="0">
              <a:latin typeface="Avenir Book" panose="02000503020000020003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2ACC01-98A1-6D6C-26CB-620176E012DA}"/>
              </a:ext>
            </a:extLst>
          </p:cNvPr>
          <p:cNvSpPr txBox="1"/>
          <p:nvPr/>
        </p:nvSpPr>
        <p:spPr>
          <a:xfrm>
            <a:off x="994611" y="4417601"/>
            <a:ext cx="92081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venir Book" panose="02000503020000020003" pitchFamily="2" charset="0"/>
              </a:rPr>
              <a:t>Data Management Plan – DMP: </a:t>
            </a:r>
            <a:r>
              <a:rPr lang="en-GB" sz="1600" dirty="0" err="1">
                <a:latin typeface="Avenir Book" panose="02000503020000020003" pitchFamily="2" charset="0"/>
              </a:rPr>
              <a:t>documento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che</a:t>
            </a:r>
            <a:r>
              <a:rPr lang="en-GB" sz="1600" dirty="0">
                <a:latin typeface="Avenir Book" panose="02000503020000020003" pitchFamily="2" charset="0"/>
              </a:rPr>
              <a:t> indica </a:t>
            </a:r>
            <a:r>
              <a:rPr lang="en-GB" sz="1600" dirty="0" err="1">
                <a:latin typeface="Avenir Book" panose="02000503020000020003" pitchFamily="2" charset="0"/>
              </a:rPr>
              <a:t>dettagliatamente</a:t>
            </a:r>
            <a:r>
              <a:rPr lang="en-GB" sz="1600" dirty="0">
                <a:latin typeface="Avenir Book" panose="02000503020000020003" pitchFamily="2" charset="0"/>
              </a:rPr>
              <a:t> le </a:t>
            </a:r>
            <a:r>
              <a:rPr lang="en-GB" sz="1600" dirty="0" err="1">
                <a:latin typeface="Avenir Book" panose="02000503020000020003" pitchFamily="2" charset="0"/>
              </a:rPr>
              <a:t>modalità</a:t>
            </a:r>
            <a:r>
              <a:rPr lang="en-GB" sz="1600" dirty="0">
                <a:latin typeface="Avenir Book" panose="02000503020000020003" pitchFamily="2" charset="0"/>
              </a:rPr>
              <a:t> di </a:t>
            </a:r>
            <a:r>
              <a:rPr lang="en-GB" sz="1600" dirty="0" err="1">
                <a:latin typeface="Avenir Book" panose="02000503020000020003" pitchFamily="2" charset="0"/>
              </a:rPr>
              <a:t>gestione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dei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dati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della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ricerca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sia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durante</a:t>
            </a:r>
            <a:r>
              <a:rPr lang="en-GB" sz="1600" dirty="0">
                <a:latin typeface="Avenir Book" panose="02000503020000020003" pitchFamily="2" charset="0"/>
              </a:rPr>
              <a:t> un </a:t>
            </a:r>
            <a:r>
              <a:rPr lang="en-GB" sz="1600" dirty="0" err="1">
                <a:latin typeface="Avenir Book" panose="02000503020000020003" pitchFamily="2" charset="0"/>
              </a:rPr>
              <a:t>progetto</a:t>
            </a:r>
            <a:r>
              <a:rPr lang="en-GB" sz="1600" dirty="0">
                <a:latin typeface="Avenir Book" panose="02000503020000020003" pitchFamily="2" charset="0"/>
              </a:rPr>
              <a:t> di </a:t>
            </a:r>
            <a:r>
              <a:rPr lang="en-GB" sz="1600" dirty="0" err="1">
                <a:latin typeface="Avenir Book" panose="02000503020000020003" pitchFamily="2" charset="0"/>
              </a:rPr>
              <a:t>ricerca</a:t>
            </a:r>
            <a:r>
              <a:rPr lang="en-GB" sz="1600" dirty="0">
                <a:latin typeface="Avenir Book" panose="02000503020000020003" pitchFamily="2" charset="0"/>
              </a:rPr>
              <a:t>, </a:t>
            </a:r>
            <a:r>
              <a:rPr lang="en-GB" sz="1600" dirty="0" err="1">
                <a:latin typeface="Avenir Book" panose="02000503020000020003" pitchFamily="2" charset="0"/>
              </a:rPr>
              <a:t>sia</a:t>
            </a:r>
            <a:r>
              <a:rPr lang="en-GB" sz="1600" dirty="0">
                <a:latin typeface="Avenir Book" panose="02000503020000020003" pitchFamily="2" charset="0"/>
              </a:rPr>
              <a:t> dopo il </a:t>
            </a:r>
            <a:r>
              <a:rPr lang="en-GB" sz="1600" dirty="0" err="1">
                <a:latin typeface="Avenir Book" panose="02000503020000020003" pitchFamily="2" charset="0"/>
              </a:rPr>
              <a:t>suo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completamento</a:t>
            </a:r>
            <a:r>
              <a:rPr lang="en-GB" sz="1600" dirty="0">
                <a:latin typeface="Avenir Book" panose="02000503020000020003" pitchFamily="2" charset="0"/>
              </a:rPr>
              <a:t>; il DMP </a:t>
            </a:r>
            <a:r>
              <a:rPr lang="en-GB" sz="1600" dirty="0" err="1">
                <a:latin typeface="Avenir Book" panose="02000503020000020003" pitchFamily="2" charset="0"/>
              </a:rPr>
              <a:t>fornisce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una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descrizione</a:t>
            </a:r>
            <a:r>
              <a:rPr lang="en-GB" sz="1600" dirty="0">
                <a:latin typeface="Avenir Book" panose="02000503020000020003" pitchFamily="2" charset="0"/>
              </a:rPr>
              <a:t> e </a:t>
            </a:r>
            <a:r>
              <a:rPr lang="en-GB" sz="1600" dirty="0" err="1">
                <a:latin typeface="Avenir Book" panose="02000503020000020003" pitchFamily="2" charset="0"/>
              </a:rPr>
              <a:t>un'analisi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dei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dati</a:t>
            </a:r>
            <a:r>
              <a:rPr lang="en-GB" sz="1600" dirty="0">
                <a:latin typeface="Avenir Book" panose="02000503020000020003" pitchFamily="2" charset="0"/>
              </a:rPr>
              <a:t>, </a:t>
            </a:r>
            <a:r>
              <a:rPr lang="en-GB" sz="1600" dirty="0" err="1">
                <a:latin typeface="Avenir Book" panose="02000503020000020003" pitchFamily="2" charset="0"/>
              </a:rPr>
              <a:t>delle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tecniche</a:t>
            </a:r>
            <a:r>
              <a:rPr lang="en-GB" sz="1600" dirty="0">
                <a:latin typeface="Avenir Book" panose="02000503020000020003" pitchFamily="2" charset="0"/>
              </a:rPr>
              <a:t> e </a:t>
            </a:r>
            <a:r>
              <a:rPr lang="en-GB" sz="1600" dirty="0" err="1">
                <a:latin typeface="Avenir Book" panose="02000503020000020003" pitchFamily="2" charset="0"/>
              </a:rPr>
              <a:t>dei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flussi</a:t>
            </a:r>
            <a:r>
              <a:rPr lang="en-GB" sz="1600" dirty="0">
                <a:latin typeface="Avenir Book" panose="02000503020000020003" pitchFamily="2" charset="0"/>
              </a:rPr>
              <a:t> di </a:t>
            </a:r>
            <a:r>
              <a:rPr lang="en-GB" sz="1600" dirty="0" err="1">
                <a:latin typeface="Avenir Book" panose="02000503020000020003" pitchFamily="2" charset="0"/>
              </a:rPr>
              <a:t>lavoro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che</a:t>
            </a:r>
            <a:r>
              <a:rPr lang="en-GB" sz="1600" dirty="0">
                <a:latin typeface="Avenir Book" panose="02000503020000020003" pitchFamily="2" charset="0"/>
              </a:rPr>
              <a:t> li </a:t>
            </a:r>
            <a:r>
              <a:rPr lang="en-GB" sz="1600" dirty="0" err="1">
                <a:latin typeface="Avenir Book" panose="02000503020000020003" pitchFamily="2" charset="0"/>
              </a:rPr>
              <a:t>caratterizzano</a:t>
            </a:r>
            <a:r>
              <a:rPr lang="en-GB" sz="1600" dirty="0">
                <a:latin typeface="Avenir Book" panose="02000503020000020003" pitchFamily="2" charset="0"/>
              </a:rPr>
              <a:t>, </a:t>
            </a:r>
            <a:r>
              <a:rPr lang="en-GB" sz="1600" dirty="0" err="1">
                <a:latin typeface="Avenir Book" panose="02000503020000020003" pitchFamily="2" charset="0"/>
              </a:rPr>
              <a:t>degli</a:t>
            </a:r>
            <a:r>
              <a:rPr lang="en-GB" sz="1600" dirty="0">
                <a:latin typeface="Avenir Book" panose="02000503020000020003" pitchFamily="2" charset="0"/>
              </a:rPr>
              <a:t> standard e </a:t>
            </a:r>
            <a:r>
              <a:rPr lang="en-GB" sz="1600" dirty="0" err="1">
                <a:latin typeface="Avenir Book" panose="02000503020000020003" pitchFamily="2" charset="0"/>
              </a:rPr>
              <a:t>delle</a:t>
            </a:r>
            <a:r>
              <a:rPr lang="en-GB" sz="1600" dirty="0">
                <a:latin typeface="Avenir Book" panose="02000503020000020003" pitchFamily="2" charset="0"/>
              </a:rPr>
              <a:t> </a:t>
            </a:r>
            <a:r>
              <a:rPr lang="en-GB" sz="1600" dirty="0" err="1">
                <a:latin typeface="Avenir Book" panose="02000503020000020003" pitchFamily="2" charset="0"/>
              </a:rPr>
              <a:t>politiche</a:t>
            </a:r>
            <a:r>
              <a:rPr lang="en-GB" sz="1600" dirty="0">
                <a:latin typeface="Avenir Book" panose="02000503020000020003" pitchFamily="2" charset="0"/>
              </a:rPr>
              <a:t> di accesso, </a:t>
            </a:r>
            <a:r>
              <a:rPr lang="en-GB" sz="1600" dirty="0" err="1">
                <a:latin typeface="Avenir Book" panose="02000503020000020003" pitchFamily="2" charset="0"/>
              </a:rPr>
              <a:t>riuso</a:t>
            </a:r>
            <a:r>
              <a:rPr lang="en-GB" sz="1600" dirty="0">
                <a:latin typeface="Avenir Book" panose="02000503020000020003" pitchFamily="2" charset="0"/>
              </a:rPr>
              <a:t> e </a:t>
            </a:r>
            <a:r>
              <a:rPr lang="en-GB" sz="1600" dirty="0" err="1">
                <a:latin typeface="Avenir Book" panose="02000503020000020003" pitchFamily="2" charset="0"/>
              </a:rPr>
              <a:t>conservazione</a:t>
            </a:r>
            <a:r>
              <a:rPr lang="en-GB" sz="1600" dirty="0">
                <a:latin typeface="Avenir Book" panose="02000503020000020003" pitchFamily="2" charset="0"/>
              </a:rPr>
              <a:t>.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81829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D8333D-5292-CE31-7D94-7488BEA77645}"/>
              </a:ext>
            </a:extLst>
          </p:cNvPr>
          <p:cNvSpPr txBox="1"/>
          <p:nvPr/>
        </p:nvSpPr>
        <p:spPr>
          <a:xfrm>
            <a:off x="264695" y="970364"/>
            <a:ext cx="11662610" cy="3279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</a:pPr>
            <a:r>
              <a:rPr lang="it-IT" b="1" dirty="0">
                <a:latin typeface="Avenir" panose="02000503020000020003" pitchFamily="2" charset="0"/>
              </a:rPr>
              <a:t>ART.7. GESTIONE DEI DIRITTI DI AUTORE</a:t>
            </a:r>
          </a:p>
          <a:p>
            <a:pPr>
              <a:lnSpc>
                <a:spcPts val="2460"/>
              </a:lnSpc>
            </a:pPr>
            <a:r>
              <a:rPr lang="it-IT" dirty="0"/>
              <a:t>7.1 </a:t>
            </a:r>
            <a:r>
              <a:rPr lang="it-IT" dirty="0">
                <a:latin typeface="Avenir Book" panose="02000503020000020003" pitchFamily="2" charset="0"/>
              </a:rPr>
              <a:t>Ai sensi della legislazione italiana sul diritto d’autore</a:t>
            </a:r>
            <a:r>
              <a:rPr lang="it-IT" dirty="0"/>
              <a:t>, </a:t>
            </a:r>
            <a:r>
              <a:rPr lang="it-IT" dirty="0">
                <a:solidFill>
                  <a:srgbClr val="0432FF"/>
                </a:solidFill>
                <a:latin typeface="Avenir Medium" panose="02000503020000020003" pitchFamily="2" charset="0"/>
              </a:rPr>
              <a:t>fermo restando il diritto morale d’autore riconosciuto a colui che abbia generato il Prodotto della ricerca, spetta all’INFN il diritto di utilizzazione del Prodotto creato e pubblicato per conto e a spese dell’INFN. </a:t>
            </a:r>
          </a:p>
          <a:p>
            <a:pPr>
              <a:lnSpc>
                <a:spcPts val="2460"/>
              </a:lnSpc>
            </a:pPr>
            <a:endParaRPr lang="it-IT" dirty="0"/>
          </a:p>
          <a:p>
            <a:pPr>
              <a:lnSpc>
                <a:spcPts val="2460"/>
              </a:lnSpc>
            </a:pPr>
            <a:r>
              <a:rPr lang="it-IT" dirty="0"/>
              <a:t>7.2 </a:t>
            </a:r>
            <a:r>
              <a:rPr lang="it-IT" dirty="0">
                <a:latin typeface="Avenir Book" panose="02000503020000020003" pitchFamily="2" charset="0"/>
              </a:rPr>
              <a:t>Poiché la legislazione italiana sul diritto d’autore dispone che l’Autore di articoli su rivista o di contributi singoli a pubblicazione miscellanea torni libero di disporre del proprio Prodotto subito dopo la sua pubblicazione, salvo patto contrario risultante per iscritto</a:t>
            </a:r>
            <a:r>
              <a:rPr lang="it-IT" b="1" i="1" dirty="0">
                <a:solidFill>
                  <a:srgbClr val="0432FF"/>
                </a:solidFill>
              </a:rPr>
              <a:t>, </a:t>
            </a:r>
            <a:r>
              <a:rPr lang="it-IT" b="1" dirty="0">
                <a:solidFill>
                  <a:srgbClr val="0432FF"/>
                </a:solidFill>
                <a:latin typeface="Avenir Medium" panose="02000503020000020003" pitchFamily="2" charset="0"/>
              </a:rPr>
              <a:t>l’INFN raccomanda agli Autori di non sottoscrivere accordi che prevedano la concessione di diritti esclusivi diversi ed ulteriori rispetto a quello di prima pubblicazione </a:t>
            </a:r>
            <a:r>
              <a:rPr lang="it-IT" dirty="0">
                <a:latin typeface="Avenir Medium" panose="02000503020000020003" pitchFamily="2" charset="0"/>
              </a:rPr>
              <a:t>e distribuzione commerciale o che impediscano di riutilizzare il Prodotto medesimo. </a:t>
            </a:r>
          </a:p>
        </p:txBody>
      </p:sp>
    </p:spTree>
    <p:extLst>
      <p:ext uri="{BB962C8B-B14F-4D97-AF65-F5344CB8AC3E}">
        <p14:creationId xmlns:p14="http://schemas.microsoft.com/office/powerpoint/2010/main" val="3679577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7AE397-FCD8-734A-9F72-FE65CDBE87CD}"/>
              </a:ext>
            </a:extLst>
          </p:cNvPr>
          <p:cNvSpPr txBox="1"/>
          <p:nvPr/>
        </p:nvSpPr>
        <p:spPr>
          <a:xfrm>
            <a:off x="385011" y="687805"/>
            <a:ext cx="11036967" cy="4216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venir" panose="02000503020000020003" pitchFamily="2" charset="0"/>
              </a:rPr>
              <a:t>ART.8. COMITATO PER L’ACCESSO AI PRODOTTI DELLA RICERCA</a:t>
            </a:r>
            <a:endParaRPr lang="en-GB" b="1" dirty="0">
              <a:latin typeface="Avenir" panose="02000503020000020003" pitchFamily="2" charset="0"/>
            </a:endParaRPr>
          </a:p>
          <a:p>
            <a:pPr>
              <a:spcBef>
                <a:spcPts val="1200"/>
              </a:spcBef>
            </a:pP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ll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Comitato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[…]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fornisce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ausilio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agli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Autori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nella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gestione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dei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diritti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d’autore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finalizzata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all’Accesso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aperto</a:t>
            </a:r>
            <a:r>
              <a:rPr lang="en-GB" dirty="0">
                <a:latin typeface="Avenir Book" panose="02000503020000020003" pitchFamily="2" charset="0"/>
              </a:rPr>
              <a:t> o </a:t>
            </a:r>
            <a:r>
              <a:rPr lang="en-GB" dirty="0" err="1">
                <a:latin typeface="Avenir Book" panose="02000503020000020003" pitchFamily="2" charset="0"/>
              </a:rPr>
              <a:t>gratuito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sull’Archivio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istituzionale</a:t>
            </a:r>
            <a:r>
              <a:rPr lang="en-GB" dirty="0">
                <a:latin typeface="Avenir Book" panose="02000503020000020003" pitchFamily="2" charset="0"/>
              </a:rPr>
              <a:t> e </a:t>
            </a:r>
            <a:r>
              <a:rPr lang="en-GB" dirty="0" err="1">
                <a:latin typeface="Avenir Book" panose="02000503020000020003" pitchFamily="2" charset="0"/>
              </a:rPr>
              <a:t>nella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gestione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delle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domande</a:t>
            </a:r>
            <a:r>
              <a:rPr lang="en-GB" dirty="0">
                <a:latin typeface="Avenir Book" panose="02000503020000020003" pitchFamily="2" charset="0"/>
              </a:rPr>
              <a:t> di </a:t>
            </a:r>
            <a:r>
              <a:rPr lang="en-GB" dirty="0" err="1">
                <a:latin typeface="Avenir Book" panose="02000503020000020003" pitchFamily="2" charset="0"/>
              </a:rPr>
              <a:t>finanziamento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degli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oneri</a:t>
            </a:r>
            <a:r>
              <a:rPr lang="en-GB" dirty="0">
                <a:latin typeface="Avenir Book" panose="02000503020000020003" pitchFamily="2" charset="0"/>
              </a:rPr>
              <a:t> di </a:t>
            </a:r>
            <a:r>
              <a:rPr lang="en-GB" dirty="0" err="1">
                <a:latin typeface="Avenir Book" panose="02000503020000020003" pitchFamily="2" charset="0"/>
              </a:rPr>
              <a:t>pubblicazione</a:t>
            </a:r>
            <a:r>
              <a:rPr lang="en-GB" dirty="0">
                <a:latin typeface="Avenir Book" panose="02000503020000020003" pitchFamily="2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Il </a:t>
            </a:r>
            <a:r>
              <a:rPr lang="en-GB" dirty="0" err="1">
                <a:solidFill>
                  <a:srgbClr val="0432FF"/>
                </a:solidFill>
                <a:latin typeface="Avenir Medium" panose="02000503020000020003" pitchFamily="2" charset="0"/>
              </a:rPr>
              <a:t>Comitato</a:t>
            </a: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0432FF"/>
                </a:solidFill>
                <a:latin typeface="Avenir Medium" panose="02000503020000020003" pitchFamily="2" charset="0"/>
              </a:rPr>
              <a:t>promuove</a:t>
            </a: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0432FF"/>
                </a:solidFill>
                <a:latin typeface="Avenir Medium" panose="02000503020000020003" pitchFamily="2" charset="0"/>
              </a:rPr>
              <a:t>accordi</a:t>
            </a: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 con </a:t>
            </a:r>
            <a:r>
              <a:rPr lang="en-GB" dirty="0" err="1">
                <a:solidFill>
                  <a:srgbClr val="0432FF"/>
                </a:solidFill>
                <a:latin typeface="Avenir Medium" panose="02000503020000020003" pitchFamily="2" charset="0"/>
              </a:rPr>
              <a:t>gli</a:t>
            </a: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0432FF"/>
                </a:solidFill>
                <a:latin typeface="Avenir Medium" panose="02000503020000020003" pitchFamily="2" charset="0"/>
              </a:rPr>
              <a:t>editori</a:t>
            </a:r>
            <a:r>
              <a:rPr lang="en-GB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al fine di </a:t>
            </a:r>
            <a:r>
              <a:rPr lang="en-GB" dirty="0" err="1">
                <a:latin typeface="Avenir Book" panose="02000503020000020003" pitchFamily="2" charset="0"/>
              </a:rPr>
              <a:t>valorizzare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i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Prodotti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della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ricerca</a:t>
            </a:r>
            <a:r>
              <a:rPr lang="en-GB" dirty="0">
                <a:latin typeface="Avenir Book" panose="02000503020000020003" pitchFamily="2" charset="0"/>
              </a:rPr>
              <a:t>, </a:t>
            </a:r>
            <a:r>
              <a:rPr lang="en-GB" dirty="0" err="1">
                <a:latin typeface="Avenir Book" panose="02000503020000020003" pitchFamily="2" charset="0"/>
              </a:rPr>
              <a:t>garantendo</a:t>
            </a:r>
            <a:r>
              <a:rPr lang="en-GB" dirty="0">
                <a:latin typeface="Avenir Book" panose="02000503020000020003" pitchFamily="2" charset="0"/>
              </a:rPr>
              <a:t>, </a:t>
            </a:r>
            <a:r>
              <a:rPr lang="en-GB" dirty="0" err="1">
                <a:latin typeface="Avenir Book" panose="02000503020000020003" pitchFamily="2" charset="0"/>
              </a:rPr>
              <a:t>nella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misura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più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ampia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possibile</a:t>
            </a:r>
            <a:r>
              <a:rPr lang="en-GB" dirty="0">
                <a:latin typeface="Avenir Book" panose="02000503020000020003" pitchFamily="2" charset="0"/>
              </a:rPr>
              <a:t>, </a:t>
            </a:r>
            <a:r>
              <a:rPr lang="en-GB" dirty="0" err="1">
                <a:latin typeface="Avenir Book" panose="02000503020000020003" pitchFamily="2" charset="0"/>
              </a:rPr>
              <a:t>l’attuazione</a:t>
            </a:r>
            <a:r>
              <a:rPr lang="en-GB" dirty="0">
                <a:latin typeface="Avenir Book" panose="02000503020000020003" pitchFamily="2" charset="0"/>
              </a:rPr>
              <a:t> di </a:t>
            </a:r>
            <a:r>
              <a:rPr lang="en-GB" dirty="0" err="1">
                <a:latin typeface="Avenir Book" panose="02000503020000020003" pitchFamily="2" charset="0"/>
              </a:rPr>
              <a:t>politiche</a:t>
            </a:r>
            <a:r>
              <a:rPr lang="en-GB" dirty="0">
                <a:latin typeface="Avenir Book" panose="02000503020000020003" pitchFamily="2" charset="0"/>
              </a:rPr>
              <a:t> di Accesso </a:t>
            </a:r>
            <a:r>
              <a:rPr lang="en-GB" dirty="0" err="1">
                <a:latin typeface="Avenir Book" panose="02000503020000020003" pitchFamily="2" charset="0"/>
              </a:rPr>
              <a:t>Aperto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attraverso</a:t>
            </a:r>
            <a:r>
              <a:rPr lang="en-GB" dirty="0">
                <a:latin typeface="Avenir Book" panose="02000503020000020003" pitchFamily="2" charset="0"/>
              </a:rPr>
              <a:t> il </a:t>
            </a:r>
            <a:r>
              <a:rPr lang="en-GB" dirty="0" err="1">
                <a:latin typeface="Avenir Book" panose="02000503020000020003" pitchFamily="2" charset="0"/>
              </a:rPr>
              <a:t>deposito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nell’Archivio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istituzionale</a:t>
            </a:r>
            <a:r>
              <a:rPr lang="en-GB" dirty="0">
                <a:latin typeface="Avenir Book" panose="02000503020000020003" pitchFamily="2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Il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Comitato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monitora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costantemente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lo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stato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di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attuazione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del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presente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rgbClr val="E86D22"/>
                </a:solidFill>
                <a:latin typeface="Avenir Medium" panose="02000503020000020003" pitchFamily="2" charset="0"/>
              </a:rPr>
              <a:t>Disciplinare</a:t>
            </a:r>
            <a:r>
              <a:rPr lang="en-GB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[…], </a:t>
            </a:r>
            <a:r>
              <a:rPr lang="en-GB" dirty="0" err="1">
                <a:latin typeface="Avenir Book" panose="02000503020000020003" pitchFamily="2" charset="0"/>
              </a:rPr>
              <a:t>redige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annualmente</a:t>
            </a:r>
            <a:r>
              <a:rPr lang="en-GB" dirty="0">
                <a:latin typeface="Avenir Book" panose="02000503020000020003" pitchFamily="2" charset="0"/>
              </a:rPr>
              <a:t> ed </a:t>
            </a:r>
            <a:r>
              <a:rPr lang="en-GB" dirty="0" err="1">
                <a:latin typeface="Avenir Book" panose="02000503020000020003" pitchFamily="2" charset="0"/>
              </a:rPr>
              <a:t>invia</a:t>
            </a:r>
            <a:r>
              <a:rPr lang="en-GB" dirty="0">
                <a:latin typeface="Avenir Book" panose="02000503020000020003" pitchFamily="2" charset="0"/>
              </a:rPr>
              <a:t> al </a:t>
            </a:r>
            <a:r>
              <a:rPr lang="en-GB" dirty="0" err="1">
                <a:latin typeface="Avenir Book" panose="02000503020000020003" pitchFamily="2" charset="0"/>
              </a:rPr>
              <a:t>Presidente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una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relazione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sullo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stato</a:t>
            </a:r>
            <a:r>
              <a:rPr lang="en-GB" dirty="0">
                <a:latin typeface="Avenir Book" panose="02000503020000020003" pitchFamily="2" charset="0"/>
              </a:rPr>
              <a:t> di </a:t>
            </a:r>
            <a:r>
              <a:rPr lang="en-GB" dirty="0" err="1">
                <a:latin typeface="Avenir Book" panose="02000503020000020003" pitchFamily="2" charset="0"/>
              </a:rPr>
              <a:t>attuazione</a:t>
            </a:r>
            <a:r>
              <a:rPr lang="en-GB" dirty="0">
                <a:latin typeface="Avenir Book" panose="02000503020000020003" pitchFamily="2" charset="0"/>
              </a:rPr>
              <a:t> del </a:t>
            </a:r>
            <a:r>
              <a:rPr lang="en-GB" dirty="0" err="1">
                <a:latin typeface="Avenir Book" panose="02000503020000020003" pitchFamily="2" charset="0"/>
              </a:rPr>
              <a:t>Disciplinare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suggerendo</a:t>
            </a:r>
            <a:r>
              <a:rPr lang="en-GB" dirty="0">
                <a:latin typeface="Avenir Book" panose="02000503020000020003" pitchFamily="2" charset="0"/>
              </a:rPr>
              <a:t> </a:t>
            </a:r>
            <a:r>
              <a:rPr lang="en-GB" dirty="0" err="1">
                <a:latin typeface="Avenir Book" panose="02000503020000020003" pitchFamily="2" charset="0"/>
              </a:rPr>
              <a:t>misure</a:t>
            </a:r>
            <a:r>
              <a:rPr lang="en-GB" dirty="0">
                <a:latin typeface="Avenir Book" panose="02000503020000020003" pitchFamily="2" charset="0"/>
              </a:rPr>
              <a:t> di </a:t>
            </a:r>
            <a:r>
              <a:rPr lang="en-GB" dirty="0" err="1">
                <a:latin typeface="Avenir Book" panose="02000503020000020003" pitchFamily="2" charset="0"/>
              </a:rPr>
              <a:t>intervento</a:t>
            </a:r>
            <a:r>
              <a:rPr lang="en-GB" dirty="0">
                <a:latin typeface="Avenir Book" panose="02000503020000020003" pitchFamily="2" charset="0"/>
              </a:rPr>
              <a:t> per </a:t>
            </a:r>
            <a:r>
              <a:rPr lang="en-GB" dirty="0" err="1">
                <a:latin typeface="Avenir Book" panose="02000503020000020003" pitchFamily="2" charset="0"/>
              </a:rPr>
              <a:t>implementare</a:t>
            </a:r>
            <a:r>
              <a:rPr lang="en-GB" dirty="0">
                <a:latin typeface="Avenir Book" panose="02000503020000020003" pitchFamily="2" charset="0"/>
              </a:rPr>
              <a:t> le </a:t>
            </a:r>
            <a:r>
              <a:rPr lang="en-GB" dirty="0" err="1">
                <a:latin typeface="Avenir Book" panose="02000503020000020003" pitchFamily="2" charset="0"/>
              </a:rPr>
              <a:t>politiche</a:t>
            </a:r>
            <a:r>
              <a:rPr lang="en-GB" dirty="0">
                <a:latin typeface="Avenir Book" panose="02000503020000020003" pitchFamily="2" charset="0"/>
              </a:rPr>
              <a:t> di Accesso </a:t>
            </a:r>
            <a:r>
              <a:rPr lang="en-GB" dirty="0" err="1">
                <a:latin typeface="Avenir Book" panose="02000503020000020003" pitchFamily="2" charset="0"/>
              </a:rPr>
              <a:t>Aperto</a:t>
            </a:r>
            <a:r>
              <a:rPr lang="en-GB" dirty="0">
                <a:latin typeface="Avenir Book" panose="02000503020000020003" pitchFamily="2" charset="0"/>
              </a:rPr>
              <a:t>. </a:t>
            </a:r>
          </a:p>
          <a:p>
            <a:pPr>
              <a:spcBef>
                <a:spcPts val="1200"/>
              </a:spcBef>
            </a:pPr>
            <a:endParaRPr lang="en-GB" dirty="0">
              <a:latin typeface="Avenir Medium" panose="02000503020000020003" pitchFamily="2" charset="0"/>
            </a:endParaRPr>
          </a:p>
          <a:p>
            <a:pPr>
              <a:spcBef>
                <a:spcPts val="1200"/>
              </a:spcBef>
            </a:pPr>
            <a:r>
              <a:rPr lang="en-GB" dirty="0" err="1">
                <a:latin typeface="Avenir Medium" panose="02000503020000020003" pitchFamily="2" charset="0"/>
              </a:rPr>
              <a:t>Componenti</a:t>
            </a:r>
            <a:r>
              <a:rPr lang="en-GB" dirty="0">
                <a:latin typeface="Avenir Medium" panose="02000503020000020003" pitchFamily="2" charset="0"/>
              </a:rPr>
              <a:t> (2023-2026): M.</a:t>
            </a:r>
            <a:r>
              <a:rPr lang="en-IT">
                <a:latin typeface="Avenir Medium" panose="02000503020000020003" pitchFamily="2" charset="0"/>
              </a:rPr>
              <a:t>Pallavicini (Pres.)</a:t>
            </a:r>
            <a:r>
              <a:rPr lang="en-GB" dirty="0">
                <a:latin typeface="Avenir Medium" panose="02000503020000020003" pitchFamily="2" charset="0"/>
              </a:rPr>
              <a:t>, </a:t>
            </a:r>
            <a:r>
              <a:rPr lang="en-IT">
                <a:latin typeface="Avenir Medium" panose="02000503020000020003" pitchFamily="2" charset="0"/>
              </a:rPr>
              <a:t>S</a:t>
            </a:r>
            <a:r>
              <a:rPr lang="en-GB" dirty="0">
                <a:latin typeface="Avenir Medium" panose="02000503020000020003" pitchFamily="2" charset="0"/>
              </a:rPr>
              <a:t>.</a:t>
            </a:r>
            <a:r>
              <a:rPr lang="en-IT">
                <a:latin typeface="Avenir Medium" panose="02000503020000020003" pitchFamily="2" charset="0"/>
              </a:rPr>
              <a:t> </a:t>
            </a:r>
            <a:r>
              <a:rPr lang="en-IT" dirty="0">
                <a:latin typeface="Avenir Medium" panose="02000503020000020003" pitchFamily="2" charset="0"/>
              </a:rPr>
              <a:t>Bianco</a:t>
            </a:r>
            <a:r>
              <a:rPr lang="en-IT">
                <a:latin typeface="Avenir Medium" panose="02000503020000020003" pitchFamily="2" charset="0"/>
              </a:rPr>
              <a:t>, M</a:t>
            </a:r>
            <a:r>
              <a:rPr lang="en-GB" dirty="0">
                <a:latin typeface="Avenir Medium" panose="02000503020000020003" pitchFamily="2" charset="0"/>
              </a:rPr>
              <a:t>.</a:t>
            </a:r>
            <a:r>
              <a:rPr lang="en-IT">
                <a:latin typeface="Avenir Medium" panose="02000503020000020003" pitchFamily="2" charset="0"/>
              </a:rPr>
              <a:t> </a:t>
            </a:r>
            <a:r>
              <a:rPr lang="en-IT" dirty="0">
                <a:latin typeface="Avenir Medium" panose="02000503020000020003" pitchFamily="2" charset="0"/>
              </a:rPr>
              <a:t>Maggi</a:t>
            </a:r>
            <a:r>
              <a:rPr lang="en-IT">
                <a:latin typeface="Avenir Medium" panose="02000503020000020003" pitchFamily="2" charset="0"/>
              </a:rPr>
              <a:t>, L</a:t>
            </a:r>
            <a:r>
              <a:rPr lang="en-GB" dirty="0">
                <a:latin typeface="Avenir Medium" panose="02000503020000020003" pitchFamily="2" charset="0"/>
              </a:rPr>
              <a:t>.</a:t>
            </a:r>
            <a:r>
              <a:rPr lang="en-IT">
                <a:latin typeface="Avenir Medium" panose="02000503020000020003" pitchFamily="2" charset="0"/>
              </a:rPr>
              <a:t> Patrizii</a:t>
            </a:r>
            <a:endParaRPr lang="en-IT" dirty="0">
              <a:latin typeface="Avenir Medium" panose="02000503020000020003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8ECFAA-77EC-5259-BBC1-44D5B7F7D5FD}"/>
              </a:ext>
            </a:extLst>
          </p:cNvPr>
          <p:cNvSpPr txBox="1"/>
          <p:nvPr/>
        </p:nvSpPr>
        <p:spPr>
          <a:xfrm>
            <a:off x="4924926" y="6516687"/>
            <a:ext cx="2743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29-11-2023  CCR Tutorial Day</a:t>
            </a:r>
          </a:p>
        </p:txBody>
      </p:sp>
    </p:spTree>
    <p:extLst>
      <p:ext uri="{BB962C8B-B14F-4D97-AF65-F5344CB8AC3E}">
        <p14:creationId xmlns:p14="http://schemas.microsoft.com/office/powerpoint/2010/main" val="1996015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2595" y="895307"/>
            <a:ext cx="10307931" cy="5072356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Art.6</a:t>
            </a:r>
            <a:r>
              <a:rPr lang="en-GB" b="1" dirty="0">
                <a:solidFill>
                  <a:srgbClr val="F2794D"/>
                </a:solidFill>
              </a:rPr>
              <a:t> 	</a:t>
            </a:r>
            <a:r>
              <a:rPr lang="en-IT" b="1">
                <a:solidFill>
                  <a:srgbClr val="F2794D"/>
                </a:solidFill>
              </a:rPr>
              <a:t>Definisce </a:t>
            </a:r>
            <a:r>
              <a:rPr lang="en-IT" b="1" dirty="0">
                <a:solidFill>
                  <a:srgbClr val="F2794D"/>
                </a:solidFill>
              </a:rPr>
              <a:t>e protegge il Prodotto “Dati della ricerca”</a:t>
            </a:r>
          </a:p>
          <a:p>
            <a:pPr lvl="4">
              <a:spcBef>
                <a:spcPts val="1100"/>
              </a:spcBef>
            </a:pPr>
            <a:r>
              <a:rPr lang="en-IT" sz="2400"/>
              <a:t>Obbligatorietà del Data Management Plan</a:t>
            </a:r>
            <a:endParaRPr lang="en-GB" sz="2400" dirty="0"/>
          </a:p>
          <a:p>
            <a:pPr marL="1828800" lvl="4" indent="0">
              <a:spcBef>
                <a:spcPts val="1100"/>
              </a:spcBef>
              <a:buNone/>
            </a:pPr>
            <a:r>
              <a:rPr lang="en-IT" sz="2000"/>
              <a:t>Gruppo di lavoro ad hoc inter-laboratorio e inter-CSN (Nania, et al.</a:t>
            </a:r>
            <a:r>
              <a:rPr lang="en-IT"/>
              <a:t>)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Art.7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Non cessione dei diritti sulla AAM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Art.8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Comitato </a:t>
            </a:r>
            <a:r>
              <a:rPr lang="en-IT" b="1" dirty="0">
                <a:solidFill>
                  <a:srgbClr val="F2794D"/>
                </a:solidFill>
              </a:rPr>
              <a:t>per l’accesso ai </a:t>
            </a:r>
            <a:r>
              <a:rPr lang="en-IT" b="1">
                <a:solidFill>
                  <a:srgbClr val="F2794D"/>
                </a:solidFill>
              </a:rPr>
              <a:t>prodotti della ricerca</a:t>
            </a:r>
            <a:endParaRPr lang="en-IT" b="1" dirty="0">
              <a:solidFill>
                <a:srgbClr val="F2794D"/>
              </a:solidFill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IT" b="1">
                <a:solidFill>
                  <a:srgbClr val="F2794D"/>
                </a:solidFill>
              </a:rPr>
              <a:t>Art.9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Linee guida pagamento </a:t>
            </a:r>
            <a:r>
              <a:rPr lang="en-IT" b="1" dirty="0">
                <a:solidFill>
                  <a:srgbClr val="F2794D"/>
                </a:solidFill>
              </a:rPr>
              <a:t>costi di </a:t>
            </a:r>
            <a:r>
              <a:rPr lang="en-IT" b="1">
                <a:solidFill>
                  <a:srgbClr val="F2794D"/>
                </a:solidFill>
              </a:rPr>
              <a:t>pubblicazione (APC)</a:t>
            </a:r>
            <a:endParaRPr lang="en-GB" b="1" dirty="0">
              <a:solidFill>
                <a:srgbClr val="F2794D"/>
              </a:solidFill>
            </a:endParaRPr>
          </a:p>
          <a:p>
            <a:pPr lvl="4">
              <a:spcBef>
                <a:spcPts val="1100"/>
              </a:spcBef>
            </a:pPr>
            <a:r>
              <a:rPr lang="en-IT" sz="2000"/>
              <a:t>Rimane </a:t>
            </a:r>
            <a:r>
              <a:rPr lang="en-IT" sz="2000" dirty="0"/>
              <a:t>lo status quo (CSN) con la consulenza del Comitato ex art.8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GB" b="1" dirty="0">
                <a:solidFill>
                  <a:srgbClr val="F2794D"/>
                </a:solidFill>
              </a:rPr>
              <a:t>Art.10 	</a:t>
            </a:r>
            <a:r>
              <a:rPr lang="en-GB" b="1" dirty="0" err="1">
                <a:solidFill>
                  <a:srgbClr val="F2794D"/>
                </a:solidFill>
              </a:rPr>
              <a:t>Deroghe</a:t>
            </a:r>
            <a:endParaRPr lang="en-GB" b="1" dirty="0">
              <a:solidFill>
                <a:srgbClr val="F2794D"/>
              </a:solidFill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GB" b="1" dirty="0">
                <a:solidFill>
                  <a:srgbClr val="F2794D"/>
                </a:solidFill>
              </a:rPr>
              <a:t>A</a:t>
            </a:r>
            <a:r>
              <a:rPr lang="en-IT" b="1">
                <a:solidFill>
                  <a:srgbClr val="F2794D"/>
                </a:solidFill>
              </a:rPr>
              <a:t>rt.11 </a:t>
            </a:r>
            <a:r>
              <a:rPr lang="en-GB" b="1" dirty="0">
                <a:solidFill>
                  <a:srgbClr val="F2794D"/>
                </a:solidFill>
              </a:rPr>
              <a:t>	</a:t>
            </a:r>
            <a:r>
              <a:rPr lang="en-IT" b="1">
                <a:solidFill>
                  <a:srgbClr val="F2794D"/>
                </a:solidFill>
              </a:rPr>
              <a:t>Istituisce </a:t>
            </a:r>
            <a:r>
              <a:rPr lang="en-IT" b="1" dirty="0">
                <a:solidFill>
                  <a:srgbClr val="F2794D"/>
                </a:solidFill>
              </a:rPr>
              <a:t>le Edizioni INFN</a:t>
            </a:r>
          </a:p>
          <a:p>
            <a:pPr lvl="4">
              <a:spcBef>
                <a:spcPts val="1100"/>
              </a:spcBef>
            </a:pPr>
            <a:r>
              <a:rPr lang="en-IT" sz="2000" dirty="0"/>
              <a:t>Gettare le basi per il </a:t>
            </a:r>
            <a:r>
              <a:rPr lang="en-IT" sz="2000"/>
              <a:t>Diamond OA </a:t>
            </a:r>
            <a:endParaRPr lang="en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18A9D1-FDEF-8B90-D8A0-AB771FAF3BF8}"/>
              </a:ext>
            </a:extLst>
          </p:cNvPr>
          <p:cNvSpPr txBox="1"/>
          <p:nvPr/>
        </p:nvSpPr>
        <p:spPr>
          <a:xfrm>
            <a:off x="320843" y="199086"/>
            <a:ext cx="7636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11893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2800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sintesi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Medium" panose="02000503020000020003" pitchFamily="2" charset="0"/>
                <a:ea typeface="+mj-ea"/>
                <a:cs typeface="+mj-cs"/>
              </a:rPr>
              <a:t>/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5188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3AEA-82E5-B88F-26AF-C9F4A9FDEF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5327" y="0"/>
            <a:ext cx="10515600" cy="1325563"/>
          </a:xfrm>
        </p:spPr>
        <p:txBody>
          <a:bodyPr>
            <a:normAutofit/>
          </a:bodyPr>
          <a:lstStyle/>
          <a:p>
            <a:r>
              <a:rPr lang="en-IT" sz="3600">
                <a:solidFill>
                  <a:srgbClr val="011893"/>
                </a:solidFill>
                <a:latin typeface="Avenir Medium" panose="02000503020000020003" pitchFamily="2" charset="0"/>
              </a:rPr>
              <a:t>Conclusioni</a:t>
            </a:r>
            <a:r>
              <a:rPr lang="en-GB" sz="3600" dirty="0">
                <a:solidFill>
                  <a:srgbClr val="011893"/>
                </a:solidFill>
                <a:latin typeface="Avenir Medium" panose="02000503020000020003" pitchFamily="2" charset="0"/>
              </a:rPr>
              <a:t>/1</a:t>
            </a:r>
            <a:endParaRPr lang="en-IT" sz="3600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07F8-598D-F254-9B81-D471519E7F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1073" y="947487"/>
            <a:ext cx="9648825" cy="536892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SzPct val="150000"/>
            </a:pPr>
            <a:r>
              <a:rPr lang="en-IT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Il Disciplinare è uno strumento vivo e </a:t>
            </a: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aperto a </a:t>
            </a:r>
            <a:r>
              <a:rPr lang="en-IT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comment</a:t>
            </a:r>
            <a:r>
              <a:rPr lang="en-IT" sz="1800" b="1" dirty="0">
                <a:solidFill>
                  <a:srgbClr val="E86D22"/>
                </a:solidFill>
                <a:latin typeface="Avenir Medium" panose="02000503020000020003" pitchFamily="2" charset="0"/>
              </a:rPr>
              <a:t>i </a:t>
            </a:r>
          </a:p>
          <a:p>
            <a:pPr lvl="1">
              <a:spcBef>
                <a:spcPts val="1200"/>
              </a:spcBef>
              <a:buSzPct val="150000"/>
              <a:buFont typeface="Font di sistema regolare"/>
              <a:buChar char="-"/>
            </a:pPr>
            <a:r>
              <a:rPr lang="en-IT" sz="2000" dirty="0">
                <a:latin typeface="Avenir Medium" panose="02000503020000020003" pitchFamily="2" charset="0"/>
              </a:rPr>
              <a:t>Possibilità di revisione ogni due anni</a:t>
            </a:r>
          </a:p>
          <a:p>
            <a:pPr>
              <a:buSzPct val="150000"/>
            </a:pP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S</a:t>
            </a: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trumenti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 (</a:t>
            </a:r>
            <a:r>
              <a:rPr lang="en-GB" sz="2000" b="1" dirty="0" err="1">
                <a:solidFill>
                  <a:srgbClr val="E86D22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 e </a:t>
            </a:r>
            <a:r>
              <a:rPr lang="en-GB" sz="2000" b="1" dirty="0" err="1">
                <a:solidFill>
                  <a:srgbClr val="E86D22"/>
                </a:solidFill>
                <a:latin typeface="Avenir Medium" panose="02000503020000020003" pitchFamily="2" charset="0"/>
              </a:rPr>
              <a:t>archivio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)</a:t>
            </a: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  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c</a:t>
            </a: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oncepiti </a:t>
            </a:r>
            <a:r>
              <a:rPr lang="en-IT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come </a:t>
            </a:r>
          </a:p>
          <a:p>
            <a:pPr lvl="1">
              <a:buSzPct val="150000"/>
              <a:buFont typeface="Font di sistema regolare"/>
              <a:buChar char="-"/>
            </a:pPr>
            <a:r>
              <a:rPr lang="en-IT" sz="2000">
                <a:latin typeface="Avenir Medium" panose="02000503020000020003" pitchFamily="2" charset="0"/>
              </a:rPr>
              <a:t>ausilio </a:t>
            </a:r>
            <a:r>
              <a:rPr lang="en-IT" sz="2000" dirty="0">
                <a:latin typeface="Avenir Medium" panose="02000503020000020003" pitchFamily="2" charset="0"/>
              </a:rPr>
              <a:t>per Autori e management</a:t>
            </a:r>
          </a:p>
          <a:p>
            <a:pPr lvl="1">
              <a:buSzPct val="150000"/>
              <a:buFont typeface="Font di sistema regolare"/>
              <a:buChar char="-"/>
            </a:pPr>
            <a:r>
              <a:rPr lang="en-GB" sz="2000" dirty="0">
                <a:latin typeface="Avenir Medium" panose="02000503020000020003" pitchFamily="2" charset="0"/>
              </a:rPr>
              <a:t>t</a:t>
            </a:r>
            <a:r>
              <a:rPr lang="en-IT" sz="2000" dirty="0">
                <a:latin typeface="Avenir Medium" panose="02000503020000020003" pitchFamily="2" charset="0"/>
              </a:rPr>
              <a:t>utela del lavoro dell’Ente</a:t>
            </a:r>
          </a:p>
          <a:p>
            <a:pPr>
              <a:buSzPct val="150000"/>
            </a:pP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In corso l’inventario degli archivi pre-esistenti e armonizzazione</a:t>
            </a:r>
          </a:p>
          <a:p>
            <a:pPr>
              <a:spcBef>
                <a:spcPts val="1600"/>
              </a:spcBef>
              <a:buSzPct val="150000"/>
            </a:pP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Il GLOS e il Comitato  sono 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a </a:t>
            </a:r>
            <a:r>
              <a:rPr lang="en-IT" sz="2000" b="1">
                <a:solidFill>
                  <a:srgbClr val="E86D22"/>
                </a:solidFill>
                <a:latin typeface="Avenir Medium" panose="02000503020000020003" pitchFamily="2" charset="0"/>
              </a:rPr>
              <a:t>disposizione</a:t>
            </a:r>
            <a:r>
              <a:rPr lang="en-GB" sz="2000" b="1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2000" dirty="0">
                <a:latin typeface="Avenir Medium" panose="02000503020000020003" pitchFamily="2" charset="0"/>
              </a:rPr>
              <a:t>per </a:t>
            </a:r>
            <a:endParaRPr lang="en-IT" sz="2000">
              <a:latin typeface="Avenir Medium" panose="02000503020000020003" pitchFamily="2" charset="0"/>
            </a:endParaRPr>
          </a:p>
          <a:p>
            <a:pPr lvl="1">
              <a:spcBef>
                <a:spcPts val="1100"/>
              </a:spcBef>
              <a:buSzPct val="150000"/>
              <a:buFont typeface="Font di sistema regolare"/>
              <a:buChar char="-"/>
            </a:pPr>
            <a:r>
              <a:rPr lang="en-GB" sz="2000" dirty="0">
                <a:latin typeface="Avenir Medium" panose="02000503020000020003" pitchFamily="2" charset="0"/>
              </a:rPr>
              <a:t>c</a:t>
            </a:r>
            <a:r>
              <a:rPr lang="en-IT" sz="2000">
                <a:latin typeface="Avenir Medium" panose="02000503020000020003" pitchFamily="2" charset="0"/>
              </a:rPr>
              <a:t>ampagna seminari </a:t>
            </a:r>
            <a:r>
              <a:rPr lang="en-IT" sz="2000" dirty="0">
                <a:latin typeface="Avenir Medium" panose="02000503020000020003" pitchFamily="2" charset="0"/>
              </a:rPr>
              <a:t>nelle S</a:t>
            </a:r>
            <a:r>
              <a:rPr lang="en-GB" sz="2000" dirty="0">
                <a:latin typeface="Avenir Medium" panose="02000503020000020003" pitchFamily="2" charset="0"/>
              </a:rPr>
              <a:t>t</a:t>
            </a:r>
            <a:r>
              <a:rPr lang="en-IT" sz="2000" dirty="0">
                <a:latin typeface="Avenir Medium" panose="02000503020000020003" pitchFamily="2" charset="0"/>
              </a:rPr>
              <a:t>rutture </a:t>
            </a:r>
            <a:r>
              <a:rPr lang="en-IT" sz="2000">
                <a:latin typeface="Avenir Medium" panose="02000503020000020003" pitchFamily="2" charset="0"/>
              </a:rPr>
              <a:t>e </a:t>
            </a:r>
            <a:r>
              <a:rPr lang="en-GB" sz="2000" dirty="0">
                <a:latin typeface="Avenir Medium" panose="02000503020000020003" pitchFamily="2" charset="0"/>
              </a:rPr>
              <a:t>CSN</a:t>
            </a:r>
            <a:endParaRPr lang="en-IT" sz="2000" dirty="0">
              <a:latin typeface="Avenir Medium" panose="02000503020000020003" pitchFamily="2" charset="0"/>
            </a:endParaRPr>
          </a:p>
          <a:p>
            <a:pPr lvl="1">
              <a:spcBef>
                <a:spcPts val="1100"/>
              </a:spcBef>
              <a:buFont typeface="Font di sistema regolare"/>
              <a:buChar char="-"/>
            </a:pPr>
            <a:r>
              <a:rPr lang="en-IT" sz="2000" dirty="0">
                <a:latin typeface="Avenir Medium" panose="02000503020000020003" pitchFamily="2" charset="0"/>
              </a:rPr>
              <a:t>Corso </a:t>
            </a:r>
            <a:r>
              <a:rPr lang="en-IT" sz="2000">
                <a:latin typeface="Avenir Medium" panose="02000503020000020003" pitchFamily="2" charset="0"/>
              </a:rPr>
              <a:t>Nazionale </a:t>
            </a:r>
            <a:r>
              <a:rPr lang="en-GB" sz="2000" dirty="0" err="1">
                <a:latin typeface="Avenir Medium" panose="02000503020000020003" pitchFamily="2" charset="0"/>
              </a:rPr>
              <a:t>su</a:t>
            </a:r>
            <a:r>
              <a:rPr lang="en-GB" sz="2000" dirty="0">
                <a:latin typeface="Avenir Medium" panose="02000503020000020003" pitchFamily="2" charset="0"/>
              </a:rPr>
              <a:t> </a:t>
            </a:r>
            <a:r>
              <a:rPr lang="en-IT" sz="2000">
                <a:latin typeface="Avenir Medium" panose="02000503020000020003" pitchFamily="2" charset="0"/>
              </a:rPr>
              <a:t>PNSA </a:t>
            </a:r>
            <a:r>
              <a:rPr lang="en-IT" sz="2000" dirty="0">
                <a:latin typeface="Avenir Medium" panose="02000503020000020003" pitchFamily="2" charset="0"/>
              </a:rPr>
              <a:t>(primavera 2024)</a:t>
            </a:r>
          </a:p>
          <a:p>
            <a:pPr lvl="1">
              <a:spcBef>
                <a:spcPts val="1100"/>
              </a:spcBef>
              <a:buFont typeface="Font di sistema regolare"/>
              <a:buChar char="-"/>
            </a:pPr>
            <a:r>
              <a:rPr lang="en-GB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T</a:t>
            </a:r>
            <a:r>
              <a:rPr lang="en-IT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utorial sull’inserimento di </a:t>
            </a:r>
            <a:r>
              <a:rPr lang="en-IT" sz="2000">
                <a:highlight>
                  <a:srgbClr val="FFFF00"/>
                </a:highlight>
                <a:latin typeface="Avenir Medium" panose="02000503020000020003" pitchFamily="2" charset="0"/>
              </a:rPr>
              <a:t>Prodotti nell’archivio</a:t>
            </a:r>
            <a:r>
              <a:rPr lang="en-GB" sz="2000" dirty="0">
                <a:highlight>
                  <a:srgbClr val="FFFF00"/>
                </a:highlight>
                <a:latin typeface="Avenir Medium" panose="02000503020000020003" pitchFamily="2" charset="0"/>
                <a:sym typeface="Wingdings" pitchFamily="2" charset="2"/>
              </a:rPr>
              <a:t> Irene</a:t>
            </a:r>
            <a:endParaRPr lang="en-IT" sz="2000" dirty="0">
              <a:highlight>
                <a:srgbClr val="FFFF00"/>
              </a:highlight>
              <a:latin typeface="Avenir Medium" panose="02000503020000020003" pitchFamily="2" charset="0"/>
            </a:endParaRPr>
          </a:p>
          <a:p>
            <a:pPr lvl="1">
              <a:spcBef>
                <a:spcPts val="1100"/>
              </a:spcBef>
              <a:buFont typeface="Font di sistema regolare"/>
              <a:buChar char="-"/>
            </a:pPr>
            <a:r>
              <a:rPr lang="en-IT" sz="2000" dirty="0">
                <a:latin typeface="Avenir Medium" panose="02000503020000020003" pitchFamily="2" charset="0"/>
              </a:rPr>
              <a:t>Nuova pagina</a:t>
            </a:r>
            <a:r>
              <a:rPr lang="en-IT" sz="2000" dirty="0"/>
              <a:t> </a:t>
            </a:r>
            <a:r>
              <a:rPr lang="en-GB" sz="2000" dirty="0">
                <a:hlinkClick r:id="rId2"/>
              </a:rPr>
              <a:t>https://web.infn.it/openscience/</a:t>
            </a:r>
            <a:endParaRPr lang="en-GB" sz="2000" dirty="0"/>
          </a:p>
          <a:p>
            <a:pPr lvl="1">
              <a:spcBef>
                <a:spcPts val="1100"/>
              </a:spcBef>
              <a:buFont typeface="Font di sistema regolare"/>
              <a:buChar char="-"/>
            </a:pPr>
            <a:r>
              <a:rPr lang="en-IT" sz="2000" dirty="0">
                <a:latin typeface="Avenir Medium" panose="02000503020000020003" pitchFamily="2" charset="0"/>
              </a:rPr>
              <a:t>Semplice tutorial sull’utilizzo di openaccessrepository.it</a:t>
            </a:r>
            <a:r>
              <a:rPr lang="en-IT" sz="2000" dirty="0"/>
              <a:t> 	</a:t>
            </a:r>
            <a:r>
              <a:rPr lang="en-GB" sz="2000" b="0" i="0" u="sng" dirty="0">
                <a:effectLst/>
                <a:hlinkClick r:id="rId3"/>
              </a:rPr>
              <a:t>https://www.openaccessrepository.it/record/23574</a:t>
            </a:r>
            <a:endParaRPr lang="en-GB" sz="2000" b="0" i="0" u="sng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9249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3AEA-82E5-B88F-26AF-C9F4A9FDEF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5431" y="0"/>
            <a:ext cx="10515600" cy="1325563"/>
          </a:xfrm>
        </p:spPr>
        <p:txBody>
          <a:bodyPr>
            <a:normAutofit/>
          </a:bodyPr>
          <a:lstStyle/>
          <a:p>
            <a:r>
              <a:rPr lang="en-IT" sz="4000">
                <a:latin typeface="Avenir Medium" panose="02000503020000020003" pitchFamily="2" charset="0"/>
              </a:rPr>
              <a:t> </a:t>
            </a:r>
            <a:r>
              <a:rPr lang="en-IT" sz="3600">
                <a:solidFill>
                  <a:srgbClr val="011893"/>
                </a:solidFill>
                <a:latin typeface="Avenir Medium" panose="02000503020000020003" pitchFamily="2" charset="0"/>
              </a:rPr>
              <a:t>Conclusioni</a:t>
            </a:r>
            <a:r>
              <a:rPr lang="en-GB" sz="3600" dirty="0">
                <a:solidFill>
                  <a:srgbClr val="011893"/>
                </a:solidFill>
                <a:latin typeface="Avenir Medium" panose="02000503020000020003" pitchFamily="2" charset="0"/>
              </a:rPr>
              <a:t>/2</a:t>
            </a:r>
            <a:endParaRPr lang="en-IT" sz="4000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07F8-598D-F254-9B81-D471519E7F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2228" y="1027113"/>
            <a:ext cx="11071225" cy="5876925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Disciplinare</a:t>
            </a:r>
            <a:endParaRPr lang="en-GB" sz="2400" b="1" dirty="0">
              <a:solidFill>
                <a:srgbClr val="E86D22"/>
              </a:solidFill>
              <a:latin typeface="Avenir" panose="02000503020000020003" pitchFamily="2" charset="0"/>
            </a:endParaRP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GB" sz="1800" dirty="0" err="1">
                <a:latin typeface="Avenir Medium" panose="02000503020000020003" pitchFamily="2" charset="0"/>
              </a:rPr>
              <a:t>significativo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passo</a:t>
            </a:r>
            <a:r>
              <a:rPr lang="en-GB" sz="1800" dirty="0">
                <a:latin typeface="Avenir Medium" panose="02000503020000020003" pitchFamily="2" charset="0"/>
              </a:rPr>
              <a:t> avanti verso </a:t>
            </a:r>
            <a:r>
              <a:rPr lang="en-GB" sz="1800" dirty="0" err="1">
                <a:latin typeface="Avenir Medium" panose="02000503020000020003" pitchFamily="2" charset="0"/>
              </a:rPr>
              <a:t>implementazione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politiche</a:t>
            </a:r>
            <a:r>
              <a:rPr lang="en-GB" sz="1800" dirty="0">
                <a:latin typeface="Avenir Medium" panose="02000503020000020003" pitchFamily="2" charset="0"/>
              </a:rPr>
              <a:t> OS 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GB" sz="1800" dirty="0" err="1">
                <a:latin typeface="Avenir Medium" panose="02000503020000020003" pitchFamily="2" charset="0"/>
              </a:rPr>
              <a:t>minimo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impatto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su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Autori</a:t>
            </a:r>
            <a:r>
              <a:rPr lang="en-GB" sz="1800" dirty="0">
                <a:latin typeface="Avenir Medium" panose="02000503020000020003" pitchFamily="2" charset="0"/>
              </a:rPr>
              <a:t> e </a:t>
            </a:r>
            <a:r>
              <a:rPr lang="en-GB" sz="1800" dirty="0" err="1">
                <a:latin typeface="Avenir Medium" panose="02000503020000020003" pitchFamily="2" charset="0"/>
              </a:rPr>
              <a:t>su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Direzioni</a:t>
            </a:r>
            <a:endParaRPr lang="en-US" sz="2400" dirty="0">
              <a:latin typeface="Avenir Medium" panose="02000503020000020003" pitchFamily="2" charset="0"/>
            </a:endParaRPr>
          </a:p>
          <a:p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Costi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 </a:t>
            </a:r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delle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 </a:t>
            </a:r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pubblicazioni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: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 err="1">
                <a:latin typeface="Avenir Medium" panose="02000503020000020003" pitchFamily="2" charset="0"/>
              </a:rPr>
              <a:t>Fase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transitoria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che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dovrebbe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condurre</a:t>
            </a:r>
            <a:r>
              <a:rPr lang="en-US" sz="1800" dirty="0">
                <a:latin typeface="Avenir Medium" panose="02000503020000020003" pitchFamily="2" charset="0"/>
              </a:rPr>
              <a:t> a un </a:t>
            </a:r>
            <a:r>
              <a:rPr lang="en-US" sz="1800" dirty="0" err="1">
                <a:latin typeface="Avenir Medium" panose="02000503020000020003" pitchFamily="2" charset="0"/>
              </a:rPr>
              <a:t>mercato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meno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>
                <a:latin typeface="Avenir Medium" panose="02000503020000020003" pitchFamily="2" charset="0"/>
                <a:sym typeface="Arial"/>
              </a:rPr>
              <a:t>RIGIDO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>
                <a:latin typeface="Avenir Medium" panose="02000503020000020003" pitchFamily="2" charset="0"/>
              </a:rPr>
              <a:t>Solo </a:t>
            </a:r>
            <a:r>
              <a:rPr lang="en-US" sz="1800" dirty="0" err="1">
                <a:latin typeface="Avenir Medium" panose="02000503020000020003" pitchFamily="2" charset="0"/>
              </a:rPr>
              <a:t>l’accurato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monitoraggio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degli</a:t>
            </a:r>
            <a:r>
              <a:rPr lang="en-US" sz="1800" dirty="0">
                <a:latin typeface="Avenir Medium" panose="02000503020000020003" pitchFamily="2" charset="0"/>
              </a:rPr>
              <a:t> APC </a:t>
            </a:r>
            <a:r>
              <a:rPr lang="en-US" sz="1800" dirty="0" err="1">
                <a:latin typeface="Avenir Medium" panose="02000503020000020003" pitchFamily="2" charset="0"/>
              </a:rPr>
              <a:t>potrà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dirci</a:t>
            </a:r>
            <a:r>
              <a:rPr lang="en-US" sz="1800" dirty="0">
                <a:latin typeface="Avenir Medium" panose="02000503020000020003" pitchFamily="2" charset="0"/>
              </a:rPr>
              <a:t> se </a:t>
            </a:r>
            <a:r>
              <a:rPr lang="en-US" sz="1800" dirty="0" err="1">
                <a:latin typeface="Avenir Medium" panose="02000503020000020003" pitchFamily="2" charset="0"/>
              </a:rPr>
              <a:t>questo</a:t>
            </a:r>
            <a:r>
              <a:rPr lang="en-US" sz="1800" dirty="0">
                <a:latin typeface="Avenir Medium" panose="02000503020000020003" pitchFamily="2" charset="0"/>
              </a:rPr>
              <a:t>  </a:t>
            </a:r>
            <a:r>
              <a:rPr lang="en-US" sz="1800" dirty="0" err="1">
                <a:latin typeface="Avenir Medium" panose="02000503020000020003" pitchFamily="2" charset="0"/>
              </a:rPr>
              <a:t>si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sta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verificando</a:t>
            </a:r>
            <a:endParaRPr lang="en-US" sz="1800" dirty="0">
              <a:latin typeface="Avenir Medium" panose="02000503020000020003" pitchFamily="2" charset="0"/>
            </a:endParaRP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 err="1">
                <a:latin typeface="Avenir Medium" panose="02000503020000020003" pitchFamily="2" charset="0"/>
              </a:rPr>
              <a:t>Occorre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difendere</a:t>
            </a:r>
            <a:r>
              <a:rPr lang="en-US" sz="1800" dirty="0">
                <a:latin typeface="Avenir Medium" panose="02000503020000020003" pitchFamily="2" charset="0"/>
              </a:rPr>
              <a:t> il </a:t>
            </a:r>
            <a:r>
              <a:rPr lang="en-US" sz="1800" dirty="0" err="1">
                <a:latin typeface="Avenir Medium" panose="02000503020000020003" pitchFamily="2" charset="0"/>
              </a:rPr>
              <a:t>deposito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della</a:t>
            </a:r>
            <a:r>
              <a:rPr lang="en-US" sz="1800" dirty="0">
                <a:latin typeface="Avenir Medium" panose="02000503020000020003" pitchFamily="2" charset="0"/>
              </a:rPr>
              <a:t> AAM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 err="1">
                <a:latin typeface="Avenir Medium" panose="02000503020000020003" pitchFamily="2" charset="0"/>
              </a:rPr>
              <a:t>Opportuno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prepararsi</a:t>
            </a:r>
            <a:r>
              <a:rPr lang="en-US" sz="1800" dirty="0">
                <a:latin typeface="Avenir Medium" panose="02000503020000020003" pitchFamily="2" charset="0"/>
              </a:rPr>
              <a:t> per il Diamond OA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 err="1">
                <a:latin typeface="Avenir Medium" panose="02000503020000020003" pitchFamily="2" charset="0"/>
              </a:rPr>
              <a:t>L’autore</a:t>
            </a:r>
            <a:r>
              <a:rPr lang="en-US" sz="1800" dirty="0">
                <a:latin typeface="Avenir Medium" panose="02000503020000020003" pitchFamily="2" charset="0"/>
              </a:rPr>
              <a:t> : </a:t>
            </a:r>
            <a:r>
              <a:rPr lang="en-US" sz="1800" dirty="0" err="1">
                <a:latin typeface="Avenir Medium" panose="02000503020000020003" pitchFamily="2" charset="0"/>
              </a:rPr>
              <a:t>essere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parte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attiva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nello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scegliere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consapevolmente</a:t>
            </a:r>
            <a:endParaRPr lang="en-US" sz="1800" dirty="0">
              <a:latin typeface="Avenir Medium" panose="02000503020000020003" pitchFamily="2" charset="0"/>
            </a:endParaRP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 err="1">
                <a:latin typeface="Avenir Medium" panose="02000503020000020003" pitchFamily="2" charset="0"/>
              </a:rPr>
              <a:t>Svincolo</a:t>
            </a:r>
            <a:r>
              <a:rPr lang="en-US" sz="1800" dirty="0">
                <a:latin typeface="Avenir Medium" panose="02000503020000020003" pitchFamily="2" charset="0"/>
              </a:rPr>
              <a:t> da </a:t>
            </a:r>
            <a:r>
              <a:rPr lang="en-US" sz="1800" dirty="0" err="1">
                <a:latin typeface="Avenir Medium" panose="02000503020000020003" pitchFamily="2" charset="0"/>
              </a:rPr>
              <a:t>Università</a:t>
            </a:r>
            <a:r>
              <a:rPr lang="en-US" sz="1800" dirty="0">
                <a:latin typeface="Avenir Medium" panose="02000503020000020003" pitchFamily="2" charset="0"/>
              </a:rPr>
              <a:t> per </a:t>
            </a:r>
            <a:r>
              <a:rPr lang="en-US" sz="1800" dirty="0" err="1">
                <a:latin typeface="Avenir Medium" panose="02000503020000020003" pitchFamily="2" charset="0"/>
              </a:rPr>
              <a:t>contratti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paga</a:t>
            </a:r>
            <a:r>
              <a:rPr lang="en-US" sz="1800" dirty="0">
                <a:latin typeface="Avenir Medium" panose="02000503020000020003" pitchFamily="2" charset="0"/>
              </a:rPr>
              <a:t>-per-</a:t>
            </a:r>
            <a:r>
              <a:rPr lang="en-US" sz="1800" dirty="0" err="1">
                <a:latin typeface="Avenir Medium" panose="02000503020000020003" pitchFamily="2" charset="0"/>
              </a:rPr>
              <a:t>pubblicare</a:t>
            </a:r>
            <a:r>
              <a:rPr lang="en-US" sz="1800" dirty="0">
                <a:latin typeface="Avenir Medium" panose="02000503020000020003" pitchFamily="2" charset="0"/>
              </a:rPr>
              <a:t> – in </a:t>
            </a:r>
            <a:r>
              <a:rPr lang="en-US" sz="1800" dirty="0" err="1">
                <a:latin typeface="Avenir Medium" panose="02000503020000020003" pitchFamily="2" charset="0"/>
              </a:rPr>
              <a:t>corso</a:t>
            </a:r>
            <a:endParaRPr lang="en-US" sz="1800" dirty="0">
              <a:latin typeface="Avenir Medium" panose="02000503020000020003" pitchFamily="2" charset="0"/>
            </a:endParaRPr>
          </a:p>
          <a:p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PNSA e </a:t>
            </a:r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importanza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 di fare Network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US" sz="1800" dirty="0">
                <a:latin typeface="Avenir Medium" panose="02000503020000020003" pitchFamily="2" charset="0"/>
              </a:rPr>
              <a:t>INFN : </a:t>
            </a:r>
            <a:r>
              <a:rPr lang="en-US" sz="1800" dirty="0" err="1">
                <a:latin typeface="Avenir Medium" panose="02000503020000020003" pitchFamily="2" charset="0"/>
              </a:rPr>
              <a:t>parte</a:t>
            </a:r>
            <a:r>
              <a:rPr lang="en-US" sz="1800" dirty="0">
                <a:latin typeface="Avenir Medium" panose="02000503020000020003" pitchFamily="2" charset="0"/>
              </a:rPr>
              <a:t> </a:t>
            </a:r>
            <a:r>
              <a:rPr lang="en-US" sz="1800" dirty="0" err="1">
                <a:latin typeface="Avenir Medium" panose="02000503020000020003" pitchFamily="2" charset="0"/>
              </a:rPr>
              <a:t>coordinante</a:t>
            </a:r>
            <a:r>
              <a:rPr lang="en-US" sz="1800" dirty="0">
                <a:latin typeface="Avenir Medium" panose="02000503020000020003" pitchFamily="2" charset="0"/>
              </a:rPr>
              <a:t> del Gruppo </a:t>
            </a:r>
            <a:r>
              <a:rPr lang="en-US" sz="1800" dirty="0" err="1">
                <a:latin typeface="Avenir Medium" panose="02000503020000020003" pitchFamily="2" charset="0"/>
              </a:rPr>
              <a:t>Lavoro</a:t>
            </a:r>
            <a:r>
              <a:rPr lang="en-US" sz="1800" dirty="0">
                <a:latin typeface="Avenir Medium" panose="02000503020000020003" pitchFamily="2" charset="0"/>
              </a:rPr>
              <a:t> Open Science </a:t>
            </a:r>
            <a:r>
              <a:rPr lang="en-US" sz="1800" dirty="0" err="1">
                <a:latin typeface="Avenir Medium" panose="02000503020000020003" pitchFamily="2" charset="0"/>
              </a:rPr>
              <a:t>CoPER</a:t>
            </a:r>
            <a:r>
              <a:rPr lang="en-US" sz="1800" dirty="0">
                <a:latin typeface="Avenir Medium" panose="02000503020000020003" pitchFamily="2" charset="0"/>
              </a:rPr>
              <a:t>, in </a:t>
            </a:r>
            <a:r>
              <a:rPr lang="en-US" sz="1800" dirty="0" err="1">
                <a:latin typeface="Avenir Medium" panose="02000503020000020003" pitchFamily="2" charset="0"/>
              </a:rPr>
              <a:t>sinergia</a:t>
            </a:r>
            <a:r>
              <a:rPr lang="en-US" sz="1800" dirty="0">
                <a:latin typeface="Avenir Medium" panose="02000503020000020003" pitchFamily="2" charset="0"/>
              </a:rPr>
              <a:t> con CRUI</a:t>
            </a:r>
          </a:p>
          <a:p>
            <a:pPr lvl="2">
              <a:spcBef>
                <a:spcPts val="800"/>
              </a:spcBef>
              <a:buFont typeface="Font di sistema regolare"/>
              <a:buChar char="-"/>
            </a:pPr>
            <a:r>
              <a:rPr lang="en-GB" sz="1800" dirty="0" err="1">
                <a:latin typeface="Avenir Medium" panose="02000503020000020003" pitchFamily="2" charset="0"/>
              </a:rPr>
              <a:t>Cruciale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connessione</a:t>
            </a:r>
            <a:r>
              <a:rPr lang="en-GB" sz="1800" dirty="0">
                <a:latin typeface="Avenir Medium" panose="02000503020000020003" pitchFamily="2" charset="0"/>
              </a:rPr>
              <a:t> con COARA (</a:t>
            </a:r>
            <a:r>
              <a:rPr lang="en-GB" sz="1800" dirty="0" err="1">
                <a:latin typeface="Avenir Medium" panose="02000503020000020003" pitchFamily="2" charset="0"/>
              </a:rPr>
              <a:t>Valutazione</a:t>
            </a:r>
            <a:r>
              <a:rPr lang="en-GB" sz="1800" dirty="0">
                <a:latin typeface="Avenir Medium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0989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E4A4E59-4FBA-5577-CD04-EA69F3FCB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1" t="69178" r="15233" b="18910"/>
          <a:stretch/>
        </p:blipFill>
        <p:spPr>
          <a:xfrm>
            <a:off x="489610" y="2565681"/>
            <a:ext cx="9994872" cy="154665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FF3E72-B646-71A4-09F8-B9B45552BD7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4661" t="2397" r="15233" b="68264"/>
          <a:stretch/>
        </p:blipFill>
        <p:spPr>
          <a:xfrm>
            <a:off x="-1" y="0"/>
            <a:ext cx="6361059" cy="24241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D907B-06E5-4194-F263-88F37BA58D01}"/>
              </a:ext>
            </a:extLst>
          </p:cNvPr>
          <p:cNvSpPr txBox="1"/>
          <p:nvPr/>
        </p:nvSpPr>
        <p:spPr>
          <a:xfrm>
            <a:off x="1274608" y="98071"/>
            <a:ext cx="455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home.infn.it</a:t>
            </a:r>
            <a:r>
              <a:rPr lang="en-GB" dirty="0"/>
              <a:t>/</a:t>
            </a:r>
            <a:r>
              <a:rPr lang="en-GB" dirty="0" err="1"/>
              <a:t>conper</a:t>
            </a:r>
            <a:r>
              <a:rPr lang="en-GB" dirty="0"/>
              <a:t>/</a:t>
            </a:r>
            <a:r>
              <a:rPr lang="en-GB" dirty="0" err="1"/>
              <a:t>openscience.html</a:t>
            </a:r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7609A-2BF5-4905-5A2E-5547DA52233D}"/>
              </a:ext>
            </a:extLst>
          </p:cNvPr>
          <p:cNvSpPr txBox="1"/>
          <p:nvPr/>
        </p:nvSpPr>
        <p:spPr>
          <a:xfrm rot="1166692">
            <a:off x="6948851" y="1916146"/>
            <a:ext cx="4931158" cy="141577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PRIMO CONVEGNO</a:t>
            </a:r>
          </a:p>
          <a:p>
            <a:pPr algn="ctr"/>
            <a:r>
              <a:rPr lang="en-IT" b="1" dirty="0"/>
              <a:t>CNR, Roma</a:t>
            </a:r>
          </a:p>
          <a:p>
            <a:pPr algn="ctr"/>
            <a:r>
              <a:rPr lang="en-IT" b="1" dirty="0"/>
              <a:t>6-7 dicembre 2022</a:t>
            </a:r>
          </a:p>
          <a:p>
            <a:pPr algn="ctr"/>
            <a:r>
              <a:rPr lang="en-GB" sz="1400" b="1" dirty="0">
                <a:solidFill>
                  <a:srgbClr val="0099CC"/>
                </a:solidFill>
                <a:latin typeface="Roboto Light" panose="020F0302020204030204" pitchFamily="34" charset="0"/>
                <a:hlinkClick r:id="rId4"/>
              </a:rPr>
              <a:t>https://agenda.infn.it/e/ConvegnoOpenscienceCoPER2022</a:t>
            </a:r>
            <a:endParaRPr lang="en-GB" sz="1400" b="1" dirty="0">
              <a:solidFill>
                <a:srgbClr val="555555"/>
              </a:solidFill>
              <a:latin typeface="Roboto Light" panose="020F0302020204030204" pitchFamily="34" charset="0"/>
            </a:endParaRPr>
          </a:p>
          <a:p>
            <a:pPr algn="ctr"/>
            <a:endParaRPr lang="en-IT" b="1" dirty="0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3BC123F-9686-99C5-C9F6-EC931551535C}"/>
              </a:ext>
            </a:extLst>
          </p:cNvPr>
          <p:cNvSpPr/>
          <p:nvPr/>
        </p:nvSpPr>
        <p:spPr>
          <a:xfrm>
            <a:off x="2890026" y="342079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FD83C1-081C-0650-4B16-AACEA4976F01}"/>
              </a:ext>
            </a:extLst>
          </p:cNvPr>
          <p:cNvSpPr txBox="1"/>
          <p:nvPr/>
        </p:nvSpPr>
        <p:spPr>
          <a:xfrm>
            <a:off x="3981471" y="3127267"/>
            <a:ext cx="3693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Programma di lavoro basato sul PNSA</a:t>
            </a:r>
          </a:p>
          <a:p>
            <a:r>
              <a:rPr lang="en-IT" dirty="0">
                <a:highlight>
                  <a:srgbClr val="FFFF00"/>
                </a:highlight>
              </a:rPr>
              <a:t> e </a:t>
            </a:r>
          </a:p>
          <a:p>
            <a:r>
              <a:rPr lang="en-GB" dirty="0">
                <a:highlight>
                  <a:srgbClr val="FFFF00"/>
                </a:highlight>
              </a:rPr>
              <a:t>L</a:t>
            </a:r>
            <a:r>
              <a:rPr lang="en-IT" dirty="0">
                <a:highlight>
                  <a:srgbClr val="FFFF00"/>
                </a:highlight>
              </a:rPr>
              <a:t>inee guida monitoring APC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B345E-B9F0-CA68-F1CC-5F5EEDC4F7B3}"/>
              </a:ext>
            </a:extLst>
          </p:cNvPr>
          <p:cNvSpPr txBox="1"/>
          <p:nvPr/>
        </p:nvSpPr>
        <p:spPr>
          <a:xfrm rot="20918807">
            <a:off x="7696835" y="4567692"/>
            <a:ext cx="3307316" cy="120032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Censimento dei rappresentanti</a:t>
            </a:r>
          </a:p>
          <a:p>
            <a:pPr algn="ctr"/>
            <a:r>
              <a:rPr lang="en-GB" b="1" dirty="0"/>
              <a:t>O</a:t>
            </a:r>
            <a:r>
              <a:rPr lang="en-IT" b="1" dirty="0"/>
              <a:t>penscience degli EPR</a:t>
            </a:r>
          </a:p>
          <a:p>
            <a:pPr algn="ctr"/>
            <a:r>
              <a:rPr lang="en-GB" b="1" dirty="0" err="1"/>
              <a:t>lista</a:t>
            </a:r>
            <a:r>
              <a:rPr lang="en-GB" b="1" dirty="0"/>
              <a:t> e</a:t>
            </a:r>
            <a:r>
              <a:rPr lang="en-IT" b="1" dirty="0"/>
              <a:t>mail</a:t>
            </a:r>
          </a:p>
          <a:p>
            <a:pPr algn="ctr"/>
            <a:r>
              <a:rPr lang="en-GB" b="1" dirty="0">
                <a:hlinkClick r:id="rId5"/>
              </a:rPr>
              <a:t>c</a:t>
            </a:r>
            <a:r>
              <a:rPr lang="en-IT" b="1" dirty="0">
                <a:hlinkClick r:id="rId5"/>
              </a:rPr>
              <a:t>onper.openscience@lists.infn.it</a:t>
            </a:r>
            <a:endParaRPr lang="en-IT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F8B20-1554-20AE-A4FF-0A2E570ECCE2}"/>
              </a:ext>
            </a:extLst>
          </p:cNvPr>
          <p:cNvSpPr txBox="1"/>
          <p:nvPr/>
        </p:nvSpPr>
        <p:spPr>
          <a:xfrm rot="20183751">
            <a:off x="172593" y="5011979"/>
            <a:ext cx="3502562" cy="523220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Co-coordinatori </a:t>
            </a:r>
          </a:p>
          <a:p>
            <a:pPr algn="ctr"/>
            <a:r>
              <a:rPr lang="en-IT" sz="1400" dirty="0"/>
              <a:t>Bianco (INFN), Chiodetti (INGV), Locati (INGV)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D11EE-348D-20C6-0CBA-0AC7F081F253}"/>
              </a:ext>
            </a:extLst>
          </p:cNvPr>
          <p:cNvSpPr txBox="1"/>
          <p:nvPr/>
        </p:nvSpPr>
        <p:spPr>
          <a:xfrm rot="614943">
            <a:off x="3623106" y="4455428"/>
            <a:ext cx="388971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/>
              <a:t>Sinergia con Osservatorio OS della CRUI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12192-F646-53E7-1EF7-11A58084AA7E}"/>
              </a:ext>
            </a:extLst>
          </p:cNvPr>
          <p:cNvSpPr txBox="1"/>
          <p:nvPr/>
        </p:nvSpPr>
        <p:spPr>
          <a:xfrm>
            <a:off x="3411500" y="565473"/>
            <a:ext cx="651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/>
              <a:t>Gruppo di lavoro Openscience della CoPER</a:t>
            </a:r>
          </a:p>
        </p:txBody>
      </p:sp>
    </p:spTree>
    <p:extLst>
      <p:ext uri="{BB962C8B-B14F-4D97-AF65-F5344CB8AC3E}">
        <p14:creationId xmlns:p14="http://schemas.microsoft.com/office/powerpoint/2010/main" val="180233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BF54D6-61DC-9808-6C48-13772BEF5F86}"/>
              </a:ext>
            </a:extLst>
          </p:cNvPr>
          <p:cNvSpPr txBox="1"/>
          <p:nvPr/>
        </p:nvSpPr>
        <p:spPr>
          <a:xfrm rot="5400000">
            <a:off x="-1637756" y="4428450"/>
            <a:ext cx="355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testi estratti da Delibera 16717. Enfasi colore aggiunta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A4FF9EE-F98B-0DD4-A39B-B24790B0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94" y="79578"/>
            <a:ext cx="8356408" cy="438028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EBE21A8-715A-BAB7-09EA-972500D9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69" y="4566949"/>
            <a:ext cx="8904259" cy="1686600"/>
          </a:xfrm>
          <a:prstGeom prst="rect">
            <a:avLst/>
          </a:prstGeom>
        </p:spPr>
      </p:pic>
      <p:sp>
        <p:nvSpPr>
          <p:cNvPr id="2" name="CasellaDiTesto 1">
            <a:hlinkClick r:id="rId5"/>
            <a:extLst>
              <a:ext uri="{FF2B5EF4-FFF2-40B4-BE49-F238E27FC236}">
                <a16:creationId xmlns:a16="http://schemas.microsoft.com/office/drawing/2014/main" id="{0001CA7F-605E-C700-0F58-1B526F0A98B7}"/>
              </a:ext>
            </a:extLst>
          </p:cNvPr>
          <p:cNvSpPr txBox="1"/>
          <p:nvPr/>
        </p:nvSpPr>
        <p:spPr>
          <a:xfrm>
            <a:off x="7940115" y="5992576"/>
            <a:ext cx="521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hlinkClick r:id="rId5"/>
              </a:rPr>
              <a:t>https://www.openaccessrepository.it/record/143269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3871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DA1141F-B757-0423-4359-B81AA405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5F9AC56-FD11-7E06-5AB4-6C07B2C0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0E62F-7E07-B446-9911-5D8BEE4034CC}" type="slidenum">
              <a:rPr lang="it-IT" smtClean="0"/>
              <a:t>40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7DD7693-57F1-1239-2A54-6C35C47E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4279151"/>
            <a:ext cx="3487248" cy="147212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4250F2-79A4-C447-6419-AEBCC5C039D1}"/>
              </a:ext>
            </a:extLst>
          </p:cNvPr>
          <p:cNvSpPr txBox="1"/>
          <p:nvPr/>
        </p:nvSpPr>
        <p:spPr>
          <a:xfrm>
            <a:off x="2070990" y="798762"/>
            <a:ext cx="983244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it-IT" dirty="0">
                <a:solidFill>
                  <a:srgbClr val="0F0E54"/>
                </a:solidFill>
                <a:latin typeface="Avenir Book" panose="02000503020000020003" pitchFamily="2" charset="0"/>
              </a:rPr>
              <a:t>Riconoscere la diversità dei contributi e delle carriere nella ricerca in conformità con le esigenze e la natura della ricerca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it-IT" dirty="0">
                <a:solidFill>
                  <a:srgbClr val="0F0E54"/>
                </a:solidFill>
                <a:latin typeface="Avenir Book" panose="02000503020000020003" pitchFamily="2" charset="0"/>
              </a:rPr>
              <a:t>Basare la valutazione della ricerca principalmente sulla valutazione qualitativa per la quale la revisione tra pari è centrale, supportata da un uso responsabile di indicatori quantitativi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it-IT" dirty="0">
                <a:solidFill>
                  <a:srgbClr val="0F0E54"/>
                </a:solidFill>
                <a:latin typeface="Avenir Book" panose="02000503020000020003" pitchFamily="2" charset="0"/>
              </a:rPr>
              <a:t> Abbandonare gli usi inappropriati nella valutazione della ricerca di metriche basate su riviste e pubblicazioni, in particolare usi inappropriati di Journal Impact </a:t>
            </a:r>
            <a:r>
              <a:rPr lang="it-IT" dirty="0" err="1">
                <a:solidFill>
                  <a:srgbClr val="0F0E54"/>
                </a:solidFill>
                <a:latin typeface="Avenir Book" panose="02000503020000020003" pitchFamily="2" charset="0"/>
              </a:rPr>
              <a:t>Factor</a:t>
            </a:r>
            <a:r>
              <a:rPr lang="it-IT" dirty="0">
                <a:solidFill>
                  <a:srgbClr val="0F0E54"/>
                </a:solidFill>
                <a:latin typeface="Avenir Book" panose="02000503020000020003" pitchFamily="2" charset="0"/>
              </a:rPr>
              <a:t> (JIF) e h-index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it-IT" dirty="0">
                <a:solidFill>
                  <a:srgbClr val="0F0E54"/>
                </a:solidFill>
                <a:latin typeface="Avenir Book" panose="02000503020000020003" pitchFamily="2" charset="0"/>
              </a:rPr>
              <a:t> Evitare l'uso delle graduatorie degli organismi di ricerca nella valutazione della ricerca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7FA797B-FFA2-CE70-903C-3C9102E89F88}"/>
              </a:ext>
            </a:extLst>
          </p:cNvPr>
          <p:cNvSpPr txBox="1"/>
          <p:nvPr/>
        </p:nvSpPr>
        <p:spPr>
          <a:xfrm rot="16200000">
            <a:off x="-514219" y="2962242"/>
            <a:ext cx="2005677" cy="400110"/>
          </a:xfrm>
          <a:prstGeom prst="rect">
            <a:avLst/>
          </a:prstGeom>
          <a:noFill/>
          <a:ln>
            <a:solidFill>
              <a:srgbClr val="29238F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libera traduzione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E01838-BBD3-5000-A8B0-2E701D01B35F}"/>
              </a:ext>
            </a:extLst>
          </p:cNvPr>
          <p:cNvSpPr txBox="1"/>
          <p:nvPr/>
        </p:nvSpPr>
        <p:spPr>
          <a:xfrm>
            <a:off x="2768226" y="245924"/>
            <a:ext cx="682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Coalition</a:t>
            </a: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 for </a:t>
            </a:r>
            <a:r>
              <a:rPr lang="it-IT" sz="24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Advancing</a:t>
            </a: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 </a:t>
            </a:r>
            <a:r>
              <a:rPr lang="it-IT" sz="24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Research</a:t>
            </a:r>
            <a:r>
              <a:rPr lang="it-IT" sz="2400" b="1" dirty="0">
                <a:solidFill>
                  <a:srgbClr val="011893"/>
                </a:solidFill>
                <a:latin typeface="Avenir Black" panose="02000503020000020003" pitchFamily="2" charset="0"/>
              </a:rPr>
              <a:t> </a:t>
            </a:r>
            <a:r>
              <a:rPr lang="it-IT" sz="24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Assessment</a:t>
            </a:r>
            <a:endParaRPr lang="it-IT" sz="2400" b="1" dirty="0">
              <a:solidFill>
                <a:srgbClr val="011893"/>
              </a:solidFill>
              <a:latin typeface="Avenir Black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1F571E-31DE-1C65-2048-737833A9EB38}"/>
              </a:ext>
            </a:extLst>
          </p:cNvPr>
          <p:cNvSpPr txBox="1"/>
          <p:nvPr/>
        </p:nvSpPr>
        <p:spPr>
          <a:xfrm>
            <a:off x="9423774" y="317875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coara.eu</a:t>
            </a:r>
            <a:r>
              <a:rPr lang="it-IT" dirty="0"/>
              <a:t>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A82090-80AA-923F-8568-72798F245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190" y="3821596"/>
            <a:ext cx="4192480" cy="14721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4EA78C7-23CD-AA10-0E4F-D6E2DBD6B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014" y="4481011"/>
            <a:ext cx="3659421" cy="16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1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D9CA5-03EC-1603-AD5F-5DF7A0C5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2103437"/>
            <a:ext cx="7824537" cy="1325563"/>
          </a:xfrm>
        </p:spPr>
        <p:txBody>
          <a:bodyPr>
            <a:normAutofit/>
          </a:bodyPr>
          <a:lstStyle/>
          <a:p>
            <a:r>
              <a:rPr lang="it-IT" sz="4000" dirty="0">
                <a:sym typeface="Wingdings" pitchFamily="2" charset="2"/>
              </a:rPr>
              <a:t> Irene Piergentili su INFN OAR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151501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AF68-24E4-72BB-EAC1-A34F0768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074" y="2947904"/>
            <a:ext cx="3541295" cy="1325563"/>
          </a:xfrm>
        </p:spPr>
        <p:txBody>
          <a:bodyPr/>
          <a:lstStyle/>
          <a:p>
            <a:r>
              <a:rPr lang="it-IT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47640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0A94CAC-BF7B-92A4-83D7-97F85EFB8FAC}"/>
              </a:ext>
            </a:extLst>
          </p:cNvPr>
          <p:cNvSpPr txBox="1">
            <a:spLocks/>
          </p:cNvSpPr>
          <p:nvPr/>
        </p:nvSpPr>
        <p:spPr>
          <a:xfrm>
            <a:off x="300789" y="176463"/>
            <a:ext cx="11265569" cy="6192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it-IT" sz="2000" dirty="0">
                <a:solidFill>
                  <a:srgbClr val="000000"/>
                </a:solidFill>
                <a:latin typeface="Avenir Medium" panose="02000503020000020003" pitchFamily="2" charset="0"/>
              </a:rPr>
              <a:t>Art.6 - I DATI DELLA RICERCA NELL’ ARCHIVIO ISTITUZIONALE</a:t>
            </a:r>
            <a:endParaRPr lang="en-GB" sz="2000" dirty="0">
              <a:latin typeface="Avenir Medium" panose="02000503020000020003" pitchFamily="2" charset="0"/>
            </a:endParaRPr>
          </a:p>
          <a:p>
            <a:pPr marL="0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Medium" panose="02000503020000020003" pitchFamily="2" charset="0"/>
              </a:rPr>
              <a:t>6.1 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I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Dati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della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ricerca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sono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Prodotti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>
                <a:latin typeface="Avenir" panose="02000503020000020003" pitchFamily="2" charset="0"/>
              </a:rPr>
              <a:t>e come </a:t>
            </a:r>
            <a:r>
              <a:rPr lang="en-GB" sz="1800" dirty="0" err="1">
                <a:latin typeface="Avenir" panose="02000503020000020003" pitchFamily="2" charset="0"/>
              </a:rPr>
              <a:t>tali</a:t>
            </a:r>
            <a:r>
              <a:rPr lang="en-GB" sz="1800" dirty="0">
                <a:latin typeface="Avenir" panose="02000503020000020003" pitchFamily="2" charset="0"/>
              </a:rPr>
              <a:t> il </a:t>
            </a:r>
            <a:r>
              <a:rPr lang="en-GB" sz="1800" dirty="0" err="1">
                <a:latin typeface="Avenir" panose="02000503020000020003" pitchFamily="2" charset="0"/>
              </a:rPr>
              <a:t>loro</a:t>
            </a:r>
            <a:r>
              <a:rPr lang="en-GB" sz="1800" dirty="0">
                <a:latin typeface="Avenir" panose="02000503020000020003" pitchFamily="2" charset="0"/>
              </a:rPr>
              <a:t> </a:t>
            </a:r>
            <a:r>
              <a:rPr lang="en-GB" sz="1800" dirty="0" err="1">
                <a:latin typeface="Avenir" panose="02000503020000020003" pitchFamily="2" charset="0"/>
              </a:rPr>
              <a:t>deposito</a:t>
            </a:r>
            <a:r>
              <a:rPr lang="en-GB" sz="1800" dirty="0">
                <a:latin typeface="Avenir" panose="02000503020000020003" pitchFamily="2" charset="0"/>
              </a:rPr>
              <a:t> e la </a:t>
            </a:r>
            <a:r>
              <a:rPr lang="en-GB" sz="1800" dirty="0" err="1">
                <a:latin typeface="Avenir" panose="02000503020000020003" pitchFamily="2" charset="0"/>
              </a:rPr>
              <a:t>loro</a:t>
            </a:r>
            <a:r>
              <a:rPr lang="en-GB" sz="1800" dirty="0">
                <a:latin typeface="Avenir" panose="02000503020000020003" pitchFamily="2" charset="0"/>
              </a:rPr>
              <a:t> </a:t>
            </a:r>
            <a:r>
              <a:rPr lang="en-GB" sz="1800" dirty="0" err="1">
                <a:latin typeface="Avenir" panose="02000503020000020003" pitchFamily="2" charset="0"/>
              </a:rPr>
              <a:t>pubblicazione</a:t>
            </a:r>
            <a:r>
              <a:rPr lang="en-GB" sz="1800" dirty="0">
                <a:latin typeface="Avenir" panose="02000503020000020003" pitchFamily="2" charset="0"/>
              </a:rPr>
              <a:t> </a:t>
            </a:r>
            <a:r>
              <a:rPr lang="en-GB" sz="1800" dirty="0" err="1">
                <a:latin typeface="Avenir" panose="02000503020000020003" pitchFamily="2" charset="0"/>
              </a:rPr>
              <a:t>seguono</a:t>
            </a:r>
            <a:r>
              <a:rPr lang="en-GB" sz="1800" dirty="0">
                <a:latin typeface="Avenir" panose="02000503020000020003" pitchFamily="2" charset="0"/>
              </a:rPr>
              <a:t> le </a:t>
            </a:r>
            <a:r>
              <a:rPr lang="en-GB" sz="1800" dirty="0" err="1">
                <a:latin typeface="Avenir" panose="02000503020000020003" pitchFamily="2" charset="0"/>
              </a:rPr>
              <a:t>modalita</a:t>
            </a:r>
            <a:r>
              <a:rPr lang="en-GB" sz="1800" dirty="0">
                <a:latin typeface="Avenir" panose="02000503020000020003" pitchFamily="2" charset="0"/>
              </a:rPr>
              <a:t>̀ </a:t>
            </a:r>
            <a:r>
              <a:rPr lang="en-GB" sz="1800" dirty="0" err="1">
                <a:latin typeface="Avenir" panose="02000503020000020003" pitchFamily="2" charset="0"/>
              </a:rPr>
              <a:t>previste</a:t>
            </a:r>
            <a:r>
              <a:rPr lang="en-GB" sz="1800" dirty="0">
                <a:latin typeface="Avenir" panose="02000503020000020003" pitchFamily="2" charset="0"/>
              </a:rPr>
              <a:t> </a:t>
            </a:r>
            <a:r>
              <a:rPr lang="en-GB" sz="1800" dirty="0" err="1">
                <a:latin typeface="Avenir" panose="02000503020000020003" pitchFamily="2" charset="0"/>
              </a:rPr>
              <a:t>nell’articolo</a:t>
            </a:r>
            <a:r>
              <a:rPr lang="en-GB" sz="1800" dirty="0">
                <a:latin typeface="Avenir" panose="02000503020000020003" pitchFamily="2" charset="0"/>
              </a:rPr>
              <a:t> 5.1 e ss.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</a:p>
          <a:p>
            <a:pPr marL="0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Medium" panose="02000503020000020003" pitchFamily="2" charset="0"/>
              </a:rPr>
              <a:t>6.2 </a:t>
            </a:r>
            <a:r>
              <a:rPr lang="en-GB" sz="1800" dirty="0">
                <a:latin typeface="Calibri" panose="020F0502020204030204" pitchFamily="34" charset="0"/>
              </a:rPr>
              <a:t> </a:t>
            </a:r>
            <a:r>
              <a:rPr lang="en-GB" sz="1800" dirty="0">
                <a:latin typeface="Avenir Book" panose="02000503020000020003" pitchFamily="2" charset="0"/>
              </a:rPr>
              <a:t>Nel rispetto </a:t>
            </a:r>
            <a:r>
              <a:rPr lang="en-GB" sz="1800" dirty="0" err="1">
                <a:latin typeface="Avenir Book" panose="02000503020000020003" pitchFamily="2" charset="0"/>
              </a:rPr>
              <a:t>della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vigente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normativa</a:t>
            </a:r>
            <a:r>
              <a:rPr lang="en-GB" sz="1800" dirty="0">
                <a:latin typeface="Avenir Book" panose="02000503020000020003" pitchFamily="2" charset="0"/>
              </a:rPr>
              <a:t> in </a:t>
            </a:r>
            <a:r>
              <a:rPr lang="en-GB" sz="1800" dirty="0" err="1">
                <a:latin typeface="Avenir Book" panose="02000503020000020003" pitchFamily="2" charset="0"/>
              </a:rPr>
              <a:t>materia</a:t>
            </a:r>
            <a:r>
              <a:rPr lang="en-GB" sz="1800" dirty="0">
                <a:latin typeface="Avenir Book" panose="02000503020000020003" pitchFamily="2" charset="0"/>
              </a:rPr>
              <a:t> di </a:t>
            </a:r>
            <a:r>
              <a:rPr lang="en-GB" sz="1800" dirty="0" err="1">
                <a:latin typeface="Avenir Book" panose="02000503020000020003" pitchFamily="2" charset="0"/>
              </a:rPr>
              <a:t>protezione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dati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personali</a:t>
            </a:r>
            <a:r>
              <a:rPr lang="en-GB" sz="1800" dirty="0">
                <a:latin typeface="Avenir Book" panose="02000503020000020003" pitchFamily="2" charset="0"/>
              </a:rPr>
              <a:t> e di </a:t>
            </a:r>
            <a:r>
              <a:rPr lang="en-GB" sz="1800" dirty="0" err="1">
                <a:latin typeface="Avenir Book" panose="02000503020000020003" pitchFamily="2" charset="0"/>
              </a:rPr>
              <a:t>proprietà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intellettuale</a:t>
            </a:r>
            <a:r>
              <a:rPr lang="en-GB" sz="1800" dirty="0">
                <a:latin typeface="Avenir Book" panose="02000503020000020003" pitchFamily="2" charset="0"/>
              </a:rPr>
              <a:t>, […]e </a:t>
            </a:r>
            <a:r>
              <a:rPr lang="en-GB" sz="1800" dirty="0" err="1">
                <a:latin typeface="Avenir Book" panose="02000503020000020003" pitchFamily="2" charset="0"/>
              </a:rPr>
              <a:t>fatti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salvi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gli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specifici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accordi</a:t>
            </a:r>
            <a:r>
              <a:rPr lang="en-GB" sz="1800" dirty="0">
                <a:latin typeface="Avenir Book" panose="02000503020000020003" pitchFamily="2" charset="0"/>
              </a:rPr>
              <a:t> per il </a:t>
            </a:r>
            <a:r>
              <a:rPr lang="en-GB" sz="1800" dirty="0" err="1">
                <a:latin typeface="Avenir Book" panose="02000503020000020003" pitchFamily="2" charset="0"/>
              </a:rPr>
              <a:t>finanziamento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della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ricerca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stipulati</a:t>
            </a:r>
            <a:r>
              <a:rPr lang="en-GB" sz="1800" dirty="0">
                <a:latin typeface="Avenir Book" panose="02000503020000020003" pitchFamily="2" charset="0"/>
              </a:rPr>
              <a:t> con </a:t>
            </a:r>
            <a:r>
              <a:rPr lang="en-GB" sz="1800" dirty="0" err="1">
                <a:latin typeface="Avenir Book" panose="02000503020000020003" pitchFamily="2" charset="0"/>
              </a:rPr>
              <a:t>terze</a:t>
            </a:r>
            <a:r>
              <a:rPr lang="en-GB" sz="1800" dirty="0">
                <a:latin typeface="Avenir Book" panose="02000503020000020003" pitchFamily="2" charset="0"/>
              </a:rPr>
              <a:t> parti,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Dati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della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ricerca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: </a:t>
            </a:r>
          </a:p>
          <a:p>
            <a:pPr marL="457200" lvl="1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Book" panose="02000503020000020003" pitchFamily="2" charset="0"/>
              </a:rPr>
              <a:t>a) </a:t>
            </a:r>
            <a:r>
              <a:rPr lang="en-GB" sz="1800" dirty="0" err="1">
                <a:latin typeface="Avenir Book" panose="02000503020000020003" pitchFamily="2" charset="0"/>
              </a:rPr>
              <a:t>una</a:t>
            </a:r>
            <a:r>
              <a:rPr lang="en-GB" sz="1800" dirty="0">
                <a:latin typeface="Avenir Book" panose="02000503020000020003" pitchFamily="2" charset="0"/>
              </a:rPr>
              <a:t> volta </a:t>
            </a:r>
            <a:r>
              <a:rPr lang="en-GB" sz="1800" dirty="0" err="1">
                <a:latin typeface="Avenir Book" panose="02000503020000020003" pitchFamily="2" charset="0"/>
              </a:rPr>
              <a:t>pubblicati</a:t>
            </a:r>
            <a:r>
              <a:rPr lang="en-GB" sz="1800" dirty="0">
                <a:latin typeface="Avenir Book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sono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depositati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nell’archivio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dell’INFN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in modo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corretto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completo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affidabile</a:t>
            </a:r>
            <a:r>
              <a:rPr lang="en-GB" sz="1800" dirty="0"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latin typeface="Avenir Book" panose="02000503020000020003" pitchFamily="2" charset="0"/>
              </a:rPr>
              <a:t>rispettandone</a:t>
            </a:r>
            <a:r>
              <a:rPr lang="en-GB" sz="1800" dirty="0">
                <a:latin typeface="Avenir Book" panose="02000503020000020003" pitchFamily="2" charset="0"/>
              </a:rPr>
              <a:t> la </a:t>
            </a:r>
            <a:r>
              <a:rPr lang="en-GB" sz="1800" dirty="0" err="1">
                <a:latin typeface="Avenir Book" panose="02000503020000020003" pitchFamily="2" charset="0"/>
              </a:rPr>
              <a:t>loro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integrita</a:t>
            </a:r>
            <a:r>
              <a:rPr lang="en-GB" sz="1800" dirty="0">
                <a:latin typeface="Avenir Book" panose="02000503020000020003" pitchFamily="2" charset="0"/>
              </a:rPr>
              <a:t>̀; </a:t>
            </a:r>
          </a:p>
          <a:p>
            <a:pPr marL="457200" lvl="1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Book" panose="02000503020000020003" pitchFamily="2" charset="0"/>
              </a:rPr>
              <a:t>b)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sono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resi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accessibili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identificabili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tracciabili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, </a:t>
            </a:r>
            <a:r>
              <a:rPr lang="en-GB" sz="1800" dirty="0" err="1">
                <a:solidFill>
                  <a:srgbClr val="E86D22"/>
                </a:solidFill>
                <a:latin typeface="Avenir Medium" panose="02000503020000020003" pitchFamily="2" charset="0"/>
              </a:rPr>
              <a:t>interoperabili</a:t>
            </a:r>
            <a:r>
              <a:rPr lang="en-GB" sz="1800" dirty="0">
                <a:solidFill>
                  <a:srgbClr val="E86D22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>
                <a:latin typeface="Avenir Book" panose="02000503020000020003" pitchFamily="2" charset="0"/>
              </a:rPr>
              <a:t>e, </a:t>
            </a:r>
            <a:r>
              <a:rPr lang="en-GB" sz="1800" dirty="0" err="1">
                <a:latin typeface="Avenir Book" panose="02000503020000020003" pitchFamily="2" charset="0"/>
              </a:rPr>
              <a:t>laddove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possibile</a:t>
            </a:r>
            <a:r>
              <a:rPr lang="en-GB" sz="1800" dirty="0">
                <a:latin typeface="Avenir Book" panose="02000503020000020003" pitchFamily="2" charset="0"/>
              </a:rPr>
              <a:t>, </a:t>
            </a:r>
            <a:r>
              <a:rPr lang="en-GB" sz="1800" dirty="0" err="1">
                <a:latin typeface="Avenir Book" panose="02000503020000020003" pitchFamily="2" charset="0"/>
              </a:rPr>
              <a:t>disponibili</a:t>
            </a:r>
            <a:r>
              <a:rPr lang="en-GB" sz="1800" dirty="0">
                <a:latin typeface="Avenir Book" panose="02000503020000020003" pitchFamily="2" charset="0"/>
              </a:rPr>
              <a:t> per </a:t>
            </a:r>
            <a:r>
              <a:rPr lang="en-GB" sz="1800" dirty="0" err="1">
                <a:latin typeface="Avenir Book" panose="02000503020000020003" pitchFamily="2" charset="0"/>
              </a:rPr>
              <a:t>usi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successivi</a:t>
            </a:r>
            <a:r>
              <a:rPr lang="en-GB" sz="1800" dirty="0">
                <a:latin typeface="Avenir Book" panose="02000503020000020003" pitchFamily="2" charset="0"/>
              </a:rPr>
              <a:t> secondo </a:t>
            </a:r>
            <a:r>
              <a:rPr lang="en-GB" sz="1800" dirty="0" err="1">
                <a:latin typeface="Avenir Book" panose="02000503020000020003" pitchFamily="2" charset="0"/>
              </a:rPr>
              <a:t>i</a:t>
            </a:r>
            <a:r>
              <a:rPr lang="en-GB" sz="1800" dirty="0">
                <a:latin typeface="Avenir Book" panose="02000503020000020003" pitchFamily="2" charset="0"/>
              </a:rPr>
              <a:t> </a:t>
            </a:r>
            <a:r>
              <a:rPr lang="en-GB" sz="1800" dirty="0" err="1">
                <a:latin typeface="Avenir Book" panose="02000503020000020003" pitchFamily="2" charset="0"/>
              </a:rPr>
              <a:t>principi</a:t>
            </a:r>
            <a:r>
              <a:rPr lang="en-GB" sz="1800" dirty="0">
                <a:latin typeface="Avenir Book" panose="02000503020000020003" pitchFamily="2" charset="0"/>
              </a:rPr>
              <a:t> FAIR. </a:t>
            </a:r>
          </a:p>
          <a:p>
            <a:pPr marL="0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Medium" panose="02000503020000020003" pitchFamily="2" charset="0"/>
              </a:rPr>
              <a:t>6.3 </a:t>
            </a:r>
            <a:r>
              <a:rPr lang="en-GB" sz="1800" dirty="0">
                <a:latin typeface="Avenir Book" panose="02000503020000020003" pitchFamily="2" charset="0"/>
              </a:rPr>
              <a:t> Ove non </a:t>
            </a:r>
            <a:r>
              <a:rPr lang="en-GB" sz="1800" dirty="0" err="1">
                <a:latin typeface="Avenir Book" panose="02000503020000020003" pitchFamily="2" charset="0"/>
              </a:rPr>
              <a:t>assoggettati</a:t>
            </a:r>
            <a:r>
              <a:rPr lang="en-GB" sz="1800" dirty="0">
                <a:latin typeface="Avenir Book" panose="02000503020000020003" pitchFamily="2" charset="0"/>
              </a:rPr>
              <a:t> a </a:t>
            </a:r>
            <a:r>
              <a:rPr lang="en-GB" sz="1800" dirty="0" err="1">
                <a:latin typeface="Avenir Book" panose="02000503020000020003" pitchFamily="2" charset="0"/>
              </a:rPr>
              <a:t>diritti</a:t>
            </a:r>
            <a:r>
              <a:rPr lang="en-GB" sz="1800" dirty="0">
                <a:latin typeface="Avenir Book" panose="02000503020000020003" pitchFamily="2" charset="0"/>
              </a:rPr>
              <a:t> di </a:t>
            </a:r>
            <a:r>
              <a:rPr lang="en-GB" sz="1800" dirty="0" err="1">
                <a:latin typeface="Avenir Book" panose="02000503020000020003" pitchFamily="2" charset="0"/>
              </a:rPr>
              <a:t>terze</a:t>
            </a:r>
            <a:r>
              <a:rPr lang="en-GB" sz="1800" dirty="0">
                <a:latin typeface="Avenir Book" panose="02000503020000020003" pitchFamily="2" charset="0"/>
              </a:rPr>
              <a:t> parti […],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i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Dati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della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ricerca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possono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essere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associati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ad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una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licenza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per il libero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utilizzo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(ad </a:t>
            </a:r>
            <a:r>
              <a:rPr lang="en-GB" sz="1800" dirty="0" err="1">
                <a:solidFill>
                  <a:srgbClr val="0432FF"/>
                </a:solidFill>
                <a:latin typeface="Avenir Medium" panose="02000503020000020003" pitchFamily="2" charset="0"/>
              </a:rPr>
              <a:t>esempio</a:t>
            </a:r>
            <a:r>
              <a:rPr lang="en-GB" sz="1800" dirty="0">
                <a:solidFill>
                  <a:srgbClr val="0432FF"/>
                </a:solidFill>
                <a:latin typeface="Avenir Medium" panose="02000503020000020003" pitchFamily="2" charset="0"/>
              </a:rPr>
              <a:t> Creative Commons), </a:t>
            </a:r>
            <a:r>
              <a:rPr lang="en-GB" sz="1800" dirty="0" err="1">
                <a:latin typeface="Avenir Medium" panose="02000503020000020003" pitchFamily="2" charset="0"/>
              </a:rPr>
              <a:t>garantendo</a:t>
            </a:r>
            <a:r>
              <a:rPr lang="en-GB" sz="1800" dirty="0">
                <a:latin typeface="Avenir Medium" panose="02000503020000020003" pitchFamily="2" charset="0"/>
              </a:rPr>
              <a:t> la </a:t>
            </a:r>
            <a:r>
              <a:rPr lang="en-GB" sz="1800" dirty="0" err="1">
                <a:latin typeface="Avenir Medium" panose="02000503020000020003" pitchFamily="2" charset="0"/>
              </a:rPr>
              <a:t>tracciabilita</a:t>
            </a:r>
            <a:r>
              <a:rPr lang="en-GB" sz="1800" dirty="0">
                <a:latin typeface="Avenir Medium" panose="02000503020000020003" pitchFamily="2" charset="0"/>
              </a:rPr>
              <a:t>̀ del </a:t>
            </a:r>
            <a:r>
              <a:rPr lang="en-GB" sz="1800" dirty="0" err="1">
                <a:latin typeface="Avenir Medium" panose="02000503020000020003" pitchFamily="2" charset="0"/>
              </a:rPr>
              <a:t>loro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uso</a:t>
            </a:r>
            <a:r>
              <a:rPr lang="en-GB" sz="1800" dirty="0">
                <a:latin typeface="Avenir Medium" panose="02000503020000020003" pitchFamily="2" charset="0"/>
              </a:rPr>
              <a:t> e il </a:t>
            </a:r>
            <a:r>
              <a:rPr lang="en-GB" sz="1800" dirty="0" err="1">
                <a:latin typeface="Avenir Medium" panose="02000503020000020003" pitchFamily="2" charset="0"/>
              </a:rPr>
              <a:t>credito</a:t>
            </a:r>
            <a:r>
              <a:rPr lang="en-GB" sz="1800" dirty="0">
                <a:latin typeface="Avenir Medium" panose="02000503020000020003" pitchFamily="2" charset="0"/>
              </a:rPr>
              <a:t> verso la </a:t>
            </a:r>
            <a:r>
              <a:rPr lang="en-GB" sz="1800" dirty="0" err="1">
                <a:latin typeface="Avenir Medium" panose="02000503020000020003" pitchFamily="2" charset="0"/>
              </a:rPr>
              <a:t>fonte</a:t>
            </a:r>
            <a:r>
              <a:rPr lang="en-GB" sz="1800" dirty="0">
                <a:latin typeface="Avenir Medium" panose="02000503020000020003" pitchFamily="2" charset="0"/>
              </a:rPr>
              <a:t> </a:t>
            </a:r>
            <a:r>
              <a:rPr lang="en-GB" sz="1800" dirty="0" err="1">
                <a:latin typeface="Avenir Medium" panose="02000503020000020003" pitchFamily="2" charset="0"/>
              </a:rPr>
              <a:t>originaria</a:t>
            </a:r>
            <a:r>
              <a:rPr lang="en-GB" sz="1800" dirty="0">
                <a:latin typeface="Avenir Medium" panose="02000503020000020003" pitchFamily="2" charset="0"/>
              </a:rPr>
              <a:t>. </a:t>
            </a:r>
          </a:p>
          <a:p>
            <a:pPr marL="0" indent="0">
              <a:lnSpc>
                <a:spcPts val="2720"/>
              </a:lnSpc>
              <a:spcBef>
                <a:spcPts val="600"/>
              </a:spcBef>
              <a:buNone/>
            </a:pPr>
            <a:r>
              <a:rPr lang="en-GB" sz="1800" dirty="0">
                <a:latin typeface="Avenir Medium" panose="02000503020000020003" pitchFamily="2" charset="0"/>
              </a:rPr>
              <a:t>6.4 </a:t>
            </a:r>
            <a:r>
              <a:rPr lang="en-GB" sz="1800" dirty="0">
                <a:latin typeface="Avenir Book" panose="02000503020000020003" pitchFamily="2" charset="0"/>
              </a:rPr>
              <a:t> 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La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eventuale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cancellazione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o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distruzione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dei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Dati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della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ricerca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è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consentita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soltanto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ove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non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si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ravvisino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ragioni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etiche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o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legali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ostative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e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deve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risultare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tracciabile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 e </a:t>
            </a:r>
            <a:r>
              <a:rPr lang="en-GB" sz="1800" dirty="0" err="1">
                <a:solidFill>
                  <a:srgbClr val="E86D22"/>
                </a:solidFill>
                <a:latin typeface="Avenir Book" panose="02000503020000020003" pitchFamily="2" charset="0"/>
              </a:rPr>
              <a:t>documentabile</a:t>
            </a:r>
            <a:r>
              <a:rPr lang="en-GB" sz="1800" dirty="0">
                <a:solidFill>
                  <a:srgbClr val="E86D22"/>
                </a:solidFill>
                <a:latin typeface="Avenir Book" panose="02000503020000020003" pitchFamily="2" charset="0"/>
              </a:rPr>
              <a:t>. </a:t>
            </a:r>
            <a:r>
              <a:rPr lang="en-GB" sz="1800" dirty="0">
                <a:latin typeface="Avenir Book" panose="02000503020000020003" pitchFamily="2" charset="0"/>
              </a:rPr>
              <a:t>[…]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12521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4820569-35D9-86A3-082E-C56924F9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BAE60BD-5D60-7DFB-C689-4FA5EB08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0E62F-7E07-B446-9911-5D8BEE4034CC}" type="slidenum">
              <a:rPr lang="it-IT" smtClean="0"/>
              <a:t>44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F6D555-293B-EE28-6B4B-DE1F4F922B42}"/>
              </a:ext>
            </a:extLst>
          </p:cNvPr>
          <p:cNvSpPr txBox="1"/>
          <p:nvPr/>
        </p:nvSpPr>
        <p:spPr>
          <a:xfrm>
            <a:off x="2221283" y="963243"/>
            <a:ext cx="9069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36682"/>
                </a:solidFill>
                <a:latin typeface="Avenir" panose="02000503020000020003" pitchFamily="2" charset="0"/>
              </a:rPr>
              <a:t>Metriche utilizzate per la valutazione delle carriere dei ricercatori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0FE54D-D9F6-D8EA-921B-D877D4117B6B}"/>
              </a:ext>
            </a:extLst>
          </p:cNvPr>
          <p:cNvSpPr txBox="1"/>
          <p:nvPr/>
        </p:nvSpPr>
        <p:spPr>
          <a:xfrm>
            <a:off x="317089" y="5961212"/>
            <a:ext cx="1019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it-IT" sz="1200" i="1" dirty="0" err="1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it-IT" sz="1200" i="1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200" i="1" dirty="0" err="1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Assessment</a:t>
            </a:r>
            <a:r>
              <a:rPr lang="it-IT" sz="1200" i="1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 in the </a:t>
            </a:r>
            <a:r>
              <a:rPr lang="it-IT" sz="1200" i="1" dirty="0" err="1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Transition</a:t>
            </a:r>
            <a:r>
              <a:rPr lang="it-IT" sz="1200" i="1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 to Open Science. 2019 EUA Open Science and Access Survey </a:t>
            </a:r>
            <a:r>
              <a:rPr lang="it-IT" sz="1200" i="1" dirty="0" err="1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it-IT" sz="1200" i="1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200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(2019)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F5058D-BBE1-81EA-5C19-7F1420B4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4" y="972854"/>
            <a:ext cx="1500759" cy="3949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EC2523-C2B9-D888-9B7F-F1976FBFB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1" y="1363287"/>
            <a:ext cx="1107096" cy="3711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55EF94-FD99-2D1A-15FA-15B1049EF1DD}"/>
              </a:ext>
            </a:extLst>
          </p:cNvPr>
          <p:cNvSpPr txBox="1"/>
          <p:nvPr/>
        </p:nvSpPr>
        <p:spPr>
          <a:xfrm>
            <a:off x="317089" y="8867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FF9"/>
                </a:solidFill>
              </a:rPr>
              <a:t>©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C31A42A-E5C1-9B39-CAB6-678596526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681" y="1648374"/>
            <a:ext cx="9389750" cy="41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38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9726" y="-59539"/>
            <a:ext cx="9877886" cy="109856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The San Francisco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>
                <a:solidFill>
                  <a:srgbClr val="002060"/>
                </a:solidFill>
              </a:rPr>
              <a:t>eclaration </a:t>
            </a:r>
            <a:r>
              <a:rPr lang="en-US" sz="2800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n </a:t>
            </a:r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>
                <a:solidFill>
                  <a:srgbClr val="002060"/>
                </a:solidFill>
              </a:rPr>
              <a:t>esearch 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002060"/>
                </a:solidFill>
              </a:rPr>
              <a:t>ssessment</a:t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E8C4B1F-A50F-7046-9CA7-C47A34E39EED}"/>
              </a:ext>
            </a:extLst>
          </p:cNvPr>
          <p:cNvSpPr/>
          <p:nvPr/>
        </p:nvSpPr>
        <p:spPr>
          <a:xfrm>
            <a:off x="5838746" y="2966684"/>
            <a:ext cx="57231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sz="2000" dirty="0">
                <a:latin typeface="Avenir" panose="02000503020000020003" pitchFamily="2" charset="0"/>
                <a:cs typeface="Calibri" panose="020F0502020204030204" pitchFamily="34" charset="0"/>
              </a:rPr>
              <a:t>Non </a:t>
            </a:r>
            <a:r>
              <a:rPr lang="en-US" sz="2000" dirty="0" err="1">
                <a:latin typeface="Avenir" panose="02000503020000020003" pitchFamily="2" charset="0"/>
                <a:cs typeface="Calibri" panose="020F0502020204030204" pitchFamily="34" charset="0"/>
              </a:rPr>
              <a:t>usare</a:t>
            </a:r>
            <a:r>
              <a:rPr lang="en-US" sz="2000" dirty="0">
                <a:latin typeface="Avenir" panose="02000503020000020003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venir" panose="02000503020000020003" pitchFamily="2" charset="0"/>
                <a:cs typeface="Calibri" panose="020F0502020204030204" pitchFamily="34" charset="0"/>
              </a:rPr>
              <a:t>indicatori</a:t>
            </a:r>
            <a:r>
              <a:rPr lang="en-US" sz="2000" dirty="0">
                <a:latin typeface="Avenir" panose="02000503020000020003" pitchFamily="2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latin typeface="Avenir" panose="02000503020000020003" pitchFamily="2" charset="0"/>
                <a:cs typeface="Calibri" panose="020F0502020204030204" pitchFamily="34" charset="0"/>
              </a:rPr>
              <a:t>rivista</a:t>
            </a:r>
            <a:r>
              <a:rPr lang="en-US" sz="2000" dirty="0">
                <a:latin typeface="Avenir" panose="02000503020000020003" pitchFamily="2" charset="0"/>
                <a:cs typeface="Calibri" panose="020F0502020204030204" pitchFamily="34" charset="0"/>
              </a:rPr>
              <a:t>, quale l’ Impact Factor </a:t>
            </a:r>
            <a:r>
              <a:rPr lang="it-IT" sz="2000" dirty="0">
                <a:latin typeface="Avenir" panose="02000503020000020003" pitchFamily="2" charset="0"/>
              </a:rPr>
              <a:t>come misura surrogata della qualità degli articoli di ricerca nel valutare i contributi di un singolo scienziato, o nelle assunzioni, nelle promozioni o per i  finanziamenti alla ricerca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endParaRPr lang="it-IT" sz="2000" dirty="0">
              <a:solidFill>
                <a:prstClr val="black"/>
              </a:solidFill>
              <a:latin typeface="Avenir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91190D-C665-934F-83C6-366433DC8E00}"/>
              </a:ext>
            </a:extLst>
          </p:cNvPr>
          <p:cNvSpPr txBox="1"/>
          <p:nvPr/>
        </p:nvSpPr>
        <p:spPr>
          <a:xfrm>
            <a:off x="346120" y="937748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2000" dirty="0" err="1">
                <a:solidFill>
                  <a:prstClr val="black"/>
                </a:solidFill>
                <a:latin typeface="Calibri"/>
                <a:hlinkClick r:id="rId3"/>
              </a:rPr>
              <a:t>https</a:t>
            </a:r>
            <a:r>
              <a:rPr lang="it-IT" sz="2000" dirty="0">
                <a:solidFill>
                  <a:prstClr val="black"/>
                </a:solidFill>
                <a:latin typeface="Calibri"/>
                <a:hlinkClick r:id="rId3"/>
              </a:rPr>
              <a:t>://</a:t>
            </a:r>
            <a:r>
              <a:rPr lang="it-IT" sz="2000" dirty="0" err="1">
                <a:solidFill>
                  <a:prstClr val="black"/>
                </a:solidFill>
                <a:latin typeface="Calibri"/>
                <a:hlinkClick r:id="rId3"/>
              </a:rPr>
              <a:t>sfdora.org</a:t>
            </a:r>
            <a:r>
              <a:rPr lang="it-IT" sz="2000" dirty="0">
                <a:solidFill>
                  <a:prstClr val="black"/>
                </a:solidFill>
                <a:latin typeface="Calibri"/>
                <a:hlinkClick r:id="rId3"/>
              </a:rPr>
              <a:t>/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212760A-20B0-1145-A81D-937EE128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129" y="802745"/>
            <a:ext cx="2790759" cy="8895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FE07CB-BEE8-ED9F-3CA9-9C884A625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446"/>
          <a:stretch/>
        </p:blipFill>
        <p:spPr>
          <a:xfrm>
            <a:off x="291350" y="2844610"/>
            <a:ext cx="5188539" cy="38341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DE3C1C-AC1F-E28E-046F-7846FDD8C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13" r="16360"/>
          <a:stretch/>
        </p:blipFill>
        <p:spPr>
          <a:xfrm>
            <a:off x="291350" y="1523561"/>
            <a:ext cx="5188538" cy="14431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C05B1C-C865-20B4-68D9-C8B8E91E2DD4}"/>
              </a:ext>
            </a:extLst>
          </p:cNvPr>
          <p:cNvSpPr txBox="1"/>
          <p:nvPr/>
        </p:nvSpPr>
        <p:spPr>
          <a:xfrm>
            <a:off x="5724446" y="1137803"/>
            <a:ext cx="6348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venir" panose="02000503020000020003" pitchFamily="2" charset="0"/>
              </a:rPr>
              <a:t>La Dichiarazione afferma la necessità di migliorare i metodi con cui i ricercatori e il prodotti della ricerca sono valutati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09030E-8AB7-7A27-C95B-5267B3847119}"/>
              </a:ext>
            </a:extLst>
          </p:cNvPr>
          <p:cNvSpPr txBox="1"/>
          <p:nvPr/>
        </p:nvSpPr>
        <p:spPr>
          <a:xfrm>
            <a:off x="7911239" y="2252242"/>
            <a:ext cx="1201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venir" panose="02000503020000020003" pitchFamily="2" charset="0"/>
              </a:rPr>
              <a:t>ovvero: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FEE1C0DA-39EA-FCCB-1FF9-DE6A400B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E49442C-D057-427D-746D-1B8ACDBF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0E62F-7E07-B446-9911-5D8BEE4034CC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13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44000" y="1542320"/>
            <a:ext cx="7704000" cy="4860000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200" dirty="0"/>
              <a:t> Non </a:t>
            </a:r>
            <a:r>
              <a:rPr lang="en-US" sz="3200" dirty="0" err="1"/>
              <a:t>pagheremo</a:t>
            </a:r>
            <a:r>
              <a:rPr lang="en-US" sz="3200" dirty="0"/>
              <a:t> la </a:t>
            </a:r>
            <a:r>
              <a:rPr lang="en-US" sz="3200" dirty="0" err="1"/>
              <a:t>pubblicazione</a:t>
            </a:r>
            <a:r>
              <a:rPr lang="en-US" sz="3200" dirty="0"/>
              <a:t> di </a:t>
            </a:r>
            <a:r>
              <a:rPr lang="en-US" sz="3200" dirty="0" err="1"/>
              <a:t>articoli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riviste</a:t>
            </a:r>
            <a:r>
              <a:rPr lang="en-US" sz="3200" dirty="0"/>
              <a:t> con double dipping </a:t>
            </a:r>
          </a:p>
          <a:p>
            <a:pPr marL="171450" indent="-171450"/>
            <a:r>
              <a:rPr lang="en-US" sz="3200" dirty="0" err="1"/>
              <a:t>Sosteniamo</a:t>
            </a:r>
            <a:r>
              <a:rPr lang="en-US" sz="3200" dirty="0"/>
              <a:t> la green road OA con </a:t>
            </a:r>
            <a:r>
              <a:rPr lang="en-US" sz="3200" dirty="0" err="1"/>
              <a:t>il</a:t>
            </a:r>
            <a:r>
              <a:rPr lang="en-US" sz="3200" dirty="0"/>
              <a:t> </a:t>
            </a:r>
            <a:r>
              <a:rPr lang="en-US" sz="3200" dirty="0" err="1"/>
              <a:t>deposito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archivio</a:t>
            </a:r>
            <a:r>
              <a:rPr lang="en-US" sz="3200" dirty="0"/>
              <a:t> a zero embargo</a:t>
            </a:r>
          </a:p>
          <a:p>
            <a:pPr marL="171450" indent="-171450"/>
            <a:r>
              <a:rPr lang="en-US" sz="3200" dirty="0"/>
              <a:t>Non </a:t>
            </a:r>
            <a:r>
              <a:rPr lang="en-US" sz="3200" dirty="0" err="1"/>
              <a:t>useremo</a:t>
            </a:r>
            <a:r>
              <a:rPr lang="en-US" sz="3200" dirty="0"/>
              <a:t> </a:t>
            </a:r>
            <a:r>
              <a:rPr lang="en-US" sz="3200" dirty="0" err="1"/>
              <a:t>l’IF</a:t>
            </a:r>
            <a:r>
              <a:rPr lang="en-US" sz="3200" dirty="0"/>
              <a:t> per la nostra </a:t>
            </a:r>
            <a:r>
              <a:rPr lang="en-US" sz="3200" dirty="0" err="1"/>
              <a:t>valutazione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ricerca</a:t>
            </a:r>
            <a:r>
              <a:rPr lang="en-US" sz="3200" dirty="0"/>
              <a:t> </a:t>
            </a:r>
          </a:p>
          <a:p>
            <a:pPr marL="171450" indent="-171450"/>
            <a:r>
              <a:rPr lang="en-US" sz="3200" dirty="0" err="1"/>
              <a:t>Applicheremo</a:t>
            </a:r>
            <a:r>
              <a:rPr lang="en-US" sz="3200" dirty="0"/>
              <a:t> </a:t>
            </a:r>
            <a:r>
              <a:rPr lang="en-US" sz="3200" dirty="0" err="1"/>
              <a:t>questi</a:t>
            </a:r>
            <a:r>
              <a:rPr lang="en-US" sz="3200" dirty="0"/>
              <a:t> </a:t>
            </a:r>
            <a:r>
              <a:rPr lang="en-US" sz="3200" dirty="0" err="1"/>
              <a:t>principi</a:t>
            </a:r>
            <a:r>
              <a:rPr lang="en-US" sz="3200" dirty="0"/>
              <a:t> sui </a:t>
            </a:r>
            <a:r>
              <a:rPr lang="en-US" sz="3200" dirty="0" err="1"/>
              <a:t>nuovi</a:t>
            </a:r>
            <a:r>
              <a:rPr lang="en-US" sz="3200" dirty="0"/>
              <a:t> </a:t>
            </a:r>
            <a:r>
              <a:rPr lang="en-US" sz="3200" dirty="0" err="1"/>
              <a:t>progetti</a:t>
            </a:r>
            <a:r>
              <a:rPr lang="en-US" sz="3200" dirty="0"/>
              <a:t> a </a:t>
            </a:r>
            <a:r>
              <a:rPr lang="en-US" sz="3200" dirty="0" err="1"/>
              <a:t>partire</a:t>
            </a:r>
            <a:r>
              <a:rPr lang="en-US" sz="3200" dirty="0"/>
              <a:t> </a:t>
            </a:r>
            <a:r>
              <a:rPr lang="en-US" sz="3200" dirty="0" err="1"/>
              <a:t>dai</a:t>
            </a:r>
            <a:r>
              <a:rPr lang="en-US" sz="3200" dirty="0"/>
              <a:t> </a:t>
            </a:r>
            <a:r>
              <a:rPr lang="en-US" sz="3200" dirty="0" err="1"/>
              <a:t>bandi</a:t>
            </a:r>
            <a:r>
              <a:rPr lang="en-US" sz="3200" dirty="0"/>
              <a:t> </a:t>
            </a:r>
            <a:r>
              <a:rPr lang="en-US" sz="3200" dirty="0" err="1"/>
              <a:t>successivi</a:t>
            </a:r>
            <a:r>
              <a:rPr lang="en-US" sz="3200" dirty="0"/>
              <a:t> al 2021.01.01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Plan S Principles (</a:t>
            </a:r>
            <a:r>
              <a:rPr lang="en-GB" sz="3600" b="1" dirty="0" err="1"/>
              <a:t>semplificati</a:t>
            </a:r>
            <a:r>
              <a:rPr lang="en-GB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5442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CEF5-98F5-4A36-9466-C10B1508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FAIR data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B099-EF43-4C5D-AAB7-1AF811ACE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Findable: </a:t>
            </a:r>
            <a:r>
              <a:rPr lang="en-US" dirty="0"/>
              <a:t>easy to find the data and the metadata for both humans and computers. Enabled by machine-readable persistent identifiers (PIDs) and metadata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Accessible: </a:t>
            </a:r>
            <a:r>
              <a:rPr lang="en-US" dirty="0"/>
              <a:t>data can be retrieved using open protocols, possibly including authentication and authorization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Interoperable:</a:t>
            </a:r>
            <a:r>
              <a:rPr lang="en-US" dirty="0"/>
              <a:t> can be combined and used with other data or tools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Re-usable: </a:t>
            </a:r>
            <a:r>
              <a:rPr lang="en-US" dirty="0"/>
              <a:t>well-described so that they can be replicated and/or combined in different settings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E51F97-6D80-6815-97A4-A30E933E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L. Patrizii - GdL OS INFN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698DD5-D19B-C3A7-A392-CD45D7BF2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B8CB-7923-4034-B38B-746DF8D640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5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F2197-7355-48FD-9184-41A77B291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Difference between FAIR data and Open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1D421-F3D6-4BB8-BA1C-984228EF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Open data </a:t>
            </a:r>
            <a:r>
              <a:rPr lang="en-US" dirty="0"/>
              <a:t>should be </a:t>
            </a:r>
            <a:r>
              <a:rPr lang="en-US" b="1" dirty="0"/>
              <a:t>available to everyone to access, use, and share, without </a:t>
            </a:r>
            <a:r>
              <a:rPr lang="en-US" b="1" dirty="0" err="1"/>
              <a:t>licences</a:t>
            </a:r>
            <a:r>
              <a:rPr lang="en-US" b="1" dirty="0"/>
              <a:t>, copyright, or patents</a:t>
            </a:r>
            <a:r>
              <a:rPr lang="en-US" dirty="0"/>
              <a:t>. At most, it should be subject to attribution/share-alike licenses</a:t>
            </a:r>
          </a:p>
          <a:p>
            <a:r>
              <a:rPr lang="en-US" b="1" dirty="0"/>
              <a:t>FAIR data</a:t>
            </a:r>
            <a:r>
              <a:rPr lang="en-US" dirty="0"/>
              <a:t>, uses the term “Accessible” to mean </a:t>
            </a:r>
            <a:r>
              <a:rPr lang="en-US" b="1" dirty="0"/>
              <a:t>accessible by appropriate people, at an appropriate time, in an appropriate way</a:t>
            </a:r>
            <a:r>
              <a:rPr lang="en-US" dirty="0"/>
              <a:t>. Data can be FAIR when it is private, when it is accessible by a defined group of people, or when it is accessible by everyone (open data). For example:</a:t>
            </a:r>
          </a:p>
          <a:p>
            <a:pPr lvl="1"/>
            <a:r>
              <a:rPr lang="en-US" b="1" dirty="0"/>
              <a:t>New experimental data </a:t>
            </a:r>
            <a:r>
              <a:rPr lang="en-US" dirty="0"/>
              <a:t>- accessible by the generator and their group to start, with consortia partners as the findings become refined, with the public upon publication</a:t>
            </a:r>
          </a:p>
          <a:p>
            <a:pPr lvl="1"/>
            <a:r>
              <a:rPr lang="en-US" b="1" dirty="0"/>
              <a:t>Personally sensitive data </a:t>
            </a:r>
            <a:r>
              <a:rPr lang="en-US" dirty="0"/>
              <a:t>may never be publicly accessible and usable</a:t>
            </a:r>
          </a:p>
          <a:p>
            <a:pPr lvl="1"/>
            <a:r>
              <a:rPr lang="en-US" b="1" dirty="0"/>
              <a:t>Commercially sensitive data </a:t>
            </a:r>
            <a:r>
              <a:rPr lang="en-US" dirty="0"/>
              <a:t>may be held privately for stretches of time after collection and interpretation. Users are also free to use more restrictive licenses to govern how the data may be </a:t>
            </a:r>
            <a:r>
              <a:rPr lang="en-US" dirty="0" err="1"/>
              <a:t>reuseds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0BD20-BBDD-4233-AB2F-B2DF397BEC17}"/>
              </a:ext>
            </a:extLst>
          </p:cNvPr>
          <p:cNvSpPr/>
          <p:nvPr/>
        </p:nvSpPr>
        <p:spPr>
          <a:xfrm>
            <a:off x="9884825" y="6338982"/>
            <a:ext cx="2019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Ask Open Science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25D581-8F6B-EAEE-C79B-432C39D1B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L. Patrizii - GdL OS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039684-3275-F7D9-8C6C-370AF910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B8CB-7923-4034-B38B-746DF8D640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7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9F4ADA-FDA8-5945-9641-E0C2AC0872C3}"/>
              </a:ext>
            </a:extLst>
          </p:cNvPr>
          <p:cNvSpPr/>
          <p:nvPr/>
        </p:nvSpPr>
        <p:spPr>
          <a:xfrm>
            <a:off x="1524000" y="857252"/>
            <a:ext cx="8446412" cy="51434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T" sz="78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2" name="Google Shape;192;p10" descr="shutterstock-1528544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4754" y="2426675"/>
            <a:ext cx="2913511" cy="158398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1760808" y="923665"/>
            <a:ext cx="2800959" cy="5377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1427" tIns="25706" rIns="51427" bIns="25706" rtlCol="0" anchor="ctr" anchorCtr="0">
            <a:normAutofit fontScale="90000"/>
          </a:bodyPr>
          <a:lstStyle/>
          <a:p>
            <a:pPr>
              <a:buClr>
                <a:srgbClr val="3366FF"/>
              </a:buClr>
              <a:buSzPct val="100000"/>
            </a:pPr>
            <a:r>
              <a:rPr lang="en-US" sz="2100" b="1" dirty="0">
                <a:latin typeface="Avenir Black" panose="02000503020000020003" pitchFamily="2" charset="0"/>
                <a:cs typeface="Calibri" panose="020F0502020204030204" pitchFamily="34" charset="0"/>
              </a:rPr>
              <a:t>Il </a:t>
            </a:r>
            <a:r>
              <a:rPr lang="en-US" sz="2100" b="1" dirty="0" err="1">
                <a:latin typeface="Avenir Black" panose="02000503020000020003" pitchFamily="2" charset="0"/>
                <a:cs typeface="Calibri" panose="020F0502020204030204" pitchFamily="34" charset="0"/>
              </a:rPr>
              <a:t>circolo</a:t>
            </a:r>
            <a:r>
              <a:rPr lang="en-US" sz="2100" b="1" dirty="0">
                <a:latin typeface="Avenir Black" panose="02000503020000020003" pitchFamily="2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latin typeface="Avenir Black" panose="02000503020000020003" pitchFamily="2" charset="0"/>
                <a:cs typeface="Calibri" panose="020F0502020204030204" pitchFamily="34" charset="0"/>
              </a:rPr>
              <a:t>vizioso</a:t>
            </a:r>
            <a:r>
              <a:rPr lang="en-US" sz="2100" b="1" dirty="0">
                <a:latin typeface="Avenir Black" panose="02000503020000020003" pitchFamily="2" charset="0"/>
                <a:cs typeface="Calibri" panose="020F0502020204030204" pitchFamily="34" charset="0"/>
              </a:rPr>
              <a:t>, OGGI</a:t>
            </a:r>
            <a:endParaRPr sz="2700" b="1" dirty="0">
              <a:latin typeface="Avenir Black" panose="02000503020000020003" pitchFamily="2" charset="0"/>
              <a:cs typeface="Calibri" panose="020F0502020204030204" pitchFamily="34" charset="0"/>
            </a:endParaRPr>
          </a:p>
        </p:txBody>
      </p:sp>
      <p:grpSp>
        <p:nvGrpSpPr>
          <p:cNvPr id="194" name="Google Shape;194;p10"/>
          <p:cNvGrpSpPr/>
          <p:nvPr/>
        </p:nvGrpSpPr>
        <p:grpSpPr>
          <a:xfrm>
            <a:off x="3487649" y="1134655"/>
            <a:ext cx="5548045" cy="4146365"/>
            <a:chOff x="529584" y="-213606"/>
            <a:chExt cx="8427303" cy="7101186"/>
          </a:xfrm>
        </p:grpSpPr>
        <p:sp>
          <p:nvSpPr>
            <p:cNvPr id="195" name="Google Shape;195;p10"/>
            <p:cNvSpPr/>
            <p:nvPr/>
          </p:nvSpPr>
          <p:spPr>
            <a:xfrm>
              <a:off x="1312867" y="-213606"/>
              <a:ext cx="6942520" cy="69425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627" y="4964"/>
                  </a:moveTo>
                  <a:lnTo>
                    <a:pt x="72627" y="4964"/>
                  </a:lnTo>
                  <a:cubicBezTo>
                    <a:pt x="99179" y="11066"/>
                    <a:pt x="117581" y="35288"/>
                    <a:pt x="116361" y="62529"/>
                  </a:cubicBezTo>
                  <a:cubicBezTo>
                    <a:pt x="115141" y="89769"/>
                    <a:pt x="94647" y="112246"/>
                    <a:pt x="67656" y="115946"/>
                  </a:cubicBezTo>
                  <a:cubicBezTo>
                    <a:pt x="40665" y="119647"/>
                    <a:pt x="14887" y="103514"/>
                    <a:pt x="6394" y="77605"/>
                  </a:cubicBezTo>
                  <a:cubicBezTo>
                    <a:pt x="-2100" y="51696"/>
                    <a:pt x="9118" y="23414"/>
                    <a:pt x="33052" y="10389"/>
                  </a:cubicBezTo>
                  <a:lnTo>
                    <a:pt x="31661" y="7155"/>
                  </a:lnTo>
                  <a:lnTo>
                    <a:pt x="38989" y="11153"/>
                  </a:lnTo>
                  <a:lnTo>
                    <a:pt x="37055" y="19695"/>
                  </a:lnTo>
                  <a:lnTo>
                    <a:pt x="35665" y="16464"/>
                  </a:lnTo>
                  <a:lnTo>
                    <a:pt x="35665" y="16464"/>
                  </a:lnTo>
                  <a:cubicBezTo>
                    <a:pt x="14758" y="28218"/>
                    <a:pt x="5176" y="53249"/>
                    <a:pt x="12866" y="76015"/>
                  </a:cubicBezTo>
                  <a:cubicBezTo>
                    <a:pt x="20557" y="98782"/>
                    <a:pt x="43337" y="112816"/>
                    <a:pt x="67062" y="109405"/>
                  </a:cubicBezTo>
                  <a:cubicBezTo>
                    <a:pt x="90787" y="105994"/>
                    <a:pt x="108718" y="86107"/>
                    <a:pt x="109722" y="62090"/>
                  </a:cubicBezTo>
                  <a:cubicBezTo>
                    <a:pt x="110725" y="38073"/>
                    <a:pt x="94517" y="16751"/>
                    <a:pt x="71159" y="11361"/>
                  </a:cubicBezTo>
                  <a:close/>
                </a:path>
              </a:pathLst>
            </a:custGeom>
            <a:solidFill>
              <a:srgbClr val="CACDD8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3684105" y="-168136"/>
              <a:ext cx="2200043" cy="110002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Google Shape;197;p10"/>
            <p:cNvSpPr txBox="1"/>
            <p:nvPr/>
          </p:nvSpPr>
          <p:spPr>
            <a:xfrm>
              <a:off x="3737804" y="-114437"/>
              <a:ext cx="2092645" cy="992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400"/>
              </a:pP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VQR, ASN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basate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su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IF</a:t>
              </a:r>
              <a:r>
                <a:rPr lang="en-US" sz="1050" baseline="-2500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y,5 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e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Cit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5862903" y="838045"/>
              <a:ext cx="2471770" cy="131702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9" name="Google Shape;199;p10"/>
            <p:cNvSpPr txBox="1"/>
            <p:nvPr/>
          </p:nvSpPr>
          <p:spPr>
            <a:xfrm>
              <a:off x="5927195" y="902337"/>
              <a:ext cx="2343186" cy="1188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400"/>
              </a:pP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Autore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pubblica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su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oligopoli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con alto IF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6425518" y="3257653"/>
              <a:ext cx="2531369" cy="14317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6425518" y="3355247"/>
              <a:ext cx="2391589" cy="1291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400"/>
              </a:pP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Peer review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svolta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da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scienziati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non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retribuiti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091787" y="5119247"/>
              <a:ext cx="2276348" cy="162046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3" name="Google Shape;203;p10"/>
            <p:cNvSpPr txBox="1"/>
            <p:nvPr/>
          </p:nvSpPr>
          <p:spPr>
            <a:xfrm>
              <a:off x="5091787" y="5206194"/>
              <a:ext cx="2189399" cy="1522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5" tIns="60005" rIns="60005" bIns="60005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800"/>
              </a:pP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Minimi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costi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di editing (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fanno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tutto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gli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autori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)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2161135" y="5132045"/>
              <a:ext cx="2676902" cy="17555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2246833" y="5217743"/>
              <a:ext cx="2505506" cy="158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138" tIns="47138" rIns="47138" bIns="47138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200"/>
              </a:pP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ANVUR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utilizza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solo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riviste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in database  a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pagamento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WOS e SCOPUS. Non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esiste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una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rete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nazionale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di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archivi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della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ricerca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.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529584" y="3163547"/>
              <a:ext cx="2736413" cy="167535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611368" y="3245331"/>
              <a:ext cx="2572845" cy="1511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400"/>
              </a:pP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impossibile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che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una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nuova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rivista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aumenti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il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suo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IF prima di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alcuni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anni</a:t>
              </a:r>
              <a:endParaRPr sz="1050" dirty="0">
                <a:solidFill>
                  <a:prstClr val="black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973419" y="586104"/>
              <a:ext cx="2636510" cy="185172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337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342900"/>
              <a:endParaRPr sz="7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1052959" y="824901"/>
              <a:ext cx="2477430" cy="1470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863" tIns="42863" rIns="42863" bIns="42863" anchor="ctr" anchorCtr="0">
              <a:noAutofit/>
            </a:bodyPr>
            <a:lstStyle/>
            <a:p>
              <a:pPr algn="ctr" defTabSz="342900">
                <a:lnSpc>
                  <a:spcPct val="90000"/>
                </a:lnSpc>
                <a:buClr>
                  <a:prstClr val="black"/>
                </a:buClr>
                <a:buSzPts val="2000"/>
              </a:pP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Legge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sul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diritto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d’autore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non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permette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diffusione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 libera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cs typeface="Calibri"/>
                  <a:sym typeface="Calibri"/>
                </a:rPr>
                <a:t>della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cs typeface="Calibri"/>
                  <a:sym typeface="Calibri"/>
                </a:rPr>
                <a:t> </a:t>
              </a:r>
              <a:r>
                <a:rPr lang="en-US" sz="1050" dirty="0" err="1">
                  <a:solidFill>
                    <a:prstClr val="black"/>
                  </a:solidFill>
                  <a:latin typeface="Avenir" panose="02000503020000020003" pitchFamily="2" charset="0"/>
                  <a:cs typeface="Calibri"/>
                  <a:sym typeface="Calibri"/>
                </a:rPr>
                <a:t>versione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cs typeface="Calibri"/>
                  <a:sym typeface="Calibri"/>
                </a:rPr>
                <a:t> post-peer review (AAM</a:t>
              </a:r>
              <a:r>
                <a:rPr lang="en-US" sz="1050" dirty="0">
                  <a:solidFill>
                    <a:prstClr val="black"/>
                  </a:solidFill>
                  <a:latin typeface="Avenir" panose="02000503020000020003" pitchFamily="2" charset="0"/>
                  <a:ea typeface="Calibri"/>
                  <a:cs typeface="Calibri"/>
                  <a:sym typeface="Calibri"/>
                </a:rPr>
                <a:t>)</a:t>
              </a:r>
              <a:endParaRPr sz="1350" dirty="0">
                <a:solidFill>
                  <a:prstClr val="black"/>
                </a:solidFill>
                <a:latin typeface="Avenir" panose="02000503020000020003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0B307A-8D6E-2E43-8856-131C94D46F8E}"/>
              </a:ext>
            </a:extLst>
          </p:cNvPr>
          <p:cNvSpPr txBox="1"/>
          <p:nvPr/>
        </p:nvSpPr>
        <p:spPr>
          <a:xfrm>
            <a:off x="2433881" y="4423293"/>
            <a:ext cx="249441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IT" sz="10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Abilitazione Scientifica Nazionale</a:t>
            </a:r>
          </a:p>
          <a:p>
            <a:pPr defTabSz="342900"/>
            <a:r>
              <a:rPr lang="en-IT" sz="10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Valutazione della Qualità della Ricerca</a:t>
            </a:r>
          </a:p>
          <a:p>
            <a:pPr defTabSz="342900"/>
            <a:r>
              <a:rPr lang="en-IT" sz="10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Impact Factor</a:t>
            </a:r>
          </a:p>
          <a:p>
            <a:pPr defTabSz="342900"/>
            <a:r>
              <a:rPr lang="en-IT" sz="10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Web Of Science database (Clarivate)</a:t>
            </a:r>
          </a:p>
          <a:p>
            <a:pPr defTabSz="342900"/>
            <a:r>
              <a:rPr lang="en-IT" sz="10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SCOPUS database (Elsevier)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7C4F8-A3C8-514F-91A8-AD2D6C7436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342900"/>
            <a:fld id="{00000000-1234-1234-1234-123412341234}" type="slidenum">
              <a:rPr lang="en-US">
                <a:latin typeface="Calibri"/>
              </a:rPr>
              <a:pPr defTabSz="342900"/>
              <a:t>49</a:t>
            </a:fld>
            <a:endParaRPr lang="en-US">
              <a:latin typeface="Calibri"/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8C3F16B-FCBC-6D49-8423-C9194DAEB654}"/>
              </a:ext>
            </a:extLst>
          </p:cNvPr>
          <p:cNvSpPr/>
          <p:nvPr/>
        </p:nvSpPr>
        <p:spPr>
          <a:xfrm>
            <a:off x="2689933" y="1411525"/>
            <a:ext cx="1053218" cy="10882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GB" sz="1050" dirty="0">
                <a:solidFill>
                  <a:prstClr val="white"/>
                </a:solidFill>
                <a:latin typeface="Calibri"/>
              </a:rPr>
              <a:t>O</a:t>
            </a:r>
            <a:r>
              <a:rPr lang="en-IT" sz="1050">
                <a:solidFill>
                  <a:prstClr val="white"/>
                </a:solidFill>
                <a:latin typeface="Calibri"/>
              </a:rPr>
              <a:t>pendata/ </a:t>
            </a:r>
            <a:r>
              <a:rPr lang="en-IT" sz="1050" dirty="0">
                <a:solidFill>
                  <a:prstClr val="white"/>
                </a:solidFill>
                <a:latin typeface="Calibri"/>
              </a:rPr>
              <a:t>FAIR/ etc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3CB972E-D07D-B1D3-A9E3-C17F21D0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6606740" y="3068586"/>
            <a:ext cx="4327626" cy="365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S.Bianco M. Maggi M. Pallavicini (pres.), L. Patrizii incontro Direttori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47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CDE61-34C2-E085-1824-470F466C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493462"/>
            <a:ext cx="10515600" cy="13255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it-IT" sz="4400" dirty="0">
                <a:solidFill>
                  <a:srgbClr val="011893"/>
                </a:solidFill>
                <a:latin typeface="Avenir Medium" panose="02000503020000020003" pitchFamily="2" charset="0"/>
              </a:rPr>
              <a:t>Il contesto</a:t>
            </a:r>
            <a:br>
              <a:rPr lang="it-IT" sz="4400" dirty="0">
                <a:solidFill>
                  <a:srgbClr val="011893"/>
                </a:solidFill>
                <a:latin typeface="Avenir Medium" panose="02000503020000020003" pitchFamily="2" charset="0"/>
              </a:rPr>
            </a:br>
            <a:endParaRPr lang="it-IT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84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43B82A-4402-9601-134C-423DCDC8097A}"/>
              </a:ext>
            </a:extLst>
          </p:cNvPr>
          <p:cNvSpPr txBox="1"/>
          <p:nvPr/>
        </p:nvSpPr>
        <p:spPr>
          <a:xfrm>
            <a:off x="286097" y="-87038"/>
            <a:ext cx="10210800" cy="107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Sviluppi</a:t>
            </a:r>
            <a:r>
              <a:rPr lang="en-US" sz="5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Recenti</a:t>
            </a:r>
            <a:endParaRPr lang="en-US" sz="5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FE8E47-18EE-8C86-BDF0-60C44FDB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74" y="2484539"/>
            <a:ext cx="4014439" cy="329184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27A4E28-958B-75DF-1392-702C64F6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/>
              <a:t>L. Patrizii - GdL OS INFN</a:t>
            </a:r>
            <a:endParaRPr lang="en-US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E383182-1542-4A3D-E1A4-E2FF92B7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FE30E62F-7E07-B446-9911-5D8BEE4034CC}" type="slidenum">
              <a:rPr lang="en-US" sz="1200">
                <a:solidFill>
                  <a:srgbClr val="898989"/>
                </a:solidFill>
                <a:latin typeface="+mn-lt"/>
              </a:rPr>
              <a:pPr algn="r">
                <a:spcAft>
                  <a:spcPts val="600"/>
                </a:spcAft>
              </a:pPr>
              <a:t>50</a:t>
            </a:fld>
            <a:endParaRPr lang="en-US" sz="120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6E5E5D-1B94-DBD1-DE68-15DE144BCBA5}"/>
              </a:ext>
            </a:extLst>
          </p:cNvPr>
          <p:cNvGrpSpPr/>
          <p:nvPr/>
        </p:nvGrpSpPr>
        <p:grpSpPr>
          <a:xfrm>
            <a:off x="6494259" y="2738440"/>
            <a:ext cx="5210747" cy="3295797"/>
            <a:chOff x="6494259" y="2738440"/>
            <a:chExt cx="5210747" cy="329579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989C4AE-AA81-ED60-7A35-84022106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4259" y="2738440"/>
              <a:ext cx="5210747" cy="3295797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C82D729-16B8-371C-BE6B-881A2BDF1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2993" y="4878531"/>
              <a:ext cx="1246758" cy="652374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F0D545-5EC4-FCE2-F987-DD050304FAD5}"/>
              </a:ext>
            </a:extLst>
          </p:cNvPr>
          <p:cNvSpPr txBox="1"/>
          <p:nvPr/>
        </p:nvSpPr>
        <p:spPr>
          <a:xfrm>
            <a:off x="3012493" y="991954"/>
            <a:ext cx="6706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29238F"/>
                </a:solidFill>
                <a:effectLst/>
                <a:latin typeface="open_sanslight"/>
              </a:rPr>
              <a:t>“la pandemia da Covid-19 ha evidenziato l’importanza delle pratiche di Open Science come l’accesso aperto alle pubblicazioni scientifiche e la condivisione di dati scientifici”</a:t>
            </a:r>
            <a:endParaRPr lang="it-IT" dirty="0">
              <a:solidFill>
                <a:srgbClr val="29238F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5F97AA-B9B6-8AF6-CE0F-B2B1466564FE}"/>
              </a:ext>
            </a:extLst>
          </p:cNvPr>
          <p:cNvSpPr txBox="1"/>
          <p:nvPr/>
        </p:nvSpPr>
        <p:spPr>
          <a:xfrm>
            <a:off x="6405255" y="1531586"/>
            <a:ext cx="4091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1" u="none" strike="noStrike" dirty="0">
                <a:solidFill>
                  <a:srgbClr val="212121"/>
                </a:solidFill>
                <a:effectLst/>
                <a:latin typeface="open_sanslight"/>
              </a:rPr>
              <a:t>A. </a:t>
            </a:r>
            <a:r>
              <a:rPr lang="it-IT" sz="1600" b="0" i="1" u="none" strike="noStrike" dirty="0" err="1">
                <a:solidFill>
                  <a:srgbClr val="212121"/>
                </a:solidFill>
                <a:effectLst/>
                <a:latin typeface="open_sanslight"/>
              </a:rPr>
              <a:t>Azoulay</a:t>
            </a:r>
            <a:r>
              <a:rPr lang="it-IT" sz="1600" b="0" i="1" u="none" strike="noStrike" dirty="0">
                <a:solidFill>
                  <a:srgbClr val="212121"/>
                </a:solidFill>
                <a:effectLst/>
                <a:latin typeface="open_sanslight"/>
              </a:rPr>
              <a:t>, Direttrice Generale UNESCO </a:t>
            </a:r>
            <a:endParaRPr lang="it-IT" sz="1600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ACC370-6584-5A19-0C62-E399F2621849}"/>
              </a:ext>
            </a:extLst>
          </p:cNvPr>
          <p:cNvSpPr txBox="1"/>
          <p:nvPr/>
        </p:nvSpPr>
        <p:spPr>
          <a:xfrm>
            <a:off x="10083800" y="26289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31/1/2020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BC9BD4-1821-A5FC-D535-A35468A81455}"/>
              </a:ext>
            </a:extLst>
          </p:cNvPr>
          <p:cNvSpPr txBox="1"/>
          <p:nvPr/>
        </p:nvSpPr>
        <p:spPr>
          <a:xfrm>
            <a:off x="486994" y="29103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August 25, 2022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104C07-FE9D-6B53-7414-436099B10253}"/>
              </a:ext>
            </a:extLst>
          </p:cNvPr>
          <p:cNvSpPr txBox="1"/>
          <p:nvPr/>
        </p:nvSpPr>
        <p:spPr>
          <a:xfrm>
            <a:off x="486994" y="5946315"/>
            <a:ext cx="5050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OSTP= Office of Science and Technology Policy of the White House </a:t>
            </a:r>
          </a:p>
        </p:txBody>
      </p:sp>
    </p:spTree>
    <p:extLst>
      <p:ext uri="{BB962C8B-B14F-4D97-AF65-F5344CB8AC3E}">
        <p14:creationId xmlns:p14="http://schemas.microsoft.com/office/powerpoint/2010/main" val="2227600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86AE3AC-3C63-3FCD-6FF2-25C601C5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0FFFB9C-655A-5925-8F3A-BA1174F3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0E62F-7E07-B446-9911-5D8BEE4034CC}" type="slidenum">
              <a:rPr lang="it-IT" smtClean="0"/>
              <a:t>51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94FCBF-3F45-1D4D-0333-2E4115597FD6}"/>
              </a:ext>
            </a:extLst>
          </p:cNvPr>
          <p:cNvSpPr txBox="1"/>
          <p:nvPr/>
        </p:nvSpPr>
        <p:spPr>
          <a:xfrm>
            <a:off x="2504768" y="181583"/>
            <a:ext cx="7182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36682"/>
                </a:solidFill>
                <a:latin typeface="Avenir" panose="02000503020000020003" pitchFamily="2" charset="0"/>
              </a:rPr>
              <a:t>La valutazione nella carriera dei ricercatori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0715F1-4538-2D21-102F-A5B6A70990EE}"/>
              </a:ext>
            </a:extLst>
          </p:cNvPr>
          <p:cNvSpPr txBox="1"/>
          <p:nvPr/>
        </p:nvSpPr>
        <p:spPr>
          <a:xfrm rot="5400000">
            <a:off x="8640113" y="4124576"/>
            <a:ext cx="5513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Source: </a:t>
            </a:r>
            <a:r>
              <a:rPr lang="it-IT" sz="1100" dirty="0" err="1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Research</a:t>
            </a:r>
            <a:r>
              <a:rPr lang="it-IT" sz="1100" dirty="0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it-IT" sz="1100" dirty="0" err="1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Assessment</a:t>
            </a:r>
            <a:r>
              <a:rPr lang="it-IT" sz="1100" dirty="0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 in the </a:t>
            </a:r>
            <a:r>
              <a:rPr lang="it-IT" sz="1100" dirty="0" err="1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Transition</a:t>
            </a:r>
            <a:r>
              <a:rPr lang="it-IT" sz="1100" dirty="0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 to Open Science. 2019 EUA Open Science and Access Survey </a:t>
            </a:r>
            <a:r>
              <a:rPr lang="it-IT" sz="1100" dirty="0" err="1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Results</a:t>
            </a:r>
            <a:r>
              <a:rPr lang="it-IT" sz="1100" dirty="0">
                <a:solidFill>
                  <a:srgbClr val="7E7E7E"/>
                </a:solidFill>
                <a:effectLst/>
                <a:latin typeface="Avenir" panose="02000503020000020003" pitchFamily="2" charset="0"/>
              </a:rPr>
              <a:t> (2019)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CC6DE0-DCBA-5594-79E7-A9D714B8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576" y="994391"/>
            <a:ext cx="1500759" cy="3949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2ADB46-8FAD-7542-4965-4432B8490E72}"/>
              </a:ext>
            </a:extLst>
          </p:cNvPr>
          <p:cNvSpPr txBox="1"/>
          <p:nvPr/>
        </p:nvSpPr>
        <p:spPr>
          <a:xfrm>
            <a:off x="9750238" y="101999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FF9"/>
                </a:solidFill>
              </a:rPr>
              <a:t>©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62F6413-22E0-A5DA-E300-29127650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510" y="855906"/>
            <a:ext cx="7649561" cy="57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74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AC1A8B1-8365-9B61-476F-7EBB3338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3156" y="646167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FD8375-8D74-B8A0-C6A4-2B493830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0E62F-7E07-B446-9911-5D8BEE4034CC}" type="slidenum">
              <a:rPr lang="it-IT" smtClean="0"/>
              <a:t>52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BC369E-040D-F013-D792-C580EF08E1CE}"/>
              </a:ext>
            </a:extLst>
          </p:cNvPr>
          <p:cNvSpPr txBox="1"/>
          <p:nvPr/>
        </p:nvSpPr>
        <p:spPr>
          <a:xfrm>
            <a:off x="5617029" y="1045029"/>
            <a:ext cx="622082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venir" panose="02000503020000020003" pitchFamily="2" charset="0"/>
              </a:rPr>
              <a:t>Il predominio del fattore di impatto della rivista porta a due problemi principali: </a:t>
            </a:r>
          </a:p>
          <a:p>
            <a:endParaRPr lang="it-IT" sz="2400" dirty="0">
              <a:solidFill>
                <a:srgbClr val="036682"/>
              </a:solidFill>
              <a:latin typeface="Avenir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36682"/>
                </a:solidFill>
                <a:latin typeface="Avenir" panose="02000503020000020003" pitchFamily="2" charset="0"/>
              </a:rPr>
              <a:t>la qualità di un articolo prodotto dai ricercatori non viene valutata direttamente, ma attraverso un proxy, ovvero la reputazione della rivista dove è pubblicato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36682"/>
              </a:solidFill>
              <a:latin typeface="Avenir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36682"/>
                </a:solidFill>
                <a:latin typeface="Avenir" panose="02000503020000020003" pitchFamily="2" charset="0"/>
              </a:rPr>
              <a:t>viene rafforzata  la posizione dominante degli editori accademici commerciali e aumenta in modo sproporzionato il loro potere nell’orientare il modo in cui la ricerca viene finanziata e condotta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3DD0BE-4B31-BEF9-910B-2E4843A1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"/>
          <a:stretch/>
        </p:blipFill>
        <p:spPr>
          <a:xfrm>
            <a:off x="354149" y="1094014"/>
            <a:ext cx="4114800" cy="40735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86065E-EB27-D959-F3C5-1959123DF883}"/>
              </a:ext>
            </a:extLst>
          </p:cNvPr>
          <p:cNvSpPr txBox="1"/>
          <p:nvPr/>
        </p:nvSpPr>
        <p:spPr>
          <a:xfrm>
            <a:off x="2906925" y="4798268"/>
            <a:ext cx="16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Eugene </a:t>
            </a:r>
            <a:r>
              <a:rPr lang="it-IT" dirty="0" err="1"/>
              <a:t>Garfield</a:t>
            </a:r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FC80083-DEA3-3FD3-1258-073B1680E153}"/>
              </a:ext>
            </a:extLst>
          </p:cNvPr>
          <p:cNvCxnSpPr>
            <a:cxnSpLocks/>
          </p:cNvCxnSpPr>
          <p:nvPr/>
        </p:nvCxnSpPr>
        <p:spPr>
          <a:xfrm>
            <a:off x="5241472" y="1232415"/>
            <a:ext cx="0" cy="4114800"/>
          </a:xfrm>
          <a:prstGeom prst="line">
            <a:avLst/>
          </a:prstGeom>
          <a:ln w="57150">
            <a:solidFill>
              <a:srgbClr val="00528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12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ECEED0-A793-6AF9-9A1C-57E9F2DA7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011893"/>
                </a:solidFill>
                <a:latin typeface="Avenir Medium" panose="02000503020000020003" pitchFamily="2" charset="0"/>
              </a:rPr>
              <a:t>La Scienza Aperta - Open Science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3BC9E4-8C7D-6F99-DAD9-F167B36ABC3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46112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L. </a:t>
            </a:r>
            <a:r>
              <a:rPr lang="it-IT" dirty="0" err="1"/>
              <a:t>Patrizii</a:t>
            </a:r>
            <a:r>
              <a:rPr lang="it-IT" dirty="0"/>
              <a:t> - </a:t>
            </a:r>
            <a:r>
              <a:rPr lang="it-IT" dirty="0" err="1"/>
              <a:t>GdL</a:t>
            </a:r>
            <a:r>
              <a:rPr lang="it-IT" dirty="0"/>
              <a:t> OS INFN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EC43B6-7296-45B5-7853-52F515B8E116}"/>
              </a:ext>
            </a:extLst>
          </p:cNvPr>
          <p:cNvSpPr txBox="1"/>
          <p:nvPr/>
        </p:nvSpPr>
        <p:spPr>
          <a:xfrm>
            <a:off x="594710" y="1171429"/>
            <a:ext cx="11339381" cy="362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8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7030A0"/>
                </a:solidFill>
                <a:latin typeface="Avenir Medium" panose="02000503020000020003" pitchFamily="2" charset="0"/>
              </a:rPr>
              <a:t>Condividere</a:t>
            </a:r>
            <a:r>
              <a:rPr lang="it-IT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 in modo aperto e trasparente metodologie, conoscenze, processi e strumenti, sin dalle prime fasi del processo della scoperta scientifica</a:t>
            </a:r>
          </a:p>
          <a:p>
            <a:pPr lvl="1">
              <a:lnSpc>
                <a:spcPts val="28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CB9"/>
                </a:solidFill>
                <a:latin typeface="Avenir Book" panose="02000503020000020003" pitchFamily="2" charset="0"/>
              </a:rPr>
              <a:t>Trasparenza nella metodologia sperimentale, nell’osservazione dei fenomeni e nella raccolta dei dati</a:t>
            </a:r>
          </a:p>
          <a:p>
            <a:pPr lvl="1">
              <a:lnSpc>
                <a:spcPts val="32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Affidabilità e riusabilità pubblica dei dati scientifici e dei prodotti della ricerca</a:t>
            </a:r>
          </a:p>
          <a:p>
            <a:pPr lvl="1">
              <a:lnSpc>
                <a:spcPts val="32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CB9"/>
                </a:solidFill>
                <a:latin typeface="Avenir Book" panose="02000503020000020003" pitchFamily="2" charset="0"/>
              </a:rPr>
              <a:t>Accessibilità pubblica e trasparenza dei processi di comunicazione scientifica</a:t>
            </a:r>
          </a:p>
          <a:p>
            <a:pPr lvl="1">
              <a:lnSpc>
                <a:spcPts val="32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Utilizzo e condivisione dei tools web-</a:t>
            </a:r>
            <a:r>
              <a:rPr lang="it-IT" sz="20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based</a:t>
            </a:r>
            <a:r>
              <a:rPr lang="it-IT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 per facilitare la collaborazione scientifica                                                                          </a:t>
            </a:r>
          </a:p>
          <a:p>
            <a:pPr lvl="8">
              <a:lnSpc>
                <a:spcPts val="3280"/>
              </a:lnSpc>
              <a:spcBef>
                <a:spcPts val="600"/>
              </a:spcBef>
            </a:pPr>
            <a:r>
              <a:rPr lang="it-IT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                                                          </a:t>
            </a:r>
            <a:r>
              <a:rPr lang="it-IT" sz="2000" b="1" dirty="0">
                <a:solidFill>
                  <a:srgbClr val="002A4A"/>
                </a:solidFill>
                <a:latin typeface="Avenir Book" panose="02000503020000020003" pitchFamily="2" charset="0"/>
              </a:rPr>
              <a:t>[Commissione Europea]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26CD2C-E842-7DD8-4DD9-F5840C698736}"/>
              </a:ext>
            </a:extLst>
          </p:cNvPr>
          <p:cNvSpPr txBox="1"/>
          <p:nvPr/>
        </p:nvSpPr>
        <p:spPr>
          <a:xfrm>
            <a:off x="1174131" y="5100786"/>
            <a:ext cx="10179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1C37"/>
                </a:solidFill>
              </a:rPr>
              <a:t>Dal 2016 obiettivo strategico dell'Unione Europea che ha avviato la realizzazione di una </a:t>
            </a:r>
            <a:r>
              <a:rPr lang="it-IT" sz="2000" dirty="0" err="1">
                <a:solidFill>
                  <a:srgbClr val="001C37"/>
                </a:solidFill>
                <a:hlinkClick r:id="rId3"/>
              </a:rPr>
              <a:t>European</a:t>
            </a:r>
            <a:r>
              <a:rPr lang="it-IT" sz="2000" dirty="0">
                <a:solidFill>
                  <a:srgbClr val="001C37"/>
                </a:solidFill>
                <a:hlinkClick r:id="rId3"/>
              </a:rPr>
              <a:t> Open Science Cloud.</a:t>
            </a:r>
            <a:endParaRPr lang="it-IT" sz="2000" dirty="0">
              <a:solidFill>
                <a:srgbClr val="001C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1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A2BA784-4B61-E7EE-EB0F-EF8B3B2A2E3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46112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Patrizii - GdL OS INFN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478AFC-90B0-E48A-D814-7D7FED68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77" y="689076"/>
            <a:ext cx="5593133" cy="5579149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FE49D3-DBE3-5C16-FE92-FA88B6F07605}"/>
              </a:ext>
            </a:extLst>
          </p:cNvPr>
          <p:cNvSpPr txBox="1"/>
          <p:nvPr/>
        </p:nvSpPr>
        <p:spPr>
          <a:xfrm>
            <a:off x="8736885" y="5076682"/>
            <a:ext cx="2288623" cy="1169551"/>
          </a:xfrm>
          <a:prstGeom prst="rect">
            <a:avLst/>
          </a:prstGeom>
          <a:solidFill>
            <a:srgbClr val="FBA91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promuovere una collaborazione ampia tra scienziati e attori sociali al di là della comunità scientifica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FA4231-BC5E-BDDE-2472-5EC557BD6470}"/>
              </a:ext>
            </a:extLst>
          </p:cNvPr>
          <p:cNvSpPr txBox="1"/>
          <p:nvPr/>
        </p:nvSpPr>
        <p:spPr>
          <a:xfrm>
            <a:off x="9735329" y="2952500"/>
            <a:ext cx="2288622" cy="1169551"/>
          </a:xfrm>
          <a:prstGeom prst="rect">
            <a:avLst/>
          </a:prstGeom>
          <a:solidFill>
            <a:srgbClr val="CA97C3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condivisione infrastrutture di ricerca  (virtuali o fisiche) necessarie a sostenere la scienza aperta e soddisfare i bisogni di diverse comunità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2A6B29-91BA-3355-978F-EE0AFF343C88}"/>
              </a:ext>
            </a:extLst>
          </p:cNvPr>
          <p:cNvSpPr txBox="1"/>
          <p:nvPr/>
        </p:nvSpPr>
        <p:spPr>
          <a:xfrm>
            <a:off x="9101452" y="827601"/>
            <a:ext cx="2434137" cy="1169551"/>
          </a:xfrm>
          <a:prstGeom prst="rect">
            <a:avLst/>
          </a:prstGeom>
          <a:solidFill>
            <a:srgbClr val="05A640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accesso aperto  e immediato alla conoscenza scientifica Nuovo mantra :</a:t>
            </a:r>
          </a:p>
          <a:p>
            <a:r>
              <a:rPr lang="it-IT" sz="1400" b="1" dirty="0">
                <a:solidFill>
                  <a:srgbClr val="FFFF00"/>
                </a:solidFill>
              </a:rPr>
              <a:t>« </a:t>
            </a:r>
            <a:r>
              <a:rPr lang="it-IT" sz="1400" b="1" dirty="0" err="1">
                <a:solidFill>
                  <a:srgbClr val="FFFF00"/>
                </a:solidFill>
              </a:rPr>
              <a:t>as</a:t>
            </a:r>
            <a:r>
              <a:rPr lang="it-IT" sz="1400" b="1" dirty="0">
                <a:solidFill>
                  <a:srgbClr val="FFFF00"/>
                </a:solidFill>
              </a:rPr>
              <a:t> open </a:t>
            </a:r>
            <a:r>
              <a:rPr lang="it-IT" sz="1400" b="1" dirty="0" err="1">
                <a:solidFill>
                  <a:srgbClr val="FFFF00"/>
                </a:solidFill>
              </a:rPr>
              <a:t>as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possible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as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closed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as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necessary</a:t>
            </a:r>
            <a:r>
              <a:rPr lang="it-IT" sz="1400" b="1" dirty="0">
                <a:solidFill>
                  <a:srgbClr val="FFFF00"/>
                </a:solidFill>
              </a:rPr>
              <a:t> »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B098D5-E6B8-793A-7E17-4C65E7863E66}"/>
              </a:ext>
            </a:extLst>
          </p:cNvPr>
          <p:cNvSpPr txBox="1"/>
          <p:nvPr/>
        </p:nvSpPr>
        <p:spPr>
          <a:xfrm>
            <a:off x="2497591" y="4067572"/>
            <a:ext cx="2314177" cy="1384995"/>
          </a:xfrm>
          <a:prstGeom prst="rect">
            <a:avLst/>
          </a:prstGeom>
          <a:solidFill>
            <a:srgbClr val="00AAE5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Favorire il  dialogo tra diversi detentori di conoscenza, riconoscendo la ricchezza di diversi sistemi di conoscenza e la diversità dei produttori di conoscenza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208E39-1CEB-9D95-5759-927ADF550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08" y="1149670"/>
            <a:ext cx="1998782" cy="273291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585C0A-BED6-917B-2F78-0CED605BF117}"/>
              </a:ext>
            </a:extLst>
          </p:cNvPr>
          <p:cNvSpPr txBox="1"/>
          <p:nvPr/>
        </p:nvSpPr>
        <p:spPr>
          <a:xfrm>
            <a:off x="2186506" y="1720837"/>
            <a:ext cx="2373437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>
                <a:solidFill>
                  <a:srgbClr val="011893"/>
                </a:solidFill>
                <a:effectLst/>
                <a:latin typeface="Avenir" panose="02000503020000020003" pitchFamily="2" charset="0"/>
              </a:rPr>
              <a:t>Adottata</a:t>
            </a:r>
            <a:r>
              <a:rPr lang="en-US" b="1" dirty="0">
                <a:solidFill>
                  <a:srgbClr val="011893"/>
                </a:solidFill>
                <a:effectLst/>
                <a:latin typeface="Avenir" panose="02000503020000020003" pitchFamily="2" charset="0"/>
              </a:rPr>
              <a:t> da 193 </a:t>
            </a:r>
            <a:r>
              <a:rPr lang="en-US" b="1" dirty="0" err="1">
                <a:solidFill>
                  <a:srgbClr val="011893"/>
                </a:solidFill>
                <a:effectLst/>
                <a:latin typeface="Avenir" panose="02000503020000020003" pitchFamily="2" charset="0"/>
              </a:rPr>
              <a:t>Paesi</a:t>
            </a:r>
            <a:endParaRPr lang="en-US" b="1" dirty="0">
              <a:solidFill>
                <a:srgbClr val="011893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BDA43B-87EC-C3C6-82F7-356FCA7ACA84}"/>
              </a:ext>
            </a:extLst>
          </p:cNvPr>
          <p:cNvSpPr txBox="1"/>
          <p:nvPr/>
        </p:nvSpPr>
        <p:spPr>
          <a:xfrm>
            <a:off x="215046" y="704245"/>
            <a:ext cx="26026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>
                <a:solidFill>
                  <a:srgbClr val="011893"/>
                </a:solidFill>
                <a:latin typeface="Avenir Medium" panose="02000503020000020003" pitchFamily="2" charset="0"/>
              </a:rPr>
              <a:t>23 Novembre  2021</a:t>
            </a:r>
            <a:endParaRPr lang="it-IT" b="1" dirty="0">
              <a:solidFill>
                <a:srgbClr val="011893"/>
              </a:solidFill>
              <a:effectLst/>
              <a:latin typeface="Avenir Medium" panose="02000503020000020003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B282E2-7FB5-790F-4D33-A89C9B64209F}"/>
              </a:ext>
            </a:extLst>
          </p:cNvPr>
          <p:cNvSpPr txBox="1"/>
          <p:nvPr/>
        </p:nvSpPr>
        <p:spPr>
          <a:xfrm>
            <a:off x="215046" y="74155"/>
            <a:ext cx="830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11893"/>
                </a:solidFill>
                <a:latin typeface="Avenir" panose="02000503020000020003" pitchFamily="2" charset="0"/>
              </a:rPr>
              <a:t>Raccomandazione UNESCO sulla Scienza Aperta</a:t>
            </a:r>
          </a:p>
        </p:txBody>
      </p:sp>
    </p:spTree>
    <p:extLst>
      <p:ext uri="{BB962C8B-B14F-4D97-AF65-F5344CB8AC3E}">
        <p14:creationId xmlns:p14="http://schemas.microsoft.com/office/powerpoint/2010/main" val="44653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A9344356-BF17-B96D-F145-92B28B77A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926111"/>
              </p:ext>
            </p:extLst>
          </p:nvPr>
        </p:nvGraphicFramePr>
        <p:xfrm>
          <a:off x="3568262" y="272579"/>
          <a:ext cx="5055476" cy="422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92AC1E-CB69-1AFF-D2D3-2BE0C4A0B681}"/>
              </a:ext>
            </a:extLst>
          </p:cNvPr>
          <p:cNvSpPr txBox="1"/>
          <p:nvPr/>
        </p:nvSpPr>
        <p:spPr>
          <a:xfrm>
            <a:off x="1074821" y="5197642"/>
            <a:ext cx="878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(*) Riutilizzabilità dei dati della ricerca : </a:t>
            </a:r>
            <a:r>
              <a:rPr lang="it-IT" dirty="0" err="1"/>
              <a:t>Findable</a:t>
            </a:r>
            <a:r>
              <a:rPr lang="it-IT" dirty="0"/>
              <a:t>, </a:t>
            </a:r>
            <a:r>
              <a:rPr lang="it-IT" dirty="0" err="1"/>
              <a:t>Accessible</a:t>
            </a:r>
            <a:r>
              <a:rPr lang="it-IT" dirty="0"/>
              <a:t>, </a:t>
            </a:r>
            <a:r>
              <a:rPr lang="it-IT" dirty="0" err="1"/>
              <a:t>Interoperable</a:t>
            </a:r>
            <a:r>
              <a:rPr lang="it-IT" dirty="0"/>
              <a:t>, </a:t>
            </a:r>
            <a:r>
              <a:rPr lang="it-IT" dirty="0" err="1"/>
              <a:t>Reusable</a:t>
            </a:r>
            <a:r>
              <a:rPr lang="it-IT" dirty="0"/>
              <a:t> (FAIR) </a:t>
            </a:r>
          </a:p>
        </p:txBody>
      </p:sp>
    </p:spTree>
    <p:extLst>
      <p:ext uri="{BB962C8B-B14F-4D97-AF65-F5344CB8AC3E}">
        <p14:creationId xmlns:p14="http://schemas.microsoft.com/office/powerpoint/2010/main" val="350574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B71C84-ED8D-AC2A-623D-60F9ABEDF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4"/>
          <a:stretch/>
        </p:blipFill>
        <p:spPr>
          <a:xfrm>
            <a:off x="780505" y="2958444"/>
            <a:ext cx="3357022" cy="2339692"/>
          </a:xfrm>
          <a:prstGeom prst="rect">
            <a:avLst/>
          </a:prstGeom>
          <a:ln>
            <a:solidFill>
              <a:srgbClr val="002A4A"/>
            </a:solidFill>
          </a:ln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1CDA7B46-84A4-74B7-4430-ED629CA06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65" y="203488"/>
            <a:ext cx="10515600" cy="1325563"/>
          </a:xfrm>
        </p:spPr>
        <p:txBody>
          <a:bodyPr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660"/>
              </a:lnSpc>
              <a:spcBef>
                <a:spcPts val="1800"/>
              </a:spcBef>
              <a:spcAft>
                <a:spcPts val="0"/>
              </a:spcAft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A3990"/>
                </a:solidFill>
                <a:effectLst/>
                <a:uLnTx/>
                <a:uFillTx/>
                <a:latin typeface="Avenir Medium" panose="02000503020000020003" pitchFamily="2" charset="0"/>
                <a:ea typeface="+mn-ea"/>
                <a:cs typeface="+mn-cs"/>
              </a:rPr>
              <a:t>Programma Nazionale per la Ricerca 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A3990"/>
                </a:solidFill>
                <a:effectLst/>
                <a:uLnTx/>
                <a:uFillTx/>
                <a:latin typeface="Avenir Medium" panose="02000503020000020003" pitchFamily="2" charset="0"/>
                <a:ea typeface="+mn-ea"/>
                <a:cs typeface="+mn-cs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86D22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Piano Nazionale per la  Scienza Aperta (PNSA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86D22"/>
                </a:solidFill>
                <a:effectLst/>
                <a:uLnTx/>
                <a:uFillTx/>
                <a:latin typeface="Avenir Medium" panose="02000503020000020003" pitchFamily="2" charset="0"/>
                <a:ea typeface="+mn-ea"/>
                <a:cs typeface="+mn-cs"/>
              </a:rPr>
              <a:t>)</a:t>
            </a:r>
            <a:endParaRPr lang="it-IT" dirty="0">
              <a:solidFill>
                <a:srgbClr val="E86D22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ED51799-495B-41D8-17FA-2445F73F2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690" b="56928"/>
          <a:stretch/>
        </p:blipFill>
        <p:spPr>
          <a:xfrm>
            <a:off x="747765" y="1713717"/>
            <a:ext cx="3389762" cy="11310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2EF256-CF39-EED5-E0E2-081A069530F7}"/>
              </a:ext>
            </a:extLst>
          </p:cNvPr>
          <p:cNvSpPr txBox="1"/>
          <p:nvPr/>
        </p:nvSpPr>
        <p:spPr>
          <a:xfrm>
            <a:off x="4383156" y="1677538"/>
            <a:ext cx="7061079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2A4A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/>
              <a:t>"L’obiettivo di questo Piano nazionale è </a:t>
            </a:r>
            <a:r>
              <a:rPr lang="it-IT" sz="2000" dirty="0">
                <a:highlight>
                  <a:srgbClr val="FFFF00"/>
                </a:highlight>
              </a:rPr>
              <a:t>porre le basi per la piena attuazione della scienza aperta in Italia</a:t>
            </a:r>
            <a:r>
              <a:rPr lang="it-IT" sz="2000" dirty="0"/>
              <a:t>, </a:t>
            </a:r>
            <a:r>
              <a:rPr lang="it-IT" sz="2000" dirty="0">
                <a:highlight>
                  <a:srgbClr val="FFFF00"/>
                </a:highlight>
              </a:rPr>
              <a:t>favorendo la transizione verso un sistema aperto, trasparente, equo, inclusivo, in cui la comunità scientifica si riappropri della comunicazione dei risultati della ricerca, con benefici per l’intera società.</a:t>
            </a:r>
            <a:br>
              <a:rPr lang="it-IT" sz="2000" dirty="0">
                <a:highlight>
                  <a:srgbClr val="FFFF00"/>
                </a:highlight>
              </a:rPr>
            </a:br>
            <a:endParaRPr lang="it-IT" sz="2000" dirty="0">
              <a:highlight>
                <a:srgbClr val="FFFF00"/>
              </a:highlight>
            </a:endParaRPr>
          </a:p>
          <a:p>
            <a:r>
              <a:rPr lang="it-IT" sz="2000" dirty="0"/>
              <a:t>Il Piano nazionale per la scienza aperta è un elemento essenziale del Programma nazionale per la ricerca (PNR) e rappresenta un complemento al PNIR, il Piano nazionale per le infrastrutture di ricerca.</a:t>
            </a:r>
          </a:p>
          <a:p>
            <a:r>
              <a:rPr lang="it-IT" sz="2000" dirty="0"/>
              <a:t>Il piano, infatti, mira a creare le condizioni per la piena partecipazione dell’Italia all’interno dei processi europei ed internazionali di scienza aperta.”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A08773-740E-16E3-5A1F-1BCA1BF56BB8}"/>
              </a:ext>
            </a:extLst>
          </p:cNvPr>
          <p:cNvSpPr txBox="1"/>
          <p:nvPr/>
        </p:nvSpPr>
        <p:spPr>
          <a:xfrm>
            <a:off x="747765" y="1344385"/>
            <a:ext cx="260265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11893"/>
                </a:solidFill>
                <a:latin typeface="Avenir Medium" panose="02000503020000020003" pitchFamily="2" charset="0"/>
              </a:rPr>
              <a:t>Giugno 2022</a:t>
            </a:r>
            <a:endParaRPr lang="it-IT" sz="2000" b="1" dirty="0">
              <a:solidFill>
                <a:srgbClr val="011893"/>
              </a:solidFill>
              <a:effectLst/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6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4502</Words>
  <Application>Microsoft Macintosh PowerPoint</Application>
  <PresentationFormat>Widescreen</PresentationFormat>
  <Paragraphs>461</Paragraphs>
  <Slides>52</Slides>
  <Notes>38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52</vt:i4>
      </vt:variant>
    </vt:vector>
  </HeadingPairs>
  <TitlesOfParts>
    <vt:vector size="75" baseType="lpstr">
      <vt:lpstr>Arial</vt:lpstr>
      <vt:lpstr>Avenir</vt:lpstr>
      <vt:lpstr>Avenir Black</vt:lpstr>
      <vt:lpstr>Avenir Book</vt:lpstr>
      <vt:lpstr>Avenir Medium</vt:lpstr>
      <vt:lpstr>Avenir Next Condensed</vt:lpstr>
      <vt:lpstr>Calibri</vt:lpstr>
      <vt:lpstr>Calibri Light</vt:lpstr>
      <vt:lpstr>Courier New</vt:lpstr>
      <vt:lpstr>Exo</vt:lpstr>
      <vt:lpstr>Fira Sans Medium</vt:lpstr>
      <vt:lpstr>Font di sistema regolare</vt:lpstr>
      <vt:lpstr>GOTHAM-BOOK</vt:lpstr>
      <vt:lpstr>Helvetica</vt:lpstr>
      <vt:lpstr>Lucida Grande</vt:lpstr>
      <vt:lpstr>LucidaGrande</vt:lpstr>
      <vt:lpstr>open_sanslight</vt:lpstr>
      <vt:lpstr>Roboto Light</vt:lpstr>
      <vt:lpstr>Roboto Slab</vt:lpstr>
      <vt:lpstr>Source Sans Pro</vt:lpstr>
      <vt:lpstr>Tema di Office</vt:lpstr>
      <vt:lpstr>1_Tema di Office</vt:lpstr>
      <vt:lpstr>2_Tema di Office</vt:lpstr>
      <vt:lpstr>La strategia Open Access dell'INFN e il relativo disciplinare</vt:lpstr>
      <vt:lpstr>Gruppo di Lavoro Open Science INFN</vt:lpstr>
      <vt:lpstr>Presentazione standard di PowerPoint</vt:lpstr>
      <vt:lpstr>Presentazione standard di PowerPoint</vt:lpstr>
      <vt:lpstr>Il contesto </vt:lpstr>
      <vt:lpstr>La Scienza Aperta - Open Science</vt:lpstr>
      <vt:lpstr>Presentazione standard di PowerPoint</vt:lpstr>
      <vt:lpstr>Presentazione standard di PowerPoint</vt:lpstr>
      <vt:lpstr>Programma Nazionale per la Ricerca  Piano Nazionale per la  Scienza Aperta (PNSA)</vt:lpstr>
      <vt:lpstr>PNSA: Assi di Intervento </vt:lpstr>
      <vt:lpstr>Presentazione standard di PowerPoint</vt:lpstr>
      <vt:lpstr>Accesso Aperto /Open Access</vt:lpstr>
      <vt:lpstr>Presentazione standard di PowerPoint</vt:lpstr>
      <vt:lpstr>I conti in tasca agli editori</vt:lpstr>
      <vt:lpstr>Presentazione standard di PowerPoint</vt:lpstr>
      <vt:lpstr>Impact Factor</vt:lpstr>
      <vt:lpstr>1991 Paul Ginsparg : crea un repository mailbox a  Los Alamos National Lab accessibile da ovunque per condividere draft lavori via email senza doverli fotocopiare/spedire (xxx.lanl.gov)</vt:lpstr>
      <vt:lpstr>Il movimento Open Access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INFN, Open Access e Open Science</vt:lpstr>
      <vt:lpstr>2. Archivio e Disciplinare</vt:lpstr>
      <vt:lpstr>Strumenti per l’OpenScience</vt:lpstr>
      <vt:lpstr>Archivio: Ipotesi progettuali</vt:lpstr>
      <vt:lpstr>openaccessrepository.it (OAR) Curated by Frascati Lab library, maintained by INFN Catania</vt:lpstr>
      <vt:lpstr>Disciplinare: ipotesi progettuali </vt:lpstr>
      <vt:lpstr>Disciplinare in sintesi /1</vt:lpstr>
      <vt:lpstr>Disciplinare in sintesi /2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Conclusioni/1</vt:lpstr>
      <vt:lpstr> Conclusioni/2</vt:lpstr>
      <vt:lpstr>Presentazione standard di PowerPoint</vt:lpstr>
      <vt:lpstr>Presentazione standard di PowerPoint</vt:lpstr>
      <vt:lpstr> Irene Piergentili su INFN OAR</vt:lpstr>
      <vt:lpstr>Extra</vt:lpstr>
      <vt:lpstr>Presentazione standard di PowerPoint</vt:lpstr>
      <vt:lpstr>Presentazione standard di PowerPoint</vt:lpstr>
      <vt:lpstr> The San Francisco Declaration On Research Assessment </vt:lpstr>
      <vt:lpstr>Plan S Principles (semplificati)</vt:lpstr>
      <vt:lpstr>FAIR data principles</vt:lpstr>
      <vt:lpstr>Difference between FAIR data and Open data</vt:lpstr>
      <vt:lpstr>Il circolo vizioso, OGGI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di Lavoro Open Science INFN  </dc:title>
  <dc:creator>Irene Piergentili</dc:creator>
  <cp:lastModifiedBy>Laura Patrizii</cp:lastModifiedBy>
  <cp:revision>63</cp:revision>
  <dcterms:created xsi:type="dcterms:W3CDTF">2023-11-20T10:40:55Z</dcterms:created>
  <dcterms:modified xsi:type="dcterms:W3CDTF">2023-12-02T08:12:50Z</dcterms:modified>
</cp:coreProperties>
</file>