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8" r:id="rId4"/>
    <p:sldId id="267" r:id="rId5"/>
    <p:sldId id="259" r:id="rId6"/>
    <p:sldId id="258" r:id="rId7"/>
    <p:sldId id="269" r:id="rId8"/>
    <p:sldId id="261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1"/>
    <p:restoredTop sz="94666"/>
  </p:normalViewPr>
  <p:slideViewPr>
    <p:cSldViewPr snapToGrid="0">
      <p:cViewPr varScale="1">
        <p:scale>
          <a:sx n="115" d="100"/>
          <a:sy n="115" d="100"/>
        </p:scale>
        <p:origin x="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21FEB-1A35-B048-B144-459247DDF190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B4036-01DB-BD4E-8CEB-F204BDC599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76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D9C124-5695-64AF-E3A4-E1EB23E8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52BB88-785B-4E27-B29D-CA65B2B72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D6BEE4-B5FC-0A8E-D736-0E850EEFC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F71-895C-8646-B0E8-BD6969D3973F}" type="datetime1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BD0F1A-D5AE-A149-AE28-CA8E3DA1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GLOS INFN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D4C6E2-D52D-D753-EFB5-AA540239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53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C818B3-7787-39EF-7686-AF8D42E3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127CFA-A757-1204-16C4-16900A383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3B5281-8089-8D7E-51EA-0F400A3E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FDEA-99D2-E946-95FE-E8C88ECC666F}" type="datetime1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2774E6-C97E-C84A-8108-222ADEED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GLOS INFN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C9071F-3B73-875E-F7FE-CAF2D475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27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D1243AA-D469-8D96-CB51-68D738E02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655C0B-D2AA-6520-9FEF-DB6114F42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913530-84ED-6A94-9B9F-CB19F2D7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1C88-50D2-D147-BC0C-0D8AF613FBFF}" type="datetime1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C5B937-CEEA-FF98-8620-5CDB59AA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GLOS INFN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CC9EB5-2C61-711E-138B-8DED7574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26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D2D0-1E22-AC4F-99F0-BCD0DC9ED97F}" type="datetime1">
              <a:rPr lang="it-IT" smtClean="0"/>
              <a:t>21/11/23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GLOS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66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6298-8BBF-4349-8703-CD1A61837739}" type="datetime1">
              <a:rPr lang="it-IT" smtClean="0"/>
              <a:t>21/11/23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GLOS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3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4AB5-0413-9640-AF66-F492EC0B73E0}" type="datetime1">
              <a:rPr lang="it-IT" smtClean="0"/>
              <a:t>21/11/23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GLOS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70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9205-800E-6446-9213-162DBAAE4A79}" type="datetime1">
              <a:rPr lang="it-IT" smtClean="0"/>
              <a:t>21/11/23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GLOS INFN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56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EA7-4A4E-6846-A492-DD047458C2ED}" type="datetime1">
              <a:rPr lang="it-IT" smtClean="0"/>
              <a:t>21/11/23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GLOS INFN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88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A907-3159-1C44-ACED-7D269D47A493}" type="datetime1">
              <a:rPr lang="it-IT" smtClean="0"/>
              <a:t>21/11/23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GLOS INFN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58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B84-730D-8D4A-A988-8FC01AD7B0B8}" type="datetime1">
              <a:rPr lang="it-IT" smtClean="0"/>
              <a:t>21/11/23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GLOS INFN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01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7B5F-FF0D-8D4C-9DBD-6A3DCA672C7C}" type="datetime1">
              <a:rPr lang="it-IT" smtClean="0"/>
              <a:t>21/11/23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GLOS INFN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6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539F0-535D-68CE-D65A-2AD48312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E56026-CC5C-A2A9-A236-09B0BEB4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470425-9586-01F4-3A16-22430289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EA54-8E67-884E-8D43-6E023AEFB267}" type="datetime1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0B3D59-2D7D-757C-8170-7EB411B8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GLOS INFN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9DE333-4E97-7727-DC84-FE219CFB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013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77C9-EFCF-1A4B-B92C-A6AF5C660B1A}" type="datetime1">
              <a:rPr lang="it-IT" smtClean="0"/>
              <a:t>21/11/23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GLOS INFN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34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587F-5CC0-7C49-BCED-E3D9359874E7}" type="datetime1">
              <a:rPr lang="it-IT" smtClean="0"/>
              <a:t>21/11/23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GLOS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86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7AF5-AF31-B442-960A-02D166E357D4}" type="datetime1">
              <a:rPr lang="it-IT" smtClean="0"/>
              <a:t>21/11/23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GLOS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9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72EC4-72BF-3E5E-3BE9-FF8A49EB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B161EA-4447-F811-FF48-9EBDA5380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46C31F-CD03-1101-4B64-5CC4B2669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868A-A29D-AA45-A816-8443F1FB16B0}" type="datetime1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61A4EE-BA1F-A277-EFDC-9F67000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GLOS INFN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02A508-94D5-D7AE-B845-08426A99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13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8F55A-07D7-3FCD-E564-F81A41B9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73DF74-EFD9-54AC-382C-F2DCA564F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CFF984-4458-6404-7642-4AE4144FF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F78D5E-938C-EF35-D025-20417F2B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1FAF-EC37-BF4A-BEA6-945DF5BFF58E}" type="datetime1">
              <a:rPr lang="it-IT" smtClean="0"/>
              <a:t>21/11/23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3161DD-2C41-2AA6-57AA-6BD1D57C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GLOS INFN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9D6ABB-46BF-73B3-B325-52B5723D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7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B06B72-F8E8-5F2A-8442-9E843E19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924145-2A8D-054B-8CF5-BAD5F368E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C360E3-7C6B-9CE7-524B-5C4634A91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CCC2E4-EEF7-66DD-D78B-1C6C0A1FE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9B7C69C-D462-D0BE-FBD9-05F464001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0BB9809-37E1-8605-0CD3-9B63186E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E48F-7252-354D-974B-0806CFB8850B}" type="datetime1">
              <a:rPr lang="it-IT" smtClean="0"/>
              <a:t>21/11/23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7E22639-BE93-D474-92A7-9E70DBC7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GLOS INFN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D626C54-B2DF-41BD-9208-26C6E448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6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AB773-2631-BE4C-9372-D46498A9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DB837A-9374-13A3-2DBE-03CBE9D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D2A-5E95-A449-A14B-C3D16CF4BF1D}" type="datetime1">
              <a:rPr lang="it-IT" smtClean="0"/>
              <a:t>21/11/23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047740-474E-7F66-A84F-831E56B4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GLOS INFN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DFEE05-FA06-BA28-B0AD-31980B0E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70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02174C0-9FA8-8ACC-2783-9D96E34E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2870-DB21-6249-9350-7211A03E4E91}" type="datetime1">
              <a:rPr lang="it-IT" smtClean="0"/>
              <a:t>21/11/23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3D4D70E-F45C-E6F3-6403-AE7DF0B1F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GLOS INFN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B834D7-03C6-2A79-5126-6064E640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6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D296B-C377-F8FA-F327-EC429BBB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68CDDC-5BAF-927B-6482-BEF5DEF47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1B8B65-17C1-88FD-ACE3-981F1B831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20CFF5-4663-CFC6-1DC8-E02D9146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03B2-DD37-A449-8198-601E9ACCA770}" type="datetime1">
              <a:rPr lang="it-IT" smtClean="0"/>
              <a:t>21/11/23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75359-467C-30C5-74E9-9C10FB75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GLOS INFN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D7612B-9F97-11EB-2D44-B29F394C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88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8275B7-4AE9-0627-3CCF-B0A79391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7505149-C190-73AE-93EA-C1159DA1D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4976B5-FD36-5999-BE66-72C313735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F98063-1D40-3117-5440-E72BEBA2D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B939-80A1-A346-9323-7B82CBAD10B0}" type="datetime1">
              <a:rPr lang="it-IT" smtClean="0"/>
              <a:t>21/11/23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131C84-5786-B6B6-E9A6-C629AEA0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GLOS INFN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DA44F9-9C90-0A09-B272-5CE3EF3D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41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E43D8E-53AD-D962-966A-EB040573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E79F70-6B4D-F837-7905-4015AFCA3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801BC5-403E-8A74-3C0E-BA388B2A2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5F17-925B-6640-A0CB-8243240057FD}" type="datetime1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7FD27C-016E-6D51-5D2D-6442C2FD6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GLOS INFN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00D48A-A280-AFC5-6001-82A0E9EF6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030F5-900F-2E4C-9E10-8DFEB8412C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63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DE6E3-EC29-284A-8521-D72B081D3E38}" type="datetime1">
              <a:rPr lang="it-IT" smtClean="0"/>
              <a:t>21/11/23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GLOS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1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CB19D9-C430-6478-3057-81CEE0003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9764" y="1789408"/>
            <a:ext cx="9144000" cy="2387600"/>
          </a:xfrm>
        </p:spPr>
        <p:txBody>
          <a:bodyPr>
            <a:normAutofit/>
          </a:bodyPr>
          <a:lstStyle/>
          <a:p>
            <a:pPr fontAlgn="base"/>
            <a:r>
              <a:rPr lang="it-IT" b="1" i="0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Gruppo di Lavoro Open Science INFN</a:t>
            </a:r>
            <a:endParaRPr lang="it-IT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15BD68-BF11-9B7D-5029-BBEE798A4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9764" y="4450096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it-IT" sz="2400" b="0" i="0" dirty="0">
                <a:effectLst/>
                <a:latin typeface="Helvetica" pitchFamily="2" charset="0"/>
              </a:rPr>
              <a:t>S. Bianco (INFN-LNF), M. Bruno (INFN-</a:t>
            </a:r>
            <a:r>
              <a:rPr lang="it-IT" sz="2400" b="0" i="0" dirty="0" err="1">
                <a:effectLst/>
                <a:latin typeface="Helvetica" pitchFamily="2" charset="0"/>
              </a:rPr>
              <a:t>MiB</a:t>
            </a:r>
            <a:r>
              <a:rPr lang="it-IT" sz="2400" b="0" i="0" dirty="0">
                <a:effectLst/>
                <a:latin typeface="Helvetica" pitchFamily="2" charset="0"/>
              </a:rPr>
              <a:t>), M. Maggi (INFN-BA), </a:t>
            </a:r>
          </a:p>
          <a:p>
            <a:r>
              <a:rPr lang="it-IT" sz="2400" b="0" i="0" dirty="0">
                <a:effectLst/>
                <a:latin typeface="Helvetica" pitchFamily="2" charset="0"/>
              </a:rPr>
              <a:t>D. </a:t>
            </a:r>
            <a:r>
              <a:rPr lang="it-IT" sz="2400" b="0" i="0" dirty="0" err="1">
                <a:effectLst/>
                <a:latin typeface="Helvetica" pitchFamily="2" charset="0"/>
              </a:rPr>
              <a:t>Menasce</a:t>
            </a:r>
            <a:r>
              <a:rPr lang="it-IT" sz="2400" b="0" i="0" dirty="0">
                <a:effectLst/>
                <a:latin typeface="Helvetica" pitchFamily="2" charset="0"/>
              </a:rPr>
              <a:t> (INFN-</a:t>
            </a:r>
            <a:r>
              <a:rPr lang="it-IT" sz="2400" b="0" i="0" dirty="0" err="1">
                <a:effectLst/>
                <a:latin typeface="Helvetica" pitchFamily="2" charset="0"/>
              </a:rPr>
              <a:t>MiB</a:t>
            </a:r>
            <a:r>
              <a:rPr lang="it-IT" sz="2400" b="0" i="0" dirty="0">
                <a:effectLst/>
                <a:latin typeface="Helvetica" pitchFamily="2" charset="0"/>
              </a:rPr>
              <a:t>), L. </a:t>
            </a:r>
            <a:r>
              <a:rPr lang="it-IT" sz="2400" b="0" i="0" dirty="0" err="1">
                <a:effectLst/>
                <a:latin typeface="Helvetica" pitchFamily="2" charset="0"/>
              </a:rPr>
              <a:t>Patrizii</a:t>
            </a:r>
            <a:r>
              <a:rPr lang="it-IT" sz="2400" b="0" i="0" dirty="0">
                <a:effectLst/>
                <a:latin typeface="Helvetica" pitchFamily="2" charset="0"/>
              </a:rPr>
              <a:t> (INFN-BO)</a:t>
            </a:r>
          </a:p>
          <a:p>
            <a:br>
              <a:rPr lang="it-IT" b="0" i="0" dirty="0">
                <a:effectLst/>
                <a:latin typeface="Helvetica" pitchFamily="2" charset="0"/>
              </a:rPr>
            </a:br>
            <a:r>
              <a:rPr lang="it-IT" sz="2400" b="1" i="0" dirty="0">
                <a:effectLst/>
                <a:latin typeface="Helvetica" pitchFamily="2" charset="0"/>
              </a:rPr>
              <a:t>Referenti Tecnici</a:t>
            </a:r>
            <a:r>
              <a:rPr lang="it-IT" sz="2400" b="0" i="0" dirty="0">
                <a:effectLst/>
                <a:latin typeface="Helvetica" pitchFamily="2" charset="0"/>
              </a:rPr>
              <a:t>: I. Piergentili (INFN-LNF), L. Sabatini (INFN-LNF)</a:t>
            </a:r>
            <a:endParaRPr lang="it-IT" dirty="0">
              <a:latin typeface="Helvetica" pitchFamily="2" charset="0"/>
            </a:endParaRPr>
          </a:p>
        </p:txBody>
      </p:sp>
      <p:pic>
        <p:nvPicPr>
          <p:cNvPr id="5" name="Immagine 4" descr="Immagine che contiene Blu elettrico, schermata, Elementi grafici, blu&#10;&#10;Descrizione generata automaticamente">
            <a:extLst>
              <a:ext uri="{FF2B5EF4-FFF2-40B4-BE49-F238E27FC236}">
                <a16:creationId xmlns:a16="http://schemas.microsoft.com/office/drawing/2014/main" id="{61B08DC4-8973-B7EE-C092-B38FA11E8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9345"/>
          </a:xfrm>
          <a:prstGeom prst="rect">
            <a:avLst/>
          </a:prstGeom>
        </p:spPr>
      </p:pic>
      <p:pic>
        <p:nvPicPr>
          <p:cNvPr id="6" name="Immagine 5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05000C79-9C99-A72F-6445-EF9937E49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8883" y="5857460"/>
            <a:ext cx="1564089" cy="916335"/>
          </a:xfrm>
          <a:prstGeom prst="rect">
            <a:avLst/>
          </a:prstGeom>
        </p:spPr>
      </p:pic>
      <p:pic>
        <p:nvPicPr>
          <p:cNvPr id="10" name="Immagine 9" descr="Immagine che contiene simbolo, schermata, palla da biliardo&#10;&#10;Descrizione generata automaticamente">
            <a:extLst>
              <a:ext uri="{FF2B5EF4-FFF2-40B4-BE49-F238E27FC236}">
                <a16:creationId xmlns:a16="http://schemas.microsoft.com/office/drawing/2014/main" id="{EAAFEB78-E287-7A1E-83EC-19699076A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89" y="6230276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EED6EC-DAEA-B8AC-6CCE-6A04E1B5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BC9C542-8099-9606-A4CB-98D668DA5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854" y="6054437"/>
            <a:ext cx="12192000" cy="803564"/>
          </a:xfrm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58C246-5C97-768F-62A9-7C0C1053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55" y="6127750"/>
            <a:ext cx="1378528" cy="365125"/>
          </a:xfrm>
        </p:spPr>
        <p:txBody>
          <a:bodyPr/>
          <a:lstStyle/>
          <a:p>
            <a:pPr algn="l"/>
            <a:r>
              <a:rPr lang="it-IT" sz="1400" b="1" dirty="0">
                <a:solidFill>
                  <a:schemeClr val="bg1"/>
                </a:solidFill>
              </a:rPr>
              <a:t>GLOS INFN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402D77-1EF4-0FC3-7367-FC4E1EBB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r>
              <a:rPr lang="it-IT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Segnaposto data 9">
            <a:extLst>
              <a:ext uri="{FF2B5EF4-FFF2-40B4-BE49-F238E27FC236}">
                <a16:creationId xmlns:a16="http://schemas.microsoft.com/office/drawing/2014/main" id="{8A1B49BE-40D7-CA49-5707-A70D222B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73" y="6381173"/>
            <a:ext cx="2743200" cy="365125"/>
          </a:xfrm>
        </p:spPr>
        <p:txBody>
          <a:bodyPr/>
          <a:lstStyle/>
          <a:p>
            <a:fld id="{EB979008-E125-6E4A-9B51-E043E384D40A}" type="datetime1">
              <a:rPr lang="it-IT" b="1" smtClean="0">
                <a:solidFill>
                  <a:schemeClr val="bg1"/>
                </a:solidFill>
              </a:rPr>
              <a:t>21/11/23</a:t>
            </a:fld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5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42210">
            <a:off x="9303731" y="-1537912"/>
            <a:ext cx="5352479" cy="4447423"/>
          </a:xfrm>
          <a:custGeom>
            <a:avLst/>
            <a:gdLst/>
            <a:ahLst/>
            <a:cxnLst/>
            <a:rect l="l" t="t" r="r" b="b"/>
            <a:pathLst>
              <a:path w="8028719" h="6671135">
                <a:moveTo>
                  <a:pt x="0" y="0"/>
                </a:moveTo>
                <a:lnTo>
                  <a:pt x="8028719" y="0"/>
                </a:lnTo>
                <a:lnTo>
                  <a:pt x="8028719" y="6671136"/>
                </a:lnTo>
                <a:lnTo>
                  <a:pt x="0" y="6671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it-IT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07755" y="2400381"/>
            <a:ext cx="8264929" cy="1579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067"/>
              </a:lnSpc>
            </a:pPr>
            <a:r>
              <a:rPr lang="it-IT" sz="6000" b="1" i="0" dirty="0">
                <a:solidFill>
                  <a:srgbClr val="FFFFFF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Gruppo di Lavoro Open Science INFN</a:t>
            </a:r>
            <a:endParaRPr lang="en-US" sz="6000" dirty="0">
              <a:solidFill>
                <a:srgbClr val="FFFFFF"/>
              </a:solidFill>
              <a:latin typeface="Aileron Ultra-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725730" y="4966443"/>
            <a:ext cx="5352479" cy="4447423"/>
          </a:xfrm>
          <a:custGeom>
            <a:avLst/>
            <a:gdLst/>
            <a:ahLst/>
            <a:cxnLst/>
            <a:rect l="l" t="t" r="r" b="b"/>
            <a:pathLst>
              <a:path w="8028719" h="6671135">
                <a:moveTo>
                  <a:pt x="0" y="0"/>
                </a:moveTo>
                <a:lnTo>
                  <a:pt x="8028718" y="0"/>
                </a:lnTo>
                <a:lnTo>
                  <a:pt x="8028718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it-IT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50643" y="4467733"/>
            <a:ext cx="777915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20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S. Bianco (INFN-LNF), M. Bruno (INFN-</a:t>
            </a:r>
            <a:r>
              <a:rPr lang="it-IT" sz="2000" b="0" i="0" dirty="0" err="1">
                <a:solidFill>
                  <a:schemeClr val="bg1"/>
                </a:solidFill>
                <a:effectLst/>
                <a:latin typeface="Helvetica" pitchFamily="2" charset="0"/>
              </a:rPr>
              <a:t>MiB</a:t>
            </a:r>
            <a:r>
              <a:rPr lang="it-IT" sz="20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), M. Maggi (INFN-BA), </a:t>
            </a:r>
          </a:p>
          <a:p>
            <a:pPr algn="ctr"/>
            <a:r>
              <a:rPr lang="it-IT" sz="20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D. </a:t>
            </a:r>
            <a:r>
              <a:rPr lang="it-IT" sz="2000" b="0" i="0" dirty="0" err="1">
                <a:solidFill>
                  <a:schemeClr val="bg1"/>
                </a:solidFill>
                <a:effectLst/>
                <a:latin typeface="Helvetica" pitchFamily="2" charset="0"/>
              </a:rPr>
              <a:t>Menasce</a:t>
            </a:r>
            <a:r>
              <a:rPr lang="it-IT" sz="20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 (INFN-</a:t>
            </a:r>
            <a:r>
              <a:rPr lang="it-IT" sz="2000" b="0" i="0" dirty="0" err="1">
                <a:solidFill>
                  <a:schemeClr val="bg1"/>
                </a:solidFill>
                <a:effectLst/>
                <a:latin typeface="Helvetica" pitchFamily="2" charset="0"/>
              </a:rPr>
              <a:t>MiB</a:t>
            </a:r>
            <a:r>
              <a:rPr lang="it-IT" sz="20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), L. </a:t>
            </a:r>
            <a:r>
              <a:rPr lang="it-IT" sz="2000" b="0" i="0" dirty="0" err="1">
                <a:solidFill>
                  <a:schemeClr val="bg1"/>
                </a:solidFill>
                <a:effectLst/>
                <a:latin typeface="Helvetica" pitchFamily="2" charset="0"/>
              </a:rPr>
              <a:t>Patrizii</a:t>
            </a:r>
            <a:r>
              <a:rPr lang="it-IT" sz="20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 (INFN-BO)</a:t>
            </a:r>
          </a:p>
          <a:p>
            <a:pPr algn="ctr"/>
            <a:br>
              <a:rPr lang="it-IT" sz="2000" b="0" i="0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r>
              <a:rPr lang="it-IT" sz="2000" b="1" i="0" dirty="0">
                <a:solidFill>
                  <a:schemeClr val="bg1"/>
                </a:solidFill>
                <a:effectLst/>
                <a:latin typeface="Helvetica" pitchFamily="2" charset="0"/>
              </a:rPr>
              <a:t>Referenti Tecnici</a:t>
            </a:r>
            <a:r>
              <a:rPr lang="it-IT" sz="20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: I. Piergentili (INFN-LNF), L. Sabatini (INFN-LNF)</a:t>
            </a:r>
            <a:endParaRPr lang="it-IT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9" name="Immagine 8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EEE8A6B7-F36C-FBBF-844D-DEC3C5975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74" y="88670"/>
            <a:ext cx="2571749" cy="1579215"/>
          </a:xfrm>
          <a:prstGeom prst="rect">
            <a:avLst/>
          </a:prstGeom>
        </p:spPr>
      </p:pic>
      <p:pic>
        <p:nvPicPr>
          <p:cNvPr id="10" name="Immagine 9" descr="Immagine che contiene simbolo, schermata, palla da biliardo&#10;&#10;Descrizione generata automaticamente">
            <a:extLst>
              <a:ext uri="{FF2B5EF4-FFF2-40B4-BE49-F238E27FC236}">
                <a16:creationId xmlns:a16="http://schemas.microsoft.com/office/drawing/2014/main" id="{3DA174BF-C751-79A6-E1FF-36D90475B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2375" y="6098614"/>
            <a:ext cx="12192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8946B-88B4-C71C-5215-950AF6B1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11" y="1603384"/>
            <a:ext cx="10515600" cy="285273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0A5070-9C5E-D8A6-48DE-7B29DE27D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511" y="4600614"/>
            <a:ext cx="10515600" cy="150018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Google Shape;94;p1">
            <a:extLst>
              <a:ext uri="{FF2B5EF4-FFF2-40B4-BE49-F238E27FC236}">
                <a16:creationId xmlns:a16="http://schemas.microsoft.com/office/drawing/2014/main" id="{AEEC9495-2EB3-45D4-9C0B-AFCD5ECEF12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-1" y="6556917"/>
            <a:ext cx="12191999" cy="267632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GLOS INFN</a:t>
            </a:r>
            <a:endParaRPr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Google Shape;93;p1">
            <a:extLst>
              <a:ext uri="{FF2B5EF4-FFF2-40B4-BE49-F238E27FC236}">
                <a16:creationId xmlns:a16="http://schemas.microsoft.com/office/drawing/2014/main" id="{B8BEBCAB-1ED7-A8EF-5A7D-A03A1C3AADD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41512" y="6556913"/>
            <a:ext cx="650487" cy="267633"/>
          </a:xfrm>
          <a:prstGeom prst="rect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</a:t>
            </a:r>
            <a:endParaRPr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FBF8B484-5D62-D12C-680D-42AE04CBE7BF}"/>
              </a:ext>
            </a:extLst>
          </p:cNvPr>
          <p:cNvSpPr/>
          <p:nvPr/>
        </p:nvSpPr>
        <p:spPr>
          <a:xfrm rot="-2142210">
            <a:off x="9841395" y="-1136083"/>
            <a:ext cx="4269408" cy="3378140"/>
          </a:xfrm>
          <a:custGeom>
            <a:avLst/>
            <a:gdLst/>
            <a:ahLst/>
            <a:cxnLst/>
            <a:rect l="l" t="t" r="r" b="b"/>
            <a:pathLst>
              <a:path w="8028719" h="6671135">
                <a:moveTo>
                  <a:pt x="0" y="0"/>
                </a:moveTo>
                <a:lnTo>
                  <a:pt x="8028719" y="0"/>
                </a:lnTo>
                <a:lnTo>
                  <a:pt x="8028719" y="6671136"/>
                </a:lnTo>
                <a:lnTo>
                  <a:pt x="0" y="6671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 sz="120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DC1D355-6F1B-EB92-0B75-D81B0982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3765" y="6547609"/>
            <a:ext cx="898654" cy="267633"/>
          </a:xfrm>
        </p:spPr>
        <p:txBody>
          <a:bodyPr/>
          <a:lstStyle/>
          <a:p>
            <a:fld id="{61CE38D8-5AC8-D442-B952-9014ACA217F1}" type="datetime1">
              <a:rPr lang="it-IT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21/11/23</a:t>
            </a:fld>
            <a:endParaRPr lang="it-IT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7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E67C724-B64A-566F-9678-DF40B2B67D1A}"/>
              </a:ext>
            </a:extLst>
          </p:cNvPr>
          <p:cNvSpPr/>
          <p:nvPr/>
        </p:nvSpPr>
        <p:spPr>
          <a:xfrm>
            <a:off x="11587162" y="0"/>
            <a:ext cx="604838" cy="6858000"/>
          </a:xfrm>
          <a:prstGeom prst="rect">
            <a:avLst/>
          </a:prstGeom>
          <a:solidFill>
            <a:srgbClr val="011893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A8946B-88B4-C71C-5215-950AF6B1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11" y="1603384"/>
            <a:ext cx="10515600" cy="285273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0A5070-9C5E-D8A6-48DE-7B29DE27D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511" y="4600614"/>
            <a:ext cx="10515600" cy="150018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Google Shape;94;p1">
            <a:extLst>
              <a:ext uri="{FF2B5EF4-FFF2-40B4-BE49-F238E27FC236}">
                <a16:creationId xmlns:a16="http://schemas.microsoft.com/office/drawing/2014/main" id="{AEEC9495-2EB3-45D4-9C0B-AFCD5ECEF12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 rot="-5400000">
            <a:off x="8340725" y="3006725"/>
            <a:ext cx="6858000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	GLOS INFN</a:t>
            </a:r>
            <a:endParaRPr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Google Shape;93;p1">
            <a:extLst>
              <a:ext uri="{FF2B5EF4-FFF2-40B4-BE49-F238E27FC236}">
                <a16:creationId xmlns:a16="http://schemas.microsoft.com/office/drawing/2014/main" id="{B8BEBCAB-1ED7-A8EF-5A7D-A03A1C3AADD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87160" y="6222992"/>
            <a:ext cx="604839" cy="432335"/>
          </a:xfrm>
          <a:prstGeom prst="rect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</a:t>
            </a:r>
            <a:endParaRPr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7D95563B-037D-6D2A-AA17-7343728C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213123" y="602639"/>
            <a:ext cx="1113204" cy="365125"/>
          </a:xfrm>
        </p:spPr>
        <p:txBody>
          <a:bodyPr/>
          <a:lstStyle/>
          <a:p>
            <a:fld id="{F7F15A83-A86F-184D-B2FB-7B01A391DB1B}" type="datetime1">
              <a:rPr lang="it-IT" smtClean="0"/>
              <a:t>21/11/23</a:t>
            </a:fld>
            <a:endParaRPr lang="it-IT" dirty="0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475FC642-FEBA-AC17-E05A-92B85B3064C6}"/>
              </a:ext>
            </a:extLst>
          </p:cNvPr>
          <p:cNvSpPr/>
          <p:nvPr/>
        </p:nvSpPr>
        <p:spPr>
          <a:xfrm>
            <a:off x="-2468726" y="-2920400"/>
            <a:ext cx="5306056" cy="5272104"/>
          </a:xfrm>
          <a:custGeom>
            <a:avLst/>
            <a:gdLst/>
            <a:ahLst/>
            <a:cxnLst/>
            <a:rect l="l" t="t" r="r" b="b"/>
            <a:pathLst>
              <a:path w="12110389" h="12426705">
                <a:moveTo>
                  <a:pt x="0" y="0"/>
                </a:moveTo>
                <a:lnTo>
                  <a:pt x="12110389" y="0"/>
                </a:lnTo>
                <a:lnTo>
                  <a:pt x="12110389" y="12426706"/>
                </a:lnTo>
                <a:lnTo>
                  <a:pt x="0" y="1242670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effectLst>
            <a:outerShdw dist="50800" dir="5400000" sx="25000" sy="25000" algn="ctr" rotWithShape="0">
              <a:schemeClr val="accent1">
                <a:lumMod val="40000"/>
                <a:lumOff val="60000"/>
                <a:alpha val="63907"/>
              </a:schemeClr>
            </a:outerShdw>
          </a:effectLst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101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8946B-88B4-C71C-5215-950AF6B1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11" y="1603384"/>
            <a:ext cx="10515600" cy="285273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0A5070-9C5E-D8A6-48DE-7B29DE27D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511" y="4600614"/>
            <a:ext cx="10515600" cy="150018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Google Shape;94;p1">
            <a:extLst>
              <a:ext uri="{FF2B5EF4-FFF2-40B4-BE49-F238E27FC236}">
                <a16:creationId xmlns:a16="http://schemas.microsoft.com/office/drawing/2014/main" id="{AEEC9495-2EB3-45D4-9C0B-AFCD5ECEF12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-1" y="6556917"/>
            <a:ext cx="12191999" cy="267632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GLOS INFN</a:t>
            </a:r>
            <a:endParaRPr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Google Shape;93;p1">
            <a:extLst>
              <a:ext uri="{FF2B5EF4-FFF2-40B4-BE49-F238E27FC236}">
                <a16:creationId xmlns:a16="http://schemas.microsoft.com/office/drawing/2014/main" id="{B8BEBCAB-1ED7-A8EF-5A7D-A03A1C3AADD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41512" y="6556913"/>
            <a:ext cx="650487" cy="267633"/>
          </a:xfrm>
          <a:prstGeom prst="rect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</a:t>
            </a:r>
            <a:endParaRPr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DC1D355-6F1B-EB92-0B75-D81B0982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3765" y="6547609"/>
            <a:ext cx="898654" cy="267633"/>
          </a:xfrm>
        </p:spPr>
        <p:txBody>
          <a:bodyPr/>
          <a:lstStyle/>
          <a:p>
            <a:fld id="{61CE38D8-5AC8-D442-B952-9014ACA217F1}" type="datetime1">
              <a:rPr lang="it-IT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21/11/23</a:t>
            </a:fld>
            <a:endParaRPr lang="it-IT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95667CD5-BAC8-D25D-616F-3E6ED8A6208D}"/>
              </a:ext>
            </a:extLst>
          </p:cNvPr>
          <p:cNvSpPr/>
          <p:nvPr/>
        </p:nvSpPr>
        <p:spPr>
          <a:xfrm>
            <a:off x="-2468726" y="-2920400"/>
            <a:ext cx="5306056" cy="5272104"/>
          </a:xfrm>
          <a:custGeom>
            <a:avLst/>
            <a:gdLst/>
            <a:ahLst/>
            <a:cxnLst/>
            <a:rect l="l" t="t" r="r" b="b"/>
            <a:pathLst>
              <a:path w="12110389" h="12426705">
                <a:moveTo>
                  <a:pt x="0" y="0"/>
                </a:moveTo>
                <a:lnTo>
                  <a:pt x="12110389" y="0"/>
                </a:lnTo>
                <a:lnTo>
                  <a:pt x="12110389" y="12426706"/>
                </a:lnTo>
                <a:lnTo>
                  <a:pt x="0" y="1242670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effectLst>
            <a:outerShdw dist="50800" dir="5400000" sx="25000" sy="25000" algn="ctr" rotWithShape="0">
              <a:schemeClr val="accent1">
                <a:lumMod val="40000"/>
                <a:lumOff val="60000"/>
                <a:alpha val="63907"/>
              </a:schemeClr>
            </a:outerShdw>
          </a:effectLst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428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CB19D9-C430-6478-3057-81CEE0003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1857" y="404555"/>
            <a:ext cx="6714699" cy="3178689"/>
          </a:xfrm>
        </p:spPr>
        <p:txBody>
          <a:bodyPr>
            <a:normAutofit/>
          </a:bodyPr>
          <a:lstStyle/>
          <a:p>
            <a:pPr algn="l" fontAlgn="base"/>
            <a:r>
              <a:rPr lang="it-IT" sz="4800" b="1" i="0" dirty="0">
                <a:solidFill>
                  <a:srgbClr val="FFFFFF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Gruppo di Lavoro Open Science INFN</a:t>
            </a:r>
            <a:endParaRPr lang="it-IT" sz="4800" dirty="0">
              <a:solidFill>
                <a:srgbClr val="FFFFFF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15BD68-BF11-9B7D-5029-BBEE798A4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259" y="4622822"/>
            <a:ext cx="7055893" cy="1078054"/>
          </a:xfrm>
        </p:spPr>
        <p:txBody>
          <a:bodyPr>
            <a:normAutofit/>
          </a:bodyPr>
          <a:lstStyle/>
          <a:p>
            <a:pPr algn="l"/>
            <a:r>
              <a:rPr lang="it-IT" sz="1300" b="0" i="0" dirty="0">
                <a:solidFill>
                  <a:srgbClr val="FFFFFF"/>
                </a:solidFill>
                <a:effectLst/>
                <a:latin typeface="Helvetica" pitchFamily="2" charset="0"/>
              </a:rPr>
              <a:t>S. Bianco (INFN-LNF), M. Bruno (INFN-</a:t>
            </a:r>
            <a:r>
              <a:rPr lang="it-IT" sz="1300" b="0" i="0" dirty="0" err="1">
                <a:solidFill>
                  <a:srgbClr val="FFFFFF"/>
                </a:solidFill>
                <a:effectLst/>
                <a:latin typeface="Helvetica" pitchFamily="2" charset="0"/>
              </a:rPr>
              <a:t>MiB</a:t>
            </a:r>
            <a:r>
              <a:rPr lang="it-IT" sz="1300" b="0" i="0" dirty="0">
                <a:solidFill>
                  <a:srgbClr val="FFFFFF"/>
                </a:solidFill>
                <a:effectLst/>
                <a:latin typeface="Helvetica" pitchFamily="2" charset="0"/>
              </a:rPr>
              <a:t>), M. Maggi (INFN-BA), </a:t>
            </a:r>
          </a:p>
          <a:p>
            <a:pPr algn="l"/>
            <a:r>
              <a:rPr lang="it-IT" sz="1300" b="0" i="0" dirty="0">
                <a:solidFill>
                  <a:srgbClr val="FFFFFF"/>
                </a:solidFill>
                <a:effectLst/>
                <a:latin typeface="Helvetica" pitchFamily="2" charset="0"/>
              </a:rPr>
              <a:t>D. </a:t>
            </a:r>
            <a:r>
              <a:rPr lang="it-IT" sz="1300" b="0" i="0" dirty="0" err="1">
                <a:solidFill>
                  <a:srgbClr val="FFFFFF"/>
                </a:solidFill>
                <a:effectLst/>
                <a:latin typeface="Helvetica" pitchFamily="2" charset="0"/>
              </a:rPr>
              <a:t>Menasce</a:t>
            </a:r>
            <a:r>
              <a:rPr lang="it-IT" sz="1300" b="0" i="0" dirty="0">
                <a:solidFill>
                  <a:srgbClr val="FFFFFF"/>
                </a:solidFill>
                <a:effectLst/>
                <a:latin typeface="Helvetica" pitchFamily="2" charset="0"/>
              </a:rPr>
              <a:t> (INFN-</a:t>
            </a:r>
            <a:r>
              <a:rPr lang="it-IT" sz="1300" b="0" i="0" dirty="0" err="1">
                <a:solidFill>
                  <a:srgbClr val="FFFFFF"/>
                </a:solidFill>
                <a:effectLst/>
                <a:latin typeface="Helvetica" pitchFamily="2" charset="0"/>
              </a:rPr>
              <a:t>MiB</a:t>
            </a:r>
            <a:r>
              <a:rPr lang="it-IT" sz="1300" b="0" i="0" dirty="0">
                <a:solidFill>
                  <a:srgbClr val="FFFFFF"/>
                </a:solidFill>
                <a:effectLst/>
                <a:latin typeface="Helvetica" pitchFamily="2" charset="0"/>
              </a:rPr>
              <a:t>), L. </a:t>
            </a:r>
            <a:r>
              <a:rPr lang="it-IT" sz="1300" b="0" i="0" dirty="0" err="1">
                <a:solidFill>
                  <a:srgbClr val="FFFFFF"/>
                </a:solidFill>
                <a:effectLst/>
                <a:latin typeface="Helvetica" pitchFamily="2" charset="0"/>
              </a:rPr>
              <a:t>Patrizii</a:t>
            </a:r>
            <a:r>
              <a:rPr lang="it-IT" sz="1300" b="0" i="0" dirty="0">
                <a:solidFill>
                  <a:srgbClr val="FFFFFF"/>
                </a:solidFill>
                <a:effectLst/>
                <a:latin typeface="Helvetica" pitchFamily="2" charset="0"/>
              </a:rPr>
              <a:t> (INFN-BO)</a:t>
            </a:r>
          </a:p>
          <a:p>
            <a:pPr algn="l"/>
            <a:br>
              <a:rPr lang="it-IT" sz="1300" b="0" i="0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it-IT" sz="1300" b="1" i="0" dirty="0">
                <a:solidFill>
                  <a:srgbClr val="FFFFFF"/>
                </a:solidFill>
                <a:effectLst/>
                <a:latin typeface="Helvetica" pitchFamily="2" charset="0"/>
              </a:rPr>
              <a:t>Referenti Tecnici</a:t>
            </a:r>
            <a:r>
              <a:rPr lang="it-IT" sz="1300" b="0" i="0" dirty="0">
                <a:solidFill>
                  <a:srgbClr val="FFFFFF"/>
                </a:solidFill>
                <a:effectLst/>
                <a:latin typeface="Helvetica" pitchFamily="2" charset="0"/>
              </a:rPr>
              <a:t>: I. Piergentili (INFN-LNF), L. Sabatini (INFN-LNF)</a:t>
            </a:r>
            <a:endParaRPr lang="it-IT" sz="1300" dirty="0">
              <a:solidFill>
                <a:srgbClr val="FFFFFF"/>
              </a:solidFill>
              <a:latin typeface="Helvetica" pitchFamily="2" charset="0"/>
            </a:endParaRPr>
          </a:p>
        </p:txBody>
      </p:sp>
      <p:pic>
        <p:nvPicPr>
          <p:cNvPr id="11" name="Immagine 10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E8F9E684-1D65-DB5D-93E0-128CE5C36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" y="136525"/>
            <a:ext cx="2013766" cy="1236578"/>
          </a:xfrm>
          <a:prstGeom prst="rect">
            <a:avLst/>
          </a:prstGeom>
        </p:spPr>
      </p:pic>
      <p:pic>
        <p:nvPicPr>
          <p:cNvPr id="7" name="Immagine 6" descr="Immagine che contiene simbolo, schermata, palla da biliardo&#10;&#10;Descrizione generata automaticamente">
            <a:extLst>
              <a:ext uri="{FF2B5EF4-FFF2-40B4-BE49-F238E27FC236}">
                <a16:creationId xmlns:a16="http://schemas.microsoft.com/office/drawing/2014/main" id="{C89C410E-B215-1389-A656-73E4FA4E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0" y="6177992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625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173</Words>
  <Application>Microsoft Macintosh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Aileron Ultra-Bold</vt:lpstr>
      <vt:lpstr>Arial</vt:lpstr>
      <vt:lpstr>Calibri</vt:lpstr>
      <vt:lpstr>Calibri Light</vt:lpstr>
      <vt:lpstr>Helvetica</vt:lpstr>
      <vt:lpstr>Tema di Office</vt:lpstr>
      <vt:lpstr>Office Theme</vt:lpstr>
      <vt:lpstr>Gruppo di Lavoro Open Science INFN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Gruppo di Lavoro Open Science INFN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Gruppo di Lavoro Open Science INFN  </dc:title>
  <dc:creator>Irene Piergentili</dc:creator>
  <cp:lastModifiedBy>Irene Piergentili</cp:lastModifiedBy>
  <cp:revision>18</cp:revision>
  <dcterms:created xsi:type="dcterms:W3CDTF">2023-11-20T10:40:55Z</dcterms:created>
  <dcterms:modified xsi:type="dcterms:W3CDTF">2023-11-21T16:42:36Z</dcterms:modified>
</cp:coreProperties>
</file>