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92" r:id="rId2"/>
    <p:sldMasterId id="2147483695" r:id="rId3"/>
    <p:sldMasterId id="2147483711" r:id="rId4"/>
    <p:sldMasterId id="2147483714" r:id="rId5"/>
  </p:sldMasterIdLst>
  <p:notesMasterIdLst>
    <p:notesMasterId r:id="rId42"/>
  </p:notesMasterIdLst>
  <p:handoutMasterIdLst>
    <p:handoutMasterId r:id="rId43"/>
  </p:handoutMasterIdLst>
  <p:sldIdLst>
    <p:sldId id="1105" r:id="rId6"/>
    <p:sldId id="1104" r:id="rId7"/>
    <p:sldId id="894" r:id="rId8"/>
    <p:sldId id="1110" r:id="rId9"/>
    <p:sldId id="1111" r:id="rId10"/>
    <p:sldId id="1051" r:id="rId11"/>
    <p:sldId id="909" r:id="rId12"/>
    <p:sldId id="1097" r:id="rId13"/>
    <p:sldId id="942" r:id="rId14"/>
    <p:sldId id="687" r:id="rId15"/>
    <p:sldId id="719" r:id="rId16"/>
    <p:sldId id="703" r:id="rId17"/>
    <p:sldId id="1106" r:id="rId18"/>
    <p:sldId id="716" r:id="rId19"/>
    <p:sldId id="1108" r:id="rId20"/>
    <p:sldId id="1112" r:id="rId21"/>
    <p:sldId id="1072" r:id="rId22"/>
    <p:sldId id="768" r:id="rId23"/>
    <p:sldId id="1100" r:id="rId24"/>
    <p:sldId id="1098" r:id="rId25"/>
    <p:sldId id="1099" r:id="rId26"/>
    <p:sldId id="1101" r:id="rId27"/>
    <p:sldId id="1102" r:id="rId28"/>
    <p:sldId id="1120" r:id="rId29"/>
    <p:sldId id="1125" r:id="rId30"/>
    <p:sldId id="1016" r:id="rId31"/>
    <p:sldId id="1122" r:id="rId32"/>
    <p:sldId id="1114" r:id="rId33"/>
    <p:sldId id="702" r:id="rId34"/>
    <p:sldId id="1124" r:id="rId35"/>
    <p:sldId id="1123" r:id="rId36"/>
    <p:sldId id="943" r:id="rId37"/>
    <p:sldId id="1116" r:id="rId38"/>
    <p:sldId id="1117" r:id="rId39"/>
    <p:sldId id="1118" r:id="rId40"/>
    <p:sldId id="111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Patrizii" initials="LP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 autoAdjust="0"/>
    <p:restoredTop sz="94541" autoAdjust="0"/>
  </p:normalViewPr>
  <p:slideViewPr>
    <p:cSldViewPr snapToGrid="0" snapToObjects="1">
      <p:cViewPr varScale="1">
        <p:scale>
          <a:sx n="124" d="100"/>
          <a:sy n="124" d="100"/>
        </p:scale>
        <p:origin x="22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CBE51-EF0A-734A-94D2-3FD7E19AD0E5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EB17DEC3-3EF7-1742-8B1F-80A5728F9C40}">
      <dgm:prSet phldrT="[Text]" custT="1"/>
      <dgm:spPr/>
      <dgm:t>
        <a:bodyPr/>
        <a:lstStyle/>
        <a:p>
          <a:r>
            <a:rPr lang="en-US" sz="1800" b="0" dirty="0"/>
            <a:t>2007 joins SCOAP3</a:t>
          </a:r>
        </a:p>
      </dgm:t>
    </dgm:pt>
    <dgm:pt modelId="{BAE539DA-580C-5046-9084-B3DA782F373B}" type="parTrans" cxnId="{88132D9C-A933-994B-8216-A7FC62C8F380}">
      <dgm:prSet/>
      <dgm:spPr/>
      <dgm:t>
        <a:bodyPr/>
        <a:lstStyle/>
        <a:p>
          <a:endParaRPr lang="en-US"/>
        </a:p>
      </dgm:t>
    </dgm:pt>
    <dgm:pt modelId="{A3F21635-78FF-4E43-8B3B-FA3595679DF7}" type="sibTrans" cxnId="{88132D9C-A933-994B-8216-A7FC62C8F380}">
      <dgm:prSet/>
      <dgm:spPr/>
      <dgm:t>
        <a:bodyPr/>
        <a:lstStyle/>
        <a:p>
          <a:endParaRPr lang="en-US"/>
        </a:p>
      </dgm:t>
    </dgm:pt>
    <dgm:pt modelId="{C8DA6B7D-3B55-0F49-8BB8-4D5E9D82492C}">
      <dgm:prSet phldrT="[Text]" custT="1"/>
      <dgm:spPr/>
      <dgm:t>
        <a:bodyPr/>
        <a:lstStyle/>
        <a:p>
          <a:r>
            <a:rPr lang="en-US" sz="1800" b="0" dirty="0"/>
            <a:t>2013 signs </a:t>
          </a:r>
          <a:r>
            <a:rPr lang="en-US" sz="1800" b="0" dirty="0" err="1"/>
            <a:t>MedOAnet</a:t>
          </a:r>
          <a:r>
            <a:rPr lang="en-US" sz="1800" b="0" dirty="0"/>
            <a:t> position paper in Rome</a:t>
          </a:r>
        </a:p>
      </dgm:t>
    </dgm:pt>
    <dgm:pt modelId="{C3C506D4-FAB0-3145-BB1A-3272CAFA1C80}" type="parTrans" cxnId="{2A0FBF42-0FC4-FF4C-9C75-B716FCF37FEB}">
      <dgm:prSet/>
      <dgm:spPr/>
      <dgm:t>
        <a:bodyPr/>
        <a:lstStyle/>
        <a:p>
          <a:endParaRPr lang="en-US"/>
        </a:p>
      </dgm:t>
    </dgm:pt>
    <dgm:pt modelId="{E917940A-7579-1A47-99E1-BD88EFCC5765}" type="sibTrans" cxnId="{2A0FBF42-0FC4-FF4C-9C75-B716FCF37FEB}">
      <dgm:prSet/>
      <dgm:spPr/>
      <dgm:t>
        <a:bodyPr/>
        <a:lstStyle/>
        <a:p>
          <a:endParaRPr lang="en-US"/>
        </a:p>
      </dgm:t>
    </dgm:pt>
    <dgm:pt modelId="{87B98CDF-82BF-6E46-931F-47646BA369DB}">
      <dgm:prSet phldrT="[Text]" custT="1"/>
      <dgm:spPr/>
      <dgm:t>
        <a:bodyPr/>
        <a:lstStyle/>
        <a:p>
          <a:r>
            <a:rPr lang="en-US" sz="2000" b="0" dirty="0"/>
            <a:t>2014 signs Messina declaration 2.0 </a:t>
          </a:r>
        </a:p>
      </dgm:t>
    </dgm:pt>
    <dgm:pt modelId="{050D2F74-E92B-8246-9869-A408288B3754}" type="parTrans" cxnId="{5589A0B3-4F1B-1B45-96D0-7989AFACDED6}">
      <dgm:prSet/>
      <dgm:spPr/>
      <dgm:t>
        <a:bodyPr/>
        <a:lstStyle/>
        <a:p>
          <a:endParaRPr lang="en-US"/>
        </a:p>
      </dgm:t>
    </dgm:pt>
    <dgm:pt modelId="{5660EE15-6F19-734E-B9F6-A1A2BA7537D4}" type="sibTrans" cxnId="{5589A0B3-4F1B-1B45-96D0-7989AFACDED6}">
      <dgm:prSet/>
      <dgm:spPr/>
      <dgm:t>
        <a:bodyPr/>
        <a:lstStyle/>
        <a:p>
          <a:endParaRPr lang="en-US"/>
        </a:p>
      </dgm:t>
    </dgm:pt>
    <dgm:pt modelId="{2FBF3EDA-4029-264C-AB8A-853416649AFF}">
      <dgm:prSet custT="1"/>
      <dgm:spPr/>
      <dgm:t>
        <a:bodyPr/>
        <a:lstStyle/>
        <a:p>
          <a:r>
            <a:rPr lang="it-IT" sz="1800" b="0" dirty="0">
              <a:latin typeface="Calibri" charset="0"/>
            </a:rPr>
            <a:t>2008 </a:t>
          </a:r>
          <a:r>
            <a:rPr lang="it-IT" sz="1800" b="0" dirty="0" err="1">
              <a:latin typeface="Calibri" charset="0"/>
            </a:rPr>
            <a:t>signs</a:t>
          </a:r>
          <a:r>
            <a:rPr lang="it-IT" sz="1800" b="0" dirty="0">
              <a:latin typeface="Calibri" charset="0"/>
            </a:rPr>
            <a:t> </a:t>
          </a:r>
          <a:r>
            <a:rPr lang="it-IT" sz="1800" b="0" dirty="0" err="1">
              <a:latin typeface="Calibri" charset="0"/>
            </a:rPr>
            <a:t>Berlin</a:t>
          </a:r>
          <a:r>
            <a:rPr lang="it-IT" sz="1800" b="0" dirty="0">
              <a:latin typeface="Calibri" charset="0"/>
            </a:rPr>
            <a:t> </a:t>
          </a:r>
          <a:r>
            <a:rPr lang="it-IT" sz="1800" b="0" dirty="0" err="1">
              <a:latin typeface="Calibri" charset="0"/>
            </a:rPr>
            <a:t>declaration</a:t>
          </a:r>
          <a:endParaRPr lang="en-US" sz="1800" b="0" dirty="0"/>
        </a:p>
      </dgm:t>
    </dgm:pt>
    <dgm:pt modelId="{4615176B-C3EE-4441-BE52-651FCF0177D3}" type="parTrans" cxnId="{D04AA4D0-D1FC-8A44-8267-6FDB5D16C622}">
      <dgm:prSet/>
      <dgm:spPr/>
      <dgm:t>
        <a:bodyPr/>
        <a:lstStyle/>
        <a:p>
          <a:endParaRPr lang="en-US"/>
        </a:p>
      </dgm:t>
    </dgm:pt>
    <dgm:pt modelId="{46EE764F-286B-BD47-B762-2101D2062B9F}" type="sibTrans" cxnId="{D04AA4D0-D1FC-8A44-8267-6FDB5D16C622}">
      <dgm:prSet/>
      <dgm:spPr/>
      <dgm:t>
        <a:bodyPr/>
        <a:lstStyle/>
        <a:p>
          <a:endParaRPr lang="en-US"/>
        </a:p>
      </dgm:t>
    </dgm:pt>
    <dgm:pt modelId="{648DFCD9-593C-F840-8A0A-22C20836137A}">
      <dgm:prSet custT="1"/>
      <dgm:spPr/>
      <dgm:t>
        <a:bodyPr/>
        <a:lstStyle/>
        <a:p>
          <a:r>
            <a:rPr lang="en-US" sz="1800" b="0" dirty="0"/>
            <a:t>2010 signs Granada declaration</a:t>
          </a:r>
        </a:p>
      </dgm:t>
    </dgm:pt>
    <dgm:pt modelId="{C6E83B6B-2E37-C747-A19F-C2E88F53FEBA}" type="parTrans" cxnId="{2DC8768F-1F20-7842-836A-5AAF94B666FC}">
      <dgm:prSet/>
      <dgm:spPr/>
      <dgm:t>
        <a:bodyPr/>
        <a:lstStyle/>
        <a:p>
          <a:endParaRPr lang="en-US"/>
        </a:p>
      </dgm:t>
    </dgm:pt>
    <dgm:pt modelId="{DDE4BF49-B4CE-3740-9633-07275FBB2270}" type="sibTrans" cxnId="{2DC8768F-1F20-7842-836A-5AAF94B666FC}">
      <dgm:prSet/>
      <dgm:spPr/>
      <dgm:t>
        <a:bodyPr/>
        <a:lstStyle/>
        <a:p>
          <a:endParaRPr lang="en-US"/>
        </a:p>
      </dgm:t>
    </dgm:pt>
    <dgm:pt modelId="{F6BDC028-3F60-5E40-A9D5-4CFF35AC6C29}">
      <dgm:prSet phldrT="[Text]" custT="1"/>
      <dgm:spPr/>
      <dgm:t>
        <a:bodyPr/>
        <a:lstStyle/>
        <a:p>
          <a:endParaRPr lang="en-US"/>
        </a:p>
      </dgm:t>
    </dgm:pt>
    <dgm:pt modelId="{B59CCB45-EF3D-C845-B6F0-AA851B88246D}" type="parTrans" cxnId="{5B22E5A2-21B7-5B46-9D31-F3870CE6EFC0}">
      <dgm:prSet/>
      <dgm:spPr/>
      <dgm:t>
        <a:bodyPr/>
        <a:lstStyle/>
        <a:p>
          <a:endParaRPr lang="en-US"/>
        </a:p>
      </dgm:t>
    </dgm:pt>
    <dgm:pt modelId="{8BB3CB9E-2D3A-E643-A674-4B7A382583B1}" type="sibTrans" cxnId="{5B22E5A2-21B7-5B46-9D31-F3870CE6EFC0}">
      <dgm:prSet/>
      <dgm:spPr/>
      <dgm:t>
        <a:bodyPr/>
        <a:lstStyle/>
        <a:p>
          <a:endParaRPr lang="en-US"/>
        </a:p>
      </dgm:t>
    </dgm:pt>
    <dgm:pt modelId="{ADA56743-544E-044B-8D9B-D1606CF5E6E9}" type="pres">
      <dgm:prSet presAssocID="{EF1CBE51-EF0A-734A-94D2-3FD7E19AD0E5}" presName="arrowDiagram" presStyleCnt="0">
        <dgm:presLayoutVars>
          <dgm:chMax val="5"/>
          <dgm:dir/>
          <dgm:resizeHandles val="exact"/>
        </dgm:presLayoutVars>
      </dgm:prSet>
      <dgm:spPr/>
    </dgm:pt>
    <dgm:pt modelId="{6E952380-72E5-E54C-8726-95C48B33A823}" type="pres">
      <dgm:prSet presAssocID="{EF1CBE51-EF0A-734A-94D2-3FD7E19AD0E5}" presName="arrow" presStyleLbl="bgShp" presStyleIdx="0" presStyleCnt="1"/>
      <dgm:spPr/>
    </dgm:pt>
    <dgm:pt modelId="{6E099763-4356-8449-9DE4-312AA71DB76E}" type="pres">
      <dgm:prSet presAssocID="{EF1CBE51-EF0A-734A-94D2-3FD7E19AD0E5}" presName="arrowDiagram5" presStyleCnt="0"/>
      <dgm:spPr/>
    </dgm:pt>
    <dgm:pt modelId="{C70EA153-5D24-A944-A259-19AF78537BAA}" type="pres">
      <dgm:prSet presAssocID="{EB17DEC3-3EF7-1742-8B1F-80A5728F9C40}" presName="bullet5a" presStyleLbl="node1" presStyleIdx="0" presStyleCnt="5"/>
      <dgm:spPr/>
    </dgm:pt>
    <dgm:pt modelId="{4D78B4A7-51FC-A341-9873-6E8D183DF879}" type="pres">
      <dgm:prSet presAssocID="{EB17DEC3-3EF7-1742-8B1F-80A5728F9C40}" presName="textBox5a" presStyleLbl="revTx" presStyleIdx="0" presStyleCnt="5" custScaleX="383361">
        <dgm:presLayoutVars>
          <dgm:bulletEnabled val="1"/>
        </dgm:presLayoutVars>
      </dgm:prSet>
      <dgm:spPr/>
    </dgm:pt>
    <dgm:pt modelId="{80B8470D-477E-544A-84A4-2B5EFD68C2DF}" type="pres">
      <dgm:prSet presAssocID="{2FBF3EDA-4029-264C-AB8A-853416649AFF}" presName="bullet5b" presStyleLbl="node1" presStyleIdx="1" presStyleCnt="5"/>
      <dgm:spPr/>
    </dgm:pt>
    <dgm:pt modelId="{0BAFFC7E-CBBC-7849-AE29-65BDF0A684CA}" type="pres">
      <dgm:prSet presAssocID="{2FBF3EDA-4029-264C-AB8A-853416649AFF}" presName="textBox5b" presStyleLbl="revTx" presStyleIdx="1" presStyleCnt="5" custScaleX="453791">
        <dgm:presLayoutVars>
          <dgm:bulletEnabled val="1"/>
        </dgm:presLayoutVars>
      </dgm:prSet>
      <dgm:spPr/>
    </dgm:pt>
    <dgm:pt modelId="{0C4A2D1D-B402-FB41-A38C-CC93916CD6A3}" type="pres">
      <dgm:prSet presAssocID="{648DFCD9-593C-F840-8A0A-22C20836137A}" presName="bullet5c" presStyleLbl="node1" presStyleIdx="2" presStyleCnt="5"/>
      <dgm:spPr/>
    </dgm:pt>
    <dgm:pt modelId="{8CAF8E57-67B3-804B-B72D-F17F508FB548}" type="pres">
      <dgm:prSet presAssocID="{648DFCD9-593C-F840-8A0A-22C20836137A}" presName="textBox5c" presStyleLbl="revTx" presStyleIdx="2" presStyleCnt="5" custScaleX="331601">
        <dgm:presLayoutVars>
          <dgm:bulletEnabled val="1"/>
        </dgm:presLayoutVars>
      </dgm:prSet>
      <dgm:spPr/>
    </dgm:pt>
    <dgm:pt modelId="{58458862-C08A-AB45-A2AF-D92FD573C208}" type="pres">
      <dgm:prSet presAssocID="{C8DA6B7D-3B55-0F49-8BB8-4D5E9D82492C}" presName="bullet5d" presStyleLbl="node1" presStyleIdx="3" presStyleCnt="5"/>
      <dgm:spPr/>
    </dgm:pt>
    <dgm:pt modelId="{34BBA42A-1779-5146-BA35-1F8F39E5B7EC}" type="pres">
      <dgm:prSet presAssocID="{C8DA6B7D-3B55-0F49-8BB8-4D5E9D82492C}" presName="textBox5d" presStyleLbl="revTx" presStyleIdx="3" presStyleCnt="5" custScaleX="386798">
        <dgm:presLayoutVars>
          <dgm:bulletEnabled val="1"/>
        </dgm:presLayoutVars>
      </dgm:prSet>
      <dgm:spPr/>
    </dgm:pt>
    <dgm:pt modelId="{CC8EED0D-87D3-EA4A-901A-034C11559B8E}" type="pres">
      <dgm:prSet presAssocID="{87B98CDF-82BF-6E46-931F-47646BA369DB}" presName="bullet5e" presStyleLbl="node1" presStyleIdx="4" presStyleCnt="5"/>
      <dgm:spPr/>
    </dgm:pt>
    <dgm:pt modelId="{E70DA7D9-96AE-9942-B281-9B6F7EBFA7E0}" type="pres">
      <dgm:prSet presAssocID="{87B98CDF-82BF-6E46-931F-47646BA369DB}" presName="textBox5e" presStyleLbl="revTx" presStyleIdx="4" presStyleCnt="5" custScaleX="500000">
        <dgm:presLayoutVars>
          <dgm:bulletEnabled val="1"/>
        </dgm:presLayoutVars>
      </dgm:prSet>
      <dgm:spPr/>
    </dgm:pt>
  </dgm:ptLst>
  <dgm:cxnLst>
    <dgm:cxn modelId="{ECBA520B-BFC3-D744-81CB-B69507BD7A96}" type="presOf" srcId="{C8DA6B7D-3B55-0F49-8BB8-4D5E9D82492C}" destId="{34BBA42A-1779-5146-BA35-1F8F39E5B7EC}" srcOrd="0" destOrd="0" presId="urn:microsoft.com/office/officeart/2005/8/layout/arrow2"/>
    <dgm:cxn modelId="{94731D23-00CC-F148-BF72-E12B5FE9EB30}" type="presOf" srcId="{648DFCD9-593C-F840-8A0A-22C20836137A}" destId="{8CAF8E57-67B3-804B-B72D-F17F508FB548}" srcOrd="0" destOrd="0" presId="urn:microsoft.com/office/officeart/2005/8/layout/arrow2"/>
    <dgm:cxn modelId="{2A0FBF42-0FC4-FF4C-9C75-B716FCF37FEB}" srcId="{EF1CBE51-EF0A-734A-94D2-3FD7E19AD0E5}" destId="{C8DA6B7D-3B55-0F49-8BB8-4D5E9D82492C}" srcOrd="3" destOrd="0" parTransId="{C3C506D4-FAB0-3145-BB1A-3272CAFA1C80}" sibTransId="{E917940A-7579-1A47-99E1-BD88EFCC5765}"/>
    <dgm:cxn modelId="{B5305559-2CAD-534F-A3BD-4BE7393F74AF}" type="presOf" srcId="{2FBF3EDA-4029-264C-AB8A-853416649AFF}" destId="{0BAFFC7E-CBBC-7849-AE29-65BDF0A684CA}" srcOrd="0" destOrd="0" presId="urn:microsoft.com/office/officeart/2005/8/layout/arrow2"/>
    <dgm:cxn modelId="{2DC8768F-1F20-7842-836A-5AAF94B666FC}" srcId="{EF1CBE51-EF0A-734A-94D2-3FD7E19AD0E5}" destId="{648DFCD9-593C-F840-8A0A-22C20836137A}" srcOrd="2" destOrd="0" parTransId="{C6E83B6B-2E37-C747-A19F-C2E88F53FEBA}" sibTransId="{DDE4BF49-B4CE-3740-9633-07275FBB2270}"/>
    <dgm:cxn modelId="{889A888F-51A6-1549-BD7B-CD93DA9BB6AD}" type="presOf" srcId="{EF1CBE51-EF0A-734A-94D2-3FD7E19AD0E5}" destId="{ADA56743-544E-044B-8D9B-D1606CF5E6E9}" srcOrd="0" destOrd="0" presId="urn:microsoft.com/office/officeart/2005/8/layout/arrow2"/>
    <dgm:cxn modelId="{88132D9C-A933-994B-8216-A7FC62C8F380}" srcId="{EF1CBE51-EF0A-734A-94D2-3FD7E19AD0E5}" destId="{EB17DEC3-3EF7-1742-8B1F-80A5728F9C40}" srcOrd="0" destOrd="0" parTransId="{BAE539DA-580C-5046-9084-B3DA782F373B}" sibTransId="{A3F21635-78FF-4E43-8B3B-FA3595679DF7}"/>
    <dgm:cxn modelId="{5B22E5A2-21B7-5B46-9D31-F3870CE6EFC0}" srcId="{EF1CBE51-EF0A-734A-94D2-3FD7E19AD0E5}" destId="{F6BDC028-3F60-5E40-A9D5-4CFF35AC6C29}" srcOrd="5" destOrd="0" parTransId="{B59CCB45-EF3D-C845-B6F0-AA851B88246D}" sibTransId="{8BB3CB9E-2D3A-E643-A674-4B7A382583B1}"/>
    <dgm:cxn modelId="{5589A0B3-4F1B-1B45-96D0-7989AFACDED6}" srcId="{EF1CBE51-EF0A-734A-94D2-3FD7E19AD0E5}" destId="{87B98CDF-82BF-6E46-931F-47646BA369DB}" srcOrd="4" destOrd="0" parTransId="{050D2F74-E92B-8246-9869-A408288B3754}" sibTransId="{5660EE15-6F19-734E-B9F6-A1A2BA7537D4}"/>
    <dgm:cxn modelId="{21CACFC0-4E65-2041-825D-D8F938288C0F}" type="presOf" srcId="{87B98CDF-82BF-6E46-931F-47646BA369DB}" destId="{E70DA7D9-96AE-9942-B281-9B6F7EBFA7E0}" srcOrd="0" destOrd="0" presId="urn:microsoft.com/office/officeart/2005/8/layout/arrow2"/>
    <dgm:cxn modelId="{D2F6F9C3-8E9F-C146-93F0-058607241E58}" type="presOf" srcId="{EB17DEC3-3EF7-1742-8B1F-80A5728F9C40}" destId="{4D78B4A7-51FC-A341-9873-6E8D183DF879}" srcOrd="0" destOrd="0" presId="urn:microsoft.com/office/officeart/2005/8/layout/arrow2"/>
    <dgm:cxn modelId="{D04AA4D0-D1FC-8A44-8267-6FDB5D16C622}" srcId="{EF1CBE51-EF0A-734A-94D2-3FD7E19AD0E5}" destId="{2FBF3EDA-4029-264C-AB8A-853416649AFF}" srcOrd="1" destOrd="0" parTransId="{4615176B-C3EE-4441-BE52-651FCF0177D3}" sibTransId="{46EE764F-286B-BD47-B762-2101D2062B9F}"/>
    <dgm:cxn modelId="{1BA6168B-39AA-CF4F-984F-52BCBDF238D7}" type="presParOf" srcId="{ADA56743-544E-044B-8D9B-D1606CF5E6E9}" destId="{6E952380-72E5-E54C-8726-95C48B33A823}" srcOrd="0" destOrd="0" presId="urn:microsoft.com/office/officeart/2005/8/layout/arrow2"/>
    <dgm:cxn modelId="{E175A8E7-6E61-AE46-B3CB-D4BBED916D58}" type="presParOf" srcId="{ADA56743-544E-044B-8D9B-D1606CF5E6E9}" destId="{6E099763-4356-8449-9DE4-312AA71DB76E}" srcOrd="1" destOrd="0" presId="urn:microsoft.com/office/officeart/2005/8/layout/arrow2"/>
    <dgm:cxn modelId="{BD08DDC8-3432-4640-9F5D-08D33B500127}" type="presParOf" srcId="{6E099763-4356-8449-9DE4-312AA71DB76E}" destId="{C70EA153-5D24-A944-A259-19AF78537BAA}" srcOrd="0" destOrd="0" presId="urn:microsoft.com/office/officeart/2005/8/layout/arrow2"/>
    <dgm:cxn modelId="{3282ECC7-8EF3-7F4C-8A1E-B0FEA782CB02}" type="presParOf" srcId="{6E099763-4356-8449-9DE4-312AA71DB76E}" destId="{4D78B4A7-51FC-A341-9873-6E8D183DF879}" srcOrd="1" destOrd="0" presId="urn:microsoft.com/office/officeart/2005/8/layout/arrow2"/>
    <dgm:cxn modelId="{F272E39E-75A8-5240-A471-6591AD92AEB7}" type="presParOf" srcId="{6E099763-4356-8449-9DE4-312AA71DB76E}" destId="{80B8470D-477E-544A-84A4-2B5EFD68C2DF}" srcOrd="2" destOrd="0" presId="urn:microsoft.com/office/officeart/2005/8/layout/arrow2"/>
    <dgm:cxn modelId="{5266FCDA-3118-AC48-8DAF-8077863A0353}" type="presParOf" srcId="{6E099763-4356-8449-9DE4-312AA71DB76E}" destId="{0BAFFC7E-CBBC-7849-AE29-65BDF0A684CA}" srcOrd="3" destOrd="0" presId="urn:microsoft.com/office/officeart/2005/8/layout/arrow2"/>
    <dgm:cxn modelId="{DA9673BD-41AF-9444-94DE-1C3CA43283E0}" type="presParOf" srcId="{6E099763-4356-8449-9DE4-312AA71DB76E}" destId="{0C4A2D1D-B402-FB41-A38C-CC93916CD6A3}" srcOrd="4" destOrd="0" presId="urn:microsoft.com/office/officeart/2005/8/layout/arrow2"/>
    <dgm:cxn modelId="{2A6C8C2A-16D5-0840-824A-F93C327158D1}" type="presParOf" srcId="{6E099763-4356-8449-9DE4-312AA71DB76E}" destId="{8CAF8E57-67B3-804B-B72D-F17F508FB548}" srcOrd="5" destOrd="0" presId="urn:microsoft.com/office/officeart/2005/8/layout/arrow2"/>
    <dgm:cxn modelId="{B820B76B-D365-F441-801D-320A5A7E5788}" type="presParOf" srcId="{6E099763-4356-8449-9DE4-312AA71DB76E}" destId="{58458862-C08A-AB45-A2AF-D92FD573C208}" srcOrd="6" destOrd="0" presId="urn:microsoft.com/office/officeart/2005/8/layout/arrow2"/>
    <dgm:cxn modelId="{98D1D639-28D1-E248-A316-179D74A62B6A}" type="presParOf" srcId="{6E099763-4356-8449-9DE4-312AA71DB76E}" destId="{34BBA42A-1779-5146-BA35-1F8F39E5B7EC}" srcOrd="7" destOrd="0" presId="urn:microsoft.com/office/officeart/2005/8/layout/arrow2"/>
    <dgm:cxn modelId="{F9C9A56F-5253-5644-89FA-7C28C69018EB}" type="presParOf" srcId="{6E099763-4356-8449-9DE4-312AA71DB76E}" destId="{CC8EED0D-87D3-EA4A-901A-034C11559B8E}" srcOrd="8" destOrd="0" presId="urn:microsoft.com/office/officeart/2005/8/layout/arrow2"/>
    <dgm:cxn modelId="{A5AED428-172B-2A4B-8EE1-03FA79794AD8}" type="presParOf" srcId="{6E099763-4356-8449-9DE4-312AA71DB76E}" destId="{E70DA7D9-96AE-9942-B281-9B6F7EBFA7E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54B11-7A0B-4347-866C-A75D4210251A}" type="doc">
      <dgm:prSet loTypeId="urn:microsoft.com/office/officeart/2008/layout/HexagonCluster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76C9474-CCEE-3446-AEF2-23A3368BE955}">
      <dgm:prSet phldrT="[Text]"/>
      <dgm:spPr/>
      <dgm:t>
        <a:bodyPr/>
        <a:lstStyle/>
        <a:p>
          <a:r>
            <a:rPr lang="en-GB" dirty="0" err="1"/>
            <a:t>Conferenza</a:t>
          </a:r>
          <a:r>
            <a:rPr lang="en-GB" dirty="0"/>
            <a:t> </a:t>
          </a:r>
          <a:r>
            <a:rPr lang="en-GB" dirty="0" err="1"/>
            <a:t>Rettori</a:t>
          </a:r>
          <a:r>
            <a:rPr lang="en-GB" dirty="0"/>
            <a:t> </a:t>
          </a:r>
          <a:r>
            <a:rPr lang="en-GB" dirty="0" err="1"/>
            <a:t>Universita</a:t>
          </a:r>
          <a:r>
            <a:rPr lang="en-GB" dirty="0"/>
            <a:t>' </a:t>
          </a:r>
          <a:r>
            <a:rPr lang="en-GB" dirty="0" err="1"/>
            <a:t>Italiane</a:t>
          </a:r>
          <a:endParaRPr lang="en-GB" dirty="0"/>
        </a:p>
      </dgm:t>
    </dgm:pt>
    <dgm:pt modelId="{78BA48A2-CC39-874B-9DF2-4D7B2A7D9233}" type="parTrans" cxnId="{6B49F2FD-C2F2-7D4F-B479-D458228D76E1}">
      <dgm:prSet/>
      <dgm:spPr/>
      <dgm:t>
        <a:bodyPr/>
        <a:lstStyle/>
        <a:p>
          <a:endParaRPr lang="en-GB"/>
        </a:p>
      </dgm:t>
    </dgm:pt>
    <dgm:pt modelId="{75B9CA79-7C6C-2044-8526-F56A90475C66}" type="sibTrans" cxnId="{6B49F2FD-C2F2-7D4F-B479-D458228D76E1}">
      <dgm:prSet/>
      <dgm:spPr>
        <a:solidFill>
          <a:srgbClr val="FF0000"/>
        </a:solidFill>
      </dgm:spPr>
      <dgm:t>
        <a:bodyPr/>
        <a:lstStyle/>
        <a:p>
          <a:endParaRPr lang="en-GB"/>
        </a:p>
      </dgm:t>
    </dgm:pt>
    <dgm:pt modelId="{93E1B7E7-F469-494E-BB6C-8F393E133C6F}">
      <dgm:prSet phldrT="[Text]"/>
      <dgm:spPr/>
      <dgm:t>
        <a:bodyPr/>
        <a:lstStyle/>
        <a:p>
          <a:r>
            <a:rPr lang="en-GB" dirty="0"/>
            <a:t>Consulta </a:t>
          </a:r>
          <a:r>
            <a:rPr lang="en-GB" dirty="0" err="1"/>
            <a:t>dei</a:t>
          </a:r>
          <a:r>
            <a:rPr lang="en-GB" dirty="0"/>
            <a:t> </a:t>
          </a:r>
          <a:r>
            <a:rPr lang="en-GB" dirty="0" err="1"/>
            <a:t>Presidenti</a:t>
          </a:r>
          <a:r>
            <a:rPr lang="en-GB" dirty="0"/>
            <a:t> EPR</a:t>
          </a:r>
        </a:p>
      </dgm:t>
    </dgm:pt>
    <dgm:pt modelId="{128486FD-B072-EA4E-BF2F-272F1584B93D}" type="parTrans" cxnId="{45C4B8C8-610B-4A45-9153-8C3EDC578EB0}">
      <dgm:prSet/>
      <dgm:spPr/>
      <dgm:t>
        <a:bodyPr/>
        <a:lstStyle/>
        <a:p>
          <a:endParaRPr lang="en-GB"/>
        </a:p>
      </dgm:t>
    </dgm:pt>
    <dgm:pt modelId="{79A94B58-2810-A346-994F-C90F995B9F01}" type="sibTrans" cxnId="{45C4B8C8-610B-4A45-9153-8C3EDC578EB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8D4DC196-CDB5-024D-9FF6-34D16D816499}">
      <dgm:prSet phldrT="[Text]"/>
      <dgm:spPr/>
      <dgm:t>
        <a:bodyPr/>
        <a:lstStyle/>
        <a:p>
          <a:r>
            <a:rPr lang="en-GB" dirty="0" err="1"/>
            <a:t>Associazione</a:t>
          </a:r>
          <a:r>
            <a:rPr lang="en-GB" dirty="0"/>
            <a:t> </a:t>
          </a:r>
          <a:r>
            <a:rPr lang="en-GB" dirty="0" err="1"/>
            <a:t>Italiana</a:t>
          </a:r>
          <a:r>
            <a:rPr lang="en-GB" dirty="0"/>
            <a:t> </a:t>
          </a:r>
          <a:r>
            <a:rPr lang="en-GB" dirty="0" err="1"/>
            <a:t>Editori</a:t>
          </a:r>
          <a:endParaRPr lang="en-GB" dirty="0"/>
        </a:p>
      </dgm:t>
    </dgm:pt>
    <dgm:pt modelId="{94668D4D-216D-BA4F-B0BD-8D0CDBF6D733}" type="parTrans" cxnId="{4558575F-91A1-9845-B62A-8245E4019137}">
      <dgm:prSet/>
      <dgm:spPr/>
      <dgm:t>
        <a:bodyPr/>
        <a:lstStyle/>
        <a:p>
          <a:endParaRPr lang="en-GB"/>
        </a:p>
      </dgm:t>
    </dgm:pt>
    <dgm:pt modelId="{05C377AE-F440-C049-86AA-18F73E2D0963}" type="sibTrans" cxnId="{4558575F-91A1-9845-B62A-8245E401913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6000" r="-136000"/>
          </a:stretch>
        </a:blipFill>
      </dgm:spPr>
      <dgm:t>
        <a:bodyPr/>
        <a:lstStyle/>
        <a:p>
          <a:endParaRPr lang="en-GB"/>
        </a:p>
      </dgm:t>
    </dgm:pt>
    <dgm:pt modelId="{3060082C-E2B3-9D44-9367-E347F3ACDD45}">
      <dgm:prSet/>
      <dgm:spPr/>
      <dgm:t>
        <a:bodyPr/>
        <a:lstStyle/>
        <a:p>
          <a:r>
            <a:rPr lang="en-GB" dirty="0" err="1"/>
            <a:t>Associazione</a:t>
          </a:r>
          <a:r>
            <a:rPr lang="en-GB" dirty="0"/>
            <a:t> </a:t>
          </a:r>
          <a:r>
            <a:rPr lang="en-GB" dirty="0" err="1"/>
            <a:t>Italiana</a:t>
          </a:r>
          <a:r>
            <a:rPr lang="en-GB" dirty="0"/>
            <a:t> per la </a:t>
          </a:r>
          <a:r>
            <a:rPr lang="en-GB" dirty="0" err="1"/>
            <a:t>Promozione</a:t>
          </a:r>
          <a:r>
            <a:rPr lang="en-GB" dirty="0"/>
            <a:t> </a:t>
          </a:r>
          <a:r>
            <a:rPr lang="en-GB" dirty="0" err="1"/>
            <a:t>Scienza</a:t>
          </a:r>
          <a:r>
            <a:rPr lang="en-GB" dirty="0"/>
            <a:t> Aperta</a:t>
          </a:r>
        </a:p>
      </dgm:t>
    </dgm:pt>
    <dgm:pt modelId="{F3A67A22-3AA9-EF4D-87C4-C6C45B823068}" type="parTrans" cxnId="{83D5E735-BA86-8D40-977D-B348B660F898}">
      <dgm:prSet/>
      <dgm:spPr/>
      <dgm:t>
        <a:bodyPr/>
        <a:lstStyle/>
        <a:p>
          <a:endParaRPr lang="en-GB"/>
        </a:p>
      </dgm:t>
    </dgm:pt>
    <dgm:pt modelId="{88AAAB72-B1B1-1B43-8EA5-C0E7D5769497}" type="sibTrans" cxnId="{83D5E735-BA86-8D40-977D-B348B660F89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B"/>
        </a:p>
      </dgm:t>
    </dgm:pt>
    <dgm:pt modelId="{BAE90FF1-8E5A-1649-A2AD-B69DFF487DB1}">
      <dgm:prSet/>
      <dgm:spPr/>
      <dgm:t>
        <a:bodyPr/>
        <a:lstStyle/>
        <a:p>
          <a:r>
            <a:rPr lang="en-GB" dirty="0"/>
            <a:t>MUR, MITE, MISE</a:t>
          </a:r>
        </a:p>
      </dgm:t>
    </dgm:pt>
    <dgm:pt modelId="{5251CB15-1FE0-214A-B66A-064B9E1BDDD5}" type="parTrans" cxnId="{A46E395B-B9E4-7D4E-A251-B33A889D7B9D}">
      <dgm:prSet/>
      <dgm:spPr/>
      <dgm:t>
        <a:bodyPr/>
        <a:lstStyle/>
        <a:p>
          <a:endParaRPr lang="en-GB"/>
        </a:p>
      </dgm:t>
    </dgm:pt>
    <dgm:pt modelId="{25425194-9D74-5248-9405-FC739BD5512E}" type="sibTrans" cxnId="{A46E395B-B9E4-7D4E-A251-B33A889D7B9D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GB"/>
        </a:p>
      </dgm:t>
    </dgm:pt>
    <dgm:pt modelId="{977C793E-E3E0-7142-81B5-E0DA435953BF}">
      <dgm:prSet/>
      <dgm:spPr/>
      <dgm:t>
        <a:bodyPr/>
        <a:lstStyle/>
        <a:p>
          <a:r>
            <a:rPr lang="en-GB" dirty="0"/>
            <a:t>CODIGER</a:t>
          </a:r>
        </a:p>
      </dgm:t>
    </dgm:pt>
    <dgm:pt modelId="{C516216A-0C5F-1F4A-B71F-2005B220439C}" type="parTrans" cxnId="{44869E22-E5FE-444B-9F2E-A38C3218DBDD}">
      <dgm:prSet/>
      <dgm:spPr/>
      <dgm:t>
        <a:bodyPr/>
        <a:lstStyle/>
        <a:p>
          <a:endParaRPr lang="en-GB"/>
        </a:p>
      </dgm:t>
    </dgm:pt>
    <dgm:pt modelId="{48330117-988E-AE44-AF91-B72767FC4DE4}" type="sibTrans" cxnId="{44869E22-E5FE-444B-9F2E-A38C3218DBDD}">
      <dgm:prSet/>
      <dgm:spPr>
        <a:solidFill>
          <a:schemeClr val="tx1">
            <a:lumMod val="75000"/>
            <a:lumOff val="25000"/>
            <a:alpha val="90000"/>
          </a:schemeClr>
        </a:solidFill>
      </dgm:spPr>
      <dgm:t>
        <a:bodyPr/>
        <a:lstStyle/>
        <a:p>
          <a:endParaRPr lang="en-GB"/>
        </a:p>
      </dgm:t>
    </dgm:pt>
    <dgm:pt modelId="{AB922EFB-0E32-F544-9D15-CB1E33D9C86C}">
      <dgm:prSet/>
      <dgm:spPr/>
      <dgm:t>
        <a:bodyPr/>
        <a:lstStyle/>
        <a:p>
          <a:r>
            <a:rPr lang="en-GB" dirty="0"/>
            <a:t>EU</a:t>
          </a:r>
        </a:p>
      </dgm:t>
    </dgm:pt>
    <dgm:pt modelId="{145B99E7-B6B7-8644-BE7C-A596C8777D0A}" type="parTrans" cxnId="{7F80E7D5-3F14-0A4A-B2F4-C451089907F8}">
      <dgm:prSet/>
      <dgm:spPr/>
      <dgm:t>
        <a:bodyPr/>
        <a:lstStyle/>
        <a:p>
          <a:endParaRPr lang="en-GB"/>
        </a:p>
      </dgm:t>
    </dgm:pt>
    <dgm:pt modelId="{8A15D3D0-2D20-F744-AF45-45B47350384F}" type="sibTrans" cxnId="{7F80E7D5-3F14-0A4A-B2F4-C451089907F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GB"/>
        </a:p>
      </dgm:t>
    </dgm:pt>
    <dgm:pt modelId="{04C8556B-573E-8E4A-96F7-11961BD49C8C}">
      <dgm:prSet/>
      <dgm:spPr/>
      <dgm:t>
        <a:bodyPr/>
        <a:lstStyle/>
        <a:p>
          <a:r>
            <a:rPr lang="en-GB" dirty="0"/>
            <a:t>CODAU</a:t>
          </a:r>
        </a:p>
      </dgm:t>
    </dgm:pt>
    <dgm:pt modelId="{301144A5-3FDE-744B-977C-0111B50F2578}" type="parTrans" cxnId="{C8E1F749-85C4-2142-A2B4-D86A5C1A7F73}">
      <dgm:prSet/>
      <dgm:spPr/>
      <dgm:t>
        <a:bodyPr/>
        <a:lstStyle/>
        <a:p>
          <a:endParaRPr lang="en-GB"/>
        </a:p>
      </dgm:t>
    </dgm:pt>
    <dgm:pt modelId="{71C02823-6B82-1244-BF52-64835383CFDA}" type="sibTrans" cxnId="{C8E1F749-85C4-2142-A2B4-D86A5C1A7F73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en-GB"/>
        </a:p>
      </dgm:t>
    </dgm:pt>
    <dgm:pt modelId="{FCDC7A74-9D00-054D-B334-445842D854F9}">
      <dgm:prSet/>
      <dgm:spPr/>
      <dgm:t>
        <a:bodyPr/>
        <a:lstStyle/>
        <a:p>
          <a:r>
            <a:rPr lang="en-GB" dirty="0" err="1"/>
            <a:t>Societa</a:t>
          </a:r>
          <a:r>
            <a:rPr lang="en-GB" dirty="0"/>
            <a:t>' </a:t>
          </a:r>
          <a:r>
            <a:rPr lang="en-GB" dirty="0" err="1"/>
            <a:t>Scientifiche</a:t>
          </a:r>
          <a:endParaRPr lang="en-GB" dirty="0"/>
        </a:p>
      </dgm:t>
    </dgm:pt>
    <dgm:pt modelId="{E54B126E-9096-BC46-B963-C99EB4E5D6E0}" type="parTrans" cxnId="{37E1B297-C36B-254E-8592-FD2DB790E9DE}">
      <dgm:prSet/>
      <dgm:spPr/>
      <dgm:t>
        <a:bodyPr/>
        <a:lstStyle/>
        <a:p>
          <a:endParaRPr lang="en-GB"/>
        </a:p>
      </dgm:t>
    </dgm:pt>
    <dgm:pt modelId="{AD57A945-3245-0A40-A17E-42F4B9966967}" type="sibTrans" cxnId="{37E1B297-C36B-254E-8592-FD2DB790E9DE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GB"/>
        </a:p>
      </dgm:t>
    </dgm:pt>
    <dgm:pt modelId="{07B5921A-4453-BA46-8269-22DC75D9ED26}">
      <dgm:prSet/>
      <dgm:spPr/>
      <dgm:t>
        <a:bodyPr/>
        <a:lstStyle/>
        <a:p>
          <a:r>
            <a:rPr lang="en-GB" dirty="0"/>
            <a:t>ANVUR</a:t>
          </a:r>
        </a:p>
      </dgm:t>
    </dgm:pt>
    <dgm:pt modelId="{B5040689-2CA9-224B-B15C-C3AE87BD6C0B}" type="parTrans" cxnId="{5F311130-6789-B14A-86B0-7313B1973B6C}">
      <dgm:prSet/>
      <dgm:spPr/>
      <dgm:t>
        <a:bodyPr/>
        <a:lstStyle/>
        <a:p>
          <a:endParaRPr lang="en-GB"/>
        </a:p>
      </dgm:t>
    </dgm:pt>
    <dgm:pt modelId="{4A85EE92-CE9F-7B4D-819A-974F9E45A767}" type="sibTrans" cxnId="{5F311130-6789-B14A-86B0-7313B1973B6C}">
      <dgm:prSet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GB"/>
        </a:p>
      </dgm:t>
    </dgm:pt>
    <dgm:pt modelId="{8CE7AAE5-93E9-8645-866D-0BDBE4B62901}" type="pres">
      <dgm:prSet presAssocID="{88754B11-7A0B-4347-866C-A75D4210251A}" presName="Name0" presStyleCnt="0">
        <dgm:presLayoutVars>
          <dgm:chMax val="21"/>
          <dgm:chPref val="21"/>
        </dgm:presLayoutVars>
      </dgm:prSet>
      <dgm:spPr/>
    </dgm:pt>
    <dgm:pt modelId="{04FC0A86-A1D5-C44B-AC1D-EFA3489FADF0}" type="pres">
      <dgm:prSet presAssocID="{F76C9474-CCEE-3446-AEF2-23A3368BE955}" presName="text1" presStyleCnt="0"/>
      <dgm:spPr/>
    </dgm:pt>
    <dgm:pt modelId="{7028E3D2-69FA-274E-89BF-1ED41D73F101}" type="pres">
      <dgm:prSet presAssocID="{F76C9474-CCEE-3446-AEF2-23A3368BE955}" presName="textRepeatNode" presStyleLbl="alignNode1" presStyleIdx="0" presStyleCnt="10">
        <dgm:presLayoutVars>
          <dgm:chMax val="0"/>
          <dgm:chPref val="0"/>
          <dgm:bulletEnabled val="1"/>
        </dgm:presLayoutVars>
      </dgm:prSet>
      <dgm:spPr/>
    </dgm:pt>
    <dgm:pt modelId="{3059F325-A784-5647-A2B0-1C1DE70642DB}" type="pres">
      <dgm:prSet presAssocID="{F76C9474-CCEE-3446-AEF2-23A3368BE955}" presName="textaccent1" presStyleCnt="0"/>
      <dgm:spPr/>
    </dgm:pt>
    <dgm:pt modelId="{1B49D40A-456A-894C-B7E8-8E93BD004372}" type="pres">
      <dgm:prSet presAssocID="{F76C9474-CCEE-3446-AEF2-23A3368BE955}" presName="accentRepeatNode" presStyleLbl="solidAlignAcc1" presStyleIdx="0" presStyleCnt="20"/>
      <dgm:spPr/>
    </dgm:pt>
    <dgm:pt modelId="{92D28F8C-0329-2546-A050-E1D8AD84B54D}" type="pres">
      <dgm:prSet presAssocID="{75B9CA79-7C6C-2044-8526-F56A90475C66}" presName="image1" presStyleCnt="0"/>
      <dgm:spPr/>
    </dgm:pt>
    <dgm:pt modelId="{D4DC7179-B41D-254E-B782-05A821136CC2}" type="pres">
      <dgm:prSet presAssocID="{75B9CA79-7C6C-2044-8526-F56A90475C66}" presName="imageRepeatNode" presStyleLbl="alignAcc1" presStyleIdx="0" presStyleCnt="10"/>
      <dgm:spPr/>
    </dgm:pt>
    <dgm:pt modelId="{4F3D28A1-24B0-7B42-B856-2CBF061A6007}" type="pres">
      <dgm:prSet presAssocID="{75B9CA79-7C6C-2044-8526-F56A90475C66}" presName="imageaccent1" presStyleCnt="0"/>
      <dgm:spPr/>
    </dgm:pt>
    <dgm:pt modelId="{FB96D197-184B-FE4E-891D-E4499F34CAD5}" type="pres">
      <dgm:prSet presAssocID="{75B9CA79-7C6C-2044-8526-F56A90475C66}" presName="accentRepeatNode" presStyleLbl="solidAlignAcc1" presStyleIdx="1" presStyleCnt="20"/>
      <dgm:spPr/>
    </dgm:pt>
    <dgm:pt modelId="{698E2DAB-94FF-5348-A001-B153C4CA58F9}" type="pres">
      <dgm:prSet presAssocID="{93E1B7E7-F469-494E-BB6C-8F393E133C6F}" presName="text2" presStyleCnt="0"/>
      <dgm:spPr/>
    </dgm:pt>
    <dgm:pt modelId="{0AC1C46E-478F-AE47-9C68-C3B519E59BBE}" type="pres">
      <dgm:prSet presAssocID="{93E1B7E7-F469-494E-BB6C-8F393E133C6F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/>
    </dgm:pt>
    <dgm:pt modelId="{7D9AC9AB-8C41-A247-9B4D-BBF6201FFD99}" type="pres">
      <dgm:prSet presAssocID="{93E1B7E7-F469-494E-BB6C-8F393E133C6F}" presName="textaccent2" presStyleCnt="0"/>
      <dgm:spPr/>
    </dgm:pt>
    <dgm:pt modelId="{7629CD75-13BE-2544-A5FA-1FA8DDF3D62A}" type="pres">
      <dgm:prSet presAssocID="{93E1B7E7-F469-494E-BB6C-8F393E133C6F}" presName="accentRepeatNode" presStyleLbl="solidAlignAcc1" presStyleIdx="2" presStyleCnt="20"/>
      <dgm:spPr/>
    </dgm:pt>
    <dgm:pt modelId="{D8198285-17DD-FF46-A95B-7893D2F1729C}" type="pres">
      <dgm:prSet presAssocID="{79A94B58-2810-A346-994F-C90F995B9F01}" presName="image2" presStyleCnt="0"/>
      <dgm:spPr/>
    </dgm:pt>
    <dgm:pt modelId="{A927B3A0-45B8-D64F-BB3A-E08119E7859D}" type="pres">
      <dgm:prSet presAssocID="{79A94B58-2810-A346-994F-C90F995B9F01}" presName="imageRepeatNode" presStyleLbl="alignAcc1" presStyleIdx="1" presStyleCnt="10"/>
      <dgm:spPr/>
    </dgm:pt>
    <dgm:pt modelId="{327FD10B-4FE5-784F-9BC6-EBBB2619543B}" type="pres">
      <dgm:prSet presAssocID="{79A94B58-2810-A346-994F-C90F995B9F01}" presName="imageaccent2" presStyleCnt="0"/>
      <dgm:spPr/>
    </dgm:pt>
    <dgm:pt modelId="{1B9B4B5A-423D-6D49-88FF-11412BFE5882}" type="pres">
      <dgm:prSet presAssocID="{79A94B58-2810-A346-994F-C90F995B9F01}" presName="accentRepeatNode" presStyleLbl="solidAlignAcc1" presStyleIdx="3" presStyleCnt="20"/>
      <dgm:spPr/>
    </dgm:pt>
    <dgm:pt modelId="{4DDB714C-BC64-5C45-8F76-78A8F6FEEF16}" type="pres">
      <dgm:prSet presAssocID="{8D4DC196-CDB5-024D-9FF6-34D16D816499}" presName="text3" presStyleCnt="0"/>
      <dgm:spPr/>
    </dgm:pt>
    <dgm:pt modelId="{DEF80144-E842-E445-9D9D-7272FF1D7221}" type="pres">
      <dgm:prSet presAssocID="{8D4DC196-CDB5-024D-9FF6-34D16D816499}" presName="textRepeatNode" presStyleLbl="alignNode1" presStyleIdx="2" presStyleCnt="10">
        <dgm:presLayoutVars>
          <dgm:chMax val="0"/>
          <dgm:chPref val="0"/>
          <dgm:bulletEnabled val="1"/>
        </dgm:presLayoutVars>
      </dgm:prSet>
      <dgm:spPr/>
    </dgm:pt>
    <dgm:pt modelId="{FBFD431A-0EB4-8549-8779-C74F9AA7FB3D}" type="pres">
      <dgm:prSet presAssocID="{8D4DC196-CDB5-024D-9FF6-34D16D816499}" presName="textaccent3" presStyleCnt="0"/>
      <dgm:spPr/>
    </dgm:pt>
    <dgm:pt modelId="{21477E43-9F1B-C342-98FD-5CD42C905595}" type="pres">
      <dgm:prSet presAssocID="{8D4DC196-CDB5-024D-9FF6-34D16D816499}" presName="accentRepeatNode" presStyleLbl="solidAlignAcc1" presStyleIdx="4" presStyleCnt="20"/>
      <dgm:spPr/>
    </dgm:pt>
    <dgm:pt modelId="{F7E0DA13-3353-8142-A539-B2D749AD86CE}" type="pres">
      <dgm:prSet presAssocID="{05C377AE-F440-C049-86AA-18F73E2D0963}" presName="image3" presStyleCnt="0"/>
      <dgm:spPr/>
    </dgm:pt>
    <dgm:pt modelId="{851A90ED-066F-A845-8C8A-C46EC81F306A}" type="pres">
      <dgm:prSet presAssocID="{05C377AE-F440-C049-86AA-18F73E2D0963}" presName="imageRepeatNode" presStyleLbl="alignAcc1" presStyleIdx="2" presStyleCnt="10"/>
      <dgm:spPr/>
    </dgm:pt>
    <dgm:pt modelId="{13AC745A-F81B-3D48-9C13-B3AC18666C2E}" type="pres">
      <dgm:prSet presAssocID="{05C377AE-F440-C049-86AA-18F73E2D0963}" presName="imageaccent3" presStyleCnt="0"/>
      <dgm:spPr/>
    </dgm:pt>
    <dgm:pt modelId="{ADAFDDEB-2A39-A24C-82E8-C75C885FAD49}" type="pres">
      <dgm:prSet presAssocID="{05C377AE-F440-C049-86AA-18F73E2D0963}" presName="accentRepeatNode" presStyleLbl="solidAlignAcc1" presStyleIdx="5" presStyleCnt="20"/>
      <dgm:spPr/>
    </dgm:pt>
    <dgm:pt modelId="{17BC64EE-3C21-4F4F-BEE8-98C2C9FAF124}" type="pres">
      <dgm:prSet presAssocID="{977C793E-E3E0-7142-81B5-E0DA435953BF}" presName="text4" presStyleCnt="0"/>
      <dgm:spPr/>
    </dgm:pt>
    <dgm:pt modelId="{21BE472C-9C72-A249-A5D4-4F7C4A488135}" type="pres">
      <dgm:prSet presAssocID="{977C793E-E3E0-7142-81B5-E0DA435953BF}" presName="textRepeatNode" presStyleLbl="alignNode1" presStyleIdx="3" presStyleCnt="10">
        <dgm:presLayoutVars>
          <dgm:chMax val="0"/>
          <dgm:chPref val="0"/>
          <dgm:bulletEnabled val="1"/>
        </dgm:presLayoutVars>
      </dgm:prSet>
      <dgm:spPr/>
    </dgm:pt>
    <dgm:pt modelId="{1411F447-B406-FE41-8259-0259E943EDE4}" type="pres">
      <dgm:prSet presAssocID="{977C793E-E3E0-7142-81B5-E0DA435953BF}" presName="textaccent4" presStyleCnt="0"/>
      <dgm:spPr/>
    </dgm:pt>
    <dgm:pt modelId="{72C93C22-23F6-0340-B254-0031D7F3740C}" type="pres">
      <dgm:prSet presAssocID="{977C793E-E3E0-7142-81B5-E0DA435953BF}" presName="accentRepeatNode" presStyleLbl="solidAlignAcc1" presStyleIdx="6" presStyleCnt="20"/>
      <dgm:spPr/>
    </dgm:pt>
    <dgm:pt modelId="{1CF73F61-1394-DF43-9F36-E7F71935F949}" type="pres">
      <dgm:prSet presAssocID="{48330117-988E-AE44-AF91-B72767FC4DE4}" presName="image4" presStyleCnt="0"/>
      <dgm:spPr/>
    </dgm:pt>
    <dgm:pt modelId="{1DC147D3-9370-3A4E-9B8C-21F9D452702A}" type="pres">
      <dgm:prSet presAssocID="{48330117-988E-AE44-AF91-B72767FC4DE4}" presName="imageRepeatNode" presStyleLbl="alignAcc1" presStyleIdx="3" presStyleCnt="10"/>
      <dgm:spPr/>
    </dgm:pt>
    <dgm:pt modelId="{56368250-231E-FB4D-B7C0-8D39044C3486}" type="pres">
      <dgm:prSet presAssocID="{48330117-988E-AE44-AF91-B72767FC4DE4}" presName="imageaccent4" presStyleCnt="0"/>
      <dgm:spPr/>
    </dgm:pt>
    <dgm:pt modelId="{AC7C3ED0-6894-C740-A401-586C3A955ECF}" type="pres">
      <dgm:prSet presAssocID="{48330117-988E-AE44-AF91-B72767FC4DE4}" presName="accentRepeatNode" presStyleLbl="solidAlignAcc1" presStyleIdx="7" presStyleCnt="20"/>
      <dgm:spPr/>
    </dgm:pt>
    <dgm:pt modelId="{CC16496F-81FD-804E-B485-97E1063DCA85}" type="pres">
      <dgm:prSet presAssocID="{3060082C-E2B3-9D44-9367-E347F3ACDD45}" presName="text5" presStyleCnt="0"/>
      <dgm:spPr/>
    </dgm:pt>
    <dgm:pt modelId="{F109227D-9D6B-6E4F-8D89-33E8DED3DFF4}" type="pres">
      <dgm:prSet presAssocID="{3060082C-E2B3-9D44-9367-E347F3ACDD45}" presName="textRepeatNode" presStyleLbl="alignNode1" presStyleIdx="4" presStyleCnt="10">
        <dgm:presLayoutVars>
          <dgm:chMax val="0"/>
          <dgm:chPref val="0"/>
          <dgm:bulletEnabled val="1"/>
        </dgm:presLayoutVars>
      </dgm:prSet>
      <dgm:spPr/>
    </dgm:pt>
    <dgm:pt modelId="{2EA01D9B-23D4-B14A-ABE1-8727EED048CB}" type="pres">
      <dgm:prSet presAssocID="{3060082C-E2B3-9D44-9367-E347F3ACDD45}" presName="textaccent5" presStyleCnt="0"/>
      <dgm:spPr/>
    </dgm:pt>
    <dgm:pt modelId="{7E750798-F95A-A349-BE76-9B1DDABB33A6}" type="pres">
      <dgm:prSet presAssocID="{3060082C-E2B3-9D44-9367-E347F3ACDD45}" presName="accentRepeatNode" presStyleLbl="solidAlignAcc1" presStyleIdx="8" presStyleCnt="20"/>
      <dgm:spPr/>
    </dgm:pt>
    <dgm:pt modelId="{E61B3CDE-23D7-1A4D-A8E8-988FE238BFF7}" type="pres">
      <dgm:prSet presAssocID="{88AAAB72-B1B1-1B43-8EA5-C0E7D5769497}" presName="image5" presStyleCnt="0"/>
      <dgm:spPr/>
    </dgm:pt>
    <dgm:pt modelId="{BDF920D6-50E8-5D4C-B130-C9FE09345C2F}" type="pres">
      <dgm:prSet presAssocID="{88AAAB72-B1B1-1B43-8EA5-C0E7D5769497}" presName="imageRepeatNode" presStyleLbl="alignAcc1" presStyleIdx="4" presStyleCnt="10"/>
      <dgm:spPr/>
    </dgm:pt>
    <dgm:pt modelId="{4353666D-CB88-C041-A87B-F8B2C0882636}" type="pres">
      <dgm:prSet presAssocID="{88AAAB72-B1B1-1B43-8EA5-C0E7D5769497}" presName="imageaccent5" presStyleCnt="0"/>
      <dgm:spPr/>
    </dgm:pt>
    <dgm:pt modelId="{5A5141C8-03AA-A648-9E4E-6BB7EA352476}" type="pres">
      <dgm:prSet presAssocID="{88AAAB72-B1B1-1B43-8EA5-C0E7D5769497}" presName="accentRepeatNode" presStyleLbl="solidAlignAcc1" presStyleIdx="9" presStyleCnt="20"/>
      <dgm:spPr/>
    </dgm:pt>
    <dgm:pt modelId="{6D6BFBF1-B535-9E4C-A251-BF7DD9D8877C}" type="pres">
      <dgm:prSet presAssocID="{BAE90FF1-8E5A-1649-A2AD-B69DFF487DB1}" presName="text6" presStyleCnt="0"/>
      <dgm:spPr/>
    </dgm:pt>
    <dgm:pt modelId="{0FF22F45-C609-C749-BE10-C62453402FAF}" type="pres">
      <dgm:prSet presAssocID="{BAE90FF1-8E5A-1649-A2AD-B69DFF487DB1}" presName="textRepeatNode" presStyleLbl="alignNode1" presStyleIdx="5" presStyleCnt="10">
        <dgm:presLayoutVars>
          <dgm:chMax val="0"/>
          <dgm:chPref val="0"/>
          <dgm:bulletEnabled val="1"/>
        </dgm:presLayoutVars>
      </dgm:prSet>
      <dgm:spPr/>
    </dgm:pt>
    <dgm:pt modelId="{D724F75E-D276-444C-BDF6-7C0FEB35601F}" type="pres">
      <dgm:prSet presAssocID="{BAE90FF1-8E5A-1649-A2AD-B69DFF487DB1}" presName="textaccent6" presStyleCnt="0"/>
      <dgm:spPr/>
    </dgm:pt>
    <dgm:pt modelId="{1C4E6111-37AD-6843-B263-507A4278EEEB}" type="pres">
      <dgm:prSet presAssocID="{BAE90FF1-8E5A-1649-A2AD-B69DFF487DB1}" presName="accentRepeatNode" presStyleLbl="solidAlignAcc1" presStyleIdx="10" presStyleCnt="20"/>
      <dgm:spPr/>
    </dgm:pt>
    <dgm:pt modelId="{DC3A5DD2-3E4B-A744-8653-C2DCA713B2F6}" type="pres">
      <dgm:prSet presAssocID="{25425194-9D74-5248-9405-FC739BD5512E}" presName="image6" presStyleCnt="0"/>
      <dgm:spPr/>
    </dgm:pt>
    <dgm:pt modelId="{3A4E6188-4671-9946-92A6-ADAE3EEAD9E9}" type="pres">
      <dgm:prSet presAssocID="{25425194-9D74-5248-9405-FC739BD5512E}" presName="imageRepeatNode" presStyleLbl="alignAcc1" presStyleIdx="5" presStyleCnt="10"/>
      <dgm:spPr/>
    </dgm:pt>
    <dgm:pt modelId="{8D13C92B-3C1C-184D-A3FB-A0E95CB289F3}" type="pres">
      <dgm:prSet presAssocID="{25425194-9D74-5248-9405-FC739BD5512E}" presName="imageaccent6" presStyleCnt="0"/>
      <dgm:spPr/>
    </dgm:pt>
    <dgm:pt modelId="{5C2AA12B-C665-B74F-8F72-3DF9E4A84848}" type="pres">
      <dgm:prSet presAssocID="{25425194-9D74-5248-9405-FC739BD5512E}" presName="accentRepeatNode" presStyleLbl="solidAlignAcc1" presStyleIdx="11" presStyleCnt="20"/>
      <dgm:spPr/>
    </dgm:pt>
    <dgm:pt modelId="{3F01A58E-79E9-7F46-9416-7631F3E665D2}" type="pres">
      <dgm:prSet presAssocID="{AB922EFB-0E32-F544-9D15-CB1E33D9C86C}" presName="text7" presStyleCnt="0"/>
      <dgm:spPr/>
    </dgm:pt>
    <dgm:pt modelId="{2D93074C-4959-C346-9DF6-D6C23B37A9B1}" type="pres">
      <dgm:prSet presAssocID="{AB922EFB-0E32-F544-9D15-CB1E33D9C86C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/>
    </dgm:pt>
    <dgm:pt modelId="{9ED897FB-29C3-1041-9C67-397E34255829}" type="pres">
      <dgm:prSet presAssocID="{AB922EFB-0E32-F544-9D15-CB1E33D9C86C}" presName="textaccent7" presStyleCnt="0"/>
      <dgm:spPr/>
    </dgm:pt>
    <dgm:pt modelId="{6B050ED3-2D33-A24B-9F8D-6A30E4830620}" type="pres">
      <dgm:prSet presAssocID="{AB922EFB-0E32-F544-9D15-CB1E33D9C86C}" presName="accentRepeatNode" presStyleLbl="solidAlignAcc1" presStyleIdx="12" presStyleCnt="20"/>
      <dgm:spPr/>
    </dgm:pt>
    <dgm:pt modelId="{74AD05CF-1673-AD4D-BD4F-B1699AAFC52B}" type="pres">
      <dgm:prSet presAssocID="{8A15D3D0-2D20-F744-AF45-45B47350384F}" presName="image7" presStyleCnt="0"/>
      <dgm:spPr/>
    </dgm:pt>
    <dgm:pt modelId="{F80B4F67-C595-E542-BB55-8B5710482196}" type="pres">
      <dgm:prSet presAssocID="{8A15D3D0-2D20-F744-AF45-45B47350384F}" presName="imageRepeatNode" presStyleLbl="alignAcc1" presStyleIdx="6" presStyleCnt="10"/>
      <dgm:spPr/>
    </dgm:pt>
    <dgm:pt modelId="{84E61F13-C4FA-784E-BCE9-A1D816D6FE73}" type="pres">
      <dgm:prSet presAssocID="{8A15D3D0-2D20-F744-AF45-45B47350384F}" presName="imageaccent7" presStyleCnt="0"/>
      <dgm:spPr/>
    </dgm:pt>
    <dgm:pt modelId="{86BB6351-9138-804C-913E-B90A28A301D9}" type="pres">
      <dgm:prSet presAssocID="{8A15D3D0-2D20-F744-AF45-45B47350384F}" presName="accentRepeatNode" presStyleLbl="solidAlignAcc1" presStyleIdx="13" presStyleCnt="20"/>
      <dgm:spPr/>
    </dgm:pt>
    <dgm:pt modelId="{DD9371E4-F665-1042-AB39-DE99CB21D22D}" type="pres">
      <dgm:prSet presAssocID="{04C8556B-573E-8E4A-96F7-11961BD49C8C}" presName="text8" presStyleCnt="0"/>
      <dgm:spPr/>
    </dgm:pt>
    <dgm:pt modelId="{11D28FCE-DFA7-7448-BB4C-12743CF0B5FA}" type="pres">
      <dgm:prSet presAssocID="{04C8556B-573E-8E4A-96F7-11961BD49C8C}" presName="textRepeatNode" presStyleLbl="alignNode1" presStyleIdx="7" presStyleCnt="10">
        <dgm:presLayoutVars>
          <dgm:chMax val="0"/>
          <dgm:chPref val="0"/>
          <dgm:bulletEnabled val="1"/>
        </dgm:presLayoutVars>
      </dgm:prSet>
      <dgm:spPr/>
    </dgm:pt>
    <dgm:pt modelId="{1AAF42D8-97EA-0D42-994C-5DF68E8F8406}" type="pres">
      <dgm:prSet presAssocID="{04C8556B-573E-8E4A-96F7-11961BD49C8C}" presName="textaccent8" presStyleCnt="0"/>
      <dgm:spPr/>
    </dgm:pt>
    <dgm:pt modelId="{AF4D1F61-ACF4-2546-AE0B-66E0DCA29A8F}" type="pres">
      <dgm:prSet presAssocID="{04C8556B-573E-8E4A-96F7-11961BD49C8C}" presName="accentRepeatNode" presStyleLbl="solidAlignAcc1" presStyleIdx="14" presStyleCnt="20"/>
      <dgm:spPr/>
    </dgm:pt>
    <dgm:pt modelId="{57AC7585-2DD8-3B44-A090-C9E3B3CFEEF9}" type="pres">
      <dgm:prSet presAssocID="{71C02823-6B82-1244-BF52-64835383CFDA}" presName="image8" presStyleCnt="0"/>
      <dgm:spPr/>
    </dgm:pt>
    <dgm:pt modelId="{C728D1CF-BB77-A845-A7FA-61D3631F2813}" type="pres">
      <dgm:prSet presAssocID="{71C02823-6B82-1244-BF52-64835383CFDA}" presName="imageRepeatNode" presStyleLbl="alignAcc1" presStyleIdx="7" presStyleCnt="10"/>
      <dgm:spPr/>
    </dgm:pt>
    <dgm:pt modelId="{9C8A68F5-2824-644E-BE4A-7C0F5D60D53A}" type="pres">
      <dgm:prSet presAssocID="{71C02823-6B82-1244-BF52-64835383CFDA}" presName="imageaccent8" presStyleCnt="0"/>
      <dgm:spPr/>
    </dgm:pt>
    <dgm:pt modelId="{3C9ABEF5-BAEA-AB44-A136-E11037A3B77D}" type="pres">
      <dgm:prSet presAssocID="{71C02823-6B82-1244-BF52-64835383CFDA}" presName="accentRepeatNode" presStyleLbl="solidAlignAcc1" presStyleIdx="15" presStyleCnt="20"/>
      <dgm:spPr/>
    </dgm:pt>
    <dgm:pt modelId="{6AD41D67-7FDD-FD47-B579-C39D1FFF4480}" type="pres">
      <dgm:prSet presAssocID="{FCDC7A74-9D00-054D-B334-445842D854F9}" presName="text9" presStyleCnt="0"/>
      <dgm:spPr/>
    </dgm:pt>
    <dgm:pt modelId="{B4E75823-7831-E249-AE4A-AA08E346D851}" type="pres">
      <dgm:prSet presAssocID="{FCDC7A74-9D00-054D-B334-445842D854F9}" presName="textRepeatNode" presStyleLbl="alignNode1" presStyleIdx="8" presStyleCnt="10">
        <dgm:presLayoutVars>
          <dgm:chMax val="0"/>
          <dgm:chPref val="0"/>
          <dgm:bulletEnabled val="1"/>
        </dgm:presLayoutVars>
      </dgm:prSet>
      <dgm:spPr/>
    </dgm:pt>
    <dgm:pt modelId="{D546EB3A-1CD1-4F47-A1D5-4A0CBC7C3E10}" type="pres">
      <dgm:prSet presAssocID="{FCDC7A74-9D00-054D-B334-445842D854F9}" presName="textaccent9" presStyleCnt="0"/>
      <dgm:spPr/>
    </dgm:pt>
    <dgm:pt modelId="{397A043B-AB72-6B4B-9899-D34932256591}" type="pres">
      <dgm:prSet presAssocID="{FCDC7A74-9D00-054D-B334-445842D854F9}" presName="accentRepeatNode" presStyleLbl="solidAlignAcc1" presStyleIdx="16" presStyleCnt="20"/>
      <dgm:spPr/>
    </dgm:pt>
    <dgm:pt modelId="{9AB0EB90-DEAD-624E-836D-3E277FBDEFD7}" type="pres">
      <dgm:prSet presAssocID="{AD57A945-3245-0A40-A17E-42F4B9966967}" presName="image9" presStyleCnt="0"/>
      <dgm:spPr/>
    </dgm:pt>
    <dgm:pt modelId="{C6FA315D-D3EF-D94A-91C3-2C5D77C17CF2}" type="pres">
      <dgm:prSet presAssocID="{AD57A945-3245-0A40-A17E-42F4B9966967}" presName="imageRepeatNode" presStyleLbl="alignAcc1" presStyleIdx="8" presStyleCnt="10"/>
      <dgm:spPr/>
    </dgm:pt>
    <dgm:pt modelId="{DE8D1E80-9AD7-2847-889F-4B948B3FF8FD}" type="pres">
      <dgm:prSet presAssocID="{AD57A945-3245-0A40-A17E-42F4B9966967}" presName="imageaccent9" presStyleCnt="0"/>
      <dgm:spPr/>
    </dgm:pt>
    <dgm:pt modelId="{ECD9AE30-F627-D147-A5F8-99C0790832E0}" type="pres">
      <dgm:prSet presAssocID="{AD57A945-3245-0A40-A17E-42F4B9966967}" presName="accentRepeatNode" presStyleLbl="solidAlignAcc1" presStyleIdx="17" presStyleCnt="20"/>
      <dgm:spPr/>
    </dgm:pt>
    <dgm:pt modelId="{8BF6407D-57D6-0943-8590-4B09FC142C79}" type="pres">
      <dgm:prSet presAssocID="{07B5921A-4453-BA46-8269-22DC75D9ED26}" presName="text10" presStyleCnt="0"/>
      <dgm:spPr/>
    </dgm:pt>
    <dgm:pt modelId="{DA5C46E4-A14B-C34A-A74F-7BD7F89893D2}" type="pres">
      <dgm:prSet presAssocID="{07B5921A-4453-BA46-8269-22DC75D9ED26}" presName="textRepeatNode" presStyleLbl="alignNode1" presStyleIdx="9" presStyleCnt="10">
        <dgm:presLayoutVars>
          <dgm:chMax val="0"/>
          <dgm:chPref val="0"/>
          <dgm:bulletEnabled val="1"/>
        </dgm:presLayoutVars>
      </dgm:prSet>
      <dgm:spPr/>
    </dgm:pt>
    <dgm:pt modelId="{7705BE48-DFC7-DB4E-8D91-48206F467A1B}" type="pres">
      <dgm:prSet presAssocID="{07B5921A-4453-BA46-8269-22DC75D9ED26}" presName="textaccent10" presStyleCnt="0"/>
      <dgm:spPr/>
    </dgm:pt>
    <dgm:pt modelId="{0EEF6B6A-11F9-7641-8CCC-60A48A8619EF}" type="pres">
      <dgm:prSet presAssocID="{07B5921A-4453-BA46-8269-22DC75D9ED26}" presName="accentRepeatNode" presStyleLbl="solidAlignAcc1" presStyleIdx="18" presStyleCnt="20"/>
      <dgm:spPr/>
    </dgm:pt>
    <dgm:pt modelId="{A83F6E71-2B3E-7744-A785-B19442659B8F}" type="pres">
      <dgm:prSet presAssocID="{4A85EE92-CE9F-7B4D-819A-974F9E45A767}" presName="image10" presStyleCnt="0"/>
      <dgm:spPr/>
    </dgm:pt>
    <dgm:pt modelId="{08E45EBE-D592-6D4E-BAE9-5629A8D9B915}" type="pres">
      <dgm:prSet presAssocID="{4A85EE92-CE9F-7B4D-819A-974F9E45A767}" presName="imageRepeatNode" presStyleLbl="alignAcc1" presStyleIdx="9" presStyleCnt="10"/>
      <dgm:spPr/>
    </dgm:pt>
    <dgm:pt modelId="{E81B4116-7A23-ED47-B8DB-FD1741E561DF}" type="pres">
      <dgm:prSet presAssocID="{4A85EE92-CE9F-7B4D-819A-974F9E45A767}" presName="imageaccent10" presStyleCnt="0"/>
      <dgm:spPr/>
    </dgm:pt>
    <dgm:pt modelId="{E305ABB2-A7C0-7A43-A4E4-DE20A9F75460}" type="pres">
      <dgm:prSet presAssocID="{4A85EE92-CE9F-7B4D-819A-974F9E45A767}" presName="accentRepeatNode" presStyleLbl="solidAlignAcc1" presStyleIdx="19" presStyleCnt="20"/>
      <dgm:spPr/>
    </dgm:pt>
  </dgm:ptLst>
  <dgm:cxnLst>
    <dgm:cxn modelId="{A38A2106-F6FD-6A4B-9D13-C1B5EEEA01B8}" type="presOf" srcId="{BAE90FF1-8E5A-1649-A2AD-B69DFF487DB1}" destId="{0FF22F45-C609-C749-BE10-C62453402FAF}" srcOrd="0" destOrd="0" presId="urn:microsoft.com/office/officeart/2008/layout/HexagonCluster"/>
    <dgm:cxn modelId="{4ECB2708-88DF-414A-9C66-1CDC6912FD29}" type="presOf" srcId="{8A15D3D0-2D20-F744-AF45-45B47350384F}" destId="{F80B4F67-C595-E542-BB55-8B5710482196}" srcOrd="0" destOrd="0" presId="urn:microsoft.com/office/officeart/2008/layout/HexagonCluster"/>
    <dgm:cxn modelId="{36323B0C-C477-3C43-B234-83521D33FFAE}" type="presOf" srcId="{FCDC7A74-9D00-054D-B334-445842D854F9}" destId="{B4E75823-7831-E249-AE4A-AA08E346D851}" srcOrd="0" destOrd="0" presId="urn:microsoft.com/office/officeart/2008/layout/HexagonCluster"/>
    <dgm:cxn modelId="{359E9A13-D4AF-5F48-A5D7-918EDA18D23A}" type="presOf" srcId="{3060082C-E2B3-9D44-9367-E347F3ACDD45}" destId="{F109227D-9D6B-6E4F-8D89-33E8DED3DFF4}" srcOrd="0" destOrd="0" presId="urn:microsoft.com/office/officeart/2008/layout/HexagonCluster"/>
    <dgm:cxn modelId="{68BC971B-4419-7F42-96B5-C5E219498027}" type="presOf" srcId="{93E1B7E7-F469-494E-BB6C-8F393E133C6F}" destId="{0AC1C46E-478F-AE47-9C68-C3B519E59BBE}" srcOrd="0" destOrd="0" presId="urn:microsoft.com/office/officeart/2008/layout/HexagonCluster"/>
    <dgm:cxn modelId="{44869E22-E5FE-444B-9F2E-A38C3218DBDD}" srcId="{88754B11-7A0B-4347-866C-A75D4210251A}" destId="{977C793E-E3E0-7142-81B5-E0DA435953BF}" srcOrd="3" destOrd="0" parTransId="{C516216A-0C5F-1F4A-B71F-2005B220439C}" sibTransId="{48330117-988E-AE44-AF91-B72767FC4DE4}"/>
    <dgm:cxn modelId="{5F311130-6789-B14A-86B0-7313B1973B6C}" srcId="{88754B11-7A0B-4347-866C-A75D4210251A}" destId="{07B5921A-4453-BA46-8269-22DC75D9ED26}" srcOrd="9" destOrd="0" parTransId="{B5040689-2CA9-224B-B15C-C3AE87BD6C0B}" sibTransId="{4A85EE92-CE9F-7B4D-819A-974F9E45A767}"/>
    <dgm:cxn modelId="{83D5E735-BA86-8D40-977D-B348B660F898}" srcId="{88754B11-7A0B-4347-866C-A75D4210251A}" destId="{3060082C-E2B3-9D44-9367-E347F3ACDD45}" srcOrd="4" destOrd="0" parTransId="{F3A67A22-3AA9-EF4D-87C4-C6C45B823068}" sibTransId="{88AAAB72-B1B1-1B43-8EA5-C0E7D5769497}"/>
    <dgm:cxn modelId="{C8E1F749-85C4-2142-A2B4-D86A5C1A7F73}" srcId="{88754B11-7A0B-4347-866C-A75D4210251A}" destId="{04C8556B-573E-8E4A-96F7-11961BD49C8C}" srcOrd="7" destOrd="0" parTransId="{301144A5-3FDE-744B-977C-0111B50F2578}" sibTransId="{71C02823-6B82-1244-BF52-64835383CFDA}"/>
    <dgm:cxn modelId="{D56DF34C-302B-294C-8E8F-708A0AAB61E6}" type="presOf" srcId="{F76C9474-CCEE-3446-AEF2-23A3368BE955}" destId="{7028E3D2-69FA-274E-89BF-1ED41D73F101}" srcOrd="0" destOrd="0" presId="urn:microsoft.com/office/officeart/2008/layout/HexagonCluster"/>
    <dgm:cxn modelId="{6796FF4F-D215-3A42-82A2-26789AC562F0}" type="presOf" srcId="{25425194-9D74-5248-9405-FC739BD5512E}" destId="{3A4E6188-4671-9946-92A6-ADAE3EEAD9E9}" srcOrd="0" destOrd="0" presId="urn:microsoft.com/office/officeart/2008/layout/HexagonCluster"/>
    <dgm:cxn modelId="{2505A654-CFF0-1344-B884-B0CF7FD986A4}" type="presOf" srcId="{AD57A945-3245-0A40-A17E-42F4B9966967}" destId="{C6FA315D-D3EF-D94A-91C3-2C5D77C17CF2}" srcOrd="0" destOrd="0" presId="urn:microsoft.com/office/officeart/2008/layout/HexagonCluster"/>
    <dgm:cxn modelId="{A46E395B-B9E4-7D4E-A251-B33A889D7B9D}" srcId="{88754B11-7A0B-4347-866C-A75D4210251A}" destId="{BAE90FF1-8E5A-1649-A2AD-B69DFF487DB1}" srcOrd="5" destOrd="0" parTransId="{5251CB15-1FE0-214A-B66A-064B9E1BDDD5}" sibTransId="{25425194-9D74-5248-9405-FC739BD5512E}"/>
    <dgm:cxn modelId="{4558575F-91A1-9845-B62A-8245E4019137}" srcId="{88754B11-7A0B-4347-866C-A75D4210251A}" destId="{8D4DC196-CDB5-024D-9FF6-34D16D816499}" srcOrd="2" destOrd="0" parTransId="{94668D4D-216D-BA4F-B0BD-8D0CDBF6D733}" sibTransId="{05C377AE-F440-C049-86AA-18F73E2D0963}"/>
    <dgm:cxn modelId="{B069EA69-EFA0-A94E-86AB-695EA32ADA33}" type="presOf" srcId="{977C793E-E3E0-7142-81B5-E0DA435953BF}" destId="{21BE472C-9C72-A249-A5D4-4F7C4A488135}" srcOrd="0" destOrd="0" presId="urn:microsoft.com/office/officeart/2008/layout/HexagonCluster"/>
    <dgm:cxn modelId="{9D728B6E-385E-D74D-8130-2AD36306BFCA}" type="presOf" srcId="{07B5921A-4453-BA46-8269-22DC75D9ED26}" destId="{DA5C46E4-A14B-C34A-A74F-7BD7F89893D2}" srcOrd="0" destOrd="0" presId="urn:microsoft.com/office/officeart/2008/layout/HexagonCluster"/>
    <dgm:cxn modelId="{9FE53D74-6213-DF4C-8B1D-FEAB76900479}" type="presOf" srcId="{AB922EFB-0E32-F544-9D15-CB1E33D9C86C}" destId="{2D93074C-4959-C346-9DF6-D6C23B37A9B1}" srcOrd="0" destOrd="0" presId="urn:microsoft.com/office/officeart/2008/layout/HexagonCluster"/>
    <dgm:cxn modelId="{37E1B297-C36B-254E-8592-FD2DB790E9DE}" srcId="{88754B11-7A0B-4347-866C-A75D4210251A}" destId="{FCDC7A74-9D00-054D-B334-445842D854F9}" srcOrd="8" destOrd="0" parTransId="{E54B126E-9096-BC46-B963-C99EB4E5D6E0}" sibTransId="{AD57A945-3245-0A40-A17E-42F4B9966967}"/>
    <dgm:cxn modelId="{1D8436A8-161D-F546-8A86-C36A18A7F6F8}" type="presOf" srcId="{48330117-988E-AE44-AF91-B72767FC4DE4}" destId="{1DC147D3-9370-3A4E-9B8C-21F9D452702A}" srcOrd="0" destOrd="0" presId="urn:microsoft.com/office/officeart/2008/layout/HexagonCluster"/>
    <dgm:cxn modelId="{2A8D39B2-A822-3F4C-ADC2-78AD9C0E4802}" type="presOf" srcId="{05C377AE-F440-C049-86AA-18F73E2D0963}" destId="{851A90ED-066F-A845-8C8A-C46EC81F306A}" srcOrd="0" destOrd="0" presId="urn:microsoft.com/office/officeart/2008/layout/HexagonCluster"/>
    <dgm:cxn modelId="{DAEBEEB3-6EE0-6A45-87FC-546BF766E948}" type="presOf" srcId="{8D4DC196-CDB5-024D-9FF6-34D16D816499}" destId="{DEF80144-E842-E445-9D9D-7272FF1D7221}" srcOrd="0" destOrd="0" presId="urn:microsoft.com/office/officeart/2008/layout/HexagonCluster"/>
    <dgm:cxn modelId="{0EC130BC-F903-8043-B727-C22DBAC7793B}" type="presOf" srcId="{88AAAB72-B1B1-1B43-8EA5-C0E7D5769497}" destId="{BDF920D6-50E8-5D4C-B130-C9FE09345C2F}" srcOrd="0" destOrd="0" presId="urn:microsoft.com/office/officeart/2008/layout/HexagonCluster"/>
    <dgm:cxn modelId="{45C4B8C8-610B-4A45-9153-8C3EDC578EB0}" srcId="{88754B11-7A0B-4347-866C-A75D4210251A}" destId="{93E1B7E7-F469-494E-BB6C-8F393E133C6F}" srcOrd="1" destOrd="0" parTransId="{128486FD-B072-EA4E-BF2F-272F1584B93D}" sibTransId="{79A94B58-2810-A346-994F-C90F995B9F01}"/>
    <dgm:cxn modelId="{315E39D2-B20D-A942-B5D2-8135E846B5D8}" type="presOf" srcId="{79A94B58-2810-A346-994F-C90F995B9F01}" destId="{A927B3A0-45B8-D64F-BB3A-E08119E7859D}" srcOrd="0" destOrd="0" presId="urn:microsoft.com/office/officeart/2008/layout/HexagonCluster"/>
    <dgm:cxn modelId="{4CEF8FD5-7D87-EA48-8C20-2F31C5B68B41}" type="presOf" srcId="{71C02823-6B82-1244-BF52-64835383CFDA}" destId="{C728D1CF-BB77-A845-A7FA-61D3631F2813}" srcOrd="0" destOrd="0" presId="urn:microsoft.com/office/officeart/2008/layout/HexagonCluster"/>
    <dgm:cxn modelId="{7F80E7D5-3F14-0A4A-B2F4-C451089907F8}" srcId="{88754B11-7A0B-4347-866C-A75D4210251A}" destId="{AB922EFB-0E32-F544-9D15-CB1E33D9C86C}" srcOrd="6" destOrd="0" parTransId="{145B99E7-B6B7-8644-BE7C-A596C8777D0A}" sibTransId="{8A15D3D0-2D20-F744-AF45-45B47350384F}"/>
    <dgm:cxn modelId="{C5515BD8-921D-9744-9098-9363570BC5F6}" type="presOf" srcId="{04C8556B-573E-8E4A-96F7-11961BD49C8C}" destId="{11D28FCE-DFA7-7448-BB4C-12743CF0B5FA}" srcOrd="0" destOrd="0" presId="urn:microsoft.com/office/officeart/2008/layout/HexagonCluster"/>
    <dgm:cxn modelId="{EF75D3E5-71F8-9E49-ADBB-F87F257E5CB7}" type="presOf" srcId="{4A85EE92-CE9F-7B4D-819A-974F9E45A767}" destId="{08E45EBE-D592-6D4E-BAE9-5629A8D9B915}" srcOrd="0" destOrd="0" presId="urn:microsoft.com/office/officeart/2008/layout/HexagonCluster"/>
    <dgm:cxn modelId="{535F84EC-908F-B544-9B61-C42B056D214D}" type="presOf" srcId="{88754B11-7A0B-4347-866C-A75D4210251A}" destId="{8CE7AAE5-93E9-8645-866D-0BDBE4B62901}" srcOrd="0" destOrd="0" presId="urn:microsoft.com/office/officeart/2008/layout/HexagonCluster"/>
    <dgm:cxn modelId="{8F33CAFD-6AD3-1844-B262-8D715647C840}" type="presOf" srcId="{75B9CA79-7C6C-2044-8526-F56A90475C66}" destId="{D4DC7179-B41D-254E-B782-05A821136CC2}" srcOrd="0" destOrd="0" presId="urn:microsoft.com/office/officeart/2008/layout/HexagonCluster"/>
    <dgm:cxn modelId="{6B49F2FD-C2F2-7D4F-B479-D458228D76E1}" srcId="{88754B11-7A0B-4347-866C-A75D4210251A}" destId="{F76C9474-CCEE-3446-AEF2-23A3368BE955}" srcOrd="0" destOrd="0" parTransId="{78BA48A2-CC39-874B-9DF2-4D7B2A7D9233}" sibTransId="{75B9CA79-7C6C-2044-8526-F56A90475C66}"/>
    <dgm:cxn modelId="{4DAAF9DF-ACDB-DB4A-800C-4CFD965F22E8}" type="presParOf" srcId="{8CE7AAE5-93E9-8645-866D-0BDBE4B62901}" destId="{04FC0A86-A1D5-C44B-AC1D-EFA3489FADF0}" srcOrd="0" destOrd="0" presId="urn:microsoft.com/office/officeart/2008/layout/HexagonCluster"/>
    <dgm:cxn modelId="{BBA7B284-3BDB-1A4C-BF59-A7D856F6639B}" type="presParOf" srcId="{04FC0A86-A1D5-C44B-AC1D-EFA3489FADF0}" destId="{7028E3D2-69FA-274E-89BF-1ED41D73F101}" srcOrd="0" destOrd="0" presId="urn:microsoft.com/office/officeart/2008/layout/HexagonCluster"/>
    <dgm:cxn modelId="{1D6F2011-6FE5-D34A-9477-15DB645DEAEF}" type="presParOf" srcId="{8CE7AAE5-93E9-8645-866D-0BDBE4B62901}" destId="{3059F325-A784-5647-A2B0-1C1DE70642DB}" srcOrd="1" destOrd="0" presId="urn:microsoft.com/office/officeart/2008/layout/HexagonCluster"/>
    <dgm:cxn modelId="{CB72330A-0076-214E-9027-0F8CE4A460D9}" type="presParOf" srcId="{3059F325-A784-5647-A2B0-1C1DE70642DB}" destId="{1B49D40A-456A-894C-B7E8-8E93BD004372}" srcOrd="0" destOrd="0" presId="urn:microsoft.com/office/officeart/2008/layout/HexagonCluster"/>
    <dgm:cxn modelId="{74D09113-B035-F04E-A0E7-17AC375C4C59}" type="presParOf" srcId="{8CE7AAE5-93E9-8645-866D-0BDBE4B62901}" destId="{92D28F8C-0329-2546-A050-E1D8AD84B54D}" srcOrd="2" destOrd="0" presId="urn:microsoft.com/office/officeart/2008/layout/HexagonCluster"/>
    <dgm:cxn modelId="{48941C47-6AE8-B743-AA45-D0B8B2D157F0}" type="presParOf" srcId="{92D28F8C-0329-2546-A050-E1D8AD84B54D}" destId="{D4DC7179-B41D-254E-B782-05A821136CC2}" srcOrd="0" destOrd="0" presId="urn:microsoft.com/office/officeart/2008/layout/HexagonCluster"/>
    <dgm:cxn modelId="{0D33536C-A127-D54F-B67A-2E12D744E483}" type="presParOf" srcId="{8CE7AAE5-93E9-8645-866D-0BDBE4B62901}" destId="{4F3D28A1-24B0-7B42-B856-2CBF061A6007}" srcOrd="3" destOrd="0" presId="urn:microsoft.com/office/officeart/2008/layout/HexagonCluster"/>
    <dgm:cxn modelId="{3AC1346A-3698-2E42-86D4-9A85C55AB90B}" type="presParOf" srcId="{4F3D28A1-24B0-7B42-B856-2CBF061A6007}" destId="{FB96D197-184B-FE4E-891D-E4499F34CAD5}" srcOrd="0" destOrd="0" presId="urn:microsoft.com/office/officeart/2008/layout/HexagonCluster"/>
    <dgm:cxn modelId="{8D23DD8B-2F09-3E4C-BDCC-33B452B41FF9}" type="presParOf" srcId="{8CE7AAE5-93E9-8645-866D-0BDBE4B62901}" destId="{698E2DAB-94FF-5348-A001-B153C4CA58F9}" srcOrd="4" destOrd="0" presId="urn:microsoft.com/office/officeart/2008/layout/HexagonCluster"/>
    <dgm:cxn modelId="{DE2AC164-835E-7045-B39E-6C10CE6C482D}" type="presParOf" srcId="{698E2DAB-94FF-5348-A001-B153C4CA58F9}" destId="{0AC1C46E-478F-AE47-9C68-C3B519E59BBE}" srcOrd="0" destOrd="0" presId="urn:microsoft.com/office/officeart/2008/layout/HexagonCluster"/>
    <dgm:cxn modelId="{037F5BF6-6793-FE43-9078-6128D6463CC2}" type="presParOf" srcId="{8CE7AAE5-93E9-8645-866D-0BDBE4B62901}" destId="{7D9AC9AB-8C41-A247-9B4D-BBF6201FFD99}" srcOrd="5" destOrd="0" presId="urn:microsoft.com/office/officeart/2008/layout/HexagonCluster"/>
    <dgm:cxn modelId="{F766628D-9C69-0D40-AB82-91BBD86F48FB}" type="presParOf" srcId="{7D9AC9AB-8C41-A247-9B4D-BBF6201FFD99}" destId="{7629CD75-13BE-2544-A5FA-1FA8DDF3D62A}" srcOrd="0" destOrd="0" presId="urn:microsoft.com/office/officeart/2008/layout/HexagonCluster"/>
    <dgm:cxn modelId="{37740B11-822D-0F43-880B-22CC6DDD1E51}" type="presParOf" srcId="{8CE7AAE5-93E9-8645-866D-0BDBE4B62901}" destId="{D8198285-17DD-FF46-A95B-7893D2F1729C}" srcOrd="6" destOrd="0" presId="urn:microsoft.com/office/officeart/2008/layout/HexagonCluster"/>
    <dgm:cxn modelId="{EC651865-266E-E04A-9CCE-8520F08F9E78}" type="presParOf" srcId="{D8198285-17DD-FF46-A95B-7893D2F1729C}" destId="{A927B3A0-45B8-D64F-BB3A-E08119E7859D}" srcOrd="0" destOrd="0" presId="urn:microsoft.com/office/officeart/2008/layout/HexagonCluster"/>
    <dgm:cxn modelId="{8C95630D-9827-4142-A29B-46123AF95AA9}" type="presParOf" srcId="{8CE7AAE5-93E9-8645-866D-0BDBE4B62901}" destId="{327FD10B-4FE5-784F-9BC6-EBBB2619543B}" srcOrd="7" destOrd="0" presId="urn:microsoft.com/office/officeart/2008/layout/HexagonCluster"/>
    <dgm:cxn modelId="{0416C33C-2688-8F45-B3C1-94E3A842D60F}" type="presParOf" srcId="{327FD10B-4FE5-784F-9BC6-EBBB2619543B}" destId="{1B9B4B5A-423D-6D49-88FF-11412BFE5882}" srcOrd="0" destOrd="0" presId="urn:microsoft.com/office/officeart/2008/layout/HexagonCluster"/>
    <dgm:cxn modelId="{0C4DB24B-35D5-074A-B20F-65932740F0A5}" type="presParOf" srcId="{8CE7AAE5-93E9-8645-866D-0BDBE4B62901}" destId="{4DDB714C-BC64-5C45-8F76-78A8F6FEEF16}" srcOrd="8" destOrd="0" presId="urn:microsoft.com/office/officeart/2008/layout/HexagonCluster"/>
    <dgm:cxn modelId="{C44B6D03-9D8B-3949-ABD5-6E959C9DB9D6}" type="presParOf" srcId="{4DDB714C-BC64-5C45-8F76-78A8F6FEEF16}" destId="{DEF80144-E842-E445-9D9D-7272FF1D7221}" srcOrd="0" destOrd="0" presId="urn:microsoft.com/office/officeart/2008/layout/HexagonCluster"/>
    <dgm:cxn modelId="{9515589B-B1CF-784B-B786-303EF3C96F53}" type="presParOf" srcId="{8CE7AAE5-93E9-8645-866D-0BDBE4B62901}" destId="{FBFD431A-0EB4-8549-8779-C74F9AA7FB3D}" srcOrd="9" destOrd="0" presId="urn:microsoft.com/office/officeart/2008/layout/HexagonCluster"/>
    <dgm:cxn modelId="{6093F2E7-8E8B-AC4E-A4AC-EE2758A5E02B}" type="presParOf" srcId="{FBFD431A-0EB4-8549-8779-C74F9AA7FB3D}" destId="{21477E43-9F1B-C342-98FD-5CD42C905595}" srcOrd="0" destOrd="0" presId="urn:microsoft.com/office/officeart/2008/layout/HexagonCluster"/>
    <dgm:cxn modelId="{9761D3C6-F887-5D47-8525-0F38C5CC6805}" type="presParOf" srcId="{8CE7AAE5-93E9-8645-866D-0BDBE4B62901}" destId="{F7E0DA13-3353-8142-A539-B2D749AD86CE}" srcOrd="10" destOrd="0" presId="urn:microsoft.com/office/officeart/2008/layout/HexagonCluster"/>
    <dgm:cxn modelId="{F756139A-77DD-E34D-AE35-EBE49B854D37}" type="presParOf" srcId="{F7E0DA13-3353-8142-A539-B2D749AD86CE}" destId="{851A90ED-066F-A845-8C8A-C46EC81F306A}" srcOrd="0" destOrd="0" presId="urn:microsoft.com/office/officeart/2008/layout/HexagonCluster"/>
    <dgm:cxn modelId="{3D8CCE01-53BF-9D42-91A5-0BF9441952AA}" type="presParOf" srcId="{8CE7AAE5-93E9-8645-866D-0BDBE4B62901}" destId="{13AC745A-F81B-3D48-9C13-B3AC18666C2E}" srcOrd="11" destOrd="0" presId="urn:microsoft.com/office/officeart/2008/layout/HexagonCluster"/>
    <dgm:cxn modelId="{EA93024C-0020-DB40-8938-22098FCBEF07}" type="presParOf" srcId="{13AC745A-F81B-3D48-9C13-B3AC18666C2E}" destId="{ADAFDDEB-2A39-A24C-82E8-C75C885FAD49}" srcOrd="0" destOrd="0" presId="urn:microsoft.com/office/officeart/2008/layout/HexagonCluster"/>
    <dgm:cxn modelId="{3E367907-2493-7B44-B436-30872832C937}" type="presParOf" srcId="{8CE7AAE5-93E9-8645-866D-0BDBE4B62901}" destId="{17BC64EE-3C21-4F4F-BEE8-98C2C9FAF124}" srcOrd="12" destOrd="0" presId="urn:microsoft.com/office/officeart/2008/layout/HexagonCluster"/>
    <dgm:cxn modelId="{AFCABC2B-78A0-7648-9DE4-9EBF802242C5}" type="presParOf" srcId="{17BC64EE-3C21-4F4F-BEE8-98C2C9FAF124}" destId="{21BE472C-9C72-A249-A5D4-4F7C4A488135}" srcOrd="0" destOrd="0" presId="urn:microsoft.com/office/officeart/2008/layout/HexagonCluster"/>
    <dgm:cxn modelId="{D44DAB6F-1518-AB40-8A51-FB260A355203}" type="presParOf" srcId="{8CE7AAE5-93E9-8645-866D-0BDBE4B62901}" destId="{1411F447-B406-FE41-8259-0259E943EDE4}" srcOrd="13" destOrd="0" presId="urn:microsoft.com/office/officeart/2008/layout/HexagonCluster"/>
    <dgm:cxn modelId="{C638A00B-D972-2E4F-91C0-90E8105865AF}" type="presParOf" srcId="{1411F447-B406-FE41-8259-0259E943EDE4}" destId="{72C93C22-23F6-0340-B254-0031D7F3740C}" srcOrd="0" destOrd="0" presId="urn:microsoft.com/office/officeart/2008/layout/HexagonCluster"/>
    <dgm:cxn modelId="{AE681CDF-2ADC-A34B-88B0-352995F33199}" type="presParOf" srcId="{8CE7AAE5-93E9-8645-866D-0BDBE4B62901}" destId="{1CF73F61-1394-DF43-9F36-E7F71935F949}" srcOrd="14" destOrd="0" presId="urn:microsoft.com/office/officeart/2008/layout/HexagonCluster"/>
    <dgm:cxn modelId="{364D667A-4B57-9142-9049-112B54BDD9BD}" type="presParOf" srcId="{1CF73F61-1394-DF43-9F36-E7F71935F949}" destId="{1DC147D3-9370-3A4E-9B8C-21F9D452702A}" srcOrd="0" destOrd="0" presId="urn:microsoft.com/office/officeart/2008/layout/HexagonCluster"/>
    <dgm:cxn modelId="{4AEAB3FE-E923-9B4A-87B0-C54674DE254E}" type="presParOf" srcId="{8CE7AAE5-93E9-8645-866D-0BDBE4B62901}" destId="{56368250-231E-FB4D-B7C0-8D39044C3486}" srcOrd="15" destOrd="0" presId="urn:microsoft.com/office/officeart/2008/layout/HexagonCluster"/>
    <dgm:cxn modelId="{A73C5A23-E3F8-2748-9F2F-271E25A2A927}" type="presParOf" srcId="{56368250-231E-FB4D-B7C0-8D39044C3486}" destId="{AC7C3ED0-6894-C740-A401-586C3A955ECF}" srcOrd="0" destOrd="0" presId="urn:microsoft.com/office/officeart/2008/layout/HexagonCluster"/>
    <dgm:cxn modelId="{D1847E2F-5679-B140-815A-03D7C57E2EEE}" type="presParOf" srcId="{8CE7AAE5-93E9-8645-866D-0BDBE4B62901}" destId="{CC16496F-81FD-804E-B485-97E1063DCA85}" srcOrd="16" destOrd="0" presId="urn:microsoft.com/office/officeart/2008/layout/HexagonCluster"/>
    <dgm:cxn modelId="{3809EB85-5FDD-A944-8A52-38D3C69CC1F3}" type="presParOf" srcId="{CC16496F-81FD-804E-B485-97E1063DCA85}" destId="{F109227D-9D6B-6E4F-8D89-33E8DED3DFF4}" srcOrd="0" destOrd="0" presId="urn:microsoft.com/office/officeart/2008/layout/HexagonCluster"/>
    <dgm:cxn modelId="{671D5EA4-0790-DC4D-AFA3-F96362F4018C}" type="presParOf" srcId="{8CE7AAE5-93E9-8645-866D-0BDBE4B62901}" destId="{2EA01D9B-23D4-B14A-ABE1-8727EED048CB}" srcOrd="17" destOrd="0" presId="urn:microsoft.com/office/officeart/2008/layout/HexagonCluster"/>
    <dgm:cxn modelId="{95B7CDCB-3B54-B147-B742-2CDBBCE1170E}" type="presParOf" srcId="{2EA01D9B-23D4-B14A-ABE1-8727EED048CB}" destId="{7E750798-F95A-A349-BE76-9B1DDABB33A6}" srcOrd="0" destOrd="0" presId="urn:microsoft.com/office/officeart/2008/layout/HexagonCluster"/>
    <dgm:cxn modelId="{2B957A95-9332-9542-83ED-E015EF1019E4}" type="presParOf" srcId="{8CE7AAE5-93E9-8645-866D-0BDBE4B62901}" destId="{E61B3CDE-23D7-1A4D-A8E8-988FE238BFF7}" srcOrd="18" destOrd="0" presId="urn:microsoft.com/office/officeart/2008/layout/HexagonCluster"/>
    <dgm:cxn modelId="{F0F41DE8-107D-984F-A679-1249A8236B12}" type="presParOf" srcId="{E61B3CDE-23D7-1A4D-A8E8-988FE238BFF7}" destId="{BDF920D6-50E8-5D4C-B130-C9FE09345C2F}" srcOrd="0" destOrd="0" presId="urn:microsoft.com/office/officeart/2008/layout/HexagonCluster"/>
    <dgm:cxn modelId="{49885C5B-219D-0C4B-80AE-B36B7A9A5D54}" type="presParOf" srcId="{8CE7AAE5-93E9-8645-866D-0BDBE4B62901}" destId="{4353666D-CB88-C041-A87B-F8B2C0882636}" srcOrd="19" destOrd="0" presId="urn:microsoft.com/office/officeart/2008/layout/HexagonCluster"/>
    <dgm:cxn modelId="{3CA2E483-001C-E240-8976-D0699646CC5B}" type="presParOf" srcId="{4353666D-CB88-C041-A87B-F8B2C0882636}" destId="{5A5141C8-03AA-A648-9E4E-6BB7EA352476}" srcOrd="0" destOrd="0" presId="urn:microsoft.com/office/officeart/2008/layout/HexagonCluster"/>
    <dgm:cxn modelId="{81E03110-F1F5-6B4F-A9F2-9D73237A1547}" type="presParOf" srcId="{8CE7AAE5-93E9-8645-866D-0BDBE4B62901}" destId="{6D6BFBF1-B535-9E4C-A251-BF7DD9D8877C}" srcOrd="20" destOrd="0" presId="urn:microsoft.com/office/officeart/2008/layout/HexagonCluster"/>
    <dgm:cxn modelId="{7C16E418-F992-C345-82BA-20C06939487C}" type="presParOf" srcId="{6D6BFBF1-B535-9E4C-A251-BF7DD9D8877C}" destId="{0FF22F45-C609-C749-BE10-C62453402FAF}" srcOrd="0" destOrd="0" presId="urn:microsoft.com/office/officeart/2008/layout/HexagonCluster"/>
    <dgm:cxn modelId="{234832C0-34A4-2E4E-B41A-EEA97B2EC3D2}" type="presParOf" srcId="{8CE7AAE5-93E9-8645-866D-0BDBE4B62901}" destId="{D724F75E-D276-444C-BDF6-7C0FEB35601F}" srcOrd="21" destOrd="0" presId="urn:microsoft.com/office/officeart/2008/layout/HexagonCluster"/>
    <dgm:cxn modelId="{F74EE6D9-EA0A-3E4B-8AB1-8290FBC732A4}" type="presParOf" srcId="{D724F75E-D276-444C-BDF6-7C0FEB35601F}" destId="{1C4E6111-37AD-6843-B263-507A4278EEEB}" srcOrd="0" destOrd="0" presId="urn:microsoft.com/office/officeart/2008/layout/HexagonCluster"/>
    <dgm:cxn modelId="{3E861EDA-18ED-B141-AA38-2C29B6C809EA}" type="presParOf" srcId="{8CE7AAE5-93E9-8645-866D-0BDBE4B62901}" destId="{DC3A5DD2-3E4B-A744-8653-C2DCA713B2F6}" srcOrd="22" destOrd="0" presId="urn:microsoft.com/office/officeart/2008/layout/HexagonCluster"/>
    <dgm:cxn modelId="{3AE0CE6A-EC3B-6041-8447-A2E5F14A8DB7}" type="presParOf" srcId="{DC3A5DD2-3E4B-A744-8653-C2DCA713B2F6}" destId="{3A4E6188-4671-9946-92A6-ADAE3EEAD9E9}" srcOrd="0" destOrd="0" presId="urn:microsoft.com/office/officeart/2008/layout/HexagonCluster"/>
    <dgm:cxn modelId="{69B44FA0-3487-154E-AF0D-654C72B6FF42}" type="presParOf" srcId="{8CE7AAE5-93E9-8645-866D-0BDBE4B62901}" destId="{8D13C92B-3C1C-184D-A3FB-A0E95CB289F3}" srcOrd="23" destOrd="0" presId="urn:microsoft.com/office/officeart/2008/layout/HexagonCluster"/>
    <dgm:cxn modelId="{9053D8C6-08DE-1340-BA19-3ED8ED438B86}" type="presParOf" srcId="{8D13C92B-3C1C-184D-A3FB-A0E95CB289F3}" destId="{5C2AA12B-C665-B74F-8F72-3DF9E4A84848}" srcOrd="0" destOrd="0" presId="urn:microsoft.com/office/officeart/2008/layout/HexagonCluster"/>
    <dgm:cxn modelId="{007C523F-B07D-6641-AD95-F537FCFA5BD3}" type="presParOf" srcId="{8CE7AAE5-93E9-8645-866D-0BDBE4B62901}" destId="{3F01A58E-79E9-7F46-9416-7631F3E665D2}" srcOrd="24" destOrd="0" presId="urn:microsoft.com/office/officeart/2008/layout/HexagonCluster"/>
    <dgm:cxn modelId="{17C986B1-E964-DD4D-9181-3824FE9E21E7}" type="presParOf" srcId="{3F01A58E-79E9-7F46-9416-7631F3E665D2}" destId="{2D93074C-4959-C346-9DF6-D6C23B37A9B1}" srcOrd="0" destOrd="0" presId="urn:microsoft.com/office/officeart/2008/layout/HexagonCluster"/>
    <dgm:cxn modelId="{37E22FB1-4D5D-4842-B4FC-386CBEB873F9}" type="presParOf" srcId="{8CE7AAE5-93E9-8645-866D-0BDBE4B62901}" destId="{9ED897FB-29C3-1041-9C67-397E34255829}" srcOrd="25" destOrd="0" presId="urn:microsoft.com/office/officeart/2008/layout/HexagonCluster"/>
    <dgm:cxn modelId="{9A5366C1-C1A4-FB4D-84E6-9A202CA6C3CD}" type="presParOf" srcId="{9ED897FB-29C3-1041-9C67-397E34255829}" destId="{6B050ED3-2D33-A24B-9F8D-6A30E4830620}" srcOrd="0" destOrd="0" presId="urn:microsoft.com/office/officeart/2008/layout/HexagonCluster"/>
    <dgm:cxn modelId="{F31D8E00-0A23-9448-B079-9CEDCAA5D0B1}" type="presParOf" srcId="{8CE7AAE5-93E9-8645-866D-0BDBE4B62901}" destId="{74AD05CF-1673-AD4D-BD4F-B1699AAFC52B}" srcOrd="26" destOrd="0" presId="urn:microsoft.com/office/officeart/2008/layout/HexagonCluster"/>
    <dgm:cxn modelId="{01359EDD-BA80-0A40-806E-62D4BFFE9497}" type="presParOf" srcId="{74AD05CF-1673-AD4D-BD4F-B1699AAFC52B}" destId="{F80B4F67-C595-E542-BB55-8B5710482196}" srcOrd="0" destOrd="0" presId="urn:microsoft.com/office/officeart/2008/layout/HexagonCluster"/>
    <dgm:cxn modelId="{DB447933-B184-5F41-AF1C-3FA6E3FB6ACD}" type="presParOf" srcId="{8CE7AAE5-93E9-8645-866D-0BDBE4B62901}" destId="{84E61F13-C4FA-784E-BCE9-A1D816D6FE73}" srcOrd="27" destOrd="0" presId="urn:microsoft.com/office/officeart/2008/layout/HexagonCluster"/>
    <dgm:cxn modelId="{1A681B95-FA1C-BD46-88C5-F2F2E19FE753}" type="presParOf" srcId="{84E61F13-C4FA-784E-BCE9-A1D816D6FE73}" destId="{86BB6351-9138-804C-913E-B90A28A301D9}" srcOrd="0" destOrd="0" presId="urn:microsoft.com/office/officeart/2008/layout/HexagonCluster"/>
    <dgm:cxn modelId="{0E017D8C-997E-384E-BDE3-946B7BE9B712}" type="presParOf" srcId="{8CE7AAE5-93E9-8645-866D-0BDBE4B62901}" destId="{DD9371E4-F665-1042-AB39-DE99CB21D22D}" srcOrd="28" destOrd="0" presId="urn:microsoft.com/office/officeart/2008/layout/HexagonCluster"/>
    <dgm:cxn modelId="{FEADC201-6CD8-C74B-A740-6D559AF48B03}" type="presParOf" srcId="{DD9371E4-F665-1042-AB39-DE99CB21D22D}" destId="{11D28FCE-DFA7-7448-BB4C-12743CF0B5FA}" srcOrd="0" destOrd="0" presId="urn:microsoft.com/office/officeart/2008/layout/HexagonCluster"/>
    <dgm:cxn modelId="{B837BE4A-1077-0246-9779-CE92A4D91A12}" type="presParOf" srcId="{8CE7AAE5-93E9-8645-866D-0BDBE4B62901}" destId="{1AAF42D8-97EA-0D42-994C-5DF68E8F8406}" srcOrd="29" destOrd="0" presId="urn:microsoft.com/office/officeart/2008/layout/HexagonCluster"/>
    <dgm:cxn modelId="{449066E3-40A9-9242-9563-254F6A493177}" type="presParOf" srcId="{1AAF42D8-97EA-0D42-994C-5DF68E8F8406}" destId="{AF4D1F61-ACF4-2546-AE0B-66E0DCA29A8F}" srcOrd="0" destOrd="0" presId="urn:microsoft.com/office/officeart/2008/layout/HexagonCluster"/>
    <dgm:cxn modelId="{7F7BD6E2-3F54-5C45-99BB-F0EBDCE44449}" type="presParOf" srcId="{8CE7AAE5-93E9-8645-866D-0BDBE4B62901}" destId="{57AC7585-2DD8-3B44-A090-C9E3B3CFEEF9}" srcOrd="30" destOrd="0" presId="urn:microsoft.com/office/officeart/2008/layout/HexagonCluster"/>
    <dgm:cxn modelId="{8F052038-0339-3C4A-B1D2-2E8BE790AACE}" type="presParOf" srcId="{57AC7585-2DD8-3B44-A090-C9E3B3CFEEF9}" destId="{C728D1CF-BB77-A845-A7FA-61D3631F2813}" srcOrd="0" destOrd="0" presId="urn:microsoft.com/office/officeart/2008/layout/HexagonCluster"/>
    <dgm:cxn modelId="{20CC96B7-6283-D24A-ACD6-9A24D80888DE}" type="presParOf" srcId="{8CE7AAE5-93E9-8645-866D-0BDBE4B62901}" destId="{9C8A68F5-2824-644E-BE4A-7C0F5D60D53A}" srcOrd="31" destOrd="0" presId="urn:microsoft.com/office/officeart/2008/layout/HexagonCluster"/>
    <dgm:cxn modelId="{3C2E0069-C519-BC48-A5EF-BC259C91C0C6}" type="presParOf" srcId="{9C8A68F5-2824-644E-BE4A-7C0F5D60D53A}" destId="{3C9ABEF5-BAEA-AB44-A136-E11037A3B77D}" srcOrd="0" destOrd="0" presId="urn:microsoft.com/office/officeart/2008/layout/HexagonCluster"/>
    <dgm:cxn modelId="{0C40FCA7-B844-A94E-90BF-2653F556F42B}" type="presParOf" srcId="{8CE7AAE5-93E9-8645-866D-0BDBE4B62901}" destId="{6AD41D67-7FDD-FD47-B579-C39D1FFF4480}" srcOrd="32" destOrd="0" presId="urn:microsoft.com/office/officeart/2008/layout/HexagonCluster"/>
    <dgm:cxn modelId="{C2C61291-F90B-0A4C-BC67-0EBAF918C39C}" type="presParOf" srcId="{6AD41D67-7FDD-FD47-B579-C39D1FFF4480}" destId="{B4E75823-7831-E249-AE4A-AA08E346D851}" srcOrd="0" destOrd="0" presId="urn:microsoft.com/office/officeart/2008/layout/HexagonCluster"/>
    <dgm:cxn modelId="{4483A72C-6918-7C4C-9E3C-34191E9E0307}" type="presParOf" srcId="{8CE7AAE5-93E9-8645-866D-0BDBE4B62901}" destId="{D546EB3A-1CD1-4F47-A1D5-4A0CBC7C3E10}" srcOrd="33" destOrd="0" presId="urn:microsoft.com/office/officeart/2008/layout/HexagonCluster"/>
    <dgm:cxn modelId="{05AEA387-B534-EC46-8921-6F47DD87B292}" type="presParOf" srcId="{D546EB3A-1CD1-4F47-A1D5-4A0CBC7C3E10}" destId="{397A043B-AB72-6B4B-9899-D34932256591}" srcOrd="0" destOrd="0" presId="urn:microsoft.com/office/officeart/2008/layout/HexagonCluster"/>
    <dgm:cxn modelId="{F7377099-05E0-6541-A751-84367003821F}" type="presParOf" srcId="{8CE7AAE5-93E9-8645-866D-0BDBE4B62901}" destId="{9AB0EB90-DEAD-624E-836D-3E277FBDEFD7}" srcOrd="34" destOrd="0" presId="urn:microsoft.com/office/officeart/2008/layout/HexagonCluster"/>
    <dgm:cxn modelId="{49968C6A-3191-B942-BD78-3039053E9006}" type="presParOf" srcId="{9AB0EB90-DEAD-624E-836D-3E277FBDEFD7}" destId="{C6FA315D-D3EF-D94A-91C3-2C5D77C17CF2}" srcOrd="0" destOrd="0" presId="urn:microsoft.com/office/officeart/2008/layout/HexagonCluster"/>
    <dgm:cxn modelId="{AE2A5D4A-63F5-4D40-8190-34CD8E5750F3}" type="presParOf" srcId="{8CE7AAE5-93E9-8645-866D-0BDBE4B62901}" destId="{DE8D1E80-9AD7-2847-889F-4B948B3FF8FD}" srcOrd="35" destOrd="0" presId="urn:microsoft.com/office/officeart/2008/layout/HexagonCluster"/>
    <dgm:cxn modelId="{F7F46DD9-3BF7-E448-8976-81F679827319}" type="presParOf" srcId="{DE8D1E80-9AD7-2847-889F-4B948B3FF8FD}" destId="{ECD9AE30-F627-D147-A5F8-99C0790832E0}" srcOrd="0" destOrd="0" presId="urn:microsoft.com/office/officeart/2008/layout/HexagonCluster"/>
    <dgm:cxn modelId="{984E17FA-8AED-B641-A7C4-8616D9DC8C68}" type="presParOf" srcId="{8CE7AAE5-93E9-8645-866D-0BDBE4B62901}" destId="{8BF6407D-57D6-0943-8590-4B09FC142C79}" srcOrd="36" destOrd="0" presId="urn:microsoft.com/office/officeart/2008/layout/HexagonCluster"/>
    <dgm:cxn modelId="{4D91F647-A2B1-7946-9ADB-276AE0FB8A6E}" type="presParOf" srcId="{8BF6407D-57D6-0943-8590-4B09FC142C79}" destId="{DA5C46E4-A14B-C34A-A74F-7BD7F89893D2}" srcOrd="0" destOrd="0" presId="urn:microsoft.com/office/officeart/2008/layout/HexagonCluster"/>
    <dgm:cxn modelId="{A4171E9D-A252-B34C-84AA-3933AB881BB6}" type="presParOf" srcId="{8CE7AAE5-93E9-8645-866D-0BDBE4B62901}" destId="{7705BE48-DFC7-DB4E-8D91-48206F467A1B}" srcOrd="37" destOrd="0" presId="urn:microsoft.com/office/officeart/2008/layout/HexagonCluster"/>
    <dgm:cxn modelId="{AB4120D4-060F-BA42-B191-D52B483A68C9}" type="presParOf" srcId="{7705BE48-DFC7-DB4E-8D91-48206F467A1B}" destId="{0EEF6B6A-11F9-7641-8CCC-60A48A8619EF}" srcOrd="0" destOrd="0" presId="urn:microsoft.com/office/officeart/2008/layout/HexagonCluster"/>
    <dgm:cxn modelId="{253D072F-E983-DD45-8702-2F47D3712F18}" type="presParOf" srcId="{8CE7AAE5-93E9-8645-866D-0BDBE4B62901}" destId="{A83F6E71-2B3E-7744-A785-B19442659B8F}" srcOrd="38" destOrd="0" presId="urn:microsoft.com/office/officeart/2008/layout/HexagonCluster"/>
    <dgm:cxn modelId="{89E10527-933B-534F-9615-A1DA9A6570F6}" type="presParOf" srcId="{A83F6E71-2B3E-7744-A785-B19442659B8F}" destId="{08E45EBE-D592-6D4E-BAE9-5629A8D9B915}" srcOrd="0" destOrd="0" presId="urn:microsoft.com/office/officeart/2008/layout/HexagonCluster"/>
    <dgm:cxn modelId="{26EE9709-3EC6-4B43-A0C4-71ED2E54BFB2}" type="presParOf" srcId="{8CE7AAE5-93E9-8645-866D-0BDBE4B62901}" destId="{E81B4116-7A23-ED47-B8DB-FD1741E561DF}" srcOrd="39" destOrd="0" presId="urn:microsoft.com/office/officeart/2008/layout/HexagonCluster"/>
    <dgm:cxn modelId="{45CE2C57-24F1-7F46-A782-EFB8BB1A742C}" type="presParOf" srcId="{E81B4116-7A23-ED47-B8DB-FD1741E561DF}" destId="{E305ABB2-A7C0-7A43-A4E4-DE20A9F7546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52380-72E5-E54C-8726-95C48B33A823}">
      <dsp:nvSpPr>
        <dsp:cNvPr id="0" name=""/>
        <dsp:cNvSpPr/>
      </dsp:nvSpPr>
      <dsp:spPr>
        <a:xfrm>
          <a:off x="-1210148" y="96190"/>
          <a:ext cx="7460873" cy="466304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0EA153-5D24-A944-A259-19AF78537BAA}">
      <dsp:nvSpPr>
        <dsp:cNvPr id="0" name=""/>
        <dsp:cNvSpPr/>
      </dsp:nvSpPr>
      <dsp:spPr>
        <a:xfrm>
          <a:off x="-475252" y="3563631"/>
          <a:ext cx="171600" cy="171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78B4A7-51FC-A341-9873-6E8D183DF879}">
      <dsp:nvSpPr>
        <dsp:cNvPr id="0" name=""/>
        <dsp:cNvSpPr/>
      </dsp:nvSpPr>
      <dsp:spPr>
        <a:xfrm>
          <a:off x="-1774201" y="3649431"/>
          <a:ext cx="3746872" cy="110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2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2007 joins SCOAP3</a:t>
          </a:r>
        </a:p>
      </dsp:txBody>
      <dsp:txXfrm>
        <a:off x="-1774201" y="3649431"/>
        <a:ext cx="3746872" cy="1109804"/>
      </dsp:txXfrm>
    </dsp:sp>
    <dsp:sp modelId="{80B8470D-477E-544A-84A4-2B5EFD68C2DF}">
      <dsp:nvSpPr>
        <dsp:cNvPr id="0" name=""/>
        <dsp:cNvSpPr/>
      </dsp:nvSpPr>
      <dsp:spPr>
        <a:xfrm>
          <a:off x="453626" y="2671124"/>
          <a:ext cx="268591" cy="268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FFC7E-CBBC-7849-AE29-65BDF0A684CA}">
      <dsp:nvSpPr>
        <dsp:cNvPr id="0" name=""/>
        <dsp:cNvSpPr/>
      </dsp:nvSpPr>
      <dsp:spPr>
        <a:xfrm>
          <a:off x="-1602937" y="2805420"/>
          <a:ext cx="5620223" cy="1953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2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kern="1200" dirty="0">
              <a:latin typeface="Calibri" charset="0"/>
            </a:rPr>
            <a:t>2008 </a:t>
          </a:r>
          <a:r>
            <a:rPr lang="it-IT" sz="1800" b="0" kern="1200" dirty="0" err="1">
              <a:latin typeface="Calibri" charset="0"/>
            </a:rPr>
            <a:t>signs</a:t>
          </a:r>
          <a:r>
            <a:rPr lang="it-IT" sz="1800" b="0" kern="1200" dirty="0">
              <a:latin typeface="Calibri" charset="0"/>
            </a:rPr>
            <a:t> </a:t>
          </a:r>
          <a:r>
            <a:rPr lang="it-IT" sz="1800" b="0" kern="1200" dirty="0" err="1">
              <a:latin typeface="Calibri" charset="0"/>
            </a:rPr>
            <a:t>Berlin</a:t>
          </a:r>
          <a:r>
            <a:rPr lang="it-IT" sz="1800" b="0" kern="1200" dirty="0">
              <a:latin typeface="Calibri" charset="0"/>
            </a:rPr>
            <a:t> </a:t>
          </a:r>
          <a:r>
            <a:rPr lang="it-IT" sz="1800" b="0" kern="1200" dirty="0" err="1">
              <a:latin typeface="Calibri" charset="0"/>
            </a:rPr>
            <a:t>declaration</a:t>
          </a:r>
          <a:endParaRPr lang="en-US" sz="1800" b="0" kern="1200" dirty="0"/>
        </a:p>
      </dsp:txBody>
      <dsp:txXfrm>
        <a:off x="-1602937" y="2805420"/>
        <a:ext cx="5620223" cy="1953816"/>
      </dsp:txXfrm>
    </dsp:sp>
    <dsp:sp modelId="{0C4A2D1D-B402-FB41-A38C-CC93916CD6A3}">
      <dsp:nvSpPr>
        <dsp:cNvPr id="0" name=""/>
        <dsp:cNvSpPr/>
      </dsp:nvSpPr>
      <dsp:spPr>
        <a:xfrm>
          <a:off x="1647366" y="1959543"/>
          <a:ext cx="358121" cy="358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F8E57-67B3-804B-B72D-F17F508FB548}">
      <dsp:nvSpPr>
        <dsp:cNvPr id="0" name=""/>
        <dsp:cNvSpPr/>
      </dsp:nvSpPr>
      <dsp:spPr>
        <a:xfrm>
          <a:off x="158959" y="2138604"/>
          <a:ext cx="4774883" cy="262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61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2010 signs Granada declaration</a:t>
          </a:r>
        </a:p>
      </dsp:txBody>
      <dsp:txXfrm>
        <a:off x="158959" y="2138604"/>
        <a:ext cx="4774883" cy="2620631"/>
      </dsp:txXfrm>
    </dsp:sp>
    <dsp:sp modelId="{58458862-C08A-AB45-A2AF-D92FD573C208}">
      <dsp:nvSpPr>
        <dsp:cNvPr id="0" name=""/>
        <dsp:cNvSpPr/>
      </dsp:nvSpPr>
      <dsp:spPr>
        <a:xfrm>
          <a:off x="3035088" y="1403708"/>
          <a:ext cx="462574" cy="462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BA42A-1779-5146-BA35-1F8F39E5B7EC}">
      <dsp:nvSpPr>
        <dsp:cNvPr id="0" name=""/>
        <dsp:cNvSpPr/>
      </dsp:nvSpPr>
      <dsp:spPr>
        <a:xfrm>
          <a:off x="1126612" y="1634995"/>
          <a:ext cx="5771701" cy="312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0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2013 signs </a:t>
          </a:r>
          <a:r>
            <a:rPr lang="en-US" sz="1800" b="0" kern="1200" dirty="0" err="1"/>
            <a:t>MedOAnet</a:t>
          </a:r>
          <a:r>
            <a:rPr lang="en-US" sz="1800" b="0" kern="1200" dirty="0"/>
            <a:t> position paper in Rome</a:t>
          </a:r>
        </a:p>
      </dsp:txBody>
      <dsp:txXfrm>
        <a:off x="1126612" y="1634995"/>
        <a:ext cx="5771701" cy="3124240"/>
      </dsp:txXfrm>
    </dsp:sp>
    <dsp:sp modelId="{CC8EED0D-87D3-EA4A-901A-034C11559B8E}">
      <dsp:nvSpPr>
        <dsp:cNvPr id="0" name=""/>
        <dsp:cNvSpPr/>
      </dsp:nvSpPr>
      <dsp:spPr>
        <a:xfrm>
          <a:off x="4463845" y="1032530"/>
          <a:ext cx="589408" cy="589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DA7D9-96AE-9942-B281-9B6F7EBFA7E0}">
      <dsp:nvSpPr>
        <dsp:cNvPr id="0" name=""/>
        <dsp:cNvSpPr/>
      </dsp:nvSpPr>
      <dsp:spPr>
        <a:xfrm>
          <a:off x="1774201" y="1327234"/>
          <a:ext cx="7460873" cy="343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16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2014 signs Messina declaration 2.0 </a:t>
          </a:r>
        </a:p>
      </dsp:txBody>
      <dsp:txXfrm>
        <a:off x="1774201" y="1327234"/>
        <a:ext cx="7460873" cy="3432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8E3D2-69FA-274E-89BF-1ED41D73F101}">
      <dsp:nvSpPr>
        <dsp:cNvPr id="0" name=""/>
        <dsp:cNvSpPr/>
      </dsp:nvSpPr>
      <dsp:spPr>
        <a:xfrm>
          <a:off x="1063751" y="1870368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Conferenza</a:t>
          </a:r>
          <a:r>
            <a:rPr lang="en-GB" sz="1100" kern="1200" dirty="0"/>
            <a:t> </a:t>
          </a:r>
          <a:r>
            <a:rPr lang="en-GB" sz="1100" kern="1200" dirty="0" err="1"/>
            <a:t>Rettori</a:t>
          </a:r>
          <a:r>
            <a:rPr lang="en-GB" sz="1100" kern="1200" dirty="0"/>
            <a:t> </a:t>
          </a:r>
          <a:r>
            <a:rPr lang="en-GB" sz="1100" kern="1200" dirty="0" err="1"/>
            <a:t>Universita</a:t>
          </a:r>
          <a:r>
            <a:rPr lang="en-GB" sz="1100" kern="1200" dirty="0"/>
            <a:t>' </a:t>
          </a:r>
          <a:r>
            <a:rPr lang="en-GB" sz="1100" kern="1200" dirty="0" err="1"/>
            <a:t>Italiane</a:t>
          </a:r>
          <a:endParaRPr lang="en-GB" sz="1100" kern="1200" dirty="0"/>
        </a:p>
      </dsp:txBody>
      <dsp:txXfrm>
        <a:off x="1255286" y="2034796"/>
        <a:ext cx="853656" cy="732841"/>
      </dsp:txXfrm>
    </dsp:sp>
    <dsp:sp modelId="{1B49D40A-456A-894C-B7E8-8E93BD004372}">
      <dsp:nvSpPr>
        <dsp:cNvPr id="0" name=""/>
        <dsp:cNvSpPr/>
      </dsp:nvSpPr>
      <dsp:spPr>
        <a:xfrm>
          <a:off x="1093469" y="2345242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C7179-B41D-254E-B782-05A821136CC2}">
      <dsp:nvSpPr>
        <dsp:cNvPr id="0" name=""/>
        <dsp:cNvSpPr/>
      </dsp:nvSpPr>
      <dsp:spPr>
        <a:xfrm>
          <a:off x="0" y="1283544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6D197-184B-FE4E-891D-E4499F34CAD5}">
      <dsp:nvSpPr>
        <dsp:cNvPr id="0" name=""/>
        <dsp:cNvSpPr/>
      </dsp:nvSpPr>
      <dsp:spPr>
        <a:xfrm>
          <a:off x="846581" y="2203927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47924"/>
              <a:satOff val="-331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1C46E-478F-AE47-9C68-C3B519E59BBE}">
      <dsp:nvSpPr>
        <dsp:cNvPr id="0" name=""/>
        <dsp:cNvSpPr/>
      </dsp:nvSpPr>
      <dsp:spPr>
        <a:xfrm>
          <a:off x="2128265" y="1279873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23395"/>
            <a:satOff val="-699"/>
            <a:lumOff val="414"/>
            <a:alphaOff val="0"/>
          </a:schemeClr>
        </a:solidFill>
        <a:ln w="25400" cap="flat" cmpd="sng" algn="ctr">
          <a:solidFill>
            <a:schemeClr val="accent2">
              <a:hueOff val="-523395"/>
              <a:satOff val="-699"/>
              <a:lumOff val="4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Consulta </a:t>
          </a:r>
          <a:r>
            <a:rPr lang="en-GB" sz="1100" kern="1200" dirty="0" err="1"/>
            <a:t>dei</a:t>
          </a:r>
          <a:r>
            <a:rPr lang="en-GB" sz="1100" kern="1200" dirty="0"/>
            <a:t> </a:t>
          </a:r>
          <a:r>
            <a:rPr lang="en-GB" sz="1100" kern="1200" dirty="0" err="1"/>
            <a:t>Presidenti</a:t>
          </a:r>
          <a:r>
            <a:rPr lang="en-GB" sz="1100" kern="1200" dirty="0"/>
            <a:t> EPR</a:t>
          </a:r>
        </a:p>
      </dsp:txBody>
      <dsp:txXfrm>
        <a:off x="2319800" y="1444301"/>
        <a:ext cx="853656" cy="732841"/>
      </dsp:txXfrm>
    </dsp:sp>
    <dsp:sp modelId="{7629CD75-13BE-2544-A5FA-1FA8DDF3D62A}">
      <dsp:nvSpPr>
        <dsp:cNvPr id="0" name=""/>
        <dsp:cNvSpPr/>
      </dsp:nvSpPr>
      <dsp:spPr>
        <a:xfrm>
          <a:off x="2979420" y="2198421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95847"/>
              <a:satOff val="-662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7B3A0-45B8-D64F-BB3A-E08119E7859D}">
      <dsp:nvSpPr>
        <dsp:cNvPr id="0" name=""/>
        <dsp:cNvSpPr/>
      </dsp:nvSpPr>
      <dsp:spPr>
        <a:xfrm>
          <a:off x="3192017" y="1868074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hueOff val="-523395"/>
              <a:satOff val="-699"/>
              <a:lumOff val="4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B4B5A-423D-6D49-88FF-11412BFE5882}">
      <dsp:nvSpPr>
        <dsp:cNvPr id="0" name=""/>
        <dsp:cNvSpPr/>
      </dsp:nvSpPr>
      <dsp:spPr>
        <a:xfrm>
          <a:off x="3221736" y="2340654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43771"/>
              <a:satOff val="-993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80144-E842-E445-9D9D-7272FF1D7221}">
      <dsp:nvSpPr>
        <dsp:cNvPr id="0" name=""/>
        <dsp:cNvSpPr/>
      </dsp:nvSpPr>
      <dsp:spPr>
        <a:xfrm>
          <a:off x="1063751" y="696260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046789"/>
            <a:satOff val="-1398"/>
            <a:lumOff val="828"/>
            <a:alphaOff val="0"/>
          </a:schemeClr>
        </a:solidFill>
        <a:ln w="25400" cap="flat" cmpd="sng" algn="ctr">
          <a:solidFill>
            <a:schemeClr val="accent2">
              <a:hueOff val="-1046789"/>
              <a:satOff val="-1398"/>
              <a:lumOff val="8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Associazione</a:t>
          </a:r>
          <a:r>
            <a:rPr lang="en-GB" sz="1100" kern="1200" dirty="0"/>
            <a:t> </a:t>
          </a:r>
          <a:r>
            <a:rPr lang="en-GB" sz="1100" kern="1200" dirty="0" err="1"/>
            <a:t>Italiana</a:t>
          </a:r>
          <a:r>
            <a:rPr lang="en-GB" sz="1100" kern="1200" dirty="0"/>
            <a:t> </a:t>
          </a:r>
          <a:r>
            <a:rPr lang="en-GB" sz="1100" kern="1200" dirty="0" err="1"/>
            <a:t>Editori</a:t>
          </a:r>
          <a:endParaRPr lang="en-GB" sz="1100" kern="1200" dirty="0"/>
        </a:p>
      </dsp:txBody>
      <dsp:txXfrm>
        <a:off x="1255286" y="860688"/>
        <a:ext cx="853656" cy="732841"/>
      </dsp:txXfrm>
    </dsp:sp>
    <dsp:sp modelId="{21477E43-9F1B-C342-98FD-5CD42C905595}">
      <dsp:nvSpPr>
        <dsp:cNvPr id="0" name=""/>
        <dsp:cNvSpPr/>
      </dsp:nvSpPr>
      <dsp:spPr>
        <a:xfrm>
          <a:off x="1905761" y="710943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91695"/>
              <a:satOff val="-1324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A90ED-066F-A845-8C8A-C46EC81F306A}">
      <dsp:nvSpPr>
        <dsp:cNvPr id="0" name=""/>
        <dsp:cNvSpPr/>
      </dsp:nvSpPr>
      <dsp:spPr>
        <a:xfrm>
          <a:off x="2128265" y="106224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6000" r="-136000"/>
          </a:stretch>
        </a:blipFill>
        <a:ln w="25400" cap="flat" cmpd="sng" algn="ctr">
          <a:solidFill>
            <a:schemeClr val="accent2">
              <a:hueOff val="-1046789"/>
              <a:satOff val="-1398"/>
              <a:lumOff val="8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FDDEB-2A39-A24C-82E8-C75C885FAD49}">
      <dsp:nvSpPr>
        <dsp:cNvPr id="0" name=""/>
        <dsp:cNvSpPr/>
      </dsp:nvSpPr>
      <dsp:spPr>
        <a:xfrm>
          <a:off x="2163317" y="576510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39619"/>
              <a:satOff val="-1655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E472C-9C72-A249-A5D4-4F7C4A488135}">
      <dsp:nvSpPr>
        <dsp:cNvPr id="0" name=""/>
        <dsp:cNvSpPr/>
      </dsp:nvSpPr>
      <dsp:spPr>
        <a:xfrm>
          <a:off x="3192017" y="694425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570184"/>
            <a:satOff val="-2097"/>
            <a:lumOff val="1242"/>
            <a:alphaOff val="0"/>
          </a:schemeClr>
        </a:solidFill>
        <a:ln w="25400" cap="flat" cmpd="sng" algn="ctr">
          <a:solidFill>
            <a:schemeClr val="accent2">
              <a:hueOff val="-1570184"/>
              <a:satOff val="-2097"/>
              <a:lumOff val="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CODIGER</a:t>
          </a:r>
        </a:p>
      </dsp:txBody>
      <dsp:txXfrm>
        <a:off x="3383552" y="858853"/>
        <a:ext cx="853656" cy="732841"/>
      </dsp:txXfrm>
    </dsp:sp>
    <dsp:sp modelId="{72C93C22-23F6-0340-B254-0031D7F3740C}">
      <dsp:nvSpPr>
        <dsp:cNvPr id="0" name=""/>
        <dsp:cNvSpPr/>
      </dsp:nvSpPr>
      <dsp:spPr>
        <a:xfrm>
          <a:off x="4261865" y="1164711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87542"/>
              <a:satOff val="-1986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147D3-9370-3A4E-9B8C-21F9D452702A}">
      <dsp:nvSpPr>
        <dsp:cNvPr id="0" name=""/>
        <dsp:cNvSpPr/>
      </dsp:nvSpPr>
      <dsp:spPr>
        <a:xfrm>
          <a:off x="4255769" y="1291344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75000"/>
            <a:lumOff val="25000"/>
            <a:alpha val="90000"/>
          </a:schemeClr>
        </a:solidFill>
        <a:ln w="25400" cap="flat" cmpd="sng" algn="ctr">
          <a:solidFill>
            <a:schemeClr val="accent2">
              <a:hueOff val="-1570184"/>
              <a:satOff val="-2097"/>
              <a:lumOff val="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C3ED0-6894-C740-A401-586C3A955ECF}">
      <dsp:nvSpPr>
        <dsp:cNvPr id="0" name=""/>
        <dsp:cNvSpPr/>
      </dsp:nvSpPr>
      <dsp:spPr>
        <a:xfrm>
          <a:off x="4496562" y="1310155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35466"/>
              <a:satOff val="-2317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9227D-9D6B-6E4F-8D89-33E8DED3DFF4}">
      <dsp:nvSpPr>
        <dsp:cNvPr id="0" name=""/>
        <dsp:cNvSpPr/>
      </dsp:nvSpPr>
      <dsp:spPr>
        <a:xfrm>
          <a:off x="4255769" y="117236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093578"/>
            <a:satOff val="-2796"/>
            <a:lumOff val="1656"/>
            <a:alphaOff val="0"/>
          </a:schemeClr>
        </a:solidFill>
        <a:ln w="25400" cap="flat" cmpd="sng" algn="ctr">
          <a:solidFill>
            <a:schemeClr val="accent2">
              <a:hueOff val="-2093578"/>
              <a:satOff val="-2796"/>
              <a:lumOff val="16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Associazione</a:t>
          </a:r>
          <a:r>
            <a:rPr lang="en-GB" sz="1100" kern="1200" dirty="0"/>
            <a:t> </a:t>
          </a:r>
          <a:r>
            <a:rPr lang="en-GB" sz="1100" kern="1200" dirty="0" err="1"/>
            <a:t>Italiana</a:t>
          </a:r>
          <a:r>
            <a:rPr lang="en-GB" sz="1100" kern="1200" dirty="0"/>
            <a:t> per la </a:t>
          </a:r>
          <a:r>
            <a:rPr lang="en-GB" sz="1100" kern="1200" dirty="0" err="1"/>
            <a:t>Promozione</a:t>
          </a:r>
          <a:r>
            <a:rPr lang="en-GB" sz="1100" kern="1200" dirty="0"/>
            <a:t> </a:t>
          </a:r>
          <a:r>
            <a:rPr lang="en-GB" sz="1100" kern="1200" dirty="0" err="1"/>
            <a:t>Scienza</a:t>
          </a:r>
          <a:r>
            <a:rPr lang="en-GB" sz="1100" kern="1200" dirty="0"/>
            <a:t> Aperta</a:t>
          </a:r>
        </a:p>
      </dsp:txBody>
      <dsp:txXfrm>
        <a:off x="4447304" y="281664"/>
        <a:ext cx="853656" cy="732841"/>
      </dsp:txXfrm>
    </dsp:sp>
    <dsp:sp modelId="{7E750798-F95A-A349-BE76-9B1DDABB33A6}">
      <dsp:nvSpPr>
        <dsp:cNvPr id="0" name=""/>
        <dsp:cNvSpPr/>
      </dsp:nvSpPr>
      <dsp:spPr>
        <a:xfrm>
          <a:off x="5325618" y="593486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983390"/>
              <a:satOff val="-264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920D6-50E8-5D4C-B130-C9FE09345C2F}">
      <dsp:nvSpPr>
        <dsp:cNvPr id="0" name=""/>
        <dsp:cNvSpPr/>
      </dsp:nvSpPr>
      <dsp:spPr>
        <a:xfrm>
          <a:off x="5320284" y="710025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2">
              <a:hueOff val="-2093578"/>
              <a:satOff val="-2796"/>
              <a:lumOff val="16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141C8-03AA-A648-9E4E-6BB7EA352476}">
      <dsp:nvSpPr>
        <dsp:cNvPr id="0" name=""/>
        <dsp:cNvSpPr/>
      </dsp:nvSpPr>
      <dsp:spPr>
        <a:xfrm>
          <a:off x="5566410" y="733424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231314"/>
              <a:satOff val="-2979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22F45-C609-C749-BE10-C62453402FAF}">
      <dsp:nvSpPr>
        <dsp:cNvPr id="0" name=""/>
        <dsp:cNvSpPr/>
      </dsp:nvSpPr>
      <dsp:spPr>
        <a:xfrm>
          <a:off x="5320284" y="1881839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616973"/>
            <a:satOff val="-3494"/>
            <a:lumOff val="2070"/>
            <a:alphaOff val="0"/>
          </a:schemeClr>
        </a:solidFill>
        <a:ln w="25400" cap="flat" cmpd="sng" algn="ctr">
          <a:solidFill>
            <a:schemeClr val="accent2">
              <a:hueOff val="-2616973"/>
              <a:satOff val="-3494"/>
              <a:lumOff val="20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MUR, MITE, MISE</a:t>
          </a:r>
        </a:p>
      </dsp:txBody>
      <dsp:txXfrm>
        <a:off x="5511819" y="2046267"/>
        <a:ext cx="853656" cy="732841"/>
      </dsp:txXfrm>
    </dsp:sp>
    <dsp:sp modelId="{1C4E6111-37AD-6843-B263-507A4278EEEB}">
      <dsp:nvSpPr>
        <dsp:cNvPr id="0" name=""/>
        <dsp:cNvSpPr/>
      </dsp:nvSpPr>
      <dsp:spPr>
        <a:xfrm>
          <a:off x="5564886" y="2811857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479238"/>
              <a:satOff val="-3311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E6188-4671-9946-92A6-ADAE3EEAD9E9}">
      <dsp:nvSpPr>
        <dsp:cNvPr id="0" name=""/>
        <dsp:cNvSpPr/>
      </dsp:nvSpPr>
      <dsp:spPr>
        <a:xfrm>
          <a:off x="4255769" y="2463157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accent2">
              <a:hueOff val="-2616973"/>
              <a:satOff val="-3494"/>
              <a:lumOff val="20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AA12B-C665-B74F-8F72-3DF9E4A84848}">
      <dsp:nvSpPr>
        <dsp:cNvPr id="0" name=""/>
        <dsp:cNvSpPr/>
      </dsp:nvSpPr>
      <dsp:spPr>
        <a:xfrm>
          <a:off x="5335524" y="2928854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727161"/>
              <a:satOff val="-3642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3074C-4959-C346-9DF6-D6C23B37A9B1}">
      <dsp:nvSpPr>
        <dsp:cNvPr id="0" name=""/>
        <dsp:cNvSpPr/>
      </dsp:nvSpPr>
      <dsp:spPr>
        <a:xfrm>
          <a:off x="2127503" y="2456275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140368"/>
            <a:satOff val="-4193"/>
            <a:lumOff val="2484"/>
            <a:alphaOff val="0"/>
          </a:schemeClr>
        </a:solidFill>
        <a:ln w="25400" cap="flat" cmpd="sng" algn="ctr">
          <a:solidFill>
            <a:schemeClr val="accent2">
              <a:hueOff val="-3140368"/>
              <a:satOff val="-4193"/>
              <a:lumOff val="24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EU</a:t>
          </a:r>
        </a:p>
      </dsp:txBody>
      <dsp:txXfrm>
        <a:off x="2319038" y="2620703"/>
        <a:ext cx="853656" cy="732841"/>
      </dsp:txXfrm>
    </dsp:sp>
    <dsp:sp modelId="{6B050ED3-2D33-A24B-9F8D-6A30E4830620}">
      <dsp:nvSpPr>
        <dsp:cNvPr id="0" name=""/>
        <dsp:cNvSpPr/>
      </dsp:nvSpPr>
      <dsp:spPr>
        <a:xfrm>
          <a:off x="2162555" y="2927019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975085"/>
              <a:satOff val="-397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B4F67-C595-E542-BB55-8B5710482196}">
      <dsp:nvSpPr>
        <dsp:cNvPr id="0" name=""/>
        <dsp:cNvSpPr/>
      </dsp:nvSpPr>
      <dsp:spPr>
        <a:xfrm>
          <a:off x="1062989" y="3046770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2">
              <a:hueOff val="-3140368"/>
              <a:satOff val="-4193"/>
              <a:lumOff val="24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B6351-9138-804C-913E-B90A28A301D9}">
      <dsp:nvSpPr>
        <dsp:cNvPr id="0" name=""/>
        <dsp:cNvSpPr/>
      </dsp:nvSpPr>
      <dsp:spPr>
        <a:xfrm>
          <a:off x="1904999" y="3061452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223009"/>
              <a:satOff val="-4304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28FCE-DFA7-7448-BB4C-12743CF0B5FA}">
      <dsp:nvSpPr>
        <dsp:cNvPr id="0" name=""/>
        <dsp:cNvSpPr/>
      </dsp:nvSpPr>
      <dsp:spPr>
        <a:xfrm>
          <a:off x="6378702" y="2476922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663762"/>
            <a:satOff val="-4892"/>
            <a:lumOff val="2898"/>
            <a:alphaOff val="0"/>
          </a:schemeClr>
        </a:solidFill>
        <a:ln w="25400" cap="flat" cmpd="sng" algn="ctr">
          <a:solidFill>
            <a:schemeClr val="accent2">
              <a:hueOff val="-3663762"/>
              <a:satOff val="-4892"/>
              <a:lumOff val="28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CODAU</a:t>
          </a:r>
        </a:p>
      </dsp:txBody>
      <dsp:txXfrm>
        <a:off x="6570237" y="2641350"/>
        <a:ext cx="853656" cy="732841"/>
      </dsp:txXfrm>
    </dsp:sp>
    <dsp:sp modelId="{AF4D1F61-ACF4-2546-AE0B-66E0DCA29A8F}">
      <dsp:nvSpPr>
        <dsp:cNvPr id="0" name=""/>
        <dsp:cNvSpPr/>
      </dsp:nvSpPr>
      <dsp:spPr>
        <a:xfrm>
          <a:off x="6624065" y="3406940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470932"/>
              <a:satOff val="-4635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8D1CF-BB77-A845-A7FA-61D3631F2813}">
      <dsp:nvSpPr>
        <dsp:cNvPr id="0" name=""/>
        <dsp:cNvSpPr/>
      </dsp:nvSpPr>
      <dsp:spPr>
        <a:xfrm>
          <a:off x="5314949" y="3057781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25400" cap="flat" cmpd="sng" algn="ctr">
          <a:solidFill>
            <a:schemeClr val="accent2">
              <a:hueOff val="-3663762"/>
              <a:satOff val="-4892"/>
              <a:lumOff val="28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ABEF5-BAEA-AB44-A136-E11037A3B77D}">
      <dsp:nvSpPr>
        <dsp:cNvPr id="0" name=""/>
        <dsp:cNvSpPr/>
      </dsp:nvSpPr>
      <dsp:spPr>
        <a:xfrm>
          <a:off x="6394704" y="3523938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718856"/>
              <a:satOff val="-4966"/>
              <a:lumOff val="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75823-7831-E249-AE4A-AA08E346D851}">
      <dsp:nvSpPr>
        <dsp:cNvPr id="0" name=""/>
        <dsp:cNvSpPr/>
      </dsp:nvSpPr>
      <dsp:spPr>
        <a:xfrm>
          <a:off x="6383274" y="129165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187157"/>
            <a:satOff val="-5591"/>
            <a:lumOff val="3312"/>
            <a:alphaOff val="0"/>
          </a:schemeClr>
        </a:solidFill>
        <a:ln w="25400" cap="flat" cmpd="sng" algn="ctr">
          <a:solidFill>
            <a:schemeClr val="accent2">
              <a:hueOff val="-4187157"/>
              <a:satOff val="-5591"/>
              <a:lumOff val="33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Societa</a:t>
          </a:r>
          <a:r>
            <a:rPr lang="en-GB" sz="1100" kern="1200" dirty="0"/>
            <a:t>' </a:t>
          </a:r>
          <a:r>
            <a:rPr lang="en-GB" sz="1100" kern="1200" dirty="0" err="1"/>
            <a:t>Scientifiche</a:t>
          </a:r>
          <a:endParaRPr lang="en-GB" sz="1100" kern="1200" dirty="0"/>
        </a:p>
      </dsp:txBody>
      <dsp:txXfrm>
        <a:off x="6574809" y="293593"/>
        <a:ext cx="853656" cy="732841"/>
      </dsp:txXfrm>
    </dsp:sp>
    <dsp:sp modelId="{397A043B-AB72-6B4B-9899-D34932256591}">
      <dsp:nvSpPr>
        <dsp:cNvPr id="0" name=""/>
        <dsp:cNvSpPr/>
      </dsp:nvSpPr>
      <dsp:spPr>
        <a:xfrm>
          <a:off x="7239000" y="1062395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966780"/>
              <a:satOff val="-5297"/>
              <a:lumOff val="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A315D-D3EF-D94A-91C3-2C5D77C17CF2}">
      <dsp:nvSpPr>
        <dsp:cNvPr id="0" name=""/>
        <dsp:cNvSpPr/>
      </dsp:nvSpPr>
      <dsp:spPr>
        <a:xfrm>
          <a:off x="6383274" y="1300979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2">
              <a:hueOff val="-4187157"/>
              <a:satOff val="-5591"/>
              <a:lumOff val="33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9AE30-F627-D147-A5F8-99C0790832E0}">
      <dsp:nvSpPr>
        <dsp:cNvPr id="0" name=""/>
        <dsp:cNvSpPr/>
      </dsp:nvSpPr>
      <dsp:spPr>
        <a:xfrm>
          <a:off x="7239000" y="1307402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214703"/>
              <a:satOff val="-5628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C46E4-A14B-C34A-A74F-7BD7F89893D2}">
      <dsp:nvSpPr>
        <dsp:cNvPr id="0" name=""/>
        <dsp:cNvSpPr/>
      </dsp:nvSpPr>
      <dsp:spPr>
        <a:xfrm>
          <a:off x="3187446" y="3051358"/>
          <a:ext cx="1236726" cy="10616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25400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ANVUR</a:t>
          </a:r>
        </a:p>
      </dsp:txBody>
      <dsp:txXfrm>
        <a:off x="3378981" y="3215786"/>
        <a:ext cx="853656" cy="732841"/>
      </dsp:txXfrm>
    </dsp:sp>
    <dsp:sp modelId="{0EEF6B6A-11F9-7641-8CCC-60A48A8619EF}">
      <dsp:nvSpPr>
        <dsp:cNvPr id="0" name=""/>
        <dsp:cNvSpPr/>
      </dsp:nvSpPr>
      <dsp:spPr>
        <a:xfrm>
          <a:off x="3432047" y="3981376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462628"/>
              <a:satOff val="-5959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45EBE-D592-6D4E-BAE9-5629A8D9B915}">
      <dsp:nvSpPr>
        <dsp:cNvPr id="0" name=""/>
        <dsp:cNvSpPr/>
      </dsp:nvSpPr>
      <dsp:spPr>
        <a:xfrm>
          <a:off x="2122931" y="3632677"/>
          <a:ext cx="1236726" cy="10616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5ABB2-A7C0-7A43-A4E4-DE20A9F75460}">
      <dsp:nvSpPr>
        <dsp:cNvPr id="0" name=""/>
        <dsp:cNvSpPr/>
      </dsp:nvSpPr>
      <dsp:spPr>
        <a:xfrm>
          <a:off x="3202686" y="4098374"/>
          <a:ext cx="144018" cy="1243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BDE00-0DA7-F249-A37B-8EF10B41A7DA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CD2C2-2FA6-594D-803E-9B2E7F70C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B8B4-1097-4D41-9BEC-BB9F8A1230C7}" type="datetimeFigureOut">
              <a:rPr lang="en-US" smtClean="0"/>
              <a:t>11/24/23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AF12-F5C9-C44F-9150-81B32FB80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2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Paradossalmente, innovazioni tecnologiche hanno semplificato le modalità di diffusione dell’informazione riducendone i costi e moltiplicando i profitti delle grandi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editrici, e in questo un ruolo enorme e’ stato giocato dalle riviste ibride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fld id="{00000000-1234-1234-1234-123412341234}" type="slidenum">
              <a:rPr lang="en-US"/>
              <a:pPr/>
              <a:t>7</a:t>
            </a:fld>
            <a:endParaRPr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77E9AC-C254-4F95-B182-BDA7E2455B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3912BA-2301-48D2-A2EB-DC4572CF13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04252790-6477-4369-B37F-62C89ACBA63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111437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endParaRPr/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D18D2B-644F-44C1-96CA-BB4F6B8AD4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F1B3C4-9CFF-4D68-9C57-E18DBA9541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DB1F64E7-536F-49FD-8B44-AF9C9F1313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3497864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D96B3-6ECA-A24E-8F79-0F49D5CA7BD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67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D96B3-6ECA-A24E-8F79-0F49D5CA7BD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59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>
              <a:effectLst/>
              <a:latin typeface="Helvetica" pitchFamily="2" charset="0"/>
            </a:endParaRPr>
          </a:p>
          <a:p>
            <a:r>
              <a:rPr lang="it-IT" dirty="0">
                <a:effectLst/>
                <a:latin typeface="Helvetica" pitchFamily="2" charset="0"/>
              </a:rPr>
              <a:t>Il Piano nazionale per la scienza aperta ha durata di sette anni e verrà aggiornato periodicamente con il</a:t>
            </a:r>
          </a:p>
          <a:p>
            <a:r>
              <a:rPr lang="it-IT" dirty="0">
                <a:effectLst/>
                <a:latin typeface="Helvetica" pitchFamily="2" charset="0"/>
              </a:rPr>
              <a:t>coinvolgimento delle comunità di ricerca</a:t>
            </a:r>
          </a:p>
          <a:p>
            <a:r>
              <a:rPr lang="it-IT" dirty="0">
                <a:effectLst/>
                <a:latin typeface="Helvetica" pitchFamily="2" charset="0"/>
              </a:rPr>
              <a:t>Vengono individuati 5 assi di intervento sulle Pubblicazioni Scientifiche strettamente connessi alla valutazione della ricerca. </a:t>
            </a:r>
          </a:p>
          <a:p>
            <a:r>
              <a:rPr lang="it-IT" dirty="0">
                <a:effectLst/>
                <a:latin typeface="Helvetica" pitchFamily="2" charset="0"/>
              </a:rPr>
              <a:t>Altro pilastro di intervento sono i dati della ricerca, le pratiche e il monitoraggio della scienza aperta. </a:t>
            </a:r>
          </a:p>
          <a:p>
            <a:r>
              <a:rPr lang="it-IT" dirty="0">
                <a:effectLst/>
                <a:latin typeface="Helvetica" pitchFamily="2" charset="0"/>
              </a:rPr>
              <a:t>Viene posta enfasi sul ruolo FONDAMENTALE dell’apertura dei dati della ricerca nella gestione della pandemia e nella partecipazione italiana alle piattaforme europee di condivisone dei dati sulla medesima pandemia.</a:t>
            </a:r>
          </a:p>
          <a:p>
            <a:endParaRPr lang="it-IT" dirty="0">
              <a:effectLst/>
              <a:latin typeface="Helvetica" pitchFamily="2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D96B3-6ECA-A24E-8F79-0F49D5CA7BD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305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r>
              <a:rPr lang="en-US" dirty="0" err="1"/>
              <a:t>insomma</a:t>
            </a:r>
            <a:r>
              <a:rPr lang="en-US" dirty="0"/>
              <a:t> </a:t>
            </a:r>
            <a:r>
              <a:rPr lang="en-US" dirty="0" err="1"/>
              <a:t>questo</a:t>
            </a:r>
            <a:r>
              <a:rPr lang="en-US" dirty="0"/>
              <a:t> e’ il </a:t>
            </a:r>
            <a:r>
              <a:rPr lang="en-US" dirty="0" err="1"/>
              <a:t>circolo</a:t>
            </a:r>
            <a:r>
              <a:rPr lang="en-US" dirty="0"/>
              <a:t> </a:t>
            </a:r>
            <a:r>
              <a:rPr lang="en-US" dirty="0" err="1"/>
              <a:t>vizioso</a:t>
            </a:r>
            <a:r>
              <a:rPr lang="en-US" dirty="0"/>
              <a:t> </a:t>
            </a:r>
            <a:r>
              <a:rPr lang="en-US" dirty="0" err="1"/>
              <a:t>attuale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190" name="Google Shape;190;p10:notes"/>
          <p:cNvSpPr txBox="1">
            <a:spLocks noGrp="1"/>
          </p:cNvSpPr>
          <p:nvPr>
            <p:ph type="sldNum" idx="12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FF6308-3348-4B79-ADF4-D3A85EC0D08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2A106C5-7065-4AB9-9F4F-EE69E1A491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34C17223-813B-498C-8F81-395AAFB14D1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154876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2431" tIns="46203" rIns="92431" bIns="46203" anchor="t" anchorCtr="0">
            <a:noAutofit/>
          </a:bodyPr>
          <a:lstStyle/>
          <a:p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B553EB-360B-4546-9236-4FF44F55494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15/07/2021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F481A2D-8C6A-46DA-A3BB-7E769E3EAC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Anna Maria Pastorini</a:t>
            </a:r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14526C23-33E1-44F8-B29C-15BD08CA3A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IANUA Summer School 2021</a:t>
            </a:r>
          </a:p>
        </p:txBody>
      </p:sp>
    </p:spTree>
    <p:extLst>
      <p:ext uri="{BB962C8B-B14F-4D97-AF65-F5344CB8AC3E}">
        <p14:creationId xmlns:p14="http://schemas.microsoft.com/office/powerpoint/2010/main" val="342131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837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6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8373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467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720000" y="1764000"/>
            <a:ext cx="7704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7" y="5309307"/>
            <a:ext cx="901149" cy="13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606740" y="3068586"/>
            <a:ext cx="4327626" cy="365764"/>
          </a:xfrm>
        </p:spPr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58971-2581-1140-A045-EF22449687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80512" y="3642358"/>
            <a:ext cx="3180081" cy="365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S.Bianco M. Maggi M. Pallavicini (pres.), L. Patrizii incontro Direttori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33952" y="1163319"/>
            <a:ext cx="1473199" cy="365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ccb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452467" y="361392"/>
            <a:ext cx="1010650" cy="355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I </a:t>
            </a:r>
            <a:fld id="{77ACBCB9-9CBE-47EC-808D-8B09835A86EF}" type="slidenum">
              <a:rPr lang="nl-NL" sz="1000" smtClean="0">
                <a:solidFill>
                  <a:srgbClr val="637052"/>
                </a:solidFill>
                <a:latin typeface="HelveticaNeueLT Std Lt"/>
                <a:cs typeface="Arial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95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I </a:t>
            </a:r>
            <a:fld id="{77ACBCB9-9CBE-47EC-808D-8B09835A86EF}" type="slidenum">
              <a:rPr lang="nl-NL" sz="1000" smtClean="0">
                <a:solidFill>
                  <a:srgbClr val="637052"/>
                </a:solidFill>
                <a:latin typeface="HelveticaNeueLT Std Lt"/>
                <a:cs typeface="Arial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480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endParaRPr lang="nl-NL" sz="1000" dirty="0">
              <a:solidFill>
                <a:srgbClr val="637052"/>
              </a:solidFill>
              <a:latin typeface="HelveticaNeueLT Std Lt"/>
              <a:cs typeface="Arial"/>
            </a:endParaRP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95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 userDrawn="1"/>
        </p:nvSpPr>
        <p:spPr bwMode="auto">
          <a:xfrm>
            <a:off x="114300" y="1641599"/>
            <a:ext cx="8915400" cy="510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nl-BE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7951" y="115889"/>
            <a:ext cx="2047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>
              <a:spcBef>
                <a:spcPct val="0"/>
              </a:spcBef>
            </a:pPr>
            <a:r>
              <a:rPr lang="nl-NL" sz="1000" dirty="0">
                <a:solidFill>
                  <a:prstClr val="white"/>
                </a:solidFill>
                <a:latin typeface="HelveticaNeueLT Std Lt"/>
                <a:cs typeface="Arial"/>
              </a:rPr>
              <a:t>cOAlition S</a:t>
            </a:r>
            <a:r>
              <a:rPr lang="nl-NL" sz="1000" dirty="0">
                <a:solidFill>
                  <a:srgbClr val="BEE3EA"/>
                </a:solidFill>
                <a:latin typeface="HelveticaNeueLT Std Lt"/>
                <a:cs typeface="Arial"/>
              </a:rPr>
              <a:t> </a:t>
            </a:r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I </a:t>
            </a:r>
            <a:fld id="{77ACBCB9-9CBE-47EC-808D-8B09835A86EF}" type="slidenum">
              <a:rPr lang="nl-NL" sz="1000" smtClean="0">
                <a:solidFill>
                  <a:srgbClr val="637052"/>
                </a:solidFill>
                <a:latin typeface="HelveticaNeueLT Std Lt"/>
                <a:cs typeface="Arial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nl-NL" sz="1000" dirty="0">
                <a:solidFill>
                  <a:srgbClr val="637052"/>
                </a:solidFill>
                <a:latin typeface="HelveticaNeueLT Std Lt"/>
                <a:cs typeface="Arial"/>
              </a:rPr>
              <a:t> 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999" y="720000"/>
            <a:ext cx="7704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18000" bIns="82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764000"/>
            <a:ext cx="7704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480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hdr="0" dt="0"/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3000">
          <a:solidFill>
            <a:srgbClr val="008DCC"/>
          </a:solidFill>
          <a:latin typeface="HelveticaNeueLT Std Med Cn" pitchFamily="34" charset="0"/>
          <a:cs typeface="Arial" charset="0"/>
        </a:defRPr>
      </a:lvl9pPr>
    </p:titleStyle>
    <p:bodyStyle>
      <a:lvl1pPr marL="288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2pPr>
      <a:lvl3pPr marL="864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3pPr>
      <a:lvl4pPr marL="1152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4pPr>
      <a:lvl5pPr marL="1440000" indent="-288000" algn="l" rtl="0" fontAlgn="base">
        <a:spcBef>
          <a:spcPts val="600"/>
        </a:spcBef>
        <a:spcAft>
          <a:spcPct val="0"/>
        </a:spcAft>
        <a:buFontTx/>
        <a:buBlip>
          <a:blip r:embed="rId4"/>
        </a:buBlip>
        <a:defRPr sz="2400" baseline="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5"/>
        </a:buBlip>
        <a:defRPr sz="2400">
          <a:solidFill>
            <a:srgbClr val="00638F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ccessrepository.it/record/23574" TargetMode="External"/><Relationship Id="rId2" Type="http://schemas.openxmlformats.org/officeDocument/2006/relationships/hyperlink" Target="https://web.infn.it/openscienc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/ConvegnoOpenscienceConPER2022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mailto:conper.openscience@lists.infn.it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1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06E3-9291-62C4-0B57-394BE358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IT" dirty="0"/>
              <a:t>essaggio per direttori bozza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1ABC4-F44A-ABAC-2860-6A774F240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Da: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M.Pallavicini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per il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Comitato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ex. art 7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Disciplinare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accesso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prodotti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ricerca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A: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Direttori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Strutture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INFN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Subj: Webinar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sul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Disciplinare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5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dicembre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2023 ore 14:00-14:45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Il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Comitato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M.Pallavicini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/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Presidente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S.Bianco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M.Maggi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L.Patrizii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organizza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un webinar per le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Direzioni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Strutture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Il webinar e'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informativo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sugli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aspetti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operativi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del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Disciplinare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Accesso ai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prodotti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della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ricerca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Delibera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CD-16717) e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consistera'in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breve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presentazione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seguita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sessione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domande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discussione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Verra'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usata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piattaforma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Blumeet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del GARR al link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https://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blue.meet.garr.it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/b/ste-1bo-r7l-xkp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la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pagina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agenda e'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 XXXXXXXXXXXX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 Il webinar sara'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registrato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potra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comunque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essere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ripetuto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caso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 di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indisponibilita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per la data </a:t>
            </a:r>
            <a:r>
              <a:rPr lang="en-GB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proposta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dirty="0"/>
            </a:br>
            <a:r>
              <a:rPr lang="en-GB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&gt;</a:t>
            </a: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A1EA2-4A9E-D28D-21E7-8FB28861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DF363-8F6A-51C0-3D31-37056D6C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1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Infn</a:t>
            </a:r>
            <a:r>
              <a:rPr lang="en-US" dirty="0"/>
              <a:t> e Open Access e Open Science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683127" y="1185333"/>
          <a:ext cx="7460873" cy="485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FFFFFF"/>
                </a:solidFill>
              </a:rPr>
              <a:t>S.Bianco M. Maggi M. Pallavicini (pres.), L. Patrizii incontro Direttori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382933" y="1801019"/>
            <a:ext cx="694267" cy="6556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59903" y="1417638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joins Plan-S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6267" y="1837770"/>
            <a:ext cx="195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joins OA2020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195C6-9DD8-9829-2530-4659BFD73F87}"/>
              </a:ext>
            </a:extLst>
          </p:cNvPr>
          <p:cNvSpPr txBox="1"/>
          <p:nvPr/>
        </p:nvSpPr>
        <p:spPr>
          <a:xfrm>
            <a:off x="1920908" y="4719841"/>
            <a:ext cx="6595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i="1" dirty="0"/>
              <a:t>(segue)</a:t>
            </a:r>
          </a:p>
          <a:p>
            <a:r>
              <a:rPr lang="en-IT" dirty="0"/>
              <a:t>2021 Piattaforma di pubblicazione europea Open Research Europe</a:t>
            </a:r>
          </a:p>
          <a:p>
            <a:pPr algn="l"/>
            <a:r>
              <a:rPr lang="en-IT" dirty="0"/>
              <a:t>2021 Report EU </a:t>
            </a:r>
            <a:r>
              <a:rPr lang="en-GB" i="1" u="none" strike="noStrike" dirty="0">
                <a:solidFill>
                  <a:srgbClr val="112250"/>
                </a:solidFill>
                <a:effectLst/>
              </a:rPr>
              <a:t>Towards a reform of the research assessment system</a:t>
            </a:r>
          </a:p>
          <a:p>
            <a:r>
              <a:rPr lang="en-IT" dirty="0"/>
              <a:t>2021 ConPER formazione del gruppo Openscience</a:t>
            </a:r>
          </a:p>
          <a:p>
            <a:r>
              <a:rPr lang="en-IT" dirty="0"/>
              <a:t>2022 MUR giugno Piano Nazionale Scienza Aperta</a:t>
            </a:r>
          </a:p>
          <a:p>
            <a:r>
              <a:rPr lang="en-IT" i="1" dirty="0"/>
              <a:t>(continua)</a:t>
            </a:r>
          </a:p>
        </p:txBody>
      </p:sp>
    </p:spTree>
    <p:extLst>
      <p:ext uri="{BB962C8B-B14F-4D97-AF65-F5344CB8AC3E}">
        <p14:creationId xmlns:p14="http://schemas.microsoft.com/office/powerpoint/2010/main" val="267674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A2BA784-4B61-E7EE-EB0F-EF8B3B2A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S.Bianco M. Maggi M. Pallavicini (pres.), L. Patrizii incontro Direttori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0152642-801F-3063-42CC-70485FDD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E62F-7E07-B446-9911-5D8BEE4034CC}" type="slidenum">
              <a:rPr lang="it-IT" smtClean="0"/>
              <a:t>11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478AFC-90B0-E48A-D814-7D7FED68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449" y="1477951"/>
            <a:ext cx="4194850" cy="418436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FE49D3-DBE3-5C16-FE92-FA88B6F07605}"/>
              </a:ext>
            </a:extLst>
          </p:cNvPr>
          <p:cNvSpPr txBox="1"/>
          <p:nvPr/>
        </p:nvSpPr>
        <p:spPr>
          <a:xfrm>
            <a:off x="6552664" y="4664762"/>
            <a:ext cx="1716467" cy="900246"/>
          </a:xfrm>
          <a:prstGeom prst="rect">
            <a:avLst/>
          </a:prstGeom>
          <a:solidFill>
            <a:srgbClr val="FBA91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bg1"/>
                </a:solidFill>
              </a:rPr>
              <a:t>promuovere una collaborazione ampia tra scienziati e attori sociali al di là della comunità scientifica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FA4231-BC5E-BDDE-2472-5EC557BD6470}"/>
              </a:ext>
            </a:extLst>
          </p:cNvPr>
          <p:cNvSpPr txBox="1"/>
          <p:nvPr/>
        </p:nvSpPr>
        <p:spPr>
          <a:xfrm>
            <a:off x="7301497" y="3071625"/>
            <a:ext cx="1716467" cy="1061829"/>
          </a:xfrm>
          <a:prstGeom prst="rect">
            <a:avLst/>
          </a:prstGeom>
          <a:solidFill>
            <a:srgbClr val="CA97C3"/>
          </a:solidFill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bg1"/>
                </a:solidFill>
              </a:rPr>
              <a:t>condivisione infrastrutture di ricerca  (virtuali o fisiche) necessarie a sostenere la scienza aperta e soddisfare i bisogni di diverse comunità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2A6B29-91BA-3355-978F-EE0AFF343C88}"/>
              </a:ext>
            </a:extLst>
          </p:cNvPr>
          <p:cNvSpPr txBox="1"/>
          <p:nvPr/>
        </p:nvSpPr>
        <p:spPr>
          <a:xfrm>
            <a:off x="6826089" y="1477951"/>
            <a:ext cx="1825603" cy="900246"/>
          </a:xfrm>
          <a:prstGeom prst="rect">
            <a:avLst/>
          </a:prstGeom>
          <a:solidFill>
            <a:srgbClr val="05A640"/>
          </a:solidFill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bg1"/>
                </a:solidFill>
              </a:rPr>
              <a:t>accesso aperto  e immediato alla conoscenza scientifica Nuovo mantra :</a:t>
            </a:r>
          </a:p>
          <a:p>
            <a:r>
              <a:rPr lang="it-IT" sz="1050" b="1" dirty="0">
                <a:solidFill>
                  <a:srgbClr val="FFFF00"/>
                </a:solidFill>
              </a:rPr>
              <a:t>« </a:t>
            </a:r>
            <a:r>
              <a:rPr lang="it-IT" sz="1050" b="1" dirty="0" err="1">
                <a:solidFill>
                  <a:srgbClr val="FFFF00"/>
                </a:solidFill>
              </a:rPr>
              <a:t>as</a:t>
            </a:r>
            <a:r>
              <a:rPr lang="it-IT" sz="1050" b="1" dirty="0">
                <a:solidFill>
                  <a:srgbClr val="FFFF00"/>
                </a:solidFill>
              </a:rPr>
              <a:t> open </a:t>
            </a:r>
            <a:r>
              <a:rPr lang="it-IT" sz="1050" b="1" dirty="0" err="1">
                <a:solidFill>
                  <a:srgbClr val="FFFF00"/>
                </a:solidFill>
              </a:rPr>
              <a:t>as</a:t>
            </a:r>
            <a:r>
              <a:rPr lang="it-IT" sz="1050" b="1" dirty="0">
                <a:solidFill>
                  <a:srgbClr val="FFFF00"/>
                </a:solidFill>
              </a:rPr>
              <a:t> </a:t>
            </a:r>
            <a:r>
              <a:rPr lang="it-IT" sz="1050" b="1" dirty="0" err="1">
                <a:solidFill>
                  <a:srgbClr val="FFFF00"/>
                </a:solidFill>
              </a:rPr>
              <a:t>possible</a:t>
            </a:r>
            <a:r>
              <a:rPr lang="it-IT" sz="1050" b="1" dirty="0">
                <a:solidFill>
                  <a:srgbClr val="FFFF00"/>
                </a:solidFill>
              </a:rPr>
              <a:t> </a:t>
            </a:r>
            <a:r>
              <a:rPr lang="it-IT" sz="1050" b="1" dirty="0" err="1">
                <a:solidFill>
                  <a:srgbClr val="FFFF00"/>
                </a:solidFill>
              </a:rPr>
              <a:t>as</a:t>
            </a:r>
            <a:r>
              <a:rPr lang="it-IT" sz="1050" b="1" dirty="0">
                <a:solidFill>
                  <a:srgbClr val="FFFF00"/>
                </a:solidFill>
              </a:rPr>
              <a:t> </a:t>
            </a:r>
            <a:r>
              <a:rPr lang="it-IT" sz="1050" b="1" dirty="0" err="1">
                <a:solidFill>
                  <a:srgbClr val="FFFF00"/>
                </a:solidFill>
              </a:rPr>
              <a:t>closed</a:t>
            </a:r>
            <a:r>
              <a:rPr lang="it-IT" sz="1050" b="1" dirty="0">
                <a:solidFill>
                  <a:srgbClr val="FFFF00"/>
                </a:solidFill>
              </a:rPr>
              <a:t> </a:t>
            </a:r>
            <a:r>
              <a:rPr lang="it-IT" sz="1050" b="1" dirty="0" err="1">
                <a:solidFill>
                  <a:srgbClr val="FFFF00"/>
                </a:solidFill>
              </a:rPr>
              <a:t>as</a:t>
            </a:r>
            <a:r>
              <a:rPr lang="it-IT" sz="1050" b="1" dirty="0">
                <a:solidFill>
                  <a:srgbClr val="FFFF00"/>
                </a:solidFill>
              </a:rPr>
              <a:t> </a:t>
            </a:r>
            <a:r>
              <a:rPr lang="it-IT" sz="1050" b="1" dirty="0" err="1">
                <a:solidFill>
                  <a:srgbClr val="FFFF00"/>
                </a:solidFill>
              </a:rPr>
              <a:t>necessary</a:t>
            </a:r>
            <a:r>
              <a:rPr lang="it-IT" sz="1050" b="1" dirty="0">
                <a:solidFill>
                  <a:srgbClr val="FFFF00"/>
                </a:solidFill>
              </a:rPr>
              <a:t> »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B098D5-E6B8-793A-7E17-4C65E7863E66}"/>
              </a:ext>
            </a:extLst>
          </p:cNvPr>
          <p:cNvSpPr txBox="1"/>
          <p:nvPr/>
        </p:nvSpPr>
        <p:spPr>
          <a:xfrm>
            <a:off x="1873194" y="3907929"/>
            <a:ext cx="1735633" cy="1223412"/>
          </a:xfrm>
          <a:prstGeom prst="rect">
            <a:avLst/>
          </a:prstGeom>
          <a:solidFill>
            <a:srgbClr val="00AAE5"/>
          </a:solidFill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bg1"/>
                </a:solidFill>
              </a:rPr>
              <a:t>Favorire il  dialogo tra diversi detentori di conoscenza, riconoscendo la ricchezza di diversi sistemi di conoscenza e la diversità dei produttori di conoscenza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A208E39-1CEB-9D95-5759-927ADF550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85" y="1466539"/>
            <a:ext cx="1711909" cy="234068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585C0A-BED6-917B-2F78-0CED605BF117}"/>
              </a:ext>
            </a:extLst>
          </p:cNvPr>
          <p:cNvSpPr txBox="1"/>
          <p:nvPr/>
        </p:nvSpPr>
        <p:spPr>
          <a:xfrm>
            <a:off x="1814786" y="1675435"/>
            <a:ext cx="1780078" cy="262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200" b="1" dirty="0" err="1">
                <a:solidFill>
                  <a:srgbClr val="005289"/>
                </a:solidFill>
                <a:latin typeface="Avenir" panose="02000503020000020003" pitchFamily="2" charset="0"/>
              </a:rPr>
              <a:t>Adottata</a:t>
            </a:r>
            <a:r>
              <a:rPr lang="en-US" sz="1200" b="1" dirty="0">
                <a:solidFill>
                  <a:srgbClr val="005289"/>
                </a:solidFill>
                <a:latin typeface="Avenir" panose="02000503020000020003" pitchFamily="2" charset="0"/>
              </a:rPr>
              <a:t> da 193 </a:t>
            </a:r>
            <a:r>
              <a:rPr lang="en-US" sz="1200" b="1" dirty="0" err="1">
                <a:solidFill>
                  <a:srgbClr val="005289"/>
                </a:solidFill>
                <a:latin typeface="Avenir" panose="02000503020000020003" pitchFamily="2" charset="0"/>
              </a:rPr>
              <a:t>Paesi</a:t>
            </a:r>
            <a:endParaRPr lang="en-US" sz="1200" b="1" dirty="0">
              <a:solidFill>
                <a:srgbClr val="005289"/>
              </a:solidFill>
              <a:latin typeface="Avenir" panose="02000503020000020003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EBDA43B-87EC-C3C6-82F7-356FCA7ACA84}"/>
              </a:ext>
            </a:extLst>
          </p:cNvPr>
          <p:cNvSpPr txBox="1"/>
          <p:nvPr/>
        </p:nvSpPr>
        <p:spPr>
          <a:xfrm>
            <a:off x="1827785" y="1419589"/>
            <a:ext cx="171190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005289"/>
                </a:solidFill>
                <a:latin typeface="Avenir Medium" panose="02000503020000020003" pitchFamily="2" charset="0"/>
              </a:rPr>
              <a:t>23 Novembre  2021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1B282E2-7FB5-790F-4D33-A89C9B64209F}"/>
              </a:ext>
            </a:extLst>
          </p:cNvPr>
          <p:cNvSpPr txBox="1"/>
          <p:nvPr/>
        </p:nvSpPr>
        <p:spPr>
          <a:xfrm>
            <a:off x="1750232" y="947680"/>
            <a:ext cx="60775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rgbClr val="C00000"/>
                </a:solidFill>
                <a:latin typeface="Avenir" panose="02000503020000020003" pitchFamily="2" charset="0"/>
              </a:rPr>
              <a:t>Raccomandazione UNESCO sulla Scienza Aperta</a:t>
            </a:r>
          </a:p>
        </p:txBody>
      </p:sp>
    </p:spTree>
    <p:extLst>
      <p:ext uri="{BB962C8B-B14F-4D97-AF65-F5344CB8AC3E}">
        <p14:creationId xmlns:p14="http://schemas.microsoft.com/office/powerpoint/2010/main" val="44653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F6A4D3A-F0FE-EC3E-637F-4F6AA80C1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87" y="5045707"/>
            <a:ext cx="3042710" cy="273844"/>
          </a:xfrm>
          <a:prstGeom prst="rect">
            <a:avLst/>
          </a:prstGeom>
          <a:ln>
            <a:solidFill>
              <a:srgbClr val="002A4A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6B71C84-ED8D-AC2A-623D-60F9ABEDFD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34"/>
          <a:stretch/>
        </p:blipFill>
        <p:spPr>
          <a:xfrm>
            <a:off x="581407" y="2885555"/>
            <a:ext cx="2917697" cy="2033502"/>
          </a:xfrm>
          <a:prstGeom prst="rect">
            <a:avLst/>
          </a:prstGeom>
          <a:ln>
            <a:solidFill>
              <a:srgbClr val="002A4A"/>
            </a:solidFill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114735-F9BE-30AD-D0BA-A6E2C033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269" y="5646636"/>
            <a:ext cx="466418" cy="232441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450"/>
              </a:spcAft>
            </a:pPr>
            <a:fld id="{FE30E62F-7E07-B446-9911-5D8BEE4034CC}" type="slidenum">
              <a:rPr lang="it-IT" smtClean="0"/>
              <a:pPr>
                <a:spcAft>
                  <a:spcPts val="450"/>
                </a:spcAft>
              </a:pPr>
              <a:t>12</a:t>
            </a:fld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ED51799-495B-41D8-17FA-2445F73F27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690" b="56928"/>
          <a:stretch/>
        </p:blipFill>
        <p:spPr>
          <a:xfrm>
            <a:off x="376726" y="1675371"/>
            <a:ext cx="3309452" cy="110422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C068201-F494-27EE-4085-72A922F04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244" y="1640261"/>
            <a:ext cx="4352240" cy="342845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45E773-BC89-B3F5-15F3-C47CBCF71D82}"/>
              </a:ext>
            </a:extLst>
          </p:cNvPr>
          <p:cNvSpPr txBox="1"/>
          <p:nvPr/>
        </p:nvSpPr>
        <p:spPr>
          <a:xfrm>
            <a:off x="7907518" y="1501762"/>
            <a:ext cx="9364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1266CD"/>
                </a:solidFill>
              </a:rPr>
              <a:t>20/6/2022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A9AB82CF-7883-7F91-1FC2-C84C3AF0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91490" y="5704976"/>
            <a:ext cx="3086100" cy="273844"/>
          </a:xfrm>
        </p:spPr>
        <p:txBody>
          <a:bodyPr/>
          <a:lstStyle/>
          <a:p>
            <a:r>
              <a:rPr lang="it-IT"/>
              <a:t>S.Bianco M. Maggi M. Pallavicini (pres.), L. Patrizii incontro Direttori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82EF256-CF39-EED5-E0E2-081A069530F7}"/>
              </a:ext>
            </a:extLst>
          </p:cNvPr>
          <p:cNvSpPr txBox="1"/>
          <p:nvPr/>
        </p:nvSpPr>
        <p:spPr>
          <a:xfrm>
            <a:off x="4128698" y="2568473"/>
            <a:ext cx="4514552" cy="2793072"/>
          </a:xfrm>
          <a:prstGeom prst="rect">
            <a:avLst/>
          </a:prstGeom>
          <a:solidFill>
            <a:schemeClr val="bg1"/>
          </a:solidFill>
          <a:ln>
            <a:solidFill>
              <a:srgbClr val="002A4A"/>
            </a:solidFill>
          </a:ln>
        </p:spPr>
        <p:txBody>
          <a:bodyPr wrap="square">
            <a:spAutoFit/>
          </a:bodyPr>
          <a:lstStyle/>
          <a:p>
            <a:r>
              <a:rPr lang="it-IT" sz="1350" i="1" dirty="0"/>
              <a:t>"L’obiettivo di questo Piano nazionale </a:t>
            </a:r>
            <a:r>
              <a:rPr lang="it-IT" sz="1350" b="1" i="1" dirty="0"/>
              <a:t>è porre le basi per la piena attuazione della scienza aperta in Italia</a:t>
            </a:r>
            <a:r>
              <a:rPr lang="it-IT" sz="1350" i="1" dirty="0"/>
              <a:t>, favorendo la transizione </a:t>
            </a:r>
            <a:r>
              <a:rPr lang="it-IT" sz="1350" i="1" dirty="0">
                <a:solidFill>
                  <a:srgbClr val="0642F6"/>
                </a:solidFill>
              </a:rPr>
              <a:t>verso un sistema aperto, trasparente, equo, inclusivo, in cui la comunità scientifica si riappropri della comunicazione dei risultati della ricerca, con benefici per l’intera società.</a:t>
            </a:r>
            <a:br>
              <a:rPr lang="it-IT" sz="1350" i="1" dirty="0">
                <a:solidFill>
                  <a:srgbClr val="0642F6"/>
                </a:solidFill>
              </a:rPr>
            </a:br>
            <a:r>
              <a:rPr lang="it-IT" sz="1350" i="1" dirty="0"/>
              <a:t>Il Piano nazionale per la scienza aperta è un elemento essenziale del Programma nazionale per la ricerca (PNR) e rappresenta un complemento al PNIR, il Piano nazionale per le infrastrutture di ricerca.</a:t>
            </a:r>
            <a:br>
              <a:rPr lang="it-IT" sz="1350" i="1" dirty="0"/>
            </a:br>
            <a:r>
              <a:rPr lang="it-IT" sz="1350" i="1" dirty="0"/>
              <a:t>Il piano, infatti, mira a creare le condizioni per la </a:t>
            </a:r>
            <a:r>
              <a:rPr lang="it-IT" sz="1350" b="1" i="1" dirty="0"/>
              <a:t>piena partecipazione dell’Italia all’interno dei processi europei ed internazionali di scienza aperta.” </a:t>
            </a:r>
            <a:endParaRPr lang="it-IT" sz="135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ED31D0-5BA0-AAED-3F14-1EBD215FC177}"/>
              </a:ext>
            </a:extLst>
          </p:cNvPr>
          <p:cNvSpPr txBox="1"/>
          <p:nvPr/>
        </p:nvSpPr>
        <p:spPr>
          <a:xfrm>
            <a:off x="1982064" y="955945"/>
            <a:ext cx="56477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rgbClr val="C00000"/>
                </a:solidFill>
                <a:latin typeface="Avenir Medium" panose="02000503020000020003" pitchFamily="2" charset="0"/>
              </a:rPr>
              <a:t>Piano Nazionale della Scienza Aperta (PNSA)</a:t>
            </a:r>
          </a:p>
        </p:txBody>
      </p:sp>
    </p:spTree>
    <p:extLst>
      <p:ext uri="{BB962C8B-B14F-4D97-AF65-F5344CB8AC3E}">
        <p14:creationId xmlns:p14="http://schemas.microsoft.com/office/powerpoint/2010/main" val="6088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F1054F9-DFAE-562A-13E9-57CD49FF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E62F-7E07-B446-9911-5D8BEE4034CC}" type="slidenum">
              <a:rPr lang="it-IT" smtClean="0"/>
              <a:t>13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996B5E-9170-58A4-A8BE-2F37ADFD371F}"/>
              </a:ext>
            </a:extLst>
          </p:cNvPr>
          <p:cNvSpPr txBox="1"/>
          <p:nvPr/>
        </p:nvSpPr>
        <p:spPr>
          <a:xfrm>
            <a:off x="2826873" y="982763"/>
            <a:ext cx="31951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="1" dirty="0">
                <a:solidFill>
                  <a:srgbClr val="C00000"/>
                </a:solidFill>
                <a:latin typeface="Avenir Medium" panose="02000503020000020003" pitchFamily="2" charset="0"/>
              </a:rPr>
              <a:t>PNSA: Assi di Intervento</a:t>
            </a: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695A8205-6506-6557-7AB5-F7D51EB4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64028" y="5806709"/>
            <a:ext cx="3086100" cy="273844"/>
          </a:xfrm>
        </p:spPr>
        <p:txBody>
          <a:bodyPr/>
          <a:lstStyle/>
          <a:p>
            <a:r>
              <a:rPr lang="it-IT"/>
              <a:t>S.Bianco M. Maggi M. Pallavicini (pres.), L. Patrizii incontro Direttori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C5407DD-781C-4CED-AC66-8742917E3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34"/>
          <a:stretch/>
        </p:blipFill>
        <p:spPr>
          <a:xfrm>
            <a:off x="7989005" y="857250"/>
            <a:ext cx="1063330" cy="749662"/>
          </a:xfrm>
          <a:prstGeom prst="rect">
            <a:avLst/>
          </a:prstGeom>
          <a:ln>
            <a:solidFill>
              <a:srgbClr val="002A4A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66F7AEA-34D9-D200-90A7-0A3559C13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95" y="1437523"/>
            <a:ext cx="7099009" cy="44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5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DA1141F-B757-0423-4359-B81AA405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8846" y="5729702"/>
            <a:ext cx="3086100" cy="273844"/>
          </a:xfrm>
        </p:spPr>
        <p:txBody>
          <a:bodyPr/>
          <a:lstStyle/>
          <a:p>
            <a:r>
              <a:rPr lang="it-IT"/>
              <a:t>S.Bianco M. Maggi M. Pallavicini (pres.), L. Patrizii incontro Direttori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5F9AC56-FD11-7E06-5AB4-6C07B2C0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E62F-7E07-B446-9911-5D8BEE4034CC}" type="slidenum">
              <a:rPr lang="it-IT" smtClean="0"/>
              <a:t>14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7DD7693-57F1-1239-2A54-6C35C47E2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253" y="4625607"/>
            <a:ext cx="2615436" cy="110409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B4250F2-79A4-C447-6419-AEBCC5C039D1}"/>
              </a:ext>
            </a:extLst>
          </p:cNvPr>
          <p:cNvSpPr txBox="1"/>
          <p:nvPr/>
        </p:nvSpPr>
        <p:spPr>
          <a:xfrm>
            <a:off x="790019" y="1777706"/>
            <a:ext cx="7841983" cy="332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spcBef>
                <a:spcPts val="900"/>
              </a:spcBef>
              <a:buFont typeface="+mj-lt"/>
              <a:buAutoNum type="arabicPeriod"/>
            </a:pPr>
            <a:r>
              <a:rPr lang="it-IT" sz="1650" dirty="0">
                <a:solidFill>
                  <a:srgbClr val="0F0E54"/>
                </a:solidFill>
                <a:latin typeface="Avenir Book" panose="02000503020000020003" pitchFamily="2" charset="0"/>
              </a:rPr>
              <a:t>Riconoscere la diversità dei contributi e delle carriere nella ricerca in conformità con le esigenze e la natura della ricerca</a:t>
            </a:r>
          </a:p>
          <a:p>
            <a:pPr marL="257175" indent="-257175">
              <a:spcBef>
                <a:spcPts val="900"/>
              </a:spcBef>
              <a:buFont typeface="+mj-lt"/>
              <a:buAutoNum type="arabicPeriod"/>
            </a:pPr>
            <a:r>
              <a:rPr lang="it-IT" sz="1650" dirty="0">
                <a:solidFill>
                  <a:srgbClr val="0F0E54"/>
                </a:solidFill>
                <a:latin typeface="Avenir Book" panose="02000503020000020003" pitchFamily="2" charset="0"/>
              </a:rPr>
              <a:t>Basare la valutazione della ricerca principalmente sulla valutazione qualitativa per la quale la revisione tra pari è centrale, supportata da un uso responsabile di indicatori quantitativi </a:t>
            </a:r>
          </a:p>
          <a:p>
            <a:pPr marL="257175" indent="-257175">
              <a:spcBef>
                <a:spcPts val="900"/>
              </a:spcBef>
              <a:buFont typeface="+mj-lt"/>
              <a:buAutoNum type="arabicPeriod"/>
            </a:pPr>
            <a:r>
              <a:rPr lang="it-IT" sz="1650" dirty="0">
                <a:solidFill>
                  <a:srgbClr val="0F0E54"/>
                </a:solidFill>
                <a:latin typeface="Avenir Book" panose="02000503020000020003" pitchFamily="2" charset="0"/>
              </a:rPr>
              <a:t> Abbandonare gli usi inappropriati nella valutazione della ricerca di metriche basate su riviste e pubblicazioni, in particolare usi inappropriati di Journal Impact </a:t>
            </a:r>
            <a:r>
              <a:rPr lang="it-IT" sz="1650" dirty="0" err="1">
                <a:solidFill>
                  <a:srgbClr val="0F0E54"/>
                </a:solidFill>
                <a:latin typeface="Avenir Book" panose="02000503020000020003" pitchFamily="2" charset="0"/>
              </a:rPr>
              <a:t>Factor</a:t>
            </a:r>
            <a:r>
              <a:rPr lang="it-IT" sz="1650" dirty="0">
                <a:solidFill>
                  <a:srgbClr val="0F0E54"/>
                </a:solidFill>
                <a:latin typeface="Avenir Book" panose="02000503020000020003" pitchFamily="2" charset="0"/>
              </a:rPr>
              <a:t> (JIF) e h-index </a:t>
            </a:r>
          </a:p>
          <a:p>
            <a:pPr marL="257175" indent="-257175">
              <a:spcBef>
                <a:spcPts val="900"/>
              </a:spcBef>
              <a:buFont typeface="+mj-lt"/>
              <a:buAutoNum type="arabicPeriod"/>
            </a:pPr>
            <a:r>
              <a:rPr lang="it-IT" sz="1650" dirty="0">
                <a:solidFill>
                  <a:srgbClr val="0F0E54"/>
                </a:solidFill>
                <a:latin typeface="Avenir Book" panose="02000503020000020003" pitchFamily="2" charset="0"/>
              </a:rPr>
              <a:t> Evitare l'uso delle graduatorie degli organismi di ricerca nella valutazione della ricerca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it-IT" sz="1650" dirty="0">
                <a:solidFill>
                  <a:srgbClr val="0F0E54"/>
                </a:solidFill>
                <a:latin typeface="Avenir Book" panose="02000503020000020003" pitchFamily="2" charset="0"/>
              </a:rPr>
              <a:t>…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F5B926-2C55-4D22-65E0-4839715EC17F}"/>
              </a:ext>
            </a:extLst>
          </p:cNvPr>
          <p:cNvSpPr txBox="1"/>
          <p:nvPr/>
        </p:nvSpPr>
        <p:spPr>
          <a:xfrm>
            <a:off x="844205" y="1431458"/>
            <a:ext cx="5384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0642F6"/>
                </a:solidFill>
                <a:latin typeface="Avenir" panose="02000503020000020003" pitchFamily="2" charset="0"/>
              </a:rPr>
              <a:t>Commitments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FA797B-FFA2-CE70-903C-3C9102E89F88}"/>
              </a:ext>
            </a:extLst>
          </p:cNvPr>
          <p:cNvSpPr txBox="1"/>
          <p:nvPr/>
        </p:nvSpPr>
        <p:spPr>
          <a:xfrm rot="16200000">
            <a:off x="-411153" y="3067391"/>
            <a:ext cx="1555234" cy="323165"/>
          </a:xfrm>
          <a:prstGeom prst="rect">
            <a:avLst/>
          </a:prstGeom>
          <a:noFill/>
          <a:ln>
            <a:solidFill>
              <a:srgbClr val="29238F"/>
            </a:solidFill>
          </a:ln>
        </p:spPr>
        <p:txBody>
          <a:bodyPr wrap="none" rtlCol="0">
            <a:spAutoFit/>
          </a:bodyPr>
          <a:lstStyle/>
          <a:p>
            <a:r>
              <a:rPr lang="it-IT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libera traduzione 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49AE32C-1745-EF35-DA91-1DB21BF0B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688" y="4582834"/>
            <a:ext cx="1774468" cy="1280114"/>
          </a:xfrm>
          <a:prstGeom prst="rect">
            <a:avLst/>
          </a:prstGeom>
          <a:ln>
            <a:solidFill>
              <a:srgbClr val="29238F"/>
            </a:solidFill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1E01838-BBD3-5000-A8B0-2E701D01B35F}"/>
              </a:ext>
            </a:extLst>
          </p:cNvPr>
          <p:cNvSpPr txBox="1"/>
          <p:nvPr/>
        </p:nvSpPr>
        <p:spPr>
          <a:xfrm>
            <a:off x="1759648" y="955174"/>
            <a:ext cx="594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  <a:latin typeface="Avenir" panose="02000503020000020003" pitchFamily="2" charset="0"/>
              </a:rPr>
              <a:t>Agreement</a:t>
            </a:r>
            <a:r>
              <a:rPr lang="it-IT" b="1" dirty="0">
                <a:solidFill>
                  <a:srgbClr val="C00000"/>
                </a:solidFill>
                <a:latin typeface="Avenir" panose="02000503020000020003" pitchFamily="2" charset="0"/>
              </a:rPr>
              <a:t> per la riforma della valutazione della ricerca</a:t>
            </a:r>
          </a:p>
        </p:txBody>
      </p:sp>
    </p:spTree>
    <p:extLst>
      <p:ext uri="{BB962C8B-B14F-4D97-AF65-F5344CB8AC3E}">
        <p14:creationId xmlns:p14="http://schemas.microsoft.com/office/powerpoint/2010/main" val="418032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9F4ADA-FDA8-5945-9641-E0C2AC0872C3}"/>
              </a:ext>
            </a:extLst>
          </p:cNvPr>
          <p:cNvSpPr/>
          <p:nvPr/>
        </p:nvSpPr>
        <p:spPr>
          <a:xfrm>
            <a:off x="0" y="857251"/>
            <a:ext cx="8446412" cy="51434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IT" sz="788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2" name="Google Shape;192;p10" descr="shutterstock-1528544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0753" y="2426675"/>
            <a:ext cx="2913511" cy="1583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236807" y="923664"/>
            <a:ext cx="2800959" cy="5377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ctr" anchorCtr="0">
            <a:normAutofit/>
          </a:bodyPr>
          <a:lstStyle/>
          <a:p>
            <a:pPr>
              <a:buClr>
                <a:srgbClr val="3366FF"/>
              </a:buClr>
              <a:buSzPct val="100000"/>
            </a:pPr>
            <a:r>
              <a:rPr lang="en-US" sz="2100" b="1" dirty="0">
                <a:solidFill>
                  <a:schemeClr val="tx1"/>
                </a:solidFill>
                <a:latin typeface="Avenir Black" panose="02000503020000020003" pitchFamily="2" charset="0"/>
                <a:cs typeface="Calibri" panose="020F0502020204030204" pitchFamily="34" charset="0"/>
              </a:rPr>
              <a:t>Il </a:t>
            </a:r>
            <a:r>
              <a:rPr lang="en-US" sz="2100" b="1" dirty="0" err="1">
                <a:solidFill>
                  <a:schemeClr val="tx1"/>
                </a:solidFill>
                <a:latin typeface="Avenir Black" panose="02000503020000020003" pitchFamily="2" charset="0"/>
                <a:cs typeface="Calibri" panose="020F0502020204030204" pitchFamily="34" charset="0"/>
              </a:rPr>
              <a:t>circolo</a:t>
            </a:r>
            <a:r>
              <a:rPr lang="en-US" sz="2100" b="1" dirty="0">
                <a:solidFill>
                  <a:schemeClr val="tx1"/>
                </a:solidFill>
                <a:latin typeface="Avenir Blac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Avenir Black" panose="02000503020000020003" pitchFamily="2" charset="0"/>
                <a:cs typeface="Calibri" panose="020F0502020204030204" pitchFamily="34" charset="0"/>
              </a:rPr>
              <a:t>vizioso</a:t>
            </a:r>
            <a:r>
              <a:rPr lang="en-US" sz="2100" b="1" dirty="0">
                <a:solidFill>
                  <a:schemeClr val="tx1"/>
                </a:solidFill>
                <a:latin typeface="Avenir Black" panose="02000503020000020003" pitchFamily="2" charset="0"/>
                <a:cs typeface="Calibri" panose="020F0502020204030204" pitchFamily="34" charset="0"/>
              </a:rPr>
              <a:t>, OGGI</a:t>
            </a:r>
            <a:endParaRPr sz="2700" b="1" dirty="0">
              <a:solidFill>
                <a:schemeClr val="tx1"/>
              </a:solidFill>
              <a:latin typeface="Avenir Black" panose="02000503020000020003" pitchFamily="2" charset="0"/>
              <a:cs typeface="Calibri" panose="020F0502020204030204" pitchFamily="34" charset="0"/>
            </a:endParaRPr>
          </a:p>
        </p:txBody>
      </p:sp>
      <p:grpSp>
        <p:nvGrpSpPr>
          <p:cNvPr id="194" name="Google Shape;194;p10"/>
          <p:cNvGrpSpPr/>
          <p:nvPr/>
        </p:nvGrpSpPr>
        <p:grpSpPr>
          <a:xfrm>
            <a:off x="1963648" y="1134654"/>
            <a:ext cx="5548045" cy="4146365"/>
            <a:chOff x="529584" y="-213606"/>
            <a:chExt cx="8427303" cy="7101186"/>
          </a:xfrm>
        </p:grpSpPr>
        <p:sp>
          <p:nvSpPr>
            <p:cNvPr id="195" name="Google Shape;195;p10"/>
            <p:cNvSpPr/>
            <p:nvPr/>
          </p:nvSpPr>
          <p:spPr>
            <a:xfrm>
              <a:off x="1312867" y="-213606"/>
              <a:ext cx="6942520" cy="69425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627" y="4964"/>
                  </a:moveTo>
                  <a:lnTo>
                    <a:pt x="72627" y="4964"/>
                  </a:lnTo>
                  <a:cubicBezTo>
                    <a:pt x="99179" y="11066"/>
                    <a:pt x="117581" y="35288"/>
                    <a:pt x="116361" y="62529"/>
                  </a:cubicBezTo>
                  <a:cubicBezTo>
                    <a:pt x="115141" y="89769"/>
                    <a:pt x="94647" y="112246"/>
                    <a:pt x="67656" y="115946"/>
                  </a:cubicBezTo>
                  <a:cubicBezTo>
                    <a:pt x="40665" y="119647"/>
                    <a:pt x="14887" y="103514"/>
                    <a:pt x="6394" y="77605"/>
                  </a:cubicBezTo>
                  <a:cubicBezTo>
                    <a:pt x="-2100" y="51696"/>
                    <a:pt x="9118" y="23414"/>
                    <a:pt x="33052" y="10389"/>
                  </a:cubicBezTo>
                  <a:lnTo>
                    <a:pt x="31661" y="7155"/>
                  </a:lnTo>
                  <a:lnTo>
                    <a:pt x="38989" y="11153"/>
                  </a:lnTo>
                  <a:lnTo>
                    <a:pt x="37055" y="19695"/>
                  </a:lnTo>
                  <a:lnTo>
                    <a:pt x="35665" y="16464"/>
                  </a:lnTo>
                  <a:lnTo>
                    <a:pt x="35665" y="16464"/>
                  </a:lnTo>
                  <a:cubicBezTo>
                    <a:pt x="14758" y="28218"/>
                    <a:pt x="5176" y="53249"/>
                    <a:pt x="12866" y="76015"/>
                  </a:cubicBezTo>
                  <a:cubicBezTo>
                    <a:pt x="20557" y="98782"/>
                    <a:pt x="43337" y="112816"/>
                    <a:pt x="67062" y="109405"/>
                  </a:cubicBezTo>
                  <a:cubicBezTo>
                    <a:pt x="90787" y="105994"/>
                    <a:pt x="108718" y="86107"/>
                    <a:pt x="109722" y="62090"/>
                  </a:cubicBezTo>
                  <a:cubicBezTo>
                    <a:pt x="110725" y="38073"/>
                    <a:pt x="94517" y="16751"/>
                    <a:pt x="71159" y="11361"/>
                  </a:cubicBezTo>
                  <a:close/>
                </a:path>
              </a:pathLst>
            </a:custGeom>
            <a:solidFill>
              <a:srgbClr val="CACDD8"/>
            </a:solidFill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342900"/>
              <a:endParaRPr sz="7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3684105" y="-168136"/>
              <a:ext cx="2200043" cy="110002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342900"/>
              <a:endParaRPr sz="7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Google Shape;197;p10"/>
            <p:cNvSpPr txBox="1"/>
            <p:nvPr/>
          </p:nvSpPr>
          <p:spPr>
            <a:xfrm>
              <a:off x="3737804" y="-114437"/>
              <a:ext cx="2092645" cy="992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algn="ctr" defTabSz="342900">
                <a:lnSpc>
                  <a:spcPct val="90000"/>
                </a:lnSpc>
                <a:buClr>
                  <a:prstClr val="black"/>
                </a:buClr>
                <a:buSzPts val="2400"/>
              </a:pP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VQR, ASN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basate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su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IF</a:t>
              </a:r>
              <a:r>
                <a:rPr lang="en-US" sz="1050" baseline="-2500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y,5 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e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Cit</a:t>
              </a:r>
              <a:endParaRPr sz="1050" dirty="0">
                <a:solidFill>
                  <a:prstClr val="black"/>
                </a:solidFill>
                <a:latin typeface="Avenir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5862903" y="838045"/>
              <a:ext cx="2471770" cy="131702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342900"/>
              <a:endParaRPr sz="7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Google Shape;199;p10"/>
            <p:cNvSpPr txBox="1"/>
            <p:nvPr/>
          </p:nvSpPr>
          <p:spPr>
            <a:xfrm>
              <a:off x="5927195" y="902337"/>
              <a:ext cx="2343186" cy="1188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algn="ctr" defTabSz="342900">
                <a:lnSpc>
                  <a:spcPct val="90000"/>
                </a:lnSpc>
                <a:buClr>
                  <a:prstClr val="black"/>
                </a:buClr>
                <a:buSzPts val="2400"/>
              </a:pP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Autore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pubblica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su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oligopoli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con alto IF</a:t>
              </a:r>
              <a:endParaRPr sz="1050" dirty="0">
                <a:solidFill>
                  <a:prstClr val="black"/>
                </a:solidFill>
                <a:latin typeface="Avenir" panose="02000503020000020003" pitchFamily="2" charset="0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6425518" y="3257653"/>
              <a:ext cx="2531369" cy="143171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342900"/>
              <a:endParaRPr sz="7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Google Shape;201;p10"/>
            <p:cNvSpPr txBox="1"/>
            <p:nvPr/>
          </p:nvSpPr>
          <p:spPr>
            <a:xfrm>
              <a:off x="6425518" y="3355247"/>
              <a:ext cx="2391589" cy="12919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algn="ctr" defTabSz="342900">
                <a:lnSpc>
                  <a:spcPct val="90000"/>
                </a:lnSpc>
                <a:buClr>
                  <a:prstClr val="black"/>
                </a:buClr>
                <a:buSzPts val="2400"/>
              </a:pP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Peer review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svolta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da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scienziati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non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retribuiti</a:t>
              </a:r>
              <a:endParaRPr sz="1050" dirty="0">
                <a:solidFill>
                  <a:prstClr val="black"/>
                </a:solidFill>
                <a:latin typeface="Avenir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5091787" y="5119247"/>
              <a:ext cx="2276348" cy="16204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342900"/>
              <a:endParaRPr sz="7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Google Shape;203;p10"/>
            <p:cNvSpPr txBox="1"/>
            <p:nvPr/>
          </p:nvSpPr>
          <p:spPr>
            <a:xfrm>
              <a:off x="5091787" y="5206194"/>
              <a:ext cx="2189399" cy="1522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005" tIns="60005" rIns="60005" bIns="60005" anchor="ctr" anchorCtr="0">
              <a:noAutofit/>
            </a:bodyPr>
            <a:lstStyle/>
            <a:p>
              <a:pPr algn="ctr" defTabSz="342900">
                <a:lnSpc>
                  <a:spcPct val="90000"/>
                </a:lnSpc>
                <a:buClr>
                  <a:prstClr val="black"/>
                </a:buClr>
                <a:buSzPts val="2800"/>
              </a:pP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Minimi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costi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di editing (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fanno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tutto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gli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autori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)</a:t>
              </a:r>
              <a:endParaRPr sz="1050" dirty="0">
                <a:solidFill>
                  <a:prstClr val="black"/>
                </a:solidFill>
                <a:latin typeface="Avenir" panose="02000503020000020003" pitchFamily="2" charset="0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161135" y="5132045"/>
              <a:ext cx="2676902" cy="175553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342900"/>
              <a:endParaRPr sz="7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Google Shape;205;p10"/>
            <p:cNvSpPr txBox="1"/>
            <p:nvPr/>
          </p:nvSpPr>
          <p:spPr>
            <a:xfrm>
              <a:off x="2246833" y="5217743"/>
              <a:ext cx="2505506" cy="1584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138" tIns="47138" rIns="47138" bIns="47138" anchor="ctr" anchorCtr="0">
              <a:noAutofit/>
            </a:bodyPr>
            <a:lstStyle/>
            <a:p>
              <a:pPr algn="ctr" defTabSz="342900">
                <a:lnSpc>
                  <a:spcPct val="90000"/>
                </a:lnSpc>
                <a:buClr>
                  <a:prstClr val="black"/>
                </a:buClr>
                <a:buSzPts val="2200"/>
              </a:pP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ANVUR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utilizza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solo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riviste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in database  a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pagamento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WOS e SCOPUS. Non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esiste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una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rete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nazionale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di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archivi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della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ricerca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.</a:t>
              </a:r>
              <a:endParaRPr sz="1050" dirty="0">
                <a:solidFill>
                  <a:prstClr val="black"/>
                </a:solidFill>
                <a:latin typeface="Avenir" panose="02000503020000020003" pitchFamily="2" charset="0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529584" y="3163547"/>
              <a:ext cx="2736413" cy="167535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342900"/>
              <a:endParaRPr sz="7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Google Shape;207;p10"/>
            <p:cNvSpPr txBox="1"/>
            <p:nvPr/>
          </p:nvSpPr>
          <p:spPr>
            <a:xfrm>
              <a:off x="611368" y="3245331"/>
              <a:ext cx="2572845" cy="1511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algn="ctr" defTabSz="342900">
                <a:lnSpc>
                  <a:spcPct val="90000"/>
                </a:lnSpc>
                <a:buClr>
                  <a:prstClr val="black"/>
                </a:buClr>
                <a:buSzPts val="2400"/>
              </a:pP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impossibile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che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una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nuova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rivista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aumenti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il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suo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IF prima di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alcuni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anni</a:t>
              </a:r>
              <a:endParaRPr sz="1050" dirty="0">
                <a:solidFill>
                  <a:prstClr val="black"/>
                </a:solidFill>
                <a:latin typeface="Avenir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973419" y="586104"/>
              <a:ext cx="2636510" cy="185172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3377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27" tIns="51427" rIns="51427" bIns="51427" anchor="ctr" anchorCtr="0">
              <a:noAutofit/>
            </a:bodyPr>
            <a:lstStyle/>
            <a:p>
              <a:pPr defTabSz="342900"/>
              <a:endParaRPr sz="7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1052959" y="824901"/>
              <a:ext cx="2477430" cy="1470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863" tIns="42863" rIns="42863" bIns="42863" anchor="ctr" anchorCtr="0">
              <a:noAutofit/>
            </a:bodyPr>
            <a:lstStyle/>
            <a:p>
              <a:pPr algn="ctr" defTabSz="342900">
                <a:lnSpc>
                  <a:spcPct val="90000"/>
                </a:lnSpc>
                <a:buClr>
                  <a:prstClr val="black"/>
                </a:buClr>
                <a:buSzPts val="2000"/>
              </a:pP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Legge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sul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diritto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d’autore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non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permette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diffusione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 libera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cs typeface="Calibri"/>
                  <a:sym typeface="Calibri"/>
                </a:rPr>
                <a:t>della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cs typeface="Calibri"/>
                  <a:sym typeface="Calibri"/>
                </a:rPr>
                <a:t> </a:t>
              </a:r>
              <a:r>
                <a:rPr lang="en-US" sz="1050" dirty="0" err="1">
                  <a:solidFill>
                    <a:prstClr val="black"/>
                  </a:solidFill>
                  <a:latin typeface="Avenir" panose="02000503020000020003" pitchFamily="2" charset="0"/>
                  <a:cs typeface="Calibri"/>
                  <a:sym typeface="Calibri"/>
                </a:rPr>
                <a:t>versione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cs typeface="Calibri"/>
                  <a:sym typeface="Calibri"/>
                </a:rPr>
                <a:t> post-peer review (AAM</a:t>
              </a:r>
              <a:r>
                <a:rPr lang="en-US" sz="1050" dirty="0">
                  <a:solidFill>
                    <a:prstClr val="black"/>
                  </a:solidFill>
                  <a:latin typeface="Avenir" panose="02000503020000020003" pitchFamily="2" charset="0"/>
                  <a:ea typeface="Calibri"/>
                  <a:cs typeface="Calibri"/>
                  <a:sym typeface="Calibri"/>
                </a:rPr>
                <a:t>)</a:t>
              </a:r>
              <a:endParaRPr sz="1350" dirty="0">
                <a:solidFill>
                  <a:prstClr val="black"/>
                </a:solidFill>
                <a:latin typeface="Avenir" panose="02000503020000020003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0B307A-8D6E-2E43-8856-131C94D46F8E}"/>
              </a:ext>
            </a:extLst>
          </p:cNvPr>
          <p:cNvSpPr txBox="1"/>
          <p:nvPr/>
        </p:nvSpPr>
        <p:spPr>
          <a:xfrm>
            <a:off x="909881" y="4423293"/>
            <a:ext cx="249441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IT" sz="1050" dirty="0">
                <a:solidFill>
                  <a:schemeClr val="bg1"/>
                </a:solidFill>
                <a:latin typeface="Avenir" panose="02000503020000020003" pitchFamily="2" charset="0"/>
                <a:cs typeface="Calibri" panose="020F0502020204030204" pitchFamily="34" charset="0"/>
              </a:rPr>
              <a:t>Abilitazione Scientifica Nazionale</a:t>
            </a:r>
          </a:p>
          <a:p>
            <a:pPr defTabSz="342900"/>
            <a:r>
              <a:rPr lang="en-IT" sz="1050" dirty="0">
                <a:solidFill>
                  <a:schemeClr val="bg1"/>
                </a:solidFill>
                <a:latin typeface="Avenir" panose="02000503020000020003" pitchFamily="2" charset="0"/>
                <a:cs typeface="Calibri" panose="020F0502020204030204" pitchFamily="34" charset="0"/>
              </a:rPr>
              <a:t>Valutazione della Qualità della Ricerca</a:t>
            </a:r>
          </a:p>
          <a:p>
            <a:pPr defTabSz="342900"/>
            <a:r>
              <a:rPr lang="en-IT" sz="1050" dirty="0">
                <a:solidFill>
                  <a:schemeClr val="bg1"/>
                </a:solidFill>
                <a:latin typeface="Avenir" panose="02000503020000020003" pitchFamily="2" charset="0"/>
                <a:cs typeface="Calibri" panose="020F0502020204030204" pitchFamily="34" charset="0"/>
              </a:rPr>
              <a:t>Impact Factor</a:t>
            </a:r>
          </a:p>
          <a:p>
            <a:pPr defTabSz="342900"/>
            <a:r>
              <a:rPr lang="en-IT" sz="1050" dirty="0">
                <a:solidFill>
                  <a:schemeClr val="bg1"/>
                </a:solidFill>
                <a:latin typeface="Avenir" panose="02000503020000020003" pitchFamily="2" charset="0"/>
                <a:cs typeface="Calibri" panose="020F0502020204030204" pitchFamily="34" charset="0"/>
              </a:rPr>
              <a:t>Web Of Science database (Clarivate)</a:t>
            </a:r>
          </a:p>
          <a:p>
            <a:pPr defTabSz="342900"/>
            <a:r>
              <a:rPr lang="en-IT" sz="1050" dirty="0">
                <a:solidFill>
                  <a:schemeClr val="bg1"/>
                </a:solidFill>
                <a:latin typeface="Avenir" panose="02000503020000020003" pitchFamily="2" charset="0"/>
                <a:cs typeface="Calibri" panose="020F0502020204030204" pitchFamily="34" charset="0"/>
              </a:rPr>
              <a:t>SCOPUS database (Elsevier)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7C4F8-A3C8-514F-91A8-AD2D6C7436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342900"/>
            <a:fld id="{00000000-1234-1234-1234-123412341234}" type="slidenum">
              <a:rPr lang="en-US">
                <a:latin typeface="Calibri"/>
              </a:rPr>
              <a:pPr defTabSz="342900"/>
              <a:t>15</a:t>
            </a:fld>
            <a:endParaRPr lang="en-US">
              <a:latin typeface="Calibri"/>
            </a:endParaRP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B8C3F16B-FCBC-6D49-8423-C9194DAEB654}"/>
              </a:ext>
            </a:extLst>
          </p:cNvPr>
          <p:cNvSpPr/>
          <p:nvPr/>
        </p:nvSpPr>
        <p:spPr>
          <a:xfrm>
            <a:off x="1165933" y="1411524"/>
            <a:ext cx="1053218" cy="10882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1050" dirty="0">
                <a:solidFill>
                  <a:prstClr val="white"/>
                </a:solidFill>
                <a:latin typeface="Calibri"/>
              </a:rPr>
              <a:t>O</a:t>
            </a:r>
            <a:r>
              <a:rPr lang="en-IT" sz="1050">
                <a:solidFill>
                  <a:prstClr val="white"/>
                </a:solidFill>
                <a:latin typeface="Calibri"/>
              </a:rPr>
              <a:t>pendata/ </a:t>
            </a:r>
            <a:r>
              <a:rPr lang="en-IT" sz="1050" dirty="0">
                <a:solidFill>
                  <a:prstClr val="white"/>
                </a:solidFill>
                <a:latin typeface="Calibri"/>
              </a:rPr>
              <a:t>FAIR/ etc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3CB972E-D07D-B1D3-A9E3-C17F21D0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19754" y="3108100"/>
            <a:ext cx="3245720" cy="274323"/>
          </a:xfrm>
        </p:spPr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4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30EF-C4D1-36C5-9A2A-9B2796F0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57577"/>
            <a:ext cx="7620000" cy="1143000"/>
          </a:xfrm>
        </p:spPr>
        <p:txBody>
          <a:bodyPr/>
          <a:lstStyle/>
          <a:p>
            <a:r>
              <a:rPr lang="en-IT" dirty="0"/>
              <a:t>2. Archivio e Disciplinare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80B9A-0AD4-9E78-3FEA-D9DEB5FC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82DF2-D73B-2066-823A-37165C16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3873-B499-2A0E-E81E-BBC3BF68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Strumenti per l’OS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06A7-E885-445D-D7BD-FD1BB1A57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T" sz="4000" dirty="0"/>
              <a:t>Archivio istituzionale</a:t>
            </a:r>
          </a:p>
          <a:p>
            <a:pPr lvl="1"/>
            <a:r>
              <a:rPr lang="en-GB" sz="3800" dirty="0"/>
              <a:t>P</a:t>
            </a:r>
            <a:r>
              <a:rPr lang="en-IT" sz="3800" dirty="0"/>
              <a:t>er pubblicazioni, letteratura grigia, dati, etc</a:t>
            </a:r>
          </a:p>
          <a:p>
            <a:pPr lvl="1"/>
            <a:r>
              <a:rPr lang="en-IT" sz="3800" dirty="0"/>
              <a:t>Findable, Accessible*, Interoperable, Reusable </a:t>
            </a:r>
            <a:r>
              <a:rPr lang="en-IT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(Ref: go-fair.org)</a:t>
            </a:r>
          </a:p>
          <a:p>
            <a:pPr lvl="1"/>
            <a:r>
              <a:rPr lang="en-IT" sz="3800" dirty="0"/>
              <a:t>Tecnologie di conservazione e riutilizzo dei prodotti</a:t>
            </a:r>
          </a:p>
          <a:p>
            <a:r>
              <a:rPr lang="en-IT" sz="4000" dirty="0"/>
              <a:t>Disciplinare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5FAA6-E791-7783-D5CD-8D33EEDD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BF901-A776-40B1-49AD-9138455E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EAAAB-96B8-8B29-996D-D8186322835C}"/>
              </a:ext>
            </a:extLst>
          </p:cNvPr>
          <p:cNvSpPr txBox="1"/>
          <p:nvPr/>
        </p:nvSpPr>
        <p:spPr>
          <a:xfrm>
            <a:off x="636998" y="6232205"/>
            <a:ext cx="603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*nel senso di “aperto quando possibile, chiuso se necessario”</a:t>
            </a:r>
          </a:p>
        </p:txBody>
      </p:sp>
    </p:spTree>
    <p:extLst>
      <p:ext uri="{BB962C8B-B14F-4D97-AF65-F5344CB8AC3E}">
        <p14:creationId xmlns:p14="http://schemas.microsoft.com/office/powerpoint/2010/main" val="152394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392872"/>
            <a:ext cx="8269356" cy="1143000"/>
          </a:xfrm>
        </p:spPr>
        <p:txBody>
          <a:bodyPr/>
          <a:lstStyle/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openaccessrepository.it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(OAR)</a:t>
            </a:r>
            <a:br>
              <a:rPr lang="en-US" dirty="0"/>
            </a:br>
            <a:r>
              <a:rPr lang="en-US" sz="3200" b="1" dirty="0">
                <a:solidFill>
                  <a:srgbClr val="FF0000"/>
                </a:solidFill>
              </a:rPr>
              <a:t>Try it, free DOI when depositing your content</a:t>
            </a:r>
            <a:br>
              <a:rPr lang="en-US" sz="4800" dirty="0"/>
            </a:br>
            <a:r>
              <a:rPr lang="en-US" sz="2400" b="1" dirty="0"/>
              <a:t>Curated by Frascati Lab library, </a:t>
            </a:r>
            <a:r>
              <a:rPr lang="en-US" sz="2400" b="1" strike="sngStrike" dirty="0"/>
              <a:t>maintained by INFN Catania</a:t>
            </a:r>
            <a:endParaRPr lang="en-US" b="1" strike="sngStrike" dirty="0"/>
          </a:p>
        </p:txBody>
      </p:sp>
      <p:pic>
        <p:nvPicPr>
          <p:cNvPr id="6" name="Content Placeholder 5" descr="oa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2701"/>
          <a:stretch>
            <a:fillRect/>
          </a:stretch>
        </p:blipFill>
        <p:spPr>
          <a:xfrm>
            <a:off x="416104" y="1970067"/>
            <a:ext cx="7620000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79DB4-8E94-7A40-8D6D-E4833F4BCC4E}"/>
              </a:ext>
            </a:extLst>
          </p:cNvPr>
          <p:cNvSpPr txBox="1"/>
          <p:nvPr/>
        </p:nvSpPr>
        <p:spPr>
          <a:xfrm rot="1506924">
            <a:off x="5571028" y="3066802"/>
            <a:ext cx="20113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FF00"/>
                </a:solidFill>
              </a:rPr>
              <a:t>F.A.I.R. COMPLIANT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DC37E-3988-0A46-B41F-C13A402FBA3A}"/>
              </a:ext>
            </a:extLst>
          </p:cNvPr>
          <p:cNvSpPr txBox="1"/>
          <p:nvPr/>
        </p:nvSpPr>
        <p:spPr>
          <a:xfrm rot="1506924">
            <a:off x="3168784" y="3605108"/>
            <a:ext cx="33699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T" dirty="0">
                <a:solidFill>
                  <a:srgbClr val="FFFF00"/>
                </a:solidFill>
              </a:rPr>
              <a:t>USER-FRIENDLY SINGLE DEPOSIT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4DA4F-C15D-3A49-8D8A-F268DF0620AD}"/>
              </a:ext>
            </a:extLst>
          </p:cNvPr>
          <p:cNvSpPr txBox="1"/>
          <p:nvPr/>
        </p:nvSpPr>
        <p:spPr>
          <a:xfrm rot="1506924">
            <a:off x="1590056" y="4361632"/>
            <a:ext cx="478906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[Open | Embargoed | Restricted | Closed] Access</a:t>
            </a:r>
            <a:endParaRPr lang="en-IT" dirty="0">
              <a:solidFill>
                <a:srgbClr val="FFFF00"/>
              </a:solidFill>
            </a:endParaRPr>
          </a:p>
        </p:txBody>
      </p:sp>
      <p:sp>
        <p:nvSpPr>
          <p:cNvPr id="9" name="Google Shape;684;p49">
            <a:extLst>
              <a:ext uri="{FF2B5EF4-FFF2-40B4-BE49-F238E27FC236}">
                <a16:creationId xmlns:a16="http://schemas.microsoft.com/office/drawing/2014/main" id="{5E9C60E9-A6DF-8E41-98F0-AA83F4337BA2}"/>
              </a:ext>
            </a:extLst>
          </p:cNvPr>
          <p:cNvSpPr txBox="1"/>
          <p:nvPr/>
        </p:nvSpPr>
        <p:spPr>
          <a:xfrm rot="1559983">
            <a:off x="3861914" y="3426888"/>
            <a:ext cx="41587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INVENIO+ZENODO (opensource) based</a:t>
            </a:r>
            <a:endParaRPr dirty="0"/>
          </a:p>
        </p:txBody>
      </p:sp>
      <p:sp>
        <p:nvSpPr>
          <p:cNvPr id="10" name="Google Shape;684;p49">
            <a:extLst>
              <a:ext uri="{FF2B5EF4-FFF2-40B4-BE49-F238E27FC236}">
                <a16:creationId xmlns:a16="http://schemas.microsoft.com/office/drawing/2014/main" id="{A173816B-47DD-DC4C-8621-3E18B9119B60}"/>
              </a:ext>
            </a:extLst>
          </p:cNvPr>
          <p:cNvSpPr txBox="1"/>
          <p:nvPr/>
        </p:nvSpPr>
        <p:spPr>
          <a:xfrm rot="1559983">
            <a:off x="2146709" y="3972126"/>
            <a:ext cx="415878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Data Preservation | Virtual Machine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FC135-C79D-DFF2-692C-E94A7233FD55}"/>
              </a:ext>
            </a:extLst>
          </p:cNvPr>
          <p:cNvSpPr txBox="1"/>
          <p:nvPr/>
        </p:nvSpPr>
        <p:spPr>
          <a:xfrm rot="1005502">
            <a:off x="7759066" y="135120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/>
              <a:t>CNAF</a:t>
            </a:r>
          </a:p>
        </p:txBody>
      </p:sp>
      <p:sp>
        <p:nvSpPr>
          <p:cNvPr id="12" name="Google Shape;684;p49">
            <a:extLst>
              <a:ext uri="{FF2B5EF4-FFF2-40B4-BE49-F238E27FC236}">
                <a16:creationId xmlns:a16="http://schemas.microsoft.com/office/drawing/2014/main" id="{0547ACF7-6B42-ED0B-525C-795FC473734A}"/>
              </a:ext>
            </a:extLst>
          </p:cNvPr>
          <p:cNvSpPr txBox="1"/>
          <p:nvPr/>
        </p:nvSpPr>
        <p:spPr>
          <a:xfrm rot="1559983">
            <a:off x="-409587" y="5028049"/>
            <a:ext cx="73807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Interoperabile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– non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sostituisce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necessariamente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tutti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archivi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esistenti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2374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813017"/>
          </a:xfrm>
        </p:spPr>
        <p:txBody>
          <a:bodyPr/>
          <a:lstStyle/>
          <a:p>
            <a:r>
              <a:rPr lang="en-GB" sz="4000" dirty="0" err="1"/>
              <a:t>Archivio</a:t>
            </a:r>
            <a:r>
              <a:rPr lang="en-GB" sz="4000" dirty="0"/>
              <a:t>: I</a:t>
            </a:r>
            <a:r>
              <a:rPr lang="en-IT" sz="4000" dirty="0"/>
              <a:t>potesi progettuali (I)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6FB5FF-475C-BD32-060D-BF3FFDC4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65" y="1497458"/>
            <a:ext cx="8341223" cy="48006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IT" dirty="0"/>
              <a:t>Prima proposta nel 2019 DOI: </a:t>
            </a:r>
            <a:r>
              <a:rPr lang="en-GB" sz="1800" dirty="0">
                <a:solidFill>
                  <a:srgbClr val="666666"/>
                </a:solidFill>
                <a:effectLst/>
                <a:latin typeface="ArialMT"/>
              </a:rPr>
              <a:t>10.15161/</a:t>
            </a:r>
            <a:r>
              <a:rPr lang="en-GB" sz="1800" dirty="0" err="1">
                <a:solidFill>
                  <a:srgbClr val="666666"/>
                </a:solidFill>
                <a:effectLst/>
                <a:latin typeface="ArialMT"/>
              </a:rPr>
              <a:t>oar.it</a:t>
            </a:r>
            <a:r>
              <a:rPr lang="en-GB" sz="1800" dirty="0">
                <a:solidFill>
                  <a:srgbClr val="666666"/>
                </a:solidFill>
                <a:effectLst/>
                <a:latin typeface="ArialMT"/>
              </a:rPr>
              <a:t>/77118 </a:t>
            </a:r>
            <a:endParaRPr lang="en-IT" dirty="0"/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Tecnologia opensource INVENIO-ZENODO (CERN)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Principi FAIR (go-fair.org)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Accesso Aperto/Embargo/Ristretto/Chiuso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Deposito singolo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Interoperabile con eventuali archivi esistenti da mantenere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Rilascia DOI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Ideato e realizzato a INFN Catania, in corso migrazione al CNAF</a:t>
            </a:r>
          </a:p>
          <a:p>
            <a:pPr marL="571500" indent="-457200">
              <a:buFont typeface="+mj-lt"/>
              <a:buAutoNum type="arabicPeriod"/>
            </a:pPr>
            <a:r>
              <a:rPr lang="en-IT" dirty="0"/>
              <a:t>Personale dedicato</a:t>
            </a:r>
          </a:p>
          <a:p>
            <a:pPr lvl="1"/>
            <a:r>
              <a:rPr lang="en-IT" dirty="0"/>
              <a:t>Curatore – Frascati</a:t>
            </a:r>
          </a:p>
          <a:p>
            <a:pPr lvl="1"/>
            <a:r>
              <a:rPr lang="en-IT" dirty="0"/>
              <a:t>Informatico – già Catania, ora CNAF</a:t>
            </a:r>
          </a:p>
        </p:txBody>
      </p:sp>
    </p:spTree>
    <p:extLst>
      <p:ext uri="{BB962C8B-B14F-4D97-AF65-F5344CB8AC3E}">
        <p14:creationId xmlns:p14="http://schemas.microsoft.com/office/powerpoint/2010/main" val="357807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20EC-A560-BF07-D5F8-699FFAE0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58"/>
            <a:ext cx="7620000" cy="1143000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IT" dirty="0"/>
              <a:t>irettori (30min)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5EA74-9A9D-A2E9-D2B3-E4D3C7947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0426"/>
            <a:ext cx="7620000" cy="5919516"/>
          </a:xfrm>
        </p:spPr>
        <p:txBody>
          <a:bodyPr>
            <a:normAutofit fontScale="62500" lnSpcReduction="20000"/>
          </a:bodyPr>
          <a:lstStyle/>
          <a:p>
            <a:r>
              <a:rPr lang="en-IT" dirty="0"/>
              <a:t>Intro, il webinar sara’ripetuto on demand, in corso CSNk, CCR, corso nazionale tutto personale 1</a:t>
            </a:r>
          </a:p>
          <a:p>
            <a:r>
              <a:rPr lang="en-IT" dirty="0"/>
              <a:t>Motivazione archivio e disciplinare 2</a:t>
            </a:r>
          </a:p>
          <a:p>
            <a:r>
              <a:rPr lang="en-IT" dirty="0"/>
              <a:t>Contesto</a:t>
            </a:r>
          </a:p>
          <a:p>
            <a:pPr lvl="1"/>
            <a:r>
              <a:rPr lang="en-GB" dirty="0" err="1"/>
              <a:t>Insostenibilita</a:t>
            </a:r>
            <a:r>
              <a:rPr lang="en-GB" dirty="0"/>
              <a:t>’ </a:t>
            </a:r>
            <a:r>
              <a:rPr lang="en-GB" dirty="0" err="1"/>
              <a:t>abbonamenti</a:t>
            </a:r>
            <a:r>
              <a:rPr lang="en-GB" dirty="0"/>
              <a:t> 1</a:t>
            </a:r>
          </a:p>
          <a:p>
            <a:pPr lvl="1"/>
            <a:r>
              <a:rPr lang="en-GB" dirty="0" err="1"/>
              <a:t>Oligopolio</a:t>
            </a:r>
            <a:r>
              <a:rPr lang="en-GB" dirty="0"/>
              <a:t> 1</a:t>
            </a:r>
          </a:p>
          <a:p>
            <a:pPr lvl="1"/>
            <a:r>
              <a:rPr lang="en-GB" dirty="0"/>
              <a:t>APC come passaggio a </a:t>
            </a:r>
            <a:r>
              <a:rPr lang="en-GB" dirty="0" err="1"/>
              <a:t>mercato</a:t>
            </a:r>
            <a:r>
              <a:rPr lang="en-GB" dirty="0"/>
              <a:t> </a:t>
            </a:r>
            <a:r>
              <a:rPr lang="en-GB" dirty="0" err="1"/>
              <a:t>piu’elastic</a:t>
            </a:r>
            <a:r>
              <a:rPr lang="en-IT" dirty="0"/>
              <a:t>o 1</a:t>
            </a:r>
          </a:p>
          <a:p>
            <a:pPr lvl="1"/>
            <a:r>
              <a:rPr lang="en-IT" dirty="0"/>
              <a:t>APC non scendono, green e diamond luci e ombre 3</a:t>
            </a:r>
          </a:p>
          <a:p>
            <a:pPr lvl="1"/>
            <a:r>
              <a:rPr lang="en-IT" dirty="0"/>
              <a:t>M</a:t>
            </a:r>
            <a:r>
              <a:rPr lang="en-GB" dirty="0"/>
              <a:t>o</a:t>
            </a:r>
            <a:r>
              <a:rPr lang="en-IT" dirty="0"/>
              <a:t>vimento Open Data, Data Preservation, esigenza DMP 2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onnessione valutazione e circolo vizioso ? 1 </a:t>
            </a:r>
            <a:endParaRPr lang="en-GB" dirty="0"/>
          </a:p>
          <a:p>
            <a:pPr lvl="1"/>
            <a:r>
              <a:rPr lang="en-GB" dirty="0"/>
              <a:t>PNSA e COARA 2</a:t>
            </a:r>
          </a:p>
          <a:p>
            <a:r>
              <a:rPr lang="en-GB" dirty="0" err="1"/>
              <a:t>Archivio</a:t>
            </a:r>
            <a:r>
              <a:rPr lang="en-GB" dirty="0"/>
              <a:t> 2</a:t>
            </a:r>
          </a:p>
          <a:p>
            <a:r>
              <a:rPr lang="en-GB" dirty="0" err="1"/>
              <a:t>Disciplinare</a:t>
            </a:r>
            <a:r>
              <a:rPr lang="en-GB" dirty="0"/>
              <a:t> - </a:t>
            </a:r>
            <a:r>
              <a:rPr lang="en-GB" dirty="0" err="1"/>
              <a:t>una</a:t>
            </a:r>
            <a:r>
              <a:rPr lang="en-GB" dirty="0"/>
              <a:t> slide per </a:t>
            </a:r>
            <a:r>
              <a:rPr lang="en-GB" dirty="0" err="1"/>
              <a:t>articolo</a:t>
            </a:r>
            <a:r>
              <a:rPr lang="en-GB" dirty="0"/>
              <a:t> (</a:t>
            </a:r>
            <a:r>
              <a:rPr lang="en-GB" dirty="0" err="1"/>
              <a:t>tranne</a:t>
            </a:r>
            <a:r>
              <a:rPr lang="en-GB" dirty="0"/>
              <a:t> </a:t>
            </a:r>
            <a:r>
              <a:rPr lang="en-GB" dirty="0" err="1"/>
              <a:t>quelli</a:t>
            </a:r>
            <a:r>
              <a:rPr lang="en-GB" dirty="0"/>
              <a:t> </a:t>
            </a:r>
            <a:r>
              <a:rPr lang="en-GB" dirty="0" err="1"/>
              <a:t>introduttivi</a:t>
            </a:r>
            <a:r>
              <a:rPr lang="en-GB" dirty="0"/>
              <a:t> e </a:t>
            </a:r>
            <a:r>
              <a:rPr lang="en-GB" dirty="0" err="1"/>
              <a:t>quelli</a:t>
            </a:r>
            <a:r>
              <a:rPr lang="en-GB" dirty="0"/>
              <a:t> </a:t>
            </a:r>
            <a:r>
              <a:rPr lang="en-GB" dirty="0" err="1"/>
              <a:t>tecnici</a:t>
            </a:r>
            <a:r>
              <a:rPr lang="en-GB" dirty="0"/>
              <a:t>) ? 5 </a:t>
            </a:r>
            <a:r>
              <a:rPr lang="en-GB" dirty="0" err="1"/>
              <a:t>flusso</a:t>
            </a:r>
            <a:r>
              <a:rPr lang="en-GB" dirty="0"/>
              <a:t> di </a:t>
            </a:r>
            <a:r>
              <a:rPr lang="en-GB" dirty="0" err="1"/>
              <a:t>approvazione</a:t>
            </a:r>
            <a:endParaRPr lang="en-GB" dirty="0"/>
          </a:p>
          <a:p>
            <a:r>
              <a:rPr lang="en-GB" dirty="0" err="1"/>
              <a:t>Conclusioni</a:t>
            </a:r>
            <a:r>
              <a:rPr lang="en-GB" dirty="0"/>
              <a:t> operative per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Direttori</a:t>
            </a:r>
            <a:r>
              <a:rPr lang="en-GB" dirty="0"/>
              <a:t> 3</a:t>
            </a:r>
          </a:p>
          <a:p>
            <a:pPr lvl="1"/>
            <a:r>
              <a:rPr lang="en-GB" dirty="0"/>
              <a:t>AIUTO NELLA SCELTA PAGINA CONSIGLI</a:t>
            </a:r>
          </a:p>
          <a:p>
            <a:pPr lvl="1"/>
            <a:r>
              <a:rPr lang="en-GB" dirty="0"/>
              <a:t>SIAMO SEMPRE STATI SCHERMATI MA ORA GLI AUTORI DEVONO PRENDERE COSCIENZA</a:t>
            </a:r>
          </a:p>
          <a:p>
            <a:pPr lvl="1"/>
            <a:r>
              <a:rPr lang="en-GB" dirty="0"/>
              <a:t>Il </a:t>
            </a:r>
            <a:r>
              <a:rPr lang="en-GB" dirty="0" err="1"/>
              <a:t>carico</a:t>
            </a:r>
            <a:r>
              <a:rPr lang="en-GB" dirty="0"/>
              <a:t> sui </a:t>
            </a:r>
            <a:r>
              <a:rPr lang="en-GB" dirty="0" err="1"/>
              <a:t>direttori</a:t>
            </a:r>
            <a:r>
              <a:rPr lang="en-GB" dirty="0"/>
              <a:t> non </a:t>
            </a:r>
            <a:r>
              <a:rPr lang="en-GB" dirty="0" err="1"/>
              <a:t>aumenta</a:t>
            </a:r>
            <a:endParaRPr lang="en-GB" dirty="0"/>
          </a:p>
          <a:p>
            <a:pPr lvl="1"/>
            <a:r>
              <a:rPr lang="en-GB" dirty="0" err="1"/>
              <a:t>Spese</a:t>
            </a:r>
            <a:r>
              <a:rPr lang="en-GB" dirty="0"/>
              <a:t> </a:t>
            </a:r>
            <a:r>
              <a:rPr lang="en-GB" dirty="0" err="1"/>
              <a:t>costo</a:t>
            </a:r>
            <a:r>
              <a:rPr lang="en-GB" dirty="0"/>
              <a:t> a </a:t>
            </a:r>
            <a:r>
              <a:rPr lang="en-GB" dirty="0" err="1"/>
              <a:t>carico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Direttori</a:t>
            </a:r>
            <a:endParaRPr lang="en-GB" dirty="0"/>
          </a:p>
          <a:p>
            <a:pPr lvl="1"/>
            <a:r>
              <a:rPr lang="en-GB" dirty="0" err="1"/>
              <a:t>Priorita</a:t>
            </a:r>
            <a:r>
              <a:rPr lang="en-GB" dirty="0"/>
              <a:t>’ green </a:t>
            </a:r>
            <a:r>
              <a:rPr lang="en-GB" dirty="0" err="1"/>
              <a:t>oa</a:t>
            </a:r>
            <a:r>
              <a:rPr lang="en-GB" dirty="0"/>
              <a:t> e </a:t>
            </a:r>
            <a:r>
              <a:rPr lang="en-GB" dirty="0" err="1"/>
              <a:t>inizio</a:t>
            </a:r>
            <a:r>
              <a:rPr lang="en-GB" dirty="0"/>
              <a:t> </a:t>
            </a:r>
            <a:r>
              <a:rPr lang="en-GB" dirty="0" err="1"/>
              <a:t>discussioneDiamond</a:t>
            </a:r>
            <a:endParaRPr lang="en-GB" dirty="0"/>
          </a:p>
          <a:p>
            <a:pPr lvl="1"/>
            <a:r>
              <a:rPr lang="en-IT" dirty="0"/>
              <a:t>APC ma non  tutti </a:t>
            </a:r>
            <a:r>
              <a:rPr lang="en-GB" dirty="0" err="1"/>
              <a:t>i</a:t>
            </a:r>
            <a:r>
              <a:rPr lang="en-IT" dirty="0"/>
              <a:t> costi</a:t>
            </a:r>
          </a:p>
          <a:p>
            <a:pPr lvl="1"/>
            <a:r>
              <a:rPr lang="en-IT" dirty="0"/>
              <a:t>(riunione coper per  articoli chimici e sondaggio)</a:t>
            </a:r>
          </a:p>
          <a:p>
            <a:pPr lvl="1"/>
            <a:r>
              <a:rPr lang="en-IT" dirty="0"/>
              <a:t>(inserire marcello e laura in lista coper) FATTO</a:t>
            </a:r>
          </a:p>
          <a:p>
            <a:pPr lvl="1"/>
            <a:r>
              <a:rPr lang="en-GB" dirty="0"/>
              <a:t>N</a:t>
            </a:r>
            <a:r>
              <a:rPr lang="en-IT" dirty="0"/>
              <a:t>oi ricercatori INFN non abbiamo mai visto il problema economico</a:t>
            </a:r>
          </a:p>
          <a:p>
            <a:pPr lvl="1"/>
            <a:r>
              <a:rPr lang="en-IT" dirty="0"/>
              <a:t>I direttori possono vedere il disciplinare come ostacolo, invece affronta e risolve </a:t>
            </a:r>
            <a:r>
              <a:rPr lang="en-GB" dirty="0"/>
              <a:t>I</a:t>
            </a:r>
            <a:r>
              <a:rPr lang="en-IT" dirty="0"/>
              <a:t> problemi</a:t>
            </a:r>
          </a:p>
          <a:p>
            <a:pPr lvl="1"/>
            <a:r>
              <a:rPr lang="en-GB" dirty="0"/>
              <a:t>P</a:t>
            </a:r>
            <a:r>
              <a:rPr lang="en-IT" dirty="0"/>
              <a:t>roprieta’ valorizzazione dei prodotti infn difesa</a:t>
            </a:r>
          </a:p>
          <a:p>
            <a:pPr lvl="1"/>
            <a:r>
              <a:rPr lang="en-IT" dirty="0"/>
              <a:t>INFNexit consigli per le pubblicazioni, dati  sulla spesa, prospettive, APC crescono, va difeso green OA e diamond OA.</a:t>
            </a:r>
          </a:p>
          <a:p>
            <a:pPr lvl="1"/>
            <a:r>
              <a:rPr lang="en-IT" dirty="0"/>
              <a:t>PNSA  e COARA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C121B-7D03-6241-53EC-36F3DD7F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1A05C-EF38-3749-BE49-FCD25150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5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813017"/>
          </a:xfrm>
        </p:spPr>
        <p:txBody>
          <a:bodyPr/>
          <a:lstStyle/>
          <a:p>
            <a:r>
              <a:rPr lang="en-GB" sz="4000" dirty="0" err="1"/>
              <a:t>Disciplinare</a:t>
            </a:r>
            <a:r>
              <a:rPr lang="en-GB" sz="4000" dirty="0"/>
              <a:t>: I</a:t>
            </a:r>
            <a:r>
              <a:rPr lang="en-IT" sz="4000" dirty="0"/>
              <a:t>potesi progettuali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1FFDE7-B16D-1185-F89A-A277C257E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Uno strumento che consente all’Autore di</a:t>
            </a:r>
          </a:p>
          <a:p>
            <a:pPr lvl="1"/>
            <a:r>
              <a:rPr lang="en-GB" dirty="0"/>
              <a:t>o</a:t>
            </a:r>
            <a:r>
              <a:rPr lang="en-IT" dirty="0"/>
              <a:t>rientarsi nel panorama editoriale</a:t>
            </a:r>
          </a:p>
          <a:p>
            <a:pPr lvl="1"/>
            <a:r>
              <a:rPr lang="en-GB" dirty="0"/>
              <a:t>e</a:t>
            </a:r>
            <a:r>
              <a:rPr lang="en-IT" dirty="0"/>
              <a:t>vitare le riviste predatorie</a:t>
            </a:r>
          </a:p>
          <a:p>
            <a:pPr lvl="1"/>
            <a:r>
              <a:rPr lang="en-GB" dirty="0"/>
              <a:t>v</a:t>
            </a:r>
            <a:r>
              <a:rPr lang="en-IT" dirty="0"/>
              <a:t>alorizzare e conservare nel tempo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contenuti</a:t>
            </a:r>
            <a:r>
              <a:rPr lang="en-GB" dirty="0"/>
              <a:t> </a:t>
            </a:r>
            <a:r>
              <a:rPr lang="en-GB" dirty="0" err="1"/>
              <a:t>depositati</a:t>
            </a:r>
            <a:endParaRPr lang="en-GB" dirty="0"/>
          </a:p>
          <a:p>
            <a:pPr lvl="1"/>
            <a:r>
              <a:rPr lang="en-GB" dirty="0" err="1"/>
              <a:t>conservare</a:t>
            </a:r>
            <a:r>
              <a:rPr lang="en-GB" dirty="0"/>
              <a:t> a  </a:t>
            </a:r>
            <a:r>
              <a:rPr lang="en-GB" dirty="0" err="1"/>
              <a:t>sé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diritti</a:t>
            </a:r>
            <a:r>
              <a:rPr lang="en-GB" dirty="0"/>
              <a:t> di </a:t>
            </a:r>
            <a:r>
              <a:rPr lang="en-GB" dirty="0" err="1"/>
              <a:t>deposito</a:t>
            </a:r>
            <a:r>
              <a:rPr lang="en-GB" dirty="0"/>
              <a:t> di AAM/</a:t>
            </a:r>
            <a:r>
              <a:rPr lang="en-GB" dirty="0" err="1"/>
              <a:t>postprint</a:t>
            </a:r>
            <a:endParaRPr lang="en-GB" dirty="0"/>
          </a:p>
          <a:p>
            <a:r>
              <a:rPr lang="en-GB" dirty="0"/>
              <a:t>Uno </a:t>
            </a:r>
            <a:r>
              <a:rPr lang="en-GB" dirty="0" err="1"/>
              <a:t>strumento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consente</a:t>
            </a:r>
            <a:r>
              <a:rPr lang="en-GB" dirty="0"/>
              <a:t> </a:t>
            </a:r>
            <a:r>
              <a:rPr lang="en-GB" dirty="0" err="1"/>
              <a:t>all’Ente</a:t>
            </a:r>
            <a:r>
              <a:rPr lang="en-GB" dirty="0"/>
              <a:t> di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onservare e valorizzare il patrimonio documentale</a:t>
            </a:r>
          </a:p>
          <a:p>
            <a:pPr lvl="2"/>
            <a:r>
              <a:rPr lang="en-GB" dirty="0"/>
              <a:t>Accesso </a:t>
            </a:r>
            <a:r>
              <a:rPr lang="en-GB" i="1" dirty="0"/>
              <a:t>A</a:t>
            </a:r>
            <a:r>
              <a:rPr lang="en-IT" i="1" dirty="0"/>
              <a:t>perto/Embargo/Ristretto/Chiuso</a:t>
            </a:r>
          </a:p>
          <a:p>
            <a:pPr lvl="1"/>
            <a:r>
              <a:rPr lang="en-GB" dirty="0"/>
              <a:t>R</a:t>
            </a:r>
            <a:r>
              <a:rPr lang="en-IT" dirty="0"/>
              <a:t>ealizzare con successo le politiche di Scienza Aperta delle quali è promotore</a:t>
            </a:r>
          </a:p>
          <a:p>
            <a:r>
              <a:rPr lang="en-IT" dirty="0"/>
              <a:t>Scritto a partire dalle esperienze della comunità accademica</a:t>
            </a:r>
          </a:p>
          <a:p>
            <a:pPr lvl="1"/>
            <a:r>
              <a:rPr lang="en-IT" dirty="0"/>
              <a:t>Modello CRUI + disciplinari già in uso in università ed enti</a:t>
            </a:r>
          </a:p>
          <a:p>
            <a:pPr lvl="1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92592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813017"/>
          </a:xfrm>
        </p:spPr>
        <p:txBody>
          <a:bodyPr/>
          <a:lstStyle/>
          <a:p>
            <a:r>
              <a:rPr lang="en-GB" sz="4000" dirty="0" err="1"/>
              <a:t>Disciplinare</a:t>
            </a:r>
            <a:r>
              <a:rPr lang="en-GB" sz="4000" dirty="0"/>
              <a:t> in </a:t>
            </a:r>
            <a:r>
              <a:rPr lang="en-GB" sz="4000" dirty="0" err="1"/>
              <a:t>sintesi</a:t>
            </a:r>
            <a:r>
              <a:rPr lang="en-GB" sz="4000" dirty="0"/>
              <a:t> (I)</a:t>
            </a:r>
            <a:endParaRPr lang="en-IT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871A-C698-7DE7-628C-D0F0814B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65" y="1087654"/>
            <a:ext cx="8341223" cy="5495707"/>
          </a:xfrm>
        </p:spPr>
        <p:txBody>
          <a:bodyPr>
            <a:normAutofit fontScale="92500" lnSpcReduction="10000"/>
          </a:bodyPr>
          <a:lstStyle/>
          <a:p>
            <a:r>
              <a:rPr lang="en-IT" dirty="0"/>
              <a:t>(Art.3) Definizioni </a:t>
            </a:r>
          </a:p>
          <a:p>
            <a:pPr lvl="1"/>
            <a:r>
              <a:rPr lang="it-IT" sz="1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Prodotto della ricerca o Prodotto</a:t>
            </a:r>
            <a:r>
              <a:rPr lang="it-IT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espressione del lavoro intellettuale destinata al dibattito scientifico e ad applicazioni tecnologiche, comprensiva di elementi quali documenti, immagini, video, tabelle, disegni, formule, software, dati. </a:t>
            </a:r>
          </a:p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(Art.5) Obbligo di deposito di ogni prodotto</a:t>
            </a:r>
          </a:p>
          <a:p>
            <a:pPr lvl="1"/>
            <a:r>
              <a:rPr lang="en-GB" dirty="0"/>
              <a:t>D</a:t>
            </a:r>
            <a:r>
              <a:rPr lang="en-IT" dirty="0"/>
              <a:t>eposito singolo, non serve duplicare se già depositato su arXiv oppure InspireHEP (CERN)</a:t>
            </a:r>
          </a:p>
          <a:p>
            <a:pPr lvl="2"/>
            <a:r>
              <a:rPr lang="en-GB" sz="1800" i="1" dirty="0">
                <a:effectLst/>
                <a:latin typeface="Calibri" panose="020F0502020204030204" pitchFamily="34" charset="0"/>
              </a:rPr>
              <a:t>5.1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Gli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Autori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depositano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propri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Prodotti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nell’Archivio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istituzionale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dell’INFN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. Il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deposito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i="1" dirty="0">
                <a:effectLst/>
                <a:latin typeface="Calibri" panose="020F0502020204030204" pitchFamily="34" charset="0"/>
              </a:rPr>
              <a:t>non è </a:t>
            </a:r>
            <a:r>
              <a:rPr lang="en-GB" sz="1800" b="1" i="1" dirty="0" err="1">
                <a:effectLst/>
                <a:latin typeface="Calibri" panose="020F0502020204030204" pitchFamily="34" charset="0"/>
              </a:rPr>
              <a:t>richiesto</a:t>
            </a:r>
            <a:r>
              <a:rPr lang="en-GB" sz="1800" b="1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effectLst/>
                <a:latin typeface="Calibri" panose="020F0502020204030204" pitchFamily="34" charset="0"/>
              </a:rPr>
              <a:t>laddove</a:t>
            </a:r>
            <a:r>
              <a:rPr lang="en-GB" sz="1800" b="1" i="1" dirty="0">
                <a:effectLst/>
                <a:latin typeface="Calibri" panose="020F0502020204030204" pitchFamily="34" charset="0"/>
              </a:rPr>
              <a:t> il </a:t>
            </a:r>
            <a:r>
              <a:rPr lang="en-GB" sz="1800" b="1" i="1" dirty="0" err="1">
                <a:effectLst/>
                <a:latin typeface="Calibri" panose="020F0502020204030204" pitchFamily="34" charset="0"/>
              </a:rPr>
              <a:t>Prodotto</a:t>
            </a:r>
            <a:r>
              <a:rPr lang="en-GB" sz="1800" b="1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effectLst/>
                <a:latin typeface="Calibri" panose="020F0502020204030204" pitchFamily="34" charset="0"/>
              </a:rPr>
              <a:t>sia</a:t>
            </a:r>
            <a:r>
              <a:rPr lang="en-GB" sz="1800" b="1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effectLst/>
                <a:latin typeface="Calibri" panose="020F0502020204030204" pitchFamily="34" charset="0"/>
              </a:rPr>
              <a:t>gia</a:t>
            </a:r>
            <a:r>
              <a:rPr lang="en-GB" sz="1800" b="1" i="1" dirty="0">
                <a:effectLst/>
                <a:latin typeface="Calibri" panose="020F0502020204030204" pitchFamily="34" charset="0"/>
              </a:rPr>
              <a:t>̀ </a:t>
            </a:r>
            <a:r>
              <a:rPr lang="en-GB" sz="1800" b="1" i="1" dirty="0" err="1">
                <a:effectLst/>
                <a:latin typeface="Calibri" panose="020F0502020204030204" pitchFamily="34" charset="0"/>
              </a:rPr>
              <a:t>stato</a:t>
            </a:r>
            <a:r>
              <a:rPr lang="en-GB" sz="1800" b="1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effectLst/>
                <a:latin typeface="Calibri" panose="020F0502020204030204" pitchFamily="34" charset="0"/>
              </a:rPr>
              <a:t>depositato</a:t>
            </a:r>
            <a:r>
              <a:rPr lang="en-GB" sz="1800" b="1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effectLst/>
                <a:latin typeface="Calibri" panose="020F0502020204030204" pitchFamily="34" charset="0"/>
              </a:rPr>
              <a:t>su</a:t>
            </a:r>
            <a:r>
              <a:rPr lang="en-GB" sz="1800" b="1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effectLst/>
                <a:latin typeface="Calibri" panose="020F0502020204030204" pitchFamily="34" charset="0"/>
              </a:rPr>
              <a:t>arXiv</a:t>
            </a:r>
            <a:r>
              <a:rPr lang="en-GB" sz="1800" b="1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effectLst/>
                <a:latin typeface="Calibri" panose="020F0502020204030204" pitchFamily="34" charset="0"/>
              </a:rPr>
              <a:t>oppure</a:t>
            </a:r>
            <a:r>
              <a:rPr lang="en-GB" sz="1800" b="1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effectLst/>
                <a:latin typeface="Calibri" panose="020F0502020204030204" pitchFamily="34" charset="0"/>
              </a:rPr>
              <a:t>su</a:t>
            </a:r>
            <a:r>
              <a:rPr lang="en-GB" sz="1800" b="1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i="1" dirty="0" err="1">
                <a:effectLst/>
                <a:latin typeface="Calibri" panose="020F0502020204030204" pitchFamily="34" charset="0"/>
              </a:rPr>
              <a:t>InspireHEP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. Il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Prodotto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che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costituisca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espressione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dell’attivita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̀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intellettuale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di più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Autori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costituisce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oggetto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di un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unico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</a:rPr>
              <a:t>deposito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. </a:t>
            </a:r>
            <a:endParaRPr lang="en-IT" i="1" dirty="0"/>
          </a:p>
          <a:p>
            <a:pPr lvl="1"/>
            <a:r>
              <a:rPr lang="en-IT" dirty="0"/>
              <a:t>Rilascio di Digital Object Identifier per ogni prodotto</a:t>
            </a:r>
          </a:p>
          <a:p>
            <a:pPr lvl="1"/>
            <a:r>
              <a:rPr lang="en-IT" dirty="0"/>
              <a:t>Implementa obbligo di utilizzo dell’ORCID</a:t>
            </a:r>
          </a:p>
          <a:p>
            <a:pPr lvl="1"/>
            <a:r>
              <a:rPr lang="en-IT" dirty="0"/>
              <a:t>Introduce l’obbligo di utilizzo del ROR (</a:t>
            </a:r>
            <a:r>
              <a:rPr lang="en-GB" b="0" u="none" strike="noStrike" dirty="0">
                <a:solidFill>
                  <a:srgbClr val="222222"/>
                </a:solidFill>
                <a:effectLst/>
              </a:rPr>
              <a:t>Research Organization Registry</a:t>
            </a:r>
            <a:r>
              <a:rPr lang="en-IT" dirty="0"/>
              <a:t>)</a:t>
            </a:r>
          </a:p>
          <a:p>
            <a:pPr lvl="1"/>
            <a:r>
              <a:rPr lang="en-GB" sz="1800" dirty="0">
                <a:effectLst/>
                <a:latin typeface="Calibri" panose="020F0502020204030204" pitchFamily="34" charset="0"/>
              </a:rPr>
              <a:t>5.4  </a:t>
            </a:r>
            <a:r>
              <a:rPr lang="en-GB" sz="1800" dirty="0" err="1">
                <a:latin typeface="Calibri" panose="020F0502020204030204" pitchFamily="34" charset="0"/>
              </a:rPr>
              <a:t>Flusso</a:t>
            </a:r>
            <a:r>
              <a:rPr lang="en-GB" sz="1800" dirty="0">
                <a:latin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</a:rPr>
              <a:t>approvazione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corrispondente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alla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prassi</a:t>
            </a:r>
            <a:r>
              <a:rPr lang="en-GB" sz="1800" dirty="0">
                <a:latin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</a:rPr>
              <a:t>vigore</a:t>
            </a:r>
            <a:r>
              <a:rPr lang="en-GB" sz="1800" dirty="0">
                <a:latin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</a:rPr>
              <a:t>Coordinatore</a:t>
            </a:r>
            <a:r>
              <a:rPr lang="en-GB" sz="1800" dirty="0">
                <a:latin typeface="Calibri" panose="020F0502020204030204" pitchFamily="34" charset="0"/>
              </a:rPr>
              <a:t> (o </a:t>
            </a:r>
            <a:r>
              <a:rPr lang="en-GB" sz="1800" dirty="0" err="1">
                <a:latin typeface="Calibri" panose="020F0502020204030204" pitchFamily="34" charset="0"/>
              </a:rPr>
              <a:t>Direttore</a:t>
            </a:r>
            <a:r>
              <a:rPr lang="en-GB" sz="1800" dirty="0">
                <a:latin typeface="Calibri" panose="020F0502020204030204" pitchFamily="34" charset="0"/>
              </a:rPr>
              <a:t>)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segnalano</a:t>
            </a:r>
            <a:r>
              <a:rPr lang="en-GB" sz="1800" dirty="0">
                <a:effectLst/>
                <a:latin typeface="Calibri" panose="020F0502020204030204" pitchFamily="34" charset="0"/>
              </a:rPr>
              <a:t> al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Comitato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Prodotti</a:t>
            </a:r>
            <a:r>
              <a:rPr lang="en-GB" sz="1800" dirty="0">
                <a:effectLst/>
                <a:latin typeface="Calibri" panose="020F0502020204030204" pitchFamily="34" charset="0"/>
              </a:rPr>
              <a:t> non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congrui</a:t>
            </a:r>
            <a:r>
              <a:rPr lang="en-GB" sz="1800" dirty="0">
                <a:effectLst/>
                <a:latin typeface="Calibri" panose="020F0502020204030204" pitchFamily="34" charset="0"/>
              </a:rPr>
              <a:t> con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principi</a:t>
            </a:r>
            <a:r>
              <a:rPr lang="en-GB" sz="1800" dirty="0">
                <a:effectLst/>
                <a:latin typeface="Calibri" panose="020F0502020204030204" pitchFamily="34" charset="0"/>
              </a:rPr>
              <a:t> e le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finalita</a:t>
            </a:r>
            <a:r>
              <a:rPr lang="en-GB" sz="1800" dirty="0">
                <a:effectLst/>
                <a:latin typeface="Calibri" panose="020F0502020204030204" pitchFamily="34" charset="0"/>
              </a:rPr>
              <a:t>̀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dell’Ente</a:t>
            </a:r>
            <a:r>
              <a:rPr lang="en-GB" sz="1800" dirty="0">
                <a:effectLst/>
                <a:latin typeface="Calibri" panose="020F0502020204030204" pitchFamily="34" charset="0"/>
              </a:rPr>
              <a:t>. </a:t>
            </a:r>
          </a:p>
          <a:p>
            <a:pPr lvl="1"/>
            <a:r>
              <a:rPr lang="en-GB" sz="1800" dirty="0">
                <a:effectLst/>
                <a:latin typeface="Calibri" panose="020F0502020204030204" pitchFamily="34" charset="0"/>
              </a:rPr>
              <a:t>5.5  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Licenze</a:t>
            </a:r>
            <a:r>
              <a:rPr lang="en-GB" sz="1800" dirty="0">
                <a:effectLst/>
                <a:latin typeface="Calibri" panose="020F0502020204030204" pitchFamily="34" charset="0"/>
              </a:rPr>
              <a:t> di accesso al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prodotto</a:t>
            </a:r>
            <a:r>
              <a:rPr lang="en-GB" sz="1800" dirty="0">
                <a:effectLst/>
                <a:latin typeface="Calibri" panose="020F0502020204030204" pitchFamily="34" charset="0"/>
              </a:rPr>
              <a:t> (CC-BY default,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chiuso</a:t>
            </a:r>
            <a:r>
              <a:rPr lang="en-GB" sz="1800" dirty="0">
                <a:effectLst/>
                <a:latin typeface="Calibri" panose="020F0502020204030204" pitchFamily="34" charset="0"/>
              </a:rPr>
              <a:t>, embargo,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altro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su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richiesta</a:t>
            </a:r>
            <a:r>
              <a:rPr lang="en-GB" sz="1800" dirty="0">
                <a:effectLst/>
                <a:latin typeface="Calibri" panose="020F0502020204030204" pitchFamily="34" charset="0"/>
              </a:rPr>
              <a:t> motivate). </a:t>
            </a:r>
          </a:p>
          <a:p>
            <a:pPr lvl="1"/>
            <a:r>
              <a:rPr lang="en-GB" sz="1800" dirty="0">
                <a:effectLst/>
                <a:latin typeface="Calibri" panose="020F0502020204030204" pitchFamily="34" charset="0"/>
              </a:rPr>
              <a:t>5.6  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Esclusione</a:t>
            </a:r>
            <a:r>
              <a:rPr lang="en-GB" sz="1800" dirty="0">
                <a:effectLst/>
                <a:latin typeface="Calibri" panose="020F0502020204030204" pitchFamily="34" charset="0"/>
              </a:rPr>
              <a:t> per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prodotti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suscettibili</a:t>
            </a:r>
            <a:r>
              <a:rPr lang="en-GB" sz="1800" dirty="0">
                <a:effectLst/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brevettazione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238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7A77-69E0-C2A7-39D2-95E25B7B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5964" cy="813017"/>
          </a:xfrm>
        </p:spPr>
        <p:txBody>
          <a:bodyPr/>
          <a:lstStyle/>
          <a:p>
            <a:r>
              <a:rPr lang="en-GB" sz="4000" dirty="0" err="1"/>
              <a:t>Disciplinare</a:t>
            </a:r>
            <a:r>
              <a:rPr lang="en-GB" sz="4000" dirty="0"/>
              <a:t> in </a:t>
            </a:r>
            <a:r>
              <a:rPr lang="en-GB" sz="4000" dirty="0" err="1"/>
              <a:t>sintesi</a:t>
            </a:r>
            <a:r>
              <a:rPr lang="en-IT" sz="4000" dirty="0"/>
              <a:t> (II)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39F6C-A928-4890-30B4-840758C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6581-46B5-CA87-0386-CDFCA0A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871A-C698-7DE7-628C-D0F0814B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85" y="1306682"/>
            <a:ext cx="7710262" cy="4906809"/>
          </a:xfrm>
        </p:spPr>
        <p:txBody>
          <a:bodyPr>
            <a:normAutofit/>
          </a:bodyPr>
          <a:lstStyle/>
          <a:p>
            <a:r>
              <a:rPr lang="en-IT" dirty="0"/>
              <a:t>(Art.6) Definisce e protegge il Prodotto “Dati della ricerca”</a:t>
            </a:r>
          </a:p>
          <a:p>
            <a:pPr lvl="1"/>
            <a:r>
              <a:rPr lang="en-IT" dirty="0"/>
              <a:t>Obbligatorietà del Data Management Plan</a:t>
            </a:r>
          </a:p>
          <a:p>
            <a:pPr lvl="2"/>
            <a:r>
              <a:rPr lang="en-IT" sz="1600" i="1" dirty="0"/>
              <a:t>Gruppo di lavoro ad hoc inter-laboratorio e inter-CSN (Nania, Fioretto, et al.)</a:t>
            </a:r>
          </a:p>
          <a:p>
            <a:r>
              <a:rPr lang="en-IT" sz="2000" dirty="0"/>
              <a:t>(Art.7) Non cessione dei diritti sulla AAM</a:t>
            </a:r>
          </a:p>
          <a:p>
            <a:r>
              <a:rPr lang="en-IT" dirty="0"/>
              <a:t>(Art.8) Comitato per l’accesso ai prodotti della ricerca presieduto da membro di GE</a:t>
            </a:r>
            <a:endParaRPr lang="en-IT" i="1" dirty="0"/>
          </a:p>
          <a:p>
            <a:r>
              <a:rPr lang="en-IT" dirty="0"/>
              <a:t>(Art.9) Linee guida per pagamento costi di pubblicazione (APC)</a:t>
            </a:r>
          </a:p>
          <a:p>
            <a:pPr lvl="1"/>
            <a:r>
              <a:rPr lang="en-IT" dirty="0"/>
              <a:t>Rimane lo status quo (CSN) con la consulenza del Comitato ex art.8</a:t>
            </a:r>
          </a:p>
          <a:p>
            <a:r>
              <a:rPr lang="en-GB" dirty="0"/>
              <a:t>(Art.10) </a:t>
            </a:r>
            <a:r>
              <a:rPr lang="en-GB" dirty="0" err="1"/>
              <a:t>Deroghe</a:t>
            </a:r>
            <a:endParaRPr lang="en-GB" dirty="0"/>
          </a:p>
          <a:p>
            <a:r>
              <a:rPr lang="en-GB" dirty="0"/>
              <a:t>(A</a:t>
            </a:r>
            <a:r>
              <a:rPr lang="en-IT" dirty="0"/>
              <a:t>rt.11) Istituisce le Edizioni INFN</a:t>
            </a:r>
          </a:p>
          <a:p>
            <a:pPr lvl="1"/>
            <a:r>
              <a:rPr lang="en-IT" dirty="0"/>
              <a:t>Gettare le basi per il Diamond OA </a:t>
            </a:r>
          </a:p>
          <a:p>
            <a:r>
              <a:rPr lang="en-IT" dirty="0"/>
              <a:t>Disciplinare come documento </a:t>
            </a:r>
            <a:r>
              <a:rPr lang="en-IT" i="1" dirty="0"/>
              <a:t>vivo</a:t>
            </a:r>
          </a:p>
          <a:p>
            <a:pPr lvl="1"/>
            <a:r>
              <a:rPr lang="en-IT" dirty="0"/>
              <a:t>consuntivo ed eventuale revisione ogni due anni</a:t>
            </a:r>
          </a:p>
        </p:txBody>
      </p:sp>
    </p:spTree>
    <p:extLst>
      <p:ext uri="{BB962C8B-B14F-4D97-AF65-F5344CB8AC3E}">
        <p14:creationId xmlns:p14="http://schemas.microsoft.com/office/powerpoint/2010/main" val="955031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3AEA-82E5-B88F-26AF-C9F4A9FD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3. Conclusioni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07F8-598D-F254-9B81-D471519E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808501"/>
          </a:xfrm>
        </p:spPr>
        <p:txBody>
          <a:bodyPr>
            <a:normAutofit/>
          </a:bodyPr>
          <a:lstStyle/>
          <a:p>
            <a:r>
              <a:rPr lang="en-IT" sz="2000" dirty="0"/>
              <a:t>Il Disciplinare è uno strumento </a:t>
            </a:r>
            <a:r>
              <a:rPr lang="en-IT" sz="2000" i="1" dirty="0"/>
              <a:t>vivo</a:t>
            </a:r>
            <a:r>
              <a:rPr lang="en-IT" sz="2000" dirty="0"/>
              <a:t> e aperto ai vostri commenti </a:t>
            </a:r>
          </a:p>
          <a:p>
            <a:pPr lvl="1"/>
            <a:r>
              <a:rPr lang="en-IT" dirty="0"/>
              <a:t>Possibilità di revisione ogni due anni</a:t>
            </a:r>
          </a:p>
          <a:p>
            <a:r>
              <a:rPr lang="en-IT" sz="2000" dirty="0"/>
              <a:t>Gli strumenti descritti sono stati concepiti come </a:t>
            </a:r>
          </a:p>
          <a:p>
            <a:pPr lvl="1"/>
            <a:r>
              <a:rPr lang="en-IT" dirty="0"/>
              <a:t>ausilio per Autori e management</a:t>
            </a:r>
          </a:p>
          <a:p>
            <a:pPr lvl="1"/>
            <a:r>
              <a:rPr lang="en-GB" dirty="0"/>
              <a:t>t</a:t>
            </a:r>
            <a:r>
              <a:rPr lang="en-IT" dirty="0"/>
              <a:t>utela del lavoro dell’Ente</a:t>
            </a:r>
          </a:p>
          <a:p>
            <a:r>
              <a:rPr lang="en-IT" sz="2000" dirty="0"/>
              <a:t>In corso l’inventario degli archivi pre-esistenti e armonizzazione</a:t>
            </a:r>
          </a:p>
          <a:p>
            <a:r>
              <a:rPr lang="en-IT" sz="2000" dirty="0"/>
              <a:t>Il GLOS e il Comitato  sono a vostra disposizione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ampagna di seminari nelle S</a:t>
            </a:r>
            <a:r>
              <a:rPr lang="en-GB" dirty="0"/>
              <a:t>t</a:t>
            </a:r>
            <a:r>
              <a:rPr lang="en-IT" dirty="0"/>
              <a:t>rutture e Comm. Scient. Naz.</a:t>
            </a:r>
          </a:p>
          <a:p>
            <a:pPr lvl="1"/>
            <a:r>
              <a:rPr lang="en-IT" dirty="0"/>
              <a:t>Corso Nazionale di una giornata sul PNSA (primavera 2024)</a:t>
            </a:r>
          </a:p>
          <a:p>
            <a:pPr lvl="1"/>
            <a:r>
              <a:rPr lang="en-GB" dirty="0"/>
              <a:t>T</a:t>
            </a:r>
            <a:r>
              <a:rPr lang="en-IT" dirty="0"/>
              <a:t>utorial sull’inserimento di Prodotti nell’archivio</a:t>
            </a:r>
          </a:p>
          <a:p>
            <a:pPr lvl="1"/>
            <a:r>
              <a:rPr lang="en-IT" dirty="0"/>
              <a:t>Nuova pagina </a:t>
            </a:r>
            <a:r>
              <a:rPr lang="en-GB" dirty="0">
                <a:hlinkClick r:id="rId2"/>
              </a:rPr>
              <a:t>https://web.infn.it/openscience/</a:t>
            </a:r>
            <a:endParaRPr lang="en-GB" dirty="0"/>
          </a:p>
          <a:p>
            <a:pPr lvl="1"/>
            <a:r>
              <a:rPr lang="en-IT" dirty="0"/>
              <a:t>Semplice tutorial sull’utilizzo di openaccessrepository.it 	</a:t>
            </a:r>
            <a:r>
              <a:rPr lang="en-GB" b="0" i="0" u="sng" dirty="0">
                <a:effectLst/>
                <a:hlinkClick r:id="rId3"/>
              </a:rPr>
              <a:t>https://www.openaccessrepository.it/record/23574</a:t>
            </a:r>
            <a:endParaRPr lang="en-GB" b="0" i="0" u="sng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08F23-6143-5C71-BD01-45671529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B0F2F-64F5-FF04-E343-70DEDF48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49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3AEA-82E5-B88F-26AF-C9F4A9FD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3. Conclusioni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07F8-598D-F254-9B81-D471519E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3996"/>
            <a:ext cx="7620000" cy="515762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Costi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pubblicazioni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Grazie</a:t>
            </a:r>
            <a:r>
              <a:rPr lang="en-US" dirty="0"/>
              <a:t> a </a:t>
            </a:r>
            <a:r>
              <a:rPr lang="en-US" dirty="0" err="1"/>
              <a:t>cOAlition</a:t>
            </a:r>
            <a:r>
              <a:rPr lang="en-US" dirty="0"/>
              <a:t> S </a:t>
            </a:r>
            <a:r>
              <a:rPr lang="en-US" dirty="0" err="1"/>
              <a:t>stiamo</a:t>
            </a:r>
            <a:r>
              <a:rPr lang="en-US" dirty="0"/>
              <a:t> </a:t>
            </a:r>
            <a:r>
              <a:rPr lang="en-US" dirty="0" err="1"/>
              <a:t>attraversando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transitoria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dovrebbe</a:t>
            </a:r>
            <a:r>
              <a:rPr lang="en-US" dirty="0"/>
              <a:t> </a:t>
            </a:r>
            <a:r>
              <a:rPr lang="en-US" dirty="0" err="1"/>
              <a:t>condurre</a:t>
            </a:r>
            <a:r>
              <a:rPr lang="en-US" dirty="0"/>
              <a:t> a un </a:t>
            </a:r>
            <a:r>
              <a:rPr lang="en-US" dirty="0" err="1"/>
              <a:t>mercato</a:t>
            </a:r>
            <a:r>
              <a:rPr lang="en-US" dirty="0"/>
              <a:t> </a:t>
            </a:r>
            <a:r>
              <a:rPr lang="en-US" dirty="0" err="1"/>
              <a:t>meno</a:t>
            </a:r>
            <a:r>
              <a:rPr lang="en-US" dirty="0"/>
              <a:t>  </a:t>
            </a:r>
            <a:r>
              <a:rPr lang="en-US" sz="1800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RIGIDO</a:t>
            </a:r>
            <a:endParaRPr lang="en-US" b="1" dirty="0"/>
          </a:p>
          <a:p>
            <a:pPr lvl="2"/>
            <a:r>
              <a:rPr lang="en-US" dirty="0"/>
              <a:t>Solo </a:t>
            </a:r>
            <a:r>
              <a:rPr lang="en-US" dirty="0" err="1"/>
              <a:t>l’accurato</a:t>
            </a:r>
            <a:r>
              <a:rPr lang="en-US" dirty="0"/>
              <a:t> </a:t>
            </a:r>
            <a:r>
              <a:rPr lang="en-US" dirty="0" err="1"/>
              <a:t>monitoraggio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APC </a:t>
            </a:r>
            <a:r>
              <a:rPr lang="en-US" dirty="0" err="1"/>
              <a:t>potra’dirci</a:t>
            </a:r>
            <a:r>
              <a:rPr lang="en-US" dirty="0"/>
              <a:t> se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en-US" dirty="0"/>
              <a:t> </a:t>
            </a:r>
            <a:r>
              <a:rPr lang="en-US" dirty="0" err="1"/>
              <a:t>verificando</a:t>
            </a:r>
            <a:endParaRPr lang="en-US" dirty="0"/>
          </a:p>
          <a:p>
            <a:pPr lvl="1"/>
            <a:r>
              <a:rPr lang="en-US" b="0" i="0" dirty="0" err="1">
                <a:effectLst/>
              </a:rPr>
              <a:t>Occorre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difendere</a:t>
            </a:r>
            <a:r>
              <a:rPr lang="en-US" b="0" i="0" dirty="0">
                <a:effectLst/>
              </a:rPr>
              <a:t> il </a:t>
            </a:r>
            <a:r>
              <a:rPr lang="en-US" b="0" i="0" dirty="0" err="1">
                <a:effectLst/>
              </a:rPr>
              <a:t>deposito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della</a:t>
            </a:r>
            <a:r>
              <a:rPr lang="en-US" b="0" i="0" dirty="0">
                <a:effectLst/>
              </a:rPr>
              <a:t> AAM</a:t>
            </a:r>
          </a:p>
          <a:p>
            <a:pPr lvl="1"/>
            <a:r>
              <a:rPr lang="en-US" dirty="0" err="1"/>
              <a:t>Opportuno</a:t>
            </a:r>
            <a:r>
              <a:rPr lang="en-US" dirty="0"/>
              <a:t> </a:t>
            </a:r>
            <a:r>
              <a:rPr lang="en-US" dirty="0" err="1"/>
              <a:t>prepararsi</a:t>
            </a:r>
            <a:r>
              <a:rPr lang="en-US" dirty="0"/>
              <a:t> per il Diamond OA</a:t>
            </a:r>
          </a:p>
          <a:p>
            <a:pPr lvl="1"/>
            <a:r>
              <a:rPr lang="en-US" dirty="0" err="1"/>
              <a:t>Finora</a:t>
            </a:r>
            <a:r>
              <a:rPr lang="en-US" dirty="0"/>
              <a:t> </a:t>
            </a:r>
            <a:r>
              <a:rPr lang="en-US" dirty="0" err="1"/>
              <a:t>l’Autore</a:t>
            </a:r>
            <a:r>
              <a:rPr lang="en-US" dirty="0"/>
              <a:t> era </a:t>
            </a:r>
            <a:r>
              <a:rPr lang="en-US" dirty="0" err="1"/>
              <a:t>rimasto</a:t>
            </a:r>
            <a:r>
              <a:rPr lang="en-US" dirty="0"/>
              <a:t> </a:t>
            </a:r>
            <a:r>
              <a:rPr lang="en-US" dirty="0" err="1"/>
              <a:t>estraneo</a:t>
            </a:r>
            <a:r>
              <a:rPr lang="en-US" dirty="0"/>
              <a:t> ai </a:t>
            </a:r>
            <a:r>
              <a:rPr lang="en-US" dirty="0" err="1"/>
              <a:t>costi</a:t>
            </a:r>
            <a:r>
              <a:rPr lang="en-US" dirty="0"/>
              <a:t>,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prendere</a:t>
            </a:r>
            <a:r>
              <a:rPr lang="en-US" dirty="0"/>
              <a:t> </a:t>
            </a:r>
            <a:r>
              <a:rPr lang="en-US" dirty="0" err="1"/>
              <a:t>coscienza</a:t>
            </a:r>
            <a:r>
              <a:rPr lang="en-US" dirty="0"/>
              <a:t> e  </a:t>
            </a:r>
            <a:r>
              <a:rPr lang="en-US" dirty="0" err="1"/>
              <a:t>farsi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attiva</a:t>
            </a:r>
            <a:r>
              <a:rPr lang="en-US" dirty="0"/>
              <a:t> </a:t>
            </a:r>
            <a:r>
              <a:rPr lang="en-US" dirty="0" err="1"/>
              <a:t>nello</a:t>
            </a:r>
            <a:r>
              <a:rPr lang="en-US" dirty="0"/>
              <a:t> </a:t>
            </a:r>
            <a:r>
              <a:rPr lang="en-US" dirty="0" err="1"/>
              <a:t>scegliere</a:t>
            </a:r>
            <a:r>
              <a:rPr lang="en-US" dirty="0"/>
              <a:t> </a:t>
            </a:r>
            <a:r>
              <a:rPr lang="en-US" dirty="0" err="1"/>
              <a:t>consapevolmente</a:t>
            </a:r>
            <a:endParaRPr lang="en-US" dirty="0"/>
          </a:p>
          <a:p>
            <a:pPr lvl="1"/>
            <a:r>
              <a:rPr lang="en-US" dirty="0" err="1"/>
              <a:t>Svincolo</a:t>
            </a:r>
            <a:r>
              <a:rPr lang="en-US" dirty="0"/>
              <a:t> da </a:t>
            </a:r>
            <a:r>
              <a:rPr lang="en-US" dirty="0" err="1"/>
              <a:t>Universita</a:t>
            </a:r>
            <a:r>
              <a:rPr lang="en-US" dirty="0"/>
              <a:t> per </a:t>
            </a:r>
            <a:r>
              <a:rPr lang="en-US" dirty="0" err="1"/>
              <a:t>contratti</a:t>
            </a:r>
            <a:r>
              <a:rPr lang="en-US" dirty="0"/>
              <a:t> </a:t>
            </a:r>
            <a:r>
              <a:rPr lang="en-US" dirty="0" err="1"/>
              <a:t>paga</a:t>
            </a:r>
            <a:r>
              <a:rPr lang="en-US"/>
              <a:t>-per-pubblicare</a:t>
            </a:r>
            <a:r>
              <a:rPr lang="en-US" dirty="0"/>
              <a:t> – in </a:t>
            </a:r>
            <a:r>
              <a:rPr lang="en-US" dirty="0" err="1"/>
              <a:t>corso</a:t>
            </a:r>
            <a:endParaRPr lang="en-US" dirty="0"/>
          </a:p>
          <a:p>
            <a:r>
              <a:rPr lang="en-US" b="0" i="0" dirty="0">
                <a:effectLst/>
              </a:rPr>
              <a:t>PNSA e </a:t>
            </a:r>
            <a:r>
              <a:rPr lang="en-US" dirty="0"/>
              <a:t>Fare Network</a:t>
            </a:r>
          </a:p>
          <a:p>
            <a:pPr lvl="1"/>
            <a:r>
              <a:rPr lang="en-US" b="0" i="0" dirty="0">
                <a:effectLst/>
              </a:rPr>
              <a:t>INFN </a:t>
            </a:r>
            <a:r>
              <a:rPr lang="en-US" b="0" i="0" dirty="0" err="1">
                <a:effectLst/>
              </a:rPr>
              <a:t>e’parte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coordinante</a:t>
            </a:r>
            <a:r>
              <a:rPr lang="en-US" b="0" i="0" dirty="0">
                <a:effectLst/>
              </a:rPr>
              <a:t> del GLOS </a:t>
            </a:r>
            <a:r>
              <a:rPr lang="en-US" b="0" i="0" dirty="0" err="1">
                <a:effectLst/>
              </a:rPr>
              <a:t>della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CoPER</a:t>
            </a:r>
            <a:r>
              <a:rPr lang="en-US" b="0" i="0" dirty="0">
                <a:effectLst/>
              </a:rPr>
              <a:t>, in </a:t>
            </a:r>
            <a:r>
              <a:rPr lang="en-US" b="0" i="0" dirty="0" err="1">
                <a:effectLst/>
              </a:rPr>
              <a:t>sinergia</a:t>
            </a:r>
            <a:r>
              <a:rPr lang="en-US" b="0" i="0" dirty="0">
                <a:effectLst/>
              </a:rPr>
              <a:t> con CRUI</a:t>
            </a:r>
          </a:p>
          <a:p>
            <a:pPr lvl="2"/>
            <a:r>
              <a:rPr lang="en-US" b="0" i="0" dirty="0" err="1">
                <a:effectLst/>
                <a:highlight>
                  <a:srgbClr val="FFFF00"/>
                </a:highlight>
              </a:rPr>
              <a:t>url</a:t>
            </a:r>
            <a:r>
              <a:rPr lang="en-US" b="0" i="0" dirty="0">
                <a:effectLst/>
                <a:highlight>
                  <a:srgbClr val="FFFF00"/>
                </a:highlight>
              </a:rPr>
              <a:t> web</a:t>
            </a:r>
          </a:p>
          <a:p>
            <a:pPr lvl="1"/>
            <a:r>
              <a:rPr lang="en-GB" b="0" i="0" dirty="0" err="1">
                <a:effectLst/>
              </a:rPr>
              <a:t>Cruciale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connessione</a:t>
            </a:r>
            <a:r>
              <a:rPr lang="en-GB" b="0" i="0" dirty="0">
                <a:effectLst/>
              </a:rPr>
              <a:t> con COARA (</a:t>
            </a:r>
            <a:r>
              <a:rPr lang="en-GB" b="0" i="0" dirty="0" err="1">
                <a:effectLst/>
              </a:rPr>
              <a:t>Valutazione</a:t>
            </a:r>
            <a:r>
              <a:rPr lang="en-GB" b="0" i="0" dirty="0">
                <a:effectLst/>
              </a:rPr>
              <a:t>)</a:t>
            </a:r>
          </a:p>
          <a:p>
            <a:r>
              <a:rPr lang="en-GB" dirty="0" err="1"/>
              <a:t>Disciplinare</a:t>
            </a:r>
            <a:endParaRPr lang="en-GB" dirty="0"/>
          </a:p>
          <a:p>
            <a:pPr lvl="1"/>
            <a:r>
              <a:rPr lang="en-GB" dirty="0" err="1"/>
              <a:t>Ipotesi</a:t>
            </a:r>
            <a:r>
              <a:rPr lang="en-GB" dirty="0"/>
              <a:t> </a:t>
            </a:r>
            <a:r>
              <a:rPr lang="en-GB" dirty="0" err="1"/>
              <a:t>progettuali</a:t>
            </a:r>
            <a:endParaRPr lang="en-GB" b="0" i="0" dirty="0">
              <a:effectLst/>
            </a:endParaRPr>
          </a:p>
          <a:p>
            <a:pPr lvl="2"/>
            <a:r>
              <a:rPr lang="en-GB" dirty="0" err="1"/>
              <a:t>Minimo</a:t>
            </a:r>
            <a:r>
              <a:rPr lang="en-GB" dirty="0"/>
              <a:t> </a:t>
            </a:r>
            <a:r>
              <a:rPr lang="en-GB" dirty="0" err="1"/>
              <a:t>impatto</a:t>
            </a:r>
            <a:r>
              <a:rPr lang="en-GB" dirty="0"/>
              <a:t> </a:t>
            </a:r>
            <a:r>
              <a:rPr lang="en-GB" dirty="0" err="1"/>
              <a:t>sugli</a:t>
            </a:r>
            <a:r>
              <a:rPr lang="en-GB" dirty="0"/>
              <a:t> </a:t>
            </a:r>
            <a:r>
              <a:rPr lang="en-GB" dirty="0" err="1"/>
              <a:t>Autori</a:t>
            </a:r>
            <a:endParaRPr lang="en-GB" dirty="0"/>
          </a:p>
          <a:p>
            <a:pPr lvl="2"/>
            <a:r>
              <a:rPr lang="en-GB" b="0" i="0" dirty="0" err="1">
                <a:effectLst/>
              </a:rPr>
              <a:t>Minimo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impatto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sulle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Direzioni</a:t>
            </a:r>
            <a:r>
              <a:rPr lang="en-GB" b="0" i="0" dirty="0">
                <a:effectLst/>
              </a:rPr>
              <a:t>, </a:t>
            </a:r>
            <a:r>
              <a:rPr lang="en-GB" b="0" i="0" dirty="0" err="1">
                <a:effectLst/>
              </a:rPr>
              <a:t>anzi</a:t>
            </a:r>
            <a:r>
              <a:rPr lang="en-GB" b="0" i="0" dirty="0">
                <a:effectLst/>
              </a:rPr>
              <a:t> un </a:t>
            </a:r>
            <a:r>
              <a:rPr lang="en-GB" b="0" i="0" dirty="0" err="1">
                <a:effectLst/>
              </a:rPr>
              <a:t>aiuto</a:t>
            </a:r>
            <a:endParaRPr lang="en-GB" b="0" i="0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08F23-6143-5C71-BD01-45671529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B0F2F-64F5-FF04-E343-70DEDF48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89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5E4A4E59-4FBA-5577-CD04-EA69F3FCB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1" t="69178" r="15233" b="18910"/>
          <a:stretch/>
        </p:blipFill>
        <p:spPr>
          <a:xfrm>
            <a:off x="184201" y="3560815"/>
            <a:ext cx="5640512" cy="872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61913D-72A9-EBF7-72A9-12EF42E4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FF3E72-B646-71A4-09F8-B9B45552B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61" t="2397" r="15233" b="68264"/>
          <a:stretch/>
        </p:blipFill>
        <p:spPr>
          <a:xfrm>
            <a:off x="43917" y="274638"/>
            <a:ext cx="5640512" cy="21497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EA9B9-3DFA-DBDA-6F23-099A36BE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e L.Patrizii, Scienza Aperta e politiche INFN: vademecum   - Riunione CSN3 ai  Laboratori Nazionali di Frascati 20230217   DOI:   10.15161/oar.it/76939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74769-E177-478A-9A33-9BB16888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D907B-06E5-4194-F263-88F37BA58D01}"/>
              </a:ext>
            </a:extLst>
          </p:cNvPr>
          <p:cNvSpPr txBox="1"/>
          <p:nvPr/>
        </p:nvSpPr>
        <p:spPr>
          <a:xfrm>
            <a:off x="1767155" y="237456"/>
            <a:ext cx="455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home.infn.it</a:t>
            </a:r>
            <a:r>
              <a:rPr lang="en-GB" dirty="0"/>
              <a:t>/</a:t>
            </a:r>
            <a:r>
              <a:rPr lang="en-GB" dirty="0" err="1"/>
              <a:t>conper</a:t>
            </a:r>
            <a:r>
              <a:rPr lang="en-GB" dirty="0"/>
              <a:t>/</a:t>
            </a:r>
            <a:r>
              <a:rPr lang="en-GB" dirty="0" err="1"/>
              <a:t>openscience.html</a:t>
            </a:r>
            <a:endParaRPr lang="en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7609A-2BF5-4905-5A2E-5547DA52233D}"/>
              </a:ext>
            </a:extLst>
          </p:cNvPr>
          <p:cNvSpPr txBox="1"/>
          <p:nvPr/>
        </p:nvSpPr>
        <p:spPr>
          <a:xfrm rot="1166692">
            <a:off x="3304083" y="2543582"/>
            <a:ext cx="4931158" cy="141577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T" b="1" dirty="0"/>
              <a:t>PRIMO CONVEGNO</a:t>
            </a:r>
          </a:p>
          <a:p>
            <a:pPr algn="ctr"/>
            <a:r>
              <a:rPr lang="en-IT" b="1" dirty="0"/>
              <a:t>CNR, Roma</a:t>
            </a:r>
          </a:p>
          <a:p>
            <a:pPr algn="ctr"/>
            <a:r>
              <a:rPr lang="en-IT" b="1" dirty="0"/>
              <a:t>6-7 dicembre 2022</a:t>
            </a:r>
          </a:p>
          <a:p>
            <a:pPr algn="ctr"/>
            <a:r>
              <a:rPr lang="en-GB" sz="1400" b="1" i="0" u="none" strike="noStrike" dirty="0">
                <a:solidFill>
                  <a:srgbClr val="0099CC"/>
                </a:solidFill>
                <a:effectLst/>
                <a:latin typeface="Roboto Light" panose="020F0302020204030204" pitchFamily="34" charset="0"/>
                <a:hlinkClick r:id="rId3"/>
              </a:rPr>
              <a:t>https://agenda.infn.it/e/ConvegnoOpenscienceCoPER2022</a:t>
            </a:r>
            <a:endParaRPr lang="en-GB" sz="1400" b="1" i="0" u="none" strike="noStrike" dirty="0">
              <a:solidFill>
                <a:srgbClr val="555555"/>
              </a:solidFill>
              <a:effectLst/>
              <a:latin typeface="Roboto Light" panose="020F0302020204030204" pitchFamily="34" charset="0"/>
            </a:endParaRPr>
          </a:p>
          <a:p>
            <a:pPr algn="ctr"/>
            <a:endParaRPr lang="en-IT" b="1" dirty="0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03BC123F-9686-99C5-C9F6-EC931551535C}"/>
              </a:ext>
            </a:extLst>
          </p:cNvPr>
          <p:cNvSpPr/>
          <p:nvPr/>
        </p:nvSpPr>
        <p:spPr>
          <a:xfrm>
            <a:off x="1277951" y="370416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D83C1-081C-0650-4B16-AACEA4976F01}"/>
              </a:ext>
            </a:extLst>
          </p:cNvPr>
          <p:cNvSpPr txBox="1"/>
          <p:nvPr/>
        </p:nvSpPr>
        <p:spPr>
          <a:xfrm>
            <a:off x="2251609" y="3623437"/>
            <a:ext cx="3693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highlight>
                  <a:srgbClr val="FFFF00"/>
                </a:highlight>
              </a:rPr>
              <a:t>Programma di lavoro basato sul PNSA</a:t>
            </a:r>
          </a:p>
          <a:p>
            <a:r>
              <a:rPr lang="en-IT" dirty="0">
                <a:highlight>
                  <a:srgbClr val="FFFF00"/>
                </a:highlight>
              </a:rPr>
              <a:t> e </a:t>
            </a:r>
          </a:p>
          <a:p>
            <a:r>
              <a:rPr lang="en-GB" dirty="0">
                <a:highlight>
                  <a:srgbClr val="FFFF00"/>
                </a:highlight>
              </a:rPr>
              <a:t>L</a:t>
            </a:r>
            <a:r>
              <a:rPr lang="en-IT" dirty="0">
                <a:highlight>
                  <a:srgbClr val="FFFF00"/>
                </a:highlight>
              </a:rPr>
              <a:t>inee guida monitoring APC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B345E-B9F0-CA68-F1CC-5F5EEDC4F7B3}"/>
              </a:ext>
            </a:extLst>
          </p:cNvPr>
          <p:cNvSpPr txBox="1"/>
          <p:nvPr/>
        </p:nvSpPr>
        <p:spPr>
          <a:xfrm rot="20918807">
            <a:off x="4497325" y="5246915"/>
            <a:ext cx="3307316" cy="120032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T" b="1" dirty="0"/>
              <a:t>Censimento dei rappresentanti</a:t>
            </a:r>
          </a:p>
          <a:p>
            <a:pPr algn="ctr"/>
            <a:r>
              <a:rPr lang="en-GB" b="1" dirty="0"/>
              <a:t>O</a:t>
            </a:r>
            <a:r>
              <a:rPr lang="en-IT" b="1" dirty="0"/>
              <a:t>penscience degli EPR</a:t>
            </a:r>
          </a:p>
          <a:p>
            <a:pPr algn="ctr"/>
            <a:r>
              <a:rPr lang="en-GB" b="1" dirty="0" err="1"/>
              <a:t>lista</a:t>
            </a:r>
            <a:r>
              <a:rPr lang="en-GB" b="1" dirty="0"/>
              <a:t> e</a:t>
            </a:r>
            <a:r>
              <a:rPr lang="en-IT" b="1" dirty="0"/>
              <a:t>mail</a:t>
            </a:r>
          </a:p>
          <a:p>
            <a:pPr algn="ctr"/>
            <a:r>
              <a:rPr lang="en-GB" b="1" dirty="0">
                <a:hlinkClick r:id="rId4"/>
              </a:rPr>
              <a:t>c</a:t>
            </a:r>
            <a:r>
              <a:rPr lang="en-IT" b="1" dirty="0">
                <a:hlinkClick r:id="rId4"/>
              </a:rPr>
              <a:t>onper.openscience@lists.infn.it</a:t>
            </a:r>
            <a:endParaRPr lang="en-IT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AD782-2FB7-614C-7328-9F71D6FEC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01" y="303499"/>
            <a:ext cx="1569801" cy="904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FF8B20-1554-20AE-A4FF-0A2E570ECCE2}"/>
              </a:ext>
            </a:extLst>
          </p:cNvPr>
          <p:cNvSpPr txBox="1"/>
          <p:nvPr/>
        </p:nvSpPr>
        <p:spPr>
          <a:xfrm rot="20183751">
            <a:off x="194654" y="5722311"/>
            <a:ext cx="2795958" cy="430887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T" sz="1100" dirty="0"/>
              <a:t>Co-coordinatori </a:t>
            </a:r>
          </a:p>
          <a:p>
            <a:pPr algn="ctr"/>
            <a:r>
              <a:rPr lang="en-IT" sz="1100" dirty="0"/>
              <a:t>Bianco (INFN), Chiodetti (INGV), Locati (INGV)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0D11EE-348D-20C6-0CBA-0AC7F081F253}"/>
              </a:ext>
            </a:extLst>
          </p:cNvPr>
          <p:cNvSpPr txBox="1"/>
          <p:nvPr/>
        </p:nvSpPr>
        <p:spPr>
          <a:xfrm rot="614943">
            <a:off x="1687085" y="4698448"/>
            <a:ext cx="38897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IT" dirty="0"/>
              <a:t>Sinergia con Osservatorio OS della CRUI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312192-F646-53E7-1EF7-11A58084AA7E}"/>
              </a:ext>
            </a:extLst>
          </p:cNvPr>
          <p:cNvSpPr txBox="1"/>
          <p:nvPr/>
        </p:nvSpPr>
        <p:spPr>
          <a:xfrm>
            <a:off x="1697735" y="755238"/>
            <a:ext cx="651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800" b="1" dirty="0"/>
              <a:t>Gruppo di lavoro Openscience della CoPER</a:t>
            </a:r>
          </a:p>
        </p:txBody>
      </p:sp>
    </p:spTree>
    <p:extLst>
      <p:ext uri="{BB962C8B-B14F-4D97-AF65-F5344CB8AC3E}">
        <p14:creationId xmlns:p14="http://schemas.microsoft.com/office/powerpoint/2010/main" val="1802333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23CE-AE8A-6D40-9192-33E9B85F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429"/>
            <a:ext cx="7620000" cy="1143000"/>
          </a:xfrm>
        </p:spPr>
        <p:txBody>
          <a:bodyPr/>
          <a:lstStyle/>
          <a:p>
            <a:r>
              <a:rPr lang="en-IT" dirty="0"/>
              <a:t>Open Science Networking</a:t>
            </a:r>
            <a:br>
              <a:rPr lang="en-IT" dirty="0"/>
            </a:br>
            <a:r>
              <a:rPr lang="en-IT" sz="2800" i="1" dirty="0"/>
              <a:t>un approccio bottom-up</a:t>
            </a:r>
            <a:endParaRPr lang="en-IT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5B7CD-4A37-8845-AA82-02C234B5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e L.Patrizii, Scienza Aperta e politiche INFN: vademecum   - Riunione CSN3 ai  Laboratori Nazionali di Frascati 20230217   DOI:   10.15161/oar.it/76939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44458-6892-644B-8197-3E30CA69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2957E27-301E-CE4F-9BCE-32DFC5CEF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94085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087DBC9-BE56-734A-9F95-18C14A1A8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89" y="3251468"/>
            <a:ext cx="1470331" cy="395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058B0F-8C2D-4446-AC9A-2B874C181E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7483" y="3181392"/>
            <a:ext cx="1006438" cy="4757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1E3D5-9333-BD45-89C7-5C08DD2744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6816" y="4119937"/>
            <a:ext cx="1378834" cy="974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ACBE6-A9E0-5112-EC20-B49140B680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18805" y="4119937"/>
            <a:ext cx="2385505" cy="24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7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A592-FC37-9343-4CA7-20DDF266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1402"/>
            <a:ext cx="7620000" cy="1143000"/>
          </a:xfrm>
        </p:spPr>
        <p:txBody>
          <a:bodyPr/>
          <a:lstStyle/>
          <a:p>
            <a:r>
              <a:rPr lang="en-IT" dirty="0"/>
              <a:t>Info ? openscience@lists.infn.it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DBBCD-A4E5-5B83-7C25-28315952C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BAC7F-2A9F-C222-D548-968773FC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145CF-0427-AE00-99EA-5FE3A91B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0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30EF-C4D1-36C5-9A2A-9B2796F0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07" y="2421937"/>
            <a:ext cx="7620000" cy="1143000"/>
          </a:xfrm>
        </p:spPr>
        <p:txBody>
          <a:bodyPr/>
          <a:lstStyle/>
          <a:p>
            <a:r>
              <a:rPr lang="en-IT" i="1" dirty="0"/>
              <a:t>Risorse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80B9A-0AD4-9E78-3FEA-D9DEB5FC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82DF2-D73B-2066-823A-37165C16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78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AC1A8B1-8365-9B61-476F-7EBB33389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S.Bianco M. Maggi M. Pallavicini (pres.), L. Patrizii incontro Direttori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8FD8375-8D74-B8A0-C6A4-2B493830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0E62F-7E07-B446-9911-5D8BEE4034CC}" type="slidenum">
              <a:rPr lang="it-IT" smtClean="0"/>
              <a:t>29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BC369E-040D-F013-D792-C580EF08E1CE}"/>
              </a:ext>
            </a:extLst>
          </p:cNvPr>
          <p:cNvSpPr txBox="1"/>
          <p:nvPr/>
        </p:nvSpPr>
        <p:spPr>
          <a:xfrm>
            <a:off x="4212772" y="1641022"/>
            <a:ext cx="466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Avenir" panose="02000503020000020003" pitchFamily="2" charset="0"/>
              </a:rPr>
              <a:t>Il predominio del fattore di impatto della rivista porta a due problemi principali: </a:t>
            </a:r>
          </a:p>
          <a:p>
            <a:endParaRPr lang="it-IT" dirty="0">
              <a:solidFill>
                <a:srgbClr val="036682"/>
              </a:solidFill>
              <a:latin typeface="Avenir" panose="02000503020000020003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36682"/>
                </a:solidFill>
                <a:latin typeface="Avenir" panose="02000503020000020003" pitchFamily="2" charset="0"/>
              </a:rPr>
              <a:t>la qualità di un articolo prodotto dai ricercatori non viene valutata direttamente, ma attraverso un proxy, ovvero la reputazione della rivista dove è pubblicato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it-IT" dirty="0">
              <a:solidFill>
                <a:srgbClr val="036682"/>
              </a:solidFill>
              <a:latin typeface="Avenir" panose="02000503020000020003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36682"/>
                </a:solidFill>
                <a:latin typeface="Avenir" panose="02000503020000020003" pitchFamily="2" charset="0"/>
              </a:rPr>
              <a:t>viene rafforzata  la posizione dominante degli editori accademici commerciali e aumenta in modo sproporzionato il loro potere nell’orientare il modo in cui la ricerca viene finanziata e condotta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3DD0BE-4B31-BEF9-910B-2E4843A13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3"/>
          <a:stretch/>
        </p:blipFill>
        <p:spPr>
          <a:xfrm>
            <a:off x="265612" y="1677760"/>
            <a:ext cx="3086100" cy="30551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86065E-EB27-D959-F3C5-1959123DF883}"/>
              </a:ext>
            </a:extLst>
          </p:cNvPr>
          <p:cNvSpPr txBox="1"/>
          <p:nvPr/>
        </p:nvSpPr>
        <p:spPr>
          <a:xfrm>
            <a:off x="2180194" y="4455951"/>
            <a:ext cx="13085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Eugene </a:t>
            </a:r>
            <a:r>
              <a:rPr lang="it-IT" sz="1350" dirty="0" err="1"/>
              <a:t>Garfield</a:t>
            </a:r>
            <a:endParaRPr lang="it-IT" sz="1350" dirty="0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CFC80083-DEA3-3FD3-1258-073B1680E153}"/>
              </a:ext>
            </a:extLst>
          </p:cNvPr>
          <p:cNvCxnSpPr>
            <a:cxnSpLocks/>
          </p:cNvCxnSpPr>
          <p:nvPr/>
        </p:nvCxnSpPr>
        <p:spPr>
          <a:xfrm>
            <a:off x="3931104" y="1781561"/>
            <a:ext cx="0" cy="3086100"/>
          </a:xfrm>
          <a:prstGeom prst="line">
            <a:avLst/>
          </a:prstGeom>
          <a:ln w="57150">
            <a:solidFill>
              <a:srgbClr val="005289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12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E150-AD88-004E-904E-9EB628BF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29" y="886719"/>
            <a:ext cx="7620000" cy="1143000"/>
          </a:xfrm>
        </p:spPr>
        <p:txBody>
          <a:bodyPr/>
          <a:lstStyle/>
          <a:p>
            <a:pPr algn="ctr"/>
            <a:r>
              <a:rPr lang="en-GB" i="1" dirty="0" err="1">
                <a:solidFill>
                  <a:srgbClr val="00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Introduzione</a:t>
            </a:r>
            <a:r>
              <a:rPr lang="en-GB" i="1" dirty="0">
                <a:solidFill>
                  <a:srgbClr val="000000"/>
                </a:solidFill>
                <a:highlight>
                  <a:srgbClr val="FFFF00"/>
                </a:highlight>
                <a:latin typeface="Source Sans Pro" panose="020B0503030403020204" pitchFamily="34" charset="0"/>
              </a:rPr>
              <a:t> al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Disciplinare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br>
              <a:rPr lang="en-GB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GB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Accesso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Prodotti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della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Ricerca</a:t>
            </a:r>
            <a:br>
              <a:rPr lang="en-GB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</a:br>
            <a:r>
              <a:rPr lang="en-GB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n. CD-16717  del 23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giugno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2023</a:t>
            </a:r>
            <a:endParaRPr lang="en-IT" dirty="0">
              <a:highlight>
                <a:srgbClr val="FFFF00"/>
              </a:highligh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B9A87-0B86-354F-A64C-7462CD83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07B7D-CEDA-7B4A-BAE0-D3280D59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AE397-FCD8-734A-9F72-FE65CDBE87CD}"/>
              </a:ext>
            </a:extLst>
          </p:cNvPr>
          <p:cNvSpPr txBox="1"/>
          <p:nvPr/>
        </p:nvSpPr>
        <p:spPr>
          <a:xfrm>
            <a:off x="1463379" y="2669170"/>
            <a:ext cx="6409640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dirty="0"/>
              <a:t>Stefano Bianco, Marcello Maggi, Laura Patrizii</a:t>
            </a:r>
          </a:p>
          <a:p>
            <a:pPr algn="ctr"/>
            <a:r>
              <a:rPr lang="en-IT" dirty="0"/>
              <a:t> Marco Pallavicini (Pres.)</a:t>
            </a:r>
          </a:p>
          <a:p>
            <a:pPr algn="ctr"/>
            <a:r>
              <a:rPr lang="en-IT"/>
              <a:t>Comitato per l’accesso ai Prodotti della ricerca ex art.8 Disciplinare</a:t>
            </a:r>
            <a:endParaRPr lang="en-IT" dirty="0"/>
          </a:p>
          <a:p>
            <a:pPr algn="ctr"/>
            <a:endParaRPr lang="en-IT" i="1" dirty="0"/>
          </a:p>
          <a:p>
            <a:pPr algn="ctr"/>
            <a:endParaRPr lang="en-IT" i="1" dirty="0"/>
          </a:p>
          <a:p>
            <a:pPr algn="ctr"/>
            <a:r>
              <a:rPr lang="en-GB" sz="1200" i="1" dirty="0"/>
              <a:t>In </a:t>
            </a:r>
            <a:r>
              <a:rPr lang="en-GB" sz="1200" i="1" dirty="0" err="1"/>
              <a:t>collaborazione</a:t>
            </a:r>
            <a:r>
              <a:rPr lang="en-GB" sz="1200" i="1" dirty="0"/>
              <a:t> con</a:t>
            </a:r>
            <a:r>
              <a:rPr lang="en-IT" sz="1200" i="1" dirty="0"/>
              <a:t> :</a:t>
            </a:r>
          </a:p>
          <a:p>
            <a:pPr algn="ctr"/>
            <a:r>
              <a:rPr lang="en-IT" sz="1400" i="1" dirty="0"/>
              <a:t>M.Bruno, M.Maggi, D.Menasce, A.Paoletti, L.Patrizii</a:t>
            </a:r>
          </a:p>
          <a:p>
            <a:pPr algn="ctr"/>
            <a:r>
              <a:rPr lang="en-IT" sz="1400" i="1" dirty="0"/>
              <a:t>M.Pallavicini (e.o.) etcetcte</a:t>
            </a:r>
          </a:p>
          <a:p>
            <a:pPr algn="ctr"/>
            <a:r>
              <a:rPr lang="en-IT" sz="1400" i="1" dirty="0"/>
              <a:t> (Gruppo di Lavoro dell’INFN sull’Open Science)</a:t>
            </a:r>
          </a:p>
          <a:p>
            <a:pPr algn="ctr"/>
            <a:endParaRPr lang="en-IT" sz="1400" i="1" dirty="0"/>
          </a:p>
          <a:p>
            <a:pPr algn="ctr"/>
            <a:r>
              <a:rPr lang="en-GB" sz="2000" b="1" i="1" dirty="0">
                <a:solidFill>
                  <a:srgbClr val="FF0000"/>
                </a:solidFill>
              </a:rPr>
              <a:t>I</a:t>
            </a:r>
            <a:r>
              <a:rPr lang="en-IT" sz="2000" b="1" i="1" dirty="0">
                <a:solidFill>
                  <a:srgbClr val="FF0000"/>
                </a:solidFill>
              </a:rPr>
              <a:t>nfo ?  openscience@lists.infn.it</a:t>
            </a:r>
          </a:p>
          <a:p>
            <a:pPr algn="ctr"/>
            <a:endParaRPr lang="en-IT" sz="1200" i="1" dirty="0"/>
          </a:p>
          <a:p>
            <a:pPr algn="ctr"/>
            <a:r>
              <a:rPr lang="en-US" sz="1200" i="1" dirty="0"/>
              <a:t>Webinar per </a:t>
            </a:r>
            <a:r>
              <a:rPr lang="en-US" sz="1200" i="1" dirty="0" err="1"/>
              <a:t>Direttori</a:t>
            </a:r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endParaRPr lang="en-IT" sz="1200" i="1" dirty="0"/>
          </a:p>
          <a:p>
            <a:pPr algn="ctr"/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Riunione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Direttori</a:t>
            </a:r>
            <a:endParaRPr lang="en-US" sz="1200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20231205</a:t>
            </a:r>
            <a:endParaRPr lang="en-IT" sz="1200" i="1" dirty="0"/>
          </a:p>
        </p:txBody>
      </p:sp>
    </p:spTree>
    <p:extLst>
      <p:ext uri="{BB962C8B-B14F-4D97-AF65-F5344CB8AC3E}">
        <p14:creationId xmlns:p14="http://schemas.microsoft.com/office/powerpoint/2010/main" val="1996015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F48FAF-6EB8-0BFD-E8F3-8B6D6955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8F810-C19D-A1E9-6CE3-F734E571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B6B799-F555-6C46-7C7D-569E4AF15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5640"/>
            <a:ext cx="8293529" cy="46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18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8DFC87-50DE-CD2F-CDF3-9B5A0BB8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60A6B-5E10-56B2-3494-63B769A0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C5CEC7-169C-9251-5D3E-9BD5E19DBCF7}"/>
              </a:ext>
            </a:extLst>
          </p:cNvPr>
          <p:cNvSpPr txBox="1"/>
          <p:nvPr/>
        </p:nvSpPr>
        <p:spPr>
          <a:xfrm>
            <a:off x="1900719" y="1767155"/>
            <a:ext cx="654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IT" dirty="0"/>
              <a:t>er </a:t>
            </a:r>
            <a:r>
              <a:rPr lang="en-GB" dirty="0"/>
              <a:t>I</a:t>
            </a:r>
            <a:r>
              <a:rPr lang="en-IT" dirty="0"/>
              <a:t> direttori solamente preparare tabella dei costi di pubblicazione</a:t>
            </a:r>
          </a:p>
        </p:txBody>
      </p:sp>
    </p:spTree>
    <p:extLst>
      <p:ext uri="{BB962C8B-B14F-4D97-AF65-F5344CB8AC3E}">
        <p14:creationId xmlns:p14="http://schemas.microsoft.com/office/powerpoint/2010/main" val="3584971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951" t="29717" r="14008"/>
          <a:stretch/>
        </p:blipFill>
        <p:spPr>
          <a:xfrm>
            <a:off x="409962" y="1035235"/>
            <a:ext cx="5512526" cy="3188271"/>
          </a:xfrm>
          <a:prstGeom prst="rect">
            <a:avLst/>
          </a:prstGeom>
          <a:noFill/>
          <a:ln w="31750">
            <a:solidFill>
              <a:srgbClr val="2AB2FB"/>
            </a:solidFill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4">
            <a:alphaModFix/>
          </a:blip>
          <a:srcRect l="26353" t="10430" r="26207"/>
          <a:stretch/>
        </p:blipFill>
        <p:spPr>
          <a:xfrm>
            <a:off x="4956098" y="1960999"/>
            <a:ext cx="3640384" cy="4280869"/>
          </a:xfrm>
          <a:prstGeom prst="rect">
            <a:avLst/>
          </a:prstGeom>
          <a:noFill/>
          <a:ln w="34925">
            <a:solidFill>
              <a:srgbClr val="2AB2FB"/>
            </a:solidFill>
          </a:ln>
        </p:spPr>
      </p:pic>
      <p:sp>
        <p:nvSpPr>
          <p:cNvPr id="247" name="Google Shape;247;p13"/>
          <p:cNvSpPr txBox="1"/>
          <p:nvPr/>
        </p:nvSpPr>
        <p:spPr>
          <a:xfrm>
            <a:off x="352252" y="504869"/>
            <a:ext cx="56197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A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uthor’s </a:t>
            </a: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A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ccepted </a:t>
            </a: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M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anuscript / </a:t>
            </a:r>
            <a:r>
              <a:rPr lang="en-US" sz="2800" b="1" dirty="0" err="1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Postprint</a:t>
            </a:r>
            <a:endParaRPr sz="2800" b="1" dirty="0">
              <a:latin typeface="Roboto Slab" panose="020B0604020202020204" charset="0"/>
              <a:ea typeface="Roboto Slab" panose="020B0604020202020204" charset="0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5329646" y="1443053"/>
            <a:ext cx="4658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V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ersion </a:t>
            </a: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O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f </a:t>
            </a:r>
            <a:r>
              <a:rPr lang="en-US" sz="2800" b="1" u="sng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R</a:t>
            </a:r>
            <a:r>
              <a:rPr lang="en-US" sz="2800" b="1" dirty="0"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ecord</a:t>
            </a:r>
            <a:endParaRPr sz="28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61985" y="4332168"/>
            <a:ext cx="3337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Stesso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contenuto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scientifico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(testo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identico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)</a:t>
            </a:r>
            <a:endParaRPr dirty="0">
              <a:latin typeface="Fira Sans Medium" panose="020B0604020202020204" charset="0"/>
            </a:endParaRPr>
          </a:p>
        </p:txBody>
      </p:sp>
      <p:cxnSp>
        <p:nvCxnSpPr>
          <p:cNvPr id="250" name="Google Shape;250;p13"/>
          <p:cNvCxnSpPr>
            <a:cxnSpLocks/>
          </p:cNvCxnSpPr>
          <p:nvPr/>
        </p:nvCxnSpPr>
        <p:spPr>
          <a:xfrm flipV="1">
            <a:off x="2161603" y="2272937"/>
            <a:ext cx="450968" cy="2072356"/>
          </a:xfrm>
          <a:prstGeom prst="straightConnector1">
            <a:avLst/>
          </a:prstGeom>
          <a:noFill/>
          <a:ln w="47625" cap="flat" cmpd="sng">
            <a:solidFill>
              <a:srgbClr val="2AB2F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1" name="Google Shape;251;p13"/>
          <p:cNvCxnSpPr>
            <a:cxnSpLocks/>
          </p:cNvCxnSpPr>
          <p:nvPr/>
        </p:nvCxnSpPr>
        <p:spPr>
          <a:xfrm flipV="1">
            <a:off x="3166225" y="3112843"/>
            <a:ext cx="2101151" cy="1479383"/>
          </a:xfrm>
          <a:prstGeom prst="straightConnector1">
            <a:avLst/>
          </a:prstGeom>
          <a:noFill/>
          <a:ln w="47625" cap="flat" cmpd="sng">
            <a:solidFill>
              <a:srgbClr val="2AB2F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2" name="Google Shape;252;p13"/>
          <p:cNvCxnSpPr>
            <a:cxnSpLocks/>
          </p:cNvCxnSpPr>
          <p:nvPr/>
        </p:nvCxnSpPr>
        <p:spPr>
          <a:xfrm flipV="1">
            <a:off x="3394700" y="5664926"/>
            <a:ext cx="1929922" cy="261018"/>
          </a:xfrm>
          <a:prstGeom prst="straightConnector1">
            <a:avLst/>
          </a:prstGeom>
          <a:noFill/>
          <a:ln w="47625" cap="flat" cmpd="sng">
            <a:solidFill>
              <a:srgbClr val="2AB2F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3" name="Google Shape;253;p13"/>
          <p:cNvSpPr txBox="1"/>
          <p:nvPr/>
        </p:nvSpPr>
        <p:spPr>
          <a:xfrm>
            <a:off x="115700" y="5195291"/>
            <a:ext cx="3279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Solo la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VoR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contiene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certificazione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di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qualità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che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paghiamo</a:t>
            </a:r>
            <a:r>
              <a:rPr lang="en-US" sz="18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all’editore</a:t>
            </a:r>
            <a:endParaRPr dirty="0">
              <a:latin typeface="Fira Sans Medium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8FD834-E4E9-EC4B-823D-05FF056BF8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 M. Maggi M. Pallavicini (pres.), L. Patrizii incontro Direttori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D5C886-6876-6544-AD35-78838D35E8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96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34E3-5DB4-ACCD-CB95-4CDFD8B6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E1D62-8033-6EB6-17B4-43A6D91B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342386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b="1" dirty="0" err="1">
                <a:effectLst/>
                <a:latin typeface="Calibri" panose="020F0502020204030204" pitchFamily="34" charset="0"/>
              </a:rPr>
              <a:t>L’articolo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 1 (</a:t>
            </a:r>
            <a:r>
              <a:rPr lang="en-GB" sz="1800" b="1" dirty="0" err="1">
                <a:effectLst/>
                <a:latin typeface="Calibri" panose="020F0502020204030204" pitchFamily="34" charset="0"/>
              </a:rPr>
              <a:t>Principi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dirty="0" err="1">
                <a:effectLst/>
                <a:latin typeface="Calibri" panose="020F0502020204030204" pitchFamily="34" charset="0"/>
              </a:rPr>
              <a:t>generali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) </a:t>
            </a:r>
            <a:r>
              <a:rPr lang="en-GB" sz="1800" dirty="0">
                <a:effectLst/>
                <a:latin typeface="Calibri" panose="020F0502020204030204" pitchFamily="34" charset="0"/>
              </a:rPr>
              <a:t>introduce il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quadro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generale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nell’ambito</a:t>
            </a:r>
            <a:r>
              <a:rPr lang="en-GB" sz="1800" dirty="0">
                <a:effectLst/>
                <a:latin typeface="Calibri" panose="020F0502020204030204" pitchFamily="34" charset="0"/>
              </a:rPr>
              <a:t> del quale il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disciplinare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si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inserisce</a:t>
            </a:r>
            <a:r>
              <a:rPr lang="en-GB" sz="1800" dirty="0">
                <a:effectLst/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trova</a:t>
            </a:r>
            <a:r>
              <a:rPr lang="en-GB" sz="1800" dirty="0">
                <a:effectLst/>
                <a:latin typeface="Calibri" panose="020F0502020204030204" pitchFamily="34" charset="0"/>
              </a:rPr>
              <a:t> la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sua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motivazione</a:t>
            </a:r>
            <a:r>
              <a:rPr lang="en-GB" sz="1800" dirty="0">
                <a:effectLst/>
                <a:latin typeface="Calibri" panose="020F0502020204030204" pitchFamily="34" charset="0"/>
              </a:rPr>
              <a:t>. </a:t>
            </a:r>
            <a:endParaRPr lang="en-GB" sz="1800" dirty="0">
              <a:effectLst/>
              <a:latin typeface="Symbo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 err="1">
                <a:effectLst/>
                <a:latin typeface="Calibri" panose="020F0502020204030204" pitchFamily="34" charset="0"/>
              </a:rPr>
              <a:t>L’articolo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 2 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definisce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finalita</a:t>
            </a:r>
            <a:r>
              <a:rPr lang="en-GB" sz="1800" dirty="0">
                <a:effectLst/>
                <a:latin typeface="Calibri" panose="020F0502020204030204" pitchFamily="34" charset="0"/>
              </a:rPr>
              <a:t>̀ e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ambito</a:t>
            </a:r>
            <a:r>
              <a:rPr lang="en-GB" sz="1800" dirty="0">
                <a:effectLst/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applicazione</a:t>
            </a:r>
            <a:r>
              <a:rPr lang="en-GB" sz="1800" dirty="0">
                <a:effectLst/>
                <a:latin typeface="Calibri" panose="020F0502020204030204" pitchFamily="34" charset="0"/>
              </a:rPr>
              <a:t>. </a:t>
            </a:r>
            <a:endParaRPr lang="en-GB" sz="1800" dirty="0">
              <a:effectLst/>
              <a:latin typeface="Symbo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 err="1">
                <a:effectLst/>
                <a:latin typeface="Calibri" panose="020F0502020204030204" pitchFamily="34" charset="0"/>
              </a:rPr>
              <a:t>L’articolo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 3 (</a:t>
            </a:r>
            <a:r>
              <a:rPr lang="en-GB" sz="1800" b="1" dirty="0" err="1">
                <a:effectLst/>
                <a:latin typeface="Calibri" panose="020F0502020204030204" pitchFamily="34" charset="0"/>
              </a:rPr>
              <a:t>Definizioni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)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contiene</a:t>
            </a:r>
            <a:r>
              <a:rPr lang="en-GB" sz="1800" dirty="0">
                <a:effectLst/>
                <a:latin typeface="Calibri" panose="020F0502020204030204" pitchFamily="34" charset="0"/>
              </a:rPr>
              <a:t> le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definizioni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latin typeface="Calibri" panose="020F0502020204030204" pitchFamily="34" charset="0"/>
              </a:rPr>
              <a:t> termini (non di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uso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corrente</a:t>
            </a:r>
            <a:r>
              <a:rPr lang="en-GB" sz="1800" dirty="0">
                <a:effectLst/>
                <a:latin typeface="Calibri" panose="020F0502020204030204" pitchFamily="34" charset="0"/>
              </a:rPr>
              <a:t>)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specifici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materia</a:t>
            </a:r>
            <a:r>
              <a:rPr lang="en-GB" sz="1800" dirty="0">
                <a:effectLst/>
                <a:latin typeface="Calibri" panose="020F0502020204030204" pitchFamily="34" charset="0"/>
              </a:rPr>
              <a:t>. </a:t>
            </a:r>
          </a:p>
          <a:p>
            <a:pPr lvl="1"/>
            <a:r>
              <a:rPr lang="en-GB" sz="1600" dirty="0">
                <a:effectLst/>
                <a:latin typeface="Calibri" panose="020F0502020204030204" pitchFamily="34" charset="0"/>
              </a:rPr>
              <a:t>…</a:t>
            </a:r>
          </a:p>
          <a:p>
            <a:pPr lvl="1"/>
            <a:r>
              <a:rPr lang="en-GB" sz="1800" b="1" dirty="0" err="1">
                <a:effectLst/>
                <a:latin typeface="Calibri" panose="020F0502020204030204" pitchFamily="34" charset="0"/>
              </a:rPr>
              <a:t>Prodotto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dirty="0" err="1">
                <a:effectLst/>
                <a:latin typeface="Calibri" panose="020F0502020204030204" pitchFamily="34" charset="0"/>
              </a:rPr>
              <a:t>della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dirty="0" err="1">
                <a:effectLst/>
                <a:latin typeface="Calibri" panose="020F0502020204030204" pitchFamily="34" charset="0"/>
              </a:rPr>
              <a:t>ricerca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 o </a:t>
            </a:r>
            <a:r>
              <a:rPr lang="en-GB" sz="1800" b="1" dirty="0" err="1">
                <a:effectLst/>
                <a:latin typeface="Calibri" panose="020F0502020204030204" pitchFamily="34" charset="0"/>
              </a:rPr>
              <a:t>Prodotto</a:t>
            </a:r>
            <a:r>
              <a:rPr lang="en-GB" sz="1800" dirty="0">
                <a:effectLst/>
                <a:latin typeface="Calibri" panose="020F0502020204030204" pitchFamily="34" charset="0"/>
              </a:rPr>
              <a:t>: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espressione</a:t>
            </a:r>
            <a:r>
              <a:rPr lang="en-GB" sz="1800" dirty="0">
                <a:effectLst/>
                <a:latin typeface="Calibri" panose="020F0502020204030204" pitchFamily="34" charset="0"/>
              </a:rPr>
              <a:t> del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lavoro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intellettuale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destinata</a:t>
            </a:r>
            <a:r>
              <a:rPr lang="en-GB" sz="1800" dirty="0">
                <a:effectLst/>
                <a:latin typeface="Calibri" panose="020F0502020204030204" pitchFamily="34" charset="0"/>
              </a:rPr>
              <a:t> al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dibattito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scientifico</a:t>
            </a:r>
            <a:r>
              <a:rPr lang="en-GB" sz="1800" dirty="0">
                <a:effectLst/>
                <a:latin typeface="Calibri" panose="020F0502020204030204" pitchFamily="34" charset="0"/>
              </a:rPr>
              <a:t> e ad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applicazioni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tecnologiche</a:t>
            </a:r>
            <a:r>
              <a:rPr lang="en-GB" sz="1800" dirty="0">
                <a:effectLst/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comprensiva</a:t>
            </a:r>
            <a:r>
              <a:rPr lang="en-GB" sz="1800" dirty="0">
                <a:effectLst/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elementi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quali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documenti</a:t>
            </a:r>
            <a:r>
              <a:rPr lang="en-GB" sz="1800" dirty="0">
                <a:effectLst/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immagini</a:t>
            </a:r>
            <a:r>
              <a:rPr lang="en-GB" sz="1800" dirty="0">
                <a:effectLst/>
                <a:latin typeface="Calibri" panose="020F0502020204030204" pitchFamily="34" charset="0"/>
              </a:rPr>
              <a:t>, video,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tabelle</a:t>
            </a:r>
            <a:r>
              <a:rPr lang="en-GB" sz="1800" dirty="0">
                <a:effectLst/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disegni</a:t>
            </a:r>
            <a:r>
              <a:rPr lang="en-GB" sz="1800" dirty="0">
                <a:effectLst/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formule</a:t>
            </a:r>
            <a:r>
              <a:rPr lang="en-GB" sz="1800" dirty="0">
                <a:effectLst/>
                <a:latin typeface="Calibri" panose="020F0502020204030204" pitchFamily="34" charset="0"/>
              </a:rPr>
              <a:t>, software,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latin typeface="Calibri" panose="020F0502020204030204" pitchFamily="34" charset="0"/>
              </a:rPr>
              <a:t>. </a:t>
            </a:r>
          </a:p>
          <a:p>
            <a:pPr lvl="1"/>
            <a:r>
              <a:rPr lang="en-GB" sz="1600" dirty="0">
                <a:effectLst/>
                <a:latin typeface="Calibri" panose="020F0502020204030204" pitchFamily="34" charset="0"/>
              </a:rPr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Calibri" panose="020F0502020204030204" pitchFamily="34" charset="0"/>
              </a:rPr>
              <a:t>L’articolo</a:t>
            </a:r>
            <a:r>
              <a:rPr lang="en-GB" sz="1800" b="1" dirty="0">
                <a:latin typeface="Calibri" panose="020F0502020204030204" pitchFamily="34" charset="0"/>
              </a:rPr>
              <a:t> 4 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 (</a:t>
            </a:r>
            <a:r>
              <a:rPr lang="en-GB" sz="1800" b="1" dirty="0" err="1">
                <a:effectLst/>
                <a:latin typeface="Calibri" panose="020F0502020204030204" pitchFamily="34" charset="0"/>
              </a:rPr>
              <a:t>Archivio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b="1" dirty="0" err="1">
                <a:effectLst/>
                <a:latin typeface="Calibri" panose="020F0502020204030204" pitchFamily="34" charset="0"/>
              </a:rPr>
              <a:t>istituzionale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)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istituisce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l’Archivio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istituzionale</a:t>
            </a:r>
            <a:r>
              <a:rPr lang="en-GB" sz="1800" dirty="0">
                <a:effectLst/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individuandone</a:t>
            </a:r>
            <a:r>
              <a:rPr lang="en-GB" sz="1800" dirty="0">
                <a:effectLst/>
                <a:latin typeface="Calibri" panose="020F0502020204030204" pitchFamily="34" charset="0"/>
              </a:rPr>
              <a:t> le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caratteristiche</a:t>
            </a:r>
            <a:r>
              <a:rPr lang="en-GB" sz="1800" dirty="0">
                <a:effectLst/>
                <a:latin typeface="Calibri" panose="020F0502020204030204" pitchFamily="34" charset="0"/>
              </a:rPr>
              <a:t>. </a:t>
            </a:r>
            <a:endParaRPr lang="en-GB" sz="1800" dirty="0">
              <a:effectLst/>
              <a:latin typeface="SymbolM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SymbolMT"/>
            </a:endParaRPr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C9FEB-15C4-6D22-328D-7129783B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15FA4-1634-1DA4-3C2B-A6375261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16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5AAC-E406-E071-DF13-4E8E0CF8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dirty="0">
                <a:effectLst/>
                <a:latin typeface="Calibri" panose="020F0502020204030204" pitchFamily="34" charset="0"/>
              </a:rPr>
              <a:t>ART. 5. DEPOSITO E PUBBLICAZIONE DEI PRODOTTI DELLA RICERCA NELL’ARCHIVIO ISTITUZIONALE DELL’INFN </a:t>
            </a:r>
            <a:br>
              <a:rPr lang="en-GB" sz="2000" dirty="0"/>
            </a:br>
            <a:endParaRPr lang="en-IT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D28E7-7E7C-DB87-B663-B003B62D5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1359"/>
            <a:ext cx="7620000" cy="4957545"/>
          </a:xfrm>
        </p:spPr>
        <p:txBody>
          <a:bodyPr>
            <a:normAutofit/>
          </a:bodyPr>
          <a:lstStyle/>
          <a:p>
            <a:r>
              <a:rPr lang="en-GB" sz="1600" dirty="0">
                <a:effectLst/>
                <a:latin typeface="Calibri" panose="020F0502020204030204" pitchFamily="34" charset="0"/>
              </a:rPr>
              <a:t>5.1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Gli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Autori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depositano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propri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Prodotti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nell’Archivio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istituzionale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dell’INFN</a:t>
            </a:r>
            <a:r>
              <a:rPr lang="en-GB" sz="1600" dirty="0">
                <a:effectLst/>
                <a:latin typeface="Calibri" panose="020F0502020204030204" pitchFamily="34" charset="0"/>
              </a:rPr>
              <a:t>. Il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deposito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non è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richiesto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laddove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il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Prodotto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sia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gia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̀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stato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depositato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su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arXiv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oppure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su</a:t>
            </a:r>
            <a:r>
              <a:rPr lang="en-GB" sz="1600" b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</a:rPr>
              <a:t>InspireHEP</a:t>
            </a:r>
            <a:r>
              <a:rPr lang="en-GB" sz="1600" dirty="0">
                <a:effectLst/>
                <a:latin typeface="Calibri" panose="020F0502020204030204" pitchFamily="34" charset="0"/>
              </a:rPr>
              <a:t>. Il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Prodotto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che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costituisca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espressione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dell’attivita</a:t>
            </a:r>
            <a:r>
              <a:rPr lang="en-GB" sz="1600" dirty="0">
                <a:effectLst/>
                <a:latin typeface="Calibri" panose="020F0502020204030204" pitchFamily="34" charset="0"/>
              </a:rPr>
              <a:t>̀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intellettuale</a:t>
            </a:r>
            <a:r>
              <a:rPr lang="en-GB" sz="1600" dirty="0">
                <a:effectLst/>
                <a:latin typeface="Calibri" panose="020F0502020204030204" pitchFamily="34" charset="0"/>
              </a:rPr>
              <a:t> di più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Autori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costituisce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oggetto</a:t>
            </a:r>
            <a:r>
              <a:rPr lang="en-GB" sz="1600" dirty="0">
                <a:effectLst/>
                <a:latin typeface="Calibri" panose="020F0502020204030204" pitchFamily="34" charset="0"/>
              </a:rPr>
              <a:t> di un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unico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deposito</a:t>
            </a:r>
            <a:r>
              <a:rPr lang="en-GB" sz="1600" dirty="0">
                <a:effectLst/>
                <a:latin typeface="Calibri" panose="020F0502020204030204" pitchFamily="34" charset="0"/>
              </a:rPr>
              <a:t>. </a:t>
            </a:r>
            <a:endParaRPr lang="en-GB" sz="2800" dirty="0"/>
          </a:p>
          <a:p>
            <a:pPr>
              <a:buFont typeface="+mj-lt"/>
              <a:buAutoNum type="arabicPeriod" startAt="2"/>
            </a:pPr>
            <a:r>
              <a:rPr lang="en-GB" sz="1600" dirty="0">
                <a:effectLst/>
                <a:latin typeface="Calibri" panose="020F0502020204030204" pitchFamily="34" charset="0"/>
              </a:rPr>
              <a:t>5.2  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Al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momento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di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depositare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,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l’Autore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dichiara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di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esserlo</a:t>
            </a:r>
            <a:endParaRPr lang="en-GB" sz="2800" i="1" dirty="0">
              <a:effectLst/>
            </a:endParaRPr>
          </a:p>
          <a:p>
            <a:pPr>
              <a:buFont typeface="+mj-lt"/>
              <a:buAutoNum type="arabicPeriod" startAt="2"/>
            </a:pPr>
            <a:r>
              <a:rPr lang="en-GB" sz="1600" dirty="0">
                <a:effectLst/>
                <a:latin typeface="Calibri" panose="020F0502020204030204" pitchFamily="34" charset="0"/>
              </a:rPr>
              <a:t>5.3  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Obbligo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di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utilizzo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codice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ROR di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Struttura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(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allegato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) </a:t>
            </a:r>
          </a:p>
          <a:p>
            <a:pPr>
              <a:buFont typeface="+mj-lt"/>
              <a:buAutoNum type="arabicPeriod" startAt="2"/>
            </a:pPr>
            <a:r>
              <a:rPr lang="en-GB" sz="1600" dirty="0">
                <a:effectLst/>
                <a:latin typeface="Calibri" panose="020F0502020204030204" pitchFamily="34" charset="0"/>
              </a:rPr>
              <a:t>5.4  </a:t>
            </a:r>
            <a:r>
              <a:rPr lang="en-GB" sz="1600" i="1" dirty="0" err="1">
                <a:latin typeface="Calibri" panose="020F0502020204030204" pitchFamily="34" charset="0"/>
              </a:rPr>
              <a:t>Flusso</a:t>
            </a:r>
            <a:r>
              <a:rPr lang="en-GB" sz="1600" i="1" dirty="0">
                <a:latin typeface="Calibri" panose="020F0502020204030204" pitchFamily="34" charset="0"/>
              </a:rPr>
              <a:t> di </a:t>
            </a:r>
            <a:r>
              <a:rPr lang="en-GB" sz="1600" i="1" dirty="0" err="1">
                <a:latin typeface="Calibri" panose="020F0502020204030204" pitchFamily="34" charset="0"/>
              </a:rPr>
              <a:t>approvazione</a:t>
            </a:r>
            <a:r>
              <a:rPr lang="en-GB" sz="1600" i="1" dirty="0">
                <a:latin typeface="Calibri" panose="020F0502020204030204" pitchFamily="34" charset="0"/>
              </a:rPr>
              <a:t> </a:t>
            </a:r>
            <a:r>
              <a:rPr lang="en-GB" sz="1600" i="1" dirty="0" err="1">
                <a:latin typeface="Calibri" panose="020F0502020204030204" pitchFamily="34" charset="0"/>
              </a:rPr>
              <a:t>corrispondente</a:t>
            </a:r>
            <a:r>
              <a:rPr lang="en-GB" sz="1600" i="1" dirty="0">
                <a:latin typeface="Calibri" panose="020F0502020204030204" pitchFamily="34" charset="0"/>
              </a:rPr>
              <a:t> </a:t>
            </a:r>
            <a:r>
              <a:rPr lang="en-GB" sz="1600" i="1" dirty="0" err="1">
                <a:latin typeface="Calibri" panose="020F0502020204030204" pitchFamily="34" charset="0"/>
              </a:rPr>
              <a:t>alla</a:t>
            </a:r>
            <a:r>
              <a:rPr lang="en-GB" sz="1600" i="1" dirty="0">
                <a:latin typeface="Calibri" panose="020F0502020204030204" pitchFamily="34" charset="0"/>
              </a:rPr>
              <a:t> </a:t>
            </a:r>
            <a:r>
              <a:rPr lang="en-GB" sz="1600" i="1" dirty="0" err="1">
                <a:latin typeface="Calibri" panose="020F0502020204030204" pitchFamily="34" charset="0"/>
              </a:rPr>
              <a:t>prassi</a:t>
            </a:r>
            <a:r>
              <a:rPr lang="en-GB" sz="1600" i="1" dirty="0">
                <a:latin typeface="Calibri" panose="020F0502020204030204" pitchFamily="34" charset="0"/>
              </a:rPr>
              <a:t> in </a:t>
            </a:r>
            <a:r>
              <a:rPr lang="en-GB" sz="1600" i="1" dirty="0" err="1">
                <a:latin typeface="Calibri" panose="020F0502020204030204" pitchFamily="34" charset="0"/>
              </a:rPr>
              <a:t>vigore</a:t>
            </a:r>
            <a:r>
              <a:rPr lang="en-GB" sz="1600" i="1" dirty="0">
                <a:latin typeface="Calibri" panose="020F0502020204030204" pitchFamily="34" charset="0"/>
              </a:rPr>
              <a:t>. </a:t>
            </a:r>
            <a:r>
              <a:rPr lang="en-GB" sz="1600" i="1" dirty="0" err="1">
                <a:latin typeface="Calibri" panose="020F0502020204030204" pitchFamily="34" charset="0"/>
              </a:rPr>
              <a:t>Coordinatore</a:t>
            </a:r>
            <a:r>
              <a:rPr lang="en-GB" sz="1600" i="1" dirty="0">
                <a:latin typeface="Calibri" panose="020F0502020204030204" pitchFamily="34" charset="0"/>
              </a:rPr>
              <a:t> (o </a:t>
            </a:r>
            <a:r>
              <a:rPr lang="en-GB" sz="1600" i="1" dirty="0" err="1">
                <a:latin typeface="Calibri" panose="020F0502020204030204" pitchFamily="34" charset="0"/>
              </a:rPr>
              <a:t>Direttore</a:t>
            </a:r>
            <a:r>
              <a:rPr lang="en-GB" sz="1600" i="1" dirty="0">
                <a:latin typeface="Calibri" panose="020F0502020204030204" pitchFamily="34" charset="0"/>
              </a:rPr>
              <a:t>)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segnalano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al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Comitato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Prodotti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non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congrui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con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principi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e le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finalita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̀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dell’Ente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. </a:t>
            </a:r>
          </a:p>
          <a:p>
            <a:pPr>
              <a:buFont typeface="+mj-lt"/>
              <a:buAutoNum type="arabicPeriod" startAt="2"/>
            </a:pPr>
            <a:r>
              <a:rPr lang="en-GB" sz="1600" dirty="0">
                <a:effectLst/>
                <a:latin typeface="Calibri" panose="020F0502020204030204" pitchFamily="34" charset="0"/>
              </a:rPr>
              <a:t>5.5  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Licenze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di accesso al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prodotto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(CC-BY default,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chiuso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, embargo, alter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su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richiesta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motivate). </a:t>
            </a:r>
          </a:p>
          <a:p>
            <a:pPr>
              <a:buFont typeface="+mj-lt"/>
              <a:buAutoNum type="arabicPeriod" startAt="2"/>
            </a:pPr>
            <a:r>
              <a:rPr lang="en-GB" sz="1600" dirty="0">
                <a:effectLst/>
                <a:latin typeface="Calibri" panose="020F0502020204030204" pitchFamily="34" charset="0"/>
              </a:rPr>
              <a:t>5.6  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Esclusione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per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prodotti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suscettibili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di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brevettazione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</a:t>
            </a:r>
          </a:p>
          <a:p>
            <a:pPr>
              <a:buFont typeface="+mj-lt"/>
              <a:buAutoNum type="arabicPeriod" startAt="2"/>
            </a:pPr>
            <a:r>
              <a:rPr lang="en-GB" sz="1600" dirty="0">
                <a:effectLst/>
                <a:latin typeface="Calibri" panose="020F0502020204030204" pitchFamily="34" charset="0"/>
              </a:rPr>
              <a:t>5.7  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Raccomandazione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per accesso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aperto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.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</a:p>
          <a:p>
            <a:pPr>
              <a:buFont typeface="+mj-lt"/>
              <a:buAutoNum type="arabicPeriod" startAt="2"/>
            </a:pPr>
            <a:r>
              <a:rPr lang="en-GB" sz="1600" dirty="0">
                <a:effectLst/>
                <a:latin typeface="Calibri" panose="020F0502020204030204" pitchFamily="34" charset="0"/>
              </a:rPr>
              <a:t>5.8  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Deposito 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della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AAM o </a:t>
            </a:r>
            <a:r>
              <a:rPr lang="en-GB" sz="1600" i="1" dirty="0">
                <a:latin typeface="Calibri" panose="020F0502020204030204" pitchFamily="34" charset="0"/>
              </a:rPr>
              <a:t>VOR e </a:t>
            </a:r>
            <a:r>
              <a:rPr lang="en-GB" sz="1600" i="1" dirty="0" err="1">
                <a:latin typeface="Calibri" panose="020F0502020204030204" pitchFamily="34" charset="0"/>
              </a:rPr>
              <a:t>licenze</a:t>
            </a:r>
            <a:r>
              <a:rPr lang="en-GB" sz="1600" i="1" dirty="0">
                <a:latin typeface="Calibri" panose="020F0502020204030204" pitchFamily="34" charset="0"/>
              </a:rPr>
              <a:t> </a:t>
            </a:r>
          </a:p>
          <a:p>
            <a:pPr>
              <a:buFont typeface="+mj-lt"/>
              <a:buAutoNum type="arabicPeriod" startAt="2"/>
            </a:pPr>
            <a:r>
              <a:rPr lang="en-GB" sz="1600" dirty="0">
                <a:effectLst/>
                <a:latin typeface="Calibri" panose="020F0502020204030204" pitchFamily="34" charset="0"/>
              </a:rPr>
              <a:t>5.9  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Licenze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</a:t>
            </a:r>
          </a:p>
          <a:p>
            <a:pPr>
              <a:buFont typeface="+mj-lt"/>
              <a:buAutoNum type="arabicPeriod" startAt="2"/>
            </a:pPr>
            <a:r>
              <a:rPr lang="en-GB" sz="1600" dirty="0">
                <a:effectLst/>
                <a:latin typeface="Calibri" panose="020F0502020204030204" pitchFamily="34" charset="0"/>
              </a:rPr>
              <a:t>5.10  </a:t>
            </a:r>
            <a:r>
              <a:rPr lang="en-GB" sz="1600" i="1" dirty="0" err="1">
                <a:effectLst/>
                <a:latin typeface="Calibri" panose="020F0502020204030204" pitchFamily="34" charset="0"/>
              </a:rPr>
              <a:t>Licenze</a:t>
            </a:r>
            <a:r>
              <a:rPr lang="en-GB" sz="1600" i="1" dirty="0"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057DB-961D-BA4C-F91D-0DB67945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37526-2BA6-A4EE-8832-AFCF3C79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74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5AAC-E406-E071-DF13-4E8E0CF8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60310"/>
          </a:xfrm>
        </p:spPr>
        <p:txBody>
          <a:bodyPr/>
          <a:lstStyle/>
          <a:p>
            <a:r>
              <a:rPr lang="en-GB" sz="2000" b="1" dirty="0">
                <a:effectLst/>
                <a:latin typeface="Calibri" panose="020F0502020204030204" pitchFamily="34" charset="0"/>
              </a:rPr>
              <a:t>ART. 6. 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 I DATI DELLA RICERCA NELL’ ARCHIVIO ISTITUZIONALE </a:t>
            </a:r>
            <a:br>
              <a:rPr lang="en-GB" sz="900" dirty="0"/>
            </a:br>
            <a:br>
              <a:rPr lang="en-GB" sz="2000" dirty="0"/>
            </a:br>
            <a:endParaRPr lang="en-IT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057DB-961D-BA4C-F91D-0DB67945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37526-2BA6-A4EE-8832-AFCF3C79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35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DCE3B4-DA77-55C4-184C-6B43FBDE2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sono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Prodotti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come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tali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il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loro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deposito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loro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pubblicazione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seguono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le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modalita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previste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nell’articolo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5.1 e ss.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6.2  Nel rispetto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vigente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normativa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in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materia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protezione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personali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proprieta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intellettuale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nonche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́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disposizioni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contenute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nello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Statuto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regolamenti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dell’INFN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fatti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salvi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gli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specifici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accordi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per il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finanziamento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stipulati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con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terze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parti,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: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a)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una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volta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pubblicati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sono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depositati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nell’archivio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dell’INFN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in modo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corretto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completo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affidabile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rispettandone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loro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integrita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̀;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b)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sono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resi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accessibili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identificabili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tracciabili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interoperabili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laddove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possibile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disponibili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per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usi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successivi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secondo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principi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FAIR.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6.3  Ove non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assoggettati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diritti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terze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parti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nel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caso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in cui non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sussistano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usi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vietati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per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legge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possono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essere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associati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ad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una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licenza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per il libero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utilizzo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(ad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esempio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Creative Commons),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garantendo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tracciabilita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 del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loro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uso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il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credito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verso 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fonte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originaria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6.4  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eventuale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cancellazione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o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distruzione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consentita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soltanto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ove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non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ravvisino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ragioni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etiche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o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legali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ostative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deve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risultare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tracciabile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documentabile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Allo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stesso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tempo,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devono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tenere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in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considerazione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gli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interessi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eventuali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terze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parti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finanziatrici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altri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portatori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interessi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cosi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 come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aspetti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confidenzialita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sicurezza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6.5  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responsabilita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raccolta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gestione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manutenzione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condivisa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tra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gli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Autori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limiti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rispettivi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ambiti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competenza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nel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rispetto del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Codice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etico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6.6  È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responsabilita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degli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Autori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gestione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propri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dataset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depositati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ovvero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: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a) 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raccolta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documentazione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archiviazione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accesso,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uso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conservazione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(o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distruzione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)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compresa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definizione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protocolli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8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responsabilita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nel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gruppo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che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vanno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incluse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in un Data Management Plan (DMP)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compilato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laddove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previsto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contratti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con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finanziatori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o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altre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entita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legali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gia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fase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iniziale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del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progetto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endParaRPr lang="en-GB" dirty="0">
              <a:highlight>
                <a:srgbClr val="FFFF00"/>
              </a:highlight>
            </a:endParaRPr>
          </a:p>
          <a:p>
            <a:pPr>
              <a:buFont typeface="+mj-lt"/>
              <a:buAutoNum type="arabicPeriod" startAt="2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b)  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l’elaborazione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aggiornamento del DMP (per cui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rinvia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alle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linee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guida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sui DMP e ai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modelli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DMP) e 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definizione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diritti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utilizzo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dopo il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termine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del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progetto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;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 startAt="2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c)  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l’archiviazione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conservazione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tutti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rilevanti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-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positivi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negativi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- per 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stessa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che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deve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essere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effettuata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con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medesimi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criteri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cui sopra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su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adeguati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supporti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informatici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anche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al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fuori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specifici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DMPs, in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condizioni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accesso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riservato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al/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responsabile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/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del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progetto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/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6.7 È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compito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del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responsabile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del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progetto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: </a:t>
            </a:r>
            <a:endParaRPr lang="en-GB" dirty="0"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a)  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definire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quali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tra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debbano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essere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conservati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tenendo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doveri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risultanti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contratti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con parti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terze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;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b)  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fornire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assistenza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per 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progettazione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compilazione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DMPs;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c)  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sviluppare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servizi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meccanismi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per 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registrazione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progetti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per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consentire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il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deposito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l’archiviazione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la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conservazione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mantenerne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l’accessibilita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durante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al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termine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del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progetto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di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d)  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esercitare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diritti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e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ottemperare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agli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obblighi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previsti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dai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contratti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con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finanziatori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pPr>
              <a:buFont typeface="+mj-lt"/>
              <a:buAutoNum type="arabicPeriod"/>
            </a:pP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della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ricerca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o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altre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entita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̀ </a:t>
            </a:r>
            <a:r>
              <a:rPr lang="en-GB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legali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endParaRPr lang="en-GB" dirty="0">
              <a:effectLst/>
              <a:highlight>
                <a:srgbClr val="FFFF00"/>
              </a:highlight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004128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057DB-961D-BA4C-F91D-0DB67945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37526-2BA6-A4EE-8832-AFCF3C79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36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2A792-959F-41DF-BE3C-EA28C987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7957335" cy="4800600"/>
          </a:xfrm>
        </p:spPr>
        <p:txBody>
          <a:bodyPr/>
          <a:lstStyle/>
          <a:p>
            <a:r>
              <a:rPr lang="en-GB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ART. 7.  GESTIONE DEI DIRITTI DI AUTORE </a:t>
            </a:r>
          </a:p>
          <a:p>
            <a:pPr lvl="1"/>
            <a:r>
              <a:rPr lang="en-GB" b="1" dirty="0">
                <a:highlight>
                  <a:srgbClr val="FFFF00"/>
                </a:highlight>
                <a:latin typeface="Calibri" panose="020F0502020204030204" pitchFamily="34" charset="0"/>
              </a:rPr>
              <a:t>…</a:t>
            </a:r>
            <a:endParaRPr lang="en-GB" b="1" dirty="0"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r>
              <a:rPr lang="en-GB" sz="2400" b="1" dirty="0">
                <a:highlight>
                  <a:srgbClr val="FFFF00"/>
                </a:highlight>
                <a:latin typeface="Calibri" panose="020F0502020204030204" pitchFamily="34" charset="0"/>
              </a:rPr>
              <a:t>ART. 8. COMITATO PER L’ ACCESSO AI PRODOTTI DELLA RICERCA</a:t>
            </a:r>
          </a:p>
          <a:p>
            <a:pPr lvl="1"/>
            <a:r>
              <a:rPr lang="en-GB" sz="2200" b="1" dirty="0">
                <a:highlight>
                  <a:srgbClr val="FFFF00"/>
                </a:highlight>
                <a:latin typeface="Calibri" panose="020F0502020204030204" pitchFamily="34" charset="0"/>
              </a:rPr>
              <a:t>…</a:t>
            </a:r>
          </a:p>
          <a:p>
            <a:r>
              <a:rPr lang="en-GB" sz="2400" b="1" dirty="0">
                <a:highlight>
                  <a:srgbClr val="FFFF00"/>
                </a:highlight>
                <a:latin typeface="Calibri" panose="020F0502020204030204" pitchFamily="34" charset="0"/>
              </a:rPr>
              <a:t>ART. 9. ONERI DI PUBBLICAZIONE</a:t>
            </a:r>
          </a:p>
          <a:p>
            <a:pPr lvl="1"/>
            <a:r>
              <a:rPr lang="en-GB" sz="2200" b="1" dirty="0">
                <a:highlight>
                  <a:srgbClr val="FFFF00"/>
                </a:highlight>
                <a:latin typeface="Calibri" panose="020F0502020204030204" pitchFamily="34" charset="0"/>
              </a:rPr>
              <a:t>…</a:t>
            </a:r>
          </a:p>
          <a:p>
            <a:r>
              <a:rPr lang="en-GB" sz="2400" b="1" dirty="0">
                <a:highlight>
                  <a:srgbClr val="FFFF00"/>
                </a:highlight>
                <a:latin typeface="Calibri" panose="020F0502020204030204" pitchFamily="34" charset="0"/>
              </a:rPr>
              <a:t>ART. 10. DEROGHE ALL’ APPLICAZIONE DEL DISCIPLINARE</a:t>
            </a:r>
          </a:p>
          <a:p>
            <a:pPr lvl="1"/>
            <a:r>
              <a:rPr lang="en-GB" sz="2200" b="1" dirty="0">
                <a:highlight>
                  <a:srgbClr val="FFFF00"/>
                </a:highlight>
                <a:latin typeface="Calibri" panose="020F0502020204030204" pitchFamily="34" charset="0"/>
              </a:rPr>
              <a:t>…</a:t>
            </a:r>
          </a:p>
          <a:p>
            <a:r>
              <a:rPr lang="en-GB" sz="2400" b="1" dirty="0">
                <a:highlight>
                  <a:srgbClr val="FFFF00"/>
                </a:highlight>
                <a:latin typeface="Calibri" panose="020F0502020204030204" pitchFamily="34" charset="0"/>
              </a:rPr>
              <a:t>ART. 11. EDIZIONI INFN</a:t>
            </a:r>
            <a:endParaRPr lang="en-IT" sz="2200" b="1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endParaRPr lang="en-IT" sz="1250" b="1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endParaRPr lang="en-IT" sz="1250" b="1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endParaRPr lang="en-IT" sz="1250" b="1" dirty="0">
              <a:latin typeface="Calibri" panose="020F0502020204030204" pitchFamily="34" charset="0"/>
            </a:endParaRPr>
          </a:p>
          <a:p>
            <a:endParaRPr lang="en-IT" sz="1250" b="1" dirty="0">
              <a:latin typeface="Calibri" panose="020F0502020204030204" pitchFamily="34" charset="0"/>
            </a:endParaRPr>
          </a:p>
          <a:p>
            <a:endParaRPr lang="en-GB" sz="1250" b="1" dirty="0">
              <a:latin typeface="Calibri" panose="020F050202020403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8ADE872-CA19-9CA6-C971-7DE0976F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7179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7692-23C8-EAB7-4122-CA299314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Informare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84729-7713-60F2-F9A4-8AD3B7A3A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Presentazioni durante le riunioni delle CSN dal 2019</a:t>
            </a:r>
          </a:p>
          <a:p>
            <a:r>
              <a:rPr lang="en-IT" dirty="0"/>
              <a:t>Seminari nelle Strutture (dal 2019, a richiesta)</a:t>
            </a:r>
          </a:p>
          <a:p>
            <a:r>
              <a:rPr lang="en-IT" dirty="0"/>
              <a:t>Tutorial</a:t>
            </a:r>
          </a:p>
          <a:p>
            <a:pPr lvl="1"/>
            <a:r>
              <a:rPr lang="en-IT" dirty="0"/>
              <a:t>2023.11.29</a:t>
            </a:r>
          </a:p>
          <a:p>
            <a:pPr lvl="1"/>
            <a:r>
              <a:rPr lang="en-GB" dirty="0"/>
              <a:t>C</a:t>
            </a:r>
            <a:r>
              <a:rPr lang="en-IT" dirty="0"/>
              <a:t>orso nazionale febbraio 2024</a:t>
            </a:r>
          </a:p>
          <a:p>
            <a:r>
              <a:rPr lang="en-IT" dirty="0"/>
              <a:t>Incontri per </a:t>
            </a:r>
            <a:r>
              <a:rPr lang="en-GB" dirty="0" err="1"/>
              <a:t>i</a:t>
            </a:r>
            <a:r>
              <a:rPr lang="en-IT" dirty="0"/>
              <a:t> Direttori</a:t>
            </a:r>
          </a:p>
          <a:p>
            <a:pPr lvl="1"/>
            <a:r>
              <a:rPr lang="en-IT" dirty="0"/>
              <a:t>2023.12.05</a:t>
            </a:r>
          </a:p>
          <a:p>
            <a:pPr lvl="1"/>
            <a:r>
              <a:rPr lang="en-IT" dirty="0"/>
              <a:t>… ripetuto a richiesta</a:t>
            </a:r>
          </a:p>
          <a:p>
            <a:r>
              <a:rPr lang="en-IT" dirty="0"/>
              <a:t>Nuova pagina web “Scienza aperta</a:t>
            </a:r>
          </a:p>
          <a:p>
            <a:r>
              <a:rPr lang="en-IT" dirty="0"/>
              <a:t>Nuova pagina “Consigli per la pubblicazione”</a:t>
            </a:r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705AC-9563-740E-7EE3-BC49550F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02D0E-6C00-4453-35C6-93F5626A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DB58-4498-7ABE-4BCC-5872CDD4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5645"/>
            <a:ext cx="7620000" cy="1143000"/>
          </a:xfrm>
        </p:spPr>
        <p:txBody>
          <a:bodyPr/>
          <a:lstStyle/>
          <a:p>
            <a:r>
              <a:rPr lang="en-IT" dirty="0"/>
              <a:t>1. Contesto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07CF-DBB4-9536-7ED8-BD7F5A3D4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69FF2-8F79-B72E-CB87-634AECCD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27FB-9228-A3CA-135B-B7654CA7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9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315773" y="505100"/>
            <a:ext cx="46365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AA66"/>
              </a:buClr>
              <a:buSzPts val="3300"/>
              <a:buFont typeface="Exo"/>
              <a:buNone/>
            </a:pPr>
            <a:r>
              <a:rPr lang="en-US" sz="3300" b="1" i="0" u="none" strike="noStrike" cap="none">
                <a:solidFill>
                  <a:srgbClr val="2DAA66"/>
                </a:solidFill>
                <a:latin typeface="Exo"/>
                <a:ea typeface="Exo"/>
                <a:cs typeface="Exo"/>
                <a:sym typeface="Exo"/>
              </a:rPr>
              <a:t>L’Editoria Scientifica </a:t>
            </a:r>
            <a:endParaRPr/>
          </a:p>
        </p:txBody>
      </p:sp>
      <p:pic>
        <p:nvPicPr>
          <p:cNvPr id="133" name="Google Shape;133;p5" descr="journal costs.png"/>
          <p:cNvPicPr preferRelativeResize="0"/>
          <p:nvPr/>
        </p:nvPicPr>
        <p:blipFill rotWithShape="1">
          <a:blip r:embed="rId3">
            <a:alphaModFix/>
          </a:blip>
          <a:srcRect l="-1154" r="-1154"/>
          <a:stretch/>
        </p:blipFill>
        <p:spPr>
          <a:xfrm>
            <a:off x="3585200" y="2025125"/>
            <a:ext cx="4834125" cy="39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150407" y="1572077"/>
            <a:ext cx="4547700" cy="23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Modello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tradizionale</a:t>
            </a:r>
            <a:r>
              <a:rPr lang="en-US" dirty="0"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«Readers Pay»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cs typeface="Arial"/>
                <a:sym typeface="Arial"/>
              </a:rPr>
              <a:t>è</a:t>
            </a:r>
            <a:r>
              <a:rPr lang="en-US" sz="2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un </a:t>
            </a:r>
            <a:r>
              <a:rPr lang="en-US" sz="2400" dirty="0" err="1">
                <a:solidFill>
                  <a:schemeClr val="dk1"/>
                </a:solidFill>
                <a:latin typeface="Arial"/>
                <a:cs typeface="Arial"/>
                <a:sym typeface="Arial"/>
              </a:rPr>
              <a:t>mercato</a:t>
            </a:r>
            <a:r>
              <a:rPr lang="en-US" sz="24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RIGIDO</a:t>
            </a:r>
            <a:endParaRPr b="1"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24475" y="3320125"/>
            <a:ext cx="3825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costo degli abbonamenti cresce molto più rapidamente dell’inflazione</a:t>
            </a:r>
            <a:endParaRPr sz="1300"/>
          </a:p>
        </p:txBody>
      </p:sp>
      <p:sp>
        <p:nvSpPr>
          <p:cNvPr id="137" name="Google Shape;137;p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ftr" idx="11"/>
          </p:nvPr>
        </p:nvSpPr>
        <p:spPr>
          <a:xfrm rot="-5400000">
            <a:off x="7180512" y="3642358"/>
            <a:ext cx="3180081" cy="3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6E7FC"/>
                </a:solidFill>
                <a:latin typeface="Calibri"/>
                <a:ea typeface="Calibri"/>
                <a:cs typeface="Calibri"/>
                <a:sym typeface="Calibri"/>
              </a:rPr>
              <a:t>S.Bianco M. Maggi M. Pallavicini (pres.), L. Patrizii incontro Direttori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24475" y="0"/>
            <a:ext cx="85632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endParaRPr lang="en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/>
        </p:nvSpPr>
        <p:spPr>
          <a:xfrm>
            <a:off x="14608" y="536101"/>
            <a:ext cx="87915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AA66"/>
              </a:buClr>
              <a:buSzPts val="3300"/>
              <a:buFont typeface="Exo"/>
              <a:buNone/>
            </a:pP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Mercato degli </a:t>
            </a: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abbonamenti</a:t>
            </a: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: un </a:t>
            </a: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oligopolio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-26411" y="2038903"/>
            <a:ext cx="3797028" cy="329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7175" marR="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Insostituibilità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delle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riviste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ogni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articolo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 è un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</a:rPr>
              <a:t>micro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monopolio</a:t>
            </a:r>
            <a:endParaRPr lang="en-US" sz="2000" dirty="0">
              <a:solidFill>
                <a:schemeClr val="dk1"/>
              </a:solidFill>
              <a:highlight>
                <a:srgbClr val="FFFF00"/>
              </a:highlight>
              <a:latin typeface="Fira Sans Medium" panose="020B0604020202020204" charset="0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Wingdings" panose="05000000000000000000" pitchFamily="2" charset="2"/>
              </a:rPr>
              <a:t>    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mercato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rigido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endParaRPr sz="2000" dirty="0">
              <a:highlight>
                <a:srgbClr val="FFFF00"/>
              </a:highlight>
              <a:latin typeface="Fira Sans Medium" panose="020B0604020202020204" charset="0"/>
            </a:endParaRPr>
          </a:p>
          <a:p>
            <a:pPr marL="257175" marR="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endParaRPr lang="en-US" sz="2000" dirty="0">
              <a:solidFill>
                <a:schemeClr val="dk1"/>
              </a:solidFill>
              <a:latin typeface="Fira Sans Medium" panose="020B0604020202020204" charset="0"/>
              <a:ea typeface="Arial"/>
              <a:cs typeface="Arial"/>
              <a:sym typeface="Arial"/>
            </a:endParaRPr>
          </a:p>
          <a:p>
            <a:pPr marL="257175" indent="-257175">
              <a:lnSpc>
                <a:spcPct val="90000"/>
              </a:lnSpc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</a:rPr>
              <a:t>Valutazione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</a:rPr>
              <a:t>della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</a:rPr>
              <a:t>ricerca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</a:p>
          <a:p>
            <a:pPr marL="257175" indent="-257175">
              <a:lnSpc>
                <a:spcPct val="90000"/>
              </a:lnSpc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Impact Factor</a:t>
            </a:r>
          </a:p>
          <a:p>
            <a:pPr marL="257175" indent="-257175">
              <a:lnSpc>
                <a:spcPct val="90000"/>
              </a:lnSpc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Preferenza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a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pubblicare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riviste</a:t>
            </a:r>
            <a:r>
              <a:rPr lang="en-US" sz="20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ad alto IF</a:t>
            </a:r>
            <a:endParaRPr sz="2000" dirty="0">
              <a:solidFill>
                <a:schemeClr val="dk1"/>
              </a:solidFill>
              <a:latin typeface="Fira Sans Medium" panose="020B0604020202020204" charset="0"/>
            </a:endParaRPr>
          </a:p>
          <a:p>
            <a:pPr marL="257175" marR="0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endParaRPr lang="en-US" sz="2000" dirty="0">
              <a:solidFill>
                <a:schemeClr val="dk1"/>
              </a:solidFill>
              <a:latin typeface="Fira Sans Medium" panose="020B0604020202020204" charset="0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3096" y="1737235"/>
            <a:ext cx="5514575" cy="388402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3715573" y="5715168"/>
            <a:ext cx="3855386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Decrypting the Big Deal landscape Follow-up of the 2019 EUA Big Deals Survey Report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https://eua.eu/resources/publications/889:decrypting‐the‐big‐deal‐landscape.html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699EDA-63DA-7E4A-AD50-384142CEAB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 M. Maggi M. Pallavicini (pres.), L. Patrizii incontro Direttori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814C1-D086-0745-9570-B3FFD7178D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B671-3E6B-0322-954D-AD441744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7407"/>
            <a:ext cx="7620000" cy="1143000"/>
          </a:xfrm>
        </p:spPr>
        <p:txBody>
          <a:bodyPr/>
          <a:lstStyle/>
          <a:p>
            <a:pPr algn="ctr"/>
            <a:r>
              <a:rPr lang="en-GB" dirty="0"/>
              <a:t>Il </a:t>
            </a:r>
            <a:r>
              <a:rPr lang="en-GB" dirty="0" err="1"/>
              <a:t>modello</a:t>
            </a:r>
            <a:r>
              <a:rPr lang="en-GB" dirty="0"/>
              <a:t> </a:t>
            </a:r>
            <a:r>
              <a:rPr lang="en-GB" dirty="0" err="1"/>
              <a:t>paga</a:t>
            </a:r>
            <a:r>
              <a:rPr lang="en-GB" dirty="0"/>
              <a:t>-per-</a:t>
            </a:r>
            <a:r>
              <a:rPr lang="en-GB" dirty="0" err="1"/>
              <a:t>pubblicare</a:t>
            </a:r>
            <a:r>
              <a:rPr lang="en-GB" dirty="0"/>
              <a:t> (gold OA) </a:t>
            </a:r>
            <a:r>
              <a:rPr lang="en-GB" dirty="0" err="1"/>
              <a:t>nasce</a:t>
            </a:r>
            <a:r>
              <a:rPr lang="en-GB" dirty="0"/>
              <a:t> in </a:t>
            </a:r>
            <a:r>
              <a:rPr lang="en-GB" dirty="0" err="1"/>
              <a:t>reazione</a:t>
            </a:r>
            <a:r>
              <a:rPr lang="en-GB" dirty="0"/>
              <a:t> al </a:t>
            </a:r>
            <a:r>
              <a:rPr lang="en-GB" dirty="0" err="1"/>
              <a:t>modello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abbonamenti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In </a:t>
            </a:r>
            <a:r>
              <a:rPr lang="en-GB" dirty="0" err="1"/>
              <a:t>teoria</a:t>
            </a:r>
            <a:r>
              <a:rPr lang="en-GB" dirty="0"/>
              <a:t> </a:t>
            </a:r>
            <a:r>
              <a:rPr lang="en-GB" dirty="0" err="1"/>
              <a:t>esso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mercato</a:t>
            </a:r>
            <a:r>
              <a:rPr lang="en-GB" dirty="0"/>
              <a:t> </a:t>
            </a:r>
            <a:r>
              <a:rPr lang="en-GB" dirty="0" err="1"/>
              <a:t>meno</a:t>
            </a:r>
            <a:r>
              <a:rPr lang="en-GB" dirty="0"/>
              <a:t> </a:t>
            </a:r>
            <a:r>
              <a:rPr lang="en-US" sz="4800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RIGIDO</a:t>
            </a:r>
            <a:br>
              <a:rPr lang="en-US" b="1" dirty="0"/>
            </a:br>
            <a:endParaRPr lang="en-IT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D4DE-4BC0-090E-B8F9-53955AD46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81" y="4891722"/>
            <a:ext cx="7620000" cy="1514475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latin typeface="TimesNewRomanPSMT"/>
              </a:rPr>
              <a:t>Alberto F. </a:t>
            </a:r>
            <a:r>
              <a:rPr lang="en-GB" sz="1800" dirty="0" err="1">
                <a:effectLst/>
                <a:latin typeface="TimesNewRomanPSMT"/>
              </a:rPr>
              <a:t>Pozzolo</a:t>
            </a:r>
            <a:r>
              <a:rPr lang="en-GB" sz="1800" dirty="0">
                <a:effectLst/>
                <a:latin typeface="TimesNewRomanPSMT"/>
              </a:rPr>
              <a:t>, </a:t>
            </a:r>
            <a:r>
              <a:rPr lang="en-GB" sz="1800" dirty="0" err="1">
                <a:effectLst/>
                <a:latin typeface="TimesNewRomanPSMT"/>
              </a:rPr>
              <a:t>PlanS</a:t>
            </a:r>
            <a:r>
              <a:rPr lang="en-GB" sz="1800" dirty="0">
                <a:effectLst/>
                <a:latin typeface="TimesNewRomanPSMT"/>
              </a:rPr>
              <a:t> e le </a:t>
            </a:r>
            <a:r>
              <a:rPr lang="en-GB" sz="1800" dirty="0" err="1">
                <a:effectLst/>
                <a:latin typeface="TimesNewRomanPSMT"/>
              </a:rPr>
              <a:t>negoziazioni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nel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contesto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accademico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italiano</a:t>
            </a:r>
            <a:r>
              <a:rPr lang="en-GB" sz="1800" dirty="0">
                <a:effectLst/>
                <a:latin typeface="TimesNewRomanPSMT"/>
              </a:rPr>
              <a:t>, </a:t>
            </a:r>
            <a:r>
              <a:rPr lang="en-GB" sz="1800" dirty="0" err="1">
                <a:effectLst/>
                <a:latin typeface="TimesNewRomanPSMT"/>
              </a:rPr>
              <a:t>Convegno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su</a:t>
            </a:r>
            <a:r>
              <a:rPr lang="en-GB" sz="1800" dirty="0">
                <a:effectLst/>
                <a:latin typeface="TimesNewRomanPSMT"/>
              </a:rPr>
              <a:t> </a:t>
            </a:r>
            <a:r>
              <a:rPr lang="en-GB" sz="1800" dirty="0" err="1">
                <a:effectLst/>
                <a:latin typeface="TimesNewRomanPSMT"/>
              </a:rPr>
              <a:t>PlanS</a:t>
            </a:r>
            <a:r>
              <a:rPr lang="en-GB" sz="1800" dirty="0">
                <a:effectLst/>
                <a:latin typeface="TimesNewRomanPSMT"/>
              </a:rPr>
              <a:t> e </a:t>
            </a:r>
            <a:r>
              <a:rPr lang="en-GB" sz="1800" dirty="0" err="1">
                <a:effectLst/>
                <a:latin typeface="TimesNewRomanPSMT"/>
              </a:rPr>
              <a:t>editoria</a:t>
            </a:r>
            <a:r>
              <a:rPr lang="en-GB" sz="1800" dirty="0">
                <a:effectLst/>
                <a:latin typeface="TimesNewRomanPSMT"/>
              </a:rPr>
              <a:t>, Firenze, 1 </a:t>
            </a:r>
            <a:r>
              <a:rPr lang="en-GB" sz="1800" dirty="0" err="1">
                <a:effectLst/>
                <a:latin typeface="TimesNewRomanPSMT"/>
              </a:rPr>
              <a:t>ottobre</a:t>
            </a:r>
            <a:r>
              <a:rPr lang="en-GB" sz="1800" dirty="0">
                <a:effectLst/>
                <a:latin typeface="TimesNewRomanPSMT"/>
              </a:rPr>
              <a:t> 2019, https://</a:t>
            </a:r>
            <a:r>
              <a:rPr lang="en-GB" sz="1800" dirty="0" err="1">
                <a:effectLst/>
                <a:latin typeface="TimesNewRomanPSMT"/>
              </a:rPr>
              <a:t>www.sba.unifi.it</a:t>
            </a:r>
            <a:r>
              <a:rPr lang="en-GB" sz="1800" dirty="0">
                <a:effectLst/>
                <a:latin typeface="TimesNewRomanPSMT"/>
              </a:rPr>
              <a:t>/upload/</a:t>
            </a:r>
            <a:r>
              <a:rPr lang="en-GB" sz="1800" dirty="0" err="1">
                <a:effectLst/>
                <a:latin typeface="TimesNewRomanPSMT"/>
              </a:rPr>
              <a:t>Slide_Pozzolo.pdf</a:t>
            </a:r>
            <a:br>
              <a:rPr lang="en-GB" sz="1800" dirty="0">
                <a:effectLst/>
                <a:latin typeface="TimesNewRomanPSMT"/>
              </a:rPr>
            </a:br>
            <a:endParaRPr lang="en-GB" dirty="0"/>
          </a:p>
          <a:p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E2B43-66A6-7A96-41C8-54BF33FA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S.Bianco M. Maggi M. Pallavicini (pres.), L. Patrizii incontro Direttori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62C64-F78C-EF95-4301-70354355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8971-2581-1140-A045-EF22449687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/>
        </p:nvSpPr>
        <p:spPr>
          <a:xfrm>
            <a:off x="166524" y="521908"/>
            <a:ext cx="6477274" cy="66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AA66"/>
              </a:buClr>
              <a:buSzPts val="3300"/>
              <a:buFont typeface="Exo"/>
              <a:buNone/>
            </a:pP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Glossario</a:t>
            </a: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 - Le vie </a:t>
            </a: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dell’Accesso</a:t>
            </a: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 </a:t>
            </a:r>
            <a:r>
              <a:rPr lang="en-US" sz="3300" b="1" dirty="0" err="1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Aperto</a:t>
            </a:r>
            <a:r>
              <a:rPr lang="en-US" sz="3300" b="1" dirty="0">
                <a:solidFill>
                  <a:srgbClr val="2DAA66"/>
                </a:solidFill>
                <a:latin typeface="Roboto Slab" panose="020B0604020202020204" charset="0"/>
                <a:ea typeface="Roboto Slab" panose="020B0604020202020204" charset="0"/>
                <a:cs typeface="Exo"/>
                <a:sym typeface="Exo"/>
              </a:rPr>
              <a:t> 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3075499" y="4042264"/>
            <a:ext cx="5615679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OA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in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abbonamento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pagando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anche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un APC (</a:t>
            </a:r>
            <a:r>
              <a:rPr lang="en-US" sz="2100" i="1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double dipping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)</a:t>
            </a:r>
            <a:endParaRPr dirty="0">
              <a:latin typeface="Fira Sans Medium" panose="020B0604020202020204" charset="0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242017" y="1468738"/>
            <a:ext cx="2715900" cy="83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 Slab" panose="020B0604020202020204" charset="0"/>
                <a:ea typeface="Roboto Slab" panose="020B0604020202020204" charset="0"/>
                <a:cs typeface="Arial"/>
                <a:sym typeface="Arial"/>
              </a:rPr>
              <a:t>Green Open Access 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241999" y="2812172"/>
            <a:ext cx="2715900" cy="831000"/>
          </a:xfrm>
          <a:prstGeom prst="rect">
            <a:avLst/>
          </a:prstGeom>
          <a:solidFill>
            <a:srgbClr val="FFC01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 Slab" panose="020B0604020202020204" charset="0"/>
                <a:ea typeface="Roboto Slab" panose="020B0604020202020204" charset="0"/>
                <a:cs typeface="Arial"/>
                <a:sym typeface="Arial"/>
              </a:rPr>
              <a:t>Gold Open Access 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2983033" y="1358132"/>
            <a:ext cx="5720157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in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abbonamento</a:t>
            </a:r>
            <a:endParaRPr dirty="0">
              <a:latin typeface="Fira Sans Medium" panose="020B0604020202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e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deposito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immediato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della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b="1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AAM*/</a:t>
            </a:r>
            <a:r>
              <a:rPr lang="en-US" sz="2100" b="1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postprint</a:t>
            </a:r>
            <a:r>
              <a:rPr lang="en-US" sz="2100" b="1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 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in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archivio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aperto</a:t>
            </a:r>
            <a:endParaRPr sz="1500" dirty="0">
              <a:solidFill>
                <a:schemeClr val="dk1"/>
              </a:solidFill>
              <a:latin typeface="Fira Sans Medium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3075488" y="2744700"/>
            <a:ext cx="54563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OA con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pagamento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di un </a:t>
            </a:r>
            <a:r>
              <a:rPr lang="en-US" sz="2100" b="1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Article Processing Cost (APC)</a:t>
            </a:r>
            <a:endParaRPr dirty="0">
              <a:latin typeface="Fira Sans Medium" panose="020B0604020202020204" charset="0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241981" y="4035248"/>
            <a:ext cx="2715900" cy="8309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 Slab" panose="020B0604020202020204" charset="0"/>
                <a:ea typeface="Roboto Slab" panose="020B0604020202020204" charset="0"/>
                <a:cs typeface="Calibri"/>
                <a:sym typeface="Calibri"/>
              </a:rPr>
              <a:t>Hybrid Open Access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32" name="Google Shape;232;p12"/>
          <p:cNvSpPr txBox="1"/>
          <p:nvPr/>
        </p:nvSpPr>
        <p:spPr>
          <a:xfrm>
            <a:off x="3129600" y="2339820"/>
            <a:ext cx="28848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Fira Sans Medium" panose="020B0604020202020204" charset="0"/>
                <a:ea typeface="Calibri"/>
                <a:cs typeface="Calibri"/>
                <a:sym typeface="Calibri"/>
              </a:rPr>
              <a:t>*AAM= Author’s Accepted Manuscript</a:t>
            </a:r>
            <a:endParaRPr sz="1100" dirty="0">
              <a:solidFill>
                <a:schemeClr val="dk1"/>
              </a:solidFill>
              <a:latin typeface="Fira Sans Medium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1927835" y="3212866"/>
            <a:ext cx="7689900" cy="2106600"/>
          </a:xfrm>
          <a:prstGeom prst="mathMultiply">
            <a:avLst>
              <a:gd name="adj1" fmla="val 23520"/>
            </a:avLst>
          </a:prstGeom>
          <a:solidFill>
            <a:srgbClr val="FF0000">
              <a:alpha val="33725"/>
            </a:srgbClr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242025" y="5319475"/>
            <a:ext cx="2715900" cy="831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Roboto Slab" panose="020B0604020202020204" charset="0"/>
                <a:ea typeface="Roboto Slab" panose="020B0604020202020204" charset="0"/>
                <a:cs typeface="Arial"/>
                <a:sym typeface="Arial"/>
              </a:rPr>
              <a:t>Diamond Open Access </a:t>
            </a:r>
            <a:endParaRPr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3006725" y="5260375"/>
            <a:ext cx="54563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Pubblicazione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rivista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OA senza il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pagamento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di APC,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supporto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collettivo</a:t>
            </a:r>
            <a:r>
              <a:rPr lang="en-US" sz="2100" dirty="0">
                <a:solidFill>
                  <a:schemeClr val="dk1"/>
                </a:solidFill>
                <a:latin typeface="Fira Sans Medium" panose="020B0604020202020204" charset="0"/>
                <a:ea typeface="Arial"/>
                <a:cs typeface="Arial"/>
                <a:sym typeface="Arial"/>
              </a:rPr>
              <a:t> o istituzionale</a:t>
            </a:r>
            <a:endParaRPr sz="1500" dirty="0">
              <a:solidFill>
                <a:schemeClr val="dk1"/>
              </a:solidFill>
              <a:latin typeface="Fira Sans Medium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D4AACB-6021-DE4F-94A8-CF1E942EA0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S.Bianco M. Maggi M. Pallavicini (pres.), L. Patrizii incontro Direttori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EB5FF-D42C-9A4B-B691-64C655C9D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38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3.xml><?xml version="1.0" encoding="utf-8"?>
<a:theme xmlns:a="http://schemas.openxmlformats.org/drawingml/2006/main" name="1_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4.xml><?xml version="1.0" encoding="utf-8"?>
<a:theme xmlns:a="http://schemas.openxmlformats.org/drawingml/2006/main" name="2_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5.xml><?xml version="1.0" encoding="utf-8"?>
<a:theme xmlns:a="http://schemas.openxmlformats.org/drawingml/2006/main" name="3_cOAlition S Content Slides 1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E_2">
      <a:majorFont>
        <a:latin typeface="HelveticaNeueLT Std Med Cn"/>
        <a:ea typeface=""/>
        <a:cs typeface="Arial"/>
      </a:majorFont>
      <a:minorFont>
        <a:latin typeface="HelveticaNeueLT Std Lt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45720" rIns="1800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rgbClr val="00638F"/>
            </a:solidFill>
            <a:effectLst/>
            <a:latin typeface="HelveticaNeueLT Std Med Cn" pitchFamily="34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S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CB5C255-8E2C-420E-9067-D28BA5E9B4FE}" vid="{C9913BCB-368B-4112-B5F7-334165BCAEE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24617</TotalTime>
  <Words>4181</Words>
  <Application>Microsoft Macintosh PowerPoint</Application>
  <PresentationFormat>On-screen Show (4:3)</PresentationFormat>
  <Paragraphs>423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60" baseType="lpstr">
      <vt:lpstr>ArialMT</vt:lpstr>
      <vt:lpstr>Exo</vt:lpstr>
      <vt:lpstr>HelveticaNeueLT Std Lt</vt:lpstr>
      <vt:lpstr>HelveticaNeueLT Std Med Cn</vt:lpstr>
      <vt:lpstr>SymbolMT</vt:lpstr>
      <vt:lpstr>TimesNewRomanPSMT</vt:lpstr>
      <vt:lpstr>Arial</vt:lpstr>
      <vt:lpstr>Avenir</vt:lpstr>
      <vt:lpstr>Avenir Black</vt:lpstr>
      <vt:lpstr>Avenir Book</vt:lpstr>
      <vt:lpstr>Avenir Medium</vt:lpstr>
      <vt:lpstr>Calibri</vt:lpstr>
      <vt:lpstr>Cambria</vt:lpstr>
      <vt:lpstr>Courier New</vt:lpstr>
      <vt:lpstr>Fira Sans Medium</vt:lpstr>
      <vt:lpstr>Helvetica</vt:lpstr>
      <vt:lpstr>Roboto Light</vt:lpstr>
      <vt:lpstr>Roboto Slab</vt:lpstr>
      <vt:lpstr>Source Sans Pro</vt:lpstr>
      <vt:lpstr>Adjacency</vt:lpstr>
      <vt:lpstr>cOAlition S Content Slides 1</vt:lpstr>
      <vt:lpstr>1_cOAlition S Content Slides 1</vt:lpstr>
      <vt:lpstr>2_cOAlition S Content Slides 1</vt:lpstr>
      <vt:lpstr>3_cOAlition S Content Slides 1</vt:lpstr>
      <vt:lpstr>Messaggio per direttori bozza</vt:lpstr>
      <vt:lpstr>Direttori (30min) NOTE</vt:lpstr>
      <vt:lpstr>Introduzione al Disciplinare  Accesso Prodotti della Ricerca n. CD-16717  del 23 giugno 2023</vt:lpstr>
      <vt:lpstr>Informare</vt:lpstr>
      <vt:lpstr>1. Contesto</vt:lpstr>
      <vt:lpstr>PowerPoint Presentation</vt:lpstr>
      <vt:lpstr>PowerPoint Presentation</vt:lpstr>
      <vt:lpstr>Il modello paga-per-pubblicare (gold OA) nasce in reazione al modello degli abbonamenti  In teoria esso è un mercato meno RIGIDO </vt:lpstr>
      <vt:lpstr>PowerPoint Presentation</vt:lpstr>
      <vt:lpstr>Infn e Open Access e Open Science</vt:lpstr>
      <vt:lpstr>PowerPoint Presentation</vt:lpstr>
      <vt:lpstr>PowerPoint Presentation</vt:lpstr>
      <vt:lpstr>PowerPoint Presentation</vt:lpstr>
      <vt:lpstr>PowerPoint Presentation</vt:lpstr>
      <vt:lpstr>Il circolo vizioso, OGGI</vt:lpstr>
      <vt:lpstr>2. Archivio e Disciplinare</vt:lpstr>
      <vt:lpstr>Strumenti per l’OS</vt:lpstr>
      <vt:lpstr>openaccessrepository.it (OAR) Try it, free DOI when depositing your content Curated by Frascati Lab library, maintained by INFN Catania</vt:lpstr>
      <vt:lpstr>Archivio: Ipotesi progettuali (I)</vt:lpstr>
      <vt:lpstr>Disciplinare: Ipotesi progettuali</vt:lpstr>
      <vt:lpstr>Disciplinare in sintesi (I)</vt:lpstr>
      <vt:lpstr>Disciplinare in sintesi (II)</vt:lpstr>
      <vt:lpstr>3. Conclusioni (I)</vt:lpstr>
      <vt:lpstr>3. Conclusioni (II)</vt:lpstr>
      <vt:lpstr>PowerPoint Presentation</vt:lpstr>
      <vt:lpstr>Open Science Networking un approccio bottom-up</vt:lpstr>
      <vt:lpstr>Info ? openscience@lists.infn.it</vt:lpstr>
      <vt:lpstr>Risorse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ART. 5. DEPOSITO E PUBBLICAZIONE DEI PRODOTTI DELLA RICERCA NELL’ARCHIVIO ISTITUZIONALE DELL’INFN  </vt:lpstr>
      <vt:lpstr>ART. 6.  I DATI DELLA RICERCA NELL’ ARCHIVIO ISTITUZIONALE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INFN Ist. Nazionale di Fisica Nucleare</dc:creator>
  <cp:lastModifiedBy>Microsoft Office User</cp:lastModifiedBy>
  <cp:revision>842</cp:revision>
  <cp:lastPrinted>2019-03-04T07:43:03Z</cp:lastPrinted>
  <dcterms:created xsi:type="dcterms:W3CDTF">2018-09-29T15:32:17Z</dcterms:created>
  <dcterms:modified xsi:type="dcterms:W3CDTF">2023-11-24T17:57:11Z</dcterms:modified>
</cp:coreProperties>
</file>