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92" r:id="rId2"/>
    <p:sldMasterId id="2147483695" r:id="rId3"/>
    <p:sldMasterId id="2147483711" r:id="rId4"/>
    <p:sldMasterId id="2147483714" r:id="rId5"/>
  </p:sldMasterIdLst>
  <p:notesMasterIdLst>
    <p:notesMasterId r:id="rId15"/>
  </p:notesMasterIdLst>
  <p:handoutMasterIdLst>
    <p:handoutMasterId r:id="rId16"/>
  </p:handoutMasterIdLst>
  <p:sldIdLst>
    <p:sldId id="894" r:id="rId6"/>
    <p:sldId id="705" r:id="rId7"/>
    <p:sldId id="1072" r:id="rId8"/>
    <p:sldId id="768" r:id="rId9"/>
    <p:sldId id="965" r:id="rId10"/>
    <p:sldId id="1073" r:id="rId11"/>
    <p:sldId id="1074" r:id="rId12"/>
    <p:sldId id="1075" r:id="rId13"/>
    <p:sldId id="10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Patrizii" initials="LP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4" autoAdjust="0"/>
    <p:restoredTop sz="94541" autoAdjust="0"/>
  </p:normalViewPr>
  <p:slideViewPr>
    <p:cSldViewPr snapToGrid="0" snapToObjects="1">
      <p:cViewPr varScale="1">
        <p:scale>
          <a:sx n="124" d="100"/>
          <a:sy n="124" d="100"/>
        </p:scale>
        <p:origin x="10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DE00-0DA7-F249-A37B-8EF10B41A7D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CD2C2-2FA6-594D-803E-9B2E7F70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B8B4-1097-4D41-9BEC-BB9F8A1230C7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AF12-F5C9-C44F-9150-81B32FB80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>
              <a:effectLst/>
              <a:latin typeface="Helvetica" pitchFamily="2" charset="0"/>
            </a:endParaRPr>
          </a:p>
          <a:p>
            <a:r>
              <a:rPr lang="it-IT" dirty="0">
                <a:effectLst/>
                <a:latin typeface="Helvetica" pitchFamily="2" charset="0"/>
              </a:rPr>
              <a:t>Il Piano nazionale per la scienza aperta ha durata di sette anni e verrà aggiornato periodicamente con il</a:t>
            </a:r>
          </a:p>
          <a:p>
            <a:r>
              <a:rPr lang="it-IT" dirty="0">
                <a:effectLst/>
                <a:latin typeface="Helvetica" pitchFamily="2" charset="0"/>
              </a:rPr>
              <a:t>coinvolgimento delle comunità di ricerca</a:t>
            </a:r>
          </a:p>
          <a:p>
            <a:r>
              <a:rPr lang="it-IT" dirty="0">
                <a:effectLst/>
                <a:latin typeface="Helvetica" pitchFamily="2" charset="0"/>
              </a:rPr>
              <a:t>Vengono individuati 5 assi di intervento sulle Pubblicazioni Scientifiche strettamente connessi alla valutazione della ricerca. </a:t>
            </a:r>
          </a:p>
          <a:p>
            <a:r>
              <a:rPr lang="it-IT" dirty="0">
                <a:effectLst/>
                <a:latin typeface="Helvetica" pitchFamily="2" charset="0"/>
              </a:rPr>
              <a:t>Altro pilastro di intervento sono i dati della ricerca, le pratiche e il monitoraggio della scienza aperta. </a:t>
            </a:r>
          </a:p>
          <a:p>
            <a:r>
              <a:rPr lang="it-IT" dirty="0">
                <a:effectLst/>
                <a:latin typeface="Helvetica" pitchFamily="2" charset="0"/>
              </a:rPr>
              <a:t>Viene posta enfasi sul ruolo FONDAMENTALE dell’apertura dei dati della ricerca nella gestione della pandemia e nella partecipazione italiana alle piattaforme europee di condivisone dei dati sulla medesima pandemia.</a:t>
            </a:r>
          </a:p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D96B3-6ECA-A24E-8F79-0F49D5CA7BD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30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/>
          </a:p>
        </p:txBody>
      </p:sp>
      <p:sp>
        <p:nvSpPr>
          <p:cNvPr id="396" name="Google Shape;3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3D12A7-525D-485F-AF94-8E7D2B55B4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07E277-3DD5-4E1B-828C-326FB9F464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A650FAF1-FFEB-42BD-A31D-59F1E4EF74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280831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7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7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7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606740" y="3068586"/>
            <a:ext cx="4327626" cy="365764"/>
          </a:xfrm>
        </p:spPr>
        <p:txBody>
          <a:bodyPr/>
          <a:lstStyle/>
          <a:p>
            <a:r>
              <a:rPr lang="en-US"/>
              <a:t>stefano 20230828 riunione datasteward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80512" y="3642358"/>
            <a:ext cx="3180081" cy="365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stefano 20230828 riunione datasteward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33952" y="1163319"/>
            <a:ext cx="1473199" cy="365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ccb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52467" y="361392"/>
            <a:ext cx="1010650" cy="355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95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8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endParaRPr lang="nl-NL" sz="1000" dirty="0">
              <a:solidFill>
                <a:srgbClr val="637052"/>
              </a:solidFill>
              <a:latin typeface="HelveticaNeueLT Std Lt"/>
              <a:cs typeface="Arial"/>
            </a:endParaRP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95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8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E150-AD88-004E-904E-9EB628BF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29" y="886719"/>
            <a:ext cx="7620000" cy="1143000"/>
          </a:xfrm>
        </p:spPr>
        <p:txBody>
          <a:bodyPr/>
          <a:lstStyle/>
          <a:p>
            <a:pPr algn="ctr"/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Disciplinare</a:t>
            </a:r>
            <a:b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n. CD-16717 </a:t>
            </a:r>
            <a:b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23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giugno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2023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B9A87-0B86-354F-A64C-7462CD8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07B7D-CEDA-7B4A-BAE0-D3280D59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AE397-FCD8-734A-9F72-FE65CDBE87CD}"/>
              </a:ext>
            </a:extLst>
          </p:cNvPr>
          <p:cNvSpPr txBox="1"/>
          <p:nvPr/>
        </p:nvSpPr>
        <p:spPr>
          <a:xfrm>
            <a:off x="2420501" y="3182878"/>
            <a:ext cx="39816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/>
              <a:t>Stefano Bianco</a:t>
            </a:r>
          </a:p>
          <a:p>
            <a:pPr algn="ctr"/>
            <a:endParaRPr lang="en-IT" i="1" dirty="0"/>
          </a:p>
          <a:p>
            <a:pPr algn="ctr"/>
            <a:endParaRPr lang="en-IT" i="1" dirty="0"/>
          </a:p>
          <a:p>
            <a:pPr algn="ctr"/>
            <a:r>
              <a:rPr lang="en-GB" sz="1200" i="1" dirty="0"/>
              <a:t>In </a:t>
            </a:r>
            <a:r>
              <a:rPr lang="en-GB" sz="1200" i="1" dirty="0" err="1"/>
              <a:t>collaborazione</a:t>
            </a:r>
            <a:r>
              <a:rPr lang="en-GB" sz="1200" i="1" dirty="0"/>
              <a:t> con</a:t>
            </a:r>
            <a:r>
              <a:rPr lang="en-IT" sz="1200" i="1" dirty="0"/>
              <a:t> :</a:t>
            </a:r>
          </a:p>
          <a:p>
            <a:pPr algn="ctr"/>
            <a:r>
              <a:rPr lang="en-IT" sz="1400" i="1" dirty="0"/>
              <a:t>R.Barbera, M.Bruno, M.Maggi, D.Menasce, L.Patrizii</a:t>
            </a:r>
          </a:p>
          <a:p>
            <a:pPr algn="ctr"/>
            <a:r>
              <a:rPr lang="en-IT" sz="1400" i="1" dirty="0"/>
              <a:t> (gruppo di lavoro dell’INFN sull’Open Science)</a:t>
            </a:r>
          </a:p>
          <a:p>
            <a:pPr algn="ctr"/>
            <a:r>
              <a:rPr lang="en-IT" sz="1400" i="1" dirty="0"/>
              <a:t>M.Pallavicini (e.o.)</a:t>
            </a:r>
            <a:endParaRPr lang="en-IT" sz="1200" i="1" dirty="0"/>
          </a:p>
          <a:p>
            <a:pPr algn="ctr"/>
            <a:r>
              <a:rPr lang="en-GB" sz="1200" i="1" dirty="0"/>
              <a:t>e</a:t>
            </a:r>
            <a:r>
              <a:rPr lang="en-IT" sz="1200" i="1" dirty="0"/>
              <a:t> molti altri colleghi INFN</a:t>
            </a:r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Riunione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datasteward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20230828</a:t>
            </a:r>
            <a:endParaRPr lang="en-IT" sz="1200" i="1" dirty="0"/>
          </a:p>
        </p:txBody>
      </p:sp>
    </p:spTree>
    <p:extLst>
      <p:ext uri="{BB962C8B-B14F-4D97-AF65-F5344CB8AC3E}">
        <p14:creationId xmlns:p14="http://schemas.microsoft.com/office/powerpoint/2010/main" val="199601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F1054F9-DFAE-562A-13E9-57CD49FF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E62F-7E07-B446-9911-5D8BEE4034CC}" type="slidenum">
              <a:rPr lang="it-IT" smtClean="0"/>
              <a:t>2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996B5E-9170-58A4-A8BE-2F37ADFD371F}"/>
              </a:ext>
            </a:extLst>
          </p:cNvPr>
          <p:cNvSpPr txBox="1"/>
          <p:nvPr/>
        </p:nvSpPr>
        <p:spPr>
          <a:xfrm>
            <a:off x="2826873" y="982763"/>
            <a:ext cx="31951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rgbClr val="C00000"/>
                </a:solidFill>
                <a:latin typeface="Avenir Medium" panose="02000503020000020003" pitchFamily="2" charset="0"/>
              </a:rPr>
              <a:t>PNSA: Assi di Intervento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695A8205-6506-6557-7AB5-F7D51EB4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4028" y="5806709"/>
            <a:ext cx="3086100" cy="273844"/>
          </a:xfrm>
        </p:spPr>
        <p:txBody>
          <a:bodyPr/>
          <a:lstStyle/>
          <a:p>
            <a:r>
              <a:rPr lang="it-IT"/>
              <a:t>stefano 20230828 riunione datasteward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C5407DD-781C-4CED-AC66-8742917E3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34"/>
          <a:stretch/>
        </p:blipFill>
        <p:spPr>
          <a:xfrm>
            <a:off x="7989005" y="857250"/>
            <a:ext cx="1063330" cy="749662"/>
          </a:xfrm>
          <a:prstGeom prst="rect">
            <a:avLst/>
          </a:prstGeom>
          <a:ln>
            <a:solidFill>
              <a:srgbClr val="002A4A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66F7AEA-34D9-D200-90A7-0A3559C13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95" y="1437523"/>
            <a:ext cx="7099009" cy="44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3873-B499-2A0E-E81E-BBC3BF68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Strumenti per l’OS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06A7-E885-445D-D7BD-FD1BB1A5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T" sz="4000" dirty="0"/>
              <a:t>Archivio istituzionale</a:t>
            </a:r>
          </a:p>
          <a:p>
            <a:pPr lvl="1"/>
            <a:r>
              <a:rPr lang="en-GB" sz="3800" dirty="0"/>
              <a:t>P</a:t>
            </a:r>
            <a:r>
              <a:rPr lang="en-IT" sz="3800" dirty="0"/>
              <a:t>er pubblicazioni, letteratura grigia, dati, etc</a:t>
            </a:r>
          </a:p>
          <a:p>
            <a:pPr lvl="1"/>
            <a:r>
              <a:rPr lang="en-IT" sz="3800" dirty="0"/>
              <a:t>Findable, Accessible, Interoperable, Reusable </a:t>
            </a:r>
            <a:r>
              <a:rPr lang="en-IT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(Ref: go-fair.org)</a:t>
            </a:r>
          </a:p>
          <a:p>
            <a:pPr lvl="1"/>
            <a:r>
              <a:rPr lang="en-IT" sz="3800" dirty="0"/>
              <a:t>Tecnologie di conservazione e riutilizzo dei prodotti</a:t>
            </a:r>
          </a:p>
          <a:p>
            <a:r>
              <a:rPr lang="en-IT" sz="4000" i="1" dirty="0"/>
              <a:t>Policy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5FAA6-E791-7783-D5CD-8D33EEDD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BF901-A776-40B1-49AD-9138455E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392872"/>
            <a:ext cx="8269356" cy="1143000"/>
          </a:xfrm>
        </p:spPr>
        <p:txBody>
          <a:bodyPr/>
          <a:lstStyle/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openaccessrepository.it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(OAR)</a:t>
            </a:r>
            <a:br>
              <a:rPr lang="en-US" dirty="0"/>
            </a:br>
            <a:r>
              <a:rPr lang="en-US" sz="3200" b="1" dirty="0">
                <a:solidFill>
                  <a:srgbClr val="FF0000"/>
                </a:solidFill>
              </a:rPr>
              <a:t>Try it, free DOI when depositing your content</a:t>
            </a:r>
            <a:br>
              <a:rPr lang="en-US" sz="4800" dirty="0"/>
            </a:br>
            <a:r>
              <a:rPr lang="en-US" sz="2400" b="1" dirty="0"/>
              <a:t>Curated by Frascati Lab library, </a:t>
            </a:r>
            <a:r>
              <a:rPr lang="en-US" sz="2400" b="1" strike="sngStrike" dirty="0"/>
              <a:t>maintained by INFN Catania</a:t>
            </a:r>
            <a:endParaRPr lang="en-US" b="1" strike="sngStrike" dirty="0"/>
          </a:p>
        </p:txBody>
      </p:sp>
      <p:pic>
        <p:nvPicPr>
          <p:cNvPr id="6" name="Content Placeholder 5" descr="oa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2701"/>
          <a:stretch>
            <a:fillRect/>
          </a:stretch>
        </p:blipFill>
        <p:spPr>
          <a:xfrm>
            <a:off x="416104" y="1970067"/>
            <a:ext cx="762000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79DB4-8E94-7A40-8D6D-E4833F4BCC4E}"/>
              </a:ext>
            </a:extLst>
          </p:cNvPr>
          <p:cNvSpPr txBox="1"/>
          <p:nvPr/>
        </p:nvSpPr>
        <p:spPr>
          <a:xfrm rot="1506924">
            <a:off x="5571028" y="3066802"/>
            <a:ext cx="20113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FF00"/>
                </a:solidFill>
              </a:rPr>
              <a:t>F.A.I.R. COMPLIANT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DC37E-3988-0A46-B41F-C13A402FBA3A}"/>
              </a:ext>
            </a:extLst>
          </p:cNvPr>
          <p:cNvSpPr txBox="1"/>
          <p:nvPr/>
        </p:nvSpPr>
        <p:spPr>
          <a:xfrm rot="1506924">
            <a:off x="2671083" y="3869952"/>
            <a:ext cx="33699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FFFF00"/>
                </a:solidFill>
              </a:rPr>
              <a:t>USER FRIENDLY SINGLE DEPOSIT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4DA4F-C15D-3A49-8D8A-F268DF0620AD}"/>
              </a:ext>
            </a:extLst>
          </p:cNvPr>
          <p:cNvSpPr txBox="1"/>
          <p:nvPr/>
        </p:nvSpPr>
        <p:spPr>
          <a:xfrm rot="1506924">
            <a:off x="837313" y="5230615"/>
            <a:ext cx="478906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[Open | Embargoed | Restricted | Closed] Access</a:t>
            </a:r>
            <a:endParaRPr lang="en-IT" dirty="0">
              <a:solidFill>
                <a:srgbClr val="FFFF00"/>
              </a:solidFill>
            </a:endParaRPr>
          </a:p>
        </p:txBody>
      </p:sp>
      <p:sp>
        <p:nvSpPr>
          <p:cNvPr id="9" name="Google Shape;684;p49">
            <a:extLst>
              <a:ext uri="{FF2B5EF4-FFF2-40B4-BE49-F238E27FC236}">
                <a16:creationId xmlns:a16="http://schemas.microsoft.com/office/drawing/2014/main" id="{5E9C60E9-A6DF-8E41-98F0-AA83F4337BA2}"/>
              </a:ext>
            </a:extLst>
          </p:cNvPr>
          <p:cNvSpPr txBox="1"/>
          <p:nvPr/>
        </p:nvSpPr>
        <p:spPr>
          <a:xfrm rot="1559983">
            <a:off x="3377354" y="3684453"/>
            <a:ext cx="41587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INVENIO+ZENODO (opensource) based</a:t>
            </a:r>
            <a:endParaRPr dirty="0"/>
          </a:p>
        </p:txBody>
      </p:sp>
      <p:sp>
        <p:nvSpPr>
          <p:cNvPr id="10" name="Google Shape;684;p49">
            <a:extLst>
              <a:ext uri="{FF2B5EF4-FFF2-40B4-BE49-F238E27FC236}">
                <a16:creationId xmlns:a16="http://schemas.microsoft.com/office/drawing/2014/main" id="{A173816B-47DD-DC4C-8621-3E18B9119B60}"/>
              </a:ext>
            </a:extLst>
          </p:cNvPr>
          <p:cNvSpPr txBox="1"/>
          <p:nvPr/>
        </p:nvSpPr>
        <p:spPr>
          <a:xfrm rot="1559983">
            <a:off x="1506993" y="4435829"/>
            <a:ext cx="41587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Data Preservation | Virtual Machine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FC135-C79D-DFF2-692C-E94A7233FD55}"/>
              </a:ext>
            </a:extLst>
          </p:cNvPr>
          <p:cNvSpPr txBox="1"/>
          <p:nvPr/>
        </p:nvSpPr>
        <p:spPr>
          <a:xfrm rot="1005502">
            <a:off x="7759066" y="135120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CNAF</a:t>
            </a:r>
          </a:p>
        </p:txBody>
      </p:sp>
    </p:spTree>
    <p:extLst>
      <p:ext uri="{BB962C8B-B14F-4D97-AF65-F5344CB8AC3E}">
        <p14:creationId xmlns:p14="http://schemas.microsoft.com/office/powerpoint/2010/main" val="12374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"/>
          <p:cNvSpPr txBox="1">
            <a:spLocks noGrp="1"/>
          </p:cNvSpPr>
          <p:nvPr>
            <p:ph type="title"/>
          </p:nvPr>
        </p:nvSpPr>
        <p:spPr>
          <a:xfrm>
            <a:off x="142582" y="0"/>
            <a:ext cx="88588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 dirty="0"/>
              <a:t> A </a:t>
            </a:r>
            <a:r>
              <a:rPr lang="en-US" dirty="0" err="1"/>
              <a:t>cosa</a:t>
            </a:r>
            <a:r>
              <a:rPr lang="en-US" dirty="0"/>
              <a:t> serve una </a:t>
            </a:r>
            <a:r>
              <a:rPr lang="en-US" i="1" dirty="0"/>
              <a:t>policy 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399" name="Google Shape;399;p22"/>
          <p:cNvSpPr txBox="1">
            <a:spLocks noGrp="1"/>
          </p:cNvSpPr>
          <p:nvPr>
            <p:ph type="body" idx="1"/>
          </p:nvPr>
        </p:nvSpPr>
        <p:spPr>
          <a:xfrm>
            <a:off x="190565" y="957825"/>
            <a:ext cx="8074594" cy="517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6430" lvl="1">
              <a:lnSpc>
                <a:spcPct val="80000"/>
              </a:lnSpc>
              <a:spcBef>
                <a:spcPts val="308"/>
              </a:spcBef>
            </a:pPr>
            <a:endParaRPr dirty="0">
              <a:latin typeface="Fira Sans" panose="020B0604020202020204" charset="0"/>
            </a:endParaRPr>
          </a:p>
          <a:p>
            <a:pPr marL="287655">
              <a:lnSpc>
                <a:spcPct val="80000"/>
              </a:lnSpc>
              <a:spcBef>
                <a:spcPts val="330"/>
              </a:spcBef>
              <a:buFont typeface="+mj-lt"/>
              <a:buAutoNum type="arabicPeriod"/>
            </a:pPr>
            <a:r>
              <a:rPr lang="en-US" sz="2000" dirty="0" err="1">
                <a:latin typeface="Fira Sans" panose="020B0604020202020204" charset="0"/>
              </a:rPr>
              <a:t>Definisce</a:t>
            </a:r>
            <a:r>
              <a:rPr lang="en-US" sz="2000" dirty="0">
                <a:latin typeface="Fira Sans" panose="020B0604020202020204" charset="0"/>
              </a:rPr>
              <a:t> il </a:t>
            </a:r>
            <a:r>
              <a:rPr lang="en-US" sz="2000" dirty="0" err="1">
                <a:latin typeface="Fira Sans" panose="020B0604020202020204" charset="0"/>
              </a:rPr>
              <a:t>Prodotto</a:t>
            </a:r>
            <a:endParaRPr lang="en-US" sz="2000" dirty="0">
              <a:latin typeface="Fira Sans" panose="020B0604020202020204" charset="0"/>
            </a:endParaRPr>
          </a:p>
          <a:p>
            <a:pPr marL="584835" lvl="1">
              <a:lnSpc>
                <a:spcPct val="80000"/>
              </a:lnSpc>
              <a:spcBef>
                <a:spcPts val="330"/>
              </a:spcBef>
              <a:buFont typeface="+mj-lt"/>
              <a:buAutoNum type="arabicPeriod"/>
            </a:pPr>
            <a:r>
              <a:rPr lang="en-US" dirty="0" err="1">
                <a:latin typeface="Fira Sans" panose="020B0604020202020204" charset="0"/>
              </a:rPr>
              <a:t>Pubblicazione</a:t>
            </a:r>
            <a:r>
              <a:rPr lang="en-US" dirty="0">
                <a:latin typeface="Fira Sans" panose="020B0604020202020204" charset="0"/>
              </a:rPr>
              <a:t>, preprint, </a:t>
            </a:r>
            <a:r>
              <a:rPr lang="en-US" dirty="0" err="1">
                <a:latin typeface="Fira Sans" panose="020B0604020202020204" charset="0"/>
              </a:rPr>
              <a:t>immagini</a:t>
            </a:r>
            <a:r>
              <a:rPr lang="en-US" dirty="0">
                <a:latin typeface="Fira Sans" panose="020B0604020202020204" charset="0"/>
              </a:rPr>
              <a:t>, </a:t>
            </a:r>
            <a:r>
              <a:rPr lang="en-US" dirty="0" err="1">
                <a:latin typeface="Fira Sans" panose="020B0604020202020204" charset="0"/>
              </a:rPr>
              <a:t>dati</a:t>
            </a:r>
            <a:r>
              <a:rPr lang="en-US" dirty="0">
                <a:latin typeface="Fira Sans" panose="020B0604020202020204" charset="0"/>
              </a:rPr>
              <a:t>, etc.</a:t>
            </a:r>
          </a:p>
          <a:p>
            <a:pPr marL="287655">
              <a:lnSpc>
                <a:spcPct val="80000"/>
              </a:lnSpc>
              <a:spcBef>
                <a:spcPts val="330"/>
              </a:spcBef>
              <a:buFont typeface="+mj-lt"/>
              <a:buAutoNum type="arabicPeriod"/>
            </a:pPr>
            <a:r>
              <a:rPr lang="en-US" sz="2000" dirty="0" err="1">
                <a:latin typeface="Fira Sans" panose="020B0604020202020204" charset="0"/>
              </a:rPr>
              <a:t>favorisce</a:t>
            </a:r>
            <a:r>
              <a:rPr lang="en-US" sz="2000" dirty="0">
                <a:latin typeface="Fira Sans" panose="020B0604020202020204" charset="0"/>
              </a:rPr>
              <a:t> </a:t>
            </a:r>
            <a:r>
              <a:rPr lang="en-US" sz="2000" dirty="0" err="1">
                <a:latin typeface="Fira Sans" panose="020B0604020202020204" charset="0"/>
              </a:rPr>
              <a:t>l’utilizzo</a:t>
            </a:r>
            <a:r>
              <a:rPr lang="en-US" sz="2000" dirty="0">
                <a:latin typeface="Fira Sans" panose="020B0604020202020204" charset="0"/>
              </a:rPr>
              <a:t> </a:t>
            </a:r>
            <a:r>
              <a:rPr lang="en-US" sz="2000" dirty="0" err="1">
                <a:latin typeface="Fira Sans" panose="020B0604020202020204" charset="0"/>
              </a:rPr>
              <a:t>dell’archivio</a:t>
            </a:r>
            <a:endParaRPr lang="en-US" sz="2000" dirty="0">
              <a:latin typeface="Fira Sans" panose="020B0604020202020204" charset="0"/>
            </a:endParaRPr>
          </a:p>
          <a:p>
            <a:pPr marL="699135" lvl="1" indent="-342900">
              <a:lnSpc>
                <a:spcPct val="80000"/>
              </a:lnSpc>
              <a:spcBef>
                <a:spcPts val="330"/>
              </a:spcBef>
            </a:pPr>
            <a:r>
              <a:rPr lang="en-US" dirty="0" err="1">
                <a:latin typeface="Fira Sans" panose="020B0604020202020204" charset="0"/>
              </a:rPr>
              <a:t>openaccessrepository.it</a:t>
            </a:r>
            <a:endParaRPr lang="en-US" dirty="0">
              <a:latin typeface="Fira Sans" panose="020B0604020202020204" charset="0"/>
            </a:endParaRPr>
          </a:p>
          <a:p>
            <a:pPr marL="699135" lvl="1" indent="-342900">
              <a:lnSpc>
                <a:spcPct val="80000"/>
              </a:lnSpc>
              <a:spcBef>
                <a:spcPts val="330"/>
              </a:spcBef>
            </a:pPr>
            <a:r>
              <a:rPr lang="en-US" dirty="0">
                <a:latin typeface="Fira Sans" panose="020B0604020202020204" charset="0"/>
              </a:rPr>
              <a:t>Deposito </a:t>
            </a:r>
            <a:r>
              <a:rPr lang="en-US" dirty="0" err="1">
                <a:latin typeface="Fira Sans" panose="020B0604020202020204" charset="0"/>
              </a:rPr>
              <a:t>obbligatorio</a:t>
            </a:r>
            <a:r>
              <a:rPr lang="en-US" dirty="0">
                <a:latin typeface="Fira Sans" panose="020B0604020202020204" charset="0"/>
              </a:rPr>
              <a:t> ma </a:t>
            </a:r>
            <a:r>
              <a:rPr lang="en-US" b="1" dirty="0" err="1">
                <a:latin typeface="Fira Sans" panose="020B0604020202020204" charset="0"/>
              </a:rPr>
              <a:t>singolo</a:t>
            </a:r>
            <a:r>
              <a:rPr lang="en-US" dirty="0">
                <a:latin typeface="Fira Sans" panose="020B0604020202020204" charset="0"/>
              </a:rPr>
              <a:t> di </a:t>
            </a:r>
            <a:r>
              <a:rPr lang="en-US" dirty="0" err="1">
                <a:latin typeface="Fira Sans" panose="020B0604020202020204" charset="0"/>
              </a:rPr>
              <a:t>ogni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Prodotto</a:t>
            </a:r>
            <a:r>
              <a:rPr lang="en-US" dirty="0">
                <a:latin typeface="Fira Sans" panose="020B0604020202020204" charset="0"/>
              </a:rPr>
              <a:t> (non serve </a:t>
            </a:r>
            <a:r>
              <a:rPr lang="en-US" dirty="0" err="1">
                <a:latin typeface="Fira Sans" panose="020B0604020202020204" charset="0"/>
              </a:rPr>
              <a:t>duplicare</a:t>
            </a:r>
            <a:r>
              <a:rPr lang="en-US" dirty="0">
                <a:latin typeface="Fira Sans" panose="020B0604020202020204" charset="0"/>
              </a:rPr>
              <a:t> se </a:t>
            </a:r>
            <a:r>
              <a:rPr lang="en-US" dirty="0" err="1">
                <a:latin typeface="Fira Sans" panose="020B0604020202020204" charset="0"/>
              </a:rPr>
              <a:t>già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depositato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su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arXiv</a:t>
            </a:r>
            <a:r>
              <a:rPr lang="en-US" dirty="0">
                <a:latin typeface="Fira Sans" panose="020B0604020202020204" charset="0"/>
              </a:rPr>
              <a:t>)</a:t>
            </a:r>
          </a:p>
          <a:p>
            <a:pPr marL="699135" lvl="1" indent="-342900">
              <a:lnSpc>
                <a:spcPct val="80000"/>
              </a:lnSpc>
              <a:spcBef>
                <a:spcPts val="330"/>
              </a:spcBef>
            </a:pPr>
            <a:r>
              <a:rPr lang="en-US" dirty="0" err="1">
                <a:latin typeface="Fira Sans" panose="020B0604020202020204" charset="0"/>
              </a:rPr>
              <a:t>Finanziamento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degli</a:t>
            </a:r>
            <a:r>
              <a:rPr lang="en-US" dirty="0">
                <a:latin typeface="Fira Sans" panose="020B0604020202020204" charset="0"/>
              </a:rPr>
              <a:t> APC </a:t>
            </a:r>
            <a:r>
              <a:rPr lang="en-US" dirty="0" err="1">
                <a:latin typeface="Fira Sans" panose="020B0604020202020204" charset="0"/>
              </a:rPr>
              <a:t>rimane</a:t>
            </a:r>
            <a:r>
              <a:rPr lang="en-US" dirty="0">
                <a:latin typeface="Fira Sans" panose="020B0604020202020204" charset="0"/>
              </a:rPr>
              <a:t> alle CSN, con </a:t>
            </a:r>
            <a:r>
              <a:rPr lang="en-US" dirty="0" err="1">
                <a:latin typeface="Fira Sans" panose="020B0604020202020204" charset="0"/>
              </a:rPr>
              <a:t>parere</a:t>
            </a:r>
            <a:r>
              <a:rPr lang="en-US" dirty="0">
                <a:latin typeface="Fira Sans" panose="020B0604020202020204" charset="0"/>
              </a:rPr>
              <a:t> del </a:t>
            </a:r>
            <a:r>
              <a:rPr lang="en-US" i="1" dirty="0" err="1">
                <a:latin typeface="Fira Sans" panose="020B0604020202020204" charset="0"/>
              </a:rPr>
              <a:t>Comitato</a:t>
            </a:r>
            <a:r>
              <a:rPr lang="en-US" i="1" dirty="0">
                <a:latin typeface="Fira Sans" panose="020B0604020202020204" charset="0"/>
              </a:rPr>
              <a:t>  per l’ accesso ai </a:t>
            </a:r>
            <a:r>
              <a:rPr lang="en-US" i="1" dirty="0" err="1">
                <a:latin typeface="Fira Sans" panose="020B0604020202020204" charset="0"/>
              </a:rPr>
              <a:t>prodotti</a:t>
            </a:r>
            <a:r>
              <a:rPr lang="en-US" i="1" dirty="0">
                <a:latin typeface="Fira Sans" panose="020B0604020202020204" charset="0"/>
              </a:rPr>
              <a:t> </a:t>
            </a:r>
            <a:r>
              <a:rPr lang="en-US" i="1" dirty="0" err="1">
                <a:latin typeface="Fira Sans" panose="020B0604020202020204" charset="0"/>
              </a:rPr>
              <a:t>della</a:t>
            </a:r>
            <a:r>
              <a:rPr lang="en-US" i="1" dirty="0">
                <a:latin typeface="Fira Sans" panose="020B0604020202020204" charset="0"/>
              </a:rPr>
              <a:t> </a:t>
            </a:r>
            <a:r>
              <a:rPr lang="en-US" i="1" dirty="0" err="1">
                <a:latin typeface="Fira Sans" panose="020B0604020202020204" charset="0"/>
              </a:rPr>
              <a:t>ricerca</a:t>
            </a:r>
            <a:endParaRPr lang="en-US" i="1" dirty="0">
              <a:latin typeface="Fira Sans" panose="020B0604020202020204" charset="0"/>
            </a:endParaRPr>
          </a:p>
          <a:p>
            <a:pPr marL="699135" lvl="1" indent="-342900">
              <a:lnSpc>
                <a:spcPct val="80000"/>
              </a:lnSpc>
              <a:spcBef>
                <a:spcPts val="330"/>
              </a:spcBef>
            </a:pPr>
            <a:r>
              <a:rPr lang="en-US" dirty="0" err="1">
                <a:latin typeface="Fira Sans" panose="020B0604020202020204" charset="0"/>
              </a:rPr>
              <a:t>Linee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guida</a:t>
            </a:r>
            <a:r>
              <a:rPr lang="en-US" dirty="0">
                <a:latin typeface="Fira Sans" panose="020B0604020202020204" charset="0"/>
              </a:rPr>
              <a:t> per il </a:t>
            </a:r>
            <a:r>
              <a:rPr lang="en-US" dirty="0" err="1">
                <a:latin typeface="Fira Sans" panose="020B0604020202020204" charset="0"/>
              </a:rPr>
              <a:t>Prodotto</a:t>
            </a:r>
            <a:r>
              <a:rPr lang="en-US" dirty="0">
                <a:latin typeface="Fira Sans" panose="020B0604020202020204" charset="0"/>
              </a:rPr>
              <a:t> “</a:t>
            </a:r>
            <a:r>
              <a:rPr lang="en-US" dirty="0" err="1">
                <a:latin typeface="Fira Sans" panose="020B0604020202020204" charset="0"/>
              </a:rPr>
              <a:t>Dati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della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ricerca</a:t>
            </a:r>
            <a:r>
              <a:rPr lang="en-US" dirty="0">
                <a:latin typeface="Fira Sans" panose="020B0604020202020204" charset="0"/>
              </a:rPr>
              <a:t>”</a:t>
            </a:r>
            <a:endParaRPr lang="en-IT" sz="2000" dirty="0">
              <a:latin typeface="Fira Sans" panose="020B0604020202020204" charset="0"/>
            </a:endParaRPr>
          </a:p>
          <a:p>
            <a:pPr marL="287655">
              <a:lnSpc>
                <a:spcPct val="80000"/>
              </a:lnSpc>
              <a:spcBef>
                <a:spcPts val="330"/>
              </a:spcBef>
              <a:buFont typeface="+mj-lt"/>
              <a:buAutoNum type="arabicPeriod"/>
            </a:pPr>
            <a:r>
              <a:rPr lang="en-US" sz="2000" dirty="0" err="1">
                <a:latin typeface="Fira Sans" panose="020B0604020202020204" charset="0"/>
              </a:rPr>
              <a:t>permette</a:t>
            </a:r>
            <a:r>
              <a:rPr lang="en-US" sz="2000" dirty="0">
                <a:latin typeface="Fira Sans" panose="020B0604020202020204" charset="0"/>
              </a:rPr>
              <a:t> </a:t>
            </a:r>
            <a:r>
              <a:rPr lang="en-US" sz="2000" dirty="0" err="1">
                <a:latin typeface="Fira Sans" panose="020B0604020202020204" charset="0"/>
              </a:rPr>
              <a:t>all’ente</a:t>
            </a:r>
            <a:r>
              <a:rPr lang="en-US" sz="2000" dirty="0">
                <a:latin typeface="Fira Sans" panose="020B0604020202020204" charset="0"/>
              </a:rPr>
              <a:t>/</a:t>
            </a:r>
            <a:r>
              <a:rPr lang="en-US" sz="2000" dirty="0" err="1">
                <a:latin typeface="Fira Sans" panose="020B0604020202020204" charset="0"/>
              </a:rPr>
              <a:t>ateneo</a:t>
            </a:r>
            <a:r>
              <a:rPr lang="en-US" sz="2000" dirty="0">
                <a:latin typeface="Fira Sans" panose="020B0604020202020204" charset="0"/>
              </a:rPr>
              <a:t> di </a:t>
            </a:r>
            <a:r>
              <a:rPr lang="en-US" sz="2000" dirty="0" err="1">
                <a:latin typeface="Fira Sans" panose="020B0604020202020204" charset="0"/>
              </a:rPr>
              <a:t>realizzare</a:t>
            </a:r>
            <a:r>
              <a:rPr lang="en-US" sz="2000" dirty="0">
                <a:latin typeface="Fira Sans" panose="020B0604020202020204" charset="0"/>
              </a:rPr>
              <a:t> con </a:t>
            </a:r>
            <a:r>
              <a:rPr lang="en-US" sz="2000" dirty="0" err="1">
                <a:latin typeface="Fira Sans" panose="020B0604020202020204" charset="0"/>
              </a:rPr>
              <a:t>successo</a:t>
            </a:r>
            <a:r>
              <a:rPr lang="en-US" sz="2000" dirty="0">
                <a:latin typeface="Fira Sans" panose="020B0604020202020204" charset="0"/>
              </a:rPr>
              <a:t> le </a:t>
            </a:r>
            <a:r>
              <a:rPr lang="en-US" sz="2000" dirty="0" err="1">
                <a:latin typeface="Fira Sans" panose="020B0604020202020204" charset="0"/>
              </a:rPr>
              <a:t>politiche</a:t>
            </a:r>
            <a:r>
              <a:rPr lang="en-US" sz="2000" dirty="0">
                <a:latin typeface="Fira Sans" panose="020B0604020202020204" charset="0"/>
              </a:rPr>
              <a:t> di </a:t>
            </a:r>
            <a:r>
              <a:rPr lang="en-US" sz="2000" dirty="0" err="1">
                <a:latin typeface="Fira Sans" panose="020B0604020202020204" charset="0"/>
              </a:rPr>
              <a:t>Scienza</a:t>
            </a:r>
            <a:r>
              <a:rPr lang="en-US" sz="2000" dirty="0">
                <a:latin typeface="Fira Sans" panose="020B0604020202020204" charset="0"/>
              </a:rPr>
              <a:t> Aperta </a:t>
            </a:r>
            <a:r>
              <a:rPr lang="en-US" sz="2000" dirty="0" err="1">
                <a:latin typeface="Fira Sans" panose="020B0604020202020204" charset="0"/>
              </a:rPr>
              <a:t>delle</a:t>
            </a:r>
            <a:r>
              <a:rPr lang="en-US" sz="2000" dirty="0">
                <a:latin typeface="Fira Sans" panose="020B0604020202020204" charset="0"/>
              </a:rPr>
              <a:t> </a:t>
            </a:r>
            <a:r>
              <a:rPr lang="en-US" sz="2000" dirty="0" err="1">
                <a:latin typeface="Fira Sans" panose="020B0604020202020204" charset="0"/>
              </a:rPr>
              <a:t>quali</a:t>
            </a:r>
            <a:r>
              <a:rPr lang="en-US" sz="2000" dirty="0">
                <a:latin typeface="Fira Sans" panose="020B0604020202020204" charset="0"/>
              </a:rPr>
              <a:t> </a:t>
            </a:r>
            <a:r>
              <a:rPr lang="en-US" sz="2000" dirty="0" err="1">
                <a:latin typeface="Fira Sans" panose="020B0604020202020204" charset="0"/>
              </a:rPr>
              <a:t>è</a:t>
            </a:r>
            <a:r>
              <a:rPr lang="en-US" sz="2000" dirty="0">
                <a:latin typeface="Fira Sans" panose="020B0604020202020204" charset="0"/>
              </a:rPr>
              <a:t>  </a:t>
            </a:r>
            <a:r>
              <a:rPr lang="en-US" sz="2000" dirty="0" err="1">
                <a:latin typeface="Fira Sans" panose="020B0604020202020204" charset="0"/>
              </a:rPr>
              <a:t>promotore</a:t>
            </a:r>
            <a:endParaRPr sz="2000" dirty="0">
              <a:latin typeface="Fira Sans" panose="020B0604020202020204" charset="0"/>
            </a:endParaRPr>
          </a:p>
          <a:p>
            <a:pPr>
              <a:lnSpc>
                <a:spcPct val="80000"/>
              </a:lnSpc>
              <a:spcBef>
                <a:spcPts val="308"/>
              </a:spcBef>
              <a:buFont typeface="+mj-lt"/>
              <a:buAutoNum type="arabicPeriod"/>
            </a:pPr>
            <a:r>
              <a:rPr lang="en-US" sz="2000" dirty="0" err="1">
                <a:latin typeface="Fira Sans" panose="020B0604020202020204" charset="0"/>
              </a:rPr>
              <a:t>aiuta</a:t>
            </a:r>
            <a:r>
              <a:rPr lang="en-US" sz="2000" dirty="0">
                <a:latin typeface="Fira Sans" panose="020B0604020202020204" charset="0"/>
              </a:rPr>
              <a:t> </a:t>
            </a:r>
            <a:r>
              <a:rPr lang="en-US" sz="2000" dirty="0" err="1">
                <a:latin typeface="Fira Sans" panose="020B0604020202020204" charset="0"/>
              </a:rPr>
              <a:t>l’Autore</a:t>
            </a:r>
            <a:r>
              <a:rPr lang="en-US" sz="2000" dirty="0">
                <a:latin typeface="Fira Sans" panose="020B0604020202020204" charset="0"/>
              </a:rPr>
              <a:t> a:</a:t>
            </a:r>
          </a:p>
          <a:p>
            <a:pPr marL="649922" lvl="1">
              <a:lnSpc>
                <a:spcPct val="80000"/>
              </a:lnSpc>
              <a:spcBef>
                <a:spcPts val="319"/>
              </a:spcBef>
            </a:pPr>
            <a:r>
              <a:rPr lang="en-US" dirty="0" err="1">
                <a:latin typeface="Fira Sans" panose="020B0604020202020204" charset="0"/>
              </a:rPr>
              <a:t>orientarsi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nel</a:t>
            </a:r>
            <a:r>
              <a:rPr lang="en-US" dirty="0">
                <a:latin typeface="Fira Sans" panose="020B0604020202020204" charset="0"/>
              </a:rPr>
              <a:t> panorama </a:t>
            </a:r>
            <a:r>
              <a:rPr lang="en-US" dirty="0" err="1">
                <a:latin typeface="Fira Sans" panose="020B0604020202020204" charset="0"/>
              </a:rPr>
              <a:t>editoriale</a:t>
            </a:r>
            <a:endParaRPr lang="en-US" dirty="0">
              <a:latin typeface="Fira Sans" panose="020B0604020202020204" charset="0"/>
            </a:endParaRPr>
          </a:p>
          <a:p>
            <a:pPr marL="646430" lvl="1">
              <a:lnSpc>
                <a:spcPct val="80000"/>
              </a:lnSpc>
              <a:spcBef>
                <a:spcPts val="308"/>
              </a:spcBef>
            </a:pPr>
            <a:r>
              <a:rPr lang="en-US" dirty="0" err="1">
                <a:latin typeface="Fira Sans" panose="020B0604020202020204" charset="0"/>
              </a:rPr>
              <a:t>evitare</a:t>
            </a:r>
            <a:r>
              <a:rPr lang="en-US" dirty="0">
                <a:latin typeface="Fira Sans" panose="020B0604020202020204" charset="0"/>
              </a:rPr>
              <a:t> le </a:t>
            </a:r>
            <a:r>
              <a:rPr lang="en-US" dirty="0" err="1">
                <a:latin typeface="Fira Sans" panose="020B0604020202020204" charset="0"/>
              </a:rPr>
              <a:t>riviste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predatorie</a:t>
            </a:r>
            <a:endParaRPr lang="en-US" dirty="0">
              <a:latin typeface="Fira Sans" panose="020B0604020202020204" charset="0"/>
            </a:endParaRPr>
          </a:p>
          <a:p>
            <a:pPr marL="646430" lvl="1">
              <a:lnSpc>
                <a:spcPct val="80000"/>
              </a:lnSpc>
              <a:spcBef>
                <a:spcPts val="308"/>
              </a:spcBef>
            </a:pPr>
            <a:r>
              <a:rPr lang="en-US" dirty="0" err="1">
                <a:latin typeface="Fira Sans" panose="020B0604020202020204" charset="0"/>
              </a:rPr>
              <a:t>valorizzare</a:t>
            </a:r>
            <a:r>
              <a:rPr lang="en-US" dirty="0">
                <a:latin typeface="Fira Sans" panose="020B0604020202020204" charset="0"/>
              </a:rPr>
              <a:t> e </a:t>
            </a:r>
            <a:r>
              <a:rPr lang="en-US" dirty="0" err="1">
                <a:latin typeface="Fira Sans" panose="020B0604020202020204" charset="0"/>
              </a:rPr>
              <a:t>conservare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nel</a:t>
            </a:r>
            <a:r>
              <a:rPr lang="en-US" dirty="0">
                <a:latin typeface="Fira Sans" panose="020B0604020202020204" charset="0"/>
              </a:rPr>
              <a:t> tempo </a:t>
            </a:r>
            <a:r>
              <a:rPr lang="en-US" dirty="0" err="1">
                <a:latin typeface="Fira Sans" panose="020B0604020202020204" charset="0"/>
              </a:rPr>
              <a:t>i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contenuti</a:t>
            </a:r>
            <a:r>
              <a:rPr lang="en-US" dirty="0">
                <a:latin typeface="Fira Sans" panose="020B0604020202020204" charset="0"/>
              </a:rPr>
              <a:t> </a:t>
            </a:r>
            <a:r>
              <a:rPr lang="en-US" dirty="0" err="1">
                <a:latin typeface="Fira Sans" panose="020B0604020202020204" charset="0"/>
              </a:rPr>
              <a:t>depositati</a:t>
            </a:r>
            <a:endParaRPr lang="en-US" dirty="0">
              <a:latin typeface="Fira Sans" panose="020B0604020202020204" charset="0"/>
            </a:endParaRPr>
          </a:p>
          <a:p>
            <a:pPr marL="646430" lvl="1">
              <a:lnSpc>
                <a:spcPct val="80000"/>
              </a:lnSpc>
              <a:spcBef>
                <a:spcPts val="308"/>
              </a:spcBef>
            </a:pPr>
            <a:r>
              <a:rPr lang="en-US" b="1" dirty="0" err="1">
                <a:latin typeface="Fira Sans" panose="020B0604020202020204" charset="0"/>
              </a:rPr>
              <a:t>conservarsi</a:t>
            </a:r>
            <a:r>
              <a:rPr lang="en-US" b="1" dirty="0">
                <a:latin typeface="Fira Sans" panose="020B0604020202020204" charset="0"/>
              </a:rPr>
              <a:t> </a:t>
            </a:r>
            <a:r>
              <a:rPr lang="en-US" b="1" dirty="0" err="1">
                <a:latin typeface="Fira Sans" panose="020B0604020202020204" charset="0"/>
              </a:rPr>
              <a:t>i</a:t>
            </a:r>
            <a:r>
              <a:rPr lang="en-US" b="1" dirty="0">
                <a:latin typeface="Fira Sans" panose="020B0604020202020204" charset="0"/>
              </a:rPr>
              <a:t> </a:t>
            </a:r>
            <a:r>
              <a:rPr lang="en-US" b="1" dirty="0" err="1">
                <a:latin typeface="Fira Sans" panose="020B0604020202020204" charset="0"/>
              </a:rPr>
              <a:t>diritti</a:t>
            </a:r>
            <a:r>
              <a:rPr lang="en-US" b="1" dirty="0">
                <a:latin typeface="Fira Sans" panose="020B0604020202020204" charset="0"/>
              </a:rPr>
              <a:t> di </a:t>
            </a:r>
            <a:r>
              <a:rPr lang="en-US" b="1" dirty="0" err="1">
                <a:latin typeface="Fira Sans" panose="020B0604020202020204" charset="0"/>
              </a:rPr>
              <a:t>deposito</a:t>
            </a:r>
            <a:r>
              <a:rPr lang="en-US" b="1" dirty="0">
                <a:latin typeface="Fira Sans" panose="020B0604020202020204" charset="0"/>
              </a:rPr>
              <a:t> di AAM/</a:t>
            </a:r>
            <a:r>
              <a:rPr lang="en-US" b="1" dirty="0" err="1">
                <a:latin typeface="Fira Sans" panose="020B0604020202020204" charset="0"/>
              </a:rPr>
              <a:t>postprint</a:t>
            </a:r>
            <a:endParaRPr lang="en-US" b="1" dirty="0">
              <a:latin typeface="Fira Sans" panose="020B0604020202020204" charset="0"/>
            </a:endParaRPr>
          </a:p>
          <a:p>
            <a:pPr marL="342900" lvl="0" indent="-151765" algn="l" rtl="0">
              <a:lnSpc>
                <a:spcPct val="80000"/>
              </a:lnSpc>
              <a:spcBef>
                <a:spcPts val="242"/>
              </a:spcBef>
              <a:spcAft>
                <a:spcPts val="0"/>
              </a:spcAft>
              <a:buSzPts val="1210"/>
              <a:buNone/>
            </a:pPr>
            <a:endParaRPr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B4C0CB-90B8-5E4D-A5C2-4B292F5A95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stefano 20230828 riunione datasteward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155A1A-3F9C-9047-B194-A5E5D1AC1B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1143000"/>
          </a:xfrm>
        </p:spPr>
        <p:txBody>
          <a:bodyPr/>
          <a:lstStyle/>
          <a:p>
            <a:r>
              <a:rPr lang="en-GB" dirty="0" err="1"/>
              <a:t>Disciplinare</a:t>
            </a:r>
            <a:r>
              <a:rPr lang="en-GB" dirty="0"/>
              <a:t>: I</a:t>
            </a:r>
            <a:r>
              <a:rPr lang="en-IT" dirty="0"/>
              <a:t>potesi progettuali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F15F4-A245-1CA9-807C-F307A3C99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err="1"/>
              <a:t>Partire</a:t>
            </a:r>
            <a:r>
              <a:rPr lang="en-GB" sz="2800" dirty="0"/>
              <a:t> </a:t>
            </a:r>
            <a:r>
              <a:rPr lang="en-GB" sz="2800" dirty="0" err="1"/>
              <a:t>dalle</a:t>
            </a:r>
            <a:r>
              <a:rPr lang="en-GB" sz="2800" dirty="0"/>
              <a:t> </a:t>
            </a:r>
            <a:r>
              <a:rPr lang="en-GB" sz="2800" dirty="0" err="1"/>
              <a:t>esperienze</a:t>
            </a:r>
            <a:r>
              <a:rPr lang="en-GB" sz="2800" dirty="0"/>
              <a:t> </a:t>
            </a:r>
            <a:r>
              <a:rPr lang="en-GB" sz="2800" dirty="0" err="1"/>
              <a:t>della</a:t>
            </a:r>
            <a:r>
              <a:rPr lang="en-GB" sz="2800" dirty="0"/>
              <a:t> </a:t>
            </a:r>
            <a:r>
              <a:rPr lang="en-GB" sz="2800" dirty="0" err="1"/>
              <a:t>comunita</a:t>
            </a:r>
            <a:r>
              <a:rPr lang="en-GB" sz="2800" dirty="0"/>
              <a:t>’ </a:t>
            </a:r>
            <a:r>
              <a:rPr lang="en-GB" sz="2800" dirty="0" err="1"/>
              <a:t>accademica</a:t>
            </a:r>
            <a:endParaRPr lang="en-GB" sz="2800" dirty="0"/>
          </a:p>
          <a:p>
            <a:pPr lvl="1"/>
            <a:r>
              <a:rPr lang="en-GB" sz="2800" dirty="0"/>
              <a:t>Template CRUI, </a:t>
            </a:r>
            <a:r>
              <a:rPr lang="en-GB" sz="2800" dirty="0" err="1"/>
              <a:t>disciplinari</a:t>
            </a:r>
            <a:r>
              <a:rPr lang="en-GB" sz="2800" dirty="0"/>
              <a:t> </a:t>
            </a:r>
            <a:r>
              <a:rPr lang="en-GB" sz="2800" dirty="0" err="1"/>
              <a:t>gia</a:t>
            </a:r>
            <a:r>
              <a:rPr lang="en-GB" sz="2800" dirty="0"/>
              <a:t>’ </a:t>
            </a:r>
            <a:r>
              <a:rPr lang="en-GB" sz="2800" dirty="0" err="1"/>
              <a:t>esistenti</a:t>
            </a:r>
            <a:r>
              <a:rPr lang="en-GB" sz="2800" dirty="0"/>
              <a:t> in </a:t>
            </a:r>
            <a:r>
              <a:rPr lang="en-GB" sz="2800" dirty="0" err="1"/>
              <a:t>Universita</a:t>
            </a:r>
            <a:r>
              <a:rPr lang="en-GB" sz="2800" dirty="0"/>
              <a:t>’ ed EPR</a:t>
            </a:r>
          </a:p>
          <a:p>
            <a:r>
              <a:rPr lang="en-GB" sz="2800" dirty="0" err="1"/>
              <a:t>Definire</a:t>
            </a:r>
            <a:r>
              <a:rPr lang="en-GB" sz="2800" dirty="0"/>
              <a:t> </a:t>
            </a:r>
            <a:r>
              <a:rPr lang="en-GB" sz="2800" dirty="0" err="1"/>
              <a:t>Prodotti</a:t>
            </a:r>
            <a:r>
              <a:rPr lang="en-GB" sz="2800" dirty="0"/>
              <a:t> </a:t>
            </a:r>
            <a:r>
              <a:rPr lang="en-GB" sz="2800" dirty="0" err="1"/>
              <a:t>della</a:t>
            </a:r>
            <a:r>
              <a:rPr lang="en-GB" sz="2800" dirty="0"/>
              <a:t> </a:t>
            </a:r>
            <a:r>
              <a:rPr lang="en-GB" sz="2800" dirty="0" err="1"/>
              <a:t>ricerca</a:t>
            </a:r>
            <a:endParaRPr lang="en-GB" sz="2800" dirty="0"/>
          </a:p>
          <a:p>
            <a:pPr lvl="1"/>
            <a:r>
              <a:rPr lang="en-GB" sz="2800" dirty="0"/>
              <a:t>Preprint, </a:t>
            </a:r>
            <a:r>
              <a:rPr lang="en-GB" sz="2800" dirty="0" err="1"/>
              <a:t>pubblicazioni</a:t>
            </a:r>
            <a:r>
              <a:rPr lang="en-GB" sz="2800" dirty="0"/>
              <a:t>, </a:t>
            </a:r>
            <a:r>
              <a:rPr lang="en-GB" sz="2800" dirty="0" err="1"/>
              <a:t>dati</a:t>
            </a:r>
            <a:r>
              <a:rPr lang="en-GB" sz="2800" dirty="0"/>
              <a:t>, </a:t>
            </a:r>
            <a:r>
              <a:rPr lang="en-GB" sz="2800" dirty="0" err="1"/>
              <a:t>immagini</a:t>
            </a:r>
            <a:r>
              <a:rPr lang="en-GB" sz="2800" dirty="0"/>
              <a:t>, software, etc</a:t>
            </a:r>
          </a:p>
          <a:p>
            <a:r>
              <a:rPr lang="en-GB" sz="2800" dirty="0" err="1"/>
              <a:t>Facilitare</a:t>
            </a:r>
            <a:r>
              <a:rPr lang="en-GB" sz="2800" dirty="0"/>
              <a:t> </a:t>
            </a:r>
            <a:r>
              <a:rPr lang="en-GB" sz="2800" dirty="0" err="1"/>
              <a:t>utilizzo</a:t>
            </a:r>
            <a:r>
              <a:rPr lang="en-GB" sz="2800" dirty="0"/>
              <a:t> </a:t>
            </a:r>
            <a:r>
              <a:rPr lang="en-GB" sz="2800" dirty="0" err="1"/>
              <a:t>archivio</a:t>
            </a:r>
            <a:endParaRPr lang="en-GB" sz="2800" dirty="0"/>
          </a:p>
          <a:p>
            <a:pPr lvl="1"/>
            <a:r>
              <a:rPr lang="en-GB" sz="2800" dirty="0"/>
              <a:t>Deposito </a:t>
            </a:r>
            <a:r>
              <a:rPr lang="en-GB" sz="2800" dirty="0" err="1"/>
              <a:t>obbligatorio</a:t>
            </a:r>
            <a:r>
              <a:rPr lang="en-GB" sz="2800" dirty="0"/>
              <a:t> ma </a:t>
            </a:r>
            <a:r>
              <a:rPr lang="en-GB" sz="2800" dirty="0" err="1"/>
              <a:t>singolo</a:t>
            </a:r>
            <a:r>
              <a:rPr lang="en-GB" sz="2800" dirty="0"/>
              <a:t>, copyright, etc</a:t>
            </a:r>
          </a:p>
          <a:p>
            <a:r>
              <a:rPr lang="en-GB" sz="2800" dirty="0" err="1"/>
              <a:t>Tecnologie</a:t>
            </a:r>
            <a:r>
              <a:rPr lang="en-GB" sz="2800" dirty="0"/>
              <a:t> opensource</a:t>
            </a:r>
          </a:p>
          <a:p>
            <a:r>
              <a:rPr lang="en-GB" sz="2800" dirty="0" err="1"/>
              <a:t>Obbligo</a:t>
            </a:r>
            <a:r>
              <a:rPr lang="en-GB" sz="2800" dirty="0"/>
              <a:t> di ORCID e ROR, </a:t>
            </a:r>
            <a:r>
              <a:rPr lang="en-GB" sz="2800" dirty="0" err="1"/>
              <a:t>rilascio</a:t>
            </a:r>
            <a:r>
              <a:rPr lang="en-GB" sz="2800"/>
              <a:t> di DOI</a:t>
            </a:r>
            <a:endParaRPr lang="en-GB" sz="2800" dirty="0"/>
          </a:p>
          <a:p>
            <a:r>
              <a:rPr lang="en-GB" sz="2800" dirty="0" err="1"/>
              <a:t>Eventuali</a:t>
            </a:r>
            <a:r>
              <a:rPr lang="en-GB" sz="2800" dirty="0"/>
              <a:t> </a:t>
            </a:r>
            <a:r>
              <a:rPr lang="en-GB" sz="2800" dirty="0" err="1"/>
              <a:t>revisioni</a:t>
            </a:r>
            <a:r>
              <a:rPr lang="en-GB" sz="2800" dirty="0"/>
              <a:t> dopo due anni</a:t>
            </a:r>
          </a:p>
          <a:p>
            <a:pPr lvl="1"/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1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7300-EB11-65C8-1DBC-309F28FF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133854-CB90-C264-8083-4BB7D2789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252" y="-414581"/>
            <a:ext cx="5578867" cy="789480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A108F-DC17-5E9B-6AA5-36CD94AD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3878C-444C-ACF9-55C4-EACFDA47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D453-3C5F-C8C2-DE20-3E09A7CB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T" dirty="0"/>
              <a:t>rt.6 dati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2E03E-3190-4F26-3773-CDDDE00D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8EBCA-2D26-CAFF-AA63-EF6D9142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F1403-FFC2-43F0-9C0A-55FD9B6C6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69"/>
          <a:stretch/>
        </p:blipFill>
        <p:spPr>
          <a:xfrm>
            <a:off x="-351717" y="1797978"/>
            <a:ext cx="4846211" cy="5152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B85044-C22B-10B3-3213-0291B4A6F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47"/>
          <a:stretch/>
        </p:blipFill>
        <p:spPr>
          <a:xfrm>
            <a:off x="3884741" y="0"/>
            <a:ext cx="4846211" cy="25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1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D2C9-B9FE-79E1-4321-1D158F3F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77DA-2621-DD9E-2DD6-194D4F5F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32" y="3850240"/>
            <a:ext cx="7620000" cy="557373"/>
          </a:xfrm>
        </p:spPr>
        <p:txBody>
          <a:bodyPr/>
          <a:lstStyle/>
          <a:p>
            <a:pPr marL="114300" indent="0" algn="ctr">
              <a:buNone/>
            </a:pPr>
            <a:r>
              <a:rPr lang="en-IT" dirty="0"/>
              <a:t>Grazie a Concezio per questa occasione di incontro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34133-D8B6-9DF0-63C6-B934943D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stefano 20230828 riunione datasteward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DE0A4-645C-3585-EAB7-024808B5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78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3.xml><?xml version="1.0" encoding="utf-8"?>
<a:theme xmlns:a="http://schemas.openxmlformats.org/drawingml/2006/main" name="1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4.xml><?xml version="1.0" encoding="utf-8"?>
<a:theme xmlns:a="http://schemas.openxmlformats.org/drawingml/2006/main" name="2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5.xml><?xml version="1.0" encoding="utf-8"?>
<a:theme xmlns:a="http://schemas.openxmlformats.org/drawingml/2006/main" name="3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22717</TotalTime>
  <Words>503</Words>
  <Application>Microsoft Macintosh PowerPoint</Application>
  <PresentationFormat>On-screen Show (4:3)</PresentationFormat>
  <Paragraphs>85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HelveticaNeueLT Std Lt</vt:lpstr>
      <vt:lpstr>HelveticaNeueLT Std Med Cn</vt:lpstr>
      <vt:lpstr>Arial</vt:lpstr>
      <vt:lpstr>Avenir Medium</vt:lpstr>
      <vt:lpstr>Calibri</vt:lpstr>
      <vt:lpstr>Cambria</vt:lpstr>
      <vt:lpstr>Courier New</vt:lpstr>
      <vt:lpstr>Fira Sans</vt:lpstr>
      <vt:lpstr>Helvetica</vt:lpstr>
      <vt:lpstr>Source Sans Pro</vt:lpstr>
      <vt:lpstr>Adjacency</vt:lpstr>
      <vt:lpstr>cOAlition S Content Slides 1</vt:lpstr>
      <vt:lpstr>1_cOAlition S Content Slides 1</vt:lpstr>
      <vt:lpstr>2_cOAlition S Content Slides 1</vt:lpstr>
      <vt:lpstr>3_cOAlition S Content Slides 1</vt:lpstr>
      <vt:lpstr>Disciplinare n. CD-16717  23 giugno 2023</vt:lpstr>
      <vt:lpstr>PowerPoint Presentation</vt:lpstr>
      <vt:lpstr>Strumenti per l’OS</vt:lpstr>
      <vt:lpstr>openaccessrepository.it (OAR) Try it, free DOI when depositing your content Curated by Frascati Lab library, maintained by INFN Catania</vt:lpstr>
      <vt:lpstr> A cosa serve una policy  </vt:lpstr>
      <vt:lpstr>Disciplinare: Ipotesi progettuali</vt:lpstr>
      <vt:lpstr>PowerPoint Presentation</vt:lpstr>
      <vt:lpstr>Art.6 dati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INFN Ist. Nazionale di Fisica Nucleare</dc:creator>
  <cp:lastModifiedBy>Microsoft Office User</cp:lastModifiedBy>
  <cp:revision>801</cp:revision>
  <cp:lastPrinted>2019-03-04T07:43:03Z</cp:lastPrinted>
  <dcterms:created xsi:type="dcterms:W3CDTF">2018-09-29T15:32:17Z</dcterms:created>
  <dcterms:modified xsi:type="dcterms:W3CDTF">2023-08-28T09:46:19Z</dcterms:modified>
</cp:coreProperties>
</file>