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92" r:id="rId2"/>
    <p:sldMasterId id="2147483695" r:id="rId3"/>
    <p:sldMasterId id="2147483711" r:id="rId4"/>
    <p:sldMasterId id="2147483714" r:id="rId5"/>
  </p:sldMasterIdLst>
  <p:notesMasterIdLst>
    <p:notesMasterId r:id="rId26"/>
  </p:notesMasterIdLst>
  <p:handoutMasterIdLst>
    <p:handoutMasterId r:id="rId27"/>
  </p:handoutMasterIdLst>
  <p:sldIdLst>
    <p:sldId id="1103" r:id="rId6"/>
    <p:sldId id="1105" r:id="rId7"/>
    <p:sldId id="1104" r:id="rId8"/>
    <p:sldId id="894" r:id="rId9"/>
    <p:sldId id="1051" r:id="rId10"/>
    <p:sldId id="909" r:id="rId11"/>
    <p:sldId id="942" r:id="rId12"/>
    <p:sldId id="943" r:id="rId13"/>
    <p:sldId id="1035" r:id="rId14"/>
    <p:sldId id="1097" r:id="rId15"/>
    <p:sldId id="687" r:id="rId16"/>
    <p:sldId id="705" r:id="rId17"/>
    <p:sldId id="1072" r:id="rId18"/>
    <p:sldId id="768" r:id="rId19"/>
    <p:sldId id="1098" r:id="rId20"/>
    <p:sldId id="1099" r:id="rId21"/>
    <p:sldId id="1101" r:id="rId22"/>
    <p:sldId id="1100" r:id="rId23"/>
    <p:sldId id="1074" r:id="rId24"/>
    <p:sldId id="110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Patrizii" initials="LP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8" autoAdjust="0"/>
    <p:restoredTop sz="94541" autoAdjust="0"/>
  </p:normalViewPr>
  <p:slideViewPr>
    <p:cSldViewPr snapToGrid="0" snapToObjects="1">
      <p:cViewPr varScale="1">
        <p:scale>
          <a:sx n="124" d="100"/>
          <a:sy n="124" d="100"/>
        </p:scale>
        <p:origin x="22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CBE51-EF0A-734A-94D2-3FD7E19AD0E5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EB17DEC3-3EF7-1742-8B1F-80A5728F9C40}">
      <dgm:prSet phldrT="[Text]" custT="1"/>
      <dgm:spPr/>
      <dgm:t>
        <a:bodyPr/>
        <a:lstStyle/>
        <a:p>
          <a:r>
            <a:rPr lang="en-US" sz="1800" b="0" dirty="0"/>
            <a:t>2007 joins SCOAP3</a:t>
          </a:r>
        </a:p>
      </dgm:t>
    </dgm:pt>
    <dgm:pt modelId="{BAE539DA-580C-5046-9084-B3DA782F373B}" type="parTrans" cxnId="{88132D9C-A933-994B-8216-A7FC62C8F380}">
      <dgm:prSet/>
      <dgm:spPr/>
      <dgm:t>
        <a:bodyPr/>
        <a:lstStyle/>
        <a:p>
          <a:endParaRPr lang="en-US"/>
        </a:p>
      </dgm:t>
    </dgm:pt>
    <dgm:pt modelId="{A3F21635-78FF-4E43-8B3B-FA3595679DF7}" type="sibTrans" cxnId="{88132D9C-A933-994B-8216-A7FC62C8F380}">
      <dgm:prSet/>
      <dgm:spPr/>
      <dgm:t>
        <a:bodyPr/>
        <a:lstStyle/>
        <a:p>
          <a:endParaRPr lang="en-US"/>
        </a:p>
      </dgm:t>
    </dgm:pt>
    <dgm:pt modelId="{C8DA6B7D-3B55-0F49-8BB8-4D5E9D82492C}">
      <dgm:prSet phldrT="[Text]" custT="1"/>
      <dgm:spPr/>
      <dgm:t>
        <a:bodyPr/>
        <a:lstStyle/>
        <a:p>
          <a:r>
            <a:rPr lang="en-US" sz="1800" b="0" dirty="0"/>
            <a:t>2013 signs </a:t>
          </a:r>
          <a:r>
            <a:rPr lang="en-US" sz="1800" b="0" dirty="0" err="1"/>
            <a:t>MedOAnet</a:t>
          </a:r>
          <a:r>
            <a:rPr lang="en-US" sz="1800" b="0" dirty="0"/>
            <a:t> position paper in Rome</a:t>
          </a:r>
        </a:p>
      </dgm:t>
    </dgm:pt>
    <dgm:pt modelId="{C3C506D4-FAB0-3145-BB1A-3272CAFA1C80}" type="parTrans" cxnId="{2A0FBF42-0FC4-FF4C-9C75-B716FCF37FEB}">
      <dgm:prSet/>
      <dgm:spPr/>
      <dgm:t>
        <a:bodyPr/>
        <a:lstStyle/>
        <a:p>
          <a:endParaRPr lang="en-US"/>
        </a:p>
      </dgm:t>
    </dgm:pt>
    <dgm:pt modelId="{E917940A-7579-1A47-99E1-BD88EFCC5765}" type="sibTrans" cxnId="{2A0FBF42-0FC4-FF4C-9C75-B716FCF37FEB}">
      <dgm:prSet/>
      <dgm:spPr/>
      <dgm:t>
        <a:bodyPr/>
        <a:lstStyle/>
        <a:p>
          <a:endParaRPr lang="en-US"/>
        </a:p>
      </dgm:t>
    </dgm:pt>
    <dgm:pt modelId="{87B98CDF-82BF-6E46-931F-47646BA369DB}">
      <dgm:prSet phldrT="[Text]" custT="1"/>
      <dgm:spPr/>
      <dgm:t>
        <a:bodyPr/>
        <a:lstStyle/>
        <a:p>
          <a:r>
            <a:rPr lang="en-US" sz="2000" b="0" dirty="0"/>
            <a:t>2014 signs Messina declaration 2.0 </a:t>
          </a:r>
        </a:p>
      </dgm:t>
    </dgm:pt>
    <dgm:pt modelId="{050D2F74-E92B-8246-9869-A408288B3754}" type="parTrans" cxnId="{5589A0B3-4F1B-1B45-96D0-7989AFACDED6}">
      <dgm:prSet/>
      <dgm:spPr/>
      <dgm:t>
        <a:bodyPr/>
        <a:lstStyle/>
        <a:p>
          <a:endParaRPr lang="en-US"/>
        </a:p>
      </dgm:t>
    </dgm:pt>
    <dgm:pt modelId="{5660EE15-6F19-734E-B9F6-A1A2BA7537D4}" type="sibTrans" cxnId="{5589A0B3-4F1B-1B45-96D0-7989AFACDED6}">
      <dgm:prSet/>
      <dgm:spPr/>
      <dgm:t>
        <a:bodyPr/>
        <a:lstStyle/>
        <a:p>
          <a:endParaRPr lang="en-US"/>
        </a:p>
      </dgm:t>
    </dgm:pt>
    <dgm:pt modelId="{2FBF3EDA-4029-264C-AB8A-853416649AFF}">
      <dgm:prSet custT="1"/>
      <dgm:spPr/>
      <dgm:t>
        <a:bodyPr/>
        <a:lstStyle/>
        <a:p>
          <a:r>
            <a:rPr lang="it-IT" sz="1800" b="0" dirty="0">
              <a:latin typeface="Calibri" charset="0"/>
            </a:rPr>
            <a:t>2008 </a:t>
          </a:r>
          <a:r>
            <a:rPr lang="it-IT" sz="1800" b="0" dirty="0" err="1">
              <a:latin typeface="Calibri" charset="0"/>
            </a:rPr>
            <a:t>signs</a:t>
          </a:r>
          <a:r>
            <a:rPr lang="it-IT" sz="1800" b="0" dirty="0">
              <a:latin typeface="Calibri" charset="0"/>
            </a:rPr>
            <a:t> </a:t>
          </a:r>
          <a:r>
            <a:rPr lang="it-IT" sz="1800" b="0" dirty="0" err="1">
              <a:latin typeface="Calibri" charset="0"/>
            </a:rPr>
            <a:t>Berlin</a:t>
          </a:r>
          <a:r>
            <a:rPr lang="it-IT" sz="1800" b="0" dirty="0">
              <a:latin typeface="Calibri" charset="0"/>
            </a:rPr>
            <a:t> </a:t>
          </a:r>
          <a:r>
            <a:rPr lang="it-IT" sz="1800" b="0" dirty="0" err="1">
              <a:latin typeface="Calibri" charset="0"/>
            </a:rPr>
            <a:t>declaration</a:t>
          </a:r>
          <a:endParaRPr lang="en-US" sz="1800" b="0" dirty="0"/>
        </a:p>
      </dgm:t>
    </dgm:pt>
    <dgm:pt modelId="{4615176B-C3EE-4441-BE52-651FCF0177D3}" type="parTrans" cxnId="{D04AA4D0-D1FC-8A44-8267-6FDB5D16C622}">
      <dgm:prSet/>
      <dgm:spPr/>
      <dgm:t>
        <a:bodyPr/>
        <a:lstStyle/>
        <a:p>
          <a:endParaRPr lang="en-US"/>
        </a:p>
      </dgm:t>
    </dgm:pt>
    <dgm:pt modelId="{46EE764F-286B-BD47-B762-2101D2062B9F}" type="sibTrans" cxnId="{D04AA4D0-D1FC-8A44-8267-6FDB5D16C622}">
      <dgm:prSet/>
      <dgm:spPr/>
      <dgm:t>
        <a:bodyPr/>
        <a:lstStyle/>
        <a:p>
          <a:endParaRPr lang="en-US"/>
        </a:p>
      </dgm:t>
    </dgm:pt>
    <dgm:pt modelId="{648DFCD9-593C-F840-8A0A-22C20836137A}">
      <dgm:prSet custT="1"/>
      <dgm:spPr/>
      <dgm:t>
        <a:bodyPr/>
        <a:lstStyle/>
        <a:p>
          <a:r>
            <a:rPr lang="en-US" sz="1800" b="0" dirty="0"/>
            <a:t>2010 signs Granada declaration</a:t>
          </a:r>
        </a:p>
      </dgm:t>
    </dgm:pt>
    <dgm:pt modelId="{C6E83B6B-2E37-C747-A19F-C2E88F53FEBA}" type="parTrans" cxnId="{2DC8768F-1F20-7842-836A-5AAF94B666FC}">
      <dgm:prSet/>
      <dgm:spPr/>
      <dgm:t>
        <a:bodyPr/>
        <a:lstStyle/>
        <a:p>
          <a:endParaRPr lang="en-US"/>
        </a:p>
      </dgm:t>
    </dgm:pt>
    <dgm:pt modelId="{DDE4BF49-B4CE-3740-9633-07275FBB2270}" type="sibTrans" cxnId="{2DC8768F-1F20-7842-836A-5AAF94B666FC}">
      <dgm:prSet/>
      <dgm:spPr/>
      <dgm:t>
        <a:bodyPr/>
        <a:lstStyle/>
        <a:p>
          <a:endParaRPr lang="en-US"/>
        </a:p>
      </dgm:t>
    </dgm:pt>
    <dgm:pt modelId="{F6BDC028-3F60-5E40-A9D5-4CFF35AC6C29}">
      <dgm:prSet phldrT="[Text]" custT="1"/>
      <dgm:spPr/>
      <dgm:t>
        <a:bodyPr/>
        <a:lstStyle/>
        <a:p>
          <a:endParaRPr lang="en-US"/>
        </a:p>
      </dgm:t>
    </dgm:pt>
    <dgm:pt modelId="{B59CCB45-EF3D-C845-B6F0-AA851B88246D}" type="parTrans" cxnId="{5B22E5A2-21B7-5B46-9D31-F3870CE6EFC0}">
      <dgm:prSet/>
      <dgm:spPr/>
      <dgm:t>
        <a:bodyPr/>
        <a:lstStyle/>
        <a:p>
          <a:endParaRPr lang="en-US"/>
        </a:p>
      </dgm:t>
    </dgm:pt>
    <dgm:pt modelId="{8BB3CB9E-2D3A-E643-A674-4B7A382583B1}" type="sibTrans" cxnId="{5B22E5A2-21B7-5B46-9D31-F3870CE6EFC0}">
      <dgm:prSet/>
      <dgm:spPr/>
      <dgm:t>
        <a:bodyPr/>
        <a:lstStyle/>
        <a:p>
          <a:endParaRPr lang="en-US"/>
        </a:p>
      </dgm:t>
    </dgm:pt>
    <dgm:pt modelId="{ADA56743-544E-044B-8D9B-D1606CF5E6E9}" type="pres">
      <dgm:prSet presAssocID="{EF1CBE51-EF0A-734A-94D2-3FD7E19AD0E5}" presName="arrowDiagram" presStyleCnt="0">
        <dgm:presLayoutVars>
          <dgm:chMax val="5"/>
          <dgm:dir/>
          <dgm:resizeHandles val="exact"/>
        </dgm:presLayoutVars>
      </dgm:prSet>
      <dgm:spPr/>
    </dgm:pt>
    <dgm:pt modelId="{6E952380-72E5-E54C-8726-95C48B33A823}" type="pres">
      <dgm:prSet presAssocID="{EF1CBE51-EF0A-734A-94D2-3FD7E19AD0E5}" presName="arrow" presStyleLbl="bgShp" presStyleIdx="0" presStyleCnt="1"/>
      <dgm:spPr/>
    </dgm:pt>
    <dgm:pt modelId="{6E099763-4356-8449-9DE4-312AA71DB76E}" type="pres">
      <dgm:prSet presAssocID="{EF1CBE51-EF0A-734A-94D2-3FD7E19AD0E5}" presName="arrowDiagram5" presStyleCnt="0"/>
      <dgm:spPr/>
    </dgm:pt>
    <dgm:pt modelId="{C70EA153-5D24-A944-A259-19AF78537BAA}" type="pres">
      <dgm:prSet presAssocID="{EB17DEC3-3EF7-1742-8B1F-80A5728F9C40}" presName="bullet5a" presStyleLbl="node1" presStyleIdx="0" presStyleCnt="5"/>
      <dgm:spPr/>
    </dgm:pt>
    <dgm:pt modelId="{4D78B4A7-51FC-A341-9873-6E8D183DF879}" type="pres">
      <dgm:prSet presAssocID="{EB17DEC3-3EF7-1742-8B1F-80A5728F9C40}" presName="textBox5a" presStyleLbl="revTx" presStyleIdx="0" presStyleCnt="5" custScaleX="383361">
        <dgm:presLayoutVars>
          <dgm:bulletEnabled val="1"/>
        </dgm:presLayoutVars>
      </dgm:prSet>
      <dgm:spPr/>
    </dgm:pt>
    <dgm:pt modelId="{80B8470D-477E-544A-84A4-2B5EFD68C2DF}" type="pres">
      <dgm:prSet presAssocID="{2FBF3EDA-4029-264C-AB8A-853416649AFF}" presName="bullet5b" presStyleLbl="node1" presStyleIdx="1" presStyleCnt="5"/>
      <dgm:spPr/>
    </dgm:pt>
    <dgm:pt modelId="{0BAFFC7E-CBBC-7849-AE29-65BDF0A684CA}" type="pres">
      <dgm:prSet presAssocID="{2FBF3EDA-4029-264C-AB8A-853416649AFF}" presName="textBox5b" presStyleLbl="revTx" presStyleIdx="1" presStyleCnt="5" custScaleX="453791">
        <dgm:presLayoutVars>
          <dgm:bulletEnabled val="1"/>
        </dgm:presLayoutVars>
      </dgm:prSet>
      <dgm:spPr/>
    </dgm:pt>
    <dgm:pt modelId="{0C4A2D1D-B402-FB41-A38C-CC93916CD6A3}" type="pres">
      <dgm:prSet presAssocID="{648DFCD9-593C-F840-8A0A-22C20836137A}" presName="bullet5c" presStyleLbl="node1" presStyleIdx="2" presStyleCnt="5"/>
      <dgm:spPr/>
    </dgm:pt>
    <dgm:pt modelId="{8CAF8E57-67B3-804B-B72D-F17F508FB548}" type="pres">
      <dgm:prSet presAssocID="{648DFCD9-593C-F840-8A0A-22C20836137A}" presName="textBox5c" presStyleLbl="revTx" presStyleIdx="2" presStyleCnt="5" custScaleX="331601">
        <dgm:presLayoutVars>
          <dgm:bulletEnabled val="1"/>
        </dgm:presLayoutVars>
      </dgm:prSet>
      <dgm:spPr/>
    </dgm:pt>
    <dgm:pt modelId="{58458862-C08A-AB45-A2AF-D92FD573C208}" type="pres">
      <dgm:prSet presAssocID="{C8DA6B7D-3B55-0F49-8BB8-4D5E9D82492C}" presName="bullet5d" presStyleLbl="node1" presStyleIdx="3" presStyleCnt="5"/>
      <dgm:spPr/>
    </dgm:pt>
    <dgm:pt modelId="{34BBA42A-1779-5146-BA35-1F8F39E5B7EC}" type="pres">
      <dgm:prSet presAssocID="{C8DA6B7D-3B55-0F49-8BB8-4D5E9D82492C}" presName="textBox5d" presStyleLbl="revTx" presStyleIdx="3" presStyleCnt="5" custScaleX="386798">
        <dgm:presLayoutVars>
          <dgm:bulletEnabled val="1"/>
        </dgm:presLayoutVars>
      </dgm:prSet>
      <dgm:spPr/>
    </dgm:pt>
    <dgm:pt modelId="{CC8EED0D-87D3-EA4A-901A-034C11559B8E}" type="pres">
      <dgm:prSet presAssocID="{87B98CDF-82BF-6E46-931F-47646BA369DB}" presName="bullet5e" presStyleLbl="node1" presStyleIdx="4" presStyleCnt="5"/>
      <dgm:spPr/>
    </dgm:pt>
    <dgm:pt modelId="{E70DA7D9-96AE-9942-B281-9B6F7EBFA7E0}" type="pres">
      <dgm:prSet presAssocID="{87B98CDF-82BF-6E46-931F-47646BA369DB}" presName="textBox5e" presStyleLbl="revTx" presStyleIdx="4" presStyleCnt="5" custScaleX="500000">
        <dgm:presLayoutVars>
          <dgm:bulletEnabled val="1"/>
        </dgm:presLayoutVars>
      </dgm:prSet>
      <dgm:spPr/>
    </dgm:pt>
  </dgm:ptLst>
  <dgm:cxnLst>
    <dgm:cxn modelId="{ECBA520B-BFC3-D744-81CB-B69507BD7A96}" type="presOf" srcId="{C8DA6B7D-3B55-0F49-8BB8-4D5E9D82492C}" destId="{34BBA42A-1779-5146-BA35-1F8F39E5B7EC}" srcOrd="0" destOrd="0" presId="urn:microsoft.com/office/officeart/2005/8/layout/arrow2"/>
    <dgm:cxn modelId="{94731D23-00CC-F148-BF72-E12B5FE9EB30}" type="presOf" srcId="{648DFCD9-593C-F840-8A0A-22C20836137A}" destId="{8CAF8E57-67B3-804B-B72D-F17F508FB548}" srcOrd="0" destOrd="0" presId="urn:microsoft.com/office/officeart/2005/8/layout/arrow2"/>
    <dgm:cxn modelId="{2A0FBF42-0FC4-FF4C-9C75-B716FCF37FEB}" srcId="{EF1CBE51-EF0A-734A-94D2-3FD7E19AD0E5}" destId="{C8DA6B7D-3B55-0F49-8BB8-4D5E9D82492C}" srcOrd="3" destOrd="0" parTransId="{C3C506D4-FAB0-3145-BB1A-3272CAFA1C80}" sibTransId="{E917940A-7579-1A47-99E1-BD88EFCC5765}"/>
    <dgm:cxn modelId="{B5305559-2CAD-534F-A3BD-4BE7393F74AF}" type="presOf" srcId="{2FBF3EDA-4029-264C-AB8A-853416649AFF}" destId="{0BAFFC7E-CBBC-7849-AE29-65BDF0A684CA}" srcOrd="0" destOrd="0" presId="urn:microsoft.com/office/officeart/2005/8/layout/arrow2"/>
    <dgm:cxn modelId="{2DC8768F-1F20-7842-836A-5AAF94B666FC}" srcId="{EF1CBE51-EF0A-734A-94D2-3FD7E19AD0E5}" destId="{648DFCD9-593C-F840-8A0A-22C20836137A}" srcOrd="2" destOrd="0" parTransId="{C6E83B6B-2E37-C747-A19F-C2E88F53FEBA}" sibTransId="{DDE4BF49-B4CE-3740-9633-07275FBB2270}"/>
    <dgm:cxn modelId="{889A888F-51A6-1549-BD7B-CD93DA9BB6AD}" type="presOf" srcId="{EF1CBE51-EF0A-734A-94D2-3FD7E19AD0E5}" destId="{ADA56743-544E-044B-8D9B-D1606CF5E6E9}" srcOrd="0" destOrd="0" presId="urn:microsoft.com/office/officeart/2005/8/layout/arrow2"/>
    <dgm:cxn modelId="{88132D9C-A933-994B-8216-A7FC62C8F380}" srcId="{EF1CBE51-EF0A-734A-94D2-3FD7E19AD0E5}" destId="{EB17DEC3-3EF7-1742-8B1F-80A5728F9C40}" srcOrd="0" destOrd="0" parTransId="{BAE539DA-580C-5046-9084-B3DA782F373B}" sibTransId="{A3F21635-78FF-4E43-8B3B-FA3595679DF7}"/>
    <dgm:cxn modelId="{5B22E5A2-21B7-5B46-9D31-F3870CE6EFC0}" srcId="{EF1CBE51-EF0A-734A-94D2-3FD7E19AD0E5}" destId="{F6BDC028-3F60-5E40-A9D5-4CFF35AC6C29}" srcOrd="5" destOrd="0" parTransId="{B59CCB45-EF3D-C845-B6F0-AA851B88246D}" sibTransId="{8BB3CB9E-2D3A-E643-A674-4B7A382583B1}"/>
    <dgm:cxn modelId="{5589A0B3-4F1B-1B45-96D0-7989AFACDED6}" srcId="{EF1CBE51-EF0A-734A-94D2-3FD7E19AD0E5}" destId="{87B98CDF-82BF-6E46-931F-47646BA369DB}" srcOrd="4" destOrd="0" parTransId="{050D2F74-E92B-8246-9869-A408288B3754}" sibTransId="{5660EE15-6F19-734E-B9F6-A1A2BA7537D4}"/>
    <dgm:cxn modelId="{21CACFC0-4E65-2041-825D-D8F938288C0F}" type="presOf" srcId="{87B98CDF-82BF-6E46-931F-47646BA369DB}" destId="{E70DA7D9-96AE-9942-B281-9B6F7EBFA7E0}" srcOrd="0" destOrd="0" presId="urn:microsoft.com/office/officeart/2005/8/layout/arrow2"/>
    <dgm:cxn modelId="{D2F6F9C3-8E9F-C146-93F0-058607241E58}" type="presOf" srcId="{EB17DEC3-3EF7-1742-8B1F-80A5728F9C40}" destId="{4D78B4A7-51FC-A341-9873-6E8D183DF879}" srcOrd="0" destOrd="0" presId="urn:microsoft.com/office/officeart/2005/8/layout/arrow2"/>
    <dgm:cxn modelId="{D04AA4D0-D1FC-8A44-8267-6FDB5D16C622}" srcId="{EF1CBE51-EF0A-734A-94D2-3FD7E19AD0E5}" destId="{2FBF3EDA-4029-264C-AB8A-853416649AFF}" srcOrd="1" destOrd="0" parTransId="{4615176B-C3EE-4441-BE52-651FCF0177D3}" sibTransId="{46EE764F-286B-BD47-B762-2101D2062B9F}"/>
    <dgm:cxn modelId="{1BA6168B-39AA-CF4F-984F-52BCBDF238D7}" type="presParOf" srcId="{ADA56743-544E-044B-8D9B-D1606CF5E6E9}" destId="{6E952380-72E5-E54C-8726-95C48B33A823}" srcOrd="0" destOrd="0" presId="urn:microsoft.com/office/officeart/2005/8/layout/arrow2"/>
    <dgm:cxn modelId="{E175A8E7-6E61-AE46-B3CB-D4BBED916D58}" type="presParOf" srcId="{ADA56743-544E-044B-8D9B-D1606CF5E6E9}" destId="{6E099763-4356-8449-9DE4-312AA71DB76E}" srcOrd="1" destOrd="0" presId="urn:microsoft.com/office/officeart/2005/8/layout/arrow2"/>
    <dgm:cxn modelId="{BD08DDC8-3432-4640-9F5D-08D33B500127}" type="presParOf" srcId="{6E099763-4356-8449-9DE4-312AA71DB76E}" destId="{C70EA153-5D24-A944-A259-19AF78537BAA}" srcOrd="0" destOrd="0" presId="urn:microsoft.com/office/officeart/2005/8/layout/arrow2"/>
    <dgm:cxn modelId="{3282ECC7-8EF3-7F4C-8A1E-B0FEA782CB02}" type="presParOf" srcId="{6E099763-4356-8449-9DE4-312AA71DB76E}" destId="{4D78B4A7-51FC-A341-9873-6E8D183DF879}" srcOrd="1" destOrd="0" presId="urn:microsoft.com/office/officeart/2005/8/layout/arrow2"/>
    <dgm:cxn modelId="{F272E39E-75A8-5240-A471-6591AD92AEB7}" type="presParOf" srcId="{6E099763-4356-8449-9DE4-312AA71DB76E}" destId="{80B8470D-477E-544A-84A4-2B5EFD68C2DF}" srcOrd="2" destOrd="0" presId="urn:microsoft.com/office/officeart/2005/8/layout/arrow2"/>
    <dgm:cxn modelId="{5266FCDA-3118-AC48-8DAF-8077863A0353}" type="presParOf" srcId="{6E099763-4356-8449-9DE4-312AA71DB76E}" destId="{0BAFFC7E-CBBC-7849-AE29-65BDF0A684CA}" srcOrd="3" destOrd="0" presId="urn:microsoft.com/office/officeart/2005/8/layout/arrow2"/>
    <dgm:cxn modelId="{DA9673BD-41AF-9444-94DE-1C3CA43283E0}" type="presParOf" srcId="{6E099763-4356-8449-9DE4-312AA71DB76E}" destId="{0C4A2D1D-B402-FB41-A38C-CC93916CD6A3}" srcOrd="4" destOrd="0" presId="urn:microsoft.com/office/officeart/2005/8/layout/arrow2"/>
    <dgm:cxn modelId="{2A6C8C2A-16D5-0840-824A-F93C327158D1}" type="presParOf" srcId="{6E099763-4356-8449-9DE4-312AA71DB76E}" destId="{8CAF8E57-67B3-804B-B72D-F17F508FB548}" srcOrd="5" destOrd="0" presId="urn:microsoft.com/office/officeart/2005/8/layout/arrow2"/>
    <dgm:cxn modelId="{B820B76B-D365-F441-801D-320A5A7E5788}" type="presParOf" srcId="{6E099763-4356-8449-9DE4-312AA71DB76E}" destId="{58458862-C08A-AB45-A2AF-D92FD573C208}" srcOrd="6" destOrd="0" presId="urn:microsoft.com/office/officeart/2005/8/layout/arrow2"/>
    <dgm:cxn modelId="{98D1D639-28D1-E248-A316-179D74A62B6A}" type="presParOf" srcId="{6E099763-4356-8449-9DE4-312AA71DB76E}" destId="{34BBA42A-1779-5146-BA35-1F8F39E5B7EC}" srcOrd="7" destOrd="0" presId="urn:microsoft.com/office/officeart/2005/8/layout/arrow2"/>
    <dgm:cxn modelId="{F9C9A56F-5253-5644-89FA-7C28C69018EB}" type="presParOf" srcId="{6E099763-4356-8449-9DE4-312AA71DB76E}" destId="{CC8EED0D-87D3-EA4A-901A-034C11559B8E}" srcOrd="8" destOrd="0" presId="urn:microsoft.com/office/officeart/2005/8/layout/arrow2"/>
    <dgm:cxn modelId="{A5AED428-172B-2A4B-8EE1-03FA79794AD8}" type="presParOf" srcId="{6E099763-4356-8449-9DE4-312AA71DB76E}" destId="{E70DA7D9-96AE-9942-B281-9B6F7EBFA7E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52380-72E5-E54C-8726-95C48B33A823}">
      <dsp:nvSpPr>
        <dsp:cNvPr id="0" name=""/>
        <dsp:cNvSpPr/>
      </dsp:nvSpPr>
      <dsp:spPr>
        <a:xfrm>
          <a:off x="-1210148" y="96190"/>
          <a:ext cx="7460873" cy="466304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0EA153-5D24-A944-A259-19AF78537BAA}">
      <dsp:nvSpPr>
        <dsp:cNvPr id="0" name=""/>
        <dsp:cNvSpPr/>
      </dsp:nvSpPr>
      <dsp:spPr>
        <a:xfrm>
          <a:off x="-475252" y="3563631"/>
          <a:ext cx="171600" cy="171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78B4A7-51FC-A341-9873-6E8D183DF879}">
      <dsp:nvSpPr>
        <dsp:cNvPr id="0" name=""/>
        <dsp:cNvSpPr/>
      </dsp:nvSpPr>
      <dsp:spPr>
        <a:xfrm>
          <a:off x="-1774201" y="3649431"/>
          <a:ext cx="3746872" cy="1109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2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2007 joins SCOAP3</a:t>
          </a:r>
        </a:p>
      </dsp:txBody>
      <dsp:txXfrm>
        <a:off x="-1774201" y="3649431"/>
        <a:ext cx="3746872" cy="1109804"/>
      </dsp:txXfrm>
    </dsp:sp>
    <dsp:sp modelId="{80B8470D-477E-544A-84A4-2B5EFD68C2DF}">
      <dsp:nvSpPr>
        <dsp:cNvPr id="0" name=""/>
        <dsp:cNvSpPr/>
      </dsp:nvSpPr>
      <dsp:spPr>
        <a:xfrm>
          <a:off x="453626" y="2671124"/>
          <a:ext cx="268591" cy="268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FFC7E-CBBC-7849-AE29-65BDF0A684CA}">
      <dsp:nvSpPr>
        <dsp:cNvPr id="0" name=""/>
        <dsp:cNvSpPr/>
      </dsp:nvSpPr>
      <dsp:spPr>
        <a:xfrm>
          <a:off x="-1602937" y="2805420"/>
          <a:ext cx="5620223" cy="1953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2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kern="1200" dirty="0">
              <a:latin typeface="Calibri" charset="0"/>
            </a:rPr>
            <a:t>2008 </a:t>
          </a:r>
          <a:r>
            <a:rPr lang="it-IT" sz="1800" b="0" kern="1200" dirty="0" err="1">
              <a:latin typeface="Calibri" charset="0"/>
            </a:rPr>
            <a:t>signs</a:t>
          </a:r>
          <a:r>
            <a:rPr lang="it-IT" sz="1800" b="0" kern="1200" dirty="0">
              <a:latin typeface="Calibri" charset="0"/>
            </a:rPr>
            <a:t> </a:t>
          </a:r>
          <a:r>
            <a:rPr lang="it-IT" sz="1800" b="0" kern="1200" dirty="0" err="1">
              <a:latin typeface="Calibri" charset="0"/>
            </a:rPr>
            <a:t>Berlin</a:t>
          </a:r>
          <a:r>
            <a:rPr lang="it-IT" sz="1800" b="0" kern="1200" dirty="0">
              <a:latin typeface="Calibri" charset="0"/>
            </a:rPr>
            <a:t> </a:t>
          </a:r>
          <a:r>
            <a:rPr lang="it-IT" sz="1800" b="0" kern="1200" dirty="0" err="1">
              <a:latin typeface="Calibri" charset="0"/>
            </a:rPr>
            <a:t>declaration</a:t>
          </a:r>
          <a:endParaRPr lang="en-US" sz="1800" b="0" kern="1200" dirty="0"/>
        </a:p>
      </dsp:txBody>
      <dsp:txXfrm>
        <a:off x="-1602937" y="2805420"/>
        <a:ext cx="5620223" cy="1953816"/>
      </dsp:txXfrm>
    </dsp:sp>
    <dsp:sp modelId="{0C4A2D1D-B402-FB41-A38C-CC93916CD6A3}">
      <dsp:nvSpPr>
        <dsp:cNvPr id="0" name=""/>
        <dsp:cNvSpPr/>
      </dsp:nvSpPr>
      <dsp:spPr>
        <a:xfrm>
          <a:off x="1647366" y="1959543"/>
          <a:ext cx="358121" cy="358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F8E57-67B3-804B-B72D-F17F508FB548}">
      <dsp:nvSpPr>
        <dsp:cNvPr id="0" name=""/>
        <dsp:cNvSpPr/>
      </dsp:nvSpPr>
      <dsp:spPr>
        <a:xfrm>
          <a:off x="158959" y="2138604"/>
          <a:ext cx="4774883" cy="2620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6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2010 signs Granada declaration</a:t>
          </a:r>
        </a:p>
      </dsp:txBody>
      <dsp:txXfrm>
        <a:off x="158959" y="2138604"/>
        <a:ext cx="4774883" cy="2620631"/>
      </dsp:txXfrm>
    </dsp:sp>
    <dsp:sp modelId="{58458862-C08A-AB45-A2AF-D92FD573C208}">
      <dsp:nvSpPr>
        <dsp:cNvPr id="0" name=""/>
        <dsp:cNvSpPr/>
      </dsp:nvSpPr>
      <dsp:spPr>
        <a:xfrm>
          <a:off x="3035088" y="1403708"/>
          <a:ext cx="462574" cy="462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BBA42A-1779-5146-BA35-1F8F39E5B7EC}">
      <dsp:nvSpPr>
        <dsp:cNvPr id="0" name=""/>
        <dsp:cNvSpPr/>
      </dsp:nvSpPr>
      <dsp:spPr>
        <a:xfrm>
          <a:off x="1126612" y="1634995"/>
          <a:ext cx="5771701" cy="312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0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2013 signs </a:t>
          </a:r>
          <a:r>
            <a:rPr lang="en-US" sz="1800" b="0" kern="1200" dirty="0" err="1"/>
            <a:t>MedOAnet</a:t>
          </a:r>
          <a:r>
            <a:rPr lang="en-US" sz="1800" b="0" kern="1200" dirty="0"/>
            <a:t> position paper in Rome</a:t>
          </a:r>
        </a:p>
      </dsp:txBody>
      <dsp:txXfrm>
        <a:off x="1126612" y="1634995"/>
        <a:ext cx="5771701" cy="3124240"/>
      </dsp:txXfrm>
    </dsp:sp>
    <dsp:sp modelId="{CC8EED0D-87D3-EA4A-901A-034C11559B8E}">
      <dsp:nvSpPr>
        <dsp:cNvPr id="0" name=""/>
        <dsp:cNvSpPr/>
      </dsp:nvSpPr>
      <dsp:spPr>
        <a:xfrm>
          <a:off x="4463845" y="1032530"/>
          <a:ext cx="589408" cy="589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DA7D9-96AE-9942-B281-9B6F7EBFA7E0}">
      <dsp:nvSpPr>
        <dsp:cNvPr id="0" name=""/>
        <dsp:cNvSpPr/>
      </dsp:nvSpPr>
      <dsp:spPr>
        <a:xfrm>
          <a:off x="1774201" y="1327234"/>
          <a:ext cx="7460873" cy="343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31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2014 signs Messina declaration 2.0 </a:t>
          </a:r>
        </a:p>
      </dsp:txBody>
      <dsp:txXfrm>
        <a:off x="1774201" y="1327234"/>
        <a:ext cx="7460873" cy="3432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BDE00-0DA7-F249-A37B-8EF10B41A7DA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CD2C2-2FA6-594D-803E-9B2E7F70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2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B8B4-1097-4D41-9BEC-BB9F8A1230C7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4AF12-F5C9-C44F-9150-81B32FB80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52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Paradossalmente, innovazioni tecnologiche hanno semplificato le modalità di diffusione dell’informazione riducendone i costi e moltiplicando i profitti delle grandi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editrici, e in questo un ruolo enorme e’ stato giocato dalle riviste ibride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:notes"/>
          <p:cNvSpPr txBox="1">
            <a:spLocks noGrp="1"/>
          </p:cNvSpPr>
          <p:nvPr>
            <p:ph type="sldNum" idx="12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B77E9AC-C254-4F95-B182-BDA7E2455B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15/07/2021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3912BA-2301-48D2-A2EB-DC4572CF13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Anna Maria Pastorini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04252790-6477-4369-B37F-62C89ACBA6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IANUA Summer School 2021</a:t>
            </a:r>
          </a:p>
        </p:txBody>
      </p:sp>
    </p:spTree>
    <p:extLst>
      <p:ext uri="{BB962C8B-B14F-4D97-AF65-F5344CB8AC3E}">
        <p14:creationId xmlns:p14="http://schemas.microsoft.com/office/powerpoint/2010/main" val="111437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endParaRPr/>
          </a:p>
        </p:txBody>
      </p:sp>
      <p:sp>
        <p:nvSpPr>
          <p:cNvPr id="223" name="Google Shape;223;p12:notes"/>
          <p:cNvSpPr txBox="1">
            <a:spLocks noGrp="1"/>
          </p:cNvSpPr>
          <p:nvPr>
            <p:ph type="sldNum" idx="12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DD18D2B-644F-44C1-96CA-BB4F6B8AD4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15/07/2021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F1B3C4-9CFF-4D68-9C57-E18DBA9541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Anna Maria Pastorini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DB1F64E7-536F-49FD-8B44-AF9C9F13135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IANUA Summer School 2021</a:t>
            </a:r>
          </a:p>
        </p:txBody>
      </p:sp>
    </p:spTree>
    <p:extLst>
      <p:ext uri="{BB962C8B-B14F-4D97-AF65-F5344CB8AC3E}">
        <p14:creationId xmlns:p14="http://schemas.microsoft.com/office/powerpoint/2010/main" val="349786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2431" tIns="46203" rIns="92431" bIns="46203" anchor="t" anchorCtr="0">
            <a:noAutofit/>
          </a:bodyPr>
          <a:lstStyle/>
          <a:p>
            <a:endParaRPr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B553EB-360B-4546-9236-4FF44F55494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15/07/2021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F481A2D-8C6A-46DA-A3BB-7E769E3EAC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Anna Maria Pastorini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14526C23-33E1-44F8-B29C-15BD08CA3A8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IANUA Summer School 2021</a:t>
            </a:r>
          </a:p>
        </p:txBody>
      </p:sp>
    </p:spTree>
    <p:extLst>
      <p:ext uri="{BB962C8B-B14F-4D97-AF65-F5344CB8AC3E}">
        <p14:creationId xmlns:p14="http://schemas.microsoft.com/office/powerpoint/2010/main" val="3421318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r>
              <a:rPr lang="en-US"/>
              <a:t>insomma questo e’ il circolo vizioso attuale:</a:t>
            </a:r>
            <a:endParaRPr/>
          </a:p>
        </p:txBody>
      </p:sp>
      <p:sp>
        <p:nvSpPr>
          <p:cNvPr id="190" name="Google Shape;190;p10:notes"/>
          <p:cNvSpPr txBox="1">
            <a:spLocks noGrp="1"/>
          </p:cNvSpPr>
          <p:nvPr>
            <p:ph type="sldNum" idx="12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FF6308-3348-4B79-ADF4-D3A85EC0D08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15/07/2021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A106C5-7065-4AB9-9F4F-EE69E1A491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Anna Maria Pastorini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34C17223-813B-498C-8F81-395AAFB14D1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IANUA Summer School 2021</a:t>
            </a:r>
          </a:p>
        </p:txBody>
      </p:sp>
    </p:spTree>
    <p:extLst>
      <p:ext uri="{BB962C8B-B14F-4D97-AF65-F5344CB8AC3E}">
        <p14:creationId xmlns:p14="http://schemas.microsoft.com/office/powerpoint/2010/main" val="154876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effectLst/>
              <a:latin typeface="Helvetica" pitchFamily="2" charset="0"/>
            </a:endParaRPr>
          </a:p>
          <a:p>
            <a:endParaRPr lang="it-IT" dirty="0">
              <a:effectLst/>
              <a:latin typeface="Helvetica" pitchFamily="2" charset="0"/>
            </a:endParaRPr>
          </a:p>
          <a:p>
            <a:endParaRPr lang="it-IT" dirty="0">
              <a:effectLst/>
              <a:latin typeface="Helvetica" pitchFamily="2" charset="0"/>
            </a:endParaRPr>
          </a:p>
          <a:p>
            <a:r>
              <a:rPr lang="it-IT" dirty="0">
                <a:effectLst/>
                <a:latin typeface="Helvetica" pitchFamily="2" charset="0"/>
              </a:rPr>
              <a:t>Il Piano nazionale per la scienza aperta ha durata di sette anni e verrà aggiornato periodicamente con il</a:t>
            </a:r>
          </a:p>
          <a:p>
            <a:r>
              <a:rPr lang="it-IT" dirty="0">
                <a:effectLst/>
                <a:latin typeface="Helvetica" pitchFamily="2" charset="0"/>
              </a:rPr>
              <a:t>coinvolgimento delle comunità di ricerca</a:t>
            </a:r>
          </a:p>
          <a:p>
            <a:r>
              <a:rPr lang="it-IT" dirty="0">
                <a:effectLst/>
                <a:latin typeface="Helvetica" pitchFamily="2" charset="0"/>
              </a:rPr>
              <a:t>Vengono individuati 5 assi di intervento sulle Pubblicazioni Scientifiche strettamente connessi alla valutazione della ricerca. </a:t>
            </a:r>
          </a:p>
          <a:p>
            <a:r>
              <a:rPr lang="it-IT" dirty="0">
                <a:effectLst/>
                <a:latin typeface="Helvetica" pitchFamily="2" charset="0"/>
              </a:rPr>
              <a:t>Altro pilastro di intervento sono i dati della ricerca, le pratiche e il monitoraggio della scienza aperta. </a:t>
            </a:r>
          </a:p>
          <a:p>
            <a:r>
              <a:rPr lang="it-IT" dirty="0">
                <a:effectLst/>
                <a:latin typeface="Helvetica" pitchFamily="2" charset="0"/>
              </a:rPr>
              <a:t>Viene posta enfasi sul ruolo FONDAMENTALE dell’apertura dei dati della ricerca nella gestione della pandemia e nella partecipazione italiana alle piattaforme europee di condivisone dei dati sulla medesima pandemia.</a:t>
            </a:r>
          </a:p>
          <a:p>
            <a:endParaRPr lang="it-IT" dirty="0">
              <a:effectLst/>
              <a:latin typeface="Helvetica" pitchFamily="2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D96B3-6ECA-A24E-8F79-0F49D5CA7BD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30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837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46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8373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467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606740" y="3068586"/>
            <a:ext cx="4327626" cy="365764"/>
          </a:xfrm>
        </p:spPr>
        <p:txBody>
          <a:bodyPr/>
          <a:lstStyle/>
          <a:p>
            <a:r>
              <a:rPr lang="en-US"/>
              <a:t>20231205 Direttori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20231205 Direttori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80512" y="3642358"/>
            <a:ext cx="3180081" cy="365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20231205 Direttori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33952" y="1163319"/>
            <a:ext cx="1473199" cy="365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 descr="ccby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452467" y="361392"/>
            <a:ext cx="1010650" cy="3555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I </a:t>
            </a:r>
            <a:fld id="{77ACBCB9-9CBE-47EC-808D-8B09835A86EF}" type="slidenum">
              <a:rPr lang="nl-NL" sz="1000" smtClean="0">
                <a:solidFill>
                  <a:srgbClr val="637052"/>
                </a:solidFill>
                <a:latin typeface="HelveticaNeueLT Std Lt"/>
                <a:cs typeface="Arial"/>
              </a:rPr>
              <a:pPr eaLnBrk="0" hangingPunct="0">
                <a:spcBef>
                  <a:spcPct val="0"/>
                </a:spcBef>
              </a:pPr>
              <a:t>‹#›</a:t>
            </a:fld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 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951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I </a:t>
            </a:r>
            <a:fld id="{77ACBCB9-9CBE-47EC-808D-8B09835A86EF}" type="slidenum">
              <a:rPr lang="nl-NL" sz="1000" smtClean="0">
                <a:solidFill>
                  <a:srgbClr val="637052"/>
                </a:solidFill>
                <a:latin typeface="HelveticaNeueLT Std Lt"/>
                <a:cs typeface="Arial"/>
              </a:rPr>
              <a:pPr eaLnBrk="0" hangingPunct="0">
                <a:spcBef>
                  <a:spcPct val="0"/>
                </a:spcBef>
              </a:pPr>
              <a:t>‹#›</a:t>
            </a:fld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 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480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endParaRPr lang="nl-NL" sz="1000" dirty="0">
              <a:solidFill>
                <a:srgbClr val="637052"/>
              </a:solidFill>
              <a:latin typeface="HelveticaNeueLT Std Lt"/>
              <a:cs typeface="Arial"/>
            </a:endParaRP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951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I </a:t>
            </a:r>
            <a:fld id="{77ACBCB9-9CBE-47EC-808D-8B09835A86EF}" type="slidenum">
              <a:rPr lang="nl-NL" sz="1000" smtClean="0">
                <a:solidFill>
                  <a:srgbClr val="637052"/>
                </a:solidFill>
                <a:latin typeface="HelveticaNeueLT Std Lt"/>
                <a:cs typeface="Arial"/>
              </a:rPr>
              <a:pPr eaLnBrk="0" hangingPunct="0">
                <a:spcBef>
                  <a:spcPct val="0"/>
                </a:spcBef>
              </a:pPr>
              <a:t>‹#›</a:t>
            </a:fld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 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480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accessrepository.it/record/23574" TargetMode="External"/><Relationship Id="rId2" Type="http://schemas.openxmlformats.org/officeDocument/2006/relationships/hyperlink" Target="https://web.infn.it/openscienc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8C6D-C190-DCDB-90CC-EA56A9A0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IT" dirty="0"/>
              <a:t>er oggi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0523-EA22-237B-585B-0D34B662F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 GLOS e CAP</a:t>
            </a:r>
          </a:p>
          <a:p>
            <a:r>
              <a:rPr lang="en-IT" dirty="0"/>
              <a:t>(convenzione INFN-ISPRA)</a:t>
            </a:r>
          </a:p>
          <a:p>
            <a:r>
              <a:rPr lang="en-IT" dirty="0"/>
              <a:t>(Alimonti et al) + teorico pisano + stronzo bestiale ?</a:t>
            </a:r>
          </a:p>
          <a:p>
            <a:pPr lvl="1"/>
            <a:r>
              <a:rPr lang="en-GB" dirty="0"/>
              <a:t>P</a:t>
            </a:r>
            <a:r>
              <a:rPr lang="en-IT" dirty="0"/>
              <a:t>eer review non funziona</a:t>
            </a:r>
          </a:p>
          <a:p>
            <a:r>
              <a:rPr lang="en-IT" dirty="0"/>
              <a:t>(Pupillo et al)</a:t>
            </a:r>
          </a:p>
          <a:p>
            <a:r>
              <a:rPr lang="en-IT" dirty="0"/>
              <a:t>(Presentazione CCR)</a:t>
            </a:r>
          </a:p>
          <a:p>
            <a:r>
              <a:rPr lang="en-IT" dirty="0"/>
              <a:t>Presentazione Direttori</a:t>
            </a:r>
          </a:p>
          <a:p>
            <a:r>
              <a:rPr lang="en-GB" dirty="0"/>
              <a:t>C</a:t>
            </a:r>
            <a:r>
              <a:rPr lang="en-IT"/>
              <a:t>oncezio, marcello eosc data preservation ?</a:t>
            </a:r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6995B-FA5E-6535-0A20-0C7E30C4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A8F0E-C67D-2BF3-0354-82E3DAD6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2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3B671-3E6B-0322-954D-AD441744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7407"/>
            <a:ext cx="7620000" cy="1143000"/>
          </a:xfrm>
        </p:spPr>
        <p:txBody>
          <a:bodyPr/>
          <a:lstStyle/>
          <a:p>
            <a:pPr algn="ctr"/>
            <a:r>
              <a:rPr lang="en-GB" dirty="0"/>
              <a:t>Il </a:t>
            </a:r>
            <a:r>
              <a:rPr lang="en-GB" dirty="0" err="1"/>
              <a:t>modello</a:t>
            </a:r>
            <a:r>
              <a:rPr lang="en-GB" dirty="0"/>
              <a:t> </a:t>
            </a:r>
            <a:r>
              <a:rPr lang="en-GB" dirty="0" err="1"/>
              <a:t>paga</a:t>
            </a:r>
            <a:r>
              <a:rPr lang="en-GB" dirty="0"/>
              <a:t>-per-</a:t>
            </a:r>
            <a:r>
              <a:rPr lang="en-GB" dirty="0" err="1"/>
              <a:t>pubblicare</a:t>
            </a:r>
            <a:r>
              <a:rPr lang="en-GB" dirty="0"/>
              <a:t> (gold OA) </a:t>
            </a:r>
            <a:r>
              <a:rPr lang="en-GB" dirty="0" err="1"/>
              <a:t>nasce</a:t>
            </a:r>
            <a:r>
              <a:rPr lang="en-GB" dirty="0"/>
              <a:t> in </a:t>
            </a:r>
            <a:r>
              <a:rPr lang="en-GB" dirty="0" err="1"/>
              <a:t>reazione</a:t>
            </a:r>
            <a:r>
              <a:rPr lang="en-GB" dirty="0"/>
              <a:t> al </a:t>
            </a:r>
            <a:r>
              <a:rPr lang="en-GB" dirty="0" err="1"/>
              <a:t>modello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abbonamenti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teoria</a:t>
            </a:r>
            <a:r>
              <a:rPr lang="en-GB" dirty="0"/>
              <a:t> </a:t>
            </a:r>
            <a:r>
              <a:rPr lang="en-GB" dirty="0" err="1"/>
              <a:t>esso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un </a:t>
            </a:r>
            <a:r>
              <a:rPr lang="en-GB" dirty="0" err="1"/>
              <a:t>mercato</a:t>
            </a:r>
            <a:r>
              <a:rPr lang="en-GB" dirty="0"/>
              <a:t> </a:t>
            </a:r>
            <a:r>
              <a:rPr lang="en-GB" dirty="0" err="1"/>
              <a:t>meno</a:t>
            </a:r>
            <a:r>
              <a:rPr lang="en-GB" dirty="0"/>
              <a:t> </a:t>
            </a:r>
            <a:r>
              <a:rPr lang="en-GB" i="1" dirty="0" err="1"/>
              <a:t>rigido</a:t>
            </a:r>
            <a:endParaRPr lang="en-IT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6D4DE-4BC0-090E-B8F9-53955AD46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81" y="4891722"/>
            <a:ext cx="7620000" cy="1514475"/>
          </a:xfrm>
        </p:spPr>
        <p:txBody>
          <a:bodyPr>
            <a:normAutofit/>
          </a:bodyPr>
          <a:lstStyle/>
          <a:p>
            <a:r>
              <a:rPr lang="en-GB" sz="1800" dirty="0">
                <a:effectLst/>
                <a:latin typeface="TimesNewRomanPSMT"/>
              </a:rPr>
              <a:t>Alberto F. </a:t>
            </a:r>
            <a:r>
              <a:rPr lang="en-GB" sz="1800" dirty="0" err="1">
                <a:effectLst/>
                <a:latin typeface="TimesNewRomanPSMT"/>
              </a:rPr>
              <a:t>Pozzolo</a:t>
            </a:r>
            <a:r>
              <a:rPr lang="en-GB" sz="1800" dirty="0">
                <a:effectLst/>
                <a:latin typeface="TimesNewRomanPSMT"/>
              </a:rPr>
              <a:t>, </a:t>
            </a:r>
            <a:r>
              <a:rPr lang="en-GB" sz="1800" dirty="0" err="1">
                <a:effectLst/>
                <a:latin typeface="TimesNewRomanPSMT"/>
              </a:rPr>
              <a:t>PlanS</a:t>
            </a:r>
            <a:r>
              <a:rPr lang="en-GB" sz="1800" dirty="0">
                <a:effectLst/>
                <a:latin typeface="TimesNewRomanPSMT"/>
              </a:rPr>
              <a:t> e le </a:t>
            </a:r>
            <a:r>
              <a:rPr lang="en-GB" sz="1800" dirty="0" err="1">
                <a:effectLst/>
                <a:latin typeface="TimesNewRomanPSMT"/>
              </a:rPr>
              <a:t>negoziazioni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nel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contesto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accademico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italiano</a:t>
            </a:r>
            <a:r>
              <a:rPr lang="en-GB" sz="1800" dirty="0">
                <a:effectLst/>
                <a:latin typeface="TimesNewRomanPSMT"/>
              </a:rPr>
              <a:t>, </a:t>
            </a:r>
            <a:r>
              <a:rPr lang="en-GB" sz="1800" dirty="0" err="1">
                <a:effectLst/>
                <a:latin typeface="TimesNewRomanPSMT"/>
              </a:rPr>
              <a:t>Convegno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su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PlanS</a:t>
            </a:r>
            <a:r>
              <a:rPr lang="en-GB" sz="1800" dirty="0">
                <a:effectLst/>
                <a:latin typeface="TimesNewRomanPSMT"/>
              </a:rPr>
              <a:t> e </a:t>
            </a:r>
            <a:r>
              <a:rPr lang="en-GB" sz="1800" dirty="0" err="1">
                <a:effectLst/>
                <a:latin typeface="TimesNewRomanPSMT"/>
              </a:rPr>
              <a:t>editoria</a:t>
            </a:r>
            <a:r>
              <a:rPr lang="en-GB" sz="1800" dirty="0">
                <a:effectLst/>
                <a:latin typeface="TimesNewRomanPSMT"/>
              </a:rPr>
              <a:t>, Firenze, 1 </a:t>
            </a:r>
            <a:r>
              <a:rPr lang="en-GB" sz="1800" dirty="0" err="1">
                <a:effectLst/>
                <a:latin typeface="TimesNewRomanPSMT"/>
              </a:rPr>
              <a:t>ottobre</a:t>
            </a:r>
            <a:r>
              <a:rPr lang="en-GB" sz="1800" dirty="0">
                <a:effectLst/>
                <a:latin typeface="TimesNewRomanPSMT"/>
              </a:rPr>
              <a:t> 2019, https://</a:t>
            </a:r>
            <a:r>
              <a:rPr lang="en-GB" sz="1800" dirty="0" err="1">
                <a:effectLst/>
                <a:latin typeface="TimesNewRomanPSMT"/>
              </a:rPr>
              <a:t>www.sba.unifi.it</a:t>
            </a:r>
            <a:r>
              <a:rPr lang="en-GB" sz="1800" dirty="0">
                <a:effectLst/>
                <a:latin typeface="TimesNewRomanPSMT"/>
              </a:rPr>
              <a:t>/upload/</a:t>
            </a:r>
            <a:r>
              <a:rPr lang="en-GB" sz="1800" dirty="0" err="1">
                <a:effectLst/>
                <a:latin typeface="TimesNewRomanPSMT"/>
              </a:rPr>
              <a:t>Slide_Pozzolo.pdf</a:t>
            </a:r>
            <a:br>
              <a:rPr lang="en-GB" sz="1800" dirty="0">
                <a:effectLst/>
                <a:latin typeface="TimesNewRomanPSMT"/>
              </a:rPr>
            </a:br>
            <a:endParaRPr lang="en-GB" dirty="0"/>
          </a:p>
          <a:p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E2B43-66A6-7A96-41C8-54BF33FA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62C64-F78C-EF95-4301-70354355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7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Infn</a:t>
            </a:r>
            <a:r>
              <a:rPr lang="en-US" dirty="0"/>
              <a:t> e Open Access e Open Science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683127" y="1185333"/>
          <a:ext cx="7460873" cy="485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20231205 Direttori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382933" y="1801019"/>
            <a:ext cx="694267" cy="6556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59903" y="1417638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 joins Plan-S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6267" y="1837770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 joins OA2020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195C6-9DD8-9829-2530-4659BFD73F87}"/>
              </a:ext>
            </a:extLst>
          </p:cNvPr>
          <p:cNvSpPr txBox="1"/>
          <p:nvPr/>
        </p:nvSpPr>
        <p:spPr>
          <a:xfrm>
            <a:off x="1920908" y="4719841"/>
            <a:ext cx="65950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i="1" dirty="0"/>
              <a:t>(segue)</a:t>
            </a:r>
          </a:p>
          <a:p>
            <a:r>
              <a:rPr lang="en-IT" dirty="0"/>
              <a:t>2021 Piattaforma di pubblicazione europea Open Research Europe</a:t>
            </a:r>
          </a:p>
          <a:p>
            <a:pPr algn="l"/>
            <a:r>
              <a:rPr lang="en-IT" dirty="0"/>
              <a:t>2021 Report EU </a:t>
            </a:r>
            <a:r>
              <a:rPr lang="en-GB" i="1" u="none" strike="noStrike" dirty="0">
                <a:solidFill>
                  <a:srgbClr val="112250"/>
                </a:solidFill>
                <a:effectLst/>
              </a:rPr>
              <a:t>Towards a reform of the research assessment system</a:t>
            </a:r>
          </a:p>
          <a:p>
            <a:r>
              <a:rPr lang="en-IT" dirty="0"/>
              <a:t>2021 ConPER formazione del gruppo Openscience</a:t>
            </a:r>
          </a:p>
          <a:p>
            <a:r>
              <a:rPr lang="en-IT" dirty="0"/>
              <a:t>2022 MUR giugno Piano Nazionale Scienza Aperta</a:t>
            </a:r>
          </a:p>
          <a:p>
            <a:r>
              <a:rPr lang="en-IT" i="1" dirty="0"/>
              <a:t>(continua)</a:t>
            </a:r>
          </a:p>
        </p:txBody>
      </p:sp>
    </p:spTree>
    <p:extLst>
      <p:ext uri="{BB962C8B-B14F-4D97-AF65-F5344CB8AC3E}">
        <p14:creationId xmlns:p14="http://schemas.microsoft.com/office/powerpoint/2010/main" val="2676742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F1054F9-DFAE-562A-13E9-57CD49FF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E62F-7E07-B446-9911-5D8BEE4034CC}" type="slidenum">
              <a:rPr lang="it-IT" smtClean="0"/>
              <a:t>12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996B5E-9170-58A4-A8BE-2F37ADFD371F}"/>
              </a:ext>
            </a:extLst>
          </p:cNvPr>
          <p:cNvSpPr txBox="1"/>
          <p:nvPr/>
        </p:nvSpPr>
        <p:spPr>
          <a:xfrm>
            <a:off x="2826873" y="982763"/>
            <a:ext cx="31951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>
                <a:solidFill>
                  <a:srgbClr val="C00000"/>
                </a:solidFill>
                <a:latin typeface="Avenir Medium" panose="02000503020000020003" pitchFamily="2" charset="0"/>
              </a:rPr>
              <a:t>PNSA: Assi di Intervento</a:t>
            </a: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695A8205-6506-6557-7AB5-F7D51EB4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4028" y="5806709"/>
            <a:ext cx="3086100" cy="273844"/>
          </a:xfrm>
        </p:spPr>
        <p:txBody>
          <a:bodyPr/>
          <a:lstStyle/>
          <a:p>
            <a:r>
              <a:rPr lang="it-IT"/>
              <a:t>20231205 Direttori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C5407DD-781C-4CED-AC66-8742917E3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34"/>
          <a:stretch/>
        </p:blipFill>
        <p:spPr>
          <a:xfrm>
            <a:off x="7989005" y="857250"/>
            <a:ext cx="1063330" cy="749662"/>
          </a:xfrm>
          <a:prstGeom prst="rect">
            <a:avLst/>
          </a:prstGeom>
          <a:ln>
            <a:solidFill>
              <a:srgbClr val="002A4A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66F7AEA-34D9-D200-90A7-0A3559C13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95" y="1437523"/>
            <a:ext cx="7099009" cy="44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0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3873-B499-2A0E-E81E-BBC3BF68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Strumenti per l’OS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06A7-E885-445D-D7BD-FD1BB1A57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T" sz="4000" dirty="0"/>
              <a:t>Archivio istituzionale</a:t>
            </a:r>
          </a:p>
          <a:p>
            <a:pPr lvl="1"/>
            <a:r>
              <a:rPr lang="en-GB" sz="3800" dirty="0"/>
              <a:t>P</a:t>
            </a:r>
            <a:r>
              <a:rPr lang="en-IT" sz="3800" dirty="0"/>
              <a:t>er pubblicazioni, letteratura grigia, dati, etc</a:t>
            </a:r>
          </a:p>
          <a:p>
            <a:pPr lvl="1"/>
            <a:r>
              <a:rPr lang="en-IT" sz="3800" dirty="0"/>
              <a:t>Findable, Accessible*, Interoperable, Reusable </a:t>
            </a:r>
            <a:r>
              <a:rPr lang="en-IT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(Ref: go-fair.org)</a:t>
            </a:r>
          </a:p>
          <a:p>
            <a:pPr lvl="1"/>
            <a:r>
              <a:rPr lang="en-IT" sz="3800" dirty="0"/>
              <a:t>Tecnologie di conservazione e riutilizzo dei prodotti</a:t>
            </a:r>
          </a:p>
          <a:p>
            <a:r>
              <a:rPr lang="en-IT" sz="4000" dirty="0"/>
              <a:t>Disciplinare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5FAA6-E791-7783-D5CD-8D33EEDD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BF901-A776-40B1-49AD-9138455E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EAAAB-96B8-8B29-996D-D8186322835C}"/>
              </a:ext>
            </a:extLst>
          </p:cNvPr>
          <p:cNvSpPr txBox="1"/>
          <p:nvPr/>
        </p:nvSpPr>
        <p:spPr>
          <a:xfrm>
            <a:off x="636998" y="6232205"/>
            <a:ext cx="603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*nel senso di “aperto quando possibile, chiuso se necessario”</a:t>
            </a:r>
          </a:p>
        </p:txBody>
      </p:sp>
    </p:spTree>
    <p:extLst>
      <p:ext uri="{BB962C8B-B14F-4D97-AF65-F5344CB8AC3E}">
        <p14:creationId xmlns:p14="http://schemas.microsoft.com/office/powerpoint/2010/main" val="152394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4" y="392872"/>
            <a:ext cx="8269356" cy="1143000"/>
          </a:xfrm>
        </p:spPr>
        <p:txBody>
          <a:bodyPr/>
          <a:lstStyle/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openaccessrepository.it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(OAR)</a:t>
            </a:r>
            <a:br>
              <a:rPr lang="en-US" dirty="0"/>
            </a:br>
            <a:r>
              <a:rPr lang="en-US" sz="3200" b="1" dirty="0">
                <a:solidFill>
                  <a:srgbClr val="FF0000"/>
                </a:solidFill>
              </a:rPr>
              <a:t>Try it, free DOI when depositing your content</a:t>
            </a:r>
            <a:br>
              <a:rPr lang="en-US" sz="4800" dirty="0"/>
            </a:br>
            <a:r>
              <a:rPr lang="en-US" sz="2400" b="1" dirty="0"/>
              <a:t>Curated by Frascati Lab library, </a:t>
            </a:r>
            <a:r>
              <a:rPr lang="en-US" sz="2400" b="1" strike="sngStrike" dirty="0"/>
              <a:t>maintained by INFN Catania</a:t>
            </a:r>
            <a:endParaRPr lang="en-US" b="1" strike="sngStrike" dirty="0"/>
          </a:p>
        </p:txBody>
      </p:sp>
      <p:pic>
        <p:nvPicPr>
          <p:cNvPr id="6" name="Content Placeholder 5" descr="oar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r="2701"/>
          <a:stretch>
            <a:fillRect/>
          </a:stretch>
        </p:blipFill>
        <p:spPr>
          <a:xfrm>
            <a:off x="416104" y="1970067"/>
            <a:ext cx="7620000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79DB4-8E94-7A40-8D6D-E4833F4BCC4E}"/>
              </a:ext>
            </a:extLst>
          </p:cNvPr>
          <p:cNvSpPr txBox="1"/>
          <p:nvPr/>
        </p:nvSpPr>
        <p:spPr>
          <a:xfrm rot="1506924">
            <a:off x="5571028" y="3066802"/>
            <a:ext cx="201138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FF00"/>
                </a:solidFill>
              </a:rPr>
              <a:t>F.A.I.R. COMPLIANT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DDC37E-3988-0A46-B41F-C13A402FBA3A}"/>
              </a:ext>
            </a:extLst>
          </p:cNvPr>
          <p:cNvSpPr txBox="1"/>
          <p:nvPr/>
        </p:nvSpPr>
        <p:spPr>
          <a:xfrm rot="1506924">
            <a:off x="3168784" y="3605108"/>
            <a:ext cx="336993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rgbClr val="FFFF00"/>
                </a:solidFill>
              </a:rPr>
              <a:t>USER-FRIENDLY SINGLE DEPOSIT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4DA4F-C15D-3A49-8D8A-F268DF0620AD}"/>
              </a:ext>
            </a:extLst>
          </p:cNvPr>
          <p:cNvSpPr txBox="1"/>
          <p:nvPr/>
        </p:nvSpPr>
        <p:spPr>
          <a:xfrm rot="1506924">
            <a:off x="1590056" y="4361632"/>
            <a:ext cx="478906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[Open | Embargoed | Restricted | Closed] Access</a:t>
            </a:r>
            <a:endParaRPr lang="en-IT" dirty="0">
              <a:solidFill>
                <a:srgbClr val="FFFF00"/>
              </a:solidFill>
            </a:endParaRPr>
          </a:p>
        </p:txBody>
      </p:sp>
      <p:sp>
        <p:nvSpPr>
          <p:cNvPr id="9" name="Google Shape;684;p49">
            <a:extLst>
              <a:ext uri="{FF2B5EF4-FFF2-40B4-BE49-F238E27FC236}">
                <a16:creationId xmlns:a16="http://schemas.microsoft.com/office/drawing/2014/main" id="{5E9C60E9-A6DF-8E41-98F0-AA83F4337BA2}"/>
              </a:ext>
            </a:extLst>
          </p:cNvPr>
          <p:cNvSpPr txBox="1"/>
          <p:nvPr/>
        </p:nvSpPr>
        <p:spPr>
          <a:xfrm rot="1559983">
            <a:off x="3861914" y="3426888"/>
            <a:ext cx="415878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INVENIO+ZENODO (opensource) based</a:t>
            </a:r>
            <a:endParaRPr dirty="0"/>
          </a:p>
        </p:txBody>
      </p:sp>
      <p:sp>
        <p:nvSpPr>
          <p:cNvPr id="10" name="Google Shape;684;p49">
            <a:extLst>
              <a:ext uri="{FF2B5EF4-FFF2-40B4-BE49-F238E27FC236}">
                <a16:creationId xmlns:a16="http://schemas.microsoft.com/office/drawing/2014/main" id="{A173816B-47DD-DC4C-8621-3E18B9119B60}"/>
              </a:ext>
            </a:extLst>
          </p:cNvPr>
          <p:cNvSpPr txBox="1"/>
          <p:nvPr/>
        </p:nvSpPr>
        <p:spPr>
          <a:xfrm rot="1559983">
            <a:off x="2146709" y="3972126"/>
            <a:ext cx="415878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Data Preservation | Virtual Machine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6FC135-C79D-DFF2-692C-E94A7233FD55}"/>
              </a:ext>
            </a:extLst>
          </p:cNvPr>
          <p:cNvSpPr txBox="1"/>
          <p:nvPr/>
        </p:nvSpPr>
        <p:spPr>
          <a:xfrm rot="1005502">
            <a:off x="7759066" y="135120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CNAF</a:t>
            </a:r>
          </a:p>
        </p:txBody>
      </p:sp>
      <p:sp>
        <p:nvSpPr>
          <p:cNvPr id="12" name="Google Shape;684;p49">
            <a:extLst>
              <a:ext uri="{FF2B5EF4-FFF2-40B4-BE49-F238E27FC236}">
                <a16:creationId xmlns:a16="http://schemas.microsoft.com/office/drawing/2014/main" id="{0547ACF7-6B42-ED0B-525C-795FC473734A}"/>
              </a:ext>
            </a:extLst>
          </p:cNvPr>
          <p:cNvSpPr txBox="1"/>
          <p:nvPr/>
        </p:nvSpPr>
        <p:spPr>
          <a:xfrm rot="1559983">
            <a:off x="-409587" y="5028049"/>
            <a:ext cx="73807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Interoperabile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– non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sostituisce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necessariamente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tutti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archivi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esistenti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2374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05964" cy="813017"/>
          </a:xfrm>
        </p:spPr>
        <p:txBody>
          <a:bodyPr/>
          <a:lstStyle/>
          <a:p>
            <a:r>
              <a:rPr lang="en-GB" sz="4000" dirty="0" err="1"/>
              <a:t>Disciplinare</a:t>
            </a:r>
            <a:r>
              <a:rPr lang="en-GB" sz="4000" dirty="0"/>
              <a:t>: I</a:t>
            </a:r>
            <a:r>
              <a:rPr lang="en-IT" sz="4000" dirty="0"/>
              <a:t>potesi progettuali (I)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9F6C-A928-4890-30B4-840758CA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1FFDE7-B16D-1185-F89A-A277C257E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IT" dirty="0"/>
              <a:t>Uno strumento che consente all’Autore di</a:t>
            </a:r>
          </a:p>
          <a:p>
            <a:pPr lvl="1"/>
            <a:r>
              <a:rPr lang="en-GB" dirty="0"/>
              <a:t>o</a:t>
            </a:r>
            <a:r>
              <a:rPr lang="en-IT" dirty="0"/>
              <a:t>rientarsi nel panorama editoriale</a:t>
            </a:r>
          </a:p>
          <a:p>
            <a:pPr lvl="1"/>
            <a:r>
              <a:rPr lang="en-GB" dirty="0"/>
              <a:t>e</a:t>
            </a:r>
            <a:r>
              <a:rPr lang="en-IT" dirty="0"/>
              <a:t>vitare le riviste predatorie</a:t>
            </a:r>
          </a:p>
          <a:p>
            <a:pPr lvl="1"/>
            <a:r>
              <a:rPr lang="en-GB" dirty="0"/>
              <a:t>v</a:t>
            </a:r>
            <a:r>
              <a:rPr lang="en-IT" dirty="0"/>
              <a:t>alorizzare e conservare nel tempo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depositati</a:t>
            </a:r>
            <a:endParaRPr lang="en-GB" dirty="0"/>
          </a:p>
          <a:p>
            <a:pPr lvl="1"/>
            <a:r>
              <a:rPr lang="en-GB" dirty="0" err="1"/>
              <a:t>conservare</a:t>
            </a:r>
            <a:r>
              <a:rPr lang="en-GB" dirty="0"/>
              <a:t> a  </a:t>
            </a:r>
            <a:r>
              <a:rPr lang="en-GB" dirty="0" err="1"/>
              <a:t>sé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diritti</a:t>
            </a:r>
            <a:r>
              <a:rPr lang="en-GB" dirty="0"/>
              <a:t> di </a:t>
            </a:r>
            <a:r>
              <a:rPr lang="en-GB" dirty="0" err="1"/>
              <a:t>deposito</a:t>
            </a:r>
            <a:r>
              <a:rPr lang="en-GB" dirty="0"/>
              <a:t> di AAM/</a:t>
            </a:r>
            <a:r>
              <a:rPr lang="en-GB" dirty="0" err="1"/>
              <a:t>postprint</a:t>
            </a:r>
            <a:endParaRPr lang="en-GB" dirty="0"/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Uno </a:t>
            </a:r>
            <a:r>
              <a:rPr lang="en-GB" dirty="0" err="1"/>
              <a:t>strumento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consente</a:t>
            </a:r>
            <a:r>
              <a:rPr lang="en-GB" dirty="0"/>
              <a:t> </a:t>
            </a:r>
            <a:r>
              <a:rPr lang="en-GB" dirty="0" err="1"/>
              <a:t>all’Ente</a:t>
            </a:r>
            <a:r>
              <a:rPr lang="en-GB" dirty="0"/>
              <a:t> di</a:t>
            </a:r>
          </a:p>
          <a:p>
            <a:pPr lvl="1"/>
            <a:r>
              <a:rPr lang="en-GB" dirty="0"/>
              <a:t>C</a:t>
            </a:r>
            <a:r>
              <a:rPr lang="en-IT" dirty="0"/>
              <a:t>onservare e valorizzare il patrimonio documentale</a:t>
            </a:r>
          </a:p>
          <a:p>
            <a:pPr lvl="2"/>
            <a:r>
              <a:rPr lang="en-GB" dirty="0"/>
              <a:t>Accesso </a:t>
            </a:r>
            <a:r>
              <a:rPr lang="en-GB" i="1" dirty="0"/>
              <a:t>A</a:t>
            </a:r>
            <a:r>
              <a:rPr lang="en-IT" i="1" dirty="0"/>
              <a:t>perto/Embargo/Ristretto/Chiuso</a:t>
            </a:r>
          </a:p>
          <a:p>
            <a:pPr lvl="1"/>
            <a:r>
              <a:rPr lang="en-GB" dirty="0"/>
              <a:t>R</a:t>
            </a:r>
            <a:r>
              <a:rPr lang="en-IT" dirty="0"/>
              <a:t>ealizzare con successo le politiche di Scienza Aperta delle quali è promotore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Scritto a partire dalle esperienze della comunità accademica</a:t>
            </a:r>
          </a:p>
          <a:p>
            <a:pPr lvl="1"/>
            <a:r>
              <a:rPr lang="en-IT" dirty="0"/>
              <a:t>Modello CRUI + disciplinari già in uso in università ed enti</a:t>
            </a:r>
          </a:p>
          <a:p>
            <a:pPr lvl="1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92592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05964" cy="813017"/>
          </a:xfrm>
        </p:spPr>
        <p:txBody>
          <a:bodyPr/>
          <a:lstStyle/>
          <a:p>
            <a:r>
              <a:rPr lang="en-GB" sz="4000" dirty="0" err="1"/>
              <a:t>Disciplinare</a:t>
            </a:r>
            <a:r>
              <a:rPr lang="en-GB" sz="4000" dirty="0"/>
              <a:t>: I</a:t>
            </a:r>
            <a:r>
              <a:rPr lang="en-IT" sz="4000" dirty="0"/>
              <a:t>potesi progettuali (II)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9F6C-A928-4890-30B4-840758CA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3871A-C698-7DE7-628C-D0F0814B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65" y="1087654"/>
            <a:ext cx="8341223" cy="5495707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4"/>
            </a:pPr>
            <a:r>
              <a:rPr lang="en-IT" dirty="0"/>
              <a:t>Definire </a:t>
            </a:r>
            <a:r>
              <a:rPr lang="en-GB" dirty="0"/>
              <a:t>i</a:t>
            </a:r>
            <a:r>
              <a:rPr lang="en-IT" dirty="0"/>
              <a:t> Prodotti della ricerca</a:t>
            </a:r>
          </a:p>
          <a:p>
            <a:pPr lvl="1"/>
            <a:r>
              <a:rPr lang="en-GB" dirty="0"/>
              <a:t>(A</a:t>
            </a:r>
            <a:r>
              <a:rPr lang="en-IT" dirty="0"/>
              <a:t>rt.3) 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Prodotto della ricerca o Prodotto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espressione del lavoro intellettuale destinata al dibattito scientifico e ad applicazioni tecnologiche, comprensiva di elementi quali documenti, immagini, video, tabelle, disegni, formule, software, dati. </a:t>
            </a:r>
          </a:p>
          <a:p>
            <a:pPr marL="571500" indent="-457200">
              <a:buFont typeface="+mj-lt"/>
              <a:buAutoNum type="arabicPeriod" startAt="4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Obbligo di deposito di ogni prodotto (art.5)</a:t>
            </a:r>
          </a:p>
          <a:p>
            <a:pPr lvl="1"/>
            <a:r>
              <a:rPr lang="en-GB" dirty="0"/>
              <a:t>D</a:t>
            </a:r>
            <a:r>
              <a:rPr lang="en-IT" dirty="0"/>
              <a:t>eposito singolo, non serve duplicare se già depositato su arXiv oppure InspireHEP (CERN)</a:t>
            </a:r>
          </a:p>
          <a:p>
            <a:pPr marL="571500" indent="-457200">
              <a:buFont typeface="+mj-lt"/>
              <a:buAutoNum type="arabicPeriod" startAt="4"/>
            </a:pPr>
            <a:r>
              <a:rPr lang="en-IT" dirty="0"/>
              <a:t>Rilascio di Digital Object Identifier per ogni prodotto</a:t>
            </a:r>
          </a:p>
          <a:p>
            <a:pPr marL="571500" indent="-457200">
              <a:buFont typeface="+mj-lt"/>
              <a:buAutoNum type="arabicPeriod" startAt="4"/>
            </a:pPr>
            <a:r>
              <a:rPr lang="en-IT" dirty="0"/>
              <a:t>Ribadisce obbligo di utilizzo dell’ORCID</a:t>
            </a:r>
          </a:p>
          <a:p>
            <a:pPr marL="571500" indent="-457200">
              <a:buFont typeface="+mj-lt"/>
              <a:buAutoNum type="arabicPeriod" startAt="4"/>
            </a:pPr>
            <a:r>
              <a:rPr lang="en-IT" dirty="0"/>
              <a:t>Obbligo di utilizzo del ROR (</a:t>
            </a:r>
            <a:r>
              <a:rPr lang="en-GB" b="0" i="0" u="none" strike="noStrike" dirty="0">
                <a:solidFill>
                  <a:srgbClr val="222222"/>
                </a:solidFill>
                <a:effectLst/>
              </a:rPr>
              <a:t>Research Organization Registry</a:t>
            </a:r>
            <a:r>
              <a:rPr lang="en-IT" dirty="0"/>
              <a:t>)</a:t>
            </a:r>
          </a:p>
          <a:p>
            <a:pPr marL="571500" indent="-457200">
              <a:buFont typeface="+mj-lt"/>
              <a:buAutoNum type="arabicPeriod" startAt="4"/>
            </a:pPr>
            <a:r>
              <a:rPr lang="en-IT" dirty="0"/>
              <a:t>Linee guida per pagamento costi di pubblicazione</a:t>
            </a:r>
          </a:p>
          <a:p>
            <a:pPr marL="571500" indent="-457200">
              <a:buFont typeface="+mj-lt"/>
              <a:buAutoNum type="arabicPeriod" startAt="4"/>
            </a:pPr>
            <a:r>
              <a:rPr lang="en-IT" dirty="0"/>
              <a:t>Comitato per l’accesso ai prodotti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357238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05964" cy="813017"/>
          </a:xfrm>
        </p:spPr>
        <p:txBody>
          <a:bodyPr/>
          <a:lstStyle/>
          <a:p>
            <a:r>
              <a:rPr lang="en-GB" sz="4000" dirty="0" err="1"/>
              <a:t>Disciplinare</a:t>
            </a:r>
            <a:r>
              <a:rPr lang="en-GB" sz="4000" dirty="0"/>
              <a:t>: I</a:t>
            </a:r>
            <a:r>
              <a:rPr lang="en-IT" sz="4000" dirty="0"/>
              <a:t>potesi progettuali (III)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9F6C-A928-4890-30B4-840758CA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3871A-C698-7DE7-628C-D0F0814B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85" y="1676553"/>
            <a:ext cx="7710262" cy="3504894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11"/>
            </a:pPr>
            <a:r>
              <a:rPr lang="en-IT" dirty="0"/>
              <a:t>Definisce e protegge il Prodotto “Dati della ricerca” (art.6)</a:t>
            </a:r>
          </a:p>
          <a:p>
            <a:pPr marL="571500" indent="-457200">
              <a:buFont typeface="+mj-lt"/>
              <a:buAutoNum type="arabicPeriod" startAt="11"/>
            </a:pPr>
            <a:r>
              <a:rPr lang="en-IT" dirty="0"/>
              <a:t>Obbligatorietà del Data Management Plan</a:t>
            </a:r>
          </a:p>
          <a:p>
            <a:pPr lvl="1"/>
            <a:r>
              <a:rPr lang="en-IT" i="1" dirty="0"/>
              <a:t>Gruppo di lavoro ad hoc (Nania, Fioretto, et al.)</a:t>
            </a:r>
          </a:p>
          <a:p>
            <a:pPr marL="571500" indent="-457200">
              <a:buFont typeface="+mj-lt"/>
              <a:buAutoNum type="arabicPeriod" startAt="11"/>
            </a:pPr>
            <a:r>
              <a:rPr lang="en-GB" dirty="0"/>
              <a:t>(A</a:t>
            </a:r>
            <a:r>
              <a:rPr lang="en-IT" dirty="0"/>
              <a:t>rt.11) Istituisce le Edizioni INFN</a:t>
            </a:r>
          </a:p>
          <a:p>
            <a:pPr lvl="1"/>
            <a:r>
              <a:rPr lang="en-IT" dirty="0"/>
              <a:t>Diamond OA !?!?!?!?!?</a:t>
            </a:r>
          </a:p>
          <a:p>
            <a:pPr marL="571500" indent="-457200">
              <a:buFont typeface="+mj-lt"/>
              <a:buAutoNum type="arabicPeriod" startAt="11"/>
            </a:pPr>
            <a:r>
              <a:rPr lang="en-IT" dirty="0"/>
              <a:t>Disciplinare come documento </a:t>
            </a:r>
            <a:r>
              <a:rPr lang="en-IT" i="1" dirty="0"/>
              <a:t>vivo</a:t>
            </a:r>
            <a:r>
              <a:rPr lang="en-IT" dirty="0"/>
              <a:t> – revisione ogni due anni</a:t>
            </a:r>
          </a:p>
        </p:txBody>
      </p:sp>
    </p:spTree>
    <p:extLst>
      <p:ext uri="{BB962C8B-B14F-4D97-AF65-F5344CB8AC3E}">
        <p14:creationId xmlns:p14="http://schemas.microsoft.com/office/powerpoint/2010/main" val="955031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05964" cy="813017"/>
          </a:xfrm>
        </p:spPr>
        <p:txBody>
          <a:bodyPr/>
          <a:lstStyle/>
          <a:p>
            <a:r>
              <a:rPr lang="en-GB" sz="4000" dirty="0" err="1"/>
              <a:t>Archivio</a:t>
            </a:r>
            <a:r>
              <a:rPr lang="en-GB" sz="4000" dirty="0"/>
              <a:t>: I</a:t>
            </a:r>
            <a:r>
              <a:rPr lang="en-IT" sz="4000" dirty="0"/>
              <a:t>potesi progettuali (I)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9F6C-A928-4890-30B4-840758CA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6FB5FF-475C-BD32-060D-BF3FFDC4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65" y="1497458"/>
            <a:ext cx="8341223" cy="4800600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IT" dirty="0"/>
              <a:t>Prima proposta nel 2019 DOI: </a:t>
            </a:r>
            <a:r>
              <a:rPr lang="en-GB" sz="1800" dirty="0">
                <a:solidFill>
                  <a:srgbClr val="666666"/>
                </a:solidFill>
                <a:effectLst/>
                <a:latin typeface="ArialMT"/>
              </a:rPr>
              <a:t>10.15161/</a:t>
            </a:r>
            <a:r>
              <a:rPr lang="en-GB" sz="1800" dirty="0" err="1">
                <a:solidFill>
                  <a:srgbClr val="666666"/>
                </a:solidFill>
                <a:effectLst/>
                <a:latin typeface="ArialMT"/>
              </a:rPr>
              <a:t>oar.it</a:t>
            </a:r>
            <a:r>
              <a:rPr lang="en-GB" sz="1800" dirty="0">
                <a:solidFill>
                  <a:srgbClr val="666666"/>
                </a:solidFill>
                <a:effectLst/>
                <a:latin typeface="ArialMT"/>
              </a:rPr>
              <a:t>/77118 </a:t>
            </a:r>
            <a:endParaRPr lang="en-IT" dirty="0"/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Tecnologia opensource INVENIO-ZENODO (CERN)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Principi FAIR (go-fair.org)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Deposito singolo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Accesso Aperto/Embargo/Ristretto/Chiuso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Interoperabile con eventuali archivi esistenti da mantenere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Rilascia DOI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Ideato e realizzato a INFN Catania, in corso migrazione al CNAF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Personale dedicato</a:t>
            </a:r>
          </a:p>
          <a:p>
            <a:pPr lvl="1"/>
            <a:r>
              <a:rPr lang="en-IT" dirty="0"/>
              <a:t>Curatore – Frascati - Irene Piergentili della Biblioteca LNF con Lia Sabatini</a:t>
            </a:r>
          </a:p>
          <a:p>
            <a:pPr lvl="1"/>
            <a:r>
              <a:rPr lang="en-IT" dirty="0"/>
              <a:t>Informatico – già Catania, ora CNAF</a:t>
            </a:r>
          </a:p>
        </p:txBody>
      </p:sp>
    </p:spTree>
    <p:extLst>
      <p:ext uri="{BB962C8B-B14F-4D97-AF65-F5344CB8AC3E}">
        <p14:creationId xmlns:p14="http://schemas.microsoft.com/office/powerpoint/2010/main" val="3578073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7300-EB11-65C8-1DBC-309F28FF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133854-CB90-C264-8083-4BB7D2789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92" b="9248"/>
          <a:stretch/>
        </p:blipFill>
        <p:spPr>
          <a:xfrm>
            <a:off x="1782566" y="102742"/>
            <a:ext cx="5578867" cy="666792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A108F-DC17-5E9B-6AA5-36CD94AD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3878C-444C-ACF9-55C4-EACFDA47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06E3-9291-62C4-0B57-394BE358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1ABC4-F44A-ABAC-2860-6A774F240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Da: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M.Pallavicini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per il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Comitato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ex. art 7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Disciplinare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accesso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prodotti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ricerca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A: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Direttori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Strutture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INFN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Subj: Webinar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sul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Disciplinare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5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dicembre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2023 ore 14:00-14:45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Il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Comitato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M.Pallavicini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/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Presidente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S.Bianco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M.Maggi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L.Patrizii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organizza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un webinar per le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Direzioni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Strutture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Il webinar e'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informativo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sugli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aspetti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operativi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del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Disciplinare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Accesso ai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prodotti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della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ricerca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Delibera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CD-16717) e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consistera'in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breve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presentazione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seguita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sessione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domande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discussione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Verra'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usata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piattaforma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Blumeet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del GARR al link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https://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blue.meet.garr.it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/b/ste-1bo-r7l-xkp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la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pagina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agenda e'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 XXXXXXXXXXXX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Il webinar sara'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registrato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potra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comunque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essere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ripetuto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caso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di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indisponibilita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per la data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proposta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</a:t>
            </a:r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A1EA2-4A9E-D28D-21E7-8FB28861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DF363-8F6A-51C0-3D31-37056D6C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18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3AEA-82E5-B88F-26AF-C9F4A9FD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Conclusioni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07F8-598D-F254-9B81-D471519E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4730"/>
            <a:ext cx="7620000" cy="3023171"/>
          </a:xfrm>
        </p:spPr>
        <p:txBody>
          <a:bodyPr>
            <a:normAutofit fontScale="62500" lnSpcReduction="20000"/>
          </a:bodyPr>
          <a:lstStyle/>
          <a:p>
            <a:r>
              <a:rPr lang="en-IT" dirty="0"/>
              <a:t>Il Disciplinare è uno strumento </a:t>
            </a:r>
            <a:r>
              <a:rPr lang="en-IT" i="1" dirty="0"/>
              <a:t>vivo</a:t>
            </a:r>
            <a:r>
              <a:rPr lang="en-IT" dirty="0"/>
              <a:t> e aperto ai vostri commenti </a:t>
            </a:r>
          </a:p>
          <a:p>
            <a:r>
              <a:rPr lang="en-IT" dirty="0"/>
              <a:t>Il GLOS e il Comitato  sono a vostra disposizione</a:t>
            </a:r>
          </a:p>
          <a:p>
            <a:pPr lvl="1"/>
            <a:r>
              <a:rPr lang="en-GB" dirty="0"/>
              <a:t>C</a:t>
            </a:r>
            <a:r>
              <a:rPr lang="en-IT" dirty="0"/>
              <a:t>ampagna di seminari nelle S</a:t>
            </a:r>
            <a:r>
              <a:rPr lang="en-GB" dirty="0"/>
              <a:t>t</a:t>
            </a:r>
            <a:r>
              <a:rPr lang="en-IT" dirty="0"/>
              <a:t>rutture e Comm. Scient. Naz.</a:t>
            </a:r>
          </a:p>
          <a:p>
            <a:pPr lvl="1"/>
            <a:r>
              <a:rPr lang="en-IT" dirty="0"/>
              <a:t>Corso Nazionale di una giornata sul PNSA (primavera 2024)</a:t>
            </a:r>
          </a:p>
          <a:p>
            <a:pPr lvl="1"/>
            <a:r>
              <a:rPr lang="en-GB" dirty="0"/>
              <a:t>T</a:t>
            </a:r>
            <a:r>
              <a:rPr lang="en-IT" dirty="0"/>
              <a:t>utorial sull’inserimento di Prodotti nell’archivio</a:t>
            </a:r>
          </a:p>
          <a:p>
            <a:pPr lvl="1"/>
            <a:r>
              <a:rPr lang="en-GB" dirty="0"/>
              <a:t>C</a:t>
            </a:r>
            <a:r>
              <a:rPr lang="en-IT" dirty="0"/>
              <a:t>he altro ?</a:t>
            </a:r>
          </a:p>
          <a:p>
            <a:r>
              <a:rPr lang="en-IT" dirty="0"/>
              <a:t>Possibilità di revisione ogni due anni</a:t>
            </a:r>
          </a:p>
          <a:p>
            <a:r>
              <a:rPr lang="en-IT"/>
              <a:t>L’ Archivio </a:t>
            </a:r>
            <a:r>
              <a:rPr lang="en-IT" dirty="0">
                <a:latin typeface="Courier New" panose="02070309020205020404" pitchFamily="49" charset="0"/>
                <a:cs typeface="Courier New" panose="02070309020205020404" pitchFamily="49" charset="0"/>
              </a:rPr>
              <a:t>openaccessrepository.it </a:t>
            </a:r>
            <a:r>
              <a:rPr lang="en-IT" dirty="0"/>
              <a:t>è uno strumento che protegge e conserva </a:t>
            </a:r>
            <a:r>
              <a:rPr lang="en-GB" dirty="0"/>
              <a:t>i</a:t>
            </a:r>
            <a:r>
              <a:rPr lang="en-IT" dirty="0"/>
              <a:t> nostri Prodotti</a:t>
            </a:r>
          </a:p>
          <a:p>
            <a:r>
              <a:rPr lang="en-IT" dirty="0"/>
              <a:t>Nuova pagina </a:t>
            </a:r>
            <a:r>
              <a:rPr lang="en-GB" dirty="0">
                <a:hlinkClick r:id="rId2"/>
              </a:rPr>
              <a:t>https://web.infn.it/openscience/</a:t>
            </a:r>
            <a:endParaRPr lang="en-GB" dirty="0"/>
          </a:p>
          <a:p>
            <a:pPr lvl="1"/>
            <a:r>
              <a:rPr lang="en-IT" dirty="0"/>
              <a:t>Commenti !</a:t>
            </a:r>
          </a:p>
          <a:p>
            <a:r>
              <a:rPr lang="en-IT" dirty="0"/>
              <a:t>Semplice tutorial sull’utilizzo di openaccessrepository.it 	</a:t>
            </a:r>
            <a:r>
              <a:rPr lang="en-GB" b="0" i="0" u="sng" dirty="0">
                <a:effectLst/>
                <a:hlinkClick r:id="rId3"/>
              </a:rPr>
              <a:t>https://www.openaccessrepository.it/record/23574</a:t>
            </a:r>
            <a:endParaRPr lang="en-IT" dirty="0"/>
          </a:p>
          <a:p>
            <a:r>
              <a:rPr lang="en-IT" dirty="0"/>
              <a:t>Inventario degli archivi pre-esistenti e armonizzazione in corso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08F23-6143-5C71-BD01-45671529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B0F2F-64F5-FF04-E343-70DEDF48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4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20EC-A560-BF07-D5F8-699FFAE0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58"/>
            <a:ext cx="7620000" cy="1143000"/>
          </a:xfrm>
        </p:spPr>
        <p:txBody>
          <a:bodyPr/>
          <a:lstStyle/>
          <a:p>
            <a:r>
              <a:rPr lang="en-GB" dirty="0"/>
              <a:t>D</a:t>
            </a:r>
            <a:r>
              <a:rPr lang="en-IT" dirty="0"/>
              <a:t>irettori (30min)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5EA74-9A9D-A2E9-D2B3-E4D3C7947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0426"/>
            <a:ext cx="7620000" cy="5919516"/>
          </a:xfrm>
        </p:spPr>
        <p:txBody>
          <a:bodyPr>
            <a:normAutofit fontScale="70000" lnSpcReduction="20000"/>
          </a:bodyPr>
          <a:lstStyle/>
          <a:p>
            <a:r>
              <a:rPr lang="en-IT" dirty="0"/>
              <a:t>Intro, il webinar sara’ripetuto on demand, in corso CSNk, CCR, corso nazionale tutto personale 1</a:t>
            </a:r>
          </a:p>
          <a:p>
            <a:r>
              <a:rPr lang="en-IT" dirty="0"/>
              <a:t>Motivazione archivio e disciplinare 2</a:t>
            </a:r>
          </a:p>
          <a:p>
            <a:r>
              <a:rPr lang="en-IT" dirty="0"/>
              <a:t>Contesto</a:t>
            </a:r>
          </a:p>
          <a:p>
            <a:pPr lvl="1"/>
            <a:r>
              <a:rPr lang="en-GB" dirty="0" err="1"/>
              <a:t>Insostenibilita</a:t>
            </a:r>
            <a:r>
              <a:rPr lang="en-GB" dirty="0"/>
              <a:t>’ </a:t>
            </a:r>
            <a:r>
              <a:rPr lang="en-GB" dirty="0" err="1"/>
              <a:t>abbonamenti</a:t>
            </a:r>
            <a:r>
              <a:rPr lang="en-GB" dirty="0"/>
              <a:t> 1</a:t>
            </a:r>
          </a:p>
          <a:p>
            <a:pPr lvl="1"/>
            <a:r>
              <a:rPr lang="en-GB" dirty="0" err="1"/>
              <a:t>Oligopolio</a:t>
            </a:r>
            <a:r>
              <a:rPr lang="en-GB" dirty="0"/>
              <a:t> 1</a:t>
            </a:r>
          </a:p>
          <a:p>
            <a:pPr lvl="1"/>
            <a:r>
              <a:rPr lang="en-GB" dirty="0"/>
              <a:t>APC come passaggio a </a:t>
            </a:r>
            <a:r>
              <a:rPr lang="en-GB" dirty="0" err="1"/>
              <a:t>mercato</a:t>
            </a:r>
            <a:r>
              <a:rPr lang="en-GB" dirty="0"/>
              <a:t> </a:t>
            </a:r>
            <a:r>
              <a:rPr lang="en-GB" dirty="0" err="1"/>
              <a:t>piu’elastic</a:t>
            </a:r>
            <a:r>
              <a:rPr lang="en-IT" dirty="0"/>
              <a:t>o 1</a:t>
            </a:r>
          </a:p>
          <a:p>
            <a:pPr lvl="1"/>
            <a:r>
              <a:rPr lang="en-IT" dirty="0"/>
              <a:t>APC non scendono, green e diamond luci e ombre 3</a:t>
            </a:r>
          </a:p>
          <a:p>
            <a:pPr lvl="1"/>
            <a:r>
              <a:rPr lang="en-IT" dirty="0"/>
              <a:t>M</a:t>
            </a:r>
            <a:r>
              <a:rPr lang="en-GB" dirty="0"/>
              <a:t>o</a:t>
            </a:r>
            <a:r>
              <a:rPr lang="en-IT" dirty="0"/>
              <a:t>vimento Open Data, Data Preservation, esigenza DMP 2</a:t>
            </a:r>
          </a:p>
          <a:p>
            <a:pPr lvl="1"/>
            <a:r>
              <a:rPr lang="en-GB" dirty="0"/>
              <a:t>C</a:t>
            </a:r>
            <a:r>
              <a:rPr lang="en-IT" dirty="0"/>
              <a:t>onnessione valutazione e circolo vizioso ? 1 </a:t>
            </a:r>
            <a:endParaRPr lang="en-GB" dirty="0"/>
          </a:p>
          <a:p>
            <a:pPr lvl="1"/>
            <a:r>
              <a:rPr lang="en-GB" dirty="0"/>
              <a:t>PNSA e COARA 2</a:t>
            </a:r>
          </a:p>
          <a:p>
            <a:r>
              <a:rPr lang="en-GB" dirty="0" err="1"/>
              <a:t>Archivio</a:t>
            </a:r>
            <a:r>
              <a:rPr lang="en-GB" dirty="0"/>
              <a:t> 2</a:t>
            </a:r>
          </a:p>
          <a:p>
            <a:r>
              <a:rPr lang="en-GB" dirty="0" err="1"/>
              <a:t>Disciplinare</a:t>
            </a:r>
            <a:r>
              <a:rPr lang="en-GB" dirty="0"/>
              <a:t> - </a:t>
            </a:r>
            <a:r>
              <a:rPr lang="en-GB" dirty="0" err="1"/>
              <a:t>una</a:t>
            </a:r>
            <a:r>
              <a:rPr lang="en-GB" dirty="0"/>
              <a:t> slide per </a:t>
            </a:r>
            <a:r>
              <a:rPr lang="en-GB" dirty="0" err="1"/>
              <a:t>articolo</a:t>
            </a:r>
            <a:r>
              <a:rPr lang="en-GB" dirty="0"/>
              <a:t> (</a:t>
            </a:r>
            <a:r>
              <a:rPr lang="en-GB" dirty="0" err="1"/>
              <a:t>tranne</a:t>
            </a:r>
            <a:r>
              <a:rPr lang="en-GB" dirty="0"/>
              <a:t> </a:t>
            </a:r>
            <a:r>
              <a:rPr lang="en-GB" dirty="0" err="1"/>
              <a:t>quelli</a:t>
            </a:r>
            <a:r>
              <a:rPr lang="en-GB" dirty="0"/>
              <a:t> </a:t>
            </a:r>
            <a:r>
              <a:rPr lang="en-GB" dirty="0" err="1"/>
              <a:t>introduttivi</a:t>
            </a:r>
            <a:r>
              <a:rPr lang="en-GB" dirty="0"/>
              <a:t> e </a:t>
            </a:r>
            <a:r>
              <a:rPr lang="en-GB" dirty="0" err="1"/>
              <a:t>quelli</a:t>
            </a:r>
            <a:r>
              <a:rPr lang="en-GB" dirty="0"/>
              <a:t> </a:t>
            </a:r>
            <a:r>
              <a:rPr lang="en-GB" dirty="0" err="1"/>
              <a:t>tecnici</a:t>
            </a:r>
            <a:r>
              <a:rPr lang="en-GB" dirty="0"/>
              <a:t>) ? 5</a:t>
            </a:r>
          </a:p>
          <a:p>
            <a:r>
              <a:rPr lang="en-GB" dirty="0" err="1"/>
              <a:t>Conclusioni</a:t>
            </a:r>
            <a:r>
              <a:rPr lang="en-GB" dirty="0"/>
              <a:t> operative per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Direttori</a:t>
            </a:r>
            <a:r>
              <a:rPr lang="en-GB" dirty="0"/>
              <a:t> 3</a:t>
            </a:r>
          </a:p>
          <a:p>
            <a:pPr lvl="1"/>
            <a:r>
              <a:rPr lang="en-GB" dirty="0"/>
              <a:t>Il </a:t>
            </a:r>
            <a:r>
              <a:rPr lang="en-GB" dirty="0" err="1"/>
              <a:t>carico</a:t>
            </a:r>
            <a:r>
              <a:rPr lang="en-GB" dirty="0"/>
              <a:t> sui </a:t>
            </a:r>
            <a:r>
              <a:rPr lang="en-GB" dirty="0" err="1"/>
              <a:t>direttori</a:t>
            </a:r>
            <a:r>
              <a:rPr lang="en-GB" dirty="0"/>
              <a:t> non </a:t>
            </a:r>
            <a:r>
              <a:rPr lang="en-GB" dirty="0" err="1"/>
              <a:t>aumenta</a:t>
            </a:r>
            <a:endParaRPr lang="en-GB" dirty="0"/>
          </a:p>
          <a:p>
            <a:pPr lvl="1"/>
            <a:r>
              <a:rPr lang="en-GB" dirty="0" err="1"/>
              <a:t>Spese</a:t>
            </a:r>
            <a:r>
              <a:rPr lang="en-GB" dirty="0"/>
              <a:t> </a:t>
            </a:r>
            <a:r>
              <a:rPr lang="en-GB" dirty="0" err="1"/>
              <a:t>costo</a:t>
            </a:r>
            <a:r>
              <a:rPr lang="en-GB" dirty="0"/>
              <a:t> a </a:t>
            </a:r>
            <a:r>
              <a:rPr lang="en-GB" dirty="0" err="1"/>
              <a:t>carico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Direttori</a:t>
            </a:r>
            <a:endParaRPr lang="en-GB" dirty="0"/>
          </a:p>
          <a:p>
            <a:pPr lvl="1"/>
            <a:r>
              <a:rPr lang="en-GB" dirty="0" err="1"/>
              <a:t>Priorita</a:t>
            </a:r>
            <a:r>
              <a:rPr lang="en-GB" dirty="0"/>
              <a:t>’ green </a:t>
            </a:r>
            <a:r>
              <a:rPr lang="en-GB" dirty="0" err="1"/>
              <a:t>oa</a:t>
            </a:r>
            <a:r>
              <a:rPr lang="en-GB" dirty="0"/>
              <a:t> e </a:t>
            </a:r>
            <a:r>
              <a:rPr lang="en-GB" dirty="0" err="1"/>
              <a:t>inizio</a:t>
            </a:r>
            <a:r>
              <a:rPr lang="en-GB" dirty="0"/>
              <a:t> </a:t>
            </a:r>
            <a:r>
              <a:rPr lang="en-GB" dirty="0" err="1"/>
              <a:t>discussioneDiamond</a:t>
            </a:r>
            <a:endParaRPr lang="en-GB" dirty="0"/>
          </a:p>
          <a:p>
            <a:pPr lvl="1"/>
            <a:r>
              <a:rPr lang="en-IT" dirty="0"/>
              <a:t>APC ma non  tutti </a:t>
            </a:r>
            <a:r>
              <a:rPr lang="en-GB" dirty="0" err="1"/>
              <a:t>i</a:t>
            </a:r>
            <a:r>
              <a:rPr lang="en-IT" dirty="0"/>
              <a:t> costi</a:t>
            </a:r>
          </a:p>
          <a:p>
            <a:pPr lvl="1"/>
            <a:r>
              <a:rPr lang="en-IT" dirty="0"/>
              <a:t>(riunione coper per  articoli chimici e sondaggio)</a:t>
            </a:r>
          </a:p>
          <a:p>
            <a:pPr lvl="1"/>
            <a:r>
              <a:rPr lang="en-IT" dirty="0"/>
              <a:t>(inserire marcello e laura in lista coper)</a:t>
            </a:r>
          </a:p>
          <a:p>
            <a:pPr lvl="1"/>
            <a:r>
              <a:rPr lang="en-GB" dirty="0"/>
              <a:t>N</a:t>
            </a:r>
            <a:r>
              <a:rPr lang="en-IT" dirty="0"/>
              <a:t>oi ricercatori INFN non abbiamo mai visto il problema economico</a:t>
            </a:r>
          </a:p>
          <a:p>
            <a:pPr lvl="1"/>
            <a:r>
              <a:rPr lang="en-IT" dirty="0"/>
              <a:t>I direttori possono vedere il disciplinare come ostacolo, invece affronta e risolve </a:t>
            </a:r>
            <a:r>
              <a:rPr lang="en-GB" dirty="0"/>
              <a:t>I</a:t>
            </a:r>
            <a:r>
              <a:rPr lang="en-IT" dirty="0"/>
              <a:t> problemi</a:t>
            </a:r>
          </a:p>
          <a:p>
            <a:pPr lvl="1"/>
            <a:r>
              <a:rPr lang="en-GB" dirty="0"/>
              <a:t>P</a:t>
            </a:r>
            <a:r>
              <a:rPr lang="en-IT" dirty="0"/>
              <a:t>roprieta’ valorizzazione dei prodotti infn difesa</a:t>
            </a:r>
          </a:p>
          <a:p>
            <a:pPr lvl="1"/>
            <a:r>
              <a:rPr lang="en-IT" dirty="0"/>
              <a:t>INFNexit consigli per le pubblicazioni, dati  sulla spesa, prospettive, APC crescono, va difeso green OA e diamond OA.</a:t>
            </a:r>
          </a:p>
          <a:p>
            <a:pPr lvl="1"/>
            <a:r>
              <a:rPr lang="en-IT" dirty="0"/>
              <a:t>PNSA  e COARA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C121B-7D03-6241-53EC-36F3DD7F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1A05C-EF38-3749-BE49-FCD25150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5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E150-AD88-004E-904E-9EB628BF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29" y="886719"/>
            <a:ext cx="7620000" cy="1143000"/>
          </a:xfrm>
        </p:spPr>
        <p:txBody>
          <a:bodyPr/>
          <a:lstStyle/>
          <a:p>
            <a:pPr algn="ctr"/>
            <a:r>
              <a:rPr lang="en-GB" i="1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Introduzione</a:t>
            </a:r>
            <a:r>
              <a:rPr lang="en-GB" i="1" dirty="0">
                <a:solidFill>
                  <a:srgbClr val="000000"/>
                </a:solidFill>
                <a:latin typeface="Source Sans Pro" panose="020B0503030403020204" pitchFamily="34" charset="0"/>
              </a:rPr>
              <a:t> al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Disciplinare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b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Accesso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Prodotti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della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Ricerca</a:t>
            </a:r>
            <a:b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n. CD-16717  del 23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giugno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2023</a:t>
            </a:r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B9A87-0B86-354F-A64C-7462CD83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20231205 Direttori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07B7D-CEDA-7B4A-BAE0-D3280D59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AE397-FCD8-734A-9F72-FE65CDBE87CD}"/>
              </a:ext>
            </a:extLst>
          </p:cNvPr>
          <p:cNvSpPr txBox="1"/>
          <p:nvPr/>
        </p:nvSpPr>
        <p:spPr>
          <a:xfrm>
            <a:off x="2184290" y="3182878"/>
            <a:ext cx="4454104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dirty="0"/>
              <a:t>Stefano Bianco, Marcello Maggi, Laura Patrizii</a:t>
            </a:r>
          </a:p>
          <a:p>
            <a:pPr algn="ctr"/>
            <a:r>
              <a:rPr lang="en-IT" dirty="0"/>
              <a:t> Marco Pallavicini (Pres.)</a:t>
            </a:r>
          </a:p>
          <a:p>
            <a:pPr algn="ctr"/>
            <a:endParaRPr lang="en-IT" i="1" dirty="0"/>
          </a:p>
          <a:p>
            <a:pPr algn="ctr"/>
            <a:endParaRPr lang="en-IT" i="1" dirty="0"/>
          </a:p>
          <a:p>
            <a:pPr algn="ctr"/>
            <a:r>
              <a:rPr lang="en-GB" sz="1200" i="1" dirty="0"/>
              <a:t>In </a:t>
            </a:r>
            <a:r>
              <a:rPr lang="en-GB" sz="1200" i="1" dirty="0" err="1"/>
              <a:t>collaborazione</a:t>
            </a:r>
            <a:r>
              <a:rPr lang="en-GB" sz="1200" i="1" dirty="0"/>
              <a:t> con</a:t>
            </a:r>
            <a:r>
              <a:rPr lang="en-IT" sz="1200" i="1" dirty="0"/>
              <a:t> :</a:t>
            </a:r>
          </a:p>
          <a:p>
            <a:pPr algn="ctr"/>
            <a:r>
              <a:rPr lang="en-IT" sz="1400" i="1" dirty="0"/>
              <a:t>M.Bruno, M.Maggi, D.Menasce, A.Paoletti, L.Patrizii</a:t>
            </a:r>
          </a:p>
          <a:p>
            <a:pPr algn="ctr"/>
            <a:r>
              <a:rPr lang="en-IT" sz="1400" i="1" dirty="0"/>
              <a:t>M.Pallavicini (e.o.) etcetcte</a:t>
            </a:r>
          </a:p>
          <a:p>
            <a:pPr algn="ctr"/>
            <a:r>
              <a:rPr lang="en-IT" sz="1400" i="1" dirty="0"/>
              <a:t> (Gruppo di Lavoro dell’INFN sull’Open Science)</a:t>
            </a:r>
          </a:p>
          <a:p>
            <a:pPr algn="ctr"/>
            <a:endParaRPr lang="en-IT" sz="1400" i="1" dirty="0"/>
          </a:p>
          <a:p>
            <a:pPr algn="ctr"/>
            <a:endParaRPr lang="en-IT" sz="1200" i="1" dirty="0"/>
          </a:p>
          <a:p>
            <a:pPr algn="ctr"/>
            <a:r>
              <a:rPr lang="en-US" sz="1200" i="1" dirty="0"/>
              <a:t>Webinar per </a:t>
            </a:r>
            <a:r>
              <a:rPr lang="en-US" sz="1200" i="1" dirty="0" err="1"/>
              <a:t>Direttori</a:t>
            </a:r>
            <a:endParaRPr lang="en-IT" sz="1200" i="1" dirty="0"/>
          </a:p>
          <a:p>
            <a:pPr algn="ctr"/>
            <a:endParaRPr lang="en-IT" sz="1200" i="1" dirty="0"/>
          </a:p>
          <a:p>
            <a:pPr algn="ctr"/>
            <a:endParaRPr lang="en-IT" sz="1200" i="1" dirty="0"/>
          </a:p>
          <a:p>
            <a:pPr algn="ctr"/>
            <a:endParaRPr lang="en-IT" sz="1200" i="1" dirty="0"/>
          </a:p>
          <a:p>
            <a:pPr algn="ctr"/>
            <a:endParaRPr lang="en-IT" sz="1200" i="1" dirty="0"/>
          </a:p>
          <a:p>
            <a:pPr algn="ctr"/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Riunione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Direttori</a:t>
            </a:r>
            <a:endParaRPr lang="en-US" sz="12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20231205</a:t>
            </a:r>
            <a:endParaRPr lang="en-IT" sz="1200" i="1" dirty="0"/>
          </a:p>
        </p:txBody>
      </p:sp>
    </p:spTree>
    <p:extLst>
      <p:ext uri="{BB962C8B-B14F-4D97-AF65-F5344CB8AC3E}">
        <p14:creationId xmlns:p14="http://schemas.microsoft.com/office/powerpoint/2010/main" val="199601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315773" y="505100"/>
            <a:ext cx="46365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AA66"/>
              </a:buClr>
              <a:buSzPts val="3300"/>
              <a:buFont typeface="Exo"/>
              <a:buNone/>
            </a:pPr>
            <a:r>
              <a:rPr lang="en-US" sz="3300" b="1" i="0" u="none" strike="noStrike" cap="none">
                <a:solidFill>
                  <a:srgbClr val="2DAA66"/>
                </a:solidFill>
                <a:latin typeface="Exo"/>
                <a:ea typeface="Exo"/>
                <a:cs typeface="Exo"/>
                <a:sym typeface="Exo"/>
              </a:rPr>
              <a:t>L’Editoria Scientifica </a:t>
            </a:r>
            <a:endParaRPr/>
          </a:p>
        </p:txBody>
      </p:sp>
      <p:pic>
        <p:nvPicPr>
          <p:cNvPr id="133" name="Google Shape;133;p5" descr="journal costs.png"/>
          <p:cNvPicPr preferRelativeResize="0"/>
          <p:nvPr/>
        </p:nvPicPr>
        <p:blipFill rotWithShape="1">
          <a:blip r:embed="rId3">
            <a:alphaModFix/>
          </a:blip>
          <a:srcRect l="-1154" r="-1154"/>
          <a:stretch/>
        </p:blipFill>
        <p:spPr>
          <a:xfrm>
            <a:off x="3585200" y="2025125"/>
            <a:ext cx="4834125" cy="39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150407" y="1572077"/>
            <a:ext cx="4547700" cy="23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Modello economico tradizionale: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«Readers Pay»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68871" y="2699925"/>
            <a:ext cx="454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5289"/>
                </a:solidFill>
                <a:latin typeface="Arial"/>
                <a:ea typeface="Arial"/>
                <a:cs typeface="Arial"/>
                <a:sym typeface="Arial"/>
              </a:rPr>
              <a:t>La Crisi dei Periodici</a:t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24475" y="3320125"/>
            <a:ext cx="3825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costo degli abbonamenti cresce molto più rapidamente dell’inflazione</a:t>
            </a:r>
            <a:endParaRPr sz="1300"/>
          </a:p>
        </p:txBody>
      </p:sp>
      <p:sp>
        <p:nvSpPr>
          <p:cNvPr id="137" name="Google Shape;137;p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ftr" idx="11"/>
          </p:nvPr>
        </p:nvSpPr>
        <p:spPr>
          <a:xfrm rot="-5400000">
            <a:off x="7180512" y="3642358"/>
            <a:ext cx="3180081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6E7FC"/>
                </a:solidFill>
                <a:latin typeface="Calibri"/>
                <a:ea typeface="Calibri"/>
                <a:cs typeface="Calibri"/>
                <a:sym typeface="Calibri"/>
              </a:rPr>
              <a:t>20231205 Direttori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24475" y="0"/>
            <a:ext cx="85632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endParaRPr lang="en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/>
        </p:nvSpPr>
        <p:spPr>
          <a:xfrm>
            <a:off x="276171" y="603998"/>
            <a:ext cx="8791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AA66"/>
              </a:buClr>
              <a:buSzPts val="3300"/>
              <a:buFont typeface="Exo"/>
              <a:buNone/>
            </a:pPr>
            <a:r>
              <a:rPr lang="en-US" sz="3300" b="1" dirty="0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Mercato degli </a:t>
            </a:r>
            <a:r>
              <a:rPr lang="en-US" sz="3300" b="1" dirty="0" err="1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abbonamenti</a:t>
            </a:r>
            <a:r>
              <a:rPr lang="en-US" sz="3300" b="1" dirty="0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: un </a:t>
            </a:r>
            <a:r>
              <a:rPr lang="en-US" sz="3300" b="1" dirty="0" err="1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oligopolio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-26411" y="2038903"/>
            <a:ext cx="3797028" cy="329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7175" marR="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Insostituibilità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delle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riviste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ogni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articolo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 è un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micro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monopolio</a:t>
            </a:r>
            <a:endParaRPr lang="en-US" sz="2000" dirty="0">
              <a:solidFill>
                <a:schemeClr val="dk1"/>
              </a:solidFill>
              <a:highlight>
                <a:srgbClr val="FFFF00"/>
              </a:highlight>
              <a:latin typeface="Fira Sans Medium" panose="020B0604020202020204" charset="0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Wingdings" panose="05000000000000000000" pitchFamily="2" charset="2"/>
              </a:rPr>
              <a:t>   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mercato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rigido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endParaRPr sz="2000" dirty="0">
              <a:highlight>
                <a:srgbClr val="FFFF00"/>
              </a:highlight>
              <a:latin typeface="Fira Sans Medium" panose="020B0604020202020204" charset="0"/>
            </a:endParaRPr>
          </a:p>
          <a:p>
            <a:pPr marL="257175" marR="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endParaRPr lang="en-US" sz="2000" dirty="0">
              <a:solidFill>
                <a:schemeClr val="dk1"/>
              </a:solidFill>
              <a:latin typeface="Fira Sans Medium" panose="020B0604020202020204" charset="0"/>
              <a:ea typeface="Arial"/>
              <a:cs typeface="Arial"/>
              <a:sym typeface="Arial"/>
            </a:endParaRPr>
          </a:p>
          <a:p>
            <a:pPr marL="257175" indent="-257175">
              <a:lnSpc>
                <a:spcPct val="90000"/>
              </a:lnSpc>
              <a:buClr>
                <a:schemeClr val="dk1"/>
              </a:buClr>
              <a:buSzPts val="2100"/>
              <a:buFont typeface="Arial"/>
              <a:buChar char="-"/>
            </a:pP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</a:rPr>
              <a:t>Valutazione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</a:rPr>
              <a:t>della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</a:rPr>
              <a:t>ricerca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</a:rPr>
              <a:t> </a:t>
            </a:r>
          </a:p>
          <a:p>
            <a:pPr marL="714375" lvl="1" indent="-257175">
              <a:lnSpc>
                <a:spcPct val="90000"/>
              </a:lnSpc>
              <a:buClr>
                <a:schemeClr val="dk1"/>
              </a:buClr>
              <a:buSzPts val="2100"/>
              <a:buFont typeface="Arial"/>
              <a:buChar char="-"/>
            </a:pP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Impact Factor</a:t>
            </a:r>
          </a:p>
          <a:p>
            <a:pPr marL="714375" lvl="1" indent="-257175">
              <a:lnSpc>
                <a:spcPct val="90000"/>
              </a:lnSpc>
              <a:buClr>
                <a:schemeClr val="dk1"/>
              </a:buClr>
              <a:buSzPts val="2100"/>
              <a:buFont typeface="Arial"/>
              <a:buChar char="-"/>
            </a:pP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Preferenza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a </a:t>
            </a: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pubblicare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riviste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ad alto IF</a:t>
            </a:r>
            <a:endParaRPr sz="2000" dirty="0">
              <a:solidFill>
                <a:schemeClr val="dk1"/>
              </a:solidFill>
              <a:latin typeface="Fira Sans Medium" panose="020B0604020202020204" charset="0"/>
            </a:endParaRPr>
          </a:p>
          <a:p>
            <a:pPr marL="257175" marR="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endParaRPr lang="en-US" sz="2000" dirty="0">
              <a:solidFill>
                <a:schemeClr val="dk1"/>
              </a:solidFill>
              <a:latin typeface="Fira Sans Medium" panose="020B0604020202020204" charset="0"/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3096" y="1737235"/>
            <a:ext cx="5514575" cy="388402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/>
          <p:nvPr/>
        </p:nvSpPr>
        <p:spPr>
          <a:xfrm>
            <a:off x="3715573" y="5715168"/>
            <a:ext cx="3855386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Decrypting the Big Deal landscape Follow-up of the 2019 EUA Big Deals Survey Report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https://eua.eu/resources/publications/889:decrypting‐the‐big‐deal‐landscape.html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699EDA-63DA-7E4A-AD50-384142CEAB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20231205 Direttori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814C1-D086-0745-9570-B3FFD7178D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/>
        </p:nvSpPr>
        <p:spPr>
          <a:xfrm>
            <a:off x="166524" y="521908"/>
            <a:ext cx="6477274" cy="66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8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AA66"/>
              </a:buClr>
              <a:buSzPts val="3300"/>
              <a:buFont typeface="Exo"/>
              <a:buNone/>
            </a:pPr>
            <a:r>
              <a:rPr lang="en-US" sz="3300" b="1" dirty="0" err="1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Glossario</a:t>
            </a:r>
            <a:r>
              <a:rPr lang="en-US" sz="3300" b="1" dirty="0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 - Le vie </a:t>
            </a:r>
            <a:r>
              <a:rPr lang="en-US" sz="3300" b="1" dirty="0" err="1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dell’Accesso</a:t>
            </a:r>
            <a:r>
              <a:rPr lang="en-US" sz="3300" b="1" dirty="0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 </a:t>
            </a:r>
            <a:r>
              <a:rPr lang="en-US" sz="3300" b="1" dirty="0" err="1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Aperto</a:t>
            </a:r>
            <a:r>
              <a:rPr lang="en-US" sz="3300" b="1" dirty="0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 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3075499" y="4042264"/>
            <a:ext cx="5615679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Pubblicazione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OA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rivista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in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abbonamento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pagando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anche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un APC (</a:t>
            </a:r>
            <a:r>
              <a:rPr lang="en-US" sz="2100" i="1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double dipping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)</a:t>
            </a:r>
            <a:endParaRPr dirty="0">
              <a:latin typeface="Fira Sans Medium" panose="020B0604020202020204" charset="0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242017" y="1468738"/>
            <a:ext cx="2715900" cy="83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Roboto Slab" panose="020B0604020202020204" charset="0"/>
                <a:ea typeface="Roboto Slab" panose="020B0604020202020204" charset="0"/>
                <a:cs typeface="Arial"/>
                <a:sym typeface="Arial"/>
              </a:rPr>
              <a:t>Green Open Access 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28" name="Google Shape;228;p12"/>
          <p:cNvSpPr txBox="1"/>
          <p:nvPr/>
        </p:nvSpPr>
        <p:spPr>
          <a:xfrm>
            <a:off x="241999" y="2812172"/>
            <a:ext cx="2715900" cy="831000"/>
          </a:xfrm>
          <a:prstGeom prst="rect">
            <a:avLst/>
          </a:prstGeom>
          <a:solidFill>
            <a:srgbClr val="FFC01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Roboto Slab" panose="020B0604020202020204" charset="0"/>
                <a:ea typeface="Roboto Slab" panose="020B0604020202020204" charset="0"/>
                <a:cs typeface="Arial"/>
                <a:sym typeface="Arial"/>
              </a:rPr>
              <a:t>Gold Open Access 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2983033" y="1358132"/>
            <a:ext cx="5720157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Pubblicazione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rivista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in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abbonamento</a:t>
            </a:r>
            <a:endParaRPr dirty="0">
              <a:latin typeface="Fira Sans Medium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e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deposito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immediato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della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b="1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AAM*/</a:t>
            </a:r>
            <a:r>
              <a:rPr lang="en-US" sz="2100" b="1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postprint</a:t>
            </a:r>
            <a:r>
              <a:rPr lang="en-US" sz="2100" b="1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 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in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archivio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aperto</a:t>
            </a:r>
            <a:endParaRPr sz="1500" dirty="0">
              <a:solidFill>
                <a:schemeClr val="dk1"/>
              </a:solidFill>
              <a:latin typeface="Fira Sans Medium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3075488" y="2744700"/>
            <a:ext cx="54563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Pubblicazione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rivista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OA con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pagamento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di un </a:t>
            </a:r>
            <a:r>
              <a:rPr lang="en-US" sz="2100" b="1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Article Processing Cost (APC)</a:t>
            </a:r>
            <a:endParaRPr dirty="0">
              <a:latin typeface="Fira Sans Medium" panose="020B0604020202020204" charset="0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241981" y="4035248"/>
            <a:ext cx="2715900" cy="8309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Hybrid Open Access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32" name="Google Shape;232;p12"/>
          <p:cNvSpPr txBox="1"/>
          <p:nvPr/>
        </p:nvSpPr>
        <p:spPr>
          <a:xfrm>
            <a:off x="3129600" y="2339820"/>
            <a:ext cx="28848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*AAM= Author’s Accepted Manuscript</a:t>
            </a:r>
            <a:endParaRPr sz="1100" dirty="0">
              <a:solidFill>
                <a:schemeClr val="dk1"/>
              </a:solidFill>
              <a:latin typeface="Fira Sans Medium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1927835" y="3212866"/>
            <a:ext cx="7689900" cy="2106600"/>
          </a:xfrm>
          <a:prstGeom prst="mathMultiply">
            <a:avLst>
              <a:gd name="adj1" fmla="val 23520"/>
            </a:avLst>
          </a:prstGeom>
          <a:solidFill>
            <a:srgbClr val="FF0000">
              <a:alpha val="33725"/>
            </a:srgbClr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242025" y="5319475"/>
            <a:ext cx="2715900" cy="83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Roboto Slab" panose="020B0604020202020204" charset="0"/>
                <a:ea typeface="Roboto Slab" panose="020B0604020202020204" charset="0"/>
                <a:cs typeface="Arial"/>
                <a:sym typeface="Arial"/>
              </a:rPr>
              <a:t>Diamond Open Access 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3006725" y="5260375"/>
            <a:ext cx="54563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Pubblicazione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rivista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OA senza il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pagamento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di APC,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supporto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collettivo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o istituzionale</a:t>
            </a:r>
            <a:endParaRPr sz="1500" dirty="0">
              <a:solidFill>
                <a:schemeClr val="dk1"/>
              </a:solidFill>
              <a:latin typeface="Fira Sans Medium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D4AACB-6021-DE4F-94A8-CF1E942EA0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20231205 Direttori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3EB5FF-D42C-9A4B-B691-64C655C9D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Explosion 2 3">
            <a:extLst>
              <a:ext uri="{FF2B5EF4-FFF2-40B4-BE49-F238E27FC236}">
                <a16:creationId xmlns:a16="http://schemas.microsoft.com/office/drawing/2014/main" id="{A5296429-1516-4E85-DF29-6E7CCEBD9C37}"/>
              </a:ext>
            </a:extLst>
          </p:cNvPr>
          <p:cNvSpPr/>
          <p:nvPr/>
        </p:nvSpPr>
        <p:spPr>
          <a:xfrm>
            <a:off x="348344" y="812800"/>
            <a:ext cx="8732084" cy="2400057"/>
          </a:xfrm>
          <a:prstGeom prst="irregularSeal2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0293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951" t="29717" r="14008"/>
          <a:stretch/>
        </p:blipFill>
        <p:spPr>
          <a:xfrm>
            <a:off x="409962" y="1035235"/>
            <a:ext cx="5512526" cy="3188271"/>
          </a:xfrm>
          <a:prstGeom prst="rect">
            <a:avLst/>
          </a:prstGeom>
          <a:noFill/>
          <a:ln w="31750">
            <a:solidFill>
              <a:srgbClr val="2AB2FB"/>
            </a:solidFill>
          </a:ln>
        </p:spPr>
      </p:pic>
      <p:pic>
        <p:nvPicPr>
          <p:cNvPr id="246" name="Google Shape;246;p13"/>
          <p:cNvPicPr preferRelativeResize="0"/>
          <p:nvPr/>
        </p:nvPicPr>
        <p:blipFill rotWithShape="1">
          <a:blip r:embed="rId4">
            <a:alphaModFix/>
          </a:blip>
          <a:srcRect l="26353" t="10430" r="26207"/>
          <a:stretch/>
        </p:blipFill>
        <p:spPr>
          <a:xfrm>
            <a:off x="4956098" y="1960999"/>
            <a:ext cx="3640384" cy="4280869"/>
          </a:xfrm>
          <a:prstGeom prst="rect">
            <a:avLst/>
          </a:prstGeom>
          <a:noFill/>
          <a:ln w="34925">
            <a:solidFill>
              <a:srgbClr val="2AB2FB"/>
            </a:solidFill>
          </a:ln>
        </p:spPr>
      </p:pic>
      <p:sp>
        <p:nvSpPr>
          <p:cNvPr id="247" name="Google Shape;247;p13"/>
          <p:cNvSpPr txBox="1"/>
          <p:nvPr/>
        </p:nvSpPr>
        <p:spPr>
          <a:xfrm>
            <a:off x="352252" y="504869"/>
            <a:ext cx="56197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A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uthor’s </a:t>
            </a: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A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ccepted </a:t>
            </a: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M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anuscript / </a:t>
            </a:r>
            <a:r>
              <a:rPr lang="en-US" sz="2800" b="1" dirty="0" err="1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Postprint</a:t>
            </a:r>
            <a:endParaRPr sz="2800" b="1" dirty="0">
              <a:latin typeface="Roboto Slab" panose="020B0604020202020204" charset="0"/>
              <a:ea typeface="Roboto Slab" panose="020B0604020202020204" charset="0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5329646" y="1443053"/>
            <a:ext cx="4658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V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ersion </a:t>
            </a: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O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f </a:t>
            </a: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R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ecord</a:t>
            </a:r>
            <a:endParaRPr sz="28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61985" y="4332168"/>
            <a:ext cx="3337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Stesso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contenuto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scientifico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(testo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identico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)</a:t>
            </a:r>
            <a:endParaRPr dirty="0">
              <a:latin typeface="Fira Sans Medium" panose="020B0604020202020204" charset="0"/>
            </a:endParaRPr>
          </a:p>
        </p:txBody>
      </p:sp>
      <p:cxnSp>
        <p:nvCxnSpPr>
          <p:cNvPr id="250" name="Google Shape;250;p13"/>
          <p:cNvCxnSpPr>
            <a:cxnSpLocks/>
          </p:cNvCxnSpPr>
          <p:nvPr/>
        </p:nvCxnSpPr>
        <p:spPr>
          <a:xfrm flipV="1">
            <a:off x="2161603" y="2272937"/>
            <a:ext cx="450968" cy="2072356"/>
          </a:xfrm>
          <a:prstGeom prst="straightConnector1">
            <a:avLst/>
          </a:prstGeom>
          <a:noFill/>
          <a:ln w="47625" cap="flat" cmpd="sng">
            <a:solidFill>
              <a:srgbClr val="2AB2F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1" name="Google Shape;251;p13"/>
          <p:cNvCxnSpPr>
            <a:cxnSpLocks/>
          </p:cNvCxnSpPr>
          <p:nvPr/>
        </p:nvCxnSpPr>
        <p:spPr>
          <a:xfrm flipV="1">
            <a:off x="3166225" y="3112843"/>
            <a:ext cx="2101151" cy="1479383"/>
          </a:xfrm>
          <a:prstGeom prst="straightConnector1">
            <a:avLst/>
          </a:prstGeom>
          <a:noFill/>
          <a:ln w="47625" cap="flat" cmpd="sng">
            <a:solidFill>
              <a:srgbClr val="2AB2F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2" name="Google Shape;252;p13"/>
          <p:cNvCxnSpPr>
            <a:cxnSpLocks/>
          </p:cNvCxnSpPr>
          <p:nvPr/>
        </p:nvCxnSpPr>
        <p:spPr>
          <a:xfrm flipV="1">
            <a:off x="3394700" y="5664926"/>
            <a:ext cx="1929922" cy="261018"/>
          </a:xfrm>
          <a:prstGeom prst="straightConnector1">
            <a:avLst/>
          </a:prstGeom>
          <a:noFill/>
          <a:ln w="47625" cap="flat" cmpd="sng">
            <a:solidFill>
              <a:srgbClr val="2AB2F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3" name="Google Shape;253;p13"/>
          <p:cNvSpPr txBox="1"/>
          <p:nvPr/>
        </p:nvSpPr>
        <p:spPr>
          <a:xfrm>
            <a:off x="115700" y="5195291"/>
            <a:ext cx="3279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Solo la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VoR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: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contiene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certificazione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di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qualità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che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paghiamo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all’editore</a:t>
            </a:r>
            <a:endParaRPr dirty="0">
              <a:latin typeface="Fira Sans Medium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8FD834-E4E9-EC4B-823D-05FF056BF8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20231205 Direttori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D5C886-6876-6544-AD35-78838D35E8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9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9F4ADA-FDA8-5945-9641-E0C2AC0872C3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050" dirty="0"/>
          </a:p>
        </p:txBody>
      </p:sp>
      <p:pic>
        <p:nvPicPr>
          <p:cNvPr id="192" name="Google Shape;192;p10" descr="shutterstock-1528544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3669" y="2092566"/>
            <a:ext cx="3884681" cy="211198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 rot="16979921">
            <a:off x="-980361" y="3998287"/>
            <a:ext cx="2872461" cy="4650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buClr>
                <a:srgbClr val="3366FF"/>
              </a:buClr>
              <a:buSzPct val="100000"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circolo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vizioso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OGGI</a:t>
            </a:r>
            <a:endParaRPr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4" name="Google Shape;194;p10"/>
          <p:cNvGrpSpPr/>
          <p:nvPr/>
        </p:nvGrpSpPr>
        <p:grpSpPr>
          <a:xfrm>
            <a:off x="1094196" y="369870"/>
            <a:ext cx="7397393" cy="5528487"/>
            <a:chOff x="529584" y="-213606"/>
            <a:chExt cx="8427303" cy="7101186"/>
          </a:xfrm>
        </p:grpSpPr>
        <p:sp>
          <p:nvSpPr>
            <p:cNvPr id="195" name="Google Shape;195;p10"/>
            <p:cNvSpPr/>
            <p:nvPr/>
          </p:nvSpPr>
          <p:spPr>
            <a:xfrm>
              <a:off x="1312867" y="-213606"/>
              <a:ext cx="6942520" cy="69425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627" y="4964"/>
                  </a:moveTo>
                  <a:lnTo>
                    <a:pt x="72627" y="4964"/>
                  </a:lnTo>
                  <a:cubicBezTo>
                    <a:pt x="99179" y="11066"/>
                    <a:pt x="117581" y="35288"/>
                    <a:pt x="116361" y="62529"/>
                  </a:cubicBezTo>
                  <a:cubicBezTo>
                    <a:pt x="115141" y="89769"/>
                    <a:pt x="94647" y="112246"/>
                    <a:pt x="67656" y="115946"/>
                  </a:cubicBezTo>
                  <a:cubicBezTo>
                    <a:pt x="40665" y="119647"/>
                    <a:pt x="14887" y="103514"/>
                    <a:pt x="6394" y="77605"/>
                  </a:cubicBezTo>
                  <a:cubicBezTo>
                    <a:pt x="-2100" y="51696"/>
                    <a:pt x="9118" y="23414"/>
                    <a:pt x="33052" y="10389"/>
                  </a:cubicBezTo>
                  <a:lnTo>
                    <a:pt x="31661" y="7155"/>
                  </a:lnTo>
                  <a:lnTo>
                    <a:pt x="38989" y="11153"/>
                  </a:lnTo>
                  <a:lnTo>
                    <a:pt x="37055" y="19695"/>
                  </a:lnTo>
                  <a:lnTo>
                    <a:pt x="35665" y="16464"/>
                  </a:lnTo>
                  <a:lnTo>
                    <a:pt x="35665" y="16464"/>
                  </a:lnTo>
                  <a:cubicBezTo>
                    <a:pt x="14758" y="28218"/>
                    <a:pt x="5176" y="53249"/>
                    <a:pt x="12866" y="76015"/>
                  </a:cubicBezTo>
                  <a:cubicBezTo>
                    <a:pt x="20557" y="98782"/>
                    <a:pt x="43337" y="112816"/>
                    <a:pt x="67062" y="109405"/>
                  </a:cubicBezTo>
                  <a:cubicBezTo>
                    <a:pt x="90787" y="105994"/>
                    <a:pt x="108718" y="86107"/>
                    <a:pt x="109722" y="62090"/>
                  </a:cubicBezTo>
                  <a:cubicBezTo>
                    <a:pt x="110725" y="38073"/>
                    <a:pt x="94517" y="16751"/>
                    <a:pt x="71159" y="11361"/>
                  </a:cubicBezTo>
                  <a:close/>
                </a:path>
              </a:pathLst>
            </a:custGeom>
            <a:solidFill>
              <a:srgbClr val="CACD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3684105" y="-168136"/>
              <a:ext cx="2200043" cy="110002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7" name="Google Shape;197;p10"/>
            <p:cNvSpPr txBox="1"/>
            <p:nvPr/>
          </p:nvSpPr>
          <p:spPr>
            <a:xfrm>
              <a:off x="3737804" y="-114437"/>
              <a:ext cx="2092645" cy="992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VQR, ASN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basate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su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IF</a:t>
              </a:r>
              <a:r>
                <a:rPr lang="en-US" sz="1050" b="1" baseline="-2500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y,5</a:t>
              </a:r>
              <a:r>
                <a:rPr lang="en-US" sz="1050" baseline="-2500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e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C</a:t>
              </a:r>
              <a:r>
                <a:rPr lang="en-US" sz="1050" i="1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it</a:t>
              </a:r>
              <a:endParaRPr sz="1050" i="1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5862903" y="838045"/>
              <a:ext cx="2471770" cy="131702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9" name="Google Shape;199;p10"/>
            <p:cNvSpPr txBox="1"/>
            <p:nvPr/>
          </p:nvSpPr>
          <p:spPr>
            <a:xfrm>
              <a:off x="5927195" y="902337"/>
              <a:ext cx="2343186" cy="1188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Autore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pubblica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su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oligopoli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con alto IF</a:t>
              </a:r>
              <a:endParaRPr sz="1050" dirty="0">
                <a:latin typeface="Fira Sans Medium" panose="020B0604020202020204" charset="0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6425518" y="3257653"/>
              <a:ext cx="2531369" cy="143171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1" name="Google Shape;201;p10"/>
            <p:cNvSpPr txBox="1"/>
            <p:nvPr/>
          </p:nvSpPr>
          <p:spPr>
            <a:xfrm>
              <a:off x="6425518" y="3355247"/>
              <a:ext cx="2391589" cy="1291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Peer review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svolta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da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scienziati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non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retribuiti</a:t>
              </a:r>
              <a:endParaRPr sz="105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5091787" y="5119247"/>
              <a:ext cx="2276348" cy="16204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3" name="Google Shape;203;p10"/>
            <p:cNvSpPr txBox="1"/>
            <p:nvPr/>
          </p:nvSpPr>
          <p:spPr>
            <a:xfrm>
              <a:off x="5091787" y="5206194"/>
              <a:ext cx="2189399" cy="1522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6" tIns="80006" rIns="80006" bIns="80006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800"/>
              </a:pP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Minimi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costi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di editing (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fanno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tutto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gli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autori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)</a:t>
              </a:r>
              <a:endParaRPr sz="900" dirty="0">
                <a:latin typeface="Fira Sans Medium" panose="020B0604020202020204" charset="0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2161135" y="5132045"/>
              <a:ext cx="2676902" cy="17555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5" name="Google Shape;205;p10"/>
            <p:cNvSpPr txBox="1"/>
            <p:nvPr/>
          </p:nvSpPr>
          <p:spPr>
            <a:xfrm>
              <a:off x="2246833" y="5217743"/>
              <a:ext cx="2505506" cy="1584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850" tIns="62850" rIns="62850" bIns="628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200"/>
              </a:pP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ANVUR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utilizza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solo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riviste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in database  a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pagamento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WOS e SCOPUS. Non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esiste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una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rete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nazionale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di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archivi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della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ricerca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.</a:t>
              </a:r>
              <a:endParaRPr sz="1050" dirty="0">
                <a:latin typeface="Fira Sans Medium" panose="020B0604020202020204" charset="0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529584" y="3163547"/>
              <a:ext cx="2736413" cy="167535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7" name="Google Shape;207;p10"/>
            <p:cNvSpPr txBox="1"/>
            <p:nvPr/>
          </p:nvSpPr>
          <p:spPr>
            <a:xfrm>
              <a:off x="611368" y="3245331"/>
              <a:ext cx="2572845" cy="1511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impossibile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che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una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nuova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rivista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aumenti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il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suo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IF prima di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alcuni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anni</a:t>
              </a:r>
              <a:endParaRPr sz="105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973419" y="586104"/>
              <a:ext cx="2636510" cy="185172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9" name="Google Shape;209;p10"/>
            <p:cNvSpPr txBox="1"/>
            <p:nvPr/>
          </p:nvSpPr>
          <p:spPr>
            <a:xfrm>
              <a:off x="1052959" y="824901"/>
              <a:ext cx="2477430" cy="1470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Legge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sul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diritto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d’autore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non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permette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diffusione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libera della </a:t>
              </a:r>
              <a:r>
                <a:rPr lang="en-US" sz="1050" dirty="0" err="1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versione</a:t>
              </a:r>
              <a:r>
                <a:rPr lang="en-US" sz="1050" dirty="0">
                  <a:solidFill>
                    <a:schemeClr val="dk1"/>
                  </a:solidFill>
                  <a:latin typeface="Fira Sans Medium" panose="020B0604020202020204" charset="0"/>
                  <a:ea typeface="Calibri"/>
                  <a:cs typeface="Calibri"/>
                  <a:sym typeface="Calibri"/>
                </a:rPr>
                <a:t> post-peer review (AAM)</a:t>
              </a:r>
              <a:endParaRPr sz="1200" dirty="0">
                <a:latin typeface="Fira Sans Medium" panose="020B060402020202020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C0B307A-8D6E-2E43-8856-131C94D46F8E}"/>
              </a:ext>
            </a:extLst>
          </p:cNvPr>
          <p:cNvSpPr txBox="1"/>
          <p:nvPr/>
        </p:nvSpPr>
        <p:spPr>
          <a:xfrm>
            <a:off x="679694" y="5162420"/>
            <a:ext cx="243840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675" i="1" dirty="0">
                <a:solidFill>
                  <a:srgbClr val="FFFF00"/>
                </a:solidFill>
                <a:latin typeface="Fira Sans Medium" panose="020B0604020202020204" charset="0"/>
              </a:rPr>
              <a:t>Abilitazione Scientifica Nazionale</a:t>
            </a:r>
          </a:p>
          <a:p>
            <a:r>
              <a:rPr lang="en-IT" sz="675" i="1" dirty="0">
                <a:solidFill>
                  <a:srgbClr val="FFFF00"/>
                </a:solidFill>
                <a:latin typeface="Fira Sans Medium" panose="020B0604020202020204" charset="0"/>
              </a:rPr>
              <a:t>Valutazione della Qualità della Ricerca</a:t>
            </a:r>
          </a:p>
          <a:p>
            <a:r>
              <a:rPr lang="en-IT" sz="675" i="1" dirty="0">
                <a:solidFill>
                  <a:srgbClr val="FFFF00"/>
                </a:solidFill>
                <a:latin typeface="Fira Sans Medium" panose="020B0604020202020204" charset="0"/>
              </a:rPr>
              <a:t>Impact Factor</a:t>
            </a:r>
          </a:p>
          <a:p>
            <a:r>
              <a:rPr lang="en-IT" sz="675" i="1" dirty="0">
                <a:solidFill>
                  <a:srgbClr val="FFFF00"/>
                </a:solidFill>
                <a:latin typeface="Fira Sans Medium" panose="020B0604020202020204" charset="0"/>
              </a:rPr>
              <a:t>Web Of Science database (Clarivate)</a:t>
            </a:r>
          </a:p>
          <a:p>
            <a:r>
              <a:rPr lang="en-IT" sz="675" i="1" dirty="0">
                <a:solidFill>
                  <a:srgbClr val="FFFF00"/>
                </a:solidFill>
                <a:latin typeface="Fira Sans Medium" panose="020B0604020202020204" charset="0"/>
              </a:rPr>
              <a:t>SCOPUS database (Elsevier)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937A8-85DC-0641-8964-1A3E80068C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20231205 Direttori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7C4F8-A3C8-514F-91A8-AD2D6C7436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US" smtClean="0"/>
              <a:pPr algn="ctr"/>
              <a:t>9</a:t>
            </a:fld>
            <a:endParaRPr lang="en-US"/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B8C3F16B-FCBC-6D49-8423-C9194DAEB654}"/>
              </a:ext>
            </a:extLst>
          </p:cNvPr>
          <p:cNvSpPr/>
          <p:nvPr/>
        </p:nvSpPr>
        <p:spPr>
          <a:xfrm>
            <a:off x="92882" y="1042185"/>
            <a:ext cx="1404291" cy="14509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O</a:t>
            </a:r>
            <a:r>
              <a:rPr lang="en-IT" sz="1050" dirty="0"/>
              <a:t>pendata / FAIR/ etc</a:t>
            </a:r>
          </a:p>
        </p:txBody>
      </p:sp>
    </p:spTree>
    <p:extLst>
      <p:ext uri="{BB962C8B-B14F-4D97-AF65-F5344CB8AC3E}">
        <p14:creationId xmlns:p14="http://schemas.microsoft.com/office/powerpoint/2010/main" val="43014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3.xml><?xml version="1.0" encoding="utf-8"?>
<a:theme xmlns:a="http://schemas.openxmlformats.org/drawingml/2006/main" name="1_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4.xml><?xml version="1.0" encoding="utf-8"?>
<a:theme xmlns:a="http://schemas.openxmlformats.org/drawingml/2006/main" name="2_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5.xml><?xml version="1.0" encoding="utf-8"?>
<a:theme xmlns:a="http://schemas.openxmlformats.org/drawingml/2006/main" name="3_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24386</TotalTime>
  <Words>1816</Words>
  <Application>Microsoft Macintosh PowerPoint</Application>
  <PresentationFormat>On-screen Show (4:3)</PresentationFormat>
  <Paragraphs>250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ArialMT</vt:lpstr>
      <vt:lpstr>Exo</vt:lpstr>
      <vt:lpstr>HelveticaNeueLT Std Lt</vt:lpstr>
      <vt:lpstr>HelveticaNeueLT Std Med Cn</vt:lpstr>
      <vt:lpstr>TimesNewRomanPSMT</vt:lpstr>
      <vt:lpstr>Arial</vt:lpstr>
      <vt:lpstr>Avenir</vt:lpstr>
      <vt:lpstr>Avenir Medium</vt:lpstr>
      <vt:lpstr>Calibri</vt:lpstr>
      <vt:lpstr>Cambria</vt:lpstr>
      <vt:lpstr>Courier New</vt:lpstr>
      <vt:lpstr>Fira Sans Medium</vt:lpstr>
      <vt:lpstr>Helvetica</vt:lpstr>
      <vt:lpstr>Roboto Slab</vt:lpstr>
      <vt:lpstr>Source Sans Pro</vt:lpstr>
      <vt:lpstr>Adjacency</vt:lpstr>
      <vt:lpstr>cOAlition S Content Slides 1</vt:lpstr>
      <vt:lpstr>1_cOAlition S Content Slides 1</vt:lpstr>
      <vt:lpstr>2_cOAlition S Content Slides 1</vt:lpstr>
      <vt:lpstr>3_cOAlition S Content Slides 1</vt:lpstr>
      <vt:lpstr>Per oggi </vt:lpstr>
      <vt:lpstr>PowerPoint Presentation</vt:lpstr>
      <vt:lpstr>Direttori (30min)</vt:lpstr>
      <vt:lpstr>Introduzione al Disciplinare  Accesso Prodotti della Ricerca n. CD-16717  del 23 giugno 2023</vt:lpstr>
      <vt:lpstr>PowerPoint Presentation</vt:lpstr>
      <vt:lpstr>PowerPoint Presentation</vt:lpstr>
      <vt:lpstr>PowerPoint Presentation</vt:lpstr>
      <vt:lpstr>PowerPoint Presentation</vt:lpstr>
      <vt:lpstr>Il circolo vizioso, OGGI</vt:lpstr>
      <vt:lpstr>Il modello paga-per-pubblicare (gold OA) nasce in reazione al modello degli abbonamenti  In teoria esso è un mercato meno rigido</vt:lpstr>
      <vt:lpstr>Infn e Open Access e Open Science</vt:lpstr>
      <vt:lpstr>PowerPoint Presentation</vt:lpstr>
      <vt:lpstr>Strumenti per l’OS</vt:lpstr>
      <vt:lpstr>openaccessrepository.it (OAR) Try it, free DOI when depositing your content Curated by Frascati Lab library, maintained by INFN Catania</vt:lpstr>
      <vt:lpstr>Disciplinare: Ipotesi progettuali (I)</vt:lpstr>
      <vt:lpstr>Disciplinare: Ipotesi progettuali (II)</vt:lpstr>
      <vt:lpstr>Disciplinare: Ipotesi progettuali (III)</vt:lpstr>
      <vt:lpstr>Archivio: Ipotesi progettuali (I)</vt:lpstr>
      <vt:lpstr>PowerPoint Presentation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INFN Ist. Nazionale di Fisica Nucleare</dc:creator>
  <cp:lastModifiedBy>Microsoft Office User</cp:lastModifiedBy>
  <cp:revision>825</cp:revision>
  <cp:lastPrinted>2019-03-04T07:43:03Z</cp:lastPrinted>
  <dcterms:created xsi:type="dcterms:W3CDTF">2018-09-29T15:32:17Z</dcterms:created>
  <dcterms:modified xsi:type="dcterms:W3CDTF">2023-11-20T08:58:37Z</dcterms:modified>
</cp:coreProperties>
</file>