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144" r:id="rId2"/>
    <p:sldId id="2255" r:id="rId3"/>
    <p:sldId id="2208" r:id="rId4"/>
    <p:sldId id="2242" r:id="rId5"/>
    <p:sldId id="2241" r:id="rId6"/>
    <p:sldId id="2230" r:id="rId7"/>
    <p:sldId id="2147" r:id="rId8"/>
    <p:sldId id="2214" r:id="rId9"/>
    <p:sldId id="2167" r:id="rId10"/>
    <p:sldId id="2243" r:id="rId11"/>
    <p:sldId id="2245" r:id="rId12"/>
    <p:sldId id="2247" r:id="rId13"/>
    <p:sldId id="2212" r:id="rId14"/>
    <p:sldId id="2231" r:id="rId15"/>
    <p:sldId id="2240" r:id="rId16"/>
    <p:sldId id="2254" r:id="rId17"/>
    <p:sldId id="2224" r:id="rId18"/>
    <p:sldId id="2248" r:id="rId19"/>
    <p:sldId id="2207" r:id="rId20"/>
    <p:sldId id="2209" r:id="rId21"/>
    <p:sldId id="2253" r:id="rId22"/>
    <p:sldId id="2100" r:id="rId23"/>
    <p:sldId id="2190" r:id="rId24"/>
    <p:sldId id="2246" r:id="rId25"/>
    <p:sldId id="2249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96"/>
    <p:restoredTop sz="86383"/>
  </p:normalViewPr>
  <p:slideViewPr>
    <p:cSldViewPr snapToGrid="0" snapToObjects="1">
      <p:cViewPr varScale="1">
        <p:scale>
          <a:sx n="125" d="100"/>
          <a:sy n="125" d="100"/>
        </p:scale>
        <p:origin x="520" y="296"/>
      </p:cViewPr>
      <p:guideLst/>
    </p:cSldViewPr>
  </p:slideViewPr>
  <p:outlineViewPr>
    <p:cViewPr>
      <p:scale>
        <a:sx n="33" d="100"/>
        <a:sy n="33" d="100"/>
      </p:scale>
      <p:origin x="0" y="-117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1001-A6D6-B640-8D0A-E4FDDA041941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CF20C-5A4B-4C4E-95EE-30C619BAF3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040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CF20C-5A4B-4C4E-95EE-30C619BAF34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503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DCF20C-5A4B-4C4E-95EE-30C619BAF34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44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E863D46-1262-CE48-ADE6-5A6DE5086C97}"/>
              </a:ext>
            </a:extLst>
          </p:cNvPr>
          <p:cNvSpPr/>
          <p:nvPr userDrawn="1"/>
        </p:nvSpPr>
        <p:spPr>
          <a:xfrm>
            <a:off x="0" y="6096000"/>
            <a:ext cx="12192000" cy="76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04CF6-19D1-6348-95D4-D36105005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70000"/>
            <a:ext cx="9245600" cy="224790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8A443-B88F-8A4E-B61E-2CD7BE40B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857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EBB26-D2AB-A14B-B360-B5E458030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8E95A81F-9553-EC4D-8BCF-5B39CE599166}" type="datetime1">
              <a:rPr lang="en-US" smtClean="0"/>
              <a:t>12/20/23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B5AA-0323-8D4A-B778-13D7C8B0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39991-8773-5646-8AE9-1DAB9461D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25100" y="6356350"/>
            <a:ext cx="1028700" cy="365125"/>
          </a:xfrm>
          <a:solidFill>
            <a:srgbClr val="0070C0"/>
          </a:solidFill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67112-BA5A-974C-B280-BB99704CD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74401" y="173989"/>
            <a:ext cx="934720" cy="118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09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AA49-B742-644B-8F3C-E923489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DF343-8CF7-564F-8A7D-748F422FC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73AB3-C333-624B-AF71-3F1C5150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E7437-8FEE-8B44-8211-6C8A11C3EFBA}" type="datetime1">
              <a:rPr lang="en-US" smtClean="0"/>
              <a:t>12/20/23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A39E5-86B4-2D4C-9A55-1BA11DE43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AF2EE-DEED-6E4D-BFCD-DDBADAE8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9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BDEF1-010C-AF46-86E6-77F2052CF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CA226-EB01-014E-9526-64C553D3A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6E393-4ACD-1149-BB03-9CC412DE7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8B69-FF59-C846-8AE9-BD3A70836FD7}" type="datetime1">
              <a:rPr lang="en-US" smtClean="0"/>
              <a:t>12/20/23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681A8-E1C0-D042-8D01-01C916D76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67FC-9AE2-2B4A-BE5E-CDFB96A3A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05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D1E453-897F-F540-9D4D-6F424949F5FE}"/>
              </a:ext>
            </a:extLst>
          </p:cNvPr>
          <p:cNvSpPr/>
          <p:nvPr userDrawn="1"/>
        </p:nvSpPr>
        <p:spPr>
          <a:xfrm>
            <a:off x="11376026" y="0"/>
            <a:ext cx="815974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2FAD2-3C7C-D54C-B600-D0BFF901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85090"/>
            <a:ext cx="10913746" cy="967396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805AC-8DC9-C144-A837-CAFB04B6F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93812"/>
            <a:ext cx="6832600" cy="5437187"/>
          </a:xfrm>
        </p:spPr>
        <p:txBody>
          <a:bodyPr/>
          <a:lstStyle>
            <a:lvl1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F6E28-4326-E545-812F-A235B162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204564" y="1522399"/>
            <a:ext cx="1304951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B0A018D-E5DE-4B4B-BB15-3B50B4C3703D}" type="datetime1">
              <a:rPr lang="en-US" smtClean="0"/>
              <a:t>12/20/23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1D6D0-2C58-9644-B97E-F8E22F04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10129442" y="4148534"/>
            <a:ext cx="3455194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 dirty="0"/>
              <a:t>M. Bruschi - INFN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 dirty="0"/>
              <a:t>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4A07-CA2A-0947-AF12-49E949F56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526" y="6189663"/>
            <a:ext cx="685800" cy="365125"/>
          </a:xfrm>
          <a:solidFill>
            <a:srgbClr val="0070C0"/>
          </a:solidFill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937FEE4-6955-6144-97DB-3F8891831B30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8651C-ABAB-C641-A510-F0F929ABB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6415" y="173990"/>
            <a:ext cx="472705" cy="6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9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2344-91AB-5240-A4AF-C33628917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EAB27-2A5A-FA44-B02C-99EC18A8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EB21B-AB08-7A44-AF03-F5E7F49B4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EB13F-0EFE-1041-A6AE-649F1F9A10C5}" type="datetime1">
              <a:rPr lang="en-US" smtClean="0"/>
              <a:t>12/20/23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FF4A2-8BDF-EC47-81E5-5957A7A7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F2443-8894-454E-80FC-EF327829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5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8054-F992-2B48-B187-774CB8AA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1231C-D990-1C48-81F5-2ADA70AC6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142B7-82AD-0D49-8A5E-087B30377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B063A1-9A97-204B-B077-FA2D09F4F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E6935-39ED-A24D-AE66-C1AB35C428E5}" type="datetime1">
              <a:rPr lang="en-US" smtClean="0"/>
              <a:t>12/20/23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B5703-5B6C-4443-A7B0-6BFE4C25C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6F8C2-3B94-DE4D-AD09-49882D1A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20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AFE-AFAC-554A-B487-8DD0DAC1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283D-59B1-BC4C-8030-E249111CD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6BBC-317D-D042-8150-F73B69616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A89BC-BFC2-914B-9F71-7227559B7A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0866D6-3D5A-A24D-8A26-B182B4E2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066A2F-4425-4C42-86BA-F8E2FB75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5B71E-23F6-EE4A-8FE3-7C0EF60CBA37}" type="datetime1">
              <a:rPr lang="en-US" smtClean="0"/>
              <a:t>12/20/23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C3257-A485-7B4B-8E40-246389B68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5947B-5DF7-3A45-85F8-B9826A7C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8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AEEB-122C-5B4B-94A8-993E41EA4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0282C-E961-854D-BE75-B8430366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703E9-F8F8-674A-85C7-DD03881A4C55}" type="datetime1">
              <a:rPr lang="en-US" smtClean="0"/>
              <a:t>12/20/23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3F15-F08D-B043-89FC-3D170DC4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E8B2A-994A-E640-8AB1-F80A4122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ED35C-F4CD-B342-97DE-DD430B41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AD375-9614-AB43-86F7-9310F6F8DDBA}" type="datetime1">
              <a:rPr lang="en-US" smtClean="0"/>
              <a:t>12/20/23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600930-23FF-C347-9DEC-23AA1ADC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650E1-AC7B-7C45-83A8-D359CE53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4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10A47-FF22-604A-9ACE-76581CF0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741E4-9ADB-B745-A045-09F865DE0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38EFE9-DF2B-634F-987D-5E02E2159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B2215-0123-9046-824C-FC7AB769D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54897-ABCB-D144-B716-F9DD88DCE13D}" type="datetime1">
              <a:rPr lang="en-US" smtClean="0"/>
              <a:t>12/20/23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3B4260-EE1E-FB43-B074-A0EAD9FD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5D4A-C0B8-8349-B68A-74CEB6347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7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968E7-6844-EA43-B9A8-D56F3CCEC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63BE9-B54A-7B44-9AC9-A10107590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0ABB3-31EB-944A-B8B6-8035F72D8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1B12F-2EA2-2B42-AC54-F18B9567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8A7B4-777D-7146-80BC-590E4E4CAE79}" type="datetime1">
              <a:rPr lang="en-US" smtClean="0"/>
              <a:t>12/20/23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CDAB24-FC11-BA41-93BC-B3A2A77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Bruschi - INFN Bologna (Italy)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BCB94-A1BD-714F-885F-3C3E5BB29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0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FF536-BCAA-8A46-9D82-A1937BC7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3B5C3-0E8D-B448-9F84-D26129BC1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55106-1DF1-464D-9B7B-5E981FE31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2A86F-8EAA-7C40-BB2C-EA331778DB9A}" type="datetime1">
              <a:rPr lang="en-US" smtClean="0"/>
              <a:t>12/20/23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1FDFA-1AB3-DB4E-8F48-11065990FF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M. Bruschi - INFN Bologna (Italy)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0D3B0-4EA0-5F48-93DA-FF8493E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7FEE4-6955-6144-97DB-3F8891831B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package" Target="../embeddings/Microsoft_Excel_Worksheet1.xls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867853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7010348-4DB0-5B93-8D22-28D7E2BE0EC2}"/>
              </a:ext>
            </a:extLst>
          </p:cNvPr>
          <p:cNvGrpSpPr/>
          <p:nvPr/>
        </p:nvGrpSpPr>
        <p:grpSpPr>
          <a:xfrm>
            <a:off x="2399029" y="2430528"/>
            <a:ext cx="7556500" cy="3050565"/>
            <a:chOff x="2439669" y="2778759"/>
            <a:chExt cx="7556500" cy="3050565"/>
          </a:xfrm>
        </p:grpSpPr>
        <p:pic>
          <p:nvPicPr>
            <p:cNvPr id="5" name="Picture 4" descr="A close up of a book cover&#10;&#10;Description automatically generated">
              <a:extLst>
                <a:ext uri="{FF2B5EF4-FFF2-40B4-BE49-F238E27FC236}">
                  <a16:creationId xmlns:a16="http://schemas.microsoft.com/office/drawing/2014/main" id="{3797CD60-0510-BA36-FA90-CEAA82FE8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9669" y="2778759"/>
              <a:ext cx="7556500" cy="1524000"/>
            </a:xfrm>
            <a:prstGeom prst="rect">
              <a:avLst/>
            </a:prstGeom>
          </p:spPr>
        </p:pic>
        <p:pic>
          <p:nvPicPr>
            <p:cNvPr id="7" name="Picture 6" descr="A tall tower in a city&#10;&#10;Description automatically generated">
              <a:extLst>
                <a:ext uri="{FF2B5EF4-FFF2-40B4-BE49-F238E27FC236}">
                  <a16:creationId xmlns:a16="http://schemas.microsoft.com/office/drawing/2014/main" id="{0B7F1203-4898-FFDD-ACBA-C6D535A9E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9669" y="4302759"/>
              <a:ext cx="7556499" cy="152656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C9EC2E7-E542-C647-9E4F-12844ABDA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245" y="1116320"/>
            <a:ext cx="11346024" cy="1148541"/>
          </a:xfrm>
        </p:spPr>
        <p:txBody>
          <a:bodyPr>
            <a:normAutofit/>
          </a:bodyPr>
          <a:lstStyle/>
          <a:p>
            <a:r>
              <a:rPr lang="en-GB" dirty="0"/>
              <a:t>The ATLAS BMA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D5EE5-E9E7-144E-BCEC-20145A58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3947" y="6351691"/>
            <a:ext cx="1028700" cy="365125"/>
          </a:xfrm>
        </p:spPr>
        <p:txBody>
          <a:bodyPr/>
          <a:lstStyle/>
          <a:p>
            <a:fld id="{DE2190E5-E49B-DD4B-A590-7F329B98AF86}" type="slidenum">
              <a:rPr lang="en-GB" smtClean="0"/>
              <a:t>1</a:t>
            </a:fld>
            <a:endParaRPr lang="en-GB"/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BCB1873E-DC3B-2043-AECE-548BF0374DA5}"/>
              </a:ext>
            </a:extLst>
          </p:cNvPr>
          <p:cNvSpPr txBox="1">
            <a:spLocks/>
          </p:cNvSpPr>
          <p:nvPr/>
        </p:nvSpPr>
        <p:spPr>
          <a:xfrm>
            <a:off x="1146739" y="5595962"/>
            <a:ext cx="1028459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M. </a:t>
            </a:r>
            <a:r>
              <a:rPr lang="en-GB" dirty="0" err="1"/>
              <a:t>Bruschi</a:t>
            </a:r>
            <a:r>
              <a:rPr lang="en-GB" dirty="0"/>
              <a:t> </a:t>
            </a:r>
          </a:p>
          <a:p>
            <a:r>
              <a:rPr lang="en-GB" dirty="0" err="1">
                <a:solidFill>
                  <a:schemeClr val="bg1"/>
                </a:solidFill>
              </a:rPr>
              <a:t>Assemblea</a:t>
            </a:r>
            <a:r>
              <a:rPr lang="en-GB" dirty="0">
                <a:solidFill>
                  <a:schemeClr val="bg1"/>
                </a:solidFill>
              </a:rPr>
              <a:t> di </a:t>
            </a:r>
            <a:r>
              <a:rPr lang="en-GB" dirty="0" err="1">
                <a:solidFill>
                  <a:schemeClr val="bg1"/>
                </a:solidFill>
              </a:rPr>
              <a:t>Sezione</a:t>
            </a:r>
            <a:r>
              <a:rPr lang="en-GB" dirty="0">
                <a:solidFill>
                  <a:schemeClr val="bg1"/>
                </a:solidFill>
              </a:rPr>
              <a:t> - December 22</a:t>
            </a:r>
            <a:r>
              <a:rPr lang="en-GB" baseline="30000" dirty="0">
                <a:solidFill>
                  <a:schemeClr val="bg1"/>
                </a:solidFill>
              </a:rPr>
              <a:t>nd</a:t>
            </a:r>
            <a:r>
              <a:rPr lang="en-GB" dirty="0">
                <a:solidFill>
                  <a:schemeClr val="bg1"/>
                </a:solidFill>
              </a:rPr>
              <a:t>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B5FCE-83B6-8F5B-39BD-97A5F6C0B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" y="252720"/>
            <a:ext cx="41910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40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7179-8727-A070-894E-8AE3A49F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BMA: signal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C6AE4-6944-0B92-C854-65753BB1A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958325"/>
            <a:ext cx="10706463" cy="301721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Signal processing of LGAD signals different from HGTD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2022</a:t>
            </a:r>
          </a:p>
          <a:p>
            <a:pPr lvl="1"/>
            <a:r>
              <a:rPr lang="en-GB" dirty="0">
                <a:solidFill>
                  <a:srgbClr val="7030A0"/>
                </a:solidFill>
              </a:rPr>
              <a:t>CTP</a:t>
            </a:r>
            <a:r>
              <a:rPr lang="en-GB" dirty="0"/>
              <a:t>: standard NIM trigger with threshold at 10 mV</a:t>
            </a:r>
          </a:p>
          <a:p>
            <a:r>
              <a:rPr lang="en-GB" dirty="0"/>
              <a:t>2023</a:t>
            </a:r>
          </a:p>
          <a:p>
            <a:pPr lvl="1"/>
            <a:r>
              <a:rPr lang="en-GB" dirty="0"/>
              <a:t>using BMA LUCROD integrated in the OLC</a:t>
            </a:r>
          </a:p>
          <a:p>
            <a:pPr lvl="2"/>
            <a:r>
              <a:rPr lang="en-GB" dirty="0">
                <a:solidFill>
                  <a:srgbClr val="0070C0"/>
                </a:solidFill>
              </a:rPr>
              <a:t>DAQ</a:t>
            </a:r>
            <a:r>
              <a:rPr lang="en-GB" dirty="0"/>
              <a:t>: with a lower threshold at 7.3 mV</a:t>
            </a:r>
          </a:p>
          <a:p>
            <a:pPr lvl="2"/>
            <a:r>
              <a:rPr lang="en-GB" dirty="0">
                <a:solidFill>
                  <a:srgbClr val="FFC000"/>
                </a:solidFill>
              </a:rPr>
              <a:t>DAQ (gain-corrected)</a:t>
            </a:r>
            <a:r>
              <a:rPr lang="en-GB" dirty="0"/>
              <a:t>: same as DAQ but increasing the LUCROD amplification to compensate for detector gain losses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D3FA5-121E-855F-69E4-F5312E02B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6BA77-24A8-68D4-421F-CD1F4565E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1705"/>
            <a:ext cx="7772400" cy="2633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D5D4EC-9471-CA7F-8929-820C228809DE}"/>
              </a:ext>
            </a:extLst>
          </p:cNvPr>
          <p:cNvSpPr txBox="1"/>
          <p:nvPr/>
        </p:nvSpPr>
        <p:spPr>
          <a:xfrm>
            <a:off x="7442923" y="4300958"/>
            <a:ext cx="38651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S/N ~ 24!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Very low acceptance: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-25000" dirty="0"/>
              <a:t>vis</a:t>
            </a:r>
            <a:r>
              <a:rPr lang="en-GB" dirty="0"/>
              <a:t>~80 </a:t>
            </a:r>
            <a:r>
              <a:rPr lang="en-GB" dirty="0" err="1">
                <a:latin typeface="Symbol" pitchFamily="2" charset="2"/>
              </a:rPr>
              <a:t>m</a:t>
            </a:r>
            <a:r>
              <a:rPr lang="en-GB" dirty="0" err="1"/>
              <a:t>barn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BMA pulse amplitude spectra can be considered as </a:t>
            </a:r>
            <a:r>
              <a:rPr lang="en-GB" b="1" dirty="0"/>
              <a:t>SINGLE MIP </a:t>
            </a:r>
            <a:r>
              <a:rPr lang="en-GB" dirty="0"/>
              <a:t>spectra (~ independent from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 value)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Calibration technique is very promising: under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6DF06-AAE6-5BA1-E9BA-72BA62EF3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1306" y="632908"/>
            <a:ext cx="3131840" cy="2501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826EA9-41AE-5280-A190-C659ADE9FA10}"/>
              </a:ext>
            </a:extLst>
          </p:cNvPr>
          <p:cNvSpPr txBox="1"/>
          <p:nvPr/>
        </p:nvSpPr>
        <p:spPr>
          <a:xfrm>
            <a:off x="9627226" y="726542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LUCROD</a:t>
            </a:r>
          </a:p>
        </p:txBody>
      </p:sp>
    </p:spTree>
    <p:extLst>
      <p:ext uri="{BB962C8B-B14F-4D97-AF65-F5344CB8AC3E}">
        <p14:creationId xmlns:p14="http://schemas.microsoft.com/office/powerpoint/2010/main" val="287888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A29A-90EF-CB20-AF3C-A6DFD0846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BMA Efficiency vs integrated luminosity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9A731-935C-667E-61D5-DD67AB8A2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3" y="1335723"/>
            <a:ext cx="5704840" cy="5437187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9B38F4"/>
                </a:solidFill>
                <a:effectLst/>
                <a:latin typeface="HelveticaNeue" panose="02000503000000020004" pitchFamily="2" charset="0"/>
              </a:rPr>
              <a:t>BMA CTP 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has a linear decrease with around 2.5% per /fb</a:t>
            </a:r>
            <a:br>
              <a:rPr lang="en-US" sz="1800" dirty="0">
                <a:effectLst/>
                <a:latin typeface="HelveticaNeue" panose="02000503000000020004" pitchFamily="2" charset="0"/>
              </a:rPr>
            </a:br>
            <a:r>
              <a:rPr lang="en-US" sz="1800" dirty="0">
                <a:effectLst/>
                <a:latin typeface="HelveticaNeue" panose="02000503000000020004" pitchFamily="2" charset="0"/>
              </a:rPr>
              <a:t>The first channel of </a:t>
            </a:r>
            <a:r>
              <a:rPr lang="en-US" sz="1800" dirty="0">
                <a:solidFill>
                  <a:srgbClr val="2626CC"/>
                </a:solidFill>
                <a:effectLst/>
                <a:latin typeface="HelveticaNeue" panose="02000503000000020004" pitchFamily="2" charset="0"/>
              </a:rPr>
              <a:t>BMA DAQ 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has a linear decrease with around 0.7% per /fb (between 10-20 /fb) </a:t>
            </a:r>
            <a:br>
              <a:rPr lang="en-US" sz="1800" dirty="0">
                <a:effectLst/>
                <a:latin typeface="HelveticaNeue" panose="02000503000000020004" pitchFamily="2" charset="0"/>
              </a:rPr>
            </a:br>
            <a:r>
              <a:rPr lang="en-US" sz="1800" dirty="0">
                <a:effectLst/>
                <a:latin typeface="HelveticaNeue" panose="02000503000000020004" pitchFamily="2" charset="0"/>
              </a:rPr>
              <a:t>and 1.25% per /fb (between 20-28 /fb) </a:t>
            </a:r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HelveticaNeue" panose="02000503000000020004" pitchFamily="2" charset="0"/>
              </a:rPr>
              <a:t>For the second channel, </a:t>
            </a:r>
            <a:r>
              <a:rPr lang="en-US" sz="1800" dirty="0">
                <a:solidFill>
                  <a:srgbClr val="EF9E3A"/>
                </a:solidFill>
                <a:effectLst/>
                <a:latin typeface="HelveticaNeue" panose="02000503000000020004" pitchFamily="2" charset="0"/>
              </a:rPr>
              <a:t>BMA DAQ (gain-corrected)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,  the gain was adjusted three times: May 17th   (</a:t>
            </a:r>
            <a:r>
              <a:rPr lang="en-US" sz="1800" dirty="0">
                <a:solidFill>
                  <a:srgbClr val="7C7C7C"/>
                </a:solidFill>
                <a:effectLst/>
                <a:latin typeface="HelveticaNeue" panose="02000503000000020004" pitchFamily="2" charset="0"/>
              </a:rPr>
              <a:t>around 8 /fb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), June 8th (</a:t>
            </a:r>
            <a:r>
              <a:rPr lang="en-US" sz="1800" dirty="0">
                <a:solidFill>
                  <a:srgbClr val="7C7C7C"/>
                </a:solidFill>
                <a:effectLst/>
                <a:latin typeface="HelveticaNeue" panose="02000503000000020004" pitchFamily="2" charset="0"/>
              </a:rPr>
              <a:t>around 16 /fb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) and  </a:t>
            </a:r>
            <a:br>
              <a:rPr lang="en-US" sz="1800" dirty="0">
                <a:effectLst/>
                <a:latin typeface="HelveticaNeue" panose="02000503000000020004" pitchFamily="2" charset="0"/>
              </a:rPr>
            </a:br>
            <a:r>
              <a:rPr lang="en-US" sz="1800" dirty="0">
                <a:effectLst/>
                <a:latin typeface="HelveticaNeue" panose="02000503000000020004" pitchFamily="2" charset="0"/>
              </a:rPr>
              <a:t>July 12th (</a:t>
            </a:r>
            <a:r>
              <a:rPr lang="en-US" sz="1800" dirty="0">
                <a:solidFill>
                  <a:srgbClr val="7C7C7C"/>
                </a:solidFill>
                <a:effectLst/>
                <a:latin typeface="HelveticaNeue" panose="02000503000000020004" pitchFamily="2" charset="0"/>
              </a:rPr>
              <a:t>around 28 /fb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) </a:t>
            </a:r>
            <a:endParaRPr lang="en-US" dirty="0">
              <a:effectLst/>
            </a:endParaRPr>
          </a:p>
          <a:p>
            <a:r>
              <a:rPr lang="en-US" sz="1800" dirty="0">
                <a:solidFill>
                  <a:srgbClr val="EF9E35"/>
                </a:solidFill>
                <a:effectLst/>
                <a:latin typeface="HelveticaNeue" panose="02000503000000020004" pitchFamily="2" charset="0"/>
              </a:rPr>
              <a:t>BMA DAQ (gain-corrected) 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follows LUCID somewhat closely with a total difference less than 2% </a:t>
            </a:r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HelveticaNeue" panose="02000503000000020004" pitchFamily="2" charset="0"/>
              </a:rPr>
              <a:t>The efficiency loss is dominated by gain loss</a:t>
            </a:r>
            <a:endParaRPr lang="en-US" sz="1800" dirty="0">
              <a:effectLst/>
            </a:endParaRPr>
          </a:p>
          <a:p>
            <a:r>
              <a:rPr lang="en-US" sz="1800" dirty="0">
                <a:effectLst/>
                <a:latin typeface="HelveticaNeue" panose="02000503000000020004" pitchFamily="2" charset="0"/>
              </a:rPr>
              <a:t>The efficiency and stability can be improved by  adjusting the gain regularly! </a:t>
            </a:r>
            <a:endParaRPr lang="en-US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D837C-0C39-7DBE-A08D-709DBEA6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D52EB-912F-D785-1F7A-EA9ED67C0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769" y="2039470"/>
            <a:ext cx="5348377" cy="3524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436AC8-4C84-C8FB-114D-A5CE12F38DBD}"/>
              </a:ext>
            </a:extLst>
          </p:cNvPr>
          <p:cNvSpPr txBox="1"/>
          <p:nvPr/>
        </p:nvSpPr>
        <p:spPr>
          <a:xfrm>
            <a:off x="6302059" y="1393139"/>
            <a:ext cx="4891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>
                <a:effectLst/>
                <a:latin typeface="HelveticaNeue" panose="02000503000000020004" pitchFamily="2" charset="0"/>
              </a:rPr>
              <a:t>Ratio of the run-integrated-luminosity of BMA </a:t>
            </a:r>
            <a:r>
              <a:rPr lang="en-US" sz="1800" b="0" dirty="0" err="1">
                <a:effectLst/>
                <a:latin typeface="HelveticaNeue" panose="02000503000000020004" pitchFamily="2" charset="0"/>
              </a:rPr>
              <a:t>wrt</a:t>
            </a:r>
            <a:r>
              <a:rPr lang="en-US" sz="1800" b="0" dirty="0">
                <a:effectLst/>
                <a:latin typeface="HelveticaNeue" panose="02000503000000020004" pitchFamily="2" charset="0"/>
              </a:rPr>
              <a:t> to LUCID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0975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8F9D-4CA2-59A4-DD62-1A90B914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/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-dependence 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9A48F-8F27-D965-EE6A-894EB084A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 Mar 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88D5A-8DBB-0F03-4E0E-EFD76318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B6445-96F6-C194-FD45-73E5E49E8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BB25F2-F7BA-388A-2574-1707C8EFBF2D}"/>
              </a:ext>
            </a:extLst>
          </p:cNvPr>
          <p:cNvSpPr txBox="1">
            <a:spLocks/>
          </p:cNvSpPr>
          <p:nvPr/>
        </p:nvSpPr>
        <p:spPr>
          <a:xfrm>
            <a:off x="0" y="3836195"/>
            <a:ext cx="5904636" cy="29292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effectLst/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-dependence: </a:t>
            </a:r>
            <a:r>
              <a:rPr lang="en-US" sz="2800" dirty="0"/>
              <a:t>Any detector response systematic effect which affects the linearity of the luminosity measurement as a function of  </a:t>
            </a:r>
            <a:r>
              <a:rPr lang="en-US" sz="2800" dirty="0">
                <a:latin typeface="Symbol" pitchFamily="2" charset="2"/>
              </a:rPr>
              <a:t>m</a:t>
            </a:r>
          </a:p>
          <a:p>
            <a:r>
              <a:rPr lang="en-US" sz="2800" dirty="0"/>
              <a:t>The data points have been fitted with a straight line (p1 is the slope which gives the correction for unit of mu)</a:t>
            </a:r>
          </a:p>
          <a:p>
            <a:r>
              <a:rPr lang="en-US" b="0" dirty="0">
                <a:solidFill>
                  <a:srgbClr val="FFC000"/>
                </a:solidFill>
                <a:effectLst/>
              </a:rPr>
              <a:t>BMA DAQ (gain-corrected) </a:t>
            </a:r>
            <a:r>
              <a:rPr lang="en-US" b="0" dirty="0">
                <a:effectLst/>
              </a:rPr>
              <a:t>performs the best of all configurations! </a:t>
            </a:r>
          </a:p>
          <a:p>
            <a:pPr lvl="1"/>
            <a:r>
              <a:rPr lang="en-US" sz="2600" b="1" dirty="0"/>
              <a:t>One</a:t>
            </a:r>
            <a:r>
              <a:rPr lang="en-US" sz="2600" b="1" dirty="0">
                <a:effectLst/>
              </a:rPr>
              <a:t> order of magnitude less </a:t>
            </a:r>
            <a:r>
              <a:rPr lang="en-US" sz="2600" dirty="0">
                <a:effectLst/>
              </a:rPr>
              <a:t>compared to the example value of LUCID of -0.0014 </a:t>
            </a:r>
          </a:p>
          <a:p>
            <a:pPr lvl="1"/>
            <a:r>
              <a:rPr lang="en-US" dirty="0">
                <a:effectLst/>
              </a:rPr>
              <a:t>&lt;p1&gt;=(</a:t>
            </a:r>
            <a:r>
              <a:rPr lang="en-US" dirty="0"/>
              <a:t>2.6</a:t>
            </a:r>
            <a:r>
              <a:rPr lang="en-US" dirty="0">
                <a:effectLst/>
              </a:rPr>
              <a:t>±4.6)10</a:t>
            </a:r>
            <a:r>
              <a:rPr lang="en-US" baseline="30000" dirty="0">
                <a:effectLst/>
              </a:rPr>
              <a:t>-5 </a:t>
            </a:r>
            <a:r>
              <a:rPr lang="en-US" dirty="0">
                <a:effectLst/>
              </a:rPr>
              <a:t>(</a:t>
            </a:r>
            <a:r>
              <a:rPr lang="en-US" dirty="0"/>
              <a:t>0.6</a:t>
            </a:r>
            <a:r>
              <a:rPr lang="en-US" dirty="0">
                <a:effectLst/>
                <a:latin typeface="Symbol" pitchFamily="2" charset="2"/>
              </a:rPr>
              <a:t>s </a:t>
            </a:r>
            <a:r>
              <a:rPr lang="en-US" dirty="0"/>
              <a:t>zero</a:t>
            </a:r>
            <a:r>
              <a:rPr lang="en-US" dirty="0">
                <a:effectLst/>
              </a:rPr>
              <a:t>-compatibility)</a:t>
            </a:r>
            <a:endParaRPr lang="en-US" baseline="30000" dirty="0">
              <a:effectLst/>
            </a:endParaRPr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AA89B-A2BB-5B3D-4BDA-3C5C9E4A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634" y="352338"/>
            <a:ext cx="4701255" cy="30766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1EB9C8-3EEF-1FE7-37C9-05C1B1549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378" y="3625531"/>
            <a:ext cx="4567768" cy="2929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16F2F1-5509-76EE-9B4B-900A17D97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10" y="834710"/>
            <a:ext cx="4330769" cy="30442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6AD5CE-7008-45BC-69E7-2B01025C76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221" y="3539020"/>
            <a:ext cx="4993640" cy="331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6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FA1A-713D-0B30-37D8-4495587F7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94" y="-167019"/>
            <a:ext cx="10913746" cy="967396"/>
          </a:xfrm>
        </p:spPr>
        <p:txBody>
          <a:bodyPr/>
          <a:lstStyle/>
          <a:p>
            <a:r>
              <a:rPr lang="en-GB" dirty="0"/>
              <a:t>Calibration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B0E19-C255-6484-E6E2-C17519C34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94" y="565276"/>
            <a:ext cx="6832600" cy="62076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It is of utmost importance to monitor the detector response and  gain stability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Calibration using a standard RP </a:t>
            </a:r>
            <a:r>
              <a:rPr lang="en-GB" b="1" baseline="30000" dirty="0"/>
              <a:t>90</a:t>
            </a:r>
            <a:r>
              <a:rPr lang="en-GB" b="1" dirty="0"/>
              <a:t>Sr </a:t>
            </a:r>
          </a:p>
          <a:p>
            <a:pPr lvl="1"/>
            <a:r>
              <a:rPr lang="en-GB" dirty="0"/>
              <a:t>The present BMA box foresees already the possibility to place a source to regularly calibrate the detector</a:t>
            </a:r>
          </a:p>
          <a:p>
            <a:pPr lvl="1"/>
            <a:r>
              <a:rPr lang="en-GB" dirty="0"/>
              <a:t>This method has been used during the installation phase of the detector</a:t>
            </a:r>
          </a:p>
          <a:p>
            <a:pPr lvl="1"/>
            <a:r>
              <a:rPr lang="en-GB" dirty="0"/>
              <a:t>A final RP validation is needed for the installed detector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Self-calibration using P.H. spectra</a:t>
            </a:r>
          </a:p>
          <a:p>
            <a:pPr lvl="1"/>
            <a:r>
              <a:rPr lang="en-GB" dirty="0"/>
              <a:t>The pad acceptance is very small, BMA is recording </a:t>
            </a:r>
            <a:r>
              <a:rPr lang="en-GB" b="1" dirty="0"/>
              <a:t>single track spectra</a:t>
            </a:r>
          </a:p>
          <a:p>
            <a:pPr lvl="1"/>
            <a:r>
              <a:rPr lang="en-GB" dirty="0"/>
              <a:t>The efficiency variation can be hence be evaluated by the LUCROD amplitude spectra</a:t>
            </a:r>
          </a:p>
          <a:p>
            <a:pPr lvl="1"/>
            <a:r>
              <a:rPr lang="en-GB" dirty="0"/>
              <a:t>A promising method based on keeping the MIP peak position fixed by adjusting the LUCROD amplification factor is under study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97339-1F8E-EA8C-76B5-10BAA061E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7BB58-AFE8-8477-C065-5B6A9E6F15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083"/>
          <a:stretch/>
        </p:blipFill>
        <p:spPr>
          <a:xfrm>
            <a:off x="7250921" y="316679"/>
            <a:ext cx="3945082" cy="34544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FFE1E7-D7A9-8388-2CEB-DB3B7A33C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 Mar 2023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C50179-D45F-803B-3413-0DCB372D9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D3E43-F3DF-C665-E766-1AD4F83FF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137" y="3864065"/>
            <a:ext cx="4253702" cy="290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9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4DEE-AAC7-A5D0-BCD7-7C818CB9B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LGAD radiation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40A7C-5BF7-D42D-E03A-7678096CD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98" y="1145313"/>
            <a:ext cx="6832600" cy="571268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Thin≈50</a:t>
            </a:r>
            <a:r>
              <a:rPr lang="el-GR" dirty="0"/>
              <a:t>μ</a:t>
            </a:r>
            <a:r>
              <a:rPr lang="en-GB" dirty="0"/>
              <a:t>m active layer on thick≈300</a:t>
            </a:r>
            <a:r>
              <a:rPr lang="el-GR" dirty="0"/>
              <a:t>μ</a:t>
            </a:r>
            <a:r>
              <a:rPr lang="en-GB" dirty="0"/>
              <a:t>m substrate</a:t>
            </a:r>
          </a:p>
          <a:p>
            <a:r>
              <a:rPr lang="en-GB" dirty="0"/>
              <a:t>Multiplication layer</a:t>
            </a:r>
          </a:p>
          <a:p>
            <a:pPr lvl="1"/>
            <a:r>
              <a:rPr lang="en-GB" dirty="0"/>
              <a:t>Affected by irradiation originated defects (acceptor removal)</a:t>
            </a:r>
          </a:p>
          <a:p>
            <a:pPr lvl="1"/>
            <a:r>
              <a:rPr lang="en-GB" dirty="0"/>
              <a:t>Compensated by higher bias voltage up to a point</a:t>
            </a:r>
          </a:p>
          <a:p>
            <a:r>
              <a:rPr lang="en-GB" dirty="0"/>
              <a:t>Single Event Burnout (SEB) observed in irradiated sensors at high HV	</a:t>
            </a:r>
          </a:p>
          <a:p>
            <a:r>
              <a:rPr lang="en-GB" dirty="0"/>
              <a:t>Robustness improved by carbon-enriched gain layer (from ATLAS HGTD R&amp;D)</a:t>
            </a:r>
          </a:p>
          <a:p>
            <a:pPr lvl="1"/>
            <a:r>
              <a:rPr lang="en-GB" dirty="0"/>
              <a:t>Only carbon-enriched gain layer modules viable for operation in HGTD</a:t>
            </a:r>
          </a:p>
          <a:p>
            <a:r>
              <a:rPr lang="en-GB" dirty="0"/>
              <a:t>The BMA in 2024 will consist of</a:t>
            </a:r>
          </a:p>
          <a:p>
            <a:pPr lvl="1"/>
            <a:r>
              <a:rPr lang="en-GB" dirty="0"/>
              <a:t>new HPK </a:t>
            </a:r>
            <a:r>
              <a:rPr lang="en-GB" dirty="0" err="1"/>
              <a:t>Typ</a:t>
            </a:r>
            <a:r>
              <a:rPr lang="en-GB" dirty="0"/>
              <a:t> 3.2 (for continuity with the past)</a:t>
            </a:r>
          </a:p>
          <a:p>
            <a:pPr lvl="1"/>
            <a:r>
              <a:rPr lang="en-GB" dirty="0"/>
              <a:t>new C-enriched IHEP V3 pad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604EE-FF3F-79A1-8A60-EEFC7A26E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2A5143-34CE-062F-B186-289C851F3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136" y="4987925"/>
            <a:ext cx="3683000" cy="138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6E69FB-5E7C-F98B-5E10-62102A5FE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935" y="1468898"/>
            <a:ext cx="3625201" cy="221431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B9440-C73C-D8F7-FB25-C34C09F1E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 Mar 2023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0607CA-0FB4-8711-9E2B-4AF22999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709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8F44A-2239-52C1-1119-D4BFDAB5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46" y="-44561"/>
            <a:ext cx="10913746" cy="967396"/>
          </a:xfrm>
        </p:spPr>
        <p:txBody>
          <a:bodyPr/>
          <a:lstStyle/>
          <a:p>
            <a:r>
              <a:rPr lang="en-GB" dirty="0"/>
              <a:t>Present and future perspectives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BFF307-EF1A-487E-5142-975D05F4E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93" y="750276"/>
            <a:ext cx="6241974" cy="59163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BMA LUCROD</a:t>
            </a:r>
          </a:p>
          <a:p>
            <a:pPr lvl="1"/>
            <a:r>
              <a:rPr lang="en-GB" dirty="0"/>
              <a:t>The BMA LUCROD card was finally integrated in the ATLAS online luminosity calculator (OLC) data stream at the beginning of the 2023 data taking</a:t>
            </a:r>
          </a:p>
          <a:p>
            <a:pPr lvl="2"/>
            <a:r>
              <a:rPr lang="en-GB" dirty="0"/>
              <a:t>Works at lower threshold than the non-optimal NIM ones</a:t>
            </a:r>
          </a:p>
          <a:p>
            <a:pPr lvl="2"/>
            <a:r>
              <a:rPr lang="en-GB" dirty="0"/>
              <a:t>records samples of BMA waveforms</a:t>
            </a:r>
          </a:p>
          <a:p>
            <a:pPr lvl="2"/>
            <a:r>
              <a:rPr lang="en-GB" dirty="0"/>
              <a:t>stores pulse amplitude spectra</a:t>
            </a:r>
          </a:p>
          <a:p>
            <a:pPr lvl="2"/>
            <a:r>
              <a:rPr lang="en-GB" dirty="0"/>
              <a:t>provides by-bunch luminosity data</a:t>
            </a:r>
          </a:p>
          <a:p>
            <a:pPr lvl="1"/>
            <a:r>
              <a:rPr lang="en-GB" dirty="0"/>
              <a:t>All these features will be fundamental to</a:t>
            </a:r>
          </a:p>
          <a:p>
            <a:pPr lvl="2"/>
            <a:r>
              <a:rPr lang="en-GB" dirty="0"/>
              <a:t>control BMA systematic effects possibly improving them !</a:t>
            </a:r>
          </a:p>
          <a:p>
            <a:pPr lvl="1"/>
            <a:r>
              <a:rPr lang="en-GB" dirty="0"/>
              <a:t>The analyses using LUCROD data are started and first results are expected to be public in the next weeks</a:t>
            </a:r>
          </a:p>
          <a:p>
            <a:pPr marL="457200" lvl="1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Detector in 2024</a:t>
            </a:r>
          </a:p>
          <a:p>
            <a:pPr lvl="1"/>
            <a:r>
              <a:rPr lang="en-GB" dirty="0"/>
              <a:t>Depending on the outcome of the analyses on LUCROD data, we are planning to use and test (at least) one LGADs with carbon doped multiplication layer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F113C-EC73-86C2-2372-355F7465C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406B9-3D0D-DC51-F9D9-CB2A1750D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444" y="791544"/>
            <a:ext cx="4253702" cy="2908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DFD2B2-9AEA-6771-D9A3-6FDEAC4F6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08" y="4052796"/>
            <a:ext cx="3131840" cy="2501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B7820B-53F2-7DD1-C60D-500BF15DABA5}"/>
              </a:ext>
            </a:extLst>
          </p:cNvPr>
          <p:cNvSpPr txBox="1"/>
          <p:nvPr/>
        </p:nvSpPr>
        <p:spPr>
          <a:xfrm>
            <a:off x="9273228" y="4146430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LUCROD</a:t>
            </a:r>
          </a:p>
        </p:txBody>
      </p:sp>
    </p:spTree>
    <p:extLst>
      <p:ext uri="{BB962C8B-B14F-4D97-AF65-F5344CB8AC3E}">
        <p14:creationId xmlns:p14="http://schemas.microsoft.com/office/powerpoint/2010/main" val="473581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AA3C1-CDF7-0738-C3FB-9BE42B0A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02" y="-42688"/>
            <a:ext cx="10913746" cy="967396"/>
          </a:xfrm>
        </p:spPr>
        <p:txBody>
          <a:bodyPr/>
          <a:lstStyle/>
          <a:p>
            <a:r>
              <a:rPr lang="en-GB" dirty="0"/>
              <a:t> NEW: Design of LGAD with small pixels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3EA5E-ED30-F48E-AE60-83F3188BB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7DBC9-B3A3-DC56-B2E8-E4A07E7DB2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1067273"/>
            <a:ext cx="6971019" cy="530495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Pixel size: 0.65 mm x 0.65 mm </a:t>
            </a:r>
          </a:p>
          <a:p>
            <a:pPr lvl="1"/>
            <a:r>
              <a:rPr lang="en-GB" dirty="0"/>
              <a:t>Array 2x2</a:t>
            </a:r>
          </a:p>
          <a:p>
            <a:r>
              <a:rPr lang="en-GB" dirty="0"/>
              <a:t>This pad size could also be used, together with the standard one, since it is supposed to have ¼ occupancy</a:t>
            </a:r>
          </a:p>
          <a:p>
            <a:r>
              <a:rPr lang="en-GB" dirty="0"/>
              <a:t>Design already performed, some samples should be ready next summer</a:t>
            </a:r>
          </a:p>
          <a:p>
            <a:r>
              <a:rPr lang="en-GB" dirty="0"/>
              <a:t>One of these pads could be already installed and tested in 2025</a:t>
            </a:r>
          </a:p>
          <a:p>
            <a:r>
              <a:rPr lang="en-GB" dirty="0"/>
              <a:t> Big thanks to Mei and </a:t>
            </a:r>
            <a:r>
              <a:rPr lang="en-GB" dirty="0" err="1"/>
              <a:t>Yunyun</a:t>
            </a:r>
            <a:r>
              <a:rPr lang="en-GB" dirty="0"/>
              <a:t> who took care of the design</a:t>
            </a:r>
          </a:p>
          <a:p>
            <a:pPr lvl="1"/>
            <a:r>
              <a:rPr lang="en-GB" dirty="0"/>
              <a:t>New standard detectors to be tested have been received by IHEP (17 single pads)</a:t>
            </a:r>
          </a:p>
        </p:txBody>
      </p:sp>
      <p:pic>
        <p:nvPicPr>
          <p:cNvPr id="9" name="图片 4">
            <a:extLst>
              <a:ext uri="{FF2B5EF4-FFF2-40B4-BE49-F238E27FC236}">
                <a16:creationId xmlns:a16="http://schemas.microsoft.com/office/drawing/2014/main" id="{743FBE3E-222C-4292-B698-056F9C086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17" t="13038"/>
          <a:stretch/>
        </p:blipFill>
        <p:spPr>
          <a:xfrm>
            <a:off x="7414019" y="989309"/>
            <a:ext cx="3845028" cy="381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54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CD3A4-5389-2855-A636-2A54237D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88" y="-180486"/>
            <a:ext cx="10913746" cy="967396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B1265-D099-22A3-526C-EAAE6A49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2BDCB27-7C40-4C63-F4C2-A3E711FAABA1}"/>
              </a:ext>
            </a:extLst>
          </p:cNvPr>
          <p:cNvSpPr txBox="1">
            <a:spLocks/>
          </p:cNvSpPr>
          <p:nvPr/>
        </p:nvSpPr>
        <p:spPr>
          <a:xfrm>
            <a:off x="246626" y="669471"/>
            <a:ext cx="6832600" cy="60710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 </a:t>
            </a:r>
            <a:r>
              <a:rPr lang="en-US" dirty="0" err="1"/>
              <a:t>misura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luminosità</a:t>
            </a:r>
            <a:r>
              <a:rPr lang="en-US" dirty="0"/>
              <a:t> </a:t>
            </a:r>
            <a:r>
              <a:rPr lang="en-US" dirty="0" err="1"/>
              <a:t>è</a:t>
            </a:r>
            <a:r>
              <a:rPr lang="en-US" dirty="0"/>
              <a:t> di </a:t>
            </a:r>
            <a:r>
              <a:rPr lang="en-US" dirty="0" err="1"/>
              <a:t>fondamentale</a:t>
            </a:r>
            <a:r>
              <a:rPr lang="en-US" dirty="0"/>
              <a:t> </a:t>
            </a:r>
            <a:r>
              <a:rPr lang="en-US" dirty="0" err="1"/>
              <a:t>importanza</a:t>
            </a:r>
            <a:r>
              <a:rPr lang="en-US" dirty="0"/>
              <a:t> </a:t>
            </a:r>
            <a:r>
              <a:rPr lang="en-US" dirty="0" err="1"/>
              <a:t>poiché</a:t>
            </a:r>
            <a:r>
              <a:rPr lang="en-US" dirty="0"/>
              <a:t> </a:t>
            </a:r>
            <a:r>
              <a:rPr lang="en-US" dirty="0" err="1"/>
              <a:t>fornisce</a:t>
            </a:r>
            <a:r>
              <a:rPr lang="en-US" dirty="0"/>
              <a:t> la </a:t>
            </a:r>
            <a:r>
              <a:rPr lang="en-US" dirty="0" err="1"/>
              <a:t>scala</a:t>
            </a:r>
            <a:r>
              <a:rPr lang="en-US" dirty="0"/>
              <a:t> di </a:t>
            </a:r>
            <a:r>
              <a:rPr lang="en-US" dirty="0" err="1"/>
              <a:t>normalizzazione</a:t>
            </a:r>
            <a:r>
              <a:rPr lang="en-US" dirty="0"/>
              <a:t> a </a:t>
            </a:r>
            <a:r>
              <a:rPr lang="en-US" dirty="0" err="1"/>
              <a:t>tutte</a:t>
            </a:r>
            <a:r>
              <a:rPr lang="en-US" dirty="0"/>
              <a:t> le </a:t>
            </a:r>
            <a:r>
              <a:rPr lang="en-US" dirty="0" err="1"/>
              <a:t>analisi</a:t>
            </a:r>
            <a:r>
              <a:rPr lang="en-US" dirty="0"/>
              <a:t> di </a:t>
            </a:r>
            <a:r>
              <a:rPr lang="en-US" dirty="0" err="1"/>
              <a:t>fisica</a:t>
            </a:r>
            <a:r>
              <a:rPr lang="en-GB" dirty="0"/>
              <a:t> </a:t>
            </a:r>
            <a:r>
              <a:rPr lang="en-GB" dirty="0" err="1"/>
              <a:t>che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fanno</a:t>
            </a:r>
            <a:r>
              <a:rPr lang="en-GB" dirty="0"/>
              <a:t>, ad </a:t>
            </a:r>
            <a:r>
              <a:rPr lang="en-GB" dirty="0" err="1"/>
              <a:t>esempio</a:t>
            </a:r>
            <a:r>
              <a:rPr lang="en-GB" dirty="0"/>
              <a:t>, </a:t>
            </a:r>
            <a:r>
              <a:rPr lang="en-GB" dirty="0" err="1"/>
              <a:t>negli</a:t>
            </a:r>
            <a:r>
              <a:rPr lang="en-GB" dirty="0"/>
              <a:t> </a:t>
            </a:r>
            <a:r>
              <a:rPr lang="en-GB" dirty="0" err="1"/>
              <a:t>esperimenti</a:t>
            </a:r>
            <a:r>
              <a:rPr lang="en-GB" dirty="0"/>
              <a:t> di LHC</a:t>
            </a:r>
            <a:endParaRPr lang="en-US" dirty="0"/>
          </a:p>
          <a:p>
            <a:r>
              <a:rPr lang="en-US" dirty="0"/>
              <a:t>BMA </a:t>
            </a:r>
            <a:r>
              <a:rPr lang="en-US" dirty="0" err="1"/>
              <a:t>è</a:t>
            </a:r>
            <a:r>
              <a:rPr lang="en-US" dirty="0"/>
              <a:t> un monitor di </a:t>
            </a:r>
            <a:r>
              <a:rPr lang="en-US" dirty="0" err="1"/>
              <a:t>luminosità</a:t>
            </a:r>
            <a:r>
              <a:rPr lang="en-US" dirty="0"/>
              <a:t> </a:t>
            </a:r>
            <a:r>
              <a:rPr lang="en-US" dirty="0" err="1"/>
              <a:t>aggiuntivo</a:t>
            </a:r>
            <a:r>
              <a:rPr lang="en-US" dirty="0"/>
              <a:t> per </a:t>
            </a:r>
            <a:r>
              <a:rPr lang="en-US" dirty="0" err="1"/>
              <a:t>l'esperimento</a:t>
            </a:r>
            <a:r>
              <a:rPr lang="en-US" dirty="0"/>
              <a:t> ATLAS, </a:t>
            </a:r>
            <a:r>
              <a:rPr lang="en-US" dirty="0" err="1"/>
              <a:t>finalizzato</a:t>
            </a:r>
            <a:r>
              <a:rPr lang="en-US" dirty="0"/>
              <a:t> </a:t>
            </a:r>
            <a:r>
              <a:rPr lang="en-US" dirty="0" err="1"/>
              <a:t>alla</a:t>
            </a:r>
            <a:r>
              <a:rPr lang="en-US" dirty="0"/>
              <a:t> </a:t>
            </a:r>
            <a:r>
              <a:rPr lang="en-US" dirty="0" err="1"/>
              <a:t>determinazione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luminosità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Run 4 di LHC.</a:t>
            </a:r>
          </a:p>
          <a:p>
            <a:r>
              <a:rPr lang="en-US" dirty="0"/>
              <a:t>La </a:t>
            </a:r>
            <a:r>
              <a:rPr lang="en-US" dirty="0" err="1"/>
              <a:t>lettura</a:t>
            </a:r>
            <a:r>
              <a:rPr lang="en-US" dirty="0"/>
              <a:t> del </a:t>
            </a:r>
            <a:r>
              <a:rPr lang="en-US" dirty="0" err="1"/>
              <a:t>rivelatore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basa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un </a:t>
            </a:r>
            <a:r>
              <a:rPr lang="en-US" dirty="0" err="1"/>
              <a:t>concetto</a:t>
            </a:r>
            <a:r>
              <a:rPr lang="en-US" dirty="0"/>
              <a:t> </a:t>
            </a:r>
            <a:r>
              <a:rPr lang="en-US" dirty="0" err="1"/>
              <a:t>innovativo</a:t>
            </a:r>
            <a:r>
              <a:rPr lang="en-US" dirty="0"/>
              <a:t> di </a:t>
            </a:r>
            <a:r>
              <a:rPr lang="en-US" dirty="0" err="1"/>
              <a:t>preamplificatore</a:t>
            </a:r>
            <a:r>
              <a:rPr lang="en-US" dirty="0"/>
              <a:t> di </a:t>
            </a:r>
            <a:r>
              <a:rPr lang="en-US" dirty="0" err="1"/>
              <a:t>carica</a:t>
            </a:r>
            <a:r>
              <a:rPr lang="en-US" dirty="0"/>
              <a:t> 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consente</a:t>
            </a:r>
            <a:r>
              <a:rPr lang="en-US" dirty="0"/>
              <a:t> di </a:t>
            </a:r>
            <a:r>
              <a:rPr lang="en-US" dirty="0" err="1"/>
              <a:t>collocare</a:t>
            </a:r>
            <a:r>
              <a:rPr lang="en-US" dirty="0"/>
              <a:t> </a:t>
            </a:r>
            <a:r>
              <a:rPr lang="en-US" dirty="0" err="1"/>
              <a:t>l'elettronica</a:t>
            </a:r>
            <a:r>
              <a:rPr lang="en-US" dirty="0"/>
              <a:t> in </a:t>
            </a:r>
            <a:r>
              <a:rPr lang="en-US" dirty="0" err="1"/>
              <a:t>un'area</a:t>
            </a:r>
            <a:r>
              <a:rPr lang="en-US" dirty="0"/>
              <a:t> non </a:t>
            </a:r>
            <a:r>
              <a:rPr lang="en-US" dirty="0" err="1"/>
              <a:t>irradiata</a:t>
            </a:r>
            <a:r>
              <a:rPr lang="en-US" dirty="0"/>
              <a:t>.</a:t>
            </a:r>
          </a:p>
          <a:p>
            <a:r>
              <a:rPr lang="en-US" dirty="0"/>
              <a:t>I </a:t>
            </a:r>
            <a:r>
              <a:rPr lang="en-US" dirty="0" err="1"/>
              <a:t>dati</a:t>
            </a:r>
            <a:r>
              <a:rPr lang="en-US" dirty="0"/>
              <a:t> </a:t>
            </a:r>
            <a:r>
              <a:rPr lang="en-US" dirty="0" err="1"/>
              <a:t>raccolti</a:t>
            </a:r>
            <a:r>
              <a:rPr lang="en-US" dirty="0"/>
              <a:t> </a:t>
            </a:r>
            <a:r>
              <a:rPr lang="en-US" dirty="0" err="1"/>
              <a:t>finora</a:t>
            </a:r>
            <a:r>
              <a:rPr lang="en-US" dirty="0"/>
              <a:t> </a:t>
            </a:r>
            <a:r>
              <a:rPr lang="en-US" dirty="0" err="1"/>
              <a:t>mostrano</a:t>
            </a:r>
            <a:r>
              <a:rPr lang="en-US" dirty="0"/>
              <a:t> </a:t>
            </a:r>
            <a:r>
              <a:rPr lang="en-US" dirty="0" err="1"/>
              <a:t>già</a:t>
            </a:r>
            <a:r>
              <a:rPr lang="en-US" dirty="0"/>
              <a:t> </a:t>
            </a:r>
            <a:r>
              <a:rPr lang="en-US" dirty="0" err="1"/>
              <a:t>prestazioni</a:t>
            </a:r>
            <a:r>
              <a:rPr lang="en-US" dirty="0"/>
              <a:t> </a:t>
            </a:r>
            <a:r>
              <a:rPr lang="en-US" dirty="0" err="1"/>
              <a:t>considerevoli</a:t>
            </a:r>
            <a:r>
              <a:rPr lang="en-US" dirty="0"/>
              <a:t>, </a:t>
            </a:r>
            <a:r>
              <a:rPr lang="en-US" dirty="0" err="1"/>
              <a:t>anche</a:t>
            </a:r>
            <a:r>
              <a:rPr lang="en-US" dirty="0"/>
              <a:t> se </a:t>
            </a:r>
            <a:r>
              <a:rPr lang="en-US" dirty="0" err="1"/>
              <a:t>l'attuale</a:t>
            </a:r>
            <a:r>
              <a:rPr lang="en-US" dirty="0"/>
              <a:t> </a:t>
            </a:r>
            <a:r>
              <a:rPr lang="en-US" dirty="0" err="1"/>
              <a:t>resistenza</a:t>
            </a:r>
            <a:r>
              <a:rPr lang="en-US" dirty="0"/>
              <a:t> alle </a:t>
            </a:r>
            <a:r>
              <a:rPr lang="en-US" dirty="0" err="1"/>
              <a:t>radiazioni</a:t>
            </a:r>
            <a:r>
              <a:rPr lang="en-US" dirty="0"/>
              <a:t> del </a:t>
            </a:r>
            <a:r>
              <a:rPr lang="en-US" dirty="0" err="1"/>
              <a:t>rivelatore</a:t>
            </a:r>
            <a:r>
              <a:rPr lang="en-US" dirty="0"/>
              <a:t> </a:t>
            </a:r>
            <a:r>
              <a:rPr lang="en-US" dirty="0" err="1"/>
              <a:t>puo</a:t>
            </a:r>
            <a:r>
              <a:rPr lang="en-US" dirty="0"/>
              <a:t>’ </a:t>
            </a:r>
            <a:r>
              <a:rPr lang="en-US" dirty="0" err="1"/>
              <a:t>essere</a:t>
            </a:r>
            <a:r>
              <a:rPr lang="en-US" dirty="0"/>
              <a:t> un </a:t>
            </a:r>
            <a:r>
              <a:rPr lang="en-US" dirty="0" err="1"/>
              <a:t>problema</a:t>
            </a:r>
            <a:r>
              <a:rPr lang="en-US" dirty="0"/>
              <a:t> per HL -LHC.</a:t>
            </a:r>
          </a:p>
          <a:p>
            <a:r>
              <a:rPr lang="en-US" dirty="0" err="1"/>
              <a:t>Un'installazione</a:t>
            </a:r>
            <a:r>
              <a:rPr lang="en-US" dirty="0"/>
              <a:t> con un nuovo </a:t>
            </a:r>
            <a:r>
              <a:rPr lang="en-US" dirty="0" err="1"/>
              <a:t>rivelatore</a:t>
            </a:r>
            <a:r>
              <a:rPr lang="en-US" dirty="0"/>
              <a:t> LGAD </a:t>
            </a:r>
            <a:r>
              <a:rPr lang="en-US" dirty="0" err="1"/>
              <a:t>drogato</a:t>
            </a:r>
            <a:r>
              <a:rPr lang="en-US" dirty="0"/>
              <a:t> di </a:t>
            </a:r>
            <a:r>
              <a:rPr lang="en-US" dirty="0" err="1"/>
              <a:t>carbonio</a:t>
            </a:r>
            <a:r>
              <a:rPr lang="en-US" dirty="0"/>
              <a:t>,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resistente</a:t>
            </a:r>
            <a:r>
              <a:rPr lang="en-US" dirty="0"/>
              <a:t> alle </a:t>
            </a:r>
            <a:r>
              <a:rPr lang="en-US" dirty="0" err="1"/>
              <a:t>radiazioni</a:t>
            </a:r>
            <a:r>
              <a:rPr lang="en-US" dirty="0"/>
              <a:t>, </a:t>
            </a:r>
            <a:r>
              <a:rPr lang="en-US" dirty="0" err="1"/>
              <a:t>è</a:t>
            </a:r>
            <a:r>
              <a:rPr lang="en-US" dirty="0"/>
              <a:t> </a:t>
            </a:r>
            <a:r>
              <a:rPr lang="en-US" dirty="0" err="1"/>
              <a:t>prevista</a:t>
            </a:r>
            <a:r>
              <a:rPr lang="en-US" dirty="0"/>
              <a:t> in </a:t>
            </a:r>
            <a:r>
              <a:rPr lang="en-US" dirty="0" err="1"/>
              <a:t>occasione</a:t>
            </a:r>
            <a:r>
              <a:rPr lang="en-US" dirty="0"/>
              <a:t> di </a:t>
            </a:r>
            <a:r>
              <a:rPr lang="en-US" dirty="0" err="1"/>
              <a:t>questa</a:t>
            </a:r>
            <a:r>
              <a:rPr lang="en-US" dirty="0"/>
              <a:t> </a:t>
            </a:r>
            <a:r>
              <a:rPr lang="en-US" dirty="0" err="1"/>
              <a:t>chiusura</a:t>
            </a:r>
            <a:r>
              <a:rPr lang="en-US" dirty="0"/>
              <a:t> </a:t>
            </a:r>
            <a:r>
              <a:rPr lang="en-US" dirty="0" err="1"/>
              <a:t>invernale</a:t>
            </a:r>
            <a:r>
              <a:rPr lang="en-US" dirty="0"/>
              <a:t> di LHC.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AE8C74-3112-D1E1-D424-BF5D2784C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735" y="3679348"/>
            <a:ext cx="3860453" cy="2875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5695E-E890-A181-F1B6-3021494FA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89" t="14670" r="32190" b="33443"/>
          <a:stretch/>
        </p:blipFill>
        <p:spPr>
          <a:xfrm>
            <a:off x="7198263" y="654457"/>
            <a:ext cx="3860453" cy="246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42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E848A-213B-A2C4-E78A-D70A6C190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1905"/>
            <a:ext cx="10913746" cy="967396"/>
          </a:xfrm>
        </p:spPr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C756F-BC7F-0D80-7848-2B326B3A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1016582"/>
            <a:ext cx="9057006" cy="5942964"/>
          </a:xfrm>
        </p:spPr>
        <p:txBody>
          <a:bodyPr>
            <a:normAutofit/>
          </a:bodyPr>
          <a:lstStyle/>
          <a:p>
            <a:r>
              <a:rPr lang="en-GB" dirty="0"/>
              <a:t>BMA project presentation in many important ATLAS meetings (AW, AUW, ALOG, LTF) in the last few months</a:t>
            </a:r>
          </a:p>
          <a:p>
            <a:pPr lvl="1"/>
            <a:r>
              <a:rPr lang="en-GB" dirty="0"/>
              <a:t>many important points discussed, the baseline of the project has been outlined</a:t>
            </a:r>
          </a:p>
          <a:p>
            <a:r>
              <a:rPr lang="en-GB" dirty="0"/>
              <a:t>Decisive support of ATLAS UC and TC to this project</a:t>
            </a:r>
          </a:p>
          <a:p>
            <a:pPr lvl="1"/>
            <a:r>
              <a:rPr lang="en-GB" dirty="0"/>
              <a:t>Kick-off meeting with the institutes interested in BMA soon</a:t>
            </a:r>
          </a:p>
          <a:p>
            <a:pPr lvl="2"/>
            <a:r>
              <a:rPr lang="en-GB" dirty="0"/>
              <a:t>INFN Bologna (B. </a:t>
            </a:r>
            <a:r>
              <a:rPr lang="en-GB" dirty="0" err="1"/>
              <a:t>Giacobbe</a:t>
            </a:r>
            <a:r>
              <a:rPr lang="en-GB" dirty="0"/>
              <a:t>, A. </a:t>
            </a:r>
            <a:r>
              <a:rPr lang="en-GB" dirty="0" err="1"/>
              <a:t>Sbrizzi</a:t>
            </a:r>
            <a:r>
              <a:rPr lang="en-GB" dirty="0"/>
              <a:t>, myself)</a:t>
            </a:r>
          </a:p>
          <a:p>
            <a:pPr lvl="2"/>
            <a:r>
              <a:rPr lang="en-GB" dirty="0"/>
              <a:t>IHEP (contact: J. Guimaraes): in kind contributions in providing detectors and HV power supply + expertise on LGAD (Mei Zhao, </a:t>
            </a:r>
            <a:r>
              <a:rPr lang="en-GB" dirty="0" err="1"/>
              <a:t>Yunyun</a:t>
            </a:r>
            <a:r>
              <a:rPr lang="en-GB" dirty="0"/>
              <a:t> Fan)</a:t>
            </a:r>
          </a:p>
          <a:p>
            <a:pPr lvl="2"/>
            <a:r>
              <a:rPr lang="en-GB" dirty="0"/>
              <a:t>Uni. de Sao Paulo (contact: M. </a:t>
            </a:r>
            <a:r>
              <a:rPr lang="en-GB" dirty="0" err="1"/>
              <a:t>Leite</a:t>
            </a:r>
            <a:r>
              <a:rPr lang="en-GB" dirty="0"/>
              <a:t>): preliminary contacts: detectors + expertise in LGAD calibration using laser</a:t>
            </a:r>
          </a:p>
          <a:p>
            <a:pPr lvl="2"/>
            <a:r>
              <a:rPr lang="en-GB" dirty="0"/>
              <a:t>KTH (contact: J. Strandberg):  strong support presently to the detector commissioning [C. Ohm, O. Lundberg, M. </a:t>
            </a:r>
            <a:r>
              <a:rPr lang="en-GB" dirty="0" err="1"/>
              <a:t>Vande</a:t>
            </a:r>
            <a:r>
              <a:rPr lang="en-GB" dirty="0"/>
              <a:t> </a:t>
            </a:r>
            <a:r>
              <a:rPr lang="en-GB" dirty="0" err="1"/>
              <a:t>Voorde</a:t>
            </a:r>
            <a:r>
              <a:rPr lang="en-GB" dirty="0"/>
              <a:t> (QT)] </a:t>
            </a:r>
          </a:p>
          <a:p>
            <a:pPr lvl="2"/>
            <a:r>
              <a:rPr lang="en-GB" dirty="0"/>
              <a:t>UCL (contact: M. </a:t>
            </a:r>
            <a:r>
              <a:rPr lang="en-GB" dirty="0" err="1"/>
              <a:t>Campanelli</a:t>
            </a:r>
            <a:r>
              <a:rPr lang="en-GB" dirty="0"/>
              <a:t>): interest of Mario to continue to work in the project</a:t>
            </a:r>
          </a:p>
          <a:p>
            <a:pPr lvl="1"/>
            <a:r>
              <a:rPr lang="en-GB" dirty="0"/>
              <a:t>Technical Proposal will follow in the first middle of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2BFAD-D7E3-D20D-E193-1250D115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683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1DD75-7E21-03C5-0729-2A3FAFA8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0BD70-8E5E-3161-60F1-D2FFD365B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F3B29-AB3C-2ED4-36C4-7558FE00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638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FDC2EB5-9D99-FA08-DD13-E4B171E80FBA}"/>
              </a:ext>
            </a:extLst>
          </p:cNvPr>
          <p:cNvGrpSpPr/>
          <p:nvPr/>
        </p:nvGrpSpPr>
        <p:grpSpPr>
          <a:xfrm>
            <a:off x="6927087" y="1177753"/>
            <a:ext cx="4266059" cy="2705368"/>
            <a:chOff x="6927087" y="1177753"/>
            <a:chExt cx="4266059" cy="27053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171D9D-8335-6BF2-D092-F0B758648E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3316"/>
            <a:stretch/>
          </p:blipFill>
          <p:spPr>
            <a:xfrm>
              <a:off x="7179276" y="1177753"/>
              <a:ext cx="4013870" cy="270536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C343C2-A1F7-6CE9-80A6-CCB163635C4D}"/>
                </a:ext>
              </a:extLst>
            </p:cNvPr>
            <p:cNvSpPr/>
            <p:nvPr/>
          </p:nvSpPr>
          <p:spPr>
            <a:xfrm>
              <a:off x="7228704" y="1791730"/>
              <a:ext cx="370702" cy="2842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E0A1B5-C371-BE2C-2F69-617AECA31350}"/>
                </a:ext>
              </a:extLst>
            </p:cNvPr>
            <p:cNvSpPr/>
            <p:nvPr/>
          </p:nvSpPr>
          <p:spPr>
            <a:xfrm>
              <a:off x="6927087" y="1692876"/>
              <a:ext cx="289260" cy="506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27E630-91D4-5F8F-A2FD-C6F1D092A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Beam Monitor for ATLAS (BMA)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11A19-E232-E691-A747-15601A4E4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1210962"/>
            <a:ext cx="6660044" cy="5520037"/>
          </a:xfrm>
        </p:spPr>
        <p:txBody>
          <a:bodyPr>
            <a:normAutofit/>
          </a:bodyPr>
          <a:lstStyle/>
          <a:p>
            <a:r>
              <a:rPr lang="en-GB" dirty="0"/>
              <a:t>BMA e’ un </a:t>
            </a:r>
            <a:r>
              <a:rPr lang="en-GB" dirty="0" err="1"/>
              <a:t>progetto</a:t>
            </a:r>
            <a:r>
              <a:rPr lang="en-GB" dirty="0"/>
              <a:t> dell’ INFN di BOLOGNA </a:t>
            </a:r>
            <a:r>
              <a:rPr lang="en-GB" dirty="0" err="1"/>
              <a:t>che</a:t>
            </a:r>
            <a:r>
              <a:rPr lang="en-GB" dirty="0"/>
              <a:t> e’ </a:t>
            </a:r>
            <a:r>
              <a:rPr lang="en-GB" dirty="0" err="1"/>
              <a:t>stato</a:t>
            </a:r>
            <a:r>
              <a:rPr lang="en-GB" dirty="0"/>
              <a:t> </a:t>
            </a:r>
            <a:r>
              <a:rPr lang="en-GB" dirty="0" err="1"/>
              <a:t>possibile</a:t>
            </a:r>
            <a:r>
              <a:rPr lang="en-GB" dirty="0"/>
              <a:t> </a:t>
            </a:r>
            <a:r>
              <a:rPr lang="en-GB" dirty="0" err="1"/>
              <a:t>sviluppare</a:t>
            </a:r>
            <a:r>
              <a:rPr lang="en-GB" dirty="0"/>
              <a:t> </a:t>
            </a:r>
            <a:r>
              <a:rPr lang="en-GB" dirty="0" err="1"/>
              <a:t>minimizzando</a:t>
            </a:r>
            <a:r>
              <a:rPr lang="en-GB" dirty="0"/>
              <a:t> </a:t>
            </a:r>
            <a:r>
              <a:rPr lang="en-GB" dirty="0" err="1"/>
              <a:t>costi</a:t>
            </a:r>
            <a:r>
              <a:rPr lang="en-GB" dirty="0"/>
              <a:t> e </a:t>
            </a:r>
            <a:r>
              <a:rPr lang="en-GB" dirty="0" err="1"/>
              <a:t>personale</a:t>
            </a:r>
            <a:r>
              <a:rPr lang="en-GB" dirty="0"/>
              <a:t> </a:t>
            </a:r>
            <a:r>
              <a:rPr lang="en-GB" dirty="0" err="1"/>
              <a:t>grazie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grande</a:t>
            </a:r>
            <a:r>
              <a:rPr lang="en-GB" dirty="0"/>
              <a:t> </a:t>
            </a:r>
            <a:r>
              <a:rPr lang="en-GB" dirty="0" err="1"/>
              <a:t>esperienza</a:t>
            </a:r>
            <a:r>
              <a:rPr lang="en-GB" dirty="0"/>
              <a:t> </a:t>
            </a:r>
            <a:r>
              <a:rPr lang="en-GB" dirty="0" err="1"/>
              <a:t>acquisita</a:t>
            </a:r>
            <a:r>
              <a:rPr lang="en-GB" dirty="0"/>
              <a:t> con LUCID dal </a:t>
            </a:r>
            <a:r>
              <a:rPr lang="en-GB" dirty="0" err="1"/>
              <a:t>personale</a:t>
            </a:r>
            <a:r>
              <a:rPr lang="en-GB" dirty="0"/>
              <a:t> </a:t>
            </a:r>
            <a:r>
              <a:rPr lang="en-GB" dirty="0" err="1"/>
              <a:t>tecnico</a:t>
            </a:r>
            <a:r>
              <a:rPr lang="en-GB" dirty="0"/>
              <a:t> e </a:t>
            </a:r>
            <a:r>
              <a:rPr lang="en-GB" dirty="0" err="1"/>
              <a:t>ricercatore</a:t>
            </a:r>
            <a:endParaRPr lang="en-GB" dirty="0"/>
          </a:p>
          <a:p>
            <a:pPr lvl="1"/>
            <a:r>
              <a:rPr lang="en-GB" dirty="0" err="1"/>
              <a:t>Recentemente</a:t>
            </a:r>
            <a:r>
              <a:rPr lang="en-GB" dirty="0"/>
              <a:t> interesse e </a:t>
            </a:r>
            <a:r>
              <a:rPr lang="en-GB" dirty="0" err="1"/>
              <a:t>contributi</a:t>
            </a:r>
            <a:r>
              <a:rPr lang="en-GB" dirty="0"/>
              <a:t> </a:t>
            </a:r>
            <a:r>
              <a:rPr lang="en-GB" dirty="0" err="1"/>
              <a:t>importanti</a:t>
            </a:r>
            <a:r>
              <a:rPr lang="en-GB" dirty="0"/>
              <a:t> </a:t>
            </a:r>
            <a:r>
              <a:rPr lang="en-GB" dirty="0" err="1"/>
              <a:t>anche</a:t>
            </a:r>
            <a:r>
              <a:rPr lang="en-GB" dirty="0"/>
              <a:t> da </a:t>
            </a:r>
            <a:r>
              <a:rPr lang="en-GB" dirty="0" err="1"/>
              <a:t>altri</a:t>
            </a:r>
            <a:r>
              <a:rPr lang="en-GB" dirty="0"/>
              <a:t> </a:t>
            </a:r>
            <a:r>
              <a:rPr lang="en-GB" dirty="0" err="1"/>
              <a:t>gruppi</a:t>
            </a:r>
            <a:r>
              <a:rPr lang="en-GB" dirty="0"/>
              <a:t> di ATLAS</a:t>
            </a:r>
          </a:p>
          <a:p>
            <a:endParaRPr lang="en-GB" dirty="0"/>
          </a:p>
          <a:p>
            <a:r>
              <a:rPr lang="en-GB" dirty="0"/>
              <a:t>In </a:t>
            </a:r>
            <a:r>
              <a:rPr lang="en-GB" dirty="0" err="1"/>
              <a:t>Sezione</a:t>
            </a:r>
            <a:r>
              <a:rPr lang="en-GB" dirty="0"/>
              <a:t>, </a:t>
            </a:r>
            <a:r>
              <a:rPr lang="en-GB" dirty="0" err="1"/>
              <a:t>hanno</a:t>
            </a:r>
            <a:r>
              <a:rPr lang="en-GB" dirty="0"/>
              <a:t> </a:t>
            </a:r>
            <a:r>
              <a:rPr lang="en-GB" dirty="0" err="1"/>
              <a:t>contribuito</a:t>
            </a:r>
            <a:r>
              <a:rPr lang="en-GB" dirty="0"/>
              <a:t> al BMA </a:t>
            </a:r>
            <a:r>
              <a:rPr lang="en-GB" dirty="0" err="1"/>
              <a:t>attuale</a:t>
            </a:r>
            <a:endParaRPr lang="en-GB" dirty="0"/>
          </a:p>
          <a:p>
            <a:pPr lvl="1"/>
            <a:r>
              <a:rPr lang="en-GB" dirty="0"/>
              <a:t>G. </a:t>
            </a:r>
            <a:r>
              <a:rPr lang="en-GB" dirty="0" err="1"/>
              <a:t>Avoni</a:t>
            </a:r>
            <a:r>
              <a:rPr lang="en-GB" dirty="0"/>
              <a:t>, B. </a:t>
            </a:r>
            <a:r>
              <a:rPr lang="en-GB" dirty="0" err="1"/>
              <a:t>Giacobbe</a:t>
            </a:r>
            <a:r>
              <a:rPr lang="en-GB" dirty="0"/>
              <a:t>, C. </a:t>
            </a:r>
            <a:r>
              <a:rPr lang="en-GB" dirty="0" err="1"/>
              <a:t>Sbarra</a:t>
            </a:r>
            <a:r>
              <a:rPr lang="en-GB" dirty="0"/>
              <a:t>, A. </a:t>
            </a:r>
            <a:r>
              <a:rPr lang="en-GB" dirty="0" err="1"/>
              <a:t>Sbrizzi</a:t>
            </a:r>
            <a:endParaRPr lang="en-GB" dirty="0"/>
          </a:p>
          <a:p>
            <a:pPr lvl="1"/>
            <a:r>
              <a:rPr lang="en-GB" dirty="0" err="1"/>
              <a:t>Laboratorio</a:t>
            </a:r>
            <a:r>
              <a:rPr lang="en-GB" dirty="0"/>
              <a:t> di </a:t>
            </a:r>
            <a:r>
              <a:rPr lang="en-GB" dirty="0" err="1"/>
              <a:t>Elettronica</a:t>
            </a:r>
            <a:r>
              <a:rPr lang="en-GB" dirty="0"/>
              <a:t> (</a:t>
            </a:r>
            <a:r>
              <a:rPr lang="en-GB" dirty="0" err="1"/>
              <a:t>scheda</a:t>
            </a:r>
            <a:r>
              <a:rPr lang="en-GB" dirty="0"/>
              <a:t> LUCROD)</a:t>
            </a:r>
          </a:p>
          <a:p>
            <a:pPr lvl="2"/>
            <a:r>
              <a:rPr lang="en-GB" dirty="0"/>
              <a:t>S. </a:t>
            </a:r>
            <a:r>
              <a:rPr lang="en-GB" dirty="0" err="1"/>
              <a:t>Meneghini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D9E59-F697-508F-71D7-8267A3A3D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F9A73-2C01-E0B7-936C-8F872BD8B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08" y="4052796"/>
            <a:ext cx="3131840" cy="2501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E2C2D4-432B-A108-9D04-A607A57EC5F7}"/>
              </a:ext>
            </a:extLst>
          </p:cNvPr>
          <p:cNvSpPr txBox="1"/>
          <p:nvPr/>
        </p:nvSpPr>
        <p:spPr>
          <a:xfrm>
            <a:off x="9273228" y="4146430"/>
            <a:ext cx="96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LUCROD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5DF33-3272-0CAC-9B96-2568F910AD9D}"/>
              </a:ext>
            </a:extLst>
          </p:cNvPr>
          <p:cNvSpPr txBox="1"/>
          <p:nvPr/>
        </p:nvSpPr>
        <p:spPr>
          <a:xfrm>
            <a:off x="8537834" y="3090446"/>
            <a:ext cx="590226" cy="3385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BMA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275E1BC-4987-2ECE-8268-1B8A3A75C16F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8038062" y="2891574"/>
            <a:ext cx="499772" cy="3681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653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E864D-3EA5-C334-230C-94F41FDB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87" y="-134674"/>
            <a:ext cx="10913746" cy="967396"/>
          </a:xfrm>
        </p:spPr>
        <p:txBody>
          <a:bodyPr>
            <a:normAutofit fontScale="90000"/>
          </a:bodyPr>
          <a:lstStyle/>
          <a:p>
            <a:r>
              <a:rPr lang="en-GB" dirty="0"/>
              <a:t>The ATLAS strategy for the luminosity measurement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5A5F4-9D71-361A-9495-D8B23D89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6D0D7A-48B5-6E03-9210-FE01A43B277A}"/>
              </a:ext>
            </a:extLst>
          </p:cNvPr>
          <p:cNvSpPr txBox="1">
            <a:spLocks/>
          </p:cNvSpPr>
          <p:nvPr/>
        </p:nvSpPr>
        <p:spPr>
          <a:xfrm>
            <a:off x="139159" y="652100"/>
            <a:ext cx="6009630" cy="6400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GB" b="1" dirty="0"/>
              <a:t>Absolute calibration</a:t>
            </a:r>
          </a:p>
          <a:p>
            <a:pPr lvl="1"/>
            <a:r>
              <a:rPr lang="en-GB" dirty="0"/>
              <a:t>van der Meer scan typically performed once per year</a:t>
            </a:r>
          </a:p>
          <a:p>
            <a:pPr lvl="1"/>
            <a:r>
              <a:rPr lang="en-GB" dirty="0"/>
              <a:t>Allow to measure </a:t>
            </a:r>
            <a:r>
              <a:rPr lang="en-GB" dirty="0">
                <a:latin typeface="Symbol" pitchFamily="2" charset="2"/>
              </a:rPr>
              <a:t>s</a:t>
            </a:r>
            <a:r>
              <a:rPr lang="en-GB" baseline="-25000" dirty="0"/>
              <a:t>vis</a:t>
            </a:r>
            <a:r>
              <a:rPr lang="en-GB" dirty="0"/>
              <a:t>, the calibration constant of the luminosity detectors</a:t>
            </a:r>
          </a:p>
          <a:p>
            <a:pPr lvl="1"/>
            <a:r>
              <a:rPr lang="en-GB" dirty="0"/>
              <a:t>calibration of LUCID in controlled conditions </a:t>
            </a:r>
            <a:r>
              <a:rPr lang="en-GB" dirty="0">
                <a:sym typeface="Wingdings" pitchFamily="2" charset="2"/>
              </a:rPr>
              <a:t> low-</a:t>
            </a:r>
            <a:r>
              <a:rPr lang="en-GB" dirty="0">
                <a:latin typeface="Symbol" pitchFamily="2" charset="2"/>
                <a:sym typeface="Wingdings" pitchFamily="2" charset="2"/>
              </a:rPr>
              <a:t>m</a:t>
            </a:r>
            <a:r>
              <a:rPr lang="en-GB" baseline="-25000" dirty="0">
                <a:sym typeface="Wingdings" pitchFamily="2" charset="2"/>
              </a:rPr>
              <a:t>b</a:t>
            </a:r>
            <a:r>
              <a:rPr lang="en-GB" dirty="0">
                <a:sym typeface="Wingdings" pitchFamily="2" charset="2"/>
              </a:rPr>
              <a:t>, isolated bunches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>
                <a:sym typeface="Wingdings" pitchFamily="2" charset="2"/>
              </a:rPr>
              <a:t>Calibration transfer</a:t>
            </a:r>
          </a:p>
          <a:p>
            <a:pPr lvl="1"/>
            <a:r>
              <a:rPr lang="en-GB" dirty="0">
                <a:sym typeface="Wingdings" pitchFamily="2" charset="2"/>
              </a:rPr>
              <a:t>Extrapolation of LUCID measurement from </a:t>
            </a:r>
            <a:r>
              <a:rPr lang="en-GB" dirty="0" err="1">
                <a:sym typeface="Wingdings" pitchFamily="2" charset="2"/>
              </a:rPr>
              <a:t>vdM</a:t>
            </a:r>
            <a:r>
              <a:rPr lang="en-GB" dirty="0">
                <a:sym typeface="Wingdings" pitchFamily="2" charset="2"/>
              </a:rPr>
              <a:t> regime to physics regime (high-</a:t>
            </a:r>
            <a:r>
              <a:rPr lang="en-GB" dirty="0">
                <a:latin typeface="Symbol" pitchFamily="2" charset="2"/>
                <a:sym typeface="Wingdings" pitchFamily="2" charset="2"/>
              </a:rPr>
              <a:t>m</a:t>
            </a:r>
            <a:r>
              <a:rPr lang="en-GB" baseline="-25000" dirty="0">
                <a:sym typeface="Wingdings" pitchFamily="2" charset="2"/>
              </a:rPr>
              <a:t>b</a:t>
            </a:r>
            <a:r>
              <a:rPr lang="en-GB" dirty="0">
                <a:sym typeface="Wingdings" pitchFamily="2" charset="2"/>
              </a:rPr>
              <a:t>)</a:t>
            </a:r>
          </a:p>
          <a:p>
            <a:pPr lvl="1"/>
            <a:r>
              <a:rPr lang="en-GB" dirty="0">
                <a:sym typeface="Wingdings" pitchFamily="2" charset="2"/>
              </a:rPr>
              <a:t>Track counting used to correct LUCID</a:t>
            </a:r>
          </a:p>
          <a:p>
            <a:pPr lvl="1"/>
            <a:r>
              <a:rPr lang="en-GB" dirty="0"/>
              <a:t>Cross-checked with Tile measurement for uncertainties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Long-term stability</a:t>
            </a:r>
          </a:p>
          <a:p>
            <a:pPr lvl="1"/>
            <a:r>
              <a:rPr lang="en-GB" dirty="0"/>
              <a:t>Check of Run-to-Run stability throughout each year</a:t>
            </a:r>
          </a:p>
          <a:p>
            <a:pPr lvl="1"/>
            <a:r>
              <a:rPr lang="en-GB" dirty="0"/>
              <a:t>Comparison of run-integrated luminosity of LUCID </a:t>
            </a:r>
            <a:r>
              <a:rPr lang="en-GB" dirty="0" err="1"/>
              <a:t>wrt</a:t>
            </a:r>
            <a:r>
              <a:rPr lang="en-GB" dirty="0"/>
              <a:t> Tile, EMEC, FCAL</a:t>
            </a:r>
          </a:p>
          <a:p>
            <a:r>
              <a:rPr lang="en-GB" b="1" dirty="0" err="1"/>
              <a:t>Challanges</a:t>
            </a:r>
            <a:r>
              <a:rPr lang="en-GB" b="1" dirty="0"/>
              <a:t> for RUN4: </a:t>
            </a:r>
            <a:r>
              <a:rPr lang="en-GB" b="1" dirty="0">
                <a:latin typeface="Symbol" pitchFamily="2" charset="2"/>
                <a:sym typeface="Wingdings" pitchFamily="2" charset="2"/>
              </a:rPr>
              <a:t>m</a:t>
            </a:r>
            <a:r>
              <a:rPr lang="en-GB" b="1" baseline="-25000" dirty="0">
                <a:sym typeface="Wingdings" pitchFamily="2" charset="2"/>
              </a:rPr>
              <a:t>b</a:t>
            </a:r>
            <a:r>
              <a:rPr lang="en-GB" b="1" dirty="0">
                <a:sym typeface="Wingdings" pitchFamily="2" charset="2"/>
              </a:rPr>
              <a:t>~60  ~200</a:t>
            </a:r>
          </a:p>
          <a:p>
            <a:pPr lvl="1"/>
            <a:r>
              <a:rPr lang="en-GB" dirty="0">
                <a:sym typeface="Wingdings" pitchFamily="2" charset="2"/>
              </a:rPr>
              <a:t>Algorithms saturation</a:t>
            </a:r>
          </a:p>
          <a:p>
            <a:pPr lvl="1"/>
            <a:r>
              <a:rPr lang="en-GB" dirty="0">
                <a:sym typeface="Wingdings" pitchFamily="2" charset="2"/>
              </a:rPr>
              <a:t>Calibration transfer </a:t>
            </a:r>
          </a:p>
          <a:p>
            <a:pPr lvl="1"/>
            <a:r>
              <a:rPr lang="en-GB" dirty="0"/>
              <a:t>Detector irradiation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0B82A4-A782-9086-60F4-4BBE7BB1D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761" y="744679"/>
            <a:ext cx="5154172" cy="3288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E2F86A-DC24-9853-2A16-8B3A6AE35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551" y="4121915"/>
            <a:ext cx="3446214" cy="2736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CC62F3-1514-8612-C365-C4C834161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118" y="4430903"/>
            <a:ext cx="2171433" cy="841984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5DE8CC-A977-3323-CE25-ABF0AB0CB8D2}"/>
              </a:ext>
            </a:extLst>
          </p:cNvPr>
          <p:cNvSpPr txBox="1"/>
          <p:nvPr/>
        </p:nvSpPr>
        <p:spPr>
          <a:xfrm>
            <a:off x="3308982" y="5908807"/>
            <a:ext cx="477427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Goal for RUN 4 : ≲ 1% overall precision on ATLAS luminosity measurement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004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8D109-4068-2134-D23B-1D75FE4DB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-143178"/>
            <a:ext cx="10913746" cy="967396"/>
          </a:xfrm>
        </p:spPr>
        <p:txBody>
          <a:bodyPr/>
          <a:lstStyle/>
          <a:p>
            <a:r>
              <a:rPr lang="en-GB" dirty="0"/>
              <a:t>Self calibration using pulse height spectra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1A8DC-0FB0-4200-AEB8-244892C13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67" y="686725"/>
            <a:ext cx="7511479" cy="349239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The pulse height spectra peak is fitted with a parabola (upper plot)  and the peak position is plotted as a function of the integrated luminosity (lower right plot) for the BMA DAQ and DAQ (G.C.) channels</a:t>
            </a:r>
          </a:p>
          <a:p>
            <a:r>
              <a:rPr lang="en-GB" dirty="0"/>
              <a:t>The peak positions trends are very similar to the ones reported in the Efficiency plot (lower left plot) already shown in slide 5</a:t>
            </a:r>
          </a:p>
          <a:p>
            <a:r>
              <a:rPr lang="en-GB" dirty="0"/>
              <a:t>It looks like the peak position can be used as a monitor of the detector efficiency</a:t>
            </a:r>
          </a:p>
          <a:p>
            <a:r>
              <a:rPr lang="en-GB" b="1" dirty="0"/>
              <a:t>Next (crucial) step </a:t>
            </a:r>
          </a:p>
          <a:p>
            <a:pPr lvl="1"/>
            <a:r>
              <a:rPr lang="en-GB" dirty="0"/>
              <a:t>Prove that the peak position does not depend on the </a:t>
            </a:r>
            <a:r>
              <a:rPr lang="en-GB" dirty="0">
                <a:latin typeface="Symbol" pitchFamily="2" charset="2"/>
              </a:rPr>
              <a:t>m</a:t>
            </a:r>
            <a:r>
              <a:rPr lang="en-GB" dirty="0"/>
              <a:t>-value</a:t>
            </a:r>
          </a:p>
          <a:p>
            <a:pPr lvl="1"/>
            <a:r>
              <a:rPr lang="en-GB" dirty="0"/>
              <a:t>Work in progress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7CE94-3AE5-5CEB-6AC3-F576E19E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104C4B-CEFA-F3D0-3499-CAF263793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646" y="1371600"/>
            <a:ext cx="3492500" cy="261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00A14-A0CB-9640-C574-B37CBA2D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7681" y="4352302"/>
            <a:ext cx="3725546" cy="2420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CE8AF-3383-25B7-C34F-75A489788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0" y="4029452"/>
            <a:ext cx="3958273" cy="27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05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44ED-F580-AE4B-9C47-F657A2C7B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26" y="85090"/>
            <a:ext cx="10913746" cy="967396"/>
          </a:xfrm>
        </p:spPr>
        <p:txBody>
          <a:bodyPr/>
          <a:lstStyle/>
          <a:p>
            <a:r>
              <a:rPr lang="en-GB" dirty="0"/>
              <a:t>Particle flows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97F663D-EFF1-A44C-B08B-35C1C7DCF6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93303" y="4909657"/>
          <a:ext cx="4916340" cy="16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103">
                  <a:extLst>
                    <a:ext uri="{9D8B030D-6E8A-4147-A177-3AD203B41FA5}">
                      <a16:colId xmlns:a16="http://schemas.microsoft.com/office/drawing/2014/main" val="3699405500"/>
                    </a:ext>
                  </a:extLst>
                </a:gridCol>
                <a:gridCol w="1421197">
                  <a:extLst>
                    <a:ext uri="{9D8B030D-6E8A-4147-A177-3AD203B41FA5}">
                      <a16:colId xmlns:a16="http://schemas.microsoft.com/office/drawing/2014/main" val="3014441542"/>
                    </a:ext>
                  </a:extLst>
                </a:gridCol>
                <a:gridCol w="1499040">
                  <a:extLst>
                    <a:ext uri="{9D8B030D-6E8A-4147-A177-3AD203B41FA5}">
                      <a16:colId xmlns:a16="http://schemas.microsoft.com/office/drawing/2014/main" val="1161091483"/>
                    </a:ext>
                  </a:extLst>
                </a:gridCol>
              </a:tblGrid>
              <a:tr h="434620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RUN 3 </a:t>
                      </a:r>
                    </a:p>
                    <a:p>
                      <a:pPr algn="ctr"/>
                      <a:r>
                        <a:rPr lang="en-GB" sz="1100" dirty="0"/>
                        <a:t>(100 </a:t>
                      </a:r>
                      <a:r>
                        <a:rPr lang="en-GB" sz="1100" dirty="0" err="1"/>
                        <a:t>ifb</a:t>
                      </a:r>
                      <a:r>
                        <a:rPr lang="en-GB" sz="1100" dirty="0"/>
                        <a:t>/year)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RUN 4 </a:t>
                      </a:r>
                    </a:p>
                    <a:p>
                      <a:pPr algn="ctr"/>
                      <a:r>
                        <a:rPr lang="en-GB" sz="1100" dirty="0"/>
                        <a:t>(300 </a:t>
                      </a:r>
                      <a:r>
                        <a:rPr lang="en-GB" sz="1100" dirty="0" err="1"/>
                        <a:t>ifb</a:t>
                      </a:r>
                      <a:r>
                        <a:rPr lang="en-GB" sz="1100" dirty="0"/>
                        <a:t>/year)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691045"/>
                  </a:ext>
                </a:extLst>
              </a:tr>
              <a:tr h="304125">
                <a:tc>
                  <a:txBody>
                    <a:bodyPr/>
                    <a:lstStyle/>
                    <a:p>
                      <a:r>
                        <a:rPr lang="en-GB" sz="1100" dirty="0"/>
                        <a:t>ELEC (1/BC/cm2)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16.1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093812"/>
                  </a:ext>
                </a:extLst>
              </a:tr>
              <a:tr h="304125">
                <a:tc>
                  <a:txBody>
                    <a:bodyPr/>
                    <a:lstStyle/>
                    <a:p>
                      <a:r>
                        <a:rPr lang="en-GB" sz="1100" dirty="0"/>
                        <a:t>NEUT (1/YEAR/cm2)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1.93E14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5.79E14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92642"/>
                  </a:ext>
                </a:extLst>
              </a:tr>
              <a:tr h="304125">
                <a:tc>
                  <a:txBody>
                    <a:bodyPr/>
                    <a:lstStyle/>
                    <a:p>
                      <a:r>
                        <a:rPr lang="en-GB" sz="1100" dirty="0"/>
                        <a:t>CHAD (1/YEAR/cm2)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1.99E13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5.97E13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0066442"/>
                  </a:ext>
                </a:extLst>
              </a:tr>
              <a:tr h="304125">
                <a:tc>
                  <a:txBody>
                    <a:bodyPr/>
                    <a:lstStyle/>
                    <a:p>
                      <a:r>
                        <a:rPr lang="en-GB" sz="1100" dirty="0"/>
                        <a:t>TID (</a:t>
                      </a:r>
                      <a:r>
                        <a:rPr lang="en-GB" sz="1100" dirty="0" err="1"/>
                        <a:t>Gy</a:t>
                      </a:r>
                      <a:r>
                        <a:rPr lang="en-GB" sz="1100" dirty="0"/>
                        <a:t>/YEAR)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2.34E5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7.02E5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91742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AA3D5-003C-134C-BCF3-BE569532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CE9E2A-1CA7-FC4B-9994-72762124D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98" y="770624"/>
            <a:ext cx="9194104" cy="41330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A3A2B7-9083-834E-A65D-75761A76855C}"/>
              </a:ext>
            </a:extLst>
          </p:cNvPr>
          <p:cNvSpPr/>
          <p:nvPr/>
        </p:nvSpPr>
        <p:spPr>
          <a:xfrm>
            <a:off x="2079319" y="2480154"/>
            <a:ext cx="100209" cy="1127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500C4C-3BF3-C642-B8BA-F5F9B5E9EC74}"/>
              </a:ext>
            </a:extLst>
          </p:cNvPr>
          <p:cNvSpPr/>
          <p:nvPr/>
        </p:nvSpPr>
        <p:spPr>
          <a:xfrm>
            <a:off x="3314087" y="2212663"/>
            <a:ext cx="100209" cy="11273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1E695-95B6-6142-AC7D-59B177A7DCF9}"/>
              </a:ext>
            </a:extLst>
          </p:cNvPr>
          <p:cNvSpPr txBox="1"/>
          <p:nvPr/>
        </p:nvSpPr>
        <p:spPr>
          <a:xfrm>
            <a:off x="1727710" y="2592889"/>
            <a:ext cx="8034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JFC3 RUN3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3775DA-8CED-844D-9AC5-CAB4C72E70B6}"/>
              </a:ext>
            </a:extLst>
          </p:cNvPr>
          <p:cNvSpPr txBox="1"/>
          <p:nvPr/>
        </p:nvSpPr>
        <p:spPr>
          <a:xfrm>
            <a:off x="2751900" y="2349349"/>
            <a:ext cx="8002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 err="1">
                <a:solidFill>
                  <a:srgbClr val="FFFF00"/>
                </a:solidFill>
              </a:rPr>
              <a:t>Pilot</a:t>
            </a:r>
            <a:r>
              <a:rPr lang="it-IT" sz="1050" dirty="0">
                <a:solidFill>
                  <a:srgbClr val="FFFF00"/>
                </a:solidFill>
              </a:rPr>
              <a:t> </a:t>
            </a:r>
            <a:r>
              <a:rPr lang="it-IT" sz="1050" dirty="0" err="1">
                <a:solidFill>
                  <a:srgbClr val="FFFF00"/>
                </a:solidFill>
              </a:rPr>
              <a:t>Beam</a:t>
            </a:r>
            <a:endParaRPr lang="it-IT" sz="1050" dirty="0">
              <a:solidFill>
                <a:srgbClr val="FFF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EF4E5-8F51-A372-7E56-891B3BDB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 Mar 2023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191B8-4B1B-1C4B-CA1A-3D35601F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96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8A7CE-F9E3-F145-8C8B-9898DAE9E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Expected performances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4A156-F1D3-2A4A-BE53-5C85A4AED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16" y="4277371"/>
            <a:ext cx="11027030" cy="237807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measurements in this table are per BC and include 3 scenarios</a:t>
            </a:r>
          </a:p>
          <a:p>
            <a:pPr lvl="1"/>
            <a:r>
              <a:rPr lang="en-GB" dirty="0" err="1"/>
              <a:t>VdM</a:t>
            </a:r>
            <a:r>
              <a:rPr lang="en-GB" dirty="0"/>
              <a:t> scans (T=30s)</a:t>
            </a:r>
          </a:p>
          <a:p>
            <a:pPr lvl="1"/>
            <a:r>
              <a:rPr lang="en-GB" dirty="0"/>
              <a:t>Online </a:t>
            </a:r>
            <a:r>
              <a:rPr lang="en-GB" dirty="0" err="1"/>
              <a:t>lumi</a:t>
            </a:r>
            <a:r>
              <a:rPr lang="en-GB" dirty="0"/>
              <a:t> (T=2s)</a:t>
            </a:r>
          </a:p>
          <a:p>
            <a:pPr lvl="1"/>
            <a:r>
              <a:rPr lang="en-GB" dirty="0"/>
              <a:t>Per </a:t>
            </a:r>
            <a:r>
              <a:rPr lang="en-GB" dirty="0" err="1"/>
              <a:t>lumiblock</a:t>
            </a:r>
            <a:r>
              <a:rPr lang="en-GB" dirty="0"/>
              <a:t> </a:t>
            </a:r>
            <a:r>
              <a:rPr lang="en-GB" dirty="0" err="1"/>
              <a:t>lumi</a:t>
            </a:r>
            <a:r>
              <a:rPr lang="en-GB" dirty="0"/>
              <a:t> (T=60s)</a:t>
            </a:r>
          </a:p>
          <a:p>
            <a:r>
              <a:rPr lang="en-GB" dirty="0"/>
              <a:t>Since in the </a:t>
            </a:r>
            <a:r>
              <a:rPr lang="en-GB" dirty="0" err="1"/>
              <a:t>VdM</a:t>
            </a:r>
            <a:r>
              <a:rPr lang="en-GB" dirty="0"/>
              <a:t> there are 100 colliding BC, a BC-BLIND cross calibration seems to be possible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35C17-7B51-6D4C-8E79-939ED245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23</a:t>
            </a:fld>
            <a:endParaRPr lang="en-GB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4E8E97B-4DB0-BE44-B352-B872D97205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059251"/>
              </p:ext>
            </p:extLst>
          </p:nvPr>
        </p:nvGraphicFramePr>
        <p:xfrm>
          <a:off x="1858061" y="1567406"/>
          <a:ext cx="7263216" cy="1013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48700" imgH="1206500" progId="Excel.Sheet.12">
                  <p:embed/>
                </p:oleObj>
              </mc:Choice>
              <mc:Fallback>
                <p:oleObj name="Worksheet" r:id="rId2" imgW="8648700" imgH="1206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58061" y="1567406"/>
                        <a:ext cx="7263216" cy="1013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C2481FA-286D-9147-A6DA-D784230B1171}"/>
              </a:ext>
            </a:extLst>
          </p:cNvPr>
          <p:cNvSpPr txBox="1"/>
          <p:nvPr/>
        </p:nvSpPr>
        <p:spPr>
          <a:xfrm>
            <a:off x="601241" y="1889352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 3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7CCE9FC-E424-9140-A782-1974FB16C3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3250919"/>
              </p:ext>
            </p:extLst>
          </p:nvPr>
        </p:nvGraphicFramePr>
        <p:xfrm>
          <a:off x="1858060" y="3011643"/>
          <a:ext cx="7263215" cy="1045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648700" imgH="1244600" progId="Excel.Sheet.12">
                  <p:embed/>
                </p:oleObj>
              </mc:Choice>
              <mc:Fallback>
                <p:oleObj name="Worksheet" r:id="rId4" imgW="8648700" imgH="1244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8060" y="3011643"/>
                        <a:ext cx="7263215" cy="1045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8DD08FD-9DB9-D74D-A1B7-84B2DFBC89CF}"/>
              </a:ext>
            </a:extLst>
          </p:cNvPr>
          <p:cNvSpPr txBox="1"/>
          <p:nvPr/>
        </p:nvSpPr>
        <p:spPr>
          <a:xfrm>
            <a:off x="601241" y="319148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RUN 4</a:t>
            </a:r>
          </a:p>
        </p:txBody>
      </p:sp>
    </p:spTree>
    <p:extLst>
      <p:ext uri="{BB962C8B-B14F-4D97-AF65-F5344CB8AC3E}">
        <p14:creationId xmlns:p14="http://schemas.microsoft.com/office/powerpoint/2010/main" val="3774442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58067-66AA-861E-7492-E9E7B977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Physics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BAAB8-4E9E-E820-BEDE-AF6CFFF82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4" y="1212532"/>
            <a:ext cx="6569257" cy="5437187"/>
          </a:xfrm>
        </p:spPr>
        <p:txBody>
          <a:bodyPr/>
          <a:lstStyle/>
          <a:p>
            <a:r>
              <a:rPr lang="en-US" sz="1800" dirty="0">
                <a:effectLst/>
                <a:latin typeface="HelveticaNeue" panose="02000503000000020004" pitchFamily="2" charset="0"/>
              </a:rPr>
              <a:t>Study of BMA performance for run 452573 on May 18th, with an integrated luminosity of 0.762 /fb </a:t>
            </a:r>
          </a:p>
          <a:p>
            <a:r>
              <a:rPr lang="en-US" sz="1800" dirty="0">
                <a:latin typeface="HelveticaNeue" panose="02000503000000020004" pitchFamily="2" charset="0"/>
              </a:rPr>
              <a:t>Just after the first gain adjustment for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F9E35"/>
                </a:solidFill>
                <a:effectLst/>
                <a:uLnTx/>
                <a:uFillTx/>
                <a:latin typeface="HelveticaNeue" panose="02000503000000020004" pitchFamily="2" charset="0"/>
                <a:ea typeface="+mn-ea"/>
                <a:cs typeface="Calibri" panose="020F0502020204030204" pitchFamily="34" charset="0"/>
              </a:rPr>
              <a:t>BMA DAQ (gain- correction) </a:t>
            </a:r>
            <a:endParaRPr lang="en-US" dirty="0"/>
          </a:p>
          <a:p>
            <a:r>
              <a:rPr lang="en-US" sz="1800" dirty="0">
                <a:effectLst/>
                <a:latin typeface="HelveticaNeue" panose="02000503000000020004" pitchFamily="2" charset="0"/>
              </a:rPr>
              <a:t>The upper plot shows the bunch-averaged mu as a function of </a:t>
            </a:r>
            <a:r>
              <a:rPr lang="en-US" sz="1800" dirty="0" err="1">
                <a:effectLst/>
                <a:latin typeface="HelveticaNeue" panose="02000503000000020004" pitchFamily="2" charset="0"/>
              </a:rPr>
              <a:t>LumiBlock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 for LUCID </a:t>
            </a:r>
            <a:r>
              <a:rPr lang="en-US" sz="1800" dirty="0" err="1">
                <a:effectLst/>
                <a:latin typeface="HelveticaNeue" panose="02000503000000020004" pitchFamily="2" charset="0"/>
              </a:rPr>
              <a:t>BiHitOR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 (the current best luminosity algorithm) </a:t>
            </a:r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HelveticaNeue" panose="02000503000000020004" pitchFamily="2" charset="0"/>
              </a:rPr>
              <a:t>The lower plot shows the ratio between the integrated luminosity measured in each </a:t>
            </a:r>
            <a:r>
              <a:rPr lang="en-US" sz="1800" dirty="0" err="1">
                <a:effectLst/>
                <a:latin typeface="HelveticaNeue" panose="02000503000000020004" pitchFamily="2" charset="0"/>
              </a:rPr>
              <a:t>LumiBlock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 by LUCID </a:t>
            </a:r>
            <a:r>
              <a:rPr lang="en-US" sz="1800" dirty="0" err="1">
                <a:effectLst/>
                <a:latin typeface="HelveticaNeue" panose="02000503000000020004" pitchFamily="2" charset="0"/>
              </a:rPr>
              <a:t>BiHitOR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 and each BMA configuration as a function of </a:t>
            </a:r>
            <a:r>
              <a:rPr lang="en-US" sz="1800" dirty="0" err="1">
                <a:effectLst/>
                <a:latin typeface="HelveticaNeue" panose="02000503000000020004" pitchFamily="2" charset="0"/>
              </a:rPr>
              <a:t>LumiBlock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. The ratios are normalized to 1 for each BMA configuration in the first </a:t>
            </a:r>
            <a:r>
              <a:rPr lang="en-US" sz="1800" dirty="0" err="1">
                <a:effectLst/>
                <a:latin typeface="HelveticaNeue" panose="02000503000000020004" pitchFamily="2" charset="0"/>
              </a:rPr>
              <a:t>LumiBlock</a:t>
            </a:r>
            <a:r>
              <a:rPr lang="en-US" sz="1800" dirty="0">
                <a:effectLst/>
                <a:latin typeface="HelveticaNeue" panose="02000503000000020004" pitchFamily="2" charset="0"/>
              </a:rPr>
              <a:t> </a:t>
            </a:r>
            <a:endParaRPr lang="en-US" dirty="0">
              <a:effectLst/>
            </a:endParaRPr>
          </a:p>
          <a:p>
            <a:pPr lvl="1"/>
            <a:r>
              <a:rPr lang="en-US" sz="1400" dirty="0">
                <a:effectLst/>
                <a:latin typeface="HelveticaNeue" panose="02000503000000020004" pitchFamily="2" charset="0"/>
              </a:rPr>
              <a:t>The maximum deviation for </a:t>
            </a:r>
            <a:r>
              <a:rPr lang="en-US" sz="1400" dirty="0">
                <a:solidFill>
                  <a:srgbClr val="9B38F4"/>
                </a:solidFill>
                <a:effectLst/>
                <a:latin typeface="HelveticaNeue" panose="02000503000000020004" pitchFamily="2" charset="0"/>
              </a:rPr>
              <a:t>BMA CTP </a:t>
            </a:r>
            <a:r>
              <a:rPr lang="en-US" sz="1400" dirty="0">
                <a:effectLst/>
                <a:latin typeface="HelveticaNeue" panose="02000503000000020004" pitchFamily="2" charset="0"/>
              </a:rPr>
              <a:t>is around </a:t>
            </a:r>
            <a:r>
              <a:rPr lang="en-US" sz="1400" dirty="0">
                <a:latin typeface="HelveticaNeue" panose="02000503000000020004" pitchFamily="2" charset="0"/>
              </a:rPr>
              <a:t>2.5</a:t>
            </a:r>
            <a:r>
              <a:rPr lang="en-US" sz="1400" dirty="0">
                <a:effectLst/>
                <a:latin typeface="HelveticaNeue" panose="02000503000000020004" pitchFamily="2" charset="0"/>
              </a:rPr>
              <a:t>% </a:t>
            </a:r>
          </a:p>
          <a:p>
            <a:pPr lvl="1"/>
            <a:r>
              <a:rPr lang="en-US" sz="1400" dirty="0">
                <a:effectLst/>
                <a:latin typeface="HelveticaNeue" panose="02000503000000020004" pitchFamily="2" charset="0"/>
              </a:rPr>
              <a:t>The maximum deviation for </a:t>
            </a:r>
            <a:r>
              <a:rPr lang="en-US" sz="1400" dirty="0">
                <a:solidFill>
                  <a:srgbClr val="2626CC"/>
                </a:solidFill>
                <a:effectLst/>
                <a:latin typeface="HelveticaNeue" panose="02000503000000020004" pitchFamily="2" charset="0"/>
              </a:rPr>
              <a:t>BMA DAQ </a:t>
            </a:r>
            <a:r>
              <a:rPr lang="en-US" sz="1400" dirty="0">
                <a:effectLst/>
                <a:latin typeface="HelveticaNeue" panose="02000503000000020004" pitchFamily="2" charset="0"/>
              </a:rPr>
              <a:t>is around </a:t>
            </a:r>
            <a:r>
              <a:rPr lang="en-US" sz="1400" dirty="0">
                <a:latin typeface="HelveticaNeue" panose="02000503000000020004" pitchFamily="2" charset="0"/>
              </a:rPr>
              <a:t>0.4</a:t>
            </a:r>
            <a:r>
              <a:rPr lang="en-US" sz="1400" dirty="0">
                <a:effectLst/>
                <a:latin typeface="HelveticaNeue" panose="02000503000000020004" pitchFamily="2" charset="0"/>
              </a:rPr>
              <a:t>% </a:t>
            </a:r>
          </a:p>
          <a:p>
            <a:pPr marL="457200" lvl="1" indent="0">
              <a:buNone/>
            </a:pPr>
            <a:r>
              <a:rPr lang="en-US" sz="1400" dirty="0">
                <a:effectLst/>
                <a:latin typeface="HelveticaNeue" panose="02000503000000020004" pitchFamily="2" charset="0"/>
              </a:rPr>
              <a:t>•   The maximum deviation for </a:t>
            </a:r>
            <a:r>
              <a:rPr lang="en-US" sz="1400" dirty="0">
                <a:solidFill>
                  <a:srgbClr val="EF9E35"/>
                </a:solidFill>
                <a:effectLst/>
                <a:latin typeface="HelveticaNeue" panose="02000503000000020004" pitchFamily="2" charset="0"/>
              </a:rPr>
              <a:t>BMA DAQ (gain- correction) </a:t>
            </a:r>
            <a:r>
              <a:rPr lang="en-US" sz="1400" dirty="0">
                <a:effectLst/>
                <a:latin typeface="HelveticaNeue" panose="02000503000000020004" pitchFamily="2" charset="0"/>
              </a:rPr>
              <a:t>is around 0.4%</a:t>
            </a:r>
          </a:p>
          <a:p>
            <a:pPr marL="457200" lvl="1" indent="0">
              <a:buNone/>
            </a:pPr>
            <a:endParaRPr lang="en-US" sz="1400" dirty="0">
              <a:latin typeface="HelveticaNeue" panose="02000503000000020004" pitchFamily="2" charset="0"/>
            </a:endParaRPr>
          </a:p>
          <a:p>
            <a:r>
              <a:rPr lang="en-US" sz="1800" dirty="0">
                <a:effectLst/>
                <a:latin typeface="HelveticaNeue" panose="02000503000000020004" pitchFamily="2" charset="0"/>
              </a:rPr>
              <a:t>There are clear trends in the initial phase (30&lt;mu&lt;60) and the final phase (60&gt;mu&gt;30)</a:t>
            </a:r>
          </a:p>
          <a:p>
            <a:pPr lvl="1"/>
            <a:r>
              <a:rPr lang="en-US" sz="1400" dirty="0">
                <a:latin typeface="HelveticaNeue" panose="02000503000000020004" pitchFamily="2" charset="0"/>
              </a:rPr>
              <a:t>to be understood, under study</a:t>
            </a:r>
            <a:r>
              <a:rPr lang="en-US" sz="1400" dirty="0">
                <a:effectLst/>
                <a:latin typeface="HelveticaNeue" panose="02000503000000020004" pitchFamily="2" charset="0"/>
              </a:rPr>
              <a:t> </a:t>
            </a:r>
            <a:endParaRPr lang="en-US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B88FE-9CD8-DB81-F28F-A6A4A237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1025" name="Picture 1" descr="page3image36703072">
            <a:extLst>
              <a:ext uri="{FF2B5EF4-FFF2-40B4-BE49-F238E27FC236}">
                <a16:creationId xmlns:a16="http://schemas.microsoft.com/office/drawing/2014/main" id="{811A5648-E571-9B8A-BDA2-E25897485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997" y="85090"/>
            <a:ext cx="4796244" cy="334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3image36703904">
            <a:extLst>
              <a:ext uri="{FF2B5EF4-FFF2-40B4-BE49-F238E27FC236}">
                <a16:creationId xmlns:a16="http://schemas.microsoft.com/office/drawing/2014/main" id="{C2E1C195-A9CB-E206-6BB5-964659067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43" y="3384394"/>
            <a:ext cx="4814971" cy="32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113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81193-FEC3-AC52-6BA9-88CB2D007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66041"/>
            <a:ext cx="10913746" cy="967396"/>
          </a:xfrm>
        </p:spPr>
        <p:txBody>
          <a:bodyPr/>
          <a:lstStyle/>
          <a:p>
            <a:r>
              <a:rPr lang="en-GB" dirty="0"/>
              <a:t>Back of the envelope cost estimate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89AB-F2C0-9FFD-7745-56C4D58B9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53" y="999771"/>
            <a:ext cx="5988993" cy="555501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Assume</a:t>
            </a:r>
          </a:p>
          <a:p>
            <a:pPr lvl="1"/>
            <a:r>
              <a:rPr lang="en-GB" dirty="0"/>
              <a:t>Mechanics: 2x1k</a:t>
            </a:r>
          </a:p>
          <a:p>
            <a:pPr lvl="1"/>
            <a:r>
              <a:rPr lang="en-GB" dirty="0"/>
              <a:t>8 LGAD detectors per side (in kind)</a:t>
            </a:r>
          </a:p>
          <a:p>
            <a:pPr lvl="1"/>
            <a:r>
              <a:rPr lang="en-GB" dirty="0"/>
              <a:t>8 readout channel per side 2x15k</a:t>
            </a:r>
          </a:p>
          <a:p>
            <a:pPr lvl="1"/>
            <a:r>
              <a:rPr lang="en-GB" dirty="0"/>
              <a:t>HV Power supply (in kind)</a:t>
            </a:r>
          </a:p>
          <a:p>
            <a:pPr lvl="1"/>
            <a:r>
              <a:rPr lang="en-GB" dirty="0"/>
              <a:t>Cabling, connectors 2x1k</a:t>
            </a:r>
          </a:p>
          <a:p>
            <a:pPr lvl="1"/>
            <a:r>
              <a:rPr lang="en-GB" dirty="0"/>
              <a:t>Slow control system (T,I) 2x2k</a:t>
            </a:r>
          </a:p>
          <a:p>
            <a:pPr lvl="1"/>
            <a:r>
              <a:rPr lang="en-GB" dirty="0"/>
              <a:t>1 LUCROD per side 2x15k</a:t>
            </a:r>
          </a:p>
          <a:p>
            <a:pPr lvl="1"/>
            <a:r>
              <a:rPr lang="en-GB" dirty="0"/>
              <a:t>Racks + LUCROD crate 2x10k</a:t>
            </a:r>
          </a:p>
          <a:p>
            <a:pPr lvl="1"/>
            <a:endParaRPr lang="en-GB" dirty="0"/>
          </a:p>
          <a:p>
            <a:r>
              <a:rPr lang="en-GB" dirty="0"/>
              <a:t>Total funding needed ~ 100 k</a:t>
            </a:r>
          </a:p>
          <a:p>
            <a:r>
              <a:rPr lang="en-GB" dirty="0"/>
              <a:t>In case of </a:t>
            </a:r>
            <a:r>
              <a:rPr lang="en-GB" dirty="0" err="1"/>
              <a:t>vdM</a:t>
            </a:r>
            <a:r>
              <a:rPr lang="en-GB" dirty="0"/>
              <a:t> scan detector the number of channels per side would double, so ~ doubling the final price</a:t>
            </a:r>
          </a:p>
          <a:p>
            <a:r>
              <a:rPr lang="en-GB" dirty="0"/>
              <a:t>FTE needed: presently (1 physicist + 1 PhD) </a:t>
            </a:r>
            <a:r>
              <a:rPr lang="en-GB" dirty="0">
                <a:sym typeface="Wingdings" pitchFamily="2" charset="2"/>
              </a:rPr>
              <a:t>  times  ~2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0F8030-C15E-318A-8361-76941428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6F120-A9AD-FE06-0272-C3A74FE611FC}"/>
              </a:ext>
            </a:extLst>
          </p:cNvPr>
          <p:cNvSpPr txBox="1"/>
          <p:nvPr/>
        </p:nvSpPr>
        <p:spPr>
          <a:xfrm>
            <a:off x="223636" y="4483635"/>
            <a:ext cx="4475248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PROPOSED BASELINE DETECTOR DESCRIPTION</a:t>
            </a:r>
          </a:p>
          <a:p>
            <a:endParaRPr lang="en-GB" dirty="0"/>
          </a:p>
          <a:p>
            <a:r>
              <a:rPr lang="en-GB" dirty="0"/>
              <a:t>SIDE A/C</a:t>
            </a:r>
          </a:p>
          <a:p>
            <a:r>
              <a:rPr lang="en-GB" dirty="0"/>
              <a:t>1 box with 4 detectors  (integrated with LUCID) per JFC3 side</a:t>
            </a:r>
          </a:p>
          <a:p>
            <a:r>
              <a:rPr lang="en-GB" dirty="0"/>
              <a:t>Total # channels: 8+8=16 (</a:t>
            </a:r>
            <a:r>
              <a:rPr lang="en-GB" b="1" strike="sngStrike" dirty="0"/>
              <a:t>NO </a:t>
            </a:r>
            <a:r>
              <a:rPr lang="en-GB" b="1" strike="sngStrike" dirty="0" err="1"/>
              <a:t>vdM</a:t>
            </a:r>
            <a:r>
              <a:rPr lang="en-GB" b="1" strike="sngStrike" dirty="0"/>
              <a:t> scan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One LUCROD board can read 8 channels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90E847A-2E92-5C29-FF7F-8579A848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4" y="1033437"/>
            <a:ext cx="4363720" cy="32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064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1FE4E-9A6E-97A1-F9AF-296EC87E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luminosity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E7F07E-8622-D565-233B-BBD9EB1079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Important quantity for a collider at its </a:t>
                </a:r>
                <a:r>
                  <a:rPr lang="en-GB" dirty="0" err="1"/>
                  <a:t>center</a:t>
                </a:r>
                <a:r>
                  <a:rPr lang="en-GB" dirty="0"/>
                  <a:t>-of-mass energy</a:t>
                </a:r>
              </a:p>
              <a:p>
                <a:pPr lvl="1"/>
                <a:r>
                  <a:rPr lang="en-GB" dirty="0"/>
                  <a:t>Integrated luminosity: how many collisions in a dataset</a:t>
                </a:r>
              </a:p>
              <a:p>
                <a:r>
                  <a:rPr lang="en-GB" dirty="0"/>
                  <a:t>Precision measurement of the luminosity is a key ingredient for all physics analyses</a:t>
                </a:r>
              </a:p>
              <a:p>
                <a:pPr lvl="1"/>
                <a:r>
                  <a:rPr lang="en-GB" dirty="0"/>
                  <a:t>For some measurements luminosity is one of the leading systematic uncertainty i.e. </a:t>
                </a:r>
                <a:r>
                  <a:rPr lang="en-GB" i="1" dirty="0"/>
                  <a:t>t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i="1" dirty="0"/>
                  <a:t>/W/Z </a:t>
                </a:r>
                <a:r>
                  <a:rPr lang="en-GB" dirty="0"/>
                  <a:t>cross section</a:t>
                </a:r>
              </a:p>
              <a:p>
                <a:r>
                  <a:rPr lang="en-GB" dirty="0"/>
                  <a:t>Related to</a:t>
                </a:r>
              </a:p>
              <a:p>
                <a:pPr lvl="1"/>
                <a:r>
                  <a:rPr lang="en-GB" dirty="0"/>
                  <a:t>Rate of observed events</a:t>
                </a:r>
              </a:p>
              <a:p>
                <a:pPr lvl="1"/>
                <a:r>
                  <a:rPr lang="en-GB" dirty="0"/>
                  <a:t>Machine parameters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E7F07E-8622-D565-233B-BBD9EB1079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70" t="-18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34EAF-403D-9E75-B9F6-EB58F2B4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4445DE-F2BE-163E-9B57-95B5DD0B150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57274"/>
          <a:stretch/>
        </p:blipFill>
        <p:spPr>
          <a:xfrm>
            <a:off x="7536914" y="1636888"/>
            <a:ext cx="2728942" cy="11517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D3D5E9-CB05-816C-799C-544F014EF029}"/>
              </a:ext>
            </a:extLst>
          </p:cNvPr>
          <p:cNvSpPr txBox="1">
            <a:spLocks/>
          </p:cNvSpPr>
          <p:nvPr/>
        </p:nvSpPr>
        <p:spPr>
          <a:xfrm>
            <a:off x="6811109" y="3989524"/>
            <a:ext cx="4474064" cy="271988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Luminosity measurement for full Run2 ATLAS pp dataset finalized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           </a:t>
            </a:r>
            <a:r>
              <a:rPr lang="en-GB" sz="2000" b="1" dirty="0"/>
              <a:t>140.1 ±1.2 fb</a:t>
            </a:r>
            <a:r>
              <a:rPr lang="en-GB" sz="2000" b="1" baseline="30000" dirty="0"/>
              <a:t>-1</a:t>
            </a:r>
            <a:r>
              <a:rPr lang="en-GB" sz="2000" b="1" dirty="0"/>
              <a:t> (0.83%)</a:t>
            </a:r>
          </a:p>
          <a:p>
            <a:r>
              <a:rPr lang="en-GB" sz="2000" dirty="0"/>
              <a:t>Highest precision achieved at the LHC and any other hadron Collider after ISR</a:t>
            </a:r>
          </a:p>
          <a:p>
            <a:r>
              <a:rPr lang="en-GB" sz="2000" dirty="0"/>
              <a:t>Crucial inputs for ongoing Run 3 measurement and ultimate sub-percent precision goal for HL-LHC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E6A3E-2EB2-E7D9-D838-42514B86420C}"/>
              </a:ext>
            </a:extLst>
          </p:cNvPr>
          <p:cNvSpPr txBox="1"/>
          <p:nvPr/>
        </p:nvSpPr>
        <p:spPr>
          <a:xfrm>
            <a:off x="66674" y="6098322"/>
            <a:ext cx="661302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LUCID is the ATLAS reference detector for ONLINE and OFFLINE LUMI</a:t>
            </a:r>
          </a:p>
          <a:p>
            <a:r>
              <a:rPr lang="en-GB" b="1" dirty="0"/>
              <a:t>Project Under the Responsibility of INFN Bologna</a:t>
            </a:r>
          </a:p>
        </p:txBody>
      </p:sp>
    </p:spTree>
    <p:extLst>
      <p:ext uri="{BB962C8B-B14F-4D97-AF65-F5344CB8AC3E}">
        <p14:creationId xmlns:p14="http://schemas.microsoft.com/office/powerpoint/2010/main" val="358478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156C6-D34D-24B7-F5AE-DA8CC3228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0" dirty="0">
                <a:effectLst/>
                <a:latin typeface="HelveticaNeue" panose="02000503000000020004" pitchFamily="2" charset="0"/>
              </a:rPr>
              <a:t>Luminosity challenges for HL-LHC </a:t>
            </a:r>
            <a:br>
              <a:rPr lang="en-US" sz="1000" dirty="0">
                <a:effectLst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FC276-0E1A-646E-9D92-D015F6CC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0" y="935038"/>
            <a:ext cx="10601960" cy="5437187"/>
          </a:xfrm>
        </p:spPr>
        <p:txBody>
          <a:bodyPr/>
          <a:lstStyle/>
          <a:p>
            <a:r>
              <a:rPr lang="en-US" sz="1800" dirty="0">
                <a:effectLst/>
                <a:latin typeface="HelveticaNeue" panose="02000503000000020004" pitchFamily="2" charset="0"/>
              </a:rPr>
              <a:t>HL-LHC will have a peak pile-up of mu ~ 200 and higher radiation </a:t>
            </a:r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HelveticaNeue" panose="02000503000000020004" pitchFamily="2" charset="0"/>
              </a:rPr>
              <a:t>To reach the goal of &lt; 1% overall precision on the luminosity measurement, a strategy for the luminosity measurement has been identified </a:t>
            </a:r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HelveticaNeue" panose="02000503000000020004" pitchFamily="2" charset="0"/>
              </a:rPr>
              <a:t>At least three independent luminosity detectors with bunch-by-bunch calibration and that are reasonably linear over the full mu range to be used in physics runs </a:t>
            </a:r>
            <a:endParaRPr lang="en-US" dirty="0">
              <a:effectLst/>
            </a:endParaRPr>
          </a:p>
          <a:p>
            <a:r>
              <a:rPr lang="en-US" sz="1800" dirty="0">
                <a:effectLst/>
                <a:latin typeface="HelveticaNeue" panose="02000503000000020004" pitchFamily="2" charset="0"/>
              </a:rPr>
              <a:t>Multiple auxiliary luminosity measurements with linearity and stability &lt; 1 % </a:t>
            </a:r>
            <a:endParaRPr lang="en-US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B74BB-E65E-5CD6-9EDA-09A18451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FB688-D18F-E40C-46F7-E7490CE6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888" y="2990159"/>
            <a:ext cx="7209791" cy="3867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14416-BB74-D375-88DA-479867389D3E}"/>
              </a:ext>
            </a:extLst>
          </p:cNvPr>
          <p:cNvSpPr txBox="1"/>
          <p:nvPr/>
        </p:nvSpPr>
        <p:spPr>
          <a:xfrm>
            <a:off x="8935475" y="4363278"/>
            <a:ext cx="222496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endParaRPr lang="en-CH" dirty="0"/>
          </a:p>
          <a:p>
            <a:r>
              <a:rPr lang="en-CH" dirty="0"/>
              <a:t>RUN 3 Lumi detectors</a:t>
            </a:r>
          </a:p>
          <a:p>
            <a:endParaRPr lang="en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6EBD4-1395-66D7-68EF-B2524ED11A70}"/>
              </a:ext>
            </a:extLst>
          </p:cNvPr>
          <p:cNvSpPr txBox="1"/>
          <p:nvPr/>
        </p:nvSpPr>
        <p:spPr>
          <a:xfrm>
            <a:off x="8968178" y="5897176"/>
            <a:ext cx="22249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+ HGTD, BCM’, (PLR?) in RUN 4</a:t>
            </a:r>
          </a:p>
        </p:txBody>
      </p:sp>
    </p:spTree>
    <p:extLst>
      <p:ext uri="{BB962C8B-B14F-4D97-AF65-F5344CB8AC3E}">
        <p14:creationId xmlns:p14="http://schemas.microsoft.com/office/powerpoint/2010/main" val="290915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24DE58-EE9F-F018-FC00-FE1B4E0F5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240"/>
            <a:ext cx="5909011" cy="1859301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8132A258-E929-827C-9B65-9D574DFCA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006" y="3608245"/>
            <a:ext cx="2597581" cy="29958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A075CB-BA47-08A7-EEB4-D8CA276E9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59" y="15294"/>
            <a:ext cx="10913746" cy="967396"/>
          </a:xfrm>
        </p:spPr>
        <p:txBody>
          <a:bodyPr/>
          <a:lstStyle/>
          <a:p>
            <a:r>
              <a:rPr lang="en-GB" dirty="0"/>
              <a:t>Beam Monitor for ATLAS (BMA):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D42BC-D207-6E61-A858-5EFB699D0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68" y="744399"/>
            <a:ext cx="5813219" cy="598773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BMA is a prototype for an additional ATLAS monitor for the HL-LHC</a:t>
            </a:r>
          </a:p>
          <a:p>
            <a:r>
              <a:rPr lang="en-GB" dirty="0"/>
              <a:t>Installed in 2022</a:t>
            </a:r>
          </a:p>
          <a:p>
            <a:r>
              <a:rPr lang="en-GB" dirty="0"/>
              <a:t>Main characteristics (to cope with </a:t>
            </a:r>
            <a:r>
              <a:rPr lang="en-GB" dirty="0">
                <a:latin typeface="Symbol" pitchFamily="2" charset="2"/>
                <a:sym typeface="Wingdings" pitchFamily="2" charset="2"/>
              </a:rPr>
              <a:t>m</a:t>
            </a:r>
            <a:r>
              <a:rPr lang="en-GB" baseline="-25000" dirty="0">
                <a:sym typeface="Wingdings" pitchFamily="2" charset="2"/>
              </a:rPr>
              <a:t>b</a:t>
            </a:r>
            <a:r>
              <a:rPr lang="en-GB" dirty="0">
                <a:sym typeface="Wingdings" pitchFamily="2" charset="2"/>
              </a:rPr>
              <a:t>~60  ~200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Low geometrical acceptance</a:t>
            </a:r>
          </a:p>
          <a:p>
            <a:pPr lvl="2"/>
            <a:r>
              <a:rPr lang="en-GB" dirty="0"/>
              <a:t>Smaller systematics effects (non linearities with pile-up)</a:t>
            </a:r>
          </a:p>
          <a:p>
            <a:pPr lvl="2"/>
            <a:r>
              <a:rPr lang="en-GB" dirty="0"/>
              <a:t>Potentially less </a:t>
            </a:r>
            <a:r>
              <a:rPr lang="en-GB" dirty="0">
                <a:latin typeface="Symbol" pitchFamily="2" charset="2"/>
              </a:rPr>
              <a:t>m </a:t>
            </a:r>
            <a:r>
              <a:rPr lang="en-GB" dirty="0"/>
              <a:t>dependence </a:t>
            </a:r>
            <a:r>
              <a:rPr lang="en-GB" dirty="0">
                <a:sym typeface="Wingdings" pitchFamily="2" charset="2"/>
              </a:rPr>
              <a:t> good performances at high </a:t>
            </a:r>
            <a:r>
              <a:rPr lang="en-GB" dirty="0" err="1">
                <a:sym typeface="Wingdings" pitchFamily="2" charset="2"/>
              </a:rPr>
              <a:t>lumi</a:t>
            </a:r>
            <a:endParaRPr lang="en-GB" dirty="0"/>
          </a:p>
          <a:p>
            <a:pPr lvl="2"/>
            <a:r>
              <a:rPr lang="en-GB" dirty="0"/>
              <a:t>In the present prototype version can not be absolutely calibrated during van der Meer scans</a:t>
            </a:r>
          </a:p>
          <a:p>
            <a:pPr lvl="1"/>
            <a:r>
              <a:rPr lang="en-GB" dirty="0"/>
              <a:t>Placed in the ATLAS Forward shielding</a:t>
            </a:r>
          </a:p>
          <a:p>
            <a:pPr lvl="2"/>
            <a:r>
              <a:rPr lang="en-GB" dirty="0"/>
              <a:t>can be replaced at the end of every year </a:t>
            </a:r>
            <a:r>
              <a:rPr lang="en-GB" dirty="0">
                <a:sym typeface="Wingdings" pitchFamily="2" charset="2"/>
              </a:rPr>
              <a:t> limited radiation damage </a:t>
            </a:r>
          </a:p>
          <a:p>
            <a:pPr lvl="2"/>
            <a:r>
              <a:rPr lang="en-GB" dirty="0">
                <a:sym typeface="Wingdings" pitchFamily="2" charset="2"/>
              </a:rPr>
              <a:t>easy to install and uninstall</a:t>
            </a:r>
          </a:p>
          <a:p>
            <a:pPr lvl="2"/>
            <a:r>
              <a:rPr lang="en-GB" dirty="0">
                <a:sym typeface="Wingdings" pitchFamily="2" charset="2"/>
              </a:rPr>
              <a:t>No cooling needed </a:t>
            </a:r>
            <a:r>
              <a:rPr lang="en-GB" sz="2000" dirty="0"/>
              <a:t>(good thermal contact with the forward shielding, an ideal heat reservoir)</a:t>
            </a:r>
            <a:endParaRPr lang="en-GB" dirty="0"/>
          </a:p>
          <a:p>
            <a:pPr lvl="2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F5F47-F154-A211-8B21-D69EE4E4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8D1FE7-B382-6294-4FB5-252A3B27015B}"/>
              </a:ext>
            </a:extLst>
          </p:cNvPr>
          <p:cNvSpPr txBox="1"/>
          <p:nvPr/>
        </p:nvSpPr>
        <p:spPr>
          <a:xfrm>
            <a:off x="4353218" y="3738268"/>
            <a:ext cx="13756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b="1" dirty="0"/>
              <a:t>Two LGAD PADS</a:t>
            </a:r>
          </a:p>
          <a:p>
            <a:r>
              <a:rPr lang="en-GB" sz="1400" b="1" dirty="0"/>
              <a:t>1.7 mm</a:t>
            </a:r>
            <a:r>
              <a:rPr lang="en-GB" sz="1400" b="1" baseline="30000" dirty="0"/>
              <a:t>2</a:t>
            </a:r>
            <a:r>
              <a:rPr lang="en-GB" sz="1400" b="1" dirty="0"/>
              <a:t> area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4864EE5-DF39-9952-B2FA-620788352E0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3737911" y="4261488"/>
            <a:ext cx="1303156" cy="70572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hlinkClick r:id="rId4"/>
            <a:extLst>
              <a:ext uri="{FF2B5EF4-FFF2-40B4-BE49-F238E27FC236}">
                <a16:creationId xmlns:a16="http://schemas.microsoft.com/office/drawing/2014/main" id="{2E8315E9-8B8B-BF9B-E7B1-BD9D08D3301D}"/>
              </a:ext>
            </a:extLst>
          </p:cNvPr>
          <p:cNvSpPr txBox="1"/>
          <p:nvPr/>
        </p:nvSpPr>
        <p:spPr>
          <a:xfrm>
            <a:off x="400231" y="6014720"/>
            <a:ext cx="241408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More on this:</a:t>
            </a:r>
          </a:p>
          <a:p>
            <a:r>
              <a:rPr lang="en-GB" dirty="0">
                <a:hlinkClick r:id="rId4"/>
              </a:rPr>
              <a:t>Talk at TIPP 2023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13928-12E8-298C-6B69-E4AAE1D84C30}"/>
              </a:ext>
            </a:extLst>
          </p:cNvPr>
          <p:cNvSpPr txBox="1"/>
          <p:nvPr/>
        </p:nvSpPr>
        <p:spPr>
          <a:xfrm>
            <a:off x="4237683" y="2379941"/>
            <a:ext cx="590226" cy="33855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BMA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9D5B38-D411-1C65-2BC8-839E8B36A7BC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3737911" y="2181069"/>
            <a:ext cx="499772" cy="3681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323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EDDF1-B9F1-4B4A-8A7B-22DE31DB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91" y="340685"/>
            <a:ext cx="10913746" cy="967396"/>
          </a:xfrm>
        </p:spPr>
        <p:txBody>
          <a:bodyPr/>
          <a:lstStyle/>
          <a:p>
            <a:pPr algn="ctr"/>
            <a:r>
              <a:rPr lang="en-US" dirty="0"/>
              <a:t>Low-Gain Avalanche Detectors (LGAD) 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75754A-E23A-664D-8835-82582452D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90E5-E49B-DD4B-A590-7F329B98AF8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08750D-AE1B-F395-9D6D-451155CDBE9D}"/>
              </a:ext>
            </a:extLst>
          </p:cNvPr>
          <p:cNvGrpSpPr>
            <a:grpSpLocks noChangeAspect="1"/>
          </p:cNvGrpSpPr>
          <p:nvPr/>
        </p:nvGrpSpPr>
        <p:grpSpPr>
          <a:xfrm>
            <a:off x="1205758" y="2805956"/>
            <a:ext cx="7938241" cy="3389792"/>
            <a:chOff x="475414" y="1511579"/>
            <a:chExt cx="10528300" cy="4495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B6F94D-C477-C71F-C8DB-84AE9A6B7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414" y="1511579"/>
              <a:ext cx="10528300" cy="44958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EE0E18-8464-DB38-C8E3-3789C52C70EE}"/>
                </a:ext>
              </a:extLst>
            </p:cNvPr>
            <p:cNvSpPr/>
            <p:nvPr/>
          </p:nvSpPr>
          <p:spPr>
            <a:xfrm>
              <a:off x="6180083" y="4813738"/>
              <a:ext cx="4372303" cy="1193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5B8E61-F2EA-2F5E-697E-F7B6881223FA}"/>
                </a:ext>
              </a:extLst>
            </p:cNvPr>
            <p:cNvSpPr/>
            <p:nvPr/>
          </p:nvSpPr>
          <p:spPr>
            <a:xfrm>
              <a:off x="6474375" y="1511579"/>
              <a:ext cx="4193627" cy="916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FEEC687-F50C-9FCB-226D-D37DE1A3C958}"/>
              </a:ext>
            </a:extLst>
          </p:cNvPr>
          <p:cNvSpPr txBox="1">
            <a:spLocks/>
          </p:cNvSpPr>
          <p:nvPr/>
        </p:nvSpPr>
        <p:spPr>
          <a:xfrm>
            <a:off x="282691" y="1390041"/>
            <a:ext cx="10702988" cy="967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b="1" dirty="0"/>
              <a:t>Lab </a:t>
            </a:r>
            <a:r>
              <a:rPr lang="it-IT" b="1" dirty="0" err="1"/>
              <a:t>tests</a:t>
            </a:r>
            <a:r>
              <a:rPr lang="it-IT" b="1" dirty="0"/>
              <a:t> with a </a:t>
            </a:r>
            <a:r>
              <a:rPr lang="it-IT" b="1" dirty="0" err="1"/>
              <a:t>radioactive</a:t>
            </a:r>
            <a:r>
              <a:rPr lang="it-IT" b="1" dirty="0"/>
              <a:t> source </a:t>
            </a:r>
            <a:r>
              <a:rPr lang="it-IT" b="1" dirty="0" err="1"/>
              <a:t>showed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en-GB" b="1" dirty="0"/>
              <a:t>LGAD </a:t>
            </a:r>
            <a:r>
              <a:rPr lang="it-IT" b="1" dirty="0"/>
              <a:t>detectors are </a:t>
            </a:r>
            <a:r>
              <a:rPr lang="it-IT" b="1" dirty="0" err="1"/>
              <a:t>better</a:t>
            </a:r>
            <a:r>
              <a:rPr lang="it-IT" b="1" dirty="0"/>
              <a:t> </a:t>
            </a:r>
            <a:r>
              <a:rPr lang="it-IT" b="1" dirty="0" err="1"/>
              <a:t>candidates</a:t>
            </a:r>
            <a:r>
              <a:rPr lang="it-IT" b="1" dirty="0"/>
              <a:t> </a:t>
            </a:r>
            <a:r>
              <a:rPr lang="it-IT" b="1" dirty="0" err="1"/>
              <a:t>compared</a:t>
            </a:r>
            <a:r>
              <a:rPr lang="it-IT" b="1" dirty="0"/>
              <a:t> to standard Si, due to a </a:t>
            </a:r>
            <a:r>
              <a:rPr lang="it-IT" b="1" dirty="0" err="1"/>
              <a:t>better</a:t>
            </a:r>
            <a:r>
              <a:rPr lang="it-IT" b="1" dirty="0"/>
              <a:t> </a:t>
            </a:r>
            <a:r>
              <a:rPr lang="it-IT" b="1" dirty="0" err="1"/>
              <a:t>S</a:t>
            </a:r>
            <a:r>
              <a:rPr lang="it-IT" b="1" dirty="0"/>
              <a:t>/</a:t>
            </a:r>
            <a:r>
              <a:rPr lang="it-IT" b="1" dirty="0" err="1"/>
              <a:t>N</a:t>
            </a:r>
            <a:r>
              <a:rPr lang="it-IT" b="1" dirty="0"/>
              <a:t> ratio for the </a:t>
            </a:r>
            <a:r>
              <a:rPr lang="it-IT" b="1" dirty="0" err="1"/>
              <a:t>chosen</a:t>
            </a:r>
            <a:r>
              <a:rPr lang="it-IT" b="1" dirty="0"/>
              <a:t> </a:t>
            </a:r>
            <a:r>
              <a:rPr lang="it-IT" b="1" dirty="0" err="1"/>
              <a:t>readout</a:t>
            </a:r>
            <a:r>
              <a:rPr lang="it-IT" b="1" dirty="0"/>
              <a:t> </a:t>
            </a:r>
            <a:r>
              <a:rPr lang="it-IT" b="1" dirty="0" err="1"/>
              <a:t>scheme</a:t>
            </a:r>
            <a:r>
              <a:rPr lang="it-IT" b="1" dirty="0"/>
              <a:t>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A35E9-4A2D-7E73-3F18-D2090E0F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 Mar 2023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4D7D8-690B-0628-665E-5A6B39054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Bruschi - INFN </a:t>
            </a:r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Bologna</a:t>
            </a:r>
            <a:r>
              <a:rPr lang="en-GB"/>
              <a:t> (Italy)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239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A0BA0-5D21-F72D-8305-7997CC3A2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181" y="3103980"/>
            <a:ext cx="3799387" cy="23509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8A1DAF2-0C5A-5E4A-9E76-8E860165D4FF}"/>
              </a:ext>
            </a:extLst>
          </p:cNvPr>
          <p:cNvSpPr/>
          <p:nvPr/>
        </p:nvSpPr>
        <p:spPr>
          <a:xfrm>
            <a:off x="3839756" y="2042632"/>
            <a:ext cx="1446712" cy="13863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E79058-A98A-F749-AF7B-79E71FEA0B86}"/>
              </a:ext>
            </a:extLst>
          </p:cNvPr>
          <p:cNvSpPr/>
          <p:nvPr/>
        </p:nvSpPr>
        <p:spPr>
          <a:xfrm>
            <a:off x="9607629" y="1423842"/>
            <a:ext cx="1726163" cy="19762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45DBA-559F-9744-818E-DF78B368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249814" cy="1325563"/>
          </a:xfrm>
        </p:spPr>
        <p:txBody>
          <a:bodyPr/>
          <a:lstStyle/>
          <a:p>
            <a:r>
              <a:rPr lang="it-IT" dirty="0"/>
              <a:t>The Challenge 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C60F09-F95D-784B-AF4F-85551FF0E781}"/>
              </a:ext>
            </a:extLst>
          </p:cNvPr>
          <p:cNvSpPr/>
          <p:nvPr/>
        </p:nvSpPr>
        <p:spPr>
          <a:xfrm>
            <a:off x="1161870" y="2509935"/>
            <a:ext cx="1343606" cy="919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JFC3</a:t>
            </a:r>
          </a:p>
          <a:p>
            <a:pPr algn="ctr"/>
            <a:r>
              <a:rPr lang="it-IT" dirty="0"/>
              <a:t>Side 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3DB953-3317-2446-AC57-78B5217D2587}"/>
              </a:ext>
            </a:extLst>
          </p:cNvPr>
          <p:cNvSpPr/>
          <p:nvPr/>
        </p:nvSpPr>
        <p:spPr>
          <a:xfrm>
            <a:off x="1105888" y="2939143"/>
            <a:ext cx="46653" cy="933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7D8D19-DE8D-EF44-8E12-EE2D73E52565}"/>
              </a:ext>
            </a:extLst>
          </p:cNvPr>
          <p:cNvSpPr/>
          <p:nvPr/>
        </p:nvSpPr>
        <p:spPr>
          <a:xfrm>
            <a:off x="4007708" y="2178698"/>
            <a:ext cx="1027301" cy="513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CAEN </a:t>
            </a:r>
          </a:p>
          <a:p>
            <a:pPr algn="ctr"/>
            <a:r>
              <a:rPr lang="it-IT" dirty="0"/>
              <a:t>A 1426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5C5FD-26A0-2940-8AF1-DABC8DC3FC19}"/>
              </a:ext>
            </a:extLst>
          </p:cNvPr>
          <p:cNvSpPr/>
          <p:nvPr/>
        </p:nvSpPr>
        <p:spPr>
          <a:xfrm flipH="1">
            <a:off x="9957060" y="2164705"/>
            <a:ext cx="1027301" cy="4665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791476-8D9C-8B4E-8E2B-E368FB24053F}"/>
              </a:ext>
            </a:extLst>
          </p:cNvPr>
          <p:cNvSpPr/>
          <p:nvPr/>
        </p:nvSpPr>
        <p:spPr>
          <a:xfrm>
            <a:off x="9957060" y="2808514"/>
            <a:ext cx="643812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HV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896A77-5D84-7C43-9718-FE57286CB452}"/>
              </a:ext>
            </a:extLst>
          </p:cNvPr>
          <p:cNvCxnSpPr>
            <a:cxnSpLocks/>
          </p:cNvCxnSpPr>
          <p:nvPr/>
        </p:nvCxnSpPr>
        <p:spPr>
          <a:xfrm flipH="1" flipV="1">
            <a:off x="2608612" y="2435290"/>
            <a:ext cx="1" cy="5131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21DC7B-2AD5-6F42-91F7-CBE0F6342FC5}"/>
              </a:ext>
            </a:extLst>
          </p:cNvPr>
          <p:cNvCxnSpPr>
            <a:cxnSpLocks/>
            <a:stCxn id="22" idx="2"/>
            <a:endCxn id="6" idx="1"/>
          </p:cNvCxnSpPr>
          <p:nvPr/>
        </p:nvCxnSpPr>
        <p:spPr>
          <a:xfrm>
            <a:off x="2619876" y="2419249"/>
            <a:ext cx="1387832" cy="160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98FA0B-F4EB-BB4F-AE61-5BD7018EBC88}"/>
              </a:ext>
            </a:extLst>
          </p:cNvPr>
          <p:cNvCxnSpPr>
            <a:stCxn id="6" idx="3"/>
            <a:endCxn id="7" idx="3"/>
          </p:cNvCxnSpPr>
          <p:nvPr/>
        </p:nvCxnSpPr>
        <p:spPr>
          <a:xfrm flipV="1">
            <a:off x="5035009" y="2397971"/>
            <a:ext cx="4922051" cy="373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F08CE9-8F3F-E140-8EFC-35A5A066D8EB}"/>
              </a:ext>
            </a:extLst>
          </p:cNvPr>
          <p:cNvCxnSpPr/>
          <p:nvPr/>
        </p:nvCxnSpPr>
        <p:spPr>
          <a:xfrm>
            <a:off x="5035009" y="2631236"/>
            <a:ext cx="50291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769309-F0CE-F742-8048-7F8E48C49BA7}"/>
              </a:ext>
            </a:extLst>
          </p:cNvPr>
          <p:cNvCxnSpPr/>
          <p:nvPr/>
        </p:nvCxnSpPr>
        <p:spPr>
          <a:xfrm>
            <a:off x="5537928" y="2631236"/>
            <a:ext cx="0" cy="307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DCE674-5776-854D-97E9-419EC0219DA6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5537928" y="2939142"/>
            <a:ext cx="441913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262F230-C625-B445-B02E-A3D60AA8AF97}"/>
              </a:ext>
            </a:extLst>
          </p:cNvPr>
          <p:cNvSpPr txBox="1"/>
          <p:nvPr/>
        </p:nvSpPr>
        <p:spPr>
          <a:xfrm>
            <a:off x="1669134" y="2049917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25 m TRIAX CABLE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8611EE-9B8D-594E-9E08-68B360EBB213}"/>
              </a:ext>
            </a:extLst>
          </p:cNvPr>
          <p:cNvSpPr txBox="1"/>
          <p:nvPr/>
        </p:nvSpPr>
        <p:spPr>
          <a:xfrm>
            <a:off x="6062310" y="2042632"/>
            <a:ext cx="197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120 m RG58 CABLE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361BE7-364C-E741-827B-8CC989CE9F7E}"/>
              </a:ext>
            </a:extLst>
          </p:cNvPr>
          <p:cNvSpPr txBox="1"/>
          <p:nvPr/>
        </p:nvSpPr>
        <p:spPr>
          <a:xfrm>
            <a:off x="6078840" y="2609853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120 m CABLE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DC7CF7-615D-634A-AC3D-0A804D39CBFA}"/>
              </a:ext>
            </a:extLst>
          </p:cNvPr>
          <p:cNvSpPr txBox="1"/>
          <p:nvPr/>
        </p:nvSpPr>
        <p:spPr>
          <a:xfrm>
            <a:off x="9644298" y="1452670"/>
            <a:ext cx="1825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ATLAS HALL </a:t>
            </a:r>
          </a:p>
          <a:p>
            <a:r>
              <a:rPr lang="it-IT" dirty="0"/>
              <a:t>for ELECTRONICS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1ADA54-E561-9549-972D-75DDC013EA99}"/>
              </a:ext>
            </a:extLst>
          </p:cNvPr>
          <p:cNvSpPr txBox="1"/>
          <p:nvPr/>
        </p:nvSpPr>
        <p:spPr>
          <a:xfrm>
            <a:off x="3891309" y="2752834"/>
            <a:ext cx="1343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CLOSEST RACK 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8D62C3-4216-2A44-8A64-1CDDFE79ECDE}"/>
              </a:ext>
            </a:extLst>
          </p:cNvPr>
          <p:cNvCxnSpPr>
            <a:cxnSpLocks/>
          </p:cNvCxnSpPr>
          <p:nvPr/>
        </p:nvCxnSpPr>
        <p:spPr>
          <a:xfrm flipV="1">
            <a:off x="35860" y="2988129"/>
            <a:ext cx="935458" cy="8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5C4A13A-5656-6D4D-9F19-FC351F86362D}"/>
              </a:ext>
            </a:extLst>
          </p:cNvPr>
          <p:cNvSpPr txBox="1"/>
          <p:nvPr/>
        </p:nvSpPr>
        <p:spPr>
          <a:xfrm rot="21321851">
            <a:off x="49873" y="2699568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MIP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4F775323-18AA-B040-9FD8-4F33066B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190E5-E49B-DD4B-A590-7F329B98AF86}" type="slidenum">
              <a:rPr lang="en-GB" smtClean="0"/>
              <a:t>7</a:t>
            </a:fld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1E7E12-410E-1D43-8007-39D7C6DFB76C}"/>
              </a:ext>
            </a:extLst>
          </p:cNvPr>
          <p:cNvCxnSpPr>
            <a:cxnSpLocks/>
          </p:cNvCxnSpPr>
          <p:nvPr/>
        </p:nvCxnSpPr>
        <p:spPr>
          <a:xfrm>
            <a:off x="2340917" y="2939142"/>
            <a:ext cx="2676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E5423C-2AEF-ED49-9AA8-5A6A329C50DD}"/>
              </a:ext>
            </a:extLst>
          </p:cNvPr>
          <p:cNvSpPr txBox="1"/>
          <p:nvPr/>
        </p:nvSpPr>
        <p:spPr>
          <a:xfrm>
            <a:off x="460518" y="3603564"/>
            <a:ext cx="19685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MIP Charge ~ 10 </a:t>
            </a:r>
            <a:r>
              <a:rPr lang="en-GB" dirty="0" err="1"/>
              <a:t>fC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75D37-1DF8-C24C-89EC-AB1319BC8631}"/>
              </a:ext>
            </a:extLst>
          </p:cNvPr>
          <p:cNvSpPr txBox="1"/>
          <p:nvPr/>
        </p:nvSpPr>
        <p:spPr>
          <a:xfrm>
            <a:off x="328956" y="5391922"/>
            <a:ext cx="10889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The charge preamplifier is 25m distant from the detectors (LOW irradiation!)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The NIM trigger electronics is  120m from the preamplifier (temporary solution)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The quality of the cables is quite “poor”: RG 58 cables are used for the 120 m path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FD93B8-E864-DC45-A69F-CFB349120F66}"/>
              </a:ext>
            </a:extLst>
          </p:cNvPr>
          <p:cNvGrpSpPr/>
          <p:nvPr/>
        </p:nvGrpSpPr>
        <p:grpSpPr>
          <a:xfrm>
            <a:off x="1414410" y="124258"/>
            <a:ext cx="6368615" cy="1944804"/>
            <a:chOff x="279400" y="1319480"/>
            <a:chExt cx="7905135" cy="218036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6622645-9D10-8D4F-95EF-AF56B3340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830" b="22241"/>
            <a:stretch/>
          </p:blipFill>
          <p:spPr>
            <a:xfrm>
              <a:off x="5221060" y="1319480"/>
              <a:ext cx="2963475" cy="218036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02FB36D-0230-384D-A854-E2C8EAB4F81E}"/>
                </a:ext>
              </a:extLst>
            </p:cNvPr>
            <p:cNvSpPr/>
            <p:nvPr/>
          </p:nvSpPr>
          <p:spPr>
            <a:xfrm>
              <a:off x="279400" y="1319480"/>
              <a:ext cx="2208161" cy="770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77B1B5-EA3A-CE7E-F826-59147BDD675A}"/>
              </a:ext>
            </a:extLst>
          </p:cNvPr>
          <p:cNvCxnSpPr>
            <a:cxnSpLocks/>
          </p:cNvCxnSpPr>
          <p:nvPr/>
        </p:nvCxnSpPr>
        <p:spPr>
          <a:xfrm>
            <a:off x="6304947" y="4834177"/>
            <a:ext cx="420936" cy="0"/>
          </a:xfrm>
          <a:prstGeom prst="straightConnector1">
            <a:avLst/>
          </a:prstGeom>
          <a:ln w="2857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C8E832-64EC-FECD-5C53-7B2BBFDEE488}"/>
              </a:ext>
            </a:extLst>
          </p:cNvPr>
          <p:cNvSpPr txBox="1"/>
          <p:nvPr/>
        </p:nvSpPr>
        <p:spPr>
          <a:xfrm>
            <a:off x="6270797" y="4605555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FFF00"/>
                </a:solidFill>
              </a:rPr>
              <a:t>40 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010020-C3C6-E93A-5944-C5574A41ABBD}"/>
              </a:ext>
            </a:extLst>
          </p:cNvPr>
          <p:cNvSpPr txBox="1"/>
          <p:nvPr/>
        </p:nvSpPr>
        <p:spPr>
          <a:xfrm>
            <a:off x="5690898" y="4409445"/>
            <a:ext cx="567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solidFill>
                  <a:srgbClr val="FFFF00"/>
                </a:solidFill>
              </a:rPr>
              <a:t>50  mV</a:t>
            </a:r>
          </a:p>
        </p:txBody>
      </p:sp>
      <p:sp>
        <p:nvSpPr>
          <p:cNvPr id="11" name="Up-Down Arrow 10">
            <a:extLst>
              <a:ext uri="{FF2B5EF4-FFF2-40B4-BE49-F238E27FC236}">
                <a16:creationId xmlns:a16="http://schemas.microsoft.com/office/drawing/2014/main" id="{36004521-8E8D-A498-74E0-06D68A2B6846}"/>
              </a:ext>
            </a:extLst>
          </p:cNvPr>
          <p:cNvSpPr/>
          <p:nvPr/>
        </p:nvSpPr>
        <p:spPr>
          <a:xfrm>
            <a:off x="6196161" y="4361939"/>
            <a:ext cx="45719" cy="283092"/>
          </a:xfrm>
          <a:prstGeom prst="upDownArrow">
            <a:avLst/>
          </a:prstGeom>
          <a:solidFill>
            <a:srgbClr val="FFFF00"/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92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CCCD8-805B-5FCB-9DEC-E9F203F3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CAEN 1426 A (“Cardarelli”) charge preamplifier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7B966-CCB5-D112-27DC-4439C2E9F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21" y="1030835"/>
            <a:ext cx="6346252" cy="5742075"/>
          </a:xfrm>
        </p:spPr>
        <p:txBody>
          <a:bodyPr>
            <a:normAutofit/>
          </a:bodyPr>
          <a:lstStyle/>
          <a:p>
            <a:r>
              <a:rPr lang="en-GB" dirty="0"/>
              <a:t>This is a commercial device designed by the ATLAS physicist R. Cardarelli (INFN Roma2, Italy)</a:t>
            </a:r>
          </a:p>
          <a:p>
            <a:r>
              <a:rPr lang="en-GB" dirty="0"/>
              <a:t>The key concept is that the input of this charge preamplifier is designed to be </a:t>
            </a:r>
            <a:r>
              <a:rPr lang="en-GB" b="1" dirty="0"/>
              <a:t>dynamically matched </a:t>
            </a:r>
            <a:r>
              <a:rPr lang="en-GB" dirty="0"/>
              <a:t>to the coaxial cable characteristics 50</a:t>
            </a:r>
            <a:r>
              <a:rPr lang="en-GB" dirty="0">
                <a:latin typeface="Symbol" pitchFamily="2" charset="2"/>
              </a:rPr>
              <a:t>W</a:t>
            </a:r>
            <a:r>
              <a:rPr lang="en-GB" dirty="0"/>
              <a:t> impedance up to ~ 1 GHz frequency</a:t>
            </a:r>
          </a:p>
          <a:p>
            <a:r>
              <a:rPr lang="en-GB" dirty="0"/>
              <a:t>Under this condition the cable load to the detector is almost purely resistive</a:t>
            </a:r>
          </a:p>
          <a:p>
            <a:pPr lvl="1"/>
            <a:r>
              <a:rPr lang="en-GB" dirty="0"/>
              <a:t>the cable capacitive load becomes negligible and the charge produced in the detector can travel for tens of meters almost without losses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42909-85A8-B1A8-9CE6-50E99101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AB8BA3-4B4B-D652-7584-627777B5C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30" b="22241"/>
          <a:stretch/>
        </p:blipFill>
        <p:spPr>
          <a:xfrm>
            <a:off x="7921370" y="738037"/>
            <a:ext cx="2387465" cy="19448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F5B841-CFE2-6B59-65B6-99C82711E50A}"/>
              </a:ext>
            </a:extLst>
          </p:cNvPr>
          <p:cNvSpPr txBox="1"/>
          <p:nvPr/>
        </p:nvSpPr>
        <p:spPr>
          <a:xfrm>
            <a:off x="6639663" y="2610683"/>
            <a:ext cx="467667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Fast</a:t>
            </a:r>
            <a:r>
              <a:rPr lang="en-GB" dirty="0"/>
              <a:t>, non-inverting preamplifier, positive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Up to 5 mV/</a:t>
            </a:r>
            <a:r>
              <a:rPr lang="en-GB" b="1" dirty="0" err="1"/>
              <a:t>fC</a:t>
            </a:r>
            <a:r>
              <a:rPr lang="en-GB" b="1" dirty="0"/>
              <a:t>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ENC of 0.3 </a:t>
            </a:r>
            <a:r>
              <a:rPr lang="en-GB" b="1" dirty="0" err="1"/>
              <a:t>fC</a:t>
            </a:r>
            <a:r>
              <a:rPr lang="en-GB" b="1" dirty="0"/>
              <a:t> (2000 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Input impedance can be matched to a 50 </a:t>
            </a:r>
            <a:r>
              <a:rPr lang="en-GB" b="1" dirty="0" err="1"/>
              <a:t>Ω</a:t>
            </a:r>
            <a:r>
              <a:rPr lang="en-GB" b="1" dirty="0"/>
              <a:t> transmission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Amplifier can be very far from the detector (up to 100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Output range 0 to 1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Output impedance of 50 </a:t>
            </a:r>
            <a:r>
              <a:rPr lang="en-GB" dirty="0" err="1"/>
              <a:t>Ω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Up to 1 kV (positive or negative) detector bias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Max detector capacitance </a:t>
            </a:r>
            <a:r>
              <a:rPr lang="en-GB" dirty="0"/>
              <a:t>~ 10 pF</a:t>
            </a:r>
          </a:p>
        </p:txBody>
      </p:sp>
    </p:spTree>
    <p:extLst>
      <p:ext uri="{BB962C8B-B14F-4D97-AF65-F5344CB8AC3E}">
        <p14:creationId xmlns:p14="http://schemas.microsoft.com/office/powerpoint/2010/main" val="3761332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B276983-BDFB-492D-87AB-4AA911529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681038"/>
            <a:ext cx="5718152" cy="3285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1A1CAE-DB58-4170-AD76-5C3624926AFF}"/>
              </a:ext>
            </a:extLst>
          </p:cNvPr>
          <p:cNvSpPr txBox="1"/>
          <p:nvPr/>
        </p:nvSpPr>
        <p:spPr>
          <a:xfrm>
            <a:off x="-889513" y="-22457"/>
            <a:ext cx="8471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BMA shielded signal cables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BE4C5C-918C-403F-82C3-1A8207CB34B2}"/>
              </a:ext>
            </a:extLst>
          </p:cNvPr>
          <p:cNvSpPr txBox="1"/>
          <p:nvPr/>
        </p:nvSpPr>
        <p:spPr>
          <a:xfrm>
            <a:off x="6816436" y="1632157"/>
            <a:ext cx="6045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B</a:t>
            </a:r>
          </a:p>
          <a:p>
            <a:pPr algn="ctr"/>
            <a:r>
              <a:rPr lang="en-US" dirty="0"/>
              <a:t>5m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8A750-DB6E-41EE-86AD-02341E95EA0B}"/>
              </a:ext>
            </a:extLst>
          </p:cNvPr>
          <p:cNvSpPr txBox="1"/>
          <p:nvPr/>
        </p:nvSpPr>
        <p:spPr>
          <a:xfrm>
            <a:off x="3770956" y="1571702"/>
            <a:ext cx="6045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/>
              <a:t>A</a:t>
            </a:r>
          </a:p>
          <a:p>
            <a:pPr algn="ctr"/>
            <a:r>
              <a:rPr lang="en-US" dirty="0"/>
              <a:t>20m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C18822-AADD-44AA-97F4-7A3A8894BE59}"/>
              </a:ext>
            </a:extLst>
          </p:cNvPr>
          <p:cNvSpPr txBox="1"/>
          <p:nvPr/>
        </p:nvSpPr>
        <p:spPr>
          <a:xfrm>
            <a:off x="4660795" y="3643551"/>
            <a:ext cx="3551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/>
              <a:t>1</a:t>
            </a:r>
            <a:endParaRPr lang="en-GB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D4A28D-9E4A-45C1-AE92-11173213ECB3}"/>
              </a:ext>
            </a:extLst>
          </p:cNvPr>
          <p:cNvSpPr txBox="1"/>
          <p:nvPr/>
        </p:nvSpPr>
        <p:spPr>
          <a:xfrm>
            <a:off x="4838385" y="3214449"/>
            <a:ext cx="3551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/>
              <a:t>2</a:t>
            </a:r>
            <a:endParaRPr lang="en-GB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4F758-F999-4EA9-9DBF-9F79D07E1EEB}"/>
              </a:ext>
            </a:extLst>
          </p:cNvPr>
          <p:cNvSpPr txBox="1"/>
          <p:nvPr/>
        </p:nvSpPr>
        <p:spPr>
          <a:xfrm>
            <a:off x="5740819" y="3214448"/>
            <a:ext cx="3551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/>
              <a:t>3</a:t>
            </a:r>
            <a:endParaRPr lang="en-GB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4D1C9-6FFA-4627-B7F1-6818245C2158}"/>
              </a:ext>
            </a:extLst>
          </p:cNvPr>
          <p:cNvSpPr txBox="1"/>
          <p:nvPr/>
        </p:nvSpPr>
        <p:spPr>
          <a:xfrm>
            <a:off x="5972066" y="3643550"/>
            <a:ext cx="3551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400" dirty="0"/>
              <a:t>4</a:t>
            </a:r>
            <a:endParaRPr lang="en-GB" sz="14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167D73A-8E68-4C27-92F2-99297F508F58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1672702" y="2990105"/>
            <a:ext cx="1540609" cy="1264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9389695-26EB-40BF-8F3B-81FC8C3376CA}"/>
              </a:ext>
            </a:extLst>
          </p:cNvPr>
          <p:cNvSpPr txBox="1"/>
          <p:nvPr/>
        </p:nvSpPr>
        <p:spPr>
          <a:xfrm>
            <a:off x="1297842" y="4254605"/>
            <a:ext cx="749720" cy="2862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Ferrite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36213F-AD54-4FCD-975A-142FBDC2A2DE}"/>
              </a:ext>
            </a:extLst>
          </p:cNvPr>
          <p:cNvSpPr txBox="1"/>
          <p:nvPr/>
        </p:nvSpPr>
        <p:spPr>
          <a:xfrm>
            <a:off x="2285999" y="4855278"/>
            <a:ext cx="927311" cy="6740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Screw clamping ring</a:t>
            </a:r>
            <a:endParaRPr lang="en-GB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B7BE93-4044-4615-B8CC-0F06815D89BA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2749655" y="3551802"/>
            <a:ext cx="1619250" cy="13034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B712E39-2A44-41F8-9379-4E5197561F77}"/>
              </a:ext>
            </a:extLst>
          </p:cNvPr>
          <p:cNvSpPr txBox="1"/>
          <p:nvPr/>
        </p:nvSpPr>
        <p:spPr>
          <a:xfrm>
            <a:off x="855287" y="1881017"/>
            <a:ext cx="1757874" cy="2862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Copper </a:t>
            </a:r>
            <a:r>
              <a:rPr lang="de-DE" dirty="0" err="1"/>
              <a:t>braid</a:t>
            </a:r>
            <a:r>
              <a:rPr lang="de-DE" dirty="0"/>
              <a:t> 10mm</a:t>
            </a:r>
            <a:r>
              <a:rPr lang="de-DE" baseline="30000" dirty="0"/>
              <a:t>2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ACC222-E9B1-4895-A9A9-45C60E0E9B8C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1734224" y="1174355"/>
            <a:ext cx="1611968" cy="7066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5BF34AE-7E0B-4B55-AB74-8090F211E014}"/>
              </a:ext>
            </a:extLst>
          </p:cNvPr>
          <p:cNvSpPr txBox="1"/>
          <p:nvPr/>
        </p:nvSpPr>
        <p:spPr>
          <a:xfrm>
            <a:off x="8878349" y="1881017"/>
            <a:ext cx="1757874" cy="2862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de-DE" dirty="0"/>
              <a:t>Copper </a:t>
            </a:r>
            <a:r>
              <a:rPr lang="de-DE" dirty="0" err="1"/>
              <a:t>braid</a:t>
            </a:r>
            <a:r>
              <a:rPr lang="de-DE" dirty="0"/>
              <a:t> 10mm</a:t>
            </a:r>
            <a:r>
              <a:rPr lang="de-DE" baseline="30000" dirty="0"/>
              <a:t>2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1FDBD37-C096-49FF-AC6D-C1826B9C68D1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7632897" y="1246909"/>
            <a:ext cx="2124389" cy="6341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9D1E27-1ABC-124B-8672-61F49EDE8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7FEE4-6955-6144-97DB-3F8891831B30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2D0FEC-5423-3A34-BDA4-09A4D8046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217" y="5609581"/>
            <a:ext cx="10993204" cy="115451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The use of these extra shielded cables to connect the detector box to the preamplifier  (25 m) has been crucial for the proper working of the readout scheme</a:t>
            </a:r>
          </a:p>
          <a:p>
            <a:r>
              <a:rPr lang="en-GB" dirty="0"/>
              <a:t>Their use reduced the environmental noise in the LAB and in ATLAS by </a:t>
            </a:r>
            <a:r>
              <a:rPr lang="en-GB" b="1" dirty="0"/>
              <a:t>1 order of magnitude </a:t>
            </a:r>
            <a:r>
              <a:rPr lang="en-GB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405075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_SM_BMA_13_Sep_2022" id="{E4CF9A08-95D2-2647-BA74-749439AE2C01}" vid="{172307EE-9C21-004C-B2DB-082CFDD20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C594A7B-C547-2444-B9C8-5D8D84B12333}">
  <we:reference id="wa104381909" version="3.9.1.0" store="en-US" storeType="OMEX"/>
  <we:alternateReferences>
    <we:reference id="wa104381909" version="3.9.1.0" store="en-US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sub&gt;&lt;mi&gt;R&lt;/mi&gt;&lt;mrow&gt;&lt;mi&gt;o&lt;/mi&gt;&lt;mi&gt;b&lt;/mi&gt;&lt;mi&gt;s&lt;/mi&gt;&lt;/mrow&gt;&lt;/msub&gt;&lt;mo&gt;=&lt;/mo&gt;&lt;mfrac&gt;&lt;msub&gt;&lt;mi&gt;N&lt;/mi&gt;&lt;mrow&gt;&lt;mi&gt;o&lt;/mi&gt;&lt;mi&gt;b&lt;/mi&gt;&lt;mi&gt;s&lt;/mi&gt;&lt;/mrow&gt;&lt;/msub&gt;&lt;mrow&gt;&lt;mi&gt;&amp;#x394;&lt;/mi&gt;&lt;mi&gt;t&lt;/mi&gt;&lt;/mrow&gt;&lt;/mfrac&gt;&lt;mo&gt;=&lt;/mo&gt;&lt;msub&gt;&lt;mi&gt;&amp;#x3C3;&lt;/mi&gt;&lt;mrow&gt;&lt;mi&gt;i&lt;/mi&gt;&lt;mi&gt;n&lt;/mi&gt;&lt;mi&gt;e&lt;/mi&gt;&lt;mi&gt;l&lt;/mi&gt;&lt;/mrow&gt;&lt;/msub&gt;&lt;mi mathvariant=\\\&quot;script\\\&quot;&gt;L&lt;/mi&gt;&lt;mspace linebreak=\\\&quot;newline\\\&quot;/&gt;&lt;mspace linebreak=\\\&quot;newline\\\&quot;/&gt;&lt;mspace linebreak=\\\&quot;newline\\\&quot;/&gt;&lt;msub&gt;&lt;mi mathvariant=\\\&quot;script\\\&quot;&gt;L&lt;/mi&gt;&lt;mi&gt;b&lt;/mi&gt;&lt;/msub&gt;&lt;mo&gt;=&lt;/mo&gt;&lt;mfrac&gt;&lt;mrow&gt;&lt;msub&gt;&lt;mi&gt;f&lt;/mi&gt;&lt;mi&gt;r&lt;/mi&gt;&lt;/msub&gt;&lt;mo&gt;&amp;#xA0;&lt;/mo&gt;&lt;msub&gt;&lt;mi&gt;n&lt;/mi&gt;&lt;mn&gt;1&lt;/mn&gt;&lt;/msub&gt;&lt;msub&gt;&lt;mi&gt;n&lt;/mi&gt;&lt;mn&gt;2&lt;/mn&gt;&lt;/msub&gt;&lt;/mrow&gt;&lt;mrow&gt;&lt;mn&gt;2&lt;/mn&gt;&lt;mi&gt;&amp;#x3C0;&lt;/mi&gt;&lt;msub&gt;&lt;mi&gt;&amp;#x3A3;&lt;/mi&gt;&lt;mi&gt;x&lt;/mi&gt;&lt;/msub&gt;&lt;msub&gt;&lt;mi&gt;&amp;#x3A3;&lt;/mi&gt;&lt;mi&gt;y&lt;/mi&gt;&lt;/msub&gt;&lt;/mrow&gt;&lt;/mfrac&gt;&lt;mo&gt;=&lt;/mo&gt;&lt;mstyle displaystyle=\\\&quot;false\\\&quot;&gt;&lt;mfrac&gt;&lt;mrow&gt;&lt;msub&gt;&lt;mi&gt;f&lt;/mi&gt;&lt;mi&gt;r&lt;/mi&gt;&lt;/msub&gt;&lt;msub&gt;&lt;mi&gt;&amp;#x3BC;&lt;/mi&gt;&lt;mi&gt;b&lt;/mi&gt;&lt;/msub&gt;&lt;/mrow&gt;&lt;msub&gt;&lt;mi&gt;&amp;#x3C3;&lt;/mi&gt;&lt;mrow&gt;&lt;mi&gt;i&lt;/mi&gt;&lt;mi&gt;n&lt;/mi&gt;&lt;mi&gt;e&lt;/mi&gt;&lt;mi&gt;l&lt;/mi&gt;&lt;/mrow&gt;&lt;/msub&gt;&lt;/mfrac&gt;&lt;/mstyle&gt;&lt;/mstyle&gt;&lt;/math&gt;\&quot;,\&quot;base64Image\&quot;:\&quot;iVBORw0KGgoAAAANSUhEUgAAA6MAAAOICAYAAAAjDSfpAAAACXBIWXMAAA7EAAAOxAGVKw4bAAAABGJhU0UAAAG7hYzJ2wAAeBRJREFUeNrs3Q/kVff/OPCXvCWTMZMkE5MkMzFJZhKTSSaRZGYyMjMzGZlJZkYmM5kxSZKJSSbJmCSZGUlmJiOTTBJJkiQ+v/v63vP+7e50/rzOvefe9733/Xjw8vnTPa/Xua/Xued9nuf1LwSA6bWlk/43QLoxgnNcOOA55tNpzQ4AADC3Xu6kE1mAdqPP4G7rkM9xppNOdtK5TnowYCB6vZM+1uwAAADjZVUnfdVJTxoEeD+N+BxXdNLeTrqdeH5/dtL7nbRM8wIAAIy3dQ2CvZhWzsE5Lu2kWzXndaiTFmhOAACAyfFSJz1MDEYPzdE57q04p+OaEAAAYDJ9nBiM3g3dhYZGrWwBpvud9LzmAwAAmExxiOvNxIB0zxyc3+sl5/KFpgMAAJhsfyYGo1fm4NzeKDmXFzUbAADA5Foemm2dsn7E57er4BwuaTYAAIDJ9m7DYHTUiwZ9W3AO72s2AACAyXaqYTD6uJOWjPD8fi84h+WaDQAAYHLFxYvyW7ukbPXyyYjOb1lB2b9pNgAAgMm2KRfo3eikrxOC0RsjOr+3Csrer9kAAAAm26FcoHesk1aHtOG6W0dwficLyn1FswEAAEy2q7lAb3v2/59PCEZ/HsH53cuVeUuTAQAATLb8fMwnnfRc9m9bQ1rv6Mohnt+6gvKOaTYAAIDJtjtULwx0IyEYPTTE8/u0oLxtmg0AAGCy5edjfpH7948TgtH7nbRwSOeXHyr8eIhlAQAAMAJxS5cHuWDv9dxnns0CwLqAdM8Qzm8mdIcNj3qOKgAAAEP0Wi7Qe5QFqHnfJgSjV4dwftsKyvlIswEAAEy2L3KB3pmSz70c0hYy2tDy+R0uKGO1ZgMAAJhsl3OB3ocVn72UEIweb/n8ruXyv67JAAAAJtvSgmByTcXndyUEo3Fu6ZKWzm95Qf6HNRsAAMBkyweXt2o+H+eS3kwISPe3dH7vFuT9hmYDAACYbPktXVKG2B5ICEZvDun8HofixZUAAACYIPdzwd7OhGOWhLRtXrYOeG4LCs7vtCYDAACYbOsLAsjnE489nhCMnh/C+e3RbAAAAJMtP9z2SoNj14W0bV5WtXh+MS3XbAAAAJPtt1yg92XD4y8nBKNfDXB+F3N5XdVkAAAAk+3ZgsBxc8M8dicEo3HO58I+zu+ZTnqSy+sLzQYAADDZdobBV6md6aTbCQFpP/M8txfks1GzAQAATLb8liln+8zns4RgtJ/htUdyeTzQZAAAAJMv36O5t898XghPD6ctSq82zPd67viTmgwAAGCyFa2E+9IA+f2QEIyeaJDfyoLj39JsAAAAk+3TXKB3Z8D8XksIRuOc1CWJ+e3JHRt7Xp/XbAAAAJMtv2XKiRby/D0hIN2fmNep3HGXNBkAAMBkWxyenuO5q4V830sIRm8m5BNX9H3YZxALAADAmNpZECQuayHfuJfo/YSAdFtNPkVDftdpNgAAgMl2LBfo/d5i3ocSgtHzNXnkt4q5rckAAAAm361csPd1i3mvSAhGY1pVkcevuc8e02QAAACTbW1BYLi15TLOJQSjX5UcWzSfdZtmAwAAmGwfh6e3W5lpuYxNCcHog05aVHBsfj7rk5LPAQAAMEEu5IK9n4dUzrWEgHRPwXFHQ7P5pQAAAIy5Z8LTQ2D3DamsjxKC0asFx/2T+8xezQYAADDZthcEhK8Mqaw49/NBQkD6as8xqwv+fbVmAwAAmGxHcoHe3SGXdzghGP2+5/Mf5P7tuiYDAACYfPkhsCeHXN7qhGA0LqC0NPv8j7l/O6zJAAAAJltRYPjWCMo9nxCQ7u+kBVlg2vv/b9FsAAAAk21vQRC4fATlbk0IRm920uvh6R7TBZoNAABgsuV7KP8YYdk3QtrKur3/+4wmAwAAmGwLw9NbuoxyPubHCcFoPr2n2QAAACbbjoJg780Rlv98eHo+aF16QbMBAABMthPh6fmYMyM+h28bBKJXNRkAAMBki4sA3csFexfm4DxebhCMHtRsAAAAk21zKN5KZS5cSgxGN2o2AACAyXasINjbPEfnsishEH0QbOkyDAtVAQAAMCrPdNLDgoBvrgKTGGTerAlGT2q2gSzrpC2d9H4nHQ/dIdnxGrilagAAgFF5vyDYuz/H53SgJhh9S7M1at+jnXS6k/4O1SsWC/IBAICRiL2QfxUEJb/O8XktCU/veTqb4v//vKZLFlcdvhu6Q5vrhj/vUV0AAMAofFASlFwag3M7UXJuv2q2vsWtej6qCEZXqyIAAGDYVoTucNyioCQO5ZzrxWzWlZzbAU03cEBaVK+3VQ0AADCKQPRGqB6y+c0YnOeVgvNar/kGsqSkvb9XNQAAwLAsD939Q1PmD84O190eur1pc2F30HvXtm0lbf22qgEAANoW51/+lRiAli0aFFdijSuy7h3hec9kAejseRzTlAP7oqSNl6saAACgbY8GCETz6eyIz/3znrK3acqBXSpo02uqBQAA4L9e6KSHWVqkOgbyTCjeMuewqgEAAGBYtofi3u43VQ0AAADDciQUb+Mzo2oAAAAYlqJFrC6oFgAAAIZlZSgeovuJqgEAAGBY9pQEo+tVDQAAAMNyqiAQvadaAAAAGJYFnfSgIBg9qWoAAAAYltdC8RDd3aoGAABgfnmlk/aH7vDZG530MHS3WYn/+UcnneikbaHbqzmoAyXB6PKa8/uqky6Gbq/q7Lld7qSDnfRii3WxrJP2ddLpTrrbSY+y8m520vedtKWkHo6G7nY1AAAAVFjUSR920p8lwWFRioHq9gHLvViQ77WSz64J3e1e6s7rSSd9NuB5zWSB7eOE8m5mn42B6cbQXQVY7y4AAECNGDTd6gmuYu/fd1lwtTD7TPzPnZ10tSAY+7rPcp/JAsd8focLPvtRyWer0okBAvPzubxud9Le0O11ne0JfaGTPsiC8qLyt7q0AAAAnhbna/6eC6B+CN2hqWVij+GZgsDryz7K314SxG3Lfe5owyC0N33Yx3kdD0/3AFfVyeKC4DWmVS4xAACAf8Wev28Lgqf3E49/rpPuFBy/peF5HAnFQ2wX9nzmRM+/xSHEcU/S2fmksYdyXcl36d0iZnGDc1pbkMfOxDq5mfseC1xqAAAAXTGQKxpqu61hPp8X5PFXwzz+KsjjQs+/H8z+vzhvs66H852KgHRPg3MqCmxnEo/tPYebLjUAAICul0N37mM+2Hqrj7w2lQR+mxKPX1ly/KfZv+/K/nfsgd2QmOfPJXmeavC9ihZwSrUg/NtjfNrlBgAA0B1+ercg0DrUZ36LSgK/bxOPf7fk+PVZoHo/dIfYvtzgnHaU5PlPgzweFRzf5Bxm55va1gUAAJj3VoTiHtHfBsz3fwPkearg2LhnaOxdvBK6cy43NTyfpSXn9KhBHo8HDNhne3TfddkBAADzWdw+5c+SAG3lEILR+wnHLcgCz/yxJzvpQPbf9/ZxPgtKzulxgzxulNTVi4nHrwu2dQEAAHhqm5LZtH/AfGcGCPw2lBwbeyBjj+jFlgPkBw2OP1mSx68hbXXcuBLwNy0E+gAAABNra0lgdT2krxBb5oXQ/5DYA6F8bmcMHFe0HCD/2SCPN0P5qrzmgQIAANSICwzdLAmq3moh/y0led9NOPZCRcC3b4BzeikMvprugop6i+ljlxYAAEC5T0uCqWst5b+nJP9zNcfFOaxPSo79K6QNhS2zsyTfTxrms7ciGG26bykAAMC8Eect3i4JpN5vqYwTob+hrNsqgrwdA57T0ZJ8NzTMJw73vV4TkG5zmQEAAPxXWa/l/SxQbcO1kjK21xz3bRh8XmeZouG1t/rMa2tNMPowdPdEBQAAIHOpJID6tqX8l5XkH4ffPldz7F8lx+4e8JyqVujt1/c1AWkMdJe63AAAALrBUVnwtKmlMt4ryf9szXFlK/DeCYPNFY2+K8l71QB5xsD6Rk1A+rNLDgAAoHwRn4ctBHyzLob+5lG+W3LcwQHPZ0nobimTz/dMC981rtB7vyYgfdtlBwAAzHdli/icain/F0vyv5Fw7MmSY1cPeE6fleT7ckvfeUtNMHqzxUAfAABgIp0N7e/f2evL0N8qvTFYe1Bw3NUBz+f5UNxzeazlej1QE5C+49IDAADms3theFuRLC4J/K6F+p7B9SXndWDAcypanfduGM7CQr9VBKOnXHoAAMB89rgkWFrTQt5lvYOvJxy7v+TYVwY4n7Ulee5MODb28F5uWN5LFcHoXZceAAAwnz0pCZZmBsw3budSNMz2SOLxF0Lxvqf9it/nj9D/8NyTWeDedK7nDyX1+8ilBwAAzGcPS4KlQZ0KxcNzn0kMHIuC5EGGth4qyC8Oo12UePy57Jh1DcstW8zooUsPAACYz64OIRh9KxQPS12ZePy20O580e0Fef0dms0TnZ37+nHDsheWfJffXXoAAMB89n1od5ju6vD0okWxF/C1Bnl8E9pbVOmV8HTv7z+d9EKDPBb0HPtLH+dQ9F2OufQAAID5bGdJsPRaH3kt6aTruXzivNHXG+bzV0vnFAPj27k8rjcMRKP8XqlN9jl9NvS/iBMAzcUXiK+G7hZacZ2C06G7AF1cPT6+nIxz9p9k/xn/RsWRO+dDd22AuFjdjk5apRoBYPhmCgK2mD5vmE/cvzM/5Dfmu75hPstD+Qq0zzTIZ13B97qUBcxNbc3lc7LBsW8XfI8rLjuAVsVpF3H/6rh39uNQvc9zaroTuqOH3gzNF69rGjy/Ebpbj10M3dFFj7NgOY7kieslvBu60z4AYOrsCcVzPFMDt9jTmF+p9tcssGxqR8WDQeof4veyP+K9xx4a4GGiKKDcnPiAka+X+Db+FZccQCs2ZgHok4q/HbdCt3f0eOiuPbA7u6/Ppj1ZIHgidBere1DyNzH+HVnR4rnHl7ifZUFvSnB8M/Q3agkAxt6PBX/4Yk/iczXH7cr+SPcGW58NEPitrnio2FhzbAzyLoanh+UOOiT2y5IHkw0Vx8RVek8WHLfLpQYwsE2hO/S2LPiMw3O3J/wNKxNfpu7MAth7PXnHHsuvs0CyX/HF6v6SoLcuxWHGr2r+p50N7XSHV6XZsd0Ps4eAC+G/Y7tXagaAvsXg6XTBvTcOEfow/PdtcPzvccjQldxnz4Vm8ynLbMkFuLPpRna/n+0hjQHv2tAdmnWpIFjcF9oZ1nSy4u/Swdx3XpmdT37eaxx2tc1lBjCQOBz3x5J7cvwbNoz5+PFvTVwl/teesg72mdeGUL4uQmr6Oxiy+5RPsuDw4QiC0rru6++CLmyAfsUg81aD+258SxyHNrU99DS+dY7zVu+EZn8Hfs+C52daPJdzPcHn7FyeJi9S4xv6ZS4tgIHEF3pFLypj7+WoFhyKcztjJ9yiPo49UPG3Iu7DvbeT1oR/RxbFv4NxEaY/Cz6/x+VQ/QAR31xfmuPAND6QvK05ABqLfwjjgg1HQ3crkxiAPcpSHK70U+i++ItDoEbxdjYOz41Df+Nb7/jScXY1xPifcU7mySwAXT2k8mcXsVic+1sXv/+x7O/N7Dk9yB4qfgjduatLXE4AA/siFC8Gt3YCzj2uqn4ulA+7/ShUT21ZnP2d6T3uJ5dEmm/6CCJ/yYLIFT0NsyD7wx+Hbu3LPpOaX1zd8SVNAQAAE+dYwfP9gQk59zj39FooH9G5JjGf7QVBLAniMKn7DQLH/Q3yjm/AzyTmG99Wv6M5AABgYnxV8Ey/dULOPU5fuR3Kh+UubZDXwoI8ZlweaX4M6T2i/YgrE6bO3/lQcwAAwNjbFZ6eg//GhJx73GP7bkk8EhcG7GcdgX63OxOMJgaKHw1Qxhshvff1TU0CAABjKwZr+dGVeycoEL0XyueI9jPPdUFBYL7AZZLmz8QgcdCFJw4klhMXonheswAAwFj6Ljy97/UkiOvU3K2IQ/qdNrg6PL2HNglmQvnm5fm949oo60ZiQHpI0wAAwNhZXhA/vDIB5x17c/+piD9OD5D3W7m8jrpM0mxKDA7bqtBPEsuLS+8bZw0AAOMl/zz/6wScc1y09WpF7BF7S5cOkP/pXH6bXSZpPk0MDre1VN6qkD53dJvmAQCAsXI+tLeuzKicrIk73h0g77hfde9irX+5RNL9nBAUPsneJrTlQWIw+rXmAQCAsfIoTNYQ3T1hODuGzDoU2pl3Ou/MhLQtVy7OQQAc0ylNBAAAY2NxmKxVY1cXBM/59PIA+a/KxVOXXSLp3kwMCve3XO7pxHLPaiIAABgbr4an13kZVwuy4HCY6+L82pNXDHrXuETSHU4MCtcLRgEAYN7LL356f4zPdW9NrBGDx+UD5P9lLr/3XB7NXEsICO8OodyzicHoaU0EAABjY0mYjJ7RZVmgXBVrfD5A/u/m8jrm0mhmeWJAeHIIZf+dWPa3mgkAAMZGHPqa32N0HOeMHgn120g+32fe23N5/RS6a/EwQDRflt5qudyZggu4LO3QTAAAMFb+yj2zrxuz81uTEGf02yu6K5fPhU5a5JJo7lRiQPh8y+W+kVjukyGUDQAADOZY7rn9wzE7v3M1cUZc/XZJH/nm56DGHUKecTk0F7vSU/b6vDqEso+EtGD0J80EAABjJ78jxy9jdG7rQ/tTARcVBOBxbZuFLoX+vJYYEB5sudznOulhYtmvayYAABg7sWPrVu7Zfe2YnNv5hDhjVYP84mev5o7/0iUwmM/mKCA8lFjuL5oIAADG1se55/fzY3BOG0K7oy8/Ct3tX3q3sdmp6Qf3a0JDxR7MNlfGil3mKQsXxc/YLBYAmC/iGhnbQndBlbiLQVwQ5W72LPYopL3IT12PY7HqpiVxiOr13DW2Z47P6VLC7+CNhHxiL+/l3HG/d9JKzT64ZxODwjb3+Iz7/PyTeKP8WBMBAFPuldAd6vdHi8FmXbqs2mnZq7lrLL48eW1MzqUo3azJI259mZ8bGuOmOKp0geZux87EG9Z7LZW3IqTvK/q95gEAplRcBOWDEQegvemQJmAIPsxdZ3Eo68Y5OI8LCb+BAyXHxnVt4siE/No2ceqgEZstO5Z4w3qxhbLiSlt3Ess7pWkAgCkUhzPua/BMNKy0VVMwJAfD01unvD/C8jck/gZW5I5bmgWh+V1GbnTSW5p1OG4lNNT1AcuIq06dbnBz/FyzMIDX5/iP+yjTac0NuF9O1P1yW/ZgO9f1EYcazvgJMESfhOLFgl4cQdkpvaKXej6/LnQ76B7nPhPjpL1+K8OzOvGG9W0fecdx1PGN29kGN8abwRYueLgSjALul9N3v4yLEv0wRvVhpwJGdY/JrxMTA76vOumFIZWZ2isa45s4TLdomPy10O3JtW/okH2U2FjxgtlY0SDxbUEcPx3f9u3Pbvip+4fOjiWPF8MzmgQPV4JRwP1yyu6XcQeBm2NWH1+4/BmRuGJzHPWYXwn6SfaCZktodzGgX0L/owXOdNJmTTY6P/XRUI+z4DGmB+Hp7uwm6fcsILasOB6uBKOA++U03i93hObbscSH6bhw5JrsIT0+HN8N/32J/4LLlwmzJHRXoS2aKx1jiriNUdwKZt0AwemmPu4Nv2bxyFJNNFozAwaS/b5xiOOz4xjy1ZoAD1eCUcD9corvl+/3EYSuL8krPjfd7vnsxWBrCSZTvG7jbh5nK2KRGDNcz363xzvpm056t5Pe7knvZMHtkdDtYb2U+OInlnkm+30u1xxzZ8uIbv7nQ3coyJvB5F88XAlGAffL+XG/bBKIxp7O3Ql5bswdd8QlzIR7JgtMj2XB5yjuBR+o9vHwdeKbg7gI0a7sJvlVdrHEtw+/Jjb4dlWNhyvBKOB+OY/ulzsbnFdcPGVlg7wPBTsQML2ezWKPGDAez363v3XSvdDt9XzSc+3H/x2H98bVqS8n/t7i6rgWJRoTf4a0Xs2qNxkpixSdVdUwFf4nSdLIEpNrXUhfxDGu3dF03Yz4sH4/PL3QJMxnhxN/c/tU1XhY1lKDHQ1p80RNCAbBqCRJgtFp91xI30M0vqzvt4fmy4L84uIvpkMxH60K/+0xreoVXaS6xsPuxBvlupp8XvUWAgSjkiQJRvk/pxLb9/yAgeOqinztUMB8czbxd7dXVY2PkwkNdjcxr5TJxn+qchCMSpIkGJ1iOxLb9lroDrUd1NWKgNQqu8wXqQuyXg9GDoyNeIO6n9BoJxPz+zTxItig6kEwKkmSYHQKxXU0bia0a3z+WtlSmd9UlPOFJmEeiMHlX4n3VAuqjpENiY32VmJ+cdPllHHalh8HwagkSYLRaXSg5WerFFUr9sbnshWaBb+7/0uXVNVkNlyTTWB/SsgvrixnKWUAYJrEOZopI85+bLncunU79msaptiLIW3V6vhiZo3qGi+XEhruj4Z5ps6T2K36AYApsi+kvZBf3nK5i2rKPKdpmGIXEmOPg6pqvCwOaUNqDzfMN85DvZOQ7wVNAABMkZStXA4Mqey6+akwjd5LDETjfFJbuYyZ7YmNt7WPvL9OzPtFzQAATIHNIW13gmFtt1JV7iPNwxSKa9WkDIuP6VXVNX6OJjTc49Df0scvJ14Yn2kGAGCePFcNq1d0gWCUeSh1eO4hVTWe/glpGzH362pC/jc1AwAwBW6H+sVTlg6p7Odryr6neZgyKfOz/5fFI/YUHUOrExtw3wBlfJBYxuuaAwCYYGsTnnfODLH8LWF4nQswbtaHtHVvHnTSKtU1nj5MDBTXDVDGc6E7zLeujO81B0P0epg/exGe1tyA++Wc3C/3JJS5a4ht93FN2d+5vJkSMb64kfg736W6xteZkDbJflAnQ9q81Gc1CR6uBKOA++WE3i+Ph/ohusNcyfPHmvK3ubyZEucSf+PfqqrxNRPSeixPjvAP2/uaBQ9XglHA/XJC75dna8q7OIfPdY+DLS2YDvsTf9/x97ZAdY2vNxIb8p2WyruZUNZlzYKHK8Eo4H45offLuzXlfTXEdqvbqu+4S5sp8Gbib/vv0F3Qaxg2dNIOTTG4rxIbc3lL5X2eWN5LmgYPV4JRwP1yAu+XD2vK2znEdqsbtviKS5sJF7eMTNlP9E4nvTikc4iLlM2+dDqgSQbze0Jj/tFieSsT/zB8pWnwcCUYBdwvJ/B+Wbey56YhtdmKmnLPuayZcMtC2naUceXcDUM6h9hhNrt1U3zx9KpmGaxBU27Sh1su92Li2wzju/FwJRgF3C+nLRh9Zkht9nWoXjRpjcuaCRZXzk3pRHvUSZuHdA6vhP/uIfymZhnM7sSb9NY5Kne7JgIAJsyDmuebYbxsfyFUL1z0hWZhgsUXOCmdWfE38MaQziGOaLgXRjPcft5I2WolvkmbabnchaF+PkVMZzURADBhrtQ83wzD96F6YcgZzUJL4suULaE7pS6OKoj7fMYXMI+yYDD+9z+zfzsYup1LSwYoL67+fD6kDc0dVo/o2+G/L3vedhm0I2Xy7y9DKvtIYiC8VDO19gIAABi+upf9basaUh2HFK7QJLTg2U76LNSvFl2W/grdoeRN5nIuTgxEb4fhzRHND3+3gm5LNiZeON8MqfwNieXv01SNxHnA8W1V3Ks1Lt9+IXR7oW+pGgAYiQ9qnm3afEEcA4QbJeVYXIUyq7Kg6ruQNmd6XXh6e8YYAP7QSYdCdwre21n6pJNOhG7vaNWWK3Ho+OqKMmOH1OWQttDqMF64xKHvl3rKiZ14m106w4vy52L58T8Tyo83WAsZFYsB59HsJhJ/1FVzRU6qLgAYibqdAza2WNaPYfSLuDA5YkAXOyneCd1RiT+Hp6fKXanJI26P0jtXMg6HfSux/Lg15EeddDVUDyP/KPx3NOT6kLZqbhyePowFwXbnvnM8F9sitSjOG7gT5mbxol77Es9hjyYrFH/Yd0P9QgnqEABG65eKv8kft1RG2d7tsQdn0wTUUZxH+EMWHF0PFoRpUwye6lZ1Tt1OMd+Btb/Pc4q99FX74MbzjUNyDyece+yVHcZw2dXh6WHBF8Jgc14p8FFIH9+9bchva1J+KPEHtViz1b5gqGrX1aoIAEbmjYq/yVdayL/sb34cUfbSBNTPglC80NMul04rdmZ1GUfRxdFxVaPn6jqeTuU+/8GA5xZ7GFNWxi1bLTcOC36u5fpaXhIEH3AptS+OqW4y8XjYjXAm8Ty+03RJAWnZ2yMAYLSqnnEG2Z/ws5I8fxzCQ/qwlG3zF59RF7l0WvdS6H/XjC9yx8Rpdm10Em0L5fOdi9KFLGhsu16+KwjW43dc57JpX5zD8HfDNxC3h9Dw+Qsx9VwsZlRtSSgfTw8AjP7v8s2Sv81xYcFlDfN7PnS3vcvnFadeTdpWE1UrDlutdDiKRiNeTDgudmQ9KAjW4jN8P+u6xGPiCtBxmPlfDeOS+HuKPZhbQv/bFcU5sHs76bdQvD1M7IizC0XL4hDNuM/Po9Bfl3h8S7U/DGeo54KQPn81ph+yi4j0wN5eSAAwN1ZWBKSxgyBlUZT4YPxReHpkW+zN+TJMTm9or7MVz3ofuGxa93IYbATk5lA8sjLO9/0pdBfUjHm9E/5dVTem2AP+Vfh3wc1rIX0ua8qQ3Z+zoDY+A6/KBcczWcwQA9f3QneF3+sVeX3dxwsiai662Oi3Wmrw3osuNnybvW1f9XEeV7NzcMP61xcldbVc1QDAnIk9pFVDdk9mD9PP9xwTA8yt2QNy/qX9/SwIneQH5++DntFRKptj3GShq3i9Hc6uvzZji9hZdiG71rdnQWVc5OuXlsspSney35Jn5SHYMoIGbMuaAc7htKb+/y4V1M811QIAY+GNkr/Vqb1AMaCNvU0zU1AXm0P5MExzRtv3Y0kQ2O8w2xjEfpK9SIkr5M7u7jA79/JJln/sxIpbpMThuLE3PI5wjFvMvJe9gKnbHzQudhoXYzoeyns1m6b72Xm/GWwfCa15JhQPezisagBgrLwQuluuxWGDF7OH9Uc9D+/xwT72FMXewzi37fUpfWj+JPfsEoONNS6P1i0IxavpnpnA7xKHrPfumxqD27gVy+0sGH7Uk+L/vpF9z2Oh+yLHXqEwJNtD+6v1AQAM09LsWWVj0Es1LJvCcPe7Bfi/t0NFQ3pmVA0AwLxVtqaIXkKgNUVLY19QLQAA89qvoXgLE4BWrAzFb7w+UTUAAPPW4lC8pshJVQO0ZU9JMLpe1QAAzFtla4q8p2qAtpwquMncUy0AAPPakZJgdLWqAdoQV557EAy/ALoO9NwHDqgOgHmtaE2Rf1QL0JbXQvEbr92qBuadF0N3b7XZ+8ApVQIwb71Q8ox4XNXAdItLZe/PHgTjZrtxA+vH2X/+EbqbXG8L7eyndaDkRrO85vy+Ct2Nth/0nNvlTjqYPdC2ZVkn7euk06G7ifejrLybobuZ95aSejgaukNLgHQ/5e4Dd1QJMKYWdtLrnfRuJx0Lgy+6GBdzjPMjD2X3wp8TjlmaPa/90vOsFnsSPw/dhX+GbXn2/ePz0JVOut/zTPZ79qy2coD8d5c8I+5y+cH0WdRJH3bSnyU//KJ0I7txDuJiQb7XSj67JnS3e6k7r7jq2mcDntdMFtg+TijvZvbZGJhuzP4g6d2FZnaV/L6WqBpgjsSXzSuyv+9vd9Lh0H05fSsMtgNAfJ7Z0UnfZoHnw4L8Pq05r/0lx82mP4YYkG5PfB6LKb7E39lnOSdL8lzm0oTpsjt3Y403ju+ym+/C7DMLs5vJ1YKbwtd9lvtMKF6u+3DBZz8q+WxVOjFAYH4+l9ftTtobur2usz2hcfjIB1lQXlT+VpcWJIkPTP+U/I62qR5gDvzU8JnjlZr83sqeLR4l5remJJ/YG/lbYh4HW66TeD++livjt+y7zQa+sSc039EQn9/W9lHevZDeYQFMoDhf8/fcj/yHUP3GKfYYnim4OXzZR/nbEx8+jzb8g9CbPuzjvI6Hp3uAl9U8SJ8vKHuVSwySHKr4DX+ueoA5EIPLN0L3xXIMtk5U3KdSphTE4aw/hu7w2wc1zy7XS/J4KRT3yjbNp6kYAJ/L5R2H5L5T8vk1BefyfcMy15Z8p29dmjD5FmU/5vwP/P3E45/Lbrz547c0PI+i5brj27OFPZ/pvfnHIcR7wr/zSWMP5bqS79K7RUyTYSpFN7+diXVyM/c9FrjUoO8Hjtl0WhUBY6JsaGo/OwBsygK6ovyKRpy93PPsFeeFxlFtcYRZ7CQ4XJLP4xa+85uhu2ZGfjXbNTXH/a8geG3i45LvtN1lCJMtBnJFQ22bDoX7vCCPvxrmUbRc94Wefz/YczOt6+F8p+Jhdk+DcyoKbGcSj+09h5suNUhypSYYva+KgDFxNrS7oM4PJfltyn0uzlu9nf1bnEa1MPfvi0vyeTjg9/0sFG+r8kLNcQtaCIyLhknHF/3Pugxhcr3cczPrTW/1kdemxBtomZUlx89O2J9dzCS+BdyQmOfPJXk22R6iaAGnVAvCv28t9eZAvfdD2lCz5aoKGANlCwY932d+P4biF3C9I6viIm5/Z/+2t0Hw108nQa+iKVJxePErCce+HAZ7sTgTiheQ/M0lCJMrDoW7W/DDPtRnfovCYGP53y05fn0WqMab1r3shpZqR0meTTZHLlpYoMk5zM43ta0LVFsWihenMCwLGEcvl9yfrvSZ34JQPEz3RO4zF2sC0dmAtejcvu/z3I6HwXqAPw2DdQy8UVL+ly5DmEy9wzvafMP0vwHyPBWK37gtyG7scSjGpobnszSULyue6vGAAftsj+67Ljuo9H1IX4RjUh5A4tZOsafjNc0LU6dsDuMXfea3PtQv4vh19v99VZPX1pK83u/jvL4cMLCNvZpFuwy80+AcDga7FMDUiJPb/ywJ0FYOmHe/87sWhOKV5OICAAdC/RvAqnwHncB/o6SuXkw8fp0bJtTaFJqtin1mAr5TnEM129P7niaGqVO2eNGmPvM7UPK8MjsfdHa019kBAuXVDc+pbP2N2KGROhT5k1C8qm+TRR0vl9TNjMsQJk/ZUIv9A+Y7M0Dgt6Hk2NgDGXtEL7YcID9ocHzZBsu/Jt5I4x+Rb1oI9GFaxd/IXw2D0Qdj/p3iveGXnvN9STPDVHk2FO91/jD0v3L+pYL8ZgPP+HLrbhbEpSzYUzTa7O+G57MmlM+JTe1hjUOZi6Y7vd6wrovO4bzLECZP2bCN62Hwt0svhP6HxB4I5XM740PnipYD5D8b5PFmxQOxeaAwuAOhvz2DV4zxd/ou/LcHAZguO0O7W08tLglu3+sJVB+F9DUrirbbO9rgfGJA/UcoXwQpJeCO81aLRpd92lJd73cZwmSJCwzdLPlBv9VC/ltK8r6bcOyFigfOfQOc00th8NV0F1TUW0wfu7Sgby+G/741j8NaD4bJXsQoPzzuuGaGqVM2aqrfIfnbS/Jblj0HNcm7bGGlJlv2Vb0kTFkDI573tYJjP+ujbo6WnIe5+DBhPi35MV9rKf89JfmfqzkuzmF9EgZ7+1am7G3aJw3z2VvzULzH5QV9ye8b90EoXzWxrZW/h6loa5qdmhmmStmqt4OM2CgKuOICkHGOZ5zudLZBXkXzReNz1qLE42MgWTY8907Cc1mcenUrPD1K7p0+6+Z6aHc4NDAH4pys26G9ldWKnAj9DWXdVvGwuWPAcyp7m7ahYT4zJTfDft84Av+uND2brvbcr54kBKPnxuz7lL20el5Tw1TZGNrfw/OfUDyc9XL2/LakQV7nC/K60OD4ryruuwcrjovB7hcF9+/LofnCSbPK9qD/0WUIk6Ws1/J++HeVtkFdC/0Npfs2DD6vs0zR8Npbfea1tebBOL6lW+9SgySLCx6+1vX8+58JwejDMfo+ZQ9vVzQ1TJ1DJb/3w33mt7okv+Oh+ZSEmVD8Mi91ylMMeh9V3HdXFRzzbJZ/vjc0zhcddFu7sj3oP3IZwmS5VPJj/ral/JeV5B9viM/VHFu2iubuAc+paoXeftXtgxhvxEtdbtD4YS4/guJESBuqO9erVMf729kw+fuhAunKFvZ5s8/8Pih5foov3E41zKtstNkricfvq7if/ZILerdlz0X5/djjS7g4JLeNYbQ/lJzLyy5DmBxLK24sm1oq472S/OvmOJStwJsyJ6HOdyH9rV6TB88bNQ/HP7vkoNLa8PQiZ/mhrHsSg9Edc/g94guvv2vOb7PmhqlS9twyyJ6XP4by3QiWt/Dsc6eFQDumOALko+zZLh+AXs/+fW3L9V20B/1dlyFMlrJFfNqc/H0x9DePsmz4xcEBz6dsmMmZFr5rXKH3fs0D6NsuOyh1JdSvPrkhMRg9PAfnvzhUz6nqfTi1wAZMl7KX7/2+iJ4pCOxm0xd95Fe0vkXqit6rQ/rWWnEaVOy1/CD0Px+0zvqSsk+6DGGylC3ic6ql/F8syf9GwrFlS6MPemP7LAx3WMeWhJu0h1B4Wn612d9KPhd/PymLGI1y0/P4kisOYbuT+LB2RnPD1DkT2t3m7fVQ/jJrScO8VpXktWvAQDum30P3RXt8/nlmRHVdtguEHQxgwpTNZ9rXUv5fhv5W6Y0Pm0XDL64OeD5xuF9Rz+Wxluv1QM2D6DsuPfiPOLf8Xu538lLF5y8nBHyPRhCAfp6dS0pw3CR95pKAiVLVi/lSn3mWLYb0XR95fRAGW9G7al2Mt+agvs+H8VwrAGjoXhjeViSLSwK/a6G+Z7Bs+MWBAc+paHXeOL9gGAsL/VZx4z7l0oPKB52vaz5/LDGoWzOk841zw263HIDaDgomV9niQLcHyPNqGGzBoV5Fc08vNzj+19BsFd25CPxvuAxh8jwe4gNcWe/g6wnH7m/xBjxrbUmeKZvOf9nwph29VHHjNsEe/rUpPL3y9LM1x7yVGNTtHNI57xpiIDrMIBoYjiOhfAuWfpQtMPlHi8Hb5w3yqFoPY9RTj7a0XNfAHCobWjYzYL5xyF3RMNsjicdfCMX7nvZrJhSvApc6PPdk6G/BkbJlxx+59OD/xL2M81s4pSzytTYxqPt2jr5X1dzRrzU7TJ2yrej6fSFW9sJrfx95vVGS18YGeTyuuKeN2ldhtC8fgSF6OKQby6lQPDw3ZWJ72abMgwxtLZp3EYfRLko8/lx2zLqG5Za9vXvo0oP/kx9BcSnxuAU1D0ez6cIcfKeXa85pq2aHqVK2pUvZfurx/lW3NkebizgeDem7JizOnpmeGeNgtGz4ctmiTnExzdhr+qxLFcbP1SHcWIqGz8VhqamTysvmXfQ7X3R7QV5x/78m80Rnh6c0XRFvYShfeQ7mu/iA8Cj34NZkeOrFMPeLGBX5sOJ84nec0fQwVcp6MX8t+fx3oX69iqI1Pf7s49zi/aZopFrZFiins7JfKHkOahIENhFf0qXMPX0+NBu+vCBrh19dpjCeylZH6/dhaXXBDSu+fXutQR7fhPYW9HglPN37+0/BTbbKgp5jf+njHIq+yzGXHoSfcr+LQw2P/zakDdV9ecTf63QYr55aYLjKFlQr6v2c3SKlajrCutDe3qJvluRVtIfz56F8u5czFfe1HQPW32cNvt/O0GxKRsz7URj9IktAorIf9Wt95BXfjOU3VI5v415vmM9fLZ1TDIzzq11ebxiIRvm9UpsMkXk29L+IE0yzfE9CfEm0eMA8ytKuEX6v+PLqYcW5HND0MHUuhbRFF7dm//+PNfmV7aG5oY9zOx7Stpt5O1QvAvRJaH9P59jLObvFYOrey2WB//aCz84ujveRSxTG10wo3p7g84b5xBtKfshvzHd9w3yWV9zsmmykvK7ge10K/Q0l2RrShrYUebvge1xx2THPLc6Cz7oHiTqrEoPRIyP8bq/VnMtGzQ9T50GoX2U29lDGeZe3Qv3enkWLON7p89z+CfXTsWZ7T/8I5S8F44v8qv2Um77029xzbnFdjoWJx5V1WCzLfW5F9hx4xuUJ429PKJ7jmRq4vRCeXqn21yywbGpHxY0u9UYVh548Ck8P/+t36fGigHJzwnELCuol3shfcckxz+UXFPt5gLweJgSjl0b43T6tOI+HYfRbIADDVzVFII6Q+rznGaBulNeikqCv3+k9ZQsPbcqeq2bvWXGeaN1Q1kMV3/VxYkAanw17e2uPN7wvPk4IrmMgGvccjQtnPufyhMnwY8kDXN2PeFcWuPYGW58N8MC1OpS/eavrUYhBXn5Bkzgsd9AhsV+WBOsbav6YFK2Et8ulxjy3tuABZuUA+Z1LCEb72ZapX+crzuO05oepdD+kjdJ4NyGvskUct/V5bvcSzis+d6W8ZI/PNpdD/Qrm8Vmnd3GmJdn5H+8JJmOnwYctBtebs/v8O6Hbixx7oF9wacLkWBSKF934J7tZrOj57Irshnol99lzob8lx/O25ALc2RTfcsWe09ke0gXZg+374en5GvH4fSG9N7XKyYqb98Hcd16ZnU9+GMn9Af6QwDTJ3zc+GzC/LxMfAteN4LvNhOrtD8xbgun0Y8I9aG9iXkdC8Qu1RX2e28mEc2uyAFEMLH9NvO9WzTHt93nxSkL+N4MFi2BixSDzVoMbSrxBngjtDz2N8ynisJY7DW9wv2fB8zMtnsu5nuDzfkjb27A3YI1/WJa5tOD/XtTkt1haNGCe2xN/i2+P4Pu9UXMOL7kEYCptrPjd32sY7F0vyGOQqQxrK55b4jNWP6PHYmfApyG9R3j2eSg+T702YF2/U1POj6GdrWaAORRvMnEye9wk+ZfsZvMoS/GmGrdj+C57CFw4gvOJN/nYexJ7buPbrofZucT/jHMyT2YB6OohlR9v1nELnMW5YDl+/2NZADx7TnERgzhH4YfQnbvqhghdy8LTw8XebCHf5YkPQqPYTulgRfl3XAIw1bZkz0wPsxSHsx4I9YsVjUKcVnQpd277w+DzKePLxDgk90T2PPaw53nxbhZEx3vvztDu3M13s/JmnwXj/qvxxf86lyEAUCS/p/HZFvNOeTt/eQTf8beK8k+6BAAAAEZrUy4wi2+zX2wx/9Nh7hcxiiMnqrY9eMdlAAAAMDpxKH9+Qa/9LZfxWUgbqrt+iN+zbu6qVR0BAABG6EAuKItzqmdaLmNbYjA6zN7JbyrKve4yAAAAGJ04FPdRLjB7fQjlPBfmfhGjaxXlHnEpAAAAjM5PuaDshyGW9U9CMHplSGUvrSl3u0sBAABgNHblArK47dHyIZb3Q0jb524YixjtrCnzOZcDAADA8MWVZfM9lfuGXOa+kDZU99UhlH0ijL43FgAAgJxDuYAsbki+YMhlbkkMRt8bQtm3Ksr70uUAAAAwfGsLArKNIyh3YWIweqLlclfVlLfVJQEAADB8V3LB2PcjLPtaQjD6R8tl7qko63FofxsbAAAAct7PBWP3Qnel2VH5PqQtYtRmgFi1cNJ5lwQAAMBwLcuCz95g7IMRn8MHIW2obpt7nd6vKGe/ywIAAGC48r2SV+fgHDYlBqNtBcnrasrZ4LIAAAAYbRC4bg7OIw6/fZIQjLY1j3VvRRkPw/BXEAYAAJi34iq2f+UCsSNzeD5XE4LRay2VdbaijNMuDQAAgOE5kAvC7nbS83N4PidC2iJGCwcsJ/Z6Pg7DHwoMAABAzoud9CgXhL03x+e0O6TNG908YDl181PXVBz7bCeda+EcAAAA5qWfcgHYlTE4p/WJweiHA5bzWUXet2uO/TH73CsuIQAAgGZ2FQRha8fgvOqGz7a1iNHFPvP+JPvMFy4hAACAZhZ30j8hrQdyXNP1Ab5/3aq9b5UctyX79z/D4HNWAQAA5p1DEx6IzqZFfX7/N2ryXV5wzEuddD8LYl92CQEAADSzdkoC0Zi29FkH+yvyvFfw+WXh357kvS4hAACA5q5MUTD6cZ91ULW/6IWCQPRa9m9nXT4AAADNvTdFgWhMP/RZDw8r8oxb3awK3YWUdnTSrfDvHNXnXEIAAADNLO2ku1MWjN7sox6W9FHOndDdkxUAAICGvp+yQHQ2LW5YD+sb5h8D+HUuHwAAgOY2TmkgGtPWhnURt3V5mJj3jU5a4/IBAABoLgZff05xMPpJH3XyQUK+R4M5ogAAALQs9qjG1XHj3qFx0aIHnXSpk77opNWqBw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IDBbeqkLzvpp06620mPOulxJz3opCuddKyTtnbSAlUFAADAIGJg+WEn/d1J/0tMN7KgFAAAABpb30nXcoHm9U56v5OWZZ9Z2EmflASln6hCAAAAmtjTSU9yweWJTlpU8NmZUN5LulFVAgAAkGJ/QVB5tOLzeyuC0XOqEwAAgDofFQSUl0O397PM9Ypg9KEqBQAAoMrmgmAyDtVdU3Pc/wSjAAAA9GNJJ90uCCa/Tji2qmf0jKoFAACgzI8FgWTcQ3RpwrEflQSicR/SNaoWAACAIm+WBJPfNcjjq9yx/3TSJlULAABAkQWhfJjt2oZ5reikHZ20JVQveAQAAMA8915JIPq7qgEAAGAYYq/ojZJgdJ/qAQAAYBh2hfJVcF9UPQAAAAzDLyWB6B+qBgAAgGF4KZT3in6legAAABiGryqC0S2qBwAAgLbFhYtulQSij4NtWQAAABiC10N5r+gl1QMAAMAwfFcRjB5SPQAAAAzDnYpgdJvqAQAAoG0bKwLRmJaoIgAAANpWtYrubdUDAADAMPxdEYyeUj3zxspO2t5JBzvpdCfd76TFDfNY00mfd9KF7Pi4EvPDTvqlk/Z30vOqWbsAAED0SqgeontAFU2dhZ20qZN2d9LRLEB5VND2vzTI86VOOldzLc32tK/XBNoFAIDpdiPhIbTNtEKVj50433db9lLhh4bXxL6E/OP+s1900pMG+d7tpKXaRbsAADCdlo04EH2gysfOjgHbdHXCNfZbn3l/qV20CwAA02nniIPRH1X52InDLk+Ebs/b2U6616A9/6rJOw7/vD3A9fKHdtEuAADMX7tqHkyPqKKpsyoLgOqCkkM1wdTdns9e76T3Q7dHLoo9d7/X5P9IU2gXAADmr29rHkx3qqKpFBfKeVzT9q+WHLsu/LcnL67QOlMSGAl6tAsAABT6JViQaL66X9Hud0qOib13s0NA4xzhrRX5L6i5tu5rAu0CAMD8FB9Kn/Tx4Mv0t/3RgmPi6q+zK77GHrgNCWXUbSWCdgEAYB7aUPNQ+oMqmlp1QzW35T4fh49eyv7tYSe9llBG3WrO/2gG7QIAwPy0p+ah9CNVNLUOVLR7nLOYn2t4rOfftySWsaXm+rqlGbQLUCi+NIr7CZ8L3aHzcS53fOF0Kfv/n1VFAEy672seSl9TRVPrQkjvEX+3zxcUHwQL5WgXoInFobtidt1CZnE4/UbVBcAkuxaqe2EWqKKp9Eyonpf4ds9nX86Ck/j/n2hYzokw2H6Z2kW7wHzyYvb7692aaXfoDsePNuV+q7GndI1qA2BSH3yrHkgvqKKptb2i3WMw9FzPNTL7wuKPTlrUsJy6/SwPawrtAvyf+ILpds/v8GLo9pL2WlXwez2t6gCYRFtrHkgPqaKpdaSi3S8WfO5B9hDU5suO/4Xq7Ue0i3aB+eKFXCAae0efK/jc0YLf60PVB8Ak2l/zQPqmKppaf4X6Rau2heLhoam21VxfRYvxaBftAvNNHIJ7Nfc7LJsLeqbgN3tPFQIwiU7XPJQ+p4qm0sqado9zluK+lbNv6U/2Wc7hmnJ+1hTaBQhf536DZys++2kwigmAKXEvWMBkPqrazudq9plT4d/9Jp/vs5xrNUHPx5pCu8A8t7bgN7iu4vNxfnjvi+RTofmccQCYcy/UPJCeUEVT61RFu3/eSTt7/vfmPstYFurnJb6kKbQLzHO/5n5/vyceNztSAgAm0o6aB9J3VNFUilv1PKho9y2ddCf7798OUM7uUL8/HtoF5rM3Cn6De1ULAPPB1zUPpfYtm06vVbR5HPr5ffbf/w5PbynQxMma6+u4ptAuMM9dLPgNLlctAMwHFyoeSC0TP70+q2j3Gz3//Y0By7lXE/Ts1BTaBeaxlwp+f5dVCwDzQRwS+LjigfSUKppal0L9nMFB239dTf5PgpWatQvMb0Wjkz5XLQDMB6/UPJR+qoqm0uIs4KjbY3LFgOV8UlPGb5pCu8A8Fl8I3yn4Db6uagCYD+oWMdmsiqbS9lDf+9bGfnXna8rw9l+7wHy2NRS/cFqgagCYD06E6qF6M6poKh0N9b1vSwcsYybU9/Jt1BTaBeax4wW/vwuqBYD54vdgqN589HdNMPJNC2W8WVNGXBzL23/tAvNV/J3dD8MZ/QAAY29hqO4h+VYVTaVVoX4o6OoWyqnbMugHTaFdYB7bXPIb3K5qAJgP3qh5KPUHcTq9X9PubQ0R+6OmnD2aQrvAPPZdyW9wpaoZqbiX+tsFyT6vAEP2cc1D6TJVNJVO17T77hbKWBbqe/le0BTaBaZYHIb7IOE31zQ9o2r/7375KJf+6jOvkyX1/LxqBhiuUxV/7P5RPVP7cPSoot3jvy1qoZy3ah6m/tIU2gWm3PohBKJ/qNbS++XxPvMrmrf7u2oGGL5bFX/wvlc9U2lTzYNOW+1+sqacw5pCu8A8VjZ3e7eqqbWhpO529ZHXOvdCgLmxtOah9H1VNJW+qGn3bSN40ZFSzrud9Jp20S4wpX4u+Q2+rGpq7QvtTTH4dMj3XABKbK95KF2niqbSb6F6D8s29pVdHOr3yqwqZ7aX8F5oZ2iqdtEuME7Khpk+VDVJzhTU3d995nUhFO+xvlA1AwzXwVA9P80+g9Pn2TCaLT221pRzvuLYFZ10J4z3qq6rssBOuwD9eLnkN3hW1fQdyPczX3QmFG9vd0k1AwzfuYqH0p9Uz1TaWROMvNVSOXtrytlfclwM8P4I47vXZVxZ8Zvs4eVt7TJScX/VODQvLroWF1mKPUiPs4fSuPjIL510LHTnjC32U2fMlS0kdkDV1CqbL7qzj7y2leT1uWoGGL6qlTvdiKfTsYo2jwHWcy2VU7dIzuaS485m/349dHsLx8VMFgjd6/kOb2uXkdicBZpNVhuNQeq3wR6BTN69eKuqqVU2X7Sf3/s3JXltUs0Aw/VSzcOcP4jTqWrxmgstlnO55voqmoszu/l77PEapwU84tzqvwu+w9vaZahiAP5DGGwLjLi/43t+9oyhot9ifPFkLna9NueL/hWKX2aZpgQwZFV7DcY/iDOqaOqsrnlw/6jFsh7WlJX/Q/9taH9I6qBeCdU9cm9rl6FZ1knXQnv7Mn7n588YKZunaP/Qem3OF11Vcr84o5oBhu9oxYPbr6pnKn1Y88D+YotlPakpa1/2udhDf7Hn//9yDOopDvU6lhDgvK1dhmJJ6A4H/l/L6Ru3AMbExpJr9JiqqfVqaG++6P6SvPaqZoDhqxqud1D1TKUfK9r8z5bLutdHsDDXCxbF4XFx8ZCHief7tnYZivNDCERn0ztuA4yBD0quz12qplbZfNFlDfOJPaw3SvJ6RTUDDFfZEKG6RUyYXPEP7+OKNm+75+tUwyDhXJjboeG7O+mf0F3gZ1NWXytD8XyiNoNR7fJfHxWcw+Xs/18f/junNb48eC10ezEuJ36fGIw/73bAHPu+5PpcpWpqFc0Xvd5HPjsq7hEADNmmioe1h8HE/Wn0es1D+saWy9vcIOA5PseBaJxPeLqT1hT8284hB6Pa5V9LQ3eLltnyb3fSmw3vaynzTK0UzlwrGoZ+X7XUanO+6JWS+8NJ1QwwfB9UPKi5EU+ng6F6xdFhBXlVQUF8+NozBnVT1VP23JCDUe3yr696ziH2Uq/oI4+4v+i5mu93J3jhxtx5puS6PKVqarU1X3Rrxf1hj2oGGL6q7RLeUj20KM6BigvhxB73+EY7DoGKw6zisMtnJ+Q7DHvOqHbpBpGzPR7xP9cOkFccvls3bHejnyZzpCwQ+kTV1GprvujvFfeGlaoZYPjKJu0/zh4KgekORsdN74rC+1rIL26XUzUv/mNVzhz5NFiroV9F80WvNczj3fDvrgFt7VUKQANVww7trQWC0bkwu41MXD24rSG0VdvzHFflzJGiRcTs7V2vbL7o0QZ5xJftt0J3/+iL7gsAc2NbMEQXBKPj49meOt3WYr5Vi0OZn8dcuVtwPf6mWmqVzRfd0SCPQ+HfXui29ioFoKGyBVPioiXezIJgdNS2Z/V5teV8Y0/KE8EoY2RZyfX4naqpVTZfdEni8Wuzzx/ppPdK8rLtE8AIXCy5CR9WNSAYnQNfZ/X5zhDy/rOk7b5X7cyB7WHw3r35apD5onF/4j9Ct1c6BpwXCvL6XRUDDF/s+SzrKVijekAwOgdiPcaeymFst3KmpO2+VO3MgS9LrscXVE2lsvmiRxrW+7tZMFr0HPT1HHyvGCTHlb3j8OCD2X0wLjD5gSYHplXZfNHzqgYEo/+vvTuAsKJ7Hzj+WCtJIsnKSiRJkkiSJJEkSSJJksRKkiSSV5JEkiSJJEmyJEmSSJKVRJK8kiV5JUkkWWslfv95zLn/ZueeM/fM3Jm5c+d+Pxy/99feOffeM3Nn5plzznNq6J7QE4XqsK2B+41maamd+aKN+aEj5v8POeraUsL30Czfw+az/Eq4tqxjlwOoq2vCmnsAwWjveOjYd4M0DTrA1rt3h2ZpyTVfdFGL7eYF5btp94Xm356IPZvxFMv2+yJBbB70vHMkKFckzNz7VexL7PWxywHUUZ85KcdPfC9pmlRtuFLC5Ac65+yjhE9skxyWcF6LXgx1vu4SmpFgFKV5Zdlvb2kWdMBix3nkEE3Tkmu4/ZSEbXQZu39l8trF08Q+RPeZZXtNeDQelBMFfq8tls/yiN0NoBtMNyUNVyrz1TSnk87j0YQTmtxJn47+jrXdhLifYOoT2TeW9tYHAvTKEIyiHLaeqCM0CzpgJ9fgTFzzRbUsTbhHGjGveRH5d1cCqXjAqRl6de6mJkArcpUB29SpY+xyAFW2WiZnh/xsLnA+7gjLG/heHO6KvRc5Xh446lgl4Twg13YXaGaCURRultiHwM2madAB14UhmVnve1zn4FOW1w8E5bX5u2bPjSaHuuioZ33kNVNMIKs9qMsL/m5HLZ9lJbscQFXpEJ9xx4l0c4tt50jz0BSdPE8PXTMdgqtzOXROh86xfZFwIbQ9wdTEA2Mtgth/aWaCURTO1gvCElboFNuQcZIHtnYs4Rys9zWaebbfBJH639EHyfGkRK455NHhvvcTAt283bXclwFAZT1IOCE/a7GtLZ38PprU2xVHu6+KvW6VJGfIa5QfNCnBKAoXT9imvVA8gEMn9Il9ruIpmqate5+kYpvr6bo+a3Ij7UF97HlPldcxEX9wPczuBlBl4xmDG735is+3uEdzprLd0ubjsdcskL9PZG9J+ER2xLG/HtKkBKMo/EbvGzf+qIhVwhIeWX/HExkC0SuO+n57bKtzRcsYyr+GawqAOgWjtxO2iw8D0UyS02nOVGyJJ6LzbTVr36j596ORf58v9iexW2hSglEUKp6l8lNQptIs6BDb2pbjwnzRVmzzRVsFlFcS6vvYYlt9gLWgpO92SlhyCkCXeZJwAl3h2GZ/7HV6Ih6gKVM7a2nzw5G/N+aYnLNsuzkSkOqQnIM0J8EoCvdcWEsZ1XHbcv5gSGZrtvmiej22DXnW62ur6Ue7E87n7yTMgl+WeD4KckkAqLz1CSdRW+rxvbHXvCYQze3GVksjy94haT3HRPfPDOEpOMEoyhAfEnmeJkGHfbCcP3bRLC3ZEg5pMkfNeq+jHXQIr45K0gfBvr2KW0wgOG6KXt8PlHx9nmEJqC+yuwF0g9OOm2LNEDnVnEy1B+Be7O/XhCFqWfWLPROxWmguhj+E4TUEo6iK6Pq+L6XYdQKBVqaIfagp02WS2eaLfq/Jd9thOSY2scsBdAu9Af4qfpP49UaMBAntsS1K3Rhe9ZyghGAUlRKdm6fzvxgNgk7bbDl33KdZWlot9R3afN3ycIKHZgC6ij5p3WNOzJr5TYea6BNE7bHTuaU6ZGU5zZSLy5YLos7FbSQ1Yp04glFUw1z5Oz9bz4kraBJUgC1RzVaapSXbfNGhmny3L0KGfQCAp1HLBXFpUD5L+DRzAU1EMIqO0yF9L4WM1aieeM6BL1K//AELzW9OcyjckHBtUH0wtNLy2n7zOs3srw/R9YH6HsvrXPNFu90iSU6IGKXLyjU6HSbMPYf+t/asLuOnBQD1t8By0fhuLhz636dpIoJRVMKFyH7ZQ3OgInReaDznwMkafK9GboqPYs9sa1uLW0ww+cHx+mjgapsv+rMmx8QhjyBbp1eNSuupWCRnA4Ca2285+d+R8MnkVyEBBcEoqmBXZJ8coTlQITstAdqsGnwv7QnVJDxbzXXStn7n3dg2q0xA6TqfRh/urnZce+vgQex7fY39/YT45QRplDP8zACgvu5bTvyvzP8eonkIRmmajlttbvB1f5yiOVASHTUzI8M15GxN28OWpOlQLHj9bv79vUcwetzy9wM1aCcdovw79r1uRv5+Sf4O5dYHa40s/ZonZKOEa6Ha2m4RP0kAqJ8+y0WjkfXuP2HNUIJRgtFOWxS5wb1Mc6AE2qv5TCb3/rmyoM6WyUNYf0g9ekVtNog9t4KaKWHPqWa3bgzFvW15/epIfU8T6utmGy3fa4f5WyPRlc4RdY26mi72XmjWKAWAGlqfEIQcpHkIRglGO0p7DBoZKW/RHCjJVct5wDU0/KQ0Z2Gvq/gSaD8if9PeYZ3/uSIW1H+KvP5C5G9TpHke6lhN2ulC7Hv9McH6Vks7uAxZjsG3/DQBoH7OOwKQ7+ZiCYJRgtHOGIjcyD6gOVCiMct5wPYwZIYJyBqveVbzdjkt9vVA9ycE4tOCsikoS1oEtnVaXzQ+zFYzgOuSVDqX9rpnHYPilywKAFCziwbJAghGCUY7b1bkt6lD+VgoHp0ORm3LclyTyQlqBmreLs+keT3Qxrq/j1PWNSz2tb273YDY58mOBOV1inNZn9inDwEAamROQgAyn+YhGCUY7QjtbWokEHshZLNG+e5YzgPx4zCahV2DseU1bxMNouLDanU+9z0TvA+m/I3bcjUM1qCddoo94/BYhvuKeD1j/DQBoF72OoKPZzQNwSjBaEdMDcpz+Ts/aiZNgg7Q9SDHY+eB7eZv8+RvNtRGj+jyHmiT+LBancu9yvz38ZR1HbOcZ1/UpJ2GHUHk0Qznwng9b/hpAkC9DDuCjyGahmCUYLR02vPy2LS5zhWdXcDvfR3NDE+aOfaHJK/9qD2oAz3SHpeleQ7tiPmtphlGP8ME8PG23FqTdrKtsfo+Qz3rxG/eMgCgS+l8jF9in5PBsECCUYLR8jXWatQel7yH6+0zdS+kmZGCTuXQ/AE6f3ncFP1v7Rld3mNtMRo7LzZ6h3emrEeDznuxUpclS1Y4riGbMtR12FLPLn6SAFAfaxwXjYc0DcEowWjpGusRfisgYFxigogRmhnIZIHlvKjzullqZLJ/JL+htfFkUTpfdxZNDAD1ccoReOyhaQhGCUZL1VjTUYe35d3bpHP/GkMC99HUQCZDlsBI/3cLTZMYQGrZkaGeOdKcLOouzQsA9fLKctHQk/8MmqYn9RGMdkRjnV/tuVyTU526PvDaoJwLykSk/qk0N5DJPct58V+aZRJbtuEv5tqS1klLe6+iiQGgPmY4go5HNE3PGkgIRuktL8ZJSU4Ok2e5SnMDmWgwZVuG5QBNM8lWyWe9cn2Y9k3I8A8AtbbDccO6n6bhmLCU8zRP7g6VGIjSqwBkt97ye2KkQbOrlnZanKGe49I8YmsxzQsA9XLDccM6SNP0rOcJgcwHmidXe0oORBlOCGR3zvKbukazNIlnGx7NUIcuZxXP8v8PTetHu/BXmwuMHqA6tvy1hMkI9OnJhIns9X914Vddt+mphGt+6UGuCwmTbh1AWWxrnLGYNDdbSeWKZJv7g8m2lRyIajlCswOZvbH8ptbQLJPYsg1nWa7mtjA8NxWdX6PjxXUZhN85XTC+mx2xpeCLvta90dxcPDdPIX6bYFknG2vGKs26N4XdDNTOMsf55zRN0xN0uKYuZq/ze85KuGC77zVKX3veBFQbzA0Za9L625Tj/YJv0Qfhs2l6IPO9fvw39ZlmaTJkaae0mYZ3WK43LOXisNYEoH8STv7a66C9ozclTFCwV8JshI0yZALBWxImDBmz1PHDXPTn5fjZdaeeMkGvz0Xss/D0B6ibo47f+0qapvZmFRDsXKZZvT2R8ntF79PsQGY7Lb+pszRLk7uWdkoTSC4wcU80C+9cmrXZOgmH3rqCTx2eq0+LZ2asf9A8FdAA9mekbn2KerHNpwPaw3nCEfS2KjrMeDW7HwAAAD1kWHhw20qfiRWibfQrxfYa33yUyT2i82jWybSL/r4jUNPez/UF7dhdQXkp7T+J0SFZo9Lek9VPwpBdAAAA9I6fwhDdVtZa4obnnttqB150zfMRYVpBE51T88PSyNp7WVbCIZ3bqcOCs6SQTlrDTLMjalKDxfJ3fqo+ndAkTO8trx/icAAAAEAPWCn5JOWpu1OSbXrAAhOLNOa2nxaS5DU5I/Zsk8u64LPrgvaPxD3s9nCLHa4JKd7FtnvMIQEAAIAeYOvQWU+zNDlraaeRhNf3mTikMXVQe1GX0ozNbGvwneySzz4YedJgS0jku3DsNksQCwAAANTdiDTPg6TnrpmO3LwkzYldj0vYOdYIQHXa4AkTi+jftdNsHc1ndyHWmLrcyeYu+ezLg/JN3MNyB1LUNcVSRz+HBwAAAGpsuiW4uk2zJNL5n5qI9YYJNHW+7W/Tjtqh9da0oU77m0NzucVTOGsDbuySz65j2384AtEvGXd8vB6SGAEAAABAzjRY+xULvo50USD6U9xzRLPMc+2zBOYMTwAAAACAnF0V/8m3VbJE3D2iWvZkrHdRrJ6PHCIAAAAAkC9N+hMfG768Cz639uZ+SQhE77VR965YXdc5TAAAAAAgX8djgdfLLvjM0yScDOwKRLW3dKCN+u/F6tvAYQIAAAAA+XoaC7wOd8FnHk4IRLXsa6Pu2RJmwGrUNcohAgAAAAD5m5DuGqI71CIQfdFm/ecln3mnAAAAAACH6dJdWWMXWYLneFnaRv0LZXKv6GsOEQAAAADI3+pYIDdW4c/aZ4LDpEC03URDLyN1adC7mEMEAAAAAPK3LhbM/arwZz3SIhDV4HGwjfrPxerbz+EBAAAAAMWYLd3RMzrHBMpJwejpNurfF6vrBocGAAAAABRHh77G1xit4pzRay0CUQ2iZ2Wse1usrsdB6efQAAAAAIBijcaCsRUV+3yLWwSi7fSK7ozV8ywoUzkkAAAAAKB4N2IB2aGKfb5HLQJRzX47O0O98TmoT4IyjcMBAAAAAMqxRfJdpzNPK6V1r+iVlHVOtQTg94IyhUMBAAAAAMqjc0S/xoKzZRX5bE89gtGFKerT176NbX+OQwAAAAAAOuNoLEB7WoHPtMojEH2cor7DEi7/El3GZge7HgAAAAA6R4eofowFekMd/kwjHsHoRo96tJf3dWy7d0FZwG4HAAAAgM5bHQvYtBdxTUU+i618blHHoDTPDdVlbE5JNZevAQAAAICedSgWvOlQ1rUd+BzPPILRk45tZ0q41Mu4NCdmWswuBgAAAIBqOivNS6ccKPH9feaKapkX227ABKFjsdf9F5Rd7FYAAAAAqL7jYk8WNL+E9/bpFR2JvH6FhMNxf8deoxmCdS3RfnZnbtZ7PiioQ7nH7gYAcN3lugugcyfAL9LcS3ohKHMLek/fXlFdW1SH6f5r+dsHCXtyWTeUiyIXRQAA112uuwC61HQJh75OSHMioDtB2ST5JgN6kfEEpp/nQVA2sMu4KHJRBABw3eW6C6A+ZkuYhfa75eShczSHJVwKZkUbwem6DCeulxKuHzrALuKiyEURAMB1l+sugPrSQHNHUB5K8xzNaC/lR3NSuRmUy0HZF5TdkbLHBLfXJOxh1TmgEx4nKn1P7QHVYbiD7A4uilwUAQBcd7nuAug900xgesMEn2WcqA7S7FwUuSgCALjuct0FgKgZQdlsAsab5qTyKig/Jez1/BM54ej/1+G9uuzKa8+TlGbHJSkRF0UuigAArrtcdwEgF5c8T1LHaCrU1P8oFAqF0lUFXHcpFM5nNbBQJveYJvWKTuXcCS6KFAqFQuHmDVx3KRTOZ3l46NlIRzhvgosihUKhULh5A9ddCoXzWR42eTaQJkfq57wJLooUCoVC4eYNXHcpFM5n7dLgctSzgbZxzgQXRQqFQqFw8wauuxQK57M8nPRsnBHOl+CiSKFQKBRu3sB1l0LhfJaH+UEZ92gYTWy0mPMlAAAAACAPzzyj9LM0FQAAAAAgD/s9A1GdT8pSLgAAAACAts0Nyi/PYHQ1zQUAAAAAyIPv8NzzNBUAAAAAIA/HPAPRt8KaogAAAACAHKyUMDNuq0B0LCgLaS4AAAAAQLtmBuU/8esV3UlzVd566Z01l+6xuwEAXHe57gLoXo88T0BXaCouilwUAQDgugsAeTjhefJ5HpQ+mouLIhdFAAC47gJAu7Z4nng+BWVWQZ9hVVC2syu4KHJRBABw3eW6C6A3LBW/9US/B2V+QZ9hWVB+mPc5yS7hoshFEQDAdZfrLoB6mxOUL+KXOXdVQZ9hSVC+mfcZD8pqdgsXRS6KAACuu1x3AdSXZs5953GymQjKhoI+w/JIIKplC7uFiyIXRQAA112uuwDqa5qEiYhanWh+B2VjQZ9hXVB+Rt5rB7sFAAAAAMqjmWk3BeWChE+ZdJ1PHRY7YYJB/e/35m9ng7ItKLPbeL+pQXkqfkNzi+oR3W2+W+O9dnMYAAAAAEA5ZgTllPxN3JO2jAbloqSbyzndMxD9JsXNEb0Yey8y6AIAAABASVYE5bMlALwTlPNB2Sthb6GW40G5JWHvaNKSK2eCsijhPQeC8tojEP03KPMK+M5zgzISeR/N4LuBQwEAAAAAyqHLo0TnSupw2F2e2w4G5XBQ3iYEk6/NawYi260Uv6y5tyWcT5q3vbHvrJ9lec326xQObQAAAABVFh+meiJjPboEyqOEwPKPhENyL5n/bjUst4jhsoukeVjwM2lvzmun6XI4Osf3QFBumu+jS9J85dAGAAAAUGV3Y8HZwTbr0x5Gn8y4rmy5Oix4Zs7fcdARBJ/ssn2lAed1CZNHfZLJSZfiZZhDGwAAAECVnYkFMToXdHoO9W6VMBOvbyD6zASNeVoSlKuWoE2/44ou3Fc6HFoTTI15tOcQhzYAAACAKptnCW7em2CyL0N9uo0usnxawgy7aXpGNYmS9mDqsNP+jN9H58AeCcorsS8Po72hdZhPqe1zOKEtF3FoAwAAAKg6zSJrW9JF5x4+lnBoqAZxe+RvVl0tmgjogvwdOvpBWs8HTTNk94kJajUwXhgLjvtN4KmB634JM/x+TKhL58bOqdl+6xf3nFsAAAAA6AoaqGmv5K+cgslGmZBwCK4Gg9tMUHk0KC9yfh9b+R6Uc5L/8N+qmC3uLMQAAAAA0FW093GdhOuJahIczZDbmKfYmHv5xwSZ2nOqS6TocNyHEq5Lek3CnkrtzWy1Pqgu97JDwiywH3MKQH+Zz71Fsg0z7iZbHW2wm8MYAAAAAPzpXE4ddrvHBLUa3OpSLN9MMDwRKfr/NUHSg6DcMAHY8h5rrzOOYHSQQwkAAAAAUJQRSyD6gWYBAAAAABRlmtiTRV2iaQAAAAAARdkm9iG6W2gaAAAAAEBRrol9CZt+mgYAAAAAUJRRSzD6jGYBAAAAABRlgdiH6B6naQAAAAAARRlyBKMraRoAAAAAQFHuWgLRnzQLAAAAAKAofUEZswSjwzQNAAAAAKAoa8Q+RHcvTQMAAAAAKMpJRzA6mLDN8qBcCMpzCXtVdQmY8aC8DsrZoMynWQEAAAAASZ5bAtEPjtculnC5l/+1KH+CcoqmBQAAAADYTDOBYzyYvGR57WHHa5PKLZoYAAAAABC3zRFEbo297nrKIDRaDtHMAAAAAICoa2IfYjsl8ppbkb+9l3BN0sZ8Us3EuyIoVxKCUV0iZjpNDQAAAABoGLUEj88ifz9r/k0TFLXq4dyTEJAO0dQAAAAAALXAETj+Y/6+0/z/70FZ5VnnE0edd2luAAAAAIDa5wgcV5pA9ZeEQ2yXpqhzu6POLzQ3AABArawOypGg3JZwdYYfQZmQ9AkvG2WEJgV6x13LSUDXDNV5oG/MiWRdyjoHHCeXCZobAACg62muEM058lOyJ7d0lYs0L9Ab+kzgGT8JDAflpPnvIxnrtZ1cftPkyMlyCecv61NYnd+sT2HHzTE2YY7rj0G5F5TzEmaGnkKzAQDQlg1BeVlAABot22hmoDescpwE9OZde0Sft1G3rd4xmhxt0OzNp4LyOePF7bcJTtfSlAAApDI/KI8LDkIbZTbNDfSGk+Ke26mB47yM9fY76n1PkyODGRI+IPmd44XuRVCW0bRt+1XSjUnR5QX7j/0HwGlI7CPpiij/0dxA73iWcDI41ka9S4RsusiH9mJm7QltVf6YBzLIbrQmwcwN9h/7D0AT7Vy4XvLv+TbNDvSGaeLOcqY3KH1t1L3DUe9xmh0p7JXsmfjSlAdBmUpzZ7KlJsHMbvYf+w/AJHpdfCR+D3Y118hWs82soDyM/H0fTQnAZmvCiWV7m3W7nqKtotnh6UDJN7M6D6afZs/kQQ2CmZXsP/YfgP/XJ37zQ+8HZWGLc8s4v1EANlekuHmdtmGVX2lyeOpUb81Nmj6TeeZmw6eNNcNxEVmNtc5p5qZoo4SjMzTZlU4NaDXP6Y+0NxKE/cf+A+rmRovfnZ4z9rSoQ/M9fDGv14z3K2hWAFGuuUJ726w3KUMv0MoCcSdV0WP2jIS9+gOxG1C9mV0sYTr4S0H5lDEg3csuyORYijYue55unwlu/nV8njfsPvYfgP+3r8U5QDsXlnvWtTeynV7bN9G8ANRcxwnmu7T/hPmqo+6FNDs8vLIcO3oTuj5DXZr8KO1aaPr0dha7IVPA8N6zjXUd2Pkd+Iw6DPuukPyG/QfARR8IJ42U0J7ONCst9JngNVrHIZoZgOup19k2651tblRsCWKAVvZbjp1LOTwg2S/+wxDpxc9ubYo2ftqhz6jJNT4KveHsPwA2Sass/JRwBFJatmlhB2lqoLcNO040i9qs95Sj3qU0OVrQ+WLfY8fN6Rzr1+HjPzxvtDVwnc4uyeRWioBmZ4c+45HY51jNbmP/AUhMbKllY8Z6t4l9rvdimhzoTdrLZEsI8bbNenVoo22uH0Oo4ON47LgZLuA91on/UjGkos9+HvAN+r90KOhfIyS/Yf8BiEsaqn+pjXoXOOq8SpMDvWmlFJOUwjYMQ29qBmhytKA3k9EMzJ8KvMk96XmjfZfdktl+qfaQ6OmS30M49h/7D6iDjQm/c70mt7MWd5+j3v9odqA3nXCcFJa3UecyR507aG54iC/lsqHA95piLoCtbrJ/sVva8iZFQLOs5M82VVjOh/0HICppveE87uVcydAA9KBnOd94a4ZDW8p9hufC1z2ZvIB20Y543mRPYddktjRFMFP20hwzIu89xK5i/wE9TnM2uKawvMuh/j6CUQDRwNF2wmlnSOJ5S326PMdUmhuex+Rv+Tv/a1EJ7zlb/OaOrmP3tOV8ioBmf4mfKzqSYw27if0H9LhtCb/tPB74LHTU/ZmmB3qPK1Na1vmithOYzi1gniiyHJNlDrl75XGDzeLc7dG5fV/Ef33X2SV9rk1C8hv2H4CGy47ftT4ozqNjYYej/js0PcAJp1G2ZqhL55jG127UG5e5NDNSuCD5LS2UxnWC0VLsFP/etdslfSZN4qZLmJDJkf0HQOSh4zed1xrxruvtfpoe6D2jjhNC2qFOGjR8i9XxkUAUGTw3x8/jkt93yOPmeiO7JxePUwQ0a2ku9h+AUv10/J4P51C3jl74LvZe11k0fVeYJ0xbQk4GE24gpqWoZ4UlEB2R8oZooV5umAcZG0p+3+0eN9ZL2D25mC9hogqfYOa9MPSS/QegTL+luNFBu4Q1RruFnruXmfujsxImlxwTltFCSTffvllD91tuSs5z84EutLXFTTXz0fLlu76rlhM0F/sPQGlcv+U8ei7fWurVKV6DNHtl6HDs75Kc2PEizYQ8LEo40FoNrdL5oc+leVjuepoVNQ1G39NEuZpizhk+wYw+8JpPk7H/AJRi3PFbbpcrcdHREr+b3r++lrD3V5chZPpNM+0B3xyU3RKOdLTtsy00E/I84H5YDrL/JOw5bfSQNrrqD1gOTN3+mLAGI7rbthY31DdpotxtEP/etYc0F/sPQCleFxCMajbuz5Y6n5X4vXTpuG+Wz7CUXZ4oPof4D/f8yJsOuzgt9gnlSUUXPj4k6eaXAlW1u8XxvoMmKsTtFOccnsSy/wAU76bjN9yX87nig5SbtGiT43tdY5cniveUj9AkKJIOzz0l4STlz+YAnDD/q8MZhk0AuoimQs2cTriJzmtttTR0uYqD5qZAe5W+R36P/yuxHCj4e84Jyi/Pz6JLRU3nUK0U9h9QP66RQisy1ndQ7CPwyp4nulk6uwxVN1pmaa/TNAsA5G9YOr9e4uKgXJL0oxSKLPNK+N5HUnye8xyqlcP+A+pFe0C/Sj7JyGxrE2vnxpwOfK+ZYs8UvJNd7nTU0l4s6wIABXgvnVsrcUFQ7lcoAI0OxS/LW8/P9McE7agW9h9QL7a1t/VBaZphtccsddyRzo6Q2CeTk3deZlcniq8r/VtYWQAAcjc94eb5TcHvrb1KZQ+99S1nStwHy1J8rhccspXD/gPq557l9/s0KDNabLcwKE8sgezuinwvHR6sc9iZcpasX5p7kh/RLACQv6RMulsLek+dg3q3okFoo6wueT9cSfHZhjhsK4f9B9SL6zql8781f8iCyGsHzLVUA9hoz+NYUM5KOEQW3WWjZd8fo1kAIH83HDfMrwp6P+2JfV7xQPRHB/aD3qx8S/H5ZnHoVgr7D6gnfXj0NeU1ROeFHuV33tXOSX5JrAAADjoMxZUNdEVB7/ek4oGollsd2h+7UnxG0vFXD/sPqCedJ6hDW69LuA6pXjcnTNF1KJ+b64YGrgx/rYf4erPjNAkA5G+P40b5ekHvF12/TediaKZeXcN0uTQvH/Of5XOd8nyf2TJ5qFSjLOiCffIsRUCzikOY/QcAyNUMsSefAgDk7KXlhKtDDYsYWhTNTqhBaVJq+3WOm3ffTKQHLNt+7JJ9ssgRSMeLroW8hEOY/QcAyNUOyzl7P80CAPla7bhJ3lzAe+lNtw5n0t7QXR6vvyntLbXywrL9lS7aN6dbBDI6fGiAQ5j9BwDInS2XBsOvASBntoDtagHv02cCSQ1GN3q8fobYF+b2HaI7T8rNDFwEHbL8yfE9NLX8dA5f9h8AeF6DdSrM9qBckDDjryZR25aijikSrjm+V8JpPDod4XbC63V01UkJH7zptV/nW46Yz1AEnfKgWYsfSjiHt/HwWzMfD0u4/FYan6V5xBgAIEdbxb6m6JQC3uuEqd/3wnfQcRO/3HP7fyzb6kWpv4v2zzJzEe3m3t1exv4D0Cl6ntHRRfdNUGWbNqD/5lovddBcr8+awNWVSXiPY3udJjMm7pEhea232m/uFz6aerU3c4UJvqeboDn6fTd41rtQqpPUEABqaZo099rogtzzCngvDW41a2iauRavxb6um69/Lds/7KL9oxdMW4bjwxy67D8AaOFIUC7L38y/toDwZYtz2CNz3XXNf9d/j+eW0BEhd6T1fPn3OXzHrZH7GA2W11peE09C9Maz7iHLZ97JYQUA+Tlvuaisq8hnWyrtLYPh2v5Al+ybfZaLvw5v2sxhy/4DgAxsAelpz2014LRlCH8ee50+5H4auV435lfaRjr9buO7TJXJPZ7a85v0ID3L+961fOZBDiMAyIctadG+Cn2+i9LefM+zju27IfHAGbFnNmaR7e7A/gNQRSOWc9PaFNvvtWx/NPJ3HS77WMKhuVti2/ZZtp3I+D1mxwJrPb/OT3j9gKRfJ7RPmocYf+QQAoB8zJTmtTtPVejz6UXgu7Q33/OzZfvRiu8X/W7Dls+tw43ncdhWHvsPQFX1SXNCwHHz774uW85vCyN/v2kCuDWO988jGNVA9EOsnvUtttknyb25NquknMSOANCT7ku2oa9l2S72Xk3f+Z5rHdtfrPgDAtsQqKfmb6g29h+AKltvOT/dTVnHO3HP+Txs/s2VKX+J47o8NcX7z7B8hvMe272NbXPQY5sTls+6jcMIANoXP8HeqeBnfOy4aB3y3P6qY/sNFd0nOgflg9iz9vVzyFYe+w9A1dmmvqRJKDhg2f6M+dtKCefIH0vY3vWQeVOKzxB/kP7ZI5jdH9vmP88AOP5wUb8fDxYBoE2bYyfXBxX8jHPFnXnPZ76nDgX6adk27XCksugyNd8sn/cEh2tXYP8B6AajkjzEtpWdlu1Xyt9pP/cyBMNppt7YEiDtabHNUnPtT5uksV+aE9C94RACgPZvmqPLTDyWavba/OMIRD95br/Fsf29Cn5XHc40Zrk47+Jw7QrsPwDdwLZeZtpkPPH58N/Mv+voqs/SutfwldinMfiYZznXjnp85/iDwh2e72dbf/0ChxEAZKcn8uhi1ZpRb2pFP+tHRzB5xXP7247thyr2PW3rl/2QdJkNwf4DgFYOS/Zl0hp+WrZvDL1d02Lb6WJfp/RYxkC41bzP9eZ8HD03pxkOfMnyfizLBQAZzY4FeC/NhaGKXImHfJd00QD7t2P7uRX6nuctn0+HOS3kcO0K7D8A3eSpZF8mTa0Q+xDZ7+KXQGib47rss9zVIrFn4bXdx+haqPGcEQ8yXP/jSZI0kGb+PwBkoMNmolnk3pqTdVXdcFywfOeV7HFs/29Fvt8UsT/hfWkeGqDa2H8AuvG89ccSXKUZHRWfPqPzMHUU0gfPeq6LfSSJjyuWbW/EXqNzQy/I5Pmhel5el6G9bImannEYAUB6+tTwReRk+qHiN8zTxN2r6bukiysLbxWWdNGHALYFx+9JNYZM61ya1fxs2H8AasXWK/k8ZR3xzLKNdbx9pyXYpt8Me2ynD6HHLNuuNUWz+b6P/LvmxdDhw8vbPJfG3+8khxEApKNPQp/I5CGEcyr+mYfEPUTXJ/28Btp/HNt3eq7HfLEv/XG+Im3fyJI4wk+H/QegVmy9kmmyffc7rq3DntsvdFyXfRK9uRISTsjfHl596K69ojpPNI+M+bbRL+s4jADAn56MH0ROol+kWvMlXV4lBKODHtsfkvaG+BZF58TYlv4YqtDx0gi0DvDzYf8BqJWvlvPXqhTb2zLLahC4wHP7oTau6xcs2+n9zQ5zbi5iubZvlsC3j8MIAPxFn+rpSbUbkqosTghEX3nW8cKx/dMOfi99qjse+zw6jGhjhdr+SOTmgnmP7D8A9WFLPDSWso6rljrupNj+rmTP4/DQsu2GAttriSP4BQB4uiaTkwMs7ZLPfSEhGD3usf38hO1PdOg72Xpq9Qn1sgq1+1z5u/bsU34+7D8AtXJSsg+vbRi11OE7P71P7HM+ffM4/LBsO6Xk8/4RDiMA8BNdbkJvUFeW9L46F3W3ZB/Gott9SwgmfYYCnUjYvhPrPl4U+5Pgqs3bjSal2MtPiP0HoFZsSdfSTDFYYNl+NMX2a6S9PA62pIZFum95v+UcRgDQWvTp57i0XoA6T3faPGHvTggk33jW8Ubc80V9gmRdAkeTHwy02RaaVfWB5XNolt+qre16PtZOM/gZsf8A1IZmqLclHkqTQ8I23zNNZtkT0l4ehz8lBqN9luD3l+O1mqF4KYcYAIQOx07yG0p87+3mfd+1cfL/kBCM+gyPmZOwve/aYKel/SegOl/PNm/1WsUfXjAnhv0HoH5siYdsvZqas8GV/Mw233NRis9w27L9E8vr1jqC3F+W7bM+eDso4YNnl3XiN6R5vvlcazjEACAcmhc9cW4p8b31hNyYz3Eop5vqeLY+n4QsOxPquOmx/SxzYfnaZlt8srz/sYodL3oRvyXZUuzXGfsPQN2cl9ZzNTU4++i4huvD4ngCt39TfoYHHudV7an95ghGn+RwvtNRLXfM/cr8hNedltZDmrVNXgblCocXADQvZL2zxPeeLX8Xsf4tyU8bXdYnBJFpentuJdRxy2P7G+a1lzK2hSZy+B57X72Ab6/QsaIJH/Sp8BexD5ma2sO/I/YfgDp6ZDlfRDOB61BZTXzmGkFk6yk8nfIzvLXUEe1RnGpe4/oMpyT79B212ATQPtOXbPNr40NxNZj/JNWbtgEApdskk+dSlLnm4dJIIJolM5+YC+JYi2B0vWdd7yT7nNNdkdcuyfA9dBjUROw99Qnvqg4eG/rkdpppvz0SDpNKaus7Pfw7Yv8BqCvbENfoXM17Ej6Ic633aespXJHyM9jOXX2RYFiXbvks7lFQC8Q96ikpH4TW/Y+ED+s0EPWZvjSR8FnVQXPftZJDC0CvWyeTh84UnXa8z1wQdJHp+9KcUGB9irp0mOGFFkFommx9fWJPcOCTCW+7/E1WMJKhXY54fI9uKNt69HfE/gNQZ7bzhQ6J1aGqjUzcSUHaK2le2iot2/V5sQmAn5h7mVa5Gq45vov2qOoDu5mR+wF9qHzcBLhpHy7aPutSU/8l8//3cVgB6HV6Uv1VoRvhT56fWy94N6V5/omrHPCsd7pHXTq0cW3kYqXB8x1xDxvycaUmgcyYZF+Sp5ux/wDU3Y8W54+k5aBmWF5/NcNn+Jrw/voweJPndf5thvOjZkFPkyF/tEV9JzikAPS6pR4Xl7KLz8n5dso6P6e4wV6bw3d4mGIf6PDJBzUJZLTc6LHfEPsPQK+4JO6HWK2SAO2wbJclU/9Zx2f4kbI+7Z2873le1Kk7WzN8VldCRR2+e4DDCUCv02Gy3yp4Mzyvxefel6HONMNgFkv7PUvzPN9L57S8rlEgE09mUXfsPwC9RB++XZZwNJUGVJ/M/59b4mfQuZua1fen+Qyab0Kn6szJWJ+OYtKHcP+Z+iZM3fpQ+Yykn9Ma1Rf7rKMmoJ/PoQSg1+ncii8VvBF+4vHZX6Ws823KtpnS5nfYkyLo/VSzQOaH9M4QT/YfAAAAkFJ0CZWqlR0tPrtPcqH4uqJZnmq+z/j5L3rWv0aqNzw6j3K1R35D7D8AAAAgpVmSvGxJ1Xtl0vZansnYTqcyfP5rnnXrvJqJGgYyWtb1wG+I/QcAAACkpIFe2iGuZRbfXkXfzL9P2mgrDdrTzKf1zYi3t6ZBTCPDcN2x/wAAAIAM2p0LWXRZ4vk9fHotNanMzDbbS4di/mzxPhrcL0tR57UaBzMXe+A3xP4DAAAAepj28CalY9eFt6fn9F6a6EkzBTay7I2ZQFdv3FezKwAAAACg92jW2pGgjJuiw3J30ywAAAAAAAAAAAAAAAAAAAAAAAAAAAAAAAAAAAAAAAAAAAAAAAAAAAAAAAAAULp5QdkblFtBeSvhmrMTQXkelIEU9SwJys2g/AzK76B8CMoOmrcwc4OyLSgXg/LM7LOs6wQfCspXU4fuw9k0LwAAAIAirAjKGRMw/i+hPPGs71RCHatp7lwsCspQUIaD8s3R1p+D0pey3t2Wev4NynSaHAAAAEBeZgZl1AQcX4JyzwQ37xKCyWUt6hxuEdCepdnbci4oYy3aOFp2paz/haOeUzQ9AAAAgDzp0Nk5ln+/6whKTifUddMjOGKobns2B2VrUDaZ/z4WlI8J7f0sZf3/OeoZpekBAAAAlGGBIyh55Xj9cfk7pFOHkE6RcA7jm8i2Ou+0n6bN3dSgPEwISOelqOuSo47fNDMAAACAsryxBCV/LAHl+kggOtNSjw7tZa5osXRO5ydHIHksZT0PLHX8ookBAAAAlOWcI7jZEHmNZtj9ZsogTdZROx37602GuvaaADTaqw0AAAAApdjiCG4OR17z1PzbJpqrElxzPudlqGt9ZPtLNC0AAACAskx3BDZ3zN8Pmf9/laaqjBOOfXYkY32N7bfStAAAAADKZFt7VNevnB+UcfPfrEFZHfMln6y6aqrZdkJIPAUAAACgZLccwU1jPcotNFHlvBZ74qkZKevZbLa9QZMCAAAAKNtecS8Z8pDmqaR/JJ81XhvLvKyhSQEAAACUbZkjsNGetgU0TyUtduyzmynq6JMwQ/IozQkAAACgUyYsgc0DmqXSbGuOfk2x/S6zzUGaEgAAAECnPLIENp9olkq7Ivbe0UWe2+vapD8kTGIEAAAAAB1xRuzDdKfQNJW11RGMDnlsu9G89hTNCAAAAKCTtjgCm800TWXpUiy/Lfts2GPbt0EZC8osmhEAAABAJ+1yBKMnaZpKeyrp541uN687TfMBAAAA6KQ5Es4dtAWjj2meSjvh2G+zHa/XDLofg/JT6BUFAAAA0GGPxb3O6IQJYFBNaxz7bavj9UfN30/QdAAAAAA66aAJTnS9yeOOwGYlzVRZ+qDANm/UNgRXe0K1B/yLkEEXAAAAQActDMq4/E1UtMgRjB6iqSrNtizPPcvrGkvB7KPJAAAAAHSK9qi9NsHJxci//7QENndorkr7x7LPvsdes8z8+1uaCwAAAEAnnYwEJ/2Rf79rCWx+0FyVtlbsPdrRBEWNBw9raC4AAAAAnbLCBCa6zuTC2N8OOQKbhS3q7KdZO8Y1b7SxRuw+8/9v01QAAAAAOmVaUEZNcLInIVCNl10Jde43dZIUp3OeW/aZZsydKeGQXX3wMEgzAQAAAOiUqyZQGXb8XXvZJiyBzU3H6xeb15+haTvqgtjn+jb29zGaCAAAAECn7DKByaegzEh43QNLYPPJ8rrpQfkQlPdCr2inbRN7EqPGvGDWigUAAABQCJ2zqVlV7wflXFDmxf6uSW50GZc/0nrdUFt2Vi2rY697aOpbTvN33KBjn2lZQfMAAAAAKMqlWACiQeLloGySMClRYz3RIx51rXEENe+CMhCU2Sbo9a0P5Ri37LMLNAsAAACAIk2Iu2esUXyzqeqQzu8e9d2j2SvlsTQPrWb4NAAAAICOBqNPJN3yK+da1PdCwsy8qI6bsX3EmqIAAAAACncxIXC8K+l7yGYF5ZujvqcSJi9CtVyP7KPzNAcAAACAsui6kprdVntJdf6grj25s4365kuYWXfcFO0N3UczV9ZT+Tu3t5/mAAAAAAAUba6ESav0ocEimgMAAAAAUIZHEvaK0nMNAAAAACjFEUmXLRkAAAAAgLaslnB4rs4TZRkXAAAAAEDhBiTMeKxrws6lOQAAAAAARdNe0FcS9oqupTkAAAAAAGW4I+E80V00BQAAAACgDOdNIHqEpgAAAAAAtOtoUH6ZQFOH4K60vOac+ftpmgsAAAAA0K6dJsiMlvGg7A9Kn4QJiu6afz9FcwEAAAAA8jBsCUZt5TBNBQAAAADIy+0WQeiPoGyimQAAAAAAeVoWlN+OQPSpsI4oAAAAAKAgq4LyWMK5oloeBmUjzQIA3e//AGKvJp5yYwnLAAAEH3RFWHRNYXRoTUwAPG1hdGggeG1sbnM9Imh0dHA6Ly93d3cudzMub3JnLzE5OTgvTWF0aC9NYXRoTUwiPjxtc3R5bGUgbWF0aHNpemU9IjE2cHgiPjxtc3ViPjxtaT5SPC9taT48bXJvdz48bWk+bzwvbWk+PG1pPmI8L21pPjxtaT5zPC9taT48L21yb3c+PC9tc3ViPjxtbz49PC9tbz48bWZyYWM+PG1zdWI+PG1pPk48L21pPjxtcm93PjxtaT5vPC9taT48bWk+YjwvbWk+PG1pPnM8L21pPjwvbXJvdz48L21zdWI+PG1yb3c+PG1pPiYjeDM5NDs8L21pPjxtaT50PC9taT48L21yb3c+PC9tZnJhYz48bW8+PTwvbW8+PG1zdWI+PG1pPiYjeDNDMzs8L21pPjxtcm93PjxtaT5pPC9taT48bWk+bjwvbWk+PG1pPmU8L21pPjxtaT5sPC9taT48L21yb3c+PC9tc3ViPjxtaSBtYXRodmFyaWFudD0ic2NyaXB0Ij5MPC9taT48bXNwYWNlIGxpbmVicmVhaz0ibmV3bGluZSIvPjxtc3BhY2UgbGluZWJyZWFrPSJuZXdsaW5lIi8+PG1zcGFjZSBsaW5lYnJlYWs9Im5ld2xpbmUiLz48bXN1Yj48bWkgbWF0aHZhcmlhbnQ9InNjcmlwdCI+TDwvbWk+PG1pPmI8L21pPjwvbXN1Yj48bW8+PTwvbW8+PG1mcmFjPjxtcm93Pjxtc3ViPjxtaT5mPC9taT48bWk+cjwvbWk+PC9tc3ViPjxtbz4mI3hBMDs8L21vPjxtc3ViPjxtaT5uPC9taT48bW4+MTwvbW4+PC9tc3ViPjxtc3ViPjxtaT5uPC9taT48bW4+MjwvbW4+PC9tc3ViPjwvbXJvdz48bXJvdz48bW4+MjwvbW4+PG1pPiYjeDNDMDs8L21pPjxtc3ViPjxtaT4mI3gzQTM7PC9taT48bWk+eDwvbWk+PC9tc3ViPjxtc3ViPjxtaT4mI3gzQTM7PC9taT48bWk+eTwvbWk+PC9tc3ViPjwvbXJvdz48L21mcmFjPjxtbz49PC9tbz48bXN0eWxlIGRpc3BsYXlzdHlsZT0iZmFsc2UiPjxtZnJhYz48bXJvdz48bXN1Yj48bWk+ZjwvbWk+PG1pPnI8L21pPjwvbXN1Yj48bXN1Yj48bWk+JiN4M0JDOzwvbWk+PG1pPmI8L21pPjwvbXN1Yj48L21yb3c+PG1zdWI+PG1pPiYjeDNDMzs8L21pPjxtcm93PjxtaT5pPC9taT48bWk+bjwvbWk+PG1pPmU8L21pPjxtaT5sPC9taT48L21yb3c+PC9tc3ViPjwvbWZyYWM+PC9tc3R5bGU+PC9tc3R5bGU+PC9tYXRoPogBvGQAAAAASUVORK5CYII=\&quot;,\&quot;slideId\&quot;:2208,\&quot;accessibleText\&quot;:\&quot;R subscript o b s end subscript equals fraction numerator N subscript o b s end subscript over denominator capital delta t end fraction equals sigma subscript i n e l end subscript calligraphic L\\n\\n\\ncalligraphic L subscript b equals fraction numerator f subscript r space n subscript 1 n subscript 2 over denominator 2 pi capital sigma subscript x capital sigma subscript y end fraction equals fraction numerator f subscript r mu subscript b over denominator sigma subscript i n e l end subscript end fraction\&quot;,\&quot;imageHeight\&quot;:97.72972972972973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28590</TotalTime>
  <Words>2607</Words>
  <Application>Microsoft Macintosh PowerPoint</Application>
  <PresentationFormat>Widescreen</PresentationFormat>
  <Paragraphs>313</Paragraphs>
  <Slides>25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Helvetica</vt:lpstr>
      <vt:lpstr>HelveticaNeue</vt:lpstr>
      <vt:lpstr>Symbol</vt:lpstr>
      <vt:lpstr>Office Theme</vt:lpstr>
      <vt:lpstr>Worksheet</vt:lpstr>
      <vt:lpstr>The ATLAS BMA</vt:lpstr>
      <vt:lpstr>The Beam Monitor for ATLAS (BMA) project</vt:lpstr>
      <vt:lpstr>Importance of luminosity measurement</vt:lpstr>
      <vt:lpstr>Luminosity challenges for HL-LHC  </vt:lpstr>
      <vt:lpstr>Beam Monitor for ATLAS (BMA): characteristics</vt:lpstr>
      <vt:lpstr>Low-Gain Avalanche Detectors (LGAD) </vt:lpstr>
      <vt:lpstr>The Challenge !</vt:lpstr>
      <vt:lpstr>The CAEN 1426 A (“Cardarelli”) charge preamplifier</vt:lpstr>
      <vt:lpstr>PowerPoint Presentation</vt:lpstr>
      <vt:lpstr>BMA: signal processing</vt:lpstr>
      <vt:lpstr>BMA Efficiency vs integrated luminosity</vt:lpstr>
      <vt:lpstr>m-dependence </vt:lpstr>
      <vt:lpstr>Calibration Strategy</vt:lpstr>
      <vt:lpstr>LGAD radiation resistance</vt:lpstr>
      <vt:lpstr>Present and future perspectives</vt:lpstr>
      <vt:lpstr> NEW: Design of LGAD with small pixels</vt:lpstr>
      <vt:lpstr>SUMMARY</vt:lpstr>
      <vt:lpstr>Next steps</vt:lpstr>
      <vt:lpstr>Backup</vt:lpstr>
      <vt:lpstr>The ATLAS strategy for the luminosity measurement </vt:lpstr>
      <vt:lpstr>Self calibration using pulse height spectra </vt:lpstr>
      <vt:lpstr>Particle flows</vt:lpstr>
      <vt:lpstr>Expected performances</vt:lpstr>
      <vt:lpstr>Physics performance</vt:lpstr>
      <vt:lpstr>Back of the envelope cost estimate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BMA A new Beam Monitor for ATLAS</dc:title>
  <dc:creator>Marco Bruschi</dc:creator>
  <cp:lastModifiedBy>Marco Bruschi</cp:lastModifiedBy>
  <cp:revision>46</cp:revision>
  <cp:lastPrinted>2023-08-29T09:00:21Z</cp:lastPrinted>
  <dcterms:created xsi:type="dcterms:W3CDTF">2023-07-06T14:31:13Z</dcterms:created>
  <dcterms:modified xsi:type="dcterms:W3CDTF">2023-12-20T16:02:28Z</dcterms:modified>
</cp:coreProperties>
</file>