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9" r:id="rId4"/>
    <p:sldId id="266" r:id="rId5"/>
    <p:sldId id="259" r:id="rId6"/>
    <p:sldId id="257" r:id="rId7"/>
    <p:sldId id="260" r:id="rId8"/>
    <p:sldId id="267" r:id="rId9"/>
    <p:sldId id="268" r:id="rId10"/>
    <p:sldId id="272" r:id="rId11"/>
    <p:sldId id="258" r:id="rId12"/>
    <p:sldId id="263" r:id="rId13"/>
    <p:sldId id="261" r:id="rId14"/>
    <p:sldId id="262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9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Sheet1!$A$1:$A$3</c:f>
              <c:strCache>
                <c:ptCount val="3"/>
                <c:pt idx="0">
                  <c:v>Bologna</c:v>
                </c:pt>
                <c:pt idx="1">
                  <c:v>Padova</c:v>
                </c:pt>
                <c:pt idx="2">
                  <c:v>Roma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6-465D-85F2-B51D251C2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23839"/>
        <c:axId val="129253999"/>
      </c:barChart>
      <c:catAx>
        <c:axId val="4802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253999"/>
        <c:crosses val="autoZero"/>
        <c:auto val="1"/>
        <c:lblAlgn val="ctr"/>
        <c:lblOffset val="100"/>
        <c:noMultiLvlLbl val="0"/>
      </c:catAx>
      <c:valAx>
        <c:axId val="129253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23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90DB-0760-407A-A979-7AD053C75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9F24B-ECF8-655D-82AC-5E5F127E0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871CD-F291-3FC1-F573-18467A05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73AD0-F678-A10C-B67D-F7FE7413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4242D-83A1-88AF-1746-FA3EB183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9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F98A-88A0-2F5D-350F-87473374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C8FB4-7AE0-87CE-0A4B-680DD8CC9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4AA78-611D-D67F-1F35-D79FCCAA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474BC-B4DB-442F-B52F-E43D46F9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869C7-DD02-9A79-DC15-4D0E43C3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5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A3FC0A-EB84-EF50-AE60-90C69CDA0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6AAEA-CA9B-20F4-2904-6FC690667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BD68-FA3C-97DC-A78D-EE3B7F3B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77547-1F3F-CD79-7363-9F580F17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FC1A7-1C74-2C88-11F1-57E03176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9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3243-85E3-6428-FD0A-6C92C6B9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98B3-C857-78FB-17CE-FB6D73ED8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EB3A9-7294-FCA2-68E9-0970C7FA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E4EA8-7B13-998D-62B8-116ED83D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77D68-A5E5-9EFF-8F4C-5F9772B83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B531-5529-5A6E-A5CF-E6A73FBF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5D047-9C2B-9554-D4F7-E0487E5F0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8855-7260-C010-7F7F-AF8E6B04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E3357-6794-BBF1-C496-0F6A6527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44FDC-79E8-42EE-3BA0-282D1557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D0D1-24BA-54F2-9EA2-C5DD1919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2FBB-F76A-B5F3-7AE4-6EBDD04B2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E7239-0E7D-0D42-121C-7AFB73254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46A10-0492-9395-137F-8F019549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AA60C-5EEA-32FA-F128-4BC39966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253B-A9A4-A9D2-5355-ED7D4B89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B20A-1755-069F-AAE6-EE11E760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11B26-4ECF-BD55-8BF2-21BF2A845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4866E-E26B-E97F-59A6-2A7D91517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047DE-7A31-AB80-28FB-78C4935BC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16A74-2C52-EF1A-38A3-B9EDD6BE4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20928-A14C-981C-7622-4F600DFE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593D1-C5F9-C031-140F-E980ED26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41E68-150A-E6BB-14FD-2C286AC5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725-9857-319E-55C6-A66B510F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514F6-8143-854B-DD96-3C2355D49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CDDA7-22A7-E10D-AC86-DA292CDE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C3A41-2497-C5BD-EEB4-0E418CBE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72F9F-23AA-8559-B7D6-809A09F3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D1A7-DC8E-596A-9D3F-81655719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EAD3A-9068-6507-681F-EA43E8D0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8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41D2-FAE9-F620-C650-4CFEBD51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FB1E-50DE-AEA4-DFDD-FF42AA0F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FED0C-12BB-4350-C10B-3CE70A573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14A1C-3A5A-E4A6-CE03-539B6C16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E4D40-4778-9AB1-393F-2433934E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C411-E472-EA82-D613-641578E4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2671-6748-76AF-97D1-44585584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02DC0-C92A-94DA-5DFB-7A4EF9F9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9D717-4CA5-0A13-7B50-D92B61056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F1EA0-3D4C-1731-6719-CDE72F03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52BBC-27E0-F1DC-E756-1103CA28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11533-C2DC-B0A1-0B9B-2A653811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7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FAA93-F98E-52A2-850D-2D03B4E4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6B28-12F9-8FF1-88B8-A06869907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39E27-3C77-C494-B798-44A478C8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E6CAE-22D4-44DF-AC79-6672A9567E2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4A202-FBBA-F554-138B-FBD3C76EC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A3CBE-ED2A-088B-A78D-77907DAD7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5E84-80DD-4717-8DC6-D2AD4230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22061-85D1-053C-5725-DBBBADEFFFE8}"/>
              </a:ext>
            </a:extLst>
          </p:cNvPr>
          <p:cNvSpPr txBox="1"/>
          <p:nvPr/>
        </p:nvSpPr>
        <p:spPr>
          <a:xfrm>
            <a:off x="4735210" y="3244334"/>
            <a:ext cx="272157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Assemblea</a:t>
            </a:r>
            <a:r>
              <a:rPr lang="en-US" dirty="0">
                <a:solidFill>
                  <a:schemeClr val="bg1"/>
                </a:solidFill>
              </a:rPr>
              <a:t> di Sezione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AAE74-860B-1CB4-DC48-FCBE0C0F406A}"/>
              </a:ext>
            </a:extLst>
          </p:cNvPr>
          <p:cNvSpPr txBox="1"/>
          <p:nvPr/>
        </p:nvSpPr>
        <p:spPr>
          <a:xfrm>
            <a:off x="9074426" y="655983"/>
            <a:ext cx="209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Eugenio Scapparone</a:t>
            </a:r>
          </a:p>
          <a:p>
            <a:r>
              <a:rPr lang="en-US" dirty="0">
                <a:solidFill>
                  <a:schemeClr val="bg1"/>
                </a:solidFill>
              </a:rPr>
              <a:t>22 </a:t>
            </a:r>
            <a:r>
              <a:rPr lang="en-US" dirty="0" err="1">
                <a:solidFill>
                  <a:schemeClr val="bg1"/>
                </a:solidFill>
              </a:rPr>
              <a:t>dicembre</a:t>
            </a:r>
            <a:r>
              <a:rPr lang="en-US" dirty="0">
                <a:solidFill>
                  <a:schemeClr val="bg1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19572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81869C-CD7A-7EA8-FFAD-F1EFF74661EB}"/>
              </a:ext>
            </a:extLst>
          </p:cNvPr>
          <p:cNvSpPr txBox="1"/>
          <p:nvPr/>
        </p:nvSpPr>
        <p:spPr>
          <a:xfrm>
            <a:off x="4495800" y="1121229"/>
            <a:ext cx="24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Sono numero </a:t>
            </a:r>
            <a:r>
              <a:rPr lang="en-US" dirty="0" err="1">
                <a:solidFill>
                  <a:schemeClr val="bg1"/>
                </a:solidFill>
              </a:rPr>
              <a:t>corretti</a:t>
            </a:r>
            <a:r>
              <a:rPr lang="en-US" dirty="0">
                <a:solidFill>
                  <a:schemeClr val="bg1"/>
                </a:solidFill>
              </a:rPr>
              <a:t>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AB372-8501-1B51-0A12-0341ED171684}"/>
              </a:ext>
            </a:extLst>
          </p:cNvPr>
          <p:cNvSpPr txBox="1"/>
          <p:nvPr/>
        </p:nvSpPr>
        <p:spPr>
          <a:xfrm>
            <a:off x="5355772" y="2656114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CF2C1-949B-EC5C-FB70-DC9D4E786C1A}"/>
              </a:ext>
            </a:extLst>
          </p:cNvPr>
          <p:cNvSpPr txBox="1"/>
          <p:nvPr/>
        </p:nvSpPr>
        <p:spPr>
          <a:xfrm>
            <a:off x="3304999" y="4160221"/>
            <a:ext cx="510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No, </a:t>
            </a:r>
            <a:r>
              <a:rPr lang="en-US" dirty="0" err="1">
                <a:solidFill>
                  <a:schemeClr val="bg1"/>
                </a:solidFill>
              </a:rPr>
              <a:t>avrò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dimenticato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sicuramente</a:t>
            </a:r>
            <a:r>
              <a:rPr lang="en-US" dirty="0">
                <a:solidFill>
                  <a:schemeClr val="bg1"/>
                </a:solidFill>
              </a:rPr>
              <a:t> qualche </a:t>
            </a:r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15223-8893-EB1D-A967-5B71D2DA8E64}"/>
              </a:ext>
            </a:extLst>
          </p:cNvPr>
          <p:cNvSpPr txBox="1"/>
          <p:nvPr/>
        </p:nvSpPr>
        <p:spPr>
          <a:xfrm>
            <a:off x="460322" y="5664328"/>
            <a:ext cx="1082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Poi </a:t>
            </a:r>
            <a:r>
              <a:rPr lang="en-US" dirty="0" err="1">
                <a:solidFill>
                  <a:schemeClr val="bg1"/>
                </a:solidFill>
              </a:rPr>
              <a:t>sicuramente</a:t>
            </a:r>
            <a:r>
              <a:rPr lang="en-US" dirty="0">
                <a:solidFill>
                  <a:schemeClr val="bg1"/>
                </a:solidFill>
              </a:rPr>
              <a:t> ci </a:t>
            </a:r>
            <a:r>
              <a:rPr lang="en-US" dirty="0" err="1">
                <a:solidFill>
                  <a:schemeClr val="bg1"/>
                </a:solidFill>
              </a:rPr>
              <a:t>sarà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qualcuno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non ha visto </a:t>
            </a:r>
            <a:r>
              <a:rPr lang="en-US" dirty="0" err="1">
                <a:solidFill>
                  <a:schemeClr val="bg1"/>
                </a:solidFill>
              </a:rPr>
              <a:t>riconosciuto</a:t>
            </a:r>
            <a:r>
              <a:rPr lang="en-US" dirty="0">
                <a:solidFill>
                  <a:schemeClr val="bg1"/>
                </a:solidFill>
              </a:rPr>
              <a:t> il proprio </a:t>
            </a:r>
            <a:r>
              <a:rPr lang="en-US" dirty="0" err="1">
                <a:solidFill>
                  <a:schemeClr val="bg1"/>
                </a:solidFill>
              </a:rPr>
              <a:t>impegno</a:t>
            </a:r>
            <a:r>
              <a:rPr lang="en-US" dirty="0">
                <a:solidFill>
                  <a:schemeClr val="bg1"/>
                </a:solidFill>
              </a:rPr>
              <a:t>, ma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valutazione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globale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questi</a:t>
            </a:r>
            <a:r>
              <a:rPr lang="en-US" dirty="0">
                <a:solidFill>
                  <a:schemeClr val="bg1"/>
                </a:solidFill>
              </a:rPr>
              <a:t> quattro anni a </a:t>
            </a:r>
            <a:r>
              <a:rPr lang="en-US" dirty="0" err="1">
                <a:solidFill>
                  <a:schemeClr val="bg1"/>
                </a:solidFill>
              </a:rPr>
              <a:t>mio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avviso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fatta</a:t>
            </a:r>
            <a:r>
              <a:rPr lang="en-US" dirty="0">
                <a:solidFill>
                  <a:schemeClr val="bg1"/>
                </a:solidFill>
              </a:rPr>
              <a:t>: dare per </a:t>
            </a:r>
            <a:r>
              <a:rPr lang="en-US" dirty="0" err="1">
                <a:solidFill>
                  <a:schemeClr val="bg1"/>
                </a:solidFill>
              </a:rPr>
              <a:t>scontato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dimenticarci</a:t>
            </a:r>
            <a:r>
              <a:rPr lang="en-US" dirty="0">
                <a:solidFill>
                  <a:schemeClr val="bg1"/>
                </a:solidFill>
              </a:rPr>
              <a:t> non è un </a:t>
            </a:r>
            <a:r>
              <a:rPr lang="en-US" dirty="0" err="1">
                <a:solidFill>
                  <a:schemeClr val="bg1"/>
                </a:solidFill>
              </a:rPr>
              <a:t>atteggiamento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equilibrato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29F74-6428-465C-9966-76994135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r="197" b="9998"/>
          <a:stretch/>
        </p:blipFill>
        <p:spPr>
          <a:xfrm>
            <a:off x="12000" y="9000"/>
            <a:ext cx="12168000" cy="68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B4BBD-02E7-F3A7-B940-1BA2E7954F82}"/>
              </a:ext>
            </a:extLst>
          </p:cNvPr>
          <p:cNvSpPr txBox="1"/>
          <p:nvPr/>
        </p:nvSpPr>
        <p:spPr>
          <a:xfrm>
            <a:off x="4942927" y="9000"/>
            <a:ext cx="1259832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Ciao Fabio</a:t>
            </a:r>
          </a:p>
        </p:txBody>
      </p:sp>
    </p:spTree>
    <p:extLst>
      <p:ext uri="{BB962C8B-B14F-4D97-AF65-F5344CB8AC3E}">
        <p14:creationId xmlns:p14="http://schemas.microsoft.com/office/powerpoint/2010/main" val="102411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A2BF3B-34D1-CA4E-E329-C1D0CE4EAE4E}"/>
              </a:ext>
            </a:extLst>
          </p:cNvPr>
          <p:cNvSpPr txBox="1"/>
          <p:nvPr/>
        </p:nvSpPr>
        <p:spPr>
          <a:xfrm>
            <a:off x="283299" y="543154"/>
            <a:ext cx="1054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Adeguato</a:t>
            </a:r>
            <a:r>
              <a:rPr lang="en-US" dirty="0">
                <a:solidFill>
                  <a:schemeClr val="bg1"/>
                </a:solidFill>
              </a:rPr>
              <a:t> numero di </a:t>
            </a:r>
            <a:r>
              <a:rPr lang="en-US" dirty="0" err="1">
                <a:solidFill>
                  <a:schemeClr val="bg1"/>
                </a:solidFill>
              </a:rPr>
              <a:t>tecnici</a:t>
            </a:r>
            <a:r>
              <a:rPr lang="en-US" dirty="0">
                <a:solidFill>
                  <a:schemeClr val="bg1"/>
                </a:solidFill>
              </a:rPr>
              <a:t>: in </a:t>
            </a:r>
            <a:r>
              <a:rPr lang="en-US" dirty="0" err="1">
                <a:solidFill>
                  <a:schemeClr val="bg1"/>
                </a:solidFill>
              </a:rPr>
              <a:t>linea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con le </a:t>
            </a:r>
            <a:r>
              <a:rPr lang="en-US" dirty="0" err="1">
                <a:solidFill>
                  <a:schemeClr val="bg1"/>
                </a:solidFill>
              </a:rPr>
              <a:t>strutture</a:t>
            </a:r>
            <a:r>
              <a:rPr lang="en-US" dirty="0">
                <a:solidFill>
                  <a:schemeClr val="bg1"/>
                </a:solidFill>
              </a:rPr>
              <a:t> con numero </a:t>
            </a:r>
          </a:p>
          <a:p>
            <a:r>
              <a:rPr lang="en-US" dirty="0">
                <a:solidFill>
                  <a:schemeClr val="bg1"/>
                </a:solidFill>
              </a:rPr>
              <a:t>di </a:t>
            </a:r>
            <a:r>
              <a:rPr lang="en-US" dirty="0" err="1">
                <a:solidFill>
                  <a:schemeClr val="bg1"/>
                </a:solidFill>
              </a:rPr>
              <a:t>dipendenti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associati</a:t>
            </a:r>
            <a:r>
              <a:rPr lang="en-US" dirty="0">
                <a:solidFill>
                  <a:schemeClr val="bg1"/>
                </a:solidFill>
              </a:rPr>
              <a:t> simile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5B151-3969-EC63-682A-2AD00E714EBD}"/>
              </a:ext>
            </a:extLst>
          </p:cNvPr>
          <p:cNvSpPr txBox="1"/>
          <p:nvPr/>
        </p:nvSpPr>
        <p:spPr>
          <a:xfrm>
            <a:off x="283299" y="3276326"/>
            <a:ext cx="393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Pochi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amministrativi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(anche dopo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2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TD in </a:t>
            </a:r>
            <a:r>
              <a:rPr lang="en-US" dirty="0" err="1">
                <a:solidFill>
                  <a:schemeClr val="bg1"/>
                </a:solidFill>
              </a:rPr>
              <a:t>svolgimento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ne </a:t>
            </a:r>
            <a:r>
              <a:rPr lang="en-US" dirty="0" err="1">
                <a:solidFill>
                  <a:schemeClr val="bg1"/>
                </a:solidFill>
              </a:rPr>
              <a:t>mancano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almeno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paio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D1529-019D-4D05-D736-778A7329867C}"/>
              </a:ext>
            </a:extLst>
          </p:cNvPr>
          <p:cNvSpPr txBox="1"/>
          <p:nvPr/>
        </p:nvSpPr>
        <p:spPr>
          <a:xfrm>
            <a:off x="283299" y="5602705"/>
            <a:ext cx="2319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Pochi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tecnologi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</a:rPr>
              <a:t>poco più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metà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rispetto a PD e Roma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3CF48D-0DAD-F88A-E06D-E315BCBD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765" y="4785077"/>
            <a:ext cx="3018183" cy="18109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32984E-A7A4-DD4F-8009-125458B4FFA5}"/>
              </a:ext>
            </a:extLst>
          </p:cNvPr>
          <p:cNvSpPr txBox="1"/>
          <p:nvPr/>
        </p:nvSpPr>
        <p:spPr>
          <a:xfrm>
            <a:off x="5052679" y="69011"/>
            <a:ext cx="120751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Personale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06AEC-B691-4BE4-D24E-95BB6177A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97" y="2063634"/>
            <a:ext cx="7374805" cy="23068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E867B3-71EA-1861-CC01-072CA6BDFF39}"/>
              </a:ext>
            </a:extLst>
          </p:cNvPr>
          <p:cNvCxnSpPr>
            <a:cxnSpLocks/>
          </p:cNvCxnSpPr>
          <p:nvPr/>
        </p:nvCxnSpPr>
        <p:spPr>
          <a:xfrm flipH="1">
            <a:off x="6096000" y="1463053"/>
            <a:ext cx="836657" cy="279144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57918-AF62-D799-E31B-3B16A4E3086D}"/>
              </a:ext>
            </a:extLst>
          </p:cNvPr>
          <p:cNvGrpSpPr/>
          <p:nvPr/>
        </p:nvGrpSpPr>
        <p:grpSpPr>
          <a:xfrm>
            <a:off x="4261501" y="1888756"/>
            <a:ext cx="1136327" cy="2250610"/>
            <a:chOff x="3024372" y="1402735"/>
            <a:chExt cx="1136327" cy="22506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EC13161-ED5A-34A7-9001-724ADF2ABA25}"/>
                </a:ext>
              </a:extLst>
            </p:cNvPr>
            <p:cNvSpPr/>
            <p:nvPr/>
          </p:nvSpPr>
          <p:spPr>
            <a:xfrm>
              <a:off x="4112573" y="2005944"/>
              <a:ext cx="48126" cy="164740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BBD71BB-C436-5F7B-8287-9B5A104DC188}"/>
                </a:ext>
              </a:extLst>
            </p:cNvPr>
            <p:cNvCxnSpPr>
              <a:cxnSpLocks/>
            </p:cNvCxnSpPr>
            <p:nvPr/>
          </p:nvCxnSpPr>
          <p:spPr>
            <a:xfrm>
              <a:off x="3024372" y="1402735"/>
              <a:ext cx="1036437" cy="6425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836DD9-394B-C1AA-84D8-D4B3410E7714}"/>
              </a:ext>
            </a:extLst>
          </p:cNvPr>
          <p:cNvGrpSpPr/>
          <p:nvPr/>
        </p:nvGrpSpPr>
        <p:grpSpPr>
          <a:xfrm>
            <a:off x="5349702" y="2294412"/>
            <a:ext cx="933404" cy="1845670"/>
            <a:chOff x="2767409" y="1580460"/>
            <a:chExt cx="933404" cy="18456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8BDA3B-276C-3121-4124-1278DF7A52FD}"/>
                </a:ext>
              </a:extLst>
            </p:cNvPr>
            <p:cNvSpPr/>
            <p:nvPr/>
          </p:nvSpPr>
          <p:spPr>
            <a:xfrm>
              <a:off x="2767409" y="1900896"/>
              <a:ext cx="48126" cy="152523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3B009D-14DC-F604-F2C5-E4680E6FAC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4156" y="1580460"/>
              <a:ext cx="836657" cy="279144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C2F33-E382-74AB-4E2B-FB512181E0AF}"/>
              </a:ext>
            </a:extLst>
          </p:cNvPr>
          <p:cNvGrpSpPr/>
          <p:nvPr/>
        </p:nvGrpSpPr>
        <p:grpSpPr>
          <a:xfrm>
            <a:off x="4096397" y="497523"/>
            <a:ext cx="2543889" cy="1382339"/>
            <a:chOff x="8697686" y="4621788"/>
            <a:chExt cx="3494314" cy="19749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8C8587-FC47-8AB6-E428-CA33BD0533BA}"/>
                </a:ext>
              </a:extLst>
            </p:cNvPr>
            <p:cNvSpPr/>
            <p:nvPr/>
          </p:nvSpPr>
          <p:spPr>
            <a:xfrm>
              <a:off x="8697686" y="4621788"/>
              <a:ext cx="3494314" cy="19749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912F821F-7886-6A46-4C7D-085B2F9CC8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1164793"/>
                </p:ext>
              </p:extLst>
            </p:nvPr>
          </p:nvGraphicFramePr>
          <p:xfrm>
            <a:off x="8697686" y="4785297"/>
            <a:ext cx="3093028" cy="16474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733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34A300-8241-8C52-8AE7-A0719077E2E3}"/>
              </a:ext>
            </a:extLst>
          </p:cNvPr>
          <p:cNvGrpSpPr/>
          <p:nvPr/>
        </p:nvGrpSpPr>
        <p:grpSpPr>
          <a:xfrm>
            <a:off x="395673" y="797970"/>
            <a:ext cx="8461174" cy="4524315"/>
            <a:chOff x="417444" y="1679713"/>
            <a:chExt cx="8461174" cy="452431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651B3-FB78-011D-8344-7B5157D5E44A}"/>
                </a:ext>
              </a:extLst>
            </p:cNvPr>
            <p:cNvSpPr txBox="1"/>
            <p:nvPr/>
          </p:nvSpPr>
          <p:spPr>
            <a:xfrm>
              <a:off x="417444" y="1679713"/>
              <a:ext cx="3964419" cy="4524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Pensionamenti</a:t>
              </a:r>
              <a:r>
                <a:rPr lang="en-US" dirty="0">
                  <a:solidFill>
                    <a:srgbClr val="FFFF00"/>
                  </a:solidFill>
                </a:rPr>
                <a:t> 2023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RSP:                                Crescentini           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rgbClr val="FFFF00"/>
                  </a:solidFill>
                </a:rPr>
                <a:t>Pensionamenti</a:t>
              </a:r>
              <a:r>
                <a:rPr lang="en-US" dirty="0">
                  <a:solidFill>
                    <a:srgbClr val="FFFF00"/>
                  </a:solidFill>
                </a:rPr>
                <a:t> 2024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RSP:                                 </a:t>
              </a:r>
              <a:r>
                <a:rPr lang="en-US" dirty="0" err="1">
                  <a:solidFill>
                    <a:schemeClr val="bg1"/>
                  </a:solidFill>
                </a:rPr>
                <a:t>Gangi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chemeClr val="bg1"/>
                  </a:solidFill>
                </a:rPr>
                <a:t>Labele</a:t>
              </a:r>
              <a:r>
                <a:rPr lang="en-US" dirty="0">
                  <a:solidFill>
                    <a:schemeClr val="bg1"/>
                  </a:solidFill>
                </a:rPr>
                <a:t>:                            </a:t>
              </a:r>
              <a:r>
                <a:rPr lang="en-US" dirty="0" err="1">
                  <a:solidFill>
                    <a:schemeClr val="bg1"/>
                  </a:solidFill>
                </a:rPr>
                <a:t>Bisi</a:t>
              </a:r>
              <a:r>
                <a:rPr lang="en-US" dirty="0">
                  <a:solidFill>
                    <a:schemeClr val="bg1"/>
                  </a:solidFill>
                </a:rPr>
                <a:t>,  Lolli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STG:                                 </a:t>
              </a:r>
              <a:r>
                <a:rPr lang="en-US" dirty="0" err="1">
                  <a:solidFill>
                    <a:schemeClr val="bg1"/>
                  </a:solidFill>
                </a:rPr>
                <a:t>Cafaro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err="1">
                  <a:solidFill>
                    <a:srgbClr val="FFFF00"/>
                  </a:solidFill>
                </a:rPr>
                <a:t>Previsione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pensionamenti</a:t>
              </a:r>
              <a:r>
                <a:rPr lang="en-US" dirty="0">
                  <a:solidFill>
                    <a:srgbClr val="FFFF00"/>
                  </a:solidFill>
                </a:rPr>
                <a:t> 2025</a:t>
              </a:r>
            </a:p>
            <a:p>
              <a:endParaRPr lang="en-US" dirty="0">
                <a:solidFill>
                  <a:srgbClr val="FFFF00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STG:                                  Togo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1D2323-1180-F95F-8CD0-2D20BED207D7}"/>
                </a:ext>
              </a:extLst>
            </p:cNvPr>
            <p:cNvSpPr txBox="1"/>
            <p:nvPr/>
          </p:nvSpPr>
          <p:spPr>
            <a:xfrm>
              <a:off x="4244464" y="1679713"/>
              <a:ext cx="463415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rgbClr val="FFFF00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Concorso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CTER in 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corso</a:t>
              </a:r>
              <a:r>
                <a:rPr lang="en-US" dirty="0">
                  <a:solidFill>
                    <a:schemeClr val="bg1"/>
                  </a:solidFill>
                </a:rPr>
                <a:t>          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rgbClr val="FFFF00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 D. 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Bussichella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(RSP)  + C. 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Valieri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(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formazione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183808-94AA-F6A0-4070-8D1B55E6D7CC}"/>
              </a:ext>
            </a:extLst>
          </p:cNvPr>
          <p:cNvSpPr txBox="1"/>
          <p:nvPr/>
        </p:nvSpPr>
        <p:spPr>
          <a:xfrm>
            <a:off x="4928757" y="299912"/>
            <a:ext cx="11672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 turnover</a:t>
            </a:r>
          </a:p>
        </p:txBody>
      </p:sp>
    </p:spTree>
    <p:extLst>
      <p:ext uri="{BB962C8B-B14F-4D97-AF65-F5344CB8AC3E}">
        <p14:creationId xmlns:p14="http://schemas.microsoft.com/office/powerpoint/2010/main" val="272161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7DA2B-F612-6C6C-6366-19E0EAA836A4}"/>
              </a:ext>
            </a:extLst>
          </p:cNvPr>
          <p:cNvSpPr txBox="1"/>
          <p:nvPr/>
        </p:nvSpPr>
        <p:spPr>
          <a:xfrm>
            <a:off x="203989" y="1109975"/>
            <a:ext cx="1045113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reintegro</a:t>
            </a:r>
            <a:r>
              <a:rPr lang="en-US" dirty="0">
                <a:solidFill>
                  <a:schemeClr val="bg1"/>
                </a:solidFill>
              </a:rPr>
              <a:t> di 2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 TI </a:t>
            </a:r>
            <a:r>
              <a:rPr lang="en-US" dirty="0" err="1">
                <a:solidFill>
                  <a:schemeClr val="bg1"/>
                </a:solidFill>
              </a:rPr>
              <a:t>dell’amministrazione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pensionamento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Galeati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Nicoli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concorso</a:t>
            </a:r>
            <a:r>
              <a:rPr lang="en-US" dirty="0">
                <a:solidFill>
                  <a:srgbClr val="FFFF00"/>
                </a:solidFill>
              </a:rPr>
              <a:t> per 2 TD in </a:t>
            </a:r>
            <a:r>
              <a:rPr lang="en-US" dirty="0" err="1">
                <a:solidFill>
                  <a:srgbClr val="FFFF00"/>
                </a:solidFill>
              </a:rPr>
              <a:t>svolgimento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reintegro</a:t>
            </a:r>
            <a:r>
              <a:rPr lang="en-US" dirty="0">
                <a:solidFill>
                  <a:schemeClr val="bg1"/>
                </a:solidFill>
              </a:rPr>
              <a:t> di 1 posto a TI per </a:t>
            </a:r>
            <a:r>
              <a:rPr lang="en-US" dirty="0" err="1">
                <a:solidFill>
                  <a:schemeClr val="bg1"/>
                </a:solidFill>
              </a:rPr>
              <a:t>l’Officina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meccanica</a:t>
            </a:r>
            <a:r>
              <a:rPr lang="en-US" dirty="0">
                <a:solidFill>
                  <a:schemeClr val="bg1"/>
                </a:solidFill>
              </a:rPr>
              <a:t> (Fabio)</a:t>
            </a: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da </a:t>
            </a:r>
            <a:r>
              <a:rPr lang="en-US" dirty="0" err="1">
                <a:solidFill>
                  <a:srgbClr val="FF0000"/>
                </a:solidFill>
              </a:rPr>
              <a:t>definire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Stabilizzazione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dei</a:t>
            </a:r>
            <a:r>
              <a:rPr lang="en-US" dirty="0">
                <a:solidFill>
                  <a:schemeClr val="bg1"/>
                </a:solidFill>
              </a:rPr>
              <a:t> 2 </a:t>
            </a:r>
            <a:r>
              <a:rPr lang="en-US" dirty="0" err="1">
                <a:solidFill>
                  <a:schemeClr val="bg1"/>
                </a:solidFill>
              </a:rPr>
              <a:t>tecnologi</a:t>
            </a:r>
            <a:r>
              <a:rPr lang="en-US" dirty="0">
                <a:solidFill>
                  <a:schemeClr val="bg1"/>
                </a:solidFill>
              </a:rPr>
              <a:t> (1 </a:t>
            </a:r>
            <a:r>
              <a:rPr lang="en-US" dirty="0" err="1">
                <a:solidFill>
                  <a:schemeClr val="bg1"/>
                </a:solidFill>
              </a:rPr>
              <a:t>Labele</a:t>
            </a:r>
            <a:r>
              <a:rPr lang="en-US" dirty="0">
                <a:solidFill>
                  <a:schemeClr val="bg1"/>
                </a:solidFill>
              </a:rPr>
              <a:t> + 1 TA/</a:t>
            </a:r>
            <a:r>
              <a:rPr lang="en-US" dirty="0" err="1">
                <a:solidFill>
                  <a:schemeClr val="bg1"/>
                </a:solidFill>
              </a:rPr>
              <a:t>Labele</a:t>
            </a:r>
            <a:r>
              <a:rPr lang="en-US" dirty="0">
                <a:solidFill>
                  <a:schemeClr val="bg1"/>
                </a:solidFill>
              </a:rPr>
              <a:t>/STG) + 2 CTER del PNRR (1 </a:t>
            </a:r>
            <a:r>
              <a:rPr lang="en-US" dirty="0" err="1">
                <a:solidFill>
                  <a:schemeClr val="bg1"/>
                </a:solidFill>
              </a:rPr>
              <a:t>Labele</a:t>
            </a:r>
            <a:r>
              <a:rPr lang="en-US" dirty="0">
                <a:solidFill>
                  <a:schemeClr val="bg1"/>
                </a:solidFill>
              </a:rPr>
              <a:t>, 1 TA/</a:t>
            </a:r>
            <a:r>
              <a:rPr lang="en-US" dirty="0" err="1">
                <a:solidFill>
                  <a:schemeClr val="bg1"/>
                </a:solidFill>
              </a:rPr>
              <a:t>Labele</a:t>
            </a:r>
            <a:r>
              <a:rPr lang="en-US" dirty="0">
                <a:solidFill>
                  <a:schemeClr val="bg1"/>
                </a:solidFill>
              </a:rPr>
              <a:t>/STG)</a:t>
            </a:r>
          </a:p>
          <a:p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rgbClr val="FFFF00"/>
                </a:solidFill>
              </a:rPr>
              <a:t>(2 +2 TD)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a TI per un </a:t>
            </a:r>
            <a:r>
              <a:rPr lang="en-US" dirty="0" err="1">
                <a:solidFill>
                  <a:schemeClr val="bg1"/>
                </a:solidFill>
              </a:rPr>
              <a:t>tecnologo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Progettazione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meccanica</a:t>
            </a:r>
            <a:r>
              <a:rPr lang="en-US" dirty="0">
                <a:solidFill>
                  <a:schemeClr val="bg1"/>
                </a:solidFill>
              </a:rPr>
              <a:t> in vista del </a:t>
            </a:r>
            <a:r>
              <a:rPr lang="en-US" dirty="0" err="1">
                <a:solidFill>
                  <a:schemeClr val="bg1"/>
                </a:solidFill>
              </a:rPr>
              <a:t>pensionamento</a:t>
            </a:r>
            <a:r>
              <a:rPr lang="en-US" dirty="0">
                <a:solidFill>
                  <a:schemeClr val="bg1"/>
                </a:solidFill>
              </a:rPr>
              <a:t> di Marco </a:t>
            </a:r>
            <a:r>
              <a:rPr lang="en-US" dirty="0" err="1">
                <a:solidFill>
                  <a:schemeClr val="bg1"/>
                </a:solidFill>
              </a:rPr>
              <a:t>Guerzoni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2 </a:t>
            </a:r>
            <a:r>
              <a:rPr lang="en-US" dirty="0" err="1">
                <a:solidFill>
                  <a:srgbClr val="FFFF00"/>
                </a:solidFill>
              </a:rPr>
              <a:t>Adr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Coll. Amm.  per il </a:t>
            </a:r>
            <a:r>
              <a:rPr lang="en-US" dirty="0" err="1">
                <a:solidFill>
                  <a:schemeClr val="bg1"/>
                </a:solidFill>
              </a:rPr>
              <a:t>servizio</a:t>
            </a:r>
            <a:r>
              <a:rPr lang="en-US" dirty="0">
                <a:solidFill>
                  <a:schemeClr val="bg1"/>
                </a:solidFill>
              </a:rPr>
              <a:t> di fondi </a:t>
            </a:r>
            <a:r>
              <a:rPr lang="en-US" dirty="0" err="1">
                <a:solidFill>
                  <a:schemeClr val="bg1"/>
                </a:solidFill>
              </a:rPr>
              <a:t>esterni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1 TD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tecnologo</a:t>
            </a:r>
            <a:r>
              <a:rPr lang="en-US" dirty="0">
                <a:solidFill>
                  <a:schemeClr val="bg1"/>
                </a:solidFill>
              </a:rPr>
              <a:t>  (I-III) per fondi </a:t>
            </a:r>
            <a:r>
              <a:rPr lang="en-US" dirty="0" err="1">
                <a:solidFill>
                  <a:schemeClr val="bg1"/>
                </a:solidFill>
              </a:rPr>
              <a:t>esterni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rgbClr val="FFFF00"/>
                </a:solidFill>
              </a:rPr>
              <a:t>reclutamento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esterno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per 2 CTER LABELE (</a:t>
            </a:r>
            <a:r>
              <a:rPr lang="en-US" dirty="0" err="1">
                <a:solidFill>
                  <a:schemeClr val="bg1"/>
                </a:solidFill>
              </a:rPr>
              <a:t>pensionamento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Cafaro</a:t>
            </a:r>
            <a:r>
              <a:rPr lang="en-US" dirty="0">
                <a:solidFill>
                  <a:schemeClr val="bg1"/>
                </a:solidFill>
              </a:rPr>
              <a:t>, Lolli, Togo)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3 </a:t>
            </a:r>
            <a:r>
              <a:rPr lang="en-US" dirty="0" err="1">
                <a:solidFill>
                  <a:srgbClr val="FFFF00"/>
                </a:solidFill>
              </a:rPr>
              <a:t>borsisti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neodiplomati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Brusegnan</a:t>
            </a:r>
            <a:r>
              <a:rPr lang="en-US" dirty="0">
                <a:solidFill>
                  <a:srgbClr val="FFFF00"/>
                </a:solidFill>
              </a:rPr>
              <a:t>, Capello, </a:t>
            </a:r>
            <a:r>
              <a:rPr lang="en-US" dirty="0" err="1">
                <a:solidFill>
                  <a:srgbClr val="FFFF00"/>
                </a:solidFill>
              </a:rPr>
              <a:t>Marzolla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C63CD-A2DB-09CB-B78D-D41A3430B3D7}"/>
              </a:ext>
            </a:extLst>
          </p:cNvPr>
          <p:cNvSpPr txBox="1"/>
          <p:nvPr/>
        </p:nvSpPr>
        <p:spPr>
          <a:xfrm>
            <a:off x="3858084" y="121007"/>
            <a:ext cx="42798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Concorsi</a:t>
            </a:r>
            <a:r>
              <a:rPr lang="en-US" dirty="0">
                <a:solidFill>
                  <a:schemeClr val="bg1"/>
                </a:solidFill>
              </a:rPr>
              <a:t> a tempo </a:t>
            </a:r>
            <a:r>
              <a:rPr lang="en-US" dirty="0" err="1">
                <a:solidFill>
                  <a:schemeClr val="bg1"/>
                </a:solidFill>
              </a:rPr>
              <a:t>indeterminato</a:t>
            </a:r>
            <a:r>
              <a:rPr lang="en-US" dirty="0">
                <a:solidFill>
                  <a:schemeClr val="bg1"/>
                </a:solidFill>
              </a:rPr>
              <a:t> 2024-2027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64226-BB7D-0FE9-D535-7B498F378DD8}"/>
              </a:ext>
            </a:extLst>
          </p:cNvPr>
          <p:cNvSpPr/>
          <p:nvPr/>
        </p:nvSpPr>
        <p:spPr>
          <a:xfrm>
            <a:off x="203989" y="305673"/>
            <a:ext cx="696685" cy="685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AECCE-B408-7EEA-CD5F-D9983890073C}"/>
              </a:ext>
            </a:extLst>
          </p:cNvPr>
          <p:cNvSpPr txBox="1"/>
          <p:nvPr/>
        </p:nvSpPr>
        <p:spPr>
          <a:xfrm>
            <a:off x="1230086" y="648332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 </a:t>
            </a:r>
            <a:r>
              <a:rPr lang="en-US" dirty="0" err="1">
                <a:solidFill>
                  <a:schemeClr val="bg1"/>
                </a:solidFill>
              </a:rPr>
              <a:t>necessità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F1A32-B652-8761-34FE-AE883E22B35D}"/>
              </a:ext>
            </a:extLst>
          </p:cNvPr>
          <p:cNvSpPr/>
          <p:nvPr/>
        </p:nvSpPr>
        <p:spPr>
          <a:xfrm>
            <a:off x="8455360" y="376600"/>
            <a:ext cx="696685" cy="6853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045E1-2635-1D30-E369-0CDCB5867EDD}"/>
              </a:ext>
            </a:extLst>
          </p:cNvPr>
          <p:cNvSpPr txBox="1"/>
          <p:nvPr/>
        </p:nvSpPr>
        <p:spPr>
          <a:xfrm>
            <a:off x="9337949" y="719259"/>
            <a:ext cx="267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Il </a:t>
            </a:r>
            <a:r>
              <a:rPr lang="en-US" dirty="0" err="1">
                <a:solidFill>
                  <a:srgbClr val="FFFF00"/>
                </a:solidFill>
              </a:rPr>
              <a:t>personale</a:t>
            </a:r>
            <a:r>
              <a:rPr lang="en-US" dirty="0">
                <a:solidFill>
                  <a:srgbClr val="FFFF00"/>
                </a:solidFill>
              </a:rPr>
              <a:t> in </a:t>
            </a:r>
            <a:r>
              <a:rPr lang="en-US" dirty="0" err="1">
                <a:solidFill>
                  <a:srgbClr val="FFFF00"/>
                </a:solidFill>
              </a:rPr>
              <a:t>formazione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352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7DA2B-F612-6C6C-6366-19E0EAA836A4}"/>
              </a:ext>
            </a:extLst>
          </p:cNvPr>
          <p:cNvSpPr txBox="1"/>
          <p:nvPr/>
        </p:nvSpPr>
        <p:spPr>
          <a:xfrm>
            <a:off x="306184" y="1138512"/>
            <a:ext cx="1127648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Il turnover di un </a:t>
            </a:r>
            <a:r>
              <a:rPr lang="en-US" dirty="0" err="1">
                <a:solidFill>
                  <a:schemeClr val="bg1"/>
                </a:solidFill>
              </a:rPr>
              <a:t>paio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tecnico</a:t>
            </a:r>
            <a:r>
              <a:rPr lang="en-US" dirty="0">
                <a:solidFill>
                  <a:schemeClr val="bg1"/>
                </a:solidFill>
              </a:rPr>
              <a:t> (IV </a:t>
            </a:r>
            <a:r>
              <a:rPr lang="en-US" dirty="0" err="1">
                <a:solidFill>
                  <a:schemeClr val="bg1"/>
                </a:solidFill>
              </a:rPr>
              <a:t>livello</a:t>
            </a:r>
            <a:r>
              <a:rPr lang="en-US" dirty="0">
                <a:solidFill>
                  <a:schemeClr val="bg1"/>
                </a:solidFill>
              </a:rPr>
              <a:t>)  </a:t>
            </a:r>
            <a:r>
              <a:rPr lang="en-US" dirty="0" err="1">
                <a:solidFill>
                  <a:schemeClr val="bg1"/>
                </a:solidFill>
              </a:rPr>
              <a:t>potrebbe</a:t>
            </a:r>
            <a:r>
              <a:rPr lang="en-US" dirty="0">
                <a:solidFill>
                  <a:schemeClr val="bg1"/>
                </a:solidFill>
              </a:rPr>
              <a:t> essere </a:t>
            </a:r>
            <a:r>
              <a:rPr lang="en-US" dirty="0" err="1">
                <a:solidFill>
                  <a:schemeClr val="bg1"/>
                </a:solidFill>
              </a:rPr>
              <a:t>l’occasione</a:t>
            </a:r>
            <a:r>
              <a:rPr lang="en-US" dirty="0">
                <a:solidFill>
                  <a:schemeClr val="bg1"/>
                </a:solidFill>
              </a:rPr>
              <a:t> per </a:t>
            </a:r>
            <a:r>
              <a:rPr lang="en-US" dirty="0" err="1">
                <a:solidFill>
                  <a:schemeClr val="bg1"/>
                </a:solidFill>
              </a:rPr>
              <a:t>trasformare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posizioni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 in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da </a:t>
            </a:r>
            <a:r>
              <a:rPr lang="en-US" dirty="0" err="1">
                <a:solidFill>
                  <a:schemeClr val="bg1"/>
                </a:solidFill>
              </a:rPr>
              <a:t>Tecnologo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Concorso</a:t>
            </a:r>
            <a:r>
              <a:rPr lang="en-US" dirty="0">
                <a:solidFill>
                  <a:srgbClr val="FFFF00"/>
                </a:solidFill>
              </a:rPr>
              <a:t> per posto da </a:t>
            </a:r>
            <a:r>
              <a:rPr lang="en-US" dirty="0" err="1">
                <a:solidFill>
                  <a:srgbClr val="FFFF00"/>
                </a:solidFill>
              </a:rPr>
              <a:t>tecnologo</a:t>
            </a:r>
            <a:r>
              <a:rPr lang="en-US" dirty="0">
                <a:solidFill>
                  <a:srgbClr val="FFFF00"/>
                </a:solidFill>
              </a:rPr>
              <a:t> TD in </a:t>
            </a:r>
            <a:r>
              <a:rPr lang="en-US" dirty="0" err="1">
                <a:solidFill>
                  <a:srgbClr val="FFFF00"/>
                </a:solidFill>
              </a:rPr>
              <a:t>corso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-  </a:t>
            </a: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creazione</a:t>
            </a:r>
            <a:r>
              <a:rPr lang="en-US" dirty="0">
                <a:solidFill>
                  <a:schemeClr val="bg1"/>
                </a:solidFill>
              </a:rPr>
              <a:t> di un “</a:t>
            </a:r>
            <a:r>
              <a:rPr lang="en-US" dirty="0" err="1">
                <a:solidFill>
                  <a:schemeClr val="bg1"/>
                </a:solidFill>
              </a:rPr>
              <a:t>vivaio</a:t>
            </a:r>
            <a:r>
              <a:rPr lang="en-US" dirty="0">
                <a:solidFill>
                  <a:schemeClr val="bg1"/>
                </a:solidFill>
              </a:rPr>
              <a:t>” di </a:t>
            </a:r>
            <a:r>
              <a:rPr lang="en-US" dirty="0" err="1">
                <a:solidFill>
                  <a:schemeClr val="bg1"/>
                </a:solidFill>
              </a:rPr>
              <a:t>neodiplomati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neolaureati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necessita</a:t>
            </a:r>
            <a:r>
              <a:rPr lang="en-US" dirty="0">
                <a:solidFill>
                  <a:schemeClr val="bg1"/>
                </a:solidFill>
              </a:rPr>
              <a:t> di: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maggiori</a:t>
            </a:r>
            <a:r>
              <a:rPr lang="en-US" dirty="0">
                <a:solidFill>
                  <a:schemeClr val="bg1"/>
                </a:solidFill>
              </a:rPr>
              <a:t> fondi di overhead (</a:t>
            </a:r>
            <a:r>
              <a:rPr lang="en-US" dirty="0" err="1">
                <a:solidFill>
                  <a:schemeClr val="bg1"/>
                </a:solidFill>
              </a:rPr>
              <a:t>rendicontiamo</a:t>
            </a:r>
            <a:r>
              <a:rPr lang="en-US" dirty="0">
                <a:solidFill>
                  <a:schemeClr val="bg1"/>
                </a:solidFill>
              </a:rPr>
              <a:t> molto ma con </a:t>
            </a:r>
            <a:r>
              <a:rPr lang="en-US" dirty="0" err="1">
                <a:solidFill>
                  <a:schemeClr val="bg1"/>
                </a:solidFill>
              </a:rPr>
              <a:t>scarsi</a:t>
            </a:r>
            <a:r>
              <a:rPr lang="en-US" dirty="0">
                <a:solidFill>
                  <a:schemeClr val="bg1"/>
                </a:solidFill>
              </a:rPr>
              <a:t> income: </a:t>
            </a:r>
            <a:r>
              <a:rPr lang="en-US" dirty="0" err="1">
                <a:solidFill>
                  <a:schemeClr val="bg1"/>
                </a:solidFill>
              </a:rPr>
              <a:t>selezionare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progetti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maggiore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attenzione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terza </a:t>
            </a:r>
            <a:r>
              <a:rPr lang="en-US" dirty="0" err="1">
                <a:solidFill>
                  <a:schemeClr val="bg1"/>
                </a:solidFill>
              </a:rPr>
              <a:t>missione</a:t>
            </a:r>
            <a:r>
              <a:rPr lang="en-US" dirty="0">
                <a:solidFill>
                  <a:schemeClr val="bg1"/>
                </a:solidFill>
              </a:rPr>
              <a:t>/PCTO verso gli </a:t>
            </a:r>
            <a:r>
              <a:rPr lang="en-US" dirty="0" err="1">
                <a:solidFill>
                  <a:schemeClr val="bg1"/>
                </a:solidFill>
              </a:rPr>
              <a:t>Istituti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Tecnici</a:t>
            </a:r>
            <a:r>
              <a:rPr lang="en-US" dirty="0">
                <a:solidFill>
                  <a:schemeClr val="bg1"/>
                </a:solidFill>
              </a:rPr>
              <a:t>. Ad </a:t>
            </a:r>
            <a:r>
              <a:rPr lang="en-US" dirty="0" err="1">
                <a:solidFill>
                  <a:schemeClr val="bg1"/>
                </a:solidFill>
              </a:rPr>
              <a:t>oggi</a:t>
            </a:r>
            <a:r>
              <a:rPr lang="en-US" dirty="0">
                <a:solidFill>
                  <a:schemeClr val="bg1"/>
                </a:solidFill>
              </a:rPr>
              <a:t> siamo troppo “</a:t>
            </a:r>
            <a:r>
              <a:rPr lang="en-US" dirty="0" err="1">
                <a:solidFill>
                  <a:schemeClr val="bg1"/>
                </a:solidFill>
              </a:rPr>
              <a:t>liceo</a:t>
            </a:r>
            <a:r>
              <a:rPr lang="en-US" dirty="0">
                <a:solidFill>
                  <a:schemeClr val="bg1"/>
                </a:solidFill>
              </a:rPr>
              <a:t>-oriented”.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potenziamento</a:t>
            </a:r>
            <a:r>
              <a:rPr lang="en-US" dirty="0">
                <a:solidFill>
                  <a:schemeClr val="bg1"/>
                </a:solidFill>
              </a:rPr>
              <a:t> degli stage in Sezione da parte degli student degli </a:t>
            </a:r>
            <a:r>
              <a:rPr lang="en-US" dirty="0" err="1">
                <a:solidFill>
                  <a:schemeClr val="bg1"/>
                </a:solidFill>
              </a:rPr>
              <a:t>Istituti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Tecnici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Risultati</a:t>
            </a:r>
            <a:r>
              <a:rPr lang="en-US" dirty="0">
                <a:solidFill>
                  <a:schemeClr val="bg1"/>
                </a:solidFill>
              </a:rPr>
              <a:t> molto </a:t>
            </a:r>
            <a:r>
              <a:rPr lang="en-US" dirty="0" err="1">
                <a:solidFill>
                  <a:schemeClr val="bg1"/>
                </a:solidFill>
              </a:rPr>
              <a:t>buoni</a:t>
            </a:r>
            <a:r>
              <a:rPr lang="en-US" dirty="0">
                <a:solidFill>
                  <a:schemeClr val="bg1"/>
                </a:solidFill>
              </a:rPr>
              <a:t>, ma bisogna </a:t>
            </a:r>
          </a:p>
          <a:p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aumentare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dirty="0" err="1">
                <a:solidFill>
                  <a:schemeClr val="bg1"/>
                </a:solidFill>
              </a:rPr>
              <a:t>presenze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C63CD-A2DB-09CB-B78D-D41A3430B3D7}"/>
              </a:ext>
            </a:extLst>
          </p:cNvPr>
          <p:cNvSpPr txBox="1"/>
          <p:nvPr/>
        </p:nvSpPr>
        <p:spPr>
          <a:xfrm>
            <a:off x="5349427" y="251635"/>
            <a:ext cx="120071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Try  harder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C7AA5-9639-D86F-2CEE-3EF41BC2075D}"/>
              </a:ext>
            </a:extLst>
          </p:cNvPr>
          <p:cNvSpPr txBox="1"/>
          <p:nvPr/>
        </p:nvSpPr>
        <p:spPr>
          <a:xfrm>
            <a:off x="609331" y="5595257"/>
            <a:ext cx="11441722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Qualche </a:t>
            </a:r>
            <a:r>
              <a:rPr lang="en-US" dirty="0" err="1">
                <a:solidFill>
                  <a:schemeClr val="bg1"/>
                </a:solidFill>
              </a:rPr>
              <a:t>problema</a:t>
            </a:r>
            <a:r>
              <a:rPr lang="en-US" dirty="0">
                <a:solidFill>
                  <a:schemeClr val="bg1"/>
                </a:solidFill>
              </a:rPr>
              <a:t> con </a:t>
            </a:r>
            <a:r>
              <a:rPr lang="en-US" dirty="0" err="1">
                <a:solidFill>
                  <a:schemeClr val="bg1"/>
                </a:solidFill>
              </a:rPr>
              <a:t>l’accorpamento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concorsi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Viene</a:t>
            </a:r>
            <a:r>
              <a:rPr lang="en-US" dirty="0">
                <a:solidFill>
                  <a:schemeClr val="bg1"/>
                </a:solidFill>
              </a:rPr>
              <a:t> meno la </a:t>
            </a:r>
            <a:r>
              <a:rPr lang="en-US" dirty="0" err="1">
                <a:solidFill>
                  <a:schemeClr val="bg1"/>
                </a:solidFill>
              </a:rPr>
              <a:t>domanda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preferita</a:t>
            </a:r>
            <a:r>
              <a:rPr lang="en-US" dirty="0">
                <a:solidFill>
                  <a:schemeClr val="bg1"/>
                </a:solidFill>
              </a:rPr>
              <a:t> (e fuori bando) </a:t>
            </a:r>
            <a:r>
              <a:rPr lang="en-US" dirty="0" err="1">
                <a:solidFill>
                  <a:schemeClr val="bg1"/>
                </a:solidFill>
              </a:rPr>
              <a:t>dalle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commissioni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bolognesi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</a:rPr>
              <a:t>“ma lei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strumento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suona</a:t>
            </a:r>
            <a:r>
              <a:rPr lang="en-US" dirty="0">
                <a:solidFill>
                  <a:schemeClr val="bg1"/>
                </a:solidFill>
              </a:rPr>
              <a:t> ? “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perchè anche la band ha bisogna di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nuove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leve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Ottimi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acquisti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negli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ultimi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anni (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vedre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prima di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pranzo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6886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ok&#10;&#10;Description automatically generated">
            <a:extLst>
              <a:ext uri="{FF2B5EF4-FFF2-40B4-BE49-F238E27FC236}">
                <a16:creationId xmlns:a16="http://schemas.microsoft.com/office/drawing/2014/main" id="{FF11B362-3394-13BC-F650-1B38CAF84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6663"/>
          <a:stretch/>
        </p:blipFill>
        <p:spPr>
          <a:xfrm>
            <a:off x="2778331" y="185057"/>
            <a:ext cx="6635338" cy="648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40EA8-6474-D9AE-E58F-4EA864C3B594}"/>
              </a:ext>
            </a:extLst>
          </p:cNvPr>
          <p:cNvSpPr txBox="1"/>
          <p:nvPr/>
        </p:nvSpPr>
        <p:spPr>
          <a:xfrm>
            <a:off x="4789714" y="5564947"/>
            <a:ext cx="2917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chemeClr val="bg1"/>
                </a:solidFill>
              </a:rPr>
              <a:t>Auguri</a:t>
            </a:r>
            <a:r>
              <a:rPr lang="en-US" sz="6600" dirty="0">
                <a:solidFill>
                  <a:schemeClr val="bg1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554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AE306-0D8F-396A-86EA-8E3B4B578FE2}"/>
              </a:ext>
            </a:extLst>
          </p:cNvPr>
          <p:cNvSpPr txBox="1"/>
          <p:nvPr/>
        </p:nvSpPr>
        <p:spPr>
          <a:xfrm>
            <a:off x="164348" y="363317"/>
            <a:ext cx="11506740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Concluso</a:t>
            </a:r>
            <a:r>
              <a:rPr lang="en-US" sz="2000" dirty="0">
                <a:solidFill>
                  <a:schemeClr val="bg1"/>
                </a:solidFill>
              </a:rPr>
              <a:t>  anche </a:t>
            </a:r>
            <a:r>
              <a:rPr lang="en-US" sz="2000" dirty="0" err="1">
                <a:solidFill>
                  <a:schemeClr val="bg1"/>
                </a:solidFill>
              </a:rPr>
              <a:t>quest’anno</a:t>
            </a:r>
            <a:r>
              <a:rPr lang="en-US" sz="2000" dirty="0">
                <a:solidFill>
                  <a:schemeClr val="bg1"/>
                </a:solidFill>
              </a:rPr>
              <a:t> il </a:t>
            </a:r>
            <a:r>
              <a:rPr lang="en-US" sz="2000" i="1" dirty="0">
                <a:solidFill>
                  <a:schemeClr val="bg1"/>
                </a:solidFill>
              </a:rPr>
              <a:t>tour de force </a:t>
            </a:r>
            <a:r>
              <a:rPr lang="en-US" sz="2000" dirty="0">
                <a:solidFill>
                  <a:schemeClr val="bg1"/>
                </a:solidFill>
              </a:rPr>
              <a:t>degli </a:t>
            </a:r>
            <a:r>
              <a:rPr lang="en-US" sz="2000" dirty="0" err="1">
                <a:solidFill>
                  <a:schemeClr val="bg1"/>
                </a:solidFill>
              </a:rPr>
              <a:t>ordini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ottimo</a:t>
            </a:r>
            <a:r>
              <a:rPr lang="en-US" sz="2000" dirty="0">
                <a:solidFill>
                  <a:schemeClr val="bg1"/>
                </a:solidFill>
              </a:rPr>
              <a:t> timing, un </a:t>
            </a:r>
            <a:r>
              <a:rPr lang="en-US" sz="2000" dirty="0" err="1">
                <a:solidFill>
                  <a:schemeClr val="bg1"/>
                </a:solidFill>
              </a:rPr>
              <a:t>ringraziamento</a:t>
            </a:r>
            <a:r>
              <a:rPr lang="en-US" sz="2000" dirty="0">
                <a:solidFill>
                  <a:schemeClr val="bg1"/>
                </a:solidFill>
              </a:rPr>
              <a:t> a tutti: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amministrazione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responsabili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dei</a:t>
            </a:r>
            <a:r>
              <a:rPr lang="en-US" sz="2000" dirty="0">
                <a:solidFill>
                  <a:schemeClr val="bg1"/>
                </a:solidFill>
              </a:rPr>
              <a:t> fondi, </a:t>
            </a:r>
            <a:r>
              <a:rPr lang="en-US" sz="2000" dirty="0" err="1">
                <a:solidFill>
                  <a:schemeClr val="bg1"/>
                </a:solidFill>
              </a:rPr>
              <a:t>richiedenti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- Un </a:t>
            </a:r>
            <a:r>
              <a:rPr lang="en-US" sz="2000" dirty="0" err="1">
                <a:solidFill>
                  <a:schemeClr val="bg1"/>
                </a:solidFill>
              </a:rPr>
              <a:t>ringraziamento</a:t>
            </a:r>
            <a:r>
              <a:rPr lang="en-US" sz="2000" dirty="0">
                <a:solidFill>
                  <a:schemeClr val="bg1"/>
                </a:solidFill>
              </a:rPr>
              <a:t> ++ ai RUP, per tutto il </a:t>
            </a:r>
            <a:r>
              <a:rPr lang="en-US" sz="2000" dirty="0" err="1">
                <a:solidFill>
                  <a:schemeClr val="bg1"/>
                </a:solidFill>
              </a:rPr>
              <a:t>lavoro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svolto</a:t>
            </a:r>
            <a:r>
              <a:rPr lang="en-US" sz="2000" dirty="0">
                <a:solidFill>
                  <a:schemeClr val="bg1"/>
                </a:solidFill>
              </a:rPr>
              <a:t>. Il PNRR è stato per alcuni il </a:t>
            </a:r>
            <a:r>
              <a:rPr lang="en-US" sz="2000" dirty="0" err="1">
                <a:solidFill>
                  <a:schemeClr val="bg1"/>
                </a:solidFill>
              </a:rPr>
              <a:t>battesimo</a:t>
            </a:r>
            <a:r>
              <a:rPr lang="en-US" sz="2000" dirty="0">
                <a:solidFill>
                  <a:schemeClr val="bg1"/>
                </a:solidFill>
              </a:rPr>
              <a:t> di fuoco, ma 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risultati</a:t>
            </a:r>
            <a:r>
              <a:rPr lang="en-US" sz="2000" dirty="0">
                <a:solidFill>
                  <a:schemeClr val="bg1"/>
                </a:solidFill>
              </a:rPr>
              <a:t> sono </a:t>
            </a:r>
            <a:r>
              <a:rPr lang="en-US" sz="2000" dirty="0" err="1">
                <a:solidFill>
                  <a:schemeClr val="bg1"/>
                </a:solidFill>
              </a:rPr>
              <a:t>stati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eccellenti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Enorme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lavoro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dell’amministrazione</a:t>
            </a:r>
            <a:r>
              <a:rPr lang="en-US" sz="2000" dirty="0">
                <a:solidFill>
                  <a:schemeClr val="bg1"/>
                </a:solidFill>
              </a:rPr>
              <a:t>: circa 500 </a:t>
            </a:r>
            <a:r>
              <a:rPr lang="en-US" sz="2000" dirty="0" err="1">
                <a:solidFill>
                  <a:schemeClr val="bg1"/>
                </a:solidFill>
              </a:rPr>
              <a:t>ordini</a:t>
            </a:r>
            <a:r>
              <a:rPr lang="en-US" sz="2000" dirty="0">
                <a:solidFill>
                  <a:schemeClr val="bg1"/>
                </a:solidFill>
              </a:rPr>
              <a:t>, 2100 </a:t>
            </a:r>
            <a:r>
              <a:rPr lang="en-US" sz="2000" dirty="0" err="1">
                <a:solidFill>
                  <a:schemeClr val="bg1"/>
                </a:solidFill>
              </a:rPr>
              <a:t>missioni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Rendicontazione</a:t>
            </a:r>
            <a:r>
              <a:rPr lang="en-US" sz="2000" dirty="0">
                <a:solidFill>
                  <a:schemeClr val="bg1"/>
                </a:solidFill>
              </a:rPr>
              <a:t> di: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 8 PRIN;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Martina/Sara Financial Officer di: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ICSC (Centro Nazionale)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ECOSISTER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SOCIETY_RIPENSA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STAIRWAY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+ MOFFIITS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Agire</a:t>
            </a:r>
            <a:r>
              <a:rPr lang="en-US" sz="2000" dirty="0">
                <a:solidFill>
                  <a:schemeClr val="bg1"/>
                </a:solidFill>
              </a:rPr>
              <a:t> in modo </a:t>
            </a:r>
            <a:r>
              <a:rPr lang="en-US" sz="2000" dirty="0" err="1">
                <a:solidFill>
                  <a:schemeClr val="bg1"/>
                </a:solidFill>
              </a:rPr>
              <a:t>ordinato</a:t>
            </a:r>
            <a:r>
              <a:rPr lang="en-US" sz="2000" dirty="0">
                <a:solidFill>
                  <a:schemeClr val="bg1"/>
                </a:solidFill>
              </a:rPr>
              <a:t> con </a:t>
            </a:r>
            <a:r>
              <a:rPr lang="en-US" sz="2000" dirty="0" err="1">
                <a:solidFill>
                  <a:schemeClr val="bg1"/>
                </a:solidFill>
              </a:rPr>
              <a:t>impegni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genere</a:t>
            </a:r>
            <a:r>
              <a:rPr lang="en-US" sz="2000" dirty="0">
                <a:solidFill>
                  <a:schemeClr val="bg1"/>
                </a:solidFill>
              </a:rPr>
              <a:t> non è </a:t>
            </a:r>
            <a:r>
              <a:rPr lang="en-US" sz="2000" dirty="0" err="1">
                <a:solidFill>
                  <a:schemeClr val="bg1"/>
                </a:solidFill>
              </a:rPr>
              <a:t>facoltativo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quanto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ri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r>
              <a:rPr lang="en-US" sz="2000" dirty="0" err="1">
                <a:solidFill>
                  <a:schemeClr val="bg1"/>
                </a:solidFill>
              </a:rPr>
              <a:t>stabilito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durante</a:t>
            </a:r>
            <a:r>
              <a:rPr lang="en-US" sz="2000" dirty="0">
                <a:solidFill>
                  <a:schemeClr val="bg1"/>
                </a:solidFill>
              </a:rPr>
              <a:t> il CDS di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settembre 2023 </a:t>
            </a:r>
            <a:r>
              <a:rPr lang="en-US" sz="2000" dirty="0" err="1">
                <a:solidFill>
                  <a:schemeClr val="bg1"/>
                </a:solidFill>
              </a:rPr>
              <a:t>resta</a:t>
            </a:r>
            <a:r>
              <a:rPr lang="en-US" sz="2000" dirty="0">
                <a:solidFill>
                  <a:schemeClr val="bg1"/>
                </a:solidFill>
              </a:rPr>
              <a:t> sempre </a:t>
            </a:r>
            <a:r>
              <a:rPr lang="en-US" sz="2000" dirty="0" err="1">
                <a:solidFill>
                  <a:schemeClr val="bg1"/>
                </a:solidFill>
              </a:rPr>
              <a:t>valido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Apprezzabile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sforzo</a:t>
            </a:r>
            <a:r>
              <a:rPr lang="en-US" sz="2000" dirty="0">
                <a:solidFill>
                  <a:schemeClr val="bg1"/>
                </a:solidFill>
              </a:rPr>
              <a:t> di alcuni </a:t>
            </a:r>
            <a:r>
              <a:rPr lang="en-US" sz="2000" dirty="0" err="1">
                <a:solidFill>
                  <a:schemeClr val="bg1"/>
                </a:solidFill>
              </a:rPr>
              <a:t>nel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recepire</a:t>
            </a:r>
            <a:r>
              <a:rPr lang="en-US" sz="2000" dirty="0">
                <a:solidFill>
                  <a:schemeClr val="bg1"/>
                </a:solidFill>
              </a:rPr>
              <a:t> le </a:t>
            </a:r>
            <a:r>
              <a:rPr lang="en-US" sz="2000" dirty="0" err="1">
                <a:solidFill>
                  <a:schemeClr val="bg1"/>
                </a:solidFill>
              </a:rPr>
              <a:t>regole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sottomissione</a:t>
            </a:r>
            <a:r>
              <a:rPr lang="en-US" sz="2000" dirty="0">
                <a:solidFill>
                  <a:schemeClr val="bg1"/>
                </a:solidFill>
              </a:rPr>
              <a:t> in modo </a:t>
            </a:r>
            <a:r>
              <a:rPr lang="en-US" sz="2000" dirty="0" err="1">
                <a:solidFill>
                  <a:schemeClr val="bg1"/>
                </a:solidFill>
              </a:rPr>
              <a:t>appropriato</a:t>
            </a:r>
            <a:r>
              <a:rPr lang="en-US" sz="2000" dirty="0">
                <a:solidFill>
                  <a:schemeClr val="bg1"/>
                </a:solidFill>
              </a:rPr>
              <a:t> di un ERC e di un FIS2)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 sezione non </a:t>
            </a:r>
            <a:r>
              <a:rPr lang="en-US" sz="2000" dirty="0" err="1">
                <a:solidFill>
                  <a:schemeClr val="bg1"/>
                </a:solidFill>
              </a:rPr>
              <a:t>offre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nessun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supporto</a:t>
            </a:r>
            <a:r>
              <a:rPr lang="en-US" sz="2000" dirty="0">
                <a:solidFill>
                  <a:schemeClr val="bg1"/>
                </a:solidFill>
              </a:rPr>
              <a:t> per procedure alternative a </a:t>
            </a:r>
            <a:r>
              <a:rPr lang="en-US" sz="2000" dirty="0" err="1">
                <a:solidFill>
                  <a:schemeClr val="bg1"/>
                </a:solidFill>
              </a:rPr>
              <a:t>quanto</a:t>
            </a:r>
            <a:r>
              <a:rPr lang="en-US" sz="2000" dirty="0">
                <a:solidFill>
                  <a:schemeClr val="bg1"/>
                </a:solidFill>
              </a:rPr>
              <a:t> sopra </a:t>
            </a:r>
            <a:r>
              <a:rPr lang="en-US" sz="2000" dirty="0" err="1">
                <a:solidFill>
                  <a:schemeClr val="bg1"/>
                </a:solidFill>
              </a:rPr>
              <a:t>stabilito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8196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D982AC-568C-0C33-A2D9-23E421D0926C}"/>
              </a:ext>
            </a:extLst>
          </p:cNvPr>
          <p:cNvSpPr txBox="1"/>
          <p:nvPr/>
        </p:nvSpPr>
        <p:spPr>
          <a:xfrm>
            <a:off x="398902" y="1454341"/>
            <a:ext cx="113941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- </a:t>
            </a:r>
            <a:r>
              <a:rPr lang="en-US" sz="1800" dirty="0" err="1">
                <a:solidFill>
                  <a:schemeClr val="bg1"/>
                </a:solidFill>
              </a:rPr>
              <a:t>Contratti</a:t>
            </a:r>
            <a:r>
              <a:rPr lang="en-US" sz="1800" dirty="0">
                <a:solidFill>
                  <a:schemeClr val="bg1"/>
                </a:solidFill>
              </a:rPr>
              <a:t> per il </a:t>
            </a:r>
            <a:r>
              <a:rPr lang="en-US" sz="1800" dirty="0" err="1">
                <a:solidFill>
                  <a:schemeClr val="bg1"/>
                </a:solidFill>
              </a:rPr>
              <a:t>lavoro</a:t>
            </a:r>
            <a:r>
              <a:rPr lang="en-US" sz="1800" dirty="0">
                <a:solidFill>
                  <a:schemeClr val="bg1"/>
                </a:solidFill>
              </a:rPr>
              <a:t> agile </a:t>
            </a:r>
            <a:r>
              <a:rPr lang="en-US" sz="1800" dirty="0" err="1">
                <a:solidFill>
                  <a:schemeClr val="bg1"/>
                </a:solidFill>
              </a:rPr>
              <a:t>finalizzati</a:t>
            </a:r>
            <a:r>
              <a:rPr lang="en-US" sz="1800" dirty="0">
                <a:solidFill>
                  <a:schemeClr val="bg1"/>
                </a:solidFill>
              </a:rPr>
              <a:t> entro la </a:t>
            </a:r>
            <a:r>
              <a:rPr lang="en-US" sz="1800" dirty="0" err="1">
                <a:solidFill>
                  <a:schemeClr val="bg1"/>
                </a:solidFill>
              </a:rPr>
              <a:t>scadenza</a:t>
            </a:r>
            <a:r>
              <a:rPr lang="en-US" sz="1800" dirty="0">
                <a:solidFill>
                  <a:schemeClr val="bg1"/>
                </a:solidFill>
              </a:rPr>
              <a:t> del 15 </a:t>
            </a:r>
            <a:r>
              <a:rPr lang="en-US" sz="1800" dirty="0" err="1">
                <a:solidFill>
                  <a:schemeClr val="bg1"/>
                </a:solidFill>
              </a:rPr>
              <a:t>dicembre</a:t>
            </a:r>
            <a:r>
              <a:rPr lang="en-US" sz="1800" dirty="0">
                <a:solidFill>
                  <a:schemeClr val="bg1"/>
                </a:solidFill>
              </a:rPr>
              <a:t>. Un </a:t>
            </a:r>
            <a:r>
              <a:rPr lang="en-US" sz="1800" dirty="0" err="1">
                <a:solidFill>
                  <a:schemeClr val="bg1"/>
                </a:solidFill>
              </a:rPr>
              <a:t>ringraziamento</a:t>
            </a:r>
            <a:r>
              <a:rPr lang="en-US" sz="1800" dirty="0">
                <a:solidFill>
                  <a:schemeClr val="bg1"/>
                </a:solidFill>
              </a:rPr>
              <a:t> a tutti,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in </a:t>
            </a:r>
            <a:r>
              <a:rPr lang="en-US" sz="1800" dirty="0" err="1">
                <a:solidFill>
                  <a:schemeClr val="bg1"/>
                </a:solidFill>
              </a:rPr>
              <a:t>particolare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a Elena;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- </a:t>
            </a:r>
            <a:r>
              <a:rPr lang="en-US" sz="1800" dirty="0" err="1">
                <a:solidFill>
                  <a:schemeClr val="bg1"/>
                </a:solidFill>
              </a:rPr>
              <a:t>Ringraziamento</a:t>
            </a:r>
            <a:r>
              <a:rPr lang="en-US" sz="1800" dirty="0">
                <a:solidFill>
                  <a:schemeClr val="bg1"/>
                </a:solidFill>
              </a:rPr>
              <a:t> ai </a:t>
            </a:r>
            <a:r>
              <a:rPr lang="en-US" sz="1800" dirty="0" err="1">
                <a:solidFill>
                  <a:schemeClr val="bg1"/>
                </a:solidFill>
              </a:rPr>
              <a:t>servizi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disponibili</a:t>
            </a:r>
            <a:r>
              <a:rPr lang="en-US" sz="1800" dirty="0">
                <a:solidFill>
                  <a:schemeClr val="bg1"/>
                </a:solidFill>
              </a:rPr>
              <a:t> per gli </a:t>
            </a:r>
            <a:r>
              <a:rPr lang="en-US" sz="1800" dirty="0" err="1">
                <a:solidFill>
                  <a:schemeClr val="bg1"/>
                </a:solidFill>
              </a:rPr>
              <a:t>esperimenti</a:t>
            </a:r>
            <a:r>
              <a:rPr lang="en-US" sz="1800" dirty="0">
                <a:solidFill>
                  <a:schemeClr val="bg1"/>
                </a:solidFill>
              </a:rPr>
              <a:t>/</a:t>
            </a:r>
            <a:r>
              <a:rPr lang="en-US" sz="1800" dirty="0" err="1">
                <a:solidFill>
                  <a:schemeClr val="bg1"/>
                </a:solidFill>
              </a:rPr>
              <a:t>iniziative</a:t>
            </a:r>
            <a:r>
              <a:rPr lang="en-US" sz="1800" dirty="0">
                <a:solidFill>
                  <a:schemeClr val="bg1"/>
                </a:solidFill>
              </a:rPr>
              <a:t> 300 MU 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- CALL VQR: </a:t>
            </a:r>
            <a:r>
              <a:rPr lang="en-US" sz="1800" dirty="0" err="1">
                <a:solidFill>
                  <a:schemeClr val="bg1"/>
                </a:solidFill>
              </a:rPr>
              <a:t>Domanda</a:t>
            </a:r>
            <a:r>
              <a:rPr lang="en-US" sz="1800" dirty="0">
                <a:solidFill>
                  <a:schemeClr val="bg1"/>
                </a:solidFill>
              </a:rPr>
              <a:t> per far parte </a:t>
            </a:r>
            <a:r>
              <a:rPr lang="en-US" sz="1800" dirty="0" err="1">
                <a:solidFill>
                  <a:schemeClr val="bg1"/>
                </a:solidFill>
              </a:rPr>
              <a:t>dei</a:t>
            </a:r>
            <a:r>
              <a:rPr lang="en-US" sz="1800" dirty="0">
                <a:solidFill>
                  <a:schemeClr val="bg1"/>
                </a:solidFill>
              </a:rPr>
              <a:t> GeV: </a:t>
            </a:r>
            <a:r>
              <a:rPr lang="en-US" sz="1800" dirty="0" err="1">
                <a:solidFill>
                  <a:schemeClr val="bg1"/>
                </a:solidFill>
              </a:rPr>
              <a:t>scadenza</a:t>
            </a:r>
            <a:r>
              <a:rPr lang="en-US" sz="1800" dirty="0">
                <a:solidFill>
                  <a:schemeClr val="bg1"/>
                </a:solidFill>
              </a:rPr>
              <a:t> il 15 </a:t>
            </a:r>
            <a:r>
              <a:rPr lang="en-US" sz="1800" dirty="0" err="1">
                <a:solidFill>
                  <a:schemeClr val="bg1"/>
                </a:solidFill>
              </a:rPr>
              <a:t>gennaio</a:t>
            </a:r>
            <a:r>
              <a:rPr lang="en-US" sz="1800" dirty="0">
                <a:solidFill>
                  <a:schemeClr val="bg1"/>
                </a:solidFill>
              </a:rPr>
              <a:t> . </a:t>
            </a:r>
            <a:r>
              <a:rPr lang="en-US" sz="1800" dirty="0" err="1">
                <a:solidFill>
                  <a:schemeClr val="bg1"/>
                </a:solidFill>
              </a:rPr>
              <a:t>Siete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pregati</a:t>
            </a:r>
            <a:r>
              <a:rPr lang="en-US" sz="1800" dirty="0">
                <a:solidFill>
                  <a:schemeClr val="bg1"/>
                </a:solidFill>
              </a:rPr>
              <a:t> di fare </a:t>
            </a:r>
            <a:r>
              <a:rPr lang="en-US" sz="1800" dirty="0" err="1">
                <a:solidFill>
                  <a:schemeClr val="bg1"/>
                </a:solidFill>
              </a:rPr>
              <a:t>domanda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5924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AE306-0D8F-396A-86EA-8E3B4B578FE2}"/>
              </a:ext>
            </a:extLst>
          </p:cNvPr>
          <p:cNvSpPr txBox="1"/>
          <p:nvPr/>
        </p:nvSpPr>
        <p:spPr>
          <a:xfrm>
            <a:off x="447261" y="46713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E864E-5082-45D9-A7B4-08C6F9A3CFCE}"/>
              </a:ext>
            </a:extLst>
          </p:cNvPr>
          <p:cNvSpPr txBox="1"/>
          <p:nvPr/>
        </p:nvSpPr>
        <p:spPr>
          <a:xfrm>
            <a:off x="5337314" y="3349487"/>
            <a:ext cx="17118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 </a:t>
            </a:r>
            <a:r>
              <a:rPr lang="en-US" dirty="0" err="1">
                <a:solidFill>
                  <a:schemeClr val="bg1"/>
                </a:solidFill>
              </a:rPr>
              <a:t>infrastrutture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852D7A-30D4-1F36-69C0-09F5862ADE45}"/>
              </a:ext>
            </a:extLst>
          </p:cNvPr>
          <p:cNvCxnSpPr/>
          <p:nvPr/>
        </p:nvCxnSpPr>
        <p:spPr>
          <a:xfrm>
            <a:off x="336331" y="3429000"/>
            <a:ext cx="109622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114D9EE-B201-9AAC-E096-88C5C81FC9D2}"/>
              </a:ext>
            </a:extLst>
          </p:cNvPr>
          <p:cNvSpPr txBox="1"/>
          <p:nvPr/>
        </p:nvSpPr>
        <p:spPr>
          <a:xfrm>
            <a:off x="2692153" y="3021615"/>
            <a:ext cx="6805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2020                                                                              2021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94376C-A294-0B94-BCE2-45D2393367B4}"/>
              </a:ext>
            </a:extLst>
          </p:cNvPr>
          <p:cNvGrpSpPr/>
          <p:nvPr/>
        </p:nvGrpSpPr>
        <p:grpSpPr>
          <a:xfrm>
            <a:off x="6215602" y="57329"/>
            <a:ext cx="5870232" cy="6745750"/>
            <a:chOff x="6215602" y="57329"/>
            <a:chExt cx="5870232" cy="6745750"/>
          </a:xfrm>
        </p:grpSpPr>
        <p:pic>
          <p:nvPicPr>
            <p:cNvPr id="3" name="Picture 2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1957865E-214D-4AB9-9444-715CA17D1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7" r="14527"/>
            <a:stretch/>
          </p:blipFill>
          <p:spPr>
            <a:xfrm>
              <a:off x="6215602" y="622026"/>
              <a:ext cx="2660956" cy="21097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F35891-CA73-A3EB-4C9C-96B83FE5A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338" b="6626"/>
            <a:stretch/>
          </p:blipFill>
          <p:spPr>
            <a:xfrm>
              <a:off x="6344044" y="3954579"/>
              <a:ext cx="2404072" cy="25334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A2B59D-3D04-FEE3-F016-2383D18E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8490" y="575737"/>
              <a:ext cx="2947344" cy="221050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4D6925-3C4C-6F27-7828-57A909CA5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96" r="1296"/>
            <a:stretch/>
          </p:blipFill>
          <p:spPr>
            <a:xfrm>
              <a:off x="9465943" y="3773111"/>
              <a:ext cx="2484000" cy="27415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2D90DC-F54D-944A-4981-6B135F14872A}"/>
                </a:ext>
              </a:extLst>
            </p:cNvPr>
            <p:cNvSpPr txBox="1"/>
            <p:nvPr/>
          </p:nvSpPr>
          <p:spPr>
            <a:xfrm>
              <a:off x="6833970" y="57329"/>
              <a:ext cx="4223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Silicon probe                                Pick &amp; Place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9DFCB8-3314-2ADB-48A9-6578D972FE8D}"/>
                </a:ext>
              </a:extLst>
            </p:cNvPr>
            <p:cNvSpPr txBox="1"/>
            <p:nvPr/>
          </p:nvSpPr>
          <p:spPr>
            <a:xfrm>
              <a:off x="6625398" y="6433747"/>
              <a:ext cx="502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Evaporatore</a:t>
              </a:r>
              <a:r>
                <a:rPr lang="en-US" dirty="0">
                  <a:solidFill>
                    <a:schemeClr val="bg1"/>
                  </a:solidFill>
                </a:rPr>
                <a:t>                                          </a:t>
              </a:r>
              <a:r>
                <a:rPr lang="en-US" dirty="0" err="1">
                  <a:solidFill>
                    <a:schemeClr val="bg1"/>
                  </a:solidFill>
                </a:rPr>
                <a:t>Fresa</a:t>
              </a:r>
              <a:r>
                <a:rPr lang="en-US" dirty="0">
                  <a:solidFill>
                    <a:schemeClr val="bg1"/>
                  </a:solidFill>
                </a:rPr>
                <a:t> a 3 </a:t>
              </a:r>
              <a:r>
                <a:rPr lang="en-US" dirty="0" err="1">
                  <a:solidFill>
                    <a:schemeClr val="bg1"/>
                  </a:solidFill>
                </a:rPr>
                <a:t>assi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7B9254-094A-66A9-833F-E9D2E3072771}"/>
              </a:ext>
            </a:extLst>
          </p:cNvPr>
          <p:cNvGrpSpPr/>
          <p:nvPr/>
        </p:nvGrpSpPr>
        <p:grpSpPr>
          <a:xfrm>
            <a:off x="136967" y="54922"/>
            <a:ext cx="5489250" cy="6735612"/>
            <a:chOff x="136967" y="54922"/>
            <a:chExt cx="5489250" cy="6735612"/>
          </a:xfrm>
        </p:grpSpPr>
        <p:pic>
          <p:nvPicPr>
            <p:cNvPr id="4" name="Picture 3" descr="A picture containing floor, indoor, cluttered&#10;&#10;Description automatically generated">
              <a:extLst>
                <a:ext uri="{FF2B5EF4-FFF2-40B4-BE49-F238E27FC236}">
                  <a16:creationId xmlns:a16="http://schemas.microsoft.com/office/drawing/2014/main" id="{28FBC584-95AA-40A6-AA5E-5525E2CDF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1" t="19426" r="6754" b="5448"/>
            <a:stretch/>
          </p:blipFill>
          <p:spPr>
            <a:xfrm>
              <a:off x="145922" y="4232856"/>
              <a:ext cx="2735888" cy="2178577"/>
            </a:xfrm>
            <a:prstGeom prst="rect">
              <a:avLst/>
            </a:prstGeom>
          </p:spPr>
        </p:pic>
        <p:pic>
          <p:nvPicPr>
            <p:cNvPr id="14" name="Picture 13" descr="A picture containing oven, appliance, kitchen appliance&#10;&#10;Description automatically generated">
              <a:extLst>
                <a:ext uri="{FF2B5EF4-FFF2-40B4-BE49-F238E27FC236}">
                  <a16:creationId xmlns:a16="http://schemas.microsoft.com/office/drawing/2014/main" id="{6B49E362-21F5-561F-5B33-1AE442FA8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4" t="41334" r="14224" b="6665"/>
            <a:stretch/>
          </p:blipFill>
          <p:spPr>
            <a:xfrm>
              <a:off x="136967" y="420287"/>
              <a:ext cx="2550160" cy="2334951"/>
            </a:xfrm>
            <a:prstGeom prst="rect">
              <a:avLst/>
            </a:prstGeom>
          </p:spPr>
        </p:pic>
        <p:pic>
          <p:nvPicPr>
            <p:cNvPr id="16" name="Picture 1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652BCF9-BCA4-49FB-B600-3E2522A30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8" t="-2" r="-810" b="13309"/>
            <a:stretch/>
          </p:blipFill>
          <p:spPr>
            <a:xfrm>
              <a:off x="3050918" y="4177568"/>
              <a:ext cx="2575299" cy="22891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17B56A-58CE-A661-88CE-007B88E79FDF}"/>
                </a:ext>
              </a:extLst>
            </p:cNvPr>
            <p:cNvSpPr txBox="1"/>
            <p:nvPr/>
          </p:nvSpPr>
          <p:spPr>
            <a:xfrm>
              <a:off x="581114" y="54922"/>
              <a:ext cx="444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Wire bonder                                 </a:t>
              </a:r>
              <a:r>
                <a:rPr lang="en-US" dirty="0" err="1">
                  <a:solidFill>
                    <a:schemeClr val="bg1"/>
                  </a:solidFill>
                </a:rPr>
                <a:t>Stampante</a:t>
              </a:r>
              <a:r>
                <a:rPr lang="en-US" dirty="0">
                  <a:solidFill>
                    <a:schemeClr val="bg1"/>
                  </a:solidFill>
                </a:rPr>
                <a:t> 3D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B00E60-9287-2606-192C-73044A2E6C16}"/>
                </a:ext>
              </a:extLst>
            </p:cNvPr>
            <p:cNvSpPr txBox="1"/>
            <p:nvPr/>
          </p:nvSpPr>
          <p:spPr>
            <a:xfrm>
              <a:off x="537826" y="6421202"/>
              <a:ext cx="5026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Cold finger + dewar                   </a:t>
              </a:r>
              <a:r>
                <a:rPr lang="en-US" dirty="0" err="1">
                  <a:solidFill>
                    <a:schemeClr val="bg1"/>
                  </a:solidFill>
                </a:rPr>
                <a:t>Camere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climatiche</a:t>
              </a:r>
              <a:r>
                <a:rPr lang="en-US" dirty="0">
                  <a:solidFill>
                    <a:schemeClr val="bg1"/>
                  </a:solidFill>
                </a:rPr>
                <a:t> Si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B5521A-4E5C-77AE-950E-48B8E86B0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595" b="23072"/>
            <a:stretch/>
          </p:blipFill>
          <p:spPr>
            <a:xfrm>
              <a:off x="2949059" y="469954"/>
              <a:ext cx="2356433" cy="23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2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852D7A-30D4-1F36-69C0-09F5862ADE45}"/>
              </a:ext>
            </a:extLst>
          </p:cNvPr>
          <p:cNvCxnSpPr>
            <a:cxnSpLocks/>
          </p:cNvCxnSpPr>
          <p:nvPr/>
        </p:nvCxnSpPr>
        <p:spPr>
          <a:xfrm>
            <a:off x="290748" y="3559681"/>
            <a:ext cx="116105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CC14B0-7277-46F6-47AE-ECD13199A4A4}"/>
              </a:ext>
            </a:extLst>
          </p:cNvPr>
          <p:cNvSpPr txBox="1"/>
          <p:nvPr/>
        </p:nvSpPr>
        <p:spPr>
          <a:xfrm>
            <a:off x="2374043" y="3136294"/>
            <a:ext cx="749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2022                                                                                         2023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104CA-2FBA-5FF6-D6F4-E03137785AD7}"/>
              </a:ext>
            </a:extLst>
          </p:cNvPr>
          <p:cNvGrpSpPr/>
          <p:nvPr/>
        </p:nvGrpSpPr>
        <p:grpSpPr>
          <a:xfrm>
            <a:off x="-92372" y="118391"/>
            <a:ext cx="5299100" cy="6685086"/>
            <a:chOff x="-92372" y="118391"/>
            <a:chExt cx="5299100" cy="66850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4FD424-2140-77A0-C0D3-9C709BB35EE6}"/>
                </a:ext>
              </a:extLst>
            </p:cNvPr>
            <p:cNvSpPr txBox="1"/>
            <p:nvPr/>
          </p:nvSpPr>
          <p:spPr>
            <a:xfrm>
              <a:off x="158795" y="118391"/>
              <a:ext cx="50479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Dischi</a:t>
              </a:r>
              <a:r>
                <a:rPr lang="en-US" dirty="0">
                  <a:solidFill>
                    <a:schemeClr val="bg1"/>
                  </a:solidFill>
                </a:rPr>
                <a:t> 500T per il Tier 3    </a:t>
              </a:r>
              <a:r>
                <a:rPr lang="en-US" dirty="0" err="1">
                  <a:solidFill>
                    <a:schemeClr val="bg1"/>
                  </a:solidFill>
                </a:rPr>
                <a:t>Movimentazione</a:t>
              </a:r>
              <a:r>
                <a:rPr lang="en-US" dirty="0">
                  <a:solidFill>
                    <a:schemeClr val="bg1"/>
                  </a:solidFill>
                </a:rPr>
                <a:t> Si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5442E-4B7E-472B-EDA8-BD742D11DAE3}"/>
                </a:ext>
              </a:extLst>
            </p:cNvPr>
            <p:cNvGrpSpPr/>
            <p:nvPr/>
          </p:nvGrpSpPr>
          <p:grpSpPr>
            <a:xfrm>
              <a:off x="151269" y="939597"/>
              <a:ext cx="4654474" cy="5416624"/>
              <a:chOff x="151269" y="939597"/>
              <a:chExt cx="4654474" cy="541662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14DC560-4331-C3D3-31E8-42472A4FC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269" y="3717884"/>
                <a:ext cx="4142377" cy="263833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BF4428D-7821-D008-0B48-A4E0B330B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708" r="2647" b="4800"/>
              <a:stretch/>
            </p:blipFill>
            <p:spPr>
              <a:xfrm>
                <a:off x="2885503" y="947143"/>
                <a:ext cx="1920240" cy="201168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422C75-12E0-A0BF-405F-FEE24094F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51269" y="939597"/>
                <a:ext cx="2531493" cy="1896867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A0A219-3D8D-047E-A6F6-64CED5760FAF}"/>
                </a:ext>
              </a:extLst>
            </p:cNvPr>
            <p:cNvSpPr txBox="1"/>
            <p:nvPr/>
          </p:nvSpPr>
          <p:spPr>
            <a:xfrm>
              <a:off x="-92372" y="6434145"/>
              <a:ext cx="3924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Camera a </a:t>
              </a:r>
              <a:r>
                <a:rPr lang="en-US" dirty="0" err="1">
                  <a:solidFill>
                    <a:schemeClr val="bg1"/>
                  </a:solidFill>
                </a:rPr>
                <a:t>nebbia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C1C3F-6A1F-D2AF-42F3-900D274A8154}"/>
              </a:ext>
            </a:extLst>
          </p:cNvPr>
          <p:cNvGrpSpPr/>
          <p:nvPr/>
        </p:nvGrpSpPr>
        <p:grpSpPr>
          <a:xfrm>
            <a:off x="7966088" y="62144"/>
            <a:ext cx="3754181" cy="6720580"/>
            <a:chOff x="7966088" y="62144"/>
            <a:chExt cx="3754181" cy="6720580"/>
          </a:xfrm>
        </p:grpSpPr>
        <p:pic>
          <p:nvPicPr>
            <p:cNvPr id="18" name="Picture 17" descr="A computer on a desk&#10;&#10;Description automatically generated">
              <a:extLst>
                <a:ext uri="{FF2B5EF4-FFF2-40B4-BE49-F238E27FC236}">
                  <a16:creationId xmlns:a16="http://schemas.microsoft.com/office/drawing/2014/main" id="{FB1F6030-6090-5D53-982E-137ACB02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088" y="390574"/>
              <a:ext cx="3754181" cy="28156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AB4313-C7C4-9C40-53DC-778DC6A47869}"/>
                </a:ext>
              </a:extLst>
            </p:cNvPr>
            <p:cNvSpPr txBox="1"/>
            <p:nvPr/>
          </p:nvSpPr>
          <p:spPr>
            <a:xfrm>
              <a:off x="8991044" y="62144"/>
              <a:ext cx="2076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3D laser microscope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B36F18-13D3-C84D-E8AD-A8B15A1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2785" y="3799532"/>
              <a:ext cx="3560788" cy="2475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E521A1-3BEA-CD2E-E239-D35BE379FC29}"/>
                </a:ext>
              </a:extLst>
            </p:cNvPr>
            <p:cNvSpPr txBox="1"/>
            <p:nvPr/>
          </p:nvSpPr>
          <p:spPr>
            <a:xfrm>
              <a:off x="8570628" y="6413392"/>
              <a:ext cx="24973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SEM</a:t>
              </a:r>
            </a:p>
          </p:txBody>
        </p:sp>
      </p:grpSp>
      <p:pic>
        <p:nvPicPr>
          <p:cNvPr id="2" name="Picture 1" descr="A computer on a desk&#10;&#10;Description automatically generated">
            <a:extLst>
              <a:ext uri="{FF2B5EF4-FFF2-40B4-BE49-F238E27FC236}">
                <a16:creationId xmlns:a16="http://schemas.microsoft.com/office/drawing/2014/main" id="{E2A8844D-41A5-B73E-23C1-77A6843CA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4" y="254390"/>
            <a:ext cx="8523521" cy="63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6D68F-F3DB-57A0-1F64-8FA99EB3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157" y="0"/>
            <a:ext cx="59038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923D6-AB7D-3499-48BE-73BDD4FE08A4}"/>
              </a:ext>
            </a:extLst>
          </p:cNvPr>
          <p:cNvSpPr txBox="1"/>
          <p:nvPr/>
        </p:nvSpPr>
        <p:spPr>
          <a:xfrm>
            <a:off x="5460117" y="0"/>
            <a:ext cx="23011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Laboratorio</a:t>
            </a:r>
            <a:r>
              <a:rPr lang="en-US" dirty="0">
                <a:solidFill>
                  <a:schemeClr val="bg1"/>
                </a:solidFill>
              </a:rPr>
              <a:t> PNRR km3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A207F-B280-ACF0-1645-02BB72C6FBDC}"/>
              </a:ext>
            </a:extLst>
          </p:cNvPr>
          <p:cNvSpPr txBox="1"/>
          <p:nvPr/>
        </p:nvSpPr>
        <p:spPr>
          <a:xfrm>
            <a:off x="371223" y="956930"/>
            <a:ext cx="572535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Dopo un </a:t>
            </a:r>
            <a:r>
              <a:rPr lang="en-US" dirty="0" err="1">
                <a:solidFill>
                  <a:schemeClr val="bg1"/>
                </a:solidFill>
              </a:rPr>
              <a:t>lungo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lavoro</a:t>
            </a:r>
            <a:r>
              <a:rPr lang="en-US" dirty="0">
                <a:solidFill>
                  <a:schemeClr val="bg1"/>
                </a:solidFill>
              </a:rPr>
              <a:t> di tante </a:t>
            </a:r>
            <a:r>
              <a:rPr lang="en-US" dirty="0" err="1">
                <a:solidFill>
                  <a:schemeClr val="bg1"/>
                </a:solidFill>
              </a:rPr>
              <a:t>persone</a:t>
            </a:r>
            <a:r>
              <a:rPr lang="en-US" dirty="0">
                <a:solidFill>
                  <a:schemeClr val="bg1"/>
                </a:solidFill>
              </a:rPr>
              <a:t>, legato </a:t>
            </a:r>
            <a:r>
              <a:rPr lang="en-US" dirty="0" err="1">
                <a:solidFill>
                  <a:schemeClr val="bg1"/>
                </a:solidFill>
              </a:rPr>
              <a:t>soprattutto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allo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smontaggio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tubo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vuoto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Benfenati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Bussichella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Chiarusi</a:t>
            </a:r>
            <a:r>
              <a:rPr lang="en-US" dirty="0">
                <a:solidFill>
                  <a:schemeClr val="bg1"/>
                </a:solidFill>
              </a:rPr>
              <a:t>, Crescentini, Degli </a:t>
            </a:r>
            <a:r>
              <a:rPr lang="en-US" dirty="0" err="1">
                <a:solidFill>
                  <a:schemeClr val="bg1"/>
                </a:solidFill>
              </a:rPr>
              <a:t>Esposti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Lolli, </a:t>
            </a:r>
            <a:r>
              <a:rPr lang="en-US" dirty="0" err="1">
                <a:solidFill>
                  <a:schemeClr val="bg1"/>
                </a:solidFill>
              </a:rPr>
              <a:t>Margotti</a:t>
            </a:r>
            <a:r>
              <a:rPr lang="en-US" dirty="0">
                <a:solidFill>
                  <a:schemeClr val="bg1"/>
                </a:solidFill>
              </a:rPr>
              <a:t>, Pellegrini, </a:t>
            </a:r>
            <a:r>
              <a:rPr lang="en-US" dirty="0" err="1">
                <a:solidFill>
                  <a:schemeClr val="bg1"/>
                </a:solidFill>
              </a:rPr>
              <a:t>Spisni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Valieri</a:t>
            </a:r>
            <a:r>
              <a:rPr lang="en-US" dirty="0">
                <a:solidFill>
                  <a:schemeClr val="bg1"/>
                </a:solidFill>
              </a:rPr>
              <a:t>)  </a:t>
            </a:r>
          </a:p>
          <a:p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n-US" dirty="0" err="1">
                <a:solidFill>
                  <a:schemeClr val="bg1"/>
                </a:solidFill>
              </a:rPr>
              <a:t>Bisi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Zuffa</a:t>
            </a:r>
            <a:r>
              <a:rPr lang="en-US" dirty="0">
                <a:solidFill>
                  <a:schemeClr val="bg1"/>
                </a:solidFill>
              </a:rPr>
              <a:t>  ( </a:t>
            </a:r>
            <a:r>
              <a:rPr lang="en-US" dirty="0" err="1">
                <a:solidFill>
                  <a:schemeClr val="bg1"/>
                </a:solidFill>
              </a:rPr>
              <a:t>interferenza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spazio</a:t>
            </a:r>
            <a:r>
              <a:rPr lang="en-US" dirty="0">
                <a:solidFill>
                  <a:schemeClr val="bg1"/>
                </a:solidFill>
              </a:rPr>
              <a:t> CRAL)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finalmente</a:t>
            </a:r>
            <a:r>
              <a:rPr lang="en-US" dirty="0">
                <a:solidFill>
                  <a:schemeClr val="bg1"/>
                </a:solidFill>
              </a:rPr>
              <a:t> ci siamo 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Montaggio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strumentazione</a:t>
            </a:r>
            <a:r>
              <a:rPr lang="en-US" dirty="0">
                <a:solidFill>
                  <a:schemeClr val="bg1"/>
                </a:solidFill>
              </a:rPr>
              <a:t> (già </a:t>
            </a:r>
            <a:r>
              <a:rPr lang="en-US" dirty="0" err="1">
                <a:solidFill>
                  <a:schemeClr val="bg1"/>
                </a:solidFill>
              </a:rPr>
              <a:t>consegnata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r>
              <a:rPr lang="en-US" dirty="0" err="1">
                <a:solidFill>
                  <a:schemeClr val="bg1"/>
                </a:solidFill>
              </a:rPr>
              <a:t>gennaio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febbraio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Poi a </a:t>
            </a:r>
            <a:r>
              <a:rPr lang="en-US" dirty="0" err="1">
                <a:solidFill>
                  <a:schemeClr val="bg1"/>
                </a:solidFill>
              </a:rPr>
              <a:t>marzo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inaugurazione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AE306-0D8F-396A-86EA-8E3B4B578FE2}"/>
              </a:ext>
            </a:extLst>
          </p:cNvPr>
          <p:cNvSpPr txBox="1"/>
          <p:nvPr/>
        </p:nvSpPr>
        <p:spPr>
          <a:xfrm>
            <a:off x="447261" y="46713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E864E-5082-45D9-A7B4-08C6F9A3CFCE}"/>
              </a:ext>
            </a:extLst>
          </p:cNvPr>
          <p:cNvSpPr txBox="1"/>
          <p:nvPr/>
        </p:nvSpPr>
        <p:spPr>
          <a:xfrm>
            <a:off x="5459031" y="835038"/>
            <a:ext cx="127393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 </a:t>
            </a:r>
            <a:r>
              <a:rPr lang="en-US" dirty="0" err="1">
                <a:solidFill>
                  <a:schemeClr val="bg1"/>
                </a:solidFill>
              </a:rPr>
              <a:t>personale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AE2B1-0F64-9469-8A18-9A92B17A6CCB}"/>
              </a:ext>
            </a:extLst>
          </p:cNvPr>
          <p:cNvSpPr txBox="1"/>
          <p:nvPr/>
        </p:nvSpPr>
        <p:spPr>
          <a:xfrm>
            <a:off x="120145" y="1991354"/>
            <a:ext cx="1166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Nel </a:t>
            </a:r>
            <a:r>
              <a:rPr lang="en-US" dirty="0" err="1">
                <a:solidFill>
                  <a:schemeClr val="bg1"/>
                </a:solidFill>
              </a:rPr>
              <a:t>quadriennio</a:t>
            </a:r>
            <a:r>
              <a:rPr lang="en-US" dirty="0">
                <a:solidFill>
                  <a:schemeClr val="bg1"/>
                </a:solidFill>
              </a:rPr>
              <a:t> 2020-2023 </a:t>
            </a:r>
            <a:r>
              <a:rPr lang="en-US" dirty="0" err="1">
                <a:solidFill>
                  <a:schemeClr val="bg1"/>
                </a:solidFill>
              </a:rPr>
              <a:t>attenzione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dell’INFN</a:t>
            </a:r>
            <a:r>
              <a:rPr lang="en-US" dirty="0">
                <a:solidFill>
                  <a:schemeClr val="bg1"/>
                </a:solidFill>
              </a:rPr>
              <a:t> al </a:t>
            </a:r>
            <a:r>
              <a:rPr lang="en-US" dirty="0" err="1">
                <a:solidFill>
                  <a:schemeClr val="bg1"/>
                </a:solidFill>
              </a:rPr>
              <a:t>personale</a:t>
            </a:r>
            <a:r>
              <a:rPr lang="en-US" dirty="0">
                <a:solidFill>
                  <a:schemeClr val="bg1"/>
                </a:solidFill>
              </a:rPr>
              <a:t> senza </a:t>
            </a:r>
            <a:r>
              <a:rPr lang="en-US" dirty="0" err="1">
                <a:solidFill>
                  <a:schemeClr val="bg1"/>
                </a:solidFill>
              </a:rPr>
              <a:t>precedenti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almeno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negli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ultimi</a:t>
            </a:r>
            <a:r>
              <a:rPr lang="en-US" dirty="0">
                <a:solidFill>
                  <a:schemeClr val="bg1"/>
                </a:solidFill>
              </a:rPr>
              <a:t> 28 anni). </a:t>
            </a:r>
            <a:r>
              <a:rPr lang="en-US" dirty="0" err="1">
                <a:solidFill>
                  <a:schemeClr val="bg1"/>
                </a:solidFill>
              </a:rPr>
              <a:t>Riporto</a:t>
            </a:r>
            <a:r>
              <a:rPr lang="en-US" dirty="0">
                <a:solidFill>
                  <a:schemeClr val="bg1"/>
                </a:solidFill>
              </a:rPr>
              <a:t> solo </a:t>
            </a:r>
          </a:p>
          <a:p>
            <a:r>
              <a:rPr lang="en-US" dirty="0">
                <a:solidFill>
                  <a:schemeClr val="bg1"/>
                </a:solidFill>
              </a:rPr>
              <a:t> le procedure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hanno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interessato</a:t>
            </a:r>
            <a:r>
              <a:rPr lang="en-US" dirty="0">
                <a:solidFill>
                  <a:schemeClr val="bg1"/>
                </a:solidFill>
              </a:rPr>
              <a:t> Bologna, </a:t>
            </a:r>
            <a:r>
              <a:rPr lang="en-US" dirty="0" err="1">
                <a:solidFill>
                  <a:schemeClr val="bg1"/>
                </a:solidFill>
              </a:rPr>
              <a:t>dimenticandone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probabilmente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alcune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4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25C91B-13F0-2BBE-B596-980DCC5753FA}"/>
              </a:ext>
            </a:extLst>
          </p:cNvPr>
          <p:cNvSpPr txBox="1"/>
          <p:nvPr/>
        </p:nvSpPr>
        <p:spPr>
          <a:xfrm>
            <a:off x="197616" y="0"/>
            <a:ext cx="11408188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IV-VIII</a:t>
            </a:r>
          </a:p>
          <a:p>
            <a:r>
              <a:rPr lang="en-US" dirty="0">
                <a:solidFill>
                  <a:schemeClr val="bg1"/>
                </a:solidFill>
              </a:rPr>
              <a:t>- 2020: (covid o non covid) :  220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art. 53 (</a:t>
            </a:r>
            <a:r>
              <a:rPr lang="en-US" i="0" dirty="0">
                <a:solidFill>
                  <a:srgbClr val="FFFFFF"/>
                </a:solidFill>
                <a:effectLst/>
              </a:rPr>
              <a:t>22737/2020</a:t>
            </a:r>
            <a:r>
              <a:rPr lang="en-US" b="1" i="0" dirty="0">
                <a:solidFill>
                  <a:srgbClr val="FFFFFF"/>
                </a:solidFill>
                <a:effectLst/>
              </a:rPr>
              <a:t>)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- 2020: (covid o non covid) :  427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art. 54 (22663/2020) </a:t>
            </a:r>
          </a:p>
          <a:p>
            <a:r>
              <a:rPr lang="en-US" dirty="0">
                <a:solidFill>
                  <a:schemeClr val="bg1"/>
                </a:solidFill>
              </a:rPr>
              <a:t>- 2022;                                       188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art. 53 (24607/2022)  </a:t>
            </a:r>
          </a:p>
          <a:p>
            <a:r>
              <a:rPr lang="en-US" dirty="0">
                <a:solidFill>
                  <a:schemeClr val="bg1"/>
                </a:solidFill>
              </a:rPr>
              <a:t>- 2023:                                       128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art. 54 (25073/2022) 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…quasi 1000 </a:t>
            </a:r>
            <a:r>
              <a:rPr lang="en-US" u="sng" dirty="0" err="1">
                <a:solidFill>
                  <a:srgbClr val="FF0000"/>
                </a:solidFill>
              </a:rPr>
              <a:t>progressioni</a:t>
            </a:r>
            <a:r>
              <a:rPr lang="en-US" u="sng" dirty="0">
                <a:solidFill>
                  <a:srgbClr val="FF0000"/>
                </a:solidFill>
              </a:rPr>
              <a:t> per </a:t>
            </a:r>
            <a:r>
              <a:rPr lang="en-US" u="sng" dirty="0" err="1">
                <a:solidFill>
                  <a:srgbClr val="FF0000"/>
                </a:solidFill>
              </a:rPr>
              <a:t>i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livelli</a:t>
            </a:r>
            <a:r>
              <a:rPr lang="en-US" u="sng" dirty="0">
                <a:solidFill>
                  <a:srgbClr val="FF0000"/>
                </a:solidFill>
              </a:rPr>
              <a:t> (IV-VIII)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 non basta: ieri </a:t>
            </a:r>
            <a:r>
              <a:rPr lang="en-US" dirty="0" err="1">
                <a:solidFill>
                  <a:schemeClr val="bg1"/>
                </a:solidFill>
              </a:rPr>
              <a:t>costituito</a:t>
            </a:r>
            <a:r>
              <a:rPr lang="en-US" dirty="0">
                <a:solidFill>
                  <a:schemeClr val="bg1"/>
                </a:solidFill>
              </a:rPr>
              <a:t> il </a:t>
            </a:r>
            <a:r>
              <a:rPr lang="en-US" dirty="0" err="1">
                <a:solidFill>
                  <a:schemeClr val="bg1"/>
                </a:solidFill>
              </a:rPr>
              <a:t>fondo</a:t>
            </a:r>
            <a:r>
              <a:rPr lang="en-US" dirty="0">
                <a:solidFill>
                  <a:schemeClr val="bg1"/>
                </a:solidFill>
              </a:rPr>
              <a:t> per </a:t>
            </a:r>
            <a:r>
              <a:rPr lang="en-US" dirty="0" err="1">
                <a:solidFill>
                  <a:schemeClr val="bg1"/>
                </a:solidFill>
              </a:rPr>
              <a:t>altri</a:t>
            </a:r>
            <a:r>
              <a:rPr lang="en-US" dirty="0">
                <a:solidFill>
                  <a:schemeClr val="bg1"/>
                </a:solidFill>
              </a:rPr>
              <a:t> 101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art. 54 da </a:t>
            </a:r>
            <a:r>
              <a:rPr lang="en-US" dirty="0" err="1">
                <a:solidFill>
                  <a:schemeClr val="bg1"/>
                </a:solidFill>
              </a:rPr>
              <a:t>bandire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</a:t>
            </a:r>
            <a:r>
              <a:rPr lang="en-US" dirty="0">
                <a:solidFill>
                  <a:schemeClr val="bg1"/>
                </a:solidFill>
              </a:rPr>
              <a:t> 2024.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R&amp;T</a:t>
            </a:r>
          </a:p>
          <a:p>
            <a:r>
              <a:rPr lang="en-US" dirty="0" err="1">
                <a:solidFill>
                  <a:schemeClr val="bg1"/>
                </a:solidFill>
              </a:rPr>
              <a:t>Stabilizzazione</a:t>
            </a:r>
            <a:r>
              <a:rPr lang="en-US" dirty="0">
                <a:solidFill>
                  <a:schemeClr val="bg1"/>
                </a:solidFill>
              </a:rPr>
              <a:t> 2020 (GE 12437 ): 84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Concorso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Ricercatore</a:t>
            </a:r>
            <a:r>
              <a:rPr lang="en-US" dirty="0">
                <a:solidFill>
                  <a:schemeClr val="bg1"/>
                </a:solidFill>
              </a:rPr>
              <a:t> (23521, 23522, 23523, 23524, 23535/2021 ). 60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: Di </a:t>
            </a:r>
            <a:r>
              <a:rPr lang="en-US" dirty="0" err="1">
                <a:solidFill>
                  <a:schemeClr val="bg1"/>
                </a:solidFill>
              </a:rPr>
              <a:t>Gangi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Fasanella</a:t>
            </a:r>
            <a:r>
              <a:rPr lang="en-US" dirty="0">
                <a:solidFill>
                  <a:schemeClr val="bg1"/>
                </a:solidFill>
              </a:rPr>
              <a:t>, Fontana, Illuminati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PR &amp; PT</a:t>
            </a:r>
          </a:p>
          <a:p>
            <a:r>
              <a:rPr lang="en-US" dirty="0">
                <a:solidFill>
                  <a:srgbClr val="FFFF00"/>
                </a:solidFill>
              </a:rPr>
              <a:t>- 2020:    23 </a:t>
            </a:r>
            <a:r>
              <a:rPr lang="en-US" dirty="0" err="1">
                <a:solidFill>
                  <a:srgbClr val="FFFF00"/>
                </a:solidFill>
              </a:rPr>
              <a:t>posti</a:t>
            </a:r>
            <a:r>
              <a:rPr lang="en-US" dirty="0">
                <a:solidFill>
                  <a:srgbClr val="FFFF00"/>
                </a:solidFill>
              </a:rPr>
              <a:t> da Primo  </a:t>
            </a:r>
            <a:r>
              <a:rPr lang="en-US" dirty="0" err="1">
                <a:solidFill>
                  <a:srgbClr val="FFFF00"/>
                </a:solidFill>
              </a:rPr>
              <a:t>Tecnologo</a:t>
            </a:r>
            <a:r>
              <a:rPr lang="en-US" dirty="0">
                <a:solidFill>
                  <a:srgbClr val="FFFF00"/>
                </a:solidFill>
              </a:rPr>
              <a:t>    (22643/2020) + 56 (</a:t>
            </a:r>
            <a:r>
              <a:rPr lang="en-US" dirty="0" err="1">
                <a:solidFill>
                  <a:srgbClr val="FFFF00"/>
                </a:solidFill>
              </a:rPr>
              <a:t>scorrimento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r>
              <a:rPr lang="en-US" dirty="0">
                <a:solidFill>
                  <a:srgbClr val="FFFF00"/>
                </a:solidFill>
              </a:rPr>
              <a:t>- 2020:    28 </a:t>
            </a:r>
            <a:r>
              <a:rPr lang="en-US" dirty="0" err="1">
                <a:solidFill>
                  <a:srgbClr val="FFFF00"/>
                </a:solidFill>
              </a:rPr>
              <a:t>posti</a:t>
            </a:r>
            <a:r>
              <a:rPr lang="en-US" dirty="0">
                <a:solidFill>
                  <a:srgbClr val="FFFF00"/>
                </a:solidFill>
              </a:rPr>
              <a:t> da Primo  </a:t>
            </a:r>
            <a:r>
              <a:rPr lang="en-US" dirty="0" err="1">
                <a:solidFill>
                  <a:srgbClr val="FFFF00"/>
                </a:solidFill>
              </a:rPr>
              <a:t>Ricercatore</a:t>
            </a:r>
            <a:r>
              <a:rPr lang="en-US" dirty="0">
                <a:solidFill>
                  <a:srgbClr val="FFFF00"/>
                </a:solidFill>
              </a:rPr>
              <a:t> (22641, 22642/2020) + 86 (</a:t>
            </a:r>
            <a:r>
              <a:rPr lang="en-US" dirty="0" err="1">
                <a:solidFill>
                  <a:srgbClr val="FFFF00"/>
                </a:solidFill>
              </a:rPr>
              <a:t>scorrimento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r>
              <a:rPr lang="en-US" dirty="0">
                <a:solidFill>
                  <a:srgbClr val="FFFF00"/>
                </a:solidFill>
              </a:rPr>
              <a:t>- 2023:  120 </a:t>
            </a:r>
            <a:r>
              <a:rPr lang="en-US" dirty="0" err="1">
                <a:solidFill>
                  <a:srgbClr val="FFFF00"/>
                </a:solidFill>
              </a:rPr>
              <a:t>posti</a:t>
            </a:r>
            <a:r>
              <a:rPr lang="en-US" dirty="0">
                <a:solidFill>
                  <a:srgbClr val="FFFF00"/>
                </a:solidFill>
              </a:rPr>
              <a:t> da Primo </a:t>
            </a:r>
            <a:r>
              <a:rPr lang="en-US" dirty="0" err="1">
                <a:solidFill>
                  <a:srgbClr val="FFFF00"/>
                </a:solidFill>
              </a:rPr>
              <a:t>Ricercatore</a:t>
            </a:r>
            <a:r>
              <a:rPr lang="en-US" dirty="0">
                <a:solidFill>
                  <a:srgbClr val="FFFF00"/>
                </a:solidFill>
              </a:rPr>
              <a:t>   (26076/2023)</a:t>
            </a:r>
          </a:p>
          <a:p>
            <a:r>
              <a:rPr lang="en-US" dirty="0">
                <a:solidFill>
                  <a:srgbClr val="FFFF00"/>
                </a:solidFill>
              </a:rPr>
              <a:t>- 2023 : 100 </a:t>
            </a:r>
            <a:r>
              <a:rPr lang="en-US" dirty="0" err="1">
                <a:solidFill>
                  <a:srgbClr val="FFFF00"/>
                </a:solidFill>
              </a:rPr>
              <a:t>posti</a:t>
            </a:r>
            <a:r>
              <a:rPr lang="en-US" dirty="0">
                <a:solidFill>
                  <a:srgbClr val="FFFF00"/>
                </a:solidFill>
              </a:rPr>
              <a:t> da Primo </a:t>
            </a:r>
            <a:r>
              <a:rPr lang="en-US" dirty="0" err="1">
                <a:solidFill>
                  <a:srgbClr val="FFFF00"/>
                </a:solidFill>
              </a:rPr>
              <a:t>Tecnologo</a:t>
            </a:r>
            <a:r>
              <a:rPr lang="en-US" dirty="0">
                <a:solidFill>
                  <a:srgbClr val="FFFF00"/>
                </a:solidFill>
              </a:rPr>
              <a:t>     (26026/2023)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DR  &amp; DT </a:t>
            </a:r>
          </a:p>
          <a:p>
            <a:r>
              <a:rPr lang="en-US" dirty="0">
                <a:solidFill>
                  <a:schemeClr val="bg1"/>
                </a:solidFill>
              </a:rPr>
              <a:t>- 2021: 30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Dirigente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Tecnologo</a:t>
            </a:r>
            <a:r>
              <a:rPr lang="en-US" dirty="0">
                <a:solidFill>
                  <a:schemeClr val="bg1"/>
                </a:solidFill>
              </a:rPr>
              <a:t>: 23376/2021</a:t>
            </a:r>
          </a:p>
          <a:p>
            <a:r>
              <a:rPr lang="en-US" dirty="0">
                <a:solidFill>
                  <a:schemeClr val="bg1"/>
                </a:solidFill>
              </a:rPr>
              <a:t>- 2021: 50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Dirigente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Ricerca</a:t>
            </a:r>
            <a:r>
              <a:rPr lang="en-US" dirty="0">
                <a:solidFill>
                  <a:schemeClr val="bg1"/>
                </a:solidFill>
              </a:rPr>
              <a:t> (23375/2021)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…</a:t>
            </a:r>
            <a:r>
              <a:rPr lang="en-US" u="sng" dirty="0" err="1">
                <a:solidFill>
                  <a:srgbClr val="FF0000"/>
                </a:solidFill>
              </a:rPr>
              <a:t>oltre</a:t>
            </a:r>
            <a:r>
              <a:rPr lang="en-US" u="sng" dirty="0">
                <a:solidFill>
                  <a:srgbClr val="FF0000"/>
                </a:solidFill>
              </a:rPr>
              <a:t> 500  </a:t>
            </a:r>
            <a:r>
              <a:rPr lang="en-US" u="sng" dirty="0" err="1">
                <a:solidFill>
                  <a:srgbClr val="FF0000"/>
                </a:solidFill>
              </a:rPr>
              <a:t>progressioni</a:t>
            </a:r>
            <a:r>
              <a:rPr lang="en-US" u="sng" dirty="0">
                <a:solidFill>
                  <a:srgbClr val="FF0000"/>
                </a:solidFill>
              </a:rPr>
              <a:t> per I </a:t>
            </a:r>
            <a:r>
              <a:rPr lang="en-US" u="sng" dirty="0" err="1">
                <a:solidFill>
                  <a:srgbClr val="FF0000"/>
                </a:solidFill>
              </a:rPr>
              <a:t>lievelli</a:t>
            </a:r>
            <a:r>
              <a:rPr lang="en-US" u="sng" dirty="0">
                <a:solidFill>
                  <a:srgbClr val="FF0000"/>
                </a:solidFill>
              </a:rPr>
              <a:t> IV-VIII</a:t>
            </a:r>
          </a:p>
        </p:txBody>
      </p:sp>
    </p:spTree>
    <p:extLst>
      <p:ext uri="{BB962C8B-B14F-4D97-AF65-F5344CB8AC3E}">
        <p14:creationId xmlns:p14="http://schemas.microsoft.com/office/powerpoint/2010/main" val="653411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1071</Words>
  <Application>Microsoft Office PowerPoint</Application>
  <PresentationFormat>Widescreen</PresentationFormat>
  <Paragraphs>174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Scapparone</dc:creator>
  <cp:lastModifiedBy>Eugenio Scapparone</cp:lastModifiedBy>
  <cp:revision>130</cp:revision>
  <dcterms:created xsi:type="dcterms:W3CDTF">2023-12-11T22:02:30Z</dcterms:created>
  <dcterms:modified xsi:type="dcterms:W3CDTF">2023-12-21T23:47:44Z</dcterms:modified>
</cp:coreProperties>
</file>