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.jpg" ContentType="image/jpeg"/>
  <Override PartName="/ppt/notesSlides/notesSlide1.xml" ContentType="application/vnd.openxmlformats-officedocument.presentationml.notesSlide+xml"/>
  <Override PartName="/ppt/media/image85.jpg" ContentType="image/jpeg"/>
  <Override PartName="/ppt/media/image8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3" r:id="rId3"/>
  </p:sldMasterIdLst>
  <p:notesMasterIdLst>
    <p:notesMasterId r:id="rId42"/>
  </p:notesMasterIdLst>
  <p:sldIdLst>
    <p:sldId id="256" r:id="rId4"/>
    <p:sldId id="257" r:id="rId5"/>
    <p:sldId id="265" r:id="rId6"/>
    <p:sldId id="271" r:id="rId7"/>
    <p:sldId id="266" r:id="rId8"/>
    <p:sldId id="268" r:id="rId9"/>
    <p:sldId id="269" r:id="rId10"/>
    <p:sldId id="272" r:id="rId11"/>
    <p:sldId id="273" r:id="rId12"/>
    <p:sldId id="274" r:id="rId13"/>
    <p:sldId id="275" r:id="rId14"/>
    <p:sldId id="276" r:id="rId15"/>
    <p:sldId id="3927" r:id="rId16"/>
    <p:sldId id="261" r:id="rId17"/>
    <p:sldId id="262" r:id="rId18"/>
    <p:sldId id="267" r:id="rId19"/>
    <p:sldId id="3928" r:id="rId20"/>
    <p:sldId id="3929" r:id="rId21"/>
    <p:sldId id="3930" r:id="rId22"/>
    <p:sldId id="3931" r:id="rId23"/>
    <p:sldId id="282" r:id="rId24"/>
    <p:sldId id="283" r:id="rId25"/>
    <p:sldId id="3933" r:id="rId26"/>
    <p:sldId id="3934" r:id="rId27"/>
    <p:sldId id="3935" r:id="rId28"/>
    <p:sldId id="3937" r:id="rId29"/>
    <p:sldId id="277" r:id="rId30"/>
    <p:sldId id="284" r:id="rId31"/>
    <p:sldId id="281" r:id="rId32"/>
    <p:sldId id="3938" r:id="rId33"/>
    <p:sldId id="321" r:id="rId34"/>
    <p:sldId id="320" r:id="rId35"/>
    <p:sldId id="3936" r:id="rId36"/>
    <p:sldId id="3939" r:id="rId37"/>
    <p:sldId id="3940" r:id="rId38"/>
    <p:sldId id="3941" r:id="rId39"/>
    <p:sldId id="3942" r:id="rId40"/>
    <p:sldId id="3943" r:id="rId4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0"/>
    <p:restoredTop sz="94668"/>
  </p:normalViewPr>
  <p:slideViewPr>
    <p:cSldViewPr>
      <p:cViewPr varScale="1">
        <p:scale>
          <a:sx n="95" d="100"/>
          <a:sy n="95" d="100"/>
        </p:scale>
        <p:origin x="200" y="6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06FAD-1452-2040-B9BE-51D2E440E9CD}" type="datetimeFigureOut">
              <a:rPr lang="en-GB" smtClean="0"/>
              <a:t>22/12/2023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DD3AD-FA92-D34D-8FE6-1AD22905CC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49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7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32547A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Ing. Giuliano Laurenti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pPr marL="150495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401955">
              <a:lnSpc>
                <a:spcPts val="1265"/>
              </a:lnSpc>
            </a:pPr>
            <a:r>
              <a:rPr lang="en-GB"/>
              <a:t>Ing. Giuliano Laurenti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65"/>
              </a:lnSpc>
            </a:pP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66370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99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401955">
              <a:lnSpc>
                <a:spcPts val="1265"/>
              </a:lnSpc>
            </a:pPr>
            <a:r>
              <a:rPr lang="en-GB"/>
              <a:t>Ing. Giuliano Laurenti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65"/>
              </a:lnSpc>
            </a:pP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66370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8584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Ing. Giuliano Laurenti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79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6B2C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366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en-GB" sz="1200">
                <a:solidFill>
                  <a:srgbClr val="E95124"/>
                </a:solidFill>
              </a:rPr>
              <a:t>Ing. Giuliano Laurenti</a:t>
            </a:r>
            <a:endParaRPr sz="12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58190">
              <a:lnSpc>
                <a:spcPts val="1425"/>
              </a:lnSpc>
            </a:pPr>
            <a:endParaRPr sz="120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066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6B2C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366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en-GB" sz="1200">
                <a:solidFill>
                  <a:srgbClr val="E95124"/>
                </a:solidFill>
              </a:rPr>
              <a:t>Ing. Giuliano Laurenti</a:t>
            </a:r>
            <a:endParaRPr sz="12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58190">
              <a:lnSpc>
                <a:spcPts val="1425"/>
              </a:lnSpc>
            </a:pPr>
            <a:endParaRPr sz="120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1561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6B2C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en-GB" sz="1200">
                <a:solidFill>
                  <a:srgbClr val="E95124"/>
                </a:solidFill>
              </a:rPr>
              <a:t>Ing. Giuliano Laurenti</a:t>
            </a:r>
            <a:endParaRPr sz="120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58190">
              <a:lnSpc>
                <a:spcPts val="1425"/>
              </a:lnSpc>
            </a:pPr>
            <a:endParaRPr sz="120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45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6B2C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en-GB" sz="1200">
                <a:solidFill>
                  <a:srgbClr val="E95124"/>
                </a:solidFill>
              </a:rPr>
              <a:t>Ing. Giuliano Laurenti</a:t>
            </a:r>
            <a:endParaRPr sz="120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58190">
              <a:lnSpc>
                <a:spcPts val="1425"/>
              </a:lnSpc>
            </a:pPr>
            <a:endParaRPr sz="120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74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en-GB" sz="1200">
                <a:solidFill>
                  <a:srgbClr val="E95124"/>
                </a:solidFill>
              </a:rPr>
              <a:t>Ing. Giuliano Laurenti</a:t>
            </a:r>
            <a:endParaRPr sz="120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58190">
              <a:lnSpc>
                <a:spcPts val="1425"/>
              </a:lnSpc>
            </a:pPr>
            <a:endParaRPr sz="120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03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32547A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Ing. Giuliano Laurenti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pPr marL="150495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Ing. Giuliano Laurenti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pPr marL="150495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Ing. Giuliano Laurenti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pPr marL="150495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Ing. Giuliano Laurenti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pPr marL="150495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770536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99B34B1-23BE-4AE5-8048-1B0ACDDEA6D9}"/>
              </a:ext>
            </a:extLst>
          </p:cNvPr>
          <p:cNvCxnSpPr>
            <a:cxnSpLocks/>
          </p:cNvCxnSpPr>
          <p:nvPr userDrawn="1"/>
        </p:nvCxnSpPr>
        <p:spPr>
          <a:xfrm>
            <a:off x="206152" y="389109"/>
            <a:ext cx="11611778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FE3E1FDE-C1EE-41E3-87A0-2537008BFCE1}"/>
              </a:ext>
            </a:extLst>
          </p:cNvPr>
          <p:cNvGrpSpPr/>
          <p:nvPr userDrawn="1"/>
        </p:nvGrpSpPr>
        <p:grpSpPr>
          <a:xfrm>
            <a:off x="8226174" y="60113"/>
            <a:ext cx="3598105" cy="199542"/>
            <a:chOff x="5136243" y="672026"/>
            <a:chExt cx="3598105" cy="199542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F7C8D61C-31F6-4222-8EEB-B8CC80453A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278109D-B5FB-4490-95F0-0C8D4DFE59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830940-82EF-5202-8733-1E655169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A65C76-7E26-7247-CB75-FACC930A9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Ing. Giuliano Laurenti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18E993-F406-B684-4704-E3DE1A67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6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00095" y="2030475"/>
            <a:ext cx="7391808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401955">
              <a:lnSpc>
                <a:spcPts val="1265"/>
              </a:lnSpc>
            </a:pPr>
            <a:r>
              <a:rPr lang="en-GB"/>
              <a:t>Ing. Giuliano Laurenti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65"/>
              </a:lnSpc>
            </a:pP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66370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245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401955">
              <a:lnSpc>
                <a:spcPts val="1265"/>
              </a:lnSpc>
            </a:pPr>
            <a:r>
              <a:rPr lang="en-GB"/>
              <a:t>Ing. Giuliano Laurenti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65"/>
              </a:lnSpc>
            </a:pP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66370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91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401955">
              <a:lnSpc>
                <a:spcPts val="1265"/>
              </a:lnSpc>
            </a:pPr>
            <a:r>
              <a:rPr lang="en-GB"/>
              <a:t>Ing. Giuliano Laurenti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65"/>
              </a:lnSpc>
            </a:pPr>
            <a:endParaRPr spc="-1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66370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82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9600" y="6357634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1"/>
                </a:lnTo>
              </a:path>
            </a:pathLst>
          </a:custGeom>
          <a:ln w="25400">
            <a:solidFill>
              <a:srgbClr val="E951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40977" y="6431055"/>
            <a:ext cx="871050" cy="3579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4190" y="317499"/>
            <a:ext cx="1094361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4565" y="1269491"/>
            <a:ext cx="11192510" cy="2466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32547A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Ing. Giuliano Laurenti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54251" y="6502396"/>
            <a:ext cx="287006" cy="214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pPr marL="150495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87675" y="6357938"/>
            <a:ext cx="11668125" cy="0"/>
          </a:xfrm>
          <a:custGeom>
            <a:avLst/>
            <a:gdLst/>
            <a:ahLst/>
            <a:cxnLst/>
            <a:rect l="l" t="t" r="r" b="b"/>
            <a:pathLst>
              <a:path w="11668125">
                <a:moveTo>
                  <a:pt x="0" y="0"/>
                </a:moveTo>
                <a:lnTo>
                  <a:pt x="11667705" y="1"/>
                </a:lnTo>
              </a:path>
            </a:pathLst>
          </a:custGeom>
          <a:ln w="25400">
            <a:solidFill>
              <a:srgbClr val="004C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310283" y="6425228"/>
            <a:ext cx="1518036" cy="3137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018" y="161544"/>
            <a:ext cx="11313962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4651" y="1648264"/>
            <a:ext cx="8216900" cy="3291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97100" y="6502396"/>
            <a:ext cx="2520528" cy="223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401955">
              <a:lnSpc>
                <a:spcPts val="1265"/>
              </a:lnSpc>
            </a:pPr>
            <a:r>
              <a:rPr lang="en-GB"/>
              <a:t>Ing. Giuliano Laurenti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93284" y="6502396"/>
            <a:ext cx="784861" cy="189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65"/>
              </a:lnSpc>
            </a:pP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25578" y="6502396"/>
            <a:ext cx="385847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66370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8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0362" y="6358890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25400">
            <a:solidFill>
              <a:srgbClr val="E951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41152" y="6431279"/>
            <a:ext cx="870203" cy="3581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0" y="-55200"/>
            <a:ext cx="11566888" cy="15876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6B2C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4889" y="3294503"/>
            <a:ext cx="5041900" cy="2543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366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490959" y="6476008"/>
            <a:ext cx="5198944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en-GB" sz="1200">
                <a:solidFill>
                  <a:srgbClr val="E95124"/>
                </a:solidFill>
              </a:rPr>
              <a:t>Ing. Giuliano Laurenti</a:t>
            </a:r>
            <a:endParaRPr sz="12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14101" y="6476008"/>
            <a:ext cx="1679580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58190">
              <a:lnSpc>
                <a:spcPts val="1425"/>
              </a:lnSpc>
            </a:pPr>
            <a:endParaRPr sz="120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7264" y="6522531"/>
            <a:ext cx="25976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E9512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2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4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doi.org/10.3390/instruments5040031" TargetMode="External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lbnf-dune.fnal.gov/about/countries-and-institutions-participating-in-dune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 descr="A picture containing sky, outdoor, city&#10;&#10;Description automatically generated">
            <a:extLst>
              <a:ext uri="{FF2B5EF4-FFF2-40B4-BE49-F238E27FC236}">
                <a16:creationId xmlns:a16="http://schemas.microsoft.com/office/drawing/2014/main" id="{9567CF80-1100-714A-8A58-30D9F6E3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355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6900" y="152400"/>
            <a:ext cx="103759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dirty="0">
                <a:solidFill>
                  <a:srgbClr val="0070C0"/>
                </a:solidFill>
              </a:rPr>
              <a:t>An </a:t>
            </a:r>
            <a:r>
              <a:rPr dirty="0">
                <a:solidFill>
                  <a:srgbClr val="0070C0"/>
                </a:solidFill>
              </a:rPr>
              <a:t>Update</a:t>
            </a:r>
            <a:r>
              <a:rPr spc="-25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from</a:t>
            </a:r>
            <a:r>
              <a:rPr spc="-10" dirty="0">
                <a:solidFill>
                  <a:srgbClr val="0070C0"/>
                </a:solidFill>
              </a:rPr>
              <a:t> </a:t>
            </a:r>
            <a:r>
              <a:rPr spc="-20" dirty="0">
                <a:solidFill>
                  <a:srgbClr val="0070C0"/>
                </a:solidFill>
              </a:rPr>
              <a:t>DUNE</a:t>
            </a:r>
            <a:r>
              <a:rPr lang="en-GB" spc="-20" dirty="0">
                <a:solidFill>
                  <a:srgbClr val="0070C0"/>
                </a:solidFill>
              </a:rPr>
              <a:t> </a:t>
            </a:r>
            <a:br>
              <a:rPr lang="en-GB" spc="-20" dirty="0">
                <a:solidFill>
                  <a:srgbClr val="0070C0"/>
                </a:solidFill>
              </a:rPr>
            </a:br>
            <a:r>
              <a:rPr lang="en-GB" sz="3200" spc="-20" dirty="0">
                <a:solidFill>
                  <a:srgbClr val="0070C0"/>
                </a:solidFill>
              </a:rPr>
              <a:t>(World, Italy, Bologna) 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F921D-2D0A-2740-9E15-90C0E07B5661}"/>
              </a:ext>
            </a:extLst>
          </p:cNvPr>
          <p:cNvSpPr txBox="1"/>
          <p:nvPr/>
        </p:nvSpPr>
        <p:spPr>
          <a:xfrm>
            <a:off x="4953000" y="54102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Sergio Bertolucci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</a:rPr>
              <a:t>INFN &amp; University of Bologna &amp; INPS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24" y="122427"/>
            <a:ext cx="63500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FSCF-</a:t>
            </a:r>
            <a:r>
              <a:rPr dirty="0"/>
              <a:t>EXC</a:t>
            </a:r>
            <a:r>
              <a:rPr spc="-10" dirty="0"/>
              <a:t> </a:t>
            </a:r>
            <a:r>
              <a:rPr dirty="0"/>
              <a:t>Excavation</a:t>
            </a:r>
            <a:r>
              <a:rPr spc="5" dirty="0"/>
              <a:t> </a:t>
            </a:r>
            <a:r>
              <a:rPr dirty="0"/>
              <a:t>Progress</a:t>
            </a:r>
            <a:r>
              <a:rPr spc="-5" dirty="0"/>
              <a:t> </a:t>
            </a:r>
            <a:r>
              <a:rPr dirty="0"/>
              <a:t>– North</a:t>
            </a:r>
            <a:r>
              <a:rPr spc="10" dirty="0"/>
              <a:t> </a:t>
            </a:r>
            <a:r>
              <a:rPr spc="-10" dirty="0"/>
              <a:t>Cavern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0599" y="1028880"/>
            <a:ext cx="6574155" cy="4392295"/>
            <a:chOff x="220599" y="1028880"/>
            <a:chExt cx="6574155" cy="43922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3" y="1038405"/>
              <a:ext cx="6554825" cy="43730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5361" y="1033643"/>
              <a:ext cx="6564630" cy="4382770"/>
            </a:xfrm>
            <a:custGeom>
              <a:avLst/>
              <a:gdLst/>
              <a:ahLst/>
              <a:cxnLst/>
              <a:rect l="l" t="t" r="r" b="b"/>
              <a:pathLst>
                <a:path w="6564630" h="4382770">
                  <a:moveTo>
                    <a:pt x="0" y="0"/>
                  </a:moveTo>
                  <a:lnTo>
                    <a:pt x="6564351" y="0"/>
                  </a:lnTo>
                  <a:lnTo>
                    <a:pt x="6564351" y="4382531"/>
                  </a:lnTo>
                  <a:lnTo>
                    <a:pt x="0" y="438253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7566" y="4408531"/>
              <a:ext cx="2127383" cy="100287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52803" y="4403769"/>
              <a:ext cx="2137410" cy="1012825"/>
            </a:xfrm>
            <a:custGeom>
              <a:avLst/>
              <a:gdLst/>
              <a:ahLst/>
              <a:cxnLst/>
              <a:rect l="l" t="t" r="r" b="b"/>
              <a:pathLst>
                <a:path w="2137409" h="1012825">
                  <a:moveTo>
                    <a:pt x="0" y="0"/>
                  </a:moveTo>
                  <a:lnTo>
                    <a:pt x="2136909" y="0"/>
                  </a:lnTo>
                  <a:lnTo>
                    <a:pt x="2136909" y="1012404"/>
                  </a:lnTo>
                  <a:lnTo>
                    <a:pt x="0" y="10124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2016" y="4622678"/>
              <a:ext cx="199568" cy="15461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218888" y="35543"/>
            <a:ext cx="4752975" cy="6330950"/>
            <a:chOff x="7218888" y="35543"/>
            <a:chExt cx="4752975" cy="63309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8412" y="45068"/>
              <a:ext cx="4733460" cy="631128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223650" y="40306"/>
              <a:ext cx="4743450" cy="6321425"/>
            </a:xfrm>
            <a:custGeom>
              <a:avLst/>
              <a:gdLst/>
              <a:ahLst/>
              <a:cxnLst/>
              <a:rect l="l" t="t" r="r" b="b"/>
              <a:pathLst>
                <a:path w="4743450" h="6321425">
                  <a:moveTo>
                    <a:pt x="0" y="0"/>
                  </a:moveTo>
                  <a:lnTo>
                    <a:pt x="4742986" y="0"/>
                  </a:lnTo>
                  <a:lnTo>
                    <a:pt x="4742986" y="6320806"/>
                  </a:lnTo>
                  <a:lnTo>
                    <a:pt x="0" y="632080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4490" y="5349317"/>
              <a:ext cx="2127383" cy="10028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29728" y="5344554"/>
              <a:ext cx="2137410" cy="1012825"/>
            </a:xfrm>
            <a:custGeom>
              <a:avLst/>
              <a:gdLst/>
              <a:ahLst/>
              <a:cxnLst/>
              <a:rect l="l" t="t" r="r" b="b"/>
              <a:pathLst>
                <a:path w="2137409" h="1012825">
                  <a:moveTo>
                    <a:pt x="0" y="0"/>
                  </a:moveTo>
                  <a:lnTo>
                    <a:pt x="2136908" y="0"/>
                  </a:lnTo>
                  <a:lnTo>
                    <a:pt x="2136908" y="1012404"/>
                  </a:lnTo>
                  <a:lnTo>
                    <a:pt x="0" y="10124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37463" y="5907162"/>
              <a:ext cx="196950" cy="15769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92023" y="6548117"/>
            <a:ext cx="2571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2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pPr marL="38100" marR="0" lvl="0" indent="0" defTabSz="914400" eaLnBrk="1" fontAlgn="auto" latinLnBrk="0" hangingPunct="1">
                <a:lnSpc>
                  <a:spcPts val="12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24" y="122427"/>
            <a:ext cx="74231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FSCF-</a:t>
            </a:r>
            <a:r>
              <a:rPr dirty="0"/>
              <a:t>EXC Excavation</a:t>
            </a:r>
            <a:r>
              <a:rPr spc="5" dirty="0"/>
              <a:t> </a:t>
            </a:r>
            <a:r>
              <a:rPr dirty="0"/>
              <a:t>Progress – Central Utility</a:t>
            </a:r>
            <a:r>
              <a:rPr spc="5" dirty="0"/>
              <a:t> </a:t>
            </a:r>
            <a:r>
              <a:rPr spc="-10" dirty="0"/>
              <a:t>Cavern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0599" y="1076292"/>
            <a:ext cx="6757034" cy="5080000"/>
            <a:chOff x="220599" y="1076292"/>
            <a:chExt cx="6757034" cy="5080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1085817"/>
              <a:ext cx="6737428" cy="505307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5361" y="1081054"/>
              <a:ext cx="6747509" cy="5062855"/>
            </a:xfrm>
            <a:custGeom>
              <a:avLst/>
              <a:gdLst/>
              <a:ahLst/>
              <a:cxnLst/>
              <a:rect l="l" t="t" r="r" b="b"/>
              <a:pathLst>
                <a:path w="6747509" h="5062855">
                  <a:moveTo>
                    <a:pt x="0" y="0"/>
                  </a:moveTo>
                  <a:lnTo>
                    <a:pt x="6746954" y="0"/>
                  </a:lnTo>
                  <a:lnTo>
                    <a:pt x="6746954" y="5062596"/>
                  </a:lnTo>
                  <a:lnTo>
                    <a:pt x="0" y="506259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3588" y="5143755"/>
              <a:ext cx="2127383" cy="100287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28825" y="5138993"/>
              <a:ext cx="2137410" cy="1012825"/>
            </a:xfrm>
            <a:custGeom>
              <a:avLst/>
              <a:gdLst/>
              <a:ahLst/>
              <a:cxnLst/>
              <a:rect l="l" t="t" r="r" b="b"/>
              <a:pathLst>
                <a:path w="2137409" h="1012825">
                  <a:moveTo>
                    <a:pt x="0" y="0"/>
                  </a:moveTo>
                  <a:lnTo>
                    <a:pt x="2136909" y="0"/>
                  </a:lnTo>
                  <a:lnTo>
                    <a:pt x="2136909" y="1012404"/>
                  </a:lnTo>
                  <a:lnTo>
                    <a:pt x="0" y="10124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6496" y="5656328"/>
              <a:ext cx="205997" cy="16162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862722" y="575241"/>
            <a:ext cx="4180840" cy="5581015"/>
            <a:chOff x="7862722" y="575241"/>
            <a:chExt cx="4180840" cy="558101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72247" y="584766"/>
              <a:ext cx="4161553" cy="554873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867484" y="580004"/>
              <a:ext cx="4171315" cy="5558790"/>
            </a:xfrm>
            <a:custGeom>
              <a:avLst/>
              <a:gdLst/>
              <a:ahLst/>
              <a:cxnLst/>
              <a:rect l="l" t="t" r="r" b="b"/>
              <a:pathLst>
                <a:path w="4171315" h="5558790">
                  <a:moveTo>
                    <a:pt x="0" y="0"/>
                  </a:moveTo>
                  <a:lnTo>
                    <a:pt x="4171079" y="0"/>
                  </a:lnTo>
                  <a:lnTo>
                    <a:pt x="4171079" y="5558263"/>
                  </a:lnTo>
                  <a:lnTo>
                    <a:pt x="0" y="555826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96318" y="5143753"/>
              <a:ext cx="2127383" cy="10028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91556" y="5138990"/>
              <a:ext cx="2137410" cy="1012825"/>
            </a:xfrm>
            <a:custGeom>
              <a:avLst/>
              <a:gdLst/>
              <a:ahLst/>
              <a:cxnLst/>
              <a:rect l="l" t="t" r="r" b="b"/>
              <a:pathLst>
                <a:path w="2137409" h="1012825">
                  <a:moveTo>
                    <a:pt x="0" y="0"/>
                  </a:moveTo>
                  <a:lnTo>
                    <a:pt x="2136909" y="0"/>
                  </a:lnTo>
                  <a:lnTo>
                    <a:pt x="2136909" y="1012404"/>
                  </a:lnTo>
                  <a:lnTo>
                    <a:pt x="0" y="10124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06488" y="5586087"/>
              <a:ext cx="186013" cy="14244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92023" y="6548117"/>
            <a:ext cx="2571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2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pPr marL="38100" marR="0" lvl="0" indent="0" defTabSz="914400" eaLnBrk="1" fontAlgn="auto" latinLnBrk="0" hangingPunct="1">
                <a:lnSpc>
                  <a:spcPts val="12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8523" y="933903"/>
            <a:ext cx="3980815" cy="5300980"/>
            <a:chOff x="298523" y="933903"/>
            <a:chExt cx="3980815" cy="5300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8048" y="943429"/>
              <a:ext cx="3961409" cy="52818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3285" y="938667"/>
              <a:ext cx="3971290" cy="5291455"/>
            </a:xfrm>
            <a:custGeom>
              <a:avLst/>
              <a:gdLst/>
              <a:ahLst/>
              <a:cxnLst/>
              <a:rect l="l" t="t" r="r" b="b"/>
              <a:pathLst>
                <a:path w="3971290" h="5291455">
                  <a:moveTo>
                    <a:pt x="0" y="0"/>
                  </a:moveTo>
                  <a:lnTo>
                    <a:pt x="3970935" y="0"/>
                  </a:lnTo>
                  <a:lnTo>
                    <a:pt x="3970935" y="5291404"/>
                  </a:lnTo>
                  <a:lnTo>
                    <a:pt x="0" y="52914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074" y="943429"/>
              <a:ext cx="2127384" cy="100287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37312" y="938665"/>
              <a:ext cx="2137410" cy="1012825"/>
            </a:xfrm>
            <a:custGeom>
              <a:avLst/>
              <a:gdLst/>
              <a:ahLst/>
              <a:cxnLst/>
              <a:rect l="l" t="t" r="r" b="b"/>
              <a:pathLst>
                <a:path w="2137410" h="1012825">
                  <a:moveTo>
                    <a:pt x="0" y="0"/>
                  </a:moveTo>
                  <a:lnTo>
                    <a:pt x="2136909" y="0"/>
                  </a:lnTo>
                  <a:lnTo>
                    <a:pt x="2136909" y="1012404"/>
                  </a:lnTo>
                  <a:lnTo>
                    <a:pt x="0" y="10124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4029" y="1635495"/>
              <a:ext cx="152694" cy="14330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836316" y="933903"/>
            <a:ext cx="7057390" cy="5297805"/>
            <a:chOff x="4836316" y="933903"/>
            <a:chExt cx="7057390" cy="529780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5841" y="943429"/>
              <a:ext cx="7038110" cy="527858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41078" y="938666"/>
              <a:ext cx="7047865" cy="5288280"/>
            </a:xfrm>
            <a:custGeom>
              <a:avLst/>
              <a:gdLst/>
              <a:ahLst/>
              <a:cxnLst/>
              <a:rect l="l" t="t" r="r" b="b"/>
              <a:pathLst>
                <a:path w="7047865" h="5288280">
                  <a:moveTo>
                    <a:pt x="0" y="0"/>
                  </a:moveTo>
                  <a:lnTo>
                    <a:pt x="7047635" y="0"/>
                  </a:lnTo>
                  <a:lnTo>
                    <a:pt x="7047635" y="5288108"/>
                  </a:lnTo>
                  <a:lnTo>
                    <a:pt x="0" y="528810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6568" y="943428"/>
              <a:ext cx="2127383" cy="10028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751805" y="938665"/>
              <a:ext cx="2137410" cy="1012825"/>
            </a:xfrm>
            <a:custGeom>
              <a:avLst/>
              <a:gdLst/>
              <a:ahLst/>
              <a:cxnLst/>
              <a:rect l="l" t="t" r="r" b="b"/>
              <a:pathLst>
                <a:path w="2137409" h="1012825">
                  <a:moveTo>
                    <a:pt x="0" y="0"/>
                  </a:moveTo>
                  <a:lnTo>
                    <a:pt x="2136908" y="0"/>
                  </a:lnTo>
                  <a:lnTo>
                    <a:pt x="2136908" y="1012404"/>
                  </a:lnTo>
                  <a:lnTo>
                    <a:pt x="0" y="10124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67151" y="1454207"/>
              <a:ext cx="180464" cy="153593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17424" y="122427"/>
            <a:ext cx="63969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FSCF-</a:t>
            </a:r>
            <a:r>
              <a:rPr dirty="0"/>
              <a:t>EXC Excavation</a:t>
            </a:r>
            <a:r>
              <a:rPr spc="10" dirty="0"/>
              <a:t> </a:t>
            </a:r>
            <a:r>
              <a:rPr dirty="0"/>
              <a:t>Progress</a:t>
            </a:r>
            <a:r>
              <a:rPr spc="-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South</a:t>
            </a:r>
            <a:r>
              <a:rPr spc="10" dirty="0"/>
              <a:t> </a:t>
            </a:r>
            <a:r>
              <a:rPr spc="-10" dirty="0"/>
              <a:t>Cavern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92023" y="6548117"/>
            <a:ext cx="2571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2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pPr marL="38100" marR="0" lvl="0" indent="0" defTabSz="914400" eaLnBrk="1" fontAlgn="auto" latinLnBrk="0" hangingPunct="1">
                <a:lnSpc>
                  <a:spcPts val="12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ADD9-D0D5-8FEB-3D8C-98692D79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50" y="198304"/>
            <a:ext cx="11057467" cy="569268"/>
          </a:xfrm>
        </p:spPr>
        <p:txBody>
          <a:bodyPr/>
          <a:lstStyle/>
          <a:p>
            <a:r>
              <a:rPr lang="en-US" dirty="0"/>
              <a:t>Far Detector and Cryogenic Infrastructure (FDC) Subproject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E27BF55-DD5C-3FA6-7807-C8824A62FD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1351" y="609600"/>
            <a:ext cx="8067280" cy="259907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Major procurements are on track</a:t>
            </a:r>
          </a:p>
          <a:p>
            <a:pPr lvl="1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Nitrogen System</a:t>
            </a:r>
          </a:p>
          <a:p>
            <a:pPr lvl="2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Contract executed in March 2023</a:t>
            </a:r>
          </a:p>
          <a:p>
            <a:pPr lvl="2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Final engineering design underway</a:t>
            </a:r>
          </a:p>
          <a:p>
            <a:pPr marL="896303" lvl="2" indent="-284163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Planning to exercise first option in Feb 2024 to initiate fabrication of system components</a:t>
            </a:r>
          </a:p>
          <a:p>
            <a:pPr lvl="1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Far Detector cryostat in fabrication under CERN contract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E4213B-E3B6-8B87-3242-1BF5A7DB9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630" y="577058"/>
            <a:ext cx="3581400" cy="2686050"/>
          </a:xfrm>
          <a:prstGeom prst="rect">
            <a:avLst/>
          </a:prstGeom>
        </p:spPr>
      </p:pic>
      <p:pic>
        <p:nvPicPr>
          <p:cNvPr id="8" name="Picture 7" descr="A group of men in safety vests standing in a warehouse&#10;&#10;Description automatically generated with low confidence">
            <a:extLst>
              <a:ext uri="{FF2B5EF4-FFF2-40B4-BE49-F238E27FC236}">
                <a16:creationId xmlns:a16="http://schemas.microsoft.com/office/drawing/2014/main" id="{8B63559B-9847-ECA5-8B54-52991E869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115" y="3594892"/>
            <a:ext cx="3110377" cy="2599074"/>
          </a:xfrm>
          <a:prstGeom prst="rect">
            <a:avLst/>
          </a:prstGeom>
        </p:spPr>
      </p:pic>
      <p:pic>
        <p:nvPicPr>
          <p:cNvPr id="9" name="Picture 8" descr="A picture containing building, ground, indoor, station&#10;&#10;Description automatically generated">
            <a:extLst>
              <a:ext uri="{FF2B5EF4-FFF2-40B4-BE49-F238E27FC236}">
                <a16:creationId xmlns:a16="http://schemas.microsoft.com/office/drawing/2014/main" id="{8CB9EAD3-80A1-9EDE-D256-476D58635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794" y="3594892"/>
            <a:ext cx="5198581" cy="2630234"/>
          </a:xfrm>
          <a:prstGeom prst="rect">
            <a:avLst/>
          </a:prstGeom>
        </p:spPr>
      </p:pic>
      <p:pic>
        <p:nvPicPr>
          <p:cNvPr id="10" name="Picture 9" descr="A picture containing building, red&#10;&#10;Description automatically generated">
            <a:extLst>
              <a:ext uri="{FF2B5EF4-FFF2-40B4-BE49-F238E27FC236}">
                <a16:creationId xmlns:a16="http://schemas.microsoft.com/office/drawing/2014/main" id="{BF1F4EF3-F4CA-D85D-850A-4FB133B7A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412" y="3614062"/>
            <a:ext cx="3469618" cy="26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2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3774" y="89141"/>
            <a:ext cx="87420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E95124"/>
                </a:solidFill>
              </a:rPr>
              <a:t>DUNE</a:t>
            </a:r>
            <a:r>
              <a:rPr sz="4400" spc="-25" dirty="0">
                <a:solidFill>
                  <a:srgbClr val="E95124"/>
                </a:solidFill>
              </a:rPr>
              <a:t> </a:t>
            </a:r>
            <a:r>
              <a:rPr sz="4400" dirty="0">
                <a:solidFill>
                  <a:srgbClr val="E95124"/>
                </a:solidFill>
              </a:rPr>
              <a:t>Staging</a:t>
            </a:r>
            <a:r>
              <a:rPr sz="4400" spc="-20" dirty="0">
                <a:solidFill>
                  <a:srgbClr val="E95124"/>
                </a:solidFill>
              </a:rPr>
              <a:t> </a:t>
            </a:r>
            <a:r>
              <a:rPr sz="4400" dirty="0">
                <a:solidFill>
                  <a:srgbClr val="E95124"/>
                </a:solidFill>
              </a:rPr>
              <a:t>(Phase</a:t>
            </a:r>
            <a:r>
              <a:rPr sz="4400" spc="-20" dirty="0">
                <a:solidFill>
                  <a:srgbClr val="E95124"/>
                </a:solidFill>
              </a:rPr>
              <a:t> </a:t>
            </a:r>
            <a:r>
              <a:rPr sz="4400" dirty="0">
                <a:solidFill>
                  <a:srgbClr val="E95124"/>
                </a:solidFill>
              </a:rPr>
              <a:t>I+Phase </a:t>
            </a:r>
            <a:r>
              <a:rPr sz="4400" spc="-25" dirty="0">
                <a:solidFill>
                  <a:srgbClr val="E95124"/>
                </a:solidFill>
              </a:rPr>
              <a:t>II)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30271" y="736243"/>
            <a:ext cx="6532880" cy="115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0" lvl="0" indent="0" defTabSz="914400" eaLnBrk="1" fontAlgn="auto" latinLnBrk="0" hangingPunct="1">
              <a:lnSpc>
                <a:spcPts val="188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DUNE</a:t>
            </a:r>
            <a:r>
              <a:rPr kumimoji="0" sz="1800" b="1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is</a:t>
            </a:r>
            <a:r>
              <a:rPr kumimoji="0" sz="1800" b="1" i="1" u="none" strike="noStrike" kern="0" cap="none" spc="-3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envisioned</a:t>
            </a:r>
            <a:r>
              <a:rPr kumimoji="0" sz="1800" b="1" i="1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as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a</a:t>
            </a:r>
            <a:r>
              <a:rPr kumimoji="0" sz="1800" b="1" i="1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staged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program</a:t>
            </a:r>
            <a:r>
              <a:rPr kumimoji="0" sz="1800" b="1" i="1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(beam+detectors)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BoldItalicMT"/>
              <a:cs typeface="Arial-BoldItalicMT"/>
            </a:endParaRPr>
          </a:p>
          <a:p>
            <a:pPr marL="63500" marR="225425" lvl="0" indent="0" defTabSz="914400" eaLnBrk="1" fontAlgn="auto" latinLnBrk="0" hangingPunct="1">
              <a:lnSpc>
                <a:spcPct val="762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driven</a:t>
            </a:r>
            <a:r>
              <a:rPr kumimoji="0" sz="1800" b="1" i="1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by</a:t>
            </a:r>
            <a:r>
              <a:rPr kumimoji="0" sz="1800" b="1" i="1" u="none" strike="noStrike" kern="0" cap="none" spc="-3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the</a:t>
            </a:r>
            <a:r>
              <a:rPr kumimoji="0" sz="1800" b="1" i="1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global</a:t>
            </a:r>
            <a:r>
              <a:rPr kumimoji="0" sz="1800" b="1" i="1" u="none" strike="noStrike" kern="0" cap="none" spc="-4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scientific</a:t>
            </a:r>
            <a:r>
              <a:rPr kumimoji="0" sz="1800" b="1" i="1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requirement</a:t>
            </a:r>
            <a:r>
              <a:rPr kumimoji="0" sz="1800" b="1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of</a:t>
            </a:r>
            <a:r>
              <a:rPr kumimoji="0" sz="1800" b="1" i="1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reaching</a:t>
            </a:r>
            <a:r>
              <a:rPr kumimoji="0" sz="1800" b="1" i="1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3</a:t>
            </a:r>
            <a:r>
              <a:rPr kumimoji="0" sz="2100" b="1" i="1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σ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sensitivity</a:t>
            </a:r>
            <a:r>
              <a:rPr kumimoji="0" sz="1800" b="1" i="1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for</a:t>
            </a:r>
            <a:r>
              <a:rPr kumimoji="0" sz="1800" b="1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75%</a:t>
            </a:r>
            <a:r>
              <a:rPr kumimoji="0" sz="1800" b="1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of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2100" b="1" i="1" u="none" strike="noStrike" kern="0" cap="none" spc="-10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δ</a:t>
            </a:r>
            <a:r>
              <a:rPr kumimoji="0" sz="1800" b="1" i="1" u="none" strike="noStrike" kern="0" cap="none" spc="-157" normalizeH="0" baseline="-20833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cp</a:t>
            </a:r>
            <a:r>
              <a:rPr kumimoji="0" sz="1800" b="1" i="1" u="none" strike="noStrike" kern="0" cap="none" spc="0" normalizeH="0" baseline="-20833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as</a:t>
            </a:r>
            <a:r>
              <a:rPr kumimoji="0" sz="1800" b="1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set</a:t>
            </a:r>
            <a:r>
              <a:rPr kumimoji="0" sz="1800" b="1" i="1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by</a:t>
            </a:r>
            <a:r>
              <a:rPr kumimoji="0" sz="1800" b="1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the</a:t>
            </a:r>
            <a:r>
              <a:rPr kumimoji="0" sz="1800" b="1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 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2014 </a:t>
            </a:r>
            <a:r>
              <a:rPr kumimoji="0" sz="1800" b="1" i="1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-BoldItalicMT"/>
                <a:cs typeface="Arial-BoldItalicMT"/>
              </a:rPr>
              <a:t>P5.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BoldItalicMT"/>
              <a:cs typeface="Arial-BoldItalicMT"/>
            </a:endParaRPr>
          </a:p>
          <a:p>
            <a:pPr marL="328295" marR="0" lvl="0" indent="-264795" defTabSz="914400" eaLnBrk="1" fontAlgn="auto" latinLnBrk="0" hangingPunct="1">
              <a:lnSpc>
                <a:spcPct val="1000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28295" algn="l"/>
              </a:tabLst>
              <a:defRPr/>
            </a:pP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>
                  <a:solidFill>
                    <a:srgbClr val="1F487C"/>
                  </a:solidFill>
                </a:uFill>
                <a:latin typeface="Arial"/>
                <a:cs typeface="Arial"/>
              </a:rPr>
              <a:t>DUNE Phase</a:t>
            </a:r>
            <a:r>
              <a:rPr kumimoji="0" sz="1800" b="0" i="0" u="sng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>
                  <a:solidFill>
                    <a:srgbClr val="1F487C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>
                  <a:solidFill>
                    <a:srgbClr val="1F487C"/>
                  </a:solidFill>
                </a:uFill>
                <a:latin typeface="Arial"/>
                <a:cs typeface="Arial"/>
              </a:rPr>
              <a:t>I</a:t>
            </a:r>
            <a:r>
              <a:rPr kumimoji="0" sz="1800" b="0" i="0" u="sng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>
                  <a:solidFill>
                    <a:srgbClr val="1F487C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0" u="sng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>
                  <a:solidFill>
                    <a:srgbClr val="1F487C"/>
                  </a:solidFill>
                </a:uFill>
                <a:latin typeface="Arial"/>
                <a:cs typeface="Arial"/>
              </a:rPr>
              <a:t>Detectors: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467" y="1871623"/>
            <a:ext cx="6137910" cy="103124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78765" marR="0" lvl="0" indent="-266065" defTabSz="91440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Pct val="90000"/>
              <a:buFontTx/>
              <a:buChar char="-"/>
              <a:tabLst>
                <a:tab pos="278765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FD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modules: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FD1</a:t>
            </a:r>
            <a:r>
              <a:rPr kumimoji="0" sz="1500" b="0" i="0" u="none" strike="noStrike" kern="0" cap="none" spc="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“horizontal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drift”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and FD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2 “vertical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drift”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LArTPCs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8765" marR="0" lvl="0" indent="-266065" defTabSz="914400" eaLnBrk="1" fontAlgn="auto" latinLnBrk="0" hangingPunct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Tx/>
              <a:buSzPct val="90000"/>
              <a:buFontTx/>
              <a:buChar char="-"/>
              <a:tabLst>
                <a:tab pos="278765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ND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LArTPC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detector+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muon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spectrometer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+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off-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axis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system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8765" marR="0" lvl="0" indent="-266065" defTabSz="914400" eaLnBrk="1" fontAlgn="auto" latinLnBrk="0" hangingPunct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Tx/>
              <a:buSzPct val="90000"/>
              <a:buFontTx/>
              <a:buChar char="-"/>
              <a:tabLst>
                <a:tab pos="278765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SAND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magnetized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tracker</a:t>
            </a:r>
            <a:r>
              <a:rPr kumimoji="0" sz="1500" b="0" i="0" u="none" strike="noStrike" kern="0" cap="none" spc="-4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on-axis</a:t>
            </a:r>
            <a:r>
              <a:rPr kumimoji="0" sz="1500" b="0" i="0" u="none" strike="noStrike" kern="0" cap="none" spc="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near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detector.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1147" y="2984143"/>
            <a:ext cx="7105015" cy="8077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86385" marR="5080" lvl="0" indent="0" defTabSz="914400" eaLnBrk="1" fontAlgn="auto" latinLnBrk="0" hangingPunct="1">
              <a:lnSpc>
                <a:spcPct val="8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Phase</a:t>
            </a:r>
            <a:r>
              <a:rPr kumimoji="0" sz="1500" b="0" i="1" u="none" strike="noStrike" kern="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500" b="0" i="1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FDs</a:t>
            </a:r>
            <a:r>
              <a:rPr kumimoji="0" sz="1500" b="0" i="1" u="none" strike="noStrike" kern="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are</a:t>
            </a:r>
            <a:r>
              <a:rPr kumimoji="0" sz="1500" b="0" i="1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currently</a:t>
            </a:r>
            <a:r>
              <a:rPr kumimoji="0" sz="1500" b="0" i="1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under</a:t>
            </a:r>
            <a:r>
              <a:rPr kumimoji="0" sz="1500" b="0" i="1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construction</a:t>
            </a:r>
            <a:r>
              <a:rPr kumimoji="0" sz="1500" b="0" i="1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and contributions</a:t>
            </a:r>
            <a:r>
              <a:rPr kumimoji="0" sz="1500" b="0" i="1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detailed in</a:t>
            </a:r>
            <a:r>
              <a:rPr kumimoji="0" sz="1500" b="0" i="1" u="none" strike="noStrike" kern="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DUNE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multilateral</a:t>
            </a:r>
            <a:r>
              <a:rPr kumimoji="0" sz="1500" b="0" i="1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MOU</a:t>
            </a:r>
            <a:r>
              <a:rPr kumimoji="0" sz="1500" b="0" i="1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annexes.</a:t>
            </a:r>
            <a:r>
              <a:rPr kumimoji="0" sz="1500" b="0" i="1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ND LAr,</a:t>
            </a:r>
            <a:r>
              <a:rPr kumimoji="0" sz="1500" b="0" i="1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TMS</a:t>
            </a:r>
            <a:r>
              <a:rPr kumimoji="0" sz="1500" b="0" i="1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500" b="0" i="1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SAND</a:t>
            </a:r>
            <a:r>
              <a:rPr kumimoji="0" sz="1500" b="0" i="1" u="none" strike="noStrike" kern="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STT</a:t>
            </a:r>
            <a:r>
              <a:rPr kumimoji="0" sz="1500" b="0" i="1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prototyping</a:t>
            </a:r>
            <a:r>
              <a:rPr kumimoji="0" sz="1500" b="0" i="1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underway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7495" marR="0" lvl="0" indent="-264795" defTabSz="914400" eaLnBrk="1" fontAlgn="auto" latinLnBrk="0" hangingPunct="1">
              <a:lnSpc>
                <a:spcPct val="100000"/>
              </a:lnSpc>
              <a:spcBef>
                <a:spcPts val="755"/>
              </a:spcBef>
              <a:spcAft>
                <a:spcPts val="0"/>
              </a:spcAft>
              <a:buClr>
                <a:srgbClr val="1F487C"/>
              </a:buClr>
              <a:buSzTx/>
              <a:buFontTx/>
              <a:buChar char="•"/>
              <a:tabLst>
                <a:tab pos="277495" algn="l"/>
              </a:tabLst>
              <a:defRPr/>
            </a:pP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 action="ppaction://hlinksldjump"/>
              </a:rPr>
              <a:t>DUNE Phase</a:t>
            </a:r>
            <a:r>
              <a:rPr kumimoji="0" sz="1800" b="0" i="0" u="sng" strike="noStrike" kern="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 action="ppaction://hlinksldjump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 action="ppaction://hlinksldjump"/>
              </a:rPr>
              <a:t>II</a:t>
            </a:r>
            <a:r>
              <a:rPr kumimoji="0" sz="1800" b="0" i="0" u="sng" strike="noStrike" kern="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 action="ppaction://hlinksldjump"/>
              </a:rPr>
              <a:t> </a:t>
            </a:r>
            <a:r>
              <a:rPr kumimoji="0" sz="1800" b="0" i="0" u="sng" strike="noStrike" kern="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 action="ppaction://hlinksldjump"/>
              </a:rPr>
              <a:t>Detectors</a:t>
            </a:r>
            <a:r>
              <a:rPr kumimoji="0" sz="1800" b="0" i="0" u="sng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467" y="3874158"/>
            <a:ext cx="6633845" cy="14795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79400" marR="5080" lvl="0" indent="-266700" defTabSz="914400" eaLnBrk="1" fontAlgn="auto" latinLnBrk="0" hangingPunct="1">
              <a:lnSpc>
                <a:spcPct val="79900"/>
              </a:lnSpc>
              <a:spcBef>
                <a:spcPts val="459"/>
              </a:spcBef>
              <a:spcAft>
                <a:spcPts val="0"/>
              </a:spcAft>
              <a:buClrTx/>
              <a:buSzPct val="90000"/>
              <a:buFontTx/>
              <a:buChar char="-"/>
              <a:tabLst>
                <a:tab pos="279400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Baseline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is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two</a:t>
            </a:r>
            <a:r>
              <a:rPr kumimoji="0" sz="1500" b="0" i="1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additional</a:t>
            </a:r>
            <a:r>
              <a:rPr kumimoji="0" sz="1500" b="0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“vertical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drift”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LArTPCs</a:t>
            </a:r>
            <a:r>
              <a:rPr kumimoji="0" sz="1500" b="0" i="0" u="none" strike="noStrike" kern="0" cap="none" spc="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which</a:t>
            </a:r>
            <a:r>
              <a:rPr kumimoji="0" sz="1500" b="0" i="0" u="none" strike="noStrike" kern="0" cap="none" spc="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meets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all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physics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goals.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R&amp;D</a:t>
            </a:r>
            <a:r>
              <a:rPr kumimoji="0" sz="1500" b="0" i="1" u="none" strike="noStrike" kern="0" cap="none" spc="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ongoing on</a:t>
            </a:r>
            <a:r>
              <a:rPr kumimoji="0" sz="1500" b="0" i="1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options</a:t>
            </a:r>
            <a:r>
              <a:rPr kumimoji="0" sz="1500" b="0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500" b="0" i="1" u="none" strike="noStrike" kern="0" cap="none" spc="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enhance DUNE</a:t>
            </a:r>
            <a:r>
              <a:rPr kumimoji="0" sz="1500" b="0" i="1" u="none" strike="noStrike" kern="0" cap="none" spc="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physics</a:t>
            </a:r>
            <a:r>
              <a:rPr kumimoji="0" sz="1500" b="0" i="1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1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capabilities.</a:t>
            </a:r>
            <a:r>
              <a:rPr kumimoji="0" sz="1500" b="0" i="1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Non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LArTPC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options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FD4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could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be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considered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if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performance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timeline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requirements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DUNE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are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met.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9400" marR="152400" lvl="0" indent="-266700" algn="just" defTabSz="914400" eaLnBrk="1" fontAlgn="auto" latinLnBrk="0" hangingPunct="1">
              <a:lnSpc>
                <a:spcPct val="80000"/>
              </a:lnSpc>
              <a:spcBef>
                <a:spcPts val="1210"/>
              </a:spcBef>
              <a:spcAft>
                <a:spcPts val="0"/>
              </a:spcAft>
              <a:buClrTx/>
              <a:buSzPct val="90000"/>
              <a:buFontTx/>
              <a:buChar char="-"/>
              <a:tabLst>
                <a:tab pos="279400" algn="l"/>
              </a:tabLst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More Capable Near Detector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(MCND)</a:t>
            </a:r>
            <a:r>
              <a:rPr kumimoji="0" sz="1500" b="0" i="0" u="none" strike="noStrike" kern="0" cap="none" spc="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to ensure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completion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DUNE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physics program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open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up</a:t>
            </a:r>
            <a:r>
              <a:rPr kumimoji="0" sz="15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exciting</a:t>
            </a:r>
            <a:r>
              <a:rPr kumimoji="0" sz="1500" b="0" i="0" u="none" strike="noStrike" kern="0" cap="none" spc="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opportunities</a:t>
            </a:r>
            <a:r>
              <a:rPr kumimoji="0" sz="1500" b="0" i="0" u="none" strike="noStrike" kern="0" cap="none" spc="-3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new</a:t>
            </a:r>
            <a:r>
              <a:rPr kumimoji="0" sz="1500" b="0" i="0" u="none" strike="noStrike" kern="0" cap="none" spc="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BSM</a:t>
            </a:r>
            <a:r>
              <a:rPr kumimoji="0" sz="1500" b="0" i="0" u="none" strike="noStrike" kern="0" cap="none" spc="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physics searches.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1147" y="5424067"/>
            <a:ext cx="6942455" cy="73914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68605" marR="5080" lvl="0" indent="-256540" defTabSz="914400" eaLnBrk="1" fontAlgn="auto" latinLnBrk="0" hangingPunct="1">
              <a:lnSpc>
                <a:spcPct val="8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68605" algn="l"/>
                <a:tab pos="27749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	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Reaffirming</a:t>
            </a:r>
            <a:r>
              <a:rPr kumimoji="0" sz="1800" b="0" i="1" u="sng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the</a:t>
            </a:r>
            <a:r>
              <a:rPr kumimoji="0" sz="1800" b="0" i="1" u="sng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US</a:t>
            </a:r>
            <a:r>
              <a:rPr kumimoji="0" sz="1800" b="0" i="1" u="sng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commitment</a:t>
            </a:r>
            <a:r>
              <a:rPr kumimoji="0" sz="1800" b="0" i="1" u="sng" strike="noStrike" kern="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to</a:t>
            </a:r>
            <a:r>
              <a:rPr kumimoji="0" sz="1800" b="0" i="1" u="sng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full</a:t>
            </a:r>
            <a:r>
              <a:rPr kumimoji="0" sz="1800" b="0" i="1" u="sng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DUNE</a:t>
            </a:r>
            <a:r>
              <a:rPr kumimoji="0" sz="1800" b="0" i="1" u="sng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scope</a:t>
            </a:r>
            <a:r>
              <a:rPr kumimoji="0" sz="1800" b="0" i="1" u="sng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would</a:t>
            </a:r>
            <a:r>
              <a:rPr kumimoji="0" sz="1800" b="0" i="1" u="sng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ensure</a:t>
            </a:r>
            <a:r>
              <a:rPr kumimoji="0" sz="1800" b="0" i="1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continued</a:t>
            </a:r>
            <a:r>
              <a:rPr kumimoji="0" sz="1800" b="0" i="1" u="sng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support</a:t>
            </a:r>
            <a:r>
              <a:rPr kumimoji="0" sz="1800" b="0" i="1" u="sng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of</a:t>
            </a:r>
            <a:r>
              <a:rPr kumimoji="0" sz="1800" b="0" i="1" u="sng" strike="noStrike" kern="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the</a:t>
            </a:r>
            <a:r>
              <a:rPr kumimoji="0" sz="1800" b="0" i="1" u="sng" strike="noStrike" kern="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international</a:t>
            </a:r>
            <a:r>
              <a:rPr kumimoji="0" sz="1800" b="0" i="1" u="sng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community</a:t>
            </a:r>
            <a:r>
              <a:rPr kumimoji="0" sz="1800" b="0" i="1" u="sng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and</a:t>
            </a:r>
            <a:r>
              <a:rPr kumimoji="0" sz="1800" b="0" i="1" u="sng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the</a:t>
            </a:r>
            <a:r>
              <a:rPr kumimoji="0" sz="1800" b="0" i="1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realization</a:t>
            </a:r>
            <a:r>
              <a:rPr kumimoji="0" sz="1800" b="0" i="1" u="sng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</a:t>
            </a:r>
            <a:r>
              <a:rPr kumimoji="0" sz="1800" b="0" i="1" u="sng" strike="noStrike" kern="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transformational</a:t>
            </a:r>
            <a:r>
              <a:rPr kumimoji="0" sz="1800" b="0" i="1" u="sng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scientific</a:t>
            </a:r>
            <a:r>
              <a:rPr kumimoji="0" sz="1800" b="0" i="1" u="sng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kumimoji="0" sz="1800" b="0" i="1" u="sng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program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5605" y="1357711"/>
            <a:ext cx="4003742" cy="463492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08540" y="1856449"/>
            <a:ext cx="699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P5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goal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201656" y="2272283"/>
            <a:ext cx="641985" cy="706120"/>
            <a:chOff x="10201656" y="2272283"/>
            <a:chExt cx="641985" cy="7061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01656" y="2272283"/>
              <a:ext cx="641603" cy="70561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254234" y="2303525"/>
              <a:ext cx="427990" cy="487680"/>
            </a:xfrm>
            <a:custGeom>
              <a:avLst/>
              <a:gdLst/>
              <a:ahLst/>
              <a:cxnLst/>
              <a:rect l="l" t="t" r="r" b="b"/>
              <a:pathLst>
                <a:path w="427990" h="487680">
                  <a:moveTo>
                    <a:pt x="0" y="0"/>
                  </a:moveTo>
                  <a:lnTo>
                    <a:pt x="427812" y="487476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645035" y="2756320"/>
              <a:ext cx="79375" cy="82550"/>
            </a:xfrm>
            <a:custGeom>
              <a:avLst/>
              <a:gdLst/>
              <a:ahLst/>
              <a:cxnLst/>
              <a:rect l="l" t="t" r="r" b="b"/>
              <a:pathLst>
                <a:path w="79375" h="82550">
                  <a:moveTo>
                    <a:pt x="57276" y="0"/>
                  </a:moveTo>
                  <a:lnTo>
                    <a:pt x="0" y="50253"/>
                  </a:lnTo>
                  <a:lnTo>
                    <a:pt x="78905" y="82410"/>
                  </a:lnTo>
                  <a:lnTo>
                    <a:pt x="5727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704532" y="3227525"/>
            <a:ext cx="9690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0859C"/>
                </a:solidFill>
                <a:effectLst/>
                <a:uLnTx/>
                <a:uFillTx/>
                <a:latin typeface="Calibri"/>
                <a:cs typeface="Calibri"/>
              </a:rPr>
              <a:t>Phase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rgbClr val="30859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30859C"/>
                </a:solidFill>
                <a:effectLst/>
                <a:uLnTx/>
                <a:uFillTx/>
                <a:latin typeface="Calibri"/>
                <a:cs typeface="Calibri"/>
              </a:rPr>
              <a:t>I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0859C"/>
                </a:solidFill>
                <a:effectLst/>
                <a:uLnTx/>
                <a:uFillTx/>
                <a:latin typeface="Calibri"/>
                <a:cs typeface="Calibri"/>
              </a:rPr>
              <a:t>with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30859C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30859C"/>
                </a:solidFill>
                <a:effectLst/>
                <a:uLnTx/>
                <a:uFillTx/>
                <a:latin typeface="Calibri"/>
                <a:cs typeface="Calibri"/>
              </a:rPr>
              <a:t>PIP-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30859C"/>
                </a:solidFill>
                <a:effectLst/>
                <a:uLnTx/>
                <a:uFillTx/>
                <a:latin typeface="Calibri"/>
                <a:cs typeface="Calibri"/>
              </a:rPr>
              <a:t>II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30859C"/>
                </a:solidFill>
                <a:effectLst/>
                <a:uLnTx/>
                <a:uFillTx/>
                <a:latin typeface="Calibri"/>
                <a:cs typeface="Calibri"/>
              </a:rPr>
              <a:t>only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297" y="738626"/>
            <a:ext cx="12054703" cy="5555493"/>
            <a:chOff x="299394" y="856751"/>
            <a:chExt cx="12054703" cy="555549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394" y="856751"/>
              <a:ext cx="6661163" cy="49775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6138" y="1413525"/>
              <a:ext cx="6537959" cy="49987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011" y="845820"/>
            <a:ext cx="11945620" cy="5943600"/>
            <a:chOff x="96011" y="845820"/>
            <a:chExt cx="11945620" cy="594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41152" y="6431279"/>
              <a:ext cx="870203" cy="3581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11" y="874776"/>
              <a:ext cx="8429243" cy="56205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4216" y="3752088"/>
              <a:ext cx="4216906" cy="2947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4007" y="845820"/>
              <a:ext cx="4357103" cy="279806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2039" y="91672"/>
            <a:ext cx="105568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E95124"/>
                </a:solidFill>
              </a:rPr>
              <a:t>DUNE</a:t>
            </a:r>
            <a:r>
              <a:rPr sz="3600" spc="-40" dirty="0">
                <a:solidFill>
                  <a:srgbClr val="E95124"/>
                </a:solidFill>
              </a:rPr>
              <a:t> </a:t>
            </a:r>
            <a:r>
              <a:rPr sz="3600" dirty="0">
                <a:solidFill>
                  <a:srgbClr val="E95124"/>
                </a:solidFill>
              </a:rPr>
              <a:t>FD</a:t>
            </a:r>
            <a:r>
              <a:rPr sz="3600" spc="5" dirty="0">
                <a:solidFill>
                  <a:srgbClr val="E95124"/>
                </a:solidFill>
              </a:rPr>
              <a:t> </a:t>
            </a:r>
            <a:r>
              <a:rPr sz="3600" dirty="0">
                <a:solidFill>
                  <a:srgbClr val="E95124"/>
                </a:solidFill>
              </a:rPr>
              <a:t>Prototypes</a:t>
            </a:r>
            <a:r>
              <a:rPr sz="3600" spc="-15" dirty="0">
                <a:solidFill>
                  <a:srgbClr val="E95124"/>
                </a:solidFill>
              </a:rPr>
              <a:t> </a:t>
            </a:r>
            <a:r>
              <a:rPr sz="3600" dirty="0">
                <a:solidFill>
                  <a:srgbClr val="E95124"/>
                </a:solidFill>
              </a:rPr>
              <a:t>@</a:t>
            </a:r>
            <a:r>
              <a:rPr sz="3600" spc="-5" dirty="0">
                <a:solidFill>
                  <a:srgbClr val="E95124"/>
                </a:solidFill>
              </a:rPr>
              <a:t> </a:t>
            </a:r>
            <a:r>
              <a:rPr sz="3600" dirty="0">
                <a:solidFill>
                  <a:srgbClr val="E95124"/>
                </a:solidFill>
              </a:rPr>
              <a:t>CERN</a:t>
            </a:r>
            <a:r>
              <a:rPr sz="3600" spc="-25" dirty="0">
                <a:solidFill>
                  <a:srgbClr val="E95124"/>
                </a:solidFill>
              </a:rPr>
              <a:t> </a:t>
            </a:r>
            <a:r>
              <a:rPr sz="3600" dirty="0">
                <a:solidFill>
                  <a:srgbClr val="E95124"/>
                </a:solidFill>
              </a:rPr>
              <a:t>Neutrino</a:t>
            </a:r>
            <a:r>
              <a:rPr sz="3600" spc="-5" dirty="0">
                <a:solidFill>
                  <a:srgbClr val="E95124"/>
                </a:solidFill>
              </a:rPr>
              <a:t> </a:t>
            </a:r>
            <a:r>
              <a:rPr sz="3600" spc="-10" dirty="0">
                <a:solidFill>
                  <a:srgbClr val="E95124"/>
                </a:solidFill>
              </a:rPr>
              <a:t>Platform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8519362" y="1014357"/>
            <a:ext cx="1766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NP02: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FD2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vertical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drift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protoype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26143" y="4001474"/>
            <a:ext cx="14446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NP04: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FD1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horizontal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drift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protoype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3840" y="826008"/>
            <a:ext cx="8240395" cy="3804285"/>
            <a:chOff x="243840" y="826008"/>
            <a:chExt cx="8240395" cy="380428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6288" y="2078736"/>
              <a:ext cx="1348739" cy="11033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301568" y="2132075"/>
              <a:ext cx="859155" cy="643255"/>
            </a:xfrm>
            <a:custGeom>
              <a:avLst/>
              <a:gdLst/>
              <a:ahLst/>
              <a:cxnLst/>
              <a:rect l="l" t="t" r="r" b="b"/>
              <a:pathLst>
                <a:path w="859154" h="643255">
                  <a:moveTo>
                    <a:pt x="858596" y="0"/>
                  </a:moveTo>
                  <a:lnTo>
                    <a:pt x="0" y="642886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149087" y="2660622"/>
              <a:ext cx="252095" cy="228600"/>
            </a:xfrm>
            <a:custGeom>
              <a:avLst/>
              <a:gdLst/>
              <a:ahLst/>
              <a:cxnLst/>
              <a:rect l="l" t="t" r="r" b="b"/>
              <a:pathLst>
                <a:path w="252095" h="228600">
                  <a:moveTo>
                    <a:pt x="114465" y="0"/>
                  </a:moveTo>
                  <a:lnTo>
                    <a:pt x="0" y="228511"/>
                  </a:lnTo>
                  <a:lnTo>
                    <a:pt x="251485" y="182981"/>
                  </a:lnTo>
                  <a:lnTo>
                    <a:pt x="1144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9256" y="4084320"/>
              <a:ext cx="6054851" cy="5455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892548" y="4337303"/>
              <a:ext cx="5548630" cy="0"/>
            </a:xfrm>
            <a:custGeom>
              <a:avLst/>
              <a:gdLst/>
              <a:ahLst/>
              <a:cxnLst/>
              <a:rect l="l" t="t" r="r" b="b"/>
              <a:pathLst>
                <a:path w="5548630">
                  <a:moveTo>
                    <a:pt x="5548490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702045" y="4222993"/>
              <a:ext cx="229235" cy="228600"/>
            </a:xfrm>
            <a:custGeom>
              <a:avLst/>
              <a:gdLst/>
              <a:ahLst/>
              <a:cxnLst/>
              <a:rect l="l" t="t" r="r" b="b"/>
              <a:pathLst>
                <a:path w="229235" h="228600">
                  <a:moveTo>
                    <a:pt x="228600" y="0"/>
                  </a:moveTo>
                  <a:lnTo>
                    <a:pt x="0" y="114312"/>
                  </a:lnTo>
                  <a:lnTo>
                    <a:pt x="228612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840" y="826008"/>
              <a:ext cx="4589195" cy="267308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12043" y="4665139"/>
            <a:ext cx="801497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ProtoDUNEs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(FD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Module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0)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are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~5%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scale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using several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full-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scale</a:t>
            </a:r>
            <a:r>
              <a:rPr kumimoji="0" sz="28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TPC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modules</a:t>
            </a:r>
            <a:r>
              <a:rPr kumimoji="0" sz="28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each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involve</a:t>
            </a:r>
            <a:r>
              <a:rPr kumimoji="0" sz="28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all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the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FD</a:t>
            </a:r>
            <a:r>
              <a:rPr kumimoji="0" sz="28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partners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2800" b="1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CERN.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Performance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calibration</a:t>
            </a:r>
            <a:r>
              <a:rPr kumimoji="0" sz="28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with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7662" y="5945601"/>
            <a:ext cx="10998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26695" algn="l"/>
                <a:tab pos="10984865" algn="l"/>
              </a:tabLst>
              <a:defRPr/>
            </a:pP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	test</a:t>
            </a:r>
            <a:r>
              <a:rPr kumimoji="0" sz="2800" b="1" i="0" u="sng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 </a:t>
            </a: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beams</a:t>
            </a:r>
            <a:r>
              <a:rPr kumimoji="0" sz="2800" b="1" i="0" u="sng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 </a:t>
            </a: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at</a:t>
            </a:r>
            <a:r>
              <a:rPr kumimoji="0" sz="2800" b="1" i="0" u="sng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 </a:t>
            </a: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CERN</a:t>
            </a:r>
            <a:r>
              <a:rPr kumimoji="0" sz="2800" b="1" i="0" u="sng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 </a:t>
            </a:r>
            <a:r>
              <a:rPr kumimoji="0" sz="2800" b="1" i="0" u="sng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NP.</a:t>
            </a:r>
            <a:r>
              <a:rPr kumimoji="0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E95124"/>
                  </a:solidFill>
                </a:uFill>
                <a:latin typeface="Calibri"/>
                <a:cs typeface="Calibri"/>
              </a:rPr>
              <a:t>	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9955" y="853440"/>
            <a:ext cx="11378565" cy="5935980"/>
            <a:chOff x="409955" y="853440"/>
            <a:chExt cx="11378565" cy="5935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955" y="2535935"/>
              <a:ext cx="2983991" cy="27066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3948" y="3240024"/>
              <a:ext cx="3913631" cy="29352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7955" y="853440"/>
              <a:ext cx="2802635" cy="37414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5524" y="2865132"/>
              <a:ext cx="2642615" cy="35234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6900" y="121814"/>
            <a:ext cx="98120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42740" algn="l"/>
              </a:tabLst>
            </a:pPr>
            <a:r>
              <a:rPr sz="4400" dirty="0">
                <a:solidFill>
                  <a:srgbClr val="E95124"/>
                </a:solidFill>
              </a:rPr>
              <a:t>FD</a:t>
            </a:r>
            <a:r>
              <a:rPr sz="4400" spc="-15" dirty="0">
                <a:solidFill>
                  <a:srgbClr val="E95124"/>
                </a:solidFill>
              </a:rPr>
              <a:t> </a:t>
            </a:r>
            <a:r>
              <a:rPr sz="4400" spc="-10" dirty="0">
                <a:solidFill>
                  <a:srgbClr val="E95124"/>
                </a:solidFill>
              </a:rPr>
              <a:t>Prototypes</a:t>
            </a:r>
            <a:r>
              <a:rPr sz="4400" dirty="0">
                <a:solidFill>
                  <a:srgbClr val="E95124"/>
                </a:solidFill>
              </a:rPr>
              <a:t>	Status</a:t>
            </a:r>
            <a:r>
              <a:rPr sz="4400" spc="-30" dirty="0">
                <a:solidFill>
                  <a:srgbClr val="E95124"/>
                </a:solidFill>
              </a:rPr>
              <a:t> </a:t>
            </a:r>
            <a:r>
              <a:rPr sz="4400" dirty="0">
                <a:solidFill>
                  <a:srgbClr val="E95124"/>
                </a:solidFill>
              </a:rPr>
              <a:t>(operate</a:t>
            </a:r>
            <a:r>
              <a:rPr sz="4400" spc="-20" dirty="0">
                <a:solidFill>
                  <a:srgbClr val="E95124"/>
                </a:solidFill>
              </a:rPr>
              <a:t> </a:t>
            </a:r>
            <a:r>
              <a:rPr sz="4400" spc="-10" dirty="0">
                <a:solidFill>
                  <a:srgbClr val="E95124"/>
                </a:solidFill>
              </a:rPr>
              <a:t>2024)</a:t>
            </a:r>
            <a:endParaRPr sz="4400"/>
          </a:p>
        </p:txBody>
      </p:sp>
      <p:sp>
        <p:nvSpPr>
          <p:cNvPr id="8" name="object 8"/>
          <p:cNvSpPr txBox="1"/>
          <p:nvPr/>
        </p:nvSpPr>
        <p:spPr>
          <a:xfrm>
            <a:off x="114307" y="869031"/>
            <a:ext cx="608965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NP04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Temporary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Construction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Opening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5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(TCO)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will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close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JANUARY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202</a:t>
            </a:r>
            <a:r>
              <a:rPr kumimoji="0" lang="en-GB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4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NP02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FD-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VD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TPC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complete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June 9,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 2023.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TCO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closure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early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3A5A77"/>
                </a:solidFill>
                <a:effectLst/>
                <a:uLnTx/>
                <a:uFillTx/>
                <a:latin typeface="Arial"/>
                <a:cs typeface="Arial"/>
              </a:rPr>
              <a:t>2024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68050" y="3280550"/>
            <a:ext cx="9588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Jun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8,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2023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25614" y="4322995"/>
            <a:ext cx="6896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Full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TPC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06217" y="4352021"/>
            <a:ext cx="182498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FD-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HD</a:t>
            </a:r>
            <a:r>
              <a:rPr kumimoji="0" sz="18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laser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system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calibration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tents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on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cryostat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97625" y="3630331"/>
            <a:ext cx="11887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NP02: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FD2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vertical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drift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protoype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76488" y="5360376"/>
            <a:ext cx="1765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NP02: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FD2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vertical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drift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protoype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24887" y="5572517"/>
            <a:ext cx="202501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NP04: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FD2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horizontal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drift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protoype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7767" y="4290071"/>
            <a:ext cx="202501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NP04: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FD2</a:t>
            </a:r>
            <a:r>
              <a:rPr kumimoji="0" sz="18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horizontal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drift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protoype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390" y="6291834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25400">
            <a:solidFill>
              <a:srgbClr val="E95124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41152" y="6431279"/>
            <a:ext cx="870203" cy="3581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15308" y="470350"/>
            <a:ext cx="39624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BA5F2B"/>
                </a:solidFill>
              </a:rPr>
              <a:t>FD1</a:t>
            </a:r>
            <a:r>
              <a:rPr spc="-145" dirty="0">
                <a:solidFill>
                  <a:srgbClr val="BA5F2B"/>
                </a:solidFill>
              </a:rPr>
              <a:t> </a:t>
            </a:r>
            <a:r>
              <a:rPr spc="-80" dirty="0">
                <a:solidFill>
                  <a:srgbClr val="BA5F2B"/>
                </a:solidFill>
              </a:rPr>
              <a:t>APA</a:t>
            </a:r>
            <a:r>
              <a:rPr spc="-125" dirty="0">
                <a:solidFill>
                  <a:srgbClr val="BA5F2B"/>
                </a:solidFill>
              </a:rPr>
              <a:t> </a:t>
            </a:r>
            <a:r>
              <a:rPr spc="-10" dirty="0">
                <a:solidFill>
                  <a:srgbClr val="BA5F2B"/>
                </a:solidFill>
              </a:rPr>
              <a:t>Production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2668" y="984112"/>
            <a:ext cx="5247640" cy="4229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5600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May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collaboration</a:t>
            </a:r>
            <a:r>
              <a:rPr kumimoji="0" sz="2400" b="0" i="0" u="none" strike="noStrike" kern="0" cap="none" spc="3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meeting,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we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were in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middle</a:t>
            </a:r>
            <a:r>
              <a:rPr kumimoji="0" sz="2400" b="0" i="0" u="none" strike="noStrike" kern="0" cap="none" spc="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an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exercise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show that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we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could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build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2400" b="0" i="0" u="none" strike="noStrike" kern="0" cap="none" spc="-14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APA</a:t>
            </a:r>
            <a:r>
              <a:rPr kumimoji="0" sz="2400" b="0" i="0" u="none" strike="noStrike" kern="0" cap="none" spc="-13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in 40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working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days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(needed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meet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our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installation</a:t>
            </a:r>
            <a:r>
              <a:rPr kumimoji="0" sz="2400" b="0" i="0" u="none" strike="noStrike" kern="0" cap="none" spc="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schedule)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4965" marR="0" lvl="0" indent="-342265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2400" b="0" i="0" u="none" strike="noStrike" kern="0" cap="none" spc="-15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APA</a:t>
            </a:r>
            <a:r>
              <a:rPr kumimoji="0" sz="2400" b="0" i="0" u="none" strike="noStrike" kern="0" cap="none" spc="-1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was in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fact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successfully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5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completed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in just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under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40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days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55600" marR="56515" lvl="0" indent="-34290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5600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400" b="0" i="0" u="none" strike="noStrike" kern="0" cap="none" spc="-16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new UK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project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structure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has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been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formed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with more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involvement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resources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from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STFC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Arial"/>
                <a:cs typeface="Arial"/>
              </a:rPr>
              <a:t> national laboratories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196340"/>
            <a:ext cx="5102351" cy="47106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8124" y="3633215"/>
            <a:ext cx="8324087" cy="254812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2668" y="6508095"/>
            <a:ext cx="1284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585" algn="l"/>
              </a:tabLst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14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	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Nov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16,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2667" y="45025"/>
            <a:ext cx="8001634" cy="82740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>
                <a:solidFill>
                  <a:srgbClr val="E95124"/>
                </a:solidFill>
              </a:rPr>
              <a:t>Grenoble</a:t>
            </a:r>
            <a:r>
              <a:rPr spc="-70" dirty="0">
                <a:solidFill>
                  <a:srgbClr val="E95124"/>
                </a:solidFill>
              </a:rPr>
              <a:t> </a:t>
            </a:r>
            <a:r>
              <a:rPr dirty="0">
                <a:solidFill>
                  <a:srgbClr val="E95124"/>
                </a:solidFill>
              </a:rPr>
              <a:t>FD2</a:t>
            </a:r>
            <a:r>
              <a:rPr spc="-45" dirty="0">
                <a:solidFill>
                  <a:srgbClr val="E95124"/>
                </a:solidFill>
              </a:rPr>
              <a:t> </a:t>
            </a:r>
            <a:r>
              <a:rPr dirty="0">
                <a:solidFill>
                  <a:srgbClr val="E95124"/>
                </a:solidFill>
              </a:rPr>
              <a:t>CRP</a:t>
            </a:r>
            <a:r>
              <a:rPr spc="-100" dirty="0">
                <a:solidFill>
                  <a:srgbClr val="E95124"/>
                </a:solidFill>
              </a:rPr>
              <a:t> </a:t>
            </a:r>
            <a:r>
              <a:rPr dirty="0">
                <a:solidFill>
                  <a:srgbClr val="E95124"/>
                </a:solidFill>
              </a:rPr>
              <a:t>Factory</a:t>
            </a:r>
            <a:r>
              <a:rPr spc="-45" dirty="0">
                <a:solidFill>
                  <a:srgbClr val="E95124"/>
                </a:solidFill>
              </a:rPr>
              <a:t> </a:t>
            </a:r>
            <a:r>
              <a:rPr dirty="0">
                <a:solidFill>
                  <a:srgbClr val="E95124"/>
                </a:solidFill>
              </a:rPr>
              <a:t>assembly</a:t>
            </a:r>
            <a:r>
              <a:rPr spc="-40" dirty="0">
                <a:solidFill>
                  <a:srgbClr val="E95124"/>
                </a:solidFill>
              </a:rPr>
              <a:t> </a:t>
            </a:r>
            <a:r>
              <a:rPr spc="-20" dirty="0">
                <a:solidFill>
                  <a:srgbClr val="E95124"/>
                </a:solidFill>
              </a:rPr>
              <a:t>hall</a:t>
            </a:r>
          </a:p>
          <a:p>
            <a:pPr marR="276860" algn="r">
              <a:lnSpc>
                <a:spcPct val="100000"/>
              </a:lnSpc>
              <a:spcBef>
                <a:spcPts val="245"/>
              </a:spcBef>
            </a:pPr>
            <a:r>
              <a:rPr sz="1400" b="0" dirty="0">
                <a:solidFill>
                  <a:srgbClr val="3B5A77"/>
                </a:solidFill>
                <a:latin typeface="Calibri"/>
                <a:cs typeface="Calibri"/>
              </a:rPr>
              <a:t>June</a:t>
            </a:r>
            <a:r>
              <a:rPr sz="1400" b="0" spc="-10" dirty="0">
                <a:solidFill>
                  <a:srgbClr val="3B5A77"/>
                </a:solidFill>
                <a:latin typeface="Calibri"/>
                <a:cs typeface="Calibri"/>
              </a:rPr>
              <a:t> </a:t>
            </a:r>
            <a:r>
              <a:rPr sz="1400" b="0" spc="-20" dirty="0">
                <a:solidFill>
                  <a:srgbClr val="3B5A77"/>
                </a:solidFill>
                <a:latin typeface="Calibri"/>
                <a:cs typeface="Calibri"/>
              </a:rPr>
              <a:t>2023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1013" y="6508095"/>
            <a:ext cx="264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M. Bishai,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DUNE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Status,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INC/RRB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Mtg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5631" y="927735"/>
            <a:ext cx="8268970" cy="2564130"/>
            <a:chOff x="95631" y="927735"/>
            <a:chExt cx="8268970" cy="25641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56" y="937260"/>
              <a:ext cx="8249411" cy="25450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393" y="932497"/>
              <a:ext cx="8259445" cy="2554605"/>
            </a:xfrm>
            <a:custGeom>
              <a:avLst/>
              <a:gdLst/>
              <a:ahLst/>
              <a:cxnLst/>
              <a:rect l="l" t="t" r="r" b="b"/>
              <a:pathLst>
                <a:path w="8259445" h="2554604">
                  <a:moveTo>
                    <a:pt x="0" y="0"/>
                  </a:moveTo>
                  <a:lnTo>
                    <a:pt x="8258936" y="0"/>
                  </a:lnTo>
                  <a:lnTo>
                    <a:pt x="8258936" y="2554605"/>
                  </a:lnTo>
                  <a:lnTo>
                    <a:pt x="0" y="255460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358778" y="3346826"/>
            <a:ext cx="12204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September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2023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28673" y="1322057"/>
            <a:ext cx="328993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Lots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sorting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tidying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done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during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this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summer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21844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assembly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hall is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now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fully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dedicated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CRP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3B5A77"/>
                </a:solidFill>
                <a:effectLst/>
                <a:uLnTx/>
                <a:uFillTx/>
                <a:latin typeface="Calibri"/>
                <a:cs typeface="Calibri"/>
              </a:rPr>
              <a:t>factory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75164" y="4600955"/>
            <a:ext cx="788035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Coldbox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90816" y="5673852"/>
            <a:ext cx="711835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200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m²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12864" y="4177284"/>
            <a:ext cx="1838325" cy="260985"/>
          </a:xfrm>
          <a:custGeom>
            <a:avLst/>
            <a:gdLst/>
            <a:ahLst/>
            <a:cxnLst/>
            <a:rect l="l" t="t" r="r" b="b"/>
            <a:pathLst>
              <a:path w="1838325" h="260985">
                <a:moveTo>
                  <a:pt x="1837944" y="0"/>
                </a:moveTo>
                <a:lnTo>
                  <a:pt x="0" y="0"/>
                </a:lnTo>
                <a:lnTo>
                  <a:pt x="0" y="260604"/>
                </a:lnTo>
                <a:lnTo>
                  <a:pt x="1837944" y="260604"/>
                </a:lnTo>
                <a:lnTo>
                  <a:pt x="1837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92215" y="4200899"/>
            <a:ext cx="16179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CRP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assembly</a:t>
            </a: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tables</a:t>
            </a:r>
            <a:r>
              <a:rPr kumimoji="0" sz="11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tools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565392" y="4405884"/>
            <a:ext cx="3959860" cy="1409700"/>
            <a:chOff x="6565392" y="4405884"/>
            <a:chExt cx="3959860" cy="140970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8496" y="4410456"/>
              <a:ext cx="411479" cy="67055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832598" y="4438650"/>
              <a:ext cx="210820" cy="446405"/>
            </a:xfrm>
            <a:custGeom>
              <a:avLst/>
              <a:gdLst/>
              <a:ahLst/>
              <a:cxnLst/>
              <a:rect l="l" t="t" r="r" b="b"/>
              <a:pathLst>
                <a:path w="210820" h="446404">
                  <a:moveTo>
                    <a:pt x="0" y="0"/>
                  </a:moveTo>
                  <a:lnTo>
                    <a:pt x="210502" y="446087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003232" y="4856990"/>
              <a:ext cx="69215" cy="85725"/>
            </a:xfrm>
            <a:custGeom>
              <a:avLst/>
              <a:gdLst/>
              <a:ahLst/>
              <a:cxnLst/>
              <a:rect l="l" t="t" r="r" b="b"/>
              <a:pathLst>
                <a:path w="69215" h="85725">
                  <a:moveTo>
                    <a:pt x="68910" y="0"/>
                  </a:moveTo>
                  <a:lnTo>
                    <a:pt x="0" y="32512"/>
                  </a:lnTo>
                  <a:lnTo>
                    <a:pt x="66967" y="85166"/>
                  </a:lnTo>
                  <a:lnTo>
                    <a:pt x="68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62972" y="4882896"/>
              <a:ext cx="461770" cy="93268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204880" y="4909566"/>
              <a:ext cx="265430" cy="708025"/>
            </a:xfrm>
            <a:custGeom>
              <a:avLst/>
              <a:gdLst/>
              <a:ahLst/>
              <a:cxnLst/>
              <a:rect l="l" t="t" r="r" b="b"/>
              <a:pathLst>
                <a:path w="265429" h="708025">
                  <a:moveTo>
                    <a:pt x="265023" y="0"/>
                  </a:moveTo>
                  <a:lnTo>
                    <a:pt x="0" y="707567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0173651" y="5591873"/>
              <a:ext cx="71755" cy="85090"/>
            </a:xfrm>
            <a:custGeom>
              <a:avLst/>
              <a:gdLst/>
              <a:ahLst/>
              <a:cxnLst/>
              <a:rect l="l" t="t" r="r" b="b"/>
              <a:pathLst>
                <a:path w="71754" h="85089">
                  <a:moveTo>
                    <a:pt x="0" y="0"/>
                  </a:moveTo>
                  <a:lnTo>
                    <a:pt x="8953" y="84721"/>
                  </a:lnTo>
                  <a:lnTo>
                    <a:pt x="71361" y="26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5392" y="4405884"/>
              <a:ext cx="1318259" cy="90373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738572" y="4438650"/>
              <a:ext cx="1095375" cy="697865"/>
            </a:xfrm>
            <a:custGeom>
              <a:avLst/>
              <a:gdLst/>
              <a:ahLst/>
              <a:cxnLst/>
              <a:rect l="l" t="t" r="r" b="b"/>
              <a:pathLst>
                <a:path w="1095375" h="697864">
                  <a:moveTo>
                    <a:pt x="1094828" y="0"/>
                  </a:moveTo>
                  <a:lnTo>
                    <a:pt x="0" y="697788"/>
                  </a:lnTo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685026" y="5097477"/>
              <a:ext cx="85090" cy="73660"/>
            </a:xfrm>
            <a:custGeom>
              <a:avLst/>
              <a:gdLst/>
              <a:ahLst/>
              <a:cxnLst/>
              <a:rect l="l" t="t" r="r" b="b"/>
              <a:pathLst>
                <a:path w="85090" h="73660">
                  <a:moveTo>
                    <a:pt x="43776" y="0"/>
                  </a:moveTo>
                  <a:lnTo>
                    <a:pt x="0" y="73088"/>
                  </a:lnTo>
                  <a:lnTo>
                    <a:pt x="84734" y="64261"/>
                  </a:lnTo>
                  <a:lnTo>
                    <a:pt x="43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840223" y="2971800"/>
            <a:ext cx="711835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0805" marR="0" lvl="0" indent="0" defTabSz="91440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200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m²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00"/>
              </a:spcBef>
            </a:pPr>
            <a:r>
              <a:rPr lang="en-GB" spc="-25" dirty="0">
                <a:solidFill>
                  <a:srgbClr val="E95125"/>
                </a:solidFill>
              </a:rPr>
              <a:t>DUNE in 2023: a busy and successful year</a:t>
            </a:r>
            <a:endParaRPr spc="-25" dirty="0">
              <a:solidFill>
                <a:srgbClr val="E95125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175" y="1128956"/>
            <a:ext cx="10530840" cy="77687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9443085" algn="l"/>
              </a:tabLst>
            </a:pPr>
            <a:r>
              <a:rPr lang="en-GB" sz="2800" dirty="0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  <a:latin typeface="Calibri"/>
                <a:cs typeface="Calibri"/>
              </a:rPr>
              <a:t>Excavation  of the far site nearing completion(93%, on time and on budget) </a:t>
            </a:r>
            <a:endParaRPr sz="2800" dirty="0">
              <a:latin typeface="Calibri"/>
              <a:cs typeface="Calibri"/>
            </a:endParaRPr>
          </a:p>
          <a:p>
            <a:pPr marL="354965" marR="29083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9497695" algn="l"/>
              </a:tabLst>
            </a:pPr>
            <a:r>
              <a:rPr lang="en-GB" sz="2800" dirty="0">
                <a:solidFill>
                  <a:srgbClr val="376092"/>
                </a:solidFill>
                <a:uFill>
                  <a:solidFill>
                    <a:srgbClr val="376092"/>
                  </a:solidFill>
                </a:uFill>
                <a:latin typeface="Calibri"/>
                <a:cs typeface="Calibri"/>
              </a:rPr>
              <a:t>Construction of the warm structure of the FD1 and FD2 cryostats underway</a:t>
            </a:r>
            <a:endParaRPr sz="28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9570720" algn="l"/>
              </a:tabLst>
            </a:pPr>
            <a:r>
              <a:rPr lang="en-GB" sz="2800" dirty="0">
                <a:solidFill>
                  <a:srgbClr val="376092"/>
                </a:solidFill>
                <a:latin typeface="Helvetica"/>
                <a:cs typeface="Helvetica"/>
              </a:rPr>
              <a:t>ProtoDUNE-2  preparing for running in 2024 for both NP04 (HD) and NP02 (VD)</a:t>
            </a: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9570720" algn="l"/>
              </a:tabLst>
            </a:pPr>
            <a:r>
              <a:rPr lang="en-GB" sz="2800" dirty="0">
                <a:solidFill>
                  <a:srgbClr val="376092"/>
                </a:solidFill>
                <a:latin typeface="Helvetica"/>
                <a:cs typeface="Helvetica"/>
              </a:rPr>
              <a:t>Multilateral MOU signed in November for FD1, FD2 </a:t>
            </a: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9570720" algn="l"/>
              </a:tabLst>
            </a:pPr>
            <a:r>
              <a:rPr lang="en-GB" sz="2800" dirty="0">
                <a:solidFill>
                  <a:srgbClr val="376092"/>
                </a:solidFill>
                <a:latin typeface="Helvetica"/>
                <a:cs typeface="Helvetica"/>
              </a:rPr>
              <a:t>Common fund established</a:t>
            </a: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9570720" algn="l"/>
              </a:tabLst>
            </a:pPr>
            <a:r>
              <a:rPr lang="en-GB" sz="2800" dirty="0">
                <a:solidFill>
                  <a:srgbClr val="376092"/>
                </a:solidFill>
                <a:latin typeface="Helvetica"/>
                <a:cs typeface="Helvetica"/>
              </a:rPr>
              <a:t>P5 reports confirms DUNE Phase 1 as current top priority  and recommends DUNE Phase 2</a:t>
            </a: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9570720" algn="l"/>
              </a:tabLst>
            </a:pPr>
            <a:r>
              <a:rPr lang="en-GB" sz="2800" dirty="0">
                <a:solidFill>
                  <a:srgbClr val="376092"/>
                </a:solidFill>
                <a:latin typeface="Helvetica"/>
                <a:cs typeface="Helvetica"/>
              </a:rPr>
              <a:t>Countless reviews successfully passed</a:t>
            </a: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9570720" algn="l"/>
              </a:tabLst>
            </a:pPr>
            <a:r>
              <a:rPr lang="en-GB" sz="2800" dirty="0">
                <a:solidFill>
                  <a:srgbClr val="376092"/>
                </a:solidFill>
                <a:latin typeface="Helvetica"/>
                <a:cs typeface="Helvetica"/>
              </a:rPr>
              <a:t>…..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	</a:t>
            </a:r>
            <a:endParaRPr sz="2800" dirty="0">
              <a:latin typeface="Helvetica"/>
              <a:cs typeface="Helvetica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9559925" algn="l"/>
              </a:tabLst>
            </a:pPr>
            <a:endParaRPr sz="2800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800" dirty="0">
              <a:latin typeface="Helvetica"/>
              <a:cs typeface="Helvetica"/>
            </a:endParaRPr>
          </a:p>
          <a:p>
            <a:pPr marL="268605" marR="5080" indent="-256540">
              <a:lnSpc>
                <a:spcPct val="100499"/>
              </a:lnSpc>
              <a:buChar char="•"/>
              <a:tabLst>
                <a:tab pos="268605" algn="l"/>
                <a:tab pos="277495" algn="l"/>
                <a:tab pos="7094855" algn="l"/>
              </a:tabLst>
            </a:pPr>
            <a:r>
              <a:rPr sz="2800" dirty="0">
                <a:solidFill>
                  <a:srgbClr val="376092"/>
                </a:solidFill>
                <a:latin typeface="Arial"/>
                <a:cs typeface="Arial"/>
              </a:rPr>
              <a:t>	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Finalization</a:t>
            </a:r>
            <a:r>
              <a:rPr sz="2800" spc="-1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of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the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multi-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institutional MOU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process,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soliciting in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parallel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a 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written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statement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from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the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spc="-60" dirty="0">
                <a:solidFill>
                  <a:srgbClr val="376092"/>
                </a:solidFill>
                <a:latin typeface="Helvetica"/>
                <a:cs typeface="Helvetica"/>
              </a:rPr>
              <a:t>FA’s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confirming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their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commitment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to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the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FD1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and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FD2</a:t>
            </a:r>
            <a:r>
              <a:rPr sz="2800" spc="-12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spc="-10" dirty="0">
                <a:solidFill>
                  <a:srgbClr val="376092"/>
                </a:solidFill>
                <a:latin typeface="Helvetica"/>
                <a:cs typeface="Helvetica"/>
              </a:rPr>
              <a:t>Annexes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as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expressed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in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the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dirty="0">
                <a:solidFill>
                  <a:srgbClr val="376092"/>
                </a:solidFill>
                <a:latin typeface="Helvetica"/>
                <a:cs typeface="Helvetica"/>
              </a:rPr>
              <a:t>March</a:t>
            </a:r>
            <a:r>
              <a:rPr sz="2800" spc="-5" dirty="0">
                <a:solidFill>
                  <a:srgbClr val="376092"/>
                </a:solidFill>
                <a:latin typeface="Helvetica"/>
                <a:cs typeface="Helvetica"/>
              </a:rPr>
              <a:t> </a:t>
            </a:r>
            <a:r>
              <a:rPr sz="2800" spc="-25" dirty="0">
                <a:solidFill>
                  <a:srgbClr val="376092"/>
                </a:solidFill>
                <a:latin typeface="Helvetica"/>
                <a:cs typeface="Helvetica"/>
              </a:rPr>
              <a:t>RRB</a:t>
            </a:r>
            <a:r>
              <a:rPr sz="2200" dirty="0">
                <a:solidFill>
                  <a:srgbClr val="376092"/>
                </a:solidFill>
                <a:latin typeface="Helvetica"/>
                <a:cs typeface="Helvetica"/>
              </a:rPr>
              <a:t>	</a:t>
            </a:r>
            <a:r>
              <a:rPr sz="2200" dirty="0">
                <a:solidFill>
                  <a:srgbClr val="FF0000"/>
                </a:solidFill>
                <a:latin typeface="Helvetica"/>
                <a:cs typeface="Helvetica"/>
              </a:rPr>
              <a:t>(almost)</a:t>
            </a:r>
            <a:r>
              <a:rPr sz="2200" spc="-1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sz="2200" dirty="0">
                <a:solidFill>
                  <a:srgbClr val="FF0000"/>
                </a:solidFill>
                <a:latin typeface="Helvetica"/>
                <a:cs typeface="Helvetica"/>
              </a:rPr>
              <a:t>ready for</a:t>
            </a:r>
            <a:r>
              <a:rPr sz="2200" spc="5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Helvetica"/>
                <a:cs typeface="Helvetica"/>
              </a:rPr>
              <a:t>signature</a:t>
            </a:r>
            <a:endParaRPr sz="22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924" y="149352"/>
            <a:ext cx="10863580" cy="6373495"/>
            <a:chOff x="534924" y="149352"/>
            <a:chExt cx="10863580" cy="6373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149352"/>
              <a:ext cx="10863071" cy="59268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4755" y="5602223"/>
              <a:ext cx="753110" cy="554990"/>
            </a:xfrm>
            <a:custGeom>
              <a:avLst/>
              <a:gdLst/>
              <a:ahLst/>
              <a:cxnLst/>
              <a:rect l="l" t="t" r="r" b="b"/>
              <a:pathLst>
                <a:path w="753110" h="554989">
                  <a:moveTo>
                    <a:pt x="752856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752856" y="554736"/>
                  </a:lnTo>
                  <a:lnTo>
                    <a:pt x="752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0788" y="5053584"/>
              <a:ext cx="2355595" cy="14691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173029" y="5131582"/>
            <a:ext cx="1718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ND-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LAr</a:t>
            </a:r>
            <a:r>
              <a:rPr kumimoji="0" sz="18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simulation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556" y="4799076"/>
            <a:ext cx="1657781" cy="16062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0895" y="4814906"/>
            <a:ext cx="999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SAND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simulation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66821" y="5961531"/>
            <a:ext cx="2583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DUNE</a:t>
            </a:r>
            <a:r>
              <a:rPr kumimoji="0" sz="1800" b="0" i="0" u="sng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ND</a:t>
            </a:r>
            <a:r>
              <a:rPr kumimoji="0" sz="1800" b="0" i="0" u="sng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CDR,</a:t>
            </a:r>
            <a:r>
              <a:rPr kumimoji="0" sz="1800" b="0" i="0" u="sng" strike="noStrike" kern="0" cap="none" spc="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kumimoji="0" sz="1800" b="0" i="0" u="sng" strike="noStrike" kern="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Instruments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5</a:t>
            </a:r>
            <a:r>
              <a:rPr kumimoji="0" sz="1800" b="0" i="0" u="sng" strike="noStrike" kern="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(2021)</a:t>
            </a:r>
            <a:r>
              <a:rPr kumimoji="0" sz="1800" b="0" i="0" u="sng" strike="noStrike" kern="0" cap="none" spc="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4, </a:t>
            </a:r>
            <a:r>
              <a:rPr kumimoji="0" sz="1800" b="0" i="0" u="sng" strike="noStrike" kern="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31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668" y="436101"/>
            <a:ext cx="48748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DUNE</a:t>
            </a:r>
            <a:r>
              <a:rPr kumimoji="0" sz="4000" b="1" i="0" u="none" strike="noStrike" kern="0" cap="none" spc="-12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4000" b="1" i="0" u="none" strike="noStrike" kern="0" cap="none" spc="-10" normalizeH="0" baseline="0" noProof="0" dirty="0">
                <a:ln>
                  <a:noFill/>
                </a:ln>
                <a:solidFill>
                  <a:srgbClr val="E95124"/>
                </a:solidFill>
                <a:effectLst/>
                <a:uLnTx/>
                <a:uFillTx/>
                <a:latin typeface="Arial"/>
                <a:cs typeface="Arial"/>
              </a:rPr>
              <a:t>Collaboration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69733" y="156866"/>
            <a:ext cx="25431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As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Oct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2023: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69733" y="644342"/>
            <a:ext cx="4368800" cy="38690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384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Total</a:t>
            </a:r>
            <a:r>
              <a:rPr kumimoji="0" sz="3200" b="0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members:</a:t>
            </a:r>
            <a:r>
              <a:rPr kumimoji="0" sz="32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1508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Active</a:t>
            </a:r>
            <a:r>
              <a:rPr kumimoji="0" sz="32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Collaborators:</a:t>
            </a:r>
            <a:r>
              <a:rPr kumimoji="0" sz="3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1419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(657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US +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762</a:t>
            </a:r>
            <a:r>
              <a:rPr kumimoji="0" sz="32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non-</a:t>
            </a:r>
            <a:r>
              <a:rPr kumimoji="0" sz="3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US)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48005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Active</a:t>
            </a:r>
            <a:r>
              <a:rPr kumimoji="0" sz="32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Countries:</a:t>
            </a:r>
            <a:r>
              <a:rPr kumimoji="0" sz="3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37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(including</a:t>
            </a:r>
            <a:r>
              <a:rPr kumimoji="0" sz="3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CERN)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Active</a:t>
            </a:r>
            <a:r>
              <a:rPr kumimoji="0" sz="32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Institutions:</a:t>
            </a:r>
            <a:r>
              <a:rPr kumimoji="0" sz="3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209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28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Institutions</a:t>
            </a:r>
            <a:r>
              <a:rPr kumimoji="0" sz="2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Sep</a:t>
            </a:r>
            <a:r>
              <a:rPr kumimoji="0" sz="28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‘23: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69733" y="4494169"/>
            <a:ext cx="413004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81915" lvl="0" indent="-3429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355600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Institute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Nuclear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Physics,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Almaty,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Kazakhastan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508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355600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Hong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Kong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University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 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Technology,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China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6743" y="5702962"/>
            <a:ext cx="2899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List</a:t>
            </a:r>
            <a:r>
              <a:rPr kumimoji="0" sz="1800" b="0" i="0" u="sng" strike="noStrike" kern="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of</a:t>
            </a:r>
            <a:r>
              <a:rPr kumimoji="0" sz="1800" b="0" i="0" u="sng" strike="noStrike" kern="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participating</a:t>
            </a:r>
            <a:r>
              <a:rPr kumimoji="0" sz="1800" b="0" i="0" u="sng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kumimoji="0" sz="1800" b="0" i="0" u="sng" strike="noStrike" kern="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institutions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8600" y="1252728"/>
            <a:ext cx="6780530" cy="4288790"/>
            <a:chOff x="228600" y="1252728"/>
            <a:chExt cx="6780530" cy="42887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252728"/>
              <a:ext cx="6780276" cy="42885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4379" y="2889503"/>
              <a:ext cx="2377439" cy="177393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35421" y="3026609"/>
              <a:ext cx="2157095" cy="1564640"/>
            </a:xfrm>
            <a:custGeom>
              <a:avLst/>
              <a:gdLst/>
              <a:ahLst/>
              <a:cxnLst/>
              <a:rect l="l" t="t" r="r" b="b"/>
              <a:pathLst>
                <a:path w="2157095" h="1564639">
                  <a:moveTo>
                    <a:pt x="2156968" y="1564563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684015" y="2989332"/>
              <a:ext cx="84455" cy="76200"/>
            </a:xfrm>
            <a:custGeom>
              <a:avLst/>
              <a:gdLst/>
              <a:ahLst/>
              <a:cxnLst/>
              <a:rect l="l" t="t" r="r" b="b"/>
              <a:pathLst>
                <a:path w="84454" h="76200">
                  <a:moveTo>
                    <a:pt x="0" y="0"/>
                  </a:moveTo>
                  <a:lnTo>
                    <a:pt x="39306" y="75577"/>
                  </a:lnTo>
                  <a:lnTo>
                    <a:pt x="84048" y="138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1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A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2668" y="436101"/>
            <a:ext cx="62598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E95124"/>
                </a:solidFill>
              </a:rPr>
              <a:t>DUNE</a:t>
            </a:r>
            <a:r>
              <a:rPr sz="4000" spc="-190" dirty="0">
                <a:solidFill>
                  <a:srgbClr val="E95124"/>
                </a:solidFill>
              </a:rPr>
              <a:t> </a:t>
            </a:r>
            <a:r>
              <a:rPr sz="4000" dirty="0">
                <a:solidFill>
                  <a:srgbClr val="E95124"/>
                </a:solidFill>
              </a:rPr>
              <a:t>Collaboration</a:t>
            </a:r>
            <a:r>
              <a:rPr sz="4000" spc="-180" dirty="0">
                <a:solidFill>
                  <a:srgbClr val="E95124"/>
                </a:solidFill>
              </a:rPr>
              <a:t> </a:t>
            </a:r>
            <a:r>
              <a:rPr sz="4000" spc="-10" dirty="0">
                <a:solidFill>
                  <a:srgbClr val="E95124"/>
                </a:solidFill>
              </a:rPr>
              <a:t>Stats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346798" y="4381055"/>
            <a:ext cx="87420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*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Effort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reporting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compliance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is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~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75-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80%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collaboration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**</a:t>
            </a:r>
            <a:r>
              <a:rPr kumimoji="0" sz="2400" b="0" i="0" u="none" strike="noStrike" kern="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As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2400" b="0" i="0" u="none" strike="noStrike" kern="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mid-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Sep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2023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346798" y="1346860"/>
          <a:ext cx="8236582" cy="2758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4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9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4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100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Position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08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Collaboration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7454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Effort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DUNE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2022**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2021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2020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2022**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2021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2020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Faculty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683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654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676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194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195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200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Postdocs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275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249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240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99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79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77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Graduate</a:t>
                      </a:r>
                      <a:r>
                        <a:rPr sz="18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Students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341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324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319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119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109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104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Engineers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CP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155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164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158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50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54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67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28A15-CF51-6E40-BD1E-CC0D6304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DUNE ITALY IN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538E3-FA07-0C4F-9EF8-F0800EE08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11485035" cy="369332"/>
          </a:xfrm>
        </p:spPr>
        <p:txBody>
          <a:bodyPr/>
          <a:lstStyle/>
          <a:p>
            <a:r>
              <a:rPr lang="en-GB" sz="2400" b="1" dirty="0"/>
              <a:t>Researchers:</a:t>
            </a:r>
            <a:r>
              <a:rPr lang="en-GB" sz="2400" dirty="0"/>
              <a:t> 109 (46.65 FTE) - </a:t>
            </a:r>
            <a:r>
              <a:rPr lang="en-GB" sz="2400" b="1" dirty="0"/>
              <a:t>Technologists:</a:t>
            </a:r>
            <a:r>
              <a:rPr lang="en-GB" sz="2400" dirty="0"/>
              <a:t> 26 (5.75 FTE) - </a:t>
            </a:r>
            <a:r>
              <a:rPr lang="en-GB" sz="2400" b="1" dirty="0"/>
              <a:t>Technicians:</a:t>
            </a:r>
            <a:r>
              <a:rPr lang="en-GB" sz="2400" dirty="0"/>
              <a:t> 17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26520-F2BA-8D44-8DC8-04E78E99D09A}"/>
              </a:ext>
            </a:extLst>
          </p:cNvPr>
          <p:cNvSpPr txBox="1"/>
          <p:nvPr/>
        </p:nvSpPr>
        <p:spPr>
          <a:xfrm>
            <a:off x="349624" y="2017059"/>
            <a:ext cx="341632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BO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Laura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effectLst/>
              </a:rPr>
              <a:t>Patrizii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FE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Luca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effectLst/>
              </a:rPr>
              <a:t>Tomassetti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GE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Lea Di Noto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LE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Antonio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effectLst/>
              </a:rPr>
              <a:t>Surdo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LNF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Danilo Domenici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LNS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Carla Distefano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MI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Massimo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effectLst/>
              </a:rPr>
              <a:t>Lazzaroni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MIB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Francesco Terranova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Francesco Di Capua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PD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Luca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effectLst/>
              </a:rPr>
              <a:t>Stanco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PI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Fabrizio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effectLst/>
              </a:rPr>
              <a:t>Raffaelli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ROMA1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Antonio Di Domenico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ROMA2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Giuseppe Di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effectLst/>
              </a:rPr>
              <a:t>Sciascio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-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effectLst/>
              </a:rPr>
              <a:t>Sandro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  <a:effectLst/>
              </a:rPr>
              <a:t>Palestini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C2758-23E1-DA47-91E1-D569EB2C685F}"/>
              </a:ext>
            </a:extLst>
          </p:cNvPr>
          <p:cNvSpPr txBox="1"/>
          <p:nvPr/>
        </p:nvSpPr>
        <p:spPr>
          <a:xfrm>
            <a:off x="4114800" y="1905000"/>
            <a:ext cx="76145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Involved in:</a:t>
            </a:r>
          </a:p>
          <a:p>
            <a:endParaRPr lang="en-GB" sz="2800" dirty="0"/>
          </a:p>
          <a:p>
            <a:r>
              <a:rPr lang="en-GB" sz="2800" dirty="0"/>
              <a:t>Far Detector:  Photon Detection System (PDS)</a:t>
            </a:r>
          </a:p>
          <a:p>
            <a:r>
              <a:rPr lang="en-GB" sz="2800" dirty="0"/>
              <a:t>Near Detector: SAND</a:t>
            </a:r>
          </a:p>
        </p:txBody>
      </p:sp>
    </p:spTree>
    <p:extLst>
      <p:ext uri="{BB962C8B-B14F-4D97-AF65-F5344CB8AC3E}">
        <p14:creationId xmlns:p14="http://schemas.microsoft.com/office/powerpoint/2010/main" val="281581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2E97-E218-E440-A279-4377015B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DUNE Bologna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9C1F4-AA81-5A45-B704-94D662523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5" y="1269491"/>
            <a:ext cx="11192510" cy="369332"/>
          </a:xfrm>
        </p:spPr>
        <p:txBody>
          <a:bodyPr/>
          <a:lstStyle/>
          <a:p>
            <a:r>
              <a:rPr lang="en-GB" sz="2400" b="1" dirty="0"/>
              <a:t>Researchers:</a:t>
            </a:r>
            <a:r>
              <a:rPr lang="en-GB" sz="2400" dirty="0"/>
              <a:t> 18 (10.3 FTE) - </a:t>
            </a:r>
            <a:r>
              <a:rPr lang="en-GB" sz="2400" b="1" dirty="0"/>
              <a:t>Technologists:</a:t>
            </a:r>
            <a:r>
              <a:rPr lang="en-GB" sz="2400" dirty="0"/>
              <a:t> 5 (1.25 FTE) - </a:t>
            </a:r>
            <a:r>
              <a:rPr lang="en-GB" sz="2400" b="1" dirty="0"/>
              <a:t>Technicians:</a:t>
            </a:r>
            <a:r>
              <a:rPr lang="en-GB" sz="2400" dirty="0"/>
              <a:t> 10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F5A09-F85C-984E-A145-F797B79ED614}"/>
              </a:ext>
            </a:extLst>
          </p:cNvPr>
          <p:cNvSpPr txBox="1"/>
          <p:nvPr/>
        </p:nvSpPr>
        <p:spPr>
          <a:xfrm>
            <a:off x="559047" y="1955815"/>
            <a:ext cx="5171609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With strong support from:</a:t>
            </a:r>
          </a:p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Servizio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Elettronica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Rivelatori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Servizio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Tecnico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Generale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Servizio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Officina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Meccanica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Servizio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Progettazione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Meccanica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Servizio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Calcolo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Reti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Servizio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Tecnologie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Avanzate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Servizio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Amministrazione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0DD1B-0BE8-1C4A-B620-CA6815BB6676}"/>
              </a:ext>
            </a:extLst>
          </p:cNvPr>
          <p:cNvSpPr txBox="1"/>
          <p:nvPr/>
        </p:nvSpPr>
        <p:spPr>
          <a:xfrm>
            <a:off x="7449671" y="1963271"/>
            <a:ext cx="392126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Involved in:</a:t>
            </a:r>
          </a:p>
          <a:p>
            <a:endParaRPr lang="en-GB" sz="2400" dirty="0"/>
          </a:p>
          <a:p>
            <a:r>
              <a:rPr lang="en-GB" sz="2400" dirty="0"/>
              <a:t>Far Detector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PDS</a:t>
            </a:r>
          </a:p>
          <a:p>
            <a:endParaRPr lang="en-GB" sz="2400" dirty="0"/>
          </a:p>
          <a:p>
            <a:r>
              <a:rPr lang="en-GB" sz="2400" dirty="0"/>
              <a:t>Near Detector (SAND):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Tracker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KLOEtoSAND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Software and Computing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449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5A77-1AB3-4B42-A0E2-892890F9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Excerpts on activities: GRAIN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AA278-B3F2-F742-9A4F-D40EB5B4D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5" y="1714143"/>
            <a:ext cx="11192510" cy="280076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Design of the Cryostat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Demonstrator tests preparations at ARTIC (Genova) and LNL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Realization of the readout system integrating the ALCOR ASIC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Development of the track reconstruction algorithms for the Hadamard masks (imaging and calorimetry)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Development of the </a:t>
            </a:r>
            <a:r>
              <a:rPr lang="en-GB" dirty="0" err="1"/>
              <a:t>netxt</a:t>
            </a:r>
            <a:r>
              <a:rPr lang="en-GB" dirty="0"/>
              <a:t> ALCOR chip (with Torino and Genova)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Development of back illuminated </a:t>
            </a:r>
            <a:r>
              <a:rPr lang="en-GB" dirty="0" err="1"/>
              <a:t>SiPMs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49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3A158-B1E1-ADA2-40FC-1E48B5FB5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4212"/>
            <a:ext cx="10972800" cy="647102"/>
          </a:xfrm>
        </p:spPr>
        <p:txBody>
          <a:bodyPr/>
          <a:lstStyle/>
          <a:p>
            <a:r>
              <a:rPr lang="it-IT"/>
              <a:t>Inner vessel</a:t>
            </a:r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212A73-C1D1-A5D2-9CD5-1E8D1A76A52E}"/>
              </a:ext>
            </a:extLst>
          </p:cNvPr>
          <p:cNvSpPr txBox="1"/>
          <p:nvPr/>
        </p:nvSpPr>
        <p:spPr>
          <a:xfrm>
            <a:off x="316987" y="1805946"/>
            <a:ext cx="548542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/>
              <a:t>Design certified for EN13445 standards </a:t>
            </a:r>
            <a:r>
              <a:rPr lang="it-IT" err="1"/>
              <a:t>but</a:t>
            </a:r>
            <a:r>
              <a:rPr lang="it-IT"/>
              <a:t> </a:t>
            </a:r>
            <a:r>
              <a:rPr lang="it-IT" err="1"/>
              <a:t>further</a:t>
            </a:r>
            <a:r>
              <a:rPr lang="it-IT"/>
              <a:t> study to be </a:t>
            </a:r>
            <a:r>
              <a:rPr lang="it-IT" err="1"/>
              <a:t>done</a:t>
            </a:r>
            <a:r>
              <a:rPr lang="it-IT"/>
              <a:t> for the </a:t>
            </a:r>
            <a:r>
              <a:rPr lang="it-IT" err="1"/>
              <a:t>definition</a:t>
            </a:r>
            <a:r>
              <a:rPr lang="it-IT"/>
              <a:t> of the </a:t>
            </a:r>
            <a:r>
              <a:rPr lang="it-IT" err="1"/>
              <a:t>Helicoflex</a:t>
            </a:r>
            <a:r>
              <a:rPr lang="it-IT"/>
              <a:t>, </a:t>
            </a:r>
            <a:r>
              <a:rPr lang="it-IT" err="1"/>
              <a:t>calculation</a:t>
            </a:r>
            <a:r>
              <a:rPr lang="it-IT"/>
              <a:t> of the </a:t>
            </a:r>
            <a:r>
              <a:rPr lang="it-IT" err="1"/>
              <a:t>bolts</a:t>
            </a:r>
            <a:r>
              <a:rPr lang="it-IT"/>
              <a:t> stresses </a:t>
            </a:r>
          </a:p>
          <a:p>
            <a:r>
              <a:rPr lang="it-IT"/>
              <a:t>and </a:t>
            </a:r>
            <a:r>
              <a:rPr lang="it-IT" err="1"/>
              <a:t>deformation</a:t>
            </a:r>
            <a:r>
              <a:rPr lang="it-IT"/>
              <a:t> of cover and </a:t>
            </a:r>
            <a:r>
              <a:rPr lang="it-IT" err="1"/>
              <a:t>seal</a:t>
            </a:r>
            <a:r>
              <a:rPr lang="it-IT"/>
              <a:t> </a:t>
            </a:r>
            <a:r>
              <a:rPr lang="it-IT" err="1"/>
              <a:t>during</a:t>
            </a:r>
            <a:r>
              <a:rPr lang="it-IT"/>
              <a:t> cool down</a:t>
            </a:r>
            <a:endParaRPr lang="it-IT">
              <a:cs typeface="Arial"/>
            </a:endParaRPr>
          </a:p>
          <a:p>
            <a:endParaRPr lang="it-IT"/>
          </a:p>
          <a:p>
            <a:r>
              <a:rPr lang="it-IT"/>
              <a:t>Central </a:t>
            </a:r>
            <a:r>
              <a:rPr lang="it-IT" err="1"/>
              <a:t>wall</a:t>
            </a:r>
            <a:r>
              <a:rPr lang="it-IT"/>
              <a:t> </a:t>
            </a:r>
            <a:r>
              <a:rPr lang="it-IT" err="1"/>
              <a:t>thickness</a:t>
            </a:r>
            <a:r>
              <a:rPr lang="it-IT"/>
              <a:t> 6 mm</a:t>
            </a:r>
            <a:endParaRPr lang="it-IT">
              <a:cs typeface="Arial"/>
            </a:endParaRPr>
          </a:p>
          <a:p>
            <a:endParaRPr lang="it-IT">
              <a:cs typeface="Arial"/>
            </a:endParaRPr>
          </a:p>
          <a:p>
            <a:r>
              <a:rPr lang="it-IT">
                <a:cs typeface="Arial"/>
              </a:rPr>
              <a:t>4 DN160 CF flanges per side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AB35189-5392-D596-0B32-9C63B14EC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94" t="11235" r="27652" b="8822"/>
          <a:stretch/>
        </p:blipFill>
        <p:spPr>
          <a:xfrm>
            <a:off x="6308985" y="456503"/>
            <a:ext cx="4285199" cy="58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0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DA583-1704-94BB-3240-1A03447A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65736"/>
            <a:ext cx="10972800" cy="647102"/>
          </a:xfrm>
        </p:spPr>
        <p:txBody>
          <a:bodyPr vert="horz" lIns="0" tIns="0" rIns="0" bIns="0" anchor="t">
            <a:normAutofit/>
          </a:bodyPr>
          <a:lstStyle/>
          <a:p>
            <a:r>
              <a:rPr lang="it-IT"/>
              <a:t>Vacuum tank</a:t>
            </a:r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A40E9E5-8547-FBC9-FAA4-C11B9D6B0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6" t="7003" r="41590" b="9187"/>
          <a:stretch/>
        </p:blipFill>
        <p:spPr>
          <a:xfrm>
            <a:off x="245516" y="3194463"/>
            <a:ext cx="2258200" cy="30026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CA93CF8-1F5D-CED1-AE7E-78EF6BC79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6" t="8004" r="4977" b="27677"/>
          <a:stretch/>
        </p:blipFill>
        <p:spPr>
          <a:xfrm rot="16200000">
            <a:off x="2806795" y="2360165"/>
            <a:ext cx="4546635" cy="2124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95436D-068A-96AA-9E94-485A3EFDA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2" t="12184" r="20779" b="13202"/>
          <a:stretch/>
        </p:blipFill>
        <p:spPr>
          <a:xfrm>
            <a:off x="6395155" y="1164561"/>
            <a:ext cx="5196770" cy="452887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4BFF67B-576A-5743-305E-CC941991BEE7}"/>
              </a:ext>
            </a:extLst>
          </p:cNvPr>
          <p:cNvSpPr txBox="1"/>
          <p:nvPr/>
        </p:nvSpPr>
        <p:spPr>
          <a:xfrm>
            <a:off x="773077" y="1397675"/>
            <a:ext cx="30828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Design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still</a:t>
            </a:r>
            <a:r>
              <a:rPr lang="it-IT"/>
              <a:t> </a:t>
            </a:r>
            <a:r>
              <a:rPr lang="it-IT" err="1"/>
              <a:t>preliminar</a:t>
            </a:r>
            <a:endParaRPr lang="it-IT"/>
          </a:p>
          <a:p>
            <a:endParaRPr lang="it-IT"/>
          </a:p>
          <a:p>
            <a:r>
              <a:rPr lang="it-IT"/>
              <a:t>Made of composite </a:t>
            </a:r>
            <a:r>
              <a:rPr lang="it-IT" err="1"/>
              <a:t>material</a:t>
            </a:r>
            <a:r>
              <a:rPr lang="it-IT"/>
              <a:t>:</a:t>
            </a:r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Carbon </a:t>
            </a:r>
            <a:r>
              <a:rPr lang="it-IT" err="1">
                <a:solidFill>
                  <a:schemeClr val="tx1">
                    <a:lumMod val="50000"/>
                    <a:lumOff val="50000"/>
                  </a:schemeClr>
                </a:solidFill>
              </a:rPr>
              <a:t>fiber</a:t>
            </a:r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err="1">
                <a:solidFill>
                  <a:srgbClr val="FFC000"/>
                </a:solidFill>
              </a:rPr>
              <a:t>Aluminum</a:t>
            </a:r>
            <a:r>
              <a:rPr lang="it-IT">
                <a:solidFill>
                  <a:srgbClr val="FFC000"/>
                </a:solidFill>
              </a:rPr>
              <a:t> </a:t>
            </a:r>
            <a:r>
              <a:rPr lang="it-IT" err="1">
                <a:solidFill>
                  <a:srgbClr val="FFC000"/>
                </a:solidFill>
              </a:rPr>
              <a:t>honeycomb</a:t>
            </a:r>
            <a:endParaRPr lang="it-IT">
              <a:solidFill>
                <a:srgbClr val="FFC000"/>
              </a:solidFill>
            </a:endParaRPr>
          </a:p>
          <a:p>
            <a:r>
              <a:rPr lang="it-IT" err="1">
                <a:solidFill>
                  <a:srgbClr val="0070C0"/>
                </a:solidFill>
              </a:rPr>
              <a:t>Aluminum</a:t>
            </a:r>
            <a:r>
              <a:rPr lang="it-IT">
                <a:solidFill>
                  <a:srgbClr val="0070C0"/>
                </a:solidFill>
              </a:rPr>
              <a:t> </a:t>
            </a:r>
            <a:r>
              <a:rPr lang="it-IT" err="1">
                <a:solidFill>
                  <a:srgbClr val="0070C0"/>
                </a:solidFill>
              </a:rPr>
              <a:t>alloy</a:t>
            </a:r>
            <a:endParaRPr lang="it-IT">
              <a:solidFill>
                <a:srgbClr val="0070C0"/>
              </a:solidFill>
            </a:endParaRPr>
          </a:p>
          <a:p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1952327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3A158-B1E1-ADA2-40FC-1E48B5FB5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4212"/>
            <a:ext cx="10972800" cy="647102"/>
          </a:xfrm>
        </p:spPr>
        <p:txBody>
          <a:bodyPr vert="horz" lIns="0" tIns="0" rIns="0" bIns="0" anchor="t">
            <a:normAutofit/>
          </a:bodyPr>
          <a:lstStyle/>
          <a:p>
            <a:r>
              <a:rPr lang="it-IT"/>
              <a:t>first vacuum tank for LNL facility test</a:t>
            </a:r>
            <a:endParaRPr lang="en-US"/>
          </a:p>
        </p:txBody>
      </p:sp>
      <p:pic>
        <p:nvPicPr>
          <p:cNvPr id="6" name="Immagine 5" descr="Immagine che contiene testo, diagramma, disegno, Piano&#10;&#10;Descrizione generata automaticamente">
            <a:extLst>
              <a:ext uri="{FF2B5EF4-FFF2-40B4-BE49-F238E27FC236}">
                <a16:creationId xmlns:a16="http://schemas.microsoft.com/office/drawing/2014/main" id="{870B5178-50F4-D7B0-8EA7-65DDC999E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30" y="1125897"/>
            <a:ext cx="7527124" cy="34186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759EB1-A491-9416-874E-15495331B251}"/>
              </a:ext>
            </a:extLst>
          </p:cNvPr>
          <p:cNvSpPr txBox="1"/>
          <p:nvPr/>
        </p:nvSpPr>
        <p:spPr>
          <a:xfrm>
            <a:off x="112444" y="1898512"/>
            <a:ext cx="4429418" cy="17543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err="1"/>
              <a:t>Cryoservice</a:t>
            </a:r>
            <a:r>
              <a:rPr lang="it-IT"/>
              <a:t> </a:t>
            </a:r>
            <a:r>
              <a:rPr lang="it-IT" err="1"/>
              <a:t>encharged</a:t>
            </a:r>
            <a:r>
              <a:rPr lang="it-IT"/>
              <a:t> to build the tank</a:t>
            </a:r>
          </a:p>
          <a:p>
            <a:endParaRPr lang="it-IT">
              <a:cs typeface="Arial"/>
            </a:endParaRPr>
          </a:p>
          <a:p>
            <a:endParaRPr lang="it-IT">
              <a:cs typeface="Arial"/>
            </a:endParaRPr>
          </a:p>
          <a:p>
            <a:r>
              <a:rPr lang="it-IT">
                <a:cs typeface="Arial"/>
              </a:rPr>
              <a:t>Sliding system with guide and rollers </a:t>
            </a:r>
          </a:p>
          <a:p>
            <a:r>
              <a:rPr lang="it-IT">
                <a:cs typeface="Arial"/>
              </a:rPr>
              <a:t>for </a:t>
            </a:r>
            <a:r>
              <a:rPr lang="it-IT" err="1">
                <a:cs typeface="Arial"/>
              </a:rPr>
              <a:t>mounting</a:t>
            </a:r>
            <a:r>
              <a:rPr lang="it-IT">
                <a:cs typeface="Arial"/>
              </a:rPr>
              <a:t> and </a:t>
            </a:r>
            <a:r>
              <a:rPr lang="it-IT" err="1">
                <a:cs typeface="Arial"/>
              </a:rPr>
              <a:t>dismounting</a:t>
            </a:r>
            <a:r>
              <a:rPr lang="it-IT">
                <a:cs typeface="Arial"/>
              </a:rPr>
              <a:t> </a:t>
            </a:r>
            <a:r>
              <a:rPr lang="it-IT" err="1">
                <a:cs typeface="Arial"/>
              </a:rPr>
              <a:t>operations</a:t>
            </a:r>
            <a:r>
              <a:rPr lang="it-IT">
                <a:cs typeface="Arial"/>
              </a:rPr>
              <a:t> </a:t>
            </a:r>
          </a:p>
          <a:p>
            <a:r>
              <a:rPr lang="it-IT" err="1">
                <a:cs typeface="Arial"/>
              </a:rPr>
              <a:t>is</a:t>
            </a:r>
            <a:r>
              <a:rPr lang="it-IT">
                <a:cs typeface="Arial"/>
              </a:rPr>
              <a:t> a work in progress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E3D11-9A8B-4B6A-FDF4-EF80E37C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21" y="4110702"/>
            <a:ext cx="3851563" cy="21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0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9262C9-2ED9-979F-1445-C50AAFF67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702" y="1138067"/>
            <a:ext cx="9981454" cy="518492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583A158-B1E1-ADA2-40FC-1E48B5FB5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4212"/>
            <a:ext cx="10972800" cy="647102"/>
          </a:xfrm>
        </p:spPr>
        <p:txBody>
          <a:bodyPr/>
          <a:lstStyle/>
          <a:p>
            <a:r>
              <a:rPr lang="it-IT"/>
              <a:t>P&amp;ID GRAIN </a:t>
            </a:r>
            <a:r>
              <a:rPr lang="it-IT" err="1"/>
              <a:t>cryogenics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6D4DC-18BB-7164-22FB-BA452AAC4D79}"/>
              </a:ext>
            </a:extLst>
          </p:cNvPr>
          <p:cNvSpPr txBox="1"/>
          <p:nvPr/>
        </p:nvSpPr>
        <p:spPr>
          <a:xfrm>
            <a:off x="413585" y="1905000"/>
            <a:ext cx="31141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For the facility test we will try to replicate all the layout of final destination (FNAL)</a:t>
            </a:r>
          </a:p>
        </p:txBody>
      </p:sp>
    </p:spTree>
    <p:extLst>
      <p:ext uri="{BB962C8B-B14F-4D97-AF65-F5344CB8AC3E}">
        <p14:creationId xmlns:p14="http://schemas.microsoft.com/office/powerpoint/2010/main" val="242692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598" y="417067"/>
            <a:ext cx="285496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1770" marR="5080" indent="-17970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solidFill>
                  <a:srgbClr val="1F497D"/>
                </a:solidFill>
              </a:rPr>
              <a:t>Summary</a:t>
            </a:r>
            <a:r>
              <a:rPr sz="2400" spc="-15" dirty="0">
                <a:solidFill>
                  <a:srgbClr val="1F497D"/>
                </a:solidFill>
              </a:rPr>
              <a:t> </a:t>
            </a:r>
            <a:r>
              <a:rPr sz="2400" spc="-10" dirty="0">
                <a:solidFill>
                  <a:srgbClr val="1F497D"/>
                </a:solidFill>
              </a:rPr>
              <a:t>Schedule </a:t>
            </a:r>
            <a:r>
              <a:rPr sz="2400" dirty="0">
                <a:solidFill>
                  <a:srgbClr val="1F497D"/>
                </a:solidFill>
              </a:rPr>
              <a:t>with</a:t>
            </a:r>
            <a:r>
              <a:rPr sz="2400" spc="-25" dirty="0">
                <a:solidFill>
                  <a:srgbClr val="1F497D"/>
                </a:solidFill>
              </a:rPr>
              <a:t> </a:t>
            </a:r>
            <a:r>
              <a:rPr sz="2400" dirty="0">
                <a:solidFill>
                  <a:srgbClr val="1F497D"/>
                </a:solidFill>
              </a:rPr>
              <a:t>Critical</a:t>
            </a:r>
            <a:r>
              <a:rPr sz="2400" spc="-20" dirty="0">
                <a:solidFill>
                  <a:srgbClr val="1F497D"/>
                </a:solidFill>
              </a:rPr>
              <a:t> Path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92416" y="3410203"/>
            <a:ext cx="2474595" cy="243967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800" b="1" spc="-10" dirty="0">
                <a:solidFill>
                  <a:srgbClr val="63666A"/>
                </a:solidFill>
                <a:latin typeface="Helvetica"/>
                <a:cs typeface="Helvetica"/>
              </a:rPr>
              <a:t>Notes:</a:t>
            </a:r>
            <a:endParaRPr sz="1800">
              <a:latin typeface="Helvetica"/>
              <a:cs typeface="Helvetica"/>
            </a:endParaRPr>
          </a:p>
          <a:p>
            <a:pPr marL="123189" indent="-110489">
              <a:lnSpc>
                <a:spcPct val="100000"/>
              </a:lnSpc>
              <a:spcBef>
                <a:spcPts val="240"/>
              </a:spcBef>
              <a:buChar char="-"/>
              <a:tabLst>
                <a:tab pos="123189" algn="l"/>
              </a:tabLst>
            </a:pPr>
            <a:r>
              <a:rPr sz="1800" dirty="0">
                <a:solidFill>
                  <a:srgbClr val="63666A"/>
                </a:solidFill>
                <a:latin typeface="Helvetica"/>
                <a:cs typeface="Helvetica"/>
              </a:rPr>
              <a:t>Fiscal</a:t>
            </a:r>
            <a:r>
              <a:rPr sz="1800" spc="-95" dirty="0">
                <a:solidFill>
                  <a:srgbClr val="63666A"/>
                </a:solidFill>
                <a:latin typeface="Helvetica"/>
                <a:cs typeface="Helvetica"/>
              </a:rPr>
              <a:t> </a:t>
            </a:r>
            <a:r>
              <a:rPr sz="1800" spc="-20" dirty="0">
                <a:solidFill>
                  <a:srgbClr val="63666A"/>
                </a:solidFill>
                <a:latin typeface="Helvetica"/>
                <a:cs typeface="Helvetica"/>
              </a:rPr>
              <a:t>Year</a:t>
            </a:r>
            <a:r>
              <a:rPr sz="1800" spc="-55" dirty="0">
                <a:solidFill>
                  <a:srgbClr val="63666A"/>
                </a:solidFill>
                <a:latin typeface="Helvetica"/>
                <a:cs typeface="Helvetica"/>
              </a:rPr>
              <a:t> </a:t>
            </a:r>
            <a:r>
              <a:rPr sz="1800" spc="-10" dirty="0">
                <a:solidFill>
                  <a:srgbClr val="63666A"/>
                </a:solidFill>
                <a:latin typeface="Helvetica"/>
                <a:cs typeface="Helvetica"/>
              </a:rPr>
              <a:t>display</a:t>
            </a:r>
            <a:endParaRPr sz="1800">
              <a:latin typeface="Helvetica"/>
              <a:cs typeface="Helvetica"/>
            </a:endParaRPr>
          </a:p>
          <a:p>
            <a:pPr marL="123825" marR="309880" indent="-111125">
              <a:lnSpc>
                <a:spcPts val="2400"/>
              </a:lnSpc>
              <a:spcBef>
                <a:spcPts val="25"/>
              </a:spcBef>
              <a:buChar char="-"/>
              <a:tabLst>
                <a:tab pos="123825" algn="l"/>
              </a:tabLst>
            </a:pPr>
            <a:r>
              <a:rPr sz="1800" dirty="0">
                <a:solidFill>
                  <a:srgbClr val="63666A"/>
                </a:solidFill>
                <a:latin typeface="Helvetica"/>
                <a:cs typeface="Helvetica"/>
              </a:rPr>
              <a:t>June</a:t>
            </a:r>
            <a:r>
              <a:rPr sz="1800" spc="-20" dirty="0">
                <a:solidFill>
                  <a:srgbClr val="63666A"/>
                </a:solidFill>
                <a:latin typeface="Helvetica"/>
                <a:cs typeface="Helvetica"/>
              </a:rPr>
              <a:t> </a:t>
            </a:r>
            <a:r>
              <a:rPr sz="1800" dirty="0">
                <a:solidFill>
                  <a:srgbClr val="63666A"/>
                </a:solidFill>
                <a:latin typeface="Helvetica"/>
                <a:cs typeface="Helvetica"/>
              </a:rPr>
              <a:t>2023</a:t>
            </a:r>
            <a:r>
              <a:rPr sz="1800" spc="-20" dirty="0">
                <a:solidFill>
                  <a:srgbClr val="63666A"/>
                </a:solidFill>
                <a:latin typeface="Helvetica"/>
                <a:cs typeface="Helvetica"/>
              </a:rPr>
              <a:t> </a:t>
            </a:r>
            <a:r>
              <a:rPr sz="1800" spc="-10" dirty="0">
                <a:solidFill>
                  <a:srgbClr val="63666A"/>
                </a:solidFill>
                <a:latin typeface="Helvetica"/>
                <a:cs typeface="Helvetica"/>
              </a:rPr>
              <a:t>reporting cycle</a:t>
            </a:r>
            <a:endParaRPr sz="1800">
              <a:latin typeface="Helvetica"/>
              <a:cs typeface="Helvetica"/>
            </a:endParaRPr>
          </a:p>
          <a:p>
            <a:pPr marL="123825" marR="5080" indent="-111125">
              <a:lnSpc>
                <a:spcPts val="2400"/>
              </a:lnSpc>
              <a:buChar char="-"/>
              <a:tabLst>
                <a:tab pos="123825" algn="l"/>
              </a:tabLst>
            </a:pPr>
            <a:r>
              <a:rPr sz="1800" dirty="0">
                <a:solidFill>
                  <a:srgbClr val="63666A"/>
                </a:solidFill>
                <a:latin typeface="Helvetica"/>
                <a:cs typeface="Helvetica"/>
              </a:rPr>
              <a:t>Based on </a:t>
            </a:r>
            <a:r>
              <a:rPr sz="1800" spc="-10" dirty="0">
                <a:solidFill>
                  <a:srgbClr val="63666A"/>
                </a:solidFill>
                <a:latin typeface="Helvetica"/>
                <a:cs typeface="Helvetica"/>
              </a:rPr>
              <a:t>“CD-</a:t>
            </a:r>
            <a:r>
              <a:rPr sz="1800" spc="-25" dirty="0">
                <a:solidFill>
                  <a:srgbClr val="63666A"/>
                </a:solidFill>
                <a:latin typeface="Helvetica"/>
                <a:cs typeface="Helvetica"/>
              </a:rPr>
              <a:t>1RR </a:t>
            </a:r>
            <a:r>
              <a:rPr sz="1800" dirty="0">
                <a:solidFill>
                  <a:srgbClr val="63666A"/>
                </a:solidFill>
                <a:latin typeface="Helvetica"/>
                <a:cs typeface="Helvetica"/>
              </a:rPr>
              <a:t>ESAAB”</a:t>
            </a:r>
            <a:r>
              <a:rPr sz="1800" spc="-30" dirty="0">
                <a:solidFill>
                  <a:srgbClr val="63666A"/>
                </a:solidFill>
                <a:latin typeface="Helvetica"/>
                <a:cs typeface="Helvetica"/>
              </a:rPr>
              <a:t> </a:t>
            </a:r>
            <a:r>
              <a:rPr sz="1800" dirty="0">
                <a:solidFill>
                  <a:srgbClr val="63666A"/>
                </a:solidFill>
                <a:latin typeface="Helvetica"/>
                <a:cs typeface="Helvetica"/>
              </a:rPr>
              <a:t>funding</a:t>
            </a:r>
            <a:r>
              <a:rPr sz="1800" spc="-25" dirty="0">
                <a:solidFill>
                  <a:srgbClr val="63666A"/>
                </a:solidFill>
                <a:latin typeface="Helvetica"/>
                <a:cs typeface="Helvetica"/>
              </a:rPr>
              <a:t> </a:t>
            </a:r>
            <a:r>
              <a:rPr sz="1800" spc="-10" dirty="0">
                <a:solidFill>
                  <a:srgbClr val="63666A"/>
                </a:solidFill>
                <a:latin typeface="Helvetica"/>
                <a:cs typeface="Helvetica"/>
              </a:rPr>
              <a:t>profile</a:t>
            </a:r>
            <a:endParaRPr sz="1800">
              <a:latin typeface="Helvetica"/>
              <a:cs typeface="Helvetica"/>
            </a:endParaRPr>
          </a:p>
          <a:p>
            <a:pPr marL="123189" indent="-110489">
              <a:lnSpc>
                <a:spcPct val="100000"/>
              </a:lnSpc>
              <a:spcBef>
                <a:spcPts val="20"/>
              </a:spcBef>
              <a:buFont typeface="Helvetica"/>
              <a:buChar char="-"/>
              <a:tabLst>
                <a:tab pos="123189" algn="l"/>
              </a:tabLst>
            </a:pPr>
            <a:r>
              <a:rPr sz="1800" b="1" dirty="0">
                <a:solidFill>
                  <a:srgbClr val="63666A"/>
                </a:solidFill>
                <a:latin typeface="Helvetica"/>
                <a:cs typeface="Helvetica"/>
              </a:rPr>
              <a:t>Early</a:t>
            </a:r>
            <a:r>
              <a:rPr sz="1800" b="1" spc="-25" dirty="0">
                <a:solidFill>
                  <a:srgbClr val="63666A"/>
                </a:solidFill>
                <a:latin typeface="Helvetica"/>
                <a:cs typeface="Helvetica"/>
              </a:rPr>
              <a:t> </a:t>
            </a:r>
            <a:r>
              <a:rPr sz="1800" b="1" spc="-10" dirty="0">
                <a:solidFill>
                  <a:srgbClr val="63666A"/>
                </a:solidFill>
                <a:latin typeface="Helvetica"/>
                <a:cs typeface="Helvetica"/>
              </a:rPr>
              <a:t>completion</a:t>
            </a:r>
            <a:endParaRPr sz="1800">
              <a:latin typeface="Helvetica"/>
              <a:cs typeface="Helvetica"/>
            </a:endParaRPr>
          </a:p>
          <a:p>
            <a:pPr marL="123825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63666A"/>
                </a:solidFill>
                <a:latin typeface="Helvetica"/>
                <a:cs typeface="Helvetica"/>
              </a:rPr>
              <a:t>dates</a:t>
            </a:r>
            <a:r>
              <a:rPr sz="1800" b="1" spc="-25" dirty="0">
                <a:solidFill>
                  <a:srgbClr val="63666A"/>
                </a:solidFill>
                <a:latin typeface="Helvetica"/>
                <a:cs typeface="Helvetica"/>
              </a:rPr>
              <a:t> </a:t>
            </a:r>
            <a:r>
              <a:rPr sz="1800" b="1" spc="-10" dirty="0">
                <a:solidFill>
                  <a:srgbClr val="63666A"/>
                </a:solidFill>
                <a:latin typeface="Helvetica"/>
                <a:cs typeface="Helvetica"/>
              </a:rPr>
              <a:t>shown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89569" y="6560817"/>
            <a:ext cx="6261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</a:pPr>
            <a:r>
              <a:rPr sz="1200" dirty="0">
                <a:solidFill>
                  <a:srgbClr val="E95125"/>
                </a:solidFill>
                <a:latin typeface="Helvetica"/>
                <a:cs typeface="Helvetica"/>
              </a:rPr>
              <a:t>F</a:t>
            </a:r>
            <a:r>
              <a:rPr sz="1200" spc="5" dirty="0">
                <a:solidFill>
                  <a:srgbClr val="E95125"/>
                </a:solidFill>
                <a:latin typeface="Helvetica"/>
                <a:cs typeface="Helvetica"/>
              </a:rPr>
              <a:t> </a:t>
            </a:r>
            <a:r>
              <a:rPr sz="1200" spc="-20" dirty="0">
                <a:solidFill>
                  <a:srgbClr val="E95125"/>
                </a:solidFill>
                <a:latin typeface="Helvetica"/>
                <a:cs typeface="Helvetica"/>
              </a:rPr>
              <a:t>Update</a:t>
            </a:r>
            <a:endParaRPr sz="1200">
              <a:latin typeface="Helvetica"/>
              <a:cs typeface="Helvetic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383841" y="0"/>
            <a:ext cx="8777605" cy="6858000"/>
            <a:chOff x="3383841" y="0"/>
            <a:chExt cx="8777605" cy="68580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3841" y="0"/>
              <a:ext cx="8776981" cy="6857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7808" y="710184"/>
              <a:ext cx="612648" cy="32156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5720" y="1795272"/>
              <a:ext cx="569976" cy="10485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838514" y="729980"/>
              <a:ext cx="530860" cy="3132455"/>
            </a:xfrm>
            <a:custGeom>
              <a:avLst/>
              <a:gdLst/>
              <a:ahLst/>
              <a:cxnLst/>
              <a:rect l="l" t="t" r="r" b="b"/>
              <a:pathLst>
                <a:path w="530860" h="3132454">
                  <a:moveTo>
                    <a:pt x="265219" y="0"/>
                  </a:moveTo>
                  <a:lnTo>
                    <a:pt x="0" y="265217"/>
                  </a:lnTo>
                  <a:lnTo>
                    <a:pt x="132609" y="265217"/>
                  </a:lnTo>
                  <a:lnTo>
                    <a:pt x="132609" y="2867089"/>
                  </a:lnTo>
                  <a:lnTo>
                    <a:pt x="0" y="2867089"/>
                  </a:lnTo>
                  <a:lnTo>
                    <a:pt x="265219" y="3132305"/>
                  </a:lnTo>
                  <a:lnTo>
                    <a:pt x="530435" y="2867089"/>
                  </a:lnTo>
                  <a:lnTo>
                    <a:pt x="397826" y="2867089"/>
                  </a:lnTo>
                  <a:lnTo>
                    <a:pt x="397826" y="265217"/>
                  </a:lnTo>
                  <a:lnTo>
                    <a:pt x="530435" y="265217"/>
                  </a:lnTo>
                  <a:lnTo>
                    <a:pt x="265219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952110" y="1942021"/>
            <a:ext cx="304800" cy="71056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Far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97808" y="760003"/>
            <a:ext cx="6854190" cy="6098540"/>
            <a:chOff x="3797808" y="760003"/>
            <a:chExt cx="6854190" cy="6098540"/>
          </a:xfrm>
        </p:grpSpPr>
        <p:sp>
          <p:nvSpPr>
            <p:cNvPr id="14" name="object 14"/>
            <p:cNvSpPr/>
            <p:nvPr/>
          </p:nvSpPr>
          <p:spPr>
            <a:xfrm>
              <a:off x="6138555" y="780266"/>
              <a:ext cx="1824355" cy="0"/>
            </a:xfrm>
            <a:custGeom>
              <a:avLst/>
              <a:gdLst/>
              <a:ahLst/>
              <a:cxnLst/>
              <a:rect l="l" t="t" r="r" b="b"/>
              <a:pathLst>
                <a:path w="1824354">
                  <a:moveTo>
                    <a:pt x="0" y="0"/>
                  </a:moveTo>
                  <a:lnTo>
                    <a:pt x="1824290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69688" y="774291"/>
              <a:ext cx="0" cy="356870"/>
            </a:xfrm>
            <a:custGeom>
              <a:avLst/>
              <a:gdLst/>
              <a:ahLst/>
              <a:cxnLst/>
              <a:rect l="l" t="t" r="r" b="b"/>
              <a:pathLst>
                <a:path h="356869">
                  <a:moveTo>
                    <a:pt x="0" y="0"/>
                  </a:moveTo>
                  <a:lnTo>
                    <a:pt x="1" y="3567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76377" y="1663834"/>
              <a:ext cx="1243965" cy="0"/>
            </a:xfrm>
            <a:custGeom>
              <a:avLst/>
              <a:gdLst/>
              <a:ahLst/>
              <a:cxnLst/>
              <a:rect l="l" t="t" r="r" b="b"/>
              <a:pathLst>
                <a:path w="1243965">
                  <a:moveTo>
                    <a:pt x="0" y="0"/>
                  </a:moveTo>
                  <a:lnTo>
                    <a:pt x="1243584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09825" y="1663834"/>
              <a:ext cx="0" cy="1024255"/>
            </a:xfrm>
            <a:custGeom>
              <a:avLst/>
              <a:gdLst/>
              <a:ahLst/>
              <a:cxnLst/>
              <a:rect l="l" t="t" r="r" b="b"/>
              <a:pathLst>
                <a:path h="1024255">
                  <a:moveTo>
                    <a:pt x="0" y="0"/>
                  </a:moveTo>
                  <a:lnTo>
                    <a:pt x="1" y="1023886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09825" y="2681744"/>
              <a:ext cx="561975" cy="0"/>
            </a:xfrm>
            <a:custGeom>
              <a:avLst/>
              <a:gdLst/>
              <a:ahLst/>
              <a:cxnLst/>
              <a:rect l="l" t="t" r="r" b="b"/>
              <a:pathLst>
                <a:path w="561975">
                  <a:moveTo>
                    <a:pt x="0" y="0"/>
                  </a:moveTo>
                  <a:lnTo>
                    <a:pt x="561975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582226" y="3213345"/>
              <a:ext cx="0" cy="347980"/>
            </a:xfrm>
            <a:custGeom>
              <a:avLst/>
              <a:gdLst/>
              <a:ahLst/>
              <a:cxnLst/>
              <a:rect l="l" t="t" r="r" b="b"/>
              <a:pathLst>
                <a:path h="347979">
                  <a:moveTo>
                    <a:pt x="0" y="0"/>
                  </a:moveTo>
                  <a:lnTo>
                    <a:pt x="1" y="34747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862072" y="2675769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4">
                  <a:moveTo>
                    <a:pt x="0" y="0"/>
                  </a:moveTo>
                  <a:lnTo>
                    <a:pt x="1" y="200696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08799" y="2876464"/>
              <a:ext cx="0" cy="337185"/>
            </a:xfrm>
            <a:custGeom>
              <a:avLst/>
              <a:gdLst/>
              <a:ahLst/>
              <a:cxnLst/>
              <a:rect l="l" t="t" r="r" b="b"/>
              <a:pathLst>
                <a:path h="337185">
                  <a:moveTo>
                    <a:pt x="0" y="0"/>
                  </a:moveTo>
                  <a:lnTo>
                    <a:pt x="1" y="336576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50542" y="2882441"/>
              <a:ext cx="154305" cy="0"/>
            </a:xfrm>
            <a:custGeom>
              <a:avLst/>
              <a:gdLst/>
              <a:ahLst/>
              <a:cxnLst/>
              <a:rect l="l" t="t" r="r" b="b"/>
              <a:pathLst>
                <a:path w="154304">
                  <a:moveTo>
                    <a:pt x="0" y="0"/>
                  </a:moveTo>
                  <a:lnTo>
                    <a:pt x="154196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962845" y="1125029"/>
              <a:ext cx="119380" cy="0"/>
            </a:xfrm>
            <a:custGeom>
              <a:avLst/>
              <a:gdLst/>
              <a:ahLst/>
              <a:cxnLst/>
              <a:rect l="l" t="t" r="r" b="b"/>
              <a:pathLst>
                <a:path w="119379">
                  <a:moveTo>
                    <a:pt x="0" y="0"/>
                  </a:moveTo>
                  <a:lnTo>
                    <a:pt x="118872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14467" y="3213041"/>
              <a:ext cx="568325" cy="0"/>
            </a:xfrm>
            <a:custGeom>
              <a:avLst/>
              <a:gdLst/>
              <a:ahLst/>
              <a:cxnLst/>
              <a:rect l="l" t="t" r="r" b="b"/>
              <a:pathLst>
                <a:path w="568325">
                  <a:moveTo>
                    <a:pt x="0" y="0"/>
                  </a:moveTo>
                  <a:lnTo>
                    <a:pt x="567760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072695" y="1125029"/>
              <a:ext cx="0" cy="539115"/>
            </a:xfrm>
            <a:custGeom>
              <a:avLst/>
              <a:gdLst/>
              <a:ahLst/>
              <a:cxnLst/>
              <a:rect l="l" t="t" r="r" b="b"/>
              <a:pathLst>
                <a:path h="539114">
                  <a:moveTo>
                    <a:pt x="0" y="0"/>
                  </a:moveTo>
                  <a:lnTo>
                    <a:pt x="1" y="53880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637675" y="3551088"/>
              <a:ext cx="0" cy="155575"/>
            </a:xfrm>
            <a:custGeom>
              <a:avLst/>
              <a:gdLst/>
              <a:ahLst/>
              <a:cxnLst/>
              <a:rect l="l" t="t" r="r" b="b"/>
              <a:pathLst>
                <a:path h="155575">
                  <a:moveTo>
                    <a:pt x="0" y="0"/>
                  </a:moveTo>
                  <a:lnTo>
                    <a:pt x="1" y="155448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586602" y="3569863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1073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97808" y="3849623"/>
              <a:ext cx="612648" cy="300837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5720" y="4757927"/>
              <a:ext cx="573024" cy="12100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838858" y="3867917"/>
              <a:ext cx="530860" cy="2944495"/>
            </a:xfrm>
            <a:custGeom>
              <a:avLst/>
              <a:gdLst/>
              <a:ahLst/>
              <a:cxnLst/>
              <a:rect l="l" t="t" r="r" b="b"/>
              <a:pathLst>
                <a:path w="530860" h="2944495">
                  <a:moveTo>
                    <a:pt x="265220" y="0"/>
                  </a:moveTo>
                  <a:lnTo>
                    <a:pt x="0" y="265219"/>
                  </a:lnTo>
                  <a:lnTo>
                    <a:pt x="132610" y="265219"/>
                  </a:lnTo>
                  <a:lnTo>
                    <a:pt x="132610" y="2679014"/>
                  </a:lnTo>
                  <a:lnTo>
                    <a:pt x="0" y="2679014"/>
                  </a:lnTo>
                  <a:lnTo>
                    <a:pt x="265220" y="2944230"/>
                  </a:lnTo>
                  <a:lnTo>
                    <a:pt x="530437" y="2679014"/>
                  </a:lnTo>
                  <a:lnTo>
                    <a:pt x="397826" y="2679014"/>
                  </a:lnTo>
                  <a:lnTo>
                    <a:pt x="397826" y="265219"/>
                  </a:lnTo>
                  <a:lnTo>
                    <a:pt x="530437" y="265219"/>
                  </a:lnTo>
                  <a:lnTo>
                    <a:pt x="265220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952456" y="4903116"/>
            <a:ext cx="304800" cy="87376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Near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013215" y="5151097"/>
            <a:ext cx="2555875" cy="547370"/>
            <a:chOff x="9013215" y="5151097"/>
            <a:chExt cx="2555875" cy="547370"/>
          </a:xfrm>
        </p:grpSpPr>
        <p:sp>
          <p:nvSpPr>
            <p:cNvPr id="33" name="object 33"/>
            <p:cNvSpPr/>
            <p:nvPr/>
          </p:nvSpPr>
          <p:spPr>
            <a:xfrm>
              <a:off x="9013215" y="5165384"/>
              <a:ext cx="2511425" cy="0"/>
            </a:xfrm>
            <a:custGeom>
              <a:avLst/>
              <a:gdLst/>
              <a:ahLst/>
              <a:cxnLst/>
              <a:rect l="l" t="t" r="r" b="b"/>
              <a:pathLst>
                <a:path w="2511425">
                  <a:moveTo>
                    <a:pt x="0" y="0"/>
                  </a:moveTo>
                  <a:lnTo>
                    <a:pt x="2511370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524586" y="5154272"/>
              <a:ext cx="0" cy="376555"/>
            </a:xfrm>
            <a:custGeom>
              <a:avLst/>
              <a:gdLst/>
              <a:ahLst/>
              <a:cxnLst/>
              <a:rect l="l" t="t" r="r" b="b"/>
              <a:pathLst>
                <a:path h="376554">
                  <a:moveTo>
                    <a:pt x="0" y="0"/>
                  </a:moveTo>
                  <a:lnTo>
                    <a:pt x="1" y="376238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554377" y="5506232"/>
              <a:ext cx="0" cy="192405"/>
            </a:xfrm>
            <a:custGeom>
              <a:avLst/>
              <a:gdLst/>
              <a:ahLst/>
              <a:cxnLst/>
              <a:rect l="l" t="t" r="r" b="b"/>
              <a:pathLst>
                <a:path h="192404">
                  <a:moveTo>
                    <a:pt x="0" y="0"/>
                  </a:moveTo>
                  <a:lnTo>
                    <a:pt x="1" y="19202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E8ED-1E27-834F-ADB5-BBD99D78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84714-18F8-4E45-B871-64776D6E5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47" y="228600"/>
            <a:ext cx="1167824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7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A92A-69FF-A0A0-0F1C-715E2301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89500"/>
            <a:ext cx="10515600" cy="662486"/>
          </a:xfrm>
        </p:spPr>
        <p:txBody>
          <a:bodyPr>
            <a:noAutofit/>
          </a:bodyPr>
          <a:lstStyle/>
          <a:p>
            <a:r>
              <a:rPr lang="en-US" dirty="0"/>
              <a:t>Coded aperture (CA) cameras</a:t>
            </a:r>
          </a:p>
        </p:txBody>
      </p:sp>
      <p:pic>
        <p:nvPicPr>
          <p:cNvPr id="4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1CCC134-AAD6-D6FD-1AEC-2DAD549D5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205" y="2580142"/>
            <a:ext cx="1701210" cy="25017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7D1D9F-6B96-4B06-DDE7-4D3F4D15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A97EAC-33A8-4381-B6BE-9FE1F8FD66F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2AC4F-7F61-5C87-7250-07E3EC7E980E}"/>
              </a:ext>
            </a:extLst>
          </p:cNvPr>
          <p:cNvSpPr txBox="1"/>
          <p:nvPr/>
        </p:nvSpPr>
        <p:spPr>
          <a:xfrm>
            <a:off x="2577410" y="2292978"/>
            <a:ext cx="696097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Alternative to traditional optical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evolution of a single pinhole camera -&gt; Matrix of multiple pinholes to improve light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Image formed on sensor is the superimposition of multiple pinhole images.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Advantages:</a:t>
            </a:r>
          </a:p>
          <a:p>
            <a:pPr lvl="1"/>
            <a:r>
              <a:rPr lang="en-US" sz="2000" dirty="0"/>
              <a:t>- light transmission  ~ 50% </a:t>
            </a:r>
          </a:p>
          <a:p>
            <a:pPr lvl="1"/>
            <a:r>
              <a:rPr lang="en-US" sz="2000" dirty="0"/>
              <a:t>- Good depth of field</a:t>
            </a:r>
          </a:p>
          <a:p>
            <a:pPr lvl="1"/>
            <a:r>
              <a:rPr lang="en-US" sz="2000" dirty="0"/>
              <a:t>- compact and easy to build </a:t>
            </a:r>
          </a:p>
          <a:p>
            <a:pPr lvl="1"/>
            <a:r>
              <a:rPr lang="en-US" sz="2000" dirty="0"/>
              <a:t>- no Xenon doping needed</a:t>
            </a:r>
          </a:p>
        </p:txBody>
      </p:sp>
      <p:pic>
        <p:nvPicPr>
          <p:cNvPr id="37" name="Content Placeholder 3">
            <a:extLst>
              <a:ext uri="{FF2B5EF4-FFF2-40B4-BE49-F238E27FC236}">
                <a16:creationId xmlns:a16="http://schemas.microsoft.com/office/drawing/2014/main" id="{2DBF3A1F-1601-7D5B-34DD-5F9A8D46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67" t="16971" r="1"/>
          <a:stretch/>
        </p:blipFill>
        <p:spPr>
          <a:xfrm>
            <a:off x="9345212" y="2292978"/>
            <a:ext cx="2846788" cy="3299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Segnaposto data 37">
            <a:extLst>
              <a:ext uri="{FF2B5EF4-FFF2-40B4-BE49-F238E27FC236}">
                <a16:creationId xmlns:a16="http://schemas.microsoft.com/office/drawing/2014/main" id="{A1EA1336-9C4C-5C7D-CBEF-7964D44E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06/11/2023</a:t>
            </a:r>
          </a:p>
        </p:txBody>
      </p:sp>
      <p:sp>
        <p:nvSpPr>
          <p:cNvPr id="39" name="Segnaposto piè di pagina 38">
            <a:extLst>
              <a:ext uri="{FF2B5EF4-FFF2-40B4-BE49-F238E27FC236}">
                <a16:creationId xmlns:a16="http://schemas.microsoft.com/office/drawing/2014/main" id="{2D8A4ECD-2643-2F05-E438-CB3EB5F7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V. Cicero | DUNE italia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36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0EEDE-D0D1-F652-0D83-B5D97211C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3646" r="3580" b="6845"/>
          <a:stretch/>
        </p:blipFill>
        <p:spPr bwMode="auto">
          <a:xfrm>
            <a:off x="7512460" y="2678324"/>
            <a:ext cx="4409465" cy="321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7568914-E76D-F001-E778-7EB3CFA7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25" y="887768"/>
            <a:ext cx="11053549" cy="1325563"/>
          </a:xfrm>
        </p:spPr>
        <p:txBody>
          <a:bodyPr vert="horz" lIns="0" tIns="0" rIns="0" bIns="0" anchor="t">
            <a:normAutofit/>
          </a:bodyPr>
          <a:lstStyle/>
          <a:p>
            <a:r>
              <a:rPr lang="en-US" dirty="0"/>
              <a:t>Reconstruction algorithm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89E42C-C969-F84E-7C49-92BDDDC80391}"/>
              </a:ext>
            </a:extLst>
          </p:cNvPr>
          <p:cNvSpPr txBox="1"/>
          <p:nvPr/>
        </p:nvSpPr>
        <p:spPr>
          <a:xfrm>
            <a:off x="433848" y="2354652"/>
            <a:ext cx="667663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Reconstruction directly in 3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Iterative algorithm based on maximum likelihood expectation maximization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Backpropagation of the detected photons in the </a:t>
            </a:r>
            <a:r>
              <a:rPr lang="en-US" sz="2000" dirty="0" err="1">
                <a:cs typeface="Calibri"/>
              </a:rPr>
              <a:t>LAr</a:t>
            </a:r>
            <a:r>
              <a:rPr lang="en-US" sz="2000" dirty="0">
                <a:cs typeface="Calibri"/>
              </a:rPr>
              <a:t> volume through all mask holes, weighted appropriately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Weights (system matrix) represent the Bayesian probability of the voxel to be a source of the detected photons, computed analytically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Algorithm implemented  in GRAIN using 4 GPUs and 120GB RAM to store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13" name="Picture 11" descr="Diagram&#10;&#10;Description automatically generated">
            <a:extLst>
              <a:ext uri="{FF2B5EF4-FFF2-40B4-BE49-F238E27FC236}">
                <a16:creationId xmlns:a16="http://schemas.microsoft.com/office/drawing/2014/main" id="{BA78ED5B-357C-D790-2156-C31688C35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8"/>
          <a:stretch/>
        </p:blipFill>
        <p:spPr>
          <a:xfrm>
            <a:off x="8720919" y="221697"/>
            <a:ext cx="2768491" cy="2270951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AFCB26-363B-25C6-8278-2CABD93D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06/11/2023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A14CB2-F580-8E0D-89CA-C73DBDE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V. Cicero | DUNE italia meeting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0CF155-5403-A02F-B469-A10695ED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59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E8ED-1E27-834F-ADB5-BBD99D78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FBEB0-1616-7649-81E5-09F2943C0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5" y="1269491"/>
            <a:ext cx="11192510" cy="3600986"/>
          </a:xfrm>
        </p:spPr>
        <p:txBody>
          <a:bodyPr/>
          <a:lstStyle/>
          <a:p>
            <a:r>
              <a:rPr lang="en-GB" dirty="0"/>
              <a:t>Design of an alternative (Target) Tracker </a:t>
            </a:r>
            <a:r>
              <a:rPr lang="en-GB" dirty="0" err="1"/>
              <a:t>sysyem</a:t>
            </a:r>
            <a:r>
              <a:rPr lang="en-GB" dirty="0"/>
              <a:t> based on drift chambers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Simulate geometry, detector response, physics performances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Study  cell geometry with Garfield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Design a prototype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Validate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Scale it up to final design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542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E8ED-1E27-834F-ADB5-BBD99D78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fast and furious prototype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FBEB0-1616-7649-81E5-09F2943C0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5" y="1269491"/>
            <a:ext cx="11192510" cy="1600438"/>
          </a:xfrm>
        </p:spPr>
        <p:txBody>
          <a:bodyPr/>
          <a:lstStyle/>
          <a:p>
            <a:r>
              <a:rPr lang="en-GB" dirty="0"/>
              <a:t>Designed, fabricated, assembled and started to operate in less than a month: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1DB564-C1E1-4841-9F1A-EF4E41872465}"/>
              </a:ext>
            </a:extLst>
          </p:cNvPr>
          <p:cNvGrpSpPr/>
          <p:nvPr/>
        </p:nvGrpSpPr>
        <p:grpSpPr>
          <a:xfrm>
            <a:off x="1447800" y="2090508"/>
            <a:ext cx="2024142" cy="4495800"/>
            <a:chOff x="4351258" y="0"/>
            <a:chExt cx="3540284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CE398F-B7A2-944A-91BA-B48E76D9EE3C}"/>
                </a:ext>
              </a:extLst>
            </p:cNvPr>
            <p:cNvGrpSpPr/>
            <p:nvPr/>
          </p:nvGrpSpPr>
          <p:grpSpPr>
            <a:xfrm>
              <a:off x="4351258" y="0"/>
              <a:ext cx="3540284" cy="6858000"/>
              <a:chOff x="4351258" y="0"/>
              <a:chExt cx="3540284" cy="68580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C760B9-C571-C34B-8B68-CD3AB6509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51258" y="0"/>
                <a:ext cx="3489484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CFE3748-6841-724C-AA87-3FACDFE46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7040" t="11990" r="685" b="84675"/>
              <a:stretch/>
            </p:blipFill>
            <p:spPr>
              <a:xfrm>
                <a:off x="7812167" y="238125"/>
                <a:ext cx="79375" cy="22870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092FB9-BD88-1A4F-B3B5-BE8201039CD7}"/>
                </a:ext>
              </a:extLst>
            </p:cNvPr>
            <p:cNvSpPr txBox="1"/>
            <p:nvPr/>
          </p:nvSpPr>
          <p:spPr>
            <a:xfrm>
              <a:off x="6894592" y="12853"/>
              <a:ext cx="996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E [V/cm]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B54C23-2729-E84C-A30A-C051BCC8E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71913" y="1412179"/>
            <a:ext cx="3299581" cy="45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E8ED-1E27-834F-ADB5-BBD99D78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Proto-1</a:t>
            </a:r>
          </a:p>
        </p:txBody>
      </p:sp>
      <p:pic>
        <p:nvPicPr>
          <p:cNvPr id="7" name="Picture 6" descr="A machine with wires and wires on a table&#10;&#10;Description automatically generated">
            <a:extLst>
              <a:ext uri="{FF2B5EF4-FFF2-40B4-BE49-F238E27FC236}">
                <a16:creationId xmlns:a16="http://schemas.microsoft.com/office/drawing/2014/main" id="{656EA633-B25A-D64E-A565-9D4EE837E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12372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6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E8ED-1E27-834F-ADB5-BBD99D78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Proto-1 is Alive and Kicking!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EA633-B25A-D64E-A565-9D4EE837E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952499"/>
            <a:ext cx="7543799" cy="56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15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7CFFF-9954-8C46-A9EA-0EC405B4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Conclude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873B5-2986-4F4F-8902-9ED255AA7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5" y="1269491"/>
            <a:ext cx="11192510" cy="400109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DUNE is progressing swiftly to the construction phase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Italy has a substantial impact on DUNE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Italian DUNE groups are still growing in size and effort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Bologna group is very busy on several fronts…..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…and enjoys it!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771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 descr="A picture containing outdoor, sky, mountain, snow&#10;&#10;Description automatically generated">
            <a:extLst>
              <a:ext uri="{FF2B5EF4-FFF2-40B4-BE49-F238E27FC236}">
                <a16:creationId xmlns:a16="http://schemas.microsoft.com/office/drawing/2014/main" id="{2D259515-E584-0D49-A613-93A2B9C69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1CBDE-D4A1-6840-BC82-0FA5660CE3E3}"/>
              </a:ext>
            </a:extLst>
          </p:cNvPr>
          <p:cNvSpPr txBox="1"/>
          <p:nvPr/>
        </p:nvSpPr>
        <p:spPr>
          <a:xfrm>
            <a:off x="4267200" y="1295400"/>
            <a:ext cx="3174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56927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855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100"/>
              </a:spcBef>
            </a:pPr>
            <a:r>
              <a:rPr dirty="0"/>
              <a:t>Excavation </a:t>
            </a:r>
            <a:r>
              <a:rPr spc="-10" dirty="0"/>
              <a:t>Overview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547" y="771001"/>
            <a:ext cx="10904487" cy="51247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5510" y="258939"/>
            <a:ext cx="10590530" cy="5464175"/>
            <a:chOff x="835510" y="258939"/>
            <a:chExt cx="10590530" cy="5464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4631" y="2922300"/>
              <a:ext cx="6263711" cy="2800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510" y="825715"/>
              <a:ext cx="5603226" cy="32305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9267" y="258939"/>
              <a:ext cx="307389" cy="13689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58881" y="258939"/>
              <a:ext cx="1366806" cy="3092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9267" y="258939"/>
              <a:ext cx="3906420" cy="2001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9267" y="1838109"/>
              <a:ext cx="3520165" cy="4224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39433" y="584490"/>
              <a:ext cx="386255" cy="167604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855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100"/>
              </a:spcBef>
            </a:pPr>
            <a:r>
              <a:rPr dirty="0"/>
              <a:t>Size</a:t>
            </a:r>
            <a:r>
              <a:rPr spc="-5" dirty="0"/>
              <a:t> </a:t>
            </a:r>
            <a:r>
              <a:rPr dirty="0"/>
              <a:t>of</a:t>
            </a:r>
            <a:r>
              <a:rPr spc="5" dirty="0"/>
              <a:t> </a:t>
            </a:r>
            <a:r>
              <a:rPr spc="-10" dirty="0"/>
              <a:t>Excavations</a:t>
            </a:r>
          </a:p>
        </p:txBody>
      </p:sp>
      <p:sp>
        <p:nvSpPr>
          <p:cNvPr id="11" name="object 11"/>
          <p:cNvSpPr txBox="1"/>
          <p:nvPr/>
        </p:nvSpPr>
        <p:spPr>
          <a:xfrm rot="20280000">
            <a:off x="2329296" y="2110523"/>
            <a:ext cx="26942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Nort</a:t>
            </a:r>
            <a:r>
              <a:rPr kumimoji="0" sz="3000" b="1" i="0" u="none" strike="noStrike" kern="0" cap="none" spc="0" normalizeH="0" baseline="1388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h</a:t>
            </a:r>
            <a:r>
              <a:rPr kumimoji="0" sz="3000" b="1" i="0" u="none" strike="noStrike" kern="0" cap="none" spc="-89" normalizeH="0" baseline="1388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3000" b="1" i="0" u="none" strike="noStrike" kern="0" cap="none" spc="0" normalizeH="0" baseline="1388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/</a:t>
            </a:r>
            <a:r>
              <a:rPr kumimoji="0" sz="3000" b="1" i="0" u="none" strike="noStrike" kern="0" cap="none" spc="-97" normalizeH="0" baseline="1388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3000" b="1" i="0" u="none" strike="noStrike" kern="0" cap="none" spc="0" normalizeH="0" baseline="1388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Sout</a:t>
            </a:r>
            <a:r>
              <a:rPr kumimoji="0" sz="3000" b="1" i="0" u="none" strike="noStrike" kern="0" cap="none" spc="0" normalizeH="0" baseline="2777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h</a:t>
            </a:r>
            <a:r>
              <a:rPr kumimoji="0" sz="3000" b="1" i="0" u="none" strike="noStrike" kern="0" cap="none" spc="-82" normalizeH="0" baseline="2777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3000" b="1" i="0" u="none" strike="noStrike" kern="0" cap="none" spc="-15" normalizeH="0" baseline="2777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Caver</a:t>
            </a:r>
            <a:r>
              <a:rPr kumimoji="0" sz="3000" b="1" i="0" u="none" strike="noStrike" kern="0" cap="none" spc="-15" normalizeH="0" baseline="4166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ns</a:t>
            </a:r>
            <a:endParaRPr kumimoji="0" sz="3000" b="0" i="0" u="none" strike="noStrike" kern="0" cap="none" spc="0" normalizeH="0" baseline="4166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2" name="object 12"/>
          <p:cNvSpPr txBox="1"/>
          <p:nvPr/>
        </p:nvSpPr>
        <p:spPr>
          <a:xfrm rot="20280000">
            <a:off x="6333628" y="3885124"/>
            <a:ext cx="259184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Central</a:t>
            </a:r>
            <a:r>
              <a:rPr kumimoji="0" sz="2000" b="1" i="0" u="none" strike="noStrike" kern="0" cap="none" spc="-6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Utility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3000" b="1" i="0" u="none" strike="noStrike" kern="0" cap="none" spc="-15" normalizeH="0" baseline="1388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t>Cavern</a:t>
            </a:r>
            <a:endParaRPr kumimoji="0" sz="3000" b="0" i="0" u="none" strike="noStrike" kern="0" cap="none" spc="0" normalizeH="0" baseline="1388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0968" y="457457"/>
            <a:ext cx="11624945" cy="5140960"/>
            <a:chOff x="330968" y="457457"/>
            <a:chExt cx="11624945" cy="5140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968" y="457457"/>
              <a:ext cx="11624733" cy="51405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9673" y="4847880"/>
              <a:ext cx="106193" cy="889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58287" y="1411117"/>
              <a:ext cx="1487805" cy="194945"/>
            </a:xfrm>
            <a:custGeom>
              <a:avLst/>
              <a:gdLst/>
              <a:ahLst/>
              <a:cxnLst/>
              <a:rect l="l" t="t" r="r" b="b"/>
              <a:pathLst>
                <a:path w="1487804" h="194944">
                  <a:moveTo>
                    <a:pt x="5755" y="0"/>
                  </a:moveTo>
                  <a:lnTo>
                    <a:pt x="0" y="127660"/>
                  </a:lnTo>
                  <a:lnTo>
                    <a:pt x="1481714" y="194461"/>
                  </a:lnTo>
                  <a:lnTo>
                    <a:pt x="1487469" y="66801"/>
                  </a:lnTo>
                  <a:lnTo>
                    <a:pt x="5755" y="0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688566" y="1442064"/>
              <a:ext cx="33020" cy="39370"/>
            </a:xfrm>
            <a:custGeom>
              <a:avLst/>
              <a:gdLst/>
              <a:ahLst/>
              <a:cxnLst/>
              <a:rect l="l" t="t" r="r" b="b"/>
              <a:pathLst>
                <a:path w="33019" h="39369">
                  <a:moveTo>
                    <a:pt x="24628" y="0"/>
                  </a:moveTo>
                  <a:lnTo>
                    <a:pt x="15640" y="1766"/>
                  </a:lnTo>
                  <a:lnTo>
                    <a:pt x="6334" y="4300"/>
                  </a:lnTo>
                  <a:lnTo>
                    <a:pt x="0" y="5953"/>
                  </a:lnTo>
                  <a:lnTo>
                    <a:pt x="1818" y="13910"/>
                  </a:lnTo>
                  <a:lnTo>
                    <a:pt x="2805" y="22088"/>
                  </a:lnTo>
                  <a:lnTo>
                    <a:pt x="6493" y="32845"/>
                  </a:lnTo>
                  <a:lnTo>
                    <a:pt x="7980" y="39203"/>
                  </a:lnTo>
                  <a:lnTo>
                    <a:pt x="10911" y="37778"/>
                  </a:lnTo>
                  <a:lnTo>
                    <a:pt x="20840" y="31149"/>
                  </a:lnTo>
                  <a:lnTo>
                    <a:pt x="22489" y="25907"/>
                  </a:lnTo>
                  <a:lnTo>
                    <a:pt x="21759" y="20633"/>
                  </a:lnTo>
                  <a:lnTo>
                    <a:pt x="24551" y="13908"/>
                  </a:lnTo>
                  <a:lnTo>
                    <a:pt x="26600" y="11420"/>
                  </a:lnTo>
                  <a:lnTo>
                    <a:pt x="30007" y="10374"/>
                  </a:lnTo>
                  <a:lnTo>
                    <a:pt x="32735" y="8606"/>
                  </a:lnTo>
                  <a:lnTo>
                    <a:pt x="31826" y="5953"/>
                  </a:lnTo>
                  <a:lnTo>
                    <a:pt x="32040" y="2627"/>
                  </a:lnTo>
                  <a:lnTo>
                    <a:pt x="30007" y="650"/>
                  </a:lnTo>
                  <a:lnTo>
                    <a:pt x="24628" y="0"/>
                  </a:lnTo>
                  <a:close/>
                </a:path>
              </a:pathLst>
            </a:custGeom>
            <a:solidFill>
              <a:srgbClr val="8064A2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43325" y="672998"/>
              <a:ext cx="401955" cy="424180"/>
            </a:xfrm>
            <a:custGeom>
              <a:avLst/>
              <a:gdLst/>
              <a:ahLst/>
              <a:cxnLst/>
              <a:rect l="l" t="t" r="r" b="b"/>
              <a:pathLst>
                <a:path w="401954" h="424180">
                  <a:moveTo>
                    <a:pt x="62943" y="0"/>
                  </a:moveTo>
                  <a:lnTo>
                    <a:pt x="0" y="58331"/>
                  </a:lnTo>
                  <a:lnTo>
                    <a:pt x="338929" y="424058"/>
                  </a:lnTo>
                  <a:lnTo>
                    <a:pt x="401872" y="365726"/>
                  </a:lnTo>
                  <a:lnTo>
                    <a:pt x="62943" y="0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890290" y="3156444"/>
              <a:ext cx="528320" cy="361315"/>
            </a:xfrm>
            <a:custGeom>
              <a:avLst/>
              <a:gdLst/>
              <a:ahLst/>
              <a:cxnLst/>
              <a:rect l="l" t="t" r="r" b="b"/>
              <a:pathLst>
                <a:path w="528319" h="361314">
                  <a:moveTo>
                    <a:pt x="464038" y="0"/>
                  </a:moveTo>
                  <a:lnTo>
                    <a:pt x="0" y="233803"/>
                  </a:lnTo>
                  <a:lnTo>
                    <a:pt x="64096" y="361016"/>
                  </a:lnTo>
                  <a:lnTo>
                    <a:pt x="528134" y="127214"/>
                  </a:lnTo>
                  <a:lnTo>
                    <a:pt x="464038" y="0"/>
                  </a:lnTo>
                  <a:close/>
                </a:path>
              </a:pathLst>
            </a:custGeom>
            <a:solidFill>
              <a:srgbClr val="4BACC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988259" y="731253"/>
              <a:ext cx="875665" cy="659130"/>
            </a:xfrm>
            <a:custGeom>
              <a:avLst/>
              <a:gdLst/>
              <a:ahLst/>
              <a:cxnLst/>
              <a:rect l="l" t="t" r="r" b="b"/>
              <a:pathLst>
                <a:path w="875664" h="659130">
                  <a:moveTo>
                    <a:pt x="875284" y="226834"/>
                  </a:moveTo>
                  <a:lnTo>
                    <a:pt x="654951" y="0"/>
                  </a:lnTo>
                  <a:lnTo>
                    <a:pt x="312229" y="332892"/>
                  </a:lnTo>
                  <a:lnTo>
                    <a:pt x="306997" y="327571"/>
                  </a:lnTo>
                  <a:lnTo>
                    <a:pt x="0" y="636879"/>
                  </a:lnTo>
                  <a:lnTo>
                    <a:pt x="426567" y="658710"/>
                  </a:lnTo>
                  <a:lnTo>
                    <a:pt x="536448" y="560463"/>
                  </a:lnTo>
                  <a:lnTo>
                    <a:pt x="534162" y="558165"/>
                  </a:lnTo>
                  <a:lnTo>
                    <a:pt x="875284" y="226834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749897" y="2601673"/>
              <a:ext cx="590550" cy="525780"/>
            </a:xfrm>
            <a:custGeom>
              <a:avLst/>
              <a:gdLst/>
              <a:ahLst/>
              <a:cxnLst/>
              <a:rect l="l" t="t" r="r" b="b"/>
              <a:pathLst>
                <a:path w="590550" h="525780">
                  <a:moveTo>
                    <a:pt x="78689" y="0"/>
                  </a:moveTo>
                  <a:lnTo>
                    <a:pt x="0" y="93226"/>
                  </a:lnTo>
                  <a:lnTo>
                    <a:pt x="511851" y="525263"/>
                  </a:lnTo>
                  <a:lnTo>
                    <a:pt x="590541" y="432036"/>
                  </a:lnTo>
                  <a:lnTo>
                    <a:pt x="78689" y="0"/>
                  </a:lnTo>
                  <a:close/>
                </a:path>
              </a:pathLst>
            </a:custGeom>
            <a:solidFill>
              <a:srgbClr val="4BACC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625869" y="874776"/>
            <a:ext cx="1037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West</a:t>
            </a: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Access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Drift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01686" y="973463"/>
            <a:ext cx="547370" cy="217804"/>
          </a:xfrm>
          <a:custGeom>
            <a:avLst/>
            <a:gdLst/>
            <a:ahLst/>
            <a:cxnLst/>
            <a:rect l="l" t="t" r="r" b="b"/>
            <a:pathLst>
              <a:path w="547370" h="217805">
                <a:moveTo>
                  <a:pt x="58005" y="146254"/>
                </a:moveTo>
                <a:lnTo>
                  <a:pt x="0" y="208650"/>
                </a:lnTo>
                <a:lnTo>
                  <a:pt x="84720" y="217617"/>
                </a:lnTo>
                <a:lnTo>
                  <a:pt x="74699" y="190847"/>
                </a:lnTo>
                <a:lnTo>
                  <a:pt x="61139" y="190847"/>
                </a:lnTo>
                <a:lnTo>
                  <a:pt x="57798" y="181928"/>
                </a:lnTo>
                <a:lnTo>
                  <a:pt x="69693" y="177475"/>
                </a:lnTo>
                <a:lnTo>
                  <a:pt x="58005" y="146254"/>
                </a:lnTo>
                <a:close/>
              </a:path>
              <a:path w="547370" h="217805">
                <a:moveTo>
                  <a:pt x="69693" y="177475"/>
                </a:moveTo>
                <a:lnTo>
                  <a:pt x="57798" y="181928"/>
                </a:lnTo>
                <a:lnTo>
                  <a:pt x="61139" y="190847"/>
                </a:lnTo>
                <a:lnTo>
                  <a:pt x="73032" y="186395"/>
                </a:lnTo>
                <a:lnTo>
                  <a:pt x="69693" y="177475"/>
                </a:lnTo>
                <a:close/>
              </a:path>
              <a:path w="547370" h="217805">
                <a:moveTo>
                  <a:pt x="73032" y="186395"/>
                </a:moveTo>
                <a:lnTo>
                  <a:pt x="61139" y="190847"/>
                </a:lnTo>
                <a:lnTo>
                  <a:pt x="74699" y="190847"/>
                </a:lnTo>
                <a:lnTo>
                  <a:pt x="73032" y="186395"/>
                </a:lnTo>
                <a:close/>
              </a:path>
              <a:path w="547370" h="217805">
                <a:moveTo>
                  <a:pt x="543774" y="0"/>
                </a:moveTo>
                <a:lnTo>
                  <a:pt x="69693" y="177475"/>
                </a:lnTo>
                <a:lnTo>
                  <a:pt x="73032" y="186395"/>
                </a:lnTo>
                <a:lnTo>
                  <a:pt x="547113" y="8920"/>
                </a:lnTo>
                <a:lnTo>
                  <a:pt x="543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bject 13"/>
          <p:cNvSpPr txBox="1"/>
          <p:nvPr/>
        </p:nvSpPr>
        <p:spPr>
          <a:xfrm rot="16860000">
            <a:off x="10305272" y="845466"/>
            <a:ext cx="96269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East</a:t>
            </a: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Access</a:t>
            </a: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Drift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900000">
            <a:off x="8409426" y="4587171"/>
            <a:ext cx="896773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1" i="0" u="none" strike="noStrike" kern="0" cap="none" spc="-15" normalizeH="0" baseline="505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Spr</a:t>
            </a:r>
            <a:r>
              <a:rPr kumimoji="0" sz="1650" b="1" i="0" u="none" strike="noStrike" kern="0" cap="none" spc="-15" normalizeH="0" baseline="252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ay</a:t>
            </a:r>
            <a:r>
              <a:rPr kumimoji="0" sz="1650" b="1" i="0" u="none" strike="noStrike" kern="0" cap="none" spc="-60" normalizeH="0" baseline="252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50" b="1" i="0" u="none" strike="noStrike" kern="0" cap="none" spc="-15" normalizeH="0" baseline="252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Cham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180000">
            <a:off x="6711255" y="1340801"/>
            <a:ext cx="36791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South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180000">
            <a:off x="6703997" y="1506509"/>
            <a:ext cx="407593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Access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 rot="180000">
            <a:off x="6689798" y="1680183"/>
            <a:ext cx="299386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Drift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149959" y="1331521"/>
            <a:ext cx="10763250" cy="3960495"/>
            <a:chOff x="1149959" y="1331521"/>
            <a:chExt cx="10763250" cy="3960495"/>
          </a:xfrm>
        </p:grpSpPr>
        <p:sp>
          <p:nvSpPr>
            <p:cNvPr id="19" name="object 19"/>
            <p:cNvSpPr/>
            <p:nvPr/>
          </p:nvSpPr>
          <p:spPr>
            <a:xfrm>
              <a:off x="2874144" y="3690771"/>
              <a:ext cx="2661285" cy="459105"/>
            </a:xfrm>
            <a:custGeom>
              <a:avLst/>
              <a:gdLst/>
              <a:ahLst/>
              <a:cxnLst/>
              <a:rect l="l" t="t" r="r" b="b"/>
              <a:pathLst>
                <a:path w="2661285" h="459104">
                  <a:moveTo>
                    <a:pt x="13022" y="0"/>
                  </a:moveTo>
                  <a:lnTo>
                    <a:pt x="0" y="94791"/>
                  </a:lnTo>
                  <a:lnTo>
                    <a:pt x="2648139" y="458607"/>
                  </a:lnTo>
                  <a:lnTo>
                    <a:pt x="2661163" y="363815"/>
                  </a:lnTo>
                  <a:lnTo>
                    <a:pt x="13022" y="0"/>
                  </a:lnTo>
                  <a:close/>
                </a:path>
              </a:pathLst>
            </a:custGeom>
            <a:solidFill>
              <a:srgbClr val="8064A2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238835" y="2044231"/>
              <a:ext cx="419734" cy="157480"/>
            </a:xfrm>
            <a:custGeom>
              <a:avLst/>
              <a:gdLst/>
              <a:ahLst/>
              <a:cxnLst/>
              <a:rect l="l" t="t" r="r" b="b"/>
              <a:pathLst>
                <a:path w="419735" h="157480">
                  <a:moveTo>
                    <a:pt x="407587" y="0"/>
                  </a:moveTo>
                  <a:lnTo>
                    <a:pt x="0" y="42447"/>
                  </a:lnTo>
                  <a:lnTo>
                    <a:pt x="11946" y="157162"/>
                  </a:lnTo>
                  <a:lnTo>
                    <a:pt x="419534" y="114714"/>
                  </a:lnTo>
                  <a:lnTo>
                    <a:pt x="407587" y="0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149959" y="1334566"/>
              <a:ext cx="2282190" cy="3329304"/>
            </a:xfrm>
            <a:custGeom>
              <a:avLst/>
              <a:gdLst/>
              <a:ahLst/>
              <a:cxnLst/>
              <a:rect l="l" t="t" r="r" b="b"/>
              <a:pathLst>
                <a:path w="2282190" h="3329304">
                  <a:moveTo>
                    <a:pt x="237147" y="366280"/>
                  </a:moveTo>
                  <a:lnTo>
                    <a:pt x="166001" y="314401"/>
                  </a:lnTo>
                  <a:lnTo>
                    <a:pt x="17780" y="320167"/>
                  </a:lnTo>
                  <a:lnTo>
                    <a:pt x="0" y="573760"/>
                  </a:lnTo>
                  <a:lnTo>
                    <a:pt x="183781" y="562241"/>
                  </a:lnTo>
                  <a:lnTo>
                    <a:pt x="237147" y="446963"/>
                  </a:lnTo>
                  <a:lnTo>
                    <a:pt x="237147" y="366280"/>
                  </a:lnTo>
                  <a:close/>
                </a:path>
                <a:path w="2282190" h="3329304">
                  <a:moveTo>
                    <a:pt x="1193990" y="28143"/>
                  </a:moveTo>
                  <a:lnTo>
                    <a:pt x="591896" y="0"/>
                  </a:lnTo>
                  <a:lnTo>
                    <a:pt x="586765" y="109689"/>
                  </a:lnTo>
                  <a:lnTo>
                    <a:pt x="1188859" y="137820"/>
                  </a:lnTo>
                  <a:lnTo>
                    <a:pt x="1193990" y="28143"/>
                  </a:lnTo>
                  <a:close/>
                </a:path>
                <a:path w="2282190" h="3329304">
                  <a:moveTo>
                    <a:pt x="2158060" y="3167380"/>
                  </a:moveTo>
                  <a:lnTo>
                    <a:pt x="2086914" y="3155861"/>
                  </a:lnTo>
                  <a:lnTo>
                    <a:pt x="2003907" y="3115513"/>
                  </a:lnTo>
                  <a:lnTo>
                    <a:pt x="1980196" y="3063633"/>
                  </a:lnTo>
                  <a:lnTo>
                    <a:pt x="1885340" y="3115513"/>
                  </a:lnTo>
                  <a:lnTo>
                    <a:pt x="1932762" y="3207728"/>
                  </a:lnTo>
                  <a:lnTo>
                    <a:pt x="2003907" y="3259594"/>
                  </a:lnTo>
                  <a:lnTo>
                    <a:pt x="2057273" y="3294176"/>
                  </a:lnTo>
                  <a:lnTo>
                    <a:pt x="2146198" y="3323005"/>
                  </a:lnTo>
                  <a:lnTo>
                    <a:pt x="2158060" y="3167380"/>
                  </a:lnTo>
                  <a:close/>
                </a:path>
                <a:path w="2282190" h="3329304">
                  <a:moveTo>
                    <a:pt x="2258847" y="3185134"/>
                  </a:moveTo>
                  <a:lnTo>
                    <a:pt x="2169909" y="3185134"/>
                  </a:lnTo>
                  <a:lnTo>
                    <a:pt x="2152129" y="3306165"/>
                  </a:lnTo>
                  <a:lnTo>
                    <a:pt x="2235136" y="3329216"/>
                  </a:lnTo>
                  <a:lnTo>
                    <a:pt x="2258847" y="3185134"/>
                  </a:lnTo>
                  <a:close/>
                </a:path>
                <a:path w="2282190" h="3329304">
                  <a:moveTo>
                    <a:pt x="2282050" y="1683131"/>
                  </a:moveTo>
                  <a:lnTo>
                    <a:pt x="2180882" y="1675612"/>
                  </a:lnTo>
                  <a:lnTo>
                    <a:pt x="2114499" y="1775853"/>
                  </a:lnTo>
                  <a:lnTo>
                    <a:pt x="2244115" y="1815947"/>
                  </a:lnTo>
                  <a:lnTo>
                    <a:pt x="2282050" y="1683131"/>
                  </a:lnTo>
                  <a:close/>
                </a:path>
              </a:pathLst>
            </a:custGeom>
            <a:solidFill>
              <a:srgbClr val="4BACC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161519" y="1476857"/>
              <a:ext cx="5751830" cy="3670935"/>
            </a:xfrm>
            <a:custGeom>
              <a:avLst/>
              <a:gdLst/>
              <a:ahLst/>
              <a:cxnLst/>
              <a:rect l="l" t="t" r="r" b="b"/>
              <a:pathLst>
                <a:path w="5751830" h="3670935">
                  <a:moveTo>
                    <a:pt x="1370787" y="60350"/>
                  </a:moveTo>
                  <a:lnTo>
                    <a:pt x="5384" y="0"/>
                  </a:lnTo>
                  <a:lnTo>
                    <a:pt x="0" y="121843"/>
                  </a:lnTo>
                  <a:lnTo>
                    <a:pt x="1365402" y="182181"/>
                  </a:lnTo>
                  <a:lnTo>
                    <a:pt x="1370787" y="60350"/>
                  </a:lnTo>
                  <a:close/>
                </a:path>
                <a:path w="5751830" h="3670935">
                  <a:moveTo>
                    <a:pt x="1717560" y="3601453"/>
                  </a:moveTo>
                  <a:lnTo>
                    <a:pt x="1652346" y="3497707"/>
                  </a:lnTo>
                  <a:lnTo>
                    <a:pt x="1533766" y="3543820"/>
                  </a:lnTo>
                  <a:lnTo>
                    <a:pt x="1557477" y="3670617"/>
                  </a:lnTo>
                  <a:lnTo>
                    <a:pt x="1717560" y="3601453"/>
                  </a:lnTo>
                  <a:close/>
                </a:path>
                <a:path w="5751830" h="3670935">
                  <a:moveTo>
                    <a:pt x="2006244" y="2126005"/>
                  </a:moveTo>
                  <a:lnTo>
                    <a:pt x="1804987" y="2105406"/>
                  </a:lnTo>
                  <a:lnTo>
                    <a:pt x="1792236" y="2229993"/>
                  </a:lnTo>
                  <a:lnTo>
                    <a:pt x="1993493" y="2250592"/>
                  </a:lnTo>
                  <a:lnTo>
                    <a:pt x="2006244" y="2126005"/>
                  </a:lnTo>
                  <a:close/>
                </a:path>
                <a:path w="5751830" h="3670935">
                  <a:moveTo>
                    <a:pt x="5243220" y="1021092"/>
                  </a:moveTo>
                  <a:lnTo>
                    <a:pt x="5183530" y="931176"/>
                  </a:lnTo>
                  <a:lnTo>
                    <a:pt x="4969027" y="1073581"/>
                  </a:lnTo>
                  <a:lnTo>
                    <a:pt x="5028730" y="1163497"/>
                  </a:lnTo>
                  <a:lnTo>
                    <a:pt x="5243220" y="1021092"/>
                  </a:lnTo>
                  <a:close/>
                </a:path>
                <a:path w="5751830" h="3670935">
                  <a:moveTo>
                    <a:pt x="5529719" y="1567675"/>
                  </a:moveTo>
                  <a:lnTo>
                    <a:pt x="5479516" y="1492046"/>
                  </a:lnTo>
                  <a:lnTo>
                    <a:pt x="5299303" y="1611680"/>
                  </a:lnTo>
                  <a:lnTo>
                    <a:pt x="5349519" y="1687309"/>
                  </a:lnTo>
                  <a:lnTo>
                    <a:pt x="5529719" y="1567675"/>
                  </a:lnTo>
                  <a:close/>
                </a:path>
                <a:path w="5751830" h="3670935">
                  <a:moveTo>
                    <a:pt x="5751220" y="2085149"/>
                  </a:moveTo>
                  <a:lnTo>
                    <a:pt x="5695581" y="2001329"/>
                  </a:lnTo>
                  <a:lnTo>
                    <a:pt x="5605996" y="2060803"/>
                  </a:lnTo>
                  <a:lnTo>
                    <a:pt x="5661634" y="2144623"/>
                  </a:lnTo>
                  <a:lnTo>
                    <a:pt x="5751220" y="2085149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740402" y="3828373"/>
              <a:ext cx="375285" cy="610870"/>
            </a:xfrm>
            <a:custGeom>
              <a:avLst/>
              <a:gdLst/>
              <a:ahLst/>
              <a:cxnLst/>
              <a:rect l="l" t="t" r="r" b="b"/>
              <a:pathLst>
                <a:path w="375285" h="610870">
                  <a:moveTo>
                    <a:pt x="100387" y="0"/>
                  </a:moveTo>
                  <a:lnTo>
                    <a:pt x="0" y="49063"/>
                  </a:lnTo>
                  <a:lnTo>
                    <a:pt x="274535" y="610779"/>
                  </a:lnTo>
                  <a:lnTo>
                    <a:pt x="374923" y="561715"/>
                  </a:lnTo>
                  <a:lnTo>
                    <a:pt x="100387" y="0"/>
                  </a:lnTo>
                  <a:close/>
                </a:path>
              </a:pathLst>
            </a:custGeom>
            <a:solidFill>
              <a:srgbClr val="4BACC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804708" y="4262386"/>
              <a:ext cx="618490" cy="818515"/>
            </a:xfrm>
            <a:custGeom>
              <a:avLst/>
              <a:gdLst/>
              <a:ahLst/>
              <a:cxnLst/>
              <a:rect l="l" t="t" r="r" b="b"/>
              <a:pathLst>
                <a:path w="618490" h="818514">
                  <a:moveTo>
                    <a:pt x="618413" y="148717"/>
                  </a:moveTo>
                  <a:lnTo>
                    <a:pt x="408635" y="86969"/>
                  </a:lnTo>
                  <a:lnTo>
                    <a:pt x="425945" y="33566"/>
                  </a:lnTo>
                  <a:lnTo>
                    <a:pt x="322376" y="0"/>
                  </a:lnTo>
                  <a:lnTo>
                    <a:pt x="160007" y="500989"/>
                  </a:lnTo>
                  <a:lnTo>
                    <a:pt x="159016" y="500608"/>
                  </a:lnTo>
                  <a:lnTo>
                    <a:pt x="155282" y="515556"/>
                  </a:lnTo>
                  <a:lnTo>
                    <a:pt x="152349" y="524624"/>
                  </a:lnTo>
                  <a:lnTo>
                    <a:pt x="152971" y="524840"/>
                  </a:lnTo>
                  <a:lnTo>
                    <a:pt x="135458" y="595071"/>
                  </a:lnTo>
                  <a:lnTo>
                    <a:pt x="117792" y="612254"/>
                  </a:lnTo>
                  <a:lnTo>
                    <a:pt x="88341" y="643737"/>
                  </a:lnTo>
                  <a:lnTo>
                    <a:pt x="0" y="709587"/>
                  </a:lnTo>
                  <a:lnTo>
                    <a:pt x="79514" y="818362"/>
                  </a:lnTo>
                  <a:lnTo>
                    <a:pt x="150190" y="775423"/>
                  </a:lnTo>
                  <a:lnTo>
                    <a:pt x="206133" y="700989"/>
                  </a:lnTo>
                  <a:lnTo>
                    <a:pt x="247357" y="649465"/>
                  </a:lnTo>
                  <a:lnTo>
                    <a:pt x="257505" y="553339"/>
                  </a:lnTo>
                  <a:lnTo>
                    <a:pt x="353923" y="255790"/>
                  </a:lnTo>
                  <a:lnTo>
                    <a:pt x="335114" y="319709"/>
                  </a:lnTo>
                  <a:lnTo>
                    <a:pt x="549503" y="382816"/>
                  </a:lnTo>
                  <a:lnTo>
                    <a:pt x="618413" y="148717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414570" y="1331521"/>
              <a:ext cx="321945" cy="123189"/>
            </a:xfrm>
            <a:custGeom>
              <a:avLst/>
              <a:gdLst/>
              <a:ahLst/>
              <a:cxnLst/>
              <a:rect l="l" t="t" r="r" b="b"/>
              <a:pathLst>
                <a:path w="321944" h="123190">
                  <a:moveTo>
                    <a:pt x="321633" y="0"/>
                  </a:moveTo>
                  <a:lnTo>
                    <a:pt x="0" y="0"/>
                  </a:lnTo>
                  <a:lnTo>
                    <a:pt x="0" y="122951"/>
                  </a:lnTo>
                  <a:lnTo>
                    <a:pt x="321633" y="122951"/>
                  </a:lnTo>
                  <a:lnTo>
                    <a:pt x="321633" y="0"/>
                  </a:lnTo>
                  <a:close/>
                </a:path>
              </a:pathLst>
            </a:custGeom>
            <a:solidFill>
              <a:srgbClr val="8064A2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341307" y="1348915"/>
              <a:ext cx="1232535" cy="186690"/>
            </a:xfrm>
            <a:custGeom>
              <a:avLst/>
              <a:gdLst/>
              <a:ahLst/>
              <a:cxnLst/>
              <a:rect l="l" t="t" r="r" b="b"/>
              <a:pathLst>
                <a:path w="1232535" h="186690">
                  <a:moveTo>
                    <a:pt x="6107" y="0"/>
                  </a:moveTo>
                  <a:lnTo>
                    <a:pt x="0" y="128087"/>
                  </a:lnTo>
                  <a:lnTo>
                    <a:pt x="1225804" y="186528"/>
                  </a:lnTo>
                  <a:lnTo>
                    <a:pt x="1231911" y="58442"/>
                  </a:lnTo>
                  <a:lnTo>
                    <a:pt x="6107" y="0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406242" y="3020099"/>
              <a:ext cx="118745" cy="153670"/>
            </a:xfrm>
            <a:custGeom>
              <a:avLst/>
              <a:gdLst/>
              <a:ahLst/>
              <a:cxnLst/>
              <a:rect l="l" t="t" r="r" b="b"/>
              <a:pathLst>
                <a:path w="118745" h="153669">
                  <a:moveTo>
                    <a:pt x="18547" y="0"/>
                  </a:moveTo>
                  <a:lnTo>
                    <a:pt x="0" y="140063"/>
                  </a:lnTo>
                  <a:lnTo>
                    <a:pt x="99975" y="153302"/>
                  </a:lnTo>
                  <a:lnTo>
                    <a:pt x="118522" y="13239"/>
                  </a:lnTo>
                  <a:lnTo>
                    <a:pt x="18547" y="0"/>
                  </a:lnTo>
                  <a:close/>
                </a:path>
              </a:pathLst>
            </a:custGeom>
            <a:solidFill>
              <a:srgbClr val="4BACC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623268" y="1668309"/>
              <a:ext cx="3121660" cy="1639570"/>
            </a:xfrm>
            <a:custGeom>
              <a:avLst/>
              <a:gdLst/>
              <a:ahLst/>
              <a:cxnLst/>
              <a:rect l="l" t="t" r="r" b="b"/>
              <a:pathLst>
                <a:path w="3121659" h="1639570">
                  <a:moveTo>
                    <a:pt x="227901" y="941298"/>
                  </a:moveTo>
                  <a:lnTo>
                    <a:pt x="89154" y="923582"/>
                  </a:lnTo>
                  <a:lnTo>
                    <a:pt x="0" y="1621599"/>
                  </a:lnTo>
                  <a:lnTo>
                    <a:pt x="138760" y="1639328"/>
                  </a:lnTo>
                  <a:lnTo>
                    <a:pt x="227901" y="941298"/>
                  </a:lnTo>
                  <a:close/>
                </a:path>
                <a:path w="3121659" h="1639570">
                  <a:moveTo>
                    <a:pt x="3121406" y="11150"/>
                  </a:moveTo>
                  <a:lnTo>
                    <a:pt x="2605036" y="0"/>
                  </a:lnTo>
                  <a:lnTo>
                    <a:pt x="2691092" y="94818"/>
                  </a:lnTo>
                  <a:lnTo>
                    <a:pt x="3000921" y="105968"/>
                  </a:lnTo>
                  <a:lnTo>
                    <a:pt x="3121406" y="11150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555601" y="1450773"/>
              <a:ext cx="154940" cy="117475"/>
            </a:xfrm>
            <a:custGeom>
              <a:avLst/>
              <a:gdLst/>
              <a:ahLst/>
              <a:cxnLst/>
              <a:rect l="l" t="t" r="r" b="b"/>
              <a:pathLst>
                <a:path w="154939" h="117475">
                  <a:moveTo>
                    <a:pt x="137699" y="0"/>
                  </a:moveTo>
                  <a:lnTo>
                    <a:pt x="0" y="5577"/>
                  </a:lnTo>
                  <a:lnTo>
                    <a:pt x="63112" y="117132"/>
                  </a:lnTo>
                  <a:lnTo>
                    <a:pt x="154912" y="72510"/>
                  </a:lnTo>
                  <a:lnTo>
                    <a:pt x="137699" y="0"/>
                  </a:lnTo>
                  <a:close/>
                </a:path>
              </a:pathLst>
            </a:custGeom>
            <a:solidFill>
              <a:srgbClr val="8064A2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8359144" y="4401650"/>
              <a:ext cx="1450340" cy="648970"/>
            </a:xfrm>
            <a:custGeom>
              <a:avLst/>
              <a:gdLst/>
              <a:ahLst/>
              <a:cxnLst/>
              <a:rect l="l" t="t" r="r" b="b"/>
              <a:pathLst>
                <a:path w="1450340" h="648970">
                  <a:moveTo>
                    <a:pt x="71461" y="0"/>
                  </a:moveTo>
                  <a:lnTo>
                    <a:pt x="0" y="242771"/>
                  </a:lnTo>
                  <a:lnTo>
                    <a:pt x="1378313" y="648489"/>
                  </a:lnTo>
                  <a:lnTo>
                    <a:pt x="1449774" y="405718"/>
                  </a:lnTo>
                  <a:lnTo>
                    <a:pt x="71461" y="0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388499" y="4513257"/>
              <a:ext cx="332740" cy="360680"/>
            </a:xfrm>
            <a:custGeom>
              <a:avLst/>
              <a:gdLst/>
              <a:ahLst/>
              <a:cxnLst/>
              <a:rect l="l" t="t" r="r" b="b"/>
              <a:pathLst>
                <a:path w="332739" h="360679">
                  <a:moveTo>
                    <a:pt x="19213" y="0"/>
                  </a:moveTo>
                  <a:lnTo>
                    <a:pt x="0" y="157430"/>
                  </a:lnTo>
                  <a:lnTo>
                    <a:pt x="115281" y="165436"/>
                  </a:lnTo>
                  <a:lnTo>
                    <a:pt x="93322" y="330873"/>
                  </a:lnTo>
                  <a:lnTo>
                    <a:pt x="307416" y="360224"/>
                  </a:lnTo>
                  <a:lnTo>
                    <a:pt x="321141" y="130747"/>
                  </a:lnTo>
                  <a:lnTo>
                    <a:pt x="332118" y="34687"/>
                  </a:lnTo>
                  <a:lnTo>
                    <a:pt x="19213" y="0"/>
                  </a:lnTo>
                  <a:close/>
                </a:path>
              </a:pathLst>
            </a:custGeom>
            <a:solidFill>
              <a:srgbClr val="4BACC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627285" y="1467129"/>
              <a:ext cx="4531360" cy="1283335"/>
            </a:xfrm>
            <a:custGeom>
              <a:avLst/>
              <a:gdLst/>
              <a:ahLst/>
              <a:cxnLst/>
              <a:rect l="l" t="t" r="r" b="b"/>
              <a:pathLst>
                <a:path w="4531359" h="1283335">
                  <a:moveTo>
                    <a:pt x="444665" y="460527"/>
                  </a:moveTo>
                  <a:lnTo>
                    <a:pt x="233311" y="436511"/>
                  </a:lnTo>
                  <a:lnTo>
                    <a:pt x="216839" y="601941"/>
                  </a:lnTo>
                  <a:lnTo>
                    <a:pt x="104305" y="572592"/>
                  </a:lnTo>
                  <a:lnTo>
                    <a:pt x="21971" y="567258"/>
                  </a:lnTo>
                  <a:lnTo>
                    <a:pt x="0" y="703338"/>
                  </a:lnTo>
                  <a:lnTo>
                    <a:pt x="68630" y="735355"/>
                  </a:lnTo>
                  <a:lnTo>
                    <a:pt x="398005" y="775385"/>
                  </a:lnTo>
                  <a:lnTo>
                    <a:pt x="444665" y="460527"/>
                  </a:lnTo>
                  <a:close/>
                </a:path>
                <a:path w="4531359" h="1283335">
                  <a:moveTo>
                    <a:pt x="2302878" y="338874"/>
                  </a:moveTo>
                  <a:lnTo>
                    <a:pt x="2275433" y="250812"/>
                  </a:lnTo>
                  <a:lnTo>
                    <a:pt x="2256218" y="213461"/>
                  </a:lnTo>
                  <a:lnTo>
                    <a:pt x="2228773" y="176098"/>
                  </a:lnTo>
                  <a:lnTo>
                    <a:pt x="2239746" y="141414"/>
                  </a:lnTo>
                  <a:lnTo>
                    <a:pt x="2272690" y="133413"/>
                  </a:lnTo>
                  <a:lnTo>
                    <a:pt x="2272690" y="2667"/>
                  </a:lnTo>
                  <a:lnTo>
                    <a:pt x="2006447" y="0"/>
                  </a:lnTo>
                  <a:lnTo>
                    <a:pt x="2017420" y="136080"/>
                  </a:lnTo>
                  <a:lnTo>
                    <a:pt x="2050364" y="146748"/>
                  </a:lnTo>
                  <a:lnTo>
                    <a:pt x="2146427" y="269494"/>
                  </a:lnTo>
                  <a:lnTo>
                    <a:pt x="2187600" y="413588"/>
                  </a:lnTo>
                  <a:lnTo>
                    <a:pt x="2138197" y="680415"/>
                  </a:lnTo>
                  <a:lnTo>
                    <a:pt x="2258961" y="699096"/>
                  </a:lnTo>
                  <a:lnTo>
                    <a:pt x="2300135" y="429590"/>
                  </a:lnTo>
                  <a:lnTo>
                    <a:pt x="2302878" y="338874"/>
                  </a:lnTo>
                  <a:close/>
                </a:path>
                <a:path w="4531359" h="1283335">
                  <a:moveTo>
                    <a:pt x="4530903" y="1234313"/>
                  </a:moveTo>
                  <a:lnTo>
                    <a:pt x="4333506" y="499872"/>
                  </a:lnTo>
                  <a:lnTo>
                    <a:pt x="4258030" y="322389"/>
                  </a:lnTo>
                  <a:lnTo>
                    <a:pt x="4124490" y="377469"/>
                  </a:lnTo>
                  <a:lnTo>
                    <a:pt x="4205770" y="530479"/>
                  </a:lnTo>
                  <a:lnTo>
                    <a:pt x="4385754" y="1283271"/>
                  </a:lnTo>
                  <a:lnTo>
                    <a:pt x="4530903" y="1234313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6097" y="2516291"/>
              <a:ext cx="355833" cy="18610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145713" y="1391056"/>
              <a:ext cx="5238750" cy="2155190"/>
            </a:xfrm>
            <a:custGeom>
              <a:avLst/>
              <a:gdLst/>
              <a:ahLst/>
              <a:cxnLst/>
              <a:rect l="l" t="t" r="r" b="b"/>
              <a:pathLst>
                <a:path w="5238750" h="2155190">
                  <a:moveTo>
                    <a:pt x="867079" y="7200"/>
                  </a:moveTo>
                  <a:lnTo>
                    <a:pt x="429831" y="0"/>
                  </a:lnTo>
                  <a:lnTo>
                    <a:pt x="433539" y="122466"/>
                  </a:lnTo>
                  <a:lnTo>
                    <a:pt x="478002" y="158496"/>
                  </a:lnTo>
                  <a:lnTo>
                    <a:pt x="444665" y="187312"/>
                  </a:lnTo>
                  <a:lnTo>
                    <a:pt x="444957" y="187807"/>
                  </a:lnTo>
                  <a:lnTo>
                    <a:pt x="333489" y="252145"/>
                  </a:lnTo>
                  <a:lnTo>
                    <a:pt x="259384" y="313385"/>
                  </a:lnTo>
                  <a:lnTo>
                    <a:pt x="0" y="554736"/>
                  </a:lnTo>
                  <a:lnTo>
                    <a:pt x="81521" y="641197"/>
                  </a:lnTo>
                  <a:lnTo>
                    <a:pt x="352018" y="392633"/>
                  </a:lnTo>
                  <a:lnTo>
                    <a:pt x="426135" y="331406"/>
                  </a:lnTo>
                  <a:lnTo>
                    <a:pt x="507657" y="284568"/>
                  </a:lnTo>
                  <a:lnTo>
                    <a:pt x="506806" y="283044"/>
                  </a:lnTo>
                  <a:lnTo>
                    <a:pt x="792975" y="129679"/>
                  </a:lnTo>
                  <a:lnTo>
                    <a:pt x="863371" y="133273"/>
                  </a:lnTo>
                  <a:lnTo>
                    <a:pt x="867079" y="7200"/>
                  </a:lnTo>
                  <a:close/>
                </a:path>
                <a:path w="5238750" h="2155190">
                  <a:moveTo>
                    <a:pt x="5238585" y="2120849"/>
                  </a:moveTo>
                  <a:lnTo>
                    <a:pt x="5022634" y="1316494"/>
                  </a:lnTo>
                  <a:lnTo>
                    <a:pt x="4896536" y="1350352"/>
                  </a:lnTo>
                  <a:lnTo>
                    <a:pt x="5112474" y="2154694"/>
                  </a:lnTo>
                  <a:lnTo>
                    <a:pt x="5238585" y="2120849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389329" y="1525650"/>
              <a:ext cx="1875155" cy="2338705"/>
            </a:xfrm>
            <a:custGeom>
              <a:avLst/>
              <a:gdLst/>
              <a:ahLst/>
              <a:cxnLst/>
              <a:rect l="l" t="t" r="r" b="b"/>
              <a:pathLst>
                <a:path w="1875154" h="2338704">
                  <a:moveTo>
                    <a:pt x="492823" y="369709"/>
                  </a:moveTo>
                  <a:lnTo>
                    <a:pt x="377952" y="121158"/>
                  </a:lnTo>
                  <a:lnTo>
                    <a:pt x="374815" y="122326"/>
                  </a:lnTo>
                  <a:lnTo>
                    <a:pt x="315074" y="0"/>
                  </a:lnTo>
                  <a:lnTo>
                    <a:pt x="228701" y="40436"/>
                  </a:lnTo>
                  <a:lnTo>
                    <a:pt x="286283" y="158610"/>
                  </a:lnTo>
                  <a:lnTo>
                    <a:pt x="298818" y="153822"/>
                  </a:lnTo>
                  <a:lnTo>
                    <a:pt x="274205" y="225628"/>
                  </a:lnTo>
                  <a:lnTo>
                    <a:pt x="207505" y="200406"/>
                  </a:lnTo>
                  <a:lnTo>
                    <a:pt x="122275" y="178790"/>
                  </a:lnTo>
                  <a:lnTo>
                    <a:pt x="0" y="167982"/>
                  </a:lnTo>
                  <a:lnTo>
                    <a:pt x="3708" y="276059"/>
                  </a:lnTo>
                  <a:lnTo>
                    <a:pt x="107454" y="283260"/>
                  </a:lnTo>
                  <a:lnTo>
                    <a:pt x="181559" y="290461"/>
                  </a:lnTo>
                  <a:lnTo>
                    <a:pt x="244932" y="311010"/>
                  </a:lnTo>
                  <a:lnTo>
                    <a:pt x="244563" y="312077"/>
                  </a:lnTo>
                  <a:lnTo>
                    <a:pt x="407593" y="373316"/>
                  </a:lnTo>
                  <a:lnTo>
                    <a:pt x="415010" y="405739"/>
                  </a:lnTo>
                  <a:lnTo>
                    <a:pt x="492823" y="369709"/>
                  </a:lnTo>
                  <a:close/>
                </a:path>
                <a:path w="1875154" h="2338704">
                  <a:moveTo>
                    <a:pt x="1874964" y="675906"/>
                  </a:moveTo>
                  <a:lnTo>
                    <a:pt x="1863852" y="549821"/>
                  </a:lnTo>
                  <a:lnTo>
                    <a:pt x="1830501" y="542620"/>
                  </a:lnTo>
                  <a:lnTo>
                    <a:pt x="1819376" y="524611"/>
                  </a:lnTo>
                  <a:lnTo>
                    <a:pt x="1841614" y="502996"/>
                  </a:lnTo>
                  <a:lnTo>
                    <a:pt x="1756384" y="416547"/>
                  </a:lnTo>
                  <a:lnTo>
                    <a:pt x="1619288" y="546227"/>
                  </a:lnTo>
                  <a:lnTo>
                    <a:pt x="1341374" y="557034"/>
                  </a:lnTo>
                  <a:lnTo>
                    <a:pt x="1341843" y="560184"/>
                  </a:lnTo>
                  <a:lnTo>
                    <a:pt x="750125" y="584657"/>
                  </a:lnTo>
                  <a:lnTo>
                    <a:pt x="751814" y="671830"/>
                  </a:lnTo>
                  <a:lnTo>
                    <a:pt x="746925" y="584657"/>
                  </a:lnTo>
                  <a:lnTo>
                    <a:pt x="609371" y="590880"/>
                  </a:lnTo>
                  <a:lnTo>
                    <a:pt x="593382" y="556666"/>
                  </a:lnTo>
                  <a:lnTo>
                    <a:pt x="590778" y="557758"/>
                  </a:lnTo>
                  <a:lnTo>
                    <a:pt x="497408" y="373189"/>
                  </a:lnTo>
                  <a:lnTo>
                    <a:pt x="420636" y="407390"/>
                  </a:lnTo>
                  <a:lnTo>
                    <a:pt x="503809" y="593991"/>
                  </a:lnTo>
                  <a:lnTo>
                    <a:pt x="638162" y="852106"/>
                  </a:lnTo>
                  <a:lnTo>
                    <a:pt x="714946" y="808570"/>
                  </a:lnTo>
                  <a:lnTo>
                    <a:pt x="702144" y="783691"/>
                  </a:lnTo>
                  <a:lnTo>
                    <a:pt x="718134" y="752589"/>
                  </a:lnTo>
                  <a:lnTo>
                    <a:pt x="756526" y="755700"/>
                  </a:lnTo>
                  <a:lnTo>
                    <a:pt x="756170" y="749414"/>
                  </a:lnTo>
                  <a:lnTo>
                    <a:pt x="1354734" y="733933"/>
                  </a:lnTo>
                  <a:lnTo>
                    <a:pt x="1352854" y="631990"/>
                  </a:lnTo>
                  <a:lnTo>
                    <a:pt x="1367320" y="726338"/>
                  </a:lnTo>
                  <a:lnTo>
                    <a:pt x="1411782" y="726338"/>
                  </a:lnTo>
                  <a:lnTo>
                    <a:pt x="1411782" y="751547"/>
                  </a:lnTo>
                  <a:lnTo>
                    <a:pt x="1385874" y="776732"/>
                  </a:lnTo>
                  <a:lnTo>
                    <a:pt x="1383525" y="774357"/>
                  </a:lnTo>
                  <a:lnTo>
                    <a:pt x="1031849" y="1100683"/>
                  </a:lnTo>
                  <a:lnTo>
                    <a:pt x="907351" y="1088656"/>
                  </a:lnTo>
                  <a:lnTo>
                    <a:pt x="821131" y="1015936"/>
                  </a:lnTo>
                  <a:lnTo>
                    <a:pt x="805053" y="996302"/>
                  </a:lnTo>
                  <a:lnTo>
                    <a:pt x="807707" y="995159"/>
                  </a:lnTo>
                  <a:lnTo>
                    <a:pt x="721334" y="814781"/>
                  </a:lnTo>
                  <a:lnTo>
                    <a:pt x="634961" y="855218"/>
                  </a:lnTo>
                  <a:lnTo>
                    <a:pt x="722591" y="1019733"/>
                  </a:lnTo>
                  <a:lnTo>
                    <a:pt x="707339" y="1025423"/>
                  </a:lnTo>
                  <a:lnTo>
                    <a:pt x="920521" y="1454188"/>
                  </a:lnTo>
                  <a:lnTo>
                    <a:pt x="910082" y="1458531"/>
                  </a:lnTo>
                  <a:lnTo>
                    <a:pt x="951661" y="1551825"/>
                  </a:lnTo>
                  <a:lnTo>
                    <a:pt x="973112" y="1543723"/>
                  </a:lnTo>
                  <a:lnTo>
                    <a:pt x="954862" y="1551825"/>
                  </a:lnTo>
                  <a:lnTo>
                    <a:pt x="967651" y="1582915"/>
                  </a:lnTo>
                  <a:lnTo>
                    <a:pt x="954862" y="1645119"/>
                  </a:lnTo>
                  <a:lnTo>
                    <a:pt x="1022045" y="1763293"/>
                  </a:lnTo>
                  <a:lnTo>
                    <a:pt x="1070025" y="1778838"/>
                  </a:lnTo>
                  <a:lnTo>
                    <a:pt x="1084351" y="1812290"/>
                  </a:lnTo>
                  <a:lnTo>
                    <a:pt x="1082827" y="1813052"/>
                  </a:lnTo>
                  <a:lnTo>
                    <a:pt x="1223581" y="2096046"/>
                  </a:lnTo>
                  <a:lnTo>
                    <a:pt x="1306385" y="2063851"/>
                  </a:lnTo>
                  <a:lnTo>
                    <a:pt x="1220381" y="2102269"/>
                  </a:lnTo>
                  <a:lnTo>
                    <a:pt x="1341932" y="2338616"/>
                  </a:lnTo>
                  <a:lnTo>
                    <a:pt x="1447507" y="2279523"/>
                  </a:lnTo>
                  <a:lnTo>
                    <a:pt x="1434706" y="2254643"/>
                  </a:lnTo>
                  <a:lnTo>
                    <a:pt x="1453896" y="2232876"/>
                  </a:lnTo>
                  <a:lnTo>
                    <a:pt x="1495488" y="2232876"/>
                  </a:lnTo>
                  <a:lnTo>
                    <a:pt x="1508277" y="2145804"/>
                  </a:lnTo>
                  <a:lnTo>
                    <a:pt x="1425105" y="2127148"/>
                  </a:lnTo>
                  <a:lnTo>
                    <a:pt x="1364322" y="2089823"/>
                  </a:lnTo>
                  <a:lnTo>
                    <a:pt x="1338732" y="2049399"/>
                  </a:lnTo>
                  <a:lnTo>
                    <a:pt x="1334846" y="2051138"/>
                  </a:lnTo>
                  <a:lnTo>
                    <a:pt x="1192123" y="1767624"/>
                  </a:lnTo>
                  <a:lnTo>
                    <a:pt x="1194777" y="1766404"/>
                  </a:lnTo>
                  <a:lnTo>
                    <a:pt x="1066825" y="1502067"/>
                  </a:lnTo>
                  <a:lnTo>
                    <a:pt x="1064425" y="1503133"/>
                  </a:lnTo>
                  <a:lnTo>
                    <a:pt x="1022616" y="1413129"/>
                  </a:lnTo>
                  <a:lnTo>
                    <a:pt x="1034948" y="1407985"/>
                  </a:lnTo>
                  <a:lnTo>
                    <a:pt x="1021156" y="1379537"/>
                  </a:lnTo>
                  <a:lnTo>
                    <a:pt x="1041844" y="1262557"/>
                  </a:lnTo>
                  <a:lnTo>
                    <a:pt x="1134960" y="1180350"/>
                  </a:lnTo>
                  <a:lnTo>
                    <a:pt x="1126655" y="1173568"/>
                  </a:lnTo>
                  <a:lnTo>
                    <a:pt x="1140396" y="1156868"/>
                  </a:lnTo>
                  <a:lnTo>
                    <a:pt x="1242771" y="1147533"/>
                  </a:lnTo>
                  <a:lnTo>
                    <a:pt x="1335532" y="1153756"/>
                  </a:lnTo>
                  <a:lnTo>
                    <a:pt x="1364322" y="1178636"/>
                  </a:lnTo>
                  <a:lnTo>
                    <a:pt x="1434706" y="1082230"/>
                  </a:lnTo>
                  <a:lnTo>
                    <a:pt x="1348333" y="1020038"/>
                  </a:lnTo>
                  <a:lnTo>
                    <a:pt x="1341932" y="970280"/>
                  </a:lnTo>
                  <a:lnTo>
                    <a:pt x="1466697" y="858316"/>
                  </a:lnTo>
                  <a:lnTo>
                    <a:pt x="1464056" y="855675"/>
                  </a:lnTo>
                  <a:lnTo>
                    <a:pt x="1648929" y="693915"/>
                  </a:lnTo>
                  <a:lnTo>
                    <a:pt x="1874964" y="675906"/>
                  </a:lnTo>
                  <a:close/>
                </a:path>
              </a:pathLst>
            </a:custGeom>
            <a:solidFill>
              <a:srgbClr val="4BACC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676167" y="1929078"/>
              <a:ext cx="3921760" cy="3362960"/>
            </a:xfrm>
            <a:custGeom>
              <a:avLst/>
              <a:gdLst/>
              <a:ahLst/>
              <a:cxnLst/>
              <a:rect l="l" t="t" r="r" b="b"/>
              <a:pathLst>
                <a:path w="3921759" h="3362960">
                  <a:moveTo>
                    <a:pt x="3598976" y="2912999"/>
                  </a:moveTo>
                  <a:lnTo>
                    <a:pt x="54343" y="2484513"/>
                  </a:lnTo>
                  <a:lnTo>
                    <a:pt x="0" y="2934055"/>
                  </a:lnTo>
                  <a:lnTo>
                    <a:pt x="3544633" y="3362541"/>
                  </a:lnTo>
                  <a:lnTo>
                    <a:pt x="3598976" y="2912999"/>
                  </a:lnTo>
                  <a:close/>
                </a:path>
                <a:path w="3921759" h="3362960">
                  <a:moveTo>
                    <a:pt x="3921671" y="428472"/>
                  </a:moveTo>
                  <a:lnTo>
                    <a:pt x="377037" y="0"/>
                  </a:lnTo>
                  <a:lnTo>
                    <a:pt x="321767" y="457263"/>
                  </a:lnTo>
                  <a:lnTo>
                    <a:pt x="3866400" y="885748"/>
                  </a:lnTo>
                  <a:lnTo>
                    <a:pt x="3921671" y="428472"/>
                  </a:lnTo>
                  <a:close/>
                </a:path>
              </a:pathLst>
            </a:custGeom>
            <a:solidFill>
              <a:srgbClr val="8064A2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426570" y="3741978"/>
              <a:ext cx="2927985" cy="920115"/>
            </a:xfrm>
            <a:custGeom>
              <a:avLst/>
              <a:gdLst/>
              <a:ahLst/>
              <a:cxnLst/>
              <a:rect l="l" t="t" r="r" b="b"/>
              <a:pathLst>
                <a:path w="2927984" h="920114">
                  <a:moveTo>
                    <a:pt x="261289" y="18669"/>
                  </a:moveTo>
                  <a:lnTo>
                    <a:pt x="115100" y="0"/>
                  </a:lnTo>
                  <a:lnTo>
                    <a:pt x="0" y="901192"/>
                  </a:lnTo>
                  <a:lnTo>
                    <a:pt x="146189" y="919861"/>
                  </a:lnTo>
                  <a:lnTo>
                    <a:pt x="261289" y="18669"/>
                  </a:lnTo>
                  <a:close/>
                </a:path>
                <a:path w="2927984" h="920114">
                  <a:moveTo>
                    <a:pt x="2927540" y="97574"/>
                  </a:moveTo>
                  <a:lnTo>
                    <a:pt x="2805773" y="64947"/>
                  </a:lnTo>
                  <a:lnTo>
                    <a:pt x="2683751" y="520344"/>
                  </a:lnTo>
                  <a:lnTo>
                    <a:pt x="2805519" y="552970"/>
                  </a:lnTo>
                  <a:lnTo>
                    <a:pt x="2927540" y="97574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276610" y="58419"/>
            <a:ext cx="74199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4B96"/>
                </a:solidFill>
              </a:rPr>
              <a:t>Total</a:t>
            </a:r>
            <a:r>
              <a:rPr spc="-20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Excavation</a:t>
            </a:r>
            <a:r>
              <a:rPr spc="-10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Completed</a:t>
            </a:r>
            <a:r>
              <a:rPr spc="-10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to</a:t>
            </a:r>
            <a:r>
              <a:rPr spc="-10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Date</a:t>
            </a:r>
            <a:r>
              <a:rPr spc="-15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(Forecasted)</a:t>
            </a:r>
            <a:r>
              <a:rPr spc="-15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~</a:t>
            </a:r>
            <a:r>
              <a:rPr spc="-15" dirty="0">
                <a:solidFill>
                  <a:srgbClr val="004B96"/>
                </a:solidFill>
              </a:rPr>
              <a:t> </a:t>
            </a:r>
            <a:r>
              <a:rPr spc="-25" dirty="0">
                <a:solidFill>
                  <a:srgbClr val="004B96"/>
                </a:solidFill>
              </a:rPr>
              <a:t>93%</a:t>
            </a:r>
          </a:p>
        </p:txBody>
      </p:sp>
      <p:grpSp>
        <p:nvGrpSpPr>
          <p:cNvPr id="39" name="object 39"/>
          <p:cNvGrpSpPr/>
          <p:nvPr/>
        </p:nvGrpSpPr>
        <p:grpSpPr>
          <a:xfrm>
            <a:off x="9356500" y="4928265"/>
            <a:ext cx="2543810" cy="1534160"/>
            <a:chOff x="9356500" y="4928265"/>
            <a:chExt cx="2543810" cy="1534160"/>
          </a:xfrm>
        </p:grpSpPr>
        <p:sp>
          <p:nvSpPr>
            <p:cNvPr id="40" name="object 40"/>
            <p:cNvSpPr/>
            <p:nvPr/>
          </p:nvSpPr>
          <p:spPr>
            <a:xfrm>
              <a:off x="9369200" y="4940965"/>
              <a:ext cx="2518410" cy="1508760"/>
            </a:xfrm>
            <a:custGeom>
              <a:avLst/>
              <a:gdLst/>
              <a:ahLst/>
              <a:cxnLst/>
              <a:rect l="l" t="t" r="r" b="b"/>
              <a:pathLst>
                <a:path w="2518409" h="1508760">
                  <a:moveTo>
                    <a:pt x="2517919" y="0"/>
                  </a:moveTo>
                  <a:lnTo>
                    <a:pt x="0" y="0"/>
                  </a:lnTo>
                  <a:lnTo>
                    <a:pt x="0" y="1508568"/>
                  </a:lnTo>
                  <a:lnTo>
                    <a:pt x="2517919" y="1508568"/>
                  </a:lnTo>
                  <a:lnTo>
                    <a:pt x="2517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9369200" y="4940965"/>
              <a:ext cx="2518410" cy="1508760"/>
            </a:xfrm>
            <a:custGeom>
              <a:avLst/>
              <a:gdLst/>
              <a:ahLst/>
              <a:cxnLst/>
              <a:rect l="l" t="t" r="r" b="b"/>
              <a:pathLst>
                <a:path w="2518409" h="1508760">
                  <a:moveTo>
                    <a:pt x="0" y="0"/>
                  </a:moveTo>
                  <a:lnTo>
                    <a:pt x="2517920" y="0"/>
                  </a:lnTo>
                  <a:lnTo>
                    <a:pt x="2517920" y="1508569"/>
                  </a:lnTo>
                  <a:lnTo>
                    <a:pt x="0" y="150856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0458957" y="5351779"/>
            <a:ext cx="539115" cy="9461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ct val="1008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1127266" y="5402495"/>
            <a:ext cx="339725" cy="864869"/>
            <a:chOff x="11127266" y="5402495"/>
            <a:chExt cx="339725" cy="864869"/>
          </a:xfrm>
        </p:grpSpPr>
        <p:sp>
          <p:nvSpPr>
            <p:cNvPr id="44" name="object 44"/>
            <p:cNvSpPr/>
            <p:nvPr/>
          </p:nvSpPr>
          <p:spPr>
            <a:xfrm>
              <a:off x="11139966" y="5415195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310984" y="0"/>
                  </a:moveTo>
                  <a:lnTo>
                    <a:pt x="0" y="0"/>
                  </a:lnTo>
                  <a:lnTo>
                    <a:pt x="0" y="142816"/>
                  </a:lnTo>
                  <a:lnTo>
                    <a:pt x="310984" y="142816"/>
                  </a:lnTo>
                  <a:lnTo>
                    <a:pt x="310984" y="0"/>
                  </a:lnTo>
                  <a:close/>
                </a:path>
              </a:pathLst>
            </a:custGeom>
            <a:solidFill>
              <a:srgbClr val="95373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1139966" y="5415195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0" y="0"/>
                  </a:moveTo>
                  <a:lnTo>
                    <a:pt x="310986" y="0"/>
                  </a:lnTo>
                  <a:lnTo>
                    <a:pt x="310986" y="142816"/>
                  </a:lnTo>
                  <a:lnTo>
                    <a:pt x="0" y="14281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1142507" y="5589934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310986" y="0"/>
                  </a:moveTo>
                  <a:lnTo>
                    <a:pt x="0" y="0"/>
                  </a:lnTo>
                  <a:lnTo>
                    <a:pt x="0" y="142815"/>
                  </a:lnTo>
                  <a:lnTo>
                    <a:pt x="310986" y="142815"/>
                  </a:lnTo>
                  <a:lnTo>
                    <a:pt x="31098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1142507" y="5589934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0" y="0"/>
                  </a:moveTo>
                  <a:lnTo>
                    <a:pt x="310986" y="0"/>
                  </a:lnTo>
                  <a:lnTo>
                    <a:pt x="310986" y="142816"/>
                  </a:lnTo>
                  <a:lnTo>
                    <a:pt x="0" y="14281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1142507" y="5764672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310986" y="0"/>
                  </a:moveTo>
                  <a:lnTo>
                    <a:pt x="0" y="0"/>
                  </a:lnTo>
                  <a:lnTo>
                    <a:pt x="0" y="142815"/>
                  </a:lnTo>
                  <a:lnTo>
                    <a:pt x="310986" y="142815"/>
                  </a:lnTo>
                  <a:lnTo>
                    <a:pt x="310986" y="0"/>
                  </a:lnTo>
                  <a:close/>
                </a:path>
              </a:pathLst>
            </a:custGeom>
            <a:solidFill>
              <a:srgbClr val="89EC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1142507" y="5764672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0" y="0"/>
                  </a:moveTo>
                  <a:lnTo>
                    <a:pt x="310986" y="0"/>
                  </a:lnTo>
                  <a:lnTo>
                    <a:pt x="310986" y="142816"/>
                  </a:lnTo>
                  <a:lnTo>
                    <a:pt x="0" y="14281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1143114" y="5939411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310986" y="0"/>
                  </a:moveTo>
                  <a:lnTo>
                    <a:pt x="0" y="0"/>
                  </a:lnTo>
                  <a:lnTo>
                    <a:pt x="0" y="142816"/>
                  </a:lnTo>
                  <a:lnTo>
                    <a:pt x="310986" y="142816"/>
                  </a:lnTo>
                  <a:lnTo>
                    <a:pt x="310986" y="0"/>
                  </a:lnTo>
                  <a:close/>
                </a:path>
              </a:pathLst>
            </a:custGeom>
            <a:solidFill>
              <a:srgbClr val="40315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3114" y="5939411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0" y="0"/>
                  </a:moveTo>
                  <a:lnTo>
                    <a:pt x="310986" y="0"/>
                  </a:lnTo>
                  <a:lnTo>
                    <a:pt x="310986" y="142816"/>
                  </a:lnTo>
                  <a:lnTo>
                    <a:pt x="0" y="14281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1143114" y="6111555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310986" y="0"/>
                  </a:moveTo>
                  <a:lnTo>
                    <a:pt x="0" y="0"/>
                  </a:lnTo>
                  <a:lnTo>
                    <a:pt x="0" y="142816"/>
                  </a:lnTo>
                  <a:lnTo>
                    <a:pt x="310986" y="142816"/>
                  </a:lnTo>
                  <a:lnTo>
                    <a:pt x="310986" y="0"/>
                  </a:lnTo>
                  <a:close/>
                </a:path>
              </a:pathLst>
            </a:custGeom>
            <a:solidFill>
              <a:srgbClr val="A732D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1143114" y="6111555"/>
              <a:ext cx="311150" cy="142875"/>
            </a:xfrm>
            <a:custGeom>
              <a:avLst/>
              <a:gdLst/>
              <a:ahLst/>
              <a:cxnLst/>
              <a:rect l="l" t="t" r="r" b="b"/>
              <a:pathLst>
                <a:path w="311150" h="142875">
                  <a:moveTo>
                    <a:pt x="0" y="0"/>
                  </a:moveTo>
                  <a:lnTo>
                    <a:pt x="310986" y="0"/>
                  </a:lnTo>
                  <a:lnTo>
                    <a:pt x="310986" y="142816"/>
                  </a:lnTo>
                  <a:lnTo>
                    <a:pt x="0" y="14281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9748226" y="5082540"/>
            <a:ext cx="17856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Benching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4850L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–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4910L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52155" y="5048312"/>
            <a:ext cx="11600180" cy="1296670"/>
            <a:chOff x="152155" y="5048312"/>
            <a:chExt cx="11600180" cy="1296670"/>
          </a:xfrm>
        </p:grpSpPr>
        <p:sp>
          <p:nvSpPr>
            <p:cNvPr id="56" name="object 56"/>
            <p:cNvSpPr/>
            <p:nvPr/>
          </p:nvSpPr>
          <p:spPr>
            <a:xfrm>
              <a:off x="9501095" y="5061012"/>
              <a:ext cx="2239010" cy="1271270"/>
            </a:xfrm>
            <a:custGeom>
              <a:avLst/>
              <a:gdLst/>
              <a:ahLst/>
              <a:cxnLst/>
              <a:rect l="l" t="t" r="r" b="b"/>
              <a:pathLst>
                <a:path w="2239009" h="1271270">
                  <a:moveTo>
                    <a:pt x="0" y="0"/>
                  </a:moveTo>
                  <a:lnTo>
                    <a:pt x="2238516" y="0"/>
                  </a:lnTo>
                  <a:lnTo>
                    <a:pt x="2238516" y="1270713"/>
                  </a:lnTo>
                  <a:lnTo>
                    <a:pt x="0" y="127071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64855" y="5369445"/>
              <a:ext cx="5069840" cy="878205"/>
            </a:xfrm>
            <a:custGeom>
              <a:avLst/>
              <a:gdLst/>
              <a:ahLst/>
              <a:cxnLst/>
              <a:rect l="l" t="t" r="r" b="b"/>
              <a:pathLst>
                <a:path w="5069840" h="878204">
                  <a:moveTo>
                    <a:pt x="5069296" y="0"/>
                  </a:moveTo>
                  <a:lnTo>
                    <a:pt x="0" y="0"/>
                  </a:lnTo>
                  <a:lnTo>
                    <a:pt x="0" y="878019"/>
                  </a:lnTo>
                  <a:lnTo>
                    <a:pt x="5069296" y="878019"/>
                  </a:lnTo>
                  <a:lnTo>
                    <a:pt x="5069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64855" y="5369445"/>
              <a:ext cx="5069840" cy="878205"/>
            </a:xfrm>
            <a:custGeom>
              <a:avLst/>
              <a:gdLst/>
              <a:ahLst/>
              <a:cxnLst/>
              <a:rect l="l" t="t" r="r" b="b"/>
              <a:pathLst>
                <a:path w="5069840" h="878204">
                  <a:moveTo>
                    <a:pt x="0" y="0"/>
                  </a:moveTo>
                  <a:lnTo>
                    <a:pt x="5069297" y="0"/>
                  </a:lnTo>
                  <a:lnTo>
                    <a:pt x="5069297" y="878019"/>
                  </a:lnTo>
                  <a:lnTo>
                    <a:pt x="0" y="87801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21964" y="5520213"/>
              <a:ext cx="503555" cy="99695"/>
            </a:xfrm>
            <a:custGeom>
              <a:avLst/>
              <a:gdLst/>
              <a:ahLst/>
              <a:cxnLst/>
              <a:rect l="l" t="t" r="r" b="b"/>
              <a:pathLst>
                <a:path w="503555" h="99695">
                  <a:moveTo>
                    <a:pt x="503230" y="0"/>
                  </a:moveTo>
                  <a:lnTo>
                    <a:pt x="0" y="0"/>
                  </a:lnTo>
                  <a:lnTo>
                    <a:pt x="0" y="99312"/>
                  </a:lnTo>
                  <a:lnTo>
                    <a:pt x="503230" y="99312"/>
                  </a:lnTo>
                  <a:lnTo>
                    <a:pt x="503230" y="0"/>
                  </a:lnTo>
                  <a:close/>
                </a:path>
              </a:pathLst>
            </a:custGeom>
            <a:solidFill>
              <a:srgbClr val="8064A2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35449" y="5726716"/>
              <a:ext cx="503555" cy="99695"/>
            </a:xfrm>
            <a:custGeom>
              <a:avLst/>
              <a:gdLst/>
              <a:ahLst/>
              <a:cxnLst/>
              <a:rect l="l" t="t" r="r" b="b"/>
              <a:pathLst>
                <a:path w="503555" h="99695">
                  <a:moveTo>
                    <a:pt x="503230" y="0"/>
                  </a:moveTo>
                  <a:lnTo>
                    <a:pt x="0" y="0"/>
                  </a:lnTo>
                  <a:lnTo>
                    <a:pt x="0" y="99311"/>
                  </a:lnTo>
                  <a:lnTo>
                    <a:pt x="503230" y="99311"/>
                  </a:lnTo>
                  <a:lnTo>
                    <a:pt x="503230" y="0"/>
                  </a:lnTo>
                  <a:close/>
                </a:path>
              </a:pathLst>
            </a:custGeom>
            <a:solidFill>
              <a:srgbClr val="4BACC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35449" y="5933589"/>
              <a:ext cx="503555" cy="99695"/>
            </a:xfrm>
            <a:custGeom>
              <a:avLst/>
              <a:gdLst/>
              <a:ahLst/>
              <a:cxnLst/>
              <a:rect l="l" t="t" r="r" b="b"/>
              <a:pathLst>
                <a:path w="503555" h="99695">
                  <a:moveTo>
                    <a:pt x="503230" y="0"/>
                  </a:moveTo>
                  <a:lnTo>
                    <a:pt x="0" y="0"/>
                  </a:lnTo>
                  <a:lnTo>
                    <a:pt x="0" y="99311"/>
                  </a:lnTo>
                  <a:lnTo>
                    <a:pt x="503230" y="99311"/>
                  </a:lnTo>
                  <a:lnTo>
                    <a:pt x="503230" y="0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285588" y="5464012"/>
            <a:ext cx="4800600" cy="705485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659765" marR="0" lvl="0" indent="0" defTabSz="914400" eaLnBrk="1" fontAlgn="auto" latinLnBrk="0" hangingPunct="1">
              <a:lnSpc>
                <a:spcPts val="1595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4850L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Excavation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Completed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659765" marR="71755" lvl="0" indent="7620" defTabSz="914400" eaLnBrk="1" fontAlgn="auto" latinLnBrk="0" hangingPunct="1">
              <a:lnSpc>
                <a:spcPts val="158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Excavation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Ground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Support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Complete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Accepted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Concrete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Complete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3424067" y="1414934"/>
            <a:ext cx="5614035" cy="5064760"/>
            <a:chOff x="3424067" y="1414934"/>
            <a:chExt cx="5614035" cy="5064760"/>
          </a:xfrm>
        </p:grpSpPr>
        <p:pic>
          <p:nvPicPr>
            <p:cNvPr id="64" name="object 6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2177" y="5033176"/>
              <a:ext cx="230587" cy="14312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424059" y="1414944"/>
              <a:ext cx="5314315" cy="3753485"/>
            </a:xfrm>
            <a:custGeom>
              <a:avLst/>
              <a:gdLst/>
              <a:ahLst/>
              <a:cxnLst/>
              <a:rect l="l" t="t" r="r" b="b"/>
              <a:pathLst>
                <a:path w="5314315" h="3753485">
                  <a:moveTo>
                    <a:pt x="739495" y="7683"/>
                  </a:moveTo>
                  <a:lnTo>
                    <a:pt x="575017" y="0"/>
                  </a:lnTo>
                  <a:lnTo>
                    <a:pt x="569175" y="125196"/>
                  </a:lnTo>
                  <a:lnTo>
                    <a:pt x="733653" y="132880"/>
                  </a:lnTo>
                  <a:lnTo>
                    <a:pt x="739495" y="7683"/>
                  </a:lnTo>
                  <a:close/>
                </a:path>
                <a:path w="5314315" h="3753485">
                  <a:moveTo>
                    <a:pt x="2737916" y="74498"/>
                  </a:moveTo>
                  <a:lnTo>
                    <a:pt x="2470581" y="62217"/>
                  </a:lnTo>
                  <a:lnTo>
                    <a:pt x="2464320" y="198386"/>
                  </a:lnTo>
                  <a:lnTo>
                    <a:pt x="2731668" y="210667"/>
                  </a:lnTo>
                  <a:lnTo>
                    <a:pt x="2737916" y="74498"/>
                  </a:lnTo>
                  <a:close/>
                </a:path>
                <a:path w="5314315" h="3753485">
                  <a:moveTo>
                    <a:pt x="4081970" y="3642093"/>
                  </a:moveTo>
                  <a:lnTo>
                    <a:pt x="3978592" y="3602329"/>
                  </a:lnTo>
                  <a:lnTo>
                    <a:pt x="3827526" y="3578479"/>
                  </a:lnTo>
                  <a:lnTo>
                    <a:pt x="3803675" y="3737508"/>
                  </a:lnTo>
                  <a:lnTo>
                    <a:pt x="3962692" y="3753408"/>
                  </a:lnTo>
                  <a:lnTo>
                    <a:pt x="4081970" y="3745458"/>
                  </a:lnTo>
                  <a:lnTo>
                    <a:pt x="4081970" y="3642093"/>
                  </a:lnTo>
                  <a:close/>
                </a:path>
                <a:path w="5314315" h="3753485">
                  <a:moveTo>
                    <a:pt x="4536008" y="2202891"/>
                  </a:moveTo>
                  <a:lnTo>
                    <a:pt x="57886" y="1622920"/>
                  </a:lnTo>
                  <a:lnTo>
                    <a:pt x="0" y="2069833"/>
                  </a:lnTo>
                  <a:lnTo>
                    <a:pt x="4478134" y="2649804"/>
                  </a:lnTo>
                  <a:lnTo>
                    <a:pt x="4536008" y="2202891"/>
                  </a:lnTo>
                  <a:close/>
                </a:path>
                <a:path w="5314315" h="3753485">
                  <a:moveTo>
                    <a:pt x="4580242" y="1309712"/>
                  </a:moveTo>
                  <a:lnTo>
                    <a:pt x="4524591" y="1158633"/>
                  </a:lnTo>
                  <a:lnTo>
                    <a:pt x="4466272" y="1163929"/>
                  </a:lnTo>
                  <a:lnTo>
                    <a:pt x="4458322" y="1296454"/>
                  </a:lnTo>
                  <a:lnTo>
                    <a:pt x="4580242" y="1309712"/>
                  </a:lnTo>
                  <a:close/>
                </a:path>
                <a:path w="5314315" h="3753485">
                  <a:moveTo>
                    <a:pt x="4935410" y="2149894"/>
                  </a:moveTo>
                  <a:lnTo>
                    <a:pt x="4930102" y="2110143"/>
                  </a:lnTo>
                  <a:lnTo>
                    <a:pt x="4810836" y="2133993"/>
                  </a:lnTo>
                  <a:lnTo>
                    <a:pt x="4808182" y="2184349"/>
                  </a:lnTo>
                  <a:lnTo>
                    <a:pt x="4744580" y="2210854"/>
                  </a:lnTo>
                  <a:lnTo>
                    <a:pt x="4718075" y="2210854"/>
                  </a:lnTo>
                  <a:lnTo>
                    <a:pt x="4699520" y="2324824"/>
                  </a:lnTo>
                  <a:lnTo>
                    <a:pt x="4773727" y="2375179"/>
                  </a:lnTo>
                  <a:lnTo>
                    <a:pt x="4781677" y="2414943"/>
                  </a:lnTo>
                  <a:lnTo>
                    <a:pt x="4892992" y="2436139"/>
                  </a:lnTo>
                  <a:lnTo>
                    <a:pt x="4935410" y="2149894"/>
                  </a:lnTo>
                  <a:close/>
                </a:path>
                <a:path w="5314315" h="3753485">
                  <a:moveTo>
                    <a:pt x="5313908" y="167754"/>
                  </a:moveTo>
                  <a:lnTo>
                    <a:pt x="4790440" y="142494"/>
                  </a:lnTo>
                  <a:lnTo>
                    <a:pt x="4789678" y="158127"/>
                  </a:lnTo>
                  <a:lnTo>
                    <a:pt x="4087685" y="124244"/>
                  </a:lnTo>
                  <a:lnTo>
                    <a:pt x="4081970" y="242824"/>
                  </a:lnTo>
                  <a:lnTo>
                    <a:pt x="4120235" y="244678"/>
                  </a:lnTo>
                  <a:lnTo>
                    <a:pt x="4105821" y="244233"/>
                  </a:lnTo>
                  <a:lnTo>
                    <a:pt x="4256900" y="315798"/>
                  </a:lnTo>
                  <a:lnTo>
                    <a:pt x="4304601" y="432409"/>
                  </a:lnTo>
                  <a:lnTo>
                    <a:pt x="4418571" y="395312"/>
                  </a:lnTo>
                  <a:lnTo>
                    <a:pt x="4413275" y="366153"/>
                  </a:lnTo>
                  <a:lnTo>
                    <a:pt x="4360265" y="276034"/>
                  </a:lnTo>
                  <a:lnTo>
                    <a:pt x="4366755" y="256565"/>
                  </a:lnTo>
                  <a:lnTo>
                    <a:pt x="4791875" y="277075"/>
                  </a:lnTo>
                  <a:lnTo>
                    <a:pt x="4792624" y="261467"/>
                  </a:lnTo>
                  <a:lnTo>
                    <a:pt x="5308193" y="286334"/>
                  </a:lnTo>
                  <a:lnTo>
                    <a:pt x="5313908" y="167754"/>
                  </a:lnTo>
                  <a:close/>
                </a:path>
              </a:pathLst>
            </a:custGeom>
            <a:solidFill>
              <a:srgbClr val="F79646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3457514" y="3054972"/>
              <a:ext cx="612140" cy="304800"/>
            </a:xfrm>
            <a:custGeom>
              <a:avLst/>
              <a:gdLst/>
              <a:ahLst/>
              <a:cxnLst/>
              <a:rect l="l" t="t" r="r" b="b"/>
              <a:pathLst>
                <a:path w="612139" h="304800">
                  <a:moveTo>
                    <a:pt x="28287" y="0"/>
                  </a:moveTo>
                  <a:lnTo>
                    <a:pt x="0" y="234019"/>
                  </a:lnTo>
                  <a:lnTo>
                    <a:pt x="583735" y="304581"/>
                  </a:lnTo>
                  <a:lnTo>
                    <a:pt x="612023" y="70562"/>
                  </a:lnTo>
                  <a:lnTo>
                    <a:pt x="28287" y="0"/>
                  </a:lnTo>
                  <a:close/>
                </a:path>
              </a:pathLst>
            </a:custGeom>
            <a:solidFill>
              <a:srgbClr val="95373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3457513" y="3054972"/>
              <a:ext cx="612140" cy="304800"/>
            </a:xfrm>
            <a:custGeom>
              <a:avLst/>
              <a:gdLst/>
              <a:ahLst/>
              <a:cxnLst/>
              <a:rect l="l" t="t" r="r" b="b"/>
              <a:pathLst>
                <a:path w="612139" h="304800">
                  <a:moveTo>
                    <a:pt x="28288" y="0"/>
                  </a:moveTo>
                  <a:lnTo>
                    <a:pt x="612024" y="70562"/>
                  </a:lnTo>
                  <a:lnTo>
                    <a:pt x="583735" y="304582"/>
                  </a:lnTo>
                  <a:lnTo>
                    <a:pt x="0" y="234019"/>
                  </a:lnTo>
                  <a:lnTo>
                    <a:pt x="28288" y="0"/>
                  </a:lnTo>
                  <a:close/>
                </a:path>
              </a:pathLst>
            </a:custGeom>
            <a:ln w="25399">
              <a:solidFill>
                <a:srgbClr val="CB51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3678466" y="4406734"/>
              <a:ext cx="3606800" cy="904875"/>
            </a:xfrm>
            <a:custGeom>
              <a:avLst/>
              <a:gdLst/>
              <a:ahLst/>
              <a:cxnLst/>
              <a:rect l="l" t="t" r="r" b="b"/>
              <a:pathLst>
                <a:path w="3606800" h="904875">
                  <a:moveTo>
                    <a:pt x="3606317" y="413359"/>
                  </a:moveTo>
                  <a:lnTo>
                    <a:pt x="36372" y="0"/>
                  </a:lnTo>
                  <a:lnTo>
                    <a:pt x="7340" y="250774"/>
                  </a:lnTo>
                  <a:lnTo>
                    <a:pt x="28003" y="253174"/>
                  </a:lnTo>
                  <a:lnTo>
                    <a:pt x="0" y="495058"/>
                  </a:lnTo>
                  <a:lnTo>
                    <a:pt x="3535959" y="904481"/>
                  </a:lnTo>
                  <a:lnTo>
                    <a:pt x="3563963" y="662597"/>
                  </a:lnTo>
                  <a:lnTo>
                    <a:pt x="3577285" y="664133"/>
                  </a:lnTo>
                  <a:lnTo>
                    <a:pt x="3606317" y="413359"/>
                  </a:lnTo>
                  <a:close/>
                </a:path>
              </a:pathLst>
            </a:custGeom>
            <a:solidFill>
              <a:srgbClr val="89EC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71663" y="4648085"/>
              <a:ext cx="1596390" cy="656590"/>
            </a:xfrm>
            <a:custGeom>
              <a:avLst/>
              <a:gdLst/>
              <a:ahLst/>
              <a:cxnLst/>
              <a:rect l="l" t="t" r="r" b="b"/>
              <a:pathLst>
                <a:path w="1596390" h="656589">
                  <a:moveTo>
                    <a:pt x="53319" y="0"/>
                  </a:moveTo>
                  <a:lnTo>
                    <a:pt x="0" y="487427"/>
                  </a:lnTo>
                  <a:lnTo>
                    <a:pt x="1542505" y="656163"/>
                  </a:lnTo>
                  <a:lnTo>
                    <a:pt x="1595824" y="168736"/>
                  </a:lnTo>
                  <a:lnTo>
                    <a:pt x="53319" y="0"/>
                  </a:lnTo>
                  <a:close/>
                </a:path>
              </a:pathLst>
            </a:custGeom>
            <a:solidFill>
              <a:srgbClr val="40315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421168" y="5199570"/>
              <a:ext cx="2612390" cy="1275080"/>
            </a:xfrm>
            <a:custGeom>
              <a:avLst/>
              <a:gdLst/>
              <a:ahLst/>
              <a:cxnLst/>
              <a:rect l="l" t="t" r="r" b="b"/>
              <a:pathLst>
                <a:path w="2612390" h="1275079">
                  <a:moveTo>
                    <a:pt x="0" y="0"/>
                  </a:moveTo>
                  <a:lnTo>
                    <a:pt x="628637" y="670905"/>
                  </a:lnTo>
                  <a:lnTo>
                    <a:pt x="231929" y="670905"/>
                  </a:lnTo>
                  <a:lnTo>
                    <a:pt x="231929" y="1275002"/>
                  </a:lnTo>
                  <a:lnTo>
                    <a:pt x="2612171" y="1275002"/>
                  </a:lnTo>
                  <a:lnTo>
                    <a:pt x="2612171" y="670905"/>
                  </a:lnTo>
                  <a:lnTo>
                    <a:pt x="1223698" y="670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421167" y="5199570"/>
              <a:ext cx="2612390" cy="1275080"/>
            </a:xfrm>
            <a:custGeom>
              <a:avLst/>
              <a:gdLst/>
              <a:ahLst/>
              <a:cxnLst/>
              <a:rect l="l" t="t" r="r" b="b"/>
              <a:pathLst>
                <a:path w="2612390" h="1275079">
                  <a:moveTo>
                    <a:pt x="231930" y="670904"/>
                  </a:moveTo>
                  <a:lnTo>
                    <a:pt x="628637" y="670904"/>
                  </a:lnTo>
                  <a:lnTo>
                    <a:pt x="0" y="0"/>
                  </a:lnTo>
                  <a:lnTo>
                    <a:pt x="1223697" y="670904"/>
                  </a:lnTo>
                  <a:lnTo>
                    <a:pt x="2612172" y="670904"/>
                  </a:lnTo>
                  <a:lnTo>
                    <a:pt x="2612172" y="771588"/>
                  </a:lnTo>
                  <a:lnTo>
                    <a:pt x="2612172" y="922611"/>
                  </a:lnTo>
                  <a:lnTo>
                    <a:pt x="2612172" y="1275001"/>
                  </a:lnTo>
                  <a:lnTo>
                    <a:pt x="1223697" y="1275001"/>
                  </a:lnTo>
                  <a:lnTo>
                    <a:pt x="628637" y="1275001"/>
                  </a:lnTo>
                  <a:lnTo>
                    <a:pt x="231930" y="1275001"/>
                  </a:lnTo>
                  <a:lnTo>
                    <a:pt x="231930" y="922611"/>
                  </a:lnTo>
                  <a:lnTo>
                    <a:pt x="231930" y="771588"/>
                  </a:lnTo>
                  <a:lnTo>
                    <a:pt x="231930" y="670904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6731837" y="5995923"/>
            <a:ext cx="21926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Completion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of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South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Cavern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(4850-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37)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Excavation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&amp;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Shotcrete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January</a:t>
            </a:r>
            <a:r>
              <a:rPr kumimoji="0" sz="1000" b="0" i="0" u="none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2024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6927675" y="226293"/>
            <a:ext cx="3472179" cy="2181860"/>
            <a:chOff x="6927675" y="226293"/>
            <a:chExt cx="3472179" cy="2181860"/>
          </a:xfrm>
        </p:grpSpPr>
        <p:sp>
          <p:nvSpPr>
            <p:cNvPr id="74" name="object 74"/>
            <p:cNvSpPr/>
            <p:nvPr/>
          </p:nvSpPr>
          <p:spPr>
            <a:xfrm>
              <a:off x="6932438" y="231056"/>
              <a:ext cx="3462654" cy="2172335"/>
            </a:xfrm>
            <a:custGeom>
              <a:avLst/>
              <a:gdLst/>
              <a:ahLst/>
              <a:cxnLst/>
              <a:rect l="l" t="t" r="r" b="b"/>
              <a:pathLst>
                <a:path w="3462654" h="2172335">
                  <a:moveTo>
                    <a:pt x="3462389" y="0"/>
                  </a:moveTo>
                  <a:lnTo>
                    <a:pt x="1033613" y="0"/>
                  </a:lnTo>
                  <a:lnTo>
                    <a:pt x="1033613" y="648491"/>
                  </a:lnTo>
                  <a:lnTo>
                    <a:pt x="1438409" y="648491"/>
                  </a:lnTo>
                  <a:lnTo>
                    <a:pt x="0" y="2172065"/>
                  </a:lnTo>
                  <a:lnTo>
                    <a:pt x="2045602" y="648491"/>
                  </a:lnTo>
                  <a:lnTo>
                    <a:pt x="3462389" y="648491"/>
                  </a:lnTo>
                  <a:lnTo>
                    <a:pt x="3462389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932438" y="231056"/>
              <a:ext cx="3462654" cy="2172335"/>
            </a:xfrm>
            <a:custGeom>
              <a:avLst/>
              <a:gdLst/>
              <a:ahLst/>
              <a:cxnLst/>
              <a:rect l="l" t="t" r="r" b="b"/>
              <a:pathLst>
                <a:path w="3462654" h="2172335">
                  <a:moveTo>
                    <a:pt x="1033614" y="0"/>
                  </a:moveTo>
                  <a:lnTo>
                    <a:pt x="1438410" y="0"/>
                  </a:lnTo>
                  <a:lnTo>
                    <a:pt x="2045604" y="0"/>
                  </a:lnTo>
                  <a:lnTo>
                    <a:pt x="3462390" y="0"/>
                  </a:lnTo>
                  <a:lnTo>
                    <a:pt x="3462390" y="378287"/>
                  </a:lnTo>
                  <a:lnTo>
                    <a:pt x="3462390" y="540410"/>
                  </a:lnTo>
                  <a:lnTo>
                    <a:pt x="3462390" y="648492"/>
                  </a:lnTo>
                  <a:lnTo>
                    <a:pt x="2045604" y="648492"/>
                  </a:lnTo>
                  <a:lnTo>
                    <a:pt x="0" y="2172066"/>
                  </a:lnTo>
                  <a:lnTo>
                    <a:pt x="1438410" y="648492"/>
                  </a:lnTo>
                  <a:lnTo>
                    <a:pt x="1033614" y="648492"/>
                  </a:lnTo>
                  <a:lnTo>
                    <a:pt x="1033614" y="540410"/>
                  </a:lnTo>
                  <a:lnTo>
                    <a:pt x="1033614" y="378287"/>
                  </a:lnTo>
                  <a:lnTo>
                    <a:pt x="1033614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8044791" y="378459"/>
            <a:ext cx="22713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Completion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of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North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Cavern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(4850-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33)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Excavation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&amp;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Shotcrete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December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2023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085585" y="4575987"/>
            <a:ext cx="674370" cy="358140"/>
          </a:xfrm>
          <a:custGeom>
            <a:avLst/>
            <a:gdLst/>
            <a:ahLst/>
            <a:cxnLst/>
            <a:rect l="l" t="t" r="r" b="b"/>
            <a:pathLst>
              <a:path w="674370" h="358139">
                <a:moveTo>
                  <a:pt x="31429" y="0"/>
                </a:moveTo>
                <a:lnTo>
                  <a:pt x="0" y="287309"/>
                </a:lnTo>
                <a:lnTo>
                  <a:pt x="642520" y="357596"/>
                </a:lnTo>
                <a:lnTo>
                  <a:pt x="673950" y="70285"/>
                </a:lnTo>
                <a:lnTo>
                  <a:pt x="31429" y="0"/>
                </a:lnTo>
                <a:close/>
              </a:path>
            </a:pathLst>
          </a:custGeom>
          <a:solidFill>
            <a:srgbClr val="40315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52443" y="3869899"/>
            <a:ext cx="3707765" cy="522605"/>
            <a:chOff x="8252443" y="3869899"/>
            <a:chExt cx="3707765" cy="522605"/>
          </a:xfrm>
        </p:grpSpPr>
        <p:sp>
          <p:nvSpPr>
            <p:cNvPr id="3" name="object 3"/>
            <p:cNvSpPr/>
            <p:nvPr/>
          </p:nvSpPr>
          <p:spPr>
            <a:xfrm>
              <a:off x="8265143" y="3882599"/>
              <a:ext cx="3682365" cy="490855"/>
            </a:xfrm>
            <a:custGeom>
              <a:avLst/>
              <a:gdLst/>
              <a:ahLst/>
              <a:cxnLst/>
              <a:rect l="l" t="t" r="r" b="b"/>
              <a:pathLst>
                <a:path w="3682365" h="490854">
                  <a:moveTo>
                    <a:pt x="0" y="490316"/>
                  </a:moveTo>
                  <a:lnTo>
                    <a:pt x="3681939" y="490316"/>
                  </a:lnTo>
                  <a:lnTo>
                    <a:pt x="3681939" y="0"/>
                  </a:lnTo>
                  <a:lnTo>
                    <a:pt x="0" y="0"/>
                  </a:lnTo>
                  <a:lnTo>
                    <a:pt x="0" y="490316"/>
                  </a:lnTo>
                  <a:close/>
                </a:path>
              </a:pathLst>
            </a:custGeom>
            <a:solidFill>
              <a:srgbClr val="89EC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265143" y="3882599"/>
              <a:ext cx="3682365" cy="497205"/>
            </a:xfrm>
            <a:custGeom>
              <a:avLst/>
              <a:gdLst/>
              <a:ahLst/>
              <a:cxnLst/>
              <a:rect l="l" t="t" r="r" b="b"/>
              <a:pathLst>
                <a:path w="3682365" h="497204">
                  <a:moveTo>
                    <a:pt x="0" y="0"/>
                  </a:moveTo>
                  <a:lnTo>
                    <a:pt x="3681940" y="0"/>
                  </a:lnTo>
                  <a:lnTo>
                    <a:pt x="3681940" y="496641"/>
                  </a:lnTo>
                  <a:lnTo>
                    <a:pt x="0" y="4966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56203" y="4369565"/>
            <a:ext cx="3712845" cy="1026794"/>
            <a:chOff x="256203" y="4369565"/>
            <a:chExt cx="3712845" cy="1026794"/>
          </a:xfrm>
        </p:grpSpPr>
        <p:sp>
          <p:nvSpPr>
            <p:cNvPr id="6" name="object 6"/>
            <p:cNvSpPr/>
            <p:nvPr/>
          </p:nvSpPr>
          <p:spPr>
            <a:xfrm>
              <a:off x="275014" y="4886726"/>
              <a:ext cx="3681729" cy="497205"/>
            </a:xfrm>
            <a:custGeom>
              <a:avLst/>
              <a:gdLst/>
              <a:ahLst/>
              <a:cxnLst/>
              <a:rect l="l" t="t" r="r" b="b"/>
              <a:pathLst>
                <a:path w="3681729" h="497204">
                  <a:moveTo>
                    <a:pt x="3681172" y="0"/>
                  </a:moveTo>
                  <a:lnTo>
                    <a:pt x="0" y="0"/>
                  </a:lnTo>
                  <a:lnTo>
                    <a:pt x="0" y="496641"/>
                  </a:lnTo>
                  <a:lnTo>
                    <a:pt x="3681172" y="496641"/>
                  </a:lnTo>
                  <a:lnTo>
                    <a:pt x="3681172" y="0"/>
                  </a:lnTo>
                  <a:close/>
                </a:path>
              </a:pathLst>
            </a:custGeom>
            <a:solidFill>
              <a:srgbClr val="A732D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75014" y="4886726"/>
              <a:ext cx="3681729" cy="497205"/>
            </a:xfrm>
            <a:custGeom>
              <a:avLst/>
              <a:gdLst/>
              <a:ahLst/>
              <a:cxnLst/>
              <a:rect l="l" t="t" r="r" b="b"/>
              <a:pathLst>
                <a:path w="3681729" h="497204">
                  <a:moveTo>
                    <a:pt x="0" y="0"/>
                  </a:moveTo>
                  <a:lnTo>
                    <a:pt x="3681172" y="0"/>
                  </a:lnTo>
                  <a:lnTo>
                    <a:pt x="3681172" y="496641"/>
                  </a:lnTo>
                  <a:lnTo>
                    <a:pt x="0" y="4966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68903" y="4382265"/>
              <a:ext cx="3677285" cy="497205"/>
            </a:xfrm>
            <a:custGeom>
              <a:avLst/>
              <a:gdLst/>
              <a:ahLst/>
              <a:cxnLst/>
              <a:rect l="l" t="t" r="r" b="b"/>
              <a:pathLst>
                <a:path w="3677285" h="497204">
                  <a:moveTo>
                    <a:pt x="3676820" y="0"/>
                  </a:moveTo>
                  <a:lnTo>
                    <a:pt x="0" y="0"/>
                  </a:lnTo>
                  <a:lnTo>
                    <a:pt x="0" y="496641"/>
                  </a:lnTo>
                  <a:lnTo>
                    <a:pt x="3676820" y="496641"/>
                  </a:lnTo>
                  <a:lnTo>
                    <a:pt x="3676820" y="0"/>
                  </a:lnTo>
                  <a:close/>
                </a:path>
              </a:pathLst>
            </a:custGeom>
            <a:solidFill>
              <a:srgbClr val="40315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68903" y="4382265"/>
              <a:ext cx="3677285" cy="497205"/>
            </a:xfrm>
            <a:custGeom>
              <a:avLst/>
              <a:gdLst/>
              <a:ahLst/>
              <a:cxnLst/>
              <a:rect l="l" t="t" r="r" b="b"/>
              <a:pathLst>
                <a:path w="3677285" h="497204">
                  <a:moveTo>
                    <a:pt x="0" y="0"/>
                  </a:moveTo>
                  <a:lnTo>
                    <a:pt x="3676821" y="0"/>
                  </a:lnTo>
                  <a:lnTo>
                    <a:pt x="3676821" y="496641"/>
                  </a:lnTo>
                  <a:lnTo>
                    <a:pt x="0" y="4966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253498" y="3367821"/>
            <a:ext cx="3713479" cy="522605"/>
            <a:chOff x="8253498" y="3367821"/>
            <a:chExt cx="3713479" cy="522605"/>
          </a:xfrm>
        </p:grpSpPr>
        <p:sp>
          <p:nvSpPr>
            <p:cNvPr id="11" name="object 11"/>
            <p:cNvSpPr/>
            <p:nvPr/>
          </p:nvSpPr>
          <p:spPr>
            <a:xfrm>
              <a:off x="8266198" y="3380521"/>
              <a:ext cx="3688079" cy="497205"/>
            </a:xfrm>
            <a:custGeom>
              <a:avLst/>
              <a:gdLst/>
              <a:ahLst/>
              <a:cxnLst/>
              <a:rect l="l" t="t" r="r" b="b"/>
              <a:pathLst>
                <a:path w="3688079" h="497204">
                  <a:moveTo>
                    <a:pt x="3687804" y="0"/>
                  </a:moveTo>
                  <a:lnTo>
                    <a:pt x="0" y="0"/>
                  </a:lnTo>
                  <a:lnTo>
                    <a:pt x="0" y="496639"/>
                  </a:lnTo>
                  <a:lnTo>
                    <a:pt x="3687804" y="496639"/>
                  </a:lnTo>
                  <a:lnTo>
                    <a:pt x="368780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266198" y="3380521"/>
              <a:ext cx="3688079" cy="497205"/>
            </a:xfrm>
            <a:custGeom>
              <a:avLst/>
              <a:gdLst/>
              <a:ahLst/>
              <a:cxnLst/>
              <a:rect l="l" t="t" r="r" b="b"/>
              <a:pathLst>
                <a:path w="3688079" h="497204">
                  <a:moveTo>
                    <a:pt x="0" y="0"/>
                  </a:moveTo>
                  <a:lnTo>
                    <a:pt x="3687804" y="0"/>
                  </a:lnTo>
                  <a:lnTo>
                    <a:pt x="3687804" y="496641"/>
                  </a:lnTo>
                  <a:lnTo>
                    <a:pt x="0" y="4966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62314" y="3855770"/>
            <a:ext cx="3702685" cy="522605"/>
            <a:chOff x="262314" y="3855770"/>
            <a:chExt cx="3702685" cy="522605"/>
          </a:xfrm>
        </p:grpSpPr>
        <p:sp>
          <p:nvSpPr>
            <p:cNvPr id="14" name="object 14"/>
            <p:cNvSpPr/>
            <p:nvPr/>
          </p:nvSpPr>
          <p:spPr>
            <a:xfrm>
              <a:off x="275014" y="3868470"/>
              <a:ext cx="3677285" cy="497205"/>
            </a:xfrm>
            <a:custGeom>
              <a:avLst/>
              <a:gdLst/>
              <a:ahLst/>
              <a:cxnLst/>
              <a:rect l="l" t="t" r="r" b="b"/>
              <a:pathLst>
                <a:path w="3677285" h="497204">
                  <a:moveTo>
                    <a:pt x="3676821" y="0"/>
                  </a:moveTo>
                  <a:lnTo>
                    <a:pt x="0" y="0"/>
                  </a:lnTo>
                  <a:lnTo>
                    <a:pt x="0" y="496641"/>
                  </a:lnTo>
                  <a:lnTo>
                    <a:pt x="3676821" y="496641"/>
                  </a:lnTo>
                  <a:lnTo>
                    <a:pt x="3676821" y="0"/>
                  </a:lnTo>
                  <a:close/>
                </a:path>
              </a:pathLst>
            </a:custGeom>
            <a:solidFill>
              <a:srgbClr val="89EC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75014" y="3868470"/>
              <a:ext cx="3677285" cy="497205"/>
            </a:xfrm>
            <a:custGeom>
              <a:avLst/>
              <a:gdLst/>
              <a:ahLst/>
              <a:cxnLst/>
              <a:rect l="l" t="t" r="r" b="b"/>
              <a:pathLst>
                <a:path w="3677285" h="497204">
                  <a:moveTo>
                    <a:pt x="0" y="0"/>
                  </a:moveTo>
                  <a:lnTo>
                    <a:pt x="3676821" y="0"/>
                  </a:lnTo>
                  <a:lnTo>
                    <a:pt x="3676821" y="496641"/>
                  </a:lnTo>
                  <a:lnTo>
                    <a:pt x="0" y="4966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262622" y="2841212"/>
            <a:ext cx="3708400" cy="543560"/>
            <a:chOff x="8262622" y="2841212"/>
            <a:chExt cx="3708400" cy="543560"/>
          </a:xfrm>
        </p:grpSpPr>
        <p:sp>
          <p:nvSpPr>
            <p:cNvPr id="17" name="object 17"/>
            <p:cNvSpPr/>
            <p:nvPr/>
          </p:nvSpPr>
          <p:spPr>
            <a:xfrm>
              <a:off x="8275322" y="2853912"/>
              <a:ext cx="3683000" cy="518159"/>
            </a:xfrm>
            <a:custGeom>
              <a:avLst/>
              <a:gdLst/>
              <a:ahLst/>
              <a:cxnLst/>
              <a:rect l="l" t="t" r="r" b="b"/>
              <a:pathLst>
                <a:path w="3683000" h="518160">
                  <a:moveTo>
                    <a:pt x="3682791" y="0"/>
                  </a:moveTo>
                  <a:lnTo>
                    <a:pt x="0" y="0"/>
                  </a:lnTo>
                  <a:lnTo>
                    <a:pt x="0" y="518093"/>
                  </a:lnTo>
                  <a:lnTo>
                    <a:pt x="3682791" y="518093"/>
                  </a:lnTo>
                  <a:lnTo>
                    <a:pt x="3682791" y="0"/>
                  </a:lnTo>
                  <a:close/>
                </a:path>
              </a:pathLst>
            </a:custGeom>
            <a:solidFill>
              <a:srgbClr val="95373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275322" y="2853912"/>
              <a:ext cx="3683000" cy="518159"/>
            </a:xfrm>
            <a:custGeom>
              <a:avLst/>
              <a:gdLst/>
              <a:ahLst/>
              <a:cxnLst/>
              <a:rect l="l" t="t" r="r" b="b"/>
              <a:pathLst>
                <a:path w="3683000" h="518160">
                  <a:moveTo>
                    <a:pt x="0" y="0"/>
                  </a:moveTo>
                  <a:lnTo>
                    <a:pt x="3682792" y="0"/>
                  </a:lnTo>
                  <a:lnTo>
                    <a:pt x="3682792" y="518094"/>
                  </a:lnTo>
                  <a:lnTo>
                    <a:pt x="0" y="51809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CE3A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7036602" y="1354037"/>
            <a:ext cx="954405" cy="1512570"/>
            <a:chOff x="7036602" y="1354037"/>
            <a:chExt cx="954405" cy="1512570"/>
          </a:xfrm>
        </p:grpSpPr>
        <p:sp>
          <p:nvSpPr>
            <p:cNvPr id="20" name="object 20"/>
            <p:cNvSpPr/>
            <p:nvPr/>
          </p:nvSpPr>
          <p:spPr>
            <a:xfrm>
              <a:off x="7049302" y="1366737"/>
              <a:ext cx="929005" cy="1487170"/>
            </a:xfrm>
            <a:custGeom>
              <a:avLst/>
              <a:gdLst/>
              <a:ahLst/>
              <a:cxnLst/>
              <a:rect l="l" t="t" r="r" b="b"/>
              <a:pathLst>
                <a:path w="929004" h="1487170">
                  <a:moveTo>
                    <a:pt x="11757" y="0"/>
                  </a:moveTo>
                  <a:lnTo>
                    <a:pt x="0" y="1487175"/>
                  </a:lnTo>
                  <a:lnTo>
                    <a:pt x="928938" y="1487175"/>
                  </a:lnTo>
                  <a:lnTo>
                    <a:pt x="923058" y="778996"/>
                  </a:lnTo>
                  <a:lnTo>
                    <a:pt x="881904" y="637360"/>
                  </a:lnTo>
                  <a:lnTo>
                    <a:pt x="823109" y="513429"/>
                  </a:lnTo>
                  <a:lnTo>
                    <a:pt x="658488" y="306876"/>
                  </a:lnTo>
                  <a:lnTo>
                    <a:pt x="505625" y="200649"/>
                  </a:lnTo>
                  <a:lnTo>
                    <a:pt x="305725" y="100324"/>
                  </a:lnTo>
                  <a:lnTo>
                    <a:pt x="129345" y="35408"/>
                  </a:lnTo>
                  <a:lnTo>
                    <a:pt x="11757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049302" y="1366737"/>
              <a:ext cx="929005" cy="1487170"/>
            </a:xfrm>
            <a:custGeom>
              <a:avLst/>
              <a:gdLst/>
              <a:ahLst/>
              <a:cxnLst/>
              <a:rect l="l" t="t" r="r" b="b"/>
              <a:pathLst>
                <a:path w="929004" h="1487170">
                  <a:moveTo>
                    <a:pt x="11758" y="0"/>
                  </a:moveTo>
                  <a:lnTo>
                    <a:pt x="11352" y="51281"/>
                  </a:lnTo>
                  <a:lnTo>
                    <a:pt x="10947" y="102563"/>
                  </a:lnTo>
                  <a:lnTo>
                    <a:pt x="10541" y="153845"/>
                  </a:lnTo>
                  <a:lnTo>
                    <a:pt x="10136" y="205127"/>
                  </a:lnTo>
                  <a:lnTo>
                    <a:pt x="9730" y="256409"/>
                  </a:lnTo>
                  <a:lnTo>
                    <a:pt x="9325" y="307691"/>
                  </a:lnTo>
                  <a:lnTo>
                    <a:pt x="8919" y="358973"/>
                  </a:lnTo>
                  <a:lnTo>
                    <a:pt x="8514" y="410255"/>
                  </a:lnTo>
                  <a:lnTo>
                    <a:pt x="8108" y="461537"/>
                  </a:lnTo>
                  <a:lnTo>
                    <a:pt x="7703" y="512819"/>
                  </a:lnTo>
                  <a:lnTo>
                    <a:pt x="7298" y="564100"/>
                  </a:lnTo>
                  <a:lnTo>
                    <a:pt x="6892" y="615382"/>
                  </a:lnTo>
                  <a:lnTo>
                    <a:pt x="6487" y="666664"/>
                  </a:lnTo>
                  <a:lnTo>
                    <a:pt x="6081" y="717946"/>
                  </a:lnTo>
                  <a:lnTo>
                    <a:pt x="5676" y="769228"/>
                  </a:lnTo>
                  <a:lnTo>
                    <a:pt x="5270" y="820510"/>
                  </a:lnTo>
                  <a:lnTo>
                    <a:pt x="4865" y="871792"/>
                  </a:lnTo>
                  <a:lnTo>
                    <a:pt x="4459" y="923074"/>
                  </a:lnTo>
                  <a:lnTo>
                    <a:pt x="4054" y="974355"/>
                  </a:lnTo>
                  <a:lnTo>
                    <a:pt x="3649" y="1025637"/>
                  </a:lnTo>
                  <a:lnTo>
                    <a:pt x="3243" y="1076919"/>
                  </a:lnTo>
                  <a:lnTo>
                    <a:pt x="2838" y="1128201"/>
                  </a:lnTo>
                  <a:lnTo>
                    <a:pt x="2432" y="1179483"/>
                  </a:lnTo>
                  <a:lnTo>
                    <a:pt x="2027" y="1230765"/>
                  </a:lnTo>
                  <a:lnTo>
                    <a:pt x="1621" y="1282047"/>
                  </a:lnTo>
                  <a:lnTo>
                    <a:pt x="1216" y="1333329"/>
                  </a:lnTo>
                  <a:lnTo>
                    <a:pt x="810" y="1384611"/>
                  </a:lnTo>
                  <a:lnTo>
                    <a:pt x="405" y="1435893"/>
                  </a:lnTo>
                  <a:lnTo>
                    <a:pt x="0" y="1487175"/>
                  </a:lnTo>
                  <a:lnTo>
                    <a:pt x="928940" y="1487175"/>
                  </a:lnTo>
                  <a:lnTo>
                    <a:pt x="928519" y="1436590"/>
                  </a:lnTo>
                  <a:lnTo>
                    <a:pt x="928099" y="1386006"/>
                  </a:lnTo>
                  <a:lnTo>
                    <a:pt x="927679" y="1335422"/>
                  </a:lnTo>
                  <a:lnTo>
                    <a:pt x="927259" y="1284838"/>
                  </a:lnTo>
                  <a:lnTo>
                    <a:pt x="926839" y="1234254"/>
                  </a:lnTo>
                  <a:lnTo>
                    <a:pt x="926419" y="1183670"/>
                  </a:lnTo>
                  <a:lnTo>
                    <a:pt x="926000" y="1133085"/>
                  </a:lnTo>
                  <a:lnTo>
                    <a:pt x="925580" y="1082501"/>
                  </a:lnTo>
                  <a:lnTo>
                    <a:pt x="925160" y="1031917"/>
                  </a:lnTo>
                  <a:lnTo>
                    <a:pt x="924740" y="981333"/>
                  </a:lnTo>
                  <a:lnTo>
                    <a:pt x="924320" y="930749"/>
                  </a:lnTo>
                  <a:lnTo>
                    <a:pt x="923900" y="880165"/>
                  </a:lnTo>
                  <a:lnTo>
                    <a:pt x="923480" y="829580"/>
                  </a:lnTo>
                  <a:lnTo>
                    <a:pt x="923060" y="778996"/>
                  </a:lnTo>
                  <a:lnTo>
                    <a:pt x="881904" y="637360"/>
                  </a:lnTo>
                  <a:lnTo>
                    <a:pt x="823110" y="513429"/>
                  </a:lnTo>
                  <a:lnTo>
                    <a:pt x="658489" y="306877"/>
                  </a:lnTo>
                  <a:lnTo>
                    <a:pt x="505625" y="200650"/>
                  </a:lnTo>
                  <a:lnTo>
                    <a:pt x="305726" y="100325"/>
                  </a:lnTo>
                  <a:lnTo>
                    <a:pt x="129346" y="35408"/>
                  </a:lnTo>
                  <a:lnTo>
                    <a:pt x="11758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266303" y="1325138"/>
            <a:ext cx="962660" cy="1553845"/>
            <a:chOff x="4266303" y="1325138"/>
            <a:chExt cx="962660" cy="1553845"/>
          </a:xfrm>
        </p:grpSpPr>
        <p:sp>
          <p:nvSpPr>
            <p:cNvPr id="23" name="object 23"/>
            <p:cNvSpPr/>
            <p:nvPr/>
          </p:nvSpPr>
          <p:spPr>
            <a:xfrm>
              <a:off x="4279003" y="1337838"/>
              <a:ext cx="937260" cy="1528445"/>
            </a:xfrm>
            <a:custGeom>
              <a:avLst/>
              <a:gdLst/>
              <a:ahLst/>
              <a:cxnLst/>
              <a:rect l="l" t="t" r="r" b="b"/>
              <a:pathLst>
                <a:path w="937260" h="1528445">
                  <a:moveTo>
                    <a:pt x="925170" y="0"/>
                  </a:moveTo>
                  <a:lnTo>
                    <a:pt x="746107" y="59240"/>
                  </a:lnTo>
                  <a:lnTo>
                    <a:pt x="590915" y="136255"/>
                  </a:lnTo>
                  <a:lnTo>
                    <a:pt x="441695" y="201421"/>
                  </a:lnTo>
                  <a:lnTo>
                    <a:pt x="358132" y="284360"/>
                  </a:lnTo>
                  <a:lnTo>
                    <a:pt x="244723" y="367299"/>
                  </a:lnTo>
                  <a:lnTo>
                    <a:pt x="143253" y="491707"/>
                  </a:lnTo>
                  <a:lnTo>
                    <a:pt x="71626" y="645735"/>
                  </a:lnTo>
                  <a:lnTo>
                    <a:pt x="0" y="811612"/>
                  </a:lnTo>
                  <a:lnTo>
                    <a:pt x="23875" y="1516590"/>
                  </a:lnTo>
                  <a:lnTo>
                    <a:pt x="937108" y="1528439"/>
                  </a:lnTo>
                  <a:lnTo>
                    <a:pt x="925170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279003" y="1337838"/>
              <a:ext cx="937260" cy="1528445"/>
            </a:xfrm>
            <a:custGeom>
              <a:avLst/>
              <a:gdLst/>
              <a:ahLst/>
              <a:cxnLst/>
              <a:rect l="l" t="t" r="r" b="b"/>
              <a:pathLst>
                <a:path w="937260" h="1528445">
                  <a:moveTo>
                    <a:pt x="23875" y="1516591"/>
                  </a:moveTo>
                  <a:lnTo>
                    <a:pt x="937109" y="1528440"/>
                  </a:lnTo>
                  <a:lnTo>
                    <a:pt x="925171" y="0"/>
                  </a:lnTo>
                  <a:lnTo>
                    <a:pt x="746106" y="59241"/>
                  </a:lnTo>
                  <a:lnTo>
                    <a:pt x="590915" y="136256"/>
                  </a:lnTo>
                  <a:lnTo>
                    <a:pt x="441695" y="201422"/>
                  </a:lnTo>
                  <a:lnTo>
                    <a:pt x="358131" y="284361"/>
                  </a:lnTo>
                  <a:lnTo>
                    <a:pt x="244723" y="367299"/>
                  </a:lnTo>
                  <a:lnTo>
                    <a:pt x="143252" y="491707"/>
                  </a:lnTo>
                  <a:lnTo>
                    <a:pt x="71626" y="645735"/>
                  </a:lnTo>
                  <a:lnTo>
                    <a:pt x="0" y="811613"/>
                  </a:lnTo>
                  <a:lnTo>
                    <a:pt x="23875" y="1516591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68204" y="3360282"/>
            <a:ext cx="3700779" cy="522605"/>
            <a:chOff x="268204" y="3360282"/>
            <a:chExt cx="3700779" cy="522605"/>
          </a:xfrm>
        </p:grpSpPr>
        <p:sp>
          <p:nvSpPr>
            <p:cNvPr id="26" name="object 26"/>
            <p:cNvSpPr/>
            <p:nvPr/>
          </p:nvSpPr>
          <p:spPr>
            <a:xfrm>
              <a:off x="280904" y="3372982"/>
              <a:ext cx="3675379" cy="497205"/>
            </a:xfrm>
            <a:custGeom>
              <a:avLst/>
              <a:gdLst/>
              <a:ahLst/>
              <a:cxnLst/>
              <a:rect l="l" t="t" r="r" b="b"/>
              <a:pathLst>
                <a:path w="3675379" h="497204">
                  <a:moveTo>
                    <a:pt x="3675282" y="0"/>
                  </a:moveTo>
                  <a:lnTo>
                    <a:pt x="0" y="0"/>
                  </a:lnTo>
                  <a:lnTo>
                    <a:pt x="0" y="496641"/>
                  </a:lnTo>
                  <a:lnTo>
                    <a:pt x="3675282" y="496641"/>
                  </a:lnTo>
                  <a:lnTo>
                    <a:pt x="367528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80904" y="3372982"/>
              <a:ext cx="3675379" cy="497205"/>
            </a:xfrm>
            <a:custGeom>
              <a:avLst/>
              <a:gdLst/>
              <a:ahLst/>
              <a:cxnLst/>
              <a:rect l="l" t="t" r="r" b="b"/>
              <a:pathLst>
                <a:path w="3675379" h="497204">
                  <a:moveTo>
                    <a:pt x="0" y="0"/>
                  </a:moveTo>
                  <a:lnTo>
                    <a:pt x="3675282" y="0"/>
                  </a:lnTo>
                  <a:lnTo>
                    <a:pt x="3675282" y="496641"/>
                  </a:lnTo>
                  <a:lnTo>
                    <a:pt x="0" y="4966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196464" y="1241023"/>
            <a:ext cx="1863089" cy="1631950"/>
            <a:chOff x="5196464" y="1241023"/>
            <a:chExt cx="1863089" cy="1631950"/>
          </a:xfrm>
        </p:grpSpPr>
        <p:sp>
          <p:nvSpPr>
            <p:cNvPr id="29" name="object 29"/>
            <p:cNvSpPr/>
            <p:nvPr/>
          </p:nvSpPr>
          <p:spPr>
            <a:xfrm>
              <a:off x="5209164" y="1253723"/>
              <a:ext cx="1837689" cy="1606550"/>
            </a:xfrm>
            <a:custGeom>
              <a:avLst/>
              <a:gdLst/>
              <a:ahLst/>
              <a:cxnLst/>
              <a:rect l="l" t="t" r="r" b="b"/>
              <a:pathLst>
                <a:path w="1837690" h="1606550">
                  <a:moveTo>
                    <a:pt x="1375138" y="0"/>
                  </a:moveTo>
                  <a:lnTo>
                    <a:pt x="492408" y="6107"/>
                  </a:lnTo>
                  <a:lnTo>
                    <a:pt x="0" y="73279"/>
                  </a:lnTo>
                  <a:lnTo>
                    <a:pt x="6004" y="1606017"/>
                  </a:lnTo>
                  <a:lnTo>
                    <a:pt x="1831516" y="1599910"/>
                  </a:lnTo>
                  <a:lnTo>
                    <a:pt x="1837522" y="91598"/>
                  </a:lnTo>
                  <a:lnTo>
                    <a:pt x="1375138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209164" y="1253723"/>
              <a:ext cx="1837689" cy="1606550"/>
            </a:xfrm>
            <a:custGeom>
              <a:avLst/>
              <a:gdLst/>
              <a:ahLst/>
              <a:cxnLst/>
              <a:rect l="l" t="t" r="r" b="b"/>
              <a:pathLst>
                <a:path w="1837690" h="1606550">
                  <a:moveTo>
                    <a:pt x="492407" y="6106"/>
                  </a:moveTo>
                  <a:lnTo>
                    <a:pt x="0" y="73278"/>
                  </a:lnTo>
                  <a:lnTo>
                    <a:pt x="6004" y="1606017"/>
                  </a:lnTo>
                  <a:lnTo>
                    <a:pt x="1831517" y="1599910"/>
                  </a:lnTo>
                  <a:lnTo>
                    <a:pt x="1837522" y="91597"/>
                  </a:lnTo>
                  <a:lnTo>
                    <a:pt x="1375139" y="0"/>
                  </a:lnTo>
                  <a:lnTo>
                    <a:pt x="492407" y="6106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239055" y="1326454"/>
            <a:ext cx="969644" cy="1550670"/>
            <a:chOff x="239055" y="1326454"/>
            <a:chExt cx="969644" cy="1550670"/>
          </a:xfrm>
        </p:grpSpPr>
        <p:sp>
          <p:nvSpPr>
            <p:cNvPr id="32" name="object 32"/>
            <p:cNvSpPr/>
            <p:nvPr/>
          </p:nvSpPr>
          <p:spPr>
            <a:xfrm>
              <a:off x="251755" y="1339154"/>
              <a:ext cx="944244" cy="1525270"/>
            </a:xfrm>
            <a:custGeom>
              <a:avLst/>
              <a:gdLst/>
              <a:ahLst/>
              <a:cxnLst/>
              <a:rect l="l" t="t" r="r" b="b"/>
              <a:pathLst>
                <a:path w="944244" h="1525270">
                  <a:moveTo>
                    <a:pt x="931850" y="0"/>
                  </a:moveTo>
                  <a:lnTo>
                    <a:pt x="751493" y="59096"/>
                  </a:lnTo>
                  <a:lnTo>
                    <a:pt x="595181" y="135925"/>
                  </a:lnTo>
                  <a:lnTo>
                    <a:pt x="444884" y="200933"/>
                  </a:lnTo>
                  <a:lnTo>
                    <a:pt x="360717" y="283671"/>
                  </a:lnTo>
                  <a:lnTo>
                    <a:pt x="246489" y="366407"/>
                  </a:lnTo>
                  <a:lnTo>
                    <a:pt x="144287" y="490513"/>
                  </a:lnTo>
                  <a:lnTo>
                    <a:pt x="72144" y="644168"/>
                  </a:lnTo>
                  <a:lnTo>
                    <a:pt x="0" y="809642"/>
                  </a:lnTo>
                  <a:lnTo>
                    <a:pt x="24048" y="1512909"/>
                  </a:lnTo>
                  <a:lnTo>
                    <a:pt x="943874" y="1524728"/>
                  </a:lnTo>
                  <a:lnTo>
                    <a:pt x="931850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51755" y="1339154"/>
              <a:ext cx="944244" cy="1525270"/>
            </a:xfrm>
            <a:custGeom>
              <a:avLst/>
              <a:gdLst/>
              <a:ahLst/>
              <a:cxnLst/>
              <a:rect l="l" t="t" r="r" b="b"/>
              <a:pathLst>
                <a:path w="944244" h="1525270">
                  <a:moveTo>
                    <a:pt x="24048" y="1512909"/>
                  </a:moveTo>
                  <a:lnTo>
                    <a:pt x="943875" y="1524729"/>
                  </a:lnTo>
                  <a:lnTo>
                    <a:pt x="931850" y="0"/>
                  </a:lnTo>
                  <a:lnTo>
                    <a:pt x="751493" y="59097"/>
                  </a:lnTo>
                  <a:lnTo>
                    <a:pt x="595182" y="135925"/>
                  </a:lnTo>
                  <a:lnTo>
                    <a:pt x="444884" y="200933"/>
                  </a:lnTo>
                  <a:lnTo>
                    <a:pt x="360717" y="283670"/>
                  </a:lnTo>
                  <a:lnTo>
                    <a:pt x="246490" y="366407"/>
                  </a:lnTo>
                  <a:lnTo>
                    <a:pt x="144287" y="490513"/>
                  </a:lnTo>
                  <a:lnTo>
                    <a:pt x="72144" y="644168"/>
                  </a:lnTo>
                  <a:lnTo>
                    <a:pt x="0" y="809642"/>
                  </a:lnTo>
                  <a:lnTo>
                    <a:pt x="24048" y="1512909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251290" y="1243896"/>
            <a:ext cx="3721100" cy="4149725"/>
            <a:chOff x="251290" y="1243896"/>
            <a:chExt cx="3721100" cy="4149725"/>
          </a:xfrm>
        </p:grpSpPr>
        <p:sp>
          <p:nvSpPr>
            <p:cNvPr id="35" name="object 35"/>
            <p:cNvSpPr/>
            <p:nvPr/>
          </p:nvSpPr>
          <p:spPr>
            <a:xfrm>
              <a:off x="3020819" y="1363342"/>
              <a:ext cx="932180" cy="1494155"/>
            </a:xfrm>
            <a:custGeom>
              <a:avLst/>
              <a:gdLst/>
              <a:ahLst/>
              <a:cxnLst/>
              <a:rect l="l" t="t" r="r" b="b"/>
              <a:pathLst>
                <a:path w="932179" h="1494155">
                  <a:moveTo>
                    <a:pt x="11798" y="0"/>
                  </a:moveTo>
                  <a:lnTo>
                    <a:pt x="0" y="1493989"/>
                  </a:lnTo>
                  <a:lnTo>
                    <a:pt x="932098" y="1493989"/>
                  </a:lnTo>
                  <a:lnTo>
                    <a:pt x="926198" y="782566"/>
                  </a:lnTo>
                  <a:lnTo>
                    <a:pt x="884902" y="640280"/>
                  </a:lnTo>
                  <a:lnTo>
                    <a:pt x="825908" y="515782"/>
                  </a:lnTo>
                  <a:lnTo>
                    <a:pt x="660728" y="308283"/>
                  </a:lnTo>
                  <a:lnTo>
                    <a:pt x="507344" y="201569"/>
                  </a:lnTo>
                  <a:lnTo>
                    <a:pt x="306765" y="100784"/>
                  </a:lnTo>
                  <a:lnTo>
                    <a:pt x="129786" y="35570"/>
                  </a:lnTo>
                  <a:lnTo>
                    <a:pt x="11798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020819" y="1363342"/>
              <a:ext cx="932180" cy="1494155"/>
            </a:xfrm>
            <a:custGeom>
              <a:avLst/>
              <a:gdLst/>
              <a:ahLst/>
              <a:cxnLst/>
              <a:rect l="l" t="t" r="r" b="b"/>
              <a:pathLst>
                <a:path w="932179" h="1494155">
                  <a:moveTo>
                    <a:pt x="11798" y="0"/>
                  </a:moveTo>
                  <a:lnTo>
                    <a:pt x="11391" y="51516"/>
                  </a:lnTo>
                  <a:lnTo>
                    <a:pt x="10984" y="103033"/>
                  </a:lnTo>
                  <a:lnTo>
                    <a:pt x="10577" y="154550"/>
                  </a:lnTo>
                  <a:lnTo>
                    <a:pt x="10170" y="206067"/>
                  </a:lnTo>
                  <a:lnTo>
                    <a:pt x="9763" y="257584"/>
                  </a:lnTo>
                  <a:lnTo>
                    <a:pt x="9356" y="309101"/>
                  </a:lnTo>
                  <a:lnTo>
                    <a:pt x="8950" y="360618"/>
                  </a:lnTo>
                  <a:lnTo>
                    <a:pt x="8543" y="412135"/>
                  </a:lnTo>
                  <a:lnTo>
                    <a:pt x="8136" y="463652"/>
                  </a:lnTo>
                  <a:lnTo>
                    <a:pt x="7729" y="515169"/>
                  </a:lnTo>
                  <a:lnTo>
                    <a:pt x="7322" y="566686"/>
                  </a:lnTo>
                  <a:lnTo>
                    <a:pt x="6916" y="618203"/>
                  </a:lnTo>
                  <a:lnTo>
                    <a:pt x="6509" y="669720"/>
                  </a:lnTo>
                  <a:lnTo>
                    <a:pt x="6102" y="721237"/>
                  </a:lnTo>
                  <a:lnTo>
                    <a:pt x="5695" y="772753"/>
                  </a:lnTo>
                  <a:lnTo>
                    <a:pt x="5288" y="824270"/>
                  </a:lnTo>
                  <a:lnTo>
                    <a:pt x="4881" y="875787"/>
                  </a:lnTo>
                  <a:lnTo>
                    <a:pt x="4475" y="927304"/>
                  </a:lnTo>
                  <a:lnTo>
                    <a:pt x="4068" y="978821"/>
                  </a:lnTo>
                  <a:lnTo>
                    <a:pt x="3661" y="1030338"/>
                  </a:lnTo>
                  <a:lnTo>
                    <a:pt x="3254" y="1081855"/>
                  </a:lnTo>
                  <a:lnTo>
                    <a:pt x="2847" y="1133372"/>
                  </a:lnTo>
                  <a:lnTo>
                    <a:pt x="2441" y="1184889"/>
                  </a:lnTo>
                  <a:lnTo>
                    <a:pt x="2034" y="1236406"/>
                  </a:lnTo>
                  <a:lnTo>
                    <a:pt x="1627" y="1287923"/>
                  </a:lnTo>
                  <a:lnTo>
                    <a:pt x="1220" y="1339440"/>
                  </a:lnTo>
                  <a:lnTo>
                    <a:pt x="813" y="1390957"/>
                  </a:lnTo>
                  <a:lnTo>
                    <a:pt x="406" y="1442474"/>
                  </a:lnTo>
                  <a:lnTo>
                    <a:pt x="0" y="1493991"/>
                  </a:lnTo>
                  <a:lnTo>
                    <a:pt x="932098" y="1493991"/>
                  </a:lnTo>
                  <a:lnTo>
                    <a:pt x="931676" y="1443175"/>
                  </a:lnTo>
                  <a:lnTo>
                    <a:pt x="931255" y="1392359"/>
                  </a:lnTo>
                  <a:lnTo>
                    <a:pt x="930833" y="1341543"/>
                  </a:lnTo>
                  <a:lnTo>
                    <a:pt x="930412" y="1290727"/>
                  </a:lnTo>
                  <a:lnTo>
                    <a:pt x="929990" y="1239911"/>
                  </a:lnTo>
                  <a:lnTo>
                    <a:pt x="929569" y="1189095"/>
                  </a:lnTo>
                  <a:lnTo>
                    <a:pt x="929148" y="1138279"/>
                  </a:lnTo>
                  <a:lnTo>
                    <a:pt x="928726" y="1087462"/>
                  </a:lnTo>
                  <a:lnTo>
                    <a:pt x="928305" y="1036646"/>
                  </a:lnTo>
                  <a:lnTo>
                    <a:pt x="927883" y="985830"/>
                  </a:lnTo>
                  <a:lnTo>
                    <a:pt x="927462" y="935014"/>
                  </a:lnTo>
                  <a:lnTo>
                    <a:pt x="927040" y="884198"/>
                  </a:lnTo>
                  <a:lnTo>
                    <a:pt x="926619" y="833383"/>
                  </a:lnTo>
                  <a:lnTo>
                    <a:pt x="926198" y="782567"/>
                  </a:lnTo>
                  <a:lnTo>
                    <a:pt x="884903" y="640281"/>
                  </a:lnTo>
                  <a:lnTo>
                    <a:pt x="825909" y="515782"/>
                  </a:lnTo>
                  <a:lnTo>
                    <a:pt x="660728" y="308283"/>
                  </a:lnTo>
                  <a:lnTo>
                    <a:pt x="507344" y="201570"/>
                  </a:lnTo>
                  <a:lnTo>
                    <a:pt x="306766" y="100785"/>
                  </a:lnTo>
                  <a:lnTo>
                    <a:pt x="129786" y="35571"/>
                  </a:lnTo>
                  <a:lnTo>
                    <a:pt x="11798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185778" y="1258855"/>
              <a:ext cx="1845945" cy="1616075"/>
            </a:xfrm>
            <a:custGeom>
              <a:avLst/>
              <a:gdLst/>
              <a:ahLst/>
              <a:cxnLst/>
              <a:rect l="l" t="t" r="r" b="b"/>
              <a:pathLst>
                <a:path w="1845945" h="1616075">
                  <a:moveTo>
                    <a:pt x="1381407" y="0"/>
                  </a:moveTo>
                  <a:lnTo>
                    <a:pt x="494653" y="6142"/>
                  </a:lnTo>
                  <a:lnTo>
                    <a:pt x="0" y="73717"/>
                  </a:lnTo>
                  <a:lnTo>
                    <a:pt x="6032" y="1615624"/>
                  </a:lnTo>
                  <a:lnTo>
                    <a:pt x="1839866" y="1609481"/>
                  </a:lnTo>
                  <a:lnTo>
                    <a:pt x="1845899" y="92146"/>
                  </a:lnTo>
                  <a:lnTo>
                    <a:pt x="1381407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185778" y="1258855"/>
              <a:ext cx="1845945" cy="1616075"/>
            </a:xfrm>
            <a:custGeom>
              <a:avLst/>
              <a:gdLst/>
              <a:ahLst/>
              <a:cxnLst/>
              <a:rect l="l" t="t" r="r" b="b"/>
              <a:pathLst>
                <a:path w="1845945" h="1616075">
                  <a:moveTo>
                    <a:pt x="494652" y="6143"/>
                  </a:moveTo>
                  <a:lnTo>
                    <a:pt x="0" y="73716"/>
                  </a:lnTo>
                  <a:lnTo>
                    <a:pt x="6032" y="1615624"/>
                  </a:lnTo>
                  <a:lnTo>
                    <a:pt x="1839867" y="1609481"/>
                  </a:lnTo>
                  <a:lnTo>
                    <a:pt x="1845899" y="92145"/>
                  </a:lnTo>
                  <a:lnTo>
                    <a:pt x="1381408" y="0"/>
                  </a:lnTo>
                  <a:lnTo>
                    <a:pt x="494652" y="614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63990" y="1256596"/>
              <a:ext cx="1804035" cy="892175"/>
            </a:xfrm>
            <a:custGeom>
              <a:avLst/>
              <a:gdLst/>
              <a:ahLst/>
              <a:cxnLst/>
              <a:rect l="l" t="t" r="r" b="b"/>
              <a:pathLst>
                <a:path w="1804035" h="892175">
                  <a:moveTo>
                    <a:pt x="0" y="891813"/>
                  </a:moveTo>
                  <a:lnTo>
                    <a:pt x="9242" y="854182"/>
                  </a:lnTo>
                  <a:lnTo>
                    <a:pt x="20154" y="817176"/>
                  </a:lnTo>
                  <a:lnTo>
                    <a:pt x="32708" y="780808"/>
                  </a:lnTo>
                  <a:lnTo>
                    <a:pt x="46877" y="745093"/>
                  </a:lnTo>
                  <a:lnTo>
                    <a:pt x="62634" y="710042"/>
                  </a:lnTo>
                  <a:lnTo>
                    <a:pt x="79953" y="675669"/>
                  </a:lnTo>
                  <a:lnTo>
                    <a:pt x="98807" y="641987"/>
                  </a:lnTo>
                  <a:lnTo>
                    <a:pt x="119169" y="609009"/>
                  </a:lnTo>
                  <a:lnTo>
                    <a:pt x="141012" y="576748"/>
                  </a:lnTo>
                  <a:lnTo>
                    <a:pt x="164310" y="545217"/>
                  </a:lnTo>
                  <a:lnTo>
                    <a:pt x="189035" y="514429"/>
                  </a:lnTo>
                  <a:lnTo>
                    <a:pt x="215161" y="484398"/>
                  </a:lnTo>
                  <a:lnTo>
                    <a:pt x="242661" y="455137"/>
                  </a:lnTo>
                  <a:lnTo>
                    <a:pt x="271508" y="426658"/>
                  </a:lnTo>
                  <a:lnTo>
                    <a:pt x="301676" y="398974"/>
                  </a:lnTo>
                  <a:lnTo>
                    <a:pt x="333137" y="372100"/>
                  </a:lnTo>
                  <a:lnTo>
                    <a:pt x="365864" y="346047"/>
                  </a:lnTo>
                  <a:lnTo>
                    <a:pt x="399832" y="320829"/>
                  </a:lnTo>
                  <a:lnTo>
                    <a:pt x="435012" y="296459"/>
                  </a:lnTo>
                  <a:lnTo>
                    <a:pt x="471379" y="272950"/>
                  </a:lnTo>
                  <a:lnTo>
                    <a:pt x="508906" y="250315"/>
                  </a:lnTo>
                  <a:lnTo>
                    <a:pt x="547564" y="228567"/>
                  </a:lnTo>
                  <a:lnTo>
                    <a:pt x="587329" y="207720"/>
                  </a:lnTo>
                  <a:lnTo>
                    <a:pt x="628173" y="187786"/>
                  </a:lnTo>
                  <a:lnTo>
                    <a:pt x="670069" y="168779"/>
                  </a:lnTo>
                  <a:lnTo>
                    <a:pt x="712990" y="150711"/>
                  </a:lnTo>
                  <a:lnTo>
                    <a:pt x="756910" y="133596"/>
                  </a:lnTo>
                  <a:lnTo>
                    <a:pt x="801801" y="117447"/>
                  </a:lnTo>
                  <a:lnTo>
                    <a:pt x="847638" y="102277"/>
                  </a:lnTo>
                  <a:lnTo>
                    <a:pt x="894392" y="88098"/>
                  </a:lnTo>
                  <a:lnTo>
                    <a:pt x="942038" y="74925"/>
                  </a:lnTo>
                  <a:lnTo>
                    <a:pt x="990548" y="62769"/>
                  </a:lnTo>
                  <a:lnTo>
                    <a:pt x="1039896" y="51645"/>
                  </a:lnTo>
                  <a:lnTo>
                    <a:pt x="1090055" y="41565"/>
                  </a:lnTo>
                  <a:lnTo>
                    <a:pt x="1140998" y="32543"/>
                  </a:lnTo>
                  <a:lnTo>
                    <a:pt x="1192698" y="24591"/>
                  </a:lnTo>
                  <a:lnTo>
                    <a:pt x="1245128" y="17723"/>
                  </a:lnTo>
                  <a:lnTo>
                    <a:pt x="1298262" y="11951"/>
                  </a:lnTo>
                  <a:lnTo>
                    <a:pt x="1352073" y="7289"/>
                  </a:lnTo>
                  <a:lnTo>
                    <a:pt x="1406533" y="3749"/>
                  </a:lnTo>
                  <a:lnTo>
                    <a:pt x="1461617" y="1346"/>
                  </a:lnTo>
                  <a:lnTo>
                    <a:pt x="1517297" y="92"/>
                  </a:lnTo>
                  <a:lnTo>
                    <a:pt x="1573547" y="0"/>
                  </a:lnTo>
                  <a:lnTo>
                    <a:pt x="1630339" y="1082"/>
                  </a:lnTo>
                  <a:lnTo>
                    <a:pt x="1687648" y="3353"/>
                  </a:lnTo>
                  <a:lnTo>
                    <a:pt x="1745445" y="6826"/>
                  </a:lnTo>
                  <a:lnTo>
                    <a:pt x="1803704" y="11513"/>
                  </a:lnTo>
                </a:path>
              </a:pathLst>
            </a:custGeom>
            <a:ln w="25399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68743" y="2862464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189769" y="2862464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2110795" y="286246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031821" y="286246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68745" y="336604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189771" y="3366042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2110798" y="3366040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031823" y="3366040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68743" y="3870288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189769" y="3870286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2110795" y="3870285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031821" y="3870285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68745" y="4373208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189771" y="4373206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2110798" y="4373205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3031823" y="4373205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268748" y="4876786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189773" y="4876784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2110799" y="487678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031825" y="487678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676784" y="1262863"/>
              <a:ext cx="921385" cy="1003300"/>
            </a:xfrm>
            <a:custGeom>
              <a:avLst/>
              <a:gdLst/>
              <a:ahLst/>
              <a:cxnLst/>
              <a:rect l="l" t="t" r="r" b="b"/>
              <a:pathLst>
                <a:path w="921385" h="1003300">
                  <a:moveTo>
                    <a:pt x="921026" y="0"/>
                  </a:moveTo>
                  <a:lnTo>
                    <a:pt x="0" y="0"/>
                  </a:lnTo>
                  <a:lnTo>
                    <a:pt x="0" y="1003254"/>
                  </a:lnTo>
                  <a:lnTo>
                    <a:pt x="921026" y="1003254"/>
                  </a:lnTo>
                  <a:lnTo>
                    <a:pt x="921026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676784" y="1262863"/>
              <a:ext cx="921385" cy="1003300"/>
            </a:xfrm>
            <a:custGeom>
              <a:avLst/>
              <a:gdLst/>
              <a:ahLst/>
              <a:cxnLst/>
              <a:rect l="l" t="t" r="r" b="b"/>
              <a:pathLst>
                <a:path w="921385" h="1003300">
                  <a:moveTo>
                    <a:pt x="0" y="0"/>
                  </a:moveTo>
                  <a:lnTo>
                    <a:pt x="921027" y="0"/>
                  </a:lnTo>
                  <a:lnTo>
                    <a:pt x="921027" y="1003254"/>
                  </a:lnTo>
                  <a:lnTo>
                    <a:pt x="0" y="100325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031817" y="1345092"/>
              <a:ext cx="0" cy="1517015"/>
            </a:xfrm>
            <a:custGeom>
              <a:avLst/>
              <a:gdLst/>
              <a:ahLst/>
              <a:cxnLst/>
              <a:rect l="l" t="t" r="r" b="b"/>
              <a:pathLst>
                <a:path h="1517014">
                  <a:moveTo>
                    <a:pt x="0" y="0"/>
                  </a:moveTo>
                  <a:lnTo>
                    <a:pt x="1" y="1516706"/>
                  </a:lnTo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2023005" y="1258355"/>
              <a:ext cx="1932939" cy="929640"/>
            </a:xfrm>
            <a:custGeom>
              <a:avLst/>
              <a:gdLst/>
              <a:ahLst/>
              <a:cxnLst/>
              <a:rect l="l" t="t" r="r" b="b"/>
              <a:pathLst>
                <a:path w="1932939" h="929639">
                  <a:moveTo>
                    <a:pt x="0" y="6236"/>
                  </a:moveTo>
                  <a:lnTo>
                    <a:pt x="60541" y="3078"/>
                  </a:lnTo>
                  <a:lnTo>
                    <a:pt x="120667" y="1004"/>
                  </a:lnTo>
                  <a:lnTo>
                    <a:pt x="180347" y="0"/>
                  </a:lnTo>
                  <a:lnTo>
                    <a:pt x="239551" y="51"/>
                  </a:lnTo>
                  <a:lnTo>
                    <a:pt x="298250" y="1143"/>
                  </a:lnTo>
                  <a:lnTo>
                    <a:pt x="356413" y="3261"/>
                  </a:lnTo>
                  <a:lnTo>
                    <a:pt x="414010" y="6393"/>
                  </a:lnTo>
                  <a:lnTo>
                    <a:pt x="471012" y="10522"/>
                  </a:lnTo>
                  <a:lnTo>
                    <a:pt x="527387" y="15635"/>
                  </a:lnTo>
                  <a:lnTo>
                    <a:pt x="583108" y="21717"/>
                  </a:lnTo>
                  <a:lnTo>
                    <a:pt x="638142" y="28755"/>
                  </a:lnTo>
                  <a:lnTo>
                    <a:pt x="692461" y="36733"/>
                  </a:lnTo>
                  <a:lnTo>
                    <a:pt x="746034" y="45638"/>
                  </a:lnTo>
                  <a:lnTo>
                    <a:pt x="798832" y="55454"/>
                  </a:lnTo>
                  <a:lnTo>
                    <a:pt x="850824" y="66169"/>
                  </a:lnTo>
                  <a:lnTo>
                    <a:pt x="901980" y="77767"/>
                  </a:lnTo>
                  <a:lnTo>
                    <a:pt x="952270" y="90235"/>
                  </a:lnTo>
                  <a:lnTo>
                    <a:pt x="1001665" y="103557"/>
                  </a:lnTo>
                  <a:lnTo>
                    <a:pt x="1050134" y="117719"/>
                  </a:lnTo>
                  <a:lnTo>
                    <a:pt x="1097648" y="132708"/>
                  </a:lnTo>
                  <a:lnTo>
                    <a:pt x="1144176" y="148509"/>
                  </a:lnTo>
                  <a:lnTo>
                    <a:pt x="1189688" y="165107"/>
                  </a:lnTo>
                  <a:lnTo>
                    <a:pt x="1234154" y="182489"/>
                  </a:lnTo>
                  <a:lnTo>
                    <a:pt x="1277545" y="200639"/>
                  </a:lnTo>
                  <a:lnTo>
                    <a:pt x="1319830" y="219544"/>
                  </a:lnTo>
                  <a:lnTo>
                    <a:pt x="1360979" y="239189"/>
                  </a:lnTo>
                  <a:lnTo>
                    <a:pt x="1400963" y="259561"/>
                  </a:lnTo>
                  <a:lnTo>
                    <a:pt x="1439751" y="280643"/>
                  </a:lnTo>
                  <a:lnTo>
                    <a:pt x="1477313" y="302424"/>
                  </a:lnTo>
                  <a:lnTo>
                    <a:pt x="1513620" y="324887"/>
                  </a:lnTo>
                  <a:lnTo>
                    <a:pt x="1548641" y="348018"/>
                  </a:lnTo>
                  <a:lnTo>
                    <a:pt x="1582346" y="371805"/>
                  </a:lnTo>
                  <a:lnTo>
                    <a:pt x="1614706" y="396231"/>
                  </a:lnTo>
                  <a:lnTo>
                    <a:pt x="1645690" y="421282"/>
                  </a:lnTo>
                  <a:lnTo>
                    <a:pt x="1675268" y="446945"/>
                  </a:lnTo>
                  <a:lnTo>
                    <a:pt x="1703410" y="473206"/>
                  </a:lnTo>
                  <a:lnTo>
                    <a:pt x="1755268" y="527460"/>
                  </a:lnTo>
                  <a:lnTo>
                    <a:pt x="1801024" y="583930"/>
                  </a:lnTo>
                  <a:lnTo>
                    <a:pt x="1840436" y="642502"/>
                  </a:lnTo>
                  <a:lnTo>
                    <a:pt x="1873266" y="703062"/>
                  </a:lnTo>
                  <a:lnTo>
                    <a:pt x="1899273" y="765493"/>
                  </a:lnTo>
                  <a:lnTo>
                    <a:pt x="1918218" y="829683"/>
                  </a:lnTo>
                  <a:lnTo>
                    <a:pt x="1929860" y="895516"/>
                  </a:lnTo>
                  <a:lnTo>
                    <a:pt x="1932867" y="929013"/>
                  </a:lnTo>
                </a:path>
              </a:pathLst>
            </a:custGeom>
            <a:ln w="25399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251290" y="2135710"/>
              <a:ext cx="30480" cy="733425"/>
            </a:xfrm>
            <a:custGeom>
              <a:avLst/>
              <a:gdLst/>
              <a:ahLst/>
              <a:cxnLst/>
              <a:rect l="l" t="t" r="r" b="b"/>
              <a:pathLst>
                <a:path w="30479" h="733425">
                  <a:moveTo>
                    <a:pt x="0" y="733099"/>
                  </a:moveTo>
                  <a:lnTo>
                    <a:pt x="30153" y="733099"/>
                  </a:lnTo>
                </a:path>
                <a:path w="30479" h="733425">
                  <a:moveTo>
                    <a:pt x="15076" y="0"/>
                  </a:moveTo>
                  <a:lnTo>
                    <a:pt x="15076" y="727411"/>
                  </a:lnTo>
                </a:path>
              </a:pathLst>
            </a:custGeom>
            <a:ln w="11375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3942020" y="2142338"/>
              <a:ext cx="30480" cy="730250"/>
            </a:xfrm>
            <a:custGeom>
              <a:avLst/>
              <a:gdLst/>
              <a:ahLst/>
              <a:cxnLst/>
              <a:rect l="l" t="t" r="r" b="b"/>
              <a:pathLst>
                <a:path w="30479" h="730250">
                  <a:moveTo>
                    <a:pt x="0" y="729785"/>
                  </a:moveTo>
                  <a:lnTo>
                    <a:pt x="30153" y="729785"/>
                  </a:lnTo>
                </a:path>
                <a:path w="30479" h="730250">
                  <a:moveTo>
                    <a:pt x="15076" y="0"/>
                  </a:moveTo>
                  <a:lnTo>
                    <a:pt x="15076" y="720783"/>
                  </a:lnTo>
                </a:path>
              </a:pathLst>
            </a:custGeom>
            <a:ln w="18003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6" name="object 66"/>
          <p:cNvSpPr/>
          <p:nvPr/>
        </p:nvSpPr>
        <p:spPr>
          <a:xfrm>
            <a:off x="4283254" y="1256595"/>
            <a:ext cx="1804035" cy="892175"/>
          </a:xfrm>
          <a:custGeom>
            <a:avLst/>
            <a:gdLst/>
            <a:ahLst/>
            <a:cxnLst/>
            <a:rect l="l" t="t" r="r" b="b"/>
            <a:pathLst>
              <a:path w="1804035" h="892175">
                <a:moveTo>
                  <a:pt x="0" y="891813"/>
                </a:moveTo>
                <a:lnTo>
                  <a:pt x="9242" y="854182"/>
                </a:lnTo>
                <a:lnTo>
                  <a:pt x="20154" y="817176"/>
                </a:lnTo>
                <a:lnTo>
                  <a:pt x="32708" y="780808"/>
                </a:lnTo>
                <a:lnTo>
                  <a:pt x="46877" y="745093"/>
                </a:lnTo>
                <a:lnTo>
                  <a:pt x="62634" y="710042"/>
                </a:lnTo>
                <a:lnTo>
                  <a:pt x="79953" y="675669"/>
                </a:lnTo>
                <a:lnTo>
                  <a:pt x="98807" y="641987"/>
                </a:lnTo>
                <a:lnTo>
                  <a:pt x="119169" y="609009"/>
                </a:lnTo>
                <a:lnTo>
                  <a:pt x="141012" y="576748"/>
                </a:lnTo>
                <a:lnTo>
                  <a:pt x="164310" y="545217"/>
                </a:lnTo>
                <a:lnTo>
                  <a:pt x="189035" y="514429"/>
                </a:lnTo>
                <a:lnTo>
                  <a:pt x="215161" y="484398"/>
                </a:lnTo>
                <a:lnTo>
                  <a:pt x="242661" y="455137"/>
                </a:lnTo>
                <a:lnTo>
                  <a:pt x="271508" y="426658"/>
                </a:lnTo>
                <a:lnTo>
                  <a:pt x="301676" y="398974"/>
                </a:lnTo>
                <a:lnTo>
                  <a:pt x="333137" y="372100"/>
                </a:lnTo>
                <a:lnTo>
                  <a:pt x="365864" y="346047"/>
                </a:lnTo>
                <a:lnTo>
                  <a:pt x="399832" y="320829"/>
                </a:lnTo>
                <a:lnTo>
                  <a:pt x="435012" y="296459"/>
                </a:lnTo>
                <a:lnTo>
                  <a:pt x="471379" y="272950"/>
                </a:lnTo>
                <a:lnTo>
                  <a:pt x="508906" y="250315"/>
                </a:lnTo>
                <a:lnTo>
                  <a:pt x="547564" y="228567"/>
                </a:lnTo>
                <a:lnTo>
                  <a:pt x="587329" y="207720"/>
                </a:lnTo>
                <a:lnTo>
                  <a:pt x="628173" y="187786"/>
                </a:lnTo>
                <a:lnTo>
                  <a:pt x="670069" y="168779"/>
                </a:lnTo>
                <a:lnTo>
                  <a:pt x="712990" y="150711"/>
                </a:lnTo>
                <a:lnTo>
                  <a:pt x="756910" y="133596"/>
                </a:lnTo>
                <a:lnTo>
                  <a:pt x="801801" y="117447"/>
                </a:lnTo>
                <a:lnTo>
                  <a:pt x="847638" y="102277"/>
                </a:lnTo>
                <a:lnTo>
                  <a:pt x="894392" y="88098"/>
                </a:lnTo>
                <a:lnTo>
                  <a:pt x="942038" y="74925"/>
                </a:lnTo>
                <a:lnTo>
                  <a:pt x="990548" y="62769"/>
                </a:lnTo>
                <a:lnTo>
                  <a:pt x="1039896" y="51645"/>
                </a:lnTo>
                <a:lnTo>
                  <a:pt x="1090055" y="41565"/>
                </a:lnTo>
                <a:lnTo>
                  <a:pt x="1140998" y="32543"/>
                </a:lnTo>
                <a:lnTo>
                  <a:pt x="1192698" y="24591"/>
                </a:lnTo>
                <a:lnTo>
                  <a:pt x="1245128" y="17723"/>
                </a:lnTo>
                <a:lnTo>
                  <a:pt x="1298262" y="11951"/>
                </a:lnTo>
                <a:lnTo>
                  <a:pt x="1352073" y="7289"/>
                </a:lnTo>
                <a:lnTo>
                  <a:pt x="1406533" y="3749"/>
                </a:lnTo>
                <a:lnTo>
                  <a:pt x="1461617" y="1346"/>
                </a:lnTo>
                <a:lnTo>
                  <a:pt x="1517297" y="92"/>
                </a:lnTo>
                <a:lnTo>
                  <a:pt x="1573547" y="0"/>
                </a:lnTo>
                <a:lnTo>
                  <a:pt x="1630339" y="1082"/>
                </a:lnTo>
                <a:lnTo>
                  <a:pt x="1687648" y="3353"/>
                </a:lnTo>
                <a:lnTo>
                  <a:pt x="1745445" y="6826"/>
                </a:lnTo>
                <a:lnTo>
                  <a:pt x="1803704" y="11513"/>
                </a:lnTo>
              </a:path>
            </a:pathLst>
          </a:custGeom>
          <a:ln w="25399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275306" y="2849760"/>
            <a:ext cx="3709670" cy="529590"/>
            <a:chOff x="4275306" y="2849760"/>
            <a:chExt cx="3709670" cy="529590"/>
          </a:xfrm>
        </p:grpSpPr>
        <p:sp>
          <p:nvSpPr>
            <p:cNvPr id="68" name="object 68"/>
            <p:cNvSpPr/>
            <p:nvPr/>
          </p:nvSpPr>
          <p:spPr>
            <a:xfrm>
              <a:off x="4288006" y="286246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209033" y="2862461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5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130058" y="2862460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7051084" y="2862460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686522" y="1253336"/>
            <a:ext cx="940435" cy="1022350"/>
            <a:chOff x="5686522" y="1253336"/>
            <a:chExt cx="940435" cy="1022350"/>
          </a:xfrm>
        </p:grpSpPr>
        <p:sp>
          <p:nvSpPr>
            <p:cNvPr id="73" name="object 73"/>
            <p:cNvSpPr/>
            <p:nvPr/>
          </p:nvSpPr>
          <p:spPr>
            <a:xfrm>
              <a:off x="5696047" y="1262861"/>
              <a:ext cx="921385" cy="1003300"/>
            </a:xfrm>
            <a:custGeom>
              <a:avLst/>
              <a:gdLst/>
              <a:ahLst/>
              <a:cxnLst/>
              <a:rect l="l" t="t" r="r" b="b"/>
              <a:pathLst>
                <a:path w="921384" h="1003300">
                  <a:moveTo>
                    <a:pt x="921026" y="0"/>
                  </a:moveTo>
                  <a:lnTo>
                    <a:pt x="0" y="0"/>
                  </a:lnTo>
                  <a:lnTo>
                    <a:pt x="0" y="1003254"/>
                  </a:lnTo>
                  <a:lnTo>
                    <a:pt x="921026" y="1003254"/>
                  </a:lnTo>
                  <a:lnTo>
                    <a:pt x="921026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696047" y="1262861"/>
              <a:ext cx="921385" cy="1003300"/>
            </a:xfrm>
            <a:custGeom>
              <a:avLst/>
              <a:gdLst/>
              <a:ahLst/>
              <a:cxnLst/>
              <a:rect l="l" t="t" r="r" b="b"/>
              <a:pathLst>
                <a:path w="921384" h="1003300">
                  <a:moveTo>
                    <a:pt x="0" y="0"/>
                  </a:moveTo>
                  <a:lnTo>
                    <a:pt x="921027" y="0"/>
                  </a:lnTo>
                  <a:lnTo>
                    <a:pt x="921027" y="1003254"/>
                  </a:lnTo>
                  <a:lnTo>
                    <a:pt x="0" y="100325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5" name="object 75"/>
          <p:cNvSpPr/>
          <p:nvPr/>
        </p:nvSpPr>
        <p:spPr>
          <a:xfrm>
            <a:off x="5209033" y="1345089"/>
            <a:ext cx="0" cy="1517015"/>
          </a:xfrm>
          <a:custGeom>
            <a:avLst/>
            <a:gdLst/>
            <a:ahLst/>
            <a:cxnLst/>
            <a:rect l="l" t="t" r="r" b="b"/>
            <a:pathLst>
              <a:path h="1517014">
                <a:moveTo>
                  <a:pt x="0" y="0"/>
                </a:moveTo>
                <a:lnTo>
                  <a:pt x="1" y="1516706"/>
                </a:lnTo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042269" y="1258353"/>
            <a:ext cx="1932939" cy="929640"/>
          </a:xfrm>
          <a:custGeom>
            <a:avLst/>
            <a:gdLst/>
            <a:ahLst/>
            <a:cxnLst/>
            <a:rect l="l" t="t" r="r" b="b"/>
            <a:pathLst>
              <a:path w="1932940" h="929639">
                <a:moveTo>
                  <a:pt x="0" y="6236"/>
                </a:moveTo>
                <a:lnTo>
                  <a:pt x="60541" y="3078"/>
                </a:lnTo>
                <a:lnTo>
                  <a:pt x="120667" y="1004"/>
                </a:lnTo>
                <a:lnTo>
                  <a:pt x="180347" y="0"/>
                </a:lnTo>
                <a:lnTo>
                  <a:pt x="239551" y="51"/>
                </a:lnTo>
                <a:lnTo>
                  <a:pt x="298250" y="1143"/>
                </a:lnTo>
                <a:lnTo>
                  <a:pt x="356413" y="3261"/>
                </a:lnTo>
                <a:lnTo>
                  <a:pt x="414010" y="6393"/>
                </a:lnTo>
                <a:lnTo>
                  <a:pt x="471012" y="10522"/>
                </a:lnTo>
                <a:lnTo>
                  <a:pt x="527387" y="15635"/>
                </a:lnTo>
                <a:lnTo>
                  <a:pt x="583108" y="21717"/>
                </a:lnTo>
                <a:lnTo>
                  <a:pt x="638142" y="28755"/>
                </a:lnTo>
                <a:lnTo>
                  <a:pt x="692461" y="36733"/>
                </a:lnTo>
                <a:lnTo>
                  <a:pt x="746034" y="45638"/>
                </a:lnTo>
                <a:lnTo>
                  <a:pt x="798832" y="55454"/>
                </a:lnTo>
                <a:lnTo>
                  <a:pt x="850824" y="66169"/>
                </a:lnTo>
                <a:lnTo>
                  <a:pt x="901980" y="77767"/>
                </a:lnTo>
                <a:lnTo>
                  <a:pt x="952270" y="90235"/>
                </a:lnTo>
                <a:lnTo>
                  <a:pt x="1001665" y="103557"/>
                </a:lnTo>
                <a:lnTo>
                  <a:pt x="1050134" y="117719"/>
                </a:lnTo>
                <a:lnTo>
                  <a:pt x="1097648" y="132708"/>
                </a:lnTo>
                <a:lnTo>
                  <a:pt x="1144176" y="148509"/>
                </a:lnTo>
                <a:lnTo>
                  <a:pt x="1189688" y="165107"/>
                </a:lnTo>
                <a:lnTo>
                  <a:pt x="1234154" y="182489"/>
                </a:lnTo>
                <a:lnTo>
                  <a:pt x="1277545" y="200639"/>
                </a:lnTo>
                <a:lnTo>
                  <a:pt x="1319830" y="219544"/>
                </a:lnTo>
                <a:lnTo>
                  <a:pt x="1360979" y="239189"/>
                </a:lnTo>
                <a:lnTo>
                  <a:pt x="1400963" y="259561"/>
                </a:lnTo>
                <a:lnTo>
                  <a:pt x="1439751" y="280643"/>
                </a:lnTo>
                <a:lnTo>
                  <a:pt x="1477313" y="302424"/>
                </a:lnTo>
                <a:lnTo>
                  <a:pt x="1513620" y="324887"/>
                </a:lnTo>
                <a:lnTo>
                  <a:pt x="1548641" y="348018"/>
                </a:lnTo>
                <a:lnTo>
                  <a:pt x="1582346" y="371805"/>
                </a:lnTo>
                <a:lnTo>
                  <a:pt x="1614706" y="396231"/>
                </a:lnTo>
                <a:lnTo>
                  <a:pt x="1645690" y="421282"/>
                </a:lnTo>
                <a:lnTo>
                  <a:pt x="1675268" y="446945"/>
                </a:lnTo>
                <a:lnTo>
                  <a:pt x="1703410" y="473206"/>
                </a:lnTo>
                <a:lnTo>
                  <a:pt x="1755268" y="527460"/>
                </a:lnTo>
                <a:lnTo>
                  <a:pt x="1801024" y="583930"/>
                </a:lnTo>
                <a:lnTo>
                  <a:pt x="1840436" y="642502"/>
                </a:lnTo>
                <a:lnTo>
                  <a:pt x="1873266" y="703062"/>
                </a:lnTo>
                <a:lnTo>
                  <a:pt x="1899273" y="765493"/>
                </a:lnTo>
                <a:lnTo>
                  <a:pt x="1918218" y="829683"/>
                </a:lnTo>
                <a:lnTo>
                  <a:pt x="1929860" y="895516"/>
                </a:lnTo>
                <a:lnTo>
                  <a:pt x="1932867" y="929013"/>
                </a:lnTo>
              </a:path>
            </a:pathLst>
          </a:custGeom>
          <a:ln w="25399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270554" y="2135709"/>
            <a:ext cx="30480" cy="731520"/>
          </a:xfrm>
          <a:custGeom>
            <a:avLst/>
            <a:gdLst/>
            <a:ahLst/>
            <a:cxnLst/>
            <a:rect l="l" t="t" r="r" b="b"/>
            <a:pathLst>
              <a:path w="30479" h="731519">
                <a:moveTo>
                  <a:pt x="0" y="731051"/>
                </a:moveTo>
                <a:lnTo>
                  <a:pt x="30153" y="731051"/>
                </a:lnTo>
              </a:path>
              <a:path w="30479" h="731519">
                <a:moveTo>
                  <a:pt x="15076" y="0"/>
                </a:moveTo>
                <a:lnTo>
                  <a:pt x="15076" y="723315"/>
                </a:lnTo>
              </a:path>
            </a:pathLst>
          </a:custGeom>
          <a:ln w="15471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961283" y="2142337"/>
            <a:ext cx="30480" cy="728345"/>
          </a:xfrm>
          <a:custGeom>
            <a:avLst/>
            <a:gdLst/>
            <a:ahLst/>
            <a:cxnLst/>
            <a:rect l="l" t="t" r="r" b="b"/>
            <a:pathLst>
              <a:path w="30479" h="728344">
                <a:moveTo>
                  <a:pt x="0" y="727737"/>
                </a:moveTo>
                <a:lnTo>
                  <a:pt x="30153" y="727737"/>
                </a:lnTo>
              </a:path>
              <a:path w="30479" h="728344">
                <a:moveTo>
                  <a:pt x="15076" y="0"/>
                </a:moveTo>
                <a:lnTo>
                  <a:pt x="15076" y="716687"/>
                </a:lnTo>
              </a:path>
            </a:pathLst>
          </a:custGeom>
          <a:ln w="22099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842517" y="2273300"/>
            <a:ext cx="539750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1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5875" marR="0" lvl="0" indent="0" defTabSz="91440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219333" y="2288540"/>
            <a:ext cx="53657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marR="0" lvl="0" indent="0" defTabSz="914400" eaLnBrk="1" fontAlgn="auto" latinLnBrk="0" hangingPunct="1">
              <a:lnSpc>
                <a:spcPts val="21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248128" y="2270252"/>
            <a:ext cx="54038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1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6510" marR="0" lvl="0" indent="0" defTabSz="91440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35328" y="2276347"/>
            <a:ext cx="53657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marR="0" lvl="0" indent="0" defTabSz="91440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457494" y="2270252"/>
            <a:ext cx="54038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6510" marR="0" lvl="0" indent="0" defTabSz="91440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893113" y="1227835"/>
            <a:ext cx="536575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4604" defTabSz="91440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Pilot 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93603" y="3385682"/>
            <a:ext cx="883919" cy="46990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0" rIns="0" bIns="0" rtlCol="0">
            <a:spAutoFit/>
          </a:bodyPr>
          <a:lstStyle/>
          <a:p>
            <a:pPr marL="315595" marR="0" lvl="0" indent="0" defTabSz="91440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15595" marR="0" lvl="0" indent="0" defTabSz="91440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202470" y="3385682"/>
            <a:ext cx="895985" cy="46990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0" rIns="0" bIns="0" rtlCol="0">
            <a:spAutoFit/>
          </a:bodyPr>
          <a:lstStyle/>
          <a:p>
            <a:pPr marL="348615" marR="0" lvl="0" indent="0" defTabSz="91440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48615" marR="0" lvl="0" indent="0" defTabSz="91440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123497" y="3385682"/>
            <a:ext cx="895985" cy="46990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0" rIns="0" bIns="0" rtlCol="0">
            <a:spAutoFit/>
          </a:bodyPr>
          <a:lstStyle/>
          <a:p>
            <a:pPr marL="327660" marR="0" lvl="0" indent="0" defTabSz="91440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7660" marR="0" lvl="0" indent="0" defTabSz="91440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044520" y="3385682"/>
            <a:ext cx="894080" cy="46990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0" rIns="0" bIns="0" rtlCol="0">
            <a:spAutoFit/>
          </a:bodyPr>
          <a:lstStyle/>
          <a:p>
            <a:pPr marL="327660" marR="0" lvl="0" indent="0" defTabSz="91440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7660" marR="0" lvl="0" indent="0" defTabSz="91440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90659" y="3882656"/>
            <a:ext cx="886460" cy="469900"/>
          </a:xfrm>
          <a:prstGeom prst="rect">
            <a:avLst/>
          </a:prstGeom>
          <a:solidFill>
            <a:srgbClr val="89EC1C"/>
          </a:solidFill>
        </p:spPr>
        <p:txBody>
          <a:bodyPr vert="horz" wrap="square" lIns="0" tIns="0" rIns="0" bIns="0" rtlCol="0">
            <a:spAutoFit/>
          </a:bodyPr>
          <a:lstStyle/>
          <a:p>
            <a:pPr marL="323215" marR="0" lvl="0" indent="0" defTabSz="914400" eaLnBrk="1" fontAlgn="auto" latinLnBrk="0" hangingPunct="1">
              <a:lnSpc>
                <a:spcPts val="18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3215" marR="0" lvl="0" indent="0" defTabSz="914400" eaLnBrk="1" fontAlgn="auto" latinLnBrk="0" hangingPunct="1">
              <a:lnSpc>
                <a:spcPts val="18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202470" y="3882655"/>
            <a:ext cx="895985" cy="469900"/>
          </a:xfrm>
          <a:prstGeom prst="rect">
            <a:avLst/>
          </a:prstGeom>
          <a:solidFill>
            <a:srgbClr val="89EC1C"/>
          </a:solidFill>
        </p:spPr>
        <p:txBody>
          <a:bodyPr vert="horz" wrap="square" lIns="0" tIns="0" rIns="0" bIns="0" rtlCol="0">
            <a:spAutoFit/>
          </a:bodyPr>
          <a:lstStyle/>
          <a:p>
            <a:pPr marL="353060" marR="0" lvl="0" indent="0" defTabSz="914400" eaLnBrk="1" fontAlgn="auto" latinLnBrk="0" hangingPunct="1">
              <a:lnSpc>
                <a:spcPts val="18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3060" marR="0" lvl="0" indent="0" defTabSz="914400" eaLnBrk="1" fontAlgn="auto" latinLnBrk="0" hangingPunct="1">
              <a:lnSpc>
                <a:spcPts val="18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123497" y="3882654"/>
            <a:ext cx="895985" cy="469900"/>
          </a:xfrm>
          <a:prstGeom prst="rect">
            <a:avLst/>
          </a:prstGeom>
          <a:solidFill>
            <a:srgbClr val="89EC1C"/>
          </a:solidFill>
        </p:spPr>
        <p:txBody>
          <a:bodyPr vert="horz" wrap="square" lIns="0" tIns="0" rIns="0" bIns="0" rtlCol="0">
            <a:spAutoFit/>
          </a:bodyPr>
          <a:lstStyle/>
          <a:p>
            <a:pPr marL="332105" marR="0" lvl="0" indent="0" defTabSz="914400" eaLnBrk="1" fontAlgn="auto" latinLnBrk="0" hangingPunct="1">
              <a:lnSpc>
                <a:spcPts val="18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32105" marR="0" lvl="0" indent="0" defTabSz="914400" eaLnBrk="1" fontAlgn="auto" latinLnBrk="0" hangingPunct="1">
              <a:lnSpc>
                <a:spcPts val="18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044520" y="3882654"/>
            <a:ext cx="895350" cy="469900"/>
          </a:xfrm>
          <a:prstGeom prst="rect">
            <a:avLst/>
          </a:prstGeom>
          <a:solidFill>
            <a:srgbClr val="89EC1C"/>
          </a:solidFill>
        </p:spPr>
        <p:txBody>
          <a:bodyPr vert="horz" wrap="square" lIns="0" tIns="0" rIns="0" bIns="0" rtlCol="0">
            <a:spAutoFit/>
          </a:bodyPr>
          <a:lstStyle/>
          <a:p>
            <a:pPr marL="332105" marR="0" lvl="0" indent="0" defTabSz="914400" eaLnBrk="1" fontAlgn="auto" latinLnBrk="0" hangingPunct="1">
              <a:lnSpc>
                <a:spcPts val="18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32105" marR="0" lvl="0" indent="0" defTabSz="914400" eaLnBrk="1" fontAlgn="auto" latinLnBrk="0" hangingPunct="1">
              <a:lnSpc>
                <a:spcPts val="18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87603" y="4394965"/>
            <a:ext cx="889635" cy="470534"/>
          </a:xfrm>
          <a:prstGeom prst="rect">
            <a:avLst/>
          </a:prstGeom>
          <a:solidFill>
            <a:srgbClr val="403152"/>
          </a:solidFill>
        </p:spPr>
        <p:txBody>
          <a:bodyPr vert="horz" wrap="square" lIns="0" tIns="0" rIns="0" bIns="0" rtlCol="0">
            <a:spAutoFit/>
          </a:bodyPr>
          <a:lstStyle/>
          <a:p>
            <a:pPr marL="321945" marR="0" lvl="0" indent="0" defTabSz="914400" eaLnBrk="1" fontAlgn="auto" latinLnBrk="0" hangingPunct="1">
              <a:lnSpc>
                <a:spcPts val="1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1945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202470" y="4394965"/>
            <a:ext cx="895985" cy="470534"/>
          </a:xfrm>
          <a:prstGeom prst="rect">
            <a:avLst/>
          </a:prstGeom>
          <a:solidFill>
            <a:srgbClr val="403152"/>
          </a:solidFill>
        </p:spPr>
        <p:txBody>
          <a:bodyPr vert="horz" wrap="square" lIns="0" tIns="0" rIns="0" bIns="0" rtlCol="0">
            <a:spAutoFit/>
          </a:bodyPr>
          <a:lstStyle/>
          <a:p>
            <a:pPr marL="348615" marR="0" lvl="0" indent="0" defTabSz="914400" eaLnBrk="1" fontAlgn="auto" latinLnBrk="0" hangingPunct="1">
              <a:lnSpc>
                <a:spcPts val="1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48615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2123497" y="4394965"/>
            <a:ext cx="895985" cy="470534"/>
          </a:xfrm>
          <a:prstGeom prst="rect">
            <a:avLst/>
          </a:prstGeom>
          <a:solidFill>
            <a:srgbClr val="403152"/>
          </a:solidFill>
        </p:spPr>
        <p:txBody>
          <a:bodyPr vert="horz" wrap="square" lIns="0" tIns="0" rIns="0" bIns="0" rtlCol="0">
            <a:spAutoFit/>
          </a:bodyPr>
          <a:lstStyle/>
          <a:p>
            <a:pPr marL="327660" marR="0" lvl="0" indent="0" defTabSz="914400" eaLnBrk="1" fontAlgn="auto" latinLnBrk="0" hangingPunct="1">
              <a:lnSpc>
                <a:spcPts val="1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766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3044520" y="4394965"/>
            <a:ext cx="892175" cy="470534"/>
          </a:xfrm>
          <a:prstGeom prst="rect">
            <a:avLst/>
          </a:prstGeom>
          <a:solidFill>
            <a:srgbClr val="403152"/>
          </a:solidFill>
        </p:spPr>
        <p:txBody>
          <a:bodyPr vert="horz" wrap="square" lIns="0" tIns="0" rIns="0" bIns="0" rtlCol="0">
            <a:spAutoFit/>
          </a:bodyPr>
          <a:lstStyle/>
          <a:p>
            <a:pPr marL="327660" marR="0" lvl="0" indent="0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7660" marR="0" lvl="0" indent="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123497" y="4900488"/>
            <a:ext cx="895985" cy="469265"/>
          </a:xfrm>
          <a:prstGeom prst="rect">
            <a:avLst/>
          </a:prstGeom>
          <a:solidFill>
            <a:srgbClr val="A732D6"/>
          </a:solidFill>
        </p:spPr>
        <p:txBody>
          <a:bodyPr vert="horz" wrap="square" lIns="0" tIns="0" rIns="0" bIns="0" rtlCol="0">
            <a:spAutoFit/>
          </a:bodyPr>
          <a:lstStyle/>
          <a:p>
            <a:pPr marL="327660" marR="0" lvl="0" indent="0" defTabSz="914400" eaLnBrk="1" fontAlgn="auto" latinLnBrk="0" hangingPunct="1">
              <a:lnSpc>
                <a:spcPts val="17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7660" marR="0" lvl="0" indent="0" defTabSz="914400" eaLnBrk="1" fontAlgn="auto" latinLnBrk="0" hangingPunct="1">
              <a:lnSpc>
                <a:spcPts val="18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044520" y="4900488"/>
            <a:ext cx="894080" cy="469265"/>
          </a:xfrm>
          <a:prstGeom prst="rect">
            <a:avLst/>
          </a:prstGeom>
          <a:solidFill>
            <a:srgbClr val="A732D6"/>
          </a:solidFill>
        </p:spPr>
        <p:txBody>
          <a:bodyPr vert="horz" wrap="square" lIns="0" tIns="0" rIns="0" bIns="0" rtlCol="0">
            <a:spAutoFit/>
          </a:bodyPr>
          <a:lstStyle/>
          <a:p>
            <a:pPr marL="327660" marR="0" lvl="0" indent="0" defTabSz="914400" eaLnBrk="1" fontAlgn="auto" latinLnBrk="0" hangingPunct="1">
              <a:lnSpc>
                <a:spcPts val="17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7660" marR="0" lvl="0" indent="0" defTabSz="914400" eaLnBrk="1" fontAlgn="auto" latinLnBrk="0" hangingPunct="1">
              <a:lnSpc>
                <a:spcPts val="18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829663" y="1288795"/>
            <a:ext cx="536575" cy="62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34925" defTabSz="914400" eaLnBrk="1" fontAlgn="auto" latinLnBrk="0" hangingPunct="1">
              <a:lnSpc>
                <a:spcPct val="108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Pilot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393085" y="5726683"/>
            <a:ext cx="1473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Helvetica"/>
                <a:cs typeface="Helvetica"/>
              </a:rPr>
              <a:t>North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Helvetica"/>
                <a:cs typeface="Helvetica"/>
              </a:rPr>
              <a:t>Cavern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393414" y="5726683"/>
            <a:ext cx="1511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Helvetica"/>
                <a:cs typeface="Helvetica"/>
              </a:rPr>
              <a:t>South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Helvetica"/>
                <a:cs typeface="Helvetica"/>
              </a:rPr>
              <a:t>Cavern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541792" y="5726683"/>
            <a:ext cx="1358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Helvetica"/>
                <a:cs typeface="Helvetica"/>
              </a:rPr>
              <a:t>CUC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004B96"/>
                </a:solidFill>
                <a:effectLst/>
                <a:uLnTx/>
                <a:uFillTx/>
                <a:latin typeface="Helvetica"/>
                <a:cs typeface="Helvetica"/>
              </a:rPr>
              <a:t> Cavern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906146" y="2242820"/>
            <a:ext cx="539750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5875" marR="0" lvl="0" indent="0" defTabSz="91440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262314" y="2850422"/>
            <a:ext cx="3698875" cy="522605"/>
            <a:chOff x="262314" y="2850422"/>
            <a:chExt cx="3698875" cy="522605"/>
          </a:xfrm>
        </p:grpSpPr>
        <p:sp>
          <p:nvSpPr>
            <p:cNvPr id="105" name="object 105"/>
            <p:cNvSpPr/>
            <p:nvPr/>
          </p:nvSpPr>
          <p:spPr>
            <a:xfrm>
              <a:off x="275014" y="2863122"/>
              <a:ext cx="3673475" cy="497205"/>
            </a:xfrm>
            <a:custGeom>
              <a:avLst/>
              <a:gdLst/>
              <a:ahLst/>
              <a:cxnLst/>
              <a:rect l="l" t="t" r="r" b="b"/>
              <a:pathLst>
                <a:path w="3673475" h="497204">
                  <a:moveTo>
                    <a:pt x="3673435" y="0"/>
                  </a:moveTo>
                  <a:lnTo>
                    <a:pt x="0" y="0"/>
                  </a:lnTo>
                  <a:lnTo>
                    <a:pt x="0" y="496641"/>
                  </a:lnTo>
                  <a:lnTo>
                    <a:pt x="3673435" y="496641"/>
                  </a:lnTo>
                  <a:lnTo>
                    <a:pt x="3673435" y="0"/>
                  </a:lnTo>
                  <a:close/>
                </a:path>
              </a:pathLst>
            </a:custGeom>
            <a:solidFill>
              <a:srgbClr val="95373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275014" y="2863122"/>
              <a:ext cx="3673475" cy="497205"/>
            </a:xfrm>
            <a:custGeom>
              <a:avLst/>
              <a:gdLst/>
              <a:ahLst/>
              <a:cxnLst/>
              <a:rect l="l" t="t" r="r" b="b"/>
              <a:pathLst>
                <a:path w="3673475" h="497204">
                  <a:moveTo>
                    <a:pt x="0" y="0"/>
                  </a:moveTo>
                  <a:lnTo>
                    <a:pt x="3673435" y="0"/>
                  </a:lnTo>
                  <a:lnTo>
                    <a:pt x="3673435" y="496641"/>
                  </a:lnTo>
                  <a:lnTo>
                    <a:pt x="0" y="4966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CE3A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7" name="object 107"/>
          <p:cNvSpPr txBox="1"/>
          <p:nvPr/>
        </p:nvSpPr>
        <p:spPr>
          <a:xfrm>
            <a:off x="609716" y="2791459"/>
            <a:ext cx="235585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0" marR="5080" lvl="0" indent="0" defTabSz="914400" eaLnBrk="1" fontAlgn="auto" latinLnBrk="0" hangingPunct="1">
              <a:lnSpc>
                <a:spcPts val="21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>
                <a:tab pos="941069" algn="l"/>
                <a:tab pos="1831975" algn="l"/>
              </a:tabLst>
              <a:defRPr/>
            </a:pPr>
            <a:r>
              <a:rPr kumimoji="0" sz="2700" b="0" i="0" u="none" strike="noStrike" kern="0" cap="none" spc="-37" normalizeH="0" baseline="1543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C1</a:t>
            </a:r>
            <a:r>
              <a:rPr kumimoji="0" sz="2700" b="0" i="0" u="none" strike="noStrike" kern="0" cap="none" spc="0" normalizeH="0" baseline="1543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700" b="0" i="0" u="none" strike="noStrike" kern="0" cap="none" spc="-37" normalizeH="0" baseline="1543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C2</a:t>
            </a:r>
            <a:r>
              <a:rPr kumimoji="0" sz="2700" b="0" i="0" u="none" strike="noStrike" kern="0" cap="none" spc="0" normalizeH="0" baseline="1543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C3 </a:t>
            </a:r>
            <a:r>
              <a:rPr kumimoji="0" sz="2700" b="0" i="0" u="none" strike="noStrike" kern="0" cap="none" spc="-30" normalizeH="0" baseline="1543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r>
              <a:rPr kumimoji="0" sz="2700" b="0" i="0" u="none" strike="noStrike" kern="0" cap="none" spc="0" normalizeH="0" baseline="1543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2700" b="0" i="0" u="none" strike="noStrike" kern="0" cap="none" spc="-30" normalizeH="0" baseline="1543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r>
              <a:rPr kumimoji="0" sz="2700" b="0" i="0" u="none" strike="noStrike" kern="0" cap="none" spc="0" normalizeH="0" baseline="1543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297025" y="2782315"/>
            <a:ext cx="52387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0" marR="5080" lvl="0" indent="0" defTabSz="914400" eaLnBrk="1" fontAlgn="auto" latinLnBrk="0" hangingPunct="1">
              <a:lnSpc>
                <a:spcPts val="209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C4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4280974" y="2846325"/>
            <a:ext cx="3699510" cy="544830"/>
            <a:chOff x="4280974" y="2846325"/>
            <a:chExt cx="3699510" cy="544830"/>
          </a:xfrm>
        </p:grpSpPr>
        <p:sp>
          <p:nvSpPr>
            <p:cNvPr id="110" name="object 110"/>
            <p:cNvSpPr/>
            <p:nvPr/>
          </p:nvSpPr>
          <p:spPr>
            <a:xfrm>
              <a:off x="4293674" y="2859025"/>
              <a:ext cx="3674110" cy="519430"/>
            </a:xfrm>
            <a:custGeom>
              <a:avLst/>
              <a:gdLst/>
              <a:ahLst/>
              <a:cxnLst/>
              <a:rect l="l" t="t" r="r" b="b"/>
              <a:pathLst>
                <a:path w="3674109" h="519429">
                  <a:moveTo>
                    <a:pt x="3674038" y="0"/>
                  </a:moveTo>
                  <a:lnTo>
                    <a:pt x="0" y="0"/>
                  </a:lnTo>
                  <a:lnTo>
                    <a:pt x="0" y="519078"/>
                  </a:lnTo>
                  <a:lnTo>
                    <a:pt x="3674038" y="519078"/>
                  </a:lnTo>
                  <a:lnTo>
                    <a:pt x="3674038" y="0"/>
                  </a:lnTo>
                  <a:close/>
                </a:path>
              </a:pathLst>
            </a:custGeom>
            <a:solidFill>
              <a:srgbClr val="95373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4293674" y="2859025"/>
              <a:ext cx="3674110" cy="519430"/>
            </a:xfrm>
            <a:custGeom>
              <a:avLst/>
              <a:gdLst/>
              <a:ahLst/>
              <a:cxnLst/>
              <a:rect l="l" t="t" r="r" b="b"/>
              <a:pathLst>
                <a:path w="3674109" h="519429">
                  <a:moveTo>
                    <a:pt x="0" y="0"/>
                  </a:moveTo>
                  <a:lnTo>
                    <a:pt x="3674039" y="0"/>
                  </a:lnTo>
                  <a:lnTo>
                    <a:pt x="3674039" y="519078"/>
                  </a:lnTo>
                  <a:lnTo>
                    <a:pt x="0" y="519078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CE3A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4602782" y="2782315"/>
            <a:ext cx="328739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175" marR="5080" lvl="0" indent="-3175" defTabSz="914400" eaLnBrk="1" fontAlgn="auto" latinLnBrk="0" hangingPunct="1">
              <a:lnSpc>
                <a:spcPts val="21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>
                <a:tab pos="941069" algn="l"/>
                <a:tab pos="1841500" algn="l"/>
                <a:tab pos="2762885" algn="l"/>
              </a:tabLst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C2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C4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3" name="object 113"/>
          <p:cNvSpPr txBox="1">
            <a:spLocks noGrp="1"/>
          </p:cNvSpPr>
          <p:nvPr>
            <p:ph type="title"/>
          </p:nvPr>
        </p:nvSpPr>
        <p:spPr>
          <a:xfrm>
            <a:off x="2205330" y="113283"/>
            <a:ext cx="73037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4B96"/>
                </a:solidFill>
              </a:rPr>
              <a:t>Cavern</a:t>
            </a:r>
            <a:r>
              <a:rPr spc="-10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Excavation</a:t>
            </a:r>
            <a:r>
              <a:rPr spc="5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Forecasted</a:t>
            </a:r>
            <a:r>
              <a:rPr spc="5" dirty="0">
                <a:solidFill>
                  <a:srgbClr val="004B96"/>
                </a:solidFill>
              </a:rPr>
              <a:t> </a:t>
            </a:r>
            <a:r>
              <a:rPr dirty="0">
                <a:solidFill>
                  <a:srgbClr val="004B96"/>
                </a:solidFill>
              </a:rPr>
              <a:t>Completion</a:t>
            </a:r>
            <a:r>
              <a:rPr spc="5" dirty="0">
                <a:solidFill>
                  <a:srgbClr val="004B96"/>
                </a:solidFill>
              </a:rPr>
              <a:t> </a:t>
            </a:r>
            <a:r>
              <a:rPr spc="-10" dirty="0">
                <a:solidFill>
                  <a:srgbClr val="004B96"/>
                </a:solidFill>
              </a:rPr>
              <a:t>Percentage</a:t>
            </a:r>
          </a:p>
        </p:txBody>
      </p:sp>
      <p:grpSp>
        <p:nvGrpSpPr>
          <p:cNvPr id="114" name="object 114"/>
          <p:cNvGrpSpPr/>
          <p:nvPr/>
        </p:nvGrpSpPr>
        <p:grpSpPr>
          <a:xfrm>
            <a:off x="8243672" y="1243899"/>
            <a:ext cx="3731260" cy="4149725"/>
            <a:chOff x="8243672" y="1243899"/>
            <a:chExt cx="3731260" cy="4149725"/>
          </a:xfrm>
        </p:grpSpPr>
        <p:sp>
          <p:nvSpPr>
            <p:cNvPr id="115" name="object 115"/>
            <p:cNvSpPr/>
            <p:nvPr/>
          </p:nvSpPr>
          <p:spPr>
            <a:xfrm>
              <a:off x="8256372" y="1339154"/>
              <a:ext cx="931544" cy="1528445"/>
            </a:xfrm>
            <a:custGeom>
              <a:avLst/>
              <a:gdLst/>
              <a:ahLst/>
              <a:cxnLst/>
              <a:rect l="l" t="t" r="r" b="b"/>
              <a:pathLst>
                <a:path w="931545" h="1528445">
                  <a:moveTo>
                    <a:pt x="919342" y="0"/>
                  </a:moveTo>
                  <a:lnTo>
                    <a:pt x="741405" y="59241"/>
                  </a:lnTo>
                  <a:lnTo>
                    <a:pt x="587193" y="136255"/>
                  </a:lnTo>
                  <a:lnTo>
                    <a:pt x="438911" y="201422"/>
                  </a:lnTo>
                  <a:lnTo>
                    <a:pt x="355875" y="284360"/>
                  </a:lnTo>
                  <a:lnTo>
                    <a:pt x="243180" y="367299"/>
                  </a:lnTo>
                  <a:lnTo>
                    <a:pt x="142350" y="491707"/>
                  </a:lnTo>
                  <a:lnTo>
                    <a:pt x="71175" y="645735"/>
                  </a:lnTo>
                  <a:lnTo>
                    <a:pt x="0" y="811612"/>
                  </a:lnTo>
                  <a:lnTo>
                    <a:pt x="23724" y="1516590"/>
                  </a:lnTo>
                  <a:lnTo>
                    <a:pt x="931205" y="1528439"/>
                  </a:lnTo>
                  <a:lnTo>
                    <a:pt x="919342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8256372" y="1339154"/>
              <a:ext cx="931544" cy="1528445"/>
            </a:xfrm>
            <a:custGeom>
              <a:avLst/>
              <a:gdLst/>
              <a:ahLst/>
              <a:cxnLst/>
              <a:rect l="l" t="t" r="r" b="b"/>
              <a:pathLst>
                <a:path w="931545" h="1528445">
                  <a:moveTo>
                    <a:pt x="23725" y="1516591"/>
                  </a:moveTo>
                  <a:lnTo>
                    <a:pt x="931206" y="1528440"/>
                  </a:lnTo>
                  <a:lnTo>
                    <a:pt x="919343" y="0"/>
                  </a:lnTo>
                  <a:lnTo>
                    <a:pt x="741406" y="59241"/>
                  </a:lnTo>
                  <a:lnTo>
                    <a:pt x="587193" y="136256"/>
                  </a:lnTo>
                  <a:lnTo>
                    <a:pt x="438913" y="201422"/>
                  </a:lnTo>
                  <a:lnTo>
                    <a:pt x="355875" y="284361"/>
                  </a:lnTo>
                  <a:lnTo>
                    <a:pt x="243181" y="367299"/>
                  </a:lnTo>
                  <a:lnTo>
                    <a:pt x="142350" y="491707"/>
                  </a:lnTo>
                  <a:lnTo>
                    <a:pt x="71175" y="645735"/>
                  </a:lnTo>
                  <a:lnTo>
                    <a:pt x="0" y="811613"/>
                  </a:lnTo>
                  <a:lnTo>
                    <a:pt x="23725" y="1516591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9184063" y="1259456"/>
              <a:ext cx="1850389" cy="1604010"/>
            </a:xfrm>
            <a:custGeom>
              <a:avLst/>
              <a:gdLst/>
              <a:ahLst/>
              <a:cxnLst/>
              <a:rect l="l" t="t" r="r" b="b"/>
              <a:pathLst>
                <a:path w="1850390" h="1604010">
                  <a:moveTo>
                    <a:pt x="1384440" y="0"/>
                  </a:moveTo>
                  <a:lnTo>
                    <a:pt x="495738" y="6098"/>
                  </a:lnTo>
                  <a:lnTo>
                    <a:pt x="0" y="73171"/>
                  </a:lnTo>
                  <a:lnTo>
                    <a:pt x="6045" y="1603665"/>
                  </a:lnTo>
                  <a:lnTo>
                    <a:pt x="1843905" y="1597567"/>
                  </a:lnTo>
                  <a:lnTo>
                    <a:pt x="1849951" y="91464"/>
                  </a:lnTo>
                  <a:lnTo>
                    <a:pt x="1384440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9184063" y="1259456"/>
              <a:ext cx="1850389" cy="1604010"/>
            </a:xfrm>
            <a:custGeom>
              <a:avLst/>
              <a:gdLst/>
              <a:ahLst/>
              <a:cxnLst/>
              <a:rect l="l" t="t" r="r" b="b"/>
              <a:pathLst>
                <a:path w="1850390" h="1604010">
                  <a:moveTo>
                    <a:pt x="495738" y="6097"/>
                  </a:moveTo>
                  <a:lnTo>
                    <a:pt x="0" y="73171"/>
                  </a:lnTo>
                  <a:lnTo>
                    <a:pt x="6045" y="1603665"/>
                  </a:lnTo>
                  <a:lnTo>
                    <a:pt x="1843906" y="1597567"/>
                  </a:lnTo>
                  <a:lnTo>
                    <a:pt x="1849952" y="91463"/>
                  </a:lnTo>
                  <a:lnTo>
                    <a:pt x="1384441" y="0"/>
                  </a:lnTo>
                  <a:lnTo>
                    <a:pt x="495738" y="6097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8266198" y="1256599"/>
              <a:ext cx="1804035" cy="892175"/>
            </a:xfrm>
            <a:custGeom>
              <a:avLst/>
              <a:gdLst/>
              <a:ahLst/>
              <a:cxnLst/>
              <a:rect l="l" t="t" r="r" b="b"/>
              <a:pathLst>
                <a:path w="1804034" h="892175">
                  <a:moveTo>
                    <a:pt x="0" y="891813"/>
                  </a:moveTo>
                  <a:lnTo>
                    <a:pt x="9242" y="854182"/>
                  </a:lnTo>
                  <a:lnTo>
                    <a:pt x="20154" y="817176"/>
                  </a:lnTo>
                  <a:lnTo>
                    <a:pt x="32708" y="780808"/>
                  </a:lnTo>
                  <a:lnTo>
                    <a:pt x="46877" y="745093"/>
                  </a:lnTo>
                  <a:lnTo>
                    <a:pt x="62634" y="710042"/>
                  </a:lnTo>
                  <a:lnTo>
                    <a:pt x="79953" y="675669"/>
                  </a:lnTo>
                  <a:lnTo>
                    <a:pt x="98807" y="641987"/>
                  </a:lnTo>
                  <a:lnTo>
                    <a:pt x="119169" y="609009"/>
                  </a:lnTo>
                  <a:lnTo>
                    <a:pt x="141012" y="576748"/>
                  </a:lnTo>
                  <a:lnTo>
                    <a:pt x="164310" y="545217"/>
                  </a:lnTo>
                  <a:lnTo>
                    <a:pt x="189035" y="514429"/>
                  </a:lnTo>
                  <a:lnTo>
                    <a:pt x="215161" y="484398"/>
                  </a:lnTo>
                  <a:lnTo>
                    <a:pt x="242661" y="455137"/>
                  </a:lnTo>
                  <a:lnTo>
                    <a:pt x="271508" y="426658"/>
                  </a:lnTo>
                  <a:lnTo>
                    <a:pt x="301676" y="398974"/>
                  </a:lnTo>
                  <a:lnTo>
                    <a:pt x="333137" y="372100"/>
                  </a:lnTo>
                  <a:lnTo>
                    <a:pt x="365864" y="346047"/>
                  </a:lnTo>
                  <a:lnTo>
                    <a:pt x="399832" y="320829"/>
                  </a:lnTo>
                  <a:lnTo>
                    <a:pt x="435012" y="296459"/>
                  </a:lnTo>
                  <a:lnTo>
                    <a:pt x="471379" y="272950"/>
                  </a:lnTo>
                  <a:lnTo>
                    <a:pt x="508906" y="250315"/>
                  </a:lnTo>
                  <a:lnTo>
                    <a:pt x="547564" y="228567"/>
                  </a:lnTo>
                  <a:lnTo>
                    <a:pt x="587329" y="207720"/>
                  </a:lnTo>
                  <a:lnTo>
                    <a:pt x="628173" y="187786"/>
                  </a:lnTo>
                  <a:lnTo>
                    <a:pt x="670069" y="168779"/>
                  </a:lnTo>
                  <a:lnTo>
                    <a:pt x="712990" y="150711"/>
                  </a:lnTo>
                  <a:lnTo>
                    <a:pt x="756910" y="133596"/>
                  </a:lnTo>
                  <a:lnTo>
                    <a:pt x="801801" y="117447"/>
                  </a:lnTo>
                  <a:lnTo>
                    <a:pt x="847638" y="102277"/>
                  </a:lnTo>
                  <a:lnTo>
                    <a:pt x="894392" y="88098"/>
                  </a:lnTo>
                  <a:lnTo>
                    <a:pt x="942038" y="74925"/>
                  </a:lnTo>
                  <a:lnTo>
                    <a:pt x="990548" y="62769"/>
                  </a:lnTo>
                  <a:lnTo>
                    <a:pt x="1039896" y="51645"/>
                  </a:lnTo>
                  <a:lnTo>
                    <a:pt x="1090055" y="41565"/>
                  </a:lnTo>
                  <a:lnTo>
                    <a:pt x="1140998" y="32543"/>
                  </a:lnTo>
                  <a:lnTo>
                    <a:pt x="1192698" y="24591"/>
                  </a:lnTo>
                  <a:lnTo>
                    <a:pt x="1245128" y="17723"/>
                  </a:lnTo>
                  <a:lnTo>
                    <a:pt x="1298262" y="11951"/>
                  </a:lnTo>
                  <a:lnTo>
                    <a:pt x="1352073" y="7289"/>
                  </a:lnTo>
                  <a:lnTo>
                    <a:pt x="1406533" y="3749"/>
                  </a:lnTo>
                  <a:lnTo>
                    <a:pt x="1461617" y="1346"/>
                  </a:lnTo>
                  <a:lnTo>
                    <a:pt x="1517297" y="92"/>
                  </a:lnTo>
                  <a:lnTo>
                    <a:pt x="1573547" y="0"/>
                  </a:lnTo>
                  <a:lnTo>
                    <a:pt x="1630339" y="1082"/>
                  </a:lnTo>
                  <a:lnTo>
                    <a:pt x="1687648" y="3353"/>
                  </a:lnTo>
                  <a:lnTo>
                    <a:pt x="1745445" y="6826"/>
                  </a:lnTo>
                  <a:lnTo>
                    <a:pt x="1803704" y="11513"/>
                  </a:lnTo>
                </a:path>
              </a:pathLst>
            </a:custGeom>
            <a:ln w="25399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8270951" y="2862466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9191977" y="2862465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10113003" y="2862464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11034030" y="2862464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8270953" y="3366044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9191979" y="336604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10113006" y="336604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11034031" y="3366043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8270951" y="3870289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9191977" y="3870289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113003" y="3870288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11034030" y="3870288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8270953" y="4373209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9191979" y="4373209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10113006" y="4373208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11034031" y="4373208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8270956" y="4876788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9191981" y="4876787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10113007" y="4876785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11034032" y="4876785"/>
              <a:ext cx="921385" cy="504190"/>
            </a:xfrm>
            <a:custGeom>
              <a:avLst/>
              <a:gdLst/>
              <a:ahLst/>
              <a:cxnLst/>
              <a:rect l="l" t="t" r="r" b="b"/>
              <a:pathLst>
                <a:path w="921384" h="504189">
                  <a:moveTo>
                    <a:pt x="0" y="0"/>
                  </a:moveTo>
                  <a:lnTo>
                    <a:pt x="921026" y="0"/>
                  </a:lnTo>
                  <a:lnTo>
                    <a:pt x="921026" y="503583"/>
                  </a:lnTo>
                  <a:lnTo>
                    <a:pt x="0" y="50358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9678992" y="1262866"/>
              <a:ext cx="921385" cy="1003300"/>
            </a:xfrm>
            <a:custGeom>
              <a:avLst/>
              <a:gdLst/>
              <a:ahLst/>
              <a:cxnLst/>
              <a:rect l="l" t="t" r="r" b="b"/>
              <a:pathLst>
                <a:path w="921384" h="1003300">
                  <a:moveTo>
                    <a:pt x="921026" y="0"/>
                  </a:moveTo>
                  <a:lnTo>
                    <a:pt x="0" y="0"/>
                  </a:lnTo>
                  <a:lnTo>
                    <a:pt x="0" y="1003253"/>
                  </a:lnTo>
                  <a:lnTo>
                    <a:pt x="921026" y="1003253"/>
                  </a:lnTo>
                  <a:lnTo>
                    <a:pt x="921026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9678992" y="1262866"/>
              <a:ext cx="921385" cy="1003300"/>
            </a:xfrm>
            <a:custGeom>
              <a:avLst/>
              <a:gdLst/>
              <a:ahLst/>
              <a:cxnLst/>
              <a:rect l="l" t="t" r="r" b="b"/>
              <a:pathLst>
                <a:path w="921384" h="1003300">
                  <a:moveTo>
                    <a:pt x="0" y="0"/>
                  </a:moveTo>
                  <a:lnTo>
                    <a:pt x="921027" y="0"/>
                  </a:lnTo>
                  <a:lnTo>
                    <a:pt x="921027" y="1003254"/>
                  </a:lnTo>
                  <a:lnTo>
                    <a:pt x="0" y="100325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11034025" y="1345093"/>
              <a:ext cx="0" cy="1517015"/>
            </a:xfrm>
            <a:custGeom>
              <a:avLst/>
              <a:gdLst/>
              <a:ahLst/>
              <a:cxnLst/>
              <a:rect l="l" t="t" r="r" b="b"/>
              <a:pathLst>
                <a:path h="1517014">
                  <a:moveTo>
                    <a:pt x="0" y="0"/>
                  </a:moveTo>
                  <a:lnTo>
                    <a:pt x="1" y="1516706"/>
                  </a:lnTo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025212" y="1258356"/>
              <a:ext cx="1932939" cy="929640"/>
            </a:xfrm>
            <a:custGeom>
              <a:avLst/>
              <a:gdLst/>
              <a:ahLst/>
              <a:cxnLst/>
              <a:rect l="l" t="t" r="r" b="b"/>
              <a:pathLst>
                <a:path w="1932940" h="929639">
                  <a:moveTo>
                    <a:pt x="0" y="6236"/>
                  </a:moveTo>
                  <a:lnTo>
                    <a:pt x="60541" y="3078"/>
                  </a:lnTo>
                  <a:lnTo>
                    <a:pt x="120667" y="1004"/>
                  </a:lnTo>
                  <a:lnTo>
                    <a:pt x="180347" y="0"/>
                  </a:lnTo>
                  <a:lnTo>
                    <a:pt x="239551" y="51"/>
                  </a:lnTo>
                  <a:lnTo>
                    <a:pt x="298250" y="1143"/>
                  </a:lnTo>
                  <a:lnTo>
                    <a:pt x="356413" y="3261"/>
                  </a:lnTo>
                  <a:lnTo>
                    <a:pt x="414010" y="6393"/>
                  </a:lnTo>
                  <a:lnTo>
                    <a:pt x="471012" y="10522"/>
                  </a:lnTo>
                  <a:lnTo>
                    <a:pt x="527387" y="15635"/>
                  </a:lnTo>
                  <a:lnTo>
                    <a:pt x="583108" y="21717"/>
                  </a:lnTo>
                  <a:lnTo>
                    <a:pt x="638142" y="28755"/>
                  </a:lnTo>
                  <a:lnTo>
                    <a:pt x="692461" y="36733"/>
                  </a:lnTo>
                  <a:lnTo>
                    <a:pt x="746034" y="45638"/>
                  </a:lnTo>
                  <a:lnTo>
                    <a:pt x="798832" y="55454"/>
                  </a:lnTo>
                  <a:lnTo>
                    <a:pt x="850824" y="66169"/>
                  </a:lnTo>
                  <a:lnTo>
                    <a:pt x="901980" y="77767"/>
                  </a:lnTo>
                  <a:lnTo>
                    <a:pt x="952270" y="90235"/>
                  </a:lnTo>
                  <a:lnTo>
                    <a:pt x="1001665" y="103557"/>
                  </a:lnTo>
                  <a:lnTo>
                    <a:pt x="1050134" y="117719"/>
                  </a:lnTo>
                  <a:lnTo>
                    <a:pt x="1097648" y="132708"/>
                  </a:lnTo>
                  <a:lnTo>
                    <a:pt x="1144176" y="148509"/>
                  </a:lnTo>
                  <a:lnTo>
                    <a:pt x="1189688" y="165107"/>
                  </a:lnTo>
                  <a:lnTo>
                    <a:pt x="1234154" y="182489"/>
                  </a:lnTo>
                  <a:lnTo>
                    <a:pt x="1277545" y="200639"/>
                  </a:lnTo>
                  <a:lnTo>
                    <a:pt x="1319830" y="219544"/>
                  </a:lnTo>
                  <a:lnTo>
                    <a:pt x="1360979" y="239189"/>
                  </a:lnTo>
                  <a:lnTo>
                    <a:pt x="1400963" y="259561"/>
                  </a:lnTo>
                  <a:lnTo>
                    <a:pt x="1439751" y="280643"/>
                  </a:lnTo>
                  <a:lnTo>
                    <a:pt x="1477313" y="302424"/>
                  </a:lnTo>
                  <a:lnTo>
                    <a:pt x="1513620" y="324887"/>
                  </a:lnTo>
                  <a:lnTo>
                    <a:pt x="1548641" y="348018"/>
                  </a:lnTo>
                  <a:lnTo>
                    <a:pt x="1582346" y="371805"/>
                  </a:lnTo>
                  <a:lnTo>
                    <a:pt x="1614706" y="396231"/>
                  </a:lnTo>
                  <a:lnTo>
                    <a:pt x="1645690" y="421282"/>
                  </a:lnTo>
                  <a:lnTo>
                    <a:pt x="1675268" y="446945"/>
                  </a:lnTo>
                  <a:lnTo>
                    <a:pt x="1703410" y="473206"/>
                  </a:lnTo>
                  <a:lnTo>
                    <a:pt x="1755268" y="527460"/>
                  </a:lnTo>
                  <a:lnTo>
                    <a:pt x="1801024" y="583930"/>
                  </a:lnTo>
                  <a:lnTo>
                    <a:pt x="1840436" y="642502"/>
                  </a:lnTo>
                  <a:lnTo>
                    <a:pt x="1873266" y="703062"/>
                  </a:lnTo>
                  <a:lnTo>
                    <a:pt x="1899273" y="765493"/>
                  </a:lnTo>
                  <a:lnTo>
                    <a:pt x="1918218" y="829683"/>
                  </a:lnTo>
                  <a:lnTo>
                    <a:pt x="1929860" y="895516"/>
                  </a:lnTo>
                  <a:lnTo>
                    <a:pt x="1932867" y="929013"/>
                  </a:lnTo>
                </a:path>
              </a:pathLst>
            </a:custGeom>
            <a:ln w="25399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8266198" y="2148413"/>
              <a:ext cx="5080" cy="713740"/>
            </a:xfrm>
            <a:custGeom>
              <a:avLst/>
              <a:gdLst/>
              <a:ahLst/>
              <a:cxnLst/>
              <a:rect l="l" t="t" r="r" b="b"/>
              <a:pathLst>
                <a:path w="5079" h="713739">
                  <a:moveTo>
                    <a:pt x="0" y="0"/>
                  </a:moveTo>
                  <a:lnTo>
                    <a:pt x="4753" y="713387"/>
                  </a:lnTo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11956927" y="2155041"/>
              <a:ext cx="5080" cy="713740"/>
            </a:xfrm>
            <a:custGeom>
              <a:avLst/>
              <a:gdLst/>
              <a:ahLst/>
              <a:cxnLst/>
              <a:rect l="l" t="t" r="r" b="b"/>
              <a:pathLst>
                <a:path w="5079" h="713739">
                  <a:moveTo>
                    <a:pt x="0" y="0"/>
                  </a:moveTo>
                  <a:lnTo>
                    <a:pt x="4753" y="713387"/>
                  </a:lnTo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6" name="object 146"/>
          <p:cNvSpPr txBox="1"/>
          <p:nvPr/>
        </p:nvSpPr>
        <p:spPr>
          <a:xfrm>
            <a:off x="9851469" y="2276347"/>
            <a:ext cx="539750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1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5875" marR="0" lvl="0" indent="0" defTabSz="91440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8472539" y="2282444"/>
            <a:ext cx="539750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1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5875" marR="0" lvl="0" indent="0" defTabSz="91440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8283126" y="3396202"/>
            <a:ext cx="896619" cy="46482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0" rIns="0" bIns="0" rtlCol="0">
            <a:spAutoFit/>
          </a:bodyPr>
          <a:lstStyle/>
          <a:p>
            <a:pPr marL="329565" marR="0" lvl="0" indent="0" defTabSz="91440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9565" marR="0" lvl="0" indent="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9204678" y="3396202"/>
            <a:ext cx="895985" cy="46482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0" rIns="0" bIns="0" rtlCol="0">
            <a:spAutoFit/>
          </a:bodyPr>
          <a:lstStyle/>
          <a:p>
            <a:pPr marL="349885" marR="0" lvl="0" indent="0" defTabSz="91440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49885" marR="0" lvl="0" indent="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0125705" y="3396202"/>
            <a:ext cx="895985" cy="46482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0" rIns="0" bIns="0" rtlCol="0">
            <a:spAutoFit/>
          </a:bodyPr>
          <a:lstStyle/>
          <a:p>
            <a:pPr marL="329565" marR="0" lvl="0" indent="0" defTabSz="91440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9565" marR="0" lvl="0" indent="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1046726" y="3396202"/>
            <a:ext cx="894715" cy="46482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0" rIns="0" bIns="0" rtlCol="0">
            <a:spAutoFit/>
          </a:bodyPr>
          <a:lstStyle/>
          <a:p>
            <a:pPr marL="329565" marR="0" lvl="0" indent="0" defTabSz="91440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9565" marR="0" lvl="0" indent="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8283652" y="3899067"/>
            <a:ext cx="895985" cy="461009"/>
          </a:xfrm>
          <a:prstGeom prst="rect">
            <a:avLst/>
          </a:prstGeom>
          <a:solidFill>
            <a:srgbClr val="89EC1C"/>
          </a:solidFill>
        </p:spPr>
        <p:txBody>
          <a:bodyPr vert="horz" wrap="square" lIns="0" tIns="0" rIns="0" bIns="0" rtlCol="0">
            <a:spAutoFit/>
          </a:bodyPr>
          <a:lstStyle/>
          <a:p>
            <a:pPr marL="333375" marR="0" lvl="0" indent="0" defTabSz="914400" eaLnBrk="1" fontAlgn="auto" latinLnBrk="0" hangingPunct="1">
              <a:lnSpc>
                <a:spcPts val="1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33375" marR="0" lvl="0" indent="0" defTabSz="91440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9204678" y="3899067"/>
            <a:ext cx="895985" cy="461009"/>
          </a:xfrm>
          <a:prstGeom prst="rect">
            <a:avLst/>
          </a:prstGeom>
          <a:solidFill>
            <a:srgbClr val="89EC1C"/>
          </a:solidFill>
        </p:spPr>
        <p:txBody>
          <a:bodyPr vert="horz" wrap="square" lIns="0" tIns="0" rIns="0" bIns="0" rtlCol="0">
            <a:spAutoFit/>
          </a:bodyPr>
          <a:lstStyle/>
          <a:p>
            <a:pPr marL="354330" marR="0" lvl="0" indent="0" defTabSz="914400" eaLnBrk="1" fontAlgn="auto" latinLnBrk="0" hangingPunct="1">
              <a:lnSpc>
                <a:spcPts val="1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4330" marR="0" lvl="0" indent="0" defTabSz="91440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10125704" y="3899067"/>
            <a:ext cx="895985" cy="461009"/>
          </a:xfrm>
          <a:prstGeom prst="rect">
            <a:avLst/>
          </a:prstGeom>
          <a:solidFill>
            <a:srgbClr val="89EC1C"/>
          </a:solidFill>
        </p:spPr>
        <p:txBody>
          <a:bodyPr vert="horz" wrap="square" lIns="0" tIns="0" rIns="0" bIns="0" rtlCol="0">
            <a:spAutoFit/>
          </a:bodyPr>
          <a:lstStyle/>
          <a:p>
            <a:pPr marL="333375" marR="0" lvl="0" indent="0" defTabSz="914400" eaLnBrk="1" fontAlgn="auto" latinLnBrk="0" hangingPunct="1">
              <a:lnSpc>
                <a:spcPts val="1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33375" marR="0" lvl="0" indent="0" defTabSz="91440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70%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1046726" y="3899067"/>
            <a:ext cx="891540" cy="461009"/>
          </a:xfrm>
          <a:prstGeom prst="rect">
            <a:avLst/>
          </a:prstGeom>
          <a:solidFill>
            <a:srgbClr val="89EC1C"/>
          </a:solidFill>
        </p:spPr>
        <p:txBody>
          <a:bodyPr vert="horz" wrap="square" lIns="0" tIns="0" rIns="0" bIns="0" rtlCol="0">
            <a:spAutoFit/>
          </a:bodyPr>
          <a:lstStyle/>
          <a:p>
            <a:pPr marL="333375" marR="0" lvl="0" indent="0" defTabSz="914400" eaLnBrk="1" fontAlgn="auto" latinLnBrk="0" hangingPunct="1">
              <a:lnSpc>
                <a:spcPts val="1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33375" marR="0" lvl="0" indent="0" defTabSz="91440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70%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613456" y="4336050"/>
            <a:ext cx="298386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41069" algn="l"/>
                <a:tab pos="1841500" algn="l"/>
                <a:tab pos="2762885" algn="l"/>
              </a:tabLst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F1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F2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F3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280748" y="4824476"/>
            <a:ext cx="898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9204678" y="4824476"/>
            <a:ext cx="895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88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0125704" y="4824476"/>
            <a:ext cx="895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1046726" y="4824476"/>
            <a:ext cx="895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9924443" y="1246123"/>
            <a:ext cx="544830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5080" lvl="0" indent="-8890" defTabSz="914400" eaLnBrk="1" fontAlgn="auto" latinLnBrk="0" hangingPunct="1">
              <a:lnSpc>
                <a:spcPct val="124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Pilot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8282933" y="2875166"/>
            <a:ext cx="896619" cy="481330"/>
          </a:xfrm>
          <a:prstGeom prst="rect">
            <a:avLst/>
          </a:prstGeom>
          <a:solidFill>
            <a:srgbClr val="953735"/>
          </a:solidFill>
        </p:spPr>
        <p:txBody>
          <a:bodyPr vert="horz" wrap="square" lIns="0" tIns="0" rIns="0" bIns="0" rtlCol="0">
            <a:spAutoFit/>
          </a:bodyPr>
          <a:lstStyle/>
          <a:p>
            <a:pPr marL="323215" marR="0" lvl="0" indent="0" defTabSz="914400" eaLnBrk="1" fontAlgn="auto" latinLnBrk="0" hangingPunct="1">
              <a:lnSpc>
                <a:spcPts val="1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3215" marR="0" lvl="0" indent="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9204678" y="2875166"/>
            <a:ext cx="895985" cy="481330"/>
          </a:xfrm>
          <a:prstGeom prst="rect">
            <a:avLst/>
          </a:prstGeom>
          <a:solidFill>
            <a:srgbClr val="953735"/>
          </a:solidFill>
        </p:spPr>
        <p:txBody>
          <a:bodyPr vert="horz" wrap="square" lIns="0" tIns="0" rIns="0" bIns="0" rtlCol="0">
            <a:spAutoFit/>
          </a:bodyPr>
          <a:lstStyle/>
          <a:p>
            <a:pPr marL="342900" marR="0" lvl="0" indent="0" defTabSz="914400" eaLnBrk="1" fontAlgn="auto" latinLnBrk="0" hangingPunct="1">
              <a:lnSpc>
                <a:spcPts val="1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42900" marR="0" lvl="0" indent="0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10125704" y="2875165"/>
            <a:ext cx="895985" cy="481330"/>
          </a:xfrm>
          <a:prstGeom prst="rect">
            <a:avLst/>
          </a:prstGeom>
          <a:solidFill>
            <a:srgbClr val="953735"/>
          </a:solidFill>
        </p:spPr>
        <p:txBody>
          <a:bodyPr vert="horz" wrap="square" lIns="0" tIns="0" rIns="0" bIns="0" rtlCol="0">
            <a:spAutoFit/>
          </a:bodyPr>
          <a:lstStyle/>
          <a:p>
            <a:pPr marL="322580" marR="0" lvl="0" indent="0" defTabSz="91440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2580" marR="0" lvl="0" indent="0" defTabSz="91440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1046726" y="2875165"/>
            <a:ext cx="893444" cy="481330"/>
          </a:xfrm>
          <a:prstGeom prst="rect">
            <a:avLst/>
          </a:prstGeom>
          <a:solidFill>
            <a:srgbClr val="953735"/>
          </a:solidFill>
        </p:spPr>
        <p:txBody>
          <a:bodyPr vert="horz" wrap="square" lIns="0" tIns="0" rIns="0" bIns="0" rtlCol="0">
            <a:spAutoFit/>
          </a:bodyPr>
          <a:lstStyle/>
          <a:p>
            <a:pPr marL="322580" marR="0" lvl="0" indent="0" defTabSz="91440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22580" marR="0" lvl="0" indent="0" defTabSz="91440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66" name="object 166"/>
          <p:cNvGrpSpPr/>
          <p:nvPr/>
        </p:nvGrpSpPr>
        <p:grpSpPr>
          <a:xfrm>
            <a:off x="11013413" y="1362585"/>
            <a:ext cx="954405" cy="1512570"/>
            <a:chOff x="11013413" y="1362585"/>
            <a:chExt cx="954405" cy="1512570"/>
          </a:xfrm>
        </p:grpSpPr>
        <p:sp>
          <p:nvSpPr>
            <p:cNvPr id="167" name="object 167"/>
            <p:cNvSpPr/>
            <p:nvPr/>
          </p:nvSpPr>
          <p:spPr>
            <a:xfrm>
              <a:off x="11026113" y="1375285"/>
              <a:ext cx="929005" cy="1487170"/>
            </a:xfrm>
            <a:custGeom>
              <a:avLst/>
              <a:gdLst/>
              <a:ahLst/>
              <a:cxnLst/>
              <a:rect l="l" t="t" r="r" b="b"/>
              <a:pathLst>
                <a:path w="929004" h="1487170">
                  <a:moveTo>
                    <a:pt x="11758" y="0"/>
                  </a:moveTo>
                  <a:lnTo>
                    <a:pt x="0" y="1487175"/>
                  </a:lnTo>
                  <a:lnTo>
                    <a:pt x="928940" y="1487175"/>
                  </a:lnTo>
                  <a:lnTo>
                    <a:pt x="923060" y="778997"/>
                  </a:lnTo>
                  <a:lnTo>
                    <a:pt x="881905" y="637360"/>
                  </a:lnTo>
                  <a:lnTo>
                    <a:pt x="823111" y="513430"/>
                  </a:lnTo>
                  <a:lnTo>
                    <a:pt x="658489" y="306877"/>
                  </a:lnTo>
                  <a:lnTo>
                    <a:pt x="505625" y="200651"/>
                  </a:lnTo>
                  <a:lnTo>
                    <a:pt x="305727" y="100326"/>
                  </a:lnTo>
                  <a:lnTo>
                    <a:pt x="129346" y="35408"/>
                  </a:lnTo>
                  <a:lnTo>
                    <a:pt x="11758" y="0"/>
                  </a:lnTo>
                  <a:close/>
                </a:path>
              </a:pathLst>
            </a:custGeom>
            <a:solidFill>
              <a:srgbClr val="CCC1D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11026113" y="1375285"/>
              <a:ext cx="929005" cy="1487170"/>
            </a:xfrm>
            <a:custGeom>
              <a:avLst/>
              <a:gdLst/>
              <a:ahLst/>
              <a:cxnLst/>
              <a:rect l="l" t="t" r="r" b="b"/>
              <a:pathLst>
                <a:path w="929004" h="1487170">
                  <a:moveTo>
                    <a:pt x="11758" y="0"/>
                  </a:moveTo>
                  <a:lnTo>
                    <a:pt x="11352" y="51281"/>
                  </a:lnTo>
                  <a:lnTo>
                    <a:pt x="10947" y="102563"/>
                  </a:lnTo>
                  <a:lnTo>
                    <a:pt x="10541" y="153845"/>
                  </a:lnTo>
                  <a:lnTo>
                    <a:pt x="10136" y="205127"/>
                  </a:lnTo>
                  <a:lnTo>
                    <a:pt x="9730" y="256409"/>
                  </a:lnTo>
                  <a:lnTo>
                    <a:pt x="9325" y="307691"/>
                  </a:lnTo>
                  <a:lnTo>
                    <a:pt x="8919" y="358973"/>
                  </a:lnTo>
                  <a:lnTo>
                    <a:pt x="8514" y="410255"/>
                  </a:lnTo>
                  <a:lnTo>
                    <a:pt x="8108" y="461537"/>
                  </a:lnTo>
                  <a:lnTo>
                    <a:pt x="7703" y="512819"/>
                  </a:lnTo>
                  <a:lnTo>
                    <a:pt x="7298" y="564100"/>
                  </a:lnTo>
                  <a:lnTo>
                    <a:pt x="6892" y="615382"/>
                  </a:lnTo>
                  <a:lnTo>
                    <a:pt x="6487" y="666664"/>
                  </a:lnTo>
                  <a:lnTo>
                    <a:pt x="6081" y="717946"/>
                  </a:lnTo>
                  <a:lnTo>
                    <a:pt x="5676" y="769228"/>
                  </a:lnTo>
                  <a:lnTo>
                    <a:pt x="5270" y="820510"/>
                  </a:lnTo>
                  <a:lnTo>
                    <a:pt x="4865" y="871792"/>
                  </a:lnTo>
                  <a:lnTo>
                    <a:pt x="4459" y="923074"/>
                  </a:lnTo>
                  <a:lnTo>
                    <a:pt x="4054" y="974355"/>
                  </a:lnTo>
                  <a:lnTo>
                    <a:pt x="3649" y="1025637"/>
                  </a:lnTo>
                  <a:lnTo>
                    <a:pt x="3243" y="1076919"/>
                  </a:lnTo>
                  <a:lnTo>
                    <a:pt x="2838" y="1128201"/>
                  </a:lnTo>
                  <a:lnTo>
                    <a:pt x="2432" y="1179483"/>
                  </a:lnTo>
                  <a:lnTo>
                    <a:pt x="2027" y="1230765"/>
                  </a:lnTo>
                  <a:lnTo>
                    <a:pt x="1621" y="1282047"/>
                  </a:lnTo>
                  <a:lnTo>
                    <a:pt x="1216" y="1333329"/>
                  </a:lnTo>
                  <a:lnTo>
                    <a:pt x="810" y="1384611"/>
                  </a:lnTo>
                  <a:lnTo>
                    <a:pt x="405" y="1435893"/>
                  </a:lnTo>
                  <a:lnTo>
                    <a:pt x="0" y="1487175"/>
                  </a:lnTo>
                  <a:lnTo>
                    <a:pt x="928940" y="1487175"/>
                  </a:lnTo>
                  <a:lnTo>
                    <a:pt x="928519" y="1436590"/>
                  </a:lnTo>
                  <a:lnTo>
                    <a:pt x="928099" y="1386006"/>
                  </a:lnTo>
                  <a:lnTo>
                    <a:pt x="927679" y="1335422"/>
                  </a:lnTo>
                  <a:lnTo>
                    <a:pt x="927259" y="1284838"/>
                  </a:lnTo>
                  <a:lnTo>
                    <a:pt x="926839" y="1234254"/>
                  </a:lnTo>
                  <a:lnTo>
                    <a:pt x="926419" y="1183670"/>
                  </a:lnTo>
                  <a:lnTo>
                    <a:pt x="926000" y="1133085"/>
                  </a:lnTo>
                  <a:lnTo>
                    <a:pt x="925580" y="1082501"/>
                  </a:lnTo>
                  <a:lnTo>
                    <a:pt x="925160" y="1031917"/>
                  </a:lnTo>
                  <a:lnTo>
                    <a:pt x="924740" y="981333"/>
                  </a:lnTo>
                  <a:lnTo>
                    <a:pt x="924320" y="930749"/>
                  </a:lnTo>
                  <a:lnTo>
                    <a:pt x="923900" y="880165"/>
                  </a:lnTo>
                  <a:lnTo>
                    <a:pt x="923480" y="829580"/>
                  </a:lnTo>
                  <a:lnTo>
                    <a:pt x="923060" y="778996"/>
                  </a:lnTo>
                  <a:lnTo>
                    <a:pt x="881904" y="637360"/>
                  </a:lnTo>
                  <a:lnTo>
                    <a:pt x="823110" y="513429"/>
                  </a:lnTo>
                  <a:lnTo>
                    <a:pt x="658489" y="306877"/>
                  </a:lnTo>
                  <a:lnTo>
                    <a:pt x="505625" y="200650"/>
                  </a:lnTo>
                  <a:lnTo>
                    <a:pt x="305726" y="100325"/>
                  </a:lnTo>
                  <a:lnTo>
                    <a:pt x="129346" y="35408"/>
                  </a:lnTo>
                  <a:lnTo>
                    <a:pt x="11758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9" name="object 169"/>
          <p:cNvSpPr txBox="1"/>
          <p:nvPr/>
        </p:nvSpPr>
        <p:spPr>
          <a:xfrm>
            <a:off x="11256634" y="2282444"/>
            <a:ext cx="53657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1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Cut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70" name="object 170"/>
          <p:cNvGrpSpPr/>
          <p:nvPr/>
        </p:nvGrpSpPr>
        <p:grpSpPr>
          <a:xfrm>
            <a:off x="6403494" y="4323994"/>
            <a:ext cx="363220" cy="1033144"/>
            <a:chOff x="6403494" y="4323994"/>
            <a:chExt cx="363220" cy="1033144"/>
          </a:xfrm>
        </p:grpSpPr>
        <p:sp>
          <p:nvSpPr>
            <p:cNvPr id="171" name="object 171"/>
            <p:cNvSpPr/>
            <p:nvPr/>
          </p:nvSpPr>
          <p:spPr>
            <a:xfrm>
              <a:off x="6416194" y="4336694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334330" y="0"/>
                  </a:moveTo>
                  <a:lnTo>
                    <a:pt x="0" y="0"/>
                  </a:lnTo>
                  <a:lnTo>
                    <a:pt x="0" y="171467"/>
                  </a:lnTo>
                  <a:lnTo>
                    <a:pt x="334330" y="171467"/>
                  </a:lnTo>
                  <a:lnTo>
                    <a:pt x="334330" y="0"/>
                  </a:lnTo>
                  <a:close/>
                </a:path>
              </a:pathLst>
            </a:custGeom>
            <a:solidFill>
              <a:srgbClr val="95373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6416194" y="4336694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0" y="0"/>
                  </a:moveTo>
                  <a:lnTo>
                    <a:pt x="334330" y="0"/>
                  </a:lnTo>
                  <a:lnTo>
                    <a:pt x="334330" y="171467"/>
                  </a:lnTo>
                  <a:lnTo>
                    <a:pt x="0" y="1714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6418927" y="4546489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334330" y="0"/>
                  </a:moveTo>
                  <a:lnTo>
                    <a:pt x="0" y="0"/>
                  </a:lnTo>
                  <a:lnTo>
                    <a:pt x="0" y="171466"/>
                  </a:lnTo>
                  <a:lnTo>
                    <a:pt x="334330" y="171466"/>
                  </a:lnTo>
                  <a:lnTo>
                    <a:pt x="33433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6418927" y="4546489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0" y="0"/>
                  </a:moveTo>
                  <a:lnTo>
                    <a:pt x="334330" y="0"/>
                  </a:lnTo>
                  <a:lnTo>
                    <a:pt x="334330" y="171467"/>
                  </a:lnTo>
                  <a:lnTo>
                    <a:pt x="0" y="1714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6418927" y="4756281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334330" y="0"/>
                  </a:moveTo>
                  <a:lnTo>
                    <a:pt x="0" y="0"/>
                  </a:lnTo>
                  <a:lnTo>
                    <a:pt x="0" y="171466"/>
                  </a:lnTo>
                  <a:lnTo>
                    <a:pt x="334330" y="171466"/>
                  </a:lnTo>
                  <a:lnTo>
                    <a:pt x="334330" y="0"/>
                  </a:lnTo>
                  <a:close/>
                </a:path>
              </a:pathLst>
            </a:custGeom>
            <a:solidFill>
              <a:srgbClr val="89EC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6418927" y="4756281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0" y="0"/>
                  </a:moveTo>
                  <a:lnTo>
                    <a:pt x="334330" y="0"/>
                  </a:lnTo>
                  <a:lnTo>
                    <a:pt x="334330" y="171467"/>
                  </a:lnTo>
                  <a:lnTo>
                    <a:pt x="0" y="1714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6419579" y="4966075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334330" y="0"/>
                  </a:moveTo>
                  <a:lnTo>
                    <a:pt x="0" y="0"/>
                  </a:lnTo>
                  <a:lnTo>
                    <a:pt x="0" y="171466"/>
                  </a:lnTo>
                  <a:lnTo>
                    <a:pt x="334330" y="171466"/>
                  </a:lnTo>
                  <a:lnTo>
                    <a:pt x="334330" y="0"/>
                  </a:lnTo>
                  <a:close/>
                </a:path>
              </a:pathLst>
            </a:custGeom>
            <a:solidFill>
              <a:srgbClr val="40315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6419579" y="4966075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0" y="0"/>
                  </a:moveTo>
                  <a:lnTo>
                    <a:pt x="334330" y="0"/>
                  </a:lnTo>
                  <a:lnTo>
                    <a:pt x="334330" y="171467"/>
                  </a:lnTo>
                  <a:lnTo>
                    <a:pt x="0" y="1714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6419579" y="5172752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334330" y="0"/>
                  </a:moveTo>
                  <a:lnTo>
                    <a:pt x="0" y="0"/>
                  </a:lnTo>
                  <a:lnTo>
                    <a:pt x="0" y="171466"/>
                  </a:lnTo>
                  <a:lnTo>
                    <a:pt x="334330" y="171466"/>
                  </a:lnTo>
                  <a:lnTo>
                    <a:pt x="334330" y="0"/>
                  </a:lnTo>
                  <a:close/>
                </a:path>
              </a:pathLst>
            </a:custGeom>
            <a:solidFill>
              <a:srgbClr val="A732D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6419579" y="5172752"/>
              <a:ext cx="334645" cy="172085"/>
            </a:xfrm>
            <a:custGeom>
              <a:avLst/>
              <a:gdLst/>
              <a:ahLst/>
              <a:cxnLst/>
              <a:rect l="l" t="t" r="r" b="b"/>
              <a:pathLst>
                <a:path w="334645" h="172085">
                  <a:moveTo>
                    <a:pt x="0" y="0"/>
                  </a:moveTo>
                  <a:lnTo>
                    <a:pt x="334330" y="0"/>
                  </a:lnTo>
                  <a:lnTo>
                    <a:pt x="334330" y="171467"/>
                  </a:lnTo>
                  <a:lnTo>
                    <a:pt x="0" y="1714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1" name="object 181"/>
          <p:cNvSpPr txBox="1"/>
          <p:nvPr/>
        </p:nvSpPr>
        <p:spPr>
          <a:xfrm>
            <a:off x="5199522" y="3979097"/>
            <a:ext cx="1876425" cy="1430655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65405" marR="0" lvl="0" indent="0" defTabSz="91440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Benching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4850L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–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4910L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33375" marR="934719" lvl="0" indent="0" algn="just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Bench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290657" y="4900486"/>
            <a:ext cx="886460" cy="469265"/>
          </a:xfrm>
          <a:prstGeom prst="rect">
            <a:avLst/>
          </a:prstGeom>
          <a:solidFill>
            <a:srgbClr val="A732D6"/>
          </a:solidFill>
        </p:spPr>
        <p:txBody>
          <a:bodyPr vert="horz" wrap="square" lIns="0" tIns="0" rIns="0" bIns="0" rtlCol="0">
            <a:spAutoFit/>
          </a:bodyPr>
          <a:lstStyle/>
          <a:p>
            <a:pPr marL="318770" marR="0" lvl="0" indent="0" defTabSz="914400" eaLnBrk="1" fontAlgn="auto" latinLnBrk="0" hangingPunct="1">
              <a:lnSpc>
                <a:spcPts val="17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18770" marR="0" lvl="0" indent="0" defTabSz="914400" eaLnBrk="1" fontAlgn="auto" latinLnBrk="0" hangingPunct="1">
              <a:lnSpc>
                <a:spcPts val="18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1202470" y="4900487"/>
            <a:ext cx="895985" cy="469265"/>
          </a:xfrm>
          <a:prstGeom prst="rect">
            <a:avLst/>
          </a:prstGeom>
          <a:solidFill>
            <a:srgbClr val="A732D6"/>
          </a:solidFill>
        </p:spPr>
        <p:txBody>
          <a:bodyPr vert="horz" wrap="square" lIns="0" tIns="0" rIns="0" bIns="0" rtlCol="0">
            <a:spAutoFit/>
          </a:bodyPr>
          <a:lstStyle/>
          <a:p>
            <a:pPr marL="348615" marR="0" lvl="0" indent="0" defTabSz="914400" eaLnBrk="1" fontAlgn="auto" latinLnBrk="0" hangingPunct="1">
              <a:lnSpc>
                <a:spcPts val="17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83845" marR="0" lvl="0" indent="0" defTabSz="914400" eaLnBrk="1" fontAlgn="auto" latinLnBrk="0" hangingPunct="1">
              <a:lnSpc>
                <a:spcPts val="18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4" name="object 184"/>
          <p:cNvGrpSpPr/>
          <p:nvPr/>
        </p:nvGrpSpPr>
        <p:grpSpPr>
          <a:xfrm>
            <a:off x="8262622" y="4360216"/>
            <a:ext cx="3709670" cy="522605"/>
            <a:chOff x="8262622" y="4360216"/>
            <a:chExt cx="3709670" cy="522605"/>
          </a:xfrm>
        </p:grpSpPr>
        <p:sp>
          <p:nvSpPr>
            <p:cNvPr id="185" name="object 185"/>
            <p:cNvSpPr/>
            <p:nvPr/>
          </p:nvSpPr>
          <p:spPr>
            <a:xfrm>
              <a:off x="8275320" y="4372927"/>
              <a:ext cx="3684270" cy="497205"/>
            </a:xfrm>
            <a:custGeom>
              <a:avLst/>
              <a:gdLst/>
              <a:ahLst/>
              <a:cxnLst/>
              <a:rect l="l" t="t" r="r" b="b"/>
              <a:pathLst>
                <a:path w="3684270" h="497204">
                  <a:moveTo>
                    <a:pt x="3684181" y="0"/>
                  </a:moveTo>
                  <a:lnTo>
                    <a:pt x="1718195" y="0"/>
                  </a:lnTo>
                  <a:lnTo>
                    <a:pt x="1718195" y="214744"/>
                  </a:lnTo>
                  <a:lnTo>
                    <a:pt x="1718195" y="232727"/>
                  </a:lnTo>
                  <a:lnTo>
                    <a:pt x="1322908" y="232727"/>
                  </a:lnTo>
                  <a:lnTo>
                    <a:pt x="1322908" y="214744"/>
                  </a:lnTo>
                  <a:lnTo>
                    <a:pt x="1718195" y="214744"/>
                  </a:lnTo>
                  <a:lnTo>
                    <a:pt x="1718195" y="0"/>
                  </a:lnTo>
                  <a:lnTo>
                    <a:pt x="0" y="0"/>
                  </a:lnTo>
                  <a:lnTo>
                    <a:pt x="0" y="204952"/>
                  </a:lnTo>
                  <a:lnTo>
                    <a:pt x="0" y="214744"/>
                  </a:lnTo>
                  <a:lnTo>
                    <a:pt x="0" y="232727"/>
                  </a:lnTo>
                  <a:lnTo>
                    <a:pt x="0" y="496633"/>
                  </a:lnTo>
                  <a:lnTo>
                    <a:pt x="338607" y="496633"/>
                  </a:lnTo>
                  <a:lnTo>
                    <a:pt x="338607" y="232727"/>
                  </a:lnTo>
                  <a:lnTo>
                    <a:pt x="733894" y="232727"/>
                  </a:lnTo>
                  <a:lnTo>
                    <a:pt x="733894" y="484352"/>
                  </a:lnTo>
                  <a:lnTo>
                    <a:pt x="733894" y="496633"/>
                  </a:lnTo>
                  <a:lnTo>
                    <a:pt x="3101200" y="496633"/>
                  </a:lnTo>
                  <a:lnTo>
                    <a:pt x="3101200" y="484352"/>
                  </a:lnTo>
                  <a:lnTo>
                    <a:pt x="3101200" y="232727"/>
                  </a:lnTo>
                  <a:lnTo>
                    <a:pt x="3496487" y="232727"/>
                  </a:lnTo>
                  <a:lnTo>
                    <a:pt x="3496487" y="496633"/>
                  </a:lnTo>
                  <a:lnTo>
                    <a:pt x="3684181" y="496633"/>
                  </a:lnTo>
                  <a:lnTo>
                    <a:pt x="3684181" y="232727"/>
                  </a:lnTo>
                  <a:lnTo>
                    <a:pt x="3684181" y="214744"/>
                  </a:lnTo>
                  <a:lnTo>
                    <a:pt x="3684181" y="204952"/>
                  </a:lnTo>
                  <a:lnTo>
                    <a:pt x="3684181" y="0"/>
                  </a:lnTo>
                  <a:close/>
                </a:path>
              </a:pathLst>
            </a:custGeom>
            <a:solidFill>
              <a:srgbClr val="40315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8275322" y="4372916"/>
              <a:ext cx="3684270" cy="497205"/>
            </a:xfrm>
            <a:custGeom>
              <a:avLst/>
              <a:gdLst/>
              <a:ahLst/>
              <a:cxnLst/>
              <a:rect l="l" t="t" r="r" b="b"/>
              <a:pathLst>
                <a:path w="3684270" h="497204">
                  <a:moveTo>
                    <a:pt x="0" y="0"/>
                  </a:moveTo>
                  <a:lnTo>
                    <a:pt x="3684181" y="0"/>
                  </a:lnTo>
                  <a:lnTo>
                    <a:pt x="3684181" y="496641"/>
                  </a:lnTo>
                  <a:lnTo>
                    <a:pt x="0" y="4966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7" name="object 187"/>
          <p:cNvSpPr txBox="1"/>
          <p:nvPr/>
        </p:nvSpPr>
        <p:spPr>
          <a:xfrm>
            <a:off x="10125705" y="4386240"/>
            <a:ext cx="895985" cy="201930"/>
          </a:xfrm>
          <a:prstGeom prst="rect">
            <a:avLst/>
          </a:prstGeom>
          <a:solidFill>
            <a:srgbClr val="403152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7620" lvl="0" indent="0" algn="ctr" defTabSz="91440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0455503" y="4605646"/>
            <a:ext cx="395605" cy="2794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60%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11046726" y="4386240"/>
            <a:ext cx="892810" cy="201930"/>
          </a:xfrm>
          <a:prstGeom prst="rect">
            <a:avLst/>
          </a:prstGeom>
          <a:solidFill>
            <a:srgbClr val="403152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4445" lvl="0" indent="0" algn="ctr" defTabSz="91440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11376525" y="4605646"/>
            <a:ext cx="395605" cy="2794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60%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8282933" y="4386240"/>
            <a:ext cx="896619" cy="201930"/>
          </a:xfrm>
          <a:prstGeom prst="rect">
            <a:avLst/>
          </a:prstGeom>
          <a:solidFill>
            <a:srgbClr val="403152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5715" lvl="0" indent="0" algn="ctr" defTabSz="914400" eaLnBrk="1" fontAlgn="auto" latinLnBrk="0" hangingPunct="1">
              <a:lnSpc>
                <a:spcPts val="15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8613937" y="4587669"/>
            <a:ext cx="395605" cy="2794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70%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9204678" y="4386240"/>
            <a:ext cx="895985" cy="210820"/>
          </a:xfrm>
          <a:prstGeom prst="rect">
            <a:avLst/>
          </a:prstGeom>
          <a:solidFill>
            <a:srgbClr val="403152"/>
          </a:solidFill>
        </p:spPr>
        <p:txBody>
          <a:bodyPr vert="horz" wrap="square" lIns="0" tIns="0" rIns="0" bIns="0" rtlCol="0">
            <a:spAutoFit/>
          </a:bodyPr>
          <a:lstStyle/>
          <a:p>
            <a:pPr marL="393065" marR="0" lvl="0" indent="0" defTabSz="914400" eaLnBrk="1" fontAlgn="auto" latinLnBrk="0" hangingPunct="1">
              <a:lnSpc>
                <a:spcPts val="14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9598228" y="4577877"/>
            <a:ext cx="395605" cy="2794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70%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464" y="166442"/>
            <a:ext cx="451193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Excavation </a:t>
            </a:r>
            <a:r>
              <a:rPr sz="2800" spc="-10" dirty="0"/>
              <a:t>Quantitie</a:t>
            </a:r>
            <a:r>
              <a:rPr spc="-10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7424" y="805884"/>
            <a:ext cx="6488176" cy="54425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Excavated</a:t>
            </a:r>
            <a:r>
              <a:rPr kumimoji="0" lang="en-GB" sz="2200" b="0" i="0" u="none" strike="noStrike" kern="0" cap="none" spc="-3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212,000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</a:t>
            </a:r>
            <a:r>
              <a:rPr lang="en-GB" sz="2200" baseline="30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3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or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733,000</a:t>
            </a:r>
            <a:r>
              <a:rPr kumimoji="0" lang="en-GB" sz="2200" b="0" i="0" u="none" strike="noStrike" kern="0" cap="none" spc="-5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Tons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>
                <a:srgbClr val="63666A"/>
              </a:buClr>
              <a:buSzTx/>
              <a:buFont typeface="Arial"/>
              <a:buChar char="•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Explosives</a:t>
            </a:r>
            <a:r>
              <a:rPr kumimoji="0" lang="en-GB" sz="2200" b="0" i="0" u="none" strike="noStrike" kern="0" cap="none" spc="-5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Consumed:</a:t>
            </a:r>
            <a:r>
              <a:rPr kumimoji="0" lang="en-GB" sz="2200" b="0" i="0" u="none" strike="noStrike" kern="0" cap="none" spc="-4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560</a:t>
            </a:r>
            <a:r>
              <a:rPr kumimoji="0" lang="en-GB" sz="2200" b="0" i="0" u="none" strike="noStrike" kern="0" cap="none" spc="-6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-3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Tons</a:t>
            </a:r>
          </a:p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75,400</a:t>
            </a:r>
            <a:r>
              <a:rPr kumimoji="0" lang="en-GB" sz="2200" b="0" i="0" u="none" strike="noStrike" kern="0" cap="none" spc="-3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Split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Set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Bolts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Installed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(Equivalent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of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86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Miles)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63666A"/>
              </a:buClr>
              <a:buSzTx/>
              <a:buFont typeface="Arial"/>
              <a:buChar char="•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11,000</a:t>
            </a:r>
            <a:r>
              <a:rPr kumimoji="0" lang="en-GB" sz="2200" b="0" i="0" u="none" strike="noStrike" kern="0" cap="none" spc="-6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Threadbar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Bolts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(Equivalent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of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~34 km</a:t>
            </a:r>
            <a:r>
              <a:rPr kumimoji="0" lang="en-GB" sz="2200" b="0" i="0" u="none" strike="noStrike" kern="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63666A"/>
              </a:buClr>
              <a:buSzTx/>
              <a:buFont typeface="Arial"/>
              <a:buChar char="•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12,314</a:t>
            </a:r>
            <a:r>
              <a:rPr kumimoji="0" lang="en-GB" sz="2200" b="0" i="0" u="none" strike="noStrike" kern="0" cap="none" spc="-3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CT</a:t>
            </a:r>
            <a:r>
              <a:rPr kumimoji="0" lang="en-GB" sz="2200" b="0" i="0" u="none" strike="noStrike" kern="0" cap="none" spc="-5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Bolts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Installed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(Equivalent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of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~76 km</a:t>
            </a:r>
            <a:r>
              <a:rPr kumimoji="0" lang="en-GB" sz="2200" b="0" i="0" u="none" strike="noStrike" kern="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63666A"/>
              </a:buClr>
              <a:buSzTx/>
              <a:buFont typeface="Arial"/>
              <a:buChar char="•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14,219</a:t>
            </a:r>
            <a:r>
              <a:rPr kumimoji="0" lang="en-GB" sz="2200" b="0" i="0" u="none" strike="noStrike" kern="0" cap="none" spc="-3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Welded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Wire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Mesh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Installed</a:t>
            </a:r>
            <a:r>
              <a:rPr kumimoji="0" lang="en-GB" sz="2200" b="0" i="0" u="none" strike="noStrike" kern="0" cap="none" spc="-2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(Over</a:t>
            </a:r>
            <a:r>
              <a:rPr kumimoji="0" lang="en-GB" sz="2200" b="0" i="0" u="none" strike="noStrike" kern="0" cap="none" spc="-1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8 ha</a:t>
            </a:r>
            <a:r>
              <a:rPr kumimoji="0" lang="en-GB" sz="2200" b="0" i="0" u="none" strike="noStrike" kern="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66A"/>
              </a:buClr>
              <a:buSzTx/>
              <a:buFont typeface="Arial"/>
              <a:buChar char="•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lang="en-GB" sz="2200" spc="-1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8400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m</a:t>
            </a:r>
            <a:r>
              <a:rPr kumimoji="0" lang="en-GB" sz="2200" b="0" i="0" u="none" strike="noStrike" kern="0" cap="none" spc="0" normalizeH="0" baseline="3000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3</a:t>
            </a:r>
            <a:r>
              <a:rPr kumimoji="0" lang="en-GB" sz="2200" b="0" i="0" u="none" strike="noStrike" kern="0" cap="none" spc="-1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Shotcrete</a:t>
            </a:r>
            <a:r>
              <a:rPr kumimoji="0" lang="en-GB" sz="2200" b="0" i="0" u="none" strike="noStrike" kern="0" cap="none" spc="-1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Applied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63666A"/>
              </a:buClr>
              <a:buSzTx/>
              <a:buFont typeface="Arial"/>
              <a:buChar char="•"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297815" marR="0" lvl="0" indent="-285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</a:tabLst>
              <a:defRPr/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3,168</a:t>
            </a:r>
            <a:r>
              <a:rPr kumimoji="0" lang="en-GB" sz="2200" b="0" i="0" u="none" strike="noStrike" kern="0" cap="none" spc="-2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m</a:t>
            </a:r>
            <a:r>
              <a:rPr kumimoji="0" lang="en-GB" sz="2200" b="0" i="0" u="none" strike="noStrike" kern="0" cap="none" spc="0" normalizeH="0" baseline="3000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3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Concrete</a:t>
            </a:r>
            <a:r>
              <a:rPr kumimoji="0" lang="en-GB" sz="2200" b="0" i="0" u="none" strike="noStrike" kern="0" cap="none" spc="-15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GB" sz="2200" b="0" i="0" u="none" strike="noStrike" kern="0" cap="none" spc="-1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Poured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95466" y="289798"/>
            <a:ext cx="4729480" cy="5753100"/>
            <a:chOff x="7095466" y="289798"/>
            <a:chExt cx="4729480" cy="57531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4991" y="299324"/>
              <a:ext cx="4710233" cy="57337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100229" y="294561"/>
              <a:ext cx="4719955" cy="5743575"/>
            </a:xfrm>
            <a:custGeom>
              <a:avLst/>
              <a:gdLst/>
              <a:ahLst/>
              <a:cxnLst/>
              <a:rect l="l" t="t" r="r" b="b"/>
              <a:pathLst>
                <a:path w="4719955" h="5743575">
                  <a:moveTo>
                    <a:pt x="0" y="0"/>
                  </a:moveTo>
                  <a:lnTo>
                    <a:pt x="4719759" y="0"/>
                  </a:lnTo>
                  <a:lnTo>
                    <a:pt x="4719759" y="5743234"/>
                  </a:lnTo>
                  <a:lnTo>
                    <a:pt x="0" y="574323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81882" y="6098540"/>
            <a:ext cx="2701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South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Cavern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 (4850-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37)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–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Looking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Helvetica"/>
              </a:rPr>
              <a:t>East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152" y="634193"/>
            <a:ext cx="8455025" cy="5647055"/>
            <a:chOff x="685152" y="634193"/>
            <a:chExt cx="8455025" cy="5647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676" y="643719"/>
              <a:ext cx="8435632" cy="56277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9914" y="638956"/>
              <a:ext cx="8445500" cy="5637530"/>
            </a:xfrm>
            <a:custGeom>
              <a:avLst/>
              <a:gdLst/>
              <a:ahLst/>
              <a:cxnLst/>
              <a:rect l="l" t="t" r="r" b="b"/>
              <a:pathLst>
                <a:path w="8445500" h="5637530">
                  <a:moveTo>
                    <a:pt x="0" y="0"/>
                  </a:moveTo>
                  <a:lnTo>
                    <a:pt x="8445158" y="0"/>
                  </a:lnTo>
                  <a:lnTo>
                    <a:pt x="8445158" y="5637297"/>
                  </a:lnTo>
                  <a:lnTo>
                    <a:pt x="0" y="563729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344924" y="1164138"/>
            <a:ext cx="2653665" cy="1163955"/>
            <a:chOff x="9344924" y="1164138"/>
            <a:chExt cx="2653665" cy="11639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4924" y="1164138"/>
              <a:ext cx="2653111" cy="11638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5864" y="1657415"/>
              <a:ext cx="232511" cy="18488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7424" y="122427"/>
            <a:ext cx="63500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FSCF-</a:t>
            </a:r>
            <a:r>
              <a:rPr dirty="0"/>
              <a:t>EXC</a:t>
            </a:r>
            <a:r>
              <a:rPr spc="-10" dirty="0"/>
              <a:t> </a:t>
            </a:r>
            <a:r>
              <a:rPr dirty="0"/>
              <a:t>Excavation</a:t>
            </a:r>
            <a:r>
              <a:rPr spc="5" dirty="0"/>
              <a:t> </a:t>
            </a:r>
            <a:r>
              <a:rPr dirty="0"/>
              <a:t>Progress</a:t>
            </a:r>
            <a:r>
              <a:rPr spc="-5" dirty="0"/>
              <a:t> </a:t>
            </a:r>
            <a:r>
              <a:rPr dirty="0"/>
              <a:t>– North</a:t>
            </a:r>
            <a:r>
              <a:rPr spc="10" dirty="0"/>
              <a:t> </a:t>
            </a:r>
            <a:r>
              <a:rPr spc="-10" dirty="0"/>
              <a:t>Cavern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2023" y="6548117"/>
            <a:ext cx="2571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2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cs typeface="Helvetica"/>
              </a:rPr>
              <a:pPr marL="38100" marR="0" lvl="0" indent="0" defTabSz="914400" eaLnBrk="1" fontAlgn="auto" latinLnBrk="0" hangingPunct="1">
                <a:lnSpc>
                  <a:spcPts val="12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</TotalTime>
  <Words>1829</Words>
  <Application>Microsoft Macintosh PowerPoint</Application>
  <PresentationFormat>Widescreen</PresentationFormat>
  <Paragraphs>395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Arial-BoldItalicMT</vt:lpstr>
      <vt:lpstr>Calibri</vt:lpstr>
      <vt:lpstr>Helvetica</vt:lpstr>
      <vt:lpstr>Lucida Grande</vt:lpstr>
      <vt:lpstr>Times New Roman</vt:lpstr>
      <vt:lpstr>Wingdings</vt:lpstr>
      <vt:lpstr>Office Theme</vt:lpstr>
      <vt:lpstr>1_Office Theme</vt:lpstr>
      <vt:lpstr>2_Office Theme</vt:lpstr>
      <vt:lpstr>An Update from DUNE  (World, Italy, Bologna) </vt:lpstr>
      <vt:lpstr>DUNE in 2023: a busy and successful year</vt:lpstr>
      <vt:lpstr>Summary Schedule with Critical Path</vt:lpstr>
      <vt:lpstr>Excavation Overview</vt:lpstr>
      <vt:lpstr>Size of Excavations</vt:lpstr>
      <vt:lpstr>Total Excavation Completed to Date (Forecasted) ~ 93%</vt:lpstr>
      <vt:lpstr>Cavern Excavation Forecasted Completion Percentage</vt:lpstr>
      <vt:lpstr>Excavation Quantities</vt:lpstr>
      <vt:lpstr>FSCF-EXC Excavation Progress – North Cavern</vt:lpstr>
      <vt:lpstr>FSCF-EXC Excavation Progress – North Cavern</vt:lpstr>
      <vt:lpstr>FSCF-EXC Excavation Progress – Central Utility Cavern</vt:lpstr>
      <vt:lpstr>FSCF-EXC Excavation Progress – South Cavern</vt:lpstr>
      <vt:lpstr>Far Detector and Cryogenic Infrastructure (FDC) Subproject</vt:lpstr>
      <vt:lpstr>DUNE Staging (Phase I+Phase II)</vt:lpstr>
      <vt:lpstr>PowerPoint Presentation</vt:lpstr>
      <vt:lpstr>DUNE FD Prototypes @ CERN Neutrino Platform</vt:lpstr>
      <vt:lpstr>FD Prototypes Status (operate 2024)</vt:lpstr>
      <vt:lpstr>FD1 APA Production</vt:lpstr>
      <vt:lpstr>Grenoble FD2 CRP Factory assembly hall June 2023</vt:lpstr>
      <vt:lpstr>PowerPoint Presentation</vt:lpstr>
      <vt:lpstr>As of Oct 2023:</vt:lpstr>
      <vt:lpstr>DUNE Collaboration Stats</vt:lpstr>
      <vt:lpstr>DUNE ITALY IN 2024</vt:lpstr>
      <vt:lpstr>DUNE Bologna</vt:lpstr>
      <vt:lpstr>Excerpts on activities: GRAIN</vt:lpstr>
      <vt:lpstr>Inner vessel</vt:lpstr>
      <vt:lpstr>Vacuum tank</vt:lpstr>
      <vt:lpstr>first vacuum tank for LNL facility test</vt:lpstr>
      <vt:lpstr>P&amp;ID GRAIN cryogenics</vt:lpstr>
      <vt:lpstr>PowerPoint Presentation</vt:lpstr>
      <vt:lpstr>Coded aperture (CA) cameras</vt:lpstr>
      <vt:lpstr>Reconstruction algorithm</vt:lpstr>
      <vt:lpstr>Tracker</vt:lpstr>
      <vt:lpstr>A fast and furious prototype</vt:lpstr>
      <vt:lpstr>Proto-1</vt:lpstr>
      <vt:lpstr>Proto-1 is Alive and Kicking!</vt:lpstr>
      <vt:lpstr>To Conclude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Update from DUNE  (World, Italy, Bologna) </dc:title>
  <cp:lastModifiedBy>Sergio Bertolucci</cp:lastModifiedBy>
  <cp:revision>2</cp:revision>
  <dcterms:created xsi:type="dcterms:W3CDTF">2023-12-21T23:06:24Z</dcterms:created>
  <dcterms:modified xsi:type="dcterms:W3CDTF">2023-12-22T08:18:47Z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2023-09-25T00:00:00Z</vt:filetime>
  </property>
  <property fmtid="{D5CDD505-2E9C-101B-9397-08002B2CF9AE}" pid="3" name="LastSaved">
    <vt:filetime>2023-12-21T00:00:00Z</vt:filetime>
  </property>
  <property fmtid="{D5CDD505-2E9C-101B-9397-08002B2CF9AE}" pid="4" name="Producer">
    <vt:lpwstr>macOS Version 13.4.1 (Build 22F82) Quartz PDFContext</vt:lpwstr>
  </property>
</Properties>
</file>