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1" r:id="rId3"/>
    <p:sldId id="260" r:id="rId4"/>
  </p:sldIdLst>
  <p:sldSz cx="9906000" cy="6858000" type="A4"/>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128" d="100"/>
          <a:sy n="128" d="100"/>
        </p:scale>
        <p:origin x="76" y="5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AAAB3D-308A-41EA-B07B-0B8B9530D01A}" type="datetimeFigureOut">
              <a:rPr lang="it-IT" smtClean="0"/>
              <a:t>04/12/2023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155428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AAB3D-308A-41EA-B07B-0B8B9530D01A}" type="datetimeFigureOut">
              <a:rPr lang="it-IT" smtClean="0"/>
              <a:t>04/12/2023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10718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AAB3D-308A-41EA-B07B-0B8B9530D01A}" type="datetimeFigureOut">
              <a:rPr lang="it-IT" smtClean="0"/>
              <a:t>04/12/2023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50479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AAB3D-308A-41EA-B07B-0B8B9530D01A}" type="datetimeFigureOut">
              <a:rPr lang="it-IT" smtClean="0"/>
              <a:t>04/12/2023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2279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AAAB3D-308A-41EA-B07B-0B8B9530D01A}" type="datetimeFigureOut">
              <a:rPr lang="it-IT" smtClean="0"/>
              <a:t>04/12/2023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12313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AAAB3D-308A-41EA-B07B-0B8B9530D01A}" type="datetimeFigureOut">
              <a:rPr lang="it-IT" smtClean="0"/>
              <a:t>04/12/2023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8351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AAAB3D-308A-41EA-B07B-0B8B9530D01A}" type="datetimeFigureOut">
              <a:rPr lang="it-IT" smtClean="0"/>
              <a:t>04/12/2023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35704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AAAB3D-308A-41EA-B07B-0B8B9530D01A}" type="datetimeFigureOut">
              <a:rPr lang="it-IT" smtClean="0"/>
              <a:t>04/12/2023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364593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AAB3D-308A-41EA-B07B-0B8B9530D01A}" type="datetimeFigureOut">
              <a:rPr lang="it-IT" smtClean="0"/>
              <a:t>04/12/2023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24375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AAAB3D-308A-41EA-B07B-0B8B9530D01A}" type="datetimeFigureOut">
              <a:rPr lang="it-IT" smtClean="0"/>
              <a:t>04/12/2023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162052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AAAB3D-308A-41EA-B07B-0B8B9530D01A}" type="datetimeFigureOut">
              <a:rPr lang="it-IT" smtClean="0"/>
              <a:t>04/12/2023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E7FDB-A23B-4A1C-8C1C-B97F61997ED0}" type="slidenum">
              <a:rPr lang="it-IT" smtClean="0"/>
              <a:t>‹#›</a:t>
            </a:fld>
            <a:endParaRPr lang="it-IT"/>
          </a:p>
        </p:txBody>
      </p:sp>
    </p:spTree>
    <p:extLst>
      <p:ext uri="{BB962C8B-B14F-4D97-AF65-F5344CB8AC3E}">
        <p14:creationId xmlns:p14="http://schemas.microsoft.com/office/powerpoint/2010/main" val="212316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AAB3D-308A-41EA-B07B-0B8B9530D01A}" type="datetimeFigureOut">
              <a:rPr lang="it-IT" smtClean="0"/>
              <a:t>04/12/2023</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7FDB-A23B-4A1C-8C1C-B97F61997ED0}" type="slidenum">
              <a:rPr lang="it-IT" smtClean="0"/>
              <a:t>‹#›</a:t>
            </a:fld>
            <a:endParaRPr lang="it-IT"/>
          </a:p>
        </p:txBody>
      </p:sp>
    </p:spTree>
    <p:extLst>
      <p:ext uri="{BB962C8B-B14F-4D97-AF65-F5344CB8AC3E}">
        <p14:creationId xmlns:p14="http://schemas.microsoft.com/office/powerpoint/2010/main" val="1278459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mailto:CIF-2021Cesidio.Capoccia@lnf.infn.it"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mailto:CIF-2021Cesidio.Capoccia@lnf.infn.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hyperlink" Target="mailto:CIF-2021Cesidio.Capoccia@lnf.infn.it"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0576" y="173877"/>
            <a:ext cx="3509330" cy="2154436"/>
          </a:xfrm>
          <a:prstGeom prst="rect">
            <a:avLst/>
          </a:prstGeom>
          <a:solidFill>
            <a:schemeClr val="bg1"/>
          </a:solidFill>
          <a:ln>
            <a:solidFill>
              <a:schemeClr val="accent1"/>
            </a:solidFill>
          </a:ln>
        </p:spPr>
        <p:txBody>
          <a:bodyPr wrap="square" rtlCol="0">
            <a:spAutoFit/>
          </a:bodyPr>
          <a:lstStyle/>
          <a:p>
            <a:r>
              <a:rPr lang="it-IT" sz="1400" b="1" i="1" dirty="0" smtClean="0">
                <a:latin typeface="Arial Narrow" panose="020B0606020202030204" pitchFamily="34" charset="0"/>
              </a:rPr>
              <a:t>CYGNO </a:t>
            </a:r>
            <a:r>
              <a:rPr lang="it-IT" sz="1400" b="1" i="1" dirty="0">
                <a:latin typeface="Arial Narrow" panose="020B0606020202030204" pitchFamily="34" charset="0"/>
              </a:rPr>
              <a:t>EXPERIMENT </a:t>
            </a:r>
            <a:r>
              <a:rPr lang="it-IT" sz="1400" b="1" i="1" dirty="0" smtClean="0">
                <a:latin typeface="Arial Narrow" panose="020B0606020202030204" pitchFamily="34" charset="0"/>
              </a:rPr>
              <a:t>: LIME DETECTOR</a:t>
            </a:r>
            <a:endParaRPr lang="it-IT" sz="1400" b="1" i="1" dirty="0">
              <a:latin typeface="Arial Narrow" panose="020B0606020202030204" pitchFamily="34" charset="0"/>
            </a:endParaRPr>
          </a:p>
          <a:p>
            <a:r>
              <a:rPr lang="it-IT" sz="1500" i="1" dirty="0" smtClean="0">
                <a:latin typeface="Arial Narrow" panose="020B0606020202030204" pitchFamily="34" charset="0"/>
              </a:rPr>
              <a:t>E’ stato completato lo shielding del detector.</a:t>
            </a:r>
          </a:p>
          <a:p>
            <a:r>
              <a:rPr lang="it-IT" sz="1500" i="1" dirty="0" smtClean="0">
                <a:latin typeface="Arial Narrow" panose="020B0606020202030204" pitchFamily="34" charset="0"/>
              </a:rPr>
              <a:t>Dopo il primo step con la box di rame: 100 mm di spessore per un peso totale di 5,5 ton, sono stati installati i serbatoi in polietilene e sono stati riempiti con acqua demineralizzata creando cos’ un ‘’neutron shielding’’ di 40 cm di spessore ‘’all around’’ al detector (14 serbatoi per un totale di 5,500 litri di acqua (circa)</a:t>
            </a:r>
          </a:p>
        </p:txBody>
      </p:sp>
      <p:sp>
        <p:nvSpPr>
          <p:cNvPr id="23" name="TextBox 22"/>
          <p:cNvSpPr txBox="1"/>
          <p:nvPr/>
        </p:nvSpPr>
        <p:spPr>
          <a:xfrm>
            <a:off x="257029" y="6392936"/>
            <a:ext cx="3478837" cy="307777"/>
          </a:xfrm>
          <a:prstGeom prst="rect">
            <a:avLst/>
          </a:prstGeom>
          <a:solidFill>
            <a:schemeClr val="bg1"/>
          </a:solidFill>
        </p:spPr>
        <p:txBody>
          <a:bodyPr wrap="none" rtlCol="0">
            <a:spAutoFit/>
          </a:bodyPr>
          <a:lstStyle/>
          <a:p>
            <a:r>
              <a:rPr lang="it-IT" sz="1400" i="1" dirty="0">
                <a:latin typeface="Arial Narrow" panose="020B0606020202030204" pitchFamily="34" charset="0"/>
                <a:hlinkClick r:id="rId2"/>
              </a:rPr>
              <a:t>CIF </a:t>
            </a:r>
            <a:r>
              <a:rPr lang="it-IT" sz="1400" i="1" dirty="0" smtClean="0">
                <a:latin typeface="Arial Narrow" panose="020B0606020202030204" pitchFamily="34" charset="0"/>
                <a:hlinkClick r:id="rId2"/>
              </a:rPr>
              <a:t>Dicembre</a:t>
            </a:r>
            <a:r>
              <a:rPr lang="it-IT" sz="1400" i="1" dirty="0" smtClean="0">
                <a:latin typeface="Arial Narrow" panose="020B0606020202030204" pitchFamily="34" charset="0"/>
                <a:hlinkClick r:id="rId2"/>
              </a:rPr>
              <a:t> </a:t>
            </a:r>
            <a:r>
              <a:rPr lang="it-IT" sz="1400" i="1" dirty="0">
                <a:latin typeface="Arial Narrow" panose="020B0606020202030204" pitchFamily="34" charset="0"/>
                <a:hlinkClick r:id="rId2"/>
              </a:rPr>
              <a:t>2023 - Cesidio.Capoccia@lnf.infn.it</a:t>
            </a:r>
            <a:r>
              <a:rPr lang="it-IT" sz="1400" dirty="0">
                <a:latin typeface="Arial Narrow" panose="020B0606020202030204" pitchFamily="34" charset="0"/>
              </a:rPr>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540"/>
          <a:stretch/>
        </p:blipFill>
        <p:spPr>
          <a:xfrm>
            <a:off x="3781211" y="173877"/>
            <a:ext cx="5802735" cy="2768628"/>
          </a:xfrm>
          <a:prstGeom prst="rect">
            <a:avLst/>
          </a:prstGeom>
          <a:ln>
            <a:solidFill>
              <a:srgbClr val="FF0000"/>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536" r="20727"/>
          <a:stretch/>
        </p:blipFill>
        <p:spPr>
          <a:xfrm>
            <a:off x="6189879" y="3504250"/>
            <a:ext cx="3384970" cy="2252226"/>
          </a:xfrm>
          <a:prstGeom prst="rect">
            <a:avLst/>
          </a:prstGeom>
          <a:ln>
            <a:solidFill>
              <a:srgbClr val="FF0000"/>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18674"/>
          <a:stretch/>
        </p:blipFill>
        <p:spPr>
          <a:xfrm>
            <a:off x="3781211" y="3116592"/>
            <a:ext cx="2958611" cy="1639610"/>
          </a:xfrm>
          <a:prstGeom prst="rect">
            <a:avLst/>
          </a:prstGeom>
          <a:ln>
            <a:solidFill>
              <a:srgbClr val="FF0000"/>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4203"/>
          <a:stretch/>
        </p:blipFill>
        <p:spPr>
          <a:xfrm rot="5400000">
            <a:off x="-322790" y="2874770"/>
            <a:ext cx="2285997" cy="1359265"/>
          </a:xfrm>
          <a:prstGeom prst="rect">
            <a:avLst/>
          </a:prstGeom>
          <a:ln>
            <a:solidFill>
              <a:srgbClr val="FF0000"/>
            </a:solidFill>
          </a:ln>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37954" y="2417085"/>
            <a:ext cx="2011952" cy="2756869"/>
          </a:xfrm>
          <a:prstGeom prst="rect">
            <a:avLst/>
          </a:prstGeom>
          <a:ln>
            <a:solidFill>
              <a:srgbClr val="FF0000"/>
            </a:solidFill>
          </a:ln>
        </p:spPr>
      </p:pic>
      <p:sp>
        <p:nvSpPr>
          <p:cNvPr id="13" name="TextBox 12"/>
          <p:cNvSpPr txBox="1"/>
          <p:nvPr/>
        </p:nvSpPr>
        <p:spPr>
          <a:xfrm>
            <a:off x="1740056" y="5694013"/>
            <a:ext cx="1175322" cy="307777"/>
          </a:xfrm>
          <a:prstGeom prst="rect">
            <a:avLst/>
          </a:prstGeom>
          <a:solidFill>
            <a:schemeClr val="bg1"/>
          </a:solidFill>
          <a:ln>
            <a:solidFill>
              <a:srgbClr val="0070C0"/>
            </a:solidFill>
          </a:ln>
        </p:spPr>
        <p:txBody>
          <a:bodyPr wrap="none" rtlCol="0">
            <a:spAutoFit/>
          </a:bodyPr>
          <a:lstStyle/>
          <a:p>
            <a:r>
              <a:rPr lang="it-IT" sz="1400" i="1" dirty="0" smtClean="0">
                <a:latin typeface="Arial Narrow" panose="020B0606020202030204" pitchFamily="34" charset="0"/>
              </a:rPr>
              <a:t>Motorizzazione</a:t>
            </a:r>
            <a:endParaRPr lang="it-IT" sz="1400" i="1" dirty="0">
              <a:latin typeface="Arial Narrow" panose="020B0606020202030204" pitchFamily="34" charset="0"/>
            </a:endParaRPr>
          </a:p>
        </p:txBody>
      </p:sp>
      <p:sp>
        <p:nvSpPr>
          <p:cNvPr id="27" name="TextBox 26"/>
          <p:cNvSpPr txBox="1"/>
          <p:nvPr/>
        </p:nvSpPr>
        <p:spPr>
          <a:xfrm>
            <a:off x="214839" y="5217460"/>
            <a:ext cx="1673792" cy="307777"/>
          </a:xfrm>
          <a:prstGeom prst="rect">
            <a:avLst/>
          </a:prstGeom>
          <a:solidFill>
            <a:schemeClr val="bg1"/>
          </a:solidFill>
          <a:ln>
            <a:solidFill>
              <a:srgbClr val="0070C0"/>
            </a:solidFill>
          </a:ln>
        </p:spPr>
        <p:txBody>
          <a:bodyPr wrap="none" rtlCol="0">
            <a:spAutoFit/>
          </a:bodyPr>
          <a:lstStyle/>
          <a:p>
            <a:r>
              <a:rPr lang="it-IT" sz="1400" i="1" dirty="0" smtClean="0">
                <a:latin typeface="Arial Narrow" panose="020B0606020202030204" pitchFamily="34" charset="0"/>
              </a:rPr>
              <a:t>Volantino/azionamento</a:t>
            </a:r>
            <a:endParaRPr lang="it-IT" sz="1400" i="1" dirty="0">
              <a:latin typeface="Arial Narrow" panose="020B0606020202030204" pitchFamily="34" charset="0"/>
            </a:endParaRPr>
          </a:p>
        </p:txBody>
      </p:sp>
      <p:cxnSp>
        <p:nvCxnSpPr>
          <p:cNvPr id="22" name="Straight Connector 21"/>
          <p:cNvCxnSpPr>
            <a:stCxn id="27" idx="0"/>
          </p:cNvCxnSpPr>
          <p:nvPr/>
        </p:nvCxnSpPr>
        <p:spPr>
          <a:xfrm flipH="1" flipV="1">
            <a:off x="875818" y="3368233"/>
            <a:ext cx="175917" cy="184922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10472" y="2677561"/>
            <a:ext cx="2183611" cy="307777"/>
          </a:xfrm>
          <a:prstGeom prst="rect">
            <a:avLst/>
          </a:prstGeom>
          <a:solidFill>
            <a:schemeClr val="bg1"/>
          </a:solidFill>
          <a:ln>
            <a:solidFill>
              <a:srgbClr val="0070C0"/>
            </a:solidFill>
          </a:ln>
        </p:spPr>
        <p:txBody>
          <a:bodyPr wrap="none" rtlCol="0">
            <a:spAutoFit/>
          </a:bodyPr>
          <a:lstStyle/>
          <a:p>
            <a:r>
              <a:rPr lang="it-IT" sz="1400" i="1" dirty="0" smtClean="0">
                <a:latin typeface="Arial Narrow" panose="020B0606020202030204" pitchFamily="34" charset="0"/>
              </a:rPr>
              <a:t>Setup con ‘’Neutron Shielding’’</a:t>
            </a:r>
            <a:endParaRPr lang="it-IT" sz="1400" i="1" dirty="0">
              <a:latin typeface="Arial Narrow" panose="020B0606020202030204" pitchFamily="34" charset="0"/>
            </a:endParaRPr>
          </a:p>
        </p:txBody>
      </p:sp>
      <p:sp>
        <p:nvSpPr>
          <p:cNvPr id="34" name="TextBox 33"/>
          <p:cNvSpPr txBox="1"/>
          <p:nvPr/>
        </p:nvSpPr>
        <p:spPr>
          <a:xfrm>
            <a:off x="3149216" y="5371349"/>
            <a:ext cx="3509330" cy="1000274"/>
          </a:xfrm>
          <a:prstGeom prst="rect">
            <a:avLst/>
          </a:prstGeom>
          <a:solidFill>
            <a:schemeClr val="bg1"/>
          </a:solidFill>
          <a:ln>
            <a:solidFill>
              <a:schemeClr val="accent1"/>
            </a:solidFill>
          </a:ln>
        </p:spPr>
        <p:txBody>
          <a:bodyPr wrap="square" rtlCol="0">
            <a:spAutoFit/>
          </a:bodyPr>
          <a:lstStyle/>
          <a:p>
            <a:r>
              <a:rPr lang="it-IT" sz="1400" b="1" i="1" dirty="0" smtClean="0">
                <a:latin typeface="Arial Narrow" panose="020B0606020202030204" pitchFamily="34" charset="0"/>
              </a:rPr>
              <a:t>CYGNO </a:t>
            </a:r>
            <a:r>
              <a:rPr lang="it-IT" sz="1400" b="1" i="1" dirty="0">
                <a:latin typeface="Arial Narrow" panose="020B0606020202030204" pitchFamily="34" charset="0"/>
              </a:rPr>
              <a:t>EXPERIMENT </a:t>
            </a:r>
            <a:r>
              <a:rPr lang="it-IT" sz="1400" b="1" i="1" dirty="0" smtClean="0">
                <a:latin typeface="Arial Narrow" panose="020B0606020202030204" pitchFamily="34" charset="0"/>
              </a:rPr>
              <a:t>: GIN DETECTOR</a:t>
            </a:r>
            <a:endParaRPr lang="it-IT" sz="1400" b="1" i="1" dirty="0">
              <a:latin typeface="Arial Narrow" panose="020B0606020202030204" pitchFamily="34" charset="0"/>
            </a:endParaRPr>
          </a:p>
          <a:p>
            <a:r>
              <a:rPr lang="it-IT" sz="1500" i="1" dirty="0" smtClean="0">
                <a:latin typeface="Arial Narrow" panose="020B0606020202030204" pitchFamily="34" charset="0"/>
              </a:rPr>
              <a:t>E’ stato completato il setup del primo detector e attualmente è in fase di completamento anche il secondo con una diversa ‘’Field-Cage’’...</a:t>
            </a:r>
          </a:p>
        </p:txBody>
      </p:sp>
      <p:cxnSp>
        <p:nvCxnSpPr>
          <p:cNvPr id="5" name="Straight Connector 4"/>
          <p:cNvCxnSpPr>
            <a:stCxn id="13" idx="0"/>
          </p:cNvCxnSpPr>
          <p:nvPr/>
        </p:nvCxnSpPr>
        <p:spPr>
          <a:xfrm flipV="1">
            <a:off x="2327717" y="4292846"/>
            <a:ext cx="316213" cy="140116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51901" y="4685652"/>
            <a:ext cx="2172326" cy="307777"/>
          </a:xfrm>
          <a:prstGeom prst="rect">
            <a:avLst/>
          </a:prstGeom>
          <a:solidFill>
            <a:schemeClr val="bg1"/>
          </a:solidFill>
          <a:ln>
            <a:solidFill>
              <a:srgbClr val="0070C0"/>
            </a:solidFill>
          </a:ln>
        </p:spPr>
        <p:txBody>
          <a:bodyPr wrap="none" rtlCol="0">
            <a:spAutoFit/>
          </a:bodyPr>
          <a:lstStyle/>
          <a:p>
            <a:r>
              <a:rPr lang="it-IT" sz="1400" i="1" dirty="0" smtClean="0">
                <a:latin typeface="Arial Narrow" panose="020B0606020202030204" pitchFamily="34" charset="0"/>
              </a:rPr>
              <a:t>‘’Neutron Shielding’’installation</a:t>
            </a:r>
            <a:endParaRPr lang="it-IT" sz="1400" i="1" dirty="0">
              <a:latin typeface="Arial Narrow" panose="020B0606020202030204" pitchFamily="34" charset="0"/>
            </a:endParaRPr>
          </a:p>
        </p:txBody>
      </p:sp>
    </p:spTree>
    <p:extLst>
      <p:ext uri="{BB962C8B-B14F-4D97-AF65-F5344CB8AC3E}">
        <p14:creationId xmlns:p14="http://schemas.microsoft.com/office/powerpoint/2010/main" val="3651397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7472" r="25539"/>
          <a:stretch/>
        </p:blipFill>
        <p:spPr>
          <a:xfrm>
            <a:off x="240041" y="2880854"/>
            <a:ext cx="4468203" cy="3006140"/>
          </a:xfrm>
          <a:prstGeom prst="rect">
            <a:avLst/>
          </a:prstGeom>
          <a:ln>
            <a:solidFill>
              <a:srgbClr val="FF0000"/>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173"/>
          <a:stretch/>
        </p:blipFill>
        <p:spPr>
          <a:xfrm>
            <a:off x="6975160" y="516244"/>
            <a:ext cx="2678946" cy="2573488"/>
          </a:xfrm>
          <a:prstGeom prst="rect">
            <a:avLst/>
          </a:prstGeom>
          <a:ln>
            <a:solidFill>
              <a:srgbClr val="FF0000"/>
            </a:solidFill>
          </a:ln>
        </p:spPr>
      </p:pic>
      <p:sp>
        <p:nvSpPr>
          <p:cNvPr id="16" name="TextBox 15"/>
          <p:cNvSpPr txBox="1"/>
          <p:nvPr/>
        </p:nvSpPr>
        <p:spPr>
          <a:xfrm>
            <a:off x="257029" y="6392936"/>
            <a:ext cx="3478837" cy="307777"/>
          </a:xfrm>
          <a:prstGeom prst="rect">
            <a:avLst/>
          </a:prstGeom>
          <a:solidFill>
            <a:schemeClr val="bg1"/>
          </a:solidFill>
        </p:spPr>
        <p:txBody>
          <a:bodyPr wrap="none" rtlCol="0">
            <a:spAutoFit/>
          </a:bodyPr>
          <a:lstStyle/>
          <a:p>
            <a:r>
              <a:rPr lang="it-IT" sz="1400" i="1" dirty="0">
                <a:latin typeface="Arial Narrow" panose="020B0606020202030204" pitchFamily="34" charset="0"/>
                <a:hlinkClick r:id="rId4"/>
              </a:rPr>
              <a:t>CIF </a:t>
            </a:r>
            <a:r>
              <a:rPr lang="it-IT" sz="1400" i="1" dirty="0" smtClean="0">
                <a:latin typeface="Arial Narrow" panose="020B0606020202030204" pitchFamily="34" charset="0"/>
                <a:hlinkClick r:id="rId4"/>
              </a:rPr>
              <a:t>Dicembre</a:t>
            </a:r>
            <a:r>
              <a:rPr lang="it-IT" sz="1400" i="1" dirty="0" smtClean="0">
                <a:latin typeface="Arial Narrow" panose="020B0606020202030204" pitchFamily="34" charset="0"/>
                <a:hlinkClick r:id="rId4"/>
              </a:rPr>
              <a:t> </a:t>
            </a:r>
            <a:r>
              <a:rPr lang="it-IT" sz="1400" i="1" dirty="0">
                <a:latin typeface="Arial Narrow" panose="020B0606020202030204" pitchFamily="34" charset="0"/>
                <a:hlinkClick r:id="rId4"/>
              </a:rPr>
              <a:t>2023 - Cesidio.Capoccia@lnf.infn.it</a:t>
            </a:r>
            <a:r>
              <a:rPr lang="it-IT" sz="1400" dirty="0">
                <a:latin typeface="Arial Narrow" panose="020B0606020202030204" pitchFamily="34" charset="0"/>
              </a:rPr>
              <a:t> </a:t>
            </a:r>
          </a:p>
        </p:txBody>
      </p:sp>
      <p:sp>
        <p:nvSpPr>
          <p:cNvPr id="15" name="TextBox 14"/>
          <p:cNvSpPr txBox="1"/>
          <p:nvPr/>
        </p:nvSpPr>
        <p:spPr>
          <a:xfrm>
            <a:off x="8151302" y="2744243"/>
            <a:ext cx="1081193" cy="276999"/>
          </a:xfrm>
          <a:prstGeom prst="rect">
            <a:avLst/>
          </a:prstGeom>
          <a:noFill/>
        </p:spPr>
        <p:txBody>
          <a:bodyPr wrap="none" rtlCol="0">
            <a:spAutoFit/>
          </a:bodyPr>
          <a:lstStyle/>
          <a:p>
            <a:r>
              <a:rPr lang="it-IT" sz="1200" i="1" dirty="0" smtClean="0">
                <a:latin typeface="Arial Narrow" panose="020B0606020202030204" pitchFamily="34" charset="0"/>
              </a:rPr>
              <a:t>Detail: Cut View</a:t>
            </a:r>
            <a:endParaRPr lang="it-IT" sz="1200" i="1" dirty="0">
              <a:latin typeface="Arial Narrow" panose="020B0606020202030204"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257" y="3198566"/>
            <a:ext cx="4820849" cy="3408171"/>
          </a:xfrm>
          <a:prstGeom prst="rect">
            <a:avLst/>
          </a:prstGeom>
          <a:ln>
            <a:solidFill>
              <a:srgbClr val="00B0F0"/>
            </a:solidFill>
          </a:ln>
        </p:spPr>
      </p:pic>
      <p:sp>
        <p:nvSpPr>
          <p:cNvPr id="10" name="TextBox 9"/>
          <p:cNvSpPr txBox="1"/>
          <p:nvPr/>
        </p:nvSpPr>
        <p:spPr>
          <a:xfrm>
            <a:off x="240041" y="189698"/>
            <a:ext cx="3966199" cy="2616101"/>
          </a:xfrm>
          <a:prstGeom prst="rect">
            <a:avLst/>
          </a:prstGeom>
          <a:solidFill>
            <a:schemeClr val="bg1"/>
          </a:solidFill>
          <a:ln>
            <a:solidFill>
              <a:schemeClr val="accent1"/>
            </a:solidFill>
          </a:ln>
        </p:spPr>
        <p:txBody>
          <a:bodyPr wrap="square" rtlCol="0">
            <a:spAutoFit/>
          </a:bodyPr>
          <a:lstStyle/>
          <a:p>
            <a:pPr algn="ctr"/>
            <a:r>
              <a:rPr lang="it-IT" sz="1600" b="1" i="1" dirty="0" smtClean="0">
                <a:latin typeface="Arial Narrow" panose="020B0606020202030204" pitchFamily="34" charset="0"/>
              </a:rPr>
              <a:t>CYGNO EXPERIMENT</a:t>
            </a:r>
            <a:endParaRPr lang="it-IT" sz="1000" b="1" i="1" dirty="0" smtClean="0">
              <a:latin typeface="Arial Narrow" panose="020B0606020202030204" pitchFamily="34" charset="0"/>
            </a:endParaRPr>
          </a:p>
          <a:p>
            <a:pPr algn="ctr"/>
            <a:endParaRPr lang="it-IT" sz="800" b="1" i="1" dirty="0" smtClean="0">
              <a:latin typeface="Arial Narrow" panose="020B0606020202030204" pitchFamily="34" charset="0"/>
            </a:endParaRPr>
          </a:p>
          <a:p>
            <a:r>
              <a:rPr lang="it-IT" sz="1400" b="1" i="1" dirty="0" smtClean="0">
                <a:latin typeface="Arial Narrow" panose="020B0606020202030204" pitchFamily="34" charset="0"/>
              </a:rPr>
              <a:t>MANGO DETECTOR: </a:t>
            </a:r>
          </a:p>
          <a:p>
            <a:r>
              <a:rPr lang="it-IT" sz="1400" i="1" dirty="0" smtClean="0">
                <a:latin typeface="Arial Narrow" panose="020B0606020202030204" pitchFamily="34" charset="0"/>
              </a:rPr>
              <a:t>Sono state realizzate alcune parti per renderlo utilizzabile per eseguire test sul tipo di finestra da utilizzare in termini di materiale e spessore</a:t>
            </a:r>
            <a:r>
              <a:rPr lang="it-IT" sz="1400" dirty="0" smtClean="0">
                <a:latin typeface="Arial Narrow" panose="020B0606020202030204" pitchFamily="34" charset="0"/>
              </a:rPr>
              <a:t> </a:t>
            </a:r>
          </a:p>
          <a:p>
            <a:r>
              <a:rPr lang="it-IT" sz="1400" b="1" i="1" dirty="0" smtClean="0">
                <a:latin typeface="Arial Narrow" panose="020B0606020202030204" pitchFamily="34" charset="0"/>
              </a:rPr>
              <a:t>CYGNO 0.4</a:t>
            </a:r>
            <a:r>
              <a:rPr lang="en-US" sz="1400" b="1" i="1" dirty="0" smtClean="0">
                <a:latin typeface="Arial Narrow" panose="020B0606020202030204" pitchFamily="34" charset="0"/>
              </a:rPr>
              <a:t>:</a:t>
            </a:r>
          </a:p>
          <a:p>
            <a:r>
              <a:rPr lang="en-US" sz="1400" i="1" dirty="0">
                <a:latin typeface="Arial Narrow" panose="020B0606020202030204" pitchFamily="34" charset="0"/>
              </a:rPr>
              <a:t>P</a:t>
            </a:r>
            <a:r>
              <a:rPr lang="en-US" sz="1400" i="1" dirty="0" smtClean="0">
                <a:latin typeface="Arial Narrow" panose="020B0606020202030204" pitchFamily="34" charset="0"/>
              </a:rPr>
              <a:t>er </a:t>
            </a:r>
            <a:r>
              <a:rPr lang="en-US" sz="1400" i="1" dirty="0" err="1" smtClean="0">
                <a:latin typeface="Arial Narrow" panose="020B0606020202030204" pitchFamily="34" charset="0"/>
              </a:rPr>
              <a:t>il</a:t>
            </a:r>
            <a:r>
              <a:rPr lang="en-US" sz="1400" i="1" dirty="0" smtClean="0">
                <a:latin typeface="Arial Narrow" panose="020B0606020202030204" pitchFamily="34" charset="0"/>
              </a:rPr>
              <a:t> detector CYGNO 0.4 è </a:t>
            </a:r>
            <a:r>
              <a:rPr lang="en-US" sz="1400" i="1" dirty="0" err="1" smtClean="0">
                <a:latin typeface="Arial Narrow" panose="020B0606020202030204" pitchFamily="34" charset="0"/>
              </a:rPr>
              <a:t>stato</a:t>
            </a:r>
            <a:r>
              <a:rPr lang="en-US" sz="1400" i="1" dirty="0" smtClean="0">
                <a:latin typeface="Arial Narrow" panose="020B0606020202030204" pitchFamily="34" charset="0"/>
              </a:rPr>
              <a:t> </a:t>
            </a:r>
            <a:r>
              <a:rPr lang="en-US" sz="1400" i="1" dirty="0" err="1" smtClean="0">
                <a:latin typeface="Arial Narrow" panose="020B0606020202030204" pitchFamily="34" charset="0"/>
              </a:rPr>
              <a:t>eseguito</a:t>
            </a:r>
            <a:r>
              <a:rPr lang="en-US" sz="1400" i="1" dirty="0" smtClean="0">
                <a:latin typeface="Arial Narrow" panose="020B0606020202030204" pitchFamily="34" charset="0"/>
              </a:rPr>
              <a:t> </a:t>
            </a:r>
            <a:r>
              <a:rPr lang="en-US" sz="1400" i="1" dirty="0" err="1" smtClean="0">
                <a:latin typeface="Arial Narrow" panose="020B0606020202030204" pitchFamily="34" charset="0"/>
              </a:rPr>
              <a:t>il</a:t>
            </a:r>
            <a:r>
              <a:rPr lang="en-US" sz="1400" i="1" dirty="0" smtClean="0">
                <a:latin typeface="Arial Narrow" panose="020B0606020202030204" pitchFamily="34" charset="0"/>
              </a:rPr>
              <a:t> </a:t>
            </a:r>
            <a:r>
              <a:rPr lang="en-US" sz="1400" i="1" dirty="0" err="1" smtClean="0">
                <a:latin typeface="Arial Narrow" panose="020B0606020202030204" pitchFamily="34" charset="0"/>
              </a:rPr>
              <a:t>capitolato</a:t>
            </a:r>
            <a:r>
              <a:rPr lang="en-US" sz="1400" i="1" dirty="0" smtClean="0">
                <a:latin typeface="Arial Narrow" panose="020B0606020202030204" pitchFamily="34" charset="0"/>
              </a:rPr>
              <a:t> di </a:t>
            </a:r>
            <a:r>
              <a:rPr lang="en-US" sz="1400" i="1" dirty="0" err="1" smtClean="0">
                <a:latin typeface="Arial Narrow" panose="020B0606020202030204" pitchFamily="34" charset="0"/>
              </a:rPr>
              <a:t>gara</a:t>
            </a:r>
            <a:r>
              <a:rPr lang="en-US" sz="1400" i="1" dirty="0" smtClean="0">
                <a:latin typeface="Arial Narrow" panose="020B0606020202030204" pitchFamily="34" charset="0"/>
              </a:rPr>
              <a:t> per la </a:t>
            </a:r>
            <a:r>
              <a:rPr lang="en-US" sz="1400" i="1" dirty="0" err="1" smtClean="0">
                <a:latin typeface="Arial Narrow" panose="020B0606020202030204" pitchFamily="34" charset="0"/>
              </a:rPr>
              <a:t>realizzazione</a:t>
            </a:r>
            <a:r>
              <a:rPr lang="en-US" sz="1400" i="1" dirty="0" smtClean="0">
                <a:latin typeface="Arial Narrow" panose="020B0606020202030204" pitchFamily="34" charset="0"/>
              </a:rPr>
              <a:t> </a:t>
            </a:r>
            <a:r>
              <a:rPr lang="en-US" sz="1400" i="1" dirty="0" err="1" smtClean="0">
                <a:latin typeface="Arial Narrow" panose="020B0606020202030204" pitchFamily="34" charset="0"/>
              </a:rPr>
              <a:t>dei</a:t>
            </a:r>
            <a:r>
              <a:rPr lang="en-US" sz="1400" i="1" dirty="0" smtClean="0">
                <a:latin typeface="Arial Narrow" panose="020B0606020202030204" pitchFamily="34" charset="0"/>
              </a:rPr>
              <a:t> </a:t>
            </a:r>
            <a:r>
              <a:rPr lang="en-US" sz="1400" i="1" dirty="0" err="1" smtClean="0">
                <a:latin typeface="Arial Narrow" panose="020B0606020202030204" pitchFamily="34" charset="0"/>
              </a:rPr>
              <a:t>servizi</a:t>
            </a:r>
            <a:r>
              <a:rPr lang="en-US" sz="1400" i="1" dirty="0" smtClean="0">
                <a:latin typeface="Arial Narrow" panose="020B0606020202030204" pitchFamily="34" charset="0"/>
              </a:rPr>
              <a:t> necessary in </a:t>
            </a:r>
            <a:r>
              <a:rPr lang="en-US" sz="1400" i="1" dirty="0" err="1" smtClean="0">
                <a:latin typeface="Arial Narrow" panose="020B0606020202030204" pitchFamily="34" charset="0"/>
              </a:rPr>
              <a:t>sala</a:t>
            </a:r>
            <a:r>
              <a:rPr lang="en-US" sz="1400" i="1" dirty="0" smtClean="0">
                <a:latin typeface="Arial Narrow" panose="020B0606020202030204" pitchFamily="34" charset="0"/>
              </a:rPr>
              <a:t> ‘’F’’ :</a:t>
            </a:r>
          </a:p>
          <a:p>
            <a:pPr marL="285750" indent="-285750">
              <a:buFontTx/>
              <a:buChar char="-"/>
            </a:pPr>
            <a:r>
              <a:rPr lang="en-US" sz="1400" i="1" dirty="0" smtClean="0">
                <a:latin typeface="Arial Narrow" panose="020B0606020202030204" pitchFamily="34" charset="0"/>
              </a:rPr>
              <a:t>Box per control room</a:t>
            </a:r>
          </a:p>
          <a:p>
            <a:pPr marL="285750" indent="-285750">
              <a:buFontTx/>
              <a:buChar char="-"/>
            </a:pPr>
            <a:r>
              <a:rPr lang="en-US" sz="1400" i="1" dirty="0" err="1" smtClean="0">
                <a:latin typeface="Arial Narrow" panose="020B0606020202030204" pitchFamily="34" charset="0"/>
              </a:rPr>
              <a:t>Impianti</a:t>
            </a:r>
            <a:r>
              <a:rPr lang="en-US" sz="1400" i="1" dirty="0" smtClean="0">
                <a:latin typeface="Arial Narrow" panose="020B0606020202030204" pitchFamily="34" charset="0"/>
              </a:rPr>
              <a:t> </a:t>
            </a:r>
            <a:r>
              <a:rPr lang="en-US" sz="1400" i="1" dirty="0" err="1" smtClean="0">
                <a:latin typeface="Arial Narrow" panose="020B0606020202030204" pitchFamily="34" charset="0"/>
              </a:rPr>
              <a:t>vari</a:t>
            </a:r>
            <a:r>
              <a:rPr lang="en-US" sz="1400" i="1" dirty="0" smtClean="0">
                <a:latin typeface="Arial Narrow" panose="020B0606020202030204" pitchFamily="34" charset="0"/>
              </a:rPr>
              <a:t> (</a:t>
            </a:r>
            <a:r>
              <a:rPr lang="en-US" sz="1400" i="1" dirty="0" err="1" smtClean="0">
                <a:latin typeface="Arial Narrow" panose="020B0606020202030204" pitchFamily="34" charset="0"/>
              </a:rPr>
              <a:t>elettrico</a:t>
            </a:r>
            <a:r>
              <a:rPr lang="en-US" sz="1400" i="1" dirty="0" smtClean="0">
                <a:latin typeface="Arial Narrow" panose="020B0606020202030204" pitchFamily="34" charset="0"/>
              </a:rPr>
              <a:t>, </a:t>
            </a:r>
            <a:r>
              <a:rPr lang="en-US" sz="1400" i="1" dirty="0" err="1" smtClean="0">
                <a:latin typeface="Arial Narrow" panose="020B0606020202030204" pitchFamily="34" charset="0"/>
              </a:rPr>
              <a:t>riscaldamento</a:t>
            </a:r>
            <a:r>
              <a:rPr lang="en-US" sz="1400" i="1" dirty="0" smtClean="0">
                <a:latin typeface="Arial Narrow" panose="020B0606020202030204" pitchFamily="34" charset="0"/>
              </a:rPr>
              <a:t> etc.)</a:t>
            </a:r>
          </a:p>
          <a:p>
            <a:pPr marL="285750" indent="-285750">
              <a:buFontTx/>
              <a:buChar char="-"/>
            </a:pPr>
            <a:r>
              <a:rPr lang="en-US" sz="1400" i="1" dirty="0" smtClean="0">
                <a:latin typeface="Arial Narrow" panose="020B0606020202030204" pitchFamily="34" charset="0"/>
              </a:rPr>
              <a:t>Area </a:t>
            </a:r>
            <a:r>
              <a:rPr lang="en-US" sz="1400" i="1" dirty="0" err="1" smtClean="0">
                <a:latin typeface="Arial Narrow" panose="020B0606020202030204" pitchFamily="34" charset="0"/>
              </a:rPr>
              <a:t>recintata</a:t>
            </a:r>
            <a:r>
              <a:rPr lang="en-US" sz="1400" i="1" dirty="0" smtClean="0">
                <a:latin typeface="Arial Narrow" panose="020B0606020202030204" pitchFamily="34" charset="0"/>
              </a:rPr>
              <a:t> per Rack, gas-system etc.</a:t>
            </a:r>
          </a:p>
        </p:txBody>
      </p:sp>
      <p:sp>
        <p:nvSpPr>
          <p:cNvPr id="20" name="TextBox 19"/>
          <p:cNvSpPr txBox="1"/>
          <p:nvPr/>
        </p:nvSpPr>
        <p:spPr>
          <a:xfrm>
            <a:off x="530317" y="5717717"/>
            <a:ext cx="962892" cy="338554"/>
          </a:xfrm>
          <a:prstGeom prst="rect">
            <a:avLst/>
          </a:prstGeom>
          <a:solidFill>
            <a:schemeClr val="bg1"/>
          </a:solidFill>
          <a:ln>
            <a:solidFill>
              <a:srgbClr val="FF0000"/>
            </a:solidFill>
          </a:ln>
        </p:spPr>
        <p:txBody>
          <a:bodyPr wrap="none" rtlCol="0">
            <a:spAutoFit/>
          </a:bodyPr>
          <a:lstStyle/>
          <a:p>
            <a:r>
              <a:rPr lang="en-US" sz="1600" b="1" i="1" dirty="0" smtClean="0">
                <a:latin typeface="Arial Narrow" panose="020B0606020202030204" pitchFamily="34" charset="0"/>
              </a:rPr>
              <a:t>SALA ‘’F’’</a:t>
            </a:r>
            <a:endParaRPr lang="it-IT" sz="1600" b="1" i="1" dirty="0">
              <a:latin typeface="Arial Narrow" panose="020B0606020202030204" pitchFamily="34" charset="0"/>
            </a:endParaRPr>
          </a:p>
        </p:txBody>
      </p:sp>
      <p:sp>
        <p:nvSpPr>
          <p:cNvPr id="21" name="TextBox 20"/>
          <p:cNvSpPr txBox="1"/>
          <p:nvPr/>
        </p:nvSpPr>
        <p:spPr>
          <a:xfrm>
            <a:off x="1701624" y="6085608"/>
            <a:ext cx="3563796" cy="261610"/>
          </a:xfrm>
          <a:prstGeom prst="rect">
            <a:avLst/>
          </a:prstGeom>
          <a:solidFill>
            <a:schemeClr val="bg1"/>
          </a:solidFill>
          <a:ln>
            <a:solidFill>
              <a:srgbClr val="FF0000"/>
            </a:solidFill>
          </a:ln>
        </p:spPr>
        <p:txBody>
          <a:bodyPr wrap="none" rtlCol="0">
            <a:spAutoFit/>
          </a:bodyPr>
          <a:lstStyle/>
          <a:p>
            <a:r>
              <a:rPr lang="en-US" sz="1100" i="1" dirty="0" smtClean="0">
                <a:latin typeface="Arial Narrow" panose="020B0606020202030204" pitchFamily="34" charset="0"/>
              </a:rPr>
              <a:t>CYGNO 0.4 EXPERIMENT AREA WITH SETUP AND SERVICES</a:t>
            </a:r>
            <a:endParaRPr lang="it-IT" sz="1100" i="1" dirty="0">
              <a:latin typeface="Arial Narrow" panose="020B0606020202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3689" y="321411"/>
            <a:ext cx="2868456" cy="2151342"/>
          </a:xfrm>
          <a:prstGeom prst="rect">
            <a:avLst/>
          </a:prstGeom>
          <a:ln>
            <a:solidFill>
              <a:schemeClr val="accent1"/>
            </a:solidFill>
          </a:ln>
        </p:spPr>
      </p:pic>
      <p:sp>
        <p:nvSpPr>
          <p:cNvPr id="11" name="TextBox 10"/>
          <p:cNvSpPr txBox="1"/>
          <p:nvPr/>
        </p:nvSpPr>
        <p:spPr>
          <a:xfrm>
            <a:off x="7027101" y="407410"/>
            <a:ext cx="1287532" cy="261610"/>
          </a:xfrm>
          <a:prstGeom prst="rect">
            <a:avLst/>
          </a:prstGeom>
          <a:solidFill>
            <a:schemeClr val="bg1"/>
          </a:solidFill>
          <a:ln>
            <a:solidFill>
              <a:srgbClr val="FF0000"/>
            </a:solidFill>
          </a:ln>
        </p:spPr>
        <p:txBody>
          <a:bodyPr wrap="none" rtlCol="0">
            <a:spAutoFit/>
          </a:bodyPr>
          <a:lstStyle/>
          <a:p>
            <a:r>
              <a:rPr lang="en-US" sz="1100" i="1" dirty="0" smtClean="0">
                <a:latin typeface="Arial Narrow" panose="020B0606020202030204" pitchFamily="34" charset="0"/>
              </a:rPr>
              <a:t>MANGO DETECTOR</a:t>
            </a:r>
            <a:endParaRPr lang="it-IT" sz="1100" i="1" dirty="0">
              <a:latin typeface="Arial Narrow" panose="020B0606020202030204" pitchFamily="34" charset="0"/>
            </a:endParaRPr>
          </a:p>
        </p:txBody>
      </p:sp>
    </p:spTree>
    <p:extLst>
      <p:ext uri="{BB962C8B-B14F-4D97-AF65-F5344CB8AC3E}">
        <p14:creationId xmlns:p14="http://schemas.microsoft.com/office/powerpoint/2010/main" val="152114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7029" y="6392936"/>
            <a:ext cx="3478837" cy="307777"/>
          </a:xfrm>
          <a:prstGeom prst="rect">
            <a:avLst/>
          </a:prstGeom>
          <a:solidFill>
            <a:schemeClr val="bg1"/>
          </a:solidFill>
        </p:spPr>
        <p:txBody>
          <a:bodyPr wrap="none" rtlCol="0">
            <a:spAutoFit/>
          </a:bodyPr>
          <a:lstStyle/>
          <a:p>
            <a:r>
              <a:rPr lang="it-IT" sz="1400" i="1" dirty="0" smtClean="0">
                <a:latin typeface="Arial Narrow" panose="020B0606020202030204" pitchFamily="34" charset="0"/>
                <a:hlinkClick r:id="rId2"/>
              </a:rPr>
              <a:t>CIF </a:t>
            </a:r>
            <a:r>
              <a:rPr lang="it-IT" sz="1400" i="1" dirty="0" smtClean="0">
                <a:latin typeface="Arial Narrow" panose="020B0606020202030204" pitchFamily="34" charset="0"/>
                <a:hlinkClick r:id="rId2"/>
              </a:rPr>
              <a:t>Dicembre</a:t>
            </a:r>
            <a:r>
              <a:rPr lang="it-IT" sz="1400" i="1" dirty="0" smtClean="0">
                <a:latin typeface="Arial Narrow" panose="020B0606020202030204" pitchFamily="34" charset="0"/>
                <a:hlinkClick r:id="rId2"/>
              </a:rPr>
              <a:t> </a:t>
            </a:r>
            <a:r>
              <a:rPr lang="it-IT" sz="1400" i="1" dirty="0" smtClean="0">
                <a:latin typeface="Arial Narrow" panose="020B0606020202030204" pitchFamily="34" charset="0"/>
                <a:hlinkClick r:id="rId2"/>
              </a:rPr>
              <a:t>2023 - Cesidio.Capoccia@lnf.infn.it</a:t>
            </a:r>
            <a:r>
              <a:rPr lang="it-IT" sz="1400" dirty="0" smtClean="0">
                <a:latin typeface="Arial Narrow" panose="020B0606020202030204" pitchFamily="34" charset="0"/>
              </a:rPr>
              <a:t> </a:t>
            </a:r>
            <a:endParaRPr lang="it-IT" sz="1400" dirty="0">
              <a:latin typeface="Arial Narrow" panose="020B0606020202030204" pitchFamily="34" charset="0"/>
            </a:endParaRPr>
          </a:p>
        </p:txBody>
      </p:sp>
      <p:sp>
        <p:nvSpPr>
          <p:cNvPr id="21" name="TextBox 20"/>
          <p:cNvSpPr txBox="1"/>
          <p:nvPr/>
        </p:nvSpPr>
        <p:spPr>
          <a:xfrm>
            <a:off x="308920" y="225338"/>
            <a:ext cx="2652329" cy="369332"/>
          </a:xfrm>
          <a:prstGeom prst="rect">
            <a:avLst/>
          </a:prstGeom>
          <a:solidFill>
            <a:schemeClr val="bg1"/>
          </a:solidFill>
          <a:ln>
            <a:solidFill>
              <a:srgbClr val="FF0000"/>
            </a:solidFill>
          </a:ln>
        </p:spPr>
        <p:txBody>
          <a:bodyPr wrap="none" rtlCol="0">
            <a:spAutoFit/>
          </a:bodyPr>
          <a:lstStyle/>
          <a:p>
            <a:r>
              <a:rPr lang="en-US" b="1" i="1" dirty="0" smtClean="0">
                <a:latin typeface="Arial Narrow" panose="020B0606020202030204" pitchFamily="34" charset="0"/>
              </a:rPr>
              <a:t>KAONNIS (</a:t>
            </a:r>
            <a:r>
              <a:rPr lang="en-US" b="1" i="1" dirty="0" err="1" smtClean="0">
                <a:latin typeface="Arial Narrow" panose="020B0606020202030204" pitchFamily="34" charset="0"/>
              </a:rPr>
              <a:t>Siddharta</a:t>
            </a:r>
            <a:r>
              <a:rPr lang="en-US" b="1" i="1" dirty="0" smtClean="0">
                <a:latin typeface="Arial Narrow" panose="020B0606020202030204" pitchFamily="34" charset="0"/>
              </a:rPr>
              <a:t> – </a:t>
            </a:r>
            <a:r>
              <a:rPr lang="en-US" b="1" i="1" dirty="0" err="1" smtClean="0">
                <a:latin typeface="Arial Narrow" panose="020B0606020202030204" pitchFamily="34" charset="0"/>
              </a:rPr>
              <a:t>Vip</a:t>
            </a:r>
            <a:r>
              <a:rPr lang="en-US" b="1" i="1" dirty="0" smtClean="0">
                <a:latin typeface="Arial Narrow" panose="020B0606020202030204" pitchFamily="34" charset="0"/>
              </a:rPr>
              <a:t>)</a:t>
            </a:r>
            <a:r>
              <a:rPr lang="en-US" sz="1400" b="1" i="1" dirty="0" smtClean="0">
                <a:latin typeface="Arial Narrow" panose="020B0606020202030204" pitchFamily="34" charset="0"/>
              </a:rPr>
              <a:t> </a:t>
            </a:r>
          </a:p>
        </p:txBody>
      </p:sp>
      <p:sp>
        <p:nvSpPr>
          <p:cNvPr id="19" name="TextBox 18"/>
          <p:cNvSpPr txBox="1"/>
          <p:nvPr/>
        </p:nvSpPr>
        <p:spPr>
          <a:xfrm>
            <a:off x="257029" y="715580"/>
            <a:ext cx="3104480" cy="1692771"/>
          </a:xfrm>
          <a:prstGeom prst="rect">
            <a:avLst/>
          </a:prstGeom>
          <a:solidFill>
            <a:schemeClr val="bg1"/>
          </a:solidFill>
          <a:ln>
            <a:solidFill>
              <a:schemeClr val="accent1"/>
            </a:solidFill>
          </a:ln>
        </p:spPr>
        <p:txBody>
          <a:bodyPr wrap="square" rtlCol="0">
            <a:spAutoFit/>
          </a:bodyPr>
          <a:lstStyle/>
          <a:p>
            <a:r>
              <a:rPr lang="it-IT" sz="1400" b="1" i="1" dirty="0" smtClean="0">
                <a:latin typeface="Arial Narrow" panose="020B0606020202030204" pitchFamily="34" charset="0"/>
              </a:rPr>
              <a:t>SIDDHARTA II </a:t>
            </a:r>
          </a:p>
          <a:p>
            <a:r>
              <a:rPr lang="en-US" sz="1500" i="1" dirty="0" smtClean="0">
                <a:latin typeface="Arial Narrow" panose="020B0606020202030204" pitchFamily="34" charset="0"/>
              </a:rPr>
              <a:t>E’ </a:t>
            </a:r>
            <a:r>
              <a:rPr lang="en-US" sz="1500" i="1" dirty="0" err="1" smtClean="0">
                <a:latin typeface="Arial Narrow" panose="020B0606020202030204" pitchFamily="34" charset="0"/>
              </a:rPr>
              <a:t>stato</a:t>
            </a:r>
            <a:r>
              <a:rPr lang="en-US" sz="1500" i="1" dirty="0" smtClean="0">
                <a:latin typeface="Arial Narrow" panose="020B0606020202030204" pitchFamily="34" charset="0"/>
              </a:rPr>
              <a:t> </a:t>
            </a:r>
            <a:r>
              <a:rPr lang="en-US" sz="1500" i="1" dirty="0" err="1" smtClean="0">
                <a:latin typeface="Arial Narrow" panose="020B0606020202030204" pitchFamily="34" charset="0"/>
              </a:rPr>
              <a:t>realizzato</a:t>
            </a:r>
            <a:r>
              <a:rPr lang="en-US" sz="1500" i="1" dirty="0" smtClean="0">
                <a:latin typeface="Arial Narrow" panose="020B0606020202030204" pitchFamily="34" charset="0"/>
              </a:rPr>
              <a:t> </a:t>
            </a:r>
            <a:r>
              <a:rPr lang="en-US" sz="1500" i="1" dirty="0" err="1" smtClean="0">
                <a:latin typeface="Arial Narrow" panose="020B0606020202030204" pitchFamily="34" charset="0"/>
              </a:rPr>
              <a:t>ed</a:t>
            </a:r>
            <a:r>
              <a:rPr lang="en-US" sz="1500" i="1" dirty="0" smtClean="0">
                <a:latin typeface="Arial Narrow" panose="020B0606020202030204" pitchFamily="34" charset="0"/>
              </a:rPr>
              <a:t> </a:t>
            </a:r>
            <a:r>
              <a:rPr lang="en-US" sz="1500" i="1" dirty="0" err="1" smtClean="0">
                <a:latin typeface="Arial Narrow" panose="020B0606020202030204" pitchFamily="34" charset="0"/>
              </a:rPr>
              <a:t>installato</a:t>
            </a:r>
            <a:r>
              <a:rPr lang="en-US" sz="1500" i="1" dirty="0" smtClean="0">
                <a:latin typeface="Arial Narrow" panose="020B0606020202030204" pitchFamily="34" charset="0"/>
              </a:rPr>
              <a:t> un </a:t>
            </a:r>
            <a:r>
              <a:rPr lang="en-US" sz="1500" i="1" dirty="0" err="1" smtClean="0">
                <a:latin typeface="Arial Narrow" panose="020B0606020202030204" pitchFamily="34" charset="0"/>
              </a:rPr>
              <a:t>nuovo</a:t>
            </a:r>
            <a:r>
              <a:rPr lang="en-US" sz="1500" i="1" dirty="0" smtClean="0">
                <a:latin typeface="Arial Narrow" panose="020B0606020202030204" pitchFamily="34" charset="0"/>
              </a:rPr>
              <a:t> detector (CZ) complete di shielding in </a:t>
            </a:r>
            <a:r>
              <a:rPr lang="en-US" sz="1500" i="1" dirty="0" err="1" smtClean="0">
                <a:latin typeface="Arial Narrow" panose="020B0606020202030204" pitchFamily="34" charset="0"/>
              </a:rPr>
              <a:t>piombo</a:t>
            </a:r>
            <a:r>
              <a:rPr lang="en-US" sz="1500" i="1" dirty="0" smtClean="0">
                <a:latin typeface="Arial Narrow" panose="020B0606020202030204" pitchFamily="34" charset="0"/>
              </a:rPr>
              <a:t> </a:t>
            </a:r>
            <a:r>
              <a:rPr lang="en-US" sz="1500" i="1" dirty="0" err="1" smtClean="0">
                <a:latin typeface="Arial Narrow" panose="020B0606020202030204" pitchFamily="34" charset="0"/>
              </a:rPr>
              <a:t>sul</a:t>
            </a:r>
            <a:r>
              <a:rPr lang="en-US" sz="1500" i="1" dirty="0" smtClean="0">
                <a:latin typeface="Arial Narrow" panose="020B0606020202030204" pitchFamily="34" charset="0"/>
              </a:rPr>
              <a:t> setup.</a:t>
            </a:r>
          </a:p>
          <a:p>
            <a:r>
              <a:rPr lang="en-US" sz="1500" i="1" dirty="0" err="1" smtClean="0">
                <a:latin typeface="Arial Narrow" panose="020B0606020202030204" pitchFamily="34" charset="0"/>
              </a:rPr>
              <a:t>Quindi</a:t>
            </a:r>
            <a:r>
              <a:rPr lang="en-US" sz="1500" i="1" dirty="0" smtClean="0">
                <a:latin typeface="Arial Narrow" panose="020B0606020202030204" pitchFamily="34" charset="0"/>
              </a:rPr>
              <a:t> </a:t>
            </a:r>
            <a:r>
              <a:rPr lang="en-US" sz="1500" i="1" dirty="0" err="1" smtClean="0">
                <a:latin typeface="Arial Narrow" panose="020B0606020202030204" pitchFamily="34" charset="0"/>
              </a:rPr>
              <a:t>adesso</a:t>
            </a:r>
            <a:r>
              <a:rPr lang="en-US" sz="1500" i="1" dirty="0" smtClean="0">
                <a:latin typeface="Arial Narrow" panose="020B0606020202030204" pitchFamily="34" charset="0"/>
              </a:rPr>
              <a:t> </a:t>
            </a:r>
            <a:r>
              <a:rPr lang="en-US" sz="1500" i="1" dirty="0" err="1" smtClean="0">
                <a:latin typeface="Arial Narrow" panose="020B0606020202030204" pitchFamily="34" charset="0"/>
              </a:rPr>
              <a:t>sul</a:t>
            </a:r>
            <a:r>
              <a:rPr lang="en-US" sz="1500" i="1" dirty="0" smtClean="0">
                <a:latin typeface="Arial Narrow" panose="020B0606020202030204" pitchFamily="34" charset="0"/>
              </a:rPr>
              <a:t> setup di SIDDHARTA </a:t>
            </a:r>
            <a:r>
              <a:rPr lang="en-US" sz="1500" i="1" dirty="0" err="1" smtClean="0">
                <a:latin typeface="Arial Narrow" panose="020B0606020202030204" pitchFamily="34" charset="0"/>
              </a:rPr>
              <a:t>stanno</a:t>
            </a:r>
            <a:r>
              <a:rPr lang="en-US" sz="1500" i="1" dirty="0" smtClean="0">
                <a:latin typeface="Arial Narrow" panose="020B0606020202030204" pitchFamily="34" charset="0"/>
              </a:rPr>
              <a:t> </a:t>
            </a:r>
            <a:r>
              <a:rPr lang="en-US" sz="1500" i="1" dirty="0" err="1" smtClean="0">
                <a:latin typeface="Arial Narrow" panose="020B0606020202030204" pitchFamily="34" charset="0"/>
              </a:rPr>
              <a:t>prendendo</a:t>
            </a:r>
            <a:r>
              <a:rPr lang="en-US" sz="1500" i="1" dirty="0" smtClean="0">
                <a:latin typeface="Arial Narrow" panose="020B0606020202030204" pitchFamily="34" charset="0"/>
              </a:rPr>
              <a:t> </a:t>
            </a:r>
            <a:r>
              <a:rPr lang="en-US" sz="1500" i="1" dirty="0" err="1" smtClean="0">
                <a:latin typeface="Arial Narrow" panose="020B0606020202030204" pitchFamily="34" charset="0"/>
              </a:rPr>
              <a:t>dati</a:t>
            </a:r>
            <a:r>
              <a:rPr lang="en-US" sz="1500" i="1" dirty="0" smtClean="0">
                <a:latin typeface="Arial Narrow" panose="020B0606020202030204" pitchFamily="34" charset="0"/>
              </a:rPr>
              <a:t> </a:t>
            </a:r>
            <a:r>
              <a:rPr lang="en-US" sz="1500" i="1" dirty="0" err="1" smtClean="0">
                <a:latin typeface="Arial Narrow" panose="020B0606020202030204" pitchFamily="34" charset="0"/>
              </a:rPr>
              <a:t>altri</a:t>
            </a:r>
            <a:r>
              <a:rPr lang="en-US" sz="1500" i="1" dirty="0" smtClean="0">
                <a:latin typeface="Arial Narrow" panose="020B0606020202030204" pitchFamily="34" charset="0"/>
              </a:rPr>
              <a:t> due detector (</a:t>
            </a:r>
            <a:r>
              <a:rPr lang="en-US" sz="1500" i="1" dirty="0" err="1" smtClean="0">
                <a:latin typeface="Arial Narrow" panose="020B0606020202030204" pitchFamily="34" charset="0"/>
              </a:rPr>
              <a:t>uno</a:t>
            </a:r>
            <a:r>
              <a:rPr lang="en-US" sz="1500" i="1" dirty="0" smtClean="0">
                <a:latin typeface="Arial Narrow" panose="020B0606020202030204" pitchFamily="34" charset="0"/>
              </a:rPr>
              <a:t> per </a:t>
            </a:r>
            <a:r>
              <a:rPr lang="en-US" sz="1500" i="1" dirty="0" err="1" smtClean="0">
                <a:latin typeface="Arial Narrow" panose="020B0606020202030204" pitchFamily="34" charset="0"/>
              </a:rPr>
              <a:t>ogni</a:t>
            </a:r>
            <a:r>
              <a:rPr lang="en-US" sz="1500" i="1" dirty="0" smtClean="0">
                <a:latin typeface="Arial Narrow" panose="020B0606020202030204" pitchFamily="34" charset="0"/>
              </a:rPr>
              <a:t> </a:t>
            </a:r>
            <a:r>
              <a:rPr lang="en-US" sz="1500" i="1" dirty="0" err="1" smtClean="0">
                <a:latin typeface="Arial Narrow" panose="020B0606020202030204" pitchFamily="34" charset="0"/>
              </a:rPr>
              <a:t>lato</a:t>
            </a:r>
            <a:r>
              <a:rPr lang="en-US" sz="1500" i="1" dirty="0" smtClean="0">
                <a:latin typeface="Arial Narrow" panose="020B0606020202030204" pitchFamily="34" charset="0"/>
              </a:rPr>
              <a:t>): HPGE e CZ</a:t>
            </a:r>
            <a:endParaRPr lang="it-IT" sz="1500" i="1" dirty="0">
              <a:latin typeface="Arial Narrow" panose="020B060602020203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040" t="7280" r="8075" b="5156"/>
          <a:stretch/>
        </p:blipFill>
        <p:spPr>
          <a:xfrm>
            <a:off x="5929508" y="225338"/>
            <a:ext cx="2342607" cy="2229394"/>
          </a:xfrm>
          <a:prstGeom prst="rect">
            <a:avLst/>
          </a:prstGeom>
          <a:ln>
            <a:solidFill>
              <a:srgbClr val="0070C0"/>
            </a:solidFill>
          </a:ln>
        </p:spPr>
      </p:pic>
      <p:sp>
        <p:nvSpPr>
          <p:cNvPr id="23" name="TextBox 22"/>
          <p:cNvSpPr txBox="1"/>
          <p:nvPr/>
        </p:nvSpPr>
        <p:spPr>
          <a:xfrm>
            <a:off x="8340072" y="1890517"/>
            <a:ext cx="1276953" cy="369332"/>
          </a:xfrm>
          <a:prstGeom prst="rect">
            <a:avLst/>
          </a:prstGeom>
          <a:noFill/>
        </p:spPr>
        <p:txBody>
          <a:bodyPr wrap="none" rtlCol="0">
            <a:spAutoFit/>
          </a:bodyPr>
          <a:lstStyle/>
          <a:p>
            <a:pPr algn="ctr"/>
            <a:r>
              <a:rPr lang="en-US" b="1" i="1" dirty="0" smtClean="0">
                <a:latin typeface="Arial Narrow" panose="020B0606020202030204" pitchFamily="34" charset="0"/>
              </a:rPr>
              <a:t>VIP III Setup</a:t>
            </a:r>
            <a:endParaRPr lang="it-IT" b="1" i="1" dirty="0">
              <a:latin typeface="Arial Narrow" panose="020B0606020202030204" pitchFamily="34" charset="0"/>
            </a:endParaRPr>
          </a:p>
        </p:txBody>
      </p:sp>
      <p:sp>
        <p:nvSpPr>
          <p:cNvPr id="13" name="TextBox 12"/>
          <p:cNvSpPr txBox="1"/>
          <p:nvPr/>
        </p:nvSpPr>
        <p:spPr>
          <a:xfrm>
            <a:off x="5566410" y="2843669"/>
            <a:ext cx="1735724" cy="1015663"/>
          </a:xfrm>
          <a:prstGeom prst="rect">
            <a:avLst/>
          </a:prstGeom>
          <a:noFill/>
        </p:spPr>
        <p:txBody>
          <a:bodyPr wrap="square" rtlCol="0">
            <a:spAutoFit/>
          </a:bodyPr>
          <a:lstStyle/>
          <a:p>
            <a:r>
              <a:rPr lang="en-US" sz="1500" b="1" i="1" dirty="0" smtClean="0">
                <a:latin typeface="Arial Narrow" panose="020B0606020202030204" pitchFamily="34" charset="0"/>
              </a:rPr>
              <a:t>VIP III </a:t>
            </a:r>
          </a:p>
          <a:p>
            <a:r>
              <a:rPr lang="en-US" sz="1500" i="1" dirty="0" err="1" smtClean="0">
                <a:latin typeface="Arial Narrow" panose="020B0606020202030204" pitchFamily="34" charset="0"/>
              </a:rPr>
              <a:t>Sono</a:t>
            </a:r>
            <a:r>
              <a:rPr lang="en-US" sz="1500" i="1" dirty="0" smtClean="0">
                <a:latin typeface="Arial Narrow" panose="020B0606020202030204" pitchFamily="34" charset="0"/>
              </a:rPr>
              <a:t> </a:t>
            </a:r>
            <a:r>
              <a:rPr lang="en-US" sz="1500" i="1" dirty="0" err="1" smtClean="0">
                <a:latin typeface="Arial Narrow" panose="020B0606020202030204" pitchFamily="34" charset="0"/>
              </a:rPr>
              <a:t>stati</a:t>
            </a:r>
            <a:r>
              <a:rPr lang="en-US" sz="1500" i="1" dirty="0" smtClean="0">
                <a:latin typeface="Arial Narrow" panose="020B0606020202030204" pitchFamily="34" charset="0"/>
              </a:rPr>
              <a:t> </a:t>
            </a:r>
            <a:r>
              <a:rPr lang="en-US" sz="1500" i="1" dirty="0" err="1" smtClean="0">
                <a:latin typeface="Arial Narrow" panose="020B0606020202030204" pitchFamily="34" charset="0"/>
              </a:rPr>
              <a:t>ordinati</a:t>
            </a:r>
            <a:r>
              <a:rPr lang="en-US" sz="1500" i="1" dirty="0" smtClean="0">
                <a:latin typeface="Arial Narrow" panose="020B0606020202030204" pitchFamily="34" charset="0"/>
              </a:rPr>
              <a:t> </a:t>
            </a:r>
            <a:r>
              <a:rPr lang="en-US" sz="1500" i="1" dirty="0" err="1" smtClean="0">
                <a:latin typeface="Arial Narrow" panose="020B0606020202030204" pitchFamily="34" charset="0"/>
              </a:rPr>
              <a:t>i</a:t>
            </a:r>
            <a:r>
              <a:rPr lang="en-US" sz="1500" i="1" dirty="0" smtClean="0">
                <a:latin typeface="Arial Narrow" panose="020B0606020202030204" pitchFamily="34" charset="0"/>
              </a:rPr>
              <a:t> ‘’feedthrough per </a:t>
            </a:r>
            <a:r>
              <a:rPr lang="en-US" sz="1500" i="1" dirty="0" err="1" smtClean="0">
                <a:latin typeface="Arial Narrow" panose="020B0606020202030204" pitchFamily="34" charset="0"/>
              </a:rPr>
              <a:t>il</a:t>
            </a:r>
            <a:r>
              <a:rPr lang="en-US" sz="1500" i="1" dirty="0" smtClean="0">
                <a:latin typeface="Arial Narrow" panose="020B0606020202030204" pitchFamily="34" charset="0"/>
              </a:rPr>
              <a:t> setup di </a:t>
            </a:r>
            <a:r>
              <a:rPr lang="en-US" sz="1500" i="1" dirty="0" err="1" smtClean="0">
                <a:latin typeface="Arial Narrow" panose="020B0606020202030204" pitchFamily="34" charset="0"/>
              </a:rPr>
              <a:t>Vip</a:t>
            </a:r>
            <a:r>
              <a:rPr lang="en-US" sz="1500" i="1" dirty="0" smtClean="0">
                <a:latin typeface="Arial Narrow" panose="020B0606020202030204" pitchFamily="34" charset="0"/>
              </a:rPr>
              <a:t> 3</a:t>
            </a:r>
            <a:r>
              <a:rPr lang="it-IT" sz="1500" i="1" dirty="0" smtClean="0">
                <a:latin typeface="Arial Narrow" panose="020B0606020202030204" pitchFamily="34" charset="0"/>
              </a:rPr>
              <a:t>...</a:t>
            </a:r>
            <a:endParaRPr lang="en-US" sz="1500" i="1" dirty="0" smtClean="0">
              <a:latin typeface="Arial Narrow" panose="020B0606020202030204" pitchFamily="34" charset="0"/>
            </a:endParaRPr>
          </a:p>
        </p:txBody>
      </p:sp>
      <p:sp>
        <p:nvSpPr>
          <p:cNvPr id="15" name="Striped Right Arrow 14"/>
          <p:cNvSpPr/>
          <p:nvPr/>
        </p:nvSpPr>
        <p:spPr>
          <a:xfrm rot="5400000">
            <a:off x="8621535" y="1156138"/>
            <a:ext cx="714026" cy="400594"/>
          </a:xfrm>
          <a:prstGeom prst="stripedRightArrow">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846" y="2806844"/>
            <a:ext cx="3050230" cy="2829997"/>
          </a:xfrm>
          <a:prstGeom prst="rect">
            <a:avLst/>
          </a:prstGeom>
          <a:ln>
            <a:solidFill>
              <a:srgbClr val="FF0000"/>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211" y="3547110"/>
            <a:ext cx="1812316" cy="1863303"/>
          </a:xfrm>
          <a:prstGeom prst="rect">
            <a:avLst/>
          </a:prstGeom>
          <a:ln>
            <a:solidFill>
              <a:srgbClr val="FF0000"/>
            </a:solidFill>
          </a:ln>
        </p:spPr>
      </p:pic>
      <p:sp>
        <p:nvSpPr>
          <p:cNvPr id="2" name="TextBox 1"/>
          <p:cNvSpPr txBox="1"/>
          <p:nvPr/>
        </p:nvSpPr>
        <p:spPr>
          <a:xfrm>
            <a:off x="729422" y="3314675"/>
            <a:ext cx="1411412" cy="276999"/>
          </a:xfrm>
          <a:prstGeom prst="rect">
            <a:avLst/>
          </a:prstGeom>
          <a:solidFill>
            <a:schemeClr val="bg1"/>
          </a:solidFill>
          <a:ln>
            <a:solidFill>
              <a:srgbClr val="FF0000"/>
            </a:solidFill>
          </a:ln>
        </p:spPr>
        <p:txBody>
          <a:bodyPr wrap="none" rtlCol="0">
            <a:spAutoFit/>
          </a:bodyPr>
          <a:lstStyle/>
          <a:p>
            <a:r>
              <a:rPr lang="en-US" sz="1200" i="1" dirty="0" smtClean="0">
                <a:latin typeface="Arial Narrow" panose="020B0606020202030204" pitchFamily="34" charset="0"/>
              </a:rPr>
              <a:t>NEW CZ DETECTOR</a:t>
            </a:r>
            <a:endParaRPr lang="it-IT" sz="1200" i="1" dirty="0">
              <a:latin typeface="Arial Narrow" panose="020B0606020202030204" pitchFamily="34" charset="0"/>
            </a:endParaRPr>
          </a:p>
        </p:txBody>
      </p:sp>
      <p:sp>
        <p:nvSpPr>
          <p:cNvPr id="11" name="TextBox 10"/>
          <p:cNvSpPr txBox="1"/>
          <p:nvPr/>
        </p:nvSpPr>
        <p:spPr>
          <a:xfrm>
            <a:off x="8340072" y="410004"/>
            <a:ext cx="1224951" cy="369332"/>
          </a:xfrm>
          <a:prstGeom prst="rect">
            <a:avLst/>
          </a:prstGeom>
          <a:solidFill>
            <a:schemeClr val="bg1"/>
          </a:solidFill>
          <a:ln>
            <a:solidFill>
              <a:srgbClr val="FF0000"/>
            </a:solidFill>
          </a:ln>
        </p:spPr>
        <p:txBody>
          <a:bodyPr wrap="none" rtlCol="0">
            <a:spAutoFit/>
          </a:bodyPr>
          <a:lstStyle/>
          <a:p>
            <a:r>
              <a:rPr lang="en-US" b="1" i="1" dirty="0" smtClean="0">
                <a:latin typeface="Arial Narrow" panose="020B0606020202030204" pitchFamily="34" charset="0"/>
              </a:rPr>
              <a:t>VIP II Setup</a:t>
            </a:r>
            <a:endParaRPr lang="it-IT" b="1" i="1" dirty="0">
              <a:latin typeface="Arial Narrow" panose="020B0606020202030204" pitchFamily="34" charset="0"/>
            </a:endParaRP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5357" t="4832" r="15386" b="6772"/>
          <a:stretch/>
        </p:blipFill>
        <p:spPr>
          <a:xfrm>
            <a:off x="7524036" y="2314340"/>
            <a:ext cx="2142758" cy="1933930"/>
          </a:xfrm>
          <a:prstGeom prst="rect">
            <a:avLst/>
          </a:prstGeom>
          <a:ln>
            <a:solidFill>
              <a:srgbClr val="FF0000"/>
            </a:solidFill>
          </a:ln>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8677" t="16348" r="7118" b="9504"/>
          <a:stretch/>
        </p:blipFill>
        <p:spPr>
          <a:xfrm>
            <a:off x="5598256" y="4348851"/>
            <a:ext cx="3851559" cy="2398001"/>
          </a:xfrm>
          <a:prstGeom prst="rect">
            <a:avLst/>
          </a:prstGeom>
        </p:spPr>
      </p:pic>
      <p:sp>
        <p:nvSpPr>
          <p:cNvPr id="17" name="TextBox 16"/>
          <p:cNvSpPr txBox="1"/>
          <p:nvPr/>
        </p:nvSpPr>
        <p:spPr>
          <a:xfrm>
            <a:off x="3704249" y="378233"/>
            <a:ext cx="2282779" cy="1923604"/>
          </a:xfrm>
          <a:prstGeom prst="rect">
            <a:avLst/>
          </a:prstGeom>
          <a:solidFill>
            <a:schemeClr val="bg1"/>
          </a:solidFill>
          <a:ln>
            <a:solidFill>
              <a:schemeClr val="accent1"/>
            </a:solidFill>
          </a:ln>
        </p:spPr>
        <p:txBody>
          <a:bodyPr wrap="square" rtlCol="0">
            <a:spAutoFit/>
          </a:bodyPr>
          <a:lstStyle/>
          <a:p>
            <a:r>
              <a:rPr lang="it-IT" sz="1400" b="1" i="1" dirty="0" smtClean="0">
                <a:latin typeface="Arial Narrow" panose="020B0606020202030204" pitchFamily="34" charset="0"/>
              </a:rPr>
              <a:t>VIP II </a:t>
            </a:r>
          </a:p>
          <a:p>
            <a:r>
              <a:rPr lang="en-US" sz="1500" i="1" dirty="0" smtClean="0">
                <a:latin typeface="Arial Narrow" panose="020B0606020202030204" pitchFamily="34" charset="0"/>
              </a:rPr>
              <a:t>E’ </a:t>
            </a:r>
            <a:r>
              <a:rPr lang="en-US" sz="1500" i="1" dirty="0" err="1" smtClean="0">
                <a:latin typeface="Arial Narrow" panose="020B0606020202030204" pitchFamily="34" charset="0"/>
              </a:rPr>
              <a:t>stato</a:t>
            </a:r>
            <a:r>
              <a:rPr lang="en-US" sz="1500" i="1" dirty="0" smtClean="0">
                <a:latin typeface="Arial Narrow" panose="020B0606020202030204" pitchFamily="34" charset="0"/>
              </a:rPr>
              <a:t> ‘’</a:t>
            </a:r>
            <a:r>
              <a:rPr lang="en-US" sz="1500" i="1" dirty="0" err="1" smtClean="0">
                <a:latin typeface="Arial Narrow" panose="020B0606020202030204" pitchFamily="34" charset="0"/>
              </a:rPr>
              <a:t>rattoppata</a:t>
            </a:r>
            <a:r>
              <a:rPr lang="en-US" sz="1500" i="1" dirty="0" smtClean="0">
                <a:latin typeface="Arial Narrow" panose="020B0606020202030204" pitchFamily="34" charset="0"/>
              </a:rPr>
              <a:t>’’  la camera da </a:t>
            </a:r>
            <a:r>
              <a:rPr lang="en-US" sz="1500" i="1" dirty="0" err="1" smtClean="0">
                <a:latin typeface="Arial Narrow" panose="020B0606020202030204" pitchFamily="34" charset="0"/>
              </a:rPr>
              <a:t>vuoto</a:t>
            </a:r>
            <a:r>
              <a:rPr lang="en-US" sz="1500" i="1" dirty="0" smtClean="0">
                <a:latin typeface="Arial Narrow" panose="020B0606020202030204" pitchFamily="34" charset="0"/>
              </a:rPr>
              <a:t> del setup VIP II </a:t>
            </a:r>
            <a:r>
              <a:rPr lang="en-US" sz="1500" i="1" dirty="0" err="1" smtClean="0">
                <a:latin typeface="Arial Narrow" panose="020B0606020202030204" pitchFamily="34" charset="0"/>
              </a:rPr>
              <a:t>mediante</a:t>
            </a:r>
            <a:r>
              <a:rPr lang="en-US" sz="1500" i="1" dirty="0" smtClean="0">
                <a:latin typeface="Arial Narrow" panose="020B0606020202030204" pitchFamily="34" charset="0"/>
              </a:rPr>
              <a:t> </a:t>
            </a:r>
            <a:r>
              <a:rPr lang="en-US" sz="1500" i="1" dirty="0" err="1" smtClean="0">
                <a:latin typeface="Arial Narrow" panose="020B0606020202030204" pitchFamily="34" charset="0"/>
              </a:rPr>
              <a:t>iniezioni</a:t>
            </a:r>
            <a:r>
              <a:rPr lang="en-US" sz="1500" i="1" dirty="0" smtClean="0">
                <a:latin typeface="Arial Narrow" panose="020B0606020202030204" pitchFamily="34" charset="0"/>
              </a:rPr>
              <a:t> di </a:t>
            </a:r>
            <a:r>
              <a:rPr lang="en-US" sz="1500" i="1" dirty="0" err="1" smtClean="0">
                <a:latin typeface="Arial Narrow" panose="020B0606020202030204" pitchFamily="34" charset="0"/>
              </a:rPr>
              <a:t>colla</a:t>
            </a:r>
            <a:r>
              <a:rPr lang="en-US" sz="1500" i="1" dirty="0" smtClean="0">
                <a:latin typeface="Arial Narrow" panose="020B0606020202030204" pitchFamily="34" charset="0"/>
              </a:rPr>
              <a:t> </a:t>
            </a:r>
            <a:r>
              <a:rPr lang="en-US" sz="1500" i="1" dirty="0" err="1" smtClean="0">
                <a:latin typeface="Arial Narrow" panose="020B0606020202030204" pitchFamily="34" charset="0"/>
              </a:rPr>
              <a:t>epossidica</a:t>
            </a:r>
            <a:r>
              <a:rPr lang="en-US" sz="1500" i="1" dirty="0" smtClean="0">
                <a:latin typeface="Arial Narrow" panose="020B0606020202030204" pitchFamily="34" charset="0"/>
              </a:rPr>
              <a:t> DP490 (3M), </a:t>
            </a:r>
            <a:r>
              <a:rPr lang="en-US" sz="1500" i="1" dirty="0" err="1" smtClean="0">
                <a:latin typeface="Arial Narrow" panose="020B0606020202030204" pitchFamily="34" charset="0"/>
              </a:rPr>
              <a:t>attualmente</a:t>
            </a:r>
            <a:r>
              <a:rPr lang="en-US" sz="1500" i="1" dirty="0" smtClean="0">
                <a:latin typeface="Arial Narrow" panose="020B0606020202030204" pitchFamily="34" charset="0"/>
              </a:rPr>
              <a:t> è </a:t>
            </a:r>
            <a:r>
              <a:rPr lang="en-US" sz="1500" i="1" dirty="0" err="1" smtClean="0">
                <a:latin typeface="Arial Narrow" panose="020B0606020202030204" pitchFamily="34" charset="0"/>
              </a:rPr>
              <a:t>stato</a:t>
            </a:r>
            <a:r>
              <a:rPr lang="en-US" sz="1500" i="1" dirty="0" smtClean="0">
                <a:latin typeface="Arial Narrow" panose="020B0606020202030204" pitchFamily="34" charset="0"/>
              </a:rPr>
              <a:t> </a:t>
            </a:r>
            <a:r>
              <a:rPr lang="en-US" sz="1500" i="1" dirty="0" err="1" smtClean="0">
                <a:latin typeface="Arial Narrow" panose="020B0606020202030204" pitchFamily="34" charset="0"/>
              </a:rPr>
              <a:t>rimesso</a:t>
            </a:r>
            <a:r>
              <a:rPr lang="en-US" sz="1500" i="1" dirty="0" smtClean="0">
                <a:latin typeface="Arial Narrow" panose="020B0606020202030204" pitchFamily="34" charset="0"/>
              </a:rPr>
              <a:t> in </a:t>
            </a:r>
            <a:r>
              <a:rPr lang="en-US" sz="1500" i="1" dirty="0" err="1" smtClean="0">
                <a:latin typeface="Arial Narrow" panose="020B0606020202030204" pitchFamily="34" charset="0"/>
              </a:rPr>
              <a:t>funzione</a:t>
            </a:r>
            <a:r>
              <a:rPr lang="en-US" sz="1500" i="1" dirty="0" smtClean="0">
                <a:latin typeface="Arial Narrow" panose="020B0606020202030204" pitchFamily="34" charset="0"/>
              </a:rPr>
              <a:t>, complete di shielding e </a:t>
            </a:r>
            <a:r>
              <a:rPr lang="en-US" sz="1500" i="1" dirty="0" err="1" smtClean="0">
                <a:latin typeface="Arial Narrow" panose="020B0606020202030204" pitchFamily="34" charset="0"/>
              </a:rPr>
              <a:t>sta</a:t>
            </a:r>
            <a:r>
              <a:rPr lang="en-US" sz="1500" i="1" dirty="0" smtClean="0">
                <a:latin typeface="Arial Narrow" panose="020B0606020202030204" pitchFamily="34" charset="0"/>
              </a:rPr>
              <a:t> </a:t>
            </a:r>
            <a:r>
              <a:rPr lang="en-US" sz="1500" i="1" dirty="0" err="1" smtClean="0">
                <a:latin typeface="Arial Narrow" panose="020B0606020202030204" pitchFamily="34" charset="0"/>
              </a:rPr>
              <a:t>funzionando</a:t>
            </a:r>
            <a:endParaRPr lang="en-US" sz="1500" i="1" dirty="0" smtClean="0">
              <a:latin typeface="Arial Narrow" panose="020B0606020202030204" pitchFamily="34" charset="0"/>
            </a:endParaRPr>
          </a:p>
        </p:txBody>
      </p:sp>
    </p:spTree>
    <p:extLst>
      <p:ext uri="{BB962C8B-B14F-4D97-AF65-F5344CB8AC3E}">
        <p14:creationId xmlns:p14="http://schemas.microsoft.com/office/powerpoint/2010/main" val="1345912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1866</TotalTime>
  <Words>345</Words>
  <Application>Microsoft Office PowerPoint</Application>
  <PresentationFormat>A4 Paper (210x297 mm)</PresentationFormat>
  <Paragraphs>36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Capoccia</dc:creator>
  <cp:lastModifiedBy>PC-CAPOCCIA</cp:lastModifiedBy>
  <cp:revision>208</cp:revision>
  <cp:lastPrinted>2022-11-28T10:21:57Z</cp:lastPrinted>
  <dcterms:created xsi:type="dcterms:W3CDTF">2021-06-07T13:52:59Z</dcterms:created>
  <dcterms:modified xsi:type="dcterms:W3CDTF">2023-12-04T07:02:47Z</dcterms:modified>
</cp:coreProperties>
</file>