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sldIdLst>
    <p:sldId id="267" r:id="rId2"/>
    <p:sldId id="284" r:id="rId3"/>
    <p:sldId id="313" r:id="rId4"/>
    <p:sldId id="314" r:id="rId5"/>
    <p:sldId id="320" r:id="rId6"/>
    <p:sldId id="316" r:id="rId7"/>
    <p:sldId id="318" r:id="rId8"/>
    <p:sldId id="319" r:id="rId9"/>
    <p:sldId id="276" r:id="rId10"/>
    <p:sldId id="315" r:id="rId11"/>
    <p:sldId id="321" r:id="rId12"/>
    <p:sldId id="322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73"/>
    <p:restoredTop sz="50091"/>
  </p:normalViewPr>
  <p:slideViewPr>
    <p:cSldViewPr>
      <p:cViewPr varScale="1">
        <p:scale>
          <a:sx n="62" d="100"/>
          <a:sy n="62" d="100"/>
        </p:scale>
        <p:origin x="276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6BDD-D322-4EEF-AD71-76A2FA9673A0}" type="datetimeFigureOut">
              <a:rPr lang="it-IT" smtClean="0"/>
              <a:t>25/01/2024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7BDF-94C4-4064-9598-A8BEBD1AEA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0547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6BDD-D322-4EEF-AD71-76A2FA9673A0}" type="datetimeFigureOut">
              <a:rPr lang="it-IT" smtClean="0"/>
              <a:t>25/01/2024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7BDF-94C4-4064-9598-A8BEBD1AEA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3835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>
            <a:lvl1pPr algn="ctr"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6BDD-D322-4EEF-AD71-76A2FA9673A0}" type="datetimeFigureOut">
              <a:rPr lang="it-IT" smtClean="0"/>
              <a:t>25/01/2024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7BDF-94C4-4064-9598-A8BEBD1AEA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511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6BDD-D322-4EEF-AD71-76A2FA9673A0}" type="datetimeFigureOut">
              <a:rPr lang="it-IT" smtClean="0"/>
              <a:t>25/01/2024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7BDF-94C4-4064-9598-A8BEBD1AEA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9907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 algn="ctr">
              <a:defRPr sz="6000">
                <a:solidFill>
                  <a:srgbClr val="FF0000"/>
                </a:solidFill>
              </a:defRPr>
            </a:lvl1pPr>
          </a:lstStyle>
          <a:p>
            <a:r>
              <a:rPr lang="en-US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6BDD-D322-4EEF-AD71-76A2FA9673A0}" type="datetimeFigureOut">
              <a:rPr lang="it-IT" smtClean="0"/>
              <a:t>25/01/2024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7BDF-94C4-4064-9598-A8BEBD1AEA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419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6BDD-D322-4EEF-AD71-76A2FA9673A0}" type="datetimeFigureOut">
              <a:rPr lang="it-IT" smtClean="0"/>
              <a:t>25/01/2024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7BDF-94C4-4064-9598-A8BEBD1AEA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3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 algn="ctr"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6BDD-D322-4EEF-AD71-76A2FA9673A0}" type="datetimeFigureOut">
              <a:rPr lang="it-IT" smtClean="0"/>
              <a:t>25/01/2024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7BDF-94C4-4064-9598-A8BEBD1AEA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7196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6BDD-D322-4EEF-AD71-76A2FA9673A0}" type="datetimeFigureOut">
              <a:rPr lang="it-IT" smtClean="0"/>
              <a:t>25/01/2024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7BDF-94C4-4064-9598-A8BEBD1AEA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0127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6BDD-D322-4EEF-AD71-76A2FA9673A0}" type="datetimeFigureOut">
              <a:rPr lang="it-IT" smtClean="0"/>
              <a:t>25/01/2024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7BDF-94C4-4064-9598-A8BEBD1AEA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6075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 algn="ctr">
              <a:defRPr sz="3200">
                <a:solidFill>
                  <a:srgbClr val="FF0000"/>
                </a:solidFill>
              </a:defRPr>
            </a:lvl1pPr>
          </a:lstStyle>
          <a:p>
            <a:r>
              <a:rPr lang="en-US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6BDD-D322-4EEF-AD71-76A2FA9673A0}" type="datetimeFigureOut">
              <a:rPr lang="it-IT" smtClean="0"/>
              <a:t>25/01/2024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7BDF-94C4-4064-9598-A8BEBD1AEA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4258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 algn="ctr">
              <a:defRPr sz="3200">
                <a:solidFill>
                  <a:srgbClr val="FF0000"/>
                </a:solidFill>
              </a:defRPr>
            </a:lvl1pPr>
          </a:lstStyle>
          <a:p>
            <a:r>
              <a:rPr lang="en-US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6BDD-D322-4EEF-AD71-76A2FA9673A0}" type="datetimeFigureOut">
              <a:rPr lang="it-IT" smtClean="0"/>
              <a:t>25/01/2024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7BDF-94C4-4064-9598-A8BEBD1AEA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0634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A6BDD-D322-4EEF-AD71-76A2FA9673A0}" type="datetimeFigureOut">
              <a:rPr lang="it-IT" smtClean="0"/>
              <a:t>25/01/2024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47BDF-94C4-4064-9598-A8BEBD1AEA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312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1331640" y="192476"/>
            <a:ext cx="7200800" cy="716244"/>
          </a:xfrm>
        </p:spPr>
        <p:txBody>
          <a:bodyPr>
            <a:noAutofit/>
          </a:bodyPr>
          <a:lstStyle/>
          <a:p>
            <a:r>
              <a:rPr lang="en-US" sz="4200" b="1">
                <a:solidFill>
                  <a:srgbClr val="FF0000"/>
                </a:solidFill>
              </a:rPr>
              <a:t>PID</a:t>
            </a:r>
            <a:endParaRPr lang="it-IT" sz="4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1660" y="2564904"/>
            <a:ext cx="5904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Giorgio Chiarelli</a:t>
            </a:r>
          </a:p>
          <a:p>
            <a:pPr algn="ctr"/>
            <a:r>
              <a:rPr lang="en-US"/>
              <a:t>Napoli, 25 gennaio 2024</a:t>
            </a:r>
          </a:p>
          <a:p>
            <a:endParaRPr lang="it-IT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2" y="52297"/>
            <a:ext cx="1525352" cy="92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73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116D56-45C8-7F33-DE59-D5BFFABC0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173" y="44624"/>
            <a:ext cx="6679654" cy="955693"/>
          </a:xfrm>
        </p:spPr>
        <p:txBody>
          <a:bodyPr/>
          <a:lstStyle/>
          <a:p>
            <a:r>
              <a:rPr lang="en-US"/>
              <a:t>Questionari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986ECC-1FA0-8820-FA50-CAE8289D3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08720"/>
            <a:ext cx="7886700" cy="5904656"/>
          </a:xfrm>
        </p:spPr>
        <p:txBody>
          <a:bodyPr/>
          <a:lstStyle/>
          <a:p>
            <a:r>
              <a:rPr lang="en-US"/>
              <a:t>Questionari di gradimento svolti </a:t>
            </a:r>
            <a:r>
              <a:rPr lang="en-US" u="sng"/>
              <a:t>sempre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Gradimento</a:t>
            </a:r>
            <a:r>
              <a:rPr lang="en-US"/>
              <a:t> sempre estremamente alto</a:t>
            </a:r>
          </a:p>
          <a:p>
            <a:pPr lvl="1"/>
            <a:r>
              <a:rPr lang="en-US"/>
              <a:t>In particolare apprezzato il contatto diretto con i ricercatori e la possibilita' di ricontattarli</a:t>
            </a:r>
          </a:p>
          <a:p>
            <a:r>
              <a:rPr lang="en-US"/>
              <a:t>Feedback dopo un anno scolastico:</a:t>
            </a:r>
          </a:p>
          <a:p>
            <a:pPr lvl="1"/>
            <a:r>
              <a:rPr lang="en-US"/>
              <a:t>Siamo riusciti a farlo per la prima volta al termine dell'  </a:t>
            </a:r>
            <a:br>
              <a:rPr lang="en-US"/>
            </a:br>
            <a:r>
              <a:rPr lang="en-US"/>
              <a:t>AS 2022-2023</a:t>
            </a:r>
          </a:p>
          <a:p>
            <a:pPr lvl="1"/>
            <a:r>
              <a:rPr lang="en-US"/>
              <a:t>Obiettivo principale: capire l'impatto utilizzando il modello di Kirkpatrick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>
                <a:solidFill>
                  <a:srgbClr val="FF0000"/>
                </a:solidFill>
              </a:rPr>
              <a:t>Gradimento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b="1">
                <a:solidFill>
                  <a:schemeClr val="accent4"/>
                </a:solidFill>
              </a:rPr>
              <a:t>Apprendimento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b="1">
                <a:solidFill>
                  <a:schemeClr val="accent4"/>
                </a:solidFill>
              </a:rPr>
              <a:t>Cambiamento didattica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/>
              <a:t>Risultati per la scuola</a:t>
            </a:r>
          </a:p>
          <a:p>
            <a:pPr lvl="1"/>
            <a:r>
              <a:rPr lang="en-US"/>
              <a:t>Sugli altri obiettivi abbiamo</a:t>
            </a:r>
            <a:br>
              <a:rPr lang="en-US"/>
            </a:br>
            <a:r>
              <a:rPr lang="en-US"/>
              <a:t>feedback positivo</a:t>
            </a:r>
          </a:p>
        </p:txBody>
      </p:sp>
      <p:pic>
        <p:nvPicPr>
          <p:cNvPr id="5" name="Immagine 4" descr="Immagine che contiene testo, schermata, Carattere, linea&#10;&#10;Descrizione generata automaticamente">
            <a:extLst>
              <a:ext uri="{FF2B5EF4-FFF2-40B4-BE49-F238E27FC236}">
                <a16:creationId xmlns:a16="http://schemas.microsoft.com/office/drawing/2014/main" id="{A6BCC83A-7B91-DC7A-E78D-769EBC367F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453" y="4160987"/>
            <a:ext cx="3608547" cy="2697013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0989093D-A6FB-D343-F7F0-4D6741B4D5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2" y="52297"/>
            <a:ext cx="1525352" cy="92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3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18AC3A-8D5E-7685-0135-718157042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33"/>
            <a:ext cx="7886700" cy="864096"/>
          </a:xfrm>
        </p:spPr>
        <p:txBody>
          <a:bodyPr/>
          <a:lstStyle/>
          <a:p>
            <a:r>
              <a:rPr lang="en-US"/>
              <a:t>Last but not least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7F3032-C2A8-E7D3-6E13-FC915AEB3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8760"/>
            <a:ext cx="7886700" cy="5328592"/>
          </a:xfrm>
        </p:spPr>
        <p:txBody>
          <a:bodyPr/>
          <a:lstStyle/>
          <a:p>
            <a:r>
              <a:rPr lang="en-US"/>
              <a:t>Gender!</a:t>
            </a:r>
          </a:p>
          <a:p>
            <a:pPr lvl="1"/>
            <a:r>
              <a:rPr lang="en-US"/>
              <a:t>Affrontiamo il tema della (scarsa) presenza femminile sin dalla prima edizione (sperimentale) a LNL</a:t>
            </a:r>
          </a:p>
          <a:p>
            <a:pPr marL="457200" lvl="1" indent="0">
              <a:buNone/>
            </a:pPr>
            <a:endParaRPr lang="en-US"/>
          </a:p>
          <a:p>
            <a:pPr lvl="1"/>
            <a:r>
              <a:rPr lang="en-US"/>
              <a:t>Lezioni sull'argomento svolte nei corsi di LNL e LNGS</a:t>
            </a:r>
          </a:p>
          <a:p>
            <a:pPr lvl="2"/>
            <a:r>
              <a:rPr lang="en-US"/>
              <a:t>Mancato a LNS entrambe le volte causa forza maggiore</a:t>
            </a:r>
          </a:p>
          <a:p>
            <a:pPr lvl="3"/>
            <a:r>
              <a:rPr lang="en-US"/>
              <a:t>Faremo meglio!</a:t>
            </a:r>
          </a:p>
          <a:p>
            <a:pPr lvl="1"/>
            <a:r>
              <a:rPr lang="en-US"/>
              <a:t>In ogni caso, ringraziando i colleghi di LNL e in particolare l'allora Direttore Diego Bettoni, abbiamo la registrazione della lezione che tenne in quell'occasione Patrizia Colella (Dir. Scolastico, Donne e Scienza) </a:t>
            </a:r>
          </a:p>
          <a:p>
            <a:pPr lvl="2"/>
            <a:r>
              <a:rPr lang="en-US"/>
              <a:t>La utilizziamo come strumento didattico permanente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A0390CC1-EB27-DABE-126D-6753DF1BEA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2" y="52297"/>
            <a:ext cx="1525352" cy="92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29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7300" y="61781"/>
            <a:ext cx="6771084" cy="1278987"/>
          </a:xfrm>
        </p:spPr>
        <p:txBody>
          <a:bodyPr>
            <a:normAutofit fontScale="90000"/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Grazie dell'attenzione </a:t>
            </a:r>
            <a:br>
              <a:rPr lang="en-US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del supporto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2" y="52297"/>
            <a:ext cx="1525352" cy="928431"/>
          </a:xfrm>
          <a:prstGeom prst="rect">
            <a:avLst/>
          </a:prstGeom>
        </p:spPr>
      </p:pic>
      <p:pic>
        <p:nvPicPr>
          <p:cNvPr id="11" name="Immagine 10" descr="Immagine che contiene vestiti, persona, sorriso, Viso umano&#10;&#10;Descrizione generata automaticamente">
            <a:extLst>
              <a:ext uri="{FF2B5EF4-FFF2-40B4-BE49-F238E27FC236}">
                <a16:creationId xmlns:a16="http://schemas.microsoft.com/office/drawing/2014/main" id="{1F3F5F89-B7A4-2A59-AD45-22B4A2FA49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14970"/>
            <a:ext cx="4143154" cy="2762102"/>
          </a:xfrm>
          <a:prstGeom prst="rect">
            <a:avLst/>
          </a:prstGeom>
        </p:spPr>
      </p:pic>
      <p:pic>
        <p:nvPicPr>
          <p:cNvPr id="13" name="Immagine 12" descr="Immagine che contiene cielo, vestiti, aria aperta, calzature&#10;&#10;Descrizione generata automaticamente">
            <a:extLst>
              <a:ext uri="{FF2B5EF4-FFF2-40B4-BE49-F238E27FC236}">
                <a16:creationId xmlns:a16="http://schemas.microsoft.com/office/drawing/2014/main" id="{84AA0AFF-F854-DBFF-EFAC-CC075ED445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302" y="1282309"/>
            <a:ext cx="3790313" cy="2853839"/>
          </a:xfrm>
          <a:prstGeom prst="rect">
            <a:avLst/>
          </a:prstGeom>
        </p:spPr>
      </p:pic>
      <p:pic>
        <p:nvPicPr>
          <p:cNvPr id="15" name="Immagine 14" descr="Immagine che contiene vestiti, aria aperta, persona, jeans&#10;&#10;Descrizione generata automaticamente">
            <a:extLst>
              <a:ext uri="{FF2B5EF4-FFF2-40B4-BE49-F238E27FC236}">
                <a16:creationId xmlns:a16="http://schemas.microsoft.com/office/drawing/2014/main" id="{8446A7EF-66D0-568F-44AC-7194C53703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258" y="4225541"/>
            <a:ext cx="3600400" cy="2700300"/>
          </a:xfrm>
          <a:prstGeom prst="rect">
            <a:avLst/>
          </a:prstGeom>
        </p:spPr>
      </p:pic>
      <p:pic>
        <p:nvPicPr>
          <p:cNvPr id="17" name="Immagine 16" descr="Immagine che contiene vestiti, persona, uomo, calzature&#10;&#10;Descrizione generata automaticamente">
            <a:extLst>
              <a:ext uri="{FF2B5EF4-FFF2-40B4-BE49-F238E27FC236}">
                <a16:creationId xmlns:a16="http://schemas.microsoft.com/office/drawing/2014/main" id="{ECE54832-7C4A-A5D0-1A47-34F63D4E59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7" y="4204113"/>
            <a:ext cx="4964200" cy="223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53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077" y="68073"/>
            <a:ext cx="5743846" cy="815895"/>
          </a:xfrm>
        </p:spPr>
        <p:txBody>
          <a:bodyPr>
            <a:normAutofit/>
          </a:bodyPr>
          <a:lstStyle/>
          <a:p>
            <a:r>
              <a:rPr lang="en-US" sz="4200">
                <a:solidFill>
                  <a:srgbClr val="FF0000"/>
                </a:solidFill>
              </a:rPr>
              <a:t>Struttura</a:t>
            </a:r>
            <a:endParaRPr lang="it-IT" sz="420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6669"/>
            <a:ext cx="7740352" cy="3884499"/>
          </a:xfrm>
        </p:spPr>
        <p:txBody>
          <a:bodyPr>
            <a:normAutofit/>
          </a:bodyPr>
          <a:lstStyle/>
          <a:p>
            <a:r>
              <a:rPr lang="en-US"/>
              <a:t>2 Responsabili Nazionali (Silvia Miozzi, G.C)</a:t>
            </a:r>
          </a:p>
          <a:p>
            <a:r>
              <a:rPr lang="en-US"/>
              <a:t>Dal 2023 Comitato Scientifico (2 per Laboratorio partecipante):</a:t>
            </a:r>
          </a:p>
          <a:p>
            <a:pPr lvl="1"/>
            <a:r>
              <a:rPr lang="en-US"/>
              <a:t>Manuela Cavallaro (LNS)</a:t>
            </a:r>
          </a:p>
          <a:p>
            <a:pPr lvl="1"/>
            <a:r>
              <a:rPr lang="en-US"/>
              <a:t>Andrea Gozzelino (LNL)</a:t>
            </a:r>
          </a:p>
          <a:p>
            <a:pPr lvl="1"/>
            <a:r>
              <a:rPr lang="en-US"/>
              <a:t>Massimo Mannarelli (LNGS)</a:t>
            </a:r>
          </a:p>
          <a:p>
            <a:pPr lvl="1"/>
            <a:r>
              <a:rPr lang="en-US"/>
              <a:t>Liliana Mou(LNL)</a:t>
            </a:r>
          </a:p>
          <a:p>
            <a:pPr lvl="1"/>
            <a:r>
              <a:rPr lang="en-US"/>
              <a:t>Giulia Pagliaroli (LNGS)</a:t>
            </a:r>
          </a:p>
          <a:p>
            <a:pPr lvl="1"/>
            <a:r>
              <a:rPr lang="en-US"/>
              <a:t>Giuseppe Rapisarda (LNS)</a:t>
            </a:r>
          </a:p>
          <a:p>
            <a:pPr marL="0" indent="0">
              <a:buNone/>
            </a:pPr>
            <a:endParaRPr lang="en-US"/>
          </a:p>
          <a:p>
            <a:pPr lvl="1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2" y="52297"/>
            <a:ext cx="1525352" cy="92843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05BABDF-6E9A-D7EC-ACA2-55A4279299D0}"/>
              </a:ext>
            </a:extLst>
          </p:cNvPr>
          <p:cNvSpPr txBox="1"/>
          <p:nvPr/>
        </p:nvSpPr>
        <p:spPr>
          <a:xfrm>
            <a:off x="359532" y="5229200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Per la presentazione ringrazio Silvia e tutto il CS. I complimenti vanno a loro</a:t>
            </a:r>
          </a:p>
          <a:p>
            <a:endParaRPr lang="en-US" sz="2000"/>
          </a:p>
          <a:p>
            <a:r>
              <a:rPr lang="en-US" sz="2000"/>
              <a:t>Segnalazioni errori, maledizioni etc.: a me</a:t>
            </a:r>
          </a:p>
        </p:txBody>
      </p:sp>
    </p:spTree>
    <p:extLst>
      <p:ext uri="{BB962C8B-B14F-4D97-AF65-F5344CB8AC3E}">
        <p14:creationId xmlns:p14="http://schemas.microsoft.com/office/powerpoint/2010/main" val="2091945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9C05D6-2875-6754-AB7B-EF16AD90A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606" y="56803"/>
            <a:ext cx="6878588" cy="664271"/>
          </a:xfrm>
        </p:spPr>
        <p:txBody>
          <a:bodyPr>
            <a:normAutofit fontScale="90000"/>
          </a:bodyPr>
          <a:lstStyle/>
          <a:p>
            <a:r>
              <a:rPr lang="en-US"/>
              <a:t>Rivolto a: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AA1E37-DBD2-9AB5-F9C5-27146B84A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968549"/>
            <a:ext cx="7886700" cy="5832648"/>
          </a:xfrm>
        </p:spPr>
        <p:txBody>
          <a:bodyPr>
            <a:normAutofit/>
          </a:bodyPr>
          <a:lstStyle/>
          <a:p>
            <a:r>
              <a:rPr lang="en-US"/>
              <a:t>Docenti di scuola secondaria superiore. Obiettivi :</a:t>
            </a:r>
          </a:p>
          <a:p>
            <a:pPr lvl="1"/>
            <a:r>
              <a:rPr lang="en-US"/>
              <a:t>Fornire un aggiornamento di qualità</a:t>
            </a:r>
          </a:p>
          <a:p>
            <a:pPr lvl="1"/>
            <a:r>
              <a:rPr lang="en-US"/>
              <a:t>Miglioramento della didattica </a:t>
            </a:r>
          </a:p>
          <a:p>
            <a:pPr lvl="1"/>
            <a:r>
              <a:rPr lang="en-US"/>
              <a:t>Rafforzare l'immagine dei laboratori ospitanti (e dell'INFN) nel pubblico attraverso i partecipanti</a:t>
            </a:r>
          </a:p>
          <a:p>
            <a:pPr lvl="1"/>
            <a:r>
              <a:rPr lang="en-US"/>
              <a:t>Favorire la nascita di reti informali tra i partecipanti e noi</a:t>
            </a:r>
          </a:p>
          <a:p>
            <a:r>
              <a:rPr lang="en-US"/>
              <a:t>Numeri: </a:t>
            </a:r>
          </a:p>
          <a:p>
            <a:pPr lvl="1"/>
            <a:r>
              <a:rPr lang="en-US"/>
              <a:t>Finora (causa COVID19) max 2 corsi/AS, nell' AS '23-'24 ne avremo 3! O(30) docenti/corso </a:t>
            </a:r>
          </a:p>
          <a:p>
            <a:pPr lvl="1"/>
            <a:r>
              <a:rPr lang="en-US"/>
              <a:t>Nel 2023 svolti corsi a LNL e LNS: 56 partecipanti</a:t>
            </a:r>
          </a:p>
          <a:p>
            <a:r>
              <a:rPr lang="en-US"/>
              <a:t>AS: '18-'19, '19-'20, '22-'23: 2 corsi; 20-21: 1 corso </a:t>
            </a:r>
          </a:p>
          <a:p>
            <a:pPr lvl="1"/>
            <a:r>
              <a:rPr lang="en-US"/>
              <a:t>LNL:  5 corsi, LNS: 2 corsi, LNGS: 2+1 corso</a:t>
            </a:r>
          </a:p>
          <a:p>
            <a:r>
              <a:rPr lang="en-US"/>
              <a:t>Idealmente in</a:t>
            </a:r>
            <a:r>
              <a:rPr lang="en-US" b="1"/>
              <a:t> </a:t>
            </a:r>
            <a:r>
              <a:rPr lang="en-US" b="1">
                <a:sym typeface="Symbol" panose="05050102010706020507" pitchFamily="18" charset="2"/>
              </a:rPr>
              <a:t></a:t>
            </a:r>
            <a:r>
              <a:rPr lang="en-US"/>
              <a:t>3 anni una/un partecipante avrà conosciuto tutto lo spettro delle attività nei tre lab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64B31D-4693-A5B8-FB7B-DED21376B7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2" y="52297"/>
            <a:ext cx="1525352" cy="92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22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F6D372-9196-202C-57ED-6766C21E9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019" y="53223"/>
            <a:ext cx="7255718" cy="1009652"/>
          </a:xfrm>
        </p:spPr>
        <p:txBody>
          <a:bodyPr/>
          <a:lstStyle/>
          <a:p>
            <a:r>
              <a:rPr lang="en-US"/>
              <a:t>Modalità di selezione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C63A89B-A993-B0C3-BCB5-D6EDC5BE7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62874"/>
            <a:ext cx="7886700" cy="5534477"/>
          </a:xfrm>
        </p:spPr>
        <p:txBody>
          <a:bodyPr>
            <a:normAutofit/>
          </a:bodyPr>
          <a:lstStyle/>
          <a:p>
            <a:r>
              <a:rPr lang="en-US"/>
              <a:t>Call a giugno-luglio (max 2 sedi/domanda)</a:t>
            </a:r>
          </a:p>
          <a:p>
            <a:pPr lvl="1"/>
            <a:r>
              <a:rPr lang="en-US"/>
              <a:t>Selezione ad agosto</a:t>
            </a:r>
          </a:p>
          <a:p>
            <a:pPr lvl="2"/>
            <a:r>
              <a:rPr lang="en-US"/>
              <a:t>CS: ciascuno assegna i voti ai candidati</a:t>
            </a:r>
          </a:p>
          <a:p>
            <a:pPr lvl="1"/>
            <a:r>
              <a:rPr lang="en-US"/>
              <a:t>Lettera di invito ai selezionati con richiesta di conferma adesione</a:t>
            </a:r>
          </a:p>
          <a:p>
            <a:pPr lvl="2"/>
            <a:r>
              <a:rPr lang="en-US"/>
              <a:t>Fase iterativa (cambiamento di scuola, etc.)</a:t>
            </a:r>
          </a:p>
          <a:p>
            <a:r>
              <a:rPr lang="en-US"/>
              <a:t>Dopo aver fatto la graduatoria (per ciascun lab)</a:t>
            </a:r>
          </a:p>
          <a:p>
            <a:pPr lvl="1"/>
            <a:r>
              <a:rPr lang="en-US"/>
              <a:t>Almeno 1 partecipante/regione</a:t>
            </a:r>
          </a:p>
          <a:p>
            <a:pPr lvl="1"/>
            <a:r>
              <a:rPr lang="en-US"/>
              <a:t>Evitare 2 partecipanti dalla stessa scuola</a:t>
            </a:r>
          </a:p>
          <a:p>
            <a:pPr lvl="2"/>
            <a:r>
              <a:rPr lang="en-US"/>
              <a:t>Massimizzazione impatto</a:t>
            </a:r>
          </a:p>
          <a:p>
            <a:pPr lvl="1"/>
            <a:r>
              <a:rPr lang="en-US"/>
              <a:t>Check che la/il candidato abbiano già fatto il corso richiesto (capita)</a:t>
            </a:r>
          </a:p>
          <a:p>
            <a:r>
              <a:rPr lang="en-US"/>
              <a:t>Tipicamente domande (3.5-4) X numero di posti</a:t>
            </a:r>
          </a:p>
          <a:p>
            <a:pPr lvl="1"/>
            <a:r>
              <a:rPr lang="en-US"/>
              <a:t>Corsi post-covid: x10 </a:t>
            </a:r>
          </a:p>
          <a:p>
            <a:pPr lvl="1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F89216-93AF-65C3-FCA1-344EC9B021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2" y="52297"/>
            <a:ext cx="1525352" cy="92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13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709BEB-A126-81FF-F898-3302F8B4C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116632"/>
            <a:ext cx="7327726" cy="720080"/>
          </a:xfrm>
        </p:spPr>
        <p:txBody>
          <a:bodyPr/>
          <a:lstStyle/>
          <a:p>
            <a:r>
              <a:rPr lang="en-US"/>
              <a:t>Impegno delle strutture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8482F0-09DE-77B4-D0BE-54A058A1B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5040560"/>
          </a:xfrm>
        </p:spPr>
        <p:txBody>
          <a:bodyPr>
            <a:normAutofit lnSpcReduction="10000"/>
          </a:bodyPr>
          <a:lstStyle/>
          <a:p>
            <a:r>
              <a:rPr lang="en-US"/>
              <a:t>I sei membri del CS</a:t>
            </a:r>
          </a:p>
          <a:p>
            <a:pPr lvl="1"/>
            <a:r>
              <a:rPr lang="en-US"/>
              <a:t>Fase di progettazione e organizzazione del corso</a:t>
            </a:r>
          </a:p>
          <a:p>
            <a:r>
              <a:rPr lang="en-US"/>
              <a:t>Gli speaker dei corsi frontali (4-6/corso)</a:t>
            </a:r>
          </a:p>
          <a:p>
            <a:r>
              <a:rPr lang="en-US"/>
              <a:t>Il personale dei laboratori (4x ogni corso), 2 persone per lab</a:t>
            </a:r>
          </a:p>
          <a:p>
            <a:r>
              <a:rPr lang="en-US"/>
              <a:t>Totale approssimato (non includendo i RN):</a:t>
            </a:r>
          </a:p>
          <a:p>
            <a:pPr lvl="1"/>
            <a:r>
              <a:rPr lang="en-US"/>
              <a:t>Circa 40-50 persone</a:t>
            </a:r>
          </a:p>
          <a:p>
            <a:pPr lvl="2"/>
            <a:r>
              <a:rPr lang="en-US"/>
              <a:t>Con l'esclusione dei 6 membri del Com.Scientifico, e una-due persone (personale TA) per struttura, gli altri solo per le lezioni e i laboratori</a:t>
            </a:r>
          </a:p>
          <a:p>
            <a:r>
              <a:rPr lang="en-US"/>
              <a:t> CBA:</a:t>
            </a:r>
          </a:p>
          <a:p>
            <a:pPr lvl="1"/>
            <a:r>
              <a:rPr lang="en-US"/>
              <a:t>Calcolando 50 studenti/docente (conservativi), finora "raggiunti" (indirettamente) O(100K) studenti </a:t>
            </a:r>
          </a:p>
          <a:p>
            <a:endParaRPr lang="en-US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60B096EF-0549-8D2C-6561-C61C3B0D55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2" y="52297"/>
            <a:ext cx="1525352" cy="92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08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C00670-51D6-98B3-C973-946DEC12E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-61645"/>
            <a:ext cx="5472608" cy="564405"/>
          </a:xfrm>
        </p:spPr>
        <p:txBody>
          <a:bodyPr>
            <a:normAutofit fontScale="90000"/>
          </a:bodyPr>
          <a:lstStyle/>
          <a:p>
            <a:r>
              <a:rPr lang="en-US"/>
              <a:t>Budget!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23987A-3CE4-C3E9-53A6-A0C32BF1B3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1784" y="1193058"/>
            <a:ext cx="3886200" cy="4536506"/>
          </a:xfrm>
        </p:spPr>
        <p:txBody>
          <a:bodyPr>
            <a:normAutofit fontScale="62500" lnSpcReduction="20000"/>
          </a:bodyPr>
          <a:lstStyle/>
          <a:p>
            <a:r>
              <a:rPr lang="en-US"/>
              <a:t>Missioni: 3KE/anno (spese tutte)</a:t>
            </a:r>
          </a:p>
          <a:p>
            <a:pPr lvl="1"/>
            <a:r>
              <a:rPr lang="en-US"/>
              <a:t>Viaggi RN</a:t>
            </a:r>
          </a:p>
          <a:p>
            <a:r>
              <a:rPr lang="en-US"/>
              <a:t>Paghiamo albergo ai partecipanti:</a:t>
            </a:r>
          </a:p>
          <a:p>
            <a:pPr lvl="1"/>
            <a:r>
              <a:rPr lang="en-US"/>
              <a:t>9KE/corso </a:t>
            </a:r>
          </a:p>
          <a:p>
            <a:pPr lvl="2"/>
            <a:r>
              <a:rPr lang="en-US"/>
              <a:t>A LNL  (piccolo) risparmio utilizzatto come contributo utente al servizio LINAC+piccole macchine acceleratrici</a:t>
            </a:r>
          </a:p>
          <a:p>
            <a:pPr lvl="2"/>
            <a:r>
              <a:rPr lang="en-US"/>
              <a:t>A LNS utilizzato per coprire parte delle spese relative alla visita alle installazioni di KM3Net a Porto Palo di Capo Passero</a:t>
            </a:r>
          </a:p>
          <a:p>
            <a:r>
              <a:rPr lang="en-US"/>
              <a:t>LNGS ha costi aggiuntivi (in parte coperti dal lab):</a:t>
            </a:r>
          </a:p>
          <a:p>
            <a:pPr lvl="1"/>
            <a:r>
              <a:rPr lang="en-US"/>
              <a:t>Visita in caverna</a:t>
            </a:r>
          </a:p>
          <a:p>
            <a:pPr lvl="1"/>
            <a:r>
              <a:rPr lang="en-US"/>
              <a:t>Bus da/per l'Aquila</a:t>
            </a:r>
          </a:p>
          <a:p>
            <a:pPr lvl="1"/>
            <a:r>
              <a:rPr lang="en-US"/>
              <a:t>La volta scorsa budget finale circa 13KE</a:t>
            </a:r>
          </a:p>
          <a:p>
            <a:r>
              <a:rPr lang="en-US"/>
              <a:t>I corsi alberghieri tendono a fluttuare verso l'alto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D3CC8D8-199D-79AC-AD25-616709DB3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76056" y="1142706"/>
            <a:ext cx="3886200" cy="4536506"/>
          </a:xfrm>
        </p:spPr>
        <p:txBody>
          <a:bodyPr>
            <a:normAutofit fontScale="62500" lnSpcReduction="20000"/>
          </a:bodyPr>
          <a:lstStyle/>
          <a:p>
            <a:r>
              <a:rPr lang="en-US"/>
              <a:t>Contributi delle strutture:</a:t>
            </a:r>
          </a:p>
          <a:p>
            <a:pPr lvl="1"/>
            <a:r>
              <a:rPr lang="en-US"/>
              <a:t>Spese laboratorio</a:t>
            </a:r>
          </a:p>
          <a:p>
            <a:r>
              <a:rPr lang="en-US"/>
              <a:t>LNL: </a:t>
            </a:r>
          </a:p>
          <a:p>
            <a:pPr lvl="1"/>
            <a:r>
              <a:rPr lang="en-US"/>
              <a:t>2 coffee break</a:t>
            </a:r>
          </a:p>
          <a:p>
            <a:pPr lvl="1"/>
            <a:r>
              <a:rPr lang="en-US"/>
              <a:t>Visit guidata Cappella Scrovegni (biglietto+guida)</a:t>
            </a:r>
          </a:p>
          <a:p>
            <a:r>
              <a:rPr lang="en-US"/>
              <a:t>LNS</a:t>
            </a:r>
          </a:p>
          <a:p>
            <a:pPr lvl="1"/>
            <a:r>
              <a:rPr lang="en-US"/>
              <a:t>Pranzo a Porto Palo</a:t>
            </a:r>
          </a:p>
          <a:p>
            <a:r>
              <a:rPr lang="en-US"/>
              <a:t>LNGS:</a:t>
            </a:r>
          </a:p>
          <a:p>
            <a:pPr lvl="1"/>
            <a:r>
              <a:rPr lang="en-US"/>
              <a:t>Cena sociale</a:t>
            </a:r>
          </a:p>
          <a:p>
            <a:r>
              <a:rPr lang="en-US"/>
              <a:t>Sponsor:</a:t>
            </a:r>
          </a:p>
          <a:p>
            <a:pPr lvl="1"/>
            <a:r>
              <a:rPr lang="en-US"/>
              <a:t>Una volta (LNGS) 2KE CAEN</a:t>
            </a:r>
          </a:p>
          <a:p>
            <a:pPr lvl="1"/>
            <a:r>
              <a:rPr lang="en-US"/>
              <a:t>7KE/anno da SANOMA Italia</a:t>
            </a:r>
          </a:p>
          <a:p>
            <a:pPr lvl="2"/>
            <a:r>
              <a:rPr lang="en-US"/>
              <a:t>Interamente devoluti alla CC3M</a:t>
            </a:r>
          </a:p>
          <a:p>
            <a:r>
              <a:rPr lang="en-US"/>
              <a:t>Iscrizioni:</a:t>
            </a:r>
          </a:p>
          <a:p>
            <a:pPr lvl="1"/>
            <a:r>
              <a:rPr lang="en-US"/>
              <a:t>Ogni docente paga 120E</a:t>
            </a:r>
          </a:p>
          <a:p>
            <a:pPr lvl="1"/>
            <a:r>
              <a:rPr lang="en-US"/>
              <a:t>Incasso interamente devoluto alla CC3M</a:t>
            </a:r>
          </a:p>
          <a:p>
            <a:pPr lvl="2"/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3473E2D-1F82-742B-3D1F-1516DCC0DE39}"/>
              </a:ext>
            </a:extLst>
          </p:cNvPr>
          <p:cNvSpPr txBox="1"/>
          <p:nvPr/>
        </p:nvSpPr>
        <p:spPr>
          <a:xfrm>
            <a:off x="1082441" y="742596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Finanziamento CC3M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51B135E-F778-6646-9B05-78F5332C76F5}"/>
              </a:ext>
            </a:extLst>
          </p:cNvPr>
          <p:cNvSpPr txBox="1"/>
          <p:nvPr/>
        </p:nvSpPr>
        <p:spPr>
          <a:xfrm>
            <a:off x="5436096" y="688256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Altri Fondi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A7205C4-1620-544B-0EDB-C4B290D68973}"/>
              </a:ext>
            </a:extLst>
          </p:cNvPr>
          <p:cNvSpPr txBox="1"/>
          <p:nvPr/>
        </p:nvSpPr>
        <p:spPr>
          <a:xfrm>
            <a:off x="2550242" y="5415691"/>
            <a:ext cx="332566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Nel 2023: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Ricevuti  : 18.00KE+ 3KE Missioni</a:t>
            </a:r>
          </a:p>
          <a:p>
            <a:r>
              <a:rPr lang="en-US">
                <a:solidFill>
                  <a:srgbClr val="FF0000"/>
                </a:solidFill>
              </a:rPr>
              <a:t> Restituiti: 13.96KE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Costo: 4.04KE</a:t>
            </a:r>
          </a:p>
          <a:p>
            <a:endParaRPr lang="en-US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D0FD769F-DDF0-17A9-F228-1AEDF9F927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2" y="52298"/>
            <a:ext cx="1453344" cy="88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921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55C787-61C1-C1FB-BB0A-CD3CA47D3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24609"/>
            <a:ext cx="7886700" cy="1037531"/>
          </a:xfrm>
        </p:spPr>
        <p:txBody>
          <a:bodyPr/>
          <a:lstStyle/>
          <a:p>
            <a:r>
              <a:rPr lang="en-US"/>
              <a:t>Richieste/assegnazioni/residui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CD4C40-3366-3076-FB1F-76F91E9EC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332" y="1062140"/>
            <a:ext cx="7886700" cy="5463204"/>
          </a:xfrm>
        </p:spPr>
        <p:txBody>
          <a:bodyPr/>
          <a:lstStyle/>
          <a:p>
            <a:r>
              <a:rPr lang="en-US"/>
              <a:t>Negli anni:</a:t>
            </a:r>
          </a:p>
          <a:p>
            <a:pPr lvl="1"/>
            <a:r>
              <a:rPr lang="en-US"/>
              <a:t>Richieste= assegnazioni = (27+3)KE</a:t>
            </a:r>
          </a:p>
          <a:p>
            <a:pPr lvl="1"/>
            <a:r>
              <a:rPr lang="en-US"/>
              <a:t>Restituzione dei 9KE/corso in caso di corsi non effettuati</a:t>
            </a:r>
          </a:p>
          <a:p>
            <a:pPr lvl="1"/>
            <a:r>
              <a:rPr lang="en-US"/>
              <a:t>2023: </a:t>
            </a:r>
          </a:p>
          <a:p>
            <a:pPr lvl="2"/>
            <a:r>
              <a:rPr lang="en-US"/>
              <a:t>Chiesti 27KE+3KE missioni</a:t>
            </a:r>
          </a:p>
          <a:p>
            <a:pPr lvl="2"/>
            <a:r>
              <a:rPr lang="en-US"/>
              <a:t>Assegnati 27KE+3KE missioni</a:t>
            </a:r>
          </a:p>
          <a:p>
            <a:pPr lvl="2"/>
            <a:r>
              <a:rPr lang="en-US"/>
              <a:t>Restituiti 9KE (corso LNGS ad aprile 2024)</a:t>
            </a:r>
          </a:p>
          <a:p>
            <a:pPr lvl="1"/>
            <a:r>
              <a:rPr lang="en-US"/>
              <a:t>Residui </a:t>
            </a:r>
          </a:p>
          <a:p>
            <a:pPr lvl="2"/>
            <a:r>
              <a:rPr lang="en-US"/>
              <a:t>Missioni: 354E</a:t>
            </a:r>
          </a:p>
          <a:p>
            <a:pPr lvl="2"/>
            <a:r>
              <a:rPr lang="en-US"/>
              <a:t>LNL: 0</a:t>
            </a:r>
          </a:p>
          <a:p>
            <a:pPr lvl="2"/>
            <a:r>
              <a:rPr lang="en-US"/>
              <a:t>LNS: 545E (sconto finale in fattura)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F76D93D0-B846-D310-CB36-EF9D7A5561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2" y="52297"/>
            <a:ext cx="1525352" cy="92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98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AB38CD-3794-ADCE-2D08-163CE3233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272437"/>
            <a:ext cx="7238628" cy="804517"/>
          </a:xfrm>
        </p:spPr>
        <p:txBody>
          <a:bodyPr>
            <a:normAutofit fontScale="90000"/>
          </a:bodyPr>
          <a:lstStyle/>
          <a:p>
            <a:r>
              <a:rPr lang="en-US"/>
              <a:t>Richieste alla CC3M e prospettive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D2C1C1-F365-F097-64FE-DFED32BAC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072360"/>
            <a:ext cx="7886700" cy="5748212"/>
          </a:xfrm>
        </p:spPr>
        <p:txBody>
          <a:bodyPr>
            <a:normAutofit lnSpcReduction="10000"/>
          </a:bodyPr>
          <a:lstStyle/>
          <a:p>
            <a:r>
              <a:rPr lang="en-US"/>
              <a:t>Vorremmo svolgere un evento con i docenti che hanno partecipato ad almeno 2 corsi</a:t>
            </a:r>
          </a:p>
          <a:p>
            <a:pPr lvl="2"/>
            <a:r>
              <a:rPr lang="en-US"/>
              <a:t>Qualcuno ha completato il triplete</a:t>
            </a:r>
          </a:p>
          <a:p>
            <a:pPr lvl="1"/>
            <a:r>
              <a:rPr lang="en-US"/>
              <a:t>Idee su cui ragionare con il CS (es: un giorno a LNF?)</a:t>
            </a:r>
          </a:p>
          <a:p>
            <a:pPr lvl="2"/>
            <a:r>
              <a:rPr lang="en-US"/>
              <a:t>Chiederemo qualcosa (costiamo poco...)</a:t>
            </a:r>
          </a:p>
          <a:p>
            <a:r>
              <a:rPr lang="en-US"/>
              <a:t>Per il futuro:</a:t>
            </a:r>
          </a:p>
          <a:p>
            <a:pPr lvl="1"/>
            <a:r>
              <a:rPr lang="en-US"/>
              <a:t>Temiamo che l'aumento dei turisti in Italia abbia un impatto negativo su di noi (incremento costi alberghieri)</a:t>
            </a:r>
          </a:p>
          <a:p>
            <a:pPr lvl="2"/>
            <a:r>
              <a:rPr lang="en-US"/>
              <a:t>È stato un problema nel 2023...</a:t>
            </a:r>
          </a:p>
          <a:p>
            <a:pPr lvl="2"/>
            <a:r>
              <a:rPr lang="en-US"/>
              <a:t>Eventualmente vi faremo sapere per tempo</a:t>
            </a:r>
          </a:p>
          <a:p>
            <a:pPr lvl="1"/>
            <a:r>
              <a:rPr lang="en-US"/>
              <a:t>Contiamo su un allargamento ad altre sedi</a:t>
            </a:r>
          </a:p>
          <a:p>
            <a:pPr lvl="2"/>
            <a:r>
              <a:rPr lang="en-US"/>
              <a:t>L'obiettio è di mantenerlo sostenibile</a:t>
            </a:r>
          </a:p>
          <a:p>
            <a:pPr lvl="3"/>
            <a:r>
              <a:rPr lang="en-US"/>
              <a:t>Non è facile</a:t>
            </a:r>
          </a:p>
          <a:p>
            <a:r>
              <a:rPr lang="en-US"/>
              <a:t>Nel passato applicato per fondi esterni (BdI)</a:t>
            </a:r>
          </a:p>
          <a:p>
            <a:pPr lvl="1"/>
            <a:r>
              <a:rPr lang="en-US"/>
              <a:t>Dobbiamo ragionare su entità locali per capire se ci sono delle opportunità da cogliere</a:t>
            </a:r>
          </a:p>
          <a:p>
            <a:pPr lvl="1"/>
            <a:endParaRPr lang="en-US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7727525E-64EB-224C-D4BE-59CD749FDE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2" y="52297"/>
            <a:ext cx="1525352" cy="92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71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9652" y="857250"/>
            <a:ext cx="5915025" cy="785738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Abbiamo centrato gli obiettivi?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7664" y="2109712"/>
            <a:ext cx="5915025" cy="3263504"/>
          </a:xfrm>
        </p:spPr>
        <p:txBody>
          <a:bodyPr>
            <a:normAutofit fontScale="85000" lnSpcReduction="2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it-IT" dirty="0">
                <a:solidFill>
                  <a:srgbClr val="002060"/>
                </a:solidFill>
              </a:rPr>
              <a:t>Formazione di qualità:</a:t>
            </a:r>
          </a:p>
          <a:p>
            <a:pPr lvl="1"/>
            <a:r>
              <a:rPr lang="it-IT" dirty="0">
                <a:solidFill>
                  <a:srgbClr val="002060"/>
                </a:solidFill>
              </a:rPr>
              <a:t>Somministrato questionario a fine corso</a:t>
            </a:r>
          </a:p>
          <a:p>
            <a:pPr lvl="2"/>
            <a:r>
              <a:rPr lang="it-IT" dirty="0">
                <a:solidFill>
                  <a:srgbClr val="002060"/>
                </a:solidFill>
              </a:rPr>
              <a:t>Domande chiuse con valutazione 0-5 </a:t>
            </a:r>
          </a:p>
          <a:p>
            <a:pPr lvl="2"/>
            <a:r>
              <a:rPr lang="it-IT" dirty="0">
                <a:solidFill>
                  <a:srgbClr val="002060"/>
                </a:solidFill>
              </a:rPr>
              <a:t>Commenti aperti</a:t>
            </a:r>
          </a:p>
          <a:p>
            <a:pPr marL="385763" indent="-385763">
              <a:buFont typeface="+mj-lt"/>
              <a:buAutoNum type="arabicPeriod"/>
            </a:pPr>
            <a:r>
              <a:rPr lang="it-IT" dirty="0">
                <a:solidFill>
                  <a:srgbClr val="002060"/>
                </a:solidFill>
              </a:rPr>
              <a:t>Creare comunità e rafforzare legami con INFN</a:t>
            </a:r>
          </a:p>
          <a:p>
            <a:pPr lvl="1"/>
            <a:r>
              <a:rPr lang="it-IT" dirty="0">
                <a:solidFill>
                  <a:srgbClr val="002060"/>
                </a:solidFill>
              </a:rPr>
              <a:t>Questionario a fine corso</a:t>
            </a:r>
          </a:p>
          <a:p>
            <a:pPr lvl="1"/>
            <a:r>
              <a:rPr lang="it-IT" dirty="0">
                <a:solidFill>
                  <a:srgbClr val="002060"/>
                </a:solidFill>
              </a:rPr>
              <a:t>Questionario follow-up dopo un mese </a:t>
            </a:r>
          </a:p>
          <a:p>
            <a:pPr marL="385763" indent="-385763">
              <a:buFont typeface="+mj-lt"/>
              <a:buAutoNum type="arabicPeriod"/>
            </a:pPr>
            <a:r>
              <a:rPr lang="it-IT" dirty="0">
                <a:solidFill>
                  <a:srgbClr val="002060"/>
                </a:solidFill>
              </a:rPr>
              <a:t>Cambiamento didattica</a:t>
            </a:r>
          </a:p>
          <a:p>
            <a:pPr lvl="1"/>
            <a:r>
              <a:rPr lang="it-IT" dirty="0">
                <a:solidFill>
                  <a:srgbClr val="002060"/>
                </a:solidFill>
              </a:rPr>
              <a:t>Faremo un questionario a fine anno scolastico</a:t>
            </a:r>
          </a:p>
          <a:p>
            <a:pPr lvl="2"/>
            <a:endParaRPr lang="it-IT" dirty="0"/>
          </a:p>
          <a:p>
            <a:pPr lvl="1"/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silvia miozzi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7BDF-94C4-4064-9598-A8BEBD1AEA09}" type="slidenum">
              <a:rPr lang="it-IT" smtClean="0"/>
              <a:t>9</a:t>
            </a:fld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2D19EE9-F2EB-2F07-A0A3-6920FAE155AC}"/>
              </a:ext>
            </a:extLst>
          </p:cNvPr>
          <p:cNvSpPr txBox="1"/>
          <p:nvPr/>
        </p:nvSpPr>
        <p:spPr>
          <a:xfrm rot="19700475">
            <a:off x="1787401" y="4431142"/>
            <a:ext cx="6582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Silvia Miozzi, gennaio 2022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EAA481CD-74B9-9C3C-6A7D-74BFFCAC1F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2" y="52297"/>
            <a:ext cx="1525352" cy="92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76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1738</TotalTime>
  <Words>983</Words>
  <Application>Microsoft Office PowerPoint</Application>
  <PresentationFormat>Presentazione su schermo (4:3)</PresentationFormat>
  <Paragraphs>147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Tahoma</vt:lpstr>
      <vt:lpstr>Office Theme</vt:lpstr>
      <vt:lpstr>PID</vt:lpstr>
      <vt:lpstr>Struttura</vt:lpstr>
      <vt:lpstr>Rivolto a:</vt:lpstr>
      <vt:lpstr>Modalità di selezione</vt:lpstr>
      <vt:lpstr>Impegno delle strutture</vt:lpstr>
      <vt:lpstr>Budget!</vt:lpstr>
      <vt:lpstr>Richieste/assegnazioni/residui</vt:lpstr>
      <vt:lpstr>Richieste alla CC3M e prospettive</vt:lpstr>
      <vt:lpstr>Abbiamo centrato gli obiettivi?</vt:lpstr>
      <vt:lpstr>Questionari</vt:lpstr>
      <vt:lpstr>Last but not least</vt:lpstr>
      <vt:lpstr>Grazie dell'attenzione  e del supporto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giorgio.chiarelli</cp:lastModifiedBy>
  <cp:revision>238</cp:revision>
  <dcterms:created xsi:type="dcterms:W3CDTF">2018-05-20T14:40:42Z</dcterms:created>
  <dcterms:modified xsi:type="dcterms:W3CDTF">2024-01-25T08:52:13Z</dcterms:modified>
</cp:coreProperties>
</file>