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63" r:id="rId4"/>
    <p:sldId id="315" r:id="rId5"/>
    <p:sldId id="338" r:id="rId6"/>
    <p:sldId id="339" r:id="rId7"/>
    <p:sldId id="281" r:id="rId8"/>
    <p:sldId id="352" r:id="rId9"/>
    <p:sldId id="343" r:id="rId10"/>
    <p:sldId id="344" r:id="rId11"/>
    <p:sldId id="346" r:id="rId12"/>
    <p:sldId id="342" r:id="rId13"/>
    <p:sldId id="345" r:id="rId14"/>
    <p:sldId id="347" r:id="rId15"/>
    <p:sldId id="348" r:id="rId16"/>
    <p:sldId id="349" r:id="rId17"/>
    <p:sldId id="350" r:id="rId18"/>
    <p:sldId id="353" r:id="rId19"/>
    <p:sldId id="293" r:id="rId20"/>
    <p:sldId id="285" r:id="rId21"/>
    <p:sldId id="360" r:id="rId22"/>
    <p:sldId id="289" r:id="rId23"/>
    <p:sldId id="312" r:id="rId24"/>
    <p:sldId id="361" r:id="rId25"/>
    <p:sldId id="326" r:id="rId26"/>
    <p:sldId id="356" r:id="rId27"/>
    <p:sldId id="332" r:id="rId28"/>
    <p:sldId id="334" r:id="rId29"/>
    <p:sldId id="328" r:id="rId30"/>
    <p:sldId id="329" r:id="rId31"/>
    <p:sldId id="331" r:id="rId32"/>
    <p:sldId id="362" r:id="rId33"/>
    <p:sldId id="291" r:id="rId34"/>
    <p:sldId id="358" r:id="rId35"/>
    <p:sldId id="292" r:id="rId36"/>
    <p:sldId id="336" r:id="rId37"/>
    <p:sldId id="296" r:id="rId38"/>
    <p:sldId id="301" r:id="rId39"/>
    <p:sldId id="306" r:id="rId40"/>
    <p:sldId id="284" r:id="rId41"/>
    <p:sldId id="313" r:id="rId42"/>
    <p:sldId id="316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ghbiCGnxb1dFaN04YApRSc3Wwg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1E93D9-6132-4E2C-B532-03A86845CD6C}">
  <a:tblStyle styleId="{3E1E93D9-6132-4E2C-B532-03A86845CD6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31"/>
    <p:restoredTop sz="94681"/>
  </p:normalViewPr>
  <p:slideViewPr>
    <p:cSldViewPr snapToGrid="0" snapToObjects="1">
      <p:cViewPr varScale="1">
        <p:scale>
          <a:sx n="95" d="100"/>
          <a:sy n="95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76590-7A2B-CA45-A9F0-95E505A52B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8AA5BA8-EB97-2B42-B155-15E96BAA2C80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C941B-FEE2-AA42-93E4-BF7F4D8764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3914B-DFAC-B347-8AF9-7BFEB100B5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72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162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76590-7A2B-CA45-A9F0-95E505A52B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8AA5BA8-EB97-2B42-B155-15E96BAA2C80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C941B-FEE2-AA42-93E4-BF7F4D8764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3914B-DFAC-B347-8AF9-7BFEB100B5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76590-7A2B-CA45-A9F0-95E505A52B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8AA5BA8-EB97-2B42-B155-15E96BAA2C80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C941B-FEE2-AA42-93E4-BF7F4D8764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3914B-DFAC-B347-8AF9-7BFEB100B5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27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76590-7A2B-CA45-A9F0-95E505A52B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8AA5BA8-EB97-2B42-B155-15E96BAA2C80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C941B-FEE2-AA42-93E4-BF7F4D8764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3914B-DFAC-B347-8AF9-7BFEB100B5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9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575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9400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315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76590-7A2B-CA45-A9F0-95E505A52B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8AA5BA8-EB97-2B42-B155-15E96BAA2C80}" type="slidenum">
              <a:t>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C941B-FEE2-AA42-93E4-BF7F4D8764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3914B-DFAC-B347-8AF9-7BFEB100B5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73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76590-7A2B-CA45-A9F0-95E505A52B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8AA5BA8-EB97-2B42-B155-15E96BAA2C80}" type="slidenum">
              <a:t>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C941B-FEE2-AA42-93E4-BF7F4D8764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3914B-DFAC-B347-8AF9-7BFEB100B5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2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abbasi@luc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29/2023GL102958" TargetMode="Externa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lightning.nmt.edu/talma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"/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1"/>
          <p:cNvCxnSpPr/>
          <p:nvPr/>
        </p:nvCxnSpPr>
        <p:spPr>
          <a:xfrm>
            <a:off x="-1" y="6417276"/>
            <a:ext cx="11019971" cy="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1"/>
          <p:cNvSpPr txBox="1"/>
          <p:nvPr/>
        </p:nvSpPr>
        <p:spPr>
          <a:xfrm>
            <a:off x="-1" y="6417276"/>
            <a:ext cx="587528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AtmoHEAD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2024 • July 15-17, 2024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-1" y="-79291"/>
            <a:ext cx="12192000" cy="104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Clr>
                <a:schemeClr val="accent1"/>
              </a:buClr>
              <a:buSzPts val="4000"/>
            </a:pPr>
            <a:r>
              <a:rPr lang="en-US" sz="40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Observations of the d-TGFs at the Telescope Array Detector </a:t>
            </a:r>
            <a:endParaRPr sz="40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body" idx="1"/>
          </p:nvPr>
        </p:nvSpPr>
        <p:spPr>
          <a:xfrm>
            <a:off x="1385361" y="1725446"/>
            <a:ext cx="9421278" cy="384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 </a:t>
            </a:r>
            <a:r>
              <a:rPr lang="en-US" b="1" dirty="0"/>
              <a:t>R. Abbasi</a:t>
            </a:r>
            <a:r>
              <a:rPr lang="en-US" dirty="0"/>
              <a:t>, N. </a:t>
            </a:r>
            <a:r>
              <a:rPr lang="en-US" dirty="0" err="1"/>
              <a:t>Kieu</a:t>
            </a:r>
            <a:r>
              <a:rPr lang="en-US" dirty="0"/>
              <a:t>, J. </a:t>
            </a:r>
            <a:r>
              <a:rPr lang="en-US" dirty="0" err="1"/>
              <a:t>Mazich</a:t>
            </a:r>
            <a:r>
              <a:rPr lang="en-US" dirty="0"/>
              <a:t>, H. Johnson, J. Summers, K. O’Brien, G. </a:t>
            </a:r>
            <a:r>
              <a:rPr lang="en-US" dirty="0" err="1"/>
              <a:t>Bratrud</a:t>
            </a:r>
            <a:r>
              <a:rPr lang="en-US" dirty="0"/>
              <a:t>, N. Husseini</a:t>
            </a:r>
            <a:r>
              <a:rPr lang="en-US" i="1" baseline="30000" dirty="0"/>
              <a:t>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Loyola University Chicago , </a:t>
            </a:r>
            <a:r>
              <a:rPr lang="en-US" dirty="0">
                <a:hlinkClick r:id="rId3"/>
              </a:rPr>
              <a:t>rabbasi@luc.edu</a:t>
            </a:r>
            <a:endParaRPr lang="en-US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 J. </a:t>
            </a:r>
            <a:r>
              <a:rPr lang="en-US" dirty="0" err="1"/>
              <a:t>Belz</a:t>
            </a:r>
            <a:r>
              <a:rPr lang="en-US" dirty="0"/>
              <a:t>, J. Remington, R. </a:t>
            </a:r>
            <a:r>
              <a:rPr lang="en-US" dirty="0" err="1"/>
              <a:t>Levon</a:t>
            </a:r>
            <a:r>
              <a:rPr lang="en-US" dirty="0"/>
              <a:t>,  K. </a:t>
            </a:r>
            <a:r>
              <a:rPr lang="en-US" dirty="0" err="1"/>
              <a:t>Smout</a:t>
            </a:r>
            <a:r>
              <a:rPr lang="en-US" dirty="0"/>
              <a:t>, A. </a:t>
            </a:r>
            <a:r>
              <a:rPr lang="en-US" dirty="0" err="1"/>
              <a:t>Petrizze</a:t>
            </a:r>
            <a:br>
              <a:rPr lang="en-US" dirty="0"/>
            </a:br>
            <a:r>
              <a:rPr lang="en-US" dirty="0"/>
              <a:t>University of Utah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M. Saba, D. R. da Silva</a:t>
            </a:r>
            <a:endParaRPr lang="en-US" u="sng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National Institute for Space Research (Brazil)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 P. </a:t>
            </a:r>
            <a:r>
              <a:rPr lang="en-US" dirty="0" err="1"/>
              <a:t>Krehbiel</a:t>
            </a:r>
            <a:r>
              <a:rPr lang="en-US" dirty="0"/>
              <a:t>, W. Rison, D. </a:t>
            </a:r>
            <a:r>
              <a:rPr lang="en-US" dirty="0" err="1"/>
              <a:t>Rodeheffer</a:t>
            </a:r>
            <a:r>
              <a:rPr lang="en-US" dirty="0"/>
              <a:t> M. Stanley</a:t>
            </a:r>
            <a:r>
              <a:rPr lang="en-US" i="1" baseline="30000" dirty="0"/>
              <a:t> </a:t>
            </a:r>
            <a:r>
              <a:rPr lang="en-US" dirty="0"/>
              <a:t> </a:t>
            </a:r>
            <a:endParaRPr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dirty="0"/>
              <a:t>New Mexico Tech University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dirty="0"/>
          </a:p>
          <a:p>
            <a:pPr marL="0" lvl="0" indent="0" algn="ctr">
              <a:buSzPts val="2800"/>
              <a:buNone/>
            </a:pPr>
            <a:r>
              <a:rPr lang="en-US" dirty="0"/>
              <a:t>and the TA Collaboration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11DEC-95CA-3449-A12F-A68405292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8" y="4884095"/>
            <a:ext cx="1382732" cy="1382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75D812-6631-3C4C-999C-9516B7BD6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039" y="4884095"/>
            <a:ext cx="1550599" cy="1550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A800C-7276-EA4F-B487-0B4FF77BE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884095"/>
            <a:ext cx="1422400" cy="142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7"/>
    </mc:Choice>
    <mc:Fallback xmlns="">
      <p:transition spd="slow" advTm="411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8" y="206904"/>
            <a:ext cx="4302761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Intermediate  TGF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" name="Picture 9" descr="A group of images of a graph&#10;&#10;Description automatically generated with medium confidence">
            <a:extLst>
              <a:ext uri="{FF2B5EF4-FFF2-40B4-BE49-F238E27FC236}">
                <a16:creationId xmlns:a16="http://schemas.microsoft.com/office/drawing/2014/main" id="{ACD19A03-910C-7F3F-B365-F9CFFB4D7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7" y="1215280"/>
            <a:ext cx="8561496" cy="4876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16103-8D79-7950-DC8B-1DF91E020CA5}"/>
              </a:ext>
            </a:extLst>
          </p:cNvPr>
          <p:cNvSpPr txBox="1"/>
          <p:nvPr/>
        </p:nvSpPr>
        <p:spPr>
          <a:xfrm>
            <a:off x="8587408" y="1215280"/>
            <a:ext cx="34389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Helvetica" pitchFamily="2" charset="0"/>
              </a:rPr>
              <a:t>Up to 7 km in diameter </a:t>
            </a:r>
          </a:p>
          <a:p>
            <a:endParaRPr lang="en-US" sz="3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"/>
    </mc:Choice>
    <mc:Fallback xmlns="">
      <p:transition spd="slow" advTm="323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9" y="206904"/>
            <a:ext cx="3117428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Typical TGF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Picture 3" descr="A close-up of several graphs&#10;&#10;Description automatically generated">
            <a:extLst>
              <a:ext uri="{FF2B5EF4-FFF2-40B4-BE49-F238E27FC236}">
                <a16:creationId xmlns:a16="http://schemas.microsoft.com/office/drawing/2014/main" id="{B0CEB6D6-CC5E-9AE2-9D55-532B4427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1439334"/>
            <a:ext cx="10557755" cy="46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"/>
    </mc:Choice>
    <mc:Fallback xmlns="">
      <p:transition spd="slow" advTm="684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4C1527E5-1B58-01D9-ABD1-DFB0472A7E38}"/>
              </a:ext>
            </a:extLst>
          </p:cNvPr>
          <p:cNvSpPr txBox="1">
            <a:spLocks/>
          </p:cNvSpPr>
          <p:nvPr/>
        </p:nvSpPr>
        <p:spPr>
          <a:xfrm>
            <a:off x="0" y="251315"/>
            <a:ext cx="4626188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Intermediate TGF</a:t>
            </a:r>
          </a:p>
        </p:txBody>
      </p:sp>
      <p:pic>
        <p:nvPicPr>
          <p:cNvPr id="13" name="Picture 12" descr="A graph of lightning with different colored spots&#10;&#10;Description automatically generated with medium confidence">
            <a:extLst>
              <a:ext uri="{FF2B5EF4-FFF2-40B4-BE49-F238E27FC236}">
                <a16:creationId xmlns:a16="http://schemas.microsoft.com/office/drawing/2014/main" id="{6A10776D-1766-C8D3-4A9F-7506AB4C2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8" y="1802729"/>
            <a:ext cx="5397447" cy="4367025"/>
          </a:xfrm>
          <a:prstGeom prst="rect">
            <a:avLst/>
          </a:prstGeom>
        </p:spPr>
      </p:pic>
      <p:pic>
        <p:nvPicPr>
          <p:cNvPr id="15" name="Picture 14" descr="A graph of a lightning strike&#10;&#10;Description automatically generated with medium confidence">
            <a:extLst>
              <a:ext uri="{FF2B5EF4-FFF2-40B4-BE49-F238E27FC236}">
                <a16:creationId xmlns:a16="http://schemas.microsoft.com/office/drawing/2014/main" id="{2DA5E56C-E578-A7A9-DCC4-64F1DD779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2728"/>
            <a:ext cx="5424953" cy="43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2"/>
    </mc:Choice>
    <mc:Fallback xmlns="">
      <p:transition spd="slow" advTm="555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9" y="206904"/>
            <a:ext cx="4184228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Intermediate TGF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AFEE637D-90C1-C3E1-6696-3505510D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304170"/>
            <a:ext cx="5753100" cy="4648200"/>
          </a:xfrm>
          <a:prstGeom prst="rect">
            <a:avLst/>
          </a:prstGeom>
        </p:spPr>
      </p:pic>
      <p:pic>
        <p:nvPicPr>
          <p:cNvPr id="10" name="Picture 9" descr="A close-up of a graph&#10;&#10;Description automatically generated">
            <a:extLst>
              <a:ext uri="{FF2B5EF4-FFF2-40B4-BE49-F238E27FC236}">
                <a16:creationId xmlns:a16="http://schemas.microsoft.com/office/drawing/2014/main" id="{0507FD68-DC1C-953C-C3D2-850C944FC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683" y="1304170"/>
            <a:ext cx="56261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9" y="206904"/>
            <a:ext cx="3117428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Typical TGF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 descr="A group of graphs showing different colors&#10;&#10;Description automatically generated">
            <a:extLst>
              <a:ext uri="{FF2B5EF4-FFF2-40B4-BE49-F238E27FC236}">
                <a16:creationId xmlns:a16="http://schemas.microsoft.com/office/drawing/2014/main" id="{C0BA02F6-7A2F-D573-30FE-920D33C32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9" y="1473200"/>
            <a:ext cx="9095317" cy="470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8"/>
    </mc:Choice>
    <mc:Fallback xmlns="">
      <p:transition spd="slow" advTm="1428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9" y="206904"/>
            <a:ext cx="4539828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Intermediate TGF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Picture 3" descr="A group of graphs showing different colors&#10;&#10;Description automatically generated">
            <a:extLst>
              <a:ext uri="{FF2B5EF4-FFF2-40B4-BE49-F238E27FC236}">
                <a16:creationId xmlns:a16="http://schemas.microsoft.com/office/drawing/2014/main" id="{1EDB7BDF-9744-C51B-E13A-F7BCE4857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56" y="1532467"/>
            <a:ext cx="10244657" cy="48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"/>
    </mc:Choice>
    <mc:Fallback xmlns="">
      <p:transition spd="slow" advTm="162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8" y="206904"/>
            <a:ext cx="7452361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Fluence 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D64D1845-0792-C6AC-BCE6-E7CEF1551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280583"/>
            <a:ext cx="6477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64"/>
    </mc:Choice>
    <mc:Fallback xmlns="">
      <p:transition spd="slow" advTm="12326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8" y="206904"/>
            <a:ext cx="7452361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Significance  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34D5757-91E7-9E09-FFAD-EF46386881F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MR10"/>
              </a:rPr>
              <a:t>Observed TGFs are detected as intermediate set of fluence values between previous TASD- and satellite-detected TGFs.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CMR10"/>
              </a:rPr>
              <a:t>This finding emphasizes the similarity between upward and downward TGF varieties, suggesting a common origin for their production. </a:t>
            </a:r>
            <a:endParaRPr lang="en-US" sz="3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MR1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4"/>
    </mc:Choice>
    <mc:Fallback xmlns="">
      <p:transition spd="slow" advTm="35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8" y="206904"/>
            <a:ext cx="7452361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Publication  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34D5757-91E7-9E09-FFAD-EF46386881F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35400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MR10"/>
              </a:rPr>
              <a:t>In Review Process at JGR-Atmosphere.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MR1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CA76867E-E4AC-9E4B-4554-93B571CC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915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"/>
    </mc:Choice>
    <mc:Fallback xmlns="">
      <p:transition spd="slow" advTm="250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F88-F3D7-2949-8BF7-B2C5EA8147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02519" y="2699521"/>
            <a:ext cx="9641681" cy="1144631"/>
          </a:xfrm>
        </p:spPr>
        <p:txBody>
          <a:bodyPr vert="horz">
            <a:normAutofit fontScale="90000"/>
          </a:bodyPr>
          <a:lstStyle/>
          <a:p>
            <a:pPr marL="25400">
              <a:buSzPts val="2400"/>
            </a:pPr>
            <a:r>
              <a:rPr lang="en-US" dirty="0"/>
              <a:t>Optical observation of Downward directed Terrestrial Gamma-ray Flashes (TGFs)</a:t>
            </a:r>
          </a:p>
        </p:txBody>
      </p:sp>
    </p:spTree>
    <p:extLst>
      <p:ext uri="{BB962C8B-B14F-4D97-AF65-F5344CB8AC3E}">
        <p14:creationId xmlns:p14="http://schemas.microsoft.com/office/powerpoint/2010/main" val="29779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"/>
    </mc:Choice>
    <mc:Fallback xmlns="">
      <p:transition spd="slow" advTm="14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F88-F3D7-2949-8BF7-B2C5EA8147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754" y="55294"/>
            <a:ext cx="10971300" cy="1144631"/>
          </a:xfrm>
        </p:spPr>
        <p:txBody>
          <a:bodyPr vert="horz"/>
          <a:lstStyle/>
          <a:p>
            <a:pPr lvl="0" rtl="0"/>
            <a:r>
              <a:rPr lang="en-US" dirty="0"/>
              <a:t>Outline </a:t>
            </a:r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5051E13B-B841-8F4A-AF60-FA5A865D0B29}"/>
              </a:ext>
            </a:extLst>
          </p:cNvPr>
          <p:cNvSpPr txBox="1">
            <a:spLocks/>
          </p:cNvSpPr>
          <p:nvPr/>
        </p:nvSpPr>
        <p:spPr>
          <a:xfrm>
            <a:off x="313135" y="2553317"/>
            <a:ext cx="11019971" cy="216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endParaRPr lang="en-US" sz="1800" dirty="0">
              <a:solidFill>
                <a:srgbClr val="6D9EEB"/>
              </a:solidFill>
            </a:endParaRPr>
          </a:p>
          <a:p>
            <a:pPr marL="368300" indent="-342900"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Previous observations </a:t>
            </a:r>
          </a:p>
          <a:p>
            <a:pPr marL="368300" indent="-342900"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Intermediate observations of TGFs </a:t>
            </a:r>
          </a:p>
          <a:p>
            <a:pPr marL="368300" indent="-342900"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Optical observation of Downward directed Terrestrial Gamma-ray Flashes (TGFs).  </a:t>
            </a:r>
          </a:p>
          <a:p>
            <a:pPr marL="368300" lvl="1" indent="-342900"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Time-resolved leader spectra in association with downward-TGF. </a:t>
            </a:r>
          </a:p>
          <a:p>
            <a:pPr marL="368300" lvl="1" indent="-342900"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Photometric array.       </a:t>
            </a:r>
          </a:p>
          <a:p>
            <a:pPr marL="228600" indent="-203200">
              <a:buSzPts val="2400"/>
            </a:pPr>
            <a:endParaRPr lang="en-US" sz="2400" dirty="0"/>
          </a:p>
        </p:txBody>
      </p:sp>
      <p:cxnSp>
        <p:nvCxnSpPr>
          <p:cNvPr id="12" name="Google Shape;85;p1">
            <a:extLst>
              <a:ext uri="{FF2B5EF4-FFF2-40B4-BE49-F238E27FC236}">
                <a16:creationId xmlns:a16="http://schemas.microsoft.com/office/drawing/2014/main" id="{7644DD94-E03C-DB43-88AE-CE53CDAC5DB5}"/>
              </a:ext>
            </a:extLst>
          </p:cNvPr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88"/>
    </mc:Choice>
    <mc:Fallback xmlns="">
      <p:transition spd="slow" advTm="9628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2"/>
          <p:cNvCxnSpPr/>
          <p:nvPr/>
        </p:nvCxnSpPr>
        <p:spPr>
          <a:xfrm>
            <a:off x="-1" y="6417276"/>
            <a:ext cx="11019971" cy="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443765" y="222738"/>
            <a:ext cx="10255409" cy="76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l"/>
            <a:r>
              <a:rPr lang="en-US" sz="2400" b="1" i="0" u="none" strike="noStrike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First High-Speed Video Camera Observations of a Lightning Flash Associated With a D-TGF</a:t>
            </a:r>
          </a:p>
        </p:txBody>
      </p:sp>
      <p:cxnSp>
        <p:nvCxnSpPr>
          <p:cNvPr id="101" name="Google Shape;101;p2"/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Y20210911H171112.676188000(3).mp4" descr="Y20210911H171112.676188000(3).mp4">
            <a:hlinkClick r:id="" action="ppaction://media"/>
            <a:extLst>
              <a:ext uri="{FF2B5EF4-FFF2-40B4-BE49-F238E27FC236}">
                <a16:creationId xmlns:a16="http://schemas.microsoft.com/office/drawing/2014/main" id="{49E1F62C-9F22-0946-BBD4-4CAF9250E4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9170" y="1452778"/>
            <a:ext cx="3860800" cy="4318000"/>
          </a:xfrm>
          <a:prstGeom prst="rect">
            <a:avLst/>
          </a:prstGeom>
        </p:spPr>
      </p:pic>
      <p:sp>
        <p:nvSpPr>
          <p:cNvPr id="2" name="Google Shape;137;p5">
            <a:extLst>
              <a:ext uri="{FF2B5EF4-FFF2-40B4-BE49-F238E27FC236}">
                <a16:creationId xmlns:a16="http://schemas.microsoft.com/office/drawing/2014/main" id="{4AB7C0F5-29C1-F892-3992-E7E08884B022}"/>
              </a:ext>
            </a:extLst>
          </p:cNvPr>
          <p:cNvSpPr txBox="1">
            <a:spLocks/>
          </p:cNvSpPr>
          <p:nvPr/>
        </p:nvSpPr>
        <p:spPr>
          <a:xfrm>
            <a:off x="269085" y="1652394"/>
            <a:ext cx="5826915" cy="467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Simultaneous recordings of a downward-directed terrestrial gamma-ray flash (TGF), high-speed video images, and radio emissions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TGF events occurred while the leader was already branching below cloud base and even when it was halfway in its propagation to ground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Energetic downward-directed TGFs were associated with fast downward leaders that produced high return stroke peak currents</a:t>
            </a:r>
          </a:p>
          <a:p>
            <a:endParaRPr lang="en-US" sz="2400" dirty="0"/>
          </a:p>
          <a:p>
            <a:endParaRPr lang="en-US" sz="2400" dirty="0"/>
          </a:p>
          <a:p>
            <a:pPr marL="228600" indent="-203200">
              <a:buSzPts val="2400"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0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92"/>
    </mc:Choice>
    <mc:Fallback xmlns="">
      <p:transition spd="slow" advTm="85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269" objId="4"/>
        <p14:stopEvt time="83827" objId="4"/>
        <p14:playEvt time="83828" objId="4"/>
        <p14:stopEvt time="85492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2"/>
          <p:cNvCxnSpPr/>
          <p:nvPr/>
        </p:nvCxnSpPr>
        <p:spPr>
          <a:xfrm>
            <a:off x="-1" y="6417276"/>
            <a:ext cx="11019971" cy="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443765" y="222738"/>
            <a:ext cx="10255409" cy="76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l"/>
            <a:r>
              <a:rPr lang="en-US" sz="2400" b="1" i="0" u="none" strike="noStrike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First High-Speed Video Camera Observations of a Lightning Flash Associated With a D-TGF</a:t>
            </a:r>
          </a:p>
        </p:txBody>
      </p:sp>
      <p:cxnSp>
        <p:nvCxnSpPr>
          <p:cNvPr id="101" name="Google Shape;101;p2"/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EC466F4-2509-47CE-C6AC-E6768D1C0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247" y="1555409"/>
            <a:ext cx="6222463" cy="4505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E6EBB-88F0-713E-5B67-5C2F14285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" y="2433094"/>
            <a:ext cx="5569528" cy="23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87"/>
    </mc:Choice>
    <mc:Fallback xmlns="">
      <p:transition spd="slow" advTm="5978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2"/>
          <p:cNvCxnSpPr/>
          <p:nvPr/>
        </p:nvCxnSpPr>
        <p:spPr>
          <a:xfrm>
            <a:off x="-1" y="6417276"/>
            <a:ext cx="11019971" cy="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cxnSp>
        <p:nvCxnSpPr>
          <p:cNvPr id="101" name="Google Shape;101;p2"/>
          <p:cNvCxnSpPr/>
          <p:nvPr/>
        </p:nvCxnSpPr>
        <p:spPr>
          <a:xfrm>
            <a:off x="-3831" y="983150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99;p2">
            <a:extLst>
              <a:ext uri="{FF2B5EF4-FFF2-40B4-BE49-F238E27FC236}">
                <a16:creationId xmlns:a16="http://schemas.microsoft.com/office/drawing/2014/main" id="{68F252A1-024E-8F4E-BF9E-A60FE0DE41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3765" y="222738"/>
            <a:ext cx="10255409" cy="76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chemeClr val="accent1"/>
                </a:solidFill>
              </a:rPr>
              <a:t>Published in Geophysics Review Letters</a:t>
            </a:r>
            <a:endParaRPr sz="40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graph of lightning with different colored spots&#10;&#10;Description automatically generated with medium confidence">
            <a:extLst>
              <a:ext uri="{FF2B5EF4-FFF2-40B4-BE49-F238E27FC236}">
                <a16:creationId xmlns:a16="http://schemas.microsoft.com/office/drawing/2014/main" id="{A21BF623-71B2-B925-45EE-C88418F95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469" y="1580443"/>
            <a:ext cx="5397447" cy="4367025"/>
          </a:xfrm>
          <a:prstGeom prst="rect">
            <a:avLst/>
          </a:prstGeom>
        </p:spPr>
      </p:pic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C0E9874B-5D4C-0D65-E310-809CBE28D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65" y="1302838"/>
            <a:ext cx="4515450" cy="5114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92923-D4EC-C873-96D4-0EE07E0401BE}"/>
              </a:ext>
            </a:extLst>
          </p:cNvPr>
          <p:cNvSpPr txBox="1"/>
          <p:nvPr/>
        </p:nvSpPr>
        <p:spPr>
          <a:xfrm>
            <a:off x="443765" y="995060"/>
            <a:ext cx="6101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effectLst/>
                <a:latin typeface="Open Sans" panose="020B0606030504020204" pitchFamily="34" charset="0"/>
                <a:hlinkClick r:id="rId5"/>
              </a:rPr>
              <a:t>https://doi.org/10.1029/2023GL102958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5"/>
    </mc:Choice>
    <mc:Fallback xmlns="">
      <p:transition spd="slow" advTm="713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C31337-4455-6EE5-B4E6-0965BE8E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8509B6-4C46-F558-B205-930F957558BF}"/>
              </a:ext>
            </a:extLst>
          </p:cNvPr>
          <p:cNvGrpSpPr/>
          <p:nvPr/>
        </p:nvGrpSpPr>
        <p:grpSpPr>
          <a:xfrm>
            <a:off x="5447587" y="2327638"/>
            <a:ext cx="4515279" cy="2277904"/>
            <a:chOff x="6491505" y="4025265"/>
            <a:chExt cx="3212151" cy="15240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EA9785-47E8-1350-B008-2D3FBC6816E7}"/>
                </a:ext>
              </a:extLst>
            </p:cNvPr>
            <p:cNvGrpSpPr/>
            <p:nvPr/>
          </p:nvGrpSpPr>
          <p:grpSpPr>
            <a:xfrm>
              <a:off x="6491505" y="4025265"/>
              <a:ext cx="3212151" cy="1524046"/>
              <a:chOff x="6491505" y="4025265"/>
              <a:chExt cx="3212151" cy="152404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7641C4F-3AC4-6C0B-5AB5-FFE7A8AB9CE6}"/>
                  </a:ext>
                </a:extLst>
              </p:cNvPr>
              <p:cNvGrpSpPr/>
              <p:nvPr/>
            </p:nvGrpSpPr>
            <p:grpSpPr>
              <a:xfrm>
                <a:off x="6491505" y="4081220"/>
                <a:ext cx="3212151" cy="1468091"/>
                <a:chOff x="8374922" y="3772711"/>
                <a:chExt cx="4869499" cy="2103749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DD833485-5028-9034-4D15-BDC110634B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48" t="13818" r="11284" b="11514"/>
                <a:stretch/>
              </p:blipFill>
              <p:spPr>
                <a:xfrm>
                  <a:off x="9229469" y="3772711"/>
                  <a:ext cx="4014952" cy="2103749"/>
                </a:xfrm>
                <a:prstGeom prst="rect">
                  <a:avLst/>
                </a:prstGeom>
              </p:spPr>
            </p:pic>
            <p:sp>
              <p:nvSpPr>
                <p:cNvPr id="22" name="Right Arrow 27">
                  <a:extLst>
                    <a:ext uri="{FF2B5EF4-FFF2-40B4-BE49-F238E27FC236}">
                      <a16:creationId xmlns:a16="http://schemas.microsoft.com/office/drawing/2014/main" id="{259EF6F4-BE8B-1A3B-658F-BD77FAD1706B}"/>
                    </a:ext>
                  </a:extLst>
                </p:cNvPr>
                <p:cNvSpPr/>
                <p:nvPr/>
              </p:nvSpPr>
              <p:spPr>
                <a:xfrm>
                  <a:off x="8374922" y="4526446"/>
                  <a:ext cx="596176" cy="420054"/>
                </a:xfrm>
                <a:prstGeom prst="rightArrow">
                  <a:avLst/>
                </a:prstGeom>
                <a:solidFill>
                  <a:srgbClr val="F6F0D6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E6F4B-7F64-6472-6181-43825515999F}"/>
                  </a:ext>
                </a:extLst>
              </p:cNvPr>
              <p:cNvSpPr txBox="1"/>
              <p:nvPr/>
            </p:nvSpPr>
            <p:spPr>
              <a:xfrm rot="16200000">
                <a:off x="7102964" y="4373828"/>
                <a:ext cx="722209" cy="220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N II - 500 nm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249515-2592-3F4A-FAA5-18E46D961255}"/>
                  </a:ext>
                </a:extLst>
              </p:cNvPr>
              <p:cNvSpPr txBox="1"/>
              <p:nvPr/>
            </p:nvSpPr>
            <p:spPr>
              <a:xfrm rot="16200000">
                <a:off x="9209073" y="4276214"/>
                <a:ext cx="722209" cy="220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 I - 777 nm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1207CB-B084-DAAC-CB94-D577F02E3D9B}"/>
                </a:ext>
              </a:extLst>
            </p:cNvPr>
            <p:cNvSpPr txBox="1"/>
            <p:nvPr/>
          </p:nvSpPr>
          <p:spPr>
            <a:xfrm rot="16200000">
              <a:off x="8185684" y="4684688"/>
              <a:ext cx="722209" cy="220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H I - 656 nm</a:t>
              </a:r>
            </a:p>
          </p:txBody>
        </p:sp>
      </p:grpSp>
      <p:pic>
        <p:nvPicPr>
          <p:cNvPr id="23" name="Picture 2" descr="Phantom TMX 5010">
            <a:extLst>
              <a:ext uri="{FF2B5EF4-FFF2-40B4-BE49-F238E27FC236}">
                <a16:creationId xmlns:a16="http://schemas.microsoft.com/office/drawing/2014/main" id="{A57DA149-F1AB-E130-BEB5-34D29F4E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95" y="2915821"/>
            <a:ext cx="2093539" cy="160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641EB9A-3937-AFDF-2045-0687E5892536}"/>
              </a:ext>
            </a:extLst>
          </p:cNvPr>
          <p:cNvGrpSpPr/>
          <p:nvPr/>
        </p:nvGrpSpPr>
        <p:grpSpPr>
          <a:xfrm>
            <a:off x="4076251" y="2972413"/>
            <a:ext cx="1671328" cy="1772816"/>
            <a:chOff x="4514348" y="2496747"/>
            <a:chExt cx="1683513" cy="1443410"/>
          </a:xfrm>
        </p:grpSpPr>
        <p:pic>
          <p:nvPicPr>
            <p:cNvPr id="25" name="Picture 24" descr="A picture containing light, colorfulness, night, art&#10;&#10;Description automatically generated">
              <a:extLst>
                <a:ext uri="{FF2B5EF4-FFF2-40B4-BE49-F238E27FC236}">
                  <a16:creationId xmlns:a16="http://schemas.microsoft.com/office/drawing/2014/main" id="{380D93DF-EF93-3536-9E77-C1C52026D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426" t="17045" r="46173" b="36035"/>
            <a:stretch/>
          </p:blipFill>
          <p:spPr>
            <a:xfrm>
              <a:off x="4743048" y="2734624"/>
              <a:ext cx="848371" cy="729996"/>
            </a:xfrm>
            <a:prstGeom prst="rect">
              <a:avLst/>
            </a:prstGeom>
          </p:spPr>
        </p:pic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2BAE297-65E8-5717-979F-D74D0678D3F1}"/>
                </a:ext>
              </a:extLst>
            </p:cNvPr>
            <p:cNvSpPr/>
            <p:nvPr/>
          </p:nvSpPr>
          <p:spPr>
            <a:xfrm rot="3678442">
              <a:off x="5293479" y="2663534"/>
              <a:ext cx="740683" cy="520225"/>
            </a:xfrm>
            <a:prstGeom prst="triangle">
              <a:avLst>
                <a:gd name="adj" fmla="val 41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0D4D773-F24C-E5A5-8175-FB8AA3004C2F}"/>
                </a:ext>
              </a:extLst>
            </p:cNvPr>
            <p:cNvSpPr/>
            <p:nvPr/>
          </p:nvSpPr>
          <p:spPr>
            <a:xfrm rot="4819147">
              <a:off x="4692874" y="3258651"/>
              <a:ext cx="740683" cy="622329"/>
            </a:xfrm>
            <a:prstGeom prst="triangle">
              <a:avLst>
                <a:gd name="adj" fmla="val 41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CB5AFE90-7999-C18B-7211-A295932565F1}"/>
                </a:ext>
              </a:extLst>
            </p:cNvPr>
            <p:cNvSpPr/>
            <p:nvPr/>
          </p:nvSpPr>
          <p:spPr>
            <a:xfrm rot="8638696">
              <a:off x="5457178" y="3212930"/>
              <a:ext cx="740683" cy="622329"/>
            </a:xfrm>
            <a:prstGeom prst="triangle">
              <a:avLst>
                <a:gd name="adj" fmla="val 41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0ECC7DF-8CBE-7692-1802-94AB96784C30}"/>
                </a:ext>
              </a:extLst>
            </p:cNvPr>
            <p:cNvSpPr/>
            <p:nvPr/>
          </p:nvSpPr>
          <p:spPr>
            <a:xfrm rot="4923865">
              <a:off x="4504159" y="2684673"/>
              <a:ext cx="745563" cy="369712"/>
            </a:xfrm>
            <a:prstGeom prst="triangle">
              <a:avLst>
                <a:gd name="adj" fmla="val 41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C13B9CB-C5AF-2F86-DD52-C5324BB0D042}"/>
                </a:ext>
              </a:extLst>
            </p:cNvPr>
            <p:cNvSpPr/>
            <p:nvPr/>
          </p:nvSpPr>
          <p:spPr>
            <a:xfrm rot="20109572">
              <a:off x="4514348" y="2517096"/>
              <a:ext cx="745563" cy="369712"/>
            </a:xfrm>
            <a:prstGeom prst="triangle">
              <a:avLst>
                <a:gd name="adj" fmla="val 41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D8CFAB8-664C-B817-ECC1-FC0C7D59177D}"/>
              </a:ext>
            </a:extLst>
          </p:cNvPr>
          <p:cNvSpPr txBox="1"/>
          <p:nvPr/>
        </p:nvSpPr>
        <p:spPr>
          <a:xfrm>
            <a:off x="609127" y="4752299"/>
            <a:ext cx="11015651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Identify </a:t>
            </a:r>
            <a:r>
              <a:rPr lang="en-US" sz="2000" b="1" dirty="0">
                <a:solidFill>
                  <a:schemeClr val="tx1"/>
                </a:solidFill>
              </a:rPr>
              <a:t>chemical components </a:t>
            </a:r>
            <a:r>
              <a:rPr lang="en-US" sz="2000" dirty="0">
                <a:solidFill>
                  <a:schemeClr val="tx1"/>
                </a:solidFill>
              </a:rPr>
              <a:t>of optical data associated with TGF detections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lightning leaders </a:t>
            </a:r>
            <a:r>
              <a:rPr lang="en-US" sz="2000" b="1" dirty="0">
                <a:solidFill>
                  <a:schemeClr val="tx1"/>
                </a:solidFill>
              </a:rPr>
              <a:t>with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and without TGF productions  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E2055-D597-BC2D-5D1E-26767E06D5BC}"/>
              </a:ext>
            </a:extLst>
          </p:cNvPr>
          <p:cNvSpPr txBox="1"/>
          <p:nvPr/>
        </p:nvSpPr>
        <p:spPr>
          <a:xfrm>
            <a:off x="810061" y="1230215"/>
            <a:ext cx="1018394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2">
              <a:lnSpc>
                <a:spcPct val="150000"/>
              </a:lnSpc>
            </a:pPr>
            <a:r>
              <a:rPr lang="en-US" sz="2000" dirty="0"/>
              <a:t>Placing a </a:t>
            </a:r>
            <a:r>
              <a:rPr lang="en-US" sz="2000" dirty="0" err="1"/>
              <a:t>grism</a:t>
            </a:r>
            <a:r>
              <a:rPr lang="en-US" sz="2000" dirty="0"/>
              <a:t> in front of a high-speed camera </a:t>
            </a:r>
            <a:r>
              <a:rPr lang="en-US" sz="2000" dirty="0">
                <a:sym typeface="Wingdings" panose="05000000000000000000" pitchFamily="2" charset="2"/>
              </a:rPr>
              <a:t> a </a:t>
            </a:r>
            <a:r>
              <a:rPr lang="en-US" sz="2000" dirty="0" err="1">
                <a:sym typeface="Wingdings" panose="05000000000000000000" pitchFamily="2" charset="2"/>
              </a:rPr>
              <a:t>slitless</a:t>
            </a:r>
            <a:r>
              <a:rPr lang="en-US" sz="2000" dirty="0">
                <a:sym typeface="Wingdings" panose="05000000000000000000" pitchFamily="2" charset="2"/>
              </a:rPr>
              <a:t> spectrograph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FDC721-6198-449B-2F39-B12C2DCBE03D}"/>
              </a:ext>
            </a:extLst>
          </p:cNvPr>
          <p:cNvSpPr/>
          <p:nvPr/>
        </p:nvSpPr>
        <p:spPr>
          <a:xfrm>
            <a:off x="312555" y="531825"/>
            <a:ext cx="11727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First Time-Resolved Leader Spectra associated with a Downward-TGF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Google Shape;101;p2">
            <a:extLst>
              <a:ext uri="{FF2B5EF4-FFF2-40B4-BE49-F238E27FC236}">
                <a16:creationId xmlns:a16="http://schemas.microsoft.com/office/drawing/2014/main" id="{47368F5F-AD84-F8F3-3288-6C897C3B296F}"/>
              </a:ext>
            </a:extLst>
          </p:cNvPr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4B16814-DFB1-4BBD-EEFB-ADBD18713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87" y="2095007"/>
            <a:ext cx="1987272" cy="14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32"/>
    </mc:Choice>
    <mc:Fallback xmlns="">
      <p:transition spd="slow" advTm="8443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711_Y20230719H023710.238820000_UTC">
            <a:hlinkClick r:id="" action="ppaction://media"/>
            <a:extLst>
              <a:ext uri="{FF2B5EF4-FFF2-40B4-BE49-F238E27FC236}">
                <a16:creationId xmlns:a16="http://schemas.microsoft.com/office/drawing/2014/main" id="{EFE12758-F4D2-4DD9-9492-6203386C80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070" y="1600327"/>
            <a:ext cx="10160000" cy="406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24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2"/>
    </mc:Choice>
    <mc:Fallback xmlns="">
      <p:transition spd="slow" advTm="1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89" objId="2"/>
        <p14:stopEvt time="12518" objId="2"/>
        <p14:playEvt time="12519" objId="2"/>
        <p14:stopEvt time="13612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65239-00C5-4EA2-A215-926B62E3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2197A3-139C-1170-F126-FA7944BE96E6}"/>
              </a:ext>
            </a:extLst>
          </p:cNvPr>
          <p:cNvCxnSpPr>
            <a:cxnSpLocks/>
          </p:cNvCxnSpPr>
          <p:nvPr/>
        </p:nvCxnSpPr>
        <p:spPr>
          <a:xfrm>
            <a:off x="0" y="914097"/>
            <a:ext cx="10814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1482E6-E62E-D16F-1F42-6D27D3FA8374}"/>
              </a:ext>
            </a:extLst>
          </p:cNvPr>
          <p:cNvSpPr txBox="1"/>
          <p:nvPr/>
        </p:nvSpPr>
        <p:spPr>
          <a:xfrm>
            <a:off x="9503526" y="2610856"/>
            <a:ext cx="2216034" cy="74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/>
              <a:t>Source altitude: </a:t>
            </a:r>
            <a:r>
              <a:rPr lang="en-US" sz="1500" b="1" dirty="0"/>
              <a:t>2.3</a:t>
            </a:r>
            <a:r>
              <a:rPr lang="en-US" sz="1500" dirty="0"/>
              <a:t> </a:t>
            </a:r>
            <a:r>
              <a:rPr lang="en-US" sz="1500" b="1" dirty="0"/>
              <a:t>km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Velocity: </a:t>
            </a:r>
            <a:r>
              <a:rPr lang="en-US" sz="1500" b="1" dirty="0"/>
              <a:t>5x10</a:t>
            </a:r>
            <a:r>
              <a:rPr lang="en-US" sz="1500" b="1" baseline="30000" dirty="0"/>
              <a:t>7</a:t>
            </a:r>
            <a:r>
              <a:rPr lang="en-US" sz="1500" b="1" dirty="0"/>
              <a:t> m/s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AC5B6B-2F30-3C8E-EA6F-AAEBF10F3945}"/>
              </a:ext>
            </a:extLst>
          </p:cNvPr>
          <p:cNvSpPr/>
          <p:nvPr/>
        </p:nvSpPr>
        <p:spPr>
          <a:xfrm>
            <a:off x="845956" y="360099"/>
            <a:ext cx="742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TGF Observation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B2903F-A1D2-CAB6-B651-B62CF55262D0}"/>
              </a:ext>
            </a:extLst>
          </p:cNvPr>
          <p:cNvGrpSpPr/>
          <p:nvPr/>
        </p:nvGrpSpPr>
        <p:grpSpPr>
          <a:xfrm>
            <a:off x="9186486" y="3695700"/>
            <a:ext cx="2743200" cy="2537088"/>
            <a:chOff x="4340399" y="2336318"/>
            <a:chExt cx="3511201" cy="32240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A3A04D-DE26-F66B-A774-16DD38A6D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0399" y="2336318"/>
              <a:ext cx="3511201" cy="3224092"/>
            </a:xfrm>
            <a:prstGeom prst="rect">
              <a:avLst/>
            </a:prstGeom>
          </p:spPr>
        </p:pic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E8BCA8DE-A64E-0694-2BF5-151199C3AA1A}"/>
                </a:ext>
              </a:extLst>
            </p:cNvPr>
            <p:cNvSpPr/>
            <p:nvPr/>
          </p:nvSpPr>
          <p:spPr>
            <a:xfrm>
              <a:off x="4940609" y="3995420"/>
              <a:ext cx="207971" cy="175328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DF5C6C4B-84F3-1BF7-F04B-A819EC1FBAD4}"/>
                </a:ext>
              </a:extLst>
            </p:cNvPr>
            <p:cNvSpPr/>
            <p:nvPr/>
          </p:nvSpPr>
          <p:spPr>
            <a:xfrm>
              <a:off x="6476058" y="2724038"/>
              <a:ext cx="207971" cy="175328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505C06-A2F6-A28A-E888-869BC4652BD0}"/>
              </a:ext>
            </a:extLst>
          </p:cNvPr>
          <p:cNvSpPr txBox="1"/>
          <p:nvPr/>
        </p:nvSpPr>
        <p:spPr>
          <a:xfrm>
            <a:off x="2609850" y="285519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TGF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1615C4-284E-287B-34D2-4F4F78073A08}"/>
              </a:ext>
            </a:extLst>
          </p:cNvPr>
          <p:cNvGrpSpPr/>
          <p:nvPr/>
        </p:nvGrpSpPr>
        <p:grpSpPr>
          <a:xfrm>
            <a:off x="806113" y="1975924"/>
            <a:ext cx="6989011" cy="4049757"/>
            <a:chOff x="2891051" y="3261137"/>
            <a:chExt cx="5875362" cy="26827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E69502F-4131-35F4-7075-7554064E0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1051" y="3261137"/>
              <a:ext cx="5875362" cy="26827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29889-6536-0F3C-844C-D9BDC5DD1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534" r="11447"/>
            <a:stretch/>
          </p:blipFill>
          <p:spPr>
            <a:xfrm>
              <a:off x="3712852" y="5006340"/>
              <a:ext cx="167640" cy="650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1"/>
    </mc:Choice>
    <mc:Fallback xmlns="">
      <p:transition spd="slow" advTm="354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6D26-6C5A-D87E-9C1F-6DCC1743B106}"/>
              </a:ext>
            </a:extLst>
          </p:cNvPr>
          <p:cNvSpPr txBox="1">
            <a:spLocks/>
          </p:cNvSpPr>
          <p:nvPr/>
        </p:nvSpPr>
        <p:spPr>
          <a:xfrm>
            <a:off x="1102519" y="2699521"/>
            <a:ext cx="9641681" cy="11446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>
              <a:buSzPts val="2400"/>
            </a:pPr>
            <a:r>
              <a:rPr lang="en-US" dirty="0"/>
              <a:t>Return Stroke Spectra</a:t>
            </a:r>
          </a:p>
        </p:txBody>
      </p:sp>
    </p:spTree>
    <p:extLst>
      <p:ext uri="{BB962C8B-B14F-4D97-AF65-F5344CB8AC3E}">
        <p14:creationId xmlns:p14="http://schemas.microsoft.com/office/powerpoint/2010/main" val="9311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"/>
    </mc:Choice>
    <mc:Fallback xmlns="">
      <p:transition spd="slow" advTm="119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F3F726-DB99-C60D-34BF-3F82AAD5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D89B32-94CE-C730-3EA5-3B072627F472}"/>
              </a:ext>
            </a:extLst>
          </p:cNvPr>
          <p:cNvCxnSpPr>
            <a:cxnSpLocks/>
          </p:cNvCxnSpPr>
          <p:nvPr/>
        </p:nvCxnSpPr>
        <p:spPr>
          <a:xfrm>
            <a:off x="531850" y="914097"/>
            <a:ext cx="10814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FE8F713-07BF-9427-3A9F-3D3AD78D73F7}"/>
              </a:ext>
            </a:extLst>
          </p:cNvPr>
          <p:cNvSpPr/>
          <p:nvPr/>
        </p:nvSpPr>
        <p:spPr>
          <a:xfrm>
            <a:off x="845956" y="360099"/>
            <a:ext cx="742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Stroke Spectra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A35F2B-1775-6C18-AE47-83C67AD70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76" y="1779293"/>
            <a:ext cx="9670648" cy="49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"/>
    </mc:Choice>
    <mc:Fallback xmlns="">
      <p:transition spd="slow" advTm="128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F3F726-DB99-C60D-34BF-3F82AAD5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938DF-1CE9-15A9-01D9-ABFF517E0A89}"/>
              </a:ext>
            </a:extLst>
          </p:cNvPr>
          <p:cNvSpPr txBox="1"/>
          <p:nvPr/>
        </p:nvSpPr>
        <p:spPr>
          <a:xfrm>
            <a:off x="168404" y="3106990"/>
            <a:ext cx="6481777" cy="23435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These spectra show the presence of ion, neutral emissions of Nitrogen, Oxygen and Hydrogen: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Ions emit </a:t>
            </a:r>
            <a:r>
              <a:rPr lang="en-US" sz="2000" dirty="0"/>
              <a:t>in the early time disappear after 33 µs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Neutral appear </a:t>
            </a:r>
            <a:r>
              <a:rPr lang="en-US" sz="2000" dirty="0"/>
              <a:t>from the second frame and last up to 400 µs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BBEF2-772E-AF1C-811F-C2F5BF89831D}"/>
              </a:ext>
            </a:extLst>
          </p:cNvPr>
          <p:cNvSpPr txBox="1"/>
          <p:nvPr/>
        </p:nvSpPr>
        <p:spPr>
          <a:xfrm>
            <a:off x="497435" y="5450580"/>
            <a:ext cx="5503031" cy="926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2060"/>
                </a:solidFill>
              </a:rPr>
              <a:t>Similar to natural return stroke spectra </a:t>
            </a:r>
            <a:r>
              <a:rPr lang="en-US" dirty="0">
                <a:solidFill>
                  <a:srgbClr val="FF0000"/>
                </a:solidFill>
              </a:rPr>
              <a:t>[Walker 2017, 2019 , Kieu 2021]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ABB36-DB8D-DB2B-E13F-626D4115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7"/>
          <a:stretch/>
        </p:blipFill>
        <p:spPr>
          <a:xfrm>
            <a:off x="6650181" y="508397"/>
            <a:ext cx="4716683" cy="4942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2F46A-3E43-B6A6-4E9F-14F31F25A523}"/>
              </a:ext>
            </a:extLst>
          </p:cNvPr>
          <p:cNvSpPr txBox="1"/>
          <p:nvPr/>
        </p:nvSpPr>
        <p:spPr>
          <a:xfrm>
            <a:off x="168404" y="0"/>
            <a:ext cx="5602610" cy="173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We classify these spectra into three types: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Spectra with </a:t>
            </a:r>
            <a:r>
              <a:rPr lang="en-US" sz="2000" b="1" dirty="0">
                <a:solidFill>
                  <a:srgbClr val="0000FF"/>
                </a:solidFill>
              </a:rPr>
              <a:t>ion emissions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Spectra with </a:t>
            </a:r>
            <a:r>
              <a:rPr lang="en-US" sz="2000" b="1" dirty="0">
                <a:solidFill>
                  <a:srgbClr val="FF0000"/>
                </a:solidFill>
              </a:rPr>
              <a:t>neutral emissions 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Spectra with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emissions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8F96E-21E9-A2D4-1B70-4A2CAEAED4E5}"/>
              </a:ext>
            </a:extLst>
          </p:cNvPr>
          <p:cNvSpPr txBox="1"/>
          <p:nvPr/>
        </p:nvSpPr>
        <p:spPr>
          <a:xfrm>
            <a:off x="58884" y="1676962"/>
            <a:ext cx="61517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</a:rPr>
              <a:t>Ion emissions: Single ionized N lines (463, 500, 568) and Single ionized O </a:t>
            </a:r>
            <a:r>
              <a:rPr lang="en-US" sz="1800" b="1" dirty="0" err="1">
                <a:solidFill>
                  <a:srgbClr val="0000FF"/>
                </a:solidFill>
              </a:rPr>
              <a:t>Iines</a:t>
            </a:r>
            <a:r>
              <a:rPr lang="en-US" sz="1800" b="1" dirty="0">
                <a:solidFill>
                  <a:srgbClr val="0000FF"/>
                </a:solidFill>
              </a:rPr>
              <a:t> (519 nm)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</a:rPr>
              <a:t>Neutral emissions: H (656), O(777 nm), N (744 nm)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9"/>
    </mc:Choice>
    <mc:Fallback xmlns="">
      <p:transition spd="slow" advTm="2156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630EDE-7A91-6B55-1B99-B375979E5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87" y="1607178"/>
            <a:ext cx="8001384" cy="51403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BE7F6D-D350-0190-9AD0-A6E62AE2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7B24CB-D29D-DFAA-01AE-3E2353A77FF5}"/>
              </a:ext>
            </a:extLst>
          </p:cNvPr>
          <p:cNvCxnSpPr>
            <a:cxnSpLocks/>
          </p:cNvCxnSpPr>
          <p:nvPr/>
        </p:nvCxnSpPr>
        <p:spPr>
          <a:xfrm>
            <a:off x="531850" y="914097"/>
            <a:ext cx="10814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61CCD4A-7F73-90B4-CB0E-29AF2A9F9B07}"/>
              </a:ext>
            </a:extLst>
          </p:cNvPr>
          <p:cNvSpPr/>
          <p:nvPr/>
        </p:nvSpPr>
        <p:spPr>
          <a:xfrm>
            <a:off x="845956" y="360099"/>
            <a:ext cx="742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 Spectra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8"/>
    </mc:Choice>
    <mc:Fallback xmlns="">
      <p:transition spd="slow" advTm="103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9004D-4F2F-946D-07BF-F6E9B5C6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69574"/>
            <a:ext cx="8365435" cy="62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5"/>
    </mc:Choice>
    <mc:Fallback xmlns="">
      <p:transition spd="slow" advTm="5457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65239-00C5-4EA2-A215-926B62E3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2197A3-139C-1170-F126-FA7944BE96E6}"/>
              </a:ext>
            </a:extLst>
          </p:cNvPr>
          <p:cNvCxnSpPr>
            <a:cxnSpLocks/>
          </p:cNvCxnSpPr>
          <p:nvPr/>
        </p:nvCxnSpPr>
        <p:spPr>
          <a:xfrm>
            <a:off x="531850" y="914097"/>
            <a:ext cx="10814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E85BDA-A7AD-FE45-4F91-00498E29D494}"/>
              </a:ext>
            </a:extLst>
          </p:cNvPr>
          <p:cNvSpPr/>
          <p:nvPr/>
        </p:nvSpPr>
        <p:spPr>
          <a:xfrm>
            <a:off x="845956" y="360099"/>
            <a:ext cx="742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 Spectra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5EFF4-9AAA-4EEC-8079-436CFD8C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" y="1746345"/>
            <a:ext cx="771525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978D95-BAFB-FEB5-9B7E-C4BCF7BABF3A}"/>
              </a:ext>
            </a:extLst>
          </p:cNvPr>
          <p:cNvGrpSpPr/>
          <p:nvPr/>
        </p:nvGrpSpPr>
        <p:grpSpPr>
          <a:xfrm>
            <a:off x="7605744" y="2769311"/>
            <a:ext cx="4230807" cy="2570404"/>
            <a:chOff x="7524464" y="1843573"/>
            <a:chExt cx="4230807" cy="25704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54845F-0282-4CC9-138D-E4390F2C0092}"/>
                </a:ext>
              </a:extLst>
            </p:cNvPr>
            <p:cNvSpPr txBox="1"/>
            <p:nvPr/>
          </p:nvSpPr>
          <p:spPr>
            <a:xfrm>
              <a:off x="7618744" y="2802055"/>
              <a:ext cx="404224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70C0"/>
                  </a:solidFill>
                </a:rPr>
                <a:t>Ion emissions: </a:t>
              </a:r>
              <a:r>
                <a:rPr lang="en-US" sz="1400" dirty="0">
                  <a:effectLst/>
                  <a:latin typeface="+mj-lt"/>
                </a:rPr>
                <a:t>de-excitation of ionic species</a:t>
              </a:r>
              <a:endParaRPr lang="en-US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/>
                <a:t>in a period of 434 µs </a:t>
              </a:r>
            </a:p>
            <a:p>
              <a:pPr algn="just"/>
              <a:r>
                <a:rPr lang="en-US" dirty="0"/>
                <a:t>-167 µs before and +0.267 µs after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59D4B2-E1D0-B5CE-8D9A-09CF4562E24E}"/>
                </a:ext>
              </a:extLst>
            </p:cNvPr>
            <p:cNvSpPr txBox="1"/>
            <p:nvPr/>
          </p:nvSpPr>
          <p:spPr>
            <a:xfrm>
              <a:off x="7524464" y="1843573"/>
              <a:ext cx="423080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70C0"/>
                  </a:solidFill>
                </a:rPr>
                <a:t>Optical emissions </a:t>
              </a:r>
              <a:r>
                <a:rPr lang="en-US" dirty="0"/>
                <a:t>in a period of 1.67 </a:t>
              </a:r>
              <a:r>
                <a:rPr lang="en-US" dirty="0" err="1"/>
                <a:t>ms</a:t>
              </a:r>
              <a:r>
                <a:rPr lang="en-US" dirty="0"/>
                <a:t> </a:t>
              </a:r>
            </a:p>
            <a:p>
              <a:pPr algn="just"/>
              <a:r>
                <a:rPr lang="en-US" dirty="0"/>
                <a:t>(- 0.27 </a:t>
              </a:r>
              <a:r>
                <a:rPr lang="en-US" dirty="0" err="1"/>
                <a:t>ms</a:t>
              </a:r>
              <a:r>
                <a:rPr lang="en-US" dirty="0"/>
                <a:t> before and +1.40 </a:t>
              </a:r>
              <a:r>
                <a:rPr lang="en-US" dirty="0" err="1"/>
                <a:t>ms</a:t>
              </a:r>
              <a:r>
                <a:rPr lang="en-US" dirty="0"/>
                <a:t> after)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DDB526-90A1-BB0C-94E7-F23F6438C639}"/>
                </a:ext>
              </a:extLst>
            </p:cNvPr>
            <p:cNvSpPr txBox="1"/>
            <p:nvPr/>
          </p:nvSpPr>
          <p:spPr>
            <a:xfrm>
              <a:off x="7658436" y="3767646"/>
              <a:ext cx="3825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70C0"/>
                  </a:solidFill>
                </a:rPr>
                <a:t>At the moment  </a:t>
              </a:r>
              <a:r>
                <a:rPr lang="en-US" dirty="0"/>
                <a:t>TGF was detected, neutral emissions were recorded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59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47"/>
    </mc:Choice>
    <mc:Fallback xmlns="">
      <p:transition spd="slow" advTm="6134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9D2435-76F3-6667-41E2-4B5DAFBF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ACF82-68BC-3D89-37B4-3360FA4B86A0}"/>
              </a:ext>
            </a:extLst>
          </p:cNvPr>
          <p:cNvSpPr txBox="1"/>
          <p:nvPr/>
        </p:nvSpPr>
        <p:spPr>
          <a:xfrm>
            <a:off x="531850" y="1181989"/>
            <a:ext cx="10083154" cy="363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Ion emissions </a:t>
            </a:r>
            <a:r>
              <a:rPr lang="en-US" sz="2000" b="1" u="sng" dirty="0">
                <a:solidFill>
                  <a:schemeClr val="accent5"/>
                </a:solidFill>
              </a:rPr>
              <a:t>were recorded before and after</a:t>
            </a:r>
            <a:r>
              <a:rPr lang="en-US" sz="2000" b="1" dirty="0">
                <a:solidFill>
                  <a:schemeClr val="accent5"/>
                </a:solidFill>
              </a:rPr>
              <a:t> </a:t>
            </a:r>
            <a:r>
              <a:rPr lang="en-US" sz="2000" dirty="0"/>
              <a:t>the detection of the downward TGF,  while only neutral optical emissions were recorded right at the moment when the TGF was detected. </a:t>
            </a:r>
            <a:endParaRPr lang="en-US" sz="20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First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time-resolved leader spectra  </a:t>
            </a:r>
            <a:r>
              <a:rPr lang="en-US" sz="1800" dirty="0">
                <a:effectLst/>
                <a:latin typeface="+mj-lt"/>
              </a:rPr>
              <a:t>suggests that the optical emissions occurring before and after the TGF are more energetic than the optical emissions produced right when the TGF is detected </a:t>
            </a:r>
            <a:r>
              <a:rPr lang="en-US" sz="2000" dirty="0">
                <a:latin typeface="+mj-lt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A83DCF-FB25-9862-2FEF-F15E923E1814}"/>
              </a:ext>
            </a:extLst>
          </p:cNvPr>
          <p:cNvCxnSpPr>
            <a:cxnSpLocks/>
          </p:cNvCxnSpPr>
          <p:nvPr/>
        </p:nvCxnSpPr>
        <p:spPr>
          <a:xfrm>
            <a:off x="531850" y="914097"/>
            <a:ext cx="10814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B7DF82B-54D0-A42F-2A1F-2D15B7BEFAB2}"/>
              </a:ext>
            </a:extLst>
          </p:cNvPr>
          <p:cNvSpPr/>
          <p:nvPr/>
        </p:nvSpPr>
        <p:spPr>
          <a:xfrm>
            <a:off x="845957" y="360099"/>
            <a:ext cx="2970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Significance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8D511D-9B18-47BB-AE64-88E373FA30B8}"/>
              </a:ext>
            </a:extLst>
          </p:cNvPr>
          <p:cNvSpPr/>
          <p:nvPr/>
        </p:nvSpPr>
        <p:spPr>
          <a:xfrm>
            <a:off x="11084767" y="2157654"/>
            <a:ext cx="360473" cy="1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7"/>
    </mc:Choice>
    <mc:Fallback xmlns="">
      <p:transition spd="slow" advTm="2090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8" y="206904"/>
            <a:ext cx="7452361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Publication  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34D5757-91E7-9E09-FFAD-EF46386881F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35400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MR10"/>
              </a:rPr>
              <a:t>In Review Process at JGR-Atmosphere.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MR1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close up of a document&#10;&#10;Description automatically generated">
            <a:extLst>
              <a:ext uri="{FF2B5EF4-FFF2-40B4-BE49-F238E27FC236}">
                <a16:creationId xmlns:a16="http://schemas.microsoft.com/office/drawing/2014/main" id="{B67262B2-4BA5-3614-A759-8FC01B7E9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901" y="206904"/>
            <a:ext cx="4570139" cy="66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5"/>
    </mc:Choice>
    <mc:Fallback xmlns="">
      <p:transition spd="slow" advTm="1078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F88-F3D7-2949-8BF7-B2C5EA8147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754" y="55294"/>
            <a:ext cx="10971300" cy="1144631"/>
          </a:xfrm>
        </p:spPr>
        <p:txBody>
          <a:bodyPr vert="horz">
            <a:normAutofit/>
          </a:bodyPr>
          <a:lstStyle/>
          <a:p>
            <a:r>
              <a:rPr lang="en-US" dirty="0"/>
              <a:t>Photometric Array</a:t>
            </a:r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5051E13B-B841-8F4A-AF60-FA5A865D0B29}"/>
              </a:ext>
            </a:extLst>
          </p:cNvPr>
          <p:cNvSpPr txBox="1">
            <a:spLocks/>
          </p:cNvSpPr>
          <p:nvPr/>
        </p:nvSpPr>
        <p:spPr>
          <a:xfrm>
            <a:off x="269085" y="2051050"/>
            <a:ext cx="5699454" cy="3933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Three Hamamatsu Photometers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Bandpass filters (337nm, 390nm, 777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PXI-5105 Digitizer at sampling rate of 30 MS/s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Triggered by the high-speed video camera V2012</a:t>
            </a:r>
          </a:p>
          <a:p>
            <a:endParaRPr lang="en-US" sz="2400" dirty="0"/>
          </a:p>
          <a:p>
            <a:endParaRPr lang="en-US" sz="2400" dirty="0"/>
          </a:p>
          <a:p>
            <a:pPr marL="228600" indent="-203200">
              <a:buSzPts val="2400"/>
            </a:pPr>
            <a:endParaRPr lang="en-US" sz="2400" dirty="0"/>
          </a:p>
        </p:txBody>
      </p:sp>
      <p:cxnSp>
        <p:nvCxnSpPr>
          <p:cNvPr id="12" name="Google Shape;85;p1">
            <a:extLst>
              <a:ext uri="{FF2B5EF4-FFF2-40B4-BE49-F238E27FC236}">
                <a16:creationId xmlns:a16="http://schemas.microsoft.com/office/drawing/2014/main" id="{7644DD94-E03C-DB43-88AE-CE53CDAC5DB5}"/>
              </a:ext>
            </a:extLst>
          </p:cNvPr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A close-up of a device&#10;&#10;Description automatically generated">
            <a:extLst>
              <a:ext uri="{FF2B5EF4-FFF2-40B4-BE49-F238E27FC236}">
                <a16:creationId xmlns:a16="http://schemas.microsoft.com/office/drawing/2014/main" id="{FF248B11-FA8F-15E8-0C27-860DEB248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471" y="2051050"/>
            <a:ext cx="43815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7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1"/>
    </mc:Choice>
    <mc:Fallback xmlns="">
      <p:transition spd="slow" advTm="2923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F88-F3D7-2949-8BF7-B2C5EA8147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754" y="55294"/>
            <a:ext cx="10971300" cy="1144631"/>
          </a:xfrm>
        </p:spPr>
        <p:txBody>
          <a:bodyPr vert="horz">
            <a:normAutofit/>
          </a:bodyPr>
          <a:lstStyle/>
          <a:p>
            <a:r>
              <a:rPr lang="en-US" dirty="0"/>
              <a:t>Photometric Array</a:t>
            </a:r>
          </a:p>
        </p:txBody>
      </p:sp>
      <p:cxnSp>
        <p:nvCxnSpPr>
          <p:cNvPr id="12" name="Google Shape;85;p1">
            <a:extLst>
              <a:ext uri="{FF2B5EF4-FFF2-40B4-BE49-F238E27FC236}">
                <a16:creationId xmlns:a16="http://schemas.microsoft.com/office/drawing/2014/main" id="{7644DD94-E03C-DB43-88AE-CE53CDAC5DB5}"/>
              </a:ext>
            </a:extLst>
          </p:cNvPr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AE989001-F16C-DEE0-7547-D39382B72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03" y="1514703"/>
            <a:ext cx="10193385" cy="5021142"/>
          </a:xfrm>
          <a:prstGeom prst="rect">
            <a:avLst/>
          </a:prstGeom>
        </p:spPr>
      </p:pic>
      <p:sp>
        <p:nvSpPr>
          <p:cNvPr id="5" name="Google Shape;137;p5">
            <a:extLst>
              <a:ext uri="{FF2B5EF4-FFF2-40B4-BE49-F238E27FC236}">
                <a16:creationId xmlns:a16="http://schemas.microsoft.com/office/drawing/2014/main" id="{1773FA00-D29F-28C2-1F4D-196862158FDB}"/>
              </a:ext>
            </a:extLst>
          </p:cNvPr>
          <p:cNvSpPr txBox="1">
            <a:spLocks/>
          </p:cNvSpPr>
          <p:nvPr/>
        </p:nvSpPr>
        <p:spPr>
          <a:xfrm>
            <a:off x="9190067" y="2082806"/>
            <a:ext cx="2390987" cy="189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09/18/2023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6.8 km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~50 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228600" indent="-203200">
              <a:buSzPts val="2400"/>
            </a:pPr>
            <a:endParaRPr lang="en-US" sz="2400" dirty="0"/>
          </a:p>
        </p:txBody>
      </p:sp>
      <p:pic>
        <p:nvPicPr>
          <p:cNvPr id="6" name="Picture 5" descr="A graph showing a green red blue and purple line&#10;&#10;Description automatically generated">
            <a:extLst>
              <a:ext uri="{FF2B5EF4-FFF2-40B4-BE49-F238E27FC236}">
                <a16:creationId xmlns:a16="http://schemas.microsoft.com/office/drawing/2014/main" id="{748A54A8-CC05-D6E4-8B08-F0729A949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667" y="1495959"/>
            <a:ext cx="7772400" cy="38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54"/>
    </mc:Choice>
    <mc:Fallback xmlns="">
      <p:transition spd="slow" advTm="11925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F88-F3D7-2949-8BF7-B2C5EA8147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754" y="55294"/>
            <a:ext cx="10971300" cy="1144631"/>
          </a:xfrm>
        </p:spPr>
        <p:txBody>
          <a:bodyPr vert="horz">
            <a:normAutofit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5051E13B-B841-8F4A-AF60-FA5A865D0B29}"/>
              </a:ext>
            </a:extLst>
          </p:cNvPr>
          <p:cNvSpPr txBox="1">
            <a:spLocks/>
          </p:cNvSpPr>
          <p:nvPr/>
        </p:nvSpPr>
        <p:spPr>
          <a:xfrm>
            <a:off x="631358" y="1823221"/>
            <a:ext cx="9648672" cy="3933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 </a:t>
            </a:r>
            <a:endParaRPr lang="en-US" sz="6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600" dirty="0">
                <a:latin typeface="+mj-lt"/>
              </a:rPr>
              <a:t>Cosmic ray detectors are highly important in atmospheric electricity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600" dirty="0">
                <a:latin typeface="+mj-lt"/>
              </a:rPr>
              <a:t>First high-speed video camera of lightning associated with d-TGF.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600" dirty="0">
                <a:effectLst/>
                <a:latin typeface="+mj-lt"/>
                <a:cs typeface="Calibri" panose="020F0502020204030204" pitchFamily="34" charset="0"/>
              </a:rPr>
              <a:t>Intermediate Downward Terrestrial Gamma-ray Flashes as Observed by the Telescope Array Surface Detector</a:t>
            </a:r>
            <a:endParaRPr lang="en-US" sz="8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600" dirty="0">
                <a:latin typeface="+mj-lt"/>
              </a:rPr>
              <a:t>First time-resolved leader spectra associated with d-TGF.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600" dirty="0">
                <a:latin typeface="+mj-lt"/>
              </a:rPr>
              <a:t>First lightning observations of Photometric Array at the TA detector.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28600" indent="-203200">
              <a:buSzPts val="2400"/>
            </a:pPr>
            <a:endParaRPr lang="en-US" sz="2400" dirty="0"/>
          </a:p>
        </p:txBody>
      </p:sp>
      <p:cxnSp>
        <p:nvCxnSpPr>
          <p:cNvPr id="12" name="Google Shape;85;p1">
            <a:extLst>
              <a:ext uri="{FF2B5EF4-FFF2-40B4-BE49-F238E27FC236}">
                <a16:creationId xmlns:a16="http://schemas.microsoft.com/office/drawing/2014/main" id="{7644DD94-E03C-DB43-88AE-CE53CDAC5DB5}"/>
              </a:ext>
            </a:extLst>
          </p:cNvPr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92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7"/>
    </mc:Choice>
    <mc:Fallback xmlns="">
      <p:transition spd="slow" advTm="2482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D5BF3F2-98A3-E44C-B961-4B477D2FF0EE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/>
              <a:t>				Thank you! </a:t>
            </a:r>
          </a:p>
        </p:txBody>
      </p:sp>
    </p:spTree>
    <p:extLst>
      <p:ext uri="{BB962C8B-B14F-4D97-AF65-F5344CB8AC3E}">
        <p14:creationId xmlns:p14="http://schemas.microsoft.com/office/powerpoint/2010/main" val="35798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"/>
    </mc:Choice>
    <mc:Fallback xmlns="">
      <p:transition spd="slow" advTm="424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3763D-953D-AB48-BDE6-81000D92B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019" y="3996119"/>
            <a:ext cx="3794761" cy="2861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870386-FFE2-C747-A70D-7FE1B1A38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14432"/>
            <a:ext cx="10515600" cy="1325563"/>
          </a:xfrm>
        </p:spPr>
        <p:txBody>
          <a:bodyPr/>
          <a:lstStyle/>
          <a:p>
            <a:r>
              <a:rPr lang="en-US" dirty="0"/>
              <a:t>Lightning Mapping Array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80AD5-3F5D-9C4B-8BBC-1CE432F8B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" y="777558"/>
            <a:ext cx="3794761" cy="450543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69AB3-8C76-6742-9781-DF2F1FA81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0" y="542147"/>
            <a:ext cx="57150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9 LMA Stations</a:t>
            </a:r>
          </a:p>
          <a:p>
            <a:r>
              <a:rPr lang="en-US" dirty="0">
                <a:latin typeface="Arial" panose="020B0604020202020204" pitchFamily="34" charset="0"/>
              </a:rPr>
              <a:t>60 km in diameter</a:t>
            </a:r>
          </a:p>
          <a:p>
            <a:r>
              <a:rPr lang="en-US" dirty="0">
                <a:latin typeface="Arial" panose="020B0604020202020204" pitchFamily="34" charset="0"/>
              </a:rPr>
              <a:t>RF quite locations</a:t>
            </a:r>
          </a:p>
          <a:p>
            <a:r>
              <a:rPr lang="en-US" dirty="0">
                <a:latin typeface="Arial" panose="020B0604020202020204" pitchFamily="34" charset="0"/>
              </a:rPr>
              <a:t>&gt; 2015 – data collection. (</a:t>
            </a:r>
            <a:r>
              <a:rPr lang="en-US" dirty="0">
                <a:latin typeface="Arial" panose="020B0604020202020204" pitchFamily="34" charset="0"/>
                <a:hlinkClick r:id="rId4"/>
              </a:rPr>
              <a:t>http://lightning.nmt.edu/talma</a:t>
            </a:r>
            <a:r>
              <a:rPr lang="en-US" dirty="0">
                <a:latin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</a:rPr>
              <a:t>Impulsive radiation converted to source location using time of arrival technique.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47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BC1B92E-BC5E-DB4D-B7A0-ED5ACC35A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31" y="0"/>
            <a:ext cx="9413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35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ECF5F-2706-114D-8131-5B102061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80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03EF7-F3AB-96CF-9E50-89B6D795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1A82535A-4CD8-E07F-5FA6-C70D2A7BF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342" y="2023831"/>
            <a:ext cx="527512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just"/>
            <a:r>
              <a:rPr lang="en-US" altLang="en-US" sz="1800" dirty="0">
                <a:latin typeface="+mn-lt"/>
              </a:rPr>
              <a:t>Eleven </a:t>
            </a: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Lightning Mapping Arrays</a:t>
            </a:r>
            <a:endParaRPr lang="en-US" altLang="en-US" sz="1800" b="1" dirty="0">
              <a:latin typeface="+mn-lt"/>
            </a:endParaRPr>
          </a:p>
          <a:p>
            <a:pPr marL="0" indent="0" algn="just"/>
            <a:endParaRPr lang="en-US" altLang="en-US" sz="1800" dirty="0">
              <a:latin typeface="+mn-lt"/>
            </a:endParaRPr>
          </a:p>
          <a:p>
            <a:pPr marL="0" indent="0" algn="just"/>
            <a:r>
              <a:rPr lang="en-US" altLang="en-US" sz="1800" dirty="0">
                <a:latin typeface="+mn-lt"/>
              </a:rPr>
              <a:t>Two </a:t>
            </a: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Interferometers </a:t>
            </a:r>
            <a:r>
              <a:rPr lang="en-US" altLang="en-US" sz="1800" dirty="0" err="1">
                <a:latin typeface="+mn-lt"/>
              </a:rPr>
              <a:t>INTerFreometers</a:t>
            </a:r>
            <a:r>
              <a:rPr lang="en-US" altLang="en-US" sz="1800" dirty="0">
                <a:latin typeface="+mn-lt"/>
              </a:rPr>
              <a:t> </a:t>
            </a:r>
          </a:p>
          <a:p>
            <a:pPr marL="0" indent="0" algn="just"/>
            <a:endParaRPr lang="en-US" altLang="en-US" sz="1800" dirty="0">
              <a:latin typeface="+mn-lt"/>
              <a:cs typeface="Arial" panose="020B0604020202020204" pitchFamily="34" charset="0"/>
            </a:endParaRPr>
          </a:p>
          <a:p>
            <a:pPr marL="0" indent="0" algn="just"/>
            <a:endParaRPr lang="en-US" altLang="en-US" sz="1800" dirty="0">
              <a:latin typeface="+mn-lt"/>
              <a:cs typeface="Arial" panose="020B0604020202020204" pitchFamily="34" charset="0"/>
            </a:endParaRPr>
          </a:p>
          <a:p>
            <a:pPr marL="0" indent="0" algn="just"/>
            <a:r>
              <a:rPr lang="en-US" altLang="en-US" sz="1800" dirty="0">
                <a:latin typeface="+mn-lt"/>
                <a:cs typeface="Arial" panose="020B0604020202020204" pitchFamily="34" charset="0"/>
              </a:rPr>
              <a:t>Two </a:t>
            </a:r>
            <a:r>
              <a:rPr lang="en-US" altLang="en-US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Fast electric field change Antennas</a:t>
            </a:r>
            <a:endParaRPr lang="en-US" altLang="en-US" sz="1800" dirty="0">
              <a:latin typeface="+mn-lt"/>
              <a:cs typeface="Arial" panose="020B0604020202020204" pitchFamily="34" charset="0"/>
            </a:endParaRPr>
          </a:p>
          <a:p>
            <a:pPr marL="0" indent="0" algn="just"/>
            <a:endParaRPr lang="en-US" altLang="en-US" sz="1800" dirty="0">
              <a:latin typeface="+mn-lt"/>
            </a:endParaRPr>
          </a:p>
          <a:p>
            <a:pPr marL="0" indent="0" algn="just"/>
            <a:endParaRPr lang="en-US" altLang="en-US" sz="1800" dirty="0">
              <a:latin typeface="+mn-lt"/>
            </a:endParaRPr>
          </a:p>
          <a:p>
            <a:pPr marL="0" indent="0" algn="just"/>
            <a:r>
              <a:rPr lang="en-US" altLang="en-US" sz="1800" dirty="0">
                <a:latin typeface="+mn-lt"/>
              </a:rPr>
              <a:t>Two </a:t>
            </a:r>
            <a:r>
              <a:rPr lang="vi-VN" altLang="en-US" sz="1800" dirty="0">
                <a:latin typeface="+mn-lt"/>
              </a:rPr>
              <a:t>high-speed</a:t>
            </a:r>
            <a:r>
              <a:rPr lang="vi-VN" altLang="en-US" sz="1800" b="1" dirty="0">
                <a:latin typeface="+mn-lt"/>
              </a:rPr>
              <a:t> </a:t>
            </a:r>
            <a:r>
              <a:rPr lang="vi-VN" altLang="en-US" sz="1800" dirty="0">
                <a:latin typeface="+mn-lt"/>
              </a:rPr>
              <a:t>video camera including Phantom v2012 &amp; </a:t>
            </a: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v711</a:t>
            </a:r>
            <a:r>
              <a:rPr lang="en-US" altLang="en-US" sz="1800" b="1" dirty="0">
                <a:solidFill>
                  <a:srgbClr val="002060"/>
                </a:solidFill>
                <a:latin typeface="+mn-lt"/>
              </a:rPr>
              <a:t>.</a:t>
            </a:r>
            <a:endParaRPr lang="en-US" altLang="en-US" sz="1800" dirty="0">
              <a:latin typeface="+mn-lt"/>
            </a:endParaRPr>
          </a:p>
          <a:p>
            <a:pPr marL="0" indent="0" algn="just"/>
            <a:endParaRPr lang="en-US" altLang="en-US" sz="1800" dirty="0">
              <a:latin typeface="+mn-lt"/>
            </a:endParaRPr>
          </a:p>
          <a:p>
            <a:pPr marL="0" indent="0" algn="just"/>
            <a:endParaRPr lang="en-US" altLang="en-US" sz="1800" dirty="0">
              <a:latin typeface="+mn-lt"/>
            </a:endParaRPr>
          </a:p>
          <a:p>
            <a:pPr marL="0" indent="0" algn="just"/>
            <a:r>
              <a:rPr lang="en-US" altLang="en-US" sz="1800" dirty="0">
                <a:latin typeface="+mn-lt"/>
              </a:rPr>
              <a:t>The</a:t>
            </a:r>
            <a:r>
              <a:rPr lang="en-US" altLang="en-US" sz="1800" b="1" dirty="0">
                <a:latin typeface="+mn-lt"/>
              </a:rPr>
              <a:t> </a:t>
            </a: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National Lightning Detection Network (NLDN)</a:t>
            </a:r>
            <a:endParaRPr lang="en-US" altLang="en-US" sz="20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2D0152-A1BB-7862-A4DE-DE9383D3378A}"/>
              </a:ext>
            </a:extLst>
          </p:cNvPr>
          <p:cNvSpPr/>
          <p:nvPr/>
        </p:nvSpPr>
        <p:spPr>
          <a:xfrm>
            <a:off x="572824" y="314107"/>
            <a:ext cx="742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Lightning Detectors</a:t>
            </a:r>
            <a:endParaRPr lang="en-US" sz="3000" dirty="0">
              <a:solidFill>
                <a:schemeClr val="tx1"/>
              </a:solidFill>
            </a:endParaRPr>
          </a:p>
        </p:txBody>
      </p:sp>
      <p:cxnSp>
        <p:nvCxnSpPr>
          <p:cNvPr id="3" name="Google Shape;85;p1">
            <a:extLst>
              <a:ext uri="{FF2B5EF4-FFF2-40B4-BE49-F238E27FC236}">
                <a16:creationId xmlns:a16="http://schemas.microsoft.com/office/drawing/2014/main" id="{0717CBD6-0BC3-53E1-2EC5-EBF09A3F6351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8" descr="A collage of solar panels&#10;&#10;Description automatically generated">
            <a:extLst>
              <a:ext uri="{FF2B5EF4-FFF2-40B4-BE49-F238E27FC236}">
                <a16:creationId xmlns:a16="http://schemas.microsoft.com/office/drawing/2014/main" id="{CB036B80-1433-F8CD-636D-DB24A51A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2" y="1484861"/>
            <a:ext cx="5993523" cy="46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33"/>
    </mc:Choice>
    <mc:Fallback xmlns="">
      <p:transition spd="slow" advTm="265733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2"/>
          <p:cNvCxnSpPr/>
          <p:nvPr/>
        </p:nvCxnSpPr>
        <p:spPr>
          <a:xfrm>
            <a:off x="-1" y="6417276"/>
            <a:ext cx="11019971" cy="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443765" y="222738"/>
            <a:ext cx="10255409" cy="76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/>
              <a:t>09/11/2021 16:00-18:00 UTC</a:t>
            </a:r>
          </a:p>
        </p:txBody>
      </p:sp>
      <p:cxnSp>
        <p:nvCxnSpPr>
          <p:cNvPr id="101" name="Google Shape;101;p2"/>
          <p:cNvCxnSpPr/>
          <p:nvPr/>
        </p:nvCxnSpPr>
        <p:spPr>
          <a:xfrm>
            <a:off x="0" y="1198605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2258D71-FEEC-CC46-94D0-CD330280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7" y="1414061"/>
            <a:ext cx="6127750" cy="452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7956A-982C-924E-9BE1-F07AD8B70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826920"/>
            <a:ext cx="2908300" cy="2374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CDC94A-7E6E-654C-A8AB-5924C27C03F9}"/>
              </a:ext>
            </a:extLst>
          </p:cNvPr>
          <p:cNvSpPr/>
          <p:nvPr/>
        </p:nvSpPr>
        <p:spPr>
          <a:xfrm>
            <a:off x="5922875" y="3826920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 Husseini</a:t>
            </a:r>
          </a:p>
        </p:txBody>
      </p:sp>
    </p:spTree>
    <p:extLst>
      <p:ext uri="{BB962C8B-B14F-4D97-AF65-F5344CB8AC3E}">
        <p14:creationId xmlns:p14="http://schemas.microsoft.com/office/powerpoint/2010/main" val="795474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03EF7-F3AB-96CF-9E50-89B6D795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 descr="A video camera on a table&#10;&#10;Description automatically generated">
            <a:extLst>
              <a:ext uri="{FF2B5EF4-FFF2-40B4-BE49-F238E27FC236}">
                <a16:creationId xmlns:a16="http://schemas.microsoft.com/office/drawing/2014/main" id="{97037203-758B-EB8C-C371-F349FB3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4" t="2292" r="2399" b="3015"/>
          <a:stretch/>
        </p:blipFill>
        <p:spPr>
          <a:xfrm>
            <a:off x="4483374" y="1903448"/>
            <a:ext cx="3693150" cy="31070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11419C-A3DB-A222-C7BE-3D163095ABDE}"/>
              </a:ext>
            </a:extLst>
          </p:cNvPr>
          <p:cNvSpPr/>
          <p:nvPr/>
        </p:nvSpPr>
        <p:spPr>
          <a:xfrm>
            <a:off x="207058" y="2392998"/>
            <a:ext cx="4225205" cy="219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dirty="0"/>
              <a:t>The system includes: 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 high-speed camera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 collective lens of 14 mm.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 </a:t>
            </a:r>
            <a:r>
              <a:rPr lang="en-US" sz="2000" dirty="0" err="1"/>
              <a:t>grism</a:t>
            </a:r>
            <a:r>
              <a:rPr lang="en-US" sz="2000" dirty="0"/>
              <a:t>  with 600 lines/mm.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Recording speed 29,990 fps.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6C5C7-0964-2D59-FAAE-DA8D6EF85643}"/>
              </a:ext>
            </a:extLst>
          </p:cNvPr>
          <p:cNvCxnSpPr>
            <a:cxnSpLocks/>
          </p:cNvCxnSpPr>
          <p:nvPr/>
        </p:nvCxnSpPr>
        <p:spPr>
          <a:xfrm>
            <a:off x="531850" y="914097"/>
            <a:ext cx="108141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F9136E4-4FFD-012D-AB02-185529258629}"/>
              </a:ext>
            </a:extLst>
          </p:cNvPr>
          <p:cNvSpPr/>
          <p:nvPr/>
        </p:nvSpPr>
        <p:spPr>
          <a:xfrm>
            <a:off x="547416" y="1229568"/>
            <a:ext cx="58130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The </a:t>
            </a:r>
            <a:r>
              <a:rPr lang="en-US" sz="25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slitless</a:t>
            </a:r>
            <a:r>
              <a:rPr lang="en-US" sz="25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spectrograph</a:t>
            </a:r>
            <a:endParaRPr lang="en-US" sz="2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74">
            <a:extLst>
              <a:ext uri="{FF2B5EF4-FFF2-40B4-BE49-F238E27FC236}">
                <a16:creationId xmlns:a16="http://schemas.microsoft.com/office/drawing/2014/main" id="{7DEAA20F-786F-3EB9-3BC6-372BA5CBF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565" y="5105570"/>
            <a:ext cx="343395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 a) Spectroscopic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4B275-FA6D-519D-BC4F-64CAA6E20B7C}"/>
              </a:ext>
            </a:extLst>
          </p:cNvPr>
          <p:cNvSpPr txBox="1"/>
          <p:nvPr/>
        </p:nvSpPr>
        <p:spPr>
          <a:xfrm>
            <a:off x="2378812" y="5717711"/>
            <a:ext cx="7838812" cy="5062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Time resolution: 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33.44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µs, spectral resolution 2.1 nm per pixel 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693AF1D-E501-DE22-4655-EBB5FEEA22FA}"/>
              </a:ext>
            </a:extLst>
          </p:cNvPr>
          <p:cNvSpPr/>
          <p:nvPr/>
        </p:nvSpPr>
        <p:spPr>
          <a:xfrm>
            <a:off x="1352032" y="5831273"/>
            <a:ext cx="629000" cy="39041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626BE-4D72-ABDF-A123-82B9CD626637}"/>
              </a:ext>
            </a:extLst>
          </p:cNvPr>
          <p:cNvSpPr/>
          <p:nvPr/>
        </p:nvSpPr>
        <p:spPr>
          <a:xfrm>
            <a:off x="845956" y="360099"/>
            <a:ext cx="742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Experimental setup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95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CA3DD0B-89B8-9160-438F-89914D3CA9B5}"/>
              </a:ext>
            </a:extLst>
          </p:cNvPr>
          <p:cNvGrpSpPr/>
          <p:nvPr/>
        </p:nvGrpSpPr>
        <p:grpSpPr>
          <a:xfrm>
            <a:off x="7670010" y="3844412"/>
            <a:ext cx="4351271" cy="2792975"/>
            <a:chOff x="7923434" y="3356331"/>
            <a:chExt cx="4351271" cy="27929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B7C5A6-2046-A447-5921-46F3270CE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3434" y="3356331"/>
              <a:ext cx="4351271" cy="26812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64C055-7087-3D03-E870-1BFAE7665C7E}"/>
                </a:ext>
              </a:extLst>
            </p:cNvPr>
            <p:cNvSpPr txBox="1"/>
            <p:nvPr/>
          </p:nvSpPr>
          <p:spPr>
            <a:xfrm>
              <a:off x="8571587" y="5810006"/>
              <a:ext cx="3237014" cy="3393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Microsecond after 23:53:59.182300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03EF7-F3AB-96CF-9E50-89B6D795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  <p:pic>
        <p:nvPicPr>
          <p:cNvPr id="8" name="Picture 7" descr="A map with a red line and green lines&#10;&#10;Description automatically generated with medium confidence">
            <a:extLst>
              <a:ext uri="{FF2B5EF4-FFF2-40B4-BE49-F238E27FC236}">
                <a16:creationId xmlns:a16="http://schemas.microsoft.com/office/drawing/2014/main" id="{609B8CF3-9D06-0176-B555-A5CFFB98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68" y="3818620"/>
            <a:ext cx="2728415" cy="26714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FFD8AB-11DE-7C78-AB72-9094E9DF004B}"/>
              </a:ext>
            </a:extLst>
          </p:cNvPr>
          <p:cNvSpPr txBox="1"/>
          <p:nvPr/>
        </p:nvSpPr>
        <p:spPr>
          <a:xfrm>
            <a:off x="878928" y="975906"/>
            <a:ext cx="9619087" cy="188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On August 10</a:t>
            </a:r>
            <a:r>
              <a:rPr lang="en-US" sz="2000" baseline="30000" dirty="0">
                <a:solidFill>
                  <a:schemeClr val="tx1"/>
                </a:solidFill>
              </a:rPr>
              <a:t>th</a:t>
            </a:r>
            <a:r>
              <a:rPr lang="en-US" sz="2000" dirty="0">
                <a:solidFill>
                  <a:schemeClr val="tx1"/>
                </a:solidFill>
              </a:rPr>
              <a:t>, 2022, a burst of TGF was observed by the TASD. The event was </a:t>
            </a:r>
            <a:r>
              <a:rPr lang="en-US" sz="2000" b="1" dirty="0">
                <a:solidFill>
                  <a:schemeClr val="tx1"/>
                </a:solidFill>
              </a:rPr>
              <a:t>32 km </a:t>
            </a:r>
            <a:r>
              <a:rPr lang="en-US" sz="2000" dirty="0">
                <a:solidFill>
                  <a:schemeClr val="tx1"/>
                </a:solidFill>
              </a:rPr>
              <a:t>away from the camera. </a:t>
            </a:r>
          </a:p>
          <a:p>
            <a:pPr marL="1200150" lvl="2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NLND data detected a </a:t>
            </a:r>
            <a:r>
              <a:rPr lang="en-US" sz="2000" b="1" dirty="0">
                <a:solidFill>
                  <a:schemeClr val="tx1"/>
                </a:solidFill>
              </a:rPr>
              <a:t>– 18 kA </a:t>
            </a:r>
            <a:r>
              <a:rPr lang="en-US" sz="2000" dirty="0">
                <a:solidFill>
                  <a:schemeClr val="tx1"/>
                </a:solidFill>
              </a:rPr>
              <a:t>cloud-to-ground return stroke </a:t>
            </a:r>
          </a:p>
          <a:p>
            <a:pPr marL="1200150" lvl="2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The total energy deposit was </a:t>
            </a:r>
            <a:r>
              <a:rPr lang="en-US" sz="2000" b="1" dirty="0">
                <a:solidFill>
                  <a:schemeClr val="tx1"/>
                </a:solidFill>
              </a:rPr>
              <a:t>153 MeV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CE8BFF-D9C5-CA06-9DF2-070FF4A9D37F}"/>
              </a:ext>
            </a:extLst>
          </p:cNvPr>
          <p:cNvGrpSpPr/>
          <p:nvPr/>
        </p:nvGrpSpPr>
        <p:grpSpPr>
          <a:xfrm>
            <a:off x="4297550" y="3991977"/>
            <a:ext cx="2880127" cy="2618203"/>
            <a:chOff x="4340399" y="2336318"/>
            <a:chExt cx="3511201" cy="32240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5C5DDE-3B93-39F9-69DE-E6427AF4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0399" y="2336318"/>
              <a:ext cx="3511201" cy="3224092"/>
            </a:xfrm>
            <a:prstGeom prst="rect">
              <a:avLst/>
            </a:prstGeom>
          </p:spPr>
        </p:pic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93A78625-22E6-8B11-17ED-FE340D7F6D4B}"/>
                </a:ext>
              </a:extLst>
            </p:cNvPr>
            <p:cNvSpPr/>
            <p:nvPr/>
          </p:nvSpPr>
          <p:spPr>
            <a:xfrm>
              <a:off x="4940609" y="3995420"/>
              <a:ext cx="207971" cy="175328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92B3E135-8F3D-C69B-1393-4646FE5D00A1}"/>
                </a:ext>
              </a:extLst>
            </p:cNvPr>
            <p:cNvSpPr/>
            <p:nvPr/>
          </p:nvSpPr>
          <p:spPr>
            <a:xfrm>
              <a:off x="6476058" y="2724038"/>
              <a:ext cx="207971" cy="175328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CD15E0-D59E-581B-458B-412A73083912}"/>
              </a:ext>
            </a:extLst>
          </p:cNvPr>
          <p:cNvCxnSpPr>
            <a:cxnSpLocks/>
          </p:cNvCxnSpPr>
          <p:nvPr/>
        </p:nvCxnSpPr>
        <p:spPr>
          <a:xfrm>
            <a:off x="531850" y="914097"/>
            <a:ext cx="108141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8365077-6551-8C85-8EE7-DDD8226AE4D1}"/>
              </a:ext>
            </a:extLst>
          </p:cNvPr>
          <p:cNvSpPr/>
          <p:nvPr/>
        </p:nvSpPr>
        <p:spPr>
          <a:xfrm>
            <a:off x="845956" y="360099"/>
            <a:ext cx="742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TGF Observation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ECFA9E-3FBB-E941-8105-1229B01FE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35" y="5232400"/>
            <a:ext cx="4152900" cy="162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C09B6-4B85-8B4B-9070-7D35CE070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34" r="43854"/>
          <a:stretch/>
        </p:blipFill>
        <p:spPr>
          <a:xfrm>
            <a:off x="1215390" y="1548765"/>
            <a:ext cx="3526790" cy="376047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3AE7F6-501B-2045-8C56-13BAA901A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3545" y="2141537"/>
            <a:ext cx="57150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occurred at the first 1 </a:t>
            </a:r>
            <a:r>
              <a:rPr lang="en-US" dirty="0" err="1">
                <a:latin typeface="Arial" panose="020B0604020202020204" pitchFamily="34" charset="0"/>
              </a:rPr>
              <a:t>ms</a:t>
            </a:r>
            <a:r>
              <a:rPr lang="en-US" dirty="0">
                <a:latin typeface="Arial" panose="020B0604020202020204" pitchFamily="34" charset="0"/>
              </a:rPr>
              <a:t> of the flash, ~200 </a:t>
            </a:r>
            <a:r>
              <a:rPr lang="en-US" dirty="0" err="1">
                <a:latin typeface="Arial" panose="020B0604020202020204" pitchFamily="34" charset="0"/>
              </a:rPr>
              <a:t>ms</a:t>
            </a:r>
            <a:r>
              <a:rPr lang="en-US" dirty="0">
                <a:latin typeface="Arial" panose="020B0604020202020204" pitchFamily="34" charset="0"/>
              </a:rPr>
              <a:t> before CG hit</a:t>
            </a:r>
          </a:p>
          <a:p>
            <a:r>
              <a:rPr lang="en-US" dirty="0">
                <a:latin typeface="Arial" panose="020B0604020202020204" pitchFamily="34" charset="0"/>
              </a:rPr>
              <a:t>Occurred as a negative breakdown with a leader height between 4-5 km AGL</a:t>
            </a:r>
          </a:p>
          <a:p>
            <a:r>
              <a:rPr lang="en-US" dirty="0">
                <a:latin typeface="Arial" panose="020B0604020202020204" pitchFamily="34" charset="0"/>
              </a:rPr>
              <a:t>TASD waveform has 400 𝜇s duration with 10s of 𝜇s in sub-pluses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6F02167-7EA3-A748-92CD-C7A113E0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392"/>
            <a:ext cx="10515600" cy="1325563"/>
          </a:xfrm>
        </p:spPr>
        <p:txBody>
          <a:bodyPr/>
          <a:lstStyle/>
          <a:p>
            <a:r>
              <a:rPr lang="en-US" dirty="0"/>
              <a:t>Stepped leader stage </a:t>
            </a:r>
          </a:p>
        </p:txBody>
      </p:sp>
      <p:cxnSp>
        <p:nvCxnSpPr>
          <p:cNvPr id="2" name="Google Shape;85;p1">
            <a:extLst>
              <a:ext uri="{FF2B5EF4-FFF2-40B4-BE49-F238E27FC236}">
                <a16:creationId xmlns:a16="http://schemas.microsoft.com/office/drawing/2014/main" id="{FA74FFD0-ED12-8611-CB29-739F2CF3D7E3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26A0EC3-306E-0295-C04F-8998CE4911A0}"/>
              </a:ext>
            </a:extLst>
          </p:cNvPr>
          <p:cNvSpPr txBox="1"/>
          <p:nvPr/>
        </p:nvSpPr>
        <p:spPr>
          <a:xfrm>
            <a:off x="5763122" y="6338986"/>
            <a:ext cx="6101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Journal of Geophysical Research: Atmospheres, 123, 6864–6879. https://</a:t>
            </a:r>
          </a:p>
          <a:p>
            <a:r>
              <a:rPr lang="en-US" dirty="0" err="1">
                <a:effectLst/>
                <a:latin typeface="Helvetica" pitchFamily="2" charset="0"/>
              </a:rPr>
              <a:t>doi.org</a:t>
            </a:r>
            <a:r>
              <a:rPr lang="en-US" dirty="0">
                <a:effectLst/>
                <a:latin typeface="Helvetica" pitchFamily="2" charset="0"/>
              </a:rPr>
              <a:t>/10.1029/2017JD027931</a:t>
            </a:r>
          </a:p>
        </p:txBody>
      </p:sp>
    </p:spTree>
    <p:extLst>
      <p:ext uri="{BB962C8B-B14F-4D97-AF65-F5344CB8AC3E}">
        <p14:creationId xmlns:p14="http://schemas.microsoft.com/office/powerpoint/2010/main" val="4664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92"/>
    </mc:Choice>
    <mc:Fallback xmlns="">
      <p:transition spd="slow" advTm="1359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61774-0B6F-1D4E-9AAC-E07503AB0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" t="27360" r="33518" b="1937"/>
          <a:stretch/>
        </p:blipFill>
        <p:spPr>
          <a:xfrm>
            <a:off x="5842000" y="1532467"/>
            <a:ext cx="5786120" cy="494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A348B6-BB44-7DDB-0A0A-3AA85E8B0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08" b="71852"/>
          <a:stretch/>
        </p:blipFill>
        <p:spPr>
          <a:xfrm>
            <a:off x="15239" y="1613852"/>
            <a:ext cx="5786119" cy="23791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9" y="206904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Bursts and TGFs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B78ADC3-EFF9-88E0-D20B-E774F5AE2D49}"/>
              </a:ext>
            </a:extLst>
          </p:cNvPr>
          <p:cNvSpPr txBox="1"/>
          <p:nvPr/>
        </p:nvSpPr>
        <p:spPr>
          <a:xfrm>
            <a:off x="1290513" y="4936371"/>
            <a:ext cx="5030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: Atmospheres, 125,e2019JD031940. https://</a:t>
            </a:r>
            <a:r>
              <a:rPr lang="en-US" dirty="0" err="1">
                <a:effectLst/>
                <a:latin typeface="Helvetica" pitchFamily="2" charset="0"/>
              </a:rPr>
              <a:t>doi.org</a:t>
            </a:r>
            <a:r>
              <a:rPr lang="en-US" dirty="0">
                <a:effectLst/>
                <a:latin typeface="Helvetica" pitchFamily="2" charset="0"/>
              </a:rPr>
              <a:t>/10.</a:t>
            </a:r>
          </a:p>
          <a:p>
            <a:r>
              <a:rPr lang="en-US" dirty="0">
                <a:effectLst/>
                <a:latin typeface="Helvetica" pitchFamily="2" charset="0"/>
              </a:rPr>
              <a:t>1029/2019JD031940</a:t>
            </a:r>
          </a:p>
        </p:txBody>
      </p:sp>
    </p:spTree>
    <p:extLst>
      <p:ext uri="{BB962C8B-B14F-4D97-AF65-F5344CB8AC3E}">
        <p14:creationId xmlns:p14="http://schemas.microsoft.com/office/powerpoint/2010/main" val="16314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2"/>
    </mc:Choice>
    <mc:Fallback xmlns="">
      <p:transition spd="slow" advTm="4183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8F88-F3D7-2949-8BF7-B2C5EA8147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02519" y="2699521"/>
            <a:ext cx="9641681" cy="1144631"/>
          </a:xfrm>
        </p:spPr>
        <p:txBody>
          <a:bodyPr vert="horz">
            <a:noAutofit/>
          </a:bodyPr>
          <a:lstStyle/>
          <a:p>
            <a:pPr marL="25400">
              <a:buSzPts val="2400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Intermediate Downward Terrestrial Gamma-ray Flashes as Observed by the Telescope Array Surface Detector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7"/>
    </mc:Choice>
    <mc:Fallback xmlns="">
      <p:transition spd="slow" advTm="471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35FC62F4-F4E5-52AA-B1FE-F264307B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2" y="0"/>
            <a:ext cx="58798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2C1AD-9A27-6443-7B12-AD0F191C688E}"/>
              </a:ext>
            </a:extLst>
          </p:cNvPr>
          <p:cNvSpPr txBox="1"/>
          <p:nvPr/>
        </p:nvSpPr>
        <p:spPr>
          <a:xfrm>
            <a:off x="6383867" y="700934"/>
            <a:ext cx="51816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Helvetica" pitchFamily="2" charset="0"/>
              </a:rPr>
              <a:t>The first storm had a normal </a:t>
            </a:r>
            <a:r>
              <a:rPr lang="en-US" sz="2200" dirty="0" err="1">
                <a:solidFill>
                  <a:srgbClr val="000000"/>
                </a:solidFill>
                <a:effectLst/>
                <a:latin typeface="Helvetica" pitchFamily="2" charset="0"/>
              </a:rPr>
              <a:t>tripole</a:t>
            </a:r>
            <a:r>
              <a:rPr lang="en-US" sz="2200" dirty="0">
                <a:solidFill>
                  <a:srgbClr val="000000"/>
                </a:solidFill>
                <a:effectLst/>
                <a:latin typeface="Helvetica" pitchFamily="2" charset="0"/>
              </a:rPr>
              <a:t> structure indicative of normal convection.</a:t>
            </a:r>
          </a:p>
          <a:p>
            <a:endParaRPr lang="en-US" sz="22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T</a:t>
            </a:r>
            <a:r>
              <a:rPr lang="en-US" sz="2200" dirty="0">
                <a:solidFill>
                  <a:srgbClr val="000000"/>
                </a:solidFill>
                <a:effectLst/>
                <a:latin typeface="Helvetica" pitchFamily="2" charset="0"/>
              </a:rPr>
              <a:t>he second storm had little or no upper positive charge, causing all flashes to be downward negative CG flashes.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MR10"/>
              </a:rPr>
              <a:t>The storms exhibited strong humidity, precipitation, and wind shear but were indicative of weak convective available potential energy (CAPE) </a:t>
            </a:r>
            <a:endParaRPr lang="en-US" sz="22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83"/>
    </mc:Choice>
    <mc:Fallback xmlns="">
      <p:transition spd="slow" advTm="8468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B35F06-5144-2526-F7EC-B6A6CD1A8896}"/>
              </a:ext>
            </a:extLst>
          </p:cNvPr>
          <p:cNvSpPr txBox="1">
            <a:spLocks/>
          </p:cNvSpPr>
          <p:nvPr/>
        </p:nvSpPr>
        <p:spPr>
          <a:xfrm>
            <a:off x="15239" y="206904"/>
            <a:ext cx="3117428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Typical TGF</a:t>
            </a:r>
          </a:p>
        </p:txBody>
      </p:sp>
      <p:cxnSp>
        <p:nvCxnSpPr>
          <p:cNvPr id="8" name="Google Shape;85;p1">
            <a:extLst>
              <a:ext uri="{FF2B5EF4-FFF2-40B4-BE49-F238E27FC236}">
                <a16:creationId xmlns:a16="http://schemas.microsoft.com/office/drawing/2014/main" id="{49B5177C-1FE0-439C-6174-5DD97C880D74}"/>
              </a:ext>
            </a:extLst>
          </p:cNvPr>
          <p:cNvCxnSpPr/>
          <p:nvPr/>
        </p:nvCxnSpPr>
        <p:spPr>
          <a:xfrm>
            <a:off x="0" y="914097"/>
            <a:ext cx="1101997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 descr="A group of graphs with colored circles&#10;&#10;Description automatically generated">
            <a:extLst>
              <a:ext uri="{FF2B5EF4-FFF2-40B4-BE49-F238E27FC236}">
                <a16:creationId xmlns:a16="http://schemas.microsoft.com/office/drawing/2014/main" id="{627D68BB-EB46-ECC9-230E-5BE9ACF1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959603"/>
            <a:ext cx="9461500" cy="5691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0BF69-BD23-148F-FE3D-EBA16BA11502}"/>
              </a:ext>
            </a:extLst>
          </p:cNvPr>
          <p:cNvSpPr txBox="1"/>
          <p:nvPr/>
        </p:nvSpPr>
        <p:spPr>
          <a:xfrm>
            <a:off x="9803689" y="1401952"/>
            <a:ext cx="24325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Helvetica" pitchFamily="2" charset="0"/>
              </a:rPr>
              <a:t>2-4 km in diameter </a:t>
            </a:r>
          </a:p>
          <a:p>
            <a:endParaRPr lang="en-US" sz="3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5"/>
    </mc:Choice>
    <mc:Fallback xmlns="">
      <p:transition spd="slow" advTm="5499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7080</TotalTime>
  <Words>1104</Words>
  <Application>Microsoft Macintosh PowerPoint</Application>
  <PresentationFormat>Widescreen</PresentationFormat>
  <Paragraphs>187</Paragraphs>
  <Slides>42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CMR10</vt:lpstr>
      <vt:lpstr>Courier New</vt:lpstr>
      <vt:lpstr>Helvetica</vt:lpstr>
      <vt:lpstr>Open Sans</vt:lpstr>
      <vt:lpstr>Wingdings</vt:lpstr>
      <vt:lpstr>Office Theme</vt:lpstr>
      <vt:lpstr>Observations of the d-TGFs at the Telescope Array Detector </vt:lpstr>
      <vt:lpstr>Outline </vt:lpstr>
      <vt:lpstr>PowerPoint Presentation</vt:lpstr>
      <vt:lpstr>PowerPoint Presentation</vt:lpstr>
      <vt:lpstr>Stepped leader stage </vt:lpstr>
      <vt:lpstr>PowerPoint Presentation</vt:lpstr>
      <vt:lpstr>Intermediate Downward Terrestrial Gamma-ray Flashes as Observed by the Telescope Array Surface Detector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Optical observation of Downward directed Terrestrial Gamma-ray Flashes (TGFs)</vt:lpstr>
      <vt:lpstr>First High-Speed Video Camera Observations of a Lightning Flash Associated With a D-TGF</vt:lpstr>
      <vt:lpstr>First High-Speed Video Camera Observations of a Lightning Flash Associated With a D-TGF</vt:lpstr>
      <vt:lpstr>Published in Geophysics Review Letters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Photometric Array</vt:lpstr>
      <vt:lpstr>Photometric Array</vt:lpstr>
      <vt:lpstr>Summary </vt:lpstr>
      <vt:lpstr>PowerPoint Presentation</vt:lpstr>
      <vt:lpstr>Lightning Mapping Array </vt:lpstr>
      <vt:lpstr>PowerPoint Presentation</vt:lpstr>
      <vt:lpstr>PowerPoint Presentation</vt:lpstr>
      <vt:lpstr>09/11/2021 16:00-18:00 UTC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Lightning-Related Science Topic/Title</dc:title>
  <dc:creator>Kosar, Burcu (GSFC-675.0)[CATHOLIC UNIV OF AMERICA]</dc:creator>
  <cp:lastModifiedBy>Abbasi, Rasha</cp:lastModifiedBy>
  <cp:revision>39</cp:revision>
  <cp:lastPrinted>2022-06-05T02:30:48Z</cp:lastPrinted>
  <dcterms:created xsi:type="dcterms:W3CDTF">2022-04-01T21:56:58Z</dcterms:created>
  <dcterms:modified xsi:type="dcterms:W3CDTF">2024-07-16T07:08:27Z</dcterms:modified>
</cp:coreProperties>
</file>