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4" r:id="rId2"/>
    <p:sldId id="307" r:id="rId3"/>
    <p:sldId id="308" r:id="rId4"/>
    <p:sldId id="310" r:id="rId5"/>
    <p:sldId id="312" r:id="rId6"/>
    <p:sldId id="311" r:id="rId7"/>
    <p:sldId id="314" r:id="rId8"/>
    <p:sldId id="316" r:id="rId9"/>
    <p:sldId id="315" r:id="rId10"/>
    <p:sldId id="317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962" y="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B34BD7-EEE5-45A3-BA8B-BA3C4F346166}" type="datetimeFigureOut">
              <a:rPr lang="it-IT" smtClean="0"/>
              <a:t>21/11/2023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8324AE-818D-4326-8276-28B386DC4B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1067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33FF5-B12F-4836-9248-CDF2DDBF80C1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191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3B5E-CBC9-43EF-A379-F635516CFED1}" type="datetimeFigureOut">
              <a:rPr lang="it-IT" smtClean="0"/>
              <a:t>21/11/2023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0FF7-8E67-4FF0-B3C0-33E3EDE1A8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4129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3B5E-CBC9-43EF-A379-F635516CFED1}" type="datetimeFigureOut">
              <a:rPr lang="it-IT" smtClean="0"/>
              <a:t>21/11/2023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0FF7-8E67-4FF0-B3C0-33E3EDE1A8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794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3B5E-CBC9-43EF-A379-F635516CFED1}" type="datetimeFigureOut">
              <a:rPr lang="it-IT" smtClean="0"/>
              <a:t>21/11/2023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0FF7-8E67-4FF0-B3C0-33E3EDE1A8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8356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3B5E-CBC9-43EF-A379-F635516CFED1}" type="datetimeFigureOut">
              <a:rPr lang="it-IT" smtClean="0"/>
              <a:t>21/11/2023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0FF7-8E67-4FF0-B3C0-33E3EDE1A8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7914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3B5E-CBC9-43EF-A379-F635516CFED1}" type="datetimeFigureOut">
              <a:rPr lang="it-IT" smtClean="0"/>
              <a:t>21/11/2023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0FF7-8E67-4FF0-B3C0-33E3EDE1A8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0491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3B5E-CBC9-43EF-A379-F635516CFED1}" type="datetimeFigureOut">
              <a:rPr lang="it-IT" smtClean="0"/>
              <a:t>21/11/2023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0FF7-8E67-4FF0-B3C0-33E3EDE1A8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1422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3B5E-CBC9-43EF-A379-F635516CFED1}" type="datetimeFigureOut">
              <a:rPr lang="it-IT" smtClean="0"/>
              <a:t>21/11/2023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0FF7-8E67-4FF0-B3C0-33E3EDE1A8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6068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3B5E-CBC9-43EF-A379-F635516CFED1}" type="datetimeFigureOut">
              <a:rPr lang="it-IT" smtClean="0"/>
              <a:t>21/11/2023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0FF7-8E67-4FF0-B3C0-33E3EDE1A8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493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3B5E-CBC9-43EF-A379-F635516CFED1}" type="datetimeFigureOut">
              <a:rPr lang="it-IT" smtClean="0"/>
              <a:t>21/11/2023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0FF7-8E67-4FF0-B3C0-33E3EDE1A8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2895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3B5E-CBC9-43EF-A379-F635516CFED1}" type="datetimeFigureOut">
              <a:rPr lang="it-IT" smtClean="0"/>
              <a:t>21/11/2023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0FF7-8E67-4FF0-B3C0-33E3EDE1A8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866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3B5E-CBC9-43EF-A379-F635516CFED1}" type="datetimeFigureOut">
              <a:rPr lang="it-IT" smtClean="0"/>
              <a:t>21/11/2023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0FF7-8E67-4FF0-B3C0-33E3EDE1A8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8937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D3B5E-CBC9-43EF-A379-F635516CFED1}" type="datetimeFigureOut">
              <a:rPr lang="it-IT" smtClean="0"/>
              <a:t>21/11/2023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70FF7-8E67-4FF0-B3C0-33E3EDE1A8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6266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0.wmf"/><Relationship Id="rId3" Type="http://schemas.openxmlformats.org/officeDocument/2006/relationships/oleObject" Target="../embeddings/oleObject1.bin"/><Relationship Id="rId7" Type="http://schemas.openxmlformats.org/officeDocument/2006/relationships/image" Target="../media/image7.png"/><Relationship Id="rId12" Type="http://schemas.openxmlformats.org/officeDocument/2006/relationships/oleObject" Target="../embeddings/oleObject5.bin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11" Type="http://schemas.openxmlformats.org/officeDocument/2006/relationships/image" Target="../media/image9.wmf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4.bin"/><Relationship Id="rId4" Type="http://schemas.openxmlformats.org/officeDocument/2006/relationships/image" Target="../media/image5.wmf"/><Relationship Id="rId9" Type="http://schemas.openxmlformats.org/officeDocument/2006/relationships/image" Target="../media/image8.wmf"/><Relationship Id="rId1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L&amp;#39;INFN CAMBIA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98" y="1362115"/>
            <a:ext cx="3032139" cy="1682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tangolo 3"/>
          <p:cNvSpPr/>
          <p:nvPr/>
        </p:nvSpPr>
        <p:spPr>
          <a:xfrm>
            <a:off x="0" y="5473005"/>
            <a:ext cx="12192000" cy="1384995"/>
          </a:xfrm>
          <a:prstGeom prst="rect">
            <a:avLst/>
          </a:prstGeom>
          <a:solidFill>
            <a:schemeClr val="accent1">
              <a:lumMod val="75000"/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prstClr val="black"/>
                </a:solidFill>
              </a:rPr>
              <a:t>	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572693" y="3596299"/>
            <a:ext cx="72660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i="1" dirty="0">
                <a:latin typeface="Arial Narrow" panose="020B0606020202030204" pitchFamily="34" charset="0"/>
                <a:ea typeface="Adobe Heiti Std R" panose="020B0400000000000000" pitchFamily="34" charset="-128"/>
              </a:rPr>
              <a:t>Two Qubits gate</a:t>
            </a:r>
            <a:endParaRPr lang="it-IT" sz="5400" b="1" i="1" dirty="0">
              <a:latin typeface="Arial Narrow" panose="020B0606020202030204" pitchFamily="34" charset="0"/>
              <a:ea typeface="Adobe Heiti Std R" panose="020B0400000000000000" pitchFamily="34" charset="-128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2FEE4FE8-CA04-9DE5-CA22-49F6DA4A3128}"/>
              </a:ext>
            </a:extLst>
          </p:cNvPr>
          <p:cNvSpPr/>
          <p:nvPr/>
        </p:nvSpPr>
        <p:spPr>
          <a:xfrm>
            <a:off x="0" y="-3048"/>
            <a:ext cx="12192000" cy="813816"/>
          </a:xfrm>
          <a:prstGeom prst="rect">
            <a:avLst/>
          </a:prstGeom>
          <a:solidFill>
            <a:schemeClr val="accent1">
              <a:lumMod val="75000"/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prstClr val="black"/>
                </a:solidFill>
              </a:rPr>
              <a:t>	</a:t>
            </a:r>
            <a:endParaRPr lang="it-IT" dirty="0"/>
          </a:p>
        </p:txBody>
      </p:sp>
      <p:pic>
        <p:nvPicPr>
          <p:cNvPr id="8" name="Picture 11">
            <a:extLst>
              <a:ext uri="{FF2B5EF4-FFF2-40B4-BE49-F238E27FC236}">
                <a16:creationId xmlns:a16="http://schemas.microsoft.com/office/drawing/2014/main" id="{A53A6EF0-D724-15BF-913F-947D253439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1492" y="1357849"/>
            <a:ext cx="2804728" cy="1682837"/>
          </a:xfrm>
          <a:prstGeom prst="rect">
            <a:avLst/>
          </a:prstGeom>
        </p:spPr>
      </p:pic>
      <p:pic>
        <p:nvPicPr>
          <p:cNvPr id="10" name="Immagine 9" descr="Immagine che contiene testo, logo, cerchio, simbolo&#10;&#10;Descrizione generata automaticamente">
            <a:extLst>
              <a:ext uri="{FF2B5EF4-FFF2-40B4-BE49-F238E27FC236}">
                <a16:creationId xmlns:a16="http://schemas.microsoft.com/office/drawing/2014/main" id="{B29B33F9-A89B-2976-79C7-020B1CCCD61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1305" y="1357849"/>
            <a:ext cx="1658181" cy="1682837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C7A55366-6642-BEBC-5336-C1A7CD5B9049}"/>
              </a:ext>
            </a:extLst>
          </p:cNvPr>
          <p:cNvSpPr txBox="1"/>
          <p:nvPr/>
        </p:nvSpPr>
        <p:spPr>
          <a:xfrm>
            <a:off x="117529" y="5473004"/>
            <a:ext cx="23545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>
                <a:latin typeface="+mj-lt"/>
              </a:rPr>
              <a:t>A.S. Piedjou Komnang</a:t>
            </a:r>
          </a:p>
          <a:p>
            <a:r>
              <a:rPr lang="en-GB" sz="1400" i="1" dirty="0">
                <a:latin typeface="+mj-lt"/>
              </a:rPr>
              <a:t>D. Labranca</a:t>
            </a:r>
          </a:p>
          <a:p>
            <a:r>
              <a:rPr lang="en-GB" sz="1400" i="1" dirty="0">
                <a:latin typeface="+mj-lt"/>
              </a:rPr>
              <a:t>H. Corti</a:t>
            </a:r>
          </a:p>
          <a:p>
            <a:r>
              <a:rPr lang="en-GB" sz="1400" i="1" dirty="0">
                <a:latin typeface="+mj-lt"/>
              </a:rPr>
              <a:t>R. Moretti</a:t>
            </a:r>
          </a:p>
          <a:p>
            <a:r>
              <a:rPr lang="en-GB" sz="1400" i="1" dirty="0">
                <a:latin typeface="+mj-lt"/>
              </a:rPr>
              <a:t>S. Tocci</a:t>
            </a:r>
          </a:p>
          <a:p>
            <a:r>
              <a:rPr lang="en-GB" sz="1400" i="1" dirty="0">
                <a:latin typeface="+mj-lt"/>
              </a:rPr>
              <a:t>L. Banchi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83D8742-789F-CA2C-C3B0-C58DA83CDD91}"/>
              </a:ext>
            </a:extLst>
          </p:cNvPr>
          <p:cNvSpPr txBox="1"/>
          <p:nvPr/>
        </p:nvSpPr>
        <p:spPr>
          <a:xfrm>
            <a:off x="8951977" y="5070976"/>
            <a:ext cx="2834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>
                <a:solidFill>
                  <a:schemeClr val="dk1"/>
                </a:solidFill>
                <a:latin typeface="+mj-lt"/>
              </a:rPr>
              <a:t>Qub-IT meeting 29/11/2023</a:t>
            </a:r>
          </a:p>
        </p:txBody>
      </p:sp>
    </p:spTree>
    <p:extLst>
      <p:ext uri="{BB962C8B-B14F-4D97-AF65-F5344CB8AC3E}">
        <p14:creationId xmlns:p14="http://schemas.microsoft.com/office/powerpoint/2010/main" val="459223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CFD0218D-0E66-4B5D-4033-810EB4F2AFA9}"/>
              </a:ext>
            </a:extLst>
          </p:cNvPr>
          <p:cNvSpPr txBox="1"/>
          <p:nvPr/>
        </p:nvSpPr>
        <p:spPr>
          <a:xfrm>
            <a:off x="516385" y="556858"/>
            <a:ext cx="3241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err="1"/>
              <a:t>What’s</a:t>
            </a:r>
            <a:r>
              <a:rPr lang="it-IT" sz="4000" dirty="0"/>
              <a:t> </a:t>
            </a:r>
            <a:r>
              <a:rPr lang="it-IT" sz="4000" dirty="0" err="1"/>
              <a:t>next</a:t>
            </a:r>
            <a:r>
              <a:rPr lang="it-IT" sz="4000" dirty="0"/>
              <a:t>??</a:t>
            </a:r>
            <a:endParaRPr lang="it-IT" sz="4000" i="1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472E1AB-14C9-FF36-8608-B49DC08C9F97}"/>
              </a:ext>
            </a:extLst>
          </p:cNvPr>
          <p:cNvSpPr txBox="1"/>
          <p:nvPr/>
        </p:nvSpPr>
        <p:spPr>
          <a:xfrm>
            <a:off x="841248" y="1819656"/>
            <a:ext cx="4709160" cy="1676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GB" dirty="0">
                <a:latin typeface="+mj-lt"/>
              </a:rPr>
              <a:t>Improve this LOM analysis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GB" dirty="0">
                <a:latin typeface="+mj-lt"/>
              </a:rPr>
              <a:t>EPR analysis ? Analytical calculations?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GB" dirty="0">
                <a:latin typeface="+mj-lt"/>
              </a:rPr>
              <a:t>Tunability ?</a:t>
            </a:r>
          </a:p>
        </p:txBody>
      </p:sp>
    </p:spTree>
    <p:extLst>
      <p:ext uri="{BB962C8B-B14F-4D97-AF65-F5344CB8AC3E}">
        <p14:creationId xmlns:p14="http://schemas.microsoft.com/office/powerpoint/2010/main" val="3724928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5D7E97B5-8589-D4D3-ABEF-EFE880658F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7784"/>
            <a:ext cx="5471938" cy="5225613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5EB8A07-6408-88A1-97E7-69692B6FFAB8}"/>
              </a:ext>
            </a:extLst>
          </p:cNvPr>
          <p:cNvSpPr txBox="1"/>
          <p:nvPr/>
        </p:nvSpPr>
        <p:spPr>
          <a:xfrm>
            <a:off x="5916168" y="557784"/>
            <a:ext cx="62758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Hamiltonian,</a:t>
            </a:r>
          </a:p>
          <a:p>
            <a:r>
              <a:rPr lang="en-GB" dirty="0"/>
              <a:t>both qubits are strongly detuned from the resonator: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3" name="Oggetto 2">
            <a:extLst>
              <a:ext uri="{FF2B5EF4-FFF2-40B4-BE49-F238E27FC236}">
                <a16:creationId xmlns:a16="http://schemas.microsoft.com/office/drawing/2014/main" id="{9789225A-1262-B14F-E9FF-D2F16AF7A24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8081501"/>
              </p:ext>
            </p:extLst>
          </p:nvPr>
        </p:nvGraphicFramePr>
        <p:xfrm>
          <a:off x="6354826" y="1296448"/>
          <a:ext cx="2493504" cy="46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282680" imgH="241200" progId="Equation.DSMT4">
                  <p:embed/>
                </p:oleObj>
              </mc:Choice>
              <mc:Fallback>
                <p:oleObj name="Equation" r:id="rId3" imgW="12826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354826" y="1296448"/>
                        <a:ext cx="2493504" cy="469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ggetto 3">
            <a:extLst>
              <a:ext uri="{FF2B5EF4-FFF2-40B4-BE49-F238E27FC236}">
                <a16:creationId xmlns:a16="http://schemas.microsoft.com/office/drawing/2014/main" id="{9049E027-9930-8223-2750-406E17C21A2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5123902"/>
              </p:ext>
            </p:extLst>
          </p:nvPr>
        </p:nvGraphicFramePr>
        <p:xfrm>
          <a:off x="6006084" y="1867583"/>
          <a:ext cx="6095999" cy="717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406760" imgH="545760" progId="Equation.DSMT4">
                  <p:embed/>
                </p:oleObj>
              </mc:Choice>
              <mc:Fallback>
                <p:oleObj name="Equation" r:id="rId5" imgW="4406760" imgH="545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06084" y="1867583"/>
                        <a:ext cx="6095999" cy="7172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Immagine 8" descr="Immagine che contiene testo, linea, Diagramma, diagramma&#10;&#10;Descrizione generata automaticamente">
            <a:extLst>
              <a:ext uri="{FF2B5EF4-FFF2-40B4-BE49-F238E27FC236}">
                <a16:creationId xmlns:a16="http://schemas.microsoft.com/office/drawing/2014/main" id="{BABF52E9-D6EF-7C89-9EF3-61BA38D697C3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9" t="9560" r="7936"/>
          <a:stretch/>
        </p:blipFill>
        <p:spPr>
          <a:xfrm>
            <a:off x="4489704" y="3371419"/>
            <a:ext cx="5471939" cy="3464564"/>
          </a:xfrm>
          <a:prstGeom prst="rect">
            <a:avLst/>
          </a:prstGeom>
        </p:spPr>
      </p:pic>
      <p:graphicFrame>
        <p:nvGraphicFramePr>
          <p:cNvPr id="10" name="Oggetto 9">
            <a:extLst>
              <a:ext uri="{FF2B5EF4-FFF2-40B4-BE49-F238E27FC236}">
                <a16:creationId xmlns:a16="http://schemas.microsoft.com/office/drawing/2014/main" id="{5AC42C36-974F-6AAE-EFB7-1E370D6DA9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5739032"/>
              </p:ext>
            </p:extLst>
          </p:nvPr>
        </p:nvGraphicFramePr>
        <p:xfrm>
          <a:off x="10196338" y="3429000"/>
          <a:ext cx="15367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536480" imgH="507960" progId="Equation.DSMT4">
                  <p:embed/>
                </p:oleObj>
              </mc:Choice>
              <mc:Fallback>
                <p:oleObj name="Equation" r:id="rId8" imgW="153648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0196338" y="3429000"/>
                        <a:ext cx="153670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ggetto 10">
            <a:extLst>
              <a:ext uri="{FF2B5EF4-FFF2-40B4-BE49-F238E27FC236}">
                <a16:creationId xmlns:a16="http://schemas.microsoft.com/office/drawing/2014/main" id="{CF95F13F-11EB-3859-732A-ECE950D67A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3936022"/>
              </p:ext>
            </p:extLst>
          </p:nvPr>
        </p:nvGraphicFramePr>
        <p:xfrm>
          <a:off x="10101135" y="4211384"/>
          <a:ext cx="1567895" cy="4058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079280" imgH="279360" progId="Equation.DSMT4">
                  <p:embed/>
                </p:oleObj>
              </mc:Choice>
              <mc:Fallback>
                <p:oleObj name="Equation" r:id="rId10" imgW="10792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0101135" y="4211384"/>
                        <a:ext cx="1567895" cy="4058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ggetto 11">
            <a:extLst>
              <a:ext uri="{FF2B5EF4-FFF2-40B4-BE49-F238E27FC236}">
                <a16:creationId xmlns:a16="http://schemas.microsoft.com/office/drawing/2014/main" id="{ABC60A2C-BAFC-D9D1-2775-78ED4CFF23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0389356"/>
              </p:ext>
            </p:extLst>
          </p:nvPr>
        </p:nvGraphicFramePr>
        <p:xfrm>
          <a:off x="6927088" y="2777724"/>
          <a:ext cx="28448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844720" imgH="545760" progId="Equation.DSMT4">
                  <p:embed/>
                </p:oleObj>
              </mc:Choice>
              <mc:Fallback>
                <p:oleObj name="Equation" r:id="rId12" imgW="2844720" imgH="545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927088" y="2777724"/>
                        <a:ext cx="2844800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Immagine 12">
            <a:extLst>
              <a:ext uri="{FF2B5EF4-FFF2-40B4-BE49-F238E27FC236}">
                <a16:creationId xmlns:a16="http://schemas.microsoft.com/office/drawing/2014/main" id="{D089F93A-02C0-0312-306E-A7206167159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52973" y="5783397"/>
            <a:ext cx="2889526" cy="571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333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/>
          <p:cNvSpPr txBox="1"/>
          <p:nvPr/>
        </p:nvSpPr>
        <p:spPr>
          <a:xfrm>
            <a:off x="210823" y="181954"/>
            <a:ext cx="34002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dirty="0"/>
              <a:t>2 </a:t>
            </a:r>
            <a:r>
              <a:rPr lang="it-IT" sz="4000" dirty="0" err="1"/>
              <a:t>Qubits</a:t>
            </a:r>
            <a:r>
              <a:rPr lang="it-IT" sz="4000" dirty="0"/>
              <a:t> design</a:t>
            </a:r>
            <a:endParaRPr lang="it-IT" sz="4000" i="1" dirty="0"/>
          </a:p>
        </p:txBody>
      </p:sp>
      <p:pic>
        <p:nvPicPr>
          <p:cNvPr id="3" name="Immagine 2" descr="Immagine che contiene schermata, linea, diagramma, testo&#10;&#10;Descrizione generata automaticamente">
            <a:extLst>
              <a:ext uri="{FF2B5EF4-FFF2-40B4-BE49-F238E27FC236}">
                <a16:creationId xmlns:a16="http://schemas.microsoft.com/office/drawing/2014/main" id="{E473F0AB-BF7E-8C7A-CB37-FA551F80EC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114839"/>
            <a:ext cx="8467750" cy="4197825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77093537-F30C-2E88-12B7-9B367DC39A46}"/>
              </a:ext>
            </a:extLst>
          </p:cNvPr>
          <p:cNvSpPr txBox="1"/>
          <p:nvPr/>
        </p:nvSpPr>
        <p:spPr>
          <a:xfrm>
            <a:off x="8467751" y="1133856"/>
            <a:ext cx="372424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/>
              <a:t>Two xmon with readout resonators capacitively connected at the same transmission 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/>
              <a:t>The readout resonators are set to </a:t>
            </a:r>
            <a:r>
              <a:rPr lang="en-GB" b="1" i="1" dirty="0"/>
              <a:t>8 GHz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Frequency of the bus resonator set to </a:t>
            </a:r>
            <a:r>
              <a:rPr lang="en-GB" b="1" i="1" dirty="0"/>
              <a:t>5.5 GHz </a:t>
            </a:r>
            <a:r>
              <a:rPr lang="en-GB" i="1" dirty="0"/>
              <a:t>(half-wave with 7.9mm in length)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/>
              <a:t>Qubits frequencies are fixed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/>
              <a:t>The main qubits parameters are exactly the same</a:t>
            </a:r>
          </a:p>
        </p:txBody>
      </p:sp>
    </p:spTree>
    <p:extLst>
      <p:ext uri="{BB962C8B-B14F-4D97-AF65-F5344CB8AC3E}">
        <p14:creationId xmlns:p14="http://schemas.microsoft.com/office/powerpoint/2010/main" val="2405130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3589DF67-692A-D66E-B940-A8761022CF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648" y="1303918"/>
            <a:ext cx="8544682" cy="4959722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42BD43EE-622E-0AD9-119B-0652BEBF926D}"/>
              </a:ext>
            </a:extLst>
          </p:cNvPr>
          <p:cNvSpPr txBox="1"/>
          <p:nvPr/>
        </p:nvSpPr>
        <p:spPr>
          <a:xfrm>
            <a:off x="210823" y="181954"/>
            <a:ext cx="42668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dirty="0"/>
              <a:t>Rendering on </a:t>
            </a:r>
            <a:r>
              <a:rPr lang="it-IT" sz="4000" dirty="0" err="1"/>
              <a:t>Ansys</a:t>
            </a:r>
            <a:endParaRPr lang="it-IT" sz="4000" i="1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E91CC30-253F-110A-CB19-AE7495B7F500}"/>
              </a:ext>
            </a:extLst>
          </p:cNvPr>
          <p:cNvSpPr txBox="1"/>
          <p:nvPr/>
        </p:nvSpPr>
        <p:spPr>
          <a:xfrm>
            <a:off x="9262872" y="1133856"/>
            <a:ext cx="2929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/>
              <a:t>Q3D capacitance matrix extraction</a:t>
            </a:r>
          </a:p>
        </p:txBody>
      </p:sp>
    </p:spTree>
    <p:extLst>
      <p:ext uri="{BB962C8B-B14F-4D97-AF65-F5344CB8AC3E}">
        <p14:creationId xmlns:p14="http://schemas.microsoft.com/office/powerpoint/2010/main" val="2869764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/>
          <p:cNvSpPr txBox="1"/>
          <p:nvPr/>
        </p:nvSpPr>
        <p:spPr>
          <a:xfrm>
            <a:off x="210823" y="181954"/>
            <a:ext cx="68124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dirty="0" err="1">
                <a:latin typeface="+mj-lt"/>
              </a:rPr>
              <a:t>Lumped</a:t>
            </a:r>
            <a:r>
              <a:rPr lang="it-IT" sz="3600" dirty="0">
                <a:latin typeface="+mj-lt"/>
              </a:rPr>
              <a:t> model: Circuit </a:t>
            </a:r>
            <a:r>
              <a:rPr lang="it-IT" sz="3600" dirty="0" err="1">
                <a:latin typeface="+mj-lt"/>
              </a:rPr>
              <a:t>parameters</a:t>
            </a:r>
            <a:endParaRPr lang="it-IT" sz="3600" i="1" dirty="0">
              <a:latin typeface="+mj-lt"/>
            </a:endParaRPr>
          </a:p>
        </p:txBody>
      </p:sp>
      <p:grpSp>
        <p:nvGrpSpPr>
          <p:cNvPr id="116" name="Gruppo 115">
            <a:extLst>
              <a:ext uri="{FF2B5EF4-FFF2-40B4-BE49-F238E27FC236}">
                <a16:creationId xmlns:a16="http://schemas.microsoft.com/office/drawing/2014/main" id="{5E26302C-3988-0DA8-8C08-890A7CE1FB41}"/>
              </a:ext>
            </a:extLst>
          </p:cNvPr>
          <p:cNvGrpSpPr/>
          <p:nvPr/>
        </p:nvGrpSpPr>
        <p:grpSpPr>
          <a:xfrm>
            <a:off x="417578" y="1181100"/>
            <a:ext cx="4611622" cy="3061716"/>
            <a:chOff x="417578" y="1181100"/>
            <a:chExt cx="6411622" cy="4582904"/>
          </a:xfrm>
        </p:grpSpPr>
        <p:cxnSp>
          <p:nvCxnSpPr>
            <p:cNvPr id="4" name="Connettore diritto 3">
              <a:extLst>
                <a:ext uri="{FF2B5EF4-FFF2-40B4-BE49-F238E27FC236}">
                  <a16:creationId xmlns:a16="http://schemas.microsoft.com/office/drawing/2014/main" id="{4030C74B-C001-2CE3-9FCB-4B61E0D2A4CF}"/>
                </a:ext>
              </a:extLst>
            </p:cNvPr>
            <p:cNvCxnSpPr/>
            <p:nvPr/>
          </p:nvCxnSpPr>
          <p:spPr>
            <a:xfrm>
              <a:off x="457200" y="1188720"/>
              <a:ext cx="637200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Connettore diritto 14">
              <a:extLst>
                <a:ext uri="{FF2B5EF4-FFF2-40B4-BE49-F238E27FC236}">
                  <a16:creationId xmlns:a16="http://schemas.microsoft.com/office/drawing/2014/main" id="{FCD37AA6-DA11-FA06-3F8D-23AD75946A41}"/>
                </a:ext>
              </a:extLst>
            </p:cNvPr>
            <p:cNvCxnSpPr/>
            <p:nvPr/>
          </p:nvCxnSpPr>
          <p:spPr>
            <a:xfrm>
              <a:off x="1252728" y="1188720"/>
              <a:ext cx="0" cy="33832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Connettore diritto 16">
              <a:extLst>
                <a:ext uri="{FF2B5EF4-FFF2-40B4-BE49-F238E27FC236}">
                  <a16:creationId xmlns:a16="http://schemas.microsoft.com/office/drawing/2014/main" id="{A97A5A57-FF8A-B976-BEE4-04F7401FD78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18032" y="1527048"/>
              <a:ext cx="46939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Connettore diritto 19">
              <a:extLst>
                <a:ext uri="{FF2B5EF4-FFF2-40B4-BE49-F238E27FC236}">
                  <a16:creationId xmlns:a16="http://schemas.microsoft.com/office/drawing/2014/main" id="{D26F2EBA-BF55-2B4C-2806-EBE860DA1FB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18032" y="1670304"/>
              <a:ext cx="46939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Connettore diritto 22">
              <a:extLst>
                <a:ext uri="{FF2B5EF4-FFF2-40B4-BE49-F238E27FC236}">
                  <a16:creationId xmlns:a16="http://schemas.microsoft.com/office/drawing/2014/main" id="{7A55C749-6411-8CA0-3AF0-5CF55B957F30}"/>
                </a:ext>
              </a:extLst>
            </p:cNvPr>
            <p:cNvCxnSpPr/>
            <p:nvPr/>
          </p:nvCxnSpPr>
          <p:spPr>
            <a:xfrm>
              <a:off x="1252728" y="1670304"/>
              <a:ext cx="0" cy="33832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Connettore diritto 25">
              <a:extLst>
                <a:ext uri="{FF2B5EF4-FFF2-40B4-BE49-F238E27FC236}">
                  <a16:creationId xmlns:a16="http://schemas.microsoft.com/office/drawing/2014/main" id="{2CB4FDEF-8219-1BBE-0B2D-CDC876F69BF6}"/>
                </a:ext>
              </a:extLst>
            </p:cNvPr>
            <p:cNvCxnSpPr/>
            <p:nvPr/>
          </p:nvCxnSpPr>
          <p:spPr>
            <a:xfrm>
              <a:off x="754380" y="2017776"/>
              <a:ext cx="996696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Connettore diritto 26">
              <a:extLst>
                <a:ext uri="{FF2B5EF4-FFF2-40B4-BE49-F238E27FC236}">
                  <a16:creationId xmlns:a16="http://schemas.microsoft.com/office/drawing/2014/main" id="{614D5776-603F-222E-466A-BD0A362BCBE4}"/>
                </a:ext>
              </a:extLst>
            </p:cNvPr>
            <p:cNvCxnSpPr/>
            <p:nvPr/>
          </p:nvCxnSpPr>
          <p:spPr>
            <a:xfrm>
              <a:off x="760476" y="2017776"/>
              <a:ext cx="0" cy="33832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Connettore diritto 27">
              <a:extLst>
                <a:ext uri="{FF2B5EF4-FFF2-40B4-BE49-F238E27FC236}">
                  <a16:creationId xmlns:a16="http://schemas.microsoft.com/office/drawing/2014/main" id="{36758406-598A-7E48-E3D8-6263E92CE17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48640" y="2356104"/>
              <a:ext cx="46939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Connettore diritto 28">
              <a:extLst>
                <a:ext uri="{FF2B5EF4-FFF2-40B4-BE49-F238E27FC236}">
                  <a16:creationId xmlns:a16="http://schemas.microsoft.com/office/drawing/2014/main" id="{5D43FB12-C09E-9EF3-1C66-EBCE04E697A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48640" y="2499360"/>
              <a:ext cx="46939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Connettore diritto 29">
              <a:extLst>
                <a:ext uri="{FF2B5EF4-FFF2-40B4-BE49-F238E27FC236}">
                  <a16:creationId xmlns:a16="http://schemas.microsoft.com/office/drawing/2014/main" id="{26E4CC93-F8B1-EB23-C502-C699C88B3864}"/>
                </a:ext>
              </a:extLst>
            </p:cNvPr>
            <p:cNvCxnSpPr>
              <a:cxnSpLocks/>
            </p:cNvCxnSpPr>
            <p:nvPr/>
          </p:nvCxnSpPr>
          <p:spPr>
            <a:xfrm>
              <a:off x="752856" y="2499360"/>
              <a:ext cx="0" cy="7345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Connettore diritto 30">
              <a:extLst>
                <a:ext uri="{FF2B5EF4-FFF2-40B4-BE49-F238E27FC236}">
                  <a16:creationId xmlns:a16="http://schemas.microsoft.com/office/drawing/2014/main" id="{3ACA3068-C5AF-CE02-76E7-971D4ACEF95B}"/>
                </a:ext>
              </a:extLst>
            </p:cNvPr>
            <p:cNvCxnSpPr/>
            <p:nvPr/>
          </p:nvCxnSpPr>
          <p:spPr>
            <a:xfrm>
              <a:off x="1751076" y="2017776"/>
              <a:ext cx="0" cy="3240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35" name="Immagine 34" descr="Immagine che contiene testo, diagramma, linea, Piano&#10;&#10;Descrizione generata automaticamente">
              <a:extLst>
                <a:ext uri="{FF2B5EF4-FFF2-40B4-BE49-F238E27FC236}">
                  <a16:creationId xmlns:a16="http://schemas.microsoft.com/office/drawing/2014/main" id="{84455DD7-2A08-9860-889D-20C6AD5B201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355" t="44981" r="58349" b="39460"/>
            <a:stretch/>
          </p:blipFill>
          <p:spPr>
            <a:xfrm>
              <a:off x="1650492" y="2346960"/>
              <a:ext cx="182880" cy="566924"/>
            </a:xfrm>
            <a:prstGeom prst="rect">
              <a:avLst/>
            </a:prstGeom>
          </p:spPr>
        </p:pic>
        <p:cxnSp>
          <p:nvCxnSpPr>
            <p:cNvPr id="36" name="Connettore diritto 35">
              <a:extLst>
                <a:ext uri="{FF2B5EF4-FFF2-40B4-BE49-F238E27FC236}">
                  <a16:creationId xmlns:a16="http://schemas.microsoft.com/office/drawing/2014/main" id="{382A6980-D835-D2E4-7A1F-F8C3BF1DBD98}"/>
                </a:ext>
              </a:extLst>
            </p:cNvPr>
            <p:cNvCxnSpPr/>
            <p:nvPr/>
          </p:nvCxnSpPr>
          <p:spPr>
            <a:xfrm>
              <a:off x="1758696" y="2895596"/>
              <a:ext cx="0" cy="33832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Connettore diritto 37">
              <a:extLst>
                <a:ext uri="{FF2B5EF4-FFF2-40B4-BE49-F238E27FC236}">
                  <a16:creationId xmlns:a16="http://schemas.microsoft.com/office/drawing/2014/main" id="{502D606D-C6CA-DEF0-AEAF-FCA8947D00B8}"/>
                </a:ext>
              </a:extLst>
            </p:cNvPr>
            <p:cNvCxnSpPr/>
            <p:nvPr/>
          </p:nvCxnSpPr>
          <p:spPr>
            <a:xfrm>
              <a:off x="752856" y="3233924"/>
              <a:ext cx="996696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Connettore diritto 39">
              <a:extLst>
                <a:ext uri="{FF2B5EF4-FFF2-40B4-BE49-F238E27FC236}">
                  <a16:creationId xmlns:a16="http://schemas.microsoft.com/office/drawing/2014/main" id="{8CB1478E-D540-5662-E6D7-EF506E9B73AB}"/>
                </a:ext>
              </a:extLst>
            </p:cNvPr>
            <p:cNvCxnSpPr/>
            <p:nvPr/>
          </p:nvCxnSpPr>
          <p:spPr>
            <a:xfrm>
              <a:off x="1184148" y="3233928"/>
              <a:ext cx="0" cy="33832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Connettore diritto 40">
              <a:extLst>
                <a:ext uri="{FF2B5EF4-FFF2-40B4-BE49-F238E27FC236}">
                  <a16:creationId xmlns:a16="http://schemas.microsoft.com/office/drawing/2014/main" id="{6DA6389C-5FAE-BC2C-9DA7-2B8116C8DB6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49452" y="3572256"/>
              <a:ext cx="46939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Connettore diritto 41">
              <a:extLst>
                <a:ext uri="{FF2B5EF4-FFF2-40B4-BE49-F238E27FC236}">
                  <a16:creationId xmlns:a16="http://schemas.microsoft.com/office/drawing/2014/main" id="{74AB0DD9-65C5-04DE-F788-E96662ED92C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49452" y="3715512"/>
              <a:ext cx="46939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55" name="Immagine 54" descr="Immagine che contiene testo, diagramma, linea, Piano&#10;&#10;Descrizione generata automaticamente">
              <a:extLst>
                <a:ext uri="{FF2B5EF4-FFF2-40B4-BE49-F238E27FC236}">
                  <a16:creationId xmlns:a16="http://schemas.microsoft.com/office/drawing/2014/main" id="{CEA04275-3F1A-D877-327E-7BCB07DE808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965" t="31931" r="7924" b="23315"/>
            <a:stretch/>
          </p:blipFill>
          <p:spPr>
            <a:xfrm>
              <a:off x="417578" y="4014217"/>
              <a:ext cx="1892803" cy="1630680"/>
            </a:xfrm>
            <a:prstGeom prst="rect">
              <a:avLst/>
            </a:prstGeom>
          </p:spPr>
        </p:pic>
        <p:cxnSp>
          <p:nvCxnSpPr>
            <p:cNvPr id="43" name="Connettore diritto 42">
              <a:extLst>
                <a:ext uri="{FF2B5EF4-FFF2-40B4-BE49-F238E27FC236}">
                  <a16:creationId xmlns:a16="http://schemas.microsoft.com/office/drawing/2014/main" id="{0D646E36-BE6A-69C4-4481-F8C9AA5510E5}"/>
                </a:ext>
              </a:extLst>
            </p:cNvPr>
            <p:cNvCxnSpPr/>
            <p:nvPr/>
          </p:nvCxnSpPr>
          <p:spPr>
            <a:xfrm>
              <a:off x="1184148" y="3715512"/>
              <a:ext cx="0" cy="33832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Connettore diritto 55">
              <a:extLst>
                <a:ext uri="{FF2B5EF4-FFF2-40B4-BE49-F238E27FC236}">
                  <a16:creationId xmlns:a16="http://schemas.microsoft.com/office/drawing/2014/main" id="{AA460CED-E9AD-C7A6-4919-B5B6DCDC2313}"/>
                </a:ext>
              </a:extLst>
            </p:cNvPr>
            <p:cNvCxnSpPr/>
            <p:nvPr/>
          </p:nvCxnSpPr>
          <p:spPr>
            <a:xfrm>
              <a:off x="2838606" y="4081272"/>
              <a:ext cx="996696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Connettore diritto 56">
              <a:extLst>
                <a:ext uri="{FF2B5EF4-FFF2-40B4-BE49-F238E27FC236}">
                  <a16:creationId xmlns:a16="http://schemas.microsoft.com/office/drawing/2014/main" id="{0B28FF85-94CC-51EC-3B29-2475AA8279F6}"/>
                </a:ext>
              </a:extLst>
            </p:cNvPr>
            <p:cNvCxnSpPr/>
            <p:nvPr/>
          </p:nvCxnSpPr>
          <p:spPr>
            <a:xfrm>
              <a:off x="2844702" y="4081272"/>
              <a:ext cx="0" cy="33832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Connettore diritto 57">
              <a:extLst>
                <a:ext uri="{FF2B5EF4-FFF2-40B4-BE49-F238E27FC236}">
                  <a16:creationId xmlns:a16="http://schemas.microsoft.com/office/drawing/2014/main" id="{2E8A1C07-5B3C-04EB-D1E4-640BB5E2DFD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632866" y="4419600"/>
              <a:ext cx="46939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Connettore diritto 58">
              <a:extLst>
                <a:ext uri="{FF2B5EF4-FFF2-40B4-BE49-F238E27FC236}">
                  <a16:creationId xmlns:a16="http://schemas.microsoft.com/office/drawing/2014/main" id="{AF21F160-7A58-E9D2-F610-5FD1B0800DA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632866" y="4562856"/>
              <a:ext cx="46939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Connettore diritto 59">
              <a:extLst>
                <a:ext uri="{FF2B5EF4-FFF2-40B4-BE49-F238E27FC236}">
                  <a16:creationId xmlns:a16="http://schemas.microsoft.com/office/drawing/2014/main" id="{03BB586B-8677-5289-8029-523A13B9D2C8}"/>
                </a:ext>
              </a:extLst>
            </p:cNvPr>
            <p:cNvCxnSpPr>
              <a:cxnSpLocks/>
            </p:cNvCxnSpPr>
            <p:nvPr/>
          </p:nvCxnSpPr>
          <p:spPr>
            <a:xfrm>
              <a:off x="2837082" y="4562856"/>
              <a:ext cx="0" cy="7345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Connettore diritto 60">
              <a:extLst>
                <a:ext uri="{FF2B5EF4-FFF2-40B4-BE49-F238E27FC236}">
                  <a16:creationId xmlns:a16="http://schemas.microsoft.com/office/drawing/2014/main" id="{AC8052CA-3531-6003-D4F5-1EF85271AA97}"/>
                </a:ext>
              </a:extLst>
            </p:cNvPr>
            <p:cNvCxnSpPr/>
            <p:nvPr/>
          </p:nvCxnSpPr>
          <p:spPr>
            <a:xfrm>
              <a:off x="3835302" y="4081272"/>
              <a:ext cx="0" cy="3240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62" name="Immagine 61" descr="Immagine che contiene testo, diagramma, linea, Piano&#10;&#10;Descrizione generata automaticamente">
              <a:extLst>
                <a:ext uri="{FF2B5EF4-FFF2-40B4-BE49-F238E27FC236}">
                  <a16:creationId xmlns:a16="http://schemas.microsoft.com/office/drawing/2014/main" id="{F6DFD84A-7376-FC62-8130-85969D03769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355" t="44981" r="58349" b="39460"/>
            <a:stretch/>
          </p:blipFill>
          <p:spPr>
            <a:xfrm>
              <a:off x="3734718" y="4410456"/>
              <a:ext cx="182880" cy="566924"/>
            </a:xfrm>
            <a:prstGeom prst="rect">
              <a:avLst/>
            </a:prstGeom>
          </p:spPr>
        </p:pic>
        <p:cxnSp>
          <p:nvCxnSpPr>
            <p:cNvPr id="63" name="Connettore diritto 62">
              <a:extLst>
                <a:ext uri="{FF2B5EF4-FFF2-40B4-BE49-F238E27FC236}">
                  <a16:creationId xmlns:a16="http://schemas.microsoft.com/office/drawing/2014/main" id="{634D46C4-400E-8499-8443-E61D0E7A8B73}"/>
                </a:ext>
              </a:extLst>
            </p:cNvPr>
            <p:cNvCxnSpPr/>
            <p:nvPr/>
          </p:nvCxnSpPr>
          <p:spPr>
            <a:xfrm>
              <a:off x="3833778" y="4959092"/>
              <a:ext cx="0" cy="33832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Connettore diritto 63">
              <a:extLst>
                <a:ext uri="{FF2B5EF4-FFF2-40B4-BE49-F238E27FC236}">
                  <a16:creationId xmlns:a16="http://schemas.microsoft.com/office/drawing/2014/main" id="{DD3B9327-D3BF-7DC7-EDC3-0D134A5C934C}"/>
                </a:ext>
              </a:extLst>
            </p:cNvPr>
            <p:cNvCxnSpPr/>
            <p:nvPr/>
          </p:nvCxnSpPr>
          <p:spPr>
            <a:xfrm>
              <a:off x="2837082" y="5297420"/>
              <a:ext cx="996696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Connettore diritto 66">
              <a:extLst>
                <a:ext uri="{FF2B5EF4-FFF2-40B4-BE49-F238E27FC236}">
                  <a16:creationId xmlns:a16="http://schemas.microsoft.com/office/drawing/2014/main" id="{E4B1540A-3FB0-EBEC-E50F-D97E58A458F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32429" y="4079748"/>
              <a:ext cx="39600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Connettore diritto 71">
              <a:extLst>
                <a:ext uri="{FF2B5EF4-FFF2-40B4-BE49-F238E27FC236}">
                  <a16:creationId xmlns:a16="http://schemas.microsoft.com/office/drawing/2014/main" id="{2C17DC3E-8125-86EF-5813-CCAB6DE91DD4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2136402" y="4087369"/>
              <a:ext cx="396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Connettore diritto 72">
              <a:extLst>
                <a:ext uri="{FF2B5EF4-FFF2-40B4-BE49-F238E27FC236}">
                  <a16:creationId xmlns:a16="http://schemas.microsoft.com/office/drawing/2014/main" id="{B3D89EEF-0B73-9558-7259-1CD6E0358212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2243082" y="4096513"/>
              <a:ext cx="396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Connettore diritto 73">
              <a:extLst>
                <a:ext uri="{FF2B5EF4-FFF2-40B4-BE49-F238E27FC236}">
                  <a16:creationId xmlns:a16="http://schemas.microsoft.com/office/drawing/2014/main" id="{0DE41622-8A2C-A8C7-BF8B-219C2AF4FB8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41082" y="4079748"/>
              <a:ext cx="39600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Connettore diritto 74">
              <a:extLst>
                <a:ext uri="{FF2B5EF4-FFF2-40B4-BE49-F238E27FC236}">
                  <a16:creationId xmlns:a16="http://schemas.microsoft.com/office/drawing/2014/main" id="{8FB6E85C-582F-56D7-E7F5-0D156DB5DC0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316027" y="1539360"/>
              <a:ext cx="46939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Connettore diritto 75">
              <a:extLst>
                <a:ext uri="{FF2B5EF4-FFF2-40B4-BE49-F238E27FC236}">
                  <a16:creationId xmlns:a16="http://schemas.microsoft.com/office/drawing/2014/main" id="{71059C9F-1B80-8A98-7583-CD43D641161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316027" y="1682616"/>
              <a:ext cx="46939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Connettore diritto 76">
              <a:extLst>
                <a:ext uri="{FF2B5EF4-FFF2-40B4-BE49-F238E27FC236}">
                  <a16:creationId xmlns:a16="http://schemas.microsoft.com/office/drawing/2014/main" id="{1DA6C853-0017-9066-C303-4348CB85CBB5}"/>
                </a:ext>
              </a:extLst>
            </p:cNvPr>
            <p:cNvCxnSpPr/>
            <p:nvPr/>
          </p:nvCxnSpPr>
          <p:spPr>
            <a:xfrm>
              <a:off x="5550723" y="1682616"/>
              <a:ext cx="0" cy="33832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Connettore diritto 77">
              <a:extLst>
                <a:ext uri="{FF2B5EF4-FFF2-40B4-BE49-F238E27FC236}">
                  <a16:creationId xmlns:a16="http://schemas.microsoft.com/office/drawing/2014/main" id="{A469FBF7-0882-AAA1-3015-1B80AFEF850E}"/>
                </a:ext>
              </a:extLst>
            </p:cNvPr>
            <p:cNvCxnSpPr/>
            <p:nvPr/>
          </p:nvCxnSpPr>
          <p:spPr>
            <a:xfrm>
              <a:off x="5052375" y="2030088"/>
              <a:ext cx="996696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Connettore diritto 78">
              <a:extLst>
                <a:ext uri="{FF2B5EF4-FFF2-40B4-BE49-F238E27FC236}">
                  <a16:creationId xmlns:a16="http://schemas.microsoft.com/office/drawing/2014/main" id="{1F81F7BC-78E4-47AF-6F67-9A46BA271E17}"/>
                </a:ext>
              </a:extLst>
            </p:cNvPr>
            <p:cNvCxnSpPr/>
            <p:nvPr/>
          </p:nvCxnSpPr>
          <p:spPr>
            <a:xfrm>
              <a:off x="5058471" y="2030088"/>
              <a:ext cx="0" cy="33832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Connettore diritto 79">
              <a:extLst>
                <a:ext uri="{FF2B5EF4-FFF2-40B4-BE49-F238E27FC236}">
                  <a16:creationId xmlns:a16="http://schemas.microsoft.com/office/drawing/2014/main" id="{DC048F21-70C4-F9BF-32D0-9B916910DED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46635" y="2368416"/>
              <a:ext cx="46939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Connettore diritto 80">
              <a:extLst>
                <a:ext uri="{FF2B5EF4-FFF2-40B4-BE49-F238E27FC236}">
                  <a16:creationId xmlns:a16="http://schemas.microsoft.com/office/drawing/2014/main" id="{CD7C982B-9FC7-791B-56AD-0790E8AFC92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46635" y="2511672"/>
              <a:ext cx="46939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Connettore diritto 81">
              <a:extLst>
                <a:ext uri="{FF2B5EF4-FFF2-40B4-BE49-F238E27FC236}">
                  <a16:creationId xmlns:a16="http://schemas.microsoft.com/office/drawing/2014/main" id="{0E27142F-A97D-DC61-0D8B-3639B4E21066}"/>
                </a:ext>
              </a:extLst>
            </p:cNvPr>
            <p:cNvCxnSpPr>
              <a:cxnSpLocks/>
            </p:cNvCxnSpPr>
            <p:nvPr/>
          </p:nvCxnSpPr>
          <p:spPr>
            <a:xfrm>
              <a:off x="5050851" y="2511672"/>
              <a:ext cx="0" cy="7345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Connettore diritto 82">
              <a:extLst>
                <a:ext uri="{FF2B5EF4-FFF2-40B4-BE49-F238E27FC236}">
                  <a16:creationId xmlns:a16="http://schemas.microsoft.com/office/drawing/2014/main" id="{79DDC4B3-E542-3773-BC09-94224C38EFBB}"/>
                </a:ext>
              </a:extLst>
            </p:cNvPr>
            <p:cNvCxnSpPr/>
            <p:nvPr/>
          </p:nvCxnSpPr>
          <p:spPr>
            <a:xfrm>
              <a:off x="6049071" y="2030088"/>
              <a:ext cx="0" cy="3240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84" name="Immagine 83" descr="Immagine che contiene testo, diagramma, linea, Piano&#10;&#10;Descrizione generata automaticamente">
              <a:extLst>
                <a:ext uri="{FF2B5EF4-FFF2-40B4-BE49-F238E27FC236}">
                  <a16:creationId xmlns:a16="http://schemas.microsoft.com/office/drawing/2014/main" id="{DBA33124-C967-8AEE-B1A2-634BCC99A7B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355" t="44981" r="58349" b="39460"/>
            <a:stretch/>
          </p:blipFill>
          <p:spPr>
            <a:xfrm>
              <a:off x="5948487" y="2359272"/>
              <a:ext cx="182880" cy="566924"/>
            </a:xfrm>
            <a:prstGeom prst="rect">
              <a:avLst/>
            </a:prstGeom>
          </p:spPr>
        </p:pic>
        <p:cxnSp>
          <p:nvCxnSpPr>
            <p:cNvPr id="85" name="Connettore diritto 84">
              <a:extLst>
                <a:ext uri="{FF2B5EF4-FFF2-40B4-BE49-F238E27FC236}">
                  <a16:creationId xmlns:a16="http://schemas.microsoft.com/office/drawing/2014/main" id="{2FCB7032-8B32-2468-A05A-B1692C7A607F}"/>
                </a:ext>
              </a:extLst>
            </p:cNvPr>
            <p:cNvCxnSpPr/>
            <p:nvPr/>
          </p:nvCxnSpPr>
          <p:spPr>
            <a:xfrm>
              <a:off x="6056691" y="2907908"/>
              <a:ext cx="0" cy="33832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Connettore diritto 85">
              <a:extLst>
                <a:ext uri="{FF2B5EF4-FFF2-40B4-BE49-F238E27FC236}">
                  <a16:creationId xmlns:a16="http://schemas.microsoft.com/office/drawing/2014/main" id="{41D166B6-83D2-CBA3-4E36-67759D1E3CA5}"/>
                </a:ext>
              </a:extLst>
            </p:cNvPr>
            <p:cNvCxnSpPr/>
            <p:nvPr/>
          </p:nvCxnSpPr>
          <p:spPr>
            <a:xfrm>
              <a:off x="5050851" y="3246236"/>
              <a:ext cx="996696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Connettore diritto 86">
              <a:extLst>
                <a:ext uri="{FF2B5EF4-FFF2-40B4-BE49-F238E27FC236}">
                  <a16:creationId xmlns:a16="http://schemas.microsoft.com/office/drawing/2014/main" id="{DB8D284E-2318-1A57-78BF-A07047E82D89}"/>
                </a:ext>
              </a:extLst>
            </p:cNvPr>
            <p:cNvCxnSpPr/>
            <p:nvPr/>
          </p:nvCxnSpPr>
          <p:spPr>
            <a:xfrm>
              <a:off x="5482143" y="3246240"/>
              <a:ext cx="0" cy="33832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Connettore diritto 87">
              <a:extLst>
                <a:ext uri="{FF2B5EF4-FFF2-40B4-BE49-F238E27FC236}">
                  <a16:creationId xmlns:a16="http://schemas.microsoft.com/office/drawing/2014/main" id="{2FD0938C-EE5E-EB5C-ED1D-42DBCC52A20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247447" y="3584568"/>
              <a:ext cx="46939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Connettore diritto 88">
              <a:extLst>
                <a:ext uri="{FF2B5EF4-FFF2-40B4-BE49-F238E27FC236}">
                  <a16:creationId xmlns:a16="http://schemas.microsoft.com/office/drawing/2014/main" id="{C3970DBE-4B1D-8205-CBCF-63E525BE99C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247447" y="3727824"/>
              <a:ext cx="46939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90" name="Immagine 89" descr="Immagine che contiene testo, diagramma, linea, Piano&#10;&#10;Descrizione generata automaticamente">
              <a:extLst>
                <a:ext uri="{FF2B5EF4-FFF2-40B4-BE49-F238E27FC236}">
                  <a16:creationId xmlns:a16="http://schemas.microsoft.com/office/drawing/2014/main" id="{30170D9D-85F7-F54B-E2B1-F4C82CD2F0D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965" t="31931" r="7924" b="23315"/>
            <a:stretch/>
          </p:blipFill>
          <p:spPr>
            <a:xfrm>
              <a:off x="4715573" y="4026529"/>
              <a:ext cx="1892803" cy="1630680"/>
            </a:xfrm>
            <a:prstGeom prst="rect">
              <a:avLst/>
            </a:prstGeom>
          </p:spPr>
        </p:pic>
        <p:cxnSp>
          <p:nvCxnSpPr>
            <p:cNvPr id="91" name="Connettore diritto 90">
              <a:extLst>
                <a:ext uri="{FF2B5EF4-FFF2-40B4-BE49-F238E27FC236}">
                  <a16:creationId xmlns:a16="http://schemas.microsoft.com/office/drawing/2014/main" id="{56E73550-D5D1-E500-F41C-C7B48CA68006}"/>
                </a:ext>
              </a:extLst>
            </p:cNvPr>
            <p:cNvCxnSpPr/>
            <p:nvPr/>
          </p:nvCxnSpPr>
          <p:spPr>
            <a:xfrm>
              <a:off x="5482143" y="3727824"/>
              <a:ext cx="0" cy="33832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1" name="Connettore diritto 100">
              <a:extLst>
                <a:ext uri="{FF2B5EF4-FFF2-40B4-BE49-F238E27FC236}">
                  <a16:creationId xmlns:a16="http://schemas.microsoft.com/office/drawing/2014/main" id="{B0532A12-86D4-EB5A-8B1C-2E8AEE316D1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03901" y="4079748"/>
              <a:ext cx="39600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Connettore diritto 101">
              <a:extLst>
                <a:ext uri="{FF2B5EF4-FFF2-40B4-BE49-F238E27FC236}">
                  <a16:creationId xmlns:a16="http://schemas.microsoft.com/office/drawing/2014/main" id="{10C6B008-2DFB-9D71-C04A-B3B7B477FDC5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4007874" y="4087369"/>
              <a:ext cx="396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3" name="Connettore diritto 102">
              <a:extLst>
                <a:ext uri="{FF2B5EF4-FFF2-40B4-BE49-F238E27FC236}">
                  <a16:creationId xmlns:a16="http://schemas.microsoft.com/office/drawing/2014/main" id="{DA696D22-E10A-F525-86A2-3B9C7018AB5D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4114554" y="4096513"/>
              <a:ext cx="396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4" name="Connettore diritto 103">
              <a:extLst>
                <a:ext uri="{FF2B5EF4-FFF2-40B4-BE49-F238E27FC236}">
                  <a16:creationId xmlns:a16="http://schemas.microsoft.com/office/drawing/2014/main" id="{51AAD90F-63E2-E20A-B05B-698A7758D20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312554" y="4079748"/>
              <a:ext cx="39600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Connettore diritto 104">
              <a:extLst>
                <a:ext uri="{FF2B5EF4-FFF2-40B4-BE49-F238E27FC236}">
                  <a16:creationId xmlns:a16="http://schemas.microsoft.com/office/drawing/2014/main" id="{548434DF-1AC0-3FBC-B71A-FC37F03FDE7C}"/>
                </a:ext>
              </a:extLst>
            </p:cNvPr>
            <p:cNvCxnSpPr/>
            <p:nvPr/>
          </p:nvCxnSpPr>
          <p:spPr>
            <a:xfrm>
              <a:off x="5555295" y="1181100"/>
              <a:ext cx="0" cy="33832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6" name="Triangolo isoscele 105">
              <a:extLst>
                <a:ext uri="{FF2B5EF4-FFF2-40B4-BE49-F238E27FC236}">
                  <a16:creationId xmlns:a16="http://schemas.microsoft.com/office/drawing/2014/main" id="{BEA74C67-C996-4608-A486-FF5628062C1F}"/>
                </a:ext>
              </a:extLst>
            </p:cNvPr>
            <p:cNvSpPr/>
            <p:nvPr/>
          </p:nvSpPr>
          <p:spPr>
            <a:xfrm rot="10800000">
              <a:off x="1623977" y="5635743"/>
              <a:ext cx="144000" cy="117237"/>
            </a:xfrm>
            <a:prstGeom prst="triangle">
              <a:avLst>
                <a:gd name="adj" fmla="val 48276"/>
              </a:avLst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7" name="Triangolo isoscele 106">
              <a:extLst>
                <a:ext uri="{FF2B5EF4-FFF2-40B4-BE49-F238E27FC236}">
                  <a16:creationId xmlns:a16="http://schemas.microsoft.com/office/drawing/2014/main" id="{DF53A987-1D1B-74DC-B5C1-942907CD0E25}"/>
                </a:ext>
              </a:extLst>
            </p:cNvPr>
            <p:cNvSpPr/>
            <p:nvPr/>
          </p:nvSpPr>
          <p:spPr>
            <a:xfrm rot="10800000">
              <a:off x="5921835" y="5646767"/>
              <a:ext cx="144000" cy="117237"/>
            </a:xfrm>
            <a:prstGeom prst="triangle">
              <a:avLst>
                <a:gd name="adj" fmla="val 48276"/>
              </a:avLst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08" name="Connettore diritto 107">
              <a:extLst>
                <a:ext uri="{FF2B5EF4-FFF2-40B4-BE49-F238E27FC236}">
                  <a16:creationId xmlns:a16="http://schemas.microsoft.com/office/drawing/2014/main" id="{5EDA807A-7709-B115-6262-FEFC4A5D49B6}"/>
                </a:ext>
              </a:extLst>
            </p:cNvPr>
            <p:cNvCxnSpPr/>
            <p:nvPr/>
          </p:nvCxnSpPr>
          <p:spPr>
            <a:xfrm>
              <a:off x="3337269" y="5297415"/>
              <a:ext cx="0" cy="33832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9" name="Triangolo isoscele 108">
              <a:extLst>
                <a:ext uri="{FF2B5EF4-FFF2-40B4-BE49-F238E27FC236}">
                  <a16:creationId xmlns:a16="http://schemas.microsoft.com/office/drawing/2014/main" id="{53E69840-E9C8-AD5E-4F37-5E7CD902F86A}"/>
                </a:ext>
              </a:extLst>
            </p:cNvPr>
            <p:cNvSpPr/>
            <p:nvPr/>
          </p:nvSpPr>
          <p:spPr>
            <a:xfrm rot="10800000">
              <a:off x="3263430" y="5629777"/>
              <a:ext cx="144000" cy="117237"/>
            </a:xfrm>
            <a:prstGeom prst="triangle">
              <a:avLst>
                <a:gd name="adj" fmla="val 48276"/>
              </a:avLst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0" name="CasellaDiTesto 109">
              <a:extLst>
                <a:ext uri="{FF2B5EF4-FFF2-40B4-BE49-F238E27FC236}">
                  <a16:creationId xmlns:a16="http://schemas.microsoft.com/office/drawing/2014/main" id="{6845DDA5-47E6-34FD-A472-A58154C7AF59}"/>
                </a:ext>
              </a:extLst>
            </p:cNvPr>
            <p:cNvSpPr txBox="1"/>
            <p:nvPr/>
          </p:nvSpPr>
          <p:spPr>
            <a:xfrm>
              <a:off x="5613379" y="3357283"/>
              <a:ext cx="698898" cy="5989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/>
                <a:t>C</a:t>
              </a:r>
              <a:r>
                <a:rPr lang="en-GB" dirty="0"/>
                <a:t>g</a:t>
              </a:r>
            </a:p>
          </p:txBody>
        </p:sp>
        <p:sp>
          <p:nvSpPr>
            <p:cNvPr id="111" name="CasellaDiTesto 110">
              <a:extLst>
                <a:ext uri="{FF2B5EF4-FFF2-40B4-BE49-F238E27FC236}">
                  <a16:creationId xmlns:a16="http://schemas.microsoft.com/office/drawing/2014/main" id="{08300E41-CDEA-B4CC-D177-6E4F9E652194}"/>
                </a:ext>
              </a:extLst>
            </p:cNvPr>
            <p:cNvSpPr txBox="1"/>
            <p:nvPr/>
          </p:nvSpPr>
          <p:spPr>
            <a:xfrm>
              <a:off x="440154" y="3357282"/>
              <a:ext cx="723583" cy="5989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/>
                <a:t>C</a:t>
              </a:r>
              <a:r>
                <a:rPr lang="en-GB" dirty="0"/>
                <a:t>g</a:t>
              </a:r>
            </a:p>
          </p:txBody>
        </p:sp>
        <p:sp>
          <p:nvSpPr>
            <p:cNvPr id="112" name="CasellaDiTesto 111">
              <a:extLst>
                <a:ext uri="{FF2B5EF4-FFF2-40B4-BE49-F238E27FC236}">
                  <a16:creationId xmlns:a16="http://schemas.microsoft.com/office/drawing/2014/main" id="{13586473-7A3F-A89A-E8D0-4E250CD22F88}"/>
                </a:ext>
              </a:extLst>
            </p:cNvPr>
            <p:cNvSpPr txBox="1"/>
            <p:nvPr/>
          </p:nvSpPr>
          <p:spPr>
            <a:xfrm>
              <a:off x="3911121" y="3403093"/>
              <a:ext cx="698899" cy="5989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/>
                <a:t>C</a:t>
              </a:r>
              <a:r>
                <a:rPr lang="en-GB" dirty="0"/>
                <a:t>c</a:t>
              </a:r>
            </a:p>
          </p:txBody>
        </p:sp>
        <p:sp>
          <p:nvSpPr>
            <p:cNvPr id="113" name="CasellaDiTesto 112">
              <a:extLst>
                <a:ext uri="{FF2B5EF4-FFF2-40B4-BE49-F238E27FC236}">
                  <a16:creationId xmlns:a16="http://schemas.microsoft.com/office/drawing/2014/main" id="{66CB8DED-A3DD-A41F-B84A-51A86EE36E2C}"/>
                </a:ext>
              </a:extLst>
            </p:cNvPr>
            <p:cNvSpPr txBox="1"/>
            <p:nvPr/>
          </p:nvSpPr>
          <p:spPr>
            <a:xfrm>
              <a:off x="2099504" y="3439406"/>
              <a:ext cx="727882" cy="5989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/>
                <a:t>C</a:t>
              </a:r>
              <a:r>
                <a:rPr lang="en-GB" dirty="0"/>
                <a:t>c</a:t>
              </a:r>
            </a:p>
          </p:txBody>
        </p:sp>
        <p:sp>
          <p:nvSpPr>
            <p:cNvPr id="114" name="CasellaDiTesto 113">
              <a:extLst>
                <a:ext uri="{FF2B5EF4-FFF2-40B4-BE49-F238E27FC236}">
                  <a16:creationId xmlns:a16="http://schemas.microsoft.com/office/drawing/2014/main" id="{5F03FA65-F278-3A4A-C6B1-077E54D4B207}"/>
                </a:ext>
              </a:extLst>
            </p:cNvPr>
            <p:cNvSpPr txBox="1"/>
            <p:nvPr/>
          </p:nvSpPr>
          <p:spPr>
            <a:xfrm>
              <a:off x="2981898" y="4203246"/>
              <a:ext cx="555717" cy="5989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/>
                <a:t>C</a:t>
              </a:r>
              <a:r>
                <a:rPr lang="en-GB" dirty="0"/>
                <a:t>r</a:t>
              </a:r>
            </a:p>
          </p:txBody>
        </p:sp>
        <p:sp>
          <p:nvSpPr>
            <p:cNvPr id="115" name="CasellaDiTesto 114">
              <a:extLst>
                <a:ext uri="{FF2B5EF4-FFF2-40B4-BE49-F238E27FC236}">
                  <a16:creationId xmlns:a16="http://schemas.microsoft.com/office/drawing/2014/main" id="{3C3F215E-4D14-A380-A8E1-5FE76061701A}"/>
                </a:ext>
              </a:extLst>
            </p:cNvPr>
            <p:cNvSpPr txBox="1"/>
            <p:nvPr/>
          </p:nvSpPr>
          <p:spPr>
            <a:xfrm>
              <a:off x="3333303" y="4450877"/>
              <a:ext cx="768097" cy="5989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/>
                <a:t>L</a:t>
              </a:r>
              <a:r>
                <a:rPr lang="en-GB" dirty="0"/>
                <a:t>r</a:t>
              </a:r>
            </a:p>
          </p:txBody>
        </p:sp>
      </p:grpSp>
      <p:graphicFrame>
        <p:nvGraphicFramePr>
          <p:cNvPr id="120" name="Google Shape;144;p19">
            <a:extLst>
              <a:ext uri="{FF2B5EF4-FFF2-40B4-BE49-F238E27FC236}">
                <a16:creationId xmlns:a16="http://schemas.microsoft.com/office/drawing/2014/main" id="{9EDA7B3F-751E-FB40-AFA9-EFA4F5E52E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31859530"/>
              </p:ext>
            </p:extLst>
          </p:nvPr>
        </p:nvGraphicFramePr>
        <p:xfrm>
          <a:off x="5369896" y="1487768"/>
          <a:ext cx="3040111" cy="25816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343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65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694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Parameter</a:t>
                      </a:r>
                      <a:endParaRPr sz="1100" b="1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Value</a:t>
                      </a:r>
                      <a:endParaRPr sz="1100" b="1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24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L</a:t>
                      </a:r>
                      <a:r>
                        <a:rPr lang="it" sz="1100" b="1" baseline="-25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J</a:t>
                      </a:r>
                      <a:r>
                        <a:rPr lang="it" sz="11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 - Junction inductance</a:t>
                      </a:r>
                      <a:endParaRPr sz="1100" b="1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10 nH</a:t>
                      </a:r>
                      <a:endParaRPr sz="1100" b="1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24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I</a:t>
                      </a:r>
                      <a:r>
                        <a:rPr lang="it" sz="1100" b="1" baseline="-25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</a:t>
                      </a:r>
                      <a:r>
                        <a:rPr lang="it" sz="11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 - Critical current</a:t>
                      </a:r>
                      <a:endParaRPr sz="1100" b="1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100"/>
                        <a:buFont typeface="Arial"/>
                        <a:buNone/>
                      </a:pPr>
                      <a:r>
                        <a:rPr lang="it" sz="1100" b="1">
                          <a:solidFill>
                            <a:schemeClr val="dk2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32.911 nA</a:t>
                      </a:r>
                      <a:endParaRPr sz="1100" b="1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417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100" b="1" dirty="0">
                          <a:solidFill>
                            <a:schemeClr val="dk2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</a:t>
                      </a:r>
                      <a:r>
                        <a:rPr lang="it-IT" sz="1100" b="1" baseline="-25000" dirty="0">
                          <a:solidFill>
                            <a:schemeClr val="dk2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R </a:t>
                      </a:r>
                      <a:r>
                        <a:rPr lang="it-IT" sz="1100" b="1" dirty="0">
                          <a:solidFill>
                            <a:schemeClr val="dk2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- bus </a:t>
                      </a:r>
                      <a:r>
                        <a:rPr lang="it-IT" sz="1100" b="1" dirty="0" err="1">
                          <a:solidFill>
                            <a:schemeClr val="dk2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Resonator</a:t>
                      </a:r>
                      <a:r>
                        <a:rPr lang="it-IT" sz="1100" b="1" dirty="0">
                          <a:solidFill>
                            <a:schemeClr val="dk2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 </a:t>
                      </a:r>
                      <a:r>
                        <a:rPr lang="it-IT" sz="1100" b="1" dirty="0" err="1">
                          <a:solidFill>
                            <a:schemeClr val="dk2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capacitance</a:t>
                      </a:r>
                      <a:endParaRPr lang="it-IT" sz="1100" b="1" dirty="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 b="1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368.440 fF</a:t>
                      </a:r>
                      <a:endParaRPr sz="1100" b="1" dirty="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22" name="Immagine 121" descr="Immagine che contiene linea, schermata, Parallelo, diagramma">
            <a:extLst>
              <a:ext uri="{FF2B5EF4-FFF2-40B4-BE49-F238E27FC236}">
                <a16:creationId xmlns:a16="http://schemas.microsoft.com/office/drawing/2014/main" id="{41CD440D-C5BC-1B6C-8306-E07DA677A25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67" r="42394"/>
          <a:stretch/>
        </p:blipFill>
        <p:spPr>
          <a:xfrm>
            <a:off x="383903" y="4316957"/>
            <a:ext cx="3572838" cy="2451288"/>
          </a:xfrm>
          <a:prstGeom prst="rect">
            <a:avLst/>
          </a:prstGeom>
        </p:spPr>
      </p:pic>
      <p:sp>
        <p:nvSpPr>
          <p:cNvPr id="123" name="CasellaDiTesto 122">
            <a:extLst>
              <a:ext uri="{FF2B5EF4-FFF2-40B4-BE49-F238E27FC236}">
                <a16:creationId xmlns:a16="http://schemas.microsoft.com/office/drawing/2014/main" id="{65451365-0216-B4D7-0A70-236BD6EE33C4}"/>
              </a:ext>
            </a:extLst>
          </p:cNvPr>
          <p:cNvSpPr txBox="1"/>
          <p:nvPr/>
        </p:nvSpPr>
        <p:spPr>
          <a:xfrm>
            <a:off x="6033594" y="4536057"/>
            <a:ext cx="35017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+mj-lt"/>
              </a:rPr>
              <a:t> </a:t>
            </a:r>
            <a:r>
              <a:rPr lang="en-GB" sz="2400" i="1" dirty="0">
                <a:solidFill>
                  <a:srgbClr val="FF0000"/>
                </a:solidFill>
                <a:latin typeface="+mj-lt"/>
              </a:rPr>
              <a:t>expectations</a:t>
            </a:r>
            <a:endParaRPr lang="en-GB" i="1" dirty="0">
              <a:solidFill>
                <a:srgbClr val="FF0000"/>
              </a:solidFill>
              <a:latin typeface="+mj-lt"/>
            </a:endParaRPr>
          </a:p>
          <a:p>
            <a:r>
              <a:rPr lang="en-GB" i="1" dirty="0" err="1">
                <a:latin typeface="+mj-lt"/>
              </a:rPr>
              <a:t>Ej</a:t>
            </a:r>
            <a:r>
              <a:rPr lang="en-GB" i="1" dirty="0">
                <a:latin typeface="+mj-lt"/>
              </a:rPr>
              <a:t> = 16.34 GHz</a:t>
            </a:r>
          </a:p>
          <a:p>
            <a:r>
              <a:rPr lang="en-GB" i="1" dirty="0" err="1">
                <a:latin typeface="+mj-lt"/>
              </a:rPr>
              <a:t>Ec</a:t>
            </a:r>
            <a:r>
              <a:rPr lang="en-GB" i="1" dirty="0">
                <a:latin typeface="+mj-lt"/>
              </a:rPr>
              <a:t> = 230.84 MHz</a:t>
            </a:r>
          </a:p>
          <a:p>
            <a:r>
              <a:rPr lang="en-GB" i="1" dirty="0" err="1">
                <a:latin typeface="+mj-lt"/>
              </a:rPr>
              <a:t>Ej</a:t>
            </a:r>
            <a:r>
              <a:rPr lang="en-GB" i="1" dirty="0">
                <a:latin typeface="+mj-lt"/>
              </a:rPr>
              <a:t>/</a:t>
            </a:r>
            <a:r>
              <a:rPr lang="en-GB" i="1" dirty="0" err="1">
                <a:latin typeface="+mj-lt"/>
              </a:rPr>
              <a:t>Ec</a:t>
            </a:r>
            <a:r>
              <a:rPr lang="en-GB" i="1" dirty="0">
                <a:latin typeface="+mj-lt"/>
              </a:rPr>
              <a:t> </a:t>
            </a:r>
            <a:r>
              <a:rPr lang="en-GB" i="1" dirty="0">
                <a:latin typeface="+mj-lt"/>
                <a:sym typeface="Wingdings" panose="05000000000000000000" pitchFamily="2" charset="2"/>
              </a:rPr>
              <a:t> 70.77 in the </a:t>
            </a:r>
            <a:r>
              <a:rPr lang="en-GB" i="1" dirty="0" err="1">
                <a:latin typeface="+mj-lt"/>
                <a:sym typeface="Wingdings" panose="05000000000000000000" pitchFamily="2" charset="2"/>
              </a:rPr>
              <a:t>transmon</a:t>
            </a:r>
            <a:r>
              <a:rPr lang="en-GB" i="1" dirty="0">
                <a:latin typeface="+mj-lt"/>
                <a:sym typeface="Wingdings" panose="05000000000000000000" pitchFamily="2" charset="2"/>
              </a:rPr>
              <a:t> regime</a:t>
            </a:r>
            <a:endParaRPr lang="en-GB" i="1" dirty="0">
              <a:latin typeface="+mj-lt"/>
            </a:endParaRPr>
          </a:p>
        </p:txBody>
      </p:sp>
      <p:sp>
        <p:nvSpPr>
          <p:cNvPr id="125" name="Freccia angolare in su 124">
            <a:extLst>
              <a:ext uri="{FF2B5EF4-FFF2-40B4-BE49-F238E27FC236}">
                <a16:creationId xmlns:a16="http://schemas.microsoft.com/office/drawing/2014/main" id="{2E052975-FCE2-5CDD-7FB2-3E188A09CF70}"/>
              </a:ext>
            </a:extLst>
          </p:cNvPr>
          <p:cNvSpPr/>
          <p:nvPr/>
        </p:nvSpPr>
        <p:spPr>
          <a:xfrm>
            <a:off x="4189661" y="4171469"/>
            <a:ext cx="1679031" cy="1934248"/>
          </a:xfrm>
          <a:prstGeom prst="bent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26" name="Google Shape;135;p19">
            <a:extLst>
              <a:ext uri="{FF2B5EF4-FFF2-40B4-BE49-F238E27FC236}">
                <a16:creationId xmlns:a16="http://schemas.microsoft.com/office/drawing/2014/main" id="{1FC5B4BC-BCF0-F61E-5335-8D97DFB6394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10333866"/>
              </p:ext>
            </p:extLst>
          </p:nvPr>
        </p:nvGraphicFramePr>
        <p:xfrm>
          <a:off x="8597583" y="1531132"/>
          <a:ext cx="3020316" cy="268706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954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095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Parameter</a:t>
                      </a:r>
                      <a:endParaRPr sz="1100" b="1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Value</a:t>
                      </a:r>
                      <a:endParaRPr sz="1100" b="1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870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 b="1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</a:t>
                      </a:r>
                      <a:r>
                        <a:rPr lang="it" sz="1100" b="1" baseline="-25000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S</a:t>
                      </a:r>
                      <a:r>
                        <a:rPr lang="it" sz="1100" b="1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 - Qubit shunt</a:t>
                      </a:r>
                      <a:endParaRPr sz="1100" b="1" dirty="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 b="1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83.923 fF</a:t>
                      </a:r>
                      <a:endParaRPr sz="1100" b="1" dirty="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870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100"/>
                        <a:buFont typeface="Arial"/>
                        <a:buNone/>
                      </a:pPr>
                      <a:r>
                        <a:rPr lang="it" sz="1100" b="1" dirty="0">
                          <a:solidFill>
                            <a:schemeClr val="dk2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</a:t>
                      </a:r>
                      <a:r>
                        <a:rPr lang="it" sz="1100" b="1" baseline="-25000" dirty="0">
                          <a:solidFill>
                            <a:schemeClr val="dk2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 </a:t>
                      </a:r>
                      <a:r>
                        <a:rPr lang="it" sz="1100" b="1" dirty="0">
                          <a:solidFill>
                            <a:schemeClr val="dk2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- Coupling Q-Bus_R</a:t>
                      </a:r>
                      <a:endParaRPr sz="1100" b="1" dirty="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 b="1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1.946 fF</a:t>
                      </a:r>
                      <a:endParaRPr sz="1100" b="1" dirty="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870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100"/>
                        <a:buFont typeface="Arial"/>
                        <a:buNone/>
                      </a:pPr>
                      <a:r>
                        <a:rPr lang="it" sz="1100" b="1" dirty="0">
                          <a:solidFill>
                            <a:schemeClr val="dk2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</a:t>
                      </a:r>
                      <a:r>
                        <a:rPr lang="it" sz="1100" b="1" baseline="-25000" dirty="0">
                          <a:solidFill>
                            <a:schemeClr val="dk2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g</a:t>
                      </a:r>
                      <a:r>
                        <a:rPr lang="it" sz="1100" b="1" dirty="0">
                          <a:solidFill>
                            <a:schemeClr val="dk2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 - Coupling Q-readout</a:t>
                      </a:r>
                      <a:endParaRPr sz="1100" b="1" dirty="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 b="1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4.643 fF</a:t>
                      </a:r>
                      <a:endParaRPr sz="1100" b="1" dirty="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7" name="Google Shape;140;p19">
            <a:extLst>
              <a:ext uri="{FF2B5EF4-FFF2-40B4-BE49-F238E27FC236}">
                <a16:creationId xmlns:a16="http://schemas.microsoft.com/office/drawing/2014/main" id="{32EF975E-3221-4078-5C5D-94A227EAD05A}"/>
              </a:ext>
            </a:extLst>
          </p:cNvPr>
          <p:cNvSpPr txBox="1">
            <a:spLocks/>
          </p:cNvSpPr>
          <p:nvPr/>
        </p:nvSpPr>
        <p:spPr>
          <a:xfrm>
            <a:off x="9302049" y="1194981"/>
            <a:ext cx="2316000" cy="3270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SzPts val="605"/>
            </a:pPr>
            <a:r>
              <a:rPr lang="it-IT" sz="1490" b="1"/>
              <a:t>From Q3D simulations:</a:t>
            </a:r>
            <a:endParaRPr lang="it-IT" sz="1490" b="1" dirty="0"/>
          </a:p>
        </p:txBody>
      </p:sp>
    </p:spTree>
    <p:extLst>
      <p:ext uri="{BB962C8B-B14F-4D97-AF65-F5344CB8AC3E}">
        <p14:creationId xmlns:p14="http://schemas.microsoft.com/office/powerpoint/2010/main" val="4042580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linea, Diagramma, diagramma, testo&#10;&#10;Descrizione generata automaticamente">
            <a:extLst>
              <a:ext uri="{FF2B5EF4-FFF2-40B4-BE49-F238E27FC236}">
                <a16:creationId xmlns:a16="http://schemas.microsoft.com/office/drawing/2014/main" id="{3604B03B-DB47-7F73-A4D1-B76DA5A448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234" y="885449"/>
            <a:ext cx="8272281" cy="5790597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03E2ECD3-BB63-F95C-17B1-E2A28661DF2D}"/>
              </a:ext>
            </a:extLst>
          </p:cNvPr>
          <p:cNvSpPr txBox="1"/>
          <p:nvPr/>
        </p:nvSpPr>
        <p:spPr>
          <a:xfrm>
            <a:off x="443234" y="181954"/>
            <a:ext cx="48419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/>
              <a:t>LOM </a:t>
            </a:r>
            <a:r>
              <a:rPr lang="it-IT" sz="4000" dirty="0" err="1"/>
              <a:t>simulation</a:t>
            </a:r>
            <a:r>
              <a:rPr lang="it-IT" sz="4000" dirty="0"/>
              <a:t>: </a:t>
            </a:r>
            <a:r>
              <a:rPr lang="it-IT" sz="4000" dirty="0" err="1"/>
              <a:t>Ej</a:t>
            </a:r>
            <a:r>
              <a:rPr lang="it-IT" sz="4000" dirty="0"/>
              <a:t>/</a:t>
            </a:r>
            <a:r>
              <a:rPr lang="it-IT" sz="4000" dirty="0" err="1"/>
              <a:t>Ec</a:t>
            </a:r>
            <a:endParaRPr lang="it-IT" sz="4000" i="1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E06F4223-43A9-7401-57A7-69CCED5F977A}"/>
              </a:ext>
            </a:extLst>
          </p:cNvPr>
          <p:cNvSpPr txBox="1"/>
          <p:nvPr/>
        </p:nvSpPr>
        <p:spPr>
          <a:xfrm>
            <a:off x="8165999" y="1545336"/>
            <a:ext cx="3724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+mj-lt"/>
              </a:rPr>
              <a:t>Sweep </a:t>
            </a:r>
            <a:r>
              <a:rPr lang="en-GB" dirty="0" err="1">
                <a:latin typeface="+mj-lt"/>
              </a:rPr>
              <a:t>Lj</a:t>
            </a:r>
            <a:r>
              <a:rPr lang="en-GB" dirty="0">
                <a:latin typeface="+mj-lt"/>
              </a:rPr>
              <a:t> [4, 12]</a:t>
            </a:r>
            <a:r>
              <a:rPr lang="en-GB" dirty="0" err="1">
                <a:latin typeface="+mj-lt"/>
              </a:rPr>
              <a:t>nH</a:t>
            </a:r>
            <a:endParaRPr lang="en-GB" dirty="0">
              <a:latin typeface="+mj-lt"/>
            </a:endParaRPr>
          </a:p>
        </p:txBody>
      </p:sp>
      <p:graphicFrame>
        <p:nvGraphicFramePr>
          <p:cNvPr id="22" name="Oggetto 21">
            <a:extLst>
              <a:ext uri="{FF2B5EF4-FFF2-40B4-BE49-F238E27FC236}">
                <a16:creationId xmlns:a16="http://schemas.microsoft.com/office/drawing/2014/main" id="{22787AA3-83AE-98EB-1372-6BFC65F995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8437176"/>
              </p:ext>
            </p:extLst>
          </p:nvPr>
        </p:nvGraphicFramePr>
        <p:xfrm>
          <a:off x="8437879" y="2307855"/>
          <a:ext cx="2743609" cy="369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981080" imgH="266400" progId="Equation.DSMT4">
                  <p:embed/>
                </p:oleObj>
              </mc:Choice>
              <mc:Fallback>
                <p:oleObj name="Equation" r:id="rId3" imgW="198108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437879" y="2307855"/>
                        <a:ext cx="2743609" cy="3693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0280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/>
          <p:cNvSpPr txBox="1"/>
          <p:nvPr/>
        </p:nvSpPr>
        <p:spPr>
          <a:xfrm>
            <a:off x="210823" y="181954"/>
            <a:ext cx="118489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dirty="0"/>
              <a:t>LOM </a:t>
            </a:r>
            <a:r>
              <a:rPr lang="it-IT" sz="4000" dirty="0" err="1"/>
              <a:t>simulation</a:t>
            </a:r>
            <a:r>
              <a:rPr lang="it-IT" sz="4000" dirty="0"/>
              <a:t>: frequencies of </a:t>
            </a:r>
            <a:r>
              <a:rPr lang="it-IT" sz="4000" dirty="0" err="1"/>
              <a:t>qubit</a:t>
            </a:r>
            <a:r>
              <a:rPr lang="it-IT" sz="4000" dirty="0"/>
              <a:t> and bus-</a:t>
            </a:r>
            <a:r>
              <a:rPr lang="it-IT" sz="4000" dirty="0" err="1"/>
              <a:t>resonator</a:t>
            </a:r>
            <a:endParaRPr lang="it-IT" sz="4000" i="1" dirty="0"/>
          </a:p>
        </p:txBody>
      </p:sp>
      <p:pic>
        <p:nvPicPr>
          <p:cNvPr id="3" name="Immagine 2" descr="Immagine che contiene testo, Diagramma, linea, diagramma&#10;&#10;Descrizione generata automaticamente">
            <a:extLst>
              <a:ext uri="{FF2B5EF4-FFF2-40B4-BE49-F238E27FC236}">
                <a16:creationId xmlns:a16="http://schemas.microsoft.com/office/drawing/2014/main" id="{E8BEF0CA-10D6-8F11-EB69-F5AEDAB4A7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159" y="858011"/>
            <a:ext cx="8244849" cy="5771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034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testo, linea, Diagramma, schermata">
            <a:extLst>
              <a:ext uri="{FF2B5EF4-FFF2-40B4-BE49-F238E27FC236}">
                <a16:creationId xmlns:a16="http://schemas.microsoft.com/office/drawing/2014/main" id="{E6CBEEE5-7642-8187-A229-4B88251FC1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7165" y="1262793"/>
            <a:ext cx="7217670" cy="5413253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145C16F9-4E77-A47B-B860-634E4B5FA83F}"/>
              </a:ext>
            </a:extLst>
          </p:cNvPr>
          <p:cNvSpPr txBox="1"/>
          <p:nvPr/>
        </p:nvSpPr>
        <p:spPr>
          <a:xfrm>
            <a:off x="443234" y="181954"/>
            <a:ext cx="78960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/>
              <a:t>LOM </a:t>
            </a:r>
            <a:r>
              <a:rPr lang="it-IT" sz="4000" dirty="0" err="1"/>
              <a:t>simulation</a:t>
            </a:r>
            <a:r>
              <a:rPr lang="it-IT" sz="4000" dirty="0"/>
              <a:t>: </a:t>
            </a:r>
            <a:r>
              <a:rPr lang="it-IT" sz="4000" dirty="0" err="1"/>
              <a:t>qubit</a:t>
            </a:r>
            <a:r>
              <a:rPr lang="it-IT" sz="4000" dirty="0"/>
              <a:t> </a:t>
            </a:r>
            <a:r>
              <a:rPr lang="it-IT" sz="4000" dirty="0" err="1"/>
              <a:t>anharmonicity</a:t>
            </a:r>
            <a:endParaRPr lang="it-IT" sz="4000" i="1" dirty="0"/>
          </a:p>
        </p:txBody>
      </p:sp>
    </p:spTree>
    <p:extLst>
      <p:ext uri="{BB962C8B-B14F-4D97-AF65-F5344CB8AC3E}">
        <p14:creationId xmlns:p14="http://schemas.microsoft.com/office/powerpoint/2010/main" val="1711110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CFD0218D-0E66-4B5D-4033-810EB4F2AFA9}"/>
              </a:ext>
            </a:extLst>
          </p:cNvPr>
          <p:cNvSpPr txBox="1"/>
          <p:nvPr/>
        </p:nvSpPr>
        <p:spPr>
          <a:xfrm>
            <a:off x="443233" y="181954"/>
            <a:ext cx="74980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/>
              <a:t>LOM </a:t>
            </a:r>
            <a:r>
              <a:rPr lang="it-IT" sz="4000" dirty="0" err="1"/>
              <a:t>simulation</a:t>
            </a:r>
            <a:r>
              <a:rPr lang="it-IT" sz="4000" dirty="0"/>
              <a:t>: Dispersive shift</a:t>
            </a:r>
            <a:endParaRPr lang="it-IT" sz="4000" i="1" dirty="0"/>
          </a:p>
        </p:txBody>
      </p:sp>
      <p:pic>
        <p:nvPicPr>
          <p:cNvPr id="7" name="Immagine 6" descr="Immagine che contiene testo, schermata, linea, Diagramma">
            <a:extLst>
              <a:ext uri="{FF2B5EF4-FFF2-40B4-BE49-F238E27FC236}">
                <a16:creationId xmlns:a16="http://schemas.microsoft.com/office/drawing/2014/main" id="{925558C9-0169-E82D-F8BB-64AC3E4C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9481" y="1234435"/>
            <a:ext cx="7498087" cy="5441611"/>
          </a:xfrm>
          <a:prstGeom prst="rect">
            <a:avLst/>
          </a:prstGeom>
        </p:spPr>
      </p:pic>
      <p:graphicFrame>
        <p:nvGraphicFramePr>
          <p:cNvPr id="8" name="Oggetto 7">
            <a:extLst>
              <a:ext uri="{FF2B5EF4-FFF2-40B4-BE49-F238E27FC236}">
                <a16:creationId xmlns:a16="http://schemas.microsoft.com/office/drawing/2014/main" id="{CD88BBC0-6FAC-D89E-CEAA-307BA4B7DD3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8269253"/>
              </p:ext>
            </p:extLst>
          </p:nvPr>
        </p:nvGraphicFramePr>
        <p:xfrm>
          <a:off x="5130800" y="27559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14400" imgH="198360" progId="Equation.DSMT4">
                  <p:embed/>
                </p:oleObj>
              </mc:Choice>
              <mc:Fallback>
                <p:oleObj name="Equation" r:id="rId3" imgW="914400" imgH="198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30800" y="27559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4068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57954</TotalTime>
  <Words>223</Words>
  <Application>Microsoft Office PowerPoint</Application>
  <PresentationFormat>Widescreen</PresentationFormat>
  <Paragraphs>64</Paragraphs>
  <Slides>10</Slides>
  <Notes>1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8" baseType="lpstr">
      <vt:lpstr>Arial</vt:lpstr>
      <vt:lpstr>Arial Narrow</vt:lpstr>
      <vt:lpstr>Calibri</vt:lpstr>
      <vt:lpstr>Calibri Light</vt:lpstr>
      <vt:lpstr>Open Sans</vt:lpstr>
      <vt:lpstr>Wingdings</vt:lpstr>
      <vt:lpstr>Tema di Office</vt:lpstr>
      <vt:lpstr>MathType 7.0 Equation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Alex Stephane Piedjou Komnang</dc:creator>
  <cp:lastModifiedBy>Simone Tocci</cp:lastModifiedBy>
  <cp:revision>236</cp:revision>
  <dcterms:created xsi:type="dcterms:W3CDTF">2022-01-16T10:29:12Z</dcterms:created>
  <dcterms:modified xsi:type="dcterms:W3CDTF">2023-11-29T15:30:57Z</dcterms:modified>
</cp:coreProperties>
</file>