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0" r:id="rId1"/>
    <p:sldMasterId id="2147484167" r:id="rId2"/>
    <p:sldMasterId id="2147484118" r:id="rId3"/>
    <p:sldMasterId id="2147484105" r:id="rId4"/>
    <p:sldMasterId id="2147484205" r:id="rId5"/>
    <p:sldMasterId id="2147484193" r:id="rId6"/>
    <p:sldMasterId id="2147486169" r:id="rId7"/>
    <p:sldMasterId id="2147486230" r:id="rId8"/>
  </p:sldMasterIdLst>
  <p:notesMasterIdLst>
    <p:notesMasterId r:id="rId35"/>
  </p:notesMasterIdLst>
  <p:handoutMasterIdLst>
    <p:handoutMasterId r:id="rId36"/>
  </p:handoutMasterIdLst>
  <p:sldIdLst>
    <p:sldId id="256" r:id="rId9"/>
    <p:sldId id="742" r:id="rId10"/>
    <p:sldId id="700" r:id="rId11"/>
    <p:sldId id="708" r:id="rId12"/>
    <p:sldId id="738" r:id="rId13"/>
    <p:sldId id="703" r:id="rId14"/>
    <p:sldId id="704" r:id="rId15"/>
    <p:sldId id="709" r:id="rId16"/>
    <p:sldId id="740" r:id="rId17"/>
    <p:sldId id="749" r:id="rId18"/>
    <p:sldId id="743" r:id="rId19"/>
    <p:sldId id="720" r:id="rId20"/>
    <p:sldId id="735" r:id="rId21"/>
    <p:sldId id="730" r:id="rId22"/>
    <p:sldId id="744" r:id="rId23"/>
    <p:sldId id="745" r:id="rId24"/>
    <p:sldId id="747" r:id="rId25"/>
    <p:sldId id="716" r:id="rId26"/>
    <p:sldId id="717" r:id="rId27"/>
    <p:sldId id="707" r:id="rId28"/>
    <p:sldId id="298" r:id="rId29"/>
    <p:sldId id="746" r:id="rId30"/>
    <p:sldId id="715" r:id="rId31"/>
    <p:sldId id="748" r:id="rId32"/>
    <p:sldId id="729" r:id="rId33"/>
    <p:sldId id="733" r:id="rId34"/>
  </p:sldIdLst>
  <p:sldSz cx="12192000" cy="6858000"/>
  <p:notesSz cx="6797675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2" userDrawn="1">
          <p15:clr>
            <a:srgbClr val="A4A3A4"/>
          </p15:clr>
        </p15:guide>
        <p15:guide id="2" pos="76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C00000"/>
    <a:srgbClr val="FCBB1E"/>
    <a:srgbClr val="000099"/>
    <a:srgbClr val="0033CC"/>
    <a:srgbClr val="000000"/>
    <a:srgbClr val="FFFF79"/>
    <a:srgbClr val="0000FF"/>
    <a:srgbClr val="009900"/>
    <a:srgbClr val="FF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87048" autoAdjust="0"/>
  </p:normalViewPr>
  <p:slideViewPr>
    <p:cSldViewPr>
      <p:cViewPr varScale="1">
        <p:scale>
          <a:sx n="99" d="100"/>
          <a:sy n="99" d="100"/>
        </p:scale>
        <p:origin x="1048" y="184"/>
      </p:cViewPr>
      <p:guideLst>
        <p:guide orient="horz" pos="4292"/>
        <p:guide pos="7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2736" y="6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6" tIns="46057" rIns="92116" bIns="460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3DE7CFF-DEF8-4840-8CBE-2573577FA4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43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6" tIns="46057" rIns="92116" bIns="46057" numCol="1" anchor="t" anchorCtr="0" compatLnSpc="1">
            <a:prstTxWarp prst="textNoShape">
              <a:avLst/>
            </a:prstTxWarp>
          </a:bodyPr>
          <a:lstStyle>
            <a:lvl1pPr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6" tIns="46057" rIns="92116" bIns="460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6" tIns="46057" rIns="92116" bIns="4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6" tIns="46057" rIns="92116" bIns="46057" numCol="1" anchor="b" anchorCtr="0" compatLnSpc="1">
            <a:prstTxWarp prst="textNoShape">
              <a:avLst/>
            </a:prstTxWarp>
          </a:bodyPr>
          <a:lstStyle>
            <a:lvl1pPr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5A6C0-A651-443C-9BAD-7CB6307B955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662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50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8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2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20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76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220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559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87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2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93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0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44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760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75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46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481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18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5A6C0-A651-443C-9BAD-7CB6307B955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4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2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820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564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7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5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9617A-41FB-4DB8-A4A0-981E5D82EAC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0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2236C-A549-42FD-82E5-D42E098F7AD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CA45-E5FE-44AA-8CFF-562DC4DEFA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2513-88D2-4FED-BC8A-B99BB22AE5C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8F1CD-BB07-4C33-9192-253BCD295D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8CFB-5501-4668-B5DD-0E0B7173CB5A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588F7-2127-4013-A4AE-CBB80ABF08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868C15-A60A-4A04-B9A2-AD6F4B0770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556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FBB1EF-69A3-4D78-AC9D-BCB0E43C445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ACA1A8-3812-43D5-90EF-7B9823519D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FF6514-811E-4FE6-88D0-24C427D74AD1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3C84F30-54CC-4F68-87E8-823740E6E8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723153-8283-44A3-AD7E-77C38FC6D4C4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7DF32B-E62F-45CF-B858-0B067F3B78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912226-FAE9-4EAD-B5B6-CBDD826AA50A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1B9409-96C1-4458-8AB2-8D54EE9845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F5C79A5-1F82-4B5B-A760-7E5DF170A63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A5AFDA-F0B7-4293-ADCB-489B832053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479D52-8552-4A2D-A35F-120835BA16D2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D4E915-D34B-4211-AE45-AAEAAE0F52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666D2-01EA-47DB-941F-937E31B64A84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E013-ED26-48AF-B41E-FDB3001047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0F9256-77C5-468A-A16D-01168AF1008F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DC24DC-C0BC-488F-B3FE-BFA30E09F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004C225-178C-43C8-9E5E-1966C067DAD4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867166-FDE7-4D53-817E-AB52ACD3B6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0D605E-82B2-4313-9BE5-F54BF24FC9C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DB7C6B-8A5E-491F-931D-203F9FBCC3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7740B5-D6CA-4392-9908-3497AE0D6631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1E8B94-7C63-4C85-BC55-477A3823C0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5C7E-65FF-41AC-B89B-32EFC41FF1A5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F170-9858-4D41-9E87-915EBB36F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2ABE-95B5-45FA-8BCE-F4EC654B9EA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6E02-0BC9-4A99-8705-C29F5CA365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08C40-4F37-4FC4-8ED9-889472A7996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C7E7-BE26-4B98-9D13-7C851C1845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8D21-DB94-42F1-BCC0-A6709278C465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8D263-4354-41BB-8DE8-048DA28D80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587F9-DF98-4741-B6CB-87F2C78CEFD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A40B-19CA-46C9-9BF9-2CDC9FE1F4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7C1D-4B8C-4BAA-871A-F05115A1064F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81F1-E646-4353-A114-EE7E78CE28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F9861-06E0-42F4-B9BB-7A4DD27F5BBD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3349-735D-461F-A836-9CA55DCF9E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F147-A5CA-4F63-861B-2DBF926052BD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A495-C4EB-4B5A-A206-D9CCC8FE2C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ECB7-4B49-407E-9AD6-1BE430C24D4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72E06-1F28-4F2E-A130-AF8F321248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E3AA-CC87-41CE-A513-3C8937CCCD90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DC54-FD5D-4EB7-A9ED-41DC3740EE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014C2-5D4F-4748-962B-290E89551F4B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89CD-A086-4A2C-9AFC-27A189012D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332BF-B57E-47A7-98F0-53ACF1B6F3C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BADD7-FB6D-49B4-A026-6478A3C97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CFF4-85CA-47BF-8EBA-C95627942D74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74DE9-7FE6-45D8-9879-F9944961FE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8B7C2-1A43-4544-BD5F-E0A775A0F4EE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94E2-882D-45EA-A55E-9C427DA568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5B2A-5558-46A1-8D0B-1628C68C41E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EB7E-6633-4D7A-9461-34269A880C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AE99-97D6-4C67-A479-6D885BC41566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18BB-98E5-4A1C-BCDD-5FE399ACD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27B2F-4EAC-40E2-9654-DDCF2D501A0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3CEE-70B4-4D98-97AA-DE710F395D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C551-6BF0-470D-B70A-B4331F843D87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7E1C-69BC-4766-873F-BFBC37F080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0CFA-E51D-4283-A175-E12C1224442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B6FB4-1AE7-4026-8DDF-5DBC633EFE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ncou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1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3397-2B10-4B93-B337-321E4CD037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65D22-CE98-44D7-80FC-090C9C94AEEE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5257-1AAE-4045-A86A-02BCD7C997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F9EE-9D3B-4BD3-9684-5235DA747ED2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F7B61-65D6-46B9-9A8C-054DBCBBF8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4B29-A4F3-4B0E-A44D-B9A804F2AC22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49086-CF00-4B4A-A81E-28225FBCD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E2CFB-900C-4A4C-A7DB-BA69F7B2203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62EB-B6CA-46FA-BC80-03DDC99637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379D-70B6-4023-AC5F-659813053C4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A743-6E64-4743-950A-9C29B8A104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9DC74-6AE1-4343-8FD3-AE6AB5F049A6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21E34-AFC6-483B-9047-3FB95C4F00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9C05-50E8-4030-AB23-33CC35511BB5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1108-F444-4F2C-B0EC-EE469DF2A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A25E4-FD44-4725-BB16-13E39C349D7A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6454-8DD6-413F-9F38-C31D844DEA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646A-2D7D-420A-BC47-1E3C3FBDCD1B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0144-1B6A-4FDB-84B3-8B3DD9D39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8695-A29C-4E23-91C5-F3DEDEAAA091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4477-43D9-48B0-84A2-F28680FE14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7C3D0-B804-48D7-AD42-1D57ADA3FF7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B875B-1C7F-496A-A66A-0FD479F0FE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4A67-62E8-4538-91F6-69F9B3380D2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69B6-F898-4118-9D89-652F6CE774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40D4D-7BA3-4BA8-A36B-E86154FC2202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9EB8-36E6-49A3-B356-794C0F5927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EB07F-8154-4190-B03F-B34335827831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43E24-9AA5-4323-AC8F-5A157B5441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16CE-0352-4E7E-8864-2D2FB83644AA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3D73-934A-4AEC-B2D3-97F3BE724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6F302-A489-4E55-A1FD-6D5591EB2326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4AEC-9B9D-4108-AF18-7B119D044E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FC53B-247B-4721-BAE8-3DAC7A0A344F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9C77-2068-4799-B816-19B48030D6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7B673-A52C-4216-A10F-D9038BDE52D6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96078-8A4E-4943-98BB-A62E322253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301A-FBD7-4A5D-9D8C-452362EA903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129C3-2149-4DB0-8886-0375220DAE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1E68-831D-4178-9C93-0410291554CD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D146E-A6A9-4C94-A8A6-60644CB666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4A7DF-BD18-45AB-9719-F58187031787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3959-6630-4C09-A905-681F44C98A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45C8-8AA1-4EF5-97FB-C06D0ADF1A9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6B08-948F-4D9F-A3AC-6410E29CC3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DEAA-985C-4086-82CA-ABFD7008CB0D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81B6-C790-4194-A47D-67D1F73471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10420-9D3F-44F1-8071-C08BF06760F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59551-A577-4E94-9D55-EC0864A189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E344-2390-40BF-AF97-2A277183D6A7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ECFAC-D0D5-4F22-AF5E-F5DB202A4B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540CE-3446-4808-B62B-A72DE5D8318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875D9-59F2-4F71-AD58-F3B60B8205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507F-4B66-49CD-A177-712EA85808BD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97EB5-133E-4034-9209-B8E3F1FAE4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239C-8888-4F5B-9E7B-395819270C09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54A7-D756-480E-8F12-C48CEB280D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CFF4-85CA-47BF-8EBA-C95627942D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74DE9-7FE6-45D8-9879-F9944961FE0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8B7C2-1A43-4544-BD5F-E0A775A0F4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94E2-882D-45EA-A55E-9C427DA5684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5B2A-5558-46A1-8D0B-1628C68C41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EB7E-6633-4D7A-9461-34269A880C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AE99-97D6-4C67-A479-6D885BC415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18BB-98E5-4A1C-BCDD-5FE399ACDD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27B2F-4EAC-40E2-9654-DDCF2D501A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3CEE-70B4-4D98-97AA-DE710F395D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0CFA-E51D-4283-A175-E12C122444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B6FB4-1AE7-4026-8DDF-5DBC633EFE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ncou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3EC47-B63C-4C83-BD16-E43528BF4C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3397-2B10-4B93-B337-321E4CD037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65D22-CE98-44D7-80FC-090C9C94AE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5257-1AAE-4045-A86A-02BCD7C997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F9EE-9D3B-4BD3-9684-5235DA747E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F7B61-65D6-46B9-9A8C-054DBCBBF8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4B29-A4F3-4B0E-A44D-B9A804F2AC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49086-CF00-4B4A-A81E-28225FBCD2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51F3-2214-44D4-916B-E7AB0248CF77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F8B4C-1841-489A-A7E9-AE1E550034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E2CFB-900C-4A4C-A7DB-BA69F7B22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62EB-B6CA-46FA-BC80-03DDC99637C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66588-1330-40DB-FF4F-A785F834D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67565C-D47A-D6B2-0A8E-653C9314D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473F9E-A9CE-10C1-8A76-41F9BE2C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FF723E-4B94-C852-A8D1-53812C19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37C48F-8AF6-DEF6-3766-D69B3597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708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70BCB-7F7F-74BA-A5D0-21BFEF31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64A4D0-82D2-04A1-C4ED-64C78DEA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B555CF-E864-3E9E-D25D-38213DEF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380C4-A79D-D48E-F749-7FA05358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9575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0A4C354-381E-DEE8-818C-9E68F5713D7F}"/>
              </a:ext>
            </a:extLst>
          </p:cNvPr>
          <p:cNvSpPr/>
          <p:nvPr userDrawn="1"/>
        </p:nvSpPr>
        <p:spPr>
          <a:xfrm>
            <a:off x="-2" y="189780"/>
            <a:ext cx="9839773" cy="8943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7C059D-24D6-2944-C76D-C877A524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8691C3-0D13-E92C-02C4-5525BC39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A0AA68-5D09-3A66-7C80-B61621D0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1C223F-265D-02FB-07B9-855DDBEB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F03787-CD75-9ACE-CA79-7AC08052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7F8F334-9C8A-8D04-B7D6-EB5DE7091534}"/>
              </a:ext>
            </a:extLst>
          </p:cNvPr>
          <p:cNvGrpSpPr/>
          <p:nvPr userDrawn="1"/>
        </p:nvGrpSpPr>
        <p:grpSpPr>
          <a:xfrm>
            <a:off x="10490489" y="180293"/>
            <a:ext cx="1701511" cy="1038944"/>
            <a:chOff x="8124744" y="163903"/>
            <a:chExt cx="1019256" cy="786015"/>
          </a:xfrm>
        </p:grpSpPr>
        <p:pic>
          <p:nvPicPr>
            <p:cNvPr id="12" name="Picture 7" descr="HD-ShadowShort.png">
              <a:extLst>
                <a:ext uri="{FF2B5EF4-FFF2-40B4-BE49-F238E27FC236}">
                  <a16:creationId xmlns:a16="http://schemas.microsoft.com/office/drawing/2014/main" id="{E49ADE17-349C-B913-A170-2292CB9A332B}"/>
                </a:ext>
              </a:extLst>
            </p:cNvPr>
            <p:cNvPicPr>
              <a:picLocks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744" y="823918"/>
              <a:ext cx="1016059" cy="126000"/>
            </a:xfrm>
            <a:prstGeom prst="rect">
              <a:avLst/>
            </a:prstGeom>
          </p:spPr>
        </p:pic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B09E5FDE-1C0A-11CD-C7FF-E0DF9BF0F6E6}"/>
                </a:ext>
              </a:extLst>
            </p:cNvPr>
            <p:cNvSpPr/>
            <p:nvPr userDrawn="1"/>
          </p:nvSpPr>
          <p:spPr>
            <a:xfrm>
              <a:off x="8134709" y="163903"/>
              <a:ext cx="1009291" cy="6765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4" name="Immagine 13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0845EFD0-3C11-FAE8-D4E5-9178B6153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090" y="223110"/>
            <a:ext cx="800943" cy="8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30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0839B-037F-AD76-64BD-49DDE3F9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FFA05D-E118-0285-5F0C-AA260DAEB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B81DFE-62B1-9410-A29D-2729369C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497465-F9C7-39DC-C3AF-A09FB0B4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0CD492-1BF0-1F14-8B4F-678B050E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8233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61332-DC6C-AC67-6C98-87983461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19CFE-5F0F-FC2D-B6EA-3AD4452DB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0271A5-5F49-FA60-A560-2864C6857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E8F128-C3DD-48F8-CB04-B758836A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CB74FE-EC29-8049-94F2-ADCCAA4C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8EEC00-56B8-791D-218C-BEE09041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099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1B471-2822-51E9-25C6-06ECA6A9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8F221E-86AF-57C9-2E51-DC7DEAC4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28E397-2F7F-D3A0-329D-615BD78A4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E1BED90-750C-D190-1107-C0A68240C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E9AE4A-BA71-039A-20AA-8C941ADD7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76A6EBD-E4DF-4F13-22A3-23E28FCD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8B6746-3B72-2905-CAA6-69A15C4C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C7DC46-615E-9C7A-46D1-7585F01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482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EAEF5-4EE9-E709-16C8-F5ED1328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095DC8-9A39-C645-6197-1494D842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FE9704-F6CA-071B-AF90-98CA81F0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71010-C5E2-E531-56EF-76C54EA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805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64C3A7-8F8F-2D78-38E1-A0C2481D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7050E9-919F-8B28-FE57-B2FCC5E2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E50D4D-2CE3-8287-1B94-3060BE9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5398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657038-D15F-F1A4-CE3F-93C503FC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6ED311-6302-2631-DDC3-AE71AE5C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0C48F2-A093-783F-84CD-4A980133F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B548B2-749E-69B3-D804-B90A19DDD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BCEA26-4371-33F5-5BD5-A518DEAB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C811BC-A310-EC3F-461B-DFAC1287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61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6864F-AA3A-4CEB-9592-1242B95FA5E0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12F83-FCB0-445C-A75F-CCEF080B61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FA4C8-CFB1-8B76-B645-DDC89C34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43BC0AD-B539-85F4-514E-E80F232F6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19C199-B115-51AB-BEB3-5875070ED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A7743C-815D-9408-4A5A-414FC850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8D645F-2305-7A48-6455-0F22772A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83AC3E-597F-4833-967F-45EBF0D9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347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BB674-8EE9-DF7F-6EA8-49953698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EE8526-C4AD-1B1F-1332-3DEE07247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DA84A5-6353-272B-1BA8-FBE6FDF1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294FD1-E231-54F0-038D-0F998BC9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5AEDEA-96E8-D210-F8AE-D0043AC1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372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77F16BA-FD32-9301-B882-0D6BF4D04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CDF38E-1196-C907-D32E-36E86E69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E0DA38-4248-F558-4E16-FA38242A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D89143-A643-E041-7983-677372D0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DC7B33-7536-B1BB-3448-74DF5C44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52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3C0362E-D422-4BE0-985E-848BAD795AC3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4F15954-2C61-4C12-8380-80CCA080CF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2" r:id="rId1"/>
    <p:sldLayoutId id="2147486103" r:id="rId2"/>
    <p:sldLayoutId id="2147486104" r:id="rId3"/>
    <p:sldLayoutId id="2147486105" r:id="rId4"/>
    <p:sldLayoutId id="2147486106" r:id="rId5"/>
    <p:sldLayoutId id="2147486107" r:id="rId6"/>
    <p:sldLayoutId id="2147486108" r:id="rId7"/>
    <p:sldLayoutId id="2147486109" r:id="rId8"/>
    <p:sldLayoutId id="2147486110" r:id="rId9"/>
    <p:sldLayoutId id="2147486111" r:id="rId10"/>
    <p:sldLayoutId id="21474861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334434" y="714375"/>
            <a:ext cx="11523133" cy="7143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7" r:id="rId1"/>
    <p:sldLayoutId id="2147486182" r:id="rId2"/>
    <p:sldLayoutId id="2147486158" r:id="rId3"/>
    <p:sldLayoutId id="2147486159" r:id="rId4"/>
    <p:sldLayoutId id="2147486160" r:id="rId5"/>
    <p:sldLayoutId id="2147486161" r:id="rId6"/>
    <p:sldLayoutId id="2147486162" r:id="rId7"/>
    <p:sldLayoutId id="2147486163" r:id="rId8"/>
    <p:sldLayoutId id="2147486164" r:id="rId9"/>
    <p:sldLayoutId id="2147486165" r:id="rId10"/>
    <p:sldLayoutId id="2147486166" r:id="rId11"/>
    <p:sldLayoutId id="214748616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EBB524B-7A9C-4BC6-B9F5-0AFD846BD2D8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02D091F-D0D1-44A9-B84E-867427AEF7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  <p:sldLayoutId id="2147486122" r:id="rId10"/>
    <p:sldLayoutId id="214748612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5733B4F-FA54-4A5C-B83C-7CF4CD7E576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DD0CD0C-19F2-419F-8E09-02AD36C739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4" r:id="rId1"/>
    <p:sldLayoutId id="2147486125" r:id="rId2"/>
    <p:sldLayoutId id="2147486126" r:id="rId3"/>
    <p:sldLayoutId id="2147486127" r:id="rId4"/>
    <p:sldLayoutId id="2147486128" r:id="rId5"/>
    <p:sldLayoutId id="2147486129" r:id="rId6"/>
    <p:sldLayoutId id="2147486168" r:id="rId7"/>
    <p:sldLayoutId id="2147486130" r:id="rId8"/>
    <p:sldLayoutId id="2147486131" r:id="rId9"/>
    <p:sldLayoutId id="2147486132" r:id="rId10"/>
    <p:sldLayoutId id="2147486133" r:id="rId11"/>
    <p:sldLayoutId id="214748613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15C1813-FC47-4925-8B18-239F2753DE9A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B88C8EC-8AB8-4793-A312-695E653DF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137" r:id="rId3"/>
    <p:sldLayoutId id="2147486138" r:id="rId4"/>
    <p:sldLayoutId id="2147486139" r:id="rId5"/>
    <p:sldLayoutId id="2147486140" r:id="rId6"/>
    <p:sldLayoutId id="2147486141" r:id="rId7"/>
    <p:sldLayoutId id="2147486142" r:id="rId8"/>
    <p:sldLayoutId id="2147486143" r:id="rId9"/>
    <p:sldLayoutId id="2147486144" r:id="rId10"/>
    <p:sldLayoutId id="21474861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7BBBB99-569C-4EE4-82B5-77421799394C}" type="datetimeFigureOut">
              <a:rPr lang="it-IT"/>
              <a:pPr>
                <a:defRPr/>
              </a:pPr>
              <a:t>17/06/24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338D501-3CFD-49ED-B0E1-0FDD8ABD49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6" r:id="rId1"/>
    <p:sldLayoutId id="2147486147" r:id="rId2"/>
    <p:sldLayoutId id="2147486148" r:id="rId3"/>
    <p:sldLayoutId id="2147486149" r:id="rId4"/>
    <p:sldLayoutId id="2147486150" r:id="rId5"/>
    <p:sldLayoutId id="2147486151" r:id="rId6"/>
    <p:sldLayoutId id="2147486152" r:id="rId7"/>
    <p:sldLayoutId id="2147486153" r:id="rId8"/>
    <p:sldLayoutId id="2147486154" r:id="rId9"/>
    <p:sldLayoutId id="2147486155" r:id="rId10"/>
    <p:sldLayoutId id="21474861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5733B4F-FA54-4A5C-B83C-7CF4CD7E57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DD0CD0C-19F2-419F-8E09-02AD36C739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0" r:id="rId1"/>
    <p:sldLayoutId id="2147486171" r:id="rId2"/>
    <p:sldLayoutId id="2147486172" r:id="rId3"/>
    <p:sldLayoutId id="2147486173" r:id="rId4"/>
    <p:sldLayoutId id="2147486174" r:id="rId5"/>
    <p:sldLayoutId id="2147486175" r:id="rId6"/>
    <p:sldLayoutId id="2147486176" r:id="rId7"/>
    <p:sldLayoutId id="2147486177" r:id="rId8"/>
    <p:sldLayoutId id="2147486178" r:id="rId9"/>
    <p:sldLayoutId id="2147486179" r:id="rId10"/>
    <p:sldLayoutId id="2147486180" r:id="rId11"/>
    <p:sldLayoutId id="214748618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CFDA166-D0FA-07E0-E6A2-D021DDC5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CAE56B-C1FA-4B37-1F77-B1F69054F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1DE4E7-1142-78F4-04F8-BB71200BF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F8767-7EB1-E247-A17B-DF2D47B96296}" type="datetimeFigureOut">
              <a:rPr lang="it-IT" smtClean="0"/>
              <a:t>17/06/24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236AAA-BB24-2ED5-32EB-10099020D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656DE9-D87A-FF80-7A71-8E18DE998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3184-60F1-474E-BAE4-35AD4DE2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  <p:sldLayoutId id="21474862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A7DCB-92FC-CD54-3939-F41AAD61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78512"/>
            <a:ext cx="8544272" cy="2491091"/>
          </a:xfrm>
          <a:solidFill>
            <a:srgbClr val="C00000"/>
          </a:solidFill>
        </p:spPr>
        <p:txBody>
          <a:bodyPr anchor="ctr">
            <a:noAutofit/>
          </a:bodyPr>
          <a:lstStyle/>
          <a:p>
            <a:pPr algn="l"/>
            <a:r>
              <a:rPr lang="en-US" sz="4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CdZnTe</a:t>
            </a:r>
            <a:r>
              <a:rPr lang="en-US" sz="4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-based radiation detectors, a breakthrough for hadron physics experiments</a:t>
            </a:r>
            <a:endParaRPr lang="it-IT" sz="42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F6EAE9-BF7F-1B1A-489C-C1EC40D378F6}"/>
              </a:ext>
            </a:extLst>
          </p:cNvPr>
          <p:cNvSpPr txBox="1"/>
          <p:nvPr/>
        </p:nvSpPr>
        <p:spPr>
          <a:xfrm>
            <a:off x="1" y="4885326"/>
            <a:ext cx="8904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400" b="0" i="0" u="non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M. Bettelli</a:t>
            </a:r>
            <a:r>
              <a:rPr lang="it-IT" sz="2400" b="0" i="0" u="none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it-IT" sz="2400" b="0" i="0" u="non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D. Calestani</a:t>
            </a:r>
            <a:r>
              <a:rPr lang="it-IT" sz="2400" b="0" i="0" u="none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it-IT" sz="2400" b="0" i="0" u="non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2400" b="0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A. Scordo</a:t>
            </a:r>
            <a:r>
              <a:rPr lang="it-IT" sz="2400" b="0" i="0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it-IT" sz="2400" b="0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C. Curceanu</a:t>
            </a:r>
            <a:r>
              <a:rPr lang="it-IT" sz="2400" b="0" i="0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it-IT" sz="2400" b="0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2400" b="0" i="0" u="non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A. Buttacavoli</a:t>
            </a:r>
            <a:r>
              <a:rPr lang="it-IT" sz="2400" b="0" i="0" u="none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it-IT" sz="2400" b="0" i="0" u="non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24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F. Principato</a:t>
            </a:r>
            <a:r>
              <a:rPr lang="it-IT" sz="2400" b="0" i="0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it-IT" sz="24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2400" b="0" i="0" u="none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L. Abbene</a:t>
            </a:r>
            <a:r>
              <a:rPr lang="it-IT" sz="2400" b="0" i="0" u="none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, J. Zmeskal</a:t>
            </a:r>
            <a:r>
              <a:rPr lang="it-IT" baseline="30000" dirty="0">
                <a:solidFill>
                  <a:schemeClr val="dk1"/>
                </a:solidFill>
                <a:latin typeface="+mn-lt"/>
                <a:ea typeface="+mn-ea"/>
              </a:rPr>
              <a:t>4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 and A. Zappettini</a:t>
            </a:r>
            <a:r>
              <a:rPr lang="it-IT" sz="2400" b="0" i="0" u="none" kern="1200" baseline="30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endParaRPr lang="it-IT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D17442-298C-3BE7-626C-E7F7680CA234}"/>
              </a:ext>
            </a:extLst>
          </p:cNvPr>
          <p:cNvSpPr txBox="1"/>
          <p:nvPr/>
        </p:nvSpPr>
        <p:spPr>
          <a:xfrm>
            <a:off x="0" y="5903893"/>
            <a:ext cx="6095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IMEM/CNR, Parma, Italy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Laboratori Nazionali di Frascati, INFN, Frascati,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Italy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Department of Physics and Chemistry-E.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Segrè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, University of Palermo, Italy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Stefan-Meyer-Institut for </a:t>
            </a:r>
            <a:r>
              <a:rPr lang="it-IT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S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ubatomic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Physik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, Wien, Austria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7B964A9-4925-CE7B-60BB-D65A0AC10FAA}"/>
              </a:ext>
            </a:extLst>
          </p:cNvPr>
          <p:cNvCxnSpPr/>
          <p:nvPr/>
        </p:nvCxnSpPr>
        <p:spPr>
          <a:xfrm>
            <a:off x="8040216" y="5300824"/>
            <a:ext cx="0" cy="95410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Elementi grafici, logo, grafica, Carattere&#10;&#10;Descrizione generata automaticamente">
            <a:extLst>
              <a:ext uri="{FF2B5EF4-FFF2-40B4-BE49-F238E27FC236}">
                <a16:creationId xmlns:a16="http://schemas.microsoft.com/office/drawing/2014/main" id="{D5726BD8-1512-32E3-3DBB-B7DF16ECC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59" y="574645"/>
            <a:ext cx="1097520" cy="113406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A4E6FFC-5920-9035-9C42-9F974DB97834}"/>
              </a:ext>
            </a:extLst>
          </p:cNvPr>
          <p:cNvGrpSpPr/>
          <p:nvPr/>
        </p:nvGrpSpPr>
        <p:grpSpPr>
          <a:xfrm>
            <a:off x="380314" y="557444"/>
            <a:ext cx="1261203" cy="1168464"/>
            <a:chOff x="3467502" y="17487"/>
            <a:chExt cx="2166159" cy="2161025"/>
          </a:xfrm>
        </p:grpSpPr>
        <p:pic>
          <p:nvPicPr>
            <p:cNvPr id="1028" name="Picture 4" descr="Università degli Studi di Palermo">
              <a:extLst>
                <a:ext uri="{FF2B5EF4-FFF2-40B4-BE49-F238E27FC236}">
                  <a16:creationId xmlns:a16="http://schemas.microsoft.com/office/drawing/2014/main" id="{3ECDC58A-18A7-D0ED-6141-8B4634339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502" y="17487"/>
              <a:ext cx="2150381" cy="125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UniPa Università degli studi di Palermo: informazioni utili - UnidTest">
              <a:extLst>
                <a:ext uri="{FF2B5EF4-FFF2-40B4-BE49-F238E27FC236}">
                  <a16:creationId xmlns:a16="http://schemas.microsoft.com/office/drawing/2014/main" id="{9A32D5B2-7816-98D4-9D31-8A27FF81B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279" y="1271320"/>
              <a:ext cx="2150382" cy="90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4680D5-53D5-7729-B3FC-8DEC9F55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119" y="521287"/>
            <a:ext cx="1240778" cy="12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NFN-LNF">
            <a:extLst>
              <a:ext uri="{FF2B5EF4-FFF2-40B4-BE49-F238E27FC236}">
                <a16:creationId xmlns:a16="http://schemas.microsoft.com/office/drawing/2014/main" id="{FD6DFF9C-2FC0-357E-FA28-7E8217DC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604287"/>
            <a:ext cx="1710043" cy="10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6C59FC-3AF0-DC62-A7D7-6867F8DF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21" y="-103869"/>
            <a:ext cx="3574456" cy="24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sent and future perspectives in Hadron Physics">
            <a:extLst>
              <a:ext uri="{FF2B5EF4-FFF2-40B4-BE49-F238E27FC236}">
                <a16:creationId xmlns:a16="http://schemas.microsoft.com/office/drawing/2014/main" id="{CBD1984F-DCD6-8FDD-DC4D-652A060A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2" y="2178512"/>
            <a:ext cx="2698681" cy="24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48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Quasi-Hemispherical CZT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61019"/>
            <a:ext cx="5760639" cy="46295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Detector characteristics</a:t>
            </a:r>
            <a:r>
              <a:rPr lang="en-US" sz="2000" dirty="0">
                <a:ea typeface="+mj-ea"/>
                <a:cs typeface="+mj-cs"/>
              </a:rPr>
              <a:t>: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High atomic number of CZT -&gt;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Good efficiency </a:t>
            </a:r>
            <a:r>
              <a:rPr lang="en-US" sz="2000" dirty="0">
                <a:ea typeface="+mj-ea"/>
                <a:cs typeface="+mj-cs"/>
              </a:rPr>
              <a:t>64% at 200 keV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Optimization of pixel dimension </a:t>
            </a:r>
            <a:r>
              <a:rPr lang="en-US" sz="2000" dirty="0">
                <a:ea typeface="+mj-ea"/>
                <a:cs typeface="+mj-cs"/>
              </a:rPr>
              <a:t>with simulations</a:t>
            </a:r>
            <a:b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(only customized QHD)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Simulations</a:t>
            </a:r>
            <a:r>
              <a:rPr lang="en-US" sz="1600" dirty="0">
                <a:ea typeface="+mj-ea"/>
                <a:cs typeface="+mj-cs"/>
              </a:rPr>
              <a:t> were confirmed by </a:t>
            </a: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experimental</a:t>
            </a:r>
            <a:r>
              <a:rPr lang="en-US" sz="1600" dirty="0">
                <a:ea typeface="+mj-ea"/>
                <a:cs typeface="+mj-cs"/>
              </a:rPr>
              <a:t> results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1600" dirty="0">
                <a:ea typeface="+mj-ea"/>
                <a:cs typeface="+mj-cs"/>
              </a:rPr>
              <a:t>Optimal pixel dimension is </a:t>
            </a: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750 µm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39EA6B-D236-46F3-1727-7D6FE988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28447" y="1325563"/>
            <a:ext cx="1949865" cy="14799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E7E8E7-6D57-A1C2-E65B-D7BCB3901F46}"/>
              </a:ext>
            </a:extLst>
          </p:cNvPr>
          <p:cNvSpPr txBox="1"/>
          <p:nvPr/>
        </p:nvSpPr>
        <p:spPr>
          <a:xfrm>
            <a:off x="15676" y="6525344"/>
            <a:ext cx="121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Vicini, V., et al. "Optimization of quasi-hemispherical CdZnTe detectors by means of first principles simulation." Scientific Reports 13.1 (2023)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47532DBF-2ADB-C343-3A05-226C0A74A8A4}"/>
              </a:ext>
            </a:extLst>
          </p:cNvPr>
          <p:cNvGrpSpPr/>
          <p:nvPr/>
        </p:nvGrpSpPr>
        <p:grpSpPr>
          <a:xfrm>
            <a:off x="6642738" y="1179623"/>
            <a:ext cx="3169364" cy="2249377"/>
            <a:chOff x="6642738" y="1179623"/>
            <a:chExt cx="3169364" cy="224937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319A67A-8504-248B-6F9F-7CD8BCCE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70"/>
            <a:stretch/>
          </p:blipFill>
          <p:spPr>
            <a:xfrm>
              <a:off x="6642738" y="1179623"/>
              <a:ext cx="3169364" cy="224937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02AC65C-8215-C828-CF20-DAB323FFE68A}"/>
                </a:ext>
              </a:extLst>
            </p:cNvPr>
            <p:cNvSpPr txBox="1"/>
            <p:nvPr/>
          </p:nvSpPr>
          <p:spPr>
            <a:xfrm>
              <a:off x="7968208" y="1242813"/>
              <a:ext cx="1564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latin typeface="+mn-lt"/>
                  <a:ea typeface="+mj-ea"/>
                  <a:cs typeface="+mj-cs"/>
                </a:rPr>
                <a:t>Experimental</a:t>
              </a:r>
            </a:p>
            <a:p>
              <a:pPr algn="ctr"/>
              <a:r>
                <a:rPr lang="en-GB" sz="2000" dirty="0">
                  <a:latin typeface="+mn-lt"/>
                  <a:ea typeface="+mj-ea"/>
                  <a:cs typeface="+mj-cs"/>
                </a:rPr>
                <a:t>spectra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4BB2ADA-D273-BECD-09E4-BB181DA97B29}"/>
                </a:ext>
              </a:extLst>
            </p:cNvPr>
            <p:cNvSpPr txBox="1"/>
            <p:nvPr/>
          </p:nvSpPr>
          <p:spPr>
            <a:xfrm>
              <a:off x="7767268" y="2087116"/>
              <a:ext cx="14686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+mn-lt"/>
                  <a:ea typeface="+mj-ea"/>
                  <a:cs typeface="+mj-cs"/>
                </a:rPr>
                <a:t>Best achieved</a:t>
              </a:r>
            </a:p>
            <a:p>
              <a:pPr algn="ctr"/>
              <a:r>
                <a:rPr lang="en-GB" sz="1400" dirty="0">
                  <a:latin typeface="+mn-lt"/>
                  <a:ea typeface="+mj-ea"/>
                  <a:cs typeface="+mj-cs"/>
                </a:rPr>
                <a:t>energy resolution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51C7C160-E097-F81A-20B7-1E6B7E907B0D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7991061" y="2610336"/>
              <a:ext cx="510543" cy="35152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F93D5EB-EF33-DEEA-BA20-46D5BDDCC9F2}"/>
              </a:ext>
            </a:extLst>
          </p:cNvPr>
          <p:cNvGrpSpPr/>
          <p:nvPr/>
        </p:nvGrpSpPr>
        <p:grpSpPr>
          <a:xfrm>
            <a:off x="6153839" y="3283722"/>
            <a:ext cx="5486777" cy="3340874"/>
            <a:chOff x="6153839" y="3283722"/>
            <a:chExt cx="5486777" cy="3340874"/>
          </a:xfrm>
        </p:grpSpPr>
        <p:pic>
          <p:nvPicPr>
            <p:cNvPr id="18" name="Immagine 17" descr="Immagine che contiene schermata, design, arte&#10;&#10;Descrizione generata automaticamente">
              <a:extLst>
                <a:ext uri="{FF2B5EF4-FFF2-40B4-BE49-F238E27FC236}">
                  <a16:creationId xmlns:a16="http://schemas.microsoft.com/office/drawing/2014/main" id="{D65B3BD0-CA28-2C02-C918-7A77257DE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7"/>
            <a:stretch/>
          </p:blipFill>
          <p:spPr>
            <a:xfrm>
              <a:off x="6153839" y="3283722"/>
              <a:ext cx="5403142" cy="3340874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EB9E695-923C-4595-0548-4D004C9DD843}"/>
                </a:ext>
              </a:extLst>
            </p:cNvPr>
            <p:cNvSpPr txBox="1"/>
            <p:nvPr/>
          </p:nvSpPr>
          <p:spPr>
            <a:xfrm>
              <a:off x="7250496" y="3635247"/>
              <a:ext cx="21217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latin typeface="+mn-lt"/>
                  <a:ea typeface="+mj-ea"/>
                  <a:cs typeface="+mj-cs"/>
                </a:rPr>
                <a:t>Simulation results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38AC2456-D087-864E-50D7-A023EBED15BD}"/>
                </a:ext>
              </a:extLst>
            </p:cNvPr>
            <p:cNvSpPr txBox="1"/>
            <p:nvPr/>
          </p:nvSpPr>
          <p:spPr>
            <a:xfrm>
              <a:off x="10171945" y="3478902"/>
              <a:ext cx="1468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+mn-lt"/>
                  <a:ea typeface="+mj-ea"/>
                  <a:cs typeface="+mj-cs"/>
                </a:rPr>
                <a:t>Best achieved</a:t>
              </a:r>
            </a:p>
            <a:p>
              <a:pPr algn="ctr"/>
              <a:r>
                <a:rPr lang="en-GB" sz="1400" dirty="0">
                  <a:latin typeface="+mn-lt"/>
                  <a:ea typeface="+mj-ea"/>
                  <a:cs typeface="+mj-cs"/>
                </a:rPr>
                <a:t>energy resolution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F60AEBE6-7F8A-4D66-CA4B-38F967EB67CC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9696400" y="3740512"/>
              <a:ext cx="475545" cy="3329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20B77E14-C57B-DB9A-5DED-4B7D098F1468}"/>
                </a:ext>
              </a:extLst>
            </p:cNvPr>
            <p:cNvSpPr/>
            <p:nvPr/>
          </p:nvSpPr>
          <p:spPr>
            <a:xfrm>
              <a:off x="10743339" y="5901860"/>
              <a:ext cx="537237" cy="26476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40435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Readout electronics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412776"/>
            <a:ext cx="5328592" cy="532859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Front-end: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 sensitive preamplifiers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developed 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Palermo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Front-end electronics with preamplifier stage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Back-end:</a:t>
            </a: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Digital Pulse Processing (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DPP</a:t>
            </a:r>
            <a:r>
              <a:rPr lang="en-US" sz="2000" dirty="0">
                <a:ea typeface="+mj-ea"/>
                <a:cs typeface="+mj-cs"/>
              </a:rPr>
              <a:t>) electronics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Custom Firmware </a:t>
            </a:r>
            <a:r>
              <a:rPr lang="en-US" sz="2000" dirty="0">
                <a:ea typeface="+mj-ea"/>
                <a:cs typeface="+mj-cs"/>
              </a:rPr>
              <a:t>based on a DPP strategy developed at </a:t>
            </a:r>
            <a:r>
              <a:rPr lang="en-US" sz="2000" dirty="0" err="1">
                <a:ea typeface="+mj-ea"/>
                <a:cs typeface="+mj-cs"/>
              </a:rPr>
              <a:t>DiFC</a:t>
            </a:r>
            <a:r>
              <a:rPr lang="en-US" sz="2000" dirty="0">
                <a:ea typeface="+mj-ea"/>
                <a:cs typeface="+mj-cs"/>
              </a:rPr>
              <a:t> (University of Palermo)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5" name="Picture 2" descr="C:\LEONARDO\Congressi\2015\IEEE_2015\Summary_Digital\2015-05-04 15.20.51.jpg">
            <a:extLst>
              <a:ext uri="{FF2B5EF4-FFF2-40B4-BE49-F238E27FC236}">
                <a16:creationId xmlns:a16="http://schemas.microsoft.com/office/drawing/2014/main" id="{926FAAA0-97EC-5EB7-3BC8-2595F91B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r="19634"/>
          <a:stretch>
            <a:fillRect/>
          </a:stretch>
        </p:blipFill>
        <p:spPr bwMode="auto">
          <a:xfrm>
            <a:off x="9336359" y="2829547"/>
            <a:ext cx="2664296" cy="3374402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12ABDB-8B26-E10B-30F6-3170B5C9171A}"/>
              </a:ext>
            </a:extLst>
          </p:cNvPr>
          <p:cNvSpPr txBox="1"/>
          <p:nvPr/>
        </p:nvSpPr>
        <p:spPr>
          <a:xfrm>
            <a:off x="0" y="6291162"/>
            <a:ext cx="1192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Abbene, L., et al. "Digital fast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pulse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shape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cadmium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zinc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telluride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arrays for high-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flux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energy-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resolved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X-ray imaging." Journal of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Synchrotron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Radiation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25.1 (2018)</a:t>
            </a:r>
            <a:endParaRPr lang="en-GB" sz="1400" i="1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3CC58F0-F591-0269-2A70-1468E8B26D94}"/>
              </a:ext>
            </a:extLst>
          </p:cNvPr>
          <p:cNvGrpSpPr/>
          <p:nvPr/>
        </p:nvGrpSpPr>
        <p:grpSpPr>
          <a:xfrm>
            <a:off x="5950345" y="1310553"/>
            <a:ext cx="3315645" cy="2486734"/>
            <a:chOff x="5950345" y="1310553"/>
            <a:chExt cx="3315645" cy="2486734"/>
          </a:xfrm>
        </p:grpSpPr>
        <p:pic>
          <p:nvPicPr>
            <p:cNvPr id="4" name="Immagine 3" descr="Immagine che contiene Impianto elettrico, Ingegneria elettronica, circuito, cavo&#10;&#10;Descrizione generata automaticamente">
              <a:extLst>
                <a:ext uri="{FF2B5EF4-FFF2-40B4-BE49-F238E27FC236}">
                  <a16:creationId xmlns:a16="http://schemas.microsoft.com/office/drawing/2014/main" id="{C4E79FBD-FBDA-2F70-9111-FB822A8A1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45" y="1310553"/>
              <a:ext cx="3315645" cy="2486734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9F256BE-5677-F7F7-FE99-40D50BFE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4324" y="1326577"/>
              <a:ext cx="1321578" cy="15029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83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Spectroscopic Performances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412776"/>
            <a:ext cx="10081120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bias voltage was fine-tuned </a:t>
            </a:r>
            <a:r>
              <a:rPr lang="en-US" sz="2000" dirty="0">
                <a:ea typeface="+mj-ea"/>
                <a:cs typeface="+mj-cs"/>
              </a:rPr>
              <a:t>for the used electronics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High energy resolution </a:t>
            </a:r>
            <a:r>
              <a:rPr lang="en-US" sz="2000" dirty="0">
                <a:ea typeface="+mj-ea"/>
                <a:cs typeface="+mj-cs"/>
              </a:rPr>
              <a:t>and low energy-cut were achieved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PSA</a:t>
            </a:r>
            <a:r>
              <a:rPr lang="en-US" sz="2000" dirty="0">
                <a:ea typeface="+mj-ea"/>
                <a:cs typeface="+mj-cs"/>
              </a:rPr>
              <a:t> of signals allows to further improve the energetic resolution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5" name="Immagine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C7E976BE-CFF2-56BA-032F-A104B90A6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80" y="3573016"/>
            <a:ext cx="3816424" cy="3112760"/>
          </a:xfrm>
          <a:prstGeom prst="rect">
            <a:avLst/>
          </a:prstGeom>
        </p:spPr>
      </p:pic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41972DB-471F-50E1-784B-73848A903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1" y="3544213"/>
            <a:ext cx="3816424" cy="3078022"/>
          </a:xfrm>
          <a:prstGeom prst="rect">
            <a:avLst/>
          </a:prstGeom>
        </p:spPr>
      </p:pic>
      <p:pic>
        <p:nvPicPr>
          <p:cNvPr id="8" name="Immagine 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E119DE7C-4F75-548F-1EA4-DABD15613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62" y="3573016"/>
            <a:ext cx="3816424" cy="305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2706"/>
            <a:ext cx="7416824" cy="52446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CZT</a:t>
            </a:r>
            <a:r>
              <a:rPr lang="en-US" sz="1800" dirty="0">
                <a:ea typeface="+mj-ea"/>
                <a:cs typeface="+mj-cs"/>
              </a:rPr>
              <a:t> detectors were </a:t>
            </a: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placed behind one of plastic scintillator (SIDDHARTA-2 luminometer) </a:t>
            </a:r>
            <a:r>
              <a:rPr lang="en-US" sz="1800" dirty="0">
                <a:ea typeface="+mj-ea"/>
                <a:cs typeface="+mj-cs"/>
              </a:rPr>
              <a:t>that are used as </a:t>
            </a: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trigger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18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Collision-rate</a:t>
            </a:r>
            <a:r>
              <a:rPr lang="en-US" sz="1800" dirty="0">
                <a:ea typeface="+mj-ea"/>
                <a:cs typeface="+mj-cs"/>
              </a:rPr>
              <a:t> between e- e+ is </a:t>
            </a: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340MHz </a:t>
            </a:r>
            <a:r>
              <a:rPr lang="en-US" sz="1800" dirty="0">
                <a:ea typeface="+mj-ea"/>
                <a:cs typeface="+mj-cs"/>
              </a:rPr>
              <a:t>(2.7ns)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18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1800" dirty="0">
                <a:ea typeface="+mj-ea"/>
                <a:cs typeface="+mj-cs"/>
              </a:rPr>
              <a:t>Magnets close to the collision region cause a cascade process that generates a </a:t>
            </a: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particle shower </a:t>
            </a:r>
            <a:r>
              <a:rPr lang="en-US" sz="1800" dirty="0">
                <a:ea typeface="+mj-ea"/>
                <a:cs typeface="+mj-cs"/>
              </a:rPr>
              <a:t>that hits also the detectors -&gt; </a:t>
            </a: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high background noise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18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1800" b="1" dirty="0">
                <a:solidFill>
                  <a:srgbClr val="C00000"/>
                </a:solidFill>
                <a:ea typeface="+mj-ea"/>
                <a:cs typeface="+mj-cs"/>
              </a:rPr>
              <a:t>Luminometers are placed back-to-back </a:t>
            </a:r>
            <a:r>
              <a:rPr lang="en-US" sz="1800" dirty="0">
                <a:ea typeface="+mj-ea"/>
                <a:cs typeface="+mj-cs"/>
              </a:rPr>
              <a:t>with respect to the </a:t>
            </a:r>
            <a:r>
              <a:rPr lang="el-GR" sz="1800" dirty="0">
                <a:ea typeface="+mj-ea"/>
                <a:cs typeface="+mj-cs"/>
              </a:rPr>
              <a:t>Φ</a:t>
            </a:r>
            <a:r>
              <a:rPr lang="it-IT" sz="1800" dirty="0">
                <a:ea typeface="+mj-ea"/>
                <a:cs typeface="+mj-cs"/>
              </a:rPr>
              <a:t> and are </a:t>
            </a:r>
            <a:r>
              <a:rPr lang="en-US" sz="1800" dirty="0">
                <a:ea typeface="+mj-ea"/>
                <a:cs typeface="+mj-cs"/>
              </a:rPr>
              <a:t>used both for: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Reduce the asynchronous background </a:t>
            </a:r>
            <a:r>
              <a:rPr lang="en-US" sz="1600" dirty="0">
                <a:ea typeface="+mj-ea"/>
                <a:cs typeface="+mj-cs"/>
              </a:rPr>
              <a:t>-&gt; signals that are </a:t>
            </a: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not synchronous </a:t>
            </a:r>
            <a:r>
              <a:rPr lang="en-US" sz="1600" dirty="0">
                <a:ea typeface="+mj-ea"/>
                <a:cs typeface="+mj-cs"/>
              </a:rPr>
              <a:t>with the collision clock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Distinguish MIPs </a:t>
            </a:r>
            <a:r>
              <a:rPr lang="en-US" sz="1600" dirty="0">
                <a:ea typeface="+mj-ea"/>
                <a:cs typeface="+mj-cs"/>
              </a:rPr>
              <a:t>(Minimum Ionizing Particles) </a:t>
            </a: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from Kaons </a:t>
            </a:r>
            <a:r>
              <a:rPr lang="en-US" sz="1600" dirty="0">
                <a:ea typeface="+mj-ea"/>
                <a:cs typeface="+mj-cs"/>
              </a:rPr>
              <a:t>-&gt; Kaons are slow due to their mass, this means that they can be distinguished by analyzing the </a:t>
            </a:r>
            <a:r>
              <a:rPr lang="en-US" sz="1600" b="1" dirty="0">
                <a:solidFill>
                  <a:srgbClr val="C00000"/>
                </a:solidFill>
                <a:ea typeface="+mj-ea"/>
                <a:cs typeface="+mj-cs"/>
              </a:rPr>
              <a:t>time-of-flight </a:t>
            </a:r>
            <a:r>
              <a:rPr lang="en-US" sz="1600" dirty="0">
                <a:ea typeface="+mj-ea"/>
                <a:cs typeface="+mj-cs"/>
              </a:rPr>
              <a:t>(between </a:t>
            </a:r>
            <a:r>
              <a:rPr lang="el-GR" sz="1600" dirty="0">
                <a:ea typeface="+mj-ea"/>
                <a:cs typeface="+mj-cs"/>
              </a:rPr>
              <a:t>Φ</a:t>
            </a:r>
            <a:r>
              <a:rPr lang="it-IT" sz="1600" dirty="0">
                <a:ea typeface="+mj-ea"/>
                <a:cs typeface="+mj-cs"/>
              </a:rPr>
              <a:t> </a:t>
            </a:r>
            <a:r>
              <a:rPr lang="en-US" sz="1600" dirty="0">
                <a:ea typeface="+mj-ea"/>
                <a:cs typeface="+mj-cs"/>
              </a:rPr>
              <a:t>decay and luminometers trigger)</a:t>
            </a:r>
            <a:endParaRPr lang="en-US" sz="1800" dirty="0">
              <a:ea typeface="+mj-ea"/>
              <a:cs typeface="+mj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E3AFDB5-4D13-586E-A811-DD5F05AA4F7B}"/>
              </a:ext>
            </a:extLst>
          </p:cNvPr>
          <p:cNvGrpSpPr/>
          <p:nvPr/>
        </p:nvGrpSpPr>
        <p:grpSpPr>
          <a:xfrm>
            <a:off x="7898391" y="4077072"/>
            <a:ext cx="4390297" cy="2140216"/>
            <a:chOff x="7955663" y="3645024"/>
            <a:chExt cx="4390297" cy="214021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70DE027-4B67-5175-9C91-C6DB42EFE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968" y="3645024"/>
              <a:ext cx="3968168" cy="1408803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57E4BEA-1268-DD32-99E9-99AC790115B9}"/>
                </a:ext>
              </a:extLst>
            </p:cNvPr>
            <p:cNvSpPr txBox="1"/>
            <p:nvPr/>
          </p:nvSpPr>
          <p:spPr>
            <a:xfrm>
              <a:off x="7955663" y="5053828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C00000"/>
                  </a:solidFill>
                </a:rPr>
                <a:t>Background</a:t>
              </a:r>
            </a:p>
            <a:p>
              <a:pPr algn="ctr"/>
              <a:r>
                <a:rPr lang="en-GB" sz="1400" dirty="0"/>
                <a:t>not synchronous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80FE0C4-CCD1-90B1-7F19-69580867E349}"/>
                </a:ext>
              </a:extLst>
            </p:cNvPr>
            <p:cNvSpPr txBox="1"/>
            <p:nvPr/>
          </p:nvSpPr>
          <p:spPr>
            <a:xfrm>
              <a:off x="9552384" y="5046576"/>
              <a:ext cx="1440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C00000"/>
                  </a:solidFill>
                </a:rPr>
                <a:t>MIPs</a:t>
              </a:r>
            </a:p>
            <a:p>
              <a:pPr algn="ctr"/>
              <a:r>
                <a:rPr lang="en-GB" sz="1400" dirty="0"/>
                <a:t>synchronous but fast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1422043-9DE4-D268-B254-C94359597D42}"/>
                </a:ext>
              </a:extLst>
            </p:cNvPr>
            <p:cNvSpPr txBox="1"/>
            <p:nvPr/>
          </p:nvSpPr>
          <p:spPr>
            <a:xfrm>
              <a:off x="10905800" y="5046576"/>
              <a:ext cx="1440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C00000"/>
                  </a:solidFill>
                </a:rPr>
                <a:t>Kaons</a:t>
              </a:r>
            </a:p>
            <a:p>
              <a:pPr algn="ctr"/>
              <a:r>
                <a:rPr lang="en-GB" sz="1400" dirty="0"/>
                <a:t>synchronous and slow</a:t>
              </a:r>
            </a:p>
          </p:txBody>
        </p:sp>
      </p:grpSp>
      <p:pic>
        <p:nvPicPr>
          <p:cNvPr id="11" name="Immagine 10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D8CB6591-995B-7E1A-56E5-CEF9FE793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7757268" y="1364607"/>
            <a:ext cx="4346306" cy="16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2776"/>
            <a:ext cx="6696745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Luminometer and detector signals were analyzed in order to reduce background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Immagine 5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3B71978C-9D53-6F2A-7DD5-203A9E76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8608811" y="1364823"/>
            <a:ext cx="3403406" cy="1325563"/>
          </a:xfrm>
          <a:prstGeom prst="rect">
            <a:avLst/>
          </a:prstGeom>
        </p:spPr>
      </p:pic>
      <p:pic>
        <p:nvPicPr>
          <p:cNvPr id="5" name="Immagine 320_1">
            <a:extLst>
              <a:ext uri="{FF2B5EF4-FFF2-40B4-BE49-F238E27FC236}">
                <a16:creationId xmlns:a16="http://schemas.microsoft.com/office/drawing/2014/main" id="{6BE902F3-1E6A-A0E0-E42F-F2241C39ADF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28477" y="3032568"/>
            <a:ext cx="5783739" cy="352335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99736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2776"/>
            <a:ext cx="6696745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Luminometer and detector signals were analyzed in order to reduce background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Fast time-response </a:t>
            </a:r>
            <a:r>
              <a:rPr lang="en-US" sz="2000" dirty="0">
                <a:ea typeface="+mj-ea"/>
                <a:cs typeface="+mj-cs"/>
              </a:rPr>
              <a:t>of CZT detectors is needed to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minimize the background noise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  <a:sym typeface="Wingdings" panose="05000000000000000000" pitchFamily="2" charset="2"/>
              </a:rPr>
              <a:t> b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ackground rejection factor: &gt;2·10</a:t>
            </a:r>
            <a:r>
              <a:rPr lang="en-US" sz="2000" b="1" baseline="30000" dirty="0">
                <a:solidFill>
                  <a:srgbClr val="C00000"/>
                </a:solidFill>
                <a:ea typeface="+mj-ea"/>
                <a:cs typeface="+mj-cs"/>
              </a:rPr>
              <a:t>5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Immagine 5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3B71978C-9D53-6F2A-7DD5-203A9E76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8608811" y="1364823"/>
            <a:ext cx="3403406" cy="13255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FF5D1E-4C71-7E2A-C26A-909DE654CD2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81671" y="3645024"/>
            <a:ext cx="6942490" cy="307232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04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46DC00F-1A6A-8BB8-01F3-39EA3405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53" y="3140575"/>
            <a:ext cx="5141348" cy="34291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2776"/>
            <a:ext cx="6696745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Luminometer and detector signals were analyzed in order to reduce background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Fast time-response </a:t>
            </a:r>
            <a:r>
              <a:rPr lang="en-US" sz="2000" dirty="0">
                <a:ea typeface="+mj-ea"/>
                <a:cs typeface="+mj-cs"/>
              </a:rPr>
              <a:t>of CZT detectors is needed to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minimize the background noise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background rejection factor: &gt;2·10</a:t>
            </a:r>
            <a:r>
              <a:rPr lang="en-US" sz="2000" b="1" baseline="30000" dirty="0">
                <a:solidFill>
                  <a:srgbClr val="C00000"/>
                </a:solidFill>
                <a:ea typeface="+mj-ea"/>
                <a:cs typeface="+mj-cs"/>
              </a:rPr>
              <a:t>5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Lines of kaonic Aluminum and Copper </a:t>
            </a:r>
            <a:r>
              <a:rPr lang="en-US" sz="2000" dirty="0">
                <a:ea typeface="+mj-ea"/>
                <a:cs typeface="+mj-cs"/>
              </a:rPr>
              <a:t>are visible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in the respective measured spectra</a:t>
            </a:r>
            <a:endParaRPr lang="en-US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Immagine 5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3B71978C-9D53-6F2A-7DD5-203A9E76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8608811" y="1364823"/>
            <a:ext cx="3403406" cy="132556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91B6409-AC96-4C5D-817C-00AFEE48AD1D}"/>
              </a:ext>
            </a:extLst>
          </p:cNvPr>
          <p:cNvSpPr/>
          <p:nvPr/>
        </p:nvSpPr>
        <p:spPr>
          <a:xfrm>
            <a:off x="6456040" y="2915586"/>
            <a:ext cx="5556177" cy="3671963"/>
          </a:xfrm>
          <a:prstGeom prst="roundRect">
            <a:avLst>
              <a:gd name="adj" fmla="val 1260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2">
            <a:extLst>
              <a:ext uri="{FF2B5EF4-FFF2-40B4-BE49-F238E27FC236}">
                <a16:creationId xmlns:a16="http://schemas.microsoft.com/office/drawing/2014/main" id="{8A9C987F-17B9-F7BD-E792-A660B5926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814" y="2915586"/>
            <a:ext cx="1644626" cy="430887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3190351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FC7CD883-B92A-DDE5-3C73-5F125BAB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964" y="3140968"/>
            <a:ext cx="5151637" cy="34156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2776"/>
            <a:ext cx="6696745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Luminometer and detector signals were analyzed in order to reduce background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Fast time-response </a:t>
            </a:r>
            <a:r>
              <a:rPr lang="en-US" sz="2000" dirty="0">
                <a:ea typeface="+mj-ea"/>
                <a:cs typeface="+mj-cs"/>
              </a:rPr>
              <a:t>of CZT detectors is needed to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minimize the background noise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background rejection factor: &gt;2·10</a:t>
            </a:r>
            <a:r>
              <a:rPr lang="en-US" sz="2000" b="1" baseline="30000" dirty="0">
                <a:solidFill>
                  <a:srgbClr val="C00000"/>
                </a:solidFill>
                <a:ea typeface="+mj-ea"/>
                <a:cs typeface="+mj-cs"/>
              </a:rPr>
              <a:t>5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Lines of kaonic Aluminum and Copper </a:t>
            </a:r>
            <a:r>
              <a:rPr lang="en-US" sz="2000" dirty="0">
                <a:ea typeface="+mj-ea"/>
                <a:cs typeface="+mj-cs"/>
              </a:rPr>
              <a:t>are visible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in the respective measured spectra</a:t>
            </a:r>
            <a:endParaRPr lang="en-US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Immagine 5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3B71978C-9D53-6F2A-7DD5-203A9E76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8608811" y="1364823"/>
            <a:ext cx="3403406" cy="132556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91B6409-AC96-4C5D-817C-00AFEE48AD1D}"/>
              </a:ext>
            </a:extLst>
          </p:cNvPr>
          <p:cNvSpPr/>
          <p:nvPr/>
        </p:nvSpPr>
        <p:spPr>
          <a:xfrm>
            <a:off x="6456040" y="2915586"/>
            <a:ext cx="5556177" cy="3671963"/>
          </a:xfrm>
          <a:prstGeom prst="roundRect">
            <a:avLst>
              <a:gd name="adj" fmla="val 1260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2">
            <a:extLst>
              <a:ext uri="{FF2B5EF4-FFF2-40B4-BE49-F238E27FC236}">
                <a16:creationId xmlns:a16="http://schemas.microsoft.com/office/drawing/2014/main" id="{8A9C987F-17B9-F7BD-E792-A660B5926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814" y="2915586"/>
            <a:ext cx="1644626" cy="430887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401662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Potentialities</a:t>
            </a:r>
            <a:r>
              <a:rPr lang="it-IT" dirty="0">
                <a:solidFill>
                  <a:schemeClr val="bg1"/>
                </a:solidFill>
              </a:rPr>
              <a:t> of CZT detectors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55184"/>
            <a:ext cx="6336704" cy="426610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IMEM CZT detectors </a:t>
            </a:r>
            <a:r>
              <a:rPr lang="en-US" sz="2000" dirty="0">
                <a:ea typeface="+mj-ea"/>
                <a:cs typeface="+mj-cs"/>
              </a:rPr>
              <a:t>were tested with state-of-art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front-end electronics (SIRIO ASIC) </a:t>
            </a:r>
            <a:r>
              <a:rPr lang="en-US" sz="2000" dirty="0">
                <a:ea typeface="+mj-ea"/>
                <a:cs typeface="+mj-cs"/>
              </a:rPr>
              <a:t>with following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dirty="0">
                <a:ea typeface="+mj-ea"/>
                <a:cs typeface="+mj-cs"/>
              </a:rPr>
              <a:t>characteristics: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Low ENC (without detector) 3.2 el. </a:t>
            </a:r>
            <a:r>
              <a:rPr lang="en-US" sz="2000" dirty="0" err="1">
                <a:ea typeface="+mj-ea"/>
                <a:cs typeface="+mj-cs"/>
              </a:rPr>
              <a:t>r.m.s.</a:t>
            </a: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Fast rise-time (without detector): &lt;10 ns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Ultra-high resolution at room temperature (0.6 keV FWHM at 60 keV)</a:t>
            </a:r>
            <a:b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very close to the limit of Fano Noise (0.4 keV at 60 keV)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0E386F-9883-9E23-B7E7-86C01063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134" y="1237573"/>
            <a:ext cx="3069557" cy="2110604"/>
          </a:xfrm>
          <a:prstGeom prst="rect">
            <a:avLst/>
          </a:prstGeom>
        </p:spPr>
      </p:pic>
      <p:pic>
        <p:nvPicPr>
          <p:cNvPr id="10" name="Immagine 9" descr="Immagine che contiene testo, diagramma, Carattere, linea&#10;&#10;Descrizione generata automaticamente">
            <a:extLst>
              <a:ext uri="{FF2B5EF4-FFF2-40B4-BE49-F238E27FC236}">
                <a16:creationId xmlns:a16="http://schemas.microsoft.com/office/drawing/2014/main" id="{3F9B2CC3-F140-F59A-8884-584B356DF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b="8309"/>
          <a:stretch/>
        </p:blipFill>
        <p:spPr>
          <a:xfrm>
            <a:off x="6121712" y="3356992"/>
            <a:ext cx="5849038" cy="31659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CE01A8-3BD4-E6C1-8688-0199CF584F55}"/>
              </a:ext>
            </a:extLst>
          </p:cNvPr>
          <p:cNvSpPr txBox="1"/>
          <p:nvPr/>
        </p:nvSpPr>
        <p:spPr>
          <a:xfrm>
            <a:off x="12340" y="6334780"/>
            <a:ext cx="1192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Mele, F., et al. "SIRIO: A high-speed CMOS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charge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-sensitive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amplifier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high-energy-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X-</a:t>
            </a:r>
            <a:r>
              <a:rPr lang="el-GR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 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ray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spectroscopy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semiconductor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detectors." IEEE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Transactions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Science 68.3 (2021)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06991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0D05FD0-5050-9AA1-98EB-22C66DAC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134" y="1237573"/>
            <a:ext cx="3069557" cy="21106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Potentialities</a:t>
            </a:r>
            <a:r>
              <a:rPr lang="it-IT" dirty="0">
                <a:solidFill>
                  <a:schemeClr val="bg1"/>
                </a:solidFill>
              </a:rPr>
              <a:t> of CZT detectors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55184"/>
            <a:ext cx="6552728" cy="383405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Same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ASIC</a:t>
            </a:r>
            <a:r>
              <a:rPr lang="en-US" sz="2000" dirty="0">
                <a:ea typeface="+mj-ea"/>
                <a:cs typeface="+mj-cs"/>
              </a:rPr>
              <a:t> were tested at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low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shaping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time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dirty="0">
                <a:ea typeface="+mj-ea"/>
                <a:cs typeface="+mj-cs"/>
              </a:rPr>
              <a:t>(32ns) -&gt;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extremely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high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energy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resolution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000" dirty="0">
                <a:ea typeface="+mj-ea"/>
                <a:cs typeface="+mj-cs"/>
              </a:rPr>
              <a:t>considering the rapidity of shaping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Give the possibility to improve further 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background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reduction</a:t>
            </a:r>
            <a:r>
              <a:rPr lang="en-US" sz="2000" dirty="0">
                <a:ea typeface="+mj-ea"/>
                <a:cs typeface="+mj-cs"/>
              </a:rPr>
              <a:t> without affecting the energy resolution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9E2877-EC3E-F7BB-4D3C-AA4B9A74E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69"/>
          <a:stretch/>
        </p:blipFill>
        <p:spPr>
          <a:xfrm>
            <a:off x="7680176" y="3043500"/>
            <a:ext cx="4353801" cy="33378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DC14D4-94B7-C3F2-542F-535C771DD943}"/>
              </a:ext>
            </a:extLst>
          </p:cNvPr>
          <p:cNvSpPr txBox="1"/>
          <p:nvPr/>
        </p:nvSpPr>
        <p:spPr>
          <a:xfrm>
            <a:off x="12340" y="6334780"/>
            <a:ext cx="11772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Mele, F., et al. "Advances in High-Energy-Resolution CdZnTe Linear Array Pixel Detectors with Fast and Low Noise Readout Electronics." Sensors 23.4 (2023)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14012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892" y="1755184"/>
            <a:ext cx="10219661" cy="4629577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Motivation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Ongoing activities at DAΦNE Collider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Detection system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The CZT Detectors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Readout electronics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Spectroscopic performances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Measurements at DA</a:t>
            </a:r>
            <a:r>
              <a:rPr lang="el-GR" dirty="0">
                <a:ea typeface="+mj-ea"/>
                <a:cs typeface="+mj-cs"/>
              </a:rPr>
              <a:t>Φ</a:t>
            </a:r>
            <a:r>
              <a:rPr lang="en-US" dirty="0">
                <a:ea typeface="+mj-ea"/>
                <a:cs typeface="+mj-cs"/>
              </a:rPr>
              <a:t>NE Collider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Potentialities of CZT detectors</a:t>
            </a:r>
          </a:p>
          <a:p>
            <a:pPr>
              <a:buClr>
                <a:srgbClr val="C00000"/>
              </a:buClr>
            </a:pPr>
            <a:r>
              <a:rPr lang="en-US" dirty="0">
                <a:ea typeface="+mj-ea"/>
                <a:cs typeface="+mj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9653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412776"/>
            <a:ext cx="11017224" cy="4968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CZT quasi-hemispherical detectors </a:t>
            </a:r>
            <a:r>
              <a:rPr lang="en-US" sz="2600" dirty="0">
                <a:ea typeface="+mj-ea"/>
                <a:cs typeface="+mj-cs"/>
              </a:rPr>
              <a:t>with good room temperature performance were successfully installed in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DA</a:t>
            </a:r>
            <a:r>
              <a:rPr lang="el-GR" sz="2600" b="1" dirty="0">
                <a:solidFill>
                  <a:srgbClr val="C00000"/>
                </a:solidFill>
                <a:ea typeface="+mj-ea"/>
                <a:cs typeface="+mj-cs"/>
              </a:rPr>
              <a:t>Φ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NE collider </a:t>
            </a:r>
            <a:br>
              <a:rPr lang="en-US" sz="2600" dirty="0">
                <a:ea typeface="+mj-ea"/>
                <a:cs typeface="+mj-cs"/>
              </a:rPr>
            </a:br>
            <a:br>
              <a:rPr lang="en-US" sz="2600" dirty="0">
                <a:ea typeface="+mj-ea"/>
                <a:cs typeface="+mj-cs"/>
              </a:rPr>
            </a:b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Successful first-time </a:t>
            </a:r>
            <a:r>
              <a:rPr lang="en-US" sz="2600" dirty="0">
                <a:ea typeface="+mj-ea"/>
                <a:cs typeface="+mj-cs"/>
              </a:rPr>
              <a:t>preliminary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measurement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of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kaonic atom </a:t>
            </a:r>
            <a:r>
              <a:rPr lang="en-US" sz="2600" dirty="0">
                <a:ea typeface="+mj-ea"/>
                <a:cs typeface="+mj-cs"/>
              </a:rPr>
              <a:t>transitions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using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CZT detectors </a:t>
            </a:r>
            <a:r>
              <a:rPr lang="en-US" sz="2600" dirty="0">
                <a:ea typeface="+mj-ea"/>
                <a:cs typeface="+mj-cs"/>
              </a:rPr>
              <a:t>was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achieved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at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the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DAΦNE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600" dirty="0">
                <a:ea typeface="+mj-ea"/>
                <a:cs typeface="+mj-cs"/>
              </a:rPr>
              <a:t>collider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None/>
            </a:pPr>
            <a:br>
              <a:rPr lang="en-US" sz="2600" dirty="0">
                <a:ea typeface="+mj-ea"/>
                <a:cs typeface="+mj-cs"/>
              </a:rPr>
            </a:b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dirty="0">
                <a:ea typeface="+mj-ea"/>
                <a:cs typeface="+mj-cs"/>
              </a:rPr>
              <a:t>The use of state-of-art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ASIC</a:t>
            </a:r>
            <a:r>
              <a:rPr lang="en-US" sz="2600" dirty="0">
                <a:ea typeface="+mj-ea"/>
                <a:cs typeface="+mj-cs"/>
              </a:rPr>
              <a:t>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technology</a:t>
            </a:r>
            <a:r>
              <a:rPr lang="en-US" sz="2600" dirty="0">
                <a:ea typeface="+mj-ea"/>
                <a:cs typeface="+mj-cs"/>
              </a:rPr>
              <a:t> can further improve the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energy</a:t>
            </a:r>
            <a:r>
              <a:rPr lang="en-US" sz="2600" dirty="0">
                <a:ea typeface="+mj-ea"/>
                <a:cs typeface="+mj-cs"/>
              </a:rPr>
              <a:t>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resolution</a:t>
            </a:r>
            <a:r>
              <a:rPr lang="en-US" sz="2600" dirty="0">
                <a:ea typeface="+mj-ea"/>
                <a:cs typeface="+mj-cs"/>
              </a:rPr>
              <a:t> and the rapidity of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time</a:t>
            </a:r>
            <a:r>
              <a:rPr lang="en-US" sz="2600" dirty="0">
                <a:ea typeface="+mj-ea"/>
                <a:cs typeface="+mj-cs"/>
              </a:rPr>
              <a:t> </a:t>
            </a:r>
            <a:r>
              <a:rPr lang="en-US" sz="2600" b="1" dirty="0">
                <a:solidFill>
                  <a:srgbClr val="C00000"/>
                </a:solidFill>
                <a:ea typeface="+mj-ea"/>
                <a:cs typeface="+mj-cs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2045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520D6-5BBE-4F88-E636-B1C5ADFFD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Thanks for listening!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9374FC-D4CE-3903-EDDE-C869685C3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8300" y="5568082"/>
            <a:ext cx="4114800" cy="9572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800" dirty="0">
                <a:solidFill>
                  <a:srgbClr val="C00000"/>
                </a:solidFill>
              </a:rPr>
              <a:t>My email:</a:t>
            </a:r>
          </a:p>
          <a:p>
            <a:pPr marL="0" indent="0" algn="r">
              <a:buNone/>
            </a:pPr>
            <a:r>
              <a:rPr lang="it-IT" dirty="0"/>
              <a:t>andrea.zappettini@imem.cnr.it</a:t>
            </a:r>
          </a:p>
          <a:p>
            <a:pPr lvl="1"/>
            <a:endParaRPr lang="it-IT" dirty="0"/>
          </a:p>
        </p:txBody>
      </p:sp>
      <p:pic>
        <p:nvPicPr>
          <p:cNvPr id="12" name="Immagine 11" descr="Immagine che contiene Elementi grafici, logo, grafica, Carattere&#10;&#10;Descrizione generata automaticamente">
            <a:extLst>
              <a:ext uri="{FF2B5EF4-FFF2-40B4-BE49-F238E27FC236}">
                <a16:creationId xmlns:a16="http://schemas.microsoft.com/office/drawing/2014/main" id="{B828A7E9-8B5B-8413-EE59-0A503B0D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806" y="169122"/>
            <a:ext cx="2165795" cy="223790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D84E770-2ADC-A08A-0300-E43BC18A9ACB}"/>
              </a:ext>
            </a:extLst>
          </p:cNvPr>
          <p:cNvSpPr txBox="1">
            <a:spLocks/>
          </p:cNvSpPr>
          <p:nvPr/>
        </p:nvSpPr>
        <p:spPr>
          <a:xfrm>
            <a:off x="6881943" y="2332233"/>
            <a:ext cx="5310057" cy="219353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Thanks!	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Any questions?	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A84ABB8-B174-E1BF-F37F-6D2E45FB1B1D}"/>
              </a:ext>
            </a:extLst>
          </p:cNvPr>
          <p:cNvGrpSpPr/>
          <p:nvPr/>
        </p:nvGrpSpPr>
        <p:grpSpPr>
          <a:xfrm>
            <a:off x="580536" y="369455"/>
            <a:ext cx="1985933" cy="1839903"/>
            <a:chOff x="3467502" y="17487"/>
            <a:chExt cx="2166159" cy="2161025"/>
          </a:xfrm>
        </p:grpSpPr>
        <p:pic>
          <p:nvPicPr>
            <p:cNvPr id="7" name="Picture 4" descr="Università degli Studi di Palermo">
              <a:extLst>
                <a:ext uri="{FF2B5EF4-FFF2-40B4-BE49-F238E27FC236}">
                  <a16:creationId xmlns:a16="http://schemas.microsoft.com/office/drawing/2014/main" id="{A8B0C9B2-D3F8-0F8B-66B5-99C5FD399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502" y="17487"/>
              <a:ext cx="2150381" cy="125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UniPa Università degli studi di Palermo: informazioni utili - UnidTest">
              <a:extLst>
                <a:ext uri="{FF2B5EF4-FFF2-40B4-BE49-F238E27FC236}">
                  <a16:creationId xmlns:a16="http://schemas.microsoft.com/office/drawing/2014/main" id="{A6E9F9A4-CD66-0BC4-60B8-5356BC866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279" y="1271320"/>
              <a:ext cx="2150382" cy="90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CAE58FD0-765C-F562-D50B-0FC997B5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38" y="169122"/>
            <a:ext cx="1953772" cy="19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NFN-LNF">
            <a:extLst>
              <a:ext uri="{FF2B5EF4-FFF2-40B4-BE49-F238E27FC236}">
                <a16:creationId xmlns:a16="http://schemas.microsoft.com/office/drawing/2014/main" id="{EAFD6C7A-FD70-6269-EE2B-8A8A440F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47" y="299816"/>
            <a:ext cx="2692692" cy="16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2F329BE-0F85-FF7A-8943-9170CBCC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790"/>
            <a:ext cx="6326181" cy="41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067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8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Digital Pulse Processing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55184"/>
            <a:ext cx="6336704" cy="46295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Digital</a:t>
            </a:r>
            <a:r>
              <a:rPr lang="en-US" sz="2000" dirty="0">
                <a:ea typeface="+mj-ea"/>
                <a:cs typeface="+mj-cs"/>
              </a:rPr>
              <a:t> Real-Time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Pulse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Shaping</a:t>
            </a:r>
            <a:r>
              <a:rPr lang="en-US" sz="2000" dirty="0">
                <a:ea typeface="+mj-ea"/>
                <a:cs typeface="+mj-cs"/>
              </a:rPr>
              <a:t> by using 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Single Delay Line (SDL) </a:t>
            </a:r>
            <a:r>
              <a:rPr lang="en-US" sz="2000" dirty="0">
                <a:ea typeface="+mj-ea"/>
                <a:cs typeface="+mj-cs"/>
              </a:rPr>
              <a:t>and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 Trapezoidal filtering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Outputs: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the arrival time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the pulse height (energy)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the pulse time width and  the peaking time (shape)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the acquisition of the CSP waveforms for off-line analysis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14C88A-2544-0ECE-FF26-48984DF2C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17" y="2233312"/>
            <a:ext cx="4713099" cy="36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2776"/>
            <a:ext cx="6696745" cy="46295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Luminometer and detector signals were analyzed in order to reduce background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Immagine 5" descr="Immagine che contiene schermata, interno, design, mosaico&#10;&#10;Descrizione generata automaticamente">
            <a:extLst>
              <a:ext uri="{FF2B5EF4-FFF2-40B4-BE49-F238E27FC236}">
                <a16:creationId xmlns:a16="http://schemas.microsoft.com/office/drawing/2014/main" id="{3B71978C-9D53-6F2A-7DD5-203A9E76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 b="60655"/>
          <a:stretch/>
        </p:blipFill>
        <p:spPr>
          <a:xfrm>
            <a:off x="8608811" y="1364823"/>
            <a:ext cx="3403406" cy="1325563"/>
          </a:xfrm>
          <a:prstGeom prst="rect">
            <a:avLst/>
          </a:prstGeom>
        </p:spPr>
      </p:pic>
      <p:pic>
        <p:nvPicPr>
          <p:cNvPr id="5" name="Immagine 320_1">
            <a:extLst>
              <a:ext uri="{FF2B5EF4-FFF2-40B4-BE49-F238E27FC236}">
                <a16:creationId xmlns:a16="http://schemas.microsoft.com/office/drawing/2014/main" id="{6BE902F3-1E6A-A0E0-E42F-F2241C39ADF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28477" y="3032568"/>
            <a:ext cx="5783739" cy="3523352"/>
          </a:xfrm>
          <a:prstGeom prst="rect">
            <a:avLst/>
          </a:prstGeom>
          <a:ln w="0">
            <a:noFill/>
          </a:ln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FF9F239D-8065-818C-2120-F4CABB64B1C2}"/>
              </a:ext>
            </a:extLst>
          </p:cNvPr>
          <p:cNvGrpSpPr/>
          <p:nvPr/>
        </p:nvGrpSpPr>
        <p:grpSpPr>
          <a:xfrm>
            <a:off x="919194" y="2636912"/>
            <a:ext cx="4941472" cy="4049822"/>
            <a:chOff x="49543" y="1282248"/>
            <a:chExt cx="6659640" cy="545796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364D74D-20BB-9715-6872-53D45BCD33B2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525543" y="1282248"/>
              <a:ext cx="5039640" cy="1758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353512D-6802-F5DE-043C-D5667313AF3B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 rot="16192800">
              <a:off x="-1156457" y="4168008"/>
              <a:ext cx="3705120" cy="1293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E2A023B-9863-D7A7-EF5E-F29E4ADDC641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350943" y="3032568"/>
              <a:ext cx="5358240" cy="370764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298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Future Perspective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68730"/>
            <a:ext cx="6552728" cy="52446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dirty="0">
                <a:ea typeface="+mj-ea"/>
                <a:cs typeface="+mj-cs"/>
              </a:rPr>
              <a:t>Increase the time resolution of event detection in order to tighten the time window and decrease noise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dirty="0">
                <a:ea typeface="+mj-ea"/>
                <a:cs typeface="+mj-cs"/>
              </a:rPr>
              <a:t>Increase further the collecting area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endParaRPr lang="en-US" sz="2600" dirty="0"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600" dirty="0">
                <a:ea typeface="+mj-ea"/>
                <a:cs typeface="+mj-cs"/>
              </a:rPr>
              <a:t>Use an ultra-low noise readout preamplifier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A4EFA1FF-D04C-26EA-197A-1DD04CF307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6265535"/>
                  </p:ext>
                </p:extLst>
              </p:nvPr>
            </p:nvGraphicFramePr>
            <p:xfrm>
              <a:off x="7302174" y="1390474"/>
              <a:ext cx="4815631" cy="286512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257922368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30044687"/>
                        </a:ext>
                      </a:extLst>
                    </a:gridCol>
                    <a:gridCol w="1287239">
                      <a:extLst>
                        <a:ext uri="{9D8B030D-6E8A-4147-A177-3AD203B41FA5}">
                          <a16:colId xmlns:a16="http://schemas.microsoft.com/office/drawing/2014/main" val="39599832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kern="1200" dirty="0">
                              <a:solidFill>
                                <a:schemeClr val="lt1"/>
                              </a:solidFill>
                            </a:rPr>
                            <a:t>Request</a:t>
                          </a:r>
                          <a:endParaRPr lang="en-GB" sz="18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Events</a:t>
                          </a: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Rejection Factor</a:t>
                          </a: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75734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No request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1.28·10</a:t>
                          </a:r>
                          <a:r>
                            <a:rPr lang="en-GB" baseline="300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2064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𝑇𝐴𝐶</m:t>
                                  </m:r>
                                </m:sub>
                                <m:sup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136359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3·10</a:t>
                          </a:r>
                          <a:r>
                            <a:rPr lang="en-GB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852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𝑇𝐴𝐶</m:t>
                                  </m:r>
                                </m:sub>
                                <m:sup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&lt;1 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1096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1.15·10</a:t>
                          </a:r>
                          <a:r>
                            <a:rPr lang="en-GB" baseline="30000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63479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𝑇𝐴𝐶</m:t>
                                  </m:r>
                                </m:sub>
                                <m:sup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&lt;500 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605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2.08·10</a:t>
                          </a:r>
                          <a:r>
                            <a:rPr lang="en-GB" baseline="30000" dirty="0"/>
                            <a:t>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0926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𝑇𝐴𝐶</m:t>
                                  </m:r>
                                </m:sub>
                                <m:sup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&lt;300 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3.33·10</a:t>
                          </a:r>
                          <a:r>
                            <a:rPr lang="en-GB" baseline="30000" dirty="0"/>
                            <a:t>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32743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𝑇𝐴𝐶</m:t>
                                  </m:r>
                                </m:sub>
                                <m:sup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&lt;100 </m:t>
                              </m:r>
                              <m:r>
                                <a:rPr lang="it-IT" b="0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1.02·10</a:t>
                          </a:r>
                          <a:r>
                            <a:rPr lang="en-GB" baseline="30000" dirty="0"/>
                            <a:t>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3424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A4EFA1FF-D04C-26EA-197A-1DD04CF307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6265535"/>
                  </p:ext>
                </p:extLst>
              </p:nvPr>
            </p:nvGraphicFramePr>
            <p:xfrm>
              <a:off x="7302174" y="1390474"/>
              <a:ext cx="4815631" cy="286512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257922368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30044687"/>
                        </a:ext>
                      </a:extLst>
                    </a:gridCol>
                    <a:gridCol w="1287239">
                      <a:extLst>
                        <a:ext uri="{9D8B030D-6E8A-4147-A177-3AD203B41FA5}">
                          <a16:colId xmlns:a16="http://schemas.microsoft.com/office/drawing/2014/main" val="395998328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kern="1200" dirty="0">
                              <a:solidFill>
                                <a:schemeClr val="lt1"/>
                              </a:solidFill>
                            </a:rPr>
                            <a:t>Request</a:t>
                          </a:r>
                          <a:endParaRPr lang="en-GB" sz="18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Events</a:t>
                          </a: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Rejection Factor</a:t>
                          </a: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75734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No request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1.28·10</a:t>
                          </a:r>
                          <a:r>
                            <a:rPr lang="en-GB" baseline="300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2064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280328" r="-10978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136359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3·10</a:t>
                          </a:r>
                          <a:r>
                            <a:rPr lang="en-GB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852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380328" r="-10978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1096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1.15·10</a:t>
                          </a:r>
                          <a:r>
                            <a:rPr lang="en-GB" baseline="30000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63479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480328" r="-10978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605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2.08·10</a:t>
                          </a:r>
                          <a:r>
                            <a:rPr lang="en-GB" baseline="30000" dirty="0"/>
                            <a:t>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0926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580328" r="-109788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3.33·10</a:t>
                          </a:r>
                          <a:r>
                            <a:rPr lang="en-GB" baseline="30000" dirty="0"/>
                            <a:t>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32743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680328" r="-109788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1.02·10</a:t>
                          </a:r>
                          <a:r>
                            <a:rPr lang="en-GB" baseline="30000" dirty="0"/>
                            <a:t>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3424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45AE8A5-718D-4DA2-B544-BD2427A66D5E}"/>
                  </a:ext>
                </a:extLst>
              </p:cNvPr>
              <p:cNvSpPr txBox="1"/>
              <p:nvPr/>
            </p:nvSpPr>
            <p:spPr>
              <a:xfrm>
                <a:off x="7302174" y="4498030"/>
                <a:ext cx="4354507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000" b="0" smtClean="0">
                            <a:latin typeface="Cambria Math" panose="02040503050406030204" pitchFamily="18" charset="0"/>
                          </a:rPr>
                          <m:t>𝑇𝐴𝐶</m:t>
                        </m:r>
                      </m:sub>
                      <m:sup>
                        <m:r>
                          <a:rPr lang="it-IT" sz="2000" b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GB" sz="2000" dirty="0"/>
                  <a:t> request consider only one signal after and one before for each LMs trigger</a:t>
                </a:r>
              </a:p>
              <a:p>
                <a:endParaRPr lang="en-GB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GB" sz="2000" dirty="0"/>
                  <a:t> request consider every signals in time-coincidence with LMs trigger within a specific time window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45AE8A5-718D-4DA2-B544-BD2427A66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174" y="4498030"/>
                <a:ext cx="4354507" cy="2246769"/>
              </a:xfrm>
              <a:prstGeom prst="rect">
                <a:avLst/>
              </a:prstGeom>
              <a:blipFill>
                <a:blip r:embed="rId4"/>
                <a:stretch>
                  <a:fillRect l="-1541" t="-1630" r="-56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>
            <a:extLst>
              <a:ext uri="{FF2B5EF4-FFF2-40B4-BE49-F238E27FC236}">
                <a16:creationId xmlns:a16="http://schemas.microsoft.com/office/drawing/2014/main" id="{2FD7C38E-6EA3-BBFD-5238-2C40580411FF}"/>
              </a:ext>
            </a:extLst>
          </p:cNvPr>
          <p:cNvGrpSpPr/>
          <p:nvPr/>
        </p:nvGrpSpPr>
        <p:grpSpPr>
          <a:xfrm>
            <a:off x="1077983" y="1036765"/>
            <a:ext cx="4572485" cy="5592465"/>
            <a:chOff x="119336" y="1177523"/>
            <a:chExt cx="4572485" cy="5592465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DF1C231A-2D32-3FA5-A45B-C2149D7058A2}"/>
                </a:ext>
              </a:extLst>
            </p:cNvPr>
            <p:cNvGrpSpPr/>
            <p:nvPr/>
          </p:nvGrpSpPr>
          <p:grpSpPr>
            <a:xfrm>
              <a:off x="2262885" y="3363007"/>
              <a:ext cx="755118" cy="884886"/>
              <a:chOff x="4250445" y="2937679"/>
              <a:chExt cx="845827" cy="991185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8203336-24C2-5DA2-BB68-04FF802C115B}"/>
                  </a:ext>
                </a:extLst>
              </p:cNvPr>
              <p:cNvSpPr/>
              <p:nvPr/>
            </p:nvSpPr>
            <p:spPr>
              <a:xfrm>
                <a:off x="4367808" y="328498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BE9984D6-4BCF-B1ED-6D04-D21E9A1237A6}"/>
                  </a:ext>
                </a:extLst>
              </p:cNvPr>
              <p:cNvSpPr/>
              <p:nvPr/>
            </p:nvSpPr>
            <p:spPr>
              <a:xfrm>
                <a:off x="4656553" y="328498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e 4">
                <a:extLst>
                  <a:ext uri="{FF2B5EF4-FFF2-40B4-BE49-F238E27FC236}">
                    <a16:creationId xmlns:a16="http://schemas.microsoft.com/office/drawing/2014/main" id="{D15A3799-20A9-A946-7634-251BD12F7D9A}"/>
                  </a:ext>
                </a:extLst>
              </p:cNvPr>
              <p:cNvSpPr/>
              <p:nvPr/>
            </p:nvSpPr>
            <p:spPr>
              <a:xfrm>
                <a:off x="4386993" y="3429000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E40AAAEF-47E9-9CF8-42C6-05B0096F0848}"/>
                  </a:ext>
                </a:extLst>
              </p:cNvPr>
              <p:cNvSpPr/>
              <p:nvPr/>
            </p:nvSpPr>
            <p:spPr>
              <a:xfrm>
                <a:off x="4520208" y="343738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51370036-7235-D93F-049C-CFF5FD897935}"/>
                  </a:ext>
                </a:extLst>
              </p:cNvPr>
              <p:cNvSpPr/>
              <p:nvPr/>
            </p:nvSpPr>
            <p:spPr>
              <a:xfrm>
                <a:off x="4388418" y="307315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93781356-89E7-9FBF-C651-15B7BB2C9A58}"/>
                  </a:ext>
                </a:extLst>
              </p:cNvPr>
              <p:cNvSpPr/>
              <p:nvPr/>
            </p:nvSpPr>
            <p:spPr>
              <a:xfrm>
                <a:off x="4481699" y="3217168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5E244557-90E4-8E85-73E1-DE431BB66103}"/>
                  </a:ext>
                </a:extLst>
              </p:cNvPr>
              <p:cNvSpPr/>
              <p:nvPr/>
            </p:nvSpPr>
            <p:spPr>
              <a:xfrm>
                <a:off x="4641134" y="3089920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46E4536C-4DC0-C8CC-BDA9-B7B475552FF2}"/>
                  </a:ext>
                </a:extLst>
              </p:cNvPr>
              <p:cNvSpPr/>
              <p:nvPr/>
            </p:nvSpPr>
            <p:spPr>
              <a:xfrm>
                <a:off x="4541428" y="2937679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6721953B-983D-22BB-7E15-12FD6C1E248F}"/>
                  </a:ext>
                </a:extLst>
              </p:cNvPr>
              <p:cNvSpPr/>
              <p:nvPr/>
            </p:nvSpPr>
            <p:spPr>
              <a:xfrm>
                <a:off x="4775634" y="3429000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1BEAF77C-03D6-F160-624D-0DF7B9365A35}"/>
                  </a:ext>
                </a:extLst>
              </p:cNvPr>
              <p:cNvSpPr/>
              <p:nvPr/>
            </p:nvSpPr>
            <p:spPr>
              <a:xfrm>
                <a:off x="4808240" y="3161928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08F4793E-4199-3D36-200F-02356E153B79}"/>
                  </a:ext>
                </a:extLst>
              </p:cNvPr>
              <p:cNvSpPr/>
              <p:nvPr/>
            </p:nvSpPr>
            <p:spPr>
              <a:xfrm>
                <a:off x="4649180" y="3537101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D8B2F032-299D-BB6A-EF84-83AC0A0EE264}"/>
                  </a:ext>
                </a:extLst>
              </p:cNvPr>
              <p:cNvSpPr/>
              <p:nvPr/>
            </p:nvSpPr>
            <p:spPr>
              <a:xfrm>
                <a:off x="4342797" y="3548824"/>
                <a:ext cx="29649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D5BA5406-C702-FA8D-1EFF-87C77F646668}"/>
                  </a:ext>
                </a:extLst>
              </p:cNvPr>
              <p:cNvSpPr/>
              <p:nvPr/>
            </p:nvSpPr>
            <p:spPr>
              <a:xfrm>
                <a:off x="4260025" y="3371877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A8D28963-B3F5-6B37-F73E-4B8D21609C88}"/>
                  </a:ext>
                </a:extLst>
              </p:cNvPr>
              <p:cNvSpPr/>
              <p:nvPr/>
            </p:nvSpPr>
            <p:spPr>
              <a:xfrm>
                <a:off x="4250445" y="318150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4D564AD8-8B49-E693-96F5-85A8E0810B2E}"/>
                  </a:ext>
                </a:extLst>
              </p:cNvPr>
              <p:cNvSpPr/>
              <p:nvPr/>
            </p:nvSpPr>
            <p:spPr>
              <a:xfrm>
                <a:off x="4342797" y="2941871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0D643935-A04D-85FA-B072-29C608A65DF6}"/>
                  </a:ext>
                </a:extLst>
              </p:cNvPr>
              <p:cNvSpPr/>
              <p:nvPr/>
            </p:nvSpPr>
            <p:spPr>
              <a:xfrm>
                <a:off x="4515745" y="36408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1C207038-3043-3A3A-8C3C-F7E1BB57E416}"/>
                </a:ext>
              </a:extLst>
            </p:cNvPr>
            <p:cNvGrpSpPr/>
            <p:nvPr/>
          </p:nvGrpSpPr>
          <p:grpSpPr>
            <a:xfrm>
              <a:off x="554029" y="1772816"/>
              <a:ext cx="4137792" cy="4137792"/>
              <a:chOff x="5846640" y="1540124"/>
              <a:chExt cx="4137792" cy="4137792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FBDA2E47-6C86-BE70-5788-F5C8122CE609}"/>
                  </a:ext>
                </a:extLst>
              </p:cNvPr>
              <p:cNvSpPr/>
              <p:nvPr/>
            </p:nvSpPr>
            <p:spPr>
              <a:xfrm>
                <a:off x="6528048" y="2204864"/>
                <a:ext cx="2808312" cy="2808312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9F60047D-C871-D2B0-C071-2DDE5E3BAB9B}"/>
                  </a:ext>
                </a:extLst>
              </p:cNvPr>
              <p:cNvSpPr/>
              <p:nvPr/>
            </p:nvSpPr>
            <p:spPr>
              <a:xfrm>
                <a:off x="6951712" y="2600908"/>
                <a:ext cx="1960984" cy="1960984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E49DDFFF-C1FC-56F3-DC4D-7E20E0A6CFC4}"/>
                  </a:ext>
                </a:extLst>
              </p:cNvPr>
              <p:cNvSpPr/>
              <p:nvPr/>
            </p:nvSpPr>
            <p:spPr>
              <a:xfrm>
                <a:off x="6228360" y="1911004"/>
                <a:ext cx="3396032" cy="3396032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90BF6DFF-6905-1FE9-B87D-FDFE01CD3AB0}"/>
                  </a:ext>
                </a:extLst>
              </p:cNvPr>
              <p:cNvSpPr/>
              <p:nvPr/>
            </p:nvSpPr>
            <p:spPr>
              <a:xfrm>
                <a:off x="7125904" y="2780928"/>
                <a:ext cx="1600944" cy="1600944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2407CFC1-870A-8F92-D65B-D6953B4B8864}"/>
                  </a:ext>
                </a:extLst>
              </p:cNvPr>
              <p:cNvSpPr/>
              <p:nvPr/>
            </p:nvSpPr>
            <p:spPr>
              <a:xfrm>
                <a:off x="5846640" y="1540124"/>
                <a:ext cx="4137792" cy="4137792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4013E790-3475-FB17-ABAF-0B27B94FC44E}"/>
                </a:ext>
              </a:extLst>
            </p:cNvPr>
            <p:cNvSpPr/>
            <p:nvPr/>
          </p:nvSpPr>
          <p:spPr>
            <a:xfrm>
              <a:off x="800553" y="4881298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B2DF3F96-0751-CB2A-6FFE-4E38255619CF}"/>
                </a:ext>
              </a:extLst>
            </p:cNvPr>
            <p:cNvSpPr/>
            <p:nvPr/>
          </p:nvSpPr>
          <p:spPr>
            <a:xfrm>
              <a:off x="4111347" y="2369958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86AEC61B-AD5E-5512-4ED8-86FE4BFFF45B}"/>
                </a:ext>
              </a:extLst>
            </p:cNvPr>
            <p:cNvSpPr/>
            <p:nvPr/>
          </p:nvSpPr>
          <p:spPr>
            <a:xfrm>
              <a:off x="4162786" y="3225184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1C91AB44-4114-EB07-F80A-46F4A9CB9BAE}"/>
                </a:ext>
              </a:extLst>
            </p:cNvPr>
            <p:cNvSpPr/>
            <p:nvPr/>
          </p:nvSpPr>
          <p:spPr>
            <a:xfrm>
              <a:off x="882799" y="3924099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AABA8C17-2A11-5045-D904-B9ACECDBA04B}"/>
                </a:ext>
              </a:extLst>
            </p:cNvPr>
            <p:cNvSpPr/>
            <p:nvPr/>
          </p:nvSpPr>
          <p:spPr>
            <a:xfrm>
              <a:off x="1543855" y="2833600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0DBFBD1A-A9F4-59EC-566F-4546048DC7AC}"/>
                </a:ext>
              </a:extLst>
            </p:cNvPr>
            <p:cNvSpPr/>
            <p:nvPr/>
          </p:nvSpPr>
          <p:spPr>
            <a:xfrm>
              <a:off x="2557843" y="5180141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4291CAFB-8E42-8FBA-FE39-BCF0D34EE591}"/>
                </a:ext>
              </a:extLst>
            </p:cNvPr>
            <p:cNvSpPr/>
            <p:nvPr/>
          </p:nvSpPr>
          <p:spPr>
            <a:xfrm>
              <a:off x="3410371" y="4247893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18E1AB82-0ECF-FCB2-2B0B-FB23EEC234B2}"/>
                </a:ext>
              </a:extLst>
            </p:cNvPr>
            <p:cNvSpPr/>
            <p:nvPr/>
          </p:nvSpPr>
          <p:spPr>
            <a:xfrm>
              <a:off x="1646658" y="3423980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F59AB7AE-0039-4B6F-2C7A-E970C6513F60}"/>
                </a:ext>
              </a:extLst>
            </p:cNvPr>
            <p:cNvSpPr/>
            <p:nvPr/>
          </p:nvSpPr>
          <p:spPr>
            <a:xfrm>
              <a:off x="3018003" y="3110052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CB652E0A-10E1-B01A-A7E3-5357CDD29F26}"/>
                </a:ext>
              </a:extLst>
            </p:cNvPr>
            <p:cNvSpPr/>
            <p:nvPr/>
          </p:nvSpPr>
          <p:spPr>
            <a:xfrm>
              <a:off x="2046861" y="4313108"/>
              <a:ext cx="135196" cy="135196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B4F5AF82-43CE-A330-83CA-4E331812CCBA}"/>
                </a:ext>
              </a:extLst>
            </p:cNvPr>
            <p:cNvSpPr/>
            <p:nvPr/>
          </p:nvSpPr>
          <p:spPr>
            <a:xfrm>
              <a:off x="318566" y="5190889"/>
              <a:ext cx="257143" cy="257142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6CE0FD39-0F53-EFC1-5368-9B2836EB27DA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V="1">
              <a:off x="575709" y="5270307"/>
              <a:ext cx="1952872" cy="4915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872369B7-BA16-5580-2296-139C1B3CEECE}"/>
                </a:ext>
              </a:extLst>
            </p:cNvPr>
            <p:cNvSpPr txBox="1"/>
            <p:nvPr/>
          </p:nvSpPr>
          <p:spPr>
            <a:xfrm>
              <a:off x="119336" y="536787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</a:rPr>
                <a:t>K-</a:t>
              </a: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1623CB86-22BD-08B0-82E6-A4B7F2C8E7C6}"/>
                </a:ext>
              </a:extLst>
            </p:cNvPr>
            <p:cNvCxnSpPr>
              <a:cxnSpLocks/>
            </p:cNvCxnSpPr>
            <p:nvPr/>
          </p:nvCxnSpPr>
          <p:spPr>
            <a:xfrm>
              <a:off x="2641439" y="5321008"/>
              <a:ext cx="536054" cy="144898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1E3143D3-2E5A-01DE-EA3F-283DB2688961}"/>
                </a:ext>
              </a:extLst>
            </p:cNvPr>
            <p:cNvSpPr txBox="1"/>
            <p:nvPr/>
          </p:nvSpPr>
          <p:spPr>
            <a:xfrm>
              <a:off x="2266843" y="511700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e-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C0E700F4-FEB0-C66D-52C0-46CC1A3914E6}"/>
                </a:ext>
              </a:extLst>
            </p:cNvPr>
            <p:cNvSpPr txBox="1"/>
            <p:nvPr/>
          </p:nvSpPr>
          <p:spPr>
            <a:xfrm>
              <a:off x="1804565" y="2966128"/>
              <a:ext cx="12474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nucleus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2FCADEA9-6326-B8D9-31D3-7A02D1C0B217}"/>
                </a:ext>
              </a:extLst>
            </p:cNvPr>
            <p:cNvSpPr txBox="1"/>
            <p:nvPr/>
          </p:nvSpPr>
          <p:spPr>
            <a:xfrm>
              <a:off x="1991197" y="1177523"/>
              <a:ext cx="104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ATOM</a:t>
              </a:r>
            </a:p>
          </p:txBody>
        </p:sp>
      </p:grp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DC6A87D5-E848-F1A3-F520-AEC794A6E718}"/>
              </a:ext>
            </a:extLst>
          </p:cNvPr>
          <p:cNvGrpSpPr/>
          <p:nvPr/>
        </p:nvGrpSpPr>
        <p:grpSpPr>
          <a:xfrm>
            <a:off x="6734646" y="791904"/>
            <a:ext cx="5166181" cy="5053558"/>
            <a:chOff x="5603327" y="391292"/>
            <a:chExt cx="5166181" cy="5053558"/>
          </a:xfrm>
        </p:grpSpPr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9DC94677-9A96-C2CA-A6BD-0EFE9E274A9B}"/>
                </a:ext>
              </a:extLst>
            </p:cNvPr>
            <p:cNvGrpSpPr/>
            <p:nvPr/>
          </p:nvGrpSpPr>
          <p:grpSpPr>
            <a:xfrm>
              <a:off x="5603327" y="391292"/>
              <a:ext cx="4137792" cy="5053558"/>
              <a:chOff x="554029" y="857050"/>
              <a:chExt cx="4137792" cy="5053558"/>
            </a:xfrm>
          </p:grpSpPr>
          <p:grpSp>
            <p:nvGrpSpPr>
              <p:cNvPr id="68" name="Gruppo 67">
                <a:extLst>
                  <a:ext uri="{FF2B5EF4-FFF2-40B4-BE49-F238E27FC236}">
                    <a16:creationId xmlns:a16="http://schemas.microsoft.com/office/drawing/2014/main" id="{838B9C2E-A3A8-239A-3E6B-29C178FDBC83}"/>
                  </a:ext>
                </a:extLst>
              </p:cNvPr>
              <p:cNvGrpSpPr/>
              <p:nvPr/>
            </p:nvGrpSpPr>
            <p:grpSpPr>
              <a:xfrm>
                <a:off x="2262885" y="3363007"/>
                <a:ext cx="755118" cy="884886"/>
                <a:chOff x="4250445" y="2937679"/>
                <a:chExt cx="845827" cy="991185"/>
              </a:xfrm>
            </p:grpSpPr>
            <p:sp>
              <p:nvSpPr>
                <p:cNvPr id="92" name="Ovale 91">
                  <a:extLst>
                    <a:ext uri="{FF2B5EF4-FFF2-40B4-BE49-F238E27FC236}">
                      <a16:creationId xmlns:a16="http://schemas.microsoft.com/office/drawing/2014/main" id="{62B9F88C-6B54-D4AC-984C-6960C777C21E}"/>
                    </a:ext>
                  </a:extLst>
                </p:cNvPr>
                <p:cNvSpPr/>
                <p:nvPr/>
              </p:nvSpPr>
              <p:spPr>
                <a:xfrm>
                  <a:off x="4367808" y="3284984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e 92">
                  <a:extLst>
                    <a:ext uri="{FF2B5EF4-FFF2-40B4-BE49-F238E27FC236}">
                      <a16:creationId xmlns:a16="http://schemas.microsoft.com/office/drawing/2014/main" id="{C9EC2F5A-5C6E-02D1-554F-B5F3083E1739}"/>
                    </a:ext>
                  </a:extLst>
                </p:cNvPr>
                <p:cNvSpPr/>
                <p:nvPr/>
              </p:nvSpPr>
              <p:spPr>
                <a:xfrm>
                  <a:off x="4656553" y="3284984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Ovale 93">
                  <a:extLst>
                    <a:ext uri="{FF2B5EF4-FFF2-40B4-BE49-F238E27FC236}">
                      <a16:creationId xmlns:a16="http://schemas.microsoft.com/office/drawing/2014/main" id="{9FAC928B-81B1-D04E-E635-24D0F92F0FE7}"/>
                    </a:ext>
                  </a:extLst>
                </p:cNvPr>
                <p:cNvSpPr/>
                <p:nvPr/>
              </p:nvSpPr>
              <p:spPr>
                <a:xfrm>
                  <a:off x="4386993" y="3429000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Ovale 94">
                  <a:extLst>
                    <a:ext uri="{FF2B5EF4-FFF2-40B4-BE49-F238E27FC236}">
                      <a16:creationId xmlns:a16="http://schemas.microsoft.com/office/drawing/2014/main" id="{104050D9-9EBF-9B49-5FC1-4588C77A1122}"/>
                    </a:ext>
                  </a:extLst>
                </p:cNvPr>
                <p:cNvSpPr/>
                <p:nvPr/>
              </p:nvSpPr>
              <p:spPr>
                <a:xfrm>
                  <a:off x="4520208" y="3437384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Ovale 95">
                  <a:extLst>
                    <a:ext uri="{FF2B5EF4-FFF2-40B4-BE49-F238E27FC236}">
                      <a16:creationId xmlns:a16="http://schemas.microsoft.com/office/drawing/2014/main" id="{4C896FC7-2A46-7461-0C68-D127C5694CF2}"/>
                    </a:ext>
                  </a:extLst>
                </p:cNvPr>
                <p:cNvSpPr/>
                <p:nvPr/>
              </p:nvSpPr>
              <p:spPr>
                <a:xfrm>
                  <a:off x="4388418" y="3073152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Ovale 96">
                  <a:extLst>
                    <a:ext uri="{FF2B5EF4-FFF2-40B4-BE49-F238E27FC236}">
                      <a16:creationId xmlns:a16="http://schemas.microsoft.com/office/drawing/2014/main" id="{66399252-14E7-BB6F-23E0-93CE4CE66913}"/>
                    </a:ext>
                  </a:extLst>
                </p:cNvPr>
                <p:cNvSpPr/>
                <p:nvPr/>
              </p:nvSpPr>
              <p:spPr>
                <a:xfrm>
                  <a:off x="4481699" y="3217168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Ovale 97">
                  <a:extLst>
                    <a:ext uri="{FF2B5EF4-FFF2-40B4-BE49-F238E27FC236}">
                      <a16:creationId xmlns:a16="http://schemas.microsoft.com/office/drawing/2014/main" id="{F0D250BD-304C-9023-1CCE-52F5DA9B946D}"/>
                    </a:ext>
                  </a:extLst>
                </p:cNvPr>
                <p:cNvSpPr/>
                <p:nvPr/>
              </p:nvSpPr>
              <p:spPr>
                <a:xfrm>
                  <a:off x="4641134" y="3089920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Ovale 98">
                  <a:extLst>
                    <a:ext uri="{FF2B5EF4-FFF2-40B4-BE49-F238E27FC236}">
                      <a16:creationId xmlns:a16="http://schemas.microsoft.com/office/drawing/2014/main" id="{CF90CDD5-F15F-A981-957C-1DE9D43B4F18}"/>
                    </a:ext>
                  </a:extLst>
                </p:cNvPr>
                <p:cNvSpPr/>
                <p:nvPr/>
              </p:nvSpPr>
              <p:spPr>
                <a:xfrm>
                  <a:off x="4541428" y="2937679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Ovale 99">
                  <a:extLst>
                    <a:ext uri="{FF2B5EF4-FFF2-40B4-BE49-F238E27FC236}">
                      <a16:creationId xmlns:a16="http://schemas.microsoft.com/office/drawing/2014/main" id="{A6C8128B-681E-ADC1-6773-0B40C83EFF7F}"/>
                    </a:ext>
                  </a:extLst>
                </p:cNvPr>
                <p:cNvSpPr/>
                <p:nvPr/>
              </p:nvSpPr>
              <p:spPr>
                <a:xfrm>
                  <a:off x="4775634" y="3429000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Ovale 100">
                  <a:extLst>
                    <a:ext uri="{FF2B5EF4-FFF2-40B4-BE49-F238E27FC236}">
                      <a16:creationId xmlns:a16="http://schemas.microsoft.com/office/drawing/2014/main" id="{778A3BEF-4B0A-7C0D-625A-040795DEB609}"/>
                    </a:ext>
                  </a:extLst>
                </p:cNvPr>
                <p:cNvSpPr/>
                <p:nvPr/>
              </p:nvSpPr>
              <p:spPr>
                <a:xfrm>
                  <a:off x="4808240" y="3161928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e 101">
                  <a:extLst>
                    <a:ext uri="{FF2B5EF4-FFF2-40B4-BE49-F238E27FC236}">
                      <a16:creationId xmlns:a16="http://schemas.microsoft.com/office/drawing/2014/main" id="{C0E5E743-7625-8E0C-CE78-B0B0FCDEB104}"/>
                    </a:ext>
                  </a:extLst>
                </p:cNvPr>
                <p:cNvSpPr/>
                <p:nvPr/>
              </p:nvSpPr>
              <p:spPr>
                <a:xfrm>
                  <a:off x="4649180" y="3537101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Ovale 102">
                  <a:extLst>
                    <a:ext uri="{FF2B5EF4-FFF2-40B4-BE49-F238E27FC236}">
                      <a16:creationId xmlns:a16="http://schemas.microsoft.com/office/drawing/2014/main" id="{4827F7AF-ED72-0B37-0AAD-3D386A967AC3}"/>
                    </a:ext>
                  </a:extLst>
                </p:cNvPr>
                <p:cNvSpPr/>
                <p:nvPr/>
              </p:nvSpPr>
              <p:spPr>
                <a:xfrm>
                  <a:off x="4342797" y="3548824"/>
                  <a:ext cx="29649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Ovale 103">
                  <a:extLst>
                    <a:ext uri="{FF2B5EF4-FFF2-40B4-BE49-F238E27FC236}">
                      <a16:creationId xmlns:a16="http://schemas.microsoft.com/office/drawing/2014/main" id="{B915FBDA-5CB5-B14C-7053-A0AF85599DB7}"/>
                    </a:ext>
                  </a:extLst>
                </p:cNvPr>
                <p:cNvSpPr/>
                <p:nvPr/>
              </p:nvSpPr>
              <p:spPr>
                <a:xfrm>
                  <a:off x="4260025" y="3371877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e 104">
                  <a:extLst>
                    <a:ext uri="{FF2B5EF4-FFF2-40B4-BE49-F238E27FC236}">
                      <a16:creationId xmlns:a16="http://schemas.microsoft.com/office/drawing/2014/main" id="{7A764A50-E222-1FFC-D795-E7DCB334F905}"/>
                    </a:ext>
                  </a:extLst>
                </p:cNvPr>
                <p:cNvSpPr/>
                <p:nvPr/>
              </p:nvSpPr>
              <p:spPr>
                <a:xfrm>
                  <a:off x="4250445" y="3181502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Ovale 105">
                  <a:extLst>
                    <a:ext uri="{FF2B5EF4-FFF2-40B4-BE49-F238E27FC236}">
                      <a16:creationId xmlns:a16="http://schemas.microsoft.com/office/drawing/2014/main" id="{C5ABE89C-09AA-F3C1-D4C9-8CEFCF1F7001}"/>
                    </a:ext>
                  </a:extLst>
                </p:cNvPr>
                <p:cNvSpPr/>
                <p:nvPr/>
              </p:nvSpPr>
              <p:spPr>
                <a:xfrm>
                  <a:off x="4342797" y="2941871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Ovale 106">
                  <a:extLst>
                    <a:ext uri="{FF2B5EF4-FFF2-40B4-BE49-F238E27FC236}">
                      <a16:creationId xmlns:a16="http://schemas.microsoft.com/office/drawing/2014/main" id="{4B4DAE57-82EA-15CF-CAAF-52A049EDD41A}"/>
                    </a:ext>
                  </a:extLst>
                </p:cNvPr>
                <p:cNvSpPr/>
                <p:nvPr/>
              </p:nvSpPr>
              <p:spPr>
                <a:xfrm>
                  <a:off x="4515745" y="3640832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69" name="Gruppo 68">
                <a:extLst>
                  <a:ext uri="{FF2B5EF4-FFF2-40B4-BE49-F238E27FC236}">
                    <a16:creationId xmlns:a16="http://schemas.microsoft.com/office/drawing/2014/main" id="{A79DE6D4-A28E-77F0-E94B-571777FB046C}"/>
                  </a:ext>
                </a:extLst>
              </p:cNvPr>
              <p:cNvGrpSpPr/>
              <p:nvPr/>
            </p:nvGrpSpPr>
            <p:grpSpPr>
              <a:xfrm>
                <a:off x="554029" y="1772816"/>
                <a:ext cx="4137792" cy="4137792"/>
                <a:chOff x="5846640" y="1540124"/>
                <a:chExt cx="4137792" cy="4137792"/>
              </a:xfrm>
            </p:grpSpPr>
            <p:sp>
              <p:nvSpPr>
                <p:cNvPr id="87" name="Ovale 86">
                  <a:extLst>
                    <a:ext uri="{FF2B5EF4-FFF2-40B4-BE49-F238E27FC236}">
                      <a16:creationId xmlns:a16="http://schemas.microsoft.com/office/drawing/2014/main" id="{FB7C1B78-BF62-9E10-932C-D5B3DB732B13}"/>
                    </a:ext>
                  </a:extLst>
                </p:cNvPr>
                <p:cNvSpPr/>
                <p:nvPr/>
              </p:nvSpPr>
              <p:spPr>
                <a:xfrm>
                  <a:off x="6528048" y="2204864"/>
                  <a:ext cx="2808312" cy="2808312"/>
                </a:xfrm>
                <a:prstGeom prst="ellipse">
                  <a:avLst/>
                </a:prstGeom>
                <a:no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8" name="Ovale 87">
                  <a:extLst>
                    <a:ext uri="{FF2B5EF4-FFF2-40B4-BE49-F238E27FC236}">
                      <a16:creationId xmlns:a16="http://schemas.microsoft.com/office/drawing/2014/main" id="{4314626D-A194-4FF5-4ACC-E847351665AD}"/>
                    </a:ext>
                  </a:extLst>
                </p:cNvPr>
                <p:cNvSpPr/>
                <p:nvPr/>
              </p:nvSpPr>
              <p:spPr>
                <a:xfrm>
                  <a:off x="6951712" y="2600908"/>
                  <a:ext cx="1960984" cy="1960984"/>
                </a:xfrm>
                <a:prstGeom prst="ellipse">
                  <a:avLst/>
                </a:prstGeom>
                <a:no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e 88">
                  <a:extLst>
                    <a:ext uri="{FF2B5EF4-FFF2-40B4-BE49-F238E27FC236}">
                      <a16:creationId xmlns:a16="http://schemas.microsoft.com/office/drawing/2014/main" id="{238F08FC-4E1C-1238-36B8-C06AC25509C2}"/>
                    </a:ext>
                  </a:extLst>
                </p:cNvPr>
                <p:cNvSpPr/>
                <p:nvPr/>
              </p:nvSpPr>
              <p:spPr>
                <a:xfrm>
                  <a:off x="6228360" y="1911004"/>
                  <a:ext cx="3396032" cy="3396032"/>
                </a:xfrm>
                <a:prstGeom prst="ellipse">
                  <a:avLst/>
                </a:prstGeom>
                <a:no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e 89">
                  <a:extLst>
                    <a:ext uri="{FF2B5EF4-FFF2-40B4-BE49-F238E27FC236}">
                      <a16:creationId xmlns:a16="http://schemas.microsoft.com/office/drawing/2014/main" id="{C835D5E7-7EC9-4454-F523-9A3FCF6F6DAB}"/>
                    </a:ext>
                  </a:extLst>
                </p:cNvPr>
                <p:cNvSpPr/>
                <p:nvPr/>
              </p:nvSpPr>
              <p:spPr>
                <a:xfrm>
                  <a:off x="7125904" y="2780928"/>
                  <a:ext cx="1600944" cy="1600944"/>
                </a:xfrm>
                <a:prstGeom prst="ellipse">
                  <a:avLst/>
                </a:prstGeom>
                <a:no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e 90">
                  <a:extLst>
                    <a:ext uri="{FF2B5EF4-FFF2-40B4-BE49-F238E27FC236}">
                      <a16:creationId xmlns:a16="http://schemas.microsoft.com/office/drawing/2014/main" id="{12C81087-874C-120A-A157-C3D43C5BC941}"/>
                    </a:ext>
                  </a:extLst>
                </p:cNvPr>
                <p:cNvSpPr/>
                <p:nvPr/>
              </p:nvSpPr>
              <p:spPr>
                <a:xfrm>
                  <a:off x="5846640" y="1540124"/>
                  <a:ext cx="4137792" cy="4137792"/>
                </a:xfrm>
                <a:prstGeom prst="ellipse">
                  <a:avLst/>
                </a:prstGeom>
                <a:noFill/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07155841-C2B9-D025-5DFC-AB0680B755B0}"/>
                  </a:ext>
                </a:extLst>
              </p:cNvPr>
              <p:cNvSpPr/>
              <p:nvPr/>
            </p:nvSpPr>
            <p:spPr>
              <a:xfrm>
                <a:off x="800553" y="4881298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4B5B3661-7095-44C9-451E-2451A0FDF307}"/>
                  </a:ext>
                </a:extLst>
              </p:cNvPr>
              <p:cNvSpPr/>
              <p:nvPr/>
            </p:nvSpPr>
            <p:spPr>
              <a:xfrm>
                <a:off x="4111347" y="2369958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e 71">
                <a:extLst>
                  <a:ext uri="{FF2B5EF4-FFF2-40B4-BE49-F238E27FC236}">
                    <a16:creationId xmlns:a16="http://schemas.microsoft.com/office/drawing/2014/main" id="{F2B65619-1361-E70D-F990-DDE22ABE01EB}"/>
                  </a:ext>
                </a:extLst>
              </p:cNvPr>
              <p:cNvSpPr/>
              <p:nvPr/>
            </p:nvSpPr>
            <p:spPr>
              <a:xfrm>
                <a:off x="4162786" y="3225184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e 72">
                <a:extLst>
                  <a:ext uri="{FF2B5EF4-FFF2-40B4-BE49-F238E27FC236}">
                    <a16:creationId xmlns:a16="http://schemas.microsoft.com/office/drawing/2014/main" id="{FEB72313-A2E6-A7B0-6878-F1869A4DD252}"/>
                  </a:ext>
                </a:extLst>
              </p:cNvPr>
              <p:cNvSpPr/>
              <p:nvPr/>
            </p:nvSpPr>
            <p:spPr>
              <a:xfrm>
                <a:off x="882799" y="3924099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e 73">
                <a:extLst>
                  <a:ext uri="{FF2B5EF4-FFF2-40B4-BE49-F238E27FC236}">
                    <a16:creationId xmlns:a16="http://schemas.microsoft.com/office/drawing/2014/main" id="{05A6B60F-9352-A1D9-7AC1-D8C34FACE2EE}"/>
                  </a:ext>
                </a:extLst>
              </p:cNvPr>
              <p:cNvSpPr/>
              <p:nvPr/>
            </p:nvSpPr>
            <p:spPr>
              <a:xfrm>
                <a:off x="1543855" y="2833600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e 75">
                <a:extLst>
                  <a:ext uri="{FF2B5EF4-FFF2-40B4-BE49-F238E27FC236}">
                    <a16:creationId xmlns:a16="http://schemas.microsoft.com/office/drawing/2014/main" id="{C5DD6608-A7BA-D20C-7A03-50AC0547C235}"/>
                  </a:ext>
                </a:extLst>
              </p:cNvPr>
              <p:cNvSpPr/>
              <p:nvPr/>
            </p:nvSpPr>
            <p:spPr>
              <a:xfrm>
                <a:off x="3410371" y="4247893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e 76">
                <a:extLst>
                  <a:ext uri="{FF2B5EF4-FFF2-40B4-BE49-F238E27FC236}">
                    <a16:creationId xmlns:a16="http://schemas.microsoft.com/office/drawing/2014/main" id="{3899F033-6DF5-F9F8-0598-BCE15A86AA5C}"/>
                  </a:ext>
                </a:extLst>
              </p:cNvPr>
              <p:cNvSpPr/>
              <p:nvPr/>
            </p:nvSpPr>
            <p:spPr>
              <a:xfrm>
                <a:off x="1646658" y="3423980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e 77">
                <a:extLst>
                  <a:ext uri="{FF2B5EF4-FFF2-40B4-BE49-F238E27FC236}">
                    <a16:creationId xmlns:a16="http://schemas.microsoft.com/office/drawing/2014/main" id="{672A95A1-5F99-8E66-102E-DFD010F3453F}"/>
                  </a:ext>
                </a:extLst>
              </p:cNvPr>
              <p:cNvSpPr/>
              <p:nvPr/>
            </p:nvSpPr>
            <p:spPr>
              <a:xfrm>
                <a:off x="3018003" y="3110052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e 78">
                <a:extLst>
                  <a:ext uri="{FF2B5EF4-FFF2-40B4-BE49-F238E27FC236}">
                    <a16:creationId xmlns:a16="http://schemas.microsoft.com/office/drawing/2014/main" id="{0CF4018A-800F-0362-4256-3301156F52A8}"/>
                  </a:ext>
                </a:extLst>
              </p:cNvPr>
              <p:cNvSpPr/>
              <p:nvPr/>
            </p:nvSpPr>
            <p:spPr>
              <a:xfrm>
                <a:off x="2046861" y="4313108"/>
                <a:ext cx="135196" cy="135196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e 79">
                <a:extLst>
                  <a:ext uri="{FF2B5EF4-FFF2-40B4-BE49-F238E27FC236}">
                    <a16:creationId xmlns:a16="http://schemas.microsoft.com/office/drawing/2014/main" id="{70D3FDCA-FA60-1AD2-E640-82C7B77DAF43}"/>
                  </a:ext>
                </a:extLst>
              </p:cNvPr>
              <p:cNvSpPr/>
              <p:nvPr/>
            </p:nvSpPr>
            <p:spPr>
              <a:xfrm>
                <a:off x="2490286" y="5117297"/>
                <a:ext cx="257143" cy="257142"/>
              </a:xfrm>
              <a:prstGeom prst="ellips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72F41C1B-C3C2-DF16-E3AB-4F2EC4EC2AD2}"/>
                  </a:ext>
                </a:extLst>
              </p:cNvPr>
              <p:cNvSpPr txBox="1"/>
              <p:nvPr/>
            </p:nvSpPr>
            <p:spPr>
              <a:xfrm>
                <a:off x="2105467" y="5127807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K-</a:t>
                </a:r>
              </a:p>
            </p:txBody>
          </p: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C27D9926-E5D7-7ABD-36DD-30730A06B266}"/>
                  </a:ext>
                </a:extLst>
              </p:cNvPr>
              <p:cNvSpPr txBox="1"/>
              <p:nvPr/>
            </p:nvSpPr>
            <p:spPr>
              <a:xfrm>
                <a:off x="1804565" y="2966128"/>
                <a:ext cx="12474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nucleus</a:t>
                </a:r>
              </a:p>
            </p:txBody>
          </p:sp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75651396-D263-BA39-6E14-E56600C496D4}"/>
                  </a:ext>
                </a:extLst>
              </p:cNvPr>
              <p:cNvSpPr txBox="1"/>
              <p:nvPr/>
            </p:nvSpPr>
            <p:spPr>
              <a:xfrm>
                <a:off x="1885816" y="857050"/>
                <a:ext cx="136447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KAONIC</a:t>
                </a:r>
              </a:p>
              <a:p>
                <a:pPr algn="ctr"/>
                <a:r>
                  <a:rPr lang="en-GB" dirty="0"/>
                  <a:t>ATOM</a:t>
                </a:r>
              </a:p>
            </p:txBody>
          </p:sp>
          <p:sp>
            <p:nvSpPr>
              <p:cNvPr id="109" name="Ovale 108">
                <a:extLst>
                  <a:ext uri="{FF2B5EF4-FFF2-40B4-BE49-F238E27FC236}">
                    <a16:creationId xmlns:a16="http://schemas.microsoft.com/office/drawing/2014/main" id="{1685CB2B-9839-4E05-1FB8-865F64D18945}"/>
                  </a:ext>
                </a:extLst>
              </p:cNvPr>
              <p:cNvSpPr/>
              <p:nvPr/>
            </p:nvSpPr>
            <p:spPr>
              <a:xfrm>
                <a:off x="2473929" y="4222621"/>
                <a:ext cx="257143" cy="257142"/>
              </a:xfrm>
              <a:prstGeom prst="ellips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8" name="Ovale 107">
              <a:extLst>
                <a:ext uri="{FF2B5EF4-FFF2-40B4-BE49-F238E27FC236}">
                  <a16:creationId xmlns:a16="http://schemas.microsoft.com/office/drawing/2014/main" id="{F15AE772-210B-A3CB-11D2-B972F8933877}"/>
                </a:ext>
              </a:extLst>
            </p:cNvPr>
            <p:cNvSpPr/>
            <p:nvPr/>
          </p:nvSpPr>
          <p:spPr>
            <a:xfrm>
              <a:off x="7158107" y="2823090"/>
              <a:ext cx="1059274" cy="1059274"/>
            </a:xfrm>
            <a:prstGeom prst="ellips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0" name="Connettore 2 109">
              <a:extLst>
                <a:ext uri="{FF2B5EF4-FFF2-40B4-BE49-F238E27FC236}">
                  <a16:creationId xmlns:a16="http://schemas.microsoft.com/office/drawing/2014/main" id="{539E641B-AFD6-0A2C-6DAA-8738670D7CE4}"/>
                </a:ext>
              </a:extLst>
            </p:cNvPr>
            <p:cNvCxnSpPr>
              <a:cxnSpLocks/>
              <a:stCxn id="80" idx="0"/>
              <a:endCxn id="109" idx="4"/>
            </p:cNvCxnSpPr>
            <p:nvPr/>
          </p:nvCxnSpPr>
          <p:spPr>
            <a:xfrm flipH="1" flipV="1">
              <a:off x="7651799" y="4014005"/>
              <a:ext cx="16357" cy="63753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591BEE3E-39DE-DD35-B77A-8837130739FF}"/>
                </a:ext>
              </a:extLst>
            </p:cNvPr>
            <p:cNvSpPr txBox="1"/>
            <p:nvPr/>
          </p:nvSpPr>
          <p:spPr>
            <a:xfrm>
              <a:off x="8091209" y="440550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n=25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75E53466-80AD-595F-367D-A5AC168EAA50}"/>
                </a:ext>
              </a:extLst>
            </p:cNvPr>
            <p:cNvSpPr txBox="1"/>
            <p:nvPr/>
          </p:nvSpPr>
          <p:spPr>
            <a:xfrm>
              <a:off x="7763779" y="3577180"/>
              <a:ext cx="532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n=1</a:t>
              </a:r>
            </a:p>
          </p:txBody>
        </p:sp>
        <p:sp>
          <p:nvSpPr>
            <p:cNvPr id="115" name="Figura a mano libera: forma 114">
              <a:extLst>
                <a:ext uri="{FF2B5EF4-FFF2-40B4-BE49-F238E27FC236}">
                  <a16:creationId xmlns:a16="http://schemas.microsoft.com/office/drawing/2014/main" id="{45C55D49-B395-9325-1539-AAC0E46D159C}"/>
                </a:ext>
              </a:extLst>
            </p:cNvPr>
            <p:cNvSpPr/>
            <p:nvPr/>
          </p:nvSpPr>
          <p:spPr>
            <a:xfrm>
              <a:off x="7685090" y="3867341"/>
              <a:ext cx="2299854" cy="1111172"/>
            </a:xfrm>
            <a:custGeom>
              <a:avLst/>
              <a:gdLst>
                <a:gd name="connsiteX0" fmla="*/ 0 w 2299854"/>
                <a:gd name="connsiteY0" fmla="*/ 48990 h 1111172"/>
                <a:gd name="connsiteX1" fmla="*/ 591127 w 2299854"/>
                <a:gd name="connsiteY1" fmla="*/ 39753 h 1111172"/>
                <a:gd name="connsiteX2" fmla="*/ 895927 w 2299854"/>
                <a:gd name="connsiteY2" fmla="*/ 483099 h 1111172"/>
                <a:gd name="connsiteX3" fmla="*/ 1431636 w 2299854"/>
                <a:gd name="connsiteY3" fmla="*/ 446153 h 1111172"/>
                <a:gd name="connsiteX4" fmla="*/ 1653309 w 2299854"/>
                <a:gd name="connsiteY4" fmla="*/ 806372 h 1111172"/>
                <a:gd name="connsiteX5" fmla="*/ 2189018 w 2299854"/>
                <a:gd name="connsiteY5" fmla="*/ 787899 h 1111172"/>
                <a:gd name="connsiteX6" fmla="*/ 2299854 w 2299854"/>
                <a:gd name="connsiteY6" fmla="*/ 1111172 h 11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854" h="1111172">
                  <a:moveTo>
                    <a:pt x="0" y="48990"/>
                  </a:moveTo>
                  <a:cubicBezTo>
                    <a:pt x="220903" y="8195"/>
                    <a:pt x="441806" y="-32599"/>
                    <a:pt x="591127" y="39753"/>
                  </a:cubicBezTo>
                  <a:cubicBezTo>
                    <a:pt x="740448" y="112105"/>
                    <a:pt x="755842" y="415366"/>
                    <a:pt x="895927" y="483099"/>
                  </a:cubicBezTo>
                  <a:cubicBezTo>
                    <a:pt x="1036012" y="550832"/>
                    <a:pt x="1305406" y="392274"/>
                    <a:pt x="1431636" y="446153"/>
                  </a:cubicBezTo>
                  <a:cubicBezTo>
                    <a:pt x="1557866" y="500032"/>
                    <a:pt x="1527079" y="749414"/>
                    <a:pt x="1653309" y="806372"/>
                  </a:cubicBezTo>
                  <a:cubicBezTo>
                    <a:pt x="1779539" y="863330"/>
                    <a:pt x="2081261" y="737099"/>
                    <a:pt x="2189018" y="787899"/>
                  </a:cubicBezTo>
                  <a:cubicBezTo>
                    <a:pt x="2296775" y="838699"/>
                    <a:pt x="2264448" y="1015730"/>
                    <a:pt x="2299854" y="1111172"/>
                  </a:cubicBezTo>
                </a:path>
              </a:pathLst>
            </a:custGeom>
            <a:noFill/>
            <a:ln w="28575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358F7B4D-9750-F546-0A0C-E8985333C1FA}"/>
                </a:ext>
              </a:extLst>
            </p:cNvPr>
            <p:cNvSpPr txBox="1"/>
            <p:nvPr/>
          </p:nvSpPr>
          <p:spPr>
            <a:xfrm>
              <a:off x="9849063" y="4931572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X-ray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70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29" y="1484784"/>
            <a:ext cx="5760640" cy="5257169"/>
          </a:xfrm>
        </p:spPr>
        <p:txBody>
          <a:bodyPr>
            <a:noAutofit/>
          </a:bodyPr>
          <a:lstStyle/>
          <a:p>
            <a:pPr marL="0" indent="0"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AIM: study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intermediate kaonic atoms </a:t>
            </a:r>
            <a:r>
              <a:rPr lang="en-US" sz="2000" dirty="0">
                <a:ea typeface="+mj-ea"/>
                <a:cs typeface="+mj-cs"/>
              </a:rPr>
              <a:t>(C, Al and S) through measurements of their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hard X-ray emission </a:t>
            </a:r>
            <a:r>
              <a:rPr lang="en-US" sz="2000" dirty="0">
                <a:ea typeface="+mj-ea"/>
                <a:cs typeface="+mj-cs"/>
              </a:rPr>
              <a:t>at 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DAΦNE collider </a:t>
            </a:r>
            <a:r>
              <a:rPr lang="en-US" sz="2000" dirty="0">
                <a:ea typeface="+mj-ea"/>
                <a:cs typeface="+mj-cs"/>
              </a:rPr>
              <a:t>(Frascati, Italy).</a:t>
            </a:r>
          </a:p>
          <a:p>
            <a:pPr marL="0" indent="0"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Kaonic atoms are formed when a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K−</a:t>
            </a:r>
            <a:r>
              <a:rPr lang="en-US" sz="2000" dirty="0">
                <a:ea typeface="+mj-ea"/>
                <a:cs typeface="+mj-cs"/>
              </a:rPr>
              <a:t>, produced in a back-to-back configuration with a K+ from 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Φ decays</a:t>
            </a:r>
            <a:r>
              <a:rPr lang="en-US" sz="2000" dirty="0">
                <a:ea typeface="+mj-ea"/>
                <a:cs typeface="+mj-cs"/>
              </a:rPr>
              <a:t>,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is stopped in a selected target </a:t>
            </a:r>
            <a:r>
              <a:rPr lang="en-US" sz="2000" dirty="0">
                <a:ea typeface="+mj-ea"/>
                <a:cs typeface="+mj-cs"/>
              </a:rPr>
              <a:t>through its electromagnetic interaction with the nucleus</a:t>
            </a:r>
          </a:p>
          <a:p>
            <a:pPr marL="0" indent="0"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Subsequently, 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X-rays emitted during the atomic cascade </a:t>
            </a:r>
            <a:r>
              <a:rPr lang="en-US" sz="2000" dirty="0">
                <a:ea typeface="+mj-ea"/>
                <a:cs typeface="+mj-cs"/>
              </a:rPr>
              <a:t>process can be measured by the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radiation detector</a:t>
            </a:r>
          </a:p>
          <a:p>
            <a:pPr marL="0" indent="0"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Measurement of X-rays allow to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investigate the strong kaon-nuclei interaction</a:t>
            </a:r>
            <a:r>
              <a:rPr lang="en-US" sz="2000" dirty="0">
                <a:ea typeface="+mj-ea"/>
                <a:cs typeface="+mj-cs"/>
              </a:rPr>
              <a:t> at the low-energy frontier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0C9F4A-46F1-4FB3-BD1C-FF2B21C5F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40" y="1268175"/>
            <a:ext cx="4660326" cy="20370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0FD479-A3D4-5EA7-CB94-5197C8E47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654" y="3427568"/>
            <a:ext cx="3481179" cy="12995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772A275-5369-E193-AC71-6E02823C00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6503" y="4487393"/>
            <a:ext cx="4047025" cy="22048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5E1825-1C0F-B87C-DF62-E0D125B37DD5}"/>
              </a:ext>
            </a:extLst>
          </p:cNvPr>
          <p:cNvSpPr txBox="1"/>
          <p:nvPr/>
        </p:nvSpPr>
        <p:spPr>
          <a:xfrm>
            <a:off x="10300134" y="5742625"/>
            <a:ext cx="1752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/>
              <a:t>Presented by</a:t>
            </a:r>
          </a:p>
          <a:p>
            <a:pPr algn="r"/>
            <a:r>
              <a:rPr lang="en-GB" sz="2000" dirty="0"/>
              <a:t>F. Sgaramella</a:t>
            </a:r>
          </a:p>
          <a:p>
            <a:pPr algn="r"/>
            <a:r>
              <a:rPr lang="en-GB" sz="2000" dirty="0"/>
              <a:t>this morning</a:t>
            </a:r>
          </a:p>
        </p:txBody>
      </p:sp>
    </p:spTree>
    <p:extLst>
      <p:ext uri="{BB962C8B-B14F-4D97-AF65-F5344CB8AC3E}">
        <p14:creationId xmlns:p14="http://schemas.microsoft.com/office/powerpoint/2010/main" val="380208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19350"/>
            <a:ext cx="7439374" cy="5250010"/>
          </a:xfrm>
        </p:spPr>
        <p:txBody>
          <a:bodyPr>
            <a:noAutofit/>
          </a:bodyPr>
          <a:lstStyle/>
          <a:p>
            <a:pPr marL="0" indent="0">
              <a:buClr>
                <a:srgbClr val="32A747"/>
              </a:buClr>
              <a:buNone/>
            </a:pPr>
            <a:r>
              <a:rPr lang="en-US" sz="1800" dirty="0">
                <a:ea typeface="+mj-ea"/>
                <a:cs typeface="+mj-cs"/>
              </a:rPr>
              <a:t>Goal:</a:t>
            </a:r>
            <a:br>
              <a:rPr lang="en-US" sz="1800" dirty="0"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Development of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room temperature spectrometers </a:t>
            </a:r>
            <a:r>
              <a:rPr lang="en-US" sz="1800" dirty="0">
                <a:ea typeface="+mj-ea"/>
                <a:cs typeface="+mj-cs"/>
              </a:rPr>
              <a:t>for hard X-ray spectroscopy (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up to 300 keV</a:t>
            </a:r>
            <a:r>
              <a:rPr lang="en-US" sz="1800" dirty="0">
                <a:ea typeface="+mj-ea"/>
                <a:cs typeface="+mj-cs"/>
              </a:rPr>
              <a:t>)</a:t>
            </a:r>
          </a:p>
          <a:p>
            <a:pPr marL="0" indent="0">
              <a:buClr>
                <a:srgbClr val="32A747"/>
              </a:buClr>
              <a:buNone/>
            </a:pPr>
            <a:endParaRPr lang="en-US" sz="18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Collaboration</a:t>
            </a:r>
            <a:r>
              <a:rPr lang="en-US" sz="1800" dirty="0">
                <a:ea typeface="+mj-ea"/>
                <a:cs typeface="+mj-cs"/>
              </a:rPr>
              <a:t> between:</a:t>
            </a: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LNF</a:t>
            </a:r>
            <a:r>
              <a:rPr lang="en-US" sz="1800" dirty="0">
                <a:ea typeface="+mj-ea"/>
                <a:cs typeface="+mj-cs"/>
              </a:rPr>
              <a:t>, INFN, Frascati, Italy (Italy) (C. Curceanu, A. Scordo)</a:t>
            </a: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IMEM-CNR</a:t>
            </a:r>
            <a:r>
              <a:rPr lang="en-US" sz="1800" dirty="0">
                <a:ea typeface="+mj-ea"/>
                <a:cs typeface="+mj-cs"/>
              </a:rPr>
              <a:t>, Parma (Italy) (A. Zappettini, M. Bettelli) </a:t>
            </a: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DiFC</a:t>
            </a:r>
            <a:r>
              <a:rPr lang="en-US" sz="1800" dirty="0">
                <a:ea typeface="+mj-ea"/>
                <a:cs typeface="+mj-cs"/>
              </a:rPr>
              <a:t>, University of Palermo (Italy) (L. Abbene, A. </a:t>
            </a:r>
            <a:r>
              <a:rPr lang="en-US" sz="1800" dirty="0" err="1">
                <a:ea typeface="+mj-ea"/>
                <a:cs typeface="+mj-cs"/>
              </a:rPr>
              <a:t>Buttacavoli</a:t>
            </a:r>
            <a:r>
              <a:rPr lang="en-US" sz="1800" dirty="0">
                <a:ea typeface="+mj-ea"/>
                <a:cs typeface="+mj-cs"/>
              </a:rPr>
              <a:t>, F. Principato)</a:t>
            </a: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SMI</a:t>
            </a:r>
            <a:r>
              <a:rPr lang="en-US" sz="1800" dirty="0">
                <a:ea typeface="+mj-ea"/>
                <a:cs typeface="+mj-cs"/>
              </a:rPr>
              <a:t>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Stefan-Meyer-Institut for </a:t>
            </a:r>
            <a:r>
              <a:rPr lang="it-IT" sz="18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S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ubatomic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Physik</a:t>
            </a:r>
            <a:r>
              <a:rPr lang="it-IT" sz="1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, </a:t>
            </a:r>
            <a:r>
              <a:rPr lang="en-US" sz="1800" dirty="0">
                <a:ea typeface="+mj-ea"/>
                <a:cs typeface="+mj-cs"/>
              </a:rPr>
              <a:t>Wien, Austria (J. Zmeskal)</a:t>
            </a:r>
          </a:p>
          <a:p>
            <a:pPr>
              <a:buClr>
                <a:srgbClr val="32A747"/>
              </a:buClr>
            </a:pPr>
            <a:endParaRPr lang="en-US" sz="18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Requirements</a:t>
            </a:r>
            <a:r>
              <a:rPr lang="en-US" sz="1800" dirty="0">
                <a:ea typeface="+mj-ea"/>
                <a:cs typeface="+mj-cs"/>
              </a:rPr>
              <a:t>:</a:t>
            </a:r>
          </a:p>
          <a:p>
            <a:pPr>
              <a:buClr>
                <a:srgbClr val="C00000"/>
              </a:buClr>
            </a:pPr>
            <a:r>
              <a:rPr lang="en-US" sz="1800" dirty="0">
                <a:ea typeface="+mj-ea"/>
                <a:cs typeface="+mj-cs"/>
              </a:rPr>
              <a:t>Room temperature operation</a:t>
            </a:r>
          </a:p>
          <a:p>
            <a:pPr>
              <a:buClr>
                <a:srgbClr val="C00000"/>
              </a:buClr>
            </a:pPr>
            <a:r>
              <a:rPr lang="en-US" sz="1800" dirty="0">
                <a:ea typeface="+mj-ea"/>
                <a:cs typeface="+mj-cs"/>
              </a:rPr>
              <a:t>Energy resolution (FWHM &lt; 3 keV at 120 keV)</a:t>
            </a: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Fast time response </a:t>
            </a:r>
            <a:r>
              <a:rPr lang="en-US" sz="1800" dirty="0">
                <a:ea typeface="+mj-ea"/>
                <a:cs typeface="+mj-cs"/>
              </a:rPr>
              <a:t>(&lt; 500 ns )</a:t>
            </a:r>
          </a:p>
          <a:p>
            <a:pPr marL="0" indent="0">
              <a:buClr>
                <a:srgbClr val="32A747"/>
              </a:buClr>
              <a:buNone/>
            </a:pPr>
            <a:endParaRPr lang="en-US" sz="18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endParaRPr lang="en-US" sz="18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endParaRPr lang="en-US" sz="1800" dirty="0">
              <a:ea typeface="+mj-ea"/>
              <a:cs typeface="+mj-cs"/>
            </a:endParaRPr>
          </a:p>
          <a:p>
            <a:pPr marL="0" indent="0">
              <a:buClr>
                <a:srgbClr val="32A747"/>
              </a:buClr>
              <a:buNone/>
            </a:pPr>
            <a:endParaRPr lang="en-US" sz="1800" dirty="0"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E267DD-984F-6214-3E14-C8C12C27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757" y="4142365"/>
            <a:ext cx="3618204" cy="25824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AF8223-3C68-5309-3544-6D1F5EDCD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" r="1786"/>
          <a:stretch/>
        </p:blipFill>
        <p:spPr>
          <a:xfrm>
            <a:off x="7855643" y="1183815"/>
            <a:ext cx="3888432" cy="28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Ongoing activities at DA</a:t>
            </a:r>
            <a:r>
              <a:rPr lang="el-GR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NE Collider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484784"/>
            <a:ext cx="9721071" cy="46295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CZT quasi-hemispherical detector array</a:t>
            </a:r>
            <a:r>
              <a:rPr lang="en-US" sz="2000" dirty="0">
                <a:ea typeface="+mj-ea"/>
                <a:cs typeface="+mj-cs"/>
              </a:rPr>
              <a:t> was realized to increase the collecting area (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12 cm</a:t>
            </a:r>
            <a:r>
              <a:rPr lang="en-US" sz="2000" b="1" baseline="30000" dirty="0">
                <a:solidFill>
                  <a:srgbClr val="C00000"/>
                </a:solidFill>
                <a:ea typeface="+mj-ea"/>
                <a:cs typeface="+mj-cs"/>
              </a:rPr>
              <a:t>2</a:t>
            </a:r>
            <a:r>
              <a:rPr lang="en-US" sz="2000" dirty="0">
                <a:ea typeface="+mj-ea"/>
                <a:cs typeface="+mj-cs"/>
              </a:rPr>
              <a:t>) 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Al and Cu were placed in front of</a:t>
            </a:r>
            <a:br>
              <a:rPr lang="en-US" sz="2000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the detector as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target</a:t>
            </a:r>
            <a:r>
              <a:rPr lang="en-US" sz="2000" dirty="0">
                <a:ea typeface="+mj-ea"/>
                <a:cs typeface="+mj-cs"/>
              </a:rPr>
              <a:t> 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Measurements at DA</a:t>
            </a:r>
            <a:r>
              <a:rPr lang="el-GR" sz="2000" b="1" dirty="0">
                <a:solidFill>
                  <a:srgbClr val="C00000"/>
                </a:solidFill>
                <a:ea typeface="+mj-ea"/>
                <a:cs typeface="+mj-cs"/>
              </a:rPr>
              <a:t>Φ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NE</a:t>
            </a:r>
            <a:b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from December 2023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" name="Immagine 5" descr="Immagine che contiene giocattolo, plastica, Rettangolo, contenitore&#10;&#10;Descrizione generata automaticamente">
            <a:extLst>
              <a:ext uri="{FF2B5EF4-FFF2-40B4-BE49-F238E27FC236}">
                <a16:creationId xmlns:a16="http://schemas.microsoft.com/office/drawing/2014/main" id="{54447196-BCB1-6149-621A-2EB49E886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9"/>
          <a:stretch/>
        </p:blipFill>
        <p:spPr>
          <a:xfrm>
            <a:off x="3583658" y="4044929"/>
            <a:ext cx="2792436" cy="2770035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276B83F8-6B76-263B-15CD-2E91F3242068}"/>
              </a:ext>
            </a:extLst>
          </p:cNvPr>
          <p:cNvGrpSpPr/>
          <p:nvPr/>
        </p:nvGrpSpPr>
        <p:grpSpPr>
          <a:xfrm>
            <a:off x="7608168" y="2273988"/>
            <a:ext cx="4392488" cy="4357578"/>
            <a:chOff x="7464152" y="2256232"/>
            <a:chExt cx="4392488" cy="435757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42E0D20-8929-4E6E-2A12-E6ED6777BDEC}"/>
                </a:ext>
              </a:extLst>
            </p:cNvPr>
            <p:cNvPicPr/>
            <p:nvPr/>
          </p:nvPicPr>
          <p:blipFill rotWithShape="1">
            <a:blip r:embed="rId4"/>
            <a:srcRect l="6536" r="17872"/>
            <a:stretch/>
          </p:blipFill>
          <p:spPr>
            <a:xfrm>
              <a:off x="7464152" y="2256232"/>
              <a:ext cx="4392488" cy="4357578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6489B9CA-06F8-F262-C133-93415E6BF2A7}"/>
                </a:ext>
              </a:extLst>
            </p:cNvPr>
            <p:cNvGrpSpPr/>
            <p:nvPr/>
          </p:nvGrpSpPr>
          <p:grpSpPr>
            <a:xfrm>
              <a:off x="8904312" y="4641481"/>
              <a:ext cx="2448272" cy="1972329"/>
              <a:chOff x="7464152" y="4694279"/>
              <a:chExt cx="2448272" cy="1972329"/>
            </a:xfrm>
          </p:grpSpPr>
          <p:cxnSp>
            <p:nvCxnSpPr>
              <p:cNvPr id="9" name="Connettore 2 8">
                <a:extLst>
                  <a:ext uri="{FF2B5EF4-FFF2-40B4-BE49-F238E27FC236}">
                    <a16:creationId xmlns:a16="http://schemas.microsoft.com/office/drawing/2014/main" id="{71967961-59A9-CBC7-48D5-92D4B87212EB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V="1">
                <a:off x="8688288" y="4694279"/>
                <a:ext cx="0" cy="12028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ttangolo 2">
                <a:extLst>
                  <a:ext uri="{FF2B5EF4-FFF2-40B4-BE49-F238E27FC236}">
                    <a16:creationId xmlns:a16="http://schemas.microsoft.com/office/drawing/2014/main" id="{26FBFA88-140A-1B82-87A2-AA7F598B5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4152" y="5897167"/>
                <a:ext cx="2448272" cy="76944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Developed</a:t>
                </a:r>
              </a:p>
              <a:p>
                <a:pPr algn="ctr"/>
                <a:r>
                  <a:rPr lang="en-US" sz="2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Detection System</a:t>
                </a:r>
              </a:p>
            </p:txBody>
          </p:sp>
        </p:grp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5617EC63-FFB2-2615-79DD-90CAEC40A3B9}"/>
              </a:ext>
            </a:extLst>
          </p:cNvPr>
          <p:cNvGrpSpPr/>
          <p:nvPr/>
        </p:nvGrpSpPr>
        <p:grpSpPr>
          <a:xfrm>
            <a:off x="4799856" y="2274285"/>
            <a:ext cx="2535043" cy="1623649"/>
            <a:chOff x="4799856" y="2274285"/>
            <a:chExt cx="2535043" cy="162364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DB87F85-1E65-890A-CB7B-F780F4BBF20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799856" y="2274285"/>
              <a:ext cx="2451610" cy="162364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BD7BECEE-635F-8BD3-4A11-A84C57376394}"/>
                </a:ext>
              </a:extLst>
            </p:cNvPr>
            <p:cNvSpPr txBox="1"/>
            <p:nvPr/>
          </p:nvSpPr>
          <p:spPr>
            <a:xfrm rot="20530107">
              <a:off x="6327892" y="3541144"/>
              <a:ext cx="10070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Luminometer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72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A0AC8E00-4015-98D9-A607-E8829400E9D8}"/>
              </a:ext>
            </a:extLst>
          </p:cNvPr>
          <p:cNvSpPr/>
          <p:nvPr/>
        </p:nvSpPr>
        <p:spPr>
          <a:xfrm>
            <a:off x="4994007" y="1294891"/>
            <a:ext cx="5697819" cy="150139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2D28846D-80F8-3170-EA3E-7CD9D374FA4A}"/>
              </a:ext>
            </a:extLst>
          </p:cNvPr>
          <p:cNvGrpSpPr/>
          <p:nvPr/>
        </p:nvGrpSpPr>
        <p:grpSpPr>
          <a:xfrm>
            <a:off x="5545834" y="1327039"/>
            <a:ext cx="4850061" cy="1347990"/>
            <a:chOff x="2333944" y="1347639"/>
            <a:chExt cx="7855775" cy="218337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21531FF-F15A-67EF-CD14-782774561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8FEFE"/>
                </a:clrFrom>
                <a:clrTo>
                  <a:srgbClr val="E8FEFE">
                    <a:alpha val="0"/>
                  </a:srgbClr>
                </a:clrTo>
              </a:clrChange>
            </a:blip>
            <a:srcRect l="20299"/>
            <a:stretch/>
          </p:blipFill>
          <p:spPr>
            <a:xfrm>
              <a:off x="3849844" y="1347639"/>
              <a:ext cx="6339875" cy="2183376"/>
            </a:xfrm>
            <a:prstGeom prst="rect">
              <a:avLst/>
            </a:prstGeom>
          </p:spPr>
        </p:pic>
        <p:pic>
          <p:nvPicPr>
            <p:cNvPr id="17" name="Immagine 16" descr="Immagine che contiene contenitore, scatola, design&#10;&#10;Descrizione generata automaticamente">
              <a:extLst>
                <a:ext uri="{FF2B5EF4-FFF2-40B4-BE49-F238E27FC236}">
                  <a16:creationId xmlns:a16="http://schemas.microsoft.com/office/drawing/2014/main" id="{D6D613C3-4163-D022-B7C8-214E3FC7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944" y="2007626"/>
              <a:ext cx="1723948" cy="1504568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Detection system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239C3A9-AB8C-19FF-B71D-4E6435634599}"/>
              </a:ext>
            </a:extLst>
          </p:cNvPr>
          <p:cNvGrpSpPr/>
          <p:nvPr/>
        </p:nvGrpSpPr>
        <p:grpSpPr>
          <a:xfrm>
            <a:off x="5704092" y="2506249"/>
            <a:ext cx="6454430" cy="3610151"/>
            <a:chOff x="5591234" y="2476242"/>
            <a:chExt cx="6454430" cy="3610151"/>
          </a:xfrm>
        </p:grpSpPr>
        <p:sp>
          <p:nvSpPr>
            <p:cNvPr id="11" name="Rettangolo 2">
              <a:extLst>
                <a:ext uri="{FF2B5EF4-FFF2-40B4-BE49-F238E27FC236}">
                  <a16:creationId xmlns:a16="http://schemas.microsoft.com/office/drawing/2014/main" id="{AEB93F0C-4FA5-D37E-AA8C-E20E67C1D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1234" y="3455023"/>
              <a:ext cx="2775117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Quasi-Hemispherical CZT Detector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C59F8D4E-6DD6-E8FC-E15A-1EC70893D312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7130328" y="2534897"/>
              <a:ext cx="2705242" cy="2104946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2">
              <a:extLst>
                <a:ext uri="{FF2B5EF4-FFF2-40B4-BE49-F238E27FC236}">
                  <a16:creationId xmlns:a16="http://schemas.microsoft.com/office/drawing/2014/main" id="{D9277E5A-0F41-B298-7BA3-008798E8F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9446" y="4639843"/>
              <a:ext cx="2232247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Front-end electronics with </a:t>
              </a:r>
            </a:p>
            <a:p>
              <a:pPr algn="r"/>
              <a:r>
                <a:rPr lang="en-US" sz="22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 preamplifier (CSP) stage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6C07A36B-C567-3586-13E2-05888B9F86F5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8482949" y="2476242"/>
              <a:ext cx="1654503" cy="512796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2">
              <a:extLst>
                <a:ext uri="{FF2B5EF4-FFF2-40B4-BE49-F238E27FC236}">
                  <a16:creationId xmlns:a16="http://schemas.microsoft.com/office/drawing/2014/main" id="{3CB04161-BDDE-B280-A3A0-801A5EB76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240" y="2989038"/>
              <a:ext cx="381642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Digital Readout Electronics for Pulse Shape and </a:t>
              </a:r>
            </a:p>
            <a:p>
              <a:pPr algn="r"/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Height Analysis </a:t>
              </a:r>
            </a:p>
            <a:p>
              <a:pPr algn="r"/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(PSHA)</a:t>
              </a:r>
            </a:p>
          </p:txBody>
        </p:sp>
      </p:grp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56752B2-6A8B-BC94-06D2-B93245230EB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232431" y="2578946"/>
            <a:ext cx="859220" cy="90608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LEONARDO\Congressi\2015\IEEE_2015\Summary_Digital\2015-05-04 15.20.51.jpg">
            <a:extLst>
              <a:ext uri="{FF2B5EF4-FFF2-40B4-BE49-F238E27FC236}">
                <a16:creationId xmlns:a16="http://schemas.microsoft.com/office/drawing/2014/main" id="{91A53E3C-181F-2954-C64F-CC5A754A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r="19634"/>
          <a:stretch>
            <a:fillRect/>
          </a:stretch>
        </p:blipFill>
        <p:spPr bwMode="auto">
          <a:xfrm>
            <a:off x="10843362" y="1518961"/>
            <a:ext cx="1250447" cy="1583724"/>
          </a:xfrm>
          <a:prstGeom prst="rect">
            <a:avLst/>
          </a:prstGeom>
          <a:noFill/>
        </p:spPr>
      </p:pic>
      <p:pic>
        <p:nvPicPr>
          <p:cNvPr id="18" name="Immagine 17" descr="Immagine che contiene contenitore, scatola, arte&#10;&#10;Descrizione generata automaticamente">
            <a:extLst>
              <a:ext uri="{FF2B5EF4-FFF2-40B4-BE49-F238E27FC236}">
                <a16:creationId xmlns:a16="http://schemas.microsoft.com/office/drawing/2014/main" id="{F5AF8D25-4256-E780-AF9D-A11F01F08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22" y="4177363"/>
            <a:ext cx="1867584" cy="15625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3F38ABB-B373-ADAA-2E89-456E9887C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1" y="4818718"/>
            <a:ext cx="1063514" cy="12094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817B51-438E-EA15-9126-9008E8BEAFEF}"/>
              </a:ext>
            </a:extLst>
          </p:cNvPr>
          <p:cNvSpPr txBox="1"/>
          <p:nvPr/>
        </p:nvSpPr>
        <p:spPr>
          <a:xfrm>
            <a:off x="0" y="6525344"/>
            <a:ext cx="1192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Curceanu, C. O., et al. "Kaonic atoms at the DAΦNE collider: A strangeness adventure." Frontiers in Physics 11 (2023)</a:t>
            </a:r>
            <a:endParaRPr lang="en-GB" sz="1400" i="1" dirty="0"/>
          </a:p>
        </p:txBody>
      </p:sp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7BAC506-FE16-F676-FF4C-A91765043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47" y="1081307"/>
            <a:ext cx="2574177" cy="2059341"/>
          </a:xfrm>
          <a:prstGeom prst="rect">
            <a:avLst/>
          </a:prstGeom>
        </p:spPr>
      </p:pic>
      <p:sp>
        <p:nvSpPr>
          <p:cNvPr id="22" name="Rettangolo 2">
            <a:extLst>
              <a:ext uri="{FF2B5EF4-FFF2-40B4-BE49-F238E27FC236}">
                <a16:creationId xmlns:a16="http://schemas.microsoft.com/office/drawing/2014/main" id="{89706F5F-7B0A-112F-553B-8FCD57C0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007" y="1294891"/>
            <a:ext cx="1390024" cy="430887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modules</a:t>
            </a:r>
          </a:p>
        </p:txBody>
      </p:sp>
      <p:sp>
        <p:nvSpPr>
          <p:cNvPr id="31" name="Freccia curva 30">
            <a:extLst>
              <a:ext uri="{FF2B5EF4-FFF2-40B4-BE49-F238E27FC236}">
                <a16:creationId xmlns:a16="http://schemas.microsoft.com/office/drawing/2014/main" id="{701EB8D4-9F17-D251-DEC0-9EFB2105FFB9}"/>
              </a:ext>
            </a:extLst>
          </p:cNvPr>
          <p:cNvSpPr/>
          <p:nvPr/>
        </p:nvSpPr>
        <p:spPr>
          <a:xfrm rot="1226226">
            <a:off x="4455998" y="1247506"/>
            <a:ext cx="360040" cy="384654"/>
          </a:xfrm>
          <a:prstGeom prst="bentArrow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92689BF-5655-0CF3-773D-14CC2CF41332}"/>
              </a:ext>
            </a:extLst>
          </p:cNvPr>
          <p:cNvGrpSpPr/>
          <p:nvPr/>
        </p:nvGrpSpPr>
        <p:grpSpPr>
          <a:xfrm>
            <a:off x="-70625" y="2418754"/>
            <a:ext cx="5710004" cy="4048393"/>
            <a:chOff x="-70625" y="2418754"/>
            <a:chExt cx="5710004" cy="4048393"/>
          </a:xfrm>
        </p:grpSpPr>
        <p:pic>
          <p:nvPicPr>
            <p:cNvPr id="23" name="Immagine 22" descr="Immagine che contiene schermata&#10;&#10;Descrizione generata automaticamente">
              <a:extLst>
                <a:ext uri="{FF2B5EF4-FFF2-40B4-BE49-F238E27FC236}">
                  <a16:creationId xmlns:a16="http://schemas.microsoft.com/office/drawing/2014/main" id="{9A37AF68-E384-432F-A8D4-585217B4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25" y="2418754"/>
              <a:ext cx="5710004" cy="4048393"/>
            </a:xfrm>
            <a:prstGeom prst="rect">
              <a:avLst/>
            </a:prstGeom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4C4B9602-202A-77C6-9298-D6A907826932}"/>
                </a:ext>
              </a:extLst>
            </p:cNvPr>
            <p:cNvSpPr/>
            <p:nvPr/>
          </p:nvSpPr>
          <p:spPr>
            <a:xfrm>
              <a:off x="2783913" y="2852936"/>
              <a:ext cx="851446" cy="851446"/>
            </a:xfrm>
            <a:prstGeom prst="ellipse">
              <a:avLst/>
            </a:prstGeom>
            <a:solidFill>
              <a:srgbClr val="6600CC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6000" dirty="0"/>
                <a:t>Φ</a:t>
              </a:r>
              <a:endParaRPr lang="en-GB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91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CZT Detectors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61019"/>
            <a:ext cx="6408712" cy="53803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Quasi-Hemispherical Detector (QHD) geometry was chosen</a:t>
            </a:r>
          </a:p>
          <a:p>
            <a:pPr marL="0" indent="0">
              <a:lnSpc>
                <a:spcPct val="10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2000" dirty="0">
                <a:ea typeface="+mj-ea"/>
                <a:cs typeface="+mj-cs"/>
              </a:rPr>
              <a:t>Key layout: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large area with low number of channels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Two type of detectors: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4x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Commercial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CZT QHD </a:t>
            </a:r>
            <a:r>
              <a:rPr lang="en-US" sz="2000" dirty="0">
                <a:ea typeface="+mj-ea"/>
                <a:cs typeface="+mj-cs"/>
              </a:rPr>
              <a:t>(15 x 13 x 5 mm</a:t>
            </a:r>
            <a:r>
              <a:rPr lang="en-US" sz="2000" baseline="30000" dirty="0">
                <a:ea typeface="+mj-ea"/>
                <a:cs typeface="+mj-cs"/>
              </a:rPr>
              <a:t>3</a:t>
            </a:r>
            <a:r>
              <a:rPr lang="en-US" sz="2000" dirty="0">
                <a:ea typeface="+mj-ea"/>
                <a:cs typeface="+mj-cs"/>
              </a:rPr>
              <a:t>)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4x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Customized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CZT QHD </a:t>
            </a:r>
            <a:r>
              <a:rPr lang="en-US" sz="2000" dirty="0">
                <a:ea typeface="+mj-ea"/>
                <a:cs typeface="+mj-cs"/>
              </a:rPr>
              <a:t>(10 x 10 x 5 mm</a:t>
            </a:r>
            <a:r>
              <a:rPr lang="en-US" sz="2000" baseline="30000" dirty="0">
                <a:ea typeface="+mj-ea"/>
                <a:cs typeface="+mj-cs"/>
              </a:rPr>
              <a:t>3</a:t>
            </a:r>
            <a:r>
              <a:rPr lang="en-US" sz="2000" dirty="0">
                <a:ea typeface="+mj-ea"/>
                <a:cs typeface="+mj-cs"/>
              </a:rPr>
              <a:t>)</a:t>
            </a: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endParaRPr lang="en-US" sz="2000" dirty="0"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dirty="0">
                <a:ea typeface="+mj-ea"/>
                <a:cs typeface="+mj-cs"/>
              </a:rPr>
              <a:t>Customized CZT QHDs:</a:t>
            </a:r>
            <a:endParaRPr lang="en-US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Optimized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geometry</a:t>
            </a:r>
            <a:r>
              <a:rPr lang="en-US" sz="2000" dirty="0">
                <a:ea typeface="+mj-ea"/>
                <a:cs typeface="+mj-cs"/>
              </a:rPr>
              <a:t> (energy resolution optimized)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Fabricated at IMEM-CNR </a:t>
            </a:r>
            <a:r>
              <a:rPr lang="en-US" sz="2000" dirty="0">
                <a:ea typeface="+mj-ea"/>
                <a:cs typeface="+mj-cs"/>
              </a:rPr>
              <a:t>with the collaboration of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due2lab</a:t>
            </a:r>
            <a:r>
              <a:rPr lang="en-US" sz="2000" dirty="0">
                <a:ea typeface="+mj-ea"/>
                <a:cs typeface="+mj-cs"/>
              </a:rPr>
              <a:t> </a:t>
            </a:r>
            <a:r>
              <a:rPr lang="en-US" sz="2000" dirty="0" err="1">
                <a:ea typeface="+mj-ea"/>
                <a:cs typeface="+mj-cs"/>
              </a:rPr>
              <a:t>s.r.l</a:t>
            </a:r>
            <a:r>
              <a:rPr lang="en-US" sz="2000" dirty="0">
                <a:ea typeface="+mj-ea"/>
                <a:cs typeface="+mj-cs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39EA6B-D236-46F3-1727-7D6FE9886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1"/>
          <a:stretch/>
        </p:blipFill>
        <p:spPr>
          <a:xfrm flipH="1">
            <a:off x="8370304" y="1361018"/>
            <a:ext cx="3621459" cy="3089163"/>
          </a:xfrm>
          <a:prstGeom prst="rect">
            <a:avLst/>
          </a:prstGeom>
        </p:spPr>
      </p:pic>
      <p:pic>
        <p:nvPicPr>
          <p:cNvPr id="10" name="Immagine 9" descr="Immagine che contiene Elementi grafici, Policromia, grafica, design&#10;&#10;Descrizione generata automaticamente">
            <a:extLst>
              <a:ext uri="{FF2B5EF4-FFF2-40B4-BE49-F238E27FC236}">
                <a16:creationId xmlns:a16="http://schemas.microsoft.com/office/drawing/2014/main" id="{F676BE54-F4E1-472D-36BF-6AFACF708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052736"/>
            <a:ext cx="1398103" cy="13981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Immagine 4" descr="Immagine che contiene contenitore, scatola, arte&#10;&#10;Descrizione generata automaticamente">
            <a:extLst>
              <a:ext uri="{FF2B5EF4-FFF2-40B4-BE49-F238E27FC236}">
                <a16:creationId xmlns:a16="http://schemas.microsoft.com/office/drawing/2014/main" id="{93CC7BD7-E192-424C-EAAD-404C308A9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656396"/>
            <a:ext cx="3170784" cy="26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Quasi-Hemispherical CZT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61019"/>
            <a:ext cx="5760639" cy="46295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Detector characteristics</a:t>
            </a:r>
            <a:r>
              <a:rPr lang="en-US" sz="2000" dirty="0">
                <a:ea typeface="+mj-ea"/>
                <a:cs typeface="+mj-cs"/>
              </a:rPr>
              <a:t>: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High atomic number of CZT -&gt;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Good efficiency </a:t>
            </a:r>
            <a:r>
              <a:rPr lang="en-US" sz="2000" dirty="0">
                <a:ea typeface="+mj-ea"/>
                <a:cs typeface="+mj-cs"/>
              </a:rPr>
              <a:t>64% at 200 keV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39EA6B-D236-46F3-1727-7D6FE988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28447" y="1325563"/>
            <a:ext cx="1949865" cy="14799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496452-3CB7-6A49-9390-55BF30141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8"/>
          <a:stretch/>
        </p:blipFill>
        <p:spPr>
          <a:xfrm>
            <a:off x="7032104" y="2835212"/>
            <a:ext cx="4485685" cy="36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1ED58-9063-AFF5-FC4D-E78D291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Quasi-Hemispherical CZT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71609-6BED-CA2B-BF9D-5664BC8B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61019"/>
            <a:ext cx="5760639" cy="46295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32A747"/>
              </a:buClr>
              <a:buNone/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Detector characteristics</a:t>
            </a:r>
            <a:r>
              <a:rPr lang="en-US" sz="2000" dirty="0">
                <a:ea typeface="+mj-ea"/>
                <a:cs typeface="+mj-cs"/>
              </a:rPr>
              <a:t>: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dirty="0">
                <a:ea typeface="+mj-ea"/>
                <a:cs typeface="+mj-cs"/>
              </a:rPr>
              <a:t>High atomic number of CZT -&gt; </a:t>
            </a: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Good efficiency </a:t>
            </a:r>
            <a:r>
              <a:rPr lang="en-US" sz="2000" dirty="0">
                <a:ea typeface="+mj-ea"/>
                <a:cs typeface="+mj-cs"/>
              </a:rPr>
              <a:t>64% at 200 keV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  <a:t>Optimization of pixel dimension </a:t>
            </a:r>
            <a:r>
              <a:rPr lang="en-US" sz="2000" dirty="0">
                <a:ea typeface="+mj-ea"/>
                <a:cs typeface="+mj-cs"/>
              </a:rPr>
              <a:t>with simulations</a:t>
            </a:r>
            <a:br>
              <a:rPr lang="en-US" sz="2000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(only customized QHD)</a:t>
            </a:r>
          </a:p>
          <a:p>
            <a:pPr>
              <a:lnSpc>
                <a:spcPct val="150000"/>
              </a:lnSpc>
              <a:buClr>
                <a:srgbClr val="32A747"/>
              </a:buClr>
            </a:pP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39EA6B-D236-46F3-1727-7D6FE988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28447" y="1325563"/>
            <a:ext cx="1949865" cy="14799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E7E8E7-6D57-A1C2-E65B-D7BCB3901F46}"/>
              </a:ext>
            </a:extLst>
          </p:cNvPr>
          <p:cNvSpPr txBox="1"/>
          <p:nvPr/>
        </p:nvSpPr>
        <p:spPr>
          <a:xfrm>
            <a:off x="15676" y="6525344"/>
            <a:ext cx="121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Vicini, V., et al. "Optimization of quasi-hemispherical CdZnTe detectors by means of first principles simulation." Scientific Reports 13.1 (2023)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5E4A554-C067-4FA7-FD97-27A459B9C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3" r="3774"/>
          <a:stretch/>
        </p:blipFill>
        <p:spPr>
          <a:xfrm>
            <a:off x="6312023" y="2849344"/>
            <a:ext cx="5384721" cy="360399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5B9DE115-5ED5-F11B-FC32-D3F92A253601}"/>
              </a:ext>
            </a:extLst>
          </p:cNvPr>
          <p:cNvGrpSpPr/>
          <p:nvPr/>
        </p:nvGrpSpPr>
        <p:grpSpPr>
          <a:xfrm>
            <a:off x="1415480" y="4144588"/>
            <a:ext cx="4260285" cy="2113382"/>
            <a:chOff x="688943" y="4196225"/>
            <a:chExt cx="4488122" cy="222640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E1ACDBD-66BC-DC09-3C3A-260BC25C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39549" y="5350617"/>
              <a:ext cx="1380505" cy="107201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28EFF29-B0DB-D378-EBC8-F3554EDA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3449" y="5353954"/>
              <a:ext cx="1380505" cy="101447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803150D-C350-D277-D12F-B00B34F2E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1530" y="4256322"/>
              <a:ext cx="1445535" cy="102562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4048281-54C5-3228-7430-21A5F996E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4631" y="4223836"/>
              <a:ext cx="1309900" cy="102934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62DA519-8F3B-4610-2406-4DA6B263F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9033" y="4196225"/>
              <a:ext cx="1593432" cy="108572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5A0AEBB-6BEC-FD2E-053C-5FBAEBE7A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943" y="5318331"/>
              <a:ext cx="1593432" cy="1085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341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 presentazioni 2022" id="{428C694F-E205-A64F-912B-7ECCCF5F7A88}" vid="{5FA20F21-74AC-F048-841E-32866DAA6EC7}"/>
    </a:ext>
  </a:ext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11061</TotalTime>
  <Words>1543</Words>
  <Application>Microsoft Macintosh PowerPoint</Application>
  <PresentationFormat>Widescreen</PresentationFormat>
  <Paragraphs>243</Paragraphs>
  <Slides>26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26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Helvetica Neue</vt:lpstr>
      <vt:lpstr>Times New Roman</vt:lpstr>
      <vt:lpstr>3_Personalizza struttura</vt:lpstr>
      <vt:lpstr>2_Personalizza struttura</vt:lpstr>
      <vt:lpstr>1_Personalizza struttura</vt:lpstr>
      <vt:lpstr>Personalizza struttura</vt:lpstr>
      <vt:lpstr>5_Personalizza struttura</vt:lpstr>
      <vt:lpstr>4_Personalizza struttura</vt:lpstr>
      <vt:lpstr>6_Personalizza struttura</vt:lpstr>
      <vt:lpstr>Tema di Office</vt:lpstr>
      <vt:lpstr>CdZnTe-based radiation detectors, a breakthrough for hadron physics experiments</vt:lpstr>
      <vt:lpstr>Outline</vt:lpstr>
      <vt:lpstr>Motivation</vt:lpstr>
      <vt:lpstr>Motivation</vt:lpstr>
      <vt:lpstr>Ongoing activities at DAΦNE Collider</vt:lpstr>
      <vt:lpstr>Detection system</vt:lpstr>
      <vt:lpstr>The CZT Detectors</vt:lpstr>
      <vt:lpstr>Quasi-Hemispherical CZT Detector</vt:lpstr>
      <vt:lpstr>Quasi-Hemispherical CZT Detector</vt:lpstr>
      <vt:lpstr>Quasi-Hemispherical CZT Detector</vt:lpstr>
      <vt:lpstr>Readout electronics</vt:lpstr>
      <vt:lpstr>Spectroscopic Performances</vt:lpstr>
      <vt:lpstr>Measurements at DAΦNE Collider</vt:lpstr>
      <vt:lpstr>Measurements at DAΦNE Collider</vt:lpstr>
      <vt:lpstr>Measurements at DAΦNE Collider</vt:lpstr>
      <vt:lpstr>Measurements at DAΦNE Collider</vt:lpstr>
      <vt:lpstr>Measurements at DAΦNE Collider</vt:lpstr>
      <vt:lpstr>Potentialities of CZT detectors</vt:lpstr>
      <vt:lpstr>Potentialities of CZT detectors</vt:lpstr>
      <vt:lpstr>Summary</vt:lpstr>
      <vt:lpstr>Thanks for listening!</vt:lpstr>
      <vt:lpstr>Presentazione standard di PowerPoint</vt:lpstr>
      <vt:lpstr>Digital Pulse Processing</vt:lpstr>
      <vt:lpstr>Measurements at DAΦNE Collider</vt:lpstr>
      <vt:lpstr>Future Perspective</vt:lpstr>
      <vt:lpstr>Presentazione standard di PowerPoint</vt:lpstr>
    </vt:vector>
  </TitlesOfParts>
  <Company>I.N.F.N. - Bari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AIFM</dc:title>
  <dc:creator>Leonardo Abbene</dc:creator>
  <cp:lastModifiedBy>Andrea Zappettini</cp:lastModifiedBy>
  <cp:revision>2151</cp:revision>
  <cp:lastPrinted>2010-06-21T14:58:19Z</cp:lastPrinted>
  <dcterms:created xsi:type="dcterms:W3CDTF">2010-07-07T12:55:27Z</dcterms:created>
  <dcterms:modified xsi:type="dcterms:W3CDTF">2024-06-17T13:15:07Z</dcterms:modified>
</cp:coreProperties>
</file>