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355" r:id="rId4"/>
    <p:sldId id="306" r:id="rId5"/>
    <p:sldId id="356" r:id="rId6"/>
    <p:sldId id="263" r:id="rId7"/>
    <p:sldId id="345" r:id="rId8"/>
    <p:sldId id="261" r:id="rId9"/>
    <p:sldId id="260" r:id="rId10"/>
    <p:sldId id="270" r:id="rId11"/>
    <p:sldId id="347" r:id="rId12"/>
    <p:sldId id="365" r:id="rId13"/>
    <p:sldId id="367" r:id="rId14"/>
    <p:sldId id="266" r:id="rId15"/>
    <p:sldId id="351" r:id="rId16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7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07184F-93CB-42C7-BC0D-271D85089F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1519D-1406-400F-BF84-725640B520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A9521-BF47-4C21-B37E-B75C12E14A37}" type="datetimeFigureOut">
              <a:rPr lang="en-US" smtClean="0"/>
              <a:t>15-Jun-24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6CB2A-B6F7-4F30-9FF9-AB34F116B5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A619E-4FBF-4C5E-8A49-EF937BEE45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F071B-74BC-46BA-93D4-75D59BD1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3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E8FE3-3A06-4953-B055-19680AC8C7F4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75BC-7073-4055-A173-94207ABC5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12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99AB54D-AA1D-4B99-BFA0-312836B5B8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C70D83E3-041E-4580-BCEA-FF8C24DAEC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DE"/>
              <a:t>Spin transfer coefficient from virtual gamma to lambda</a:t>
            </a:r>
          </a:p>
          <a:p>
            <a:pPr>
              <a:spcBef>
                <a:spcPct val="0"/>
              </a:spcBef>
            </a:pPr>
            <a:r>
              <a:rPr lang="en-GB" altLang="en-DE"/>
              <a:t>struck quark which absorbs the virtual photon acquires the virtual photon polarization . The spin-transfer coefficient dll describes the probability that the polarization is transferred to the </a:t>
            </a:r>
            <a:r>
              <a:rPr lang="en-GB" altLang="en-DE">
                <a:sym typeface="Symbol" panose="05050102010706020507" pitchFamily="18" charset="2"/>
              </a:rPr>
              <a:t></a:t>
            </a:r>
            <a:r>
              <a:rPr lang="en-GB" altLang="en-DE"/>
              <a:t> hyperon along the secondary quantization axis </a:t>
            </a:r>
            <a:r>
              <a:rPr lang="en-GB" altLang="en-DE" i="1"/>
              <a:t>L’</a:t>
            </a:r>
            <a:endParaRPr lang="en-US" altLang="en-DE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A001692-42E8-4C77-9B59-6EB820503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F4B810-00A3-4AF7-9BEE-97D741CB73D9}" type="slidenum">
              <a:rPr lang="ru-RU" altLang="en-DE"/>
              <a:pPr/>
              <a:t>2</a:t>
            </a:fld>
            <a:endParaRPr lang="ru-RU" altLang="en-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844BAE-DDCB-415E-B037-29250A59BA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D. Veretennikov</a:t>
            </a:r>
            <a:endParaRPr lang="en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59F4C-E032-4D2F-9386-68E0076AF7FB}" type="slidenum">
              <a:rPr lang="en-US"/>
              <a:pPr/>
              <a:t>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Dh q(z) ∼ zqh(z),</a:t>
            </a:r>
            <a:r>
              <a:rPr lang="en-US" dirty="0"/>
              <a:t>  D- fragmentation </a:t>
            </a:r>
            <a:r>
              <a:rPr lang="en-US" dirty="0" err="1"/>
              <a:t>func</a:t>
            </a:r>
            <a:r>
              <a:rPr lang="en-US" dirty="0"/>
              <a:t>, q –distribution function, </a:t>
            </a:r>
            <a:r>
              <a:rPr lang="en-US" dirty="0" err="1"/>
              <a:t>Gribov</a:t>
            </a:r>
            <a:r>
              <a:rPr lang="en-US" dirty="0"/>
              <a:t>–</a:t>
            </a:r>
            <a:r>
              <a:rPr lang="en-US" dirty="0" err="1"/>
              <a:t>Lipatov</a:t>
            </a:r>
            <a:r>
              <a:rPr lang="en-US"/>
              <a:t> 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675BC-7073-4055-A173-94207ABC58E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3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2965" y="1676400"/>
            <a:ext cx="10363200" cy="1462088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r>
              <a:rPr lang="ru-RU" dirty="0"/>
              <a:t>Click to edit Master title style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16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5A266C-E06C-4C4A-B1E2-FB0A7452E04D}"/>
              </a:ext>
            </a:extLst>
          </p:cNvPr>
          <p:cNvSpPr/>
          <p:nvPr userDrawn="1"/>
        </p:nvSpPr>
        <p:spPr>
          <a:xfrm>
            <a:off x="-1455" y="6400800"/>
            <a:ext cx="12188825" cy="4572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E520E6E-472D-4D30-8CE2-57C9730485A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90551" y="862013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Picture 8" descr="hermeslogo">
            <a:extLst>
              <a:ext uri="{FF2B5EF4-FFF2-40B4-BE49-F238E27FC236}">
                <a16:creationId xmlns:a16="http://schemas.microsoft.com/office/drawing/2014/main" id="{2E8EC9D9-B828-4BEC-946C-0A562ED8FF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/>
          <a:srcRect r="6000"/>
          <a:stretch/>
        </p:blipFill>
        <p:spPr bwMode="auto">
          <a:xfrm>
            <a:off x="143339" y="274724"/>
            <a:ext cx="1128125" cy="849227"/>
          </a:xfrm>
          <a:prstGeom prst="rect">
            <a:avLst/>
          </a:prstGeom>
          <a:noFill/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D82A4C0-B980-408C-B498-FFD41F37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6520" y="6446837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8A2DB59A-68F4-4FFD-B1F3-8FA6554DACE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8B0FCB81-1910-4D2F-A584-FCA643A3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226" y="649287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17.06.2024     D.Veretennikov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6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12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4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4.wmf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6908" y="464907"/>
            <a:ext cx="6553708" cy="223224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Beam-spin induced polarization of Λ and anti-Λ hyperons in semi-inclusive deep-inelastic scattering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2964" y="2816932"/>
            <a:ext cx="5400600" cy="1224136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D.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Veretennikov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On behalf of the HERMES collaboration</a:t>
            </a:r>
            <a:endParaRPr lang="en-GB" sz="24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hermes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8008" y="4509120"/>
            <a:ext cx="1981200" cy="150812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0A657-7418-407A-806A-7F81AABF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4001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47325A-FD33-4793-BD12-67F3BAAE4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09" y="4869160"/>
            <a:ext cx="2434640" cy="108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 idx="4294967295"/>
          </p:nvPr>
        </p:nvSpPr>
        <p:spPr>
          <a:xfrm>
            <a:off x="1505712" y="173707"/>
            <a:ext cx="4105275" cy="604838"/>
          </a:xfrm>
          <a:prstGeom prst="rect">
            <a:avLst/>
          </a:prstGeom>
          <a:ln/>
        </p:spPr>
        <p:txBody>
          <a:bodyPr>
            <a:noAutofit/>
          </a:bodyPr>
          <a:lstStyle/>
          <a:p>
            <a:pPr eaLnBrk="1" hangingPunct="1"/>
            <a:r>
              <a:rPr lang="en-US" sz="32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/>
              </a:rPr>
              <a:t> event selection</a:t>
            </a:r>
            <a:endParaRPr lang="ru-RU" sz="32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8" name="Rectangle 18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90" name="Rectangle 19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92" name="Rectangle 19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19838" y="2899048"/>
                <a:ext cx="5941777" cy="2786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16000">
                  <a:spcBef>
                    <a:spcPts val="600"/>
                  </a:spcBef>
                </a:pPr>
                <a:r>
                  <a:rPr lang="en-GB" sz="2000" b="1" dirty="0">
                    <a:latin typeface="Calibri" pitchFamily="34" charset="0"/>
                    <a:cs typeface="Calibri" pitchFamily="34" charset="0"/>
                  </a:rPr>
                  <a:t>Background  suppression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Calibri" pitchFamily="34" charset="0"/>
                    <a:cs typeface="Calibri" pitchFamily="34" charset="0"/>
                  </a:rPr>
                  <a:t>leading </a:t>
                </a:r>
                <a:r>
                  <a:rPr lang="en-GB" sz="2000" dirty="0">
                    <a:latin typeface="Calibri" pitchFamily="34" charset="0"/>
                    <a:cs typeface="Calibri" pitchFamily="34" charset="0"/>
                    <a:sym typeface="Symbol"/>
                  </a:rPr>
                  <a:t> rejection (i</a:t>
                </a:r>
                <a:r>
                  <a:rPr lang="en-GB" sz="2000" dirty="0">
                    <a:latin typeface="Calibri" pitchFamily="34" charset="0"/>
                    <a:cs typeface="Calibri" pitchFamily="34" charset="0"/>
                  </a:rPr>
                  <a:t>n HERMES kinematics proton is </a:t>
                </a:r>
                <a:r>
                  <a:rPr lang="en-GB" sz="20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always leading</a:t>
                </a:r>
                <a:r>
                  <a:rPr lang="en-GB" sz="2000" dirty="0">
                    <a:latin typeface="Calibri" pitchFamily="34" charset="0"/>
                    <a:cs typeface="Calibri" pitchFamily="34" charset="0"/>
                    <a:sym typeface="Symbol"/>
                  </a:rPr>
                  <a:t>):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000" i="1" dirty="0" err="1"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en-US" sz="2000" i="1" baseline="30000" dirty="0" err="1"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2000" i="1" dirty="0" err="1"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en-US" sz="2000" i="1" baseline="30000" dirty="0">
                    <a:latin typeface="Calibri" pitchFamily="34" charset="0"/>
                    <a:cs typeface="Calibri" pitchFamily="34" charset="0"/>
                  </a:rPr>
                  <a:t>-</a:t>
                </a:r>
                <a:r>
                  <a:rPr lang="en-US" sz="2000" i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pair background (coming from V</a:t>
                </a:r>
                <a:r>
                  <a:rPr lang="en-US" sz="2000" baseline="-25000" dirty="0"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) rejection, vertex separation:</a:t>
                </a:r>
              </a:p>
              <a:p>
                <a:pPr marL="1005300" lvl="2" indent="-342900"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d(V</a:t>
                </a:r>
                <a:r>
                  <a:rPr lang="en-US" sz="2000" baseline="-25000" dirty="0"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,V</a:t>
                </a:r>
                <a:r>
                  <a:rPr lang="en-US" sz="2000" baseline="-25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) &gt; 6 cm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Λ</m:t>
                    </m:r>
                  </m:oMath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1005300" lvl="2" indent="-342900"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d(V</a:t>
                </a:r>
                <a:r>
                  <a:rPr lang="en-US" sz="2000" baseline="-25000" dirty="0"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,V</a:t>
                </a:r>
                <a:r>
                  <a:rPr lang="en-US" sz="2000" baseline="-25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) &gt; 10 cm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GB" sz="2000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838" y="2899048"/>
                <a:ext cx="5941777" cy="2786084"/>
              </a:xfrm>
              <a:prstGeom prst="rect">
                <a:avLst/>
              </a:prstGeom>
              <a:blipFill>
                <a:blip r:embed="rId2"/>
                <a:stretch>
                  <a:fillRect l="-1026" t="-1313" r="-615" b="-3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E1FFC5C-64E0-4134-8EE8-AF6EC678C7BD}"/>
              </a:ext>
            </a:extLst>
          </p:cNvPr>
          <p:cNvGrpSpPr/>
          <p:nvPr/>
        </p:nvGrpSpPr>
        <p:grpSpPr>
          <a:xfrm>
            <a:off x="695400" y="2834765"/>
            <a:ext cx="4361388" cy="2491234"/>
            <a:chOff x="1878014" y="1182689"/>
            <a:chExt cx="4361388" cy="2491234"/>
          </a:xfrm>
        </p:grpSpPr>
        <p:sp>
          <p:nvSpPr>
            <p:cNvPr id="8" name="Rectangle 445"/>
            <p:cNvSpPr>
              <a:spLocks noChangeArrowheads="1"/>
            </p:cNvSpPr>
            <p:nvPr/>
          </p:nvSpPr>
          <p:spPr bwMode="auto">
            <a:xfrm>
              <a:off x="4148138" y="1782764"/>
              <a:ext cx="1106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V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446"/>
            <p:cNvSpPr>
              <a:spLocks noChangeArrowheads="1"/>
            </p:cNvSpPr>
            <p:nvPr/>
          </p:nvSpPr>
          <p:spPr bwMode="auto">
            <a:xfrm>
              <a:off x="4249738" y="190023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b="1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452" name="Group 16451"/>
            <p:cNvGrpSpPr/>
            <p:nvPr/>
          </p:nvGrpSpPr>
          <p:grpSpPr>
            <a:xfrm>
              <a:off x="2705101" y="2290763"/>
              <a:ext cx="157720" cy="240586"/>
              <a:chOff x="1181101" y="2290763"/>
              <a:chExt cx="157720" cy="240586"/>
            </a:xfrm>
          </p:grpSpPr>
          <p:sp>
            <p:nvSpPr>
              <p:cNvPr id="10" name="Rectangle 447"/>
              <p:cNvSpPr>
                <a:spLocks noChangeArrowheads="1"/>
              </p:cNvSpPr>
              <p:nvPr/>
            </p:nvSpPr>
            <p:spPr bwMode="auto">
              <a:xfrm>
                <a:off x="1181101" y="2290763"/>
                <a:ext cx="110608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300" b="1" dirty="0">
                    <a:solidFill>
                      <a:srgbClr val="80000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448"/>
              <p:cNvSpPr>
                <a:spLocks noChangeArrowheads="1"/>
              </p:cNvSpPr>
              <p:nvPr/>
            </p:nvSpPr>
            <p:spPr bwMode="auto">
              <a:xfrm>
                <a:off x="1281113" y="2408238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b="1" dirty="0">
                    <a:solidFill>
                      <a:srgbClr val="8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Rectangle 452"/>
            <p:cNvSpPr>
              <a:spLocks noChangeArrowheads="1"/>
            </p:cNvSpPr>
            <p:nvPr/>
          </p:nvSpPr>
          <p:spPr bwMode="auto">
            <a:xfrm>
              <a:off x="3316289" y="1762075"/>
              <a:ext cx="31739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>
                  <a:solidFill>
                    <a:srgbClr val="008000"/>
                  </a:solidFill>
                  <a:latin typeface="Symbol" pitchFamily="18" charset="2"/>
                  <a:cs typeface="Arial" pitchFamily="34" charset="0"/>
                </a:rPr>
                <a:t>L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453"/>
            <p:cNvSpPr>
              <a:spLocks noChangeArrowheads="1"/>
            </p:cNvSpPr>
            <p:nvPr/>
          </p:nvSpPr>
          <p:spPr bwMode="auto">
            <a:xfrm>
              <a:off x="5292726" y="1182689"/>
              <a:ext cx="274114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500" b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454"/>
            <p:cNvSpPr>
              <a:spLocks noChangeArrowheads="1"/>
            </p:cNvSpPr>
            <p:nvPr/>
          </p:nvSpPr>
          <p:spPr bwMode="auto">
            <a:xfrm>
              <a:off x="5192713" y="1989138"/>
              <a:ext cx="42159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>
                  <a:solidFill>
                    <a:srgbClr val="008000"/>
                  </a:solidFill>
                  <a:latin typeface="Symbol" pitchFamily="18" charset="2"/>
                  <a:cs typeface="Arial" pitchFamily="34" charset="0"/>
                </a:rPr>
                <a:t>p</a:t>
              </a:r>
              <a:r>
                <a:rPr lang="en-US" sz="3600" b="1" baseline="30000" dirty="0">
                  <a:solidFill>
                    <a:srgbClr val="008000"/>
                  </a:solidFill>
                  <a:latin typeface="Symbol" pitchFamily="18" charset="2"/>
                  <a:cs typeface="Arial" pitchFamily="34" charset="0"/>
                </a:rPr>
                <a:t>-</a:t>
              </a:r>
              <a:endParaRPr lang="ru-RU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455"/>
            <p:cNvSpPr>
              <a:spLocks noChangeArrowheads="1"/>
            </p:cNvSpPr>
            <p:nvPr/>
          </p:nvSpPr>
          <p:spPr bwMode="auto">
            <a:xfrm>
              <a:off x="5414964" y="3135314"/>
              <a:ext cx="375103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5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35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456"/>
            <p:cNvSpPr>
              <a:spLocks noChangeShapeType="1"/>
            </p:cNvSpPr>
            <p:nvPr/>
          </p:nvSpPr>
          <p:spPr bwMode="auto">
            <a:xfrm>
              <a:off x="1970088" y="2617788"/>
              <a:ext cx="41862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57"/>
            <p:cNvSpPr>
              <a:spLocks noChangeArrowheads="1"/>
            </p:cNvSpPr>
            <p:nvPr/>
          </p:nvSpPr>
          <p:spPr bwMode="auto">
            <a:xfrm>
              <a:off x="5692777" y="2679700"/>
              <a:ext cx="54662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7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beam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458"/>
            <p:cNvSpPr>
              <a:spLocks noChangeShapeType="1"/>
            </p:cNvSpPr>
            <p:nvPr/>
          </p:nvSpPr>
          <p:spPr bwMode="auto">
            <a:xfrm>
              <a:off x="2803525" y="2612562"/>
              <a:ext cx="2525714" cy="7556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460"/>
            <p:cNvSpPr>
              <a:spLocks/>
            </p:cNvSpPr>
            <p:nvPr/>
          </p:nvSpPr>
          <p:spPr bwMode="auto">
            <a:xfrm>
              <a:off x="5227638" y="3300413"/>
              <a:ext cx="101600" cy="90488"/>
            </a:xfrm>
            <a:custGeom>
              <a:avLst/>
              <a:gdLst>
                <a:gd name="T0" fmla="*/ 64 w 64"/>
                <a:gd name="T1" fmla="*/ 44 h 57"/>
                <a:gd name="T2" fmla="*/ 0 w 64"/>
                <a:gd name="T3" fmla="*/ 57 h 57"/>
                <a:gd name="T4" fmla="*/ 28 w 64"/>
                <a:gd name="T5" fmla="*/ 34 h 57"/>
                <a:gd name="T6" fmla="*/ 16 w 64"/>
                <a:gd name="T7" fmla="*/ 0 h 57"/>
                <a:gd name="T8" fmla="*/ 64 w 64"/>
                <a:gd name="T9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7">
                  <a:moveTo>
                    <a:pt x="64" y="44"/>
                  </a:moveTo>
                  <a:lnTo>
                    <a:pt x="0" y="57"/>
                  </a:lnTo>
                  <a:lnTo>
                    <a:pt x="28" y="34"/>
                  </a:lnTo>
                  <a:lnTo>
                    <a:pt x="16" y="0"/>
                  </a:lnTo>
                  <a:lnTo>
                    <a:pt x="64" y="44"/>
                  </a:lnTo>
                  <a:close/>
                </a:path>
              </a:pathLst>
            </a:custGeom>
            <a:solidFill>
              <a:srgbClr val="000000"/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461"/>
            <p:cNvSpPr>
              <a:spLocks noChangeShapeType="1"/>
            </p:cNvSpPr>
            <p:nvPr/>
          </p:nvSpPr>
          <p:spPr bwMode="auto">
            <a:xfrm flipV="1">
              <a:off x="4259263" y="1481138"/>
              <a:ext cx="1004888" cy="6048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462"/>
            <p:cNvSpPr>
              <a:spLocks/>
            </p:cNvSpPr>
            <p:nvPr/>
          </p:nvSpPr>
          <p:spPr bwMode="auto">
            <a:xfrm>
              <a:off x="5160963" y="1481139"/>
              <a:ext cx="103188" cy="87313"/>
            </a:xfrm>
            <a:custGeom>
              <a:avLst/>
              <a:gdLst>
                <a:gd name="T0" fmla="*/ 65 w 65"/>
                <a:gd name="T1" fmla="*/ 0 h 55"/>
                <a:gd name="T2" fmla="*/ 30 w 65"/>
                <a:gd name="T3" fmla="*/ 55 h 55"/>
                <a:gd name="T4" fmla="*/ 32 w 65"/>
                <a:gd name="T5" fmla="*/ 20 h 55"/>
                <a:gd name="T6" fmla="*/ 0 w 65"/>
                <a:gd name="T7" fmla="*/ 6 h 55"/>
                <a:gd name="T8" fmla="*/ 65 w 6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5">
                  <a:moveTo>
                    <a:pt x="65" y="0"/>
                  </a:moveTo>
                  <a:lnTo>
                    <a:pt x="30" y="55"/>
                  </a:lnTo>
                  <a:lnTo>
                    <a:pt x="32" y="20"/>
                  </a:lnTo>
                  <a:lnTo>
                    <a:pt x="0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463"/>
            <p:cNvSpPr>
              <a:spLocks noChangeShapeType="1"/>
            </p:cNvSpPr>
            <p:nvPr/>
          </p:nvSpPr>
          <p:spPr bwMode="auto">
            <a:xfrm>
              <a:off x="4262438" y="2087976"/>
              <a:ext cx="846138" cy="1730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464"/>
            <p:cNvSpPr>
              <a:spLocks/>
            </p:cNvSpPr>
            <p:nvPr/>
          </p:nvSpPr>
          <p:spPr bwMode="auto">
            <a:xfrm>
              <a:off x="4230689" y="2065334"/>
              <a:ext cx="61913" cy="61913"/>
            </a:xfrm>
            <a:custGeom>
              <a:avLst/>
              <a:gdLst>
                <a:gd name="T0" fmla="*/ 2 w 39"/>
                <a:gd name="T1" fmla="*/ 13 h 39"/>
                <a:gd name="T2" fmla="*/ 4 w 39"/>
                <a:gd name="T3" fmla="*/ 7 h 39"/>
                <a:gd name="T4" fmla="*/ 8 w 39"/>
                <a:gd name="T5" fmla="*/ 3 h 39"/>
                <a:gd name="T6" fmla="*/ 15 w 39"/>
                <a:gd name="T7" fmla="*/ 1 h 39"/>
                <a:gd name="T8" fmla="*/ 20 w 39"/>
                <a:gd name="T9" fmla="*/ 0 h 39"/>
                <a:gd name="T10" fmla="*/ 26 w 39"/>
                <a:gd name="T11" fmla="*/ 1 h 39"/>
                <a:gd name="T12" fmla="*/ 31 w 39"/>
                <a:gd name="T13" fmla="*/ 4 h 39"/>
                <a:gd name="T14" fmla="*/ 36 w 39"/>
                <a:gd name="T15" fmla="*/ 8 h 39"/>
                <a:gd name="T16" fmla="*/ 38 w 39"/>
                <a:gd name="T17" fmla="*/ 15 h 39"/>
                <a:gd name="T18" fmla="*/ 39 w 39"/>
                <a:gd name="T19" fmla="*/ 20 h 39"/>
                <a:gd name="T20" fmla="*/ 38 w 39"/>
                <a:gd name="T21" fmla="*/ 26 h 39"/>
                <a:gd name="T22" fmla="*/ 35 w 39"/>
                <a:gd name="T23" fmla="*/ 31 h 39"/>
                <a:gd name="T24" fmla="*/ 30 w 39"/>
                <a:gd name="T25" fmla="*/ 36 h 39"/>
                <a:gd name="T26" fmla="*/ 25 w 39"/>
                <a:gd name="T27" fmla="*/ 39 h 39"/>
                <a:gd name="T28" fmla="*/ 18 w 39"/>
                <a:gd name="T29" fmla="*/ 39 h 39"/>
                <a:gd name="T30" fmla="*/ 12 w 39"/>
                <a:gd name="T31" fmla="*/ 38 h 39"/>
                <a:gd name="T32" fmla="*/ 7 w 39"/>
                <a:gd name="T33" fmla="*/ 35 h 39"/>
                <a:gd name="T34" fmla="*/ 3 w 39"/>
                <a:gd name="T35" fmla="*/ 30 h 39"/>
                <a:gd name="T36" fmla="*/ 0 w 39"/>
                <a:gd name="T37" fmla="*/ 24 h 39"/>
                <a:gd name="T38" fmla="*/ 0 w 39"/>
                <a:gd name="T39" fmla="*/ 18 h 39"/>
                <a:gd name="T40" fmla="*/ 2 w 39"/>
                <a:gd name="T4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2" y="13"/>
                  </a:moveTo>
                  <a:lnTo>
                    <a:pt x="4" y="7"/>
                  </a:lnTo>
                  <a:lnTo>
                    <a:pt x="8" y="3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38" y="15"/>
                  </a:lnTo>
                  <a:lnTo>
                    <a:pt x="39" y="20"/>
                  </a:lnTo>
                  <a:lnTo>
                    <a:pt x="38" y="26"/>
                  </a:lnTo>
                  <a:lnTo>
                    <a:pt x="35" y="31"/>
                  </a:lnTo>
                  <a:lnTo>
                    <a:pt x="30" y="36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12" y="38"/>
                  </a:lnTo>
                  <a:lnTo>
                    <a:pt x="7" y="35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0000"/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465"/>
            <p:cNvSpPr>
              <a:spLocks/>
            </p:cNvSpPr>
            <p:nvPr/>
          </p:nvSpPr>
          <p:spPr bwMode="auto">
            <a:xfrm>
              <a:off x="5008564" y="2195514"/>
              <a:ext cx="100013" cy="92075"/>
            </a:xfrm>
            <a:custGeom>
              <a:avLst/>
              <a:gdLst>
                <a:gd name="T0" fmla="*/ 63 w 63"/>
                <a:gd name="T1" fmla="*/ 41 h 58"/>
                <a:gd name="T2" fmla="*/ 0 w 63"/>
                <a:gd name="T3" fmla="*/ 58 h 58"/>
                <a:gd name="T4" fmla="*/ 25 w 63"/>
                <a:gd name="T5" fmla="*/ 33 h 58"/>
                <a:gd name="T6" fmla="*/ 12 w 63"/>
                <a:gd name="T7" fmla="*/ 0 h 58"/>
                <a:gd name="T8" fmla="*/ 63 w 63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63" y="41"/>
                  </a:moveTo>
                  <a:lnTo>
                    <a:pt x="0" y="58"/>
                  </a:lnTo>
                  <a:lnTo>
                    <a:pt x="25" y="33"/>
                  </a:lnTo>
                  <a:lnTo>
                    <a:pt x="12" y="0"/>
                  </a:lnTo>
                  <a:lnTo>
                    <a:pt x="63" y="41"/>
                  </a:lnTo>
                  <a:close/>
                </a:path>
              </a:pathLst>
            </a:custGeom>
            <a:solidFill>
              <a:srgbClr val="000000"/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49" name="Freeform 527"/>
            <p:cNvSpPr>
              <a:spLocks/>
            </p:cNvSpPr>
            <p:nvPr/>
          </p:nvSpPr>
          <p:spPr bwMode="auto">
            <a:xfrm>
              <a:off x="2783632" y="2579689"/>
              <a:ext cx="63500" cy="60325"/>
            </a:xfrm>
            <a:custGeom>
              <a:avLst/>
              <a:gdLst>
                <a:gd name="T0" fmla="*/ 1 w 40"/>
                <a:gd name="T1" fmla="*/ 23 h 38"/>
                <a:gd name="T2" fmla="*/ 0 w 40"/>
                <a:gd name="T3" fmla="*/ 17 h 38"/>
                <a:gd name="T4" fmla="*/ 2 w 40"/>
                <a:gd name="T5" fmla="*/ 11 h 38"/>
                <a:gd name="T6" fmla="*/ 6 w 40"/>
                <a:gd name="T7" fmla="*/ 5 h 38"/>
                <a:gd name="T8" fmla="*/ 10 w 40"/>
                <a:gd name="T9" fmla="*/ 3 h 38"/>
                <a:gd name="T10" fmla="*/ 17 w 40"/>
                <a:gd name="T11" fmla="*/ 0 h 38"/>
                <a:gd name="T12" fmla="*/ 22 w 40"/>
                <a:gd name="T13" fmla="*/ 0 h 38"/>
                <a:gd name="T14" fmla="*/ 29 w 40"/>
                <a:gd name="T15" fmla="*/ 2 h 38"/>
                <a:gd name="T16" fmla="*/ 34 w 40"/>
                <a:gd name="T17" fmla="*/ 5 h 38"/>
                <a:gd name="T18" fmla="*/ 38 w 40"/>
                <a:gd name="T19" fmla="*/ 10 h 38"/>
                <a:gd name="T20" fmla="*/ 40 w 40"/>
                <a:gd name="T21" fmla="*/ 15 h 38"/>
                <a:gd name="T22" fmla="*/ 40 w 40"/>
                <a:gd name="T23" fmla="*/ 21 h 38"/>
                <a:gd name="T24" fmla="*/ 38 w 40"/>
                <a:gd name="T25" fmla="*/ 27 h 38"/>
                <a:gd name="T26" fmla="*/ 34 w 40"/>
                <a:gd name="T27" fmla="*/ 33 h 38"/>
                <a:gd name="T28" fmla="*/ 30 w 40"/>
                <a:gd name="T29" fmla="*/ 37 h 38"/>
                <a:gd name="T30" fmla="*/ 23 w 40"/>
                <a:gd name="T31" fmla="*/ 38 h 38"/>
                <a:gd name="T32" fmla="*/ 18 w 40"/>
                <a:gd name="T33" fmla="*/ 38 h 38"/>
                <a:gd name="T34" fmla="*/ 11 w 40"/>
                <a:gd name="T35" fmla="*/ 37 h 38"/>
                <a:gd name="T36" fmla="*/ 6 w 40"/>
                <a:gd name="T37" fmla="*/ 33 h 38"/>
                <a:gd name="T38" fmla="*/ 3 w 40"/>
                <a:gd name="T39" fmla="*/ 28 h 38"/>
                <a:gd name="T40" fmla="*/ 1 w 40"/>
                <a:gd name="T41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38">
                  <a:moveTo>
                    <a:pt x="1" y="23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8" y="10"/>
                  </a:lnTo>
                  <a:lnTo>
                    <a:pt x="40" y="15"/>
                  </a:lnTo>
                  <a:lnTo>
                    <a:pt x="40" y="21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3" y="38"/>
                  </a:lnTo>
                  <a:lnTo>
                    <a:pt x="18" y="38"/>
                  </a:lnTo>
                  <a:lnTo>
                    <a:pt x="11" y="37"/>
                  </a:lnTo>
                  <a:lnTo>
                    <a:pt x="6" y="33"/>
                  </a:lnTo>
                  <a:lnTo>
                    <a:pt x="3" y="28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6454" name="Straight Connector 16453"/>
            <p:cNvCxnSpPr>
              <a:stCxn id="16449" idx="0"/>
            </p:cNvCxnSpPr>
            <p:nvPr/>
          </p:nvCxnSpPr>
          <p:spPr bwMode="auto">
            <a:xfrm flipV="1">
              <a:off x="2785221" y="1783557"/>
              <a:ext cx="2375743" cy="8326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455">
              <a:extLst>
                <a:ext uri="{FF2B5EF4-FFF2-40B4-BE49-F238E27FC236}">
                  <a16:creationId xmlns:a16="http://schemas.microsoft.com/office/drawing/2014/main" id="{0CCAECE7-F736-40D9-93E1-D98EF4C7A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014" y="2531350"/>
              <a:ext cx="250068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5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CA720D-F4DA-4110-AF3E-472720D39AB9}"/>
                  </a:ext>
                </a:extLst>
              </p:cNvPr>
              <p:cNvSpPr/>
              <p:nvPr/>
            </p:nvSpPr>
            <p:spPr>
              <a:xfrm>
                <a:off x="433008" y="1532001"/>
                <a:ext cx="5034517" cy="652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DE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DE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num>
                      <m:den>
                        <m:sSub>
                          <m:sSubPr>
                            <m:ctrlP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p>
                        </m:sSup>
                      </m:num>
                      <m:den>
                        <m: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  <m:r>
                      <a:rPr lang="en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​​​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p>
                        </m:sSubSup>
                      </m:den>
                    </m:f>
                  </m:oMath>
                </a14:m>
                <a:endParaRPr lang="en-DE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CA720D-F4DA-4110-AF3E-472720D39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8" y="1532001"/>
                <a:ext cx="5034517" cy="652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A06028-D346-416E-A9BC-719AFA04B019}"/>
                  </a:ext>
                </a:extLst>
              </p:cNvPr>
              <p:cNvSpPr/>
              <p:nvPr/>
            </p:nvSpPr>
            <p:spPr>
              <a:xfrm>
                <a:off x="5794131" y="1052736"/>
                <a:ext cx="3371179" cy="1554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DIS cuts</a:t>
                </a:r>
                <a:endParaRPr lang="en-US" sz="2000" i="1" dirty="0">
                  <a:solidFill>
                    <a:srgbClr val="004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D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0.8 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GeV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&lt;24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&gt;10 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buClr>
                    <a:srgbClr val="0000FF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0.2&lt;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endParaRPr lang="en-DE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A06028-D346-416E-A9BC-719AFA04B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131" y="1052736"/>
                <a:ext cx="3371179" cy="1554272"/>
              </a:xfrm>
              <a:prstGeom prst="rect">
                <a:avLst/>
              </a:prstGeom>
              <a:blipFill>
                <a:blip r:embed="rId4"/>
                <a:stretch>
                  <a:fillRect l="-1808" t="-2353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BB542-CC27-401B-9A75-83CBDB3E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AD2104-B5EC-492E-8650-D468FC8A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1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B065A8-AD8D-4B6A-AD0D-54C2C1F0B06B}"/>
                  </a:ext>
                </a:extLst>
              </p:cNvPr>
              <p:cNvSpPr txBox="1"/>
              <p:nvPr/>
            </p:nvSpPr>
            <p:spPr>
              <a:xfrm>
                <a:off x="1415480" y="188640"/>
                <a:ext cx="37292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</m:oMath>
                </a14:m>
                <a:r>
                  <a:rPr lang="en-US" sz="32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</m:acc>
                  </m:oMath>
                </a14:m>
                <a:r>
                  <a:rPr lang="en-US" sz="3200" b="1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 invariant mass</a:t>
                </a:r>
                <a:endParaRPr lang="en-US" sz="32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B065A8-AD8D-4B6A-AD0D-54C2C1F0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88640"/>
                <a:ext cx="3729291" cy="584775"/>
              </a:xfrm>
              <a:prstGeom prst="rect">
                <a:avLst/>
              </a:prstGeom>
              <a:blipFill>
                <a:blip r:embed="rId3"/>
                <a:stretch>
                  <a:fillRect t="-12500" r="-375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8C9760-6D4B-424B-9967-C883537F5B06}"/>
                  </a:ext>
                </a:extLst>
              </p:cNvPr>
              <p:cNvSpPr txBox="1"/>
              <p:nvPr/>
            </p:nvSpPr>
            <p:spPr>
              <a:xfrm>
                <a:off x="8760296" y="4289301"/>
                <a:ext cx="2710422" cy="124720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Total numbers of</a:t>
                </a:r>
                <a:r>
                  <a:rPr lang="el-GR" sz="2000" b="1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𝚲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000" b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l-GR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𝚲</m:t>
                        </m:r>
                      </m:e>
                    </m:acc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=46000</m:t>
                      </m:r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DE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=6500</m:t>
                      </m:r>
                    </m:oMath>
                  </m:oMathPara>
                </a14:m>
                <a:endParaRPr lang="en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8C9760-6D4B-424B-9967-C883537F5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6" y="4289301"/>
                <a:ext cx="2710422" cy="1247201"/>
              </a:xfrm>
              <a:prstGeom prst="rect">
                <a:avLst/>
              </a:prstGeom>
              <a:blipFill>
                <a:blip r:embed="rId4"/>
                <a:stretch>
                  <a:fillRect l="-2013" t="-1942" r="-469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577B04-17AF-4178-B674-8DF22BDE0D65}"/>
                  </a:ext>
                </a:extLst>
              </p:cNvPr>
              <p:cNvSpPr txBox="1"/>
              <p:nvPr/>
            </p:nvSpPr>
            <p:spPr>
              <a:xfrm>
                <a:off x="8246230" y="1340768"/>
                <a:ext cx="3600400" cy="2555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Just an example for subset of data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Clear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Λ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signal with highly suppressed background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Background contamination</a:t>
                </a:r>
              </a:p>
              <a:p>
                <a:pPr marL="800100" lvl="1" indent="-34290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&gt; 5%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Λ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800100" lvl="1" indent="-34290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&gt; 10%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Λ</m:t>
                        </m:r>
                      </m:e>
                    </m:acc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577B04-17AF-4178-B674-8DF22BDE0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230" y="1340768"/>
                <a:ext cx="3600400" cy="2555956"/>
              </a:xfrm>
              <a:prstGeom prst="rect">
                <a:avLst/>
              </a:prstGeom>
              <a:blipFill>
                <a:blip r:embed="rId5"/>
                <a:stretch>
                  <a:fillRect l="-1525" t="-1432" r="-1017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93F096-3F88-4E2A-9D74-BD69C0BC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820A5E5-6BAC-49D1-81D9-CAEBD757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  <p:pic>
        <p:nvPicPr>
          <p:cNvPr id="7" name="Picture 6" descr="A graph of a graph&#10;&#10;Description automatically generated">
            <a:extLst>
              <a:ext uri="{FF2B5EF4-FFF2-40B4-BE49-F238E27FC236}">
                <a16:creationId xmlns:a16="http://schemas.microsoft.com/office/drawing/2014/main" id="{F33AF883-C348-4C82-A222-75FFA7EF9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88" y="1128674"/>
            <a:ext cx="3804142" cy="5292000"/>
          </a:xfrm>
          <a:prstGeom prst="rect">
            <a:avLst/>
          </a:prstGeom>
        </p:spPr>
      </p:pic>
      <p:pic>
        <p:nvPicPr>
          <p:cNvPr id="14" name="Picture 13" descr="A graph of a graph&#10;&#10;Description automatically generated">
            <a:extLst>
              <a:ext uri="{FF2B5EF4-FFF2-40B4-BE49-F238E27FC236}">
                <a16:creationId xmlns:a16="http://schemas.microsoft.com/office/drawing/2014/main" id="{28163B75-5A90-4820-8C88-09FFFAAEA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3" y="1124744"/>
            <a:ext cx="3804142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6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0E56B1-AB9F-464D-B3FE-B21FB2A39EED}"/>
              </a:ext>
            </a:extLst>
          </p:cNvPr>
          <p:cNvSpPr txBox="1"/>
          <p:nvPr/>
        </p:nvSpPr>
        <p:spPr>
          <a:xfrm>
            <a:off x="1415480" y="245144"/>
            <a:ext cx="139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3B1B0-ABC1-4D24-A156-490646930CDC}"/>
              </a:ext>
            </a:extLst>
          </p:cNvPr>
          <p:cNvSpPr txBox="1"/>
          <p:nvPr/>
        </p:nvSpPr>
        <p:spPr>
          <a:xfrm>
            <a:off x="1055440" y="5582378"/>
            <a:ext cx="1009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 decay constant  has been updated in PDG  use new value and rescale data from other experiment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9E06A-7012-4BBA-8914-3FBBB662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39" y="1249938"/>
            <a:ext cx="4464496" cy="4257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8CBB06-2788-4432-8F04-3CB0F91D1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249938"/>
            <a:ext cx="4464496" cy="4240025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047AC6F-96F3-47EC-A979-A567466C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6108114F-9523-4F9B-90F1-5F8060E3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35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1BF60-2CDC-4FC3-8E13-37B0AC61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268760"/>
            <a:ext cx="10695267" cy="5053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CD432D-C388-473C-ABCD-922ED1E6539E}"/>
              </a:ext>
            </a:extLst>
          </p:cNvPr>
          <p:cNvSpPr txBox="1"/>
          <p:nvPr/>
        </p:nvSpPr>
        <p:spPr>
          <a:xfrm>
            <a:off x="1559496" y="146734"/>
            <a:ext cx="139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1D418-ED29-40BD-BEB8-AF56AFA3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9FCDF8-AB88-4C1B-B591-4C71E3A5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29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1504" y="116632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latin typeface="Calibri" pitchFamily="34" charset="0"/>
                <a:cs typeface="Calibri" pitchFamily="34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50314B-D183-4592-8833-7CD3E00AE7D2}"/>
                  </a:ext>
                </a:extLst>
              </p:cNvPr>
              <p:cNvSpPr/>
              <p:nvPr/>
            </p:nvSpPr>
            <p:spPr>
              <a:xfrm>
                <a:off x="911424" y="1484784"/>
                <a:ext cx="10729192" cy="4123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"self-analyzing" decay of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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hyperon provides unique possibilities to study spin effects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beam-spin transfer to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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sensitive to various spin-dependent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parton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distributions and fragmentation functions (e.g. </a:t>
                </a:r>
                <a:r>
                  <a:rPr lang="en-US" sz="2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e(x)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HERMES has a large DIS data set with longitudinal beam polarization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availability of both beam-helicity states exploited in novel extraction formalism that does not rely on MC simulations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compared to previous HERMES publications, formalism has been extended to 3D case and to data sets that are not helicity-balanced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increased data set allows for analysis of also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Λ</m:t>
                        </m:r>
                      </m:e>
                    </m:acc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analysis in advanced state, final results/publication to come out soon</a:t>
                </a:r>
                <a:endParaRPr lang="en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50314B-D183-4592-8833-7CD3E00AE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1484784"/>
                <a:ext cx="10729192" cy="4123116"/>
              </a:xfrm>
              <a:prstGeom prst="rect">
                <a:avLst/>
              </a:prstGeom>
              <a:blipFill>
                <a:blip r:embed="rId2"/>
                <a:stretch>
                  <a:fillRect l="-511" t="-1183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0637C-367C-4C83-8773-106F897D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7C6-BB22-4BDD-A49E-33D1B482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12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E02B5-0B00-4FAE-B4D9-67C50B3196DE}"/>
              </a:ext>
            </a:extLst>
          </p:cNvPr>
          <p:cNvSpPr txBox="1"/>
          <p:nvPr/>
        </p:nvSpPr>
        <p:spPr>
          <a:xfrm>
            <a:off x="1559496" y="189258"/>
            <a:ext cx="4511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Kinematical dependences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3C574-BF50-44E9-A546-F813662A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24EA3-974D-41E4-995F-D73FF7F7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E16CE-EA09-4E1C-A1B5-F45EE35F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219837"/>
            <a:ext cx="11089232" cy="519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5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>
            <a:extLst>
              <a:ext uri="{FF2B5EF4-FFF2-40B4-BE49-F238E27FC236}">
                <a16:creationId xmlns:a16="http://schemas.microsoft.com/office/drawing/2014/main" id="{7AFE8761-D32F-43E1-BCDE-25BCC39B55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9508" y="1373763"/>
          <a:ext cx="2599680" cy="460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6" name="Equation" r:id="rId4" imgW="1218960" imgH="215640" progId="Equation.DSMT4">
                  <p:embed/>
                </p:oleObj>
              </mc:Choice>
              <mc:Fallback>
                <p:oleObj name="Equation" r:id="rId4" imgW="1218960" imgH="215640" progId="Equation.DSMT4">
                  <p:embed/>
                  <p:pic>
                    <p:nvPicPr>
                      <p:cNvPr id="1028" name="Object 4">
                        <a:extLst>
                          <a:ext uri="{FF2B5EF4-FFF2-40B4-BE49-F238E27FC236}">
                            <a16:creationId xmlns:a16="http://schemas.microsoft.com/office/drawing/2014/main" id="{7AFE8761-D32F-43E1-BCDE-25BCC39B55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508" y="1373763"/>
                        <a:ext cx="2599680" cy="460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8" name="Rectangle 20">
            <a:extLst>
              <a:ext uri="{FF2B5EF4-FFF2-40B4-BE49-F238E27FC236}">
                <a16:creationId xmlns:a16="http://schemas.microsoft.com/office/drawing/2014/main" id="{7F590364-3428-472C-950D-CD55702C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312" y="147660"/>
            <a:ext cx="65383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Longitudinal spin transfer D</a:t>
            </a:r>
            <a:r>
              <a:rPr lang="en-US" sz="32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LL’</a:t>
            </a:r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SiDIS</a:t>
            </a:r>
            <a:endParaRPr lang="ru-RU" sz="3200" b="1" i="1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Object 7">
                <a:extLst>
                  <a:ext uri="{FF2B5EF4-FFF2-40B4-BE49-F238E27FC236}">
                    <a16:creationId xmlns:a16="http://schemas.microsoft.com/office/drawing/2014/main" id="{ABBC5800-8579-47E8-90C4-D8215C7FB52B}"/>
                  </a:ext>
                </a:extLst>
              </p:cNvPr>
              <p:cNvSpPr txBox="1"/>
              <p:nvPr/>
            </p:nvSpPr>
            <p:spPr bwMode="auto">
              <a:xfrm>
                <a:off x="6384032" y="1115945"/>
                <a:ext cx="2933700" cy="49530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29" name="Object 7">
                <a:extLst>
                  <a:ext uri="{FF2B5EF4-FFF2-40B4-BE49-F238E27FC236}">
                    <a16:creationId xmlns:a16="http://schemas.microsoft.com/office/drawing/2014/main" id="{ABBC5800-8579-47E8-90C4-D8215C7FB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4032" y="1115945"/>
                <a:ext cx="2933700" cy="495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" name="Rectangle 11">
            <a:extLst>
              <a:ext uri="{FF2B5EF4-FFF2-40B4-BE49-F238E27FC236}">
                <a16:creationId xmlns:a16="http://schemas.microsoft.com/office/drawing/2014/main" id="{FDEB35AB-BC41-479F-A7DC-10998A2B6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DE" altLang="en-DE"/>
          </a:p>
        </p:txBody>
      </p:sp>
      <p:sp>
        <p:nvSpPr>
          <p:cNvPr id="1035" name="Rectangle 13">
            <a:extLst>
              <a:ext uri="{FF2B5EF4-FFF2-40B4-BE49-F238E27FC236}">
                <a16:creationId xmlns:a16="http://schemas.microsoft.com/office/drawing/2014/main" id="{ABDA2FAB-9BE3-43BC-8301-B4DA6F39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DE" altLang="en-DE"/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8E4E7B1B-2BF6-4EB7-8AF3-AC44DE8D87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342" y="116508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7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8E4E7B1B-2BF6-4EB7-8AF3-AC44DE8D87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342" y="1165081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4" name="Picture 15">
            <a:extLst>
              <a:ext uri="{FF2B5EF4-FFF2-40B4-BE49-F238E27FC236}">
                <a16:creationId xmlns:a16="http://schemas.microsoft.com/office/drawing/2014/main" id="{4B30DEA1-4C99-4885-9536-FB5380D0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4651" r="4839" b="9302"/>
          <a:stretch>
            <a:fillRect/>
          </a:stretch>
        </p:blipFill>
        <p:spPr bwMode="auto">
          <a:xfrm>
            <a:off x="584615" y="2610074"/>
            <a:ext cx="4339404" cy="28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3D529B-7AB8-443A-B97D-B9614CEF0578}"/>
                  </a:ext>
                </a:extLst>
              </p:cNvPr>
              <p:cNvSpPr txBox="1"/>
              <p:nvPr/>
            </p:nvSpPr>
            <p:spPr>
              <a:xfrm>
                <a:off x="4945859" y="1663390"/>
                <a:ext cx="622006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Spin transfer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correlation between beam polarization and final state hadron polarization or in other word double beam spin asymmetry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3D529B-7AB8-443A-B97D-B9614CEF0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59" y="1663390"/>
                <a:ext cx="6220068" cy="1017715"/>
              </a:xfrm>
              <a:prstGeom prst="rect">
                <a:avLst/>
              </a:prstGeom>
              <a:blipFill>
                <a:blip r:embed="rId10"/>
                <a:stretch>
                  <a:fillRect l="-979" t="-3593" r="-881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12929C-F253-4A5A-8974-4CE0C39F7471}"/>
                  </a:ext>
                </a:extLst>
              </p:cNvPr>
              <p:cNvSpPr txBox="1"/>
              <p:nvPr/>
            </p:nvSpPr>
            <p:spPr>
              <a:xfrm>
                <a:off x="5038508" y="2749270"/>
                <a:ext cx="582902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Why 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𝜦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hyperon as final state hadron?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Relatively good statistic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Easy to detect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Weak decay (“self” analyzing particle), polarization of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can be extracted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by measuring decay proton angular distribution, no additional scattering needed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12929C-F253-4A5A-8974-4CE0C39F7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08" y="2749270"/>
                <a:ext cx="5829024" cy="2062103"/>
              </a:xfrm>
              <a:prstGeom prst="rect">
                <a:avLst/>
              </a:prstGeom>
              <a:blipFill>
                <a:blip r:embed="rId11"/>
                <a:stretch>
                  <a:fillRect l="-941" t="-1775" b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4">
                <a:extLst>
                  <a:ext uri="{FF2B5EF4-FFF2-40B4-BE49-F238E27FC236}">
                    <a16:creationId xmlns:a16="http://schemas.microsoft.com/office/drawing/2014/main" id="{4A3233DE-0C07-4A3B-8CAC-40905710B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9936" y="4942583"/>
                <a:ext cx="3468456" cy="76245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ru-RU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0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>
                              <a:latin typeface="Cambria Math"/>
                            </a:rPr>
                            <m:t>1+</m:t>
                          </m:r>
                          <m:r>
                            <a:rPr lang="ru-RU" sz="2000" i="1">
                              <a:latin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ru-RU" sz="2000" i="1"/>
                            <m:t> </m:t>
                          </m:r>
                          <m:sSubSup>
                            <m:sSub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ru-RU" sz="2000">
                                  <a:latin typeface="Cambria Math"/>
                                </a:rPr>
                                <m:t>′</m:t>
                              </m:r>
                            </m:sub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𝛬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ru-RU" sz="2000">
                              <a:latin typeface="Cambria Math"/>
                            </a:rPr>
                            <m:t>cos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/>
                                </a:rPr>
                                <m:t>𝑝𝐿</m:t>
                              </m:r>
                              <m:r>
                                <a:rPr lang="ru-RU" sz="2000"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i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9" name="Text Box 14">
                <a:extLst>
                  <a:ext uri="{FF2B5EF4-FFF2-40B4-BE49-F238E27FC236}">
                    <a16:creationId xmlns:a16="http://schemas.microsoft.com/office/drawing/2014/main" id="{4A3233DE-0C07-4A3B-8CAC-40905710B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9936" y="4942583"/>
                <a:ext cx="3468456" cy="7624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Callout 2 22">
            <a:extLst>
              <a:ext uri="{FF2B5EF4-FFF2-40B4-BE49-F238E27FC236}">
                <a16:creationId xmlns:a16="http://schemas.microsoft.com/office/drawing/2014/main" id="{DCA62391-EC38-4D45-BC90-B30D603ECD3B}"/>
              </a:ext>
            </a:extLst>
          </p:cNvPr>
          <p:cNvSpPr/>
          <p:nvPr/>
        </p:nvSpPr>
        <p:spPr>
          <a:xfrm>
            <a:off x="9584309" y="5213542"/>
            <a:ext cx="2448272" cy="977930"/>
          </a:xfrm>
          <a:prstGeom prst="borderCallout2">
            <a:avLst>
              <a:gd name="adj1" fmla="val 2100"/>
              <a:gd name="adj2" fmla="val 49936"/>
              <a:gd name="adj3" fmla="val -14451"/>
              <a:gd name="adj4" fmla="val -882"/>
              <a:gd name="adj5" fmla="val 23311"/>
              <a:gd name="adj6" fmla="val -27813"/>
            </a:avLst>
          </a:prstGeom>
          <a:solidFill>
            <a:schemeClr val="bg1">
              <a:alpha val="27000"/>
            </a:schemeClr>
          </a:solidFill>
          <a:ln>
            <a:noFill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Angle between proton momentum and </a:t>
            </a:r>
            <a:r>
              <a:rPr lang="en-GB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/>
              </a:rPr>
              <a:t></a:t>
            </a:r>
            <a:r>
              <a:rPr lang="en-GB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spin in </a:t>
            </a:r>
            <a:r>
              <a:rPr lang="en-GB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/>
              </a:rPr>
              <a:t></a:t>
            </a:r>
            <a:r>
              <a:rPr lang="en-GB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rest frame</a:t>
            </a:r>
            <a:endParaRPr lang="en-GB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522A17-2BCD-41FF-8410-6DD76D22FF1F}"/>
              </a:ext>
            </a:extLst>
          </p:cNvPr>
          <p:cNvSpPr/>
          <p:nvPr/>
        </p:nvSpPr>
        <p:spPr bwMode="auto">
          <a:xfrm>
            <a:off x="9584309" y="5213542"/>
            <a:ext cx="2344339" cy="951762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A67DFF-AE5E-4BD7-B5D6-D9BB7E37B4F4}"/>
              </a:ext>
            </a:extLst>
          </p:cNvPr>
          <p:cNvCxnSpPr/>
          <p:nvPr/>
        </p:nvCxnSpPr>
        <p:spPr bwMode="auto">
          <a:xfrm flipH="1" flipV="1">
            <a:off x="8544272" y="5517232"/>
            <a:ext cx="1040037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D2E43-46D5-4BF4-8689-EE7144F5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3FA543-4F1E-4C93-8ABE-033922C3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DF30C24-4FC2-4760-92C1-D63D807A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068" y="1924873"/>
            <a:ext cx="5441179" cy="3169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9244" y="1112496"/>
                <a:ext cx="10065227" cy="2700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nary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3525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35255"/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3525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𝐿𝑍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44" y="1112496"/>
                <a:ext cx="10065227" cy="2700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1559496" y="91410"/>
                <a:ext cx="3229217" cy="671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Spin transfer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3200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ru-RU" sz="3200" b="1" i="1">
                            <a:latin typeface="Cambria Math"/>
                          </a:rPr>
                          <m:t>𝑳</m:t>
                        </m:r>
                        <m:sSup>
                          <m:sSupPr>
                            <m:ctrlPr>
                              <a:rPr lang="ru-RU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1" i="1">
                                <a:latin typeface="Cambria Math"/>
                              </a:rPr>
                              <m:t>𝑳</m:t>
                            </m:r>
                          </m:e>
                          <m:sup>
                            <m:r>
                              <a:rPr lang="ru-RU" sz="32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ru-RU" sz="3200" b="1" i="1">
                            <a:latin typeface="Cambria Math"/>
                          </a:rPr>
                          <m:t>𝜦</m:t>
                        </m:r>
                      </m:sup>
                    </m:sSubSup>
                  </m:oMath>
                </a14:m>
                <a:endParaRPr lang="ru-RU" sz="3200" b="1" i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9496" y="91410"/>
                <a:ext cx="3229217" cy="671466"/>
              </a:xfrm>
              <a:prstGeom prst="rect">
                <a:avLst/>
              </a:prstGeom>
              <a:blipFill>
                <a:blip r:embed="rId4"/>
                <a:stretch>
                  <a:fillRect l="-4906" t="-2727" b="-254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DBDD57E-9D15-4DDA-A598-49A3B8D14F70}"/>
              </a:ext>
            </a:extLst>
          </p:cNvPr>
          <p:cNvSpPr/>
          <p:nvPr/>
        </p:nvSpPr>
        <p:spPr bwMode="auto">
          <a:xfrm>
            <a:off x="1731605" y="2914586"/>
            <a:ext cx="2232248" cy="1019973"/>
          </a:xfrm>
          <a:prstGeom prst="ellips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8AEFC2C1-8725-40D4-9DD3-2F4D9729DAE4}"/>
              </a:ext>
            </a:extLst>
          </p:cNvPr>
          <p:cNvCxnSpPr>
            <a:cxnSpLocks/>
            <a:stCxn id="4" idx="5"/>
            <a:endCxn id="13" idx="4"/>
          </p:cNvCxnSpPr>
          <p:nvPr/>
        </p:nvCxnSpPr>
        <p:spPr bwMode="auto">
          <a:xfrm rot="5400000" flipH="1" flipV="1">
            <a:off x="4637851" y="2751139"/>
            <a:ext cx="33144" cy="2034951"/>
          </a:xfrm>
          <a:prstGeom prst="curvedConnector3">
            <a:avLst>
              <a:gd name="adj1" fmla="val -1140393"/>
            </a:avLst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C1D0D71-CA98-4C41-AF64-8E7D8324BCFC}"/>
              </a:ext>
            </a:extLst>
          </p:cNvPr>
          <p:cNvSpPr/>
          <p:nvPr/>
        </p:nvSpPr>
        <p:spPr bwMode="auto">
          <a:xfrm>
            <a:off x="4959765" y="3097100"/>
            <a:ext cx="1424267" cy="654943"/>
          </a:xfrm>
          <a:prstGeom prst="ellips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8CE914-05A1-4BD6-A3DD-049A6D6B91A4}"/>
              </a:ext>
            </a:extLst>
          </p:cNvPr>
          <p:cNvSpPr/>
          <p:nvPr/>
        </p:nvSpPr>
        <p:spPr bwMode="auto">
          <a:xfrm>
            <a:off x="1847529" y="965900"/>
            <a:ext cx="5400600" cy="1019972"/>
          </a:xfrm>
          <a:prstGeom prst="ellips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AAFBF1-ECCC-4B75-BC70-F6B4506A6242}"/>
              </a:ext>
            </a:extLst>
          </p:cNvPr>
          <p:cNvSpPr/>
          <p:nvPr/>
        </p:nvSpPr>
        <p:spPr bwMode="auto">
          <a:xfrm>
            <a:off x="8400256" y="1156756"/>
            <a:ext cx="1512168" cy="654943"/>
          </a:xfrm>
          <a:prstGeom prst="ellips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0F568BA-3F43-4FA5-81C8-1E71B955084E}"/>
              </a:ext>
            </a:extLst>
          </p:cNvPr>
          <p:cNvCxnSpPr>
            <a:cxnSpLocks/>
            <a:stCxn id="16" idx="5"/>
            <a:endCxn id="17" idx="4"/>
          </p:cNvCxnSpPr>
          <p:nvPr/>
        </p:nvCxnSpPr>
        <p:spPr bwMode="auto">
          <a:xfrm rot="5400000" flipH="1" flipV="1">
            <a:off x="7794383" y="474544"/>
            <a:ext cx="24802" cy="2699111"/>
          </a:xfrm>
          <a:prstGeom prst="curvedConnector3">
            <a:avLst>
              <a:gd name="adj1" fmla="val -1523954"/>
            </a:avLst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0C49069-DA71-420C-A079-A152052E9843}"/>
                  </a:ext>
                </a:extLst>
              </p:cNvPr>
              <p:cNvSpPr/>
              <p:nvPr/>
            </p:nvSpPr>
            <p:spPr>
              <a:xfrm>
                <a:off x="310753" y="5076561"/>
                <a:ext cx="9114071" cy="1571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𝐿𝑋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6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en-US" sz="16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6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called spin transfer coefficients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sup>
                    </m:sSubSup>
                  </m:oMath>
                </a14:m>
                <a:r>
                  <a:rPr lang="en-US" sz="16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independent of beam polarization</a:t>
                </a:r>
                <a:r>
                  <a:rPr lang="en-US" sz="16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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only 2 components</a:t>
                </a:r>
                <a:r>
                  <a:rPr lang="en-US" sz="16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𝐿𝑋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6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en-US" sz="16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Give us access to chiral odd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16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GB" sz="16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16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sup>
                    </m:sSubSup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and even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6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GB" sz="16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GB" sz="16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q</m:t>
                            </m:r>
                          </m:sup>
                        </m:sSubSup>
                        <m:r>
                          <a:rPr lang="en-US" sz="1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sz="1600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</m:acc>
                      </m:e>
                      <m:sub>
                        <m:r>
                          <a:rPr lang="en-GB" sz="16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16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sup>
                    </m:sSubSup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fragmentation functions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en-US" sz="16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0C49069-DA71-420C-A079-A152052E9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53" y="5076561"/>
                <a:ext cx="9114071" cy="1571520"/>
              </a:xfrm>
              <a:prstGeom prst="rect">
                <a:avLst/>
              </a:prstGeom>
              <a:blipFill>
                <a:blip r:embed="rId5"/>
                <a:stretch>
                  <a:fillRect l="-268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1EAF7D-47C0-4986-832A-6ADB9A6897FF}"/>
                  </a:ext>
                </a:extLst>
              </p:cNvPr>
              <p:cNvSpPr txBox="1"/>
              <p:nvPr/>
            </p:nvSpPr>
            <p:spPr>
              <a:xfrm>
                <a:off x="440906" y="4068372"/>
                <a:ext cx="3522947" cy="941027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sub>
                        <m:sup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𝜦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𝜦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𝒁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𝒁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1EAF7D-47C0-4986-832A-6ADB9A689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6" y="4068372"/>
                <a:ext cx="3522947" cy="9410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9AC129A-BDAF-42CE-A6E3-41266F04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E0FF9B99-C7B7-4380-A0B1-41CFC287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B53E88-F86C-402F-833F-130BCEF1BB7B}"/>
              </a:ext>
            </a:extLst>
          </p:cNvPr>
          <p:cNvSpPr/>
          <p:nvPr/>
        </p:nvSpPr>
        <p:spPr>
          <a:xfrm>
            <a:off x="7361519" y="423440"/>
            <a:ext cx="455753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P.J. Mulders, R.D.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Tangerman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Published in: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Nucl.Phys.B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461 (1996), 197-237</a:t>
            </a:r>
          </a:p>
        </p:txBody>
      </p:sp>
    </p:spTree>
    <p:extLst>
      <p:ext uri="{BB962C8B-B14F-4D97-AF65-F5344CB8AC3E}">
        <p14:creationId xmlns:p14="http://schemas.microsoft.com/office/powerpoint/2010/main" val="398815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D66D4C-5705-40A0-BA78-682D0A6E58AE}"/>
              </a:ext>
            </a:extLst>
          </p:cNvPr>
          <p:cNvSpPr/>
          <p:nvPr/>
        </p:nvSpPr>
        <p:spPr>
          <a:xfrm>
            <a:off x="467735" y="1233764"/>
            <a:ext cx="8208912" cy="87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Phys.Rev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D64 (2001) ~2000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/>
              </a:rPr>
              <a:t>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0.11 ± 0.17</a:t>
            </a:r>
            <a:r>
              <a:rPr lang="en-US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± 0.03</a:t>
            </a:r>
            <a:r>
              <a:rPr lang="en-US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(1996-1997 data)</a:t>
            </a:r>
          </a:p>
          <a:p>
            <a:pPr marL="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Phys.Rev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D74 (2006), ~8200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/>
              </a:rPr>
              <a:t>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0.11 ± 0.10</a:t>
            </a:r>
            <a:r>
              <a:rPr lang="en-US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± 0.03</a:t>
            </a:r>
            <a:r>
              <a:rPr lang="en-US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(1996-2000 data)</a:t>
            </a:r>
            <a:endParaRPr lang="en-US" baseline="-25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9F971-58E1-436F-B6F2-87D3630AA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6" y="2348879"/>
            <a:ext cx="3946656" cy="3848341"/>
          </a:xfrm>
          <a:prstGeom prst="rect">
            <a:avLst/>
          </a:prstGeom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6B34CA94-C8EA-44C3-BE38-CE6890E5F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36003"/>
              </p:ext>
            </p:extLst>
          </p:nvPr>
        </p:nvGraphicFramePr>
        <p:xfrm>
          <a:off x="4727848" y="2348879"/>
          <a:ext cx="3960441" cy="396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Graph" r:id="rId4" imgW="2879750" imgH="2879750" progId="Origin50.Graph">
                  <p:embed/>
                </p:oleObj>
              </mc:Choice>
              <mc:Fallback>
                <p:oleObj name="Graph" r:id="rId4" imgW="2879750" imgH="2879750" progId="Origin50.Graph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6B34CA94-C8EA-44C3-BE38-CE6890E5FE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848" y="2348879"/>
                        <a:ext cx="3960441" cy="3960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CED6B0-4A59-4CEC-B268-78531F353024}"/>
                  </a:ext>
                </a:extLst>
              </p:cNvPr>
              <p:cNvSpPr txBox="1"/>
              <p:nvPr/>
            </p:nvSpPr>
            <p:spPr>
              <a:xfrm>
                <a:off x="9187343" y="2417068"/>
                <a:ext cx="2874293" cy="281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full data set we have ~</a:t>
                </a:r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46000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/>
                  </a:rPr>
                  <a:t></a:t>
                </a:r>
                <a:r>
                  <a:rPr 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 and ~</a:t>
                </a:r>
                <a:r>
                  <a:rPr lang="en-US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65</a:t>
                </a:r>
                <a:r>
                  <a:rPr lang="en-US" sz="1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  <a:r>
                  <a:rPr 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More then two time better statistical uncertainty on </a:t>
                </a:r>
                <a:r>
                  <a:rPr 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/>
                  </a:rPr>
                  <a:t>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/>
                  </a:rPr>
                  <a:t>First HERMES result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lang="en-US" sz="1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lso possible to extract kinematical dependences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CED6B0-4A59-4CEC-B268-78531F353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343" y="2417068"/>
                <a:ext cx="2874293" cy="2817310"/>
              </a:xfrm>
              <a:prstGeom prst="rect">
                <a:avLst/>
              </a:prstGeom>
              <a:blipFill>
                <a:blip r:embed="rId6"/>
                <a:stretch>
                  <a:fillRect l="-1271" t="-1299" r="-826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0">
            <a:extLst>
              <a:ext uri="{FF2B5EF4-FFF2-40B4-BE49-F238E27FC236}">
                <a16:creationId xmlns:a16="http://schemas.microsoft.com/office/drawing/2014/main" id="{E21ABE6B-FA05-44CB-B152-ECFF71207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686" y="158833"/>
            <a:ext cx="3728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Previous publication</a:t>
            </a:r>
            <a:endParaRPr lang="ru-RU" sz="3200" b="1" i="1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774316D-F4B6-4BC4-8D33-DDDBC4DF20CA}"/>
              </a:ext>
            </a:extLst>
          </p:cNvPr>
          <p:cNvSpPr/>
          <p:nvPr/>
        </p:nvSpPr>
        <p:spPr>
          <a:xfrm>
            <a:off x="4472480" y="3825723"/>
            <a:ext cx="489099" cy="418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7AFA6D2-6C22-4A12-84BA-227F11406171}"/>
              </a:ext>
            </a:extLst>
          </p:cNvPr>
          <p:cNvSpPr/>
          <p:nvPr/>
        </p:nvSpPr>
        <p:spPr>
          <a:xfrm>
            <a:off x="8616280" y="3717032"/>
            <a:ext cx="489099" cy="418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50D25-7990-4A43-80EE-BCB5E324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01C2-B9C1-4500-B83B-AAD619A4E31E}" type="slidenum">
              <a:rPr lang="en-US" smtClean="0"/>
              <a:t>4</a:t>
            </a:fld>
            <a:endParaRPr lang="en-US"/>
          </a:p>
        </p:txBody>
      </p:sp>
      <p:sp>
        <p:nvSpPr>
          <p:cNvPr id="13" name="Date Placeholder 9">
            <a:extLst>
              <a:ext uri="{FF2B5EF4-FFF2-40B4-BE49-F238E27FC236}">
                <a16:creationId xmlns:a16="http://schemas.microsoft.com/office/drawing/2014/main" id="{1ABA118B-5068-44F9-BF34-2140B427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226" y="6492875"/>
            <a:ext cx="2472271" cy="365125"/>
          </a:xfrm>
        </p:spPr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86D79-FB1E-441D-B598-629FA7C4A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2" y="2132856"/>
            <a:ext cx="3941600" cy="3811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3C398-A32B-4841-BDD7-A08BBAD99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19" y="2163203"/>
            <a:ext cx="3910218" cy="37813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216946-3897-445B-A1F4-D22E5DACB5BB}"/>
                  </a:ext>
                </a:extLst>
              </p:cNvPr>
              <p:cNvSpPr txBox="1"/>
              <p:nvPr/>
            </p:nvSpPr>
            <p:spPr>
              <a:xfrm>
                <a:off x="5253418" y="1302617"/>
                <a:ext cx="2587588" cy="84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ru-RU" sz="1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p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Polarized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ru-RU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p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Polarized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sSup>
                      <m:sSupPr>
                        <m:ctrlPr>
                          <a:rPr lang="ru-RU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ru-RU" sz="16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p>
                    <m:r>
                      <a:rPr lang="en-US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ru-RU" sz="1600" b="1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216946-3897-445B-A1F4-D22E5DACB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418" y="1302617"/>
                <a:ext cx="2587588" cy="845809"/>
              </a:xfrm>
              <a:prstGeom prst="rect">
                <a:avLst/>
              </a:prstGeom>
              <a:blipFill>
                <a:blip r:embed="rId4"/>
                <a:stretch>
                  <a:fillRect l="-1415" t="-1449" b="-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F1F9C22-7DB9-48C5-BE51-0C74FC1B554C}"/>
              </a:ext>
            </a:extLst>
          </p:cNvPr>
          <p:cNvSpPr txBox="1"/>
          <p:nvPr/>
        </p:nvSpPr>
        <p:spPr>
          <a:xfrm>
            <a:off x="5813244" y="287080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HERMES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acceptance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F7903-0D84-4150-9CA3-21DE6BB5B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204" y="5761426"/>
            <a:ext cx="547261" cy="28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A28B91-27B9-40CD-B946-95CDDEBCD89C}"/>
              </a:ext>
            </a:extLst>
          </p:cNvPr>
          <p:cNvSpPr txBox="1"/>
          <p:nvPr/>
        </p:nvSpPr>
        <p:spPr>
          <a:xfrm>
            <a:off x="1384214" y="2784613"/>
            <a:ext cx="1651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b="1" dirty="0">
                <a:latin typeface="Calibri" pitchFamily="34" charset="0"/>
                <a:cs typeface="Calibri" pitchFamily="34" charset="0"/>
                <a:sym typeface="Symbol"/>
              </a:rPr>
              <a:t> a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cceptance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3035F1-4BE5-412A-BE39-B00763ACF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829" y="5734339"/>
            <a:ext cx="547261" cy="288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AB7B263-CAC2-4E5D-B975-8AE8DFADEA62}"/>
                  </a:ext>
                </a:extLst>
              </p:cNvPr>
              <p:cNvSpPr/>
              <p:nvPr/>
            </p:nvSpPr>
            <p:spPr>
              <a:xfrm>
                <a:off x="1573241" y="184396"/>
                <a:ext cx="49521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Extraction of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</a:rPr>
                      <m:t>𝜦</m:t>
                    </m:r>
                  </m:oMath>
                </a14:m>
                <a:r>
                  <a:rPr lang="en-US" sz="32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polarization </a:t>
                </a:r>
                <a:endParaRPr lang="ru-RU" sz="32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AB7B263-CAC2-4E5D-B975-8AE8DFADE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241" y="184396"/>
                <a:ext cx="4952190" cy="584775"/>
              </a:xfrm>
              <a:prstGeom prst="rect">
                <a:avLst/>
              </a:prstGeom>
              <a:blipFill>
                <a:blip r:embed="rId6"/>
                <a:stretch>
                  <a:fillRect l="-3079" t="-12500" r="-221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4CC2603-EE0D-C3BA-BABC-64EBAC38114F}"/>
              </a:ext>
            </a:extLst>
          </p:cNvPr>
          <p:cNvGrpSpPr/>
          <p:nvPr/>
        </p:nvGrpSpPr>
        <p:grpSpPr>
          <a:xfrm>
            <a:off x="317533" y="1340517"/>
            <a:ext cx="4863529" cy="1097072"/>
            <a:chOff x="8047090" y="956951"/>
            <a:chExt cx="4325618" cy="109707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03490A-81D7-44D4-AB31-94BCCDF2B4E8}"/>
                </a:ext>
              </a:extLst>
            </p:cNvPr>
            <p:cNvSpPr/>
            <p:nvPr/>
          </p:nvSpPr>
          <p:spPr bwMode="auto">
            <a:xfrm>
              <a:off x="11265138" y="956951"/>
              <a:ext cx="974016" cy="744889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latin typeface="Tahoma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E6165E4-9668-46FE-81F8-D3607F6DCB98}"/>
                    </a:ext>
                  </a:extLst>
                </p:cNvPr>
                <p:cNvSpPr/>
                <p:nvPr/>
              </p:nvSpPr>
              <p:spPr>
                <a:xfrm>
                  <a:off x="8047090" y="976800"/>
                  <a:ext cx="4325618" cy="7051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𝒅𝑵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𝒎𝒆𝒂𝒔</m:t>
                                </m:r>
                              </m:sup>
                            </m:sSup>
                          </m:num>
                          <m:den>
                            <m:r>
                              <a:rPr lang="ru-RU" b="1" i="1">
                                <a:latin typeface="Cambria Math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𝜴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/>
                                  </a:rPr>
                                  <m:t>𝒑</m:t>
                                </m:r>
                              </m:sub>
                            </m:sSub>
                          </m:den>
                        </m:f>
                        <m:r>
                          <a:rPr lang="ru-RU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>
                                <a:latin typeface="Cambria Math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ru-RU" b="1" i="1">
                                <a:latin typeface="Cambria Math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𝜴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/>
                                  </a:rPr>
                                  <m:t>𝒑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𝟏</m:t>
                            </m:r>
                            <m:r>
                              <a:rPr lang="ru-RU" b="1">
                                <a:latin typeface="Cambria Math"/>
                              </a:rPr>
                              <m:t>+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𝜶</m:t>
                            </m:r>
                            <m:r>
                              <m:rPr>
                                <m:nor/>
                              </m:rPr>
                              <a:rPr lang="ru-RU" b="1" i="1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 </m:t>
                            </m:r>
                            <m:sSubSup>
                              <m:sSubSup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ru-RU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ru-RU" b="1" i="1">
                                    <a:latin typeface="Cambria Math"/>
                                  </a:rPr>
                                  <m:t>𝜦</m:t>
                                </m:r>
                              </m:sup>
                            </m:sSubSup>
                            <m:r>
                              <a:rPr lang="ru-RU" b="1" i="1">
                                <a:latin typeface="Cambria Math"/>
                              </a:rPr>
                              <m:t>𝐜𝐨𝐬</m:t>
                            </m:r>
                            <m:sSub>
                              <m:sSub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/>
                                  </a:rPr>
                                  <m:t>𝒑</m:t>
                                </m:r>
                                <m:sSup>
                                  <m:sSupPr>
                                    <m:ctrlPr>
                                      <a:rPr lang="ru-RU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ru-RU" b="1" i="1">
                                <a:latin typeface="Cambria Math"/>
                              </a:rPr>
                              <m:t>𝒑</m:t>
                            </m:r>
                            <m:sSup>
                              <m:sSup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𝑳</m:t>
                                </m:r>
                              </m:e>
                              <m:sup>
                                <m:r>
                                  <a:rPr lang="ru-RU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…)</m:t>
                        </m:r>
                      </m:oMath>
                    </m:oMathPara>
                  </a14:m>
                  <a:endParaRPr lang="ru-RU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E6165E4-9668-46FE-81F8-D3607F6DCB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090" y="976800"/>
                  <a:ext cx="4325618" cy="70519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67D3BC-F59C-4EA6-8137-8634C5F50C3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825245" y="1653936"/>
              <a:ext cx="695167" cy="2571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46B8E1-81FB-F261-2D25-C4991B26BC5A}"/>
                </a:ext>
              </a:extLst>
            </p:cNvPr>
            <p:cNvSpPr txBox="1"/>
            <p:nvPr/>
          </p:nvSpPr>
          <p:spPr>
            <a:xfrm>
              <a:off x="9941021" y="1684691"/>
              <a:ext cx="11330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Unknown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3FC7D7-C011-5DF4-92B6-6663582B4697}"/>
                  </a:ext>
                </a:extLst>
              </p:cNvPr>
              <p:cNvSpPr txBox="1"/>
              <p:nvPr/>
            </p:nvSpPr>
            <p:spPr>
              <a:xfrm>
                <a:off x="8146945" y="1507159"/>
                <a:ext cx="3941600" cy="38436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How to extract polarization?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/>
                  </a:rPr>
                  <a:t> a</a:t>
                </a:r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cceptance (</a:t>
                </a:r>
                <a:r>
                  <a:rPr lang="en-US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NOMAD</a:t>
                </a:r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acceptance)</a:t>
                </a:r>
                <a:endParaRPr lang="en-US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indent="-27432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ru-RU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just a slope from linear fit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Complex acceptance</a:t>
                </a:r>
              </a:p>
              <a:p>
                <a:pPr marL="548640" lvl="1" indent="-27432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MC simulation of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𝒑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latin typeface="Cambria Math"/>
                              </a:rPr>
                              <m:t>𝑳</m:t>
                            </m:r>
                          </m:e>
                          <m:sup>
                            <m:r>
                              <a:rPr lang="ru-RU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(major source of systematic uncertainty !) 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(COMPASS)</a:t>
                </a:r>
              </a:p>
              <a:p>
                <a:pPr marL="548640" lvl="1" indent="-27432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Assume acceptance is stable over time, so we can cancel acceptance effect using positive and negative beam polarization 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(HERMES)</a:t>
                </a:r>
                <a:endParaRPr lang="ru-RU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3FC7D7-C011-5DF4-92B6-6663582B4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945" y="1507159"/>
                <a:ext cx="3941600" cy="3843681"/>
              </a:xfrm>
              <a:prstGeom prst="rect">
                <a:avLst/>
              </a:prstGeom>
              <a:blipFill>
                <a:blip r:embed="rId8"/>
                <a:stretch>
                  <a:fillRect l="-1236" t="-792" r="-2164" b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9931C3-D896-4945-93FC-B422DE61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E57016D-546F-49BD-9B18-70ED6757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42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1384" y="1310328"/>
                <a:ext cx="9937104" cy="461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8000"/>
                  </a:buClr>
                  <a:buSzPct val="120000"/>
                </a:pPr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Moment method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Phys.Rev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D64 (2001)/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calculate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ru-RU" b="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ru-RU" b="0" i="1">
                            <a:latin typeface="Cambria Math" pitchFamily="18" charset="0"/>
                            <a:ea typeface="Cambria Math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ru-RU" b="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ru-RU" b="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𝑝𝐿</m:t>
                            </m:r>
                            <m:r>
                              <a:rPr lang="ru-RU" b="0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ru-RU" b="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ru-RU" b="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ru-RU" b="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ru-RU" b="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𝑝𝐿</m:t>
                            </m:r>
                            <m:r>
                              <a:rPr lang="ru-RU" b="0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with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p>
                            <m:r>
                              <a:rPr lang="el-GR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𝛬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simple 1D case and helicity balanced data sample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𝑡𝑜𝑡</m:t>
                            </m:r>
                          </m:sup>
                        </m:sSup>
                      </m:den>
                    </m:f>
                    <m:nary>
                      <m:naryPr>
                        <m:grow m:val="on"/>
                        <m:subHide m:val="on"/>
                        <m:supHide m:val="on"/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 </m:t>
                        </m:r>
                        <m:r>
                          <a:rPr lang="ru-RU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ru-RU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B050"/>
                  </a:buClr>
                  <a:buSzPct val="100000"/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𝐵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ru-RU">
                            <a:latin typeface="Cambria Math" pitchFamily="18" charset="0"/>
                            <a:ea typeface="Cambria Math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𝑝𝐿</m:t>
                            </m:r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ru-RU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d>
                          <m:dPr>
                            <m:begChr m:val="⟦"/>
                            <m:endChr m:val="⟧"/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cos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𝑝𝐿</m:t>
                                    </m:r>
                                    <m:r>
                                      <a:rPr lang="ru-RU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itchFamily="18" charset="0"/>
                            <a:ea typeface="Cambria Math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latin typeface="Cambria Math" pitchFamily="18" charset="0"/>
                                <a:ea typeface="Cambria Math" pitchFamily="18" charset="0"/>
                              </a:rPr>
                              <m:t>𝐿𝐿</m:t>
                            </m:r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begChr m:val="⟦"/>
                            <m:endChr m:val="⟧"/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ru-RU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ru-RU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𝑝𝐿</m:t>
                                    </m:r>
                                    <m:r>
                                      <a:rPr lang="ru-RU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ru-RU">
                            <a:latin typeface="Cambria Math" pitchFamily="18" charset="0"/>
                            <a:ea typeface="Cambria Math" pitchFamily="18" charset="0"/>
                          </a:rPr>
                          <m:t>1+</m:t>
                        </m:r>
                        <m:r>
                          <a:rPr lang="ru-RU" i="1">
                            <a:latin typeface="Cambria Math" pitchFamily="18" charset="0"/>
                            <a:ea typeface="Cambria Math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latin typeface="Cambria Math" pitchFamily="18" charset="0"/>
                                <a:ea typeface="Cambria Math" pitchFamily="18" charset="0"/>
                              </a:rPr>
                              <m:t>𝐿𝐿</m:t>
                            </m:r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begChr m:val="⟦"/>
                            <m:endChr m:val="⟧"/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cos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𝑝𝐿</m:t>
                                    </m:r>
                                    <m:r>
                                      <a:rPr lang="ru-RU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    </m:t>
                    </m:r>
                    <m:limUpp>
                      <m:limUppPr>
                        <m:ctrlPr>
                          <a:rPr lang="ru-RU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limUppPr>
                      <m:e>
                        <m:r>
                          <a:rPr lang="ru-RU"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</m:e>
                      <m:lim>
                        <m:d>
                          <m:dPr>
                            <m:begChr m:val="⟦"/>
                            <m:endChr m:val="⟧"/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</m:d>
                        <m:r>
                          <a:rPr lang="ru-RU" b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𝟎</m:t>
                        </m:r>
                      </m:lim>
                    </m:limUpp>
                    <m:r>
                      <m:rPr>
                        <m:nor/>
                      </m:rP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    </m:t>
                    </m:r>
                    <m:r>
                      <a:rPr lang="ru-RU" i="1">
                        <a:latin typeface="Cambria Math" pitchFamily="18" charset="0"/>
                        <a:ea typeface="Cambria Math" pitchFamily="18" charset="0"/>
                      </a:rPr>
                      <m:t>𝛼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latin typeface="Cambria Math" pitchFamily="18" charset="0"/>
                            <a:ea typeface="Cambria Math" pitchFamily="18" charset="0"/>
                          </a:rPr>
                          <m:t>𝐿𝐿</m:t>
                        </m:r>
                        <m:r>
                          <a:rPr lang="ru-RU">
                            <a:latin typeface="Cambria Math" pitchFamily="18" charset="0"/>
                            <a:ea typeface="Cambria Math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begChr m:val="⟦"/>
                        <m:endChr m:val="⟧"/>
                        <m:ctrlPr>
                          <a:rPr lang="ru-RU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ru-RU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𝑝𝐿</m:t>
                                </m:r>
                                <m:r>
                                  <a:rPr lang="ru-RU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B050"/>
                  </a:buClr>
                  <a:buSzPct val="100000"/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𝑝𝐿</m:t>
                            </m:r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ru-RU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ru-RU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𝑝𝐿</m:t>
                                    </m:r>
                                    <m:r>
                                      <a:rPr lang="ru-RU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itchFamily="18" charset="0"/>
                            <a:ea typeface="Cambria Math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latin typeface="Cambria Math" pitchFamily="18" charset="0"/>
                                <a:ea typeface="Cambria Math" pitchFamily="18" charset="0"/>
                              </a:rPr>
                              <m:t>𝐿𝐿</m:t>
                            </m:r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begChr m:val="⟦"/>
                            <m:endChr m:val="⟧"/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ru-RU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𝑝𝐿</m:t>
                                    </m:r>
                                    <m:r>
                                      <a:rPr lang="ru-RU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ru-RU">
                            <a:latin typeface="Cambria Math" pitchFamily="18" charset="0"/>
                            <a:ea typeface="Cambria Math" pitchFamily="18" charset="0"/>
                          </a:rPr>
                          <m:t>1+</m:t>
                        </m:r>
                        <m:r>
                          <a:rPr lang="ru-RU" i="1">
                            <a:latin typeface="Cambria Math" pitchFamily="18" charset="0"/>
                            <a:ea typeface="Cambria Math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latin typeface="Cambria Math" pitchFamily="18" charset="0"/>
                                <a:ea typeface="Cambria Math" pitchFamily="18" charset="0"/>
                              </a:rPr>
                              <m:t>𝐿𝐿</m:t>
                            </m:r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begChr m:val="⟦"/>
                            <m:endChr m:val="⟧"/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cos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𝑝𝐿</m:t>
                                    </m:r>
                                    <m:r>
                                      <a:rPr lang="ru-RU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ru-RU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   </m:t>
                    </m:r>
                    <m:limUpp>
                      <m:limUppPr>
                        <m:ctrlPr>
                          <a:rPr lang="ru-RU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limUppPr>
                      <m:e>
                        <m:r>
                          <a:rPr lang="ru-RU"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</m:e>
                      <m:lim>
                        <m:d>
                          <m:dPr>
                            <m:begChr m:val="⟦"/>
                            <m:endChr m:val="⟧"/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</m:d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𝟎</m:t>
                        </m:r>
                      </m:lim>
                    </m:limUpp>
                    <m:r>
                      <m:rPr>
                        <m:nor/>
                      </m:rP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   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ru-RU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𝑝𝐿</m:t>
                                </m:r>
                                <m:r>
                                  <a:rPr lang="ru-RU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ru-RU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ru-RU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</m:t>
                          </m:r>
                        </m:sup>
                      </m:sSubSup>
                      <m:r>
                        <a:rPr lang="ru-RU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ru-RU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 </m:t>
                          </m:r>
                          <m:d>
                            <m:dPr>
                              <m:begChr m:val="⟦"/>
                              <m:endChr m:val="⟧"/>
                              <m:ctrlPr>
                                <a:rPr lang="ru-RU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ru-RU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〈"/>
                              <m:endChr m:val="〉"/>
                              <m:ctrlPr>
                                <a:rPr lang="ru-RU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ru-RU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  <m:sSup>
                                    <m:sSupPr>
                                      <m:ctrlPr>
                                        <a:rPr lang="ru-RU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p>
                                      <m:r>
                                        <a:rPr lang="ru-RU" b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〈"/>
                              <m:endChr m:val="〉"/>
                              <m:ctrlPr>
                                <a:rPr lang="ru-RU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ru-RU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  <m:sSup>
                                    <m:sSupPr>
                                      <m:ctrlPr>
                                        <a:rPr lang="ru-RU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p>
                                      <m:r>
                                        <a:rPr lang="ru-RU" b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Slightly more complicated iteration procedure used in case of unbalanced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cs typeface="Calibri" pitchFamily="34" charset="0"/>
                          </a:rPr>
                          <m:t>𝑃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cs typeface="Calibri" pitchFamily="34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Extended for 3D case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310328"/>
                <a:ext cx="9937104" cy="4614533"/>
              </a:xfrm>
              <a:prstGeom prst="rect">
                <a:avLst/>
              </a:prstGeom>
              <a:blipFill>
                <a:blip r:embed="rId3"/>
                <a:stretch>
                  <a:fillRect l="-613" t="-793" b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39012" y="4149080"/>
            <a:ext cx="25922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MC simulation of acceptance needed</a:t>
            </a:r>
            <a:endParaRPr lang="en-GB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87488" y="111587"/>
                <a:ext cx="5057025" cy="671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Extraction formalism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3200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ru-RU" sz="3200" b="1" i="1">
                            <a:latin typeface="Cambria Math"/>
                          </a:rPr>
                          <m:t>𝑳</m:t>
                        </m:r>
                        <m:sSup>
                          <m:sSupPr>
                            <m:ctrlPr>
                              <a:rPr lang="ru-RU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1" i="1">
                                <a:latin typeface="Cambria Math"/>
                              </a:rPr>
                              <m:t>𝑳</m:t>
                            </m:r>
                          </m:e>
                          <m:sup>
                            <m:r>
                              <a:rPr lang="ru-RU" sz="32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ru-RU" sz="3200" b="1" i="1">
                            <a:latin typeface="Cambria Math"/>
                          </a:rPr>
                          <m:t>𝜦</m:t>
                        </m:r>
                      </m:sup>
                    </m:sSubSup>
                  </m:oMath>
                </a14:m>
                <a:endParaRPr lang="ru-RU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11587"/>
                <a:ext cx="5057025" cy="671466"/>
              </a:xfrm>
              <a:prstGeom prst="rect">
                <a:avLst/>
              </a:prstGeom>
              <a:blipFill>
                <a:blip r:embed="rId4"/>
                <a:stretch>
                  <a:fillRect l="-3012" t="-2727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8B822E-8B79-4AC7-973C-93076E0F951E}"/>
              </a:ext>
            </a:extLst>
          </p:cNvPr>
          <p:cNvSpPr txBox="1"/>
          <p:nvPr/>
        </p:nvSpPr>
        <p:spPr>
          <a:xfrm>
            <a:off x="9084332" y="3640114"/>
            <a:ext cx="280831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Unpolarized moment (unknown</a:t>
            </a:r>
            <a:r>
              <a:rPr lang="ru-RU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its reduced)</a:t>
            </a:r>
            <a:endParaRPr lang="en-DE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BD7949-269C-42FC-B4B0-B12C7D324FD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14760" y="3789040"/>
            <a:ext cx="1469572" cy="933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13F792-F0A6-41E9-ABA1-8AC7EDF3AFC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688288" y="3361160"/>
            <a:ext cx="396044" cy="5212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82FEF1F-A31B-42C2-8784-E2A869EF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376A5BE9-42C2-48EA-B7C9-25D95E3A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86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463D2B1-0A49-4EAF-9C99-F4A5EF6C5BB6}"/>
              </a:ext>
            </a:extLst>
          </p:cNvPr>
          <p:cNvSpPr/>
          <p:nvPr/>
        </p:nvSpPr>
        <p:spPr bwMode="auto">
          <a:xfrm>
            <a:off x="5210621" y="2341770"/>
            <a:ext cx="3528392" cy="997447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75520" y="1127176"/>
                <a:ext cx="8444165" cy="844205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𝐿𝑘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d>
                                    <m:dPr>
                                      <m:begChr m:val="⟦"/>
                                      <m:endChr m:val="⟧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𝐷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𝐿𝑗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⟦"/>
                              <m:endChr m:val="⟧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1127176"/>
                <a:ext cx="8444165" cy="844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205658"/>
                <a:ext cx="3516797" cy="1147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System of “linear”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𝐿𝑘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05658"/>
                <a:ext cx="3516797" cy="1147045"/>
              </a:xfrm>
              <a:prstGeom prst="rect">
                <a:avLst/>
              </a:prstGeom>
              <a:blipFill>
                <a:blip r:embed="rId3"/>
                <a:stretch>
                  <a:fillRect l="-1563" t="-3191"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598004" y="145815"/>
            <a:ext cx="9222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Extraction of spin transfer in 3D and unbalanced case</a:t>
            </a:r>
            <a:endParaRPr lang="ru-RU" sz="3200" b="1" i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88199E-4E09-48E4-8C0E-6C279B088A80}"/>
                  </a:ext>
                </a:extLst>
              </p:cNvPr>
              <p:cNvSpPr txBox="1"/>
              <p:nvPr/>
            </p:nvSpPr>
            <p:spPr>
              <a:xfrm>
                <a:off x="5379092" y="2445196"/>
                <a:ext cx="3191451" cy="68108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DE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DE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DE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DE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DE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DE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DE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DE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D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DE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88199E-4E09-48E4-8C0E-6C279B088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92" y="2445196"/>
                <a:ext cx="3191451" cy="6810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E57422-7203-4BF0-8429-0CD2A3A9CCAA}"/>
                  </a:ext>
                </a:extLst>
              </p:cNvPr>
              <p:cNvSpPr txBox="1"/>
              <p:nvPr/>
            </p:nvSpPr>
            <p:spPr>
              <a:xfrm>
                <a:off x="767408" y="3541062"/>
                <a:ext cx="1104562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are 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D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(unless helicity balance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ru-RU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Denominator in matrix elements are close to unity so we can use iterative procedure to solve it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 solve given system, an iteration procedure is used</a:t>
                </a:r>
                <a:endParaRPr lang="ru-RU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E57422-7203-4BF0-8429-0CD2A3A9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3541062"/>
                <a:ext cx="11045621" cy="1169551"/>
              </a:xfrm>
              <a:prstGeom prst="rect">
                <a:avLst/>
              </a:prstGeom>
              <a:blipFill>
                <a:blip r:embed="rId5"/>
                <a:stretch>
                  <a:fillRect l="-497" t="-312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6">
                <a:extLst>
                  <a:ext uri="{FF2B5EF4-FFF2-40B4-BE49-F238E27FC236}">
                    <a16:creationId xmlns:a16="http://schemas.microsoft.com/office/drawing/2014/main" id="{CE2ED97E-DF24-4706-BE65-269D534DB2DA}"/>
                  </a:ext>
                </a:extLst>
              </p:cNvPr>
              <p:cNvSpPr txBox="1"/>
              <p:nvPr/>
            </p:nvSpPr>
            <p:spPr bwMode="auto">
              <a:xfrm>
                <a:off x="2821530" y="4840697"/>
                <a:ext cx="6937375" cy="619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DE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d>
                            <m:dPr>
                              <m:ctrlPr>
                                <a:rPr lang="en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 </m:t>
                          </m:r>
                          <m:r>
                            <m:rPr>
                              <m:nor/>
                            </m:rPr>
                            <a:rPr lang="en-DE" sz="20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calculate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 </m:t>
                          </m:r>
                        </m:e>
                      </m:groupChr>
                      <m:sSup>
                        <m:sSupPr>
                          <m:ctrlPr>
                            <a:rPr lang="en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  <m:sup>
                          <m:d>
                            <m:dPr>
                              <m:ctrlPr>
                                <a:rPr lang="en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 </m:t>
                          </m:r>
                          <m:r>
                            <m:rPr>
                              <m:nor/>
                            </m:rPr>
                            <a:rPr lang="en-DE" sz="20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solve</m:t>
                          </m:r>
                          <m:r>
                            <m:rPr>
                              <m:nor/>
                            </m:rPr>
                            <a:rPr lang="en-DE" sz="200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DE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DE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 </m:t>
                          </m:r>
                        </m:e>
                      </m:groupChr>
                      <m:sSup>
                        <m:sSupPr>
                          <m:ctrlPr>
                            <a:rPr lang="en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D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d>
                            <m:dPr>
                              <m:ctrlPr>
                                <a:rPr lang="en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D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→...</m:t>
                      </m:r>
                    </m:oMath>
                  </m:oMathPara>
                </a14:m>
                <a:endParaRPr lang="en-DE" sz="2000" dirty="0"/>
              </a:p>
            </p:txBody>
          </p:sp>
        </mc:Choice>
        <mc:Fallback xmlns="">
          <p:sp>
            <p:nvSpPr>
              <p:cNvPr id="16" name="Object 6">
                <a:extLst>
                  <a:ext uri="{FF2B5EF4-FFF2-40B4-BE49-F238E27FC236}">
                    <a16:creationId xmlns:a16="http://schemas.microsoft.com/office/drawing/2014/main" id="{CE2ED97E-DF24-4706-BE65-269D534DB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1530" y="4840697"/>
                <a:ext cx="6937375" cy="6191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1E971F-23B0-4E8A-A459-03CB8447E774}"/>
                  </a:ext>
                </a:extLst>
              </p:cNvPr>
              <p:cNvSpPr txBox="1"/>
              <p:nvPr/>
            </p:nvSpPr>
            <p:spPr>
              <a:xfrm>
                <a:off x="838200" y="5626097"/>
                <a:ext cx="8276368" cy="435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steps are sufficient to converge due to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begChr m:val="⟦"/>
                        <m:endChr m:val="⟧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0</m:t>
                        </m:r>
                      </m:e>
                    </m:nary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endParaRPr lang="en-DE" sz="20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1E971F-23B0-4E8A-A459-03CB8447E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26097"/>
                <a:ext cx="8276368" cy="435119"/>
              </a:xfrm>
              <a:prstGeom prst="rect">
                <a:avLst/>
              </a:prstGeom>
              <a:blipFill>
                <a:blip r:embed="rId7"/>
                <a:stretch>
                  <a:fillRect l="-663" t="-112676" b="-16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E26BA-05DA-4994-A903-25481BD4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56380FD-E590-45AF-A5A0-FF726662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7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0FC1E-21C8-4633-87EC-FF07C10F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5" y="1214563"/>
            <a:ext cx="6002286" cy="33534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A09A19-760B-46E9-8072-0FFF303C8075}"/>
              </a:ext>
            </a:extLst>
          </p:cNvPr>
          <p:cNvSpPr/>
          <p:nvPr/>
        </p:nvSpPr>
        <p:spPr>
          <a:xfrm>
            <a:off x="1631504" y="209080"/>
            <a:ext cx="3679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HERMES experiment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2B0DB-AF0A-4AD0-93A1-715E6D7C2A42}"/>
              </a:ext>
            </a:extLst>
          </p:cNvPr>
          <p:cNvSpPr/>
          <p:nvPr/>
        </p:nvSpPr>
        <p:spPr>
          <a:xfrm>
            <a:off x="407368" y="4601340"/>
            <a:ext cx="57606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Located at DESY, Hamburg</a:t>
            </a:r>
            <a:endParaRPr lang="en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27.6 GeV e+/e- beam and 920 GeV proton beam (HERMES used only lepton beam)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taking end in 2007</a:t>
            </a:r>
            <a:endParaRPr lang="en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1946B8-F7A4-41B4-893B-3729FA422317}"/>
              </a:ext>
            </a:extLst>
          </p:cNvPr>
          <p:cNvSpPr/>
          <p:nvPr/>
        </p:nvSpPr>
        <p:spPr>
          <a:xfrm>
            <a:off x="3143672" y="1485824"/>
            <a:ext cx="901960" cy="7212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DB7B620-88B8-475A-A54E-3C33C22EE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98781"/>
              </p:ext>
            </p:extLst>
          </p:nvPr>
        </p:nvGraphicFramePr>
        <p:xfrm>
          <a:off x="7104112" y="3113510"/>
          <a:ext cx="4104456" cy="313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6" name="Graph" r:id="rId4" imgW="2879640" imgH="2879640" progId="Origin50.Graph">
                  <p:embed/>
                </p:oleObj>
              </mc:Choice>
              <mc:Fallback>
                <p:oleObj name="Graph" r:id="rId4" imgW="2879640" imgH="2879640" progId="Origin50.Grap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AD65FAD-396D-4F2A-A197-9C72ABC602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12" y="3113510"/>
                        <a:ext cx="4104456" cy="3135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FC2A6E5-55DD-42F1-9A67-1714CEDC5AB1}"/>
              </a:ext>
            </a:extLst>
          </p:cNvPr>
          <p:cNvSpPr txBox="1"/>
          <p:nvPr/>
        </p:nvSpPr>
        <p:spPr>
          <a:xfrm>
            <a:off x="6494631" y="1284321"/>
            <a:ext cx="54067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Lepton beam “self” transversely polarized up to 60% due to Sokolov-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Ternov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effect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 rotators upstream and downstream of HERMES experiment used to get longitudinally polarize beam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spin flipped every few weeks/months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FD65F-78D3-487C-BA57-369B50FE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07126D9-485E-4B21-876F-EF213885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0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nis_v\Desktop\spectrom01-1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81" y="1257560"/>
            <a:ext cx="6444151" cy="24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638800" y="2463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9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2463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17BD1BE-0F78-43D8-9ABF-7CB0557FE933}"/>
              </a:ext>
            </a:extLst>
          </p:cNvPr>
          <p:cNvSpPr/>
          <p:nvPr/>
        </p:nvSpPr>
        <p:spPr>
          <a:xfrm>
            <a:off x="1568963" y="173252"/>
            <a:ext cx="3647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HERMES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6F7471-A42A-4FFA-B21A-851CDF96EC4E}"/>
                  </a:ext>
                </a:extLst>
              </p:cNvPr>
              <p:cNvSpPr/>
              <p:nvPr/>
            </p:nvSpPr>
            <p:spPr>
              <a:xfrm>
                <a:off x="5447928" y="3808326"/>
                <a:ext cx="6192688" cy="2569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Particle ID: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lepton/hadron separation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Ring Cerenkov detector (RICH):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pion/kaon/proton discrimination 2 GeV &lt; p &lt; 15 GeV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Good momentum and angular resolution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nor/>
                            </m:rPr>
                            <a:rPr lang="ru-RU" sz="2000" i="1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2000" i="1"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1%</m:t>
                      </m:r>
                      <m:r>
                        <m:rPr>
                          <m:nor/>
                        </m:rPr>
                        <a:rPr lang="ru-RU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ru-RU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6F7471-A42A-4FFA-B21A-851CDF96E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8" y="3808326"/>
                <a:ext cx="6192688" cy="2569037"/>
              </a:xfrm>
              <a:prstGeom prst="rect">
                <a:avLst/>
              </a:prstGeom>
              <a:blipFill>
                <a:blip r:embed="rId6"/>
                <a:stretch>
                  <a:fillRect l="-1083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AE7DE28-0C28-4116-88C5-1C15F5B796AA}"/>
                  </a:ext>
                </a:extLst>
              </p:cNvPr>
              <p:cNvSpPr/>
              <p:nvPr/>
            </p:nvSpPr>
            <p:spPr>
              <a:xfrm>
                <a:off x="314270" y="4159704"/>
                <a:ext cx="5184576" cy="2083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Top/bottom symmetry</a:t>
                </a:r>
              </a:p>
              <a:p>
                <a:pPr marL="342900" indent="-342900">
                  <a:spcBef>
                    <a:spcPts val="6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40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mrad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&lt; </a:t>
                </a:r>
                <a:r>
                  <a:rPr lang="el-GR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 &lt;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220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mrad</a:t>
                </a: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Long. / trans. polarized gas targets H, D, flipped every 60-180 sec,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targ</m:t>
                            </m:r>
                          </m:sub>
                        </m:sSub>
                      </m:e>
                    </m:d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≈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0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Unpolarized targets H, D, He, N, Ne, Kr, Xe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AE7DE28-0C28-4116-88C5-1C15F5B79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70" y="4159704"/>
                <a:ext cx="5184576" cy="2083391"/>
              </a:xfrm>
              <a:prstGeom prst="rect">
                <a:avLst/>
              </a:prstGeom>
              <a:blipFill>
                <a:blip r:embed="rId7"/>
                <a:stretch>
                  <a:fillRect l="-1412" t="-1462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BA8C266-DA14-4AB4-816A-81928D6AA4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4954" r="6600" b="18744"/>
          <a:stretch/>
        </p:blipFill>
        <p:spPr>
          <a:xfrm>
            <a:off x="107948" y="1195579"/>
            <a:ext cx="5184576" cy="279958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0DD0B-1AE3-43DC-AAED-F4548234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B59A-68F4-4FFD-B1F3-8FA6554DACE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F90EA02-2324-48BF-95A6-22513A26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17.06.2024     D.Veretennikov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919585"/>
      </p:ext>
    </p:extLst>
  </p:cSld>
  <p:clrMapOvr>
    <a:masterClrMapping/>
  </p:clrMapOvr>
</p:sld>
</file>

<file path=ppt/theme/theme1.xml><?xml version="1.0" encoding="utf-8"?>
<a:theme xmlns:a="http://schemas.openxmlformats.org/drawingml/2006/main" name="2_Blends">
  <a:themeElements>
    <a:clrScheme name="Office Them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16513</TotalTime>
  <Words>1176</Words>
  <Application>Microsoft Office PowerPoint</Application>
  <PresentationFormat>Widescreen</PresentationFormat>
  <Paragraphs>163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Symbol</vt:lpstr>
      <vt:lpstr>Tahoma</vt:lpstr>
      <vt:lpstr>Wingdings</vt:lpstr>
      <vt:lpstr>2_Blends</vt:lpstr>
      <vt:lpstr>Equation</vt:lpstr>
      <vt:lpstr>Graph</vt:lpstr>
      <vt:lpstr>Beam-spin induced polarization of Λ and anti-Λ hyperons in semi-inclusive deep-inelastic scattering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 event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denis_v</dc:creator>
  <cp:lastModifiedBy>Denis Veretennikov</cp:lastModifiedBy>
  <cp:revision>808</cp:revision>
  <cp:lastPrinted>2010-09-24T17:34:38Z</cp:lastPrinted>
  <dcterms:created xsi:type="dcterms:W3CDTF">2010-09-06T09:21:34Z</dcterms:created>
  <dcterms:modified xsi:type="dcterms:W3CDTF">2024-06-15T12:32:03Z</dcterms:modified>
</cp:coreProperties>
</file>