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43"/>
  </p:notesMasterIdLst>
  <p:sldIdLst>
    <p:sldId id="628" r:id="rId2"/>
    <p:sldId id="1056" r:id="rId3"/>
    <p:sldId id="1066" r:id="rId4"/>
    <p:sldId id="1060" r:id="rId5"/>
    <p:sldId id="1055" r:id="rId6"/>
    <p:sldId id="1029" r:id="rId7"/>
    <p:sldId id="1031" r:id="rId8"/>
    <p:sldId id="1061" r:id="rId9"/>
    <p:sldId id="661" r:id="rId10"/>
    <p:sldId id="1058" r:id="rId11"/>
    <p:sldId id="1059" r:id="rId12"/>
    <p:sldId id="1053" r:id="rId13"/>
    <p:sldId id="261" r:id="rId14"/>
    <p:sldId id="641" r:id="rId15"/>
    <p:sldId id="1039" r:id="rId16"/>
    <p:sldId id="276" r:id="rId17"/>
    <p:sldId id="457" r:id="rId18"/>
    <p:sldId id="322" r:id="rId19"/>
    <p:sldId id="263" r:id="rId20"/>
    <p:sldId id="280" r:id="rId21"/>
    <p:sldId id="324" r:id="rId22"/>
    <p:sldId id="267" r:id="rId23"/>
    <p:sldId id="325" r:id="rId24"/>
    <p:sldId id="327" r:id="rId25"/>
    <p:sldId id="1024" r:id="rId26"/>
    <p:sldId id="1025" r:id="rId27"/>
    <p:sldId id="1065" r:id="rId28"/>
    <p:sldId id="278" r:id="rId29"/>
    <p:sldId id="311" r:id="rId30"/>
    <p:sldId id="1022" r:id="rId31"/>
    <p:sldId id="657" r:id="rId32"/>
    <p:sldId id="660" r:id="rId33"/>
    <p:sldId id="1062" r:id="rId34"/>
    <p:sldId id="637" r:id="rId35"/>
    <p:sldId id="632" r:id="rId36"/>
    <p:sldId id="256" r:id="rId37"/>
    <p:sldId id="259" r:id="rId38"/>
    <p:sldId id="260" r:id="rId39"/>
    <p:sldId id="1049" r:id="rId40"/>
    <p:sldId id="1064" r:id="rId41"/>
    <p:sldId id="1067" r:id="rId42"/>
  </p:sldIdLst>
  <p:sldSz cx="12192000" cy="6858000"/>
  <p:notesSz cx="6858000" cy="9144000"/>
  <p:custShowLst>
    <p:custShow name="Template_Mid Term Plan" id="0">
      <p:sldLst>
        <p:sld r:id="rId2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8"/>
    <a:srgbClr val="002948"/>
    <a:srgbClr val="4FB5FF"/>
    <a:srgbClr val="FFFFFF"/>
    <a:srgbClr val="137192"/>
    <a:srgbClr val="89B8C8"/>
    <a:srgbClr val="009242"/>
    <a:srgbClr val="007033"/>
    <a:srgbClr val="AC7F00"/>
    <a:srgbClr val="F4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11" autoAdjust="0"/>
    <p:restoredTop sz="88714" autoAdjust="0"/>
  </p:normalViewPr>
  <p:slideViewPr>
    <p:cSldViewPr>
      <p:cViewPr varScale="1">
        <p:scale>
          <a:sx n="76" d="100"/>
          <a:sy n="76" d="100"/>
        </p:scale>
        <p:origin x="208" y="10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19/06/24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72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08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41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862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367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44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46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758ab2d8c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g2758ab2d8c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d61c8368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d61c8368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62c2617b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762c2617b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38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225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14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07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90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96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44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25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35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03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60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09185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178864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3397021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3446257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3481426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24425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3342837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2931516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2957384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2924944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29723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3488094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19/06/24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3487142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2" name="Picture 1" descr="A logo with a circle and stars&#10;&#10;Description automatically generated">
            <a:extLst>
              <a:ext uri="{FF2B5EF4-FFF2-40B4-BE49-F238E27FC236}">
                <a16:creationId xmlns:a16="http://schemas.microsoft.com/office/drawing/2014/main" id="{EF3FD8B6-6716-8A4F-A9C1-4672199CA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8" y="127340"/>
            <a:ext cx="1232238" cy="637364"/>
          </a:xfrm>
          <a:prstGeom prst="rect">
            <a:avLst/>
          </a:prstGeom>
        </p:spPr>
      </p:pic>
      <p:pic>
        <p:nvPicPr>
          <p:cNvPr id="4" name="Immagine 13" descr="LOGO_INFN_NEWS_sito.jpg">
            <a:extLst>
              <a:ext uri="{FF2B5EF4-FFF2-40B4-BE49-F238E27FC236}">
                <a16:creationId xmlns:a16="http://schemas.microsoft.com/office/drawing/2014/main" id="{E5299102-9890-20F4-3115-69BF281AD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6213"/>
          <a:stretch/>
        </p:blipFill>
        <p:spPr>
          <a:xfrm>
            <a:off x="10848528" y="6141751"/>
            <a:ext cx="1274956" cy="663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F9543D-3EB5-42B4-3857-BB0BD78C90CD}"/>
              </a:ext>
            </a:extLst>
          </p:cNvPr>
          <p:cNvSpPr/>
          <p:nvPr userDrawn="1"/>
        </p:nvSpPr>
        <p:spPr>
          <a:xfrm>
            <a:off x="10848528" y="6669360"/>
            <a:ext cx="1124568" cy="136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 descr="A colorful artwork of people in a room with planets and stars&#10;&#10;Description automatically generated">
            <a:extLst>
              <a:ext uri="{FF2B5EF4-FFF2-40B4-BE49-F238E27FC236}">
                <a16:creationId xmlns:a16="http://schemas.microsoft.com/office/drawing/2014/main" id="{C74FBCB2-179A-5C28-6CAE-73CB3BFACE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86" y="127340"/>
            <a:ext cx="687682" cy="637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99509" y="6376616"/>
              <a:ext cx="773156" cy="392348"/>
            </a:xfrm>
            <a:prstGeom prst="rect">
              <a:avLst/>
            </a:prstGeom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DF63BF-3FF9-4EFC-9D99-0ED3B77D3D2B}"/>
              </a:ext>
            </a:extLst>
          </p:cNvPr>
          <p:cNvSpPr txBox="1"/>
          <p:nvPr userDrawn="1"/>
        </p:nvSpPr>
        <p:spPr>
          <a:xfrm>
            <a:off x="8904312" y="250961"/>
            <a:ext cx="31683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STRONG2020 Workshop</a:t>
            </a:r>
            <a:endParaRPr lang="it-IT" sz="1050" dirty="0"/>
          </a:p>
        </p:txBody>
      </p:sp>
      <p:pic>
        <p:nvPicPr>
          <p:cNvPr id="14" name="Picture 13" descr="A logo with a circle and stars&#10;&#10;Description automatically generated">
            <a:extLst>
              <a:ext uri="{FF2B5EF4-FFF2-40B4-BE49-F238E27FC236}">
                <a16:creationId xmlns:a16="http://schemas.microsoft.com/office/drawing/2014/main" id="{432E9563-71FB-FB54-322A-1D5A346FA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114" y="6367483"/>
            <a:ext cx="926284" cy="479112"/>
          </a:xfrm>
          <a:prstGeom prst="rect">
            <a:avLst/>
          </a:prstGeom>
        </p:spPr>
      </p:pic>
      <p:pic>
        <p:nvPicPr>
          <p:cNvPr id="15" name="Picture 14" descr="A colorful artwork of people in a room with planets and stars&#10;&#10;Description automatically generated">
            <a:extLst>
              <a:ext uri="{FF2B5EF4-FFF2-40B4-BE49-F238E27FC236}">
                <a16:creationId xmlns:a16="http://schemas.microsoft.com/office/drawing/2014/main" id="{B7458BCC-BB64-8E39-1F5E-9D0150CCC9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1" y="5784021"/>
            <a:ext cx="498502" cy="462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19/06/24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19/06/24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19/06/24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19/06/24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19/06/24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19/06/24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01884-B6BC-37C7-74AE-4B228C7123C5}"/>
              </a:ext>
            </a:extLst>
          </p:cNvPr>
          <p:cNvSpPr txBox="1"/>
          <p:nvPr userDrawn="1"/>
        </p:nvSpPr>
        <p:spPr>
          <a:xfrm>
            <a:off x="8982" y="6581001"/>
            <a:ext cx="6099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Present and Future Perspectives in Hadron Physics, INFN-LNF June, 17-19</a:t>
            </a:r>
            <a:r>
              <a:rPr lang="en-GB" sz="1200" b="0" i="0" u="none" strike="noStrike" baseline="3000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th</a:t>
            </a:r>
            <a:r>
              <a:rPr lang="en-GB" sz="1200" b="0" i="0" u="none" strike="noStrike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, 2024</a:t>
            </a:r>
            <a:endParaRPr lang="en-IT" sz="1200" dirty="0">
              <a:latin typeface="Frutiger 55 Roman" panose="020B05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tif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05.png"/><Relationship Id="rId4" Type="http://schemas.openxmlformats.org/officeDocument/2006/relationships/image" Target="../media/image10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12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4FBA24AF-F007-4161-A1C8-82B6AC4C575E}"/>
              </a:ext>
            </a:extLst>
          </p:cNvPr>
          <p:cNvSpPr/>
          <p:nvPr/>
        </p:nvSpPr>
        <p:spPr>
          <a:xfrm>
            <a:off x="7176120" y="4310416"/>
            <a:ext cx="5616370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2000" b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en-US" sz="2000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C3516AD-4BCB-4B82-BFDA-ECE42A696377}"/>
              </a:ext>
            </a:extLst>
          </p:cNvPr>
          <p:cNvSpPr/>
          <p:nvPr/>
        </p:nvSpPr>
        <p:spPr>
          <a:xfrm>
            <a:off x="7176120" y="4653136"/>
            <a:ext cx="4943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INFN, </a:t>
            </a:r>
            <a:r>
              <a:rPr lang="en-US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US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Torino, Torino, Italy</a:t>
            </a:r>
            <a:endParaRPr lang="it-IT" dirty="0">
              <a:solidFill>
                <a:srgbClr val="0029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218904" y="2117503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challenges and prospects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252753" y="3267822"/>
            <a:ext cx="6995375" cy="33932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planning</a:t>
            </a:r>
          </a:p>
          <a:p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 - Nuclear fragmentation</a:t>
            </a: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delivery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Ion gantries, </a:t>
            </a:r>
            <a:r>
              <a:rPr lang="en-US" dirty="0" err="1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minibeams</a:t>
            </a:r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monitoring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Beam monitoring &amp; Range verification, radioactive beams</a:t>
            </a:r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New approaches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Boron Neutron Capture Therapy </a:t>
            </a:r>
          </a:p>
          <a:p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- FLASH therapy</a:t>
            </a:r>
          </a:p>
        </p:txBody>
      </p:sp>
    </p:spTree>
    <p:extLst>
      <p:ext uri="{BB962C8B-B14F-4D97-AF65-F5344CB8AC3E}">
        <p14:creationId xmlns:p14="http://schemas.microsoft.com/office/powerpoint/2010/main" val="355760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Minibeams</a:t>
            </a:r>
            <a:endParaRPr lang="en-US" dirty="0">
              <a:solidFill>
                <a:srgbClr val="002A48"/>
              </a:solidFill>
              <a:latin typeface="Frutiger 55 Roman" panose="020B0500000000000000" pitchFamily="34" charset="0"/>
              <a:cs typeface="Calibri Ligh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BE92E-DBED-6A72-D13A-A9D6A315B5D6}"/>
              </a:ext>
            </a:extLst>
          </p:cNvPr>
          <p:cNvSpPr txBox="1"/>
          <p:nvPr/>
        </p:nvSpPr>
        <p:spPr>
          <a:xfrm>
            <a:off x="3467522" y="6293353"/>
            <a:ext cx="5953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n-GB" sz="1000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Lansonneur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al,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ÜeÍP"/>
              </a:rPr>
              <a:t>Scientific Reports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(2020) 10:7025 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https://</a:t>
            </a:r>
            <a:r>
              <a:rPr lang="en-GB" sz="1000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doi.org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/10.1038/s41598-020-63975-9</a:t>
            </a:r>
            <a:endParaRPr lang="en-IT" sz="1000" kern="100" dirty="0">
              <a:effectLst/>
              <a:latin typeface="Frutiger 55 Roman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6D985-4C00-F1C4-7E91-4187B3B5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715688"/>
            <a:ext cx="6232668" cy="4016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A7ACC-76A2-C448-8779-4AA8597C1C5D}"/>
              </a:ext>
            </a:extLst>
          </p:cNvPr>
          <p:cNvSpPr txBox="1"/>
          <p:nvPr/>
        </p:nvSpPr>
        <p:spPr>
          <a:xfrm>
            <a:off x="3815817" y="2738418"/>
            <a:ext cx="92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Eclipse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A55B9-DFF4-D758-88B7-D5A14A91D04A}"/>
              </a:ext>
            </a:extLst>
          </p:cNvPr>
          <p:cNvSpPr txBox="1"/>
          <p:nvPr/>
        </p:nvSpPr>
        <p:spPr>
          <a:xfrm rot="16200000">
            <a:off x="3430340" y="3859266"/>
            <a:ext cx="1072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4mm </a:t>
            </a:r>
            <a:r>
              <a:rPr lang="en-GB" dirty="0" err="1">
                <a:solidFill>
                  <a:srgbClr val="002948"/>
                </a:solidFill>
                <a:effectLst/>
                <a:latin typeface="Helvetica" pitchFamily="2" charset="0"/>
              </a:rPr>
              <a:t>ctc</a:t>
            </a:r>
            <a:endParaRPr lang="en-GB" dirty="0">
              <a:solidFill>
                <a:srgbClr val="002948"/>
              </a:solidFill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B932E-E55C-0C7A-E888-16CE613AC8D3}"/>
              </a:ext>
            </a:extLst>
          </p:cNvPr>
          <p:cNvSpPr txBox="1"/>
          <p:nvPr/>
        </p:nvSpPr>
        <p:spPr>
          <a:xfrm rot="16200000">
            <a:off x="6556730" y="3867237"/>
            <a:ext cx="1072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6</a:t>
            </a: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mm </a:t>
            </a:r>
            <a:r>
              <a:rPr lang="en-GB" dirty="0" err="1">
                <a:solidFill>
                  <a:srgbClr val="002948"/>
                </a:solidFill>
                <a:effectLst/>
                <a:latin typeface="Helvetica" pitchFamily="2" charset="0"/>
              </a:rPr>
              <a:t>ctc</a:t>
            </a:r>
            <a:endParaRPr lang="en-GB" dirty="0">
              <a:solidFill>
                <a:srgbClr val="002948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BFDC9-3B03-ABD3-AA33-86642884037B}"/>
              </a:ext>
            </a:extLst>
          </p:cNvPr>
          <p:cNvSpPr txBox="1"/>
          <p:nvPr/>
        </p:nvSpPr>
        <p:spPr>
          <a:xfrm>
            <a:off x="6978812" y="2738418"/>
            <a:ext cx="597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BA3C-FE18-BEF8-CA31-5BA0EBA8F5CD}"/>
              </a:ext>
            </a:extLst>
          </p:cNvPr>
          <p:cNvSpPr txBox="1"/>
          <p:nvPr/>
        </p:nvSpPr>
        <p:spPr>
          <a:xfrm>
            <a:off x="3574346" y="5732296"/>
            <a:ext cx="6754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Dose profile     - at 3 cm depth             - in the tumour volume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C8C0F-5EA0-9FA8-BB7E-EC3066B226AC}"/>
              </a:ext>
            </a:extLst>
          </p:cNvPr>
          <p:cNvSpPr txBox="1"/>
          <p:nvPr/>
        </p:nvSpPr>
        <p:spPr>
          <a:xfrm>
            <a:off x="324738" y="3355628"/>
            <a:ext cx="3249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Brass c</a:t>
            </a:r>
            <a:r>
              <a:rPr lang="en-IT" dirty="0">
                <a:latin typeface="Frutiger 55 Roman" panose="020B0500000000000000" pitchFamily="34" charset="0"/>
              </a:rPr>
              <a:t>ollimator provides</a:t>
            </a:r>
          </a:p>
          <a:p>
            <a:r>
              <a:rPr lang="en-GB" dirty="0">
                <a:latin typeface="Frutiger 55 Roman" panose="020B0500000000000000" pitchFamily="34" charset="0"/>
              </a:rPr>
              <a:t>b</a:t>
            </a:r>
            <a:r>
              <a:rPr lang="en-IT" dirty="0">
                <a:latin typeface="Frutiger 55 Roman" panose="020B0500000000000000" pitchFamily="34" charset="0"/>
              </a:rPr>
              <a:t>eam intensity modulation</a:t>
            </a:r>
          </a:p>
          <a:p>
            <a:r>
              <a:rPr lang="en-GB" dirty="0">
                <a:latin typeface="Frutiger 55 Roman" panose="020B0500000000000000" pitchFamily="34" charset="0"/>
              </a:rPr>
              <a:t>w</a:t>
            </a:r>
            <a:r>
              <a:rPr lang="en-IT" dirty="0">
                <a:latin typeface="Frutiger 55 Roman" panose="020B0500000000000000" pitchFamily="34" charset="0"/>
              </a:rPr>
              <a:t>ith high, thin peaks and</a:t>
            </a:r>
          </a:p>
          <a:p>
            <a:r>
              <a:rPr lang="en-IT" dirty="0">
                <a:latin typeface="Frutiger 55 Roman" panose="020B0500000000000000" pitchFamily="34" charset="0"/>
              </a:rPr>
              <a:t>valleys (ctc: centre-to-centre)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3F4F18-7CB9-61E8-6EB8-235AA517535E}"/>
              </a:ext>
            </a:extLst>
          </p:cNvPr>
          <p:cNvSpPr txBox="1"/>
          <p:nvPr/>
        </p:nvSpPr>
        <p:spPr>
          <a:xfrm>
            <a:off x="0" y="11546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Proton </a:t>
            </a:r>
            <a:r>
              <a:rPr lang="en-GB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minibeam</a:t>
            </a:r>
            <a:r>
              <a:rPr lang="en-GB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radiation therapy (</a:t>
            </a:r>
            <a:r>
              <a:rPr lang="en-GB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pMBRT</a:t>
            </a:r>
            <a:r>
              <a:rPr lang="en-GB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a novel dose delivery method based on spatial dose</a:t>
            </a:r>
            <a:r>
              <a:rPr lang="en-IT" kern="100" dirty="0"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fractionation</a:t>
            </a:r>
            <a:endParaRPr lang="en-IT" dirty="0">
              <a:latin typeface="Frutiger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5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10D4ED-3F5A-34B4-B2C8-7A69EDA32DAD}"/>
              </a:ext>
            </a:extLst>
          </p:cNvPr>
          <p:cNvSpPr txBox="1"/>
          <p:nvPr/>
        </p:nvSpPr>
        <p:spPr>
          <a:xfrm>
            <a:off x="4211068" y="1375954"/>
            <a:ext cx="7522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Simulation of Dose comparison for glioma (left) and </a:t>
            </a:r>
            <a:r>
              <a:rPr lang="en-GB" dirty="0" err="1">
                <a:solidFill>
                  <a:srgbClr val="002948"/>
                </a:solidFill>
                <a:effectLst/>
                <a:latin typeface="Helvetica" pitchFamily="2" charset="0"/>
              </a:rPr>
              <a:t>menigioma</a:t>
            </a: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 (right)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Minibeams</a:t>
            </a:r>
            <a:endParaRPr lang="en-US" dirty="0">
              <a:solidFill>
                <a:srgbClr val="002A48"/>
              </a:solidFill>
              <a:latin typeface="Frutiger 55 Roman" panose="020B0500000000000000" pitchFamily="34" charset="0"/>
              <a:cs typeface="Calibri Ligh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BE92E-DBED-6A72-D13A-A9D6A315B5D6}"/>
              </a:ext>
            </a:extLst>
          </p:cNvPr>
          <p:cNvSpPr txBox="1"/>
          <p:nvPr/>
        </p:nvSpPr>
        <p:spPr>
          <a:xfrm>
            <a:off x="3467522" y="6293353"/>
            <a:ext cx="5953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n-GB" sz="1000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Lansonneur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al,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ÜeÍP"/>
              </a:rPr>
              <a:t>Scientific Reports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(2020) 10:7025  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https://</a:t>
            </a:r>
            <a:r>
              <a:rPr lang="en-GB" sz="1000" kern="0" dirty="0" err="1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doi.org</a:t>
            </a:r>
            <a:r>
              <a:rPr lang="en-GB" sz="1000" kern="0" dirty="0"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/10.1038/s41598-020-63975-9</a:t>
            </a:r>
            <a:endParaRPr lang="en-IT" sz="1000" kern="100" dirty="0">
              <a:effectLst/>
              <a:latin typeface="Frutiger 55 Roman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2B4F9-446F-9D60-9754-9C8FA59E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47" y="1721409"/>
            <a:ext cx="6802624" cy="2757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4C022-B33A-CBDD-5AC8-9977E91EC41F}"/>
              </a:ext>
            </a:extLst>
          </p:cNvPr>
          <p:cNvSpPr txBox="1"/>
          <p:nvPr/>
        </p:nvSpPr>
        <p:spPr>
          <a:xfrm>
            <a:off x="479376" y="3933056"/>
            <a:ext cx="784887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0" dirty="0" err="1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pMBRT</a:t>
            </a:r>
            <a:r>
              <a:rPr lang="en-GB" sz="1800" kern="0" dirty="0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 provided:</a:t>
            </a:r>
          </a:p>
          <a:p>
            <a:r>
              <a:rPr lang="en-GB" kern="0" dirty="0">
                <a:solidFill>
                  <a:srgbClr val="002948"/>
                </a:solidFill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	- </a:t>
            </a:r>
            <a:r>
              <a:rPr lang="en-GB" sz="1800" kern="0" dirty="0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reduced side effects </a:t>
            </a:r>
          </a:p>
          <a:p>
            <a:r>
              <a:rPr lang="en-GB" kern="0" dirty="0">
                <a:solidFill>
                  <a:srgbClr val="002948"/>
                </a:solidFill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	- </a:t>
            </a:r>
            <a:r>
              <a:rPr lang="en-GB" sz="1800" kern="0" dirty="0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superior</a:t>
            </a:r>
            <a:r>
              <a:rPr lang="en-IT" sz="3200" kern="100" dirty="0">
                <a:solidFill>
                  <a:srgbClr val="002948"/>
                </a:solidFill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0" dirty="0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tumour control </a:t>
            </a:r>
          </a:p>
          <a:p>
            <a:r>
              <a:rPr lang="en-GB" sz="1800" kern="0" dirty="0">
                <a:solidFill>
                  <a:srgbClr val="002948"/>
                </a:solidFill>
                <a:effectLst/>
                <a:latin typeface="Frutiger 55 Roman" panose="020B0500000000000000" pitchFamily="34" charset="0"/>
                <a:ea typeface="Calibri" panose="020F0502020204030204" pitchFamily="34" charset="0"/>
                <a:cs typeface="Œu'25"/>
              </a:rPr>
              <a:t>in high-grade glioma-bearing rats compared to standard irradiation</a:t>
            </a:r>
          </a:p>
          <a:p>
            <a:endParaRPr lang="en-GB" sz="1800" kern="0" dirty="0">
              <a:solidFill>
                <a:srgbClr val="002948"/>
              </a:solidFill>
              <a:effectLst/>
              <a:latin typeface="Frutiger 55 Roman" panose="020B0500000000000000" pitchFamily="34" charset="0"/>
              <a:ea typeface="Calibri" panose="020F0502020204030204" pitchFamily="34" charset="0"/>
              <a:cs typeface="Œu'25"/>
            </a:endParaRPr>
          </a:p>
          <a:p>
            <a:r>
              <a:rPr lang="en-GB" kern="0" dirty="0">
                <a:solidFill>
                  <a:srgbClr val="002948"/>
                </a:solidFill>
                <a:latin typeface="Frutiger 55 Roman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step: clinical studies</a:t>
            </a:r>
            <a:endParaRPr lang="en-IT" sz="3200" kern="100" dirty="0">
              <a:solidFill>
                <a:srgbClr val="002948"/>
              </a:solidFill>
              <a:effectLst/>
              <a:latin typeface="Frutiger 55 Roman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7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218904" y="2117503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challenges and prospects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252753" y="3267822"/>
            <a:ext cx="6995375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monitoring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Beam monitoring &amp; Range verification, radioactive beams</a:t>
            </a:r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7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7037B-79F1-C1D0-0405-6D920E1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2" name="Google Shape;329;p57">
            <a:extLst>
              <a:ext uri="{FF2B5EF4-FFF2-40B4-BE49-F238E27FC236}">
                <a16:creationId xmlns:a16="http://schemas.microsoft.com/office/drawing/2014/main" id="{DCAAA61C-BBB2-BD58-E692-EF1FA68EF954}"/>
              </a:ext>
            </a:extLst>
          </p:cNvPr>
          <p:cNvGrpSpPr/>
          <p:nvPr/>
        </p:nvGrpSpPr>
        <p:grpSpPr>
          <a:xfrm rot="-5400846" flipH="1">
            <a:off x="6448026" y="1658500"/>
            <a:ext cx="1876921" cy="3081739"/>
            <a:chOff x="3188275" y="1496100"/>
            <a:chExt cx="2310626" cy="3377248"/>
          </a:xfrm>
        </p:grpSpPr>
        <p:grpSp>
          <p:nvGrpSpPr>
            <p:cNvPr id="7" name="Google Shape;330;p57">
              <a:extLst>
                <a:ext uri="{FF2B5EF4-FFF2-40B4-BE49-F238E27FC236}">
                  <a16:creationId xmlns:a16="http://schemas.microsoft.com/office/drawing/2014/main" id="{FBB47093-612F-2051-B9DD-EFAD8CA473C7}"/>
                </a:ext>
              </a:extLst>
            </p:cNvPr>
            <p:cNvGrpSpPr/>
            <p:nvPr/>
          </p:nvGrpSpPr>
          <p:grpSpPr>
            <a:xfrm>
              <a:off x="3188275" y="1496100"/>
              <a:ext cx="2310626" cy="3358198"/>
              <a:chOff x="3188275" y="1496100"/>
              <a:chExt cx="2310626" cy="3358198"/>
            </a:xfrm>
          </p:grpSpPr>
          <p:sp>
            <p:nvSpPr>
              <p:cNvPr id="9" name="Google Shape;331;p57">
                <a:extLst>
                  <a:ext uri="{FF2B5EF4-FFF2-40B4-BE49-F238E27FC236}">
                    <a16:creationId xmlns:a16="http://schemas.microsoft.com/office/drawing/2014/main" id="{DE2124EE-F089-E1AC-662C-D72C48E9584F}"/>
                  </a:ext>
                </a:extLst>
              </p:cNvPr>
              <p:cNvSpPr/>
              <p:nvPr/>
            </p:nvSpPr>
            <p:spPr>
              <a:xfrm>
                <a:off x="3290700" y="1763573"/>
                <a:ext cx="2208200" cy="3090725"/>
              </a:xfrm>
              <a:custGeom>
                <a:avLst/>
                <a:gdLst/>
                <a:ahLst/>
                <a:cxnLst/>
                <a:rect l="l" t="t" r="r" b="b"/>
                <a:pathLst>
                  <a:path w="88328" h="123629" extrusionOk="0">
                    <a:moveTo>
                      <a:pt x="88303" y="122156"/>
                    </a:moveTo>
                    <a:cubicBezTo>
                      <a:pt x="88764" y="118874"/>
                      <a:pt x="82705" y="109027"/>
                      <a:pt x="79610" y="102462"/>
                    </a:cubicBezTo>
                    <a:cubicBezTo>
                      <a:pt x="76515" y="95898"/>
                      <a:pt x="71378" y="87982"/>
                      <a:pt x="69732" y="82769"/>
                    </a:cubicBezTo>
                    <a:cubicBezTo>
                      <a:pt x="68086" y="77556"/>
                      <a:pt x="67954" y="75819"/>
                      <a:pt x="69732" y="71185"/>
                    </a:cubicBezTo>
                    <a:cubicBezTo>
                      <a:pt x="71510" y="66551"/>
                      <a:pt x="77667" y="61985"/>
                      <a:pt x="80400" y="54967"/>
                    </a:cubicBezTo>
                    <a:cubicBezTo>
                      <a:pt x="83134" y="47949"/>
                      <a:pt x="86384" y="36439"/>
                      <a:pt x="86133" y="29076"/>
                    </a:cubicBezTo>
                    <a:cubicBezTo>
                      <a:pt x="85882" y="21713"/>
                      <a:pt x="83974" y="15424"/>
                      <a:pt x="78894" y="10788"/>
                    </a:cubicBezTo>
                    <a:cubicBezTo>
                      <a:pt x="73814" y="6153"/>
                      <a:pt x="62511" y="2851"/>
                      <a:pt x="55653" y="1263"/>
                    </a:cubicBezTo>
                    <a:cubicBezTo>
                      <a:pt x="48795" y="-324"/>
                      <a:pt x="43207" y="-515"/>
                      <a:pt x="37746" y="1263"/>
                    </a:cubicBezTo>
                    <a:cubicBezTo>
                      <a:pt x="32285" y="3041"/>
                      <a:pt x="26380" y="8947"/>
                      <a:pt x="22887" y="11931"/>
                    </a:cubicBezTo>
                    <a:cubicBezTo>
                      <a:pt x="19395" y="14916"/>
                      <a:pt x="18252" y="17075"/>
                      <a:pt x="16791" y="19170"/>
                    </a:cubicBezTo>
                    <a:cubicBezTo>
                      <a:pt x="15331" y="21266"/>
                      <a:pt x="16156" y="22726"/>
                      <a:pt x="14124" y="24504"/>
                    </a:cubicBezTo>
                    <a:cubicBezTo>
                      <a:pt x="12092" y="26282"/>
                      <a:pt x="6949" y="27743"/>
                      <a:pt x="4599" y="29838"/>
                    </a:cubicBezTo>
                    <a:cubicBezTo>
                      <a:pt x="2250" y="31934"/>
                      <a:pt x="-290" y="34664"/>
                      <a:pt x="27" y="37077"/>
                    </a:cubicBezTo>
                    <a:cubicBezTo>
                      <a:pt x="345" y="39490"/>
                      <a:pt x="5679" y="41903"/>
                      <a:pt x="6504" y="44316"/>
                    </a:cubicBezTo>
                    <a:cubicBezTo>
                      <a:pt x="7330" y="46729"/>
                      <a:pt x="5111" y="49458"/>
                      <a:pt x="4980" y="51555"/>
                    </a:cubicBezTo>
                    <a:cubicBezTo>
                      <a:pt x="4849" y="53652"/>
                      <a:pt x="5847" y="55310"/>
                      <a:pt x="5720" y="56897"/>
                    </a:cubicBezTo>
                    <a:cubicBezTo>
                      <a:pt x="5593" y="58485"/>
                      <a:pt x="4877" y="59471"/>
                      <a:pt x="4218" y="61080"/>
                    </a:cubicBezTo>
                    <a:cubicBezTo>
                      <a:pt x="3559" y="62689"/>
                      <a:pt x="1913" y="64352"/>
                      <a:pt x="1768" y="66551"/>
                    </a:cubicBezTo>
                    <a:cubicBezTo>
                      <a:pt x="1623" y="68750"/>
                      <a:pt x="1373" y="72022"/>
                      <a:pt x="3349" y="74274"/>
                    </a:cubicBezTo>
                    <a:cubicBezTo>
                      <a:pt x="5325" y="76527"/>
                      <a:pt x="10874" y="78265"/>
                      <a:pt x="13622" y="80066"/>
                    </a:cubicBezTo>
                    <a:cubicBezTo>
                      <a:pt x="16370" y="81868"/>
                      <a:pt x="18358" y="82786"/>
                      <a:pt x="19839" y="85083"/>
                    </a:cubicBezTo>
                    <a:cubicBezTo>
                      <a:pt x="21320" y="87380"/>
                      <a:pt x="21764" y="91336"/>
                      <a:pt x="22506" y="93846"/>
                    </a:cubicBezTo>
                    <a:cubicBezTo>
                      <a:pt x="23248" y="96357"/>
                      <a:pt x="23994" y="96715"/>
                      <a:pt x="24291" y="100146"/>
                    </a:cubicBezTo>
                    <a:cubicBezTo>
                      <a:pt x="24589" y="103577"/>
                      <a:pt x="25015" y="110829"/>
                      <a:pt x="24291" y="114433"/>
                    </a:cubicBezTo>
                    <a:cubicBezTo>
                      <a:pt x="23567" y="118037"/>
                      <a:pt x="11186" y="120483"/>
                      <a:pt x="19945" y="121770"/>
                    </a:cubicBezTo>
                    <a:cubicBezTo>
                      <a:pt x="28704" y="123057"/>
                      <a:pt x="65451" y="122092"/>
                      <a:pt x="76844" y="122156"/>
                    </a:cubicBezTo>
                    <a:cubicBezTo>
                      <a:pt x="88237" y="122220"/>
                      <a:pt x="87842" y="125438"/>
                      <a:pt x="88303" y="122156"/>
                    </a:cubicBezTo>
                    <a:close/>
                  </a:path>
                </a:pathLst>
              </a:custGeom>
              <a:solidFill>
                <a:srgbClr val="B7B7B7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" name="Google Shape;332;p57" descr="paziente2.jpg">
                <a:extLst>
                  <a:ext uri="{FF2B5EF4-FFF2-40B4-BE49-F238E27FC236}">
                    <a16:creationId xmlns:a16="http://schemas.microsoft.com/office/drawing/2014/main" id="{D670AEED-A6F1-BF15-6CAE-5871EEA4B73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37669" t="27064" r="13937" b="35593"/>
              <a:stretch/>
            </p:blipFill>
            <p:spPr>
              <a:xfrm>
                <a:off x="3188275" y="1496100"/>
                <a:ext cx="2310626" cy="1775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333;p57">
              <a:extLst>
                <a:ext uri="{FF2B5EF4-FFF2-40B4-BE49-F238E27FC236}">
                  <a16:creationId xmlns:a16="http://schemas.microsoft.com/office/drawing/2014/main" id="{BB7D18A1-6358-6DBA-CA03-CA572AF81188}"/>
                </a:ext>
              </a:extLst>
            </p:cNvPr>
            <p:cNvSpPr/>
            <p:nvPr/>
          </p:nvSpPr>
          <p:spPr>
            <a:xfrm>
              <a:off x="3281175" y="1782623"/>
              <a:ext cx="2208200" cy="3090725"/>
            </a:xfrm>
            <a:custGeom>
              <a:avLst/>
              <a:gdLst/>
              <a:ahLst/>
              <a:cxnLst/>
              <a:rect l="l" t="t" r="r" b="b"/>
              <a:pathLst>
                <a:path w="88328" h="123629" extrusionOk="0">
                  <a:moveTo>
                    <a:pt x="88303" y="122156"/>
                  </a:moveTo>
                  <a:cubicBezTo>
                    <a:pt x="88764" y="118874"/>
                    <a:pt x="82705" y="109027"/>
                    <a:pt x="79610" y="102462"/>
                  </a:cubicBezTo>
                  <a:cubicBezTo>
                    <a:pt x="76515" y="95898"/>
                    <a:pt x="71378" y="87982"/>
                    <a:pt x="69732" y="82769"/>
                  </a:cubicBezTo>
                  <a:cubicBezTo>
                    <a:pt x="68086" y="77556"/>
                    <a:pt x="67954" y="75819"/>
                    <a:pt x="69732" y="71185"/>
                  </a:cubicBezTo>
                  <a:cubicBezTo>
                    <a:pt x="71510" y="66551"/>
                    <a:pt x="77667" y="61985"/>
                    <a:pt x="80400" y="54967"/>
                  </a:cubicBezTo>
                  <a:cubicBezTo>
                    <a:pt x="83134" y="47949"/>
                    <a:pt x="86384" y="36439"/>
                    <a:pt x="86133" y="29076"/>
                  </a:cubicBezTo>
                  <a:cubicBezTo>
                    <a:pt x="85882" y="21713"/>
                    <a:pt x="83974" y="15424"/>
                    <a:pt x="78894" y="10788"/>
                  </a:cubicBezTo>
                  <a:cubicBezTo>
                    <a:pt x="73814" y="6153"/>
                    <a:pt x="62511" y="2851"/>
                    <a:pt x="55653" y="1263"/>
                  </a:cubicBezTo>
                  <a:cubicBezTo>
                    <a:pt x="48795" y="-324"/>
                    <a:pt x="43207" y="-515"/>
                    <a:pt x="37746" y="1263"/>
                  </a:cubicBezTo>
                  <a:cubicBezTo>
                    <a:pt x="32285" y="3041"/>
                    <a:pt x="26380" y="8947"/>
                    <a:pt x="22887" y="11931"/>
                  </a:cubicBezTo>
                  <a:cubicBezTo>
                    <a:pt x="19395" y="14916"/>
                    <a:pt x="18252" y="17075"/>
                    <a:pt x="16791" y="19170"/>
                  </a:cubicBezTo>
                  <a:cubicBezTo>
                    <a:pt x="15331" y="21266"/>
                    <a:pt x="16156" y="22726"/>
                    <a:pt x="14124" y="24504"/>
                  </a:cubicBezTo>
                  <a:cubicBezTo>
                    <a:pt x="12092" y="26282"/>
                    <a:pt x="6949" y="27743"/>
                    <a:pt x="4599" y="29838"/>
                  </a:cubicBezTo>
                  <a:cubicBezTo>
                    <a:pt x="2250" y="31934"/>
                    <a:pt x="-290" y="34664"/>
                    <a:pt x="27" y="37077"/>
                  </a:cubicBezTo>
                  <a:cubicBezTo>
                    <a:pt x="345" y="39490"/>
                    <a:pt x="5679" y="41903"/>
                    <a:pt x="6504" y="44316"/>
                  </a:cubicBezTo>
                  <a:cubicBezTo>
                    <a:pt x="7330" y="46729"/>
                    <a:pt x="5111" y="49458"/>
                    <a:pt x="4980" y="51555"/>
                  </a:cubicBezTo>
                  <a:cubicBezTo>
                    <a:pt x="4849" y="53652"/>
                    <a:pt x="5847" y="55310"/>
                    <a:pt x="5720" y="56897"/>
                  </a:cubicBezTo>
                  <a:cubicBezTo>
                    <a:pt x="5593" y="58485"/>
                    <a:pt x="4877" y="59471"/>
                    <a:pt x="4218" y="61080"/>
                  </a:cubicBezTo>
                  <a:cubicBezTo>
                    <a:pt x="3559" y="62689"/>
                    <a:pt x="1913" y="64352"/>
                    <a:pt x="1768" y="66551"/>
                  </a:cubicBezTo>
                  <a:cubicBezTo>
                    <a:pt x="1623" y="68750"/>
                    <a:pt x="1373" y="72022"/>
                    <a:pt x="3349" y="74274"/>
                  </a:cubicBezTo>
                  <a:cubicBezTo>
                    <a:pt x="5325" y="76527"/>
                    <a:pt x="10874" y="78265"/>
                    <a:pt x="13622" y="80066"/>
                  </a:cubicBezTo>
                  <a:cubicBezTo>
                    <a:pt x="16370" y="81868"/>
                    <a:pt x="18358" y="82786"/>
                    <a:pt x="19839" y="85083"/>
                  </a:cubicBezTo>
                  <a:cubicBezTo>
                    <a:pt x="21320" y="87380"/>
                    <a:pt x="21764" y="91336"/>
                    <a:pt x="22506" y="93846"/>
                  </a:cubicBezTo>
                  <a:cubicBezTo>
                    <a:pt x="23248" y="96357"/>
                    <a:pt x="23994" y="96715"/>
                    <a:pt x="24291" y="100146"/>
                  </a:cubicBezTo>
                  <a:cubicBezTo>
                    <a:pt x="24589" y="103577"/>
                    <a:pt x="25015" y="110829"/>
                    <a:pt x="24291" y="114433"/>
                  </a:cubicBezTo>
                  <a:cubicBezTo>
                    <a:pt x="23567" y="118037"/>
                    <a:pt x="11186" y="120483"/>
                    <a:pt x="19945" y="121770"/>
                  </a:cubicBezTo>
                  <a:cubicBezTo>
                    <a:pt x="28704" y="123057"/>
                    <a:pt x="65451" y="122092"/>
                    <a:pt x="76844" y="122156"/>
                  </a:cubicBezTo>
                  <a:cubicBezTo>
                    <a:pt x="88237" y="122220"/>
                    <a:pt x="87842" y="125438"/>
                    <a:pt x="88303" y="122156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Google Shape;334;p57" descr="FIgSecondari[1]-1.pdf">
            <a:extLst>
              <a:ext uri="{FF2B5EF4-FFF2-40B4-BE49-F238E27FC236}">
                <a16:creationId xmlns:a16="http://schemas.microsoft.com/office/drawing/2014/main" id="{1AF7613F-1CC1-8B34-99B2-FDBC88D324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227" t="4891" r="44283" b="63490"/>
          <a:stretch/>
        </p:blipFill>
        <p:spPr>
          <a:xfrm>
            <a:off x="5768545" y="1323062"/>
            <a:ext cx="1308300" cy="96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35;p57">
            <a:extLst>
              <a:ext uri="{FF2B5EF4-FFF2-40B4-BE49-F238E27FC236}">
                <a16:creationId xmlns:a16="http://schemas.microsoft.com/office/drawing/2014/main" id="{9C902535-7E21-C401-7216-A329D673EAE3}"/>
              </a:ext>
            </a:extLst>
          </p:cNvPr>
          <p:cNvGrpSpPr/>
          <p:nvPr/>
        </p:nvGrpSpPr>
        <p:grpSpPr>
          <a:xfrm flipH="1">
            <a:off x="1954852" y="2179597"/>
            <a:ext cx="3608422" cy="3123150"/>
            <a:chOff x="5155726" y="2557100"/>
            <a:chExt cx="3378673" cy="3123150"/>
          </a:xfrm>
        </p:grpSpPr>
        <p:pic>
          <p:nvPicPr>
            <p:cNvPr id="13" name="Google Shape;336;p57" descr="progetto_inside_prin.png">
              <a:extLst>
                <a:ext uri="{FF2B5EF4-FFF2-40B4-BE49-F238E27FC236}">
                  <a16:creationId xmlns:a16="http://schemas.microsoft.com/office/drawing/2014/main" id="{FCBC5359-83AD-59FE-C50B-4548999EAB9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7212" r="40234"/>
            <a:stretch/>
          </p:blipFill>
          <p:spPr>
            <a:xfrm flipH="1">
              <a:off x="5648798" y="2557100"/>
              <a:ext cx="2885601" cy="312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37;p57">
              <a:extLst>
                <a:ext uri="{FF2B5EF4-FFF2-40B4-BE49-F238E27FC236}">
                  <a16:creationId xmlns:a16="http://schemas.microsoft.com/office/drawing/2014/main" id="{52C08302-5741-F089-0FEC-D2A0CA1F06F8}"/>
                </a:ext>
              </a:extLst>
            </p:cNvPr>
            <p:cNvSpPr/>
            <p:nvPr/>
          </p:nvSpPr>
          <p:spPr>
            <a:xfrm rot="5400000">
              <a:off x="5650138" y="3964863"/>
              <a:ext cx="1220975" cy="220980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347;p57">
            <a:extLst>
              <a:ext uri="{FF2B5EF4-FFF2-40B4-BE49-F238E27FC236}">
                <a16:creationId xmlns:a16="http://schemas.microsoft.com/office/drawing/2014/main" id="{224F2751-E195-1BE4-D081-A5EB988A3310}"/>
              </a:ext>
            </a:extLst>
          </p:cNvPr>
          <p:cNvSpPr/>
          <p:nvPr/>
        </p:nvSpPr>
        <p:spPr>
          <a:xfrm>
            <a:off x="1937857" y="3458996"/>
            <a:ext cx="5105400" cy="837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40BDAA-F942-7BD9-6CAC-2ADF5D4E5848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Beam monitoring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0B613-67AB-F3D5-FB6D-17E2BDC0E362}"/>
              </a:ext>
            </a:extLst>
          </p:cNvPr>
          <p:cNvSpPr txBox="1"/>
          <p:nvPr/>
        </p:nvSpPr>
        <p:spPr>
          <a:xfrm>
            <a:off x="5159896" y="4727450"/>
            <a:ext cx="5516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Where (x,y) is the beam fired?</a:t>
            </a:r>
          </a:p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What intensity?</a:t>
            </a:r>
          </a:p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Is it compliant with the treatment plan? </a:t>
            </a:r>
          </a:p>
        </p:txBody>
      </p:sp>
    </p:spTree>
    <p:extLst>
      <p:ext uri="{BB962C8B-B14F-4D97-AF65-F5344CB8AC3E}">
        <p14:creationId xmlns:p14="http://schemas.microsoft.com/office/powerpoint/2010/main" val="1129060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31292" y="6450116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Sacchi</a:t>
            </a:r>
            <a:endParaRPr lang="it-IT" sz="1050" dirty="0"/>
          </a:p>
        </p:txBody>
      </p:sp>
      <p:sp>
        <p:nvSpPr>
          <p:cNvPr id="17" name="Google Shape;176;p4">
            <a:extLst>
              <a:ext uri="{FF2B5EF4-FFF2-40B4-BE49-F238E27FC236}">
                <a16:creationId xmlns:a16="http://schemas.microsoft.com/office/drawing/2014/main" id="{8478E1AB-071B-4B4A-932F-A6075E47EB0D}"/>
              </a:ext>
            </a:extLst>
          </p:cNvPr>
          <p:cNvSpPr txBox="1"/>
          <p:nvPr/>
        </p:nvSpPr>
        <p:spPr>
          <a:xfrm>
            <a:off x="174276" y="4161955"/>
            <a:ext cx="503602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Collection </a:t>
            </a:r>
            <a:r>
              <a:rPr lang="it-IT" sz="22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times</a:t>
            </a:r>
            <a:r>
              <a:rPr lang="it-IT" sz="22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 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~ 100 µ</a:t>
            </a:r>
            <a:r>
              <a:rPr lang="it-IT" sz="2200" dirty="0" err="1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s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</a:t>
            </a:r>
            <a:endParaRPr sz="2200" dirty="0">
              <a:solidFill>
                <a:srgbClr val="C00000"/>
              </a:solidFill>
              <a:latin typeface="Frutiger 55 Roman" panose="020B0500000000000000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Sensitivity</a:t>
            </a:r>
            <a:r>
              <a:rPr lang="it-IT" sz="22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  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~ 10</a:t>
            </a:r>
            <a:r>
              <a:rPr lang="it-IT" sz="2200" baseline="300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4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it-IT" sz="2200" dirty="0" err="1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protons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</a:t>
            </a:r>
            <a:endParaRPr sz="2200" dirty="0">
              <a:solidFill>
                <a:srgbClr val="C00000"/>
              </a:solidFill>
              <a:latin typeface="Frutiger 55 Roman" panose="020B0500000000000000" pitchFamily="34" charset="0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Time </a:t>
            </a:r>
            <a:r>
              <a:rPr lang="it-IT" sz="22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resolution</a:t>
            </a:r>
            <a:r>
              <a:rPr lang="it-IT" sz="2200" dirty="0">
                <a:solidFill>
                  <a:srgbClr val="FF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it-IT" sz="2200" dirty="0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~ no/</a:t>
            </a:r>
            <a:r>
              <a:rPr lang="it-IT" sz="2200" dirty="0" err="1">
                <a:solidFill>
                  <a:srgbClr val="C0000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poor</a:t>
            </a:r>
            <a:endParaRPr sz="2200" dirty="0">
              <a:solidFill>
                <a:srgbClr val="C00000"/>
              </a:solidFill>
              <a:latin typeface="Frutiger 55 Roman" panose="020B0500000000000000" pitchFamily="34" charset="0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0" name="Google Shape;177;p4">
            <a:extLst>
              <a:ext uri="{FF2B5EF4-FFF2-40B4-BE49-F238E27FC236}">
                <a16:creationId xmlns:a16="http://schemas.microsoft.com/office/drawing/2014/main" id="{9F9586F3-BDBF-9744-8975-24A878EF52DC}"/>
              </a:ext>
            </a:extLst>
          </p:cNvPr>
          <p:cNvGrpSpPr/>
          <p:nvPr/>
        </p:nvGrpSpPr>
        <p:grpSpPr>
          <a:xfrm>
            <a:off x="759987" y="1941968"/>
            <a:ext cx="2295881" cy="2003401"/>
            <a:chOff x="147068" y="1067345"/>
            <a:chExt cx="2405065" cy="2126889"/>
          </a:xfrm>
        </p:grpSpPr>
        <p:pic>
          <p:nvPicPr>
            <p:cNvPr id="21" name="Google Shape;178;p4">
              <a:extLst>
                <a:ext uri="{FF2B5EF4-FFF2-40B4-BE49-F238E27FC236}">
                  <a16:creationId xmlns:a16="http://schemas.microsoft.com/office/drawing/2014/main" id="{9ECDDD49-DFD0-F94E-9B66-8E6A82F035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2104" t="27240" r="47763" b="40320"/>
            <a:stretch/>
          </p:blipFill>
          <p:spPr>
            <a:xfrm>
              <a:off x="464026" y="1067345"/>
              <a:ext cx="2088107" cy="212688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22" name="Google Shape;179;p4">
              <a:extLst>
                <a:ext uri="{FF2B5EF4-FFF2-40B4-BE49-F238E27FC236}">
                  <a16:creationId xmlns:a16="http://schemas.microsoft.com/office/drawing/2014/main" id="{85388378-653A-7D47-9940-1ED4CCC17D5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7068" y="1143142"/>
              <a:ext cx="542925" cy="1924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180;p4">
            <a:extLst>
              <a:ext uri="{FF2B5EF4-FFF2-40B4-BE49-F238E27FC236}">
                <a16:creationId xmlns:a16="http://schemas.microsoft.com/office/drawing/2014/main" id="{F8B786C2-56BF-9540-A181-C95C1697B9EC}"/>
              </a:ext>
            </a:extLst>
          </p:cNvPr>
          <p:cNvSpPr txBox="1"/>
          <p:nvPr/>
        </p:nvSpPr>
        <p:spPr>
          <a:xfrm>
            <a:off x="226656" y="1441775"/>
            <a:ext cx="364395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tx2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IONIZATION CHAMBERS</a:t>
            </a:r>
            <a:endParaRPr sz="2200" dirty="0">
              <a:solidFill>
                <a:schemeClr val="tx2"/>
              </a:solidFill>
              <a:latin typeface="Frutiger 55 Roman" panose="020B0500000000000000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181;p4">
            <a:extLst>
              <a:ext uri="{FF2B5EF4-FFF2-40B4-BE49-F238E27FC236}">
                <a16:creationId xmlns:a16="http://schemas.microsoft.com/office/drawing/2014/main" id="{6BE46D8F-69F4-9346-A578-C6F4BC2F29AE}"/>
              </a:ext>
            </a:extLst>
          </p:cNvPr>
          <p:cNvSpPr txBox="1"/>
          <p:nvPr/>
        </p:nvSpPr>
        <p:spPr>
          <a:xfrm>
            <a:off x="174276" y="5437714"/>
            <a:ext cx="366693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Not</a:t>
            </a:r>
            <a:r>
              <a:rPr lang="it-IT" sz="20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suitable</a:t>
            </a:r>
            <a:r>
              <a:rPr lang="it-IT" sz="20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for fast scanning </a:t>
            </a:r>
            <a:r>
              <a:rPr lang="it-IT" sz="20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modalities</a:t>
            </a:r>
            <a:r>
              <a:rPr lang="it-IT" sz="20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and timing </a:t>
            </a:r>
            <a:r>
              <a:rPr lang="it-IT" sz="2000" dirty="0" err="1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applications</a:t>
            </a:r>
            <a:endParaRPr sz="2000" dirty="0">
              <a:solidFill>
                <a:srgbClr val="002060"/>
              </a:solidFill>
              <a:latin typeface="Frutiger 55 Roman" panose="020B0500000000000000" pitchFamily="34" charset="0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5" name="Google Shape;182;p4">
            <a:extLst>
              <a:ext uri="{FF2B5EF4-FFF2-40B4-BE49-F238E27FC236}">
                <a16:creationId xmlns:a16="http://schemas.microsoft.com/office/drawing/2014/main" id="{0409B205-1369-B54C-9849-5CFB4929B3CE}"/>
              </a:ext>
            </a:extLst>
          </p:cNvPr>
          <p:cNvGrpSpPr/>
          <p:nvPr/>
        </p:nvGrpSpPr>
        <p:grpSpPr>
          <a:xfrm>
            <a:off x="3521670" y="1434028"/>
            <a:ext cx="5526658" cy="4941880"/>
            <a:chOff x="3531101" y="1079705"/>
            <a:chExt cx="5526658" cy="4941880"/>
          </a:xfrm>
        </p:grpSpPr>
        <p:sp>
          <p:nvSpPr>
            <p:cNvPr id="26" name="Google Shape;183;p4">
              <a:extLst>
                <a:ext uri="{FF2B5EF4-FFF2-40B4-BE49-F238E27FC236}">
                  <a16:creationId xmlns:a16="http://schemas.microsoft.com/office/drawing/2014/main" id="{5DBFFEC0-0344-6A45-BAFE-32FB75EEDBA3}"/>
                </a:ext>
              </a:extLst>
            </p:cNvPr>
            <p:cNvSpPr txBox="1"/>
            <p:nvPr/>
          </p:nvSpPr>
          <p:spPr>
            <a:xfrm>
              <a:off x="4009016" y="1079705"/>
              <a:ext cx="399847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200" dirty="0">
                  <a:solidFill>
                    <a:schemeClr val="tx2"/>
                  </a:solidFill>
                  <a:latin typeface="Frutiger 55 Roman" panose="020B0500000000000000" pitchFamily="34" charset="0"/>
                  <a:ea typeface="Trebuchet MS"/>
                  <a:cs typeface="Trebuchet MS"/>
                  <a:sym typeface="Trebuchet MS"/>
                </a:rPr>
                <a:t>SOLID STATE DETECTORS</a:t>
              </a:r>
              <a:endParaRPr sz="2200" dirty="0">
                <a:solidFill>
                  <a:schemeClr val="tx2"/>
                </a:solidFill>
                <a:latin typeface="Frutiger 55 Roman" panose="020B0500000000000000" pitchFamily="34" charset="0"/>
              </a:endParaRPr>
            </a:p>
          </p:txBody>
        </p:sp>
        <p:grpSp>
          <p:nvGrpSpPr>
            <p:cNvPr id="27" name="Google Shape;184;p4">
              <a:extLst>
                <a:ext uri="{FF2B5EF4-FFF2-40B4-BE49-F238E27FC236}">
                  <a16:creationId xmlns:a16="http://schemas.microsoft.com/office/drawing/2014/main" id="{2FA03716-54F9-414B-9888-8581A337CA42}"/>
                </a:ext>
              </a:extLst>
            </p:cNvPr>
            <p:cNvGrpSpPr/>
            <p:nvPr/>
          </p:nvGrpSpPr>
          <p:grpSpPr>
            <a:xfrm>
              <a:off x="3531101" y="1612782"/>
              <a:ext cx="5526658" cy="4408803"/>
              <a:chOff x="3521770" y="1584790"/>
              <a:chExt cx="5526658" cy="4408803"/>
            </a:xfrm>
          </p:grpSpPr>
          <p:pic>
            <p:nvPicPr>
              <p:cNvPr id="28" name="Google Shape;185;p4">
                <a:extLst>
                  <a:ext uri="{FF2B5EF4-FFF2-40B4-BE49-F238E27FC236}">
                    <a16:creationId xmlns:a16="http://schemas.microsoft.com/office/drawing/2014/main" id="{935E142C-8E7E-A045-B4AE-58E2299F14AB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28044"/>
              <a:stretch/>
            </p:blipFill>
            <p:spPr>
              <a:xfrm>
                <a:off x="5157520" y="1584790"/>
                <a:ext cx="1993312" cy="19798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705"/>
                  </a:srgbClr>
                </a:outerShdw>
              </a:effectLst>
            </p:spPr>
          </p:pic>
          <p:sp>
            <p:nvSpPr>
              <p:cNvPr id="29" name="Google Shape;186;p4">
                <a:extLst>
                  <a:ext uri="{FF2B5EF4-FFF2-40B4-BE49-F238E27FC236}">
                    <a16:creationId xmlns:a16="http://schemas.microsoft.com/office/drawing/2014/main" id="{F42F07E7-1B62-C84D-9071-0AF0870E2AC7}"/>
                  </a:ext>
                </a:extLst>
              </p:cNvPr>
              <p:cNvSpPr txBox="1"/>
              <p:nvPr/>
            </p:nvSpPr>
            <p:spPr>
              <a:xfrm>
                <a:off x="5118419" y="3749207"/>
                <a:ext cx="2824065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400" dirty="0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~ ns </a:t>
                </a:r>
                <a:endParaRPr dirty="0">
                  <a:solidFill>
                    <a:srgbClr val="C00000"/>
                  </a:solidFill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400" dirty="0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single </a:t>
                </a:r>
                <a:r>
                  <a:rPr lang="it-IT" sz="2400" dirty="0" err="1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protons</a:t>
                </a:r>
                <a:r>
                  <a:rPr lang="it-IT" sz="2400" dirty="0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endParaRPr sz="2400" dirty="0">
                  <a:solidFill>
                    <a:srgbClr val="C0000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400" dirty="0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&lt; 100 </a:t>
                </a:r>
                <a:r>
                  <a:rPr lang="it-IT" sz="2400" dirty="0" err="1">
                    <a:solidFill>
                      <a:srgbClr val="C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ps</a:t>
                </a:r>
                <a:endParaRPr sz="2400" dirty="0">
                  <a:solidFill>
                    <a:srgbClr val="C0000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30" name="Google Shape;187;p4">
                <a:extLst>
                  <a:ext uri="{FF2B5EF4-FFF2-40B4-BE49-F238E27FC236}">
                    <a16:creationId xmlns:a16="http://schemas.microsoft.com/office/drawing/2014/main" id="{8A80F1CF-1271-424C-BB44-779735F0109C}"/>
                  </a:ext>
                </a:extLst>
              </p:cNvPr>
              <p:cNvSpPr/>
              <p:nvPr/>
            </p:nvSpPr>
            <p:spPr>
              <a:xfrm>
                <a:off x="4109782" y="3882981"/>
                <a:ext cx="709126" cy="22393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88;p4">
                <a:extLst>
                  <a:ext uri="{FF2B5EF4-FFF2-40B4-BE49-F238E27FC236}">
                    <a16:creationId xmlns:a16="http://schemas.microsoft.com/office/drawing/2014/main" id="{4FF332CB-D8C5-AE40-B95C-0D7D413B17AD}"/>
                  </a:ext>
                </a:extLst>
              </p:cNvPr>
              <p:cNvSpPr/>
              <p:nvPr/>
            </p:nvSpPr>
            <p:spPr>
              <a:xfrm>
                <a:off x="4110135" y="4231131"/>
                <a:ext cx="709126" cy="22393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89;p4">
                <a:extLst>
                  <a:ext uri="{FF2B5EF4-FFF2-40B4-BE49-F238E27FC236}">
                    <a16:creationId xmlns:a16="http://schemas.microsoft.com/office/drawing/2014/main" id="{5F6F085F-8B52-3647-92B5-63D9CFC69606}"/>
                  </a:ext>
                </a:extLst>
              </p:cNvPr>
              <p:cNvSpPr/>
              <p:nvPr/>
            </p:nvSpPr>
            <p:spPr>
              <a:xfrm>
                <a:off x="4110135" y="4617694"/>
                <a:ext cx="709126" cy="22393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90;p4">
                <a:extLst>
                  <a:ext uri="{FF2B5EF4-FFF2-40B4-BE49-F238E27FC236}">
                    <a16:creationId xmlns:a16="http://schemas.microsoft.com/office/drawing/2014/main" id="{1BE8FBB6-57A2-4A41-9AF0-4B516A28561D}"/>
                  </a:ext>
                </a:extLst>
              </p:cNvPr>
              <p:cNvSpPr/>
              <p:nvPr/>
            </p:nvSpPr>
            <p:spPr>
              <a:xfrm>
                <a:off x="3521770" y="1954064"/>
                <a:ext cx="979714" cy="125963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91;p4">
                <a:extLst>
                  <a:ext uri="{FF2B5EF4-FFF2-40B4-BE49-F238E27FC236}">
                    <a16:creationId xmlns:a16="http://schemas.microsoft.com/office/drawing/2014/main" id="{16E2A361-FBB3-334B-98FE-C14241CC92AD}"/>
                  </a:ext>
                </a:extLst>
              </p:cNvPr>
              <p:cNvSpPr txBox="1"/>
              <p:nvPr/>
            </p:nvSpPr>
            <p:spPr>
              <a:xfrm>
                <a:off x="5121362" y="5285747"/>
                <a:ext cx="3927066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R="0" lvl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</a:pPr>
                <a:r>
                  <a:rPr lang="it-IT" sz="2000" dirty="0" err="1">
                    <a:solidFill>
                      <a:srgbClr val="C00000"/>
                    </a:solidFill>
                    <a:latin typeface="Frutiger 55 Roman" panose="020B0500000000000000" pitchFamily="34" charset="0"/>
                    <a:ea typeface="Trebuchet MS"/>
                    <a:cs typeface="Trebuchet MS"/>
                    <a:sym typeface="Trebuchet MS"/>
                  </a:rPr>
                  <a:t>proton</a:t>
                </a:r>
                <a:r>
                  <a:rPr lang="it-IT" sz="2000" dirty="0">
                    <a:solidFill>
                      <a:srgbClr val="C00000"/>
                    </a:solidFill>
                    <a:latin typeface="Frutiger 55 Roman" panose="020B0500000000000000" pitchFamily="34" charset="0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it-IT" sz="2000" dirty="0" err="1">
                    <a:solidFill>
                      <a:srgbClr val="C00000"/>
                    </a:solidFill>
                    <a:latin typeface="Frutiger 55 Roman" panose="020B0500000000000000" pitchFamily="34" charset="0"/>
                    <a:ea typeface="Trebuchet MS"/>
                    <a:cs typeface="Trebuchet MS"/>
                    <a:sym typeface="Trebuchet MS"/>
                  </a:rPr>
                  <a:t>counting</a:t>
                </a:r>
                <a:endParaRPr sz="2000" dirty="0">
                  <a:solidFill>
                    <a:srgbClr val="C00000"/>
                  </a:solidFill>
                  <a:latin typeface="Frutiger 55 Roman" panose="020B0500000000000000" pitchFamily="34" charset="0"/>
                </a:endParaRPr>
              </a:p>
              <a:p>
                <a:pPr marR="0" lvl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</a:pPr>
                <a:r>
                  <a:rPr lang="it-IT" sz="2000" dirty="0">
                    <a:solidFill>
                      <a:srgbClr val="C00000"/>
                    </a:solidFill>
                    <a:latin typeface="Frutiger 55 Roman" panose="020B0500000000000000" pitchFamily="34" charset="0"/>
                    <a:ea typeface="Trebuchet MS"/>
                    <a:cs typeface="Trebuchet MS"/>
                    <a:sym typeface="Trebuchet MS"/>
                  </a:rPr>
                  <a:t>timing </a:t>
                </a:r>
                <a:r>
                  <a:rPr lang="it-IT" sz="2000" dirty="0" err="1">
                    <a:solidFill>
                      <a:srgbClr val="C00000"/>
                    </a:solidFill>
                    <a:latin typeface="Frutiger 55 Roman" panose="020B0500000000000000" pitchFamily="34" charset="0"/>
                    <a:ea typeface="Trebuchet MS"/>
                    <a:cs typeface="Trebuchet MS"/>
                    <a:sym typeface="Trebuchet MS"/>
                  </a:rPr>
                  <a:t>applications</a:t>
                </a:r>
                <a:endParaRPr sz="2000" dirty="0">
                  <a:solidFill>
                    <a:srgbClr val="C00000"/>
                  </a:solidFill>
                  <a:latin typeface="Frutiger 55 Roman" panose="020B0500000000000000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sp>
        <p:nvSpPr>
          <p:cNvPr id="36" name="Google Shape;192;p4">
            <a:extLst>
              <a:ext uri="{FF2B5EF4-FFF2-40B4-BE49-F238E27FC236}">
                <a16:creationId xmlns:a16="http://schemas.microsoft.com/office/drawing/2014/main" id="{6B5C8663-2821-F949-AACD-C1C600F42330}"/>
              </a:ext>
            </a:extLst>
          </p:cNvPr>
          <p:cNvSpPr txBox="1"/>
          <p:nvPr/>
        </p:nvSpPr>
        <p:spPr>
          <a:xfrm>
            <a:off x="7744485" y="1441775"/>
            <a:ext cx="3919758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Main issues </a:t>
            </a:r>
            <a:r>
              <a:rPr lang="it-IT" sz="2400" b="1" dirty="0" err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at</a:t>
            </a:r>
            <a:r>
              <a:rPr lang="it-IT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φ</a:t>
            </a:r>
            <a:r>
              <a:rPr lang="it-IT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it-IT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r>
              <a:rPr lang="it-IT" sz="2400" b="1" baseline="300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 </a:t>
            </a:r>
            <a:r>
              <a:rPr lang="it-IT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p/cm</a:t>
            </a:r>
            <a:r>
              <a:rPr lang="it-IT" sz="2400" b="1" baseline="300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it-IT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endParaRPr dirty="0">
              <a:solidFill>
                <a:srgbClr val="C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948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Signal pile-up </a:t>
            </a:r>
            <a:endParaRPr sz="22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→ fast sensors &amp; </a:t>
            </a:r>
            <a:r>
              <a:rPr lang="it-IT" sz="2200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readout</a:t>
            </a:r>
            <a:endParaRPr lang="it-IT" sz="2200" dirty="0">
              <a:solidFill>
                <a:srgbClr val="002948"/>
              </a:solidFill>
              <a:latin typeface="Frutiger 55 Roman" panose="020B0500000000000000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→ segmentation</a:t>
            </a:r>
            <a:endParaRPr sz="22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002948"/>
              </a:solidFill>
              <a:latin typeface="Frutiger 55 Roman" panose="020B0500000000000000" pitchFamily="34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200" b="1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Radiation</a:t>
            </a:r>
            <a:r>
              <a:rPr lang="it-IT" sz="2200" b="1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200" b="1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tolerance</a:t>
            </a:r>
            <a:endParaRPr lang="it-IT" sz="2200" b="1" dirty="0">
              <a:solidFill>
                <a:srgbClr val="002948"/>
              </a:solidFill>
              <a:latin typeface="Frutiger 55 Roman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→ manufacturing strategies</a:t>
            </a:r>
            <a:endParaRPr lang="it-IT" sz="22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→ </a:t>
            </a:r>
            <a:r>
              <a:rPr lang="it-IT" sz="2200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damage</a:t>
            </a: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compensation</a:t>
            </a:r>
            <a:endParaRPr lang="it-IT" sz="2200" dirty="0">
              <a:solidFill>
                <a:srgbClr val="002948"/>
              </a:solidFill>
              <a:latin typeface="Frutiger 55 Roman" panose="020B0500000000000000" pitchFamily="34" charset="0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endParaRPr lang="it-IT" sz="2200" b="1" dirty="0">
              <a:solidFill>
                <a:srgbClr val="002948"/>
              </a:solidFill>
              <a:latin typeface="Frutiger 55 Roman" panose="020B0500000000000000" pitchFamily="34" charset="0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948"/>
                </a:solidFill>
                <a:latin typeface="Frutiger 55 Roman" panose="020B0500000000000000" pitchFamily="34" charset="0"/>
                <a:cs typeface="Calibri"/>
                <a:sym typeface="Calibri"/>
              </a:rPr>
              <a:t>Detector area</a:t>
            </a:r>
            <a:endParaRPr sz="22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→ </a:t>
            </a:r>
            <a:r>
              <a:rPr lang="it-IT" sz="2200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at</a:t>
            </a: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least</a:t>
            </a: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 20x20 cm</a:t>
            </a:r>
            <a:r>
              <a:rPr lang="it-IT" sz="2200" baseline="30000" dirty="0">
                <a:solidFill>
                  <a:srgbClr val="002948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2</a:t>
            </a:r>
            <a:endParaRPr lang="it-IT" sz="2200" dirty="0">
              <a:solidFill>
                <a:srgbClr val="002948"/>
              </a:solidFill>
              <a:latin typeface="Frutiger 55 Roman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002948"/>
                </a:solidFill>
                <a:latin typeface="Frutiger 55 Roman" panose="020B0500000000000000" pitchFamily="34" charset="0"/>
                <a:ea typeface="Calibri"/>
                <a:cs typeface="Calibri"/>
                <a:sym typeface="Calibri"/>
              </a:rPr>
              <a:t> </a:t>
            </a:r>
            <a:endParaRPr sz="2200" dirty="0">
              <a:solidFill>
                <a:srgbClr val="002948"/>
              </a:solidFill>
              <a:latin typeface="Frutiger 55 Roman" panose="020B0500000000000000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41" name="Google Shape;189;p4">
            <a:extLst>
              <a:ext uri="{FF2B5EF4-FFF2-40B4-BE49-F238E27FC236}">
                <a16:creationId xmlns:a16="http://schemas.microsoft.com/office/drawing/2014/main" id="{7E49523C-36F1-D047-8287-31A4D95A3086}"/>
              </a:ext>
            </a:extLst>
          </p:cNvPr>
          <p:cNvSpPr/>
          <p:nvPr/>
        </p:nvSpPr>
        <p:spPr>
          <a:xfrm>
            <a:off x="4109682" y="5910018"/>
            <a:ext cx="709126" cy="2239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E9DA9-9586-0457-F3D2-8AB1F1B11137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Beam monitoring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04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FFC9980-57DB-FD4A-BA81-0320F5E4B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12" y="2051308"/>
            <a:ext cx="6427041" cy="3204951"/>
          </a:xfrm>
          <a:prstGeom prst="rect">
            <a:avLst/>
          </a:prstGeom>
        </p:spPr>
      </p:pic>
      <p:sp>
        <p:nvSpPr>
          <p:cNvPr id="30" name="CasellaDiTesto 17">
            <a:extLst>
              <a:ext uri="{FF2B5EF4-FFF2-40B4-BE49-F238E27FC236}">
                <a16:creationId xmlns:a16="http://schemas.microsoft.com/office/drawing/2014/main" id="{4FF3D0AB-FB2E-7F47-8262-A504751059C8}"/>
              </a:ext>
            </a:extLst>
          </p:cNvPr>
          <p:cNvSpPr txBox="1"/>
          <p:nvPr/>
        </p:nvSpPr>
        <p:spPr>
          <a:xfrm>
            <a:off x="9616066" y="1894698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2"/>
                </a:solidFill>
                <a:latin typeface="Frutiger 55 Roman" panose="020B0500000000000000" pitchFamily="34" charset="0"/>
              </a:rPr>
              <a:t>30 ns</a:t>
            </a:r>
          </a:p>
        </p:txBody>
      </p:sp>
      <p:sp>
        <p:nvSpPr>
          <p:cNvPr id="32" name="CasellaDiTesto 17">
            <a:extLst>
              <a:ext uri="{FF2B5EF4-FFF2-40B4-BE49-F238E27FC236}">
                <a16:creationId xmlns:a16="http://schemas.microsoft.com/office/drawing/2014/main" id="{4F2EE10E-4DE8-5842-B506-BCDEECEBA36C}"/>
              </a:ext>
            </a:extLst>
          </p:cNvPr>
          <p:cNvSpPr txBox="1"/>
          <p:nvPr/>
        </p:nvSpPr>
        <p:spPr>
          <a:xfrm>
            <a:off x="5818765" y="1417001"/>
            <a:ext cx="580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Single </a:t>
            </a:r>
            <a:r>
              <a:rPr lang="it-IT" sz="2400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proton</a:t>
            </a:r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identification</a:t>
            </a:r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 and timing</a:t>
            </a:r>
          </a:p>
        </p:txBody>
      </p:sp>
      <p:sp>
        <p:nvSpPr>
          <p:cNvPr id="33" name="CasellaDiTesto 17">
            <a:extLst>
              <a:ext uri="{FF2B5EF4-FFF2-40B4-BE49-F238E27FC236}">
                <a16:creationId xmlns:a16="http://schemas.microsoft.com/office/drawing/2014/main" id="{2E9B70EE-7875-1B44-997C-4FEA3D4BCE5B}"/>
              </a:ext>
            </a:extLst>
          </p:cNvPr>
          <p:cNvSpPr txBox="1"/>
          <p:nvPr/>
        </p:nvSpPr>
        <p:spPr>
          <a:xfrm>
            <a:off x="6225388" y="5181721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Carbon </a:t>
            </a:r>
            <a:r>
              <a:rPr lang="it-IT" sz="2400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ions</a:t>
            </a:r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, 399 </a:t>
            </a:r>
            <a:r>
              <a:rPr lang="it-IT" sz="2400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MeV</a:t>
            </a:r>
            <a:r>
              <a:rPr lang="it-IT" sz="2400" dirty="0">
                <a:solidFill>
                  <a:schemeClr val="tx2"/>
                </a:solidFill>
                <a:latin typeface="Frutiger 55 Roman" panose="020B0500000000000000" pitchFamily="34" charset="0"/>
              </a:rPr>
              <a:t>/u</a:t>
            </a:r>
          </a:p>
        </p:txBody>
      </p:sp>
      <p:pic>
        <p:nvPicPr>
          <p:cNvPr id="42" name="Picture 6" descr="Diagram&#10;&#10;Description automatically generated">
            <a:extLst>
              <a:ext uri="{FF2B5EF4-FFF2-40B4-BE49-F238E27FC236}">
                <a16:creationId xmlns:a16="http://schemas.microsoft.com/office/drawing/2014/main" id="{413B6F42-AE13-D34B-9D01-755F195900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89"/>
          <a:stretch/>
        </p:blipFill>
        <p:spPr>
          <a:xfrm>
            <a:off x="10453454" y="5068875"/>
            <a:ext cx="928794" cy="687359"/>
          </a:xfrm>
          <a:prstGeom prst="rect">
            <a:avLst/>
          </a:prstGeom>
        </p:spPr>
      </p:pic>
      <p:sp>
        <p:nvSpPr>
          <p:cNvPr id="2" name="CasellaDiTesto 33">
            <a:extLst>
              <a:ext uri="{FF2B5EF4-FFF2-40B4-BE49-F238E27FC236}">
                <a16:creationId xmlns:a16="http://schemas.microsoft.com/office/drawing/2014/main" id="{AD4CA8BA-3BB9-465F-5A5E-C3384448052D}"/>
              </a:ext>
            </a:extLst>
          </p:cNvPr>
          <p:cNvSpPr txBox="1"/>
          <p:nvPr/>
        </p:nvSpPr>
        <p:spPr>
          <a:xfrm>
            <a:off x="119336" y="6379475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Sacchi</a:t>
            </a:r>
            <a:endParaRPr lang="it-IT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28B6BC-151F-CFDC-BE6B-99FE6C76AFC8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Beam monitoring with LGAD silicon detectors</a:t>
            </a:r>
          </a:p>
        </p:txBody>
      </p:sp>
      <p:pic>
        <p:nvPicPr>
          <p:cNvPr id="6" name="Picture 8" descr="ESA-ABACUS">
            <a:extLst>
              <a:ext uri="{FF2B5EF4-FFF2-40B4-BE49-F238E27FC236}">
                <a16:creationId xmlns:a16="http://schemas.microsoft.com/office/drawing/2014/main" id="{D2882AE3-46A0-321A-2484-0345F62D7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65" y="1979851"/>
            <a:ext cx="3619904" cy="225445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Fumetto: rettangolo con angoli arrotondati 8">
            <a:extLst>
              <a:ext uri="{FF2B5EF4-FFF2-40B4-BE49-F238E27FC236}">
                <a16:creationId xmlns:a16="http://schemas.microsoft.com/office/drawing/2014/main" id="{0FADDE99-B1EA-B159-132D-9E9A300A7766}"/>
              </a:ext>
            </a:extLst>
          </p:cNvPr>
          <p:cNvSpPr/>
          <p:nvPr/>
        </p:nvSpPr>
        <p:spPr>
          <a:xfrm>
            <a:off x="214466" y="4329166"/>
            <a:ext cx="1450696" cy="811662"/>
          </a:xfrm>
          <a:prstGeom prst="wedgeRoundRectCallout">
            <a:avLst>
              <a:gd name="adj1" fmla="val 44089"/>
              <a:gd name="adj2" fmla="val -1425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Google Shape;307;p9" descr="MoVe-IT collaboration meeting">
            <a:extLst>
              <a:ext uri="{FF2B5EF4-FFF2-40B4-BE49-F238E27FC236}">
                <a16:creationId xmlns:a16="http://schemas.microsoft.com/office/drawing/2014/main" id="{33CE5109-A5AB-DD65-D688-81356FB71C0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976" y="5756234"/>
            <a:ext cx="1424094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E3A4C-22D2-B356-7980-185008C38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80" y="4389057"/>
            <a:ext cx="1042674" cy="7517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6EBB98-53DC-EFF5-6B9F-15A71463102F}"/>
              </a:ext>
            </a:extLst>
          </p:cNvPr>
          <p:cNvSpPr txBox="1"/>
          <p:nvPr/>
        </p:nvSpPr>
        <p:spPr>
          <a:xfrm>
            <a:off x="150556" y="511419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ABACUS ASIC (24 </a:t>
            </a:r>
            <a:r>
              <a:rPr lang="it-IT" b="1" dirty="0" err="1">
                <a:solidFill>
                  <a:schemeClr val="tx2"/>
                </a:solidFill>
              </a:rPr>
              <a:t>ch</a:t>
            </a:r>
            <a:r>
              <a:rPr lang="it-IT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1D97F8E5-0BBD-0BB7-9096-8A36A7634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938865" y="4206263"/>
            <a:ext cx="1609686" cy="1549971"/>
          </a:xfrm>
          <a:prstGeom prst="rect">
            <a:avLst/>
          </a:prstGeom>
        </p:spPr>
      </p:pic>
      <p:sp>
        <p:nvSpPr>
          <p:cNvPr id="12" name="Fumetto: rettangolo con angoli arrotondati 13">
            <a:extLst>
              <a:ext uri="{FF2B5EF4-FFF2-40B4-BE49-F238E27FC236}">
                <a16:creationId xmlns:a16="http://schemas.microsoft.com/office/drawing/2014/main" id="{6CCBD152-66D8-3F9E-7E78-3A97A57ADAB9}"/>
              </a:ext>
            </a:extLst>
          </p:cNvPr>
          <p:cNvSpPr/>
          <p:nvPr/>
        </p:nvSpPr>
        <p:spPr>
          <a:xfrm>
            <a:off x="1738464" y="2774686"/>
            <a:ext cx="533401" cy="476251"/>
          </a:xfrm>
          <a:prstGeom prst="wedgeRoundRectCallout">
            <a:avLst>
              <a:gd name="adj1" fmla="val 348882"/>
              <a:gd name="adj2" fmla="val 406279"/>
              <a:gd name="adj3" fmla="val 16667"/>
            </a:avLst>
          </a:prstGeom>
          <a:solidFill>
            <a:srgbClr val="F8F9DD">
              <a:alpha val="5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2DA4986C-45E5-4E66-97BC-DC3FDE57C96B}"/>
              </a:ext>
            </a:extLst>
          </p:cNvPr>
          <p:cNvSpPr txBox="1"/>
          <p:nvPr/>
        </p:nvSpPr>
        <p:spPr>
          <a:xfrm>
            <a:off x="90640" y="1681976"/>
            <a:ext cx="4138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200"/>
            </a:pPr>
            <a:r>
              <a:rPr lang="en-US" sz="18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2.7×2.7 cm</a:t>
            </a:r>
            <a:r>
              <a:rPr lang="en-US" sz="1800" baseline="300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2</a:t>
            </a:r>
            <a:r>
              <a:rPr lang="en-US" sz="1800" dirty="0">
                <a:solidFill>
                  <a:srgbClr val="002060"/>
                </a:solidFill>
                <a:latin typeface="Frutiger 55 Roman" panose="020B0500000000000000" pitchFamily="34" charset="0"/>
                <a:ea typeface="Trebuchet MS"/>
                <a:cs typeface="Trebuchet MS"/>
                <a:sym typeface="Trebuchet MS"/>
              </a:rPr>
              <a:t> active area (144 strips)</a:t>
            </a:r>
            <a:endParaRPr lang="en-US" dirty="0">
              <a:latin typeface="Frutiger 55 Roman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89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8C621-F4BE-2D46-B699-67BC191C3CAA}"/>
              </a:ext>
            </a:extLst>
          </p:cNvPr>
          <p:cNvGrpSpPr/>
          <p:nvPr/>
        </p:nvGrpSpPr>
        <p:grpSpPr>
          <a:xfrm>
            <a:off x="7970" y="1289494"/>
            <a:ext cx="4271688" cy="3097500"/>
            <a:chOff x="472332" y="1279523"/>
            <a:chExt cx="4271688" cy="3097500"/>
          </a:xfrm>
        </p:grpSpPr>
        <p:pic>
          <p:nvPicPr>
            <p:cNvPr id="18" name="Google Shape;291;p54">
              <a:extLst>
                <a:ext uri="{FF2B5EF4-FFF2-40B4-BE49-F238E27FC236}">
                  <a16:creationId xmlns:a16="http://schemas.microsoft.com/office/drawing/2014/main" id="{9E47DF19-DAE9-1C49-A2E2-24BBBF5A2D0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897"/>
            <a:stretch/>
          </p:blipFill>
          <p:spPr>
            <a:xfrm>
              <a:off x="502020" y="1279523"/>
              <a:ext cx="4242000" cy="309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93;p54">
              <a:extLst>
                <a:ext uri="{FF2B5EF4-FFF2-40B4-BE49-F238E27FC236}">
                  <a16:creationId xmlns:a16="http://schemas.microsoft.com/office/drawing/2014/main" id="{AF75CDDE-5F0B-5C42-9339-8A0610E6282F}"/>
                </a:ext>
              </a:extLst>
            </p:cNvPr>
            <p:cNvSpPr/>
            <p:nvPr/>
          </p:nvSpPr>
          <p:spPr>
            <a:xfrm>
              <a:off x="472332" y="3438814"/>
              <a:ext cx="415800" cy="86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94;p54">
              <a:extLst>
                <a:ext uri="{FF2B5EF4-FFF2-40B4-BE49-F238E27FC236}">
                  <a16:creationId xmlns:a16="http://schemas.microsoft.com/office/drawing/2014/main" id="{D9CD7A5C-14DB-5C4E-B6CE-2572C7F1A681}"/>
                </a:ext>
              </a:extLst>
            </p:cNvPr>
            <p:cNvSpPr/>
            <p:nvPr/>
          </p:nvSpPr>
          <p:spPr>
            <a:xfrm>
              <a:off x="834732" y="3343899"/>
              <a:ext cx="345497" cy="41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7979D1-698F-3836-1B15-F72AE0E41F3B}"/>
              </a:ext>
            </a:extLst>
          </p:cNvPr>
          <p:cNvSpPr/>
          <p:nvPr/>
        </p:nvSpPr>
        <p:spPr>
          <a:xfrm rot="21301271">
            <a:off x="2956283" y="4156807"/>
            <a:ext cx="3689378" cy="2428267"/>
          </a:xfrm>
          <a:custGeom>
            <a:avLst/>
            <a:gdLst>
              <a:gd name="connsiteX0" fmla="*/ 1766973 w 5201945"/>
              <a:gd name="connsiteY0" fmla="*/ 522074 h 7807585"/>
              <a:gd name="connsiteX1" fmla="*/ 303933 w 5201945"/>
              <a:gd name="connsiteY1" fmla="*/ 2472794 h 7807585"/>
              <a:gd name="connsiteX2" fmla="*/ 60093 w 5201945"/>
              <a:gd name="connsiteY2" fmla="*/ 4474314 h 7807585"/>
              <a:gd name="connsiteX3" fmla="*/ 1106573 w 5201945"/>
              <a:gd name="connsiteY3" fmla="*/ 6028794 h 7807585"/>
              <a:gd name="connsiteX4" fmla="*/ 2691533 w 5201945"/>
              <a:gd name="connsiteY4" fmla="*/ 7278474 h 7807585"/>
              <a:gd name="connsiteX5" fmla="*/ 4926733 w 5201945"/>
              <a:gd name="connsiteY5" fmla="*/ 7258154 h 7807585"/>
              <a:gd name="connsiteX6" fmla="*/ 4814973 w 5201945"/>
              <a:gd name="connsiteY6" fmla="*/ 603354 h 7807585"/>
              <a:gd name="connsiteX7" fmla="*/ 1766973 w 5201945"/>
              <a:gd name="connsiteY7" fmla="*/ 522074 h 7807585"/>
              <a:gd name="connsiteX0" fmla="*/ 1443002 w 5211727"/>
              <a:gd name="connsiteY0" fmla="*/ 754357 h 7670889"/>
              <a:gd name="connsiteX1" fmla="*/ 294922 w 5211727"/>
              <a:gd name="connsiteY1" fmla="*/ 2336098 h 7670889"/>
              <a:gd name="connsiteX2" fmla="*/ 51082 w 5211727"/>
              <a:gd name="connsiteY2" fmla="*/ 4337618 h 7670889"/>
              <a:gd name="connsiteX3" fmla="*/ 1097562 w 5211727"/>
              <a:gd name="connsiteY3" fmla="*/ 5892098 h 7670889"/>
              <a:gd name="connsiteX4" fmla="*/ 2682522 w 5211727"/>
              <a:gd name="connsiteY4" fmla="*/ 7141778 h 7670889"/>
              <a:gd name="connsiteX5" fmla="*/ 4917722 w 5211727"/>
              <a:gd name="connsiteY5" fmla="*/ 7121458 h 7670889"/>
              <a:gd name="connsiteX6" fmla="*/ 4805962 w 5211727"/>
              <a:gd name="connsiteY6" fmla="*/ 466658 h 7670889"/>
              <a:gd name="connsiteX7" fmla="*/ 1443002 w 5211727"/>
              <a:gd name="connsiteY7" fmla="*/ 754357 h 7670889"/>
              <a:gd name="connsiteX0" fmla="*/ 1443002 w 5160840"/>
              <a:gd name="connsiteY0" fmla="*/ 100058 h 7016590"/>
              <a:gd name="connsiteX1" fmla="*/ 294922 w 5160840"/>
              <a:gd name="connsiteY1" fmla="*/ 1681799 h 7016590"/>
              <a:gd name="connsiteX2" fmla="*/ 51082 w 5160840"/>
              <a:gd name="connsiteY2" fmla="*/ 3683319 h 7016590"/>
              <a:gd name="connsiteX3" fmla="*/ 1097562 w 5160840"/>
              <a:gd name="connsiteY3" fmla="*/ 5237799 h 7016590"/>
              <a:gd name="connsiteX4" fmla="*/ 2682522 w 5160840"/>
              <a:gd name="connsiteY4" fmla="*/ 6487479 h 7016590"/>
              <a:gd name="connsiteX5" fmla="*/ 4917722 w 5160840"/>
              <a:gd name="connsiteY5" fmla="*/ 6467159 h 7016590"/>
              <a:gd name="connsiteX6" fmla="*/ 4694202 w 5160840"/>
              <a:gd name="connsiteY6" fmla="*/ 860258 h 7016590"/>
              <a:gd name="connsiteX7" fmla="*/ 1443002 w 5160840"/>
              <a:gd name="connsiteY7" fmla="*/ 100058 h 7016590"/>
              <a:gd name="connsiteX0" fmla="*/ 1443002 w 5160840"/>
              <a:gd name="connsiteY0" fmla="*/ 100058 h 7329212"/>
              <a:gd name="connsiteX1" fmla="*/ 294922 w 5160840"/>
              <a:gd name="connsiteY1" fmla="*/ 1681799 h 7329212"/>
              <a:gd name="connsiteX2" fmla="*/ 51082 w 5160840"/>
              <a:gd name="connsiteY2" fmla="*/ 3683319 h 7329212"/>
              <a:gd name="connsiteX3" fmla="*/ 1097562 w 5160840"/>
              <a:gd name="connsiteY3" fmla="*/ 5237799 h 7329212"/>
              <a:gd name="connsiteX4" fmla="*/ 2205002 w 5160840"/>
              <a:gd name="connsiteY4" fmla="*/ 7166400 h 7329212"/>
              <a:gd name="connsiteX5" fmla="*/ 4917722 w 5160840"/>
              <a:gd name="connsiteY5" fmla="*/ 6467159 h 7329212"/>
              <a:gd name="connsiteX6" fmla="*/ 4694202 w 5160840"/>
              <a:gd name="connsiteY6" fmla="*/ 860258 h 7329212"/>
              <a:gd name="connsiteX7" fmla="*/ 1443002 w 5160840"/>
              <a:gd name="connsiteY7" fmla="*/ 100058 h 7329212"/>
              <a:gd name="connsiteX0" fmla="*/ 1331707 w 5049545"/>
              <a:gd name="connsiteY0" fmla="*/ 100058 h 7329212"/>
              <a:gd name="connsiteX1" fmla="*/ 183627 w 5049545"/>
              <a:gd name="connsiteY1" fmla="*/ 1681799 h 7329212"/>
              <a:gd name="connsiteX2" fmla="*/ 82027 w 5049545"/>
              <a:gd name="connsiteY2" fmla="*/ 3727597 h 7329212"/>
              <a:gd name="connsiteX3" fmla="*/ 986267 w 5049545"/>
              <a:gd name="connsiteY3" fmla="*/ 5237799 h 7329212"/>
              <a:gd name="connsiteX4" fmla="*/ 2093707 w 5049545"/>
              <a:gd name="connsiteY4" fmla="*/ 7166400 h 7329212"/>
              <a:gd name="connsiteX5" fmla="*/ 4806427 w 5049545"/>
              <a:gd name="connsiteY5" fmla="*/ 6467159 h 7329212"/>
              <a:gd name="connsiteX6" fmla="*/ 4582907 w 5049545"/>
              <a:gd name="connsiteY6" fmla="*/ 860258 h 7329212"/>
              <a:gd name="connsiteX7" fmla="*/ 1331707 w 5049545"/>
              <a:gd name="connsiteY7" fmla="*/ 100058 h 7329212"/>
              <a:gd name="connsiteX0" fmla="*/ 1255188 w 4973026"/>
              <a:gd name="connsiteY0" fmla="*/ 63005 h 7292159"/>
              <a:gd name="connsiteX1" fmla="*/ 564308 w 4973026"/>
              <a:gd name="connsiteY1" fmla="*/ 1142936 h 7292159"/>
              <a:gd name="connsiteX2" fmla="*/ 5508 w 4973026"/>
              <a:gd name="connsiteY2" fmla="*/ 3690544 h 7292159"/>
              <a:gd name="connsiteX3" fmla="*/ 909748 w 4973026"/>
              <a:gd name="connsiteY3" fmla="*/ 5200746 h 7292159"/>
              <a:gd name="connsiteX4" fmla="*/ 2017188 w 4973026"/>
              <a:gd name="connsiteY4" fmla="*/ 7129347 h 7292159"/>
              <a:gd name="connsiteX5" fmla="*/ 4729908 w 4973026"/>
              <a:gd name="connsiteY5" fmla="*/ 6430106 h 7292159"/>
              <a:gd name="connsiteX6" fmla="*/ 4506388 w 4973026"/>
              <a:gd name="connsiteY6" fmla="*/ 823205 h 7292159"/>
              <a:gd name="connsiteX7" fmla="*/ 1255188 w 4973026"/>
              <a:gd name="connsiteY7" fmla="*/ 63005 h 7292159"/>
              <a:gd name="connsiteX0" fmla="*/ 2284425 w 4925394"/>
              <a:gd name="connsiteY0" fmla="*/ 2750 h 8397876"/>
              <a:gd name="connsiteX1" fmla="*/ 567385 w 4925394"/>
              <a:gd name="connsiteY1" fmla="*/ 2248653 h 8397876"/>
              <a:gd name="connsiteX2" fmla="*/ 8585 w 4925394"/>
              <a:gd name="connsiteY2" fmla="*/ 4796261 h 8397876"/>
              <a:gd name="connsiteX3" fmla="*/ 912825 w 4925394"/>
              <a:gd name="connsiteY3" fmla="*/ 6306463 h 8397876"/>
              <a:gd name="connsiteX4" fmla="*/ 2020265 w 4925394"/>
              <a:gd name="connsiteY4" fmla="*/ 8235064 h 8397876"/>
              <a:gd name="connsiteX5" fmla="*/ 4732985 w 4925394"/>
              <a:gd name="connsiteY5" fmla="*/ 7535823 h 8397876"/>
              <a:gd name="connsiteX6" fmla="*/ 4509465 w 4925394"/>
              <a:gd name="connsiteY6" fmla="*/ 1928922 h 8397876"/>
              <a:gd name="connsiteX7" fmla="*/ 2284425 w 4925394"/>
              <a:gd name="connsiteY7" fmla="*/ 2750 h 8397876"/>
              <a:gd name="connsiteX0" fmla="*/ 2281699 w 4922668"/>
              <a:gd name="connsiteY0" fmla="*/ 2750 h 8342808"/>
              <a:gd name="connsiteX1" fmla="*/ 564659 w 4922668"/>
              <a:gd name="connsiteY1" fmla="*/ 2248653 h 8342808"/>
              <a:gd name="connsiteX2" fmla="*/ 5859 w 4922668"/>
              <a:gd name="connsiteY2" fmla="*/ 4796261 h 8342808"/>
              <a:gd name="connsiteX3" fmla="*/ 838979 w 4922668"/>
              <a:gd name="connsiteY3" fmla="*/ 7073939 h 8342808"/>
              <a:gd name="connsiteX4" fmla="*/ 2017539 w 4922668"/>
              <a:gd name="connsiteY4" fmla="*/ 8235064 h 8342808"/>
              <a:gd name="connsiteX5" fmla="*/ 4730259 w 4922668"/>
              <a:gd name="connsiteY5" fmla="*/ 7535823 h 8342808"/>
              <a:gd name="connsiteX6" fmla="*/ 4506739 w 4922668"/>
              <a:gd name="connsiteY6" fmla="*/ 1928922 h 8342808"/>
              <a:gd name="connsiteX7" fmla="*/ 2281699 w 4922668"/>
              <a:gd name="connsiteY7" fmla="*/ 2750 h 8342808"/>
              <a:gd name="connsiteX0" fmla="*/ 2281699 w 4922668"/>
              <a:gd name="connsiteY0" fmla="*/ 2750 h 9230059"/>
              <a:gd name="connsiteX1" fmla="*/ 564659 w 4922668"/>
              <a:gd name="connsiteY1" fmla="*/ 2248653 h 9230059"/>
              <a:gd name="connsiteX2" fmla="*/ 5859 w 4922668"/>
              <a:gd name="connsiteY2" fmla="*/ 4796261 h 9230059"/>
              <a:gd name="connsiteX3" fmla="*/ 838979 w 4922668"/>
              <a:gd name="connsiteY3" fmla="*/ 7073939 h 9230059"/>
              <a:gd name="connsiteX4" fmla="*/ 2901459 w 4922668"/>
              <a:gd name="connsiteY4" fmla="*/ 9223927 h 9230059"/>
              <a:gd name="connsiteX5" fmla="*/ 4730259 w 4922668"/>
              <a:gd name="connsiteY5" fmla="*/ 7535823 h 9230059"/>
              <a:gd name="connsiteX6" fmla="*/ 4506739 w 4922668"/>
              <a:gd name="connsiteY6" fmla="*/ 1928922 h 9230059"/>
              <a:gd name="connsiteX7" fmla="*/ 2281699 w 4922668"/>
              <a:gd name="connsiteY7" fmla="*/ 2750 h 9230059"/>
              <a:gd name="connsiteX0" fmla="*/ 2281699 w 4772968"/>
              <a:gd name="connsiteY0" fmla="*/ 2734 h 9229144"/>
              <a:gd name="connsiteX1" fmla="*/ 564659 w 4772968"/>
              <a:gd name="connsiteY1" fmla="*/ 2248637 h 9229144"/>
              <a:gd name="connsiteX2" fmla="*/ 5859 w 4772968"/>
              <a:gd name="connsiteY2" fmla="*/ 4796245 h 9229144"/>
              <a:gd name="connsiteX3" fmla="*/ 838979 w 4772968"/>
              <a:gd name="connsiteY3" fmla="*/ 7073923 h 9229144"/>
              <a:gd name="connsiteX4" fmla="*/ 2901459 w 4772968"/>
              <a:gd name="connsiteY4" fmla="*/ 9223911 h 9229144"/>
              <a:gd name="connsiteX5" fmla="*/ 4496579 w 4772968"/>
              <a:gd name="connsiteY5" fmla="*/ 7506289 h 9229144"/>
              <a:gd name="connsiteX6" fmla="*/ 4506739 w 4772968"/>
              <a:gd name="connsiteY6" fmla="*/ 1928906 h 9229144"/>
              <a:gd name="connsiteX7" fmla="*/ 2281699 w 4772968"/>
              <a:gd name="connsiteY7" fmla="*/ 2734 h 9229144"/>
              <a:gd name="connsiteX0" fmla="*/ 2628560 w 4752703"/>
              <a:gd name="connsiteY0" fmla="*/ 3015 h 9140870"/>
              <a:gd name="connsiteX1" fmla="*/ 566080 w 4752703"/>
              <a:gd name="connsiteY1" fmla="*/ 2160363 h 9140870"/>
              <a:gd name="connsiteX2" fmla="*/ 7280 w 4752703"/>
              <a:gd name="connsiteY2" fmla="*/ 4707971 h 9140870"/>
              <a:gd name="connsiteX3" fmla="*/ 840400 w 4752703"/>
              <a:gd name="connsiteY3" fmla="*/ 6985649 h 9140870"/>
              <a:gd name="connsiteX4" fmla="*/ 2902880 w 4752703"/>
              <a:gd name="connsiteY4" fmla="*/ 9135637 h 9140870"/>
              <a:gd name="connsiteX5" fmla="*/ 4498000 w 4752703"/>
              <a:gd name="connsiteY5" fmla="*/ 7418015 h 9140870"/>
              <a:gd name="connsiteX6" fmla="*/ 4508160 w 4752703"/>
              <a:gd name="connsiteY6" fmla="*/ 1840632 h 9140870"/>
              <a:gd name="connsiteX7" fmla="*/ 2628560 w 4752703"/>
              <a:gd name="connsiteY7" fmla="*/ 3015 h 9140870"/>
              <a:gd name="connsiteX0" fmla="*/ 2621685 w 4745828"/>
              <a:gd name="connsiteY0" fmla="*/ 8160 h 9146015"/>
              <a:gd name="connsiteX1" fmla="*/ 752245 w 4745828"/>
              <a:gd name="connsiteY1" fmla="*/ 1324238 h 9146015"/>
              <a:gd name="connsiteX2" fmla="*/ 405 w 4745828"/>
              <a:gd name="connsiteY2" fmla="*/ 4713116 h 9146015"/>
              <a:gd name="connsiteX3" fmla="*/ 833525 w 4745828"/>
              <a:gd name="connsiteY3" fmla="*/ 6990794 h 9146015"/>
              <a:gd name="connsiteX4" fmla="*/ 2896005 w 4745828"/>
              <a:gd name="connsiteY4" fmla="*/ 9140782 h 9146015"/>
              <a:gd name="connsiteX5" fmla="*/ 4491125 w 4745828"/>
              <a:gd name="connsiteY5" fmla="*/ 7423160 h 9146015"/>
              <a:gd name="connsiteX6" fmla="*/ 4501285 w 4745828"/>
              <a:gd name="connsiteY6" fmla="*/ 1845777 h 9146015"/>
              <a:gd name="connsiteX7" fmla="*/ 2621685 w 4745828"/>
              <a:gd name="connsiteY7" fmla="*/ 8160 h 9146015"/>
              <a:gd name="connsiteX0" fmla="*/ 2621685 w 4745828"/>
              <a:gd name="connsiteY0" fmla="*/ 8160 h 9141516"/>
              <a:gd name="connsiteX1" fmla="*/ 752245 w 4745828"/>
              <a:gd name="connsiteY1" fmla="*/ 1324238 h 9141516"/>
              <a:gd name="connsiteX2" fmla="*/ 405 w 4745828"/>
              <a:gd name="connsiteY2" fmla="*/ 4713116 h 9141516"/>
              <a:gd name="connsiteX3" fmla="*/ 833525 w 4745828"/>
              <a:gd name="connsiteY3" fmla="*/ 7271218 h 9141516"/>
              <a:gd name="connsiteX4" fmla="*/ 2896005 w 4745828"/>
              <a:gd name="connsiteY4" fmla="*/ 9140782 h 9141516"/>
              <a:gd name="connsiteX5" fmla="*/ 4491125 w 4745828"/>
              <a:gd name="connsiteY5" fmla="*/ 7423160 h 9141516"/>
              <a:gd name="connsiteX6" fmla="*/ 4501285 w 4745828"/>
              <a:gd name="connsiteY6" fmla="*/ 1845777 h 9141516"/>
              <a:gd name="connsiteX7" fmla="*/ 2621685 w 4745828"/>
              <a:gd name="connsiteY7" fmla="*/ 8160 h 91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5828" h="9141516">
                <a:moveTo>
                  <a:pt x="2621685" y="8160"/>
                </a:moveTo>
                <a:cubicBezTo>
                  <a:pt x="1996845" y="-78763"/>
                  <a:pt x="1189125" y="540079"/>
                  <a:pt x="752245" y="1324238"/>
                </a:cubicBezTo>
                <a:cubicBezTo>
                  <a:pt x="315365" y="2108397"/>
                  <a:pt x="-13142" y="3721953"/>
                  <a:pt x="405" y="4713116"/>
                </a:cubicBezTo>
                <a:cubicBezTo>
                  <a:pt x="13952" y="5704279"/>
                  <a:pt x="350925" y="6533274"/>
                  <a:pt x="833525" y="7271218"/>
                </a:cubicBezTo>
                <a:cubicBezTo>
                  <a:pt x="1316125" y="8009162"/>
                  <a:pt x="2286405" y="9115458"/>
                  <a:pt x="2896005" y="9140782"/>
                </a:cubicBezTo>
                <a:cubicBezTo>
                  <a:pt x="3505605" y="9166106"/>
                  <a:pt x="4137218" y="8535680"/>
                  <a:pt x="4491125" y="7423160"/>
                </a:cubicBezTo>
                <a:cubicBezTo>
                  <a:pt x="4845032" y="6310640"/>
                  <a:pt x="4812858" y="3081610"/>
                  <a:pt x="4501285" y="1845777"/>
                </a:cubicBezTo>
                <a:cubicBezTo>
                  <a:pt x="4189712" y="609944"/>
                  <a:pt x="3246525" y="95083"/>
                  <a:pt x="2621685" y="816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oogle Shape;305;p55">
            <a:extLst>
              <a:ext uri="{FF2B5EF4-FFF2-40B4-BE49-F238E27FC236}">
                <a16:creationId xmlns:a16="http://schemas.microsoft.com/office/drawing/2014/main" id="{E03FD33D-2F30-08AD-DBED-B70E560648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271"/>
          <a:stretch/>
        </p:blipFill>
        <p:spPr>
          <a:xfrm>
            <a:off x="6958225" y="3761461"/>
            <a:ext cx="2081299" cy="225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06;p55">
            <a:extLst>
              <a:ext uri="{FF2B5EF4-FFF2-40B4-BE49-F238E27FC236}">
                <a16:creationId xmlns:a16="http://schemas.microsoft.com/office/drawing/2014/main" id="{BB3C6B6D-7A0D-2847-8165-A35B588131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95" r="45633" b="515"/>
          <a:stretch/>
        </p:blipFill>
        <p:spPr>
          <a:xfrm>
            <a:off x="6744073" y="1448645"/>
            <a:ext cx="2281263" cy="1904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02AA64-786D-3E0B-92D7-B9024CDE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34D51-80B7-D3C3-D30B-8F78DF07E9AC}"/>
              </a:ext>
            </a:extLst>
          </p:cNvPr>
          <p:cNvSpPr txBox="1"/>
          <p:nvPr/>
        </p:nvSpPr>
        <p:spPr>
          <a:xfrm>
            <a:off x="3265120" y="4490617"/>
            <a:ext cx="32597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/>
              </a:rPr>
              <a:t>Range uncertainty estimation for robust treatment plans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/>
              </a:rPr>
              <a:t>2.5-3% + 1-3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9B6BE-EE6C-C946-9B42-67A07D709360}"/>
              </a:ext>
            </a:extLst>
          </p:cNvPr>
          <p:cNvSpPr txBox="1"/>
          <p:nvPr/>
        </p:nvSpPr>
        <p:spPr>
          <a:xfrm>
            <a:off x="9120336" y="2175785"/>
            <a:ext cx="305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tima" panose="02000503060000020004" pitchFamily="2" charset="0"/>
              </a:rPr>
              <a:t>I</a:t>
            </a:r>
            <a:r>
              <a:rPr lang="en-IT" dirty="0">
                <a:latin typeface="Optima" panose="02000503060000020004" pitchFamily="2" charset="0"/>
              </a:rPr>
              <a:t>f range well under control, </a:t>
            </a:r>
          </a:p>
          <a:p>
            <a:r>
              <a:rPr lang="en-IT" dirty="0">
                <a:latin typeface="Optima" panose="02000503060000020004" pitchFamily="2" charset="0"/>
              </a:rPr>
              <a:t>only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E9A1A5-A692-5E67-B571-8E22BF736DCE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Particle Range Uncertainty</a:t>
            </a:r>
          </a:p>
        </p:txBody>
      </p:sp>
    </p:spTree>
    <p:extLst>
      <p:ext uri="{BB962C8B-B14F-4D97-AF65-F5344CB8AC3E}">
        <p14:creationId xmlns:p14="http://schemas.microsoft.com/office/powerpoint/2010/main" val="255636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7037B-79F1-C1D0-0405-6D920E18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2" name="Google Shape;329;p57">
            <a:extLst>
              <a:ext uri="{FF2B5EF4-FFF2-40B4-BE49-F238E27FC236}">
                <a16:creationId xmlns:a16="http://schemas.microsoft.com/office/drawing/2014/main" id="{DCAAA61C-BBB2-BD58-E692-EF1FA68EF954}"/>
              </a:ext>
            </a:extLst>
          </p:cNvPr>
          <p:cNvGrpSpPr/>
          <p:nvPr/>
        </p:nvGrpSpPr>
        <p:grpSpPr>
          <a:xfrm rot="-5400846" flipH="1">
            <a:off x="6217824" y="2088102"/>
            <a:ext cx="1876921" cy="3081739"/>
            <a:chOff x="3188275" y="1496100"/>
            <a:chExt cx="2310626" cy="3377248"/>
          </a:xfrm>
        </p:grpSpPr>
        <p:grpSp>
          <p:nvGrpSpPr>
            <p:cNvPr id="7" name="Google Shape;330;p57">
              <a:extLst>
                <a:ext uri="{FF2B5EF4-FFF2-40B4-BE49-F238E27FC236}">
                  <a16:creationId xmlns:a16="http://schemas.microsoft.com/office/drawing/2014/main" id="{FBB47093-612F-2051-B9DD-EFAD8CA473C7}"/>
                </a:ext>
              </a:extLst>
            </p:cNvPr>
            <p:cNvGrpSpPr/>
            <p:nvPr/>
          </p:nvGrpSpPr>
          <p:grpSpPr>
            <a:xfrm>
              <a:off x="3188275" y="1496100"/>
              <a:ext cx="2310626" cy="3358198"/>
              <a:chOff x="3188275" y="1496100"/>
              <a:chExt cx="2310626" cy="3358198"/>
            </a:xfrm>
          </p:grpSpPr>
          <p:sp>
            <p:nvSpPr>
              <p:cNvPr id="9" name="Google Shape;331;p57">
                <a:extLst>
                  <a:ext uri="{FF2B5EF4-FFF2-40B4-BE49-F238E27FC236}">
                    <a16:creationId xmlns:a16="http://schemas.microsoft.com/office/drawing/2014/main" id="{DE2124EE-F089-E1AC-662C-D72C48E9584F}"/>
                  </a:ext>
                </a:extLst>
              </p:cNvPr>
              <p:cNvSpPr/>
              <p:nvPr/>
            </p:nvSpPr>
            <p:spPr>
              <a:xfrm>
                <a:off x="3290700" y="1763573"/>
                <a:ext cx="2208200" cy="3090725"/>
              </a:xfrm>
              <a:custGeom>
                <a:avLst/>
                <a:gdLst/>
                <a:ahLst/>
                <a:cxnLst/>
                <a:rect l="l" t="t" r="r" b="b"/>
                <a:pathLst>
                  <a:path w="88328" h="123629" extrusionOk="0">
                    <a:moveTo>
                      <a:pt x="88303" y="122156"/>
                    </a:moveTo>
                    <a:cubicBezTo>
                      <a:pt x="88764" y="118874"/>
                      <a:pt x="82705" y="109027"/>
                      <a:pt x="79610" y="102462"/>
                    </a:cubicBezTo>
                    <a:cubicBezTo>
                      <a:pt x="76515" y="95898"/>
                      <a:pt x="71378" y="87982"/>
                      <a:pt x="69732" y="82769"/>
                    </a:cubicBezTo>
                    <a:cubicBezTo>
                      <a:pt x="68086" y="77556"/>
                      <a:pt x="67954" y="75819"/>
                      <a:pt x="69732" y="71185"/>
                    </a:cubicBezTo>
                    <a:cubicBezTo>
                      <a:pt x="71510" y="66551"/>
                      <a:pt x="77667" y="61985"/>
                      <a:pt x="80400" y="54967"/>
                    </a:cubicBezTo>
                    <a:cubicBezTo>
                      <a:pt x="83134" y="47949"/>
                      <a:pt x="86384" y="36439"/>
                      <a:pt x="86133" y="29076"/>
                    </a:cubicBezTo>
                    <a:cubicBezTo>
                      <a:pt x="85882" y="21713"/>
                      <a:pt x="83974" y="15424"/>
                      <a:pt x="78894" y="10788"/>
                    </a:cubicBezTo>
                    <a:cubicBezTo>
                      <a:pt x="73814" y="6153"/>
                      <a:pt x="62511" y="2851"/>
                      <a:pt x="55653" y="1263"/>
                    </a:cubicBezTo>
                    <a:cubicBezTo>
                      <a:pt x="48795" y="-324"/>
                      <a:pt x="43207" y="-515"/>
                      <a:pt x="37746" y="1263"/>
                    </a:cubicBezTo>
                    <a:cubicBezTo>
                      <a:pt x="32285" y="3041"/>
                      <a:pt x="26380" y="8947"/>
                      <a:pt x="22887" y="11931"/>
                    </a:cubicBezTo>
                    <a:cubicBezTo>
                      <a:pt x="19395" y="14916"/>
                      <a:pt x="18252" y="17075"/>
                      <a:pt x="16791" y="19170"/>
                    </a:cubicBezTo>
                    <a:cubicBezTo>
                      <a:pt x="15331" y="21266"/>
                      <a:pt x="16156" y="22726"/>
                      <a:pt x="14124" y="24504"/>
                    </a:cubicBezTo>
                    <a:cubicBezTo>
                      <a:pt x="12092" y="26282"/>
                      <a:pt x="6949" y="27743"/>
                      <a:pt x="4599" y="29838"/>
                    </a:cubicBezTo>
                    <a:cubicBezTo>
                      <a:pt x="2250" y="31934"/>
                      <a:pt x="-290" y="34664"/>
                      <a:pt x="27" y="37077"/>
                    </a:cubicBezTo>
                    <a:cubicBezTo>
                      <a:pt x="345" y="39490"/>
                      <a:pt x="5679" y="41903"/>
                      <a:pt x="6504" y="44316"/>
                    </a:cubicBezTo>
                    <a:cubicBezTo>
                      <a:pt x="7330" y="46729"/>
                      <a:pt x="5111" y="49458"/>
                      <a:pt x="4980" y="51555"/>
                    </a:cubicBezTo>
                    <a:cubicBezTo>
                      <a:pt x="4849" y="53652"/>
                      <a:pt x="5847" y="55310"/>
                      <a:pt x="5720" y="56897"/>
                    </a:cubicBezTo>
                    <a:cubicBezTo>
                      <a:pt x="5593" y="58485"/>
                      <a:pt x="4877" y="59471"/>
                      <a:pt x="4218" y="61080"/>
                    </a:cubicBezTo>
                    <a:cubicBezTo>
                      <a:pt x="3559" y="62689"/>
                      <a:pt x="1913" y="64352"/>
                      <a:pt x="1768" y="66551"/>
                    </a:cubicBezTo>
                    <a:cubicBezTo>
                      <a:pt x="1623" y="68750"/>
                      <a:pt x="1373" y="72022"/>
                      <a:pt x="3349" y="74274"/>
                    </a:cubicBezTo>
                    <a:cubicBezTo>
                      <a:pt x="5325" y="76527"/>
                      <a:pt x="10874" y="78265"/>
                      <a:pt x="13622" y="80066"/>
                    </a:cubicBezTo>
                    <a:cubicBezTo>
                      <a:pt x="16370" y="81868"/>
                      <a:pt x="18358" y="82786"/>
                      <a:pt x="19839" y="85083"/>
                    </a:cubicBezTo>
                    <a:cubicBezTo>
                      <a:pt x="21320" y="87380"/>
                      <a:pt x="21764" y="91336"/>
                      <a:pt x="22506" y="93846"/>
                    </a:cubicBezTo>
                    <a:cubicBezTo>
                      <a:pt x="23248" y="96357"/>
                      <a:pt x="23994" y="96715"/>
                      <a:pt x="24291" y="100146"/>
                    </a:cubicBezTo>
                    <a:cubicBezTo>
                      <a:pt x="24589" y="103577"/>
                      <a:pt x="25015" y="110829"/>
                      <a:pt x="24291" y="114433"/>
                    </a:cubicBezTo>
                    <a:cubicBezTo>
                      <a:pt x="23567" y="118037"/>
                      <a:pt x="11186" y="120483"/>
                      <a:pt x="19945" y="121770"/>
                    </a:cubicBezTo>
                    <a:cubicBezTo>
                      <a:pt x="28704" y="123057"/>
                      <a:pt x="65451" y="122092"/>
                      <a:pt x="76844" y="122156"/>
                    </a:cubicBezTo>
                    <a:cubicBezTo>
                      <a:pt x="88237" y="122220"/>
                      <a:pt x="87842" y="125438"/>
                      <a:pt x="88303" y="122156"/>
                    </a:cubicBezTo>
                    <a:close/>
                  </a:path>
                </a:pathLst>
              </a:custGeom>
              <a:solidFill>
                <a:srgbClr val="B7B7B7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" name="Google Shape;332;p57" descr="paziente2.jpg">
                <a:extLst>
                  <a:ext uri="{FF2B5EF4-FFF2-40B4-BE49-F238E27FC236}">
                    <a16:creationId xmlns:a16="http://schemas.microsoft.com/office/drawing/2014/main" id="{D670AEED-A6F1-BF15-6CAE-5871EEA4B73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37669" t="27064" r="13937" b="35593"/>
              <a:stretch/>
            </p:blipFill>
            <p:spPr>
              <a:xfrm>
                <a:off x="3188275" y="1496100"/>
                <a:ext cx="2310626" cy="1775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333;p57">
              <a:extLst>
                <a:ext uri="{FF2B5EF4-FFF2-40B4-BE49-F238E27FC236}">
                  <a16:creationId xmlns:a16="http://schemas.microsoft.com/office/drawing/2014/main" id="{BB7D18A1-6358-6DBA-CA03-CA572AF81188}"/>
                </a:ext>
              </a:extLst>
            </p:cNvPr>
            <p:cNvSpPr/>
            <p:nvPr/>
          </p:nvSpPr>
          <p:spPr>
            <a:xfrm>
              <a:off x="3281175" y="1782623"/>
              <a:ext cx="2208200" cy="3090725"/>
            </a:xfrm>
            <a:custGeom>
              <a:avLst/>
              <a:gdLst/>
              <a:ahLst/>
              <a:cxnLst/>
              <a:rect l="l" t="t" r="r" b="b"/>
              <a:pathLst>
                <a:path w="88328" h="123629" extrusionOk="0">
                  <a:moveTo>
                    <a:pt x="88303" y="122156"/>
                  </a:moveTo>
                  <a:cubicBezTo>
                    <a:pt x="88764" y="118874"/>
                    <a:pt x="82705" y="109027"/>
                    <a:pt x="79610" y="102462"/>
                  </a:cubicBezTo>
                  <a:cubicBezTo>
                    <a:pt x="76515" y="95898"/>
                    <a:pt x="71378" y="87982"/>
                    <a:pt x="69732" y="82769"/>
                  </a:cubicBezTo>
                  <a:cubicBezTo>
                    <a:pt x="68086" y="77556"/>
                    <a:pt x="67954" y="75819"/>
                    <a:pt x="69732" y="71185"/>
                  </a:cubicBezTo>
                  <a:cubicBezTo>
                    <a:pt x="71510" y="66551"/>
                    <a:pt x="77667" y="61985"/>
                    <a:pt x="80400" y="54967"/>
                  </a:cubicBezTo>
                  <a:cubicBezTo>
                    <a:pt x="83134" y="47949"/>
                    <a:pt x="86384" y="36439"/>
                    <a:pt x="86133" y="29076"/>
                  </a:cubicBezTo>
                  <a:cubicBezTo>
                    <a:pt x="85882" y="21713"/>
                    <a:pt x="83974" y="15424"/>
                    <a:pt x="78894" y="10788"/>
                  </a:cubicBezTo>
                  <a:cubicBezTo>
                    <a:pt x="73814" y="6153"/>
                    <a:pt x="62511" y="2851"/>
                    <a:pt x="55653" y="1263"/>
                  </a:cubicBezTo>
                  <a:cubicBezTo>
                    <a:pt x="48795" y="-324"/>
                    <a:pt x="43207" y="-515"/>
                    <a:pt x="37746" y="1263"/>
                  </a:cubicBezTo>
                  <a:cubicBezTo>
                    <a:pt x="32285" y="3041"/>
                    <a:pt x="26380" y="8947"/>
                    <a:pt x="22887" y="11931"/>
                  </a:cubicBezTo>
                  <a:cubicBezTo>
                    <a:pt x="19395" y="14916"/>
                    <a:pt x="18252" y="17075"/>
                    <a:pt x="16791" y="19170"/>
                  </a:cubicBezTo>
                  <a:cubicBezTo>
                    <a:pt x="15331" y="21266"/>
                    <a:pt x="16156" y="22726"/>
                    <a:pt x="14124" y="24504"/>
                  </a:cubicBezTo>
                  <a:cubicBezTo>
                    <a:pt x="12092" y="26282"/>
                    <a:pt x="6949" y="27743"/>
                    <a:pt x="4599" y="29838"/>
                  </a:cubicBezTo>
                  <a:cubicBezTo>
                    <a:pt x="2250" y="31934"/>
                    <a:pt x="-290" y="34664"/>
                    <a:pt x="27" y="37077"/>
                  </a:cubicBezTo>
                  <a:cubicBezTo>
                    <a:pt x="345" y="39490"/>
                    <a:pt x="5679" y="41903"/>
                    <a:pt x="6504" y="44316"/>
                  </a:cubicBezTo>
                  <a:cubicBezTo>
                    <a:pt x="7330" y="46729"/>
                    <a:pt x="5111" y="49458"/>
                    <a:pt x="4980" y="51555"/>
                  </a:cubicBezTo>
                  <a:cubicBezTo>
                    <a:pt x="4849" y="53652"/>
                    <a:pt x="5847" y="55310"/>
                    <a:pt x="5720" y="56897"/>
                  </a:cubicBezTo>
                  <a:cubicBezTo>
                    <a:pt x="5593" y="58485"/>
                    <a:pt x="4877" y="59471"/>
                    <a:pt x="4218" y="61080"/>
                  </a:cubicBezTo>
                  <a:cubicBezTo>
                    <a:pt x="3559" y="62689"/>
                    <a:pt x="1913" y="64352"/>
                    <a:pt x="1768" y="66551"/>
                  </a:cubicBezTo>
                  <a:cubicBezTo>
                    <a:pt x="1623" y="68750"/>
                    <a:pt x="1373" y="72022"/>
                    <a:pt x="3349" y="74274"/>
                  </a:cubicBezTo>
                  <a:cubicBezTo>
                    <a:pt x="5325" y="76527"/>
                    <a:pt x="10874" y="78265"/>
                    <a:pt x="13622" y="80066"/>
                  </a:cubicBezTo>
                  <a:cubicBezTo>
                    <a:pt x="16370" y="81868"/>
                    <a:pt x="18358" y="82786"/>
                    <a:pt x="19839" y="85083"/>
                  </a:cubicBezTo>
                  <a:cubicBezTo>
                    <a:pt x="21320" y="87380"/>
                    <a:pt x="21764" y="91336"/>
                    <a:pt x="22506" y="93846"/>
                  </a:cubicBezTo>
                  <a:cubicBezTo>
                    <a:pt x="23248" y="96357"/>
                    <a:pt x="23994" y="96715"/>
                    <a:pt x="24291" y="100146"/>
                  </a:cubicBezTo>
                  <a:cubicBezTo>
                    <a:pt x="24589" y="103577"/>
                    <a:pt x="25015" y="110829"/>
                    <a:pt x="24291" y="114433"/>
                  </a:cubicBezTo>
                  <a:cubicBezTo>
                    <a:pt x="23567" y="118037"/>
                    <a:pt x="11186" y="120483"/>
                    <a:pt x="19945" y="121770"/>
                  </a:cubicBezTo>
                  <a:cubicBezTo>
                    <a:pt x="28704" y="123057"/>
                    <a:pt x="65451" y="122092"/>
                    <a:pt x="76844" y="122156"/>
                  </a:cubicBezTo>
                  <a:cubicBezTo>
                    <a:pt x="88237" y="122220"/>
                    <a:pt x="87842" y="125438"/>
                    <a:pt x="88303" y="122156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Google Shape;334;p57" descr="FIgSecondari[1]-1.pdf">
            <a:extLst>
              <a:ext uri="{FF2B5EF4-FFF2-40B4-BE49-F238E27FC236}">
                <a16:creationId xmlns:a16="http://schemas.microsoft.com/office/drawing/2014/main" id="{1AF7613F-1CC1-8B34-99B2-FDBC88D324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227" t="4891" r="44283" b="63490"/>
          <a:stretch/>
        </p:blipFill>
        <p:spPr>
          <a:xfrm>
            <a:off x="5538343" y="1752664"/>
            <a:ext cx="1308300" cy="96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35;p57">
            <a:extLst>
              <a:ext uri="{FF2B5EF4-FFF2-40B4-BE49-F238E27FC236}">
                <a16:creationId xmlns:a16="http://schemas.microsoft.com/office/drawing/2014/main" id="{9C902535-7E21-C401-7216-A329D673EAE3}"/>
              </a:ext>
            </a:extLst>
          </p:cNvPr>
          <p:cNvGrpSpPr/>
          <p:nvPr/>
        </p:nvGrpSpPr>
        <p:grpSpPr>
          <a:xfrm flipH="1">
            <a:off x="1724650" y="2609199"/>
            <a:ext cx="3608422" cy="3123150"/>
            <a:chOff x="5155726" y="2557100"/>
            <a:chExt cx="3378673" cy="3123150"/>
          </a:xfrm>
        </p:grpSpPr>
        <p:pic>
          <p:nvPicPr>
            <p:cNvPr id="13" name="Google Shape;336;p57" descr="progetto_inside_prin.png">
              <a:extLst>
                <a:ext uri="{FF2B5EF4-FFF2-40B4-BE49-F238E27FC236}">
                  <a16:creationId xmlns:a16="http://schemas.microsoft.com/office/drawing/2014/main" id="{FCBC5359-83AD-59FE-C50B-4548999EAB9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7212" r="40234"/>
            <a:stretch/>
          </p:blipFill>
          <p:spPr>
            <a:xfrm flipH="1">
              <a:off x="5648798" y="2557100"/>
              <a:ext cx="2885601" cy="312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37;p57">
              <a:extLst>
                <a:ext uri="{FF2B5EF4-FFF2-40B4-BE49-F238E27FC236}">
                  <a16:creationId xmlns:a16="http://schemas.microsoft.com/office/drawing/2014/main" id="{52C08302-5741-F089-0FEC-D2A0CA1F06F8}"/>
                </a:ext>
              </a:extLst>
            </p:cNvPr>
            <p:cNvSpPr/>
            <p:nvPr/>
          </p:nvSpPr>
          <p:spPr>
            <a:xfrm rot="5400000">
              <a:off x="5650138" y="3964863"/>
              <a:ext cx="1220975" cy="220980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5" name="Google Shape;338;p57">
            <a:extLst>
              <a:ext uri="{FF2B5EF4-FFF2-40B4-BE49-F238E27FC236}">
                <a16:creationId xmlns:a16="http://schemas.microsoft.com/office/drawing/2014/main" id="{C1223A6B-1C25-ECE2-A283-7294B0BE868E}"/>
              </a:ext>
            </a:extLst>
          </p:cNvPr>
          <p:cNvCxnSpPr/>
          <p:nvPr/>
        </p:nvCxnSpPr>
        <p:spPr>
          <a:xfrm rot="10800000" flipH="1">
            <a:off x="5947155" y="2014173"/>
            <a:ext cx="1208700" cy="346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6" name="Google Shape;339;p57">
            <a:extLst>
              <a:ext uri="{FF2B5EF4-FFF2-40B4-BE49-F238E27FC236}">
                <a16:creationId xmlns:a16="http://schemas.microsoft.com/office/drawing/2014/main" id="{9E3D2B71-A843-4807-B9D8-D2CCE4D9200F}"/>
              </a:ext>
            </a:extLst>
          </p:cNvPr>
          <p:cNvCxnSpPr>
            <a:endCxn id="23" idx="1"/>
          </p:cNvCxnSpPr>
          <p:nvPr/>
        </p:nvCxnSpPr>
        <p:spPr>
          <a:xfrm>
            <a:off x="6636855" y="3962073"/>
            <a:ext cx="1431600" cy="147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17" name="Google Shape;341;p57">
            <a:extLst>
              <a:ext uri="{FF2B5EF4-FFF2-40B4-BE49-F238E27FC236}">
                <a16:creationId xmlns:a16="http://schemas.microsoft.com/office/drawing/2014/main" id="{ADE59705-466D-5612-954F-FE02066F4B30}"/>
              </a:ext>
            </a:extLst>
          </p:cNvPr>
          <p:cNvCxnSpPr/>
          <p:nvPr/>
        </p:nvCxnSpPr>
        <p:spPr>
          <a:xfrm rot="10800000" flipH="1">
            <a:off x="6560655" y="2227398"/>
            <a:ext cx="1928700" cy="167280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" name="Google Shape;342;p57">
            <a:extLst>
              <a:ext uri="{FF2B5EF4-FFF2-40B4-BE49-F238E27FC236}">
                <a16:creationId xmlns:a16="http://schemas.microsoft.com/office/drawing/2014/main" id="{94FAEA55-69CD-3832-81A2-59CD91E7B59F}"/>
              </a:ext>
            </a:extLst>
          </p:cNvPr>
          <p:cNvCxnSpPr/>
          <p:nvPr/>
        </p:nvCxnSpPr>
        <p:spPr>
          <a:xfrm>
            <a:off x="6493980" y="3928773"/>
            <a:ext cx="741900" cy="19839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19" name="Google Shape;343;p57">
            <a:extLst>
              <a:ext uri="{FF2B5EF4-FFF2-40B4-BE49-F238E27FC236}">
                <a16:creationId xmlns:a16="http://schemas.microsoft.com/office/drawing/2014/main" id="{325D9231-F678-3080-8135-4A9A9CF4F0F5}"/>
              </a:ext>
            </a:extLst>
          </p:cNvPr>
          <p:cNvSpPr txBox="1"/>
          <p:nvPr/>
        </p:nvSpPr>
        <p:spPr>
          <a:xfrm>
            <a:off x="8610055" y="1498123"/>
            <a:ext cx="13083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harged particles</a:t>
            </a:r>
            <a:endParaRPr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44;p57">
            <a:extLst>
              <a:ext uri="{FF2B5EF4-FFF2-40B4-BE49-F238E27FC236}">
                <a16:creationId xmlns:a16="http://schemas.microsoft.com/office/drawing/2014/main" id="{CCB1418E-81E5-88C5-AD53-CC8AD141EEA8}"/>
              </a:ext>
            </a:extLst>
          </p:cNvPr>
          <p:cNvSpPr txBox="1"/>
          <p:nvPr/>
        </p:nvSpPr>
        <p:spPr>
          <a:xfrm>
            <a:off x="6603505" y="1437998"/>
            <a:ext cx="1652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𝛄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511 keV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45;p57">
            <a:extLst>
              <a:ext uri="{FF2B5EF4-FFF2-40B4-BE49-F238E27FC236}">
                <a16:creationId xmlns:a16="http://schemas.microsoft.com/office/drawing/2014/main" id="{080C36A8-ACD5-E3E2-6C41-C2DD1307A7AA}"/>
              </a:ext>
            </a:extLst>
          </p:cNvPr>
          <p:cNvSpPr txBox="1"/>
          <p:nvPr/>
        </p:nvSpPr>
        <p:spPr>
          <a:xfrm>
            <a:off x="4712680" y="5356273"/>
            <a:ext cx="1652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𝛄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511 keV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46;p57">
            <a:extLst>
              <a:ext uri="{FF2B5EF4-FFF2-40B4-BE49-F238E27FC236}">
                <a16:creationId xmlns:a16="http://schemas.microsoft.com/office/drawing/2014/main" id="{825D1966-2EEB-BC48-502F-DEBF3230C719}"/>
              </a:ext>
            </a:extLst>
          </p:cNvPr>
          <p:cNvSpPr txBox="1"/>
          <p:nvPr/>
        </p:nvSpPr>
        <p:spPr>
          <a:xfrm>
            <a:off x="6816080" y="5965873"/>
            <a:ext cx="1652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neutrons</a:t>
            </a:r>
            <a:endParaRPr sz="2400" b="1" i="0" u="none" strike="noStrike" cap="none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0;p57">
            <a:extLst>
              <a:ext uri="{FF2B5EF4-FFF2-40B4-BE49-F238E27FC236}">
                <a16:creationId xmlns:a16="http://schemas.microsoft.com/office/drawing/2014/main" id="{DE4F4657-12B8-2BF6-63F8-12FA62ADC058}"/>
              </a:ext>
            </a:extLst>
          </p:cNvPr>
          <p:cNvSpPr txBox="1"/>
          <p:nvPr/>
        </p:nvSpPr>
        <p:spPr>
          <a:xfrm>
            <a:off x="8068455" y="5273823"/>
            <a:ext cx="16527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𝛄 </a:t>
            </a:r>
            <a:r>
              <a:rPr lang="en-US" sz="2400" b="1" i="0" u="none" strike="noStrike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prompt</a:t>
            </a:r>
            <a:endParaRPr sz="2400" b="1" i="0" u="none" strike="noStrike" cap="none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47;p57">
            <a:extLst>
              <a:ext uri="{FF2B5EF4-FFF2-40B4-BE49-F238E27FC236}">
                <a16:creationId xmlns:a16="http://schemas.microsoft.com/office/drawing/2014/main" id="{224F2751-E195-1BE4-D081-A5EB988A3310}"/>
              </a:ext>
            </a:extLst>
          </p:cNvPr>
          <p:cNvSpPr/>
          <p:nvPr/>
        </p:nvSpPr>
        <p:spPr>
          <a:xfrm>
            <a:off x="1707655" y="3888598"/>
            <a:ext cx="5105400" cy="83700"/>
          </a:xfrm>
          <a:prstGeom prst="rect">
            <a:avLst/>
          </a:prstGeom>
          <a:gradFill>
            <a:gsLst>
              <a:gs pos="0">
                <a:srgbClr val="F5FF83"/>
              </a:gs>
              <a:gs pos="100000">
                <a:srgbClr val="E3F60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EC8DBC-8C09-5931-249C-4C2C679BDBF7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In vivo range verification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DE055-78F2-01DA-7898-C858D7E6EE38}"/>
              </a:ext>
            </a:extLst>
          </p:cNvPr>
          <p:cNvSpPr txBox="1"/>
          <p:nvPr/>
        </p:nvSpPr>
        <p:spPr>
          <a:xfrm>
            <a:off x="380052" y="1639236"/>
            <a:ext cx="5437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What depth (z) is the beam reaching?</a:t>
            </a:r>
          </a:p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Is it compliant with the treatment plan?</a:t>
            </a:r>
          </a:p>
        </p:txBody>
      </p:sp>
    </p:spTree>
    <p:extLst>
      <p:ext uri="{BB962C8B-B14F-4D97-AF65-F5344CB8AC3E}">
        <p14:creationId xmlns:p14="http://schemas.microsoft.com/office/powerpoint/2010/main" val="325683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1861D-A9FC-C951-D454-CD63AABB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Google Shape;168;p20">
            <a:extLst>
              <a:ext uri="{FF2B5EF4-FFF2-40B4-BE49-F238E27FC236}">
                <a16:creationId xmlns:a16="http://schemas.microsoft.com/office/drawing/2014/main" id="{85842373-BA3A-D892-D331-885C2D1F94B4}"/>
              </a:ext>
            </a:extLst>
          </p:cNvPr>
          <p:cNvSpPr txBox="1"/>
          <p:nvPr/>
        </p:nvSpPr>
        <p:spPr>
          <a:xfrm>
            <a:off x="6457256" y="5547879"/>
            <a:ext cx="4896544" cy="29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900" dirty="0">
                <a:solidFill>
                  <a:srgbClr val="002948"/>
                </a:solidFill>
                <a:latin typeface="Frutiger 55 Roman" panose="020B0500000000000000" pitchFamily="34" charset="0"/>
              </a:rPr>
              <a:t>M.G. Bisogni at al, JMI 2017; Ferrero et al., Sci.Rep 2018; Traini et al., Phys. Med., 2017 </a:t>
            </a:r>
            <a:endParaRPr sz="9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3" name="Google Shape;195;p20">
            <a:extLst>
              <a:ext uri="{FF2B5EF4-FFF2-40B4-BE49-F238E27FC236}">
                <a16:creationId xmlns:a16="http://schemas.microsoft.com/office/drawing/2014/main" id="{C52B308C-9B02-4162-D731-9DB2058CC0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8207"/>
          <a:stretch/>
        </p:blipFill>
        <p:spPr>
          <a:xfrm>
            <a:off x="4347850" y="5741118"/>
            <a:ext cx="1490908" cy="70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7;p20">
            <a:extLst>
              <a:ext uri="{FF2B5EF4-FFF2-40B4-BE49-F238E27FC236}">
                <a16:creationId xmlns:a16="http://schemas.microsoft.com/office/drawing/2014/main" id="{FDE07B49-C585-D08F-3FDE-8F22F85145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190" r="75455" b="18253"/>
          <a:stretch/>
        </p:blipFill>
        <p:spPr>
          <a:xfrm>
            <a:off x="1146207" y="5797340"/>
            <a:ext cx="688345" cy="80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8;p20">
            <a:extLst>
              <a:ext uri="{FF2B5EF4-FFF2-40B4-BE49-F238E27FC236}">
                <a16:creationId xmlns:a16="http://schemas.microsoft.com/office/drawing/2014/main" id="{5C6D49A3-C5D9-DDE7-EB6E-7D629217C7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233" r="29860" b="25239"/>
          <a:stretch/>
        </p:blipFill>
        <p:spPr>
          <a:xfrm>
            <a:off x="151614" y="5765240"/>
            <a:ext cx="812567" cy="83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69EBE0C-8D49-8C21-78E1-3EEBDFBEC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993" y="5897464"/>
            <a:ext cx="1395351" cy="570016"/>
          </a:xfrm>
          <a:prstGeom prst="rect">
            <a:avLst/>
          </a:prstGeom>
        </p:spPr>
      </p:pic>
      <p:pic>
        <p:nvPicPr>
          <p:cNvPr id="13" name="Picture 7" descr="Logo&#10;&#10;Description automatically generated">
            <a:extLst>
              <a:ext uri="{FF2B5EF4-FFF2-40B4-BE49-F238E27FC236}">
                <a16:creationId xmlns:a16="http://schemas.microsoft.com/office/drawing/2014/main" id="{0E1B635C-319A-0140-4CAE-509BC3CB0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968" y="5849715"/>
            <a:ext cx="724519" cy="665514"/>
          </a:xfrm>
          <a:prstGeom prst="rect">
            <a:avLst/>
          </a:prstGeom>
        </p:spPr>
      </p:pic>
      <p:pic>
        <p:nvPicPr>
          <p:cNvPr id="14" name="Picture 11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76B8869A-8465-5EDC-727F-04646E2C0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45" r="6852" b="15172"/>
          <a:stretch/>
        </p:blipFill>
        <p:spPr>
          <a:xfrm>
            <a:off x="0" y="1222330"/>
            <a:ext cx="12184211" cy="4399671"/>
          </a:xfrm>
          <a:prstGeom prst="rect">
            <a:avLst/>
          </a:prstGeom>
        </p:spPr>
      </p:pic>
      <p:pic>
        <p:nvPicPr>
          <p:cNvPr id="15" name="Picture 4" descr="Logo&#10;&#10;Description automatically generated">
            <a:extLst>
              <a:ext uri="{FF2B5EF4-FFF2-40B4-BE49-F238E27FC236}">
                <a16:creationId xmlns:a16="http://schemas.microsoft.com/office/drawing/2014/main" id="{C22C60D1-11FD-1E7E-F454-D90BAEC27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748" y="4746048"/>
            <a:ext cx="1938894" cy="6909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70F692B-500C-4C69-F20B-82486640D319}"/>
              </a:ext>
            </a:extLst>
          </p:cNvPr>
          <p:cNvSpPr>
            <a:spLocks noGrp="1"/>
          </p:cNvSpPr>
          <p:nvPr/>
        </p:nvSpPr>
        <p:spPr>
          <a:xfrm>
            <a:off x="838200" y="542044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The INSIDE bimodal system</a:t>
            </a:r>
          </a:p>
        </p:txBody>
      </p:sp>
      <p:pic>
        <p:nvPicPr>
          <p:cNvPr id="17" name="Google Shape;196;p20">
            <a:extLst>
              <a:ext uri="{FF2B5EF4-FFF2-40B4-BE49-F238E27FC236}">
                <a16:creationId xmlns:a16="http://schemas.microsoft.com/office/drawing/2014/main" id="{0162E380-BFC9-0D4B-A02C-E692D34A8F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20766"/>
          <a:stretch/>
        </p:blipFill>
        <p:spPr>
          <a:xfrm>
            <a:off x="6053075" y="6003147"/>
            <a:ext cx="1678933" cy="395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01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88;p21">
            <a:extLst>
              <a:ext uri="{FF2B5EF4-FFF2-40B4-BE49-F238E27FC236}">
                <a16:creationId xmlns:a16="http://schemas.microsoft.com/office/drawing/2014/main" id="{2C3EA2C9-E030-8A70-BE0B-1BDD8DC987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481" t="8609" r="9135" b="8601"/>
          <a:stretch/>
        </p:blipFill>
        <p:spPr>
          <a:xfrm>
            <a:off x="372463" y="1734276"/>
            <a:ext cx="4428584" cy="33906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9;p21">
            <a:extLst>
              <a:ext uri="{FF2B5EF4-FFF2-40B4-BE49-F238E27FC236}">
                <a16:creationId xmlns:a16="http://schemas.microsoft.com/office/drawing/2014/main" id="{AE70ED30-CB0E-B2A6-8050-DAA44E23CC39}"/>
              </a:ext>
            </a:extLst>
          </p:cNvPr>
          <p:cNvSpPr/>
          <p:nvPr/>
        </p:nvSpPr>
        <p:spPr>
          <a:xfrm rot="16200000">
            <a:off x="-1452514" y="3066486"/>
            <a:ext cx="34107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125" tIns="42050" rIns="84125" bIns="420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 Pawelke et al., Proceedings IBIBAM, 26.-29.09.2007, Heidelberg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90;p21">
            <a:extLst>
              <a:ext uri="{FF2B5EF4-FFF2-40B4-BE49-F238E27FC236}">
                <a16:creationId xmlns:a16="http://schemas.microsoft.com/office/drawing/2014/main" id="{C5ED599C-B5C0-93F3-ABCF-AEC7555DC7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888" y="1649175"/>
            <a:ext cx="4428576" cy="35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92;p21">
            <a:extLst>
              <a:ext uri="{FF2B5EF4-FFF2-40B4-BE49-F238E27FC236}">
                <a16:creationId xmlns:a16="http://schemas.microsoft.com/office/drawing/2014/main" id="{23358587-646B-C60E-BE49-B8FF04AC6711}"/>
              </a:ext>
            </a:extLst>
          </p:cNvPr>
          <p:cNvSpPr/>
          <p:nvPr/>
        </p:nvSpPr>
        <p:spPr>
          <a:xfrm>
            <a:off x="919445" y="2215999"/>
            <a:ext cx="3668960" cy="2264125"/>
          </a:xfrm>
          <a:custGeom>
            <a:avLst/>
            <a:gdLst/>
            <a:ahLst/>
            <a:cxnLst/>
            <a:rect l="l" t="t" r="r" b="b"/>
            <a:pathLst>
              <a:path w="2363259" h="1301221" extrusionOk="0">
                <a:moveTo>
                  <a:pt x="284692" y="1288521"/>
                </a:moveTo>
                <a:cubicBezTo>
                  <a:pt x="569384" y="1293283"/>
                  <a:pt x="1787525" y="1301221"/>
                  <a:pt x="2075392" y="1298046"/>
                </a:cubicBezTo>
                <a:cubicBezTo>
                  <a:pt x="2363259" y="1294871"/>
                  <a:pt x="2041525" y="1275821"/>
                  <a:pt x="2011892" y="1269471"/>
                </a:cubicBezTo>
                <a:cubicBezTo>
                  <a:pt x="1982259" y="1263121"/>
                  <a:pt x="1926696" y="1268942"/>
                  <a:pt x="1897592" y="1259946"/>
                </a:cubicBezTo>
                <a:cubicBezTo>
                  <a:pt x="1868488" y="1250950"/>
                  <a:pt x="1857904" y="1246717"/>
                  <a:pt x="1837267" y="1215496"/>
                </a:cubicBezTo>
                <a:cubicBezTo>
                  <a:pt x="1816630" y="1184275"/>
                  <a:pt x="1791759" y="1146175"/>
                  <a:pt x="1773767" y="1072621"/>
                </a:cubicBezTo>
                <a:cubicBezTo>
                  <a:pt x="1755775" y="999067"/>
                  <a:pt x="1745721" y="885825"/>
                  <a:pt x="1729317" y="774171"/>
                </a:cubicBezTo>
                <a:cubicBezTo>
                  <a:pt x="1712913" y="662517"/>
                  <a:pt x="1696509" y="517525"/>
                  <a:pt x="1675342" y="402696"/>
                </a:cubicBezTo>
                <a:cubicBezTo>
                  <a:pt x="1654175" y="287867"/>
                  <a:pt x="1623484" y="150284"/>
                  <a:pt x="1602317" y="85196"/>
                </a:cubicBezTo>
                <a:cubicBezTo>
                  <a:pt x="1581150" y="20109"/>
                  <a:pt x="1572684" y="24342"/>
                  <a:pt x="1548342" y="12171"/>
                </a:cubicBezTo>
                <a:cubicBezTo>
                  <a:pt x="1524000" y="0"/>
                  <a:pt x="1503892" y="0"/>
                  <a:pt x="1456267" y="12171"/>
                </a:cubicBezTo>
                <a:cubicBezTo>
                  <a:pt x="1408642" y="24342"/>
                  <a:pt x="1333500" y="60325"/>
                  <a:pt x="1262592" y="85196"/>
                </a:cubicBezTo>
                <a:cubicBezTo>
                  <a:pt x="1191684" y="110067"/>
                  <a:pt x="1030817" y="161396"/>
                  <a:pt x="1030817" y="161396"/>
                </a:cubicBezTo>
                <a:cubicBezTo>
                  <a:pt x="944563" y="190500"/>
                  <a:pt x="813329" y="232304"/>
                  <a:pt x="745067" y="259821"/>
                </a:cubicBezTo>
                <a:cubicBezTo>
                  <a:pt x="676805" y="287338"/>
                  <a:pt x="652992" y="278342"/>
                  <a:pt x="621242" y="326496"/>
                </a:cubicBezTo>
                <a:cubicBezTo>
                  <a:pt x="589492" y="374650"/>
                  <a:pt x="577321" y="437092"/>
                  <a:pt x="554567" y="548746"/>
                </a:cubicBezTo>
                <a:cubicBezTo>
                  <a:pt x="531813" y="660400"/>
                  <a:pt x="508529" y="882121"/>
                  <a:pt x="484717" y="996421"/>
                </a:cubicBezTo>
                <a:cubicBezTo>
                  <a:pt x="460905" y="1110721"/>
                  <a:pt x="431271" y="1189038"/>
                  <a:pt x="411692" y="1234546"/>
                </a:cubicBezTo>
                <a:cubicBezTo>
                  <a:pt x="392113" y="1280054"/>
                  <a:pt x="383117" y="1263121"/>
                  <a:pt x="367242" y="1269471"/>
                </a:cubicBezTo>
                <a:cubicBezTo>
                  <a:pt x="351367" y="1275821"/>
                  <a:pt x="0" y="1283759"/>
                  <a:pt x="284692" y="1288521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37;p17">
            <a:extLst>
              <a:ext uri="{FF2B5EF4-FFF2-40B4-BE49-F238E27FC236}">
                <a16:creationId xmlns:a16="http://schemas.microsoft.com/office/drawing/2014/main" id="{5148CF49-FBD1-278C-32E1-9D4F83EEBEC5}"/>
              </a:ext>
            </a:extLst>
          </p:cNvPr>
          <p:cNvSpPr/>
          <p:nvPr/>
        </p:nvSpPr>
        <p:spPr>
          <a:xfrm>
            <a:off x="6174446" y="2189228"/>
            <a:ext cx="3122159" cy="2260919"/>
          </a:xfrm>
          <a:custGeom>
            <a:avLst/>
            <a:gdLst/>
            <a:ahLst/>
            <a:cxnLst/>
            <a:rect l="l" t="t" r="r" b="b"/>
            <a:pathLst>
              <a:path w="123270" h="65578" extrusionOk="0">
                <a:moveTo>
                  <a:pt x="0" y="64720"/>
                </a:moveTo>
                <a:cubicBezTo>
                  <a:pt x="1429" y="64577"/>
                  <a:pt x="5509" y="65482"/>
                  <a:pt x="8573" y="63863"/>
                </a:cubicBezTo>
                <a:cubicBezTo>
                  <a:pt x="11637" y="62244"/>
                  <a:pt x="14812" y="56815"/>
                  <a:pt x="18384" y="55005"/>
                </a:cubicBezTo>
                <a:cubicBezTo>
                  <a:pt x="21956" y="53195"/>
                  <a:pt x="24520" y="53424"/>
                  <a:pt x="30004" y="53005"/>
                </a:cubicBezTo>
                <a:cubicBezTo>
                  <a:pt x="35488" y="52586"/>
                  <a:pt x="45015" y="52775"/>
                  <a:pt x="51286" y="52489"/>
                </a:cubicBezTo>
                <a:cubicBezTo>
                  <a:pt x="57557" y="52203"/>
                  <a:pt x="63022" y="52991"/>
                  <a:pt x="67628" y="51290"/>
                </a:cubicBezTo>
                <a:cubicBezTo>
                  <a:pt x="72234" y="49590"/>
                  <a:pt x="75326" y="50551"/>
                  <a:pt x="78923" y="42286"/>
                </a:cubicBezTo>
                <a:cubicBezTo>
                  <a:pt x="82520" y="34021"/>
                  <a:pt x="86625" y="7152"/>
                  <a:pt x="89212" y="1701"/>
                </a:cubicBezTo>
                <a:cubicBezTo>
                  <a:pt x="91799" y="-3749"/>
                  <a:pt x="93345" y="5268"/>
                  <a:pt x="94447" y="9583"/>
                </a:cubicBezTo>
                <a:cubicBezTo>
                  <a:pt x="95550" y="13898"/>
                  <a:pt x="94659" y="20097"/>
                  <a:pt x="95827" y="27592"/>
                </a:cubicBezTo>
                <a:cubicBezTo>
                  <a:pt x="96995" y="35087"/>
                  <a:pt x="99282" y="49162"/>
                  <a:pt x="101456" y="54553"/>
                </a:cubicBezTo>
                <a:cubicBezTo>
                  <a:pt x="103630" y="59944"/>
                  <a:pt x="106238" y="58865"/>
                  <a:pt x="108871" y="59937"/>
                </a:cubicBezTo>
                <a:cubicBezTo>
                  <a:pt x="111504" y="61009"/>
                  <a:pt x="115906" y="60241"/>
                  <a:pt x="117253" y="60984"/>
                </a:cubicBezTo>
                <a:cubicBezTo>
                  <a:pt x="118601" y="61727"/>
                  <a:pt x="117496" y="63782"/>
                  <a:pt x="116956" y="64397"/>
                </a:cubicBezTo>
                <a:cubicBezTo>
                  <a:pt x="116417" y="65013"/>
                  <a:pt x="133271" y="64480"/>
                  <a:pt x="114016" y="64677"/>
                </a:cubicBezTo>
                <a:cubicBezTo>
                  <a:pt x="94762" y="64874"/>
                  <a:pt x="20194" y="65428"/>
                  <a:pt x="1429" y="65578"/>
                </a:cubicBezTo>
              </a:path>
            </a:pathLst>
          </a:custGeom>
          <a:solidFill>
            <a:srgbClr val="0000FF">
              <a:alpha val="5562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13;p61">
            <a:extLst>
              <a:ext uri="{FF2B5EF4-FFF2-40B4-BE49-F238E27FC236}">
                <a16:creationId xmlns:a16="http://schemas.microsoft.com/office/drawing/2014/main" id="{3430F181-5321-4AAA-9D47-718929C2D47D}"/>
              </a:ext>
            </a:extLst>
          </p:cNvPr>
          <p:cNvSpPr/>
          <p:nvPr/>
        </p:nvSpPr>
        <p:spPr>
          <a:xfrm>
            <a:off x="864577" y="7441902"/>
            <a:ext cx="457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Zhu X, Fakhri GE. </a:t>
            </a:r>
            <a:r>
              <a:rPr lang="en-US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Theranostics. 2013;3(10):731-740.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E99FC-6C08-6BAA-5F87-84AC2C3D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20971-713B-1D50-784C-A9058F9E34B6}"/>
              </a:ext>
            </a:extLst>
          </p:cNvPr>
          <p:cNvSpPr txBox="1"/>
          <p:nvPr/>
        </p:nvSpPr>
        <p:spPr>
          <a:xfrm>
            <a:off x="1114735" y="1725227"/>
            <a:ext cx="32153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/>
              </a:rPr>
              <a:t>Protons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85A49-4B4D-0C7E-051B-5ACC5148A037}"/>
              </a:ext>
            </a:extLst>
          </p:cNvPr>
          <p:cNvSpPr txBox="1"/>
          <p:nvPr/>
        </p:nvSpPr>
        <p:spPr>
          <a:xfrm>
            <a:off x="6127847" y="1682687"/>
            <a:ext cx="32153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/>
              </a:rPr>
              <a:t>Carbon ions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61AA745-9115-FD67-7340-5BE8C754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6451"/>
              </p:ext>
            </p:extLst>
          </p:nvPr>
        </p:nvGraphicFramePr>
        <p:xfrm>
          <a:off x="9664637" y="1758506"/>
          <a:ext cx="2298681" cy="2987040"/>
        </p:xfrm>
        <a:graphic>
          <a:graphicData uri="http://schemas.openxmlformats.org/drawingml/2006/table">
            <a:tbl>
              <a:tblPr/>
              <a:tblGrid>
                <a:gridCol w="1046264">
                  <a:extLst>
                    <a:ext uri="{9D8B030D-6E8A-4147-A177-3AD203B41FA5}">
                      <a16:colId xmlns:a16="http://schemas.microsoft.com/office/drawing/2014/main" val="342477048"/>
                    </a:ext>
                  </a:extLst>
                </a:gridCol>
                <a:gridCol w="1252417">
                  <a:extLst>
                    <a:ext uri="{9D8B030D-6E8A-4147-A177-3AD203B41FA5}">
                      <a16:colId xmlns:a16="http://schemas.microsoft.com/office/drawing/2014/main" val="171671048"/>
                    </a:ext>
                  </a:extLst>
                </a:gridCol>
              </a:tblGrid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Isotope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T</a:t>
                      </a:r>
                      <a:r>
                        <a:rPr lang="en-US" sz="1800" b="0" i="0" u="none" strike="noStrike" baseline="-2500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1/2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708360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11</a:t>
                      </a:r>
                      <a:r>
                        <a:rPr lang="en-US" sz="1800" b="0" i="0" u="none" strike="noStrike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C</a:t>
                      </a:r>
                      <a:endParaRPr lang="en-US" sz="1800" dirty="0">
                        <a:solidFill>
                          <a:srgbClr val="002A48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~ 20 m</a:t>
                      </a:r>
                      <a:endParaRPr lang="en-US" sz="1800" dirty="0">
                        <a:solidFill>
                          <a:srgbClr val="002A48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068678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15</a:t>
                      </a:r>
                      <a:r>
                        <a:rPr lang="en-US" sz="1800" b="0" i="0" u="none" strike="noStrike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O</a:t>
                      </a:r>
                      <a:endParaRPr lang="en-US" sz="1800" dirty="0">
                        <a:solidFill>
                          <a:srgbClr val="002A48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2A48"/>
                          </a:solidFill>
                          <a:effectLst/>
                          <a:latin typeface="Frutiger 55 Roman" panose="020B0500000000000000" pitchFamily="34" charset="0"/>
                        </a:rPr>
                        <a:t>~ 2 m</a:t>
                      </a:r>
                      <a:endParaRPr lang="en-US" sz="1800" dirty="0">
                        <a:solidFill>
                          <a:srgbClr val="002A48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559385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8</a:t>
                      </a: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B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770 ms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830959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12</a:t>
                      </a: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N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0.011 s</a:t>
                      </a:r>
                      <a:endParaRPr lang="en-US" sz="180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085191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9</a:t>
                      </a: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C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126.5 </a:t>
                      </a:r>
                      <a:r>
                        <a:rPr lang="en-US" sz="18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ms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80279"/>
                  </a:ext>
                </a:extLst>
              </a:tr>
              <a:tr h="403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13</a:t>
                      </a: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O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8.58 </a:t>
                      </a:r>
                      <a:r>
                        <a:rPr lang="en-US" sz="1800" b="0" i="0" u="none" strike="noStrike" dirty="0" err="1">
                          <a:solidFill>
                            <a:srgbClr val="C00000"/>
                          </a:solidFill>
                          <a:effectLst/>
                          <a:latin typeface="Frutiger 55 Roman" panose="020B0500000000000000" pitchFamily="34" charset="0"/>
                        </a:rPr>
                        <a:t>ms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Frutiger 55 Roman" panose="020B0500000000000000" pitchFamily="34" charset="0"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76634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EBF1125-F37B-848A-01FC-51F41F65A733}"/>
              </a:ext>
            </a:extLst>
          </p:cNvPr>
          <p:cNvSpPr>
            <a:spLocks noGrp="1"/>
          </p:cNvSpPr>
          <p:nvPr/>
        </p:nvSpPr>
        <p:spPr>
          <a:xfrm>
            <a:off x="838200" y="542044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Positron emitters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093F4-5D29-D701-EEB2-5AAC89EE2F98}"/>
              </a:ext>
            </a:extLst>
          </p:cNvPr>
          <p:cNvSpPr txBox="1"/>
          <p:nvPr/>
        </p:nvSpPr>
        <p:spPr>
          <a:xfrm>
            <a:off x="985284" y="5217874"/>
            <a:ext cx="83086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IT" sz="2800" dirty="0">
                <a:latin typeface="Frutiger 55 Roman" panose="020B0500000000000000" pitchFamily="34" charset="0"/>
              </a:rPr>
              <a:t>Activity distribution and Range are correlated</a:t>
            </a:r>
          </a:p>
          <a:p>
            <a:pPr marL="457200" indent="-457200">
              <a:buFontTx/>
              <a:buChar char="-"/>
            </a:pPr>
            <a:r>
              <a:rPr lang="en-IT" sz="2800" dirty="0">
                <a:latin typeface="Frutiger 55 Roman" panose="020B0500000000000000" pitchFamily="34" charset="0"/>
              </a:rPr>
              <a:t>Main contributions from </a:t>
            </a:r>
            <a:r>
              <a:rPr lang="en-IT" sz="2800" baseline="30000" dirty="0">
                <a:latin typeface="Frutiger 55 Roman" panose="020B0500000000000000" pitchFamily="34" charset="0"/>
              </a:rPr>
              <a:t>11</a:t>
            </a:r>
            <a:r>
              <a:rPr lang="en-IT" sz="2800" dirty="0">
                <a:latin typeface="Frutiger 55 Roman" panose="020B0500000000000000" pitchFamily="34" charset="0"/>
              </a:rPr>
              <a:t>C and </a:t>
            </a:r>
            <a:r>
              <a:rPr lang="en-IT" sz="2800" baseline="30000" dirty="0">
                <a:latin typeface="Frutiger 55 Roman" panose="020B0500000000000000" pitchFamily="34" charset="0"/>
              </a:rPr>
              <a:t>15</a:t>
            </a:r>
            <a:r>
              <a:rPr lang="en-IT" sz="2800" dirty="0">
                <a:latin typeface="Frutiger 55 Roman" panose="020B05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7840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7CE26C-849F-59BB-A08A-A12643C6443F}"/>
              </a:ext>
            </a:extLst>
          </p:cNvPr>
          <p:cNvSpPr/>
          <p:nvPr/>
        </p:nvSpPr>
        <p:spPr>
          <a:xfrm rot="21301271">
            <a:off x="5602001" y="4821504"/>
            <a:ext cx="4308375" cy="1771295"/>
          </a:xfrm>
          <a:custGeom>
            <a:avLst/>
            <a:gdLst>
              <a:gd name="connsiteX0" fmla="*/ 1766973 w 5201945"/>
              <a:gd name="connsiteY0" fmla="*/ 522074 h 7807585"/>
              <a:gd name="connsiteX1" fmla="*/ 303933 w 5201945"/>
              <a:gd name="connsiteY1" fmla="*/ 2472794 h 7807585"/>
              <a:gd name="connsiteX2" fmla="*/ 60093 w 5201945"/>
              <a:gd name="connsiteY2" fmla="*/ 4474314 h 7807585"/>
              <a:gd name="connsiteX3" fmla="*/ 1106573 w 5201945"/>
              <a:gd name="connsiteY3" fmla="*/ 6028794 h 7807585"/>
              <a:gd name="connsiteX4" fmla="*/ 2691533 w 5201945"/>
              <a:gd name="connsiteY4" fmla="*/ 7278474 h 7807585"/>
              <a:gd name="connsiteX5" fmla="*/ 4926733 w 5201945"/>
              <a:gd name="connsiteY5" fmla="*/ 7258154 h 7807585"/>
              <a:gd name="connsiteX6" fmla="*/ 4814973 w 5201945"/>
              <a:gd name="connsiteY6" fmla="*/ 603354 h 7807585"/>
              <a:gd name="connsiteX7" fmla="*/ 1766973 w 5201945"/>
              <a:gd name="connsiteY7" fmla="*/ 522074 h 7807585"/>
              <a:gd name="connsiteX0" fmla="*/ 1443002 w 5211727"/>
              <a:gd name="connsiteY0" fmla="*/ 754357 h 7670889"/>
              <a:gd name="connsiteX1" fmla="*/ 294922 w 5211727"/>
              <a:gd name="connsiteY1" fmla="*/ 2336098 h 7670889"/>
              <a:gd name="connsiteX2" fmla="*/ 51082 w 5211727"/>
              <a:gd name="connsiteY2" fmla="*/ 4337618 h 7670889"/>
              <a:gd name="connsiteX3" fmla="*/ 1097562 w 5211727"/>
              <a:gd name="connsiteY3" fmla="*/ 5892098 h 7670889"/>
              <a:gd name="connsiteX4" fmla="*/ 2682522 w 5211727"/>
              <a:gd name="connsiteY4" fmla="*/ 7141778 h 7670889"/>
              <a:gd name="connsiteX5" fmla="*/ 4917722 w 5211727"/>
              <a:gd name="connsiteY5" fmla="*/ 7121458 h 7670889"/>
              <a:gd name="connsiteX6" fmla="*/ 4805962 w 5211727"/>
              <a:gd name="connsiteY6" fmla="*/ 466658 h 7670889"/>
              <a:gd name="connsiteX7" fmla="*/ 1443002 w 5211727"/>
              <a:gd name="connsiteY7" fmla="*/ 754357 h 7670889"/>
              <a:gd name="connsiteX0" fmla="*/ 1443002 w 5160840"/>
              <a:gd name="connsiteY0" fmla="*/ 100058 h 7016590"/>
              <a:gd name="connsiteX1" fmla="*/ 294922 w 5160840"/>
              <a:gd name="connsiteY1" fmla="*/ 1681799 h 7016590"/>
              <a:gd name="connsiteX2" fmla="*/ 51082 w 5160840"/>
              <a:gd name="connsiteY2" fmla="*/ 3683319 h 7016590"/>
              <a:gd name="connsiteX3" fmla="*/ 1097562 w 5160840"/>
              <a:gd name="connsiteY3" fmla="*/ 5237799 h 7016590"/>
              <a:gd name="connsiteX4" fmla="*/ 2682522 w 5160840"/>
              <a:gd name="connsiteY4" fmla="*/ 6487479 h 7016590"/>
              <a:gd name="connsiteX5" fmla="*/ 4917722 w 5160840"/>
              <a:gd name="connsiteY5" fmla="*/ 6467159 h 7016590"/>
              <a:gd name="connsiteX6" fmla="*/ 4694202 w 5160840"/>
              <a:gd name="connsiteY6" fmla="*/ 860258 h 7016590"/>
              <a:gd name="connsiteX7" fmla="*/ 1443002 w 5160840"/>
              <a:gd name="connsiteY7" fmla="*/ 100058 h 7016590"/>
              <a:gd name="connsiteX0" fmla="*/ 1443002 w 5160840"/>
              <a:gd name="connsiteY0" fmla="*/ 100058 h 7329212"/>
              <a:gd name="connsiteX1" fmla="*/ 294922 w 5160840"/>
              <a:gd name="connsiteY1" fmla="*/ 1681799 h 7329212"/>
              <a:gd name="connsiteX2" fmla="*/ 51082 w 5160840"/>
              <a:gd name="connsiteY2" fmla="*/ 3683319 h 7329212"/>
              <a:gd name="connsiteX3" fmla="*/ 1097562 w 5160840"/>
              <a:gd name="connsiteY3" fmla="*/ 5237799 h 7329212"/>
              <a:gd name="connsiteX4" fmla="*/ 2205002 w 5160840"/>
              <a:gd name="connsiteY4" fmla="*/ 7166400 h 7329212"/>
              <a:gd name="connsiteX5" fmla="*/ 4917722 w 5160840"/>
              <a:gd name="connsiteY5" fmla="*/ 6467159 h 7329212"/>
              <a:gd name="connsiteX6" fmla="*/ 4694202 w 5160840"/>
              <a:gd name="connsiteY6" fmla="*/ 860258 h 7329212"/>
              <a:gd name="connsiteX7" fmla="*/ 1443002 w 5160840"/>
              <a:gd name="connsiteY7" fmla="*/ 100058 h 7329212"/>
              <a:gd name="connsiteX0" fmla="*/ 1331707 w 5049545"/>
              <a:gd name="connsiteY0" fmla="*/ 100058 h 7329212"/>
              <a:gd name="connsiteX1" fmla="*/ 183627 w 5049545"/>
              <a:gd name="connsiteY1" fmla="*/ 1681799 h 7329212"/>
              <a:gd name="connsiteX2" fmla="*/ 82027 w 5049545"/>
              <a:gd name="connsiteY2" fmla="*/ 3727597 h 7329212"/>
              <a:gd name="connsiteX3" fmla="*/ 986267 w 5049545"/>
              <a:gd name="connsiteY3" fmla="*/ 5237799 h 7329212"/>
              <a:gd name="connsiteX4" fmla="*/ 2093707 w 5049545"/>
              <a:gd name="connsiteY4" fmla="*/ 7166400 h 7329212"/>
              <a:gd name="connsiteX5" fmla="*/ 4806427 w 5049545"/>
              <a:gd name="connsiteY5" fmla="*/ 6467159 h 7329212"/>
              <a:gd name="connsiteX6" fmla="*/ 4582907 w 5049545"/>
              <a:gd name="connsiteY6" fmla="*/ 860258 h 7329212"/>
              <a:gd name="connsiteX7" fmla="*/ 1331707 w 5049545"/>
              <a:gd name="connsiteY7" fmla="*/ 100058 h 7329212"/>
              <a:gd name="connsiteX0" fmla="*/ 1255188 w 4973026"/>
              <a:gd name="connsiteY0" fmla="*/ 63005 h 7292159"/>
              <a:gd name="connsiteX1" fmla="*/ 564308 w 4973026"/>
              <a:gd name="connsiteY1" fmla="*/ 1142936 h 7292159"/>
              <a:gd name="connsiteX2" fmla="*/ 5508 w 4973026"/>
              <a:gd name="connsiteY2" fmla="*/ 3690544 h 7292159"/>
              <a:gd name="connsiteX3" fmla="*/ 909748 w 4973026"/>
              <a:gd name="connsiteY3" fmla="*/ 5200746 h 7292159"/>
              <a:gd name="connsiteX4" fmla="*/ 2017188 w 4973026"/>
              <a:gd name="connsiteY4" fmla="*/ 7129347 h 7292159"/>
              <a:gd name="connsiteX5" fmla="*/ 4729908 w 4973026"/>
              <a:gd name="connsiteY5" fmla="*/ 6430106 h 7292159"/>
              <a:gd name="connsiteX6" fmla="*/ 4506388 w 4973026"/>
              <a:gd name="connsiteY6" fmla="*/ 823205 h 7292159"/>
              <a:gd name="connsiteX7" fmla="*/ 1255188 w 4973026"/>
              <a:gd name="connsiteY7" fmla="*/ 63005 h 7292159"/>
              <a:gd name="connsiteX0" fmla="*/ 2284425 w 4925394"/>
              <a:gd name="connsiteY0" fmla="*/ 2750 h 8397876"/>
              <a:gd name="connsiteX1" fmla="*/ 567385 w 4925394"/>
              <a:gd name="connsiteY1" fmla="*/ 2248653 h 8397876"/>
              <a:gd name="connsiteX2" fmla="*/ 8585 w 4925394"/>
              <a:gd name="connsiteY2" fmla="*/ 4796261 h 8397876"/>
              <a:gd name="connsiteX3" fmla="*/ 912825 w 4925394"/>
              <a:gd name="connsiteY3" fmla="*/ 6306463 h 8397876"/>
              <a:gd name="connsiteX4" fmla="*/ 2020265 w 4925394"/>
              <a:gd name="connsiteY4" fmla="*/ 8235064 h 8397876"/>
              <a:gd name="connsiteX5" fmla="*/ 4732985 w 4925394"/>
              <a:gd name="connsiteY5" fmla="*/ 7535823 h 8397876"/>
              <a:gd name="connsiteX6" fmla="*/ 4509465 w 4925394"/>
              <a:gd name="connsiteY6" fmla="*/ 1928922 h 8397876"/>
              <a:gd name="connsiteX7" fmla="*/ 2284425 w 4925394"/>
              <a:gd name="connsiteY7" fmla="*/ 2750 h 8397876"/>
              <a:gd name="connsiteX0" fmla="*/ 2281699 w 4922668"/>
              <a:gd name="connsiteY0" fmla="*/ 2750 h 8342808"/>
              <a:gd name="connsiteX1" fmla="*/ 564659 w 4922668"/>
              <a:gd name="connsiteY1" fmla="*/ 2248653 h 8342808"/>
              <a:gd name="connsiteX2" fmla="*/ 5859 w 4922668"/>
              <a:gd name="connsiteY2" fmla="*/ 4796261 h 8342808"/>
              <a:gd name="connsiteX3" fmla="*/ 838979 w 4922668"/>
              <a:gd name="connsiteY3" fmla="*/ 7073939 h 8342808"/>
              <a:gd name="connsiteX4" fmla="*/ 2017539 w 4922668"/>
              <a:gd name="connsiteY4" fmla="*/ 8235064 h 8342808"/>
              <a:gd name="connsiteX5" fmla="*/ 4730259 w 4922668"/>
              <a:gd name="connsiteY5" fmla="*/ 7535823 h 8342808"/>
              <a:gd name="connsiteX6" fmla="*/ 4506739 w 4922668"/>
              <a:gd name="connsiteY6" fmla="*/ 1928922 h 8342808"/>
              <a:gd name="connsiteX7" fmla="*/ 2281699 w 4922668"/>
              <a:gd name="connsiteY7" fmla="*/ 2750 h 8342808"/>
              <a:gd name="connsiteX0" fmla="*/ 2281699 w 4922668"/>
              <a:gd name="connsiteY0" fmla="*/ 2750 h 9230059"/>
              <a:gd name="connsiteX1" fmla="*/ 564659 w 4922668"/>
              <a:gd name="connsiteY1" fmla="*/ 2248653 h 9230059"/>
              <a:gd name="connsiteX2" fmla="*/ 5859 w 4922668"/>
              <a:gd name="connsiteY2" fmla="*/ 4796261 h 9230059"/>
              <a:gd name="connsiteX3" fmla="*/ 838979 w 4922668"/>
              <a:gd name="connsiteY3" fmla="*/ 7073939 h 9230059"/>
              <a:gd name="connsiteX4" fmla="*/ 2901459 w 4922668"/>
              <a:gd name="connsiteY4" fmla="*/ 9223927 h 9230059"/>
              <a:gd name="connsiteX5" fmla="*/ 4730259 w 4922668"/>
              <a:gd name="connsiteY5" fmla="*/ 7535823 h 9230059"/>
              <a:gd name="connsiteX6" fmla="*/ 4506739 w 4922668"/>
              <a:gd name="connsiteY6" fmla="*/ 1928922 h 9230059"/>
              <a:gd name="connsiteX7" fmla="*/ 2281699 w 4922668"/>
              <a:gd name="connsiteY7" fmla="*/ 2750 h 9230059"/>
              <a:gd name="connsiteX0" fmla="*/ 2281699 w 4772968"/>
              <a:gd name="connsiteY0" fmla="*/ 2734 h 9229144"/>
              <a:gd name="connsiteX1" fmla="*/ 564659 w 4772968"/>
              <a:gd name="connsiteY1" fmla="*/ 2248637 h 9229144"/>
              <a:gd name="connsiteX2" fmla="*/ 5859 w 4772968"/>
              <a:gd name="connsiteY2" fmla="*/ 4796245 h 9229144"/>
              <a:gd name="connsiteX3" fmla="*/ 838979 w 4772968"/>
              <a:gd name="connsiteY3" fmla="*/ 7073923 h 9229144"/>
              <a:gd name="connsiteX4" fmla="*/ 2901459 w 4772968"/>
              <a:gd name="connsiteY4" fmla="*/ 9223911 h 9229144"/>
              <a:gd name="connsiteX5" fmla="*/ 4496579 w 4772968"/>
              <a:gd name="connsiteY5" fmla="*/ 7506289 h 9229144"/>
              <a:gd name="connsiteX6" fmla="*/ 4506739 w 4772968"/>
              <a:gd name="connsiteY6" fmla="*/ 1928906 h 9229144"/>
              <a:gd name="connsiteX7" fmla="*/ 2281699 w 4772968"/>
              <a:gd name="connsiteY7" fmla="*/ 2734 h 9229144"/>
              <a:gd name="connsiteX0" fmla="*/ 2628560 w 4752703"/>
              <a:gd name="connsiteY0" fmla="*/ 3015 h 9140870"/>
              <a:gd name="connsiteX1" fmla="*/ 566080 w 4752703"/>
              <a:gd name="connsiteY1" fmla="*/ 2160363 h 9140870"/>
              <a:gd name="connsiteX2" fmla="*/ 7280 w 4752703"/>
              <a:gd name="connsiteY2" fmla="*/ 4707971 h 9140870"/>
              <a:gd name="connsiteX3" fmla="*/ 840400 w 4752703"/>
              <a:gd name="connsiteY3" fmla="*/ 6985649 h 9140870"/>
              <a:gd name="connsiteX4" fmla="*/ 2902880 w 4752703"/>
              <a:gd name="connsiteY4" fmla="*/ 9135637 h 9140870"/>
              <a:gd name="connsiteX5" fmla="*/ 4498000 w 4752703"/>
              <a:gd name="connsiteY5" fmla="*/ 7418015 h 9140870"/>
              <a:gd name="connsiteX6" fmla="*/ 4508160 w 4752703"/>
              <a:gd name="connsiteY6" fmla="*/ 1840632 h 9140870"/>
              <a:gd name="connsiteX7" fmla="*/ 2628560 w 4752703"/>
              <a:gd name="connsiteY7" fmla="*/ 3015 h 9140870"/>
              <a:gd name="connsiteX0" fmla="*/ 2621685 w 4745828"/>
              <a:gd name="connsiteY0" fmla="*/ 8160 h 9146015"/>
              <a:gd name="connsiteX1" fmla="*/ 752245 w 4745828"/>
              <a:gd name="connsiteY1" fmla="*/ 1324238 h 9146015"/>
              <a:gd name="connsiteX2" fmla="*/ 405 w 4745828"/>
              <a:gd name="connsiteY2" fmla="*/ 4713116 h 9146015"/>
              <a:gd name="connsiteX3" fmla="*/ 833525 w 4745828"/>
              <a:gd name="connsiteY3" fmla="*/ 6990794 h 9146015"/>
              <a:gd name="connsiteX4" fmla="*/ 2896005 w 4745828"/>
              <a:gd name="connsiteY4" fmla="*/ 9140782 h 9146015"/>
              <a:gd name="connsiteX5" fmla="*/ 4491125 w 4745828"/>
              <a:gd name="connsiteY5" fmla="*/ 7423160 h 9146015"/>
              <a:gd name="connsiteX6" fmla="*/ 4501285 w 4745828"/>
              <a:gd name="connsiteY6" fmla="*/ 1845777 h 9146015"/>
              <a:gd name="connsiteX7" fmla="*/ 2621685 w 4745828"/>
              <a:gd name="connsiteY7" fmla="*/ 8160 h 9146015"/>
              <a:gd name="connsiteX0" fmla="*/ 2621685 w 4745828"/>
              <a:gd name="connsiteY0" fmla="*/ 8160 h 9141516"/>
              <a:gd name="connsiteX1" fmla="*/ 752245 w 4745828"/>
              <a:gd name="connsiteY1" fmla="*/ 1324238 h 9141516"/>
              <a:gd name="connsiteX2" fmla="*/ 405 w 4745828"/>
              <a:gd name="connsiteY2" fmla="*/ 4713116 h 9141516"/>
              <a:gd name="connsiteX3" fmla="*/ 833525 w 4745828"/>
              <a:gd name="connsiteY3" fmla="*/ 7271218 h 9141516"/>
              <a:gd name="connsiteX4" fmla="*/ 2896005 w 4745828"/>
              <a:gd name="connsiteY4" fmla="*/ 9140782 h 9141516"/>
              <a:gd name="connsiteX5" fmla="*/ 4491125 w 4745828"/>
              <a:gd name="connsiteY5" fmla="*/ 7423160 h 9141516"/>
              <a:gd name="connsiteX6" fmla="*/ 4501285 w 4745828"/>
              <a:gd name="connsiteY6" fmla="*/ 1845777 h 9141516"/>
              <a:gd name="connsiteX7" fmla="*/ 2621685 w 4745828"/>
              <a:gd name="connsiteY7" fmla="*/ 8160 h 91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5828" h="9141516">
                <a:moveTo>
                  <a:pt x="2621685" y="8160"/>
                </a:moveTo>
                <a:cubicBezTo>
                  <a:pt x="1996845" y="-78763"/>
                  <a:pt x="1189125" y="540079"/>
                  <a:pt x="752245" y="1324238"/>
                </a:cubicBezTo>
                <a:cubicBezTo>
                  <a:pt x="315365" y="2108397"/>
                  <a:pt x="-13142" y="3721953"/>
                  <a:pt x="405" y="4713116"/>
                </a:cubicBezTo>
                <a:cubicBezTo>
                  <a:pt x="13952" y="5704279"/>
                  <a:pt x="350925" y="6533274"/>
                  <a:pt x="833525" y="7271218"/>
                </a:cubicBezTo>
                <a:cubicBezTo>
                  <a:pt x="1316125" y="8009162"/>
                  <a:pt x="2286405" y="9115458"/>
                  <a:pt x="2896005" y="9140782"/>
                </a:cubicBezTo>
                <a:cubicBezTo>
                  <a:pt x="3505605" y="9166106"/>
                  <a:pt x="4137218" y="8535680"/>
                  <a:pt x="4491125" y="7423160"/>
                </a:cubicBezTo>
                <a:cubicBezTo>
                  <a:pt x="4845032" y="6310640"/>
                  <a:pt x="4812858" y="3081610"/>
                  <a:pt x="4501285" y="1845777"/>
                </a:cubicBezTo>
                <a:cubicBezTo>
                  <a:pt x="4189712" y="609944"/>
                  <a:pt x="3246525" y="95083"/>
                  <a:pt x="2621685" y="816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04A4B1-AF50-042B-A692-4EC5646F108F}"/>
              </a:ext>
            </a:extLst>
          </p:cNvPr>
          <p:cNvGrpSpPr/>
          <p:nvPr/>
        </p:nvGrpSpPr>
        <p:grpSpPr>
          <a:xfrm>
            <a:off x="35224" y="1224192"/>
            <a:ext cx="4705862" cy="3546517"/>
            <a:chOff x="472332" y="1279523"/>
            <a:chExt cx="4271688" cy="3097500"/>
          </a:xfrm>
        </p:grpSpPr>
        <p:pic>
          <p:nvPicPr>
            <p:cNvPr id="5" name="Google Shape;291;p54">
              <a:extLst>
                <a:ext uri="{FF2B5EF4-FFF2-40B4-BE49-F238E27FC236}">
                  <a16:creationId xmlns:a16="http://schemas.microsoft.com/office/drawing/2014/main" id="{0F29DF26-8067-C5D1-7761-81A0859C801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897"/>
            <a:stretch/>
          </p:blipFill>
          <p:spPr>
            <a:xfrm>
              <a:off x="502020" y="1279523"/>
              <a:ext cx="4242000" cy="309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93;p54">
              <a:extLst>
                <a:ext uri="{FF2B5EF4-FFF2-40B4-BE49-F238E27FC236}">
                  <a16:creationId xmlns:a16="http://schemas.microsoft.com/office/drawing/2014/main" id="{FE7B387F-326D-0012-74ED-E19E0214FCDB}"/>
                </a:ext>
              </a:extLst>
            </p:cNvPr>
            <p:cNvSpPr/>
            <p:nvPr/>
          </p:nvSpPr>
          <p:spPr>
            <a:xfrm>
              <a:off x="472332" y="3438814"/>
              <a:ext cx="415800" cy="86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4;p54">
              <a:extLst>
                <a:ext uri="{FF2B5EF4-FFF2-40B4-BE49-F238E27FC236}">
                  <a16:creationId xmlns:a16="http://schemas.microsoft.com/office/drawing/2014/main" id="{0DBE98DB-05E2-39E3-D30C-066643E27CF0}"/>
                </a:ext>
              </a:extLst>
            </p:cNvPr>
            <p:cNvSpPr/>
            <p:nvPr/>
          </p:nvSpPr>
          <p:spPr>
            <a:xfrm>
              <a:off x="834732" y="3343899"/>
              <a:ext cx="345497" cy="41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67EE832-B313-8C1C-17FD-6C7C1B3A5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02" y="1558037"/>
            <a:ext cx="3401427" cy="2837948"/>
          </a:xfrm>
          <a:prstGeom prst="rect">
            <a:avLst/>
          </a:prstGeom>
        </p:spPr>
      </p:pic>
      <p:pic>
        <p:nvPicPr>
          <p:cNvPr id="3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356CB7-F5DA-EC55-176F-DA79D860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888" y="1560543"/>
            <a:ext cx="3459580" cy="282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3D4781-B659-03D8-6CDA-8308D54BD1FA}"/>
              </a:ext>
            </a:extLst>
          </p:cNvPr>
          <p:cNvSpPr txBox="1"/>
          <p:nvPr/>
        </p:nvSpPr>
        <p:spPr>
          <a:xfrm>
            <a:off x="5846415" y="5262570"/>
            <a:ext cx="429211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reduced toxicity​</a:t>
            </a:r>
          </a:p>
          <a:p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lower secondary malignancy risk​</a:t>
            </a:r>
          </a:p>
          <a:p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increased tumor local control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Particle Therapy: the concept</a:t>
            </a:r>
          </a:p>
        </p:txBody>
      </p:sp>
      <p:sp>
        <p:nvSpPr>
          <p:cNvPr id="11" name="Google Shape;179;p20">
            <a:extLst>
              <a:ext uri="{FF2B5EF4-FFF2-40B4-BE49-F238E27FC236}">
                <a16:creationId xmlns:a16="http://schemas.microsoft.com/office/drawing/2014/main" id="{2FEF3687-9D0C-7F5B-35F0-F9C1EB728B37}"/>
              </a:ext>
            </a:extLst>
          </p:cNvPr>
          <p:cNvSpPr/>
          <p:nvPr/>
        </p:nvSpPr>
        <p:spPr>
          <a:xfrm rot="10148607" flipH="1">
            <a:off x="3709221" y="5608615"/>
            <a:ext cx="1603185" cy="523321"/>
          </a:xfrm>
          <a:custGeom>
            <a:avLst/>
            <a:gdLst/>
            <a:ahLst/>
            <a:cxnLst/>
            <a:rect l="l" t="t" r="r" b="b"/>
            <a:pathLst>
              <a:path w="24424" h="7220" extrusionOk="0">
                <a:moveTo>
                  <a:pt x="17136" y="1"/>
                </a:moveTo>
                <a:lnTo>
                  <a:pt x="18295" y="1171"/>
                </a:lnTo>
                <a:lnTo>
                  <a:pt x="0" y="7220"/>
                </a:lnTo>
                <a:lnTo>
                  <a:pt x="19385" y="4431"/>
                </a:lnTo>
                <a:lnTo>
                  <a:pt x="19385" y="4431"/>
                </a:lnTo>
                <a:lnTo>
                  <a:pt x="19018" y="6003"/>
                </a:lnTo>
                <a:lnTo>
                  <a:pt x="24424" y="1160"/>
                </a:lnTo>
                <a:lnTo>
                  <a:pt x="17136" y="1"/>
                </a:lnTo>
                <a:close/>
              </a:path>
            </a:pathLst>
          </a:custGeom>
          <a:solidFill>
            <a:srgbClr val="3C78D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8F387-D6B7-6252-D516-7E0232B276D6}"/>
              </a:ext>
            </a:extLst>
          </p:cNvPr>
          <p:cNvSpPr txBox="1"/>
          <p:nvPr/>
        </p:nvSpPr>
        <p:spPr>
          <a:xfrm>
            <a:off x="815008" y="5355822"/>
            <a:ext cx="2877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Compared to standard</a:t>
            </a:r>
          </a:p>
          <a:p>
            <a:r>
              <a:rPr lang="en-IT"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radiotherapy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09083-C210-FE32-AAEC-1D7C8F3BEB1A}"/>
              </a:ext>
            </a:extLst>
          </p:cNvPr>
          <p:cNvSpPr txBox="1"/>
          <p:nvPr/>
        </p:nvSpPr>
        <p:spPr>
          <a:xfrm>
            <a:off x="5115164" y="4395985"/>
            <a:ext cx="268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R</a:t>
            </a:r>
            <a:r>
              <a:rPr lang="en-IT" sz="1800" dirty="0">
                <a:solidFill>
                  <a:srgbClr val="002A48"/>
                </a:solidFill>
                <a:latin typeface="Frutiger 55 Roman" panose="020B0500000000000000" pitchFamily="34" charset="0"/>
              </a:rPr>
              <a:t>adiotherapy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166226-24F4-471B-6873-45B776E0045F}"/>
              </a:ext>
            </a:extLst>
          </p:cNvPr>
          <p:cNvSpPr txBox="1"/>
          <p:nvPr/>
        </p:nvSpPr>
        <p:spPr>
          <a:xfrm>
            <a:off x="8576539" y="4395985"/>
            <a:ext cx="268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A48"/>
                </a:solidFill>
                <a:latin typeface="Frutiger 55 Roman" panose="020B0500000000000000" pitchFamily="34" charset="0"/>
              </a:rPr>
              <a:t>Particle </a:t>
            </a:r>
            <a:r>
              <a:rPr lang="en-IT" sz="1800" dirty="0">
                <a:solidFill>
                  <a:srgbClr val="002A48"/>
                </a:solidFill>
                <a:latin typeface="Frutiger 55 Roman" panose="020B0500000000000000" pitchFamily="34" charset="0"/>
              </a:rPr>
              <a:t>therapy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087E8-4A43-4BF7-E691-964D40D4D9E2}"/>
              </a:ext>
            </a:extLst>
          </p:cNvPr>
          <p:cNvSpPr txBox="1"/>
          <p:nvPr/>
        </p:nvSpPr>
        <p:spPr>
          <a:xfrm>
            <a:off x="7756188" y="1158138"/>
            <a:ext cx="268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A48"/>
                </a:solidFill>
                <a:latin typeface="Frutiger 55 Roman" panose="020B0500000000000000" pitchFamily="34" charset="0"/>
              </a:rPr>
              <a:t>Dose maps</a:t>
            </a:r>
            <a:endParaRPr lang="en-IT" sz="20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9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42A4D6-C502-218E-1428-E6C676DC937A}"/>
              </a:ext>
            </a:extLst>
          </p:cNvPr>
          <p:cNvSpPr txBox="1"/>
          <p:nvPr/>
        </p:nvSpPr>
        <p:spPr>
          <a:xfrm>
            <a:off x="5305425" y="1911044"/>
            <a:ext cx="26352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00FF"/>
                </a:highlight>
                <a:cs typeface="Calibri"/>
              </a:rPr>
              <a:t>Pz6 </a:t>
            </a:r>
            <a:endParaRPr lang="en-US"/>
          </a:p>
          <a:p>
            <a:r>
              <a:rPr lang="en-US" err="1">
                <a:highlight>
                  <a:srgbClr val="FF00FF"/>
                </a:highlight>
                <a:cs typeface="Calibri"/>
              </a:rPr>
              <a:t>Mettere</a:t>
            </a:r>
            <a:r>
              <a:rPr lang="en-US">
                <a:highlight>
                  <a:srgbClr val="FF00FF"/>
                </a:highlight>
                <a:cs typeface="Calibri"/>
              </a:rPr>
              <a:t> I </a:t>
            </a:r>
            <a:r>
              <a:rPr lang="en-US" err="1">
                <a:highlight>
                  <a:srgbClr val="FF00FF"/>
                </a:highlight>
                <a:cs typeface="Calibri"/>
              </a:rPr>
              <a:t>campi</a:t>
            </a:r>
            <a:r>
              <a:rPr lang="en-US">
                <a:highlight>
                  <a:srgbClr val="FF00FF"/>
                </a:highlight>
                <a:cs typeface="Calibri"/>
              </a:rPr>
              <a:t> del </a:t>
            </a:r>
            <a:r>
              <a:rPr lang="en-US" err="1">
                <a:highlight>
                  <a:srgbClr val="FF00FF"/>
                </a:highlight>
                <a:cs typeface="Calibri"/>
              </a:rPr>
              <a:t>pz</a:t>
            </a:r>
            <a:r>
              <a:rPr lang="en-US">
                <a:highlight>
                  <a:srgbClr val="FF00FF"/>
                </a:highlight>
                <a:cs typeface="Calibri"/>
              </a:rPr>
              <a:t> 6 </a:t>
            </a:r>
            <a:endParaRPr lang="en-US"/>
          </a:p>
          <a:p>
            <a:r>
              <a:rPr lang="en-US">
                <a:highlight>
                  <a:srgbClr val="FF00FF"/>
                </a:highlight>
                <a:cs typeface="Calibri"/>
              </a:rPr>
              <a:t>Forse </a:t>
            </a:r>
            <a:r>
              <a:rPr lang="en-US" err="1">
                <a:highlight>
                  <a:srgbClr val="FF00FF"/>
                </a:highlight>
                <a:cs typeface="Calibri"/>
              </a:rPr>
              <a:t>meglio</a:t>
            </a:r>
            <a:r>
              <a:rPr lang="en-US">
                <a:highlight>
                  <a:srgbClr val="FF00FF"/>
                </a:highlight>
                <a:cs typeface="Calibri"/>
              </a:rPr>
              <a:t> </a:t>
            </a:r>
            <a:r>
              <a:rPr lang="en-US" err="1">
                <a:highlight>
                  <a:srgbClr val="FF00FF"/>
                </a:highlight>
                <a:cs typeface="Calibri"/>
              </a:rPr>
              <a:t>logY</a:t>
            </a:r>
            <a:r>
              <a:rPr lang="en-US">
                <a:highlight>
                  <a:srgbClr val="FF00FF"/>
                </a:highlight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</p:txBody>
      </p:sp>
      <p:pic>
        <p:nvPicPr>
          <p:cNvPr id="33" name="Picture 33" descr="A picture containing indoor, microscope, cluttered, miller&#10;&#10;Description automatically generated">
            <a:extLst>
              <a:ext uri="{FF2B5EF4-FFF2-40B4-BE49-F238E27FC236}">
                <a16:creationId xmlns:a16="http://schemas.microsoft.com/office/drawing/2014/main" id="{7B4EAC8D-5761-57FB-DE00-2251CF771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0" t="-217" r="7952" b="10273"/>
          <a:stretch/>
        </p:blipFill>
        <p:spPr>
          <a:xfrm>
            <a:off x="5414493" y="4883834"/>
            <a:ext cx="1667293" cy="1699838"/>
          </a:xfrm>
          <a:prstGeom prst="rect">
            <a:avLst/>
          </a:prstGeom>
        </p:spPr>
      </p:pic>
      <p:pic>
        <p:nvPicPr>
          <p:cNvPr id="34" name="Picture 34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7744FEC6-81D6-39AB-98B7-856F1655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0" y="4887072"/>
            <a:ext cx="1494367" cy="1710280"/>
          </a:xfrm>
          <a:prstGeom prst="rect">
            <a:avLst/>
          </a:prstGeom>
        </p:spPr>
      </p:pic>
      <p:pic>
        <p:nvPicPr>
          <p:cNvPr id="35" name="Picture 35" descr="A picture containing indoor, wall, desk, office&#10;&#10;Description automatically generated">
            <a:extLst>
              <a:ext uri="{FF2B5EF4-FFF2-40B4-BE49-F238E27FC236}">
                <a16:creationId xmlns:a16="http://schemas.microsoft.com/office/drawing/2014/main" id="{6D3BA859-30F2-0A1A-2EC5-844101BA2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" t="-1458" r="13291" b="625"/>
          <a:stretch/>
        </p:blipFill>
        <p:spPr>
          <a:xfrm>
            <a:off x="3006549" y="4842851"/>
            <a:ext cx="1453131" cy="1706888"/>
          </a:xfrm>
          <a:prstGeom prst="rect">
            <a:avLst/>
          </a:prstGeom>
        </p:spPr>
      </p:pic>
      <p:pic>
        <p:nvPicPr>
          <p:cNvPr id="4" name="Immagine 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D95B5461-C2B2-7200-17FE-5ADFDD418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6" t="6383" r="-204" b="-304"/>
          <a:stretch/>
        </p:blipFill>
        <p:spPr>
          <a:xfrm>
            <a:off x="3463663" y="1154501"/>
            <a:ext cx="5141251" cy="3257578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52AB7BC2-F7D0-E46D-75C5-CC1B1329C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776" y="1294858"/>
            <a:ext cx="3902173" cy="512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Grandview Display"/>
                <a:cs typeface="Calibri"/>
              </a:rPr>
              <a:t>Coincidence event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65713D-1010-2FB4-D2FD-327E093492F4}"/>
              </a:ext>
            </a:extLst>
          </p:cNvPr>
          <p:cNvSpPr txBox="1"/>
          <p:nvPr/>
        </p:nvSpPr>
        <p:spPr>
          <a:xfrm>
            <a:off x="3050117" y="4259487"/>
            <a:ext cx="13673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randview Display"/>
              </a:rPr>
              <a:t>1</a:t>
            </a:r>
            <a:r>
              <a:rPr lang="en-US" baseline="30000" dirty="0">
                <a:latin typeface="Grandview Display"/>
              </a:rPr>
              <a:t>st</a:t>
            </a:r>
            <a:r>
              <a:rPr lang="en-US" dirty="0">
                <a:latin typeface="Grandview Display"/>
              </a:rPr>
              <a:t> field</a:t>
            </a:r>
          </a:p>
          <a:p>
            <a:r>
              <a:rPr lang="en-US" dirty="0">
                <a:latin typeface="Grandview Display"/>
              </a:rPr>
              <a:t>270° IEC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232F2-B52B-D9E3-1E03-91CC4AD45EC1}"/>
              </a:ext>
            </a:extLst>
          </p:cNvPr>
          <p:cNvSpPr txBox="1"/>
          <p:nvPr/>
        </p:nvSpPr>
        <p:spPr>
          <a:xfrm>
            <a:off x="5695950" y="4259486"/>
            <a:ext cx="13673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randview Display"/>
              </a:rPr>
              <a:t>2</a:t>
            </a:r>
            <a:r>
              <a:rPr lang="en-US" baseline="30000" dirty="0">
                <a:latin typeface="Grandview Display"/>
              </a:rPr>
              <a:t>nd</a:t>
            </a:r>
            <a:r>
              <a:rPr lang="en-US" dirty="0">
                <a:latin typeface="Grandview Display"/>
              </a:rPr>
              <a:t> field</a:t>
            </a:r>
          </a:p>
          <a:p>
            <a:r>
              <a:rPr lang="en-US" dirty="0">
                <a:latin typeface="Grandview Display"/>
              </a:rPr>
              <a:t>0° IEC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2C568-CC0F-112B-0908-E8DFD8338FD0}"/>
              </a:ext>
            </a:extLst>
          </p:cNvPr>
          <p:cNvSpPr txBox="1"/>
          <p:nvPr/>
        </p:nvSpPr>
        <p:spPr>
          <a:xfrm>
            <a:off x="7981949" y="4312403"/>
            <a:ext cx="13673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randview Display"/>
              </a:rPr>
              <a:t>3</a:t>
            </a:r>
            <a:r>
              <a:rPr lang="en-US" baseline="30000" dirty="0">
                <a:latin typeface="Grandview Display"/>
              </a:rPr>
              <a:t>rd</a:t>
            </a:r>
            <a:r>
              <a:rPr lang="en-US" dirty="0">
                <a:latin typeface="Grandview Display"/>
              </a:rPr>
              <a:t> field</a:t>
            </a:r>
          </a:p>
          <a:p>
            <a:r>
              <a:rPr lang="en-US" dirty="0">
                <a:latin typeface="Grandview Display"/>
              </a:rPr>
              <a:t>180° IEC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9AB62151-E8B6-9333-87ED-6B03F61B3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0000">
            <a:off x="7244311" y="3300968"/>
            <a:ext cx="1418168" cy="94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81018E-94C0-5335-5DC4-DE20BB708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95506" flipV="1">
            <a:off x="5264765" y="3250190"/>
            <a:ext cx="1344084" cy="1058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17E8E7-21CC-3993-104D-EA1A3D2FE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20000" flipV="1">
            <a:off x="3699833" y="3439015"/>
            <a:ext cx="1174752" cy="952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3BBA3D-89DF-EC06-25BF-D7BBC807FCF2}"/>
              </a:ext>
            </a:extLst>
          </p:cNvPr>
          <p:cNvSpPr/>
          <p:nvPr/>
        </p:nvSpPr>
        <p:spPr>
          <a:xfrm>
            <a:off x="4156196" y="1282911"/>
            <a:ext cx="482602" cy="2769115"/>
          </a:xfrm>
          <a:prstGeom prst="rect">
            <a:avLst/>
          </a:prstGeom>
          <a:solidFill>
            <a:srgbClr val="FA0E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7362A8-A41B-0405-C471-E682685B32A8}"/>
              </a:ext>
            </a:extLst>
          </p:cNvPr>
          <p:cNvSpPr/>
          <p:nvPr/>
        </p:nvSpPr>
        <p:spPr>
          <a:xfrm>
            <a:off x="5300431" y="1282911"/>
            <a:ext cx="578687" cy="2773942"/>
          </a:xfrm>
          <a:prstGeom prst="rect">
            <a:avLst/>
          </a:prstGeom>
          <a:solidFill>
            <a:srgbClr val="FA0E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18F6C5-ED79-D4C6-9D9A-B99AD851C2C4}"/>
              </a:ext>
            </a:extLst>
          </p:cNvPr>
          <p:cNvSpPr/>
          <p:nvPr/>
        </p:nvSpPr>
        <p:spPr>
          <a:xfrm>
            <a:off x="7499039" y="1278084"/>
            <a:ext cx="524662" cy="2773942"/>
          </a:xfrm>
          <a:prstGeom prst="rect">
            <a:avLst/>
          </a:prstGeom>
          <a:solidFill>
            <a:srgbClr val="FA0E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D9729C8-A284-4A49-ADFB-830EF7994CAD}"/>
              </a:ext>
            </a:extLst>
          </p:cNvPr>
          <p:cNvSpPr>
            <a:spLocks noGrp="1"/>
          </p:cNvSpPr>
          <p:nvPr/>
        </p:nvSpPr>
        <p:spPr>
          <a:xfrm>
            <a:off x="838200" y="533774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In-beam PET data patterns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621B3EE-6FD4-7740-8BDB-EDFB186ABE3D}"/>
              </a:ext>
            </a:extLst>
          </p:cNvPr>
          <p:cNvSpPr>
            <a:spLocks noGrp="1"/>
          </p:cNvSpPr>
          <p:nvPr/>
        </p:nvSpPr>
        <p:spPr>
          <a:xfrm>
            <a:off x="8861826" y="1236711"/>
            <a:ext cx="3382844" cy="2027154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Frutiger 55 Roman" panose="020B0500000000000000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cs typeface="Calibri Light"/>
              </a:rPr>
              <a:t>In-spill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Frutiger 55 Roman" panose="020B0500000000000000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cs typeface="Calibri Light"/>
              </a:rPr>
              <a:t>	vs.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Frutiger 55 Roman" panose="020B0500000000000000" pitchFamily="34" charset="0"/>
              <a:cs typeface="Calibri Light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cs typeface="Calibri Light"/>
              </a:rPr>
              <a:t>Inter-spill</a:t>
            </a:r>
          </a:p>
        </p:txBody>
      </p:sp>
    </p:spTree>
    <p:extLst>
      <p:ext uri="{BB962C8B-B14F-4D97-AF65-F5344CB8AC3E}">
        <p14:creationId xmlns:p14="http://schemas.microsoft.com/office/powerpoint/2010/main" val="56872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1861D-A9FC-C951-D454-CD63AABB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D5D18D-CDD3-F677-55CC-DD1C5ED82F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INFN LNL 2023.03.16</a:t>
            </a:r>
            <a:endParaRPr lang="en-US" dirty="0"/>
          </a:p>
        </p:txBody>
      </p:sp>
      <p:pic>
        <p:nvPicPr>
          <p:cNvPr id="4" name="Inside_Slide85">
            <a:hlinkClick r:id="" action="ppaction://media"/>
            <a:extLst>
              <a:ext uri="{FF2B5EF4-FFF2-40B4-BE49-F238E27FC236}">
                <a16:creationId xmlns:a16="http://schemas.microsoft.com/office/drawing/2014/main" id="{B2403151-613E-BC43-F763-37ABBA31E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" y="641558"/>
            <a:ext cx="12192001" cy="6218150"/>
          </a:xfrm>
          <a:prstGeom prst="rect">
            <a:avLst/>
          </a:prstGeom>
        </p:spPr>
      </p:pic>
      <p:pic>
        <p:nvPicPr>
          <p:cNvPr id="5" name="Picture 8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00D7A0E8-E2ED-FC57-E0AA-A874E5093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43" y="2124365"/>
            <a:ext cx="3376550" cy="2183740"/>
          </a:xfrm>
          <a:prstGeom prst="rect">
            <a:avLst/>
          </a:prstGeom>
        </p:spPr>
      </p:pic>
      <p:sp>
        <p:nvSpPr>
          <p:cNvPr id="10" name="Google Shape;168;p20">
            <a:extLst>
              <a:ext uri="{FF2B5EF4-FFF2-40B4-BE49-F238E27FC236}">
                <a16:creationId xmlns:a16="http://schemas.microsoft.com/office/drawing/2014/main" id="{6DBC2D77-17DE-A5D2-FA99-4A0A3A91D19A}"/>
              </a:ext>
            </a:extLst>
          </p:cNvPr>
          <p:cNvSpPr txBox="1"/>
          <p:nvPr/>
        </p:nvSpPr>
        <p:spPr>
          <a:xfrm>
            <a:off x="-2968" y="6471045"/>
            <a:ext cx="11084400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900" dirty="0">
                <a:solidFill>
                  <a:schemeClr val="bg1"/>
                </a:solidFill>
                <a:latin typeface="Frutiger 55 Roman" panose="020B0500000000000000" pitchFamily="34" charset="0"/>
              </a:rPr>
              <a:t>Ferrero et al., </a:t>
            </a:r>
            <a:r>
              <a:rPr lang="it" sz="900" dirty="0" err="1">
                <a:solidFill>
                  <a:schemeClr val="bg1"/>
                </a:solidFill>
                <a:latin typeface="Frutiger 55 Roman" panose="020B0500000000000000" pitchFamily="34" charset="0"/>
              </a:rPr>
              <a:t>Sci.Rep</a:t>
            </a:r>
            <a:r>
              <a:rPr lang="it" sz="900" dirty="0">
                <a:solidFill>
                  <a:schemeClr val="bg1"/>
                </a:solidFill>
                <a:latin typeface="Frutiger 55 Roman" panose="020B0500000000000000" pitchFamily="34" charset="0"/>
              </a:rPr>
              <a:t> 2018; Fiorina et al., EJMP, 2018 </a:t>
            </a:r>
            <a:endParaRPr sz="900" dirty="0">
              <a:solidFill>
                <a:schemeClr val="bg1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FD15EEF-121A-C002-75FA-3B99AAB10D7B}"/>
              </a:ext>
            </a:extLst>
          </p:cNvPr>
          <p:cNvSpPr>
            <a:spLocks noGrp="1"/>
          </p:cNvSpPr>
          <p:nvPr/>
        </p:nvSpPr>
        <p:spPr>
          <a:xfrm>
            <a:off x="1393400" y="758619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Frutiger 55 Roman" panose="020B0500000000000000" pitchFamily="34" charset="0"/>
                <a:cs typeface="Calibri Light"/>
              </a:rPr>
              <a:t>2016: First in-vivo measurement</a:t>
            </a:r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9AFE6825-AE90-146E-CD06-3E79A073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662265"/>
            <a:ext cx="1728192" cy="6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indoor, items&#10;&#10;Description automatically generated">
            <a:extLst>
              <a:ext uri="{FF2B5EF4-FFF2-40B4-BE49-F238E27FC236}">
                <a16:creationId xmlns:a16="http://schemas.microsoft.com/office/drawing/2014/main" id="{A72E48C9-7E5D-D0CA-5C9C-3E3EF7152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" t="3775" r="4904" b="5567"/>
          <a:stretch/>
        </p:blipFill>
        <p:spPr>
          <a:xfrm>
            <a:off x="4433485" y="2026607"/>
            <a:ext cx="3503210" cy="3704263"/>
          </a:xfrm>
          <a:prstGeom prst="rect">
            <a:avLst/>
          </a:prstGeom>
        </p:spPr>
      </p:pic>
      <p:sp>
        <p:nvSpPr>
          <p:cNvPr id="12" name="Google Shape;152;p20">
            <a:extLst>
              <a:ext uri="{FF2B5EF4-FFF2-40B4-BE49-F238E27FC236}">
                <a16:creationId xmlns:a16="http://schemas.microsoft.com/office/drawing/2014/main" id="{C254B5AC-C339-86FA-69B1-B5677C62999A}"/>
              </a:ext>
            </a:extLst>
          </p:cNvPr>
          <p:cNvSpPr/>
          <p:nvPr/>
        </p:nvSpPr>
        <p:spPr>
          <a:xfrm>
            <a:off x="159328" y="2912623"/>
            <a:ext cx="4201800" cy="2787000"/>
          </a:xfrm>
          <a:prstGeom prst="rect">
            <a:avLst/>
          </a:prstGeom>
          <a:solidFill>
            <a:srgbClr val="7030A0">
              <a:alpha val="342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154;p20">
            <a:extLst>
              <a:ext uri="{FF2B5EF4-FFF2-40B4-BE49-F238E27FC236}">
                <a16:creationId xmlns:a16="http://schemas.microsoft.com/office/drawing/2014/main" id="{3481CD2F-BD9D-9B56-34D3-C09FEB990E27}"/>
              </a:ext>
            </a:extLst>
          </p:cNvPr>
          <p:cNvCxnSpPr/>
          <p:nvPr/>
        </p:nvCxnSpPr>
        <p:spPr>
          <a:xfrm>
            <a:off x="459625" y="3578854"/>
            <a:ext cx="10896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diamond" w="med" len="med"/>
            <a:tailEnd type="none" w="med" len="med"/>
          </a:ln>
        </p:spPr>
      </p:cxnSp>
      <p:sp>
        <p:nvSpPr>
          <p:cNvPr id="15" name="Google Shape;155;p20">
            <a:extLst>
              <a:ext uri="{FF2B5EF4-FFF2-40B4-BE49-F238E27FC236}">
                <a16:creationId xmlns:a16="http://schemas.microsoft.com/office/drawing/2014/main" id="{3545E1D2-AD0A-BD03-2878-1B38E5911741}"/>
              </a:ext>
            </a:extLst>
          </p:cNvPr>
          <p:cNvSpPr/>
          <p:nvPr/>
        </p:nvSpPr>
        <p:spPr>
          <a:xfrm>
            <a:off x="1544225" y="3423991"/>
            <a:ext cx="795527" cy="1861209"/>
          </a:xfrm>
          <a:custGeom>
            <a:avLst/>
            <a:gdLst/>
            <a:ahLst/>
            <a:cxnLst/>
            <a:rect l="l" t="t" r="r" b="b"/>
            <a:pathLst>
              <a:path w="1178559" h="5280025" extrusionOk="0">
                <a:moveTo>
                  <a:pt x="589000" y="0"/>
                </a:moveTo>
                <a:lnTo>
                  <a:pt x="0" y="408266"/>
                </a:lnTo>
                <a:lnTo>
                  <a:pt x="0" y="5279859"/>
                </a:lnTo>
                <a:lnTo>
                  <a:pt x="1178001" y="5279859"/>
                </a:lnTo>
                <a:lnTo>
                  <a:pt x="1178001" y="408266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6" name="Google Shape;156;p20">
            <a:extLst>
              <a:ext uri="{FF2B5EF4-FFF2-40B4-BE49-F238E27FC236}">
                <a16:creationId xmlns:a16="http://schemas.microsoft.com/office/drawing/2014/main" id="{66A42CA4-533F-3622-B67F-86E467A3048D}"/>
              </a:ext>
            </a:extLst>
          </p:cNvPr>
          <p:cNvSpPr txBox="1"/>
          <p:nvPr/>
        </p:nvSpPr>
        <p:spPr>
          <a:xfrm>
            <a:off x="4386853" y="956692"/>
            <a:ext cx="34611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C00000"/>
                </a:solidFill>
              </a:rPr>
              <a:t>ClinicalTrials.gov NCT03662373</a:t>
            </a:r>
            <a:endParaRPr sz="1600" i="1" dirty="0">
              <a:solidFill>
                <a:srgbClr val="C00000"/>
              </a:solidFill>
            </a:endParaRPr>
          </a:p>
        </p:txBody>
      </p:sp>
      <p:sp>
        <p:nvSpPr>
          <p:cNvPr id="17" name="Google Shape;157;p20">
            <a:extLst>
              <a:ext uri="{FF2B5EF4-FFF2-40B4-BE49-F238E27FC236}">
                <a16:creationId xmlns:a16="http://schemas.microsoft.com/office/drawing/2014/main" id="{7EDD98E0-8DFB-DC4E-E246-200817685F2E}"/>
              </a:ext>
            </a:extLst>
          </p:cNvPr>
          <p:cNvSpPr/>
          <p:nvPr/>
        </p:nvSpPr>
        <p:spPr>
          <a:xfrm>
            <a:off x="1142725" y="3833966"/>
            <a:ext cx="795527" cy="1452007"/>
          </a:xfrm>
          <a:custGeom>
            <a:avLst/>
            <a:gdLst/>
            <a:ahLst/>
            <a:cxnLst/>
            <a:rect l="l" t="t" r="r" b="b"/>
            <a:pathLst>
              <a:path w="1178559" h="5280025" extrusionOk="0">
                <a:moveTo>
                  <a:pt x="589000" y="0"/>
                </a:moveTo>
                <a:lnTo>
                  <a:pt x="0" y="408266"/>
                </a:lnTo>
                <a:lnTo>
                  <a:pt x="0" y="5279859"/>
                </a:lnTo>
                <a:lnTo>
                  <a:pt x="1178001" y="5279859"/>
                </a:lnTo>
                <a:lnTo>
                  <a:pt x="1178001" y="408266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8" name="Google Shape;158;p20">
            <a:extLst>
              <a:ext uri="{FF2B5EF4-FFF2-40B4-BE49-F238E27FC236}">
                <a16:creationId xmlns:a16="http://schemas.microsoft.com/office/drawing/2014/main" id="{7EEF3E5E-9A94-5697-5528-F2287A24CF7A}"/>
              </a:ext>
            </a:extLst>
          </p:cNvPr>
          <p:cNvSpPr/>
          <p:nvPr/>
        </p:nvSpPr>
        <p:spPr>
          <a:xfrm>
            <a:off x="745300" y="4593521"/>
            <a:ext cx="795527" cy="692452"/>
          </a:xfrm>
          <a:custGeom>
            <a:avLst/>
            <a:gdLst/>
            <a:ahLst/>
            <a:cxnLst/>
            <a:rect l="l" t="t" r="r" b="b"/>
            <a:pathLst>
              <a:path w="1178559" h="2613025" extrusionOk="0">
                <a:moveTo>
                  <a:pt x="589000" y="0"/>
                </a:moveTo>
                <a:lnTo>
                  <a:pt x="0" y="408254"/>
                </a:lnTo>
                <a:lnTo>
                  <a:pt x="0" y="2612885"/>
                </a:lnTo>
                <a:lnTo>
                  <a:pt x="1178001" y="2612885"/>
                </a:lnTo>
                <a:lnTo>
                  <a:pt x="1178001" y="408254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" name="Google Shape;159;p20">
            <a:extLst>
              <a:ext uri="{FF2B5EF4-FFF2-40B4-BE49-F238E27FC236}">
                <a16:creationId xmlns:a16="http://schemas.microsoft.com/office/drawing/2014/main" id="{18149954-ECB9-94E3-9F49-BA3E65577962}"/>
              </a:ext>
            </a:extLst>
          </p:cNvPr>
          <p:cNvSpPr txBox="1"/>
          <p:nvPr/>
        </p:nvSpPr>
        <p:spPr>
          <a:xfrm>
            <a:off x="1531375" y="3400355"/>
            <a:ext cx="7956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 dirty="0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</a:t>
            </a:r>
            <a:endParaRPr sz="900" b="1" dirty="0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" name="Google Shape;160;p20">
            <a:extLst>
              <a:ext uri="{FF2B5EF4-FFF2-40B4-BE49-F238E27FC236}">
                <a16:creationId xmlns:a16="http://schemas.microsoft.com/office/drawing/2014/main" id="{A71B5759-83F5-7684-D1DF-75CA7A8AFFB6}"/>
              </a:ext>
            </a:extLst>
          </p:cNvPr>
          <p:cNvSpPr txBox="1"/>
          <p:nvPr/>
        </p:nvSpPr>
        <p:spPr>
          <a:xfrm>
            <a:off x="199225" y="3389966"/>
            <a:ext cx="368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900" b="1">
              <a:solidFill>
                <a:srgbClr val="FFFFFF"/>
              </a:solidFill>
            </a:endParaRPr>
          </a:p>
        </p:txBody>
      </p:sp>
      <p:sp>
        <p:nvSpPr>
          <p:cNvPr id="21" name="Google Shape;161;p20">
            <a:extLst>
              <a:ext uri="{FF2B5EF4-FFF2-40B4-BE49-F238E27FC236}">
                <a16:creationId xmlns:a16="http://schemas.microsoft.com/office/drawing/2014/main" id="{59534044-BAF0-CA1E-859A-DB13C82A9DFA}"/>
              </a:ext>
            </a:extLst>
          </p:cNvPr>
          <p:cNvSpPr txBox="1"/>
          <p:nvPr/>
        </p:nvSpPr>
        <p:spPr>
          <a:xfrm>
            <a:off x="199225" y="3770966"/>
            <a:ext cx="368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900" b="1">
              <a:solidFill>
                <a:srgbClr val="FFFFFF"/>
              </a:solidFill>
            </a:endParaRPr>
          </a:p>
        </p:txBody>
      </p:sp>
      <p:sp>
        <p:nvSpPr>
          <p:cNvPr id="22" name="Google Shape;162;p20">
            <a:extLst>
              <a:ext uri="{FF2B5EF4-FFF2-40B4-BE49-F238E27FC236}">
                <a16:creationId xmlns:a16="http://schemas.microsoft.com/office/drawing/2014/main" id="{DEBCEE3C-A185-FE30-E3C3-ACB7D3562DF0}"/>
              </a:ext>
            </a:extLst>
          </p:cNvPr>
          <p:cNvSpPr txBox="1"/>
          <p:nvPr/>
        </p:nvSpPr>
        <p:spPr>
          <a:xfrm>
            <a:off x="199225" y="4151966"/>
            <a:ext cx="368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900" b="1">
              <a:solidFill>
                <a:srgbClr val="FFFFFF"/>
              </a:solidFill>
            </a:endParaRPr>
          </a:p>
        </p:txBody>
      </p:sp>
      <p:sp>
        <p:nvSpPr>
          <p:cNvPr id="23" name="Google Shape;163;p20">
            <a:extLst>
              <a:ext uri="{FF2B5EF4-FFF2-40B4-BE49-F238E27FC236}">
                <a16:creationId xmlns:a16="http://schemas.microsoft.com/office/drawing/2014/main" id="{25B543A7-608F-BF7D-4C73-BC4ADD818952}"/>
              </a:ext>
            </a:extLst>
          </p:cNvPr>
          <p:cNvSpPr txBox="1"/>
          <p:nvPr/>
        </p:nvSpPr>
        <p:spPr>
          <a:xfrm>
            <a:off x="199225" y="4492566"/>
            <a:ext cx="368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900" b="1">
              <a:solidFill>
                <a:srgbClr val="FFFFFF"/>
              </a:solidFill>
            </a:endParaRPr>
          </a:p>
        </p:txBody>
      </p:sp>
      <p:sp>
        <p:nvSpPr>
          <p:cNvPr id="24" name="Google Shape;164;p20">
            <a:extLst>
              <a:ext uri="{FF2B5EF4-FFF2-40B4-BE49-F238E27FC236}">
                <a16:creationId xmlns:a16="http://schemas.microsoft.com/office/drawing/2014/main" id="{9A7282C0-231D-1D09-7788-6188321459F9}"/>
              </a:ext>
            </a:extLst>
          </p:cNvPr>
          <p:cNvSpPr txBox="1"/>
          <p:nvPr/>
        </p:nvSpPr>
        <p:spPr>
          <a:xfrm>
            <a:off x="648925" y="4589816"/>
            <a:ext cx="9621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SCC</a:t>
            </a:r>
            <a:endParaRPr sz="11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</a:t>
            </a:r>
            <a:r>
              <a:rPr lang="en" sz="9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hordoma</a:t>
            </a:r>
            <a:endParaRPr sz="9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Chondrosarcoma</a:t>
            </a:r>
            <a:endParaRPr sz="9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" name="Google Shape;165;p20">
            <a:extLst>
              <a:ext uri="{FF2B5EF4-FFF2-40B4-BE49-F238E27FC236}">
                <a16:creationId xmlns:a16="http://schemas.microsoft.com/office/drawing/2014/main" id="{BA6F1323-7109-A44F-6071-88CE7FAA9097}"/>
              </a:ext>
            </a:extLst>
          </p:cNvPr>
          <p:cNvSpPr txBox="1"/>
          <p:nvPr/>
        </p:nvSpPr>
        <p:spPr>
          <a:xfrm>
            <a:off x="199225" y="3008966"/>
            <a:ext cx="368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900" b="1">
              <a:solidFill>
                <a:srgbClr val="FFFFFF"/>
              </a:solidFill>
            </a:endParaRPr>
          </a:p>
        </p:txBody>
      </p:sp>
      <p:sp>
        <p:nvSpPr>
          <p:cNvPr id="26" name="Google Shape;166;p20">
            <a:extLst>
              <a:ext uri="{FF2B5EF4-FFF2-40B4-BE49-F238E27FC236}">
                <a16:creationId xmlns:a16="http://schemas.microsoft.com/office/drawing/2014/main" id="{4E5F0FE6-5324-04D8-E5A1-ECE03AF52AC8}"/>
              </a:ext>
            </a:extLst>
          </p:cNvPr>
          <p:cNvSpPr txBox="1"/>
          <p:nvPr/>
        </p:nvSpPr>
        <p:spPr>
          <a:xfrm>
            <a:off x="1080250" y="3847166"/>
            <a:ext cx="913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Meningioma </a:t>
            </a:r>
            <a:endParaRPr sz="7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" name="Google Shape;167;p20">
            <a:extLst>
              <a:ext uri="{FF2B5EF4-FFF2-40B4-BE49-F238E27FC236}">
                <a16:creationId xmlns:a16="http://schemas.microsoft.com/office/drawing/2014/main" id="{6474F1E8-53EE-95DD-D499-C01C2D423195}"/>
              </a:ext>
            </a:extLst>
          </p:cNvPr>
          <p:cNvSpPr/>
          <p:nvPr/>
        </p:nvSpPr>
        <p:spPr>
          <a:xfrm>
            <a:off x="3204400" y="3012911"/>
            <a:ext cx="795527" cy="2270411"/>
          </a:xfrm>
          <a:custGeom>
            <a:avLst/>
            <a:gdLst/>
            <a:ahLst/>
            <a:cxnLst/>
            <a:rect l="l" t="t" r="r" b="b"/>
            <a:pathLst>
              <a:path w="1178559" h="5280025" extrusionOk="0">
                <a:moveTo>
                  <a:pt x="589000" y="0"/>
                </a:moveTo>
                <a:lnTo>
                  <a:pt x="0" y="408266"/>
                </a:lnTo>
                <a:lnTo>
                  <a:pt x="0" y="5279859"/>
                </a:lnTo>
                <a:lnTo>
                  <a:pt x="1178001" y="5279859"/>
                </a:lnTo>
                <a:lnTo>
                  <a:pt x="1178001" y="408266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8" name="Google Shape;168;p20">
            <a:extLst>
              <a:ext uri="{FF2B5EF4-FFF2-40B4-BE49-F238E27FC236}">
                <a16:creationId xmlns:a16="http://schemas.microsoft.com/office/drawing/2014/main" id="{4087FE44-ACE3-AF13-BA90-C3264058837F}"/>
              </a:ext>
            </a:extLst>
          </p:cNvPr>
          <p:cNvSpPr/>
          <p:nvPr/>
        </p:nvSpPr>
        <p:spPr>
          <a:xfrm>
            <a:off x="2806100" y="4214966"/>
            <a:ext cx="795527" cy="1068355"/>
          </a:xfrm>
          <a:custGeom>
            <a:avLst/>
            <a:gdLst/>
            <a:ahLst/>
            <a:cxnLst/>
            <a:rect l="l" t="t" r="r" b="b"/>
            <a:pathLst>
              <a:path w="1178559" h="3884929" extrusionOk="0">
                <a:moveTo>
                  <a:pt x="589000" y="0"/>
                </a:moveTo>
                <a:lnTo>
                  <a:pt x="0" y="408266"/>
                </a:lnTo>
                <a:lnTo>
                  <a:pt x="0" y="3884307"/>
                </a:lnTo>
                <a:lnTo>
                  <a:pt x="1178001" y="3884307"/>
                </a:lnTo>
                <a:lnTo>
                  <a:pt x="1178001" y="408266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9" name="Google Shape;169;p20">
            <a:extLst>
              <a:ext uri="{FF2B5EF4-FFF2-40B4-BE49-F238E27FC236}">
                <a16:creationId xmlns:a16="http://schemas.microsoft.com/office/drawing/2014/main" id="{B91218E0-D2A4-860D-61C9-EB8E69BBD1FD}"/>
              </a:ext>
            </a:extLst>
          </p:cNvPr>
          <p:cNvSpPr/>
          <p:nvPr/>
        </p:nvSpPr>
        <p:spPr>
          <a:xfrm>
            <a:off x="2412050" y="4613166"/>
            <a:ext cx="795527" cy="672854"/>
          </a:xfrm>
          <a:custGeom>
            <a:avLst/>
            <a:gdLst/>
            <a:ahLst/>
            <a:cxnLst/>
            <a:rect l="l" t="t" r="r" b="b"/>
            <a:pathLst>
              <a:path w="1178559" h="2613025" extrusionOk="0">
                <a:moveTo>
                  <a:pt x="589000" y="0"/>
                </a:moveTo>
                <a:lnTo>
                  <a:pt x="0" y="408254"/>
                </a:lnTo>
                <a:lnTo>
                  <a:pt x="0" y="2612885"/>
                </a:lnTo>
                <a:lnTo>
                  <a:pt x="1178001" y="2612885"/>
                </a:lnTo>
                <a:lnTo>
                  <a:pt x="1178001" y="408254"/>
                </a:lnTo>
                <a:lnTo>
                  <a:pt x="58900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0" name="Google Shape;170;p20">
            <a:extLst>
              <a:ext uri="{FF2B5EF4-FFF2-40B4-BE49-F238E27FC236}">
                <a16:creationId xmlns:a16="http://schemas.microsoft.com/office/drawing/2014/main" id="{3A8A59DA-1547-95CC-FC5E-B3CFED278395}"/>
              </a:ext>
            </a:extLst>
          </p:cNvPr>
          <p:cNvSpPr txBox="1"/>
          <p:nvPr/>
        </p:nvSpPr>
        <p:spPr>
          <a:xfrm>
            <a:off x="2320225" y="4602891"/>
            <a:ext cx="9621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MMM</a:t>
            </a:r>
            <a:endParaRPr sz="1100" b="1" dirty="0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</a:t>
            </a:r>
            <a:r>
              <a:rPr lang="en" sz="900" b="1" dirty="0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hordoma</a:t>
            </a:r>
            <a:endParaRPr sz="900" b="1" dirty="0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Chondrosarcoma</a:t>
            </a:r>
            <a:endParaRPr sz="900" b="1" dirty="0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" name="Google Shape;171;p20">
            <a:extLst>
              <a:ext uri="{FF2B5EF4-FFF2-40B4-BE49-F238E27FC236}">
                <a16:creationId xmlns:a16="http://schemas.microsoft.com/office/drawing/2014/main" id="{22213D2C-8116-66EE-1A3C-657338641A90}"/>
              </a:ext>
            </a:extLst>
          </p:cNvPr>
          <p:cNvSpPr txBox="1"/>
          <p:nvPr/>
        </p:nvSpPr>
        <p:spPr>
          <a:xfrm>
            <a:off x="2756650" y="4228166"/>
            <a:ext cx="913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ITAC</a:t>
            </a:r>
            <a:endParaRPr sz="13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" name="Google Shape;172;p20">
            <a:extLst>
              <a:ext uri="{FF2B5EF4-FFF2-40B4-BE49-F238E27FC236}">
                <a16:creationId xmlns:a16="http://schemas.microsoft.com/office/drawing/2014/main" id="{D0FC9CFA-D324-AC8C-4277-D4E57C73703C}"/>
              </a:ext>
            </a:extLst>
          </p:cNvPr>
          <p:cNvSpPr txBox="1"/>
          <p:nvPr/>
        </p:nvSpPr>
        <p:spPr>
          <a:xfrm>
            <a:off x="3167140" y="3022166"/>
            <a:ext cx="7956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 b="1">
                <a:solidFill>
                  <a:srgbClr val="2A234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</a:t>
            </a:r>
            <a:endParaRPr sz="900" b="1">
              <a:solidFill>
                <a:srgbClr val="2A234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3" name="Google Shape;173;p20">
            <a:extLst>
              <a:ext uri="{FF2B5EF4-FFF2-40B4-BE49-F238E27FC236}">
                <a16:creationId xmlns:a16="http://schemas.microsoft.com/office/drawing/2014/main" id="{5ADC0C0C-310A-F8C8-C19A-0874D7C2E252}"/>
              </a:ext>
            </a:extLst>
          </p:cNvPr>
          <p:cNvCxnSpPr/>
          <p:nvPr/>
        </p:nvCxnSpPr>
        <p:spPr>
          <a:xfrm>
            <a:off x="459625" y="3197854"/>
            <a:ext cx="2769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34" name="Google Shape;174;p20">
            <a:extLst>
              <a:ext uri="{FF2B5EF4-FFF2-40B4-BE49-F238E27FC236}">
                <a16:creationId xmlns:a16="http://schemas.microsoft.com/office/drawing/2014/main" id="{A4D1C1C0-F966-2297-3E93-C230577A06FD}"/>
              </a:ext>
            </a:extLst>
          </p:cNvPr>
          <p:cNvCxnSpPr/>
          <p:nvPr/>
        </p:nvCxnSpPr>
        <p:spPr>
          <a:xfrm rot="10800000" flipH="1">
            <a:off x="459625" y="3956554"/>
            <a:ext cx="689700" cy="3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35" name="Google Shape;175;p20">
            <a:extLst>
              <a:ext uri="{FF2B5EF4-FFF2-40B4-BE49-F238E27FC236}">
                <a16:creationId xmlns:a16="http://schemas.microsoft.com/office/drawing/2014/main" id="{27EE84CE-E075-C05C-EF19-2C213E587395}"/>
              </a:ext>
            </a:extLst>
          </p:cNvPr>
          <p:cNvCxnSpPr/>
          <p:nvPr/>
        </p:nvCxnSpPr>
        <p:spPr>
          <a:xfrm rot="10800000" flipH="1">
            <a:off x="459625" y="4332754"/>
            <a:ext cx="2356500" cy="8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36" name="Google Shape;176;p20">
            <a:extLst>
              <a:ext uri="{FF2B5EF4-FFF2-40B4-BE49-F238E27FC236}">
                <a16:creationId xmlns:a16="http://schemas.microsoft.com/office/drawing/2014/main" id="{BB2584F0-8BB2-7E32-C817-837640660D2D}"/>
              </a:ext>
            </a:extLst>
          </p:cNvPr>
          <p:cNvCxnSpPr/>
          <p:nvPr/>
        </p:nvCxnSpPr>
        <p:spPr>
          <a:xfrm>
            <a:off x="459625" y="4721854"/>
            <a:ext cx="289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diamond" w="med" len="med"/>
            <a:tailEnd type="none" w="med" len="med"/>
          </a:ln>
        </p:spPr>
      </p:cxnSp>
      <p:sp>
        <p:nvSpPr>
          <p:cNvPr id="37" name="Google Shape;177;p20">
            <a:extLst>
              <a:ext uri="{FF2B5EF4-FFF2-40B4-BE49-F238E27FC236}">
                <a16:creationId xmlns:a16="http://schemas.microsoft.com/office/drawing/2014/main" id="{E8AA88C8-A667-52C6-79EA-3302C2E4BB01}"/>
              </a:ext>
            </a:extLst>
          </p:cNvPr>
          <p:cNvSpPr txBox="1"/>
          <p:nvPr/>
        </p:nvSpPr>
        <p:spPr>
          <a:xfrm>
            <a:off x="772225" y="5166266"/>
            <a:ext cx="1570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Squada One"/>
                <a:ea typeface="Squada One"/>
                <a:cs typeface="Squada One"/>
                <a:sym typeface="Squada One"/>
              </a:rPr>
              <a:t>proton patients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38" name="Google Shape;178;p20">
            <a:extLst>
              <a:ext uri="{FF2B5EF4-FFF2-40B4-BE49-F238E27FC236}">
                <a16:creationId xmlns:a16="http://schemas.microsoft.com/office/drawing/2014/main" id="{3F13B83A-6049-A8B5-6D3A-6EE8A3F62969}"/>
              </a:ext>
            </a:extLst>
          </p:cNvPr>
          <p:cNvSpPr txBox="1"/>
          <p:nvPr/>
        </p:nvSpPr>
        <p:spPr>
          <a:xfrm>
            <a:off x="2266578" y="5166266"/>
            <a:ext cx="1926872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Squada One"/>
                <a:ea typeface="Squada One"/>
                <a:cs typeface="Squada One"/>
                <a:sym typeface="Squada One"/>
              </a:rPr>
              <a:t>carbon ion patients</a:t>
            </a:r>
            <a:endParaRPr sz="1100">
              <a:solidFill>
                <a:srgbClr val="0000FF"/>
              </a:solidFill>
            </a:endParaRPr>
          </a:p>
        </p:txBody>
      </p:sp>
      <p:sp>
        <p:nvSpPr>
          <p:cNvPr id="40" name="Google Shape;180;p20">
            <a:extLst>
              <a:ext uri="{FF2B5EF4-FFF2-40B4-BE49-F238E27FC236}">
                <a16:creationId xmlns:a16="http://schemas.microsoft.com/office/drawing/2014/main" id="{A9985BD3-FF2C-6B88-FE90-10B92D24CA09}"/>
              </a:ext>
            </a:extLst>
          </p:cNvPr>
          <p:cNvSpPr txBox="1"/>
          <p:nvPr/>
        </p:nvSpPr>
        <p:spPr>
          <a:xfrm>
            <a:off x="8383004" y="1162771"/>
            <a:ext cx="3613204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948"/>
                </a:solidFill>
                <a:latin typeface="+mj-lt"/>
              </a:rPr>
              <a:t>GOALS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rgbClr val="002948"/>
                </a:solidFill>
                <a:latin typeface="+mj-lt"/>
              </a:rPr>
              <a:t>Evaluate the INSIDE sensitivity in a clinical environment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rgbClr val="002948"/>
                </a:solidFill>
                <a:latin typeface="+mj-lt"/>
              </a:rPr>
              <a:t>Test the INSIDE capability to spot </a:t>
            </a:r>
            <a:r>
              <a:rPr lang="en-US" sz="2000" b="1" dirty="0" err="1">
                <a:solidFill>
                  <a:srgbClr val="002948"/>
                </a:solidFill>
                <a:latin typeface="+mj-lt"/>
              </a:rPr>
              <a:t>interfractional</a:t>
            </a:r>
            <a:r>
              <a:rPr lang="en-US" sz="2000" b="1" dirty="0">
                <a:solidFill>
                  <a:srgbClr val="002948"/>
                </a:solidFill>
                <a:latin typeface="+mj-lt"/>
              </a:rPr>
              <a:t> morphological changes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48D96-0F7D-5575-80BF-95104B09A5D6}"/>
              </a:ext>
            </a:extLst>
          </p:cNvPr>
          <p:cNvSpPr txBox="1"/>
          <p:nvPr/>
        </p:nvSpPr>
        <p:spPr>
          <a:xfrm>
            <a:off x="200193" y="1364888"/>
            <a:ext cx="477686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+mj-lt"/>
                <a:cs typeface="Calibri"/>
              </a:rPr>
              <a:t>Phase 1 (2019-2020): </a:t>
            </a:r>
          </a:p>
          <a:p>
            <a:r>
              <a:rPr lang="en-US" sz="2000" dirty="0">
                <a:latin typeface="+mj-lt"/>
                <a:cs typeface="Calibri"/>
              </a:rPr>
              <a:t>9 proton pts + 10 carbon ion pts</a:t>
            </a:r>
          </a:p>
          <a:p>
            <a:r>
              <a:rPr lang="en-US" sz="2000" dirty="0">
                <a:solidFill>
                  <a:srgbClr val="C00000"/>
                </a:solidFill>
                <a:latin typeface="+mj-lt"/>
                <a:cs typeface="Calibri"/>
              </a:rPr>
              <a:t>Phase 2 (2024-2025):</a:t>
            </a:r>
          </a:p>
          <a:p>
            <a:r>
              <a:rPr lang="en-US" sz="2000" dirty="0">
                <a:solidFill>
                  <a:srgbClr val="C00000"/>
                </a:solidFill>
                <a:latin typeface="+mj-lt"/>
                <a:cs typeface="Calibri"/>
              </a:rPr>
              <a:t>10 proton pts + 10 carbon ion 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BFCD7-2858-BA7B-DC55-771EC383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9" name="Google Shape;180;p20">
            <a:extLst>
              <a:ext uri="{FF2B5EF4-FFF2-40B4-BE49-F238E27FC236}">
                <a16:creationId xmlns:a16="http://schemas.microsoft.com/office/drawing/2014/main" id="{E6DE15C9-ABE4-9629-169D-6CD0DDA90F68}"/>
              </a:ext>
            </a:extLst>
          </p:cNvPr>
          <p:cNvSpPr txBox="1"/>
          <p:nvPr/>
        </p:nvSpPr>
        <p:spPr>
          <a:xfrm>
            <a:off x="8233219" y="4175340"/>
            <a:ext cx="3700352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5 monitored patients underwent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interfractional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morphological changes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 patients needed replanning</a:t>
            </a:r>
          </a:p>
        </p:txBody>
      </p:sp>
      <p:sp>
        <p:nvSpPr>
          <p:cNvPr id="11" name="Google Shape;179;p20">
            <a:extLst>
              <a:ext uri="{FF2B5EF4-FFF2-40B4-BE49-F238E27FC236}">
                <a16:creationId xmlns:a16="http://schemas.microsoft.com/office/drawing/2014/main" id="{0AA6CC53-8CE5-043F-0760-BF212F0DC536}"/>
              </a:ext>
            </a:extLst>
          </p:cNvPr>
          <p:cNvSpPr/>
          <p:nvPr/>
        </p:nvSpPr>
        <p:spPr>
          <a:xfrm rot="15475651" flipH="1">
            <a:off x="9628497" y="3743970"/>
            <a:ext cx="636703" cy="360317"/>
          </a:xfrm>
          <a:custGeom>
            <a:avLst/>
            <a:gdLst/>
            <a:ahLst/>
            <a:cxnLst/>
            <a:rect l="l" t="t" r="r" b="b"/>
            <a:pathLst>
              <a:path w="24424" h="7220" extrusionOk="0">
                <a:moveTo>
                  <a:pt x="17136" y="1"/>
                </a:moveTo>
                <a:lnTo>
                  <a:pt x="18295" y="1171"/>
                </a:lnTo>
                <a:lnTo>
                  <a:pt x="0" y="7220"/>
                </a:lnTo>
                <a:lnTo>
                  <a:pt x="19385" y="4431"/>
                </a:lnTo>
                <a:lnTo>
                  <a:pt x="19385" y="4431"/>
                </a:lnTo>
                <a:lnTo>
                  <a:pt x="19018" y="6003"/>
                </a:lnTo>
                <a:lnTo>
                  <a:pt x="24424" y="1160"/>
                </a:lnTo>
                <a:lnTo>
                  <a:pt x="17136" y="1"/>
                </a:lnTo>
                <a:close/>
              </a:path>
            </a:pathLst>
          </a:custGeom>
          <a:solidFill>
            <a:srgbClr val="3C78D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pic>
        <p:nvPicPr>
          <p:cNvPr id="39" name="Google Shape;196;p20">
            <a:extLst>
              <a:ext uri="{FF2B5EF4-FFF2-40B4-BE49-F238E27FC236}">
                <a16:creationId xmlns:a16="http://schemas.microsoft.com/office/drawing/2014/main" id="{4F4BC87E-7CA1-4E49-B3E6-836A2BD547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766"/>
          <a:stretch/>
        </p:blipFill>
        <p:spPr>
          <a:xfrm>
            <a:off x="175077" y="546136"/>
            <a:ext cx="1678933" cy="3951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979352-299C-9C7C-B48B-D1212E077BA5}"/>
              </a:ext>
            </a:extLst>
          </p:cNvPr>
          <p:cNvSpPr>
            <a:spLocks noGrp="1"/>
          </p:cNvSpPr>
          <p:nvPr/>
        </p:nvSpPr>
        <p:spPr>
          <a:xfrm>
            <a:off x="838200" y="542044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The INSIDE clinical trial</a:t>
            </a:r>
          </a:p>
        </p:txBody>
      </p:sp>
    </p:spTree>
    <p:extLst>
      <p:ext uri="{BB962C8B-B14F-4D97-AF65-F5344CB8AC3E}">
        <p14:creationId xmlns:p14="http://schemas.microsoft.com/office/powerpoint/2010/main" val="16140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BFCD7-2858-BA7B-DC55-771EC383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002202-B824-E050-25E8-3A193448F63D}"/>
              </a:ext>
            </a:extLst>
          </p:cNvPr>
          <p:cNvSpPr>
            <a:spLocks noGrp="1"/>
          </p:cNvSpPr>
          <p:nvPr/>
        </p:nvSpPr>
        <p:spPr>
          <a:xfrm>
            <a:off x="838200" y="57436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In-beam PET: proton treatments</a:t>
            </a:r>
          </a:p>
        </p:txBody>
      </p:sp>
      <p:pic>
        <p:nvPicPr>
          <p:cNvPr id="3" name="Google Shape;360;p27">
            <a:extLst>
              <a:ext uri="{FF2B5EF4-FFF2-40B4-BE49-F238E27FC236}">
                <a16:creationId xmlns:a16="http://schemas.microsoft.com/office/drawing/2014/main" id="{16A75256-5519-5B61-5675-5C72A7DFC9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253" t="36536" r="12174"/>
          <a:stretch/>
        </p:blipFill>
        <p:spPr>
          <a:xfrm>
            <a:off x="9054652" y="1570567"/>
            <a:ext cx="2730425" cy="24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27">
            <a:extLst>
              <a:ext uri="{FF2B5EF4-FFF2-40B4-BE49-F238E27FC236}">
                <a16:creationId xmlns:a16="http://schemas.microsoft.com/office/drawing/2014/main" id="{D4E9D016-1D22-764C-4953-A044D3F2A4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325" t="36536" r="12102"/>
          <a:stretch/>
        </p:blipFill>
        <p:spPr>
          <a:xfrm>
            <a:off x="5796795" y="1563742"/>
            <a:ext cx="2728800" cy="24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62;p27">
            <a:extLst>
              <a:ext uri="{FF2B5EF4-FFF2-40B4-BE49-F238E27FC236}">
                <a16:creationId xmlns:a16="http://schemas.microsoft.com/office/drawing/2014/main" id="{90F48FE1-391F-628E-D6B6-AA90C1B19DB8}"/>
              </a:ext>
            </a:extLst>
          </p:cNvPr>
          <p:cNvSpPr/>
          <p:nvPr/>
        </p:nvSpPr>
        <p:spPr>
          <a:xfrm>
            <a:off x="9915260" y="2267502"/>
            <a:ext cx="670800" cy="808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63;p27">
            <a:extLst>
              <a:ext uri="{FF2B5EF4-FFF2-40B4-BE49-F238E27FC236}">
                <a16:creationId xmlns:a16="http://schemas.microsoft.com/office/drawing/2014/main" id="{306A87DD-EF72-646C-13F4-67E1A681EA24}"/>
              </a:ext>
            </a:extLst>
          </p:cNvPr>
          <p:cNvSpPr/>
          <p:nvPr/>
        </p:nvSpPr>
        <p:spPr>
          <a:xfrm>
            <a:off x="6614411" y="2228719"/>
            <a:ext cx="670800" cy="808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65;p27">
            <a:extLst>
              <a:ext uri="{FF2B5EF4-FFF2-40B4-BE49-F238E27FC236}">
                <a16:creationId xmlns:a16="http://schemas.microsoft.com/office/drawing/2014/main" id="{5B448D6F-4FFF-7DAF-A9A4-158B19640E70}"/>
              </a:ext>
            </a:extLst>
          </p:cNvPr>
          <p:cNvSpPr/>
          <p:nvPr/>
        </p:nvSpPr>
        <p:spPr>
          <a:xfrm rot="7912590">
            <a:off x="7710869" y="2370543"/>
            <a:ext cx="176733" cy="126725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66;p27">
            <a:extLst>
              <a:ext uri="{FF2B5EF4-FFF2-40B4-BE49-F238E27FC236}">
                <a16:creationId xmlns:a16="http://schemas.microsoft.com/office/drawing/2014/main" id="{59FB2D5C-24B6-EDAE-C170-D8D1BD934188}"/>
              </a:ext>
            </a:extLst>
          </p:cNvPr>
          <p:cNvSpPr txBox="1"/>
          <p:nvPr/>
        </p:nvSpPr>
        <p:spPr>
          <a:xfrm>
            <a:off x="6096000" y="1177099"/>
            <a:ext cx="2083800" cy="402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>
                <a:solidFill>
                  <a:schemeClr val="tx1"/>
                </a:solidFill>
                <a:latin typeface="Frutiger 55 Roman" panose="020B0500000000000000" pitchFamily="34" charset="0"/>
                <a:ea typeface="Roboto Condensed"/>
                <a:cs typeface="Roboto Condensed"/>
                <a:sym typeface="Roboto Condensed"/>
              </a:rPr>
              <a:t>in-beam PET image - 2 fx</a:t>
            </a:r>
            <a:endParaRPr lang="en-US" dirty="0">
              <a:solidFill>
                <a:schemeClr val="tx1"/>
              </a:solidFill>
              <a:latin typeface="Frutiger 55 Roman" panose="020B0500000000000000" pitchFamily="34" charset="0"/>
              <a:ea typeface="Roboto Condensed"/>
              <a:cs typeface="Roboto Condensed"/>
            </a:endParaRPr>
          </a:p>
        </p:txBody>
      </p:sp>
      <p:sp>
        <p:nvSpPr>
          <p:cNvPr id="43" name="Google Shape;367;p27">
            <a:extLst>
              <a:ext uri="{FF2B5EF4-FFF2-40B4-BE49-F238E27FC236}">
                <a16:creationId xmlns:a16="http://schemas.microsoft.com/office/drawing/2014/main" id="{2F75679B-B1DD-AD87-199A-07E5BE80336F}"/>
              </a:ext>
            </a:extLst>
          </p:cNvPr>
          <p:cNvSpPr txBox="1"/>
          <p:nvPr/>
        </p:nvSpPr>
        <p:spPr>
          <a:xfrm>
            <a:off x="9196863" y="1177099"/>
            <a:ext cx="2458846" cy="3133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>
                <a:solidFill>
                  <a:schemeClr val="tx1"/>
                </a:solidFill>
                <a:latin typeface="Frutiger 55 Roman" panose="020B0500000000000000" pitchFamily="34" charset="0"/>
                <a:ea typeface="Roboto Condensed"/>
                <a:cs typeface="Roboto Condensed"/>
                <a:sym typeface="Roboto Condensed"/>
              </a:rPr>
              <a:t>in-beam PET image - 21 fx</a:t>
            </a:r>
            <a:endParaRPr lang="en-US" dirty="0">
              <a:solidFill>
                <a:schemeClr val="tx1"/>
              </a:solidFill>
              <a:latin typeface="Frutiger 55 Roman" panose="020B0500000000000000" pitchFamily="34" charset="0"/>
              <a:ea typeface="Roboto Condensed"/>
              <a:cs typeface="Roboto Condensed"/>
            </a:endParaRPr>
          </a:p>
        </p:txBody>
      </p:sp>
      <p:pic>
        <p:nvPicPr>
          <p:cNvPr id="44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BA619B-CEB1-252D-BCB3-BAE90BA9E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84" r="-691" b="-1117"/>
          <a:stretch/>
        </p:blipFill>
        <p:spPr>
          <a:xfrm>
            <a:off x="9153047" y="4229050"/>
            <a:ext cx="2925965" cy="2127300"/>
          </a:xfrm>
          <a:prstGeom prst="rect">
            <a:avLst/>
          </a:prstGeom>
        </p:spPr>
      </p:pic>
      <p:pic>
        <p:nvPicPr>
          <p:cNvPr id="4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A69E61-FF44-8557-ED42-8CD8B63AC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44" t="16760" r="43351" b="44134"/>
          <a:stretch/>
        </p:blipFill>
        <p:spPr>
          <a:xfrm>
            <a:off x="8615344" y="4826926"/>
            <a:ext cx="509448" cy="541363"/>
          </a:xfrm>
          <a:prstGeom prst="rect">
            <a:avLst/>
          </a:prstGeom>
        </p:spPr>
      </p:pic>
      <p:pic>
        <p:nvPicPr>
          <p:cNvPr id="46" name="Picture 4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9A0D91-E4D4-98DD-7E87-34F558BEF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" t="-118" r="55862" b="-830"/>
          <a:stretch/>
        </p:blipFill>
        <p:spPr>
          <a:xfrm>
            <a:off x="5675715" y="4227514"/>
            <a:ext cx="2991195" cy="2123736"/>
          </a:xfrm>
          <a:prstGeom prst="rect">
            <a:avLst/>
          </a:prstGeom>
        </p:spPr>
      </p:pic>
      <p:sp>
        <p:nvSpPr>
          <p:cNvPr id="49" name="Google Shape;368;p27">
            <a:extLst>
              <a:ext uri="{FF2B5EF4-FFF2-40B4-BE49-F238E27FC236}">
                <a16:creationId xmlns:a16="http://schemas.microsoft.com/office/drawing/2014/main" id="{A0BE0B60-1698-77EC-5C1F-33369E46F755}"/>
              </a:ext>
            </a:extLst>
          </p:cNvPr>
          <p:cNvSpPr txBox="1"/>
          <p:nvPr/>
        </p:nvSpPr>
        <p:spPr>
          <a:xfrm>
            <a:off x="37711" y="2904887"/>
            <a:ext cx="5159574" cy="63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400" b="1" dirty="0">
                <a:solidFill>
                  <a:srgbClr val="000000"/>
                </a:solidFill>
                <a:ea typeface="Roboto Condensed"/>
                <a:cs typeface="Roboto Condensed"/>
                <a:sym typeface="Roboto Condensed"/>
              </a:rPr>
              <a:t>Patient ID: 006P</a:t>
            </a:r>
            <a:r>
              <a:rPr lang="es" sz="1400" dirty="0">
                <a:solidFill>
                  <a:srgbClr val="000000"/>
                </a:solidFill>
                <a:ea typeface="Roboto Condensed"/>
                <a:cs typeface="Roboto Condensed"/>
                <a:sym typeface="Roboto Condensed"/>
              </a:rPr>
              <a:t>: female, 39y, affected by ACC, IMPT, CTV dose: 70 GyE in 35 fx (2.0 GyE/fx, 5 fx/week), two beams (15° - 175° IEC)</a:t>
            </a:r>
            <a:endParaRPr sz="1400" dirty="0">
              <a:solidFill>
                <a:srgbClr val="000000"/>
              </a:solidFill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" name="Google Shape;365;p27">
            <a:extLst>
              <a:ext uri="{FF2B5EF4-FFF2-40B4-BE49-F238E27FC236}">
                <a16:creationId xmlns:a16="http://schemas.microsoft.com/office/drawing/2014/main" id="{8D77CDC4-9F17-3879-CA14-FE27EB5BC1F0}"/>
              </a:ext>
            </a:extLst>
          </p:cNvPr>
          <p:cNvSpPr/>
          <p:nvPr/>
        </p:nvSpPr>
        <p:spPr>
          <a:xfrm rot="7912590">
            <a:off x="10991034" y="2415301"/>
            <a:ext cx="176733" cy="126725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68;p20">
            <a:extLst>
              <a:ext uri="{FF2B5EF4-FFF2-40B4-BE49-F238E27FC236}">
                <a16:creationId xmlns:a16="http://schemas.microsoft.com/office/drawing/2014/main" id="{DE0921D1-D24E-E1C8-B463-C779C0A337B1}"/>
              </a:ext>
            </a:extLst>
          </p:cNvPr>
          <p:cNvSpPr txBox="1"/>
          <p:nvPr/>
        </p:nvSpPr>
        <p:spPr>
          <a:xfrm>
            <a:off x="441732" y="6283633"/>
            <a:ext cx="4747846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1000" i="1" dirty="0">
                <a:solidFill>
                  <a:srgbClr val="002948"/>
                </a:solidFill>
                <a:latin typeface="Frutiger 55 Roman" panose="020B0500000000000000" pitchFamily="34" charset="0"/>
              </a:rPr>
              <a:t>Fiorina et al., Fron. Phys., 2021; Moglioni et al., Front. Onc. 2022 </a:t>
            </a:r>
            <a:endParaRPr sz="1000" i="1" dirty="0">
              <a:solidFill>
                <a:srgbClr val="0029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22ACA3-5FAB-7E3E-A577-815785E821A0}"/>
              </a:ext>
            </a:extLst>
          </p:cNvPr>
          <p:cNvSpPr txBox="1"/>
          <p:nvPr/>
        </p:nvSpPr>
        <p:spPr>
          <a:xfrm>
            <a:off x="331250" y="1348313"/>
            <a:ext cx="475350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Measure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the range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variation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along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the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beam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direction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:</a:t>
            </a:r>
          </a:p>
          <a:p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- BEV: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Beam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Eye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View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method</a:t>
            </a:r>
            <a:endParaRPr lang="it-IT" sz="2000" b="1" dirty="0">
              <a:solidFill>
                <a:srgbClr val="002948"/>
              </a:solidFill>
              <a:latin typeface="+mj-lt"/>
              <a:cs typeface="Arial"/>
            </a:endParaRPr>
          </a:p>
          <a:p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-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Most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Likely</a:t>
            </a:r>
            <a:r>
              <a:rPr lang="it-IT" sz="2000" b="1" dirty="0">
                <a:solidFill>
                  <a:srgbClr val="002948"/>
                </a:solidFill>
                <a:latin typeface="+mj-lt"/>
                <a:cs typeface="Arial"/>
              </a:rPr>
              <a:t> Shift </a:t>
            </a:r>
            <a:r>
              <a:rPr lang="it-IT" sz="2000" b="1" dirty="0" err="1">
                <a:solidFill>
                  <a:srgbClr val="002948"/>
                </a:solidFill>
                <a:latin typeface="+mj-lt"/>
                <a:cs typeface="Arial"/>
              </a:rPr>
              <a:t>method</a:t>
            </a:r>
            <a:endParaRPr lang="it-IT" sz="2000" b="1" dirty="0">
              <a:solidFill>
                <a:srgbClr val="002948"/>
              </a:solidFill>
              <a:latin typeface="+mj-lt"/>
              <a:cs typeface="Arial"/>
            </a:endParaRPr>
          </a:p>
        </p:txBody>
      </p:sp>
      <p:pic>
        <p:nvPicPr>
          <p:cNvPr id="55" name="Google Shape;354;p27">
            <a:extLst>
              <a:ext uri="{FF2B5EF4-FFF2-40B4-BE49-F238E27FC236}">
                <a16:creationId xmlns:a16="http://schemas.microsoft.com/office/drawing/2014/main" id="{6F64DF88-8AE2-99CE-3E2C-5BA6260C45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609" t="37904" r="20151" b="14362"/>
          <a:stretch/>
        </p:blipFill>
        <p:spPr>
          <a:xfrm>
            <a:off x="85164" y="4006120"/>
            <a:ext cx="2778300" cy="219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355;p27">
            <a:extLst>
              <a:ext uri="{FF2B5EF4-FFF2-40B4-BE49-F238E27FC236}">
                <a16:creationId xmlns:a16="http://schemas.microsoft.com/office/drawing/2014/main" id="{DCEC2D8B-4B74-C62C-D00C-FC231FB21C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391" t="36828" r="20924" b="13868"/>
          <a:stretch/>
        </p:blipFill>
        <p:spPr>
          <a:xfrm>
            <a:off x="2929964" y="4006120"/>
            <a:ext cx="2797533" cy="219343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356;p27">
            <a:extLst>
              <a:ext uri="{FF2B5EF4-FFF2-40B4-BE49-F238E27FC236}">
                <a16:creationId xmlns:a16="http://schemas.microsoft.com/office/drawing/2014/main" id="{9A9A4A9A-DFF2-1403-70AE-4CB13D663F62}"/>
              </a:ext>
            </a:extLst>
          </p:cNvPr>
          <p:cNvSpPr/>
          <p:nvPr/>
        </p:nvSpPr>
        <p:spPr>
          <a:xfrm>
            <a:off x="3690007" y="4461293"/>
            <a:ext cx="863600" cy="865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>
              <a:solidFill>
                <a:srgbClr val="000000"/>
              </a:solidFill>
            </a:endParaRPr>
          </a:p>
        </p:txBody>
      </p:sp>
      <p:sp>
        <p:nvSpPr>
          <p:cNvPr id="58" name="Google Shape;357;p27">
            <a:extLst>
              <a:ext uri="{FF2B5EF4-FFF2-40B4-BE49-F238E27FC236}">
                <a16:creationId xmlns:a16="http://schemas.microsoft.com/office/drawing/2014/main" id="{C031B349-9DE1-C561-8CEA-D7681215148A}"/>
              </a:ext>
            </a:extLst>
          </p:cNvPr>
          <p:cNvSpPr/>
          <p:nvPr/>
        </p:nvSpPr>
        <p:spPr>
          <a:xfrm>
            <a:off x="792718" y="4461293"/>
            <a:ext cx="863600" cy="865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>
              <a:solidFill>
                <a:srgbClr val="000000"/>
              </a:solidFill>
            </a:endParaRPr>
          </a:p>
        </p:txBody>
      </p:sp>
      <p:sp>
        <p:nvSpPr>
          <p:cNvPr id="59" name="Google Shape;358;p27">
            <a:extLst>
              <a:ext uri="{FF2B5EF4-FFF2-40B4-BE49-F238E27FC236}">
                <a16:creationId xmlns:a16="http://schemas.microsoft.com/office/drawing/2014/main" id="{E8FA7585-3740-6C43-E406-65CD4C4E238E}"/>
              </a:ext>
            </a:extLst>
          </p:cNvPr>
          <p:cNvSpPr txBox="1"/>
          <p:nvPr/>
        </p:nvSpPr>
        <p:spPr>
          <a:xfrm>
            <a:off x="96630" y="3537786"/>
            <a:ext cx="2778400" cy="53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s" sz="1600" b="1" dirty="0">
                <a:solidFill>
                  <a:srgbClr val="000000"/>
                </a:solidFill>
                <a:latin typeface="+mj-lt"/>
                <a:ea typeface="Roboto Condensed"/>
                <a:cs typeface="Roboto Condensed"/>
                <a:sym typeface="Roboto Condensed"/>
              </a:rPr>
              <a:t>planning CT</a:t>
            </a:r>
            <a:endParaRPr sz="1600" b="1" dirty="0">
              <a:solidFill>
                <a:srgbClr val="000000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" name="Google Shape;359;p27">
            <a:extLst>
              <a:ext uri="{FF2B5EF4-FFF2-40B4-BE49-F238E27FC236}">
                <a16:creationId xmlns:a16="http://schemas.microsoft.com/office/drawing/2014/main" id="{5094D621-2AF2-D5FB-D824-70AB232D17B3}"/>
              </a:ext>
            </a:extLst>
          </p:cNvPr>
          <p:cNvSpPr txBox="1"/>
          <p:nvPr/>
        </p:nvSpPr>
        <p:spPr>
          <a:xfrm>
            <a:off x="2960630" y="3537786"/>
            <a:ext cx="2778400" cy="53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s" sz="1600" b="1" dirty="0">
                <a:solidFill>
                  <a:srgbClr val="000000"/>
                </a:solidFill>
                <a:latin typeface="+mj-lt"/>
                <a:ea typeface="Roboto Condensed"/>
                <a:cs typeface="Roboto Condensed"/>
                <a:sym typeface="Roboto Condensed"/>
              </a:rPr>
              <a:t>control CT - 20 fx</a:t>
            </a:r>
            <a:endParaRPr sz="1600" b="1" dirty="0">
              <a:solidFill>
                <a:srgbClr val="000000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60823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BFCD7-2858-BA7B-DC55-771EC383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3315EA-4B90-29B0-8771-8E89ABAB6455}"/>
              </a:ext>
            </a:extLst>
          </p:cNvPr>
          <p:cNvGrpSpPr/>
          <p:nvPr/>
        </p:nvGrpSpPr>
        <p:grpSpPr>
          <a:xfrm>
            <a:off x="601749" y="2277342"/>
            <a:ext cx="4747845" cy="3490801"/>
            <a:chOff x="1024128" y="2084832"/>
            <a:chExt cx="3289944" cy="2376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E21BC8-B043-3313-AF40-836A2DCE32A3}"/>
                </a:ext>
              </a:extLst>
            </p:cNvPr>
            <p:cNvSpPr/>
            <p:nvPr/>
          </p:nvSpPr>
          <p:spPr>
            <a:xfrm>
              <a:off x="1087332" y="2084832"/>
              <a:ext cx="3226740" cy="23424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4EA19C-657B-697F-32D4-D7C5314A5C2E}"/>
                </a:ext>
              </a:extLst>
            </p:cNvPr>
            <p:cNvGrpSpPr/>
            <p:nvPr/>
          </p:nvGrpSpPr>
          <p:grpSpPr>
            <a:xfrm>
              <a:off x="1024128" y="2117153"/>
              <a:ext cx="3218921" cy="2344558"/>
              <a:chOff x="1024128" y="2117153"/>
              <a:chExt cx="3218921" cy="2344558"/>
            </a:xfrm>
          </p:grpSpPr>
          <p:grpSp>
            <p:nvGrpSpPr>
              <p:cNvPr id="8" name="Google Shape;134;p17">
                <a:extLst>
                  <a:ext uri="{FF2B5EF4-FFF2-40B4-BE49-F238E27FC236}">
                    <a16:creationId xmlns:a16="http://schemas.microsoft.com/office/drawing/2014/main" id="{F28D85C5-C44A-BFF8-4B9B-461AA015B522}"/>
                  </a:ext>
                </a:extLst>
              </p:cNvPr>
              <p:cNvGrpSpPr/>
              <p:nvPr/>
            </p:nvGrpSpPr>
            <p:grpSpPr>
              <a:xfrm>
                <a:off x="1270590" y="2117153"/>
                <a:ext cx="2972459" cy="2134992"/>
                <a:chOff x="1270590" y="2117153"/>
                <a:chExt cx="3840790" cy="2342389"/>
              </a:xfrm>
            </p:grpSpPr>
            <p:grpSp>
              <p:nvGrpSpPr>
                <p:cNvPr id="11" name="Google Shape;135;p17">
                  <a:extLst>
                    <a:ext uri="{FF2B5EF4-FFF2-40B4-BE49-F238E27FC236}">
                      <a16:creationId xmlns:a16="http://schemas.microsoft.com/office/drawing/2014/main" id="{BDC6E234-8CBD-7106-5FD6-6B793C733DC1}"/>
                    </a:ext>
                  </a:extLst>
                </p:cNvPr>
                <p:cNvGrpSpPr/>
                <p:nvPr/>
              </p:nvGrpSpPr>
              <p:grpSpPr>
                <a:xfrm>
                  <a:off x="1270590" y="2117153"/>
                  <a:ext cx="3840790" cy="2342389"/>
                  <a:chOff x="1270590" y="2117153"/>
                  <a:chExt cx="3840790" cy="2342389"/>
                </a:xfrm>
              </p:grpSpPr>
              <p:pic>
                <p:nvPicPr>
                  <p:cNvPr id="14" name="Google Shape;136;p17">
                    <a:extLst>
                      <a:ext uri="{FF2B5EF4-FFF2-40B4-BE49-F238E27FC236}">
                        <a16:creationId xmlns:a16="http://schemas.microsoft.com/office/drawing/2014/main" id="{802FE48E-F6A2-BB13-89EF-A9B94CBB859B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l="53236" r="1" b="9064"/>
                  <a:stretch/>
                </p:blipFill>
                <p:spPr>
                  <a:xfrm>
                    <a:off x="1270590" y="2117153"/>
                    <a:ext cx="3840790" cy="23423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5" name="Google Shape;137;p17">
                    <a:extLst>
                      <a:ext uri="{FF2B5EF4-FFF2-40B4-BE49-F238E27FC236}">
                        <a16:creationId xmlns:a16="http://schemas.microsoft.com/office/drawing/2014/main" id="{7565A139-15CF-F882-F03A-932952D6B8AC}"/>
                      </a:ext>
                    </a:extLst>
                  </p:cNvPr>
                  <p:cNvSpPr/>
                  <p:nvPr/>
                </p:nvSpPr>
                <p:spPr>
                  <a:xfrm>
                    <a:off x="1854855" y="2512035"/>
                    <a:ext cx="3081750" cy="163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70" h="65578" extrusionOk="0">
                        <a:moveTo>
                          <a:pt x="0" y="64720"/>
                        </a:moveTo>
                        <a:cubicBezTo>
                          <a:pt x="1429" y="64577"/>
                          <a:pt x="5509" y="65482"/>
                          <a:pt x="8573" y="63863"/>
                        </a:cubicBezTo>
                        <a:cubicBezTo>
                          <a:pt x="11637" y="62244"/>
                          <a:pt x="14812" y="56815"/>
                          <a:pt x="18384" y="55005"/>
                        </a:cubicBezTo>
                        <a:cubicBezTo>
                          <a:pt x="21956" y="53195"/>
                          <a:pt x="24520" y="53424"/>
                          <a:pt x="30004" y="53005"/>
                        </a:cubicBezTo>
                        <a:cubicBezTo>
                          <a:pt x="35488" y="52586"/>
                          <a:pt x="45015" y="52775"/>
                          <a:pt x="51286" y="52489"/>
                        </a:cubicBezTo>
                        <a:cubicBezTo>
                          <a:pt x="57557" y="52203"/>
                          <a:pt x="63022" y="52991"/>
                          <a:pt x="67628" y="51290"/>
                        </a:cubicBezTo>
                        <a:cubicBezTo>
                          <a:pt x="72234" y="49590"/>
                          <a:pt x="75326" y="50551"/>
                          <a:pt x="78923" y="42286"/>
                        </a:cubicBezTo>
                        <a:cubicBezTo>
                          <a:pt x="82520" y="34021"/>
                          <a:pt x="86625" y="7152"/>
                          <a:pt x="89212" y="1701"/>
                        </a:cubicBezTo>
                        <a:cubicBezTo>
                          <a:pt x="91799" y="-3749"/>
                          <a:pt x="93345" y="5268"/>
                          <a:pt x="94447" y="9583"/>
                        </a:cubicBezTo>
                        <a:cubicBezTo>
                          <a:pt x="95550" y="13898"/>
                          <a:pt x="94659" y="20097"/>
                          <a:pt x="95827" y="27592"/>
                        </a:cubicBezTo>
                        <a:cubicBezTo>
                          <a:pt x="96995" y="35087"/>
                          <a:pt x="99282" y="49162"/>
                          <a:pt x="101456" y="54553"/>
                        </a:cubicBezTo>
                        <a:cubicBezTo>
                          <a:pt x="103630" y="59944"/>
                          <a:pt x="106238" y="58865"/>
                          <a:pt x="108871" y="59937"/>
                        </a:cubicBezTo>
                        <a:cubicBezTo>
                          <a:pt x="111504" y="61009"/>
                          <a:pt x="115906" y="60241"/>
                          <a:pt x="117253" y="60984"/>
                        </a:cubicBezTo>
                        <a:cubicBezTo>
                          <a:pt x="118601" y="61727"/>
                          <a:pt x="117496" y="63782"/>
                          <a:pt x="116956" y="64397"/>
                        </a:cubicBezTo>
                        <a:cubicBezTo>
                          <a:pt x="116417" y="65013"/>
                          <a:pt x="133271" y="64480"/>
                          <a:pt x="114016" y="64677"/>
                        </a:cubicBezTo>
                        <a:cubicBezTo>
                          <a:pt x="94762" y="64874"/>
                          <a:pt x="20194" y="65428"/>
                          <a:pt x="1429" y="65578"/>
                        </a:cubicBezTo>
                      </a:path>
                    </a:pathLst>
                  </a:custGeom>
                  <a:solidFill>
                    <a:srgbClr val="0000FF">
                      <a:alpha val="55620"/>
                    </a:srgbClr>
                  </a:solidFill>
                  <a:ln>
                    <a:noFill/>
                  </a:ln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  <p:sp>
              <p:nvSpPr>
                <p:cNvPr id="12" name="Google Shape;138;p17">
                  <a:extLst>
                    <a:ext uri="{FF2B5EF4-FFF2-40B4-BE49-F238E27FC236}">
                      <a16:creationId xmlns:a16="http://schemas.microsoft.com/office/drawing/2014/main" id="{D2BC046F-E2EC-8469-3804-BB2627CC4083}"/>
                    </a:ext>
                  </a:extLst>
                </p:cNvPr>
                <p:cNvSpPr txBox="1"/>
                <p:nvPr/>
              </p:nvSpPr>
              <p:spPr>
                <a:xfrm>
                  <a:off x="2567831" y="2569921"/>
                  <a:ext cx="1415595" cy="37985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050" b="1">
                      <a:latin typeface="Roboto"/>
                      <a:ea typeface="Roboto"/>
                      <a:cs typeface="Roboto"/>
                      <a:sym typeface="Roboto"/>
                    </a:rPr>
                    <a:t>C</a:t>
                  </a:r>
                  <a:r>
                    <a:rPr lang="it" sz="1050">
                      <a:latin typeface="Roboto"/>
                      <a:ea typeface="Roboto"/>
                      <a:cs typeface="Roboto"/>
                      <a:sym typeface="Roboto"/>
                    </a:rPr>
                    <a:t>, 212 MeV/u</a:t>
                  </a:r>
                  <a:endParaRPr sz="1050"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3" name="Google Shape;139;p17">
                  <a:extLst>
                    <a:ext uri="{FF2B5EF4-FFF2-40B4-BE49-F238E27FC236}">
                      <a16:creationId xmlns:a16="http://schemas.microsoft.com/office/drawing/2014/main" id="{17AE7F5B-A92F-5C0D-9967-099EAC005883}"/>
                    </a:ext>
                  </a:extLst>
                </p:cNvPr>
                <p:cNvSpPr txBox="1"/>
                <p:nvPr/>
              </p:nvSpPr>
              <p:spPr>
                <a:xfrm>
                  <a:off x="4547968" y="2289253"/>
                  <a:ext cx="412500" cy="420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9" name="Google Shape;142;p17">
                <a:extLst>
                  <a:ext uri="{FF2B5EF4-FFF2-40B4-BE49-F238E27FC236}">
                    <a16:creationId xmlns:a16="http://schemas.microsoft.com/office/drawing/2014/main" id="{3EBFD77E-AECF-B61C-D821-1DA3738B3FDF}"/>
                  </a:ext>
                </a:extLst>
              </p:cNvPr>
              <p:cNvSpPr txBox="1"/>
              <p:nvPr/>
            </p:nvSpPr>
            <p:spPr>
              <a:xfrm rot="16200000">
                <a:off x="522059" y="2745925"/>
                <a:ext cx="1342662" cy="338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b="1">
                    <a:latin typeface="+mj-lt"/>
                    <a:ea typeface="Roboto"/>
                    <a:cs typeface="Roboto"/>
                    <a:sym typeface="Roboto"/>
                  </a:rPr>
                  <a:t>Arbitrary</a:t>
                </a:r>
                <a:r>
                  <a:rPr lang="it-IT" sz="1000" b="1">
                    <a:latin typeface="+mj-lt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GB" sz="1000" b="1">
                    <a:latin typeface="+mj-lt"/>
                    <a:ea typeface="Roboto"/>
                    <a:cs typeface="Roboto"/>
                    <a:sym typeface="Roboto"/>
                  </a:rPr>
                  <a:t>units</a:t>
                </a:r>
              </a:p>
            </p:txBody>
          </p:sp>
          <p:sp>
            <p:nvSpPr>
              <p:cNvPr id="10" name="Google Shape;142;p17">
                <a:extLst>
                  <a:ext uri="{FF2B5EF4-FFF2-40B4-BE49-F238E27FC236}">
                    <a16:creationId xmlns:a16="http://schemas.microsoft.com/office/drawing/2014/main" id="{C3DFFC74-088C-FAE9-5B07-9F1F5F93097D}"/>
                  </a:ext>
                </a:extLst>
              </p:cNvPr>
              <p:cNvSpPr txBox="1"/>
              <p:nvPr/>
            </p:nvSpPr>
            <p:spPr>
              <a:xfrm>
                <a:off x="1886386" y="4123187"/>
                <a:ext cx="1887966" cy="3385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 sz="1000" b="1">
                    <a:latin typeface="+mj-lt"/>
                    <a:ea typeface="Roboto"/>
                    <a:cs typeface="Roboto"/>
                    <a:sym typeface="Roboto"/>
                  </a:rPr>
                  <a:t>Penetration depth [mm]</a:t>
                </a:r>
                <a:endParaRPr sz="1000" b="1">
                  <a:latin typeface="+mj-lt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0" name="Google Shape;168;p20">
            <a:extLst>
              <a:ext uri="{FF2B5EF4-FFF2-40B4-BE49-F238E27FC236}">
                <a16:creationId xmlns:a16="http://schemas.microsoft.com/office/drawing/2014/main" id="{98EE59D7-0653-F824-2BE3-8185D44D8CAC}"/>
              </a:ext>
            </a:extLst>
          </p:cNvPr>
          <p:cNvSpPr txBox="1"/>
          <p:nvPr/>
        </p:nvSpPr>
        <p:spPr>
          <a:xfrm>
            <a:off x="1929234" y="6152848"/>
            <a:ext cx="4747846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1000" dirty="0">
                <a:solidFill>
                  <a:srgbClr val="002A48"/>
                </a:solidFill>
                <a:latin typeface="Frutiger 55 Roman" panose="020B0500000000000000" pitchFamily="34" charset="0"/>
              </a:rPr>
              <a:t>Ferrero, Bersani et al., poster IEEE MIC-NSS 2022 </a:t>
            </a:r>
            <a:endParaRPr sz="10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133" name="Immagine 196">
            <a:extLst>
              <a:ext uri="{FF2B5EF4-FFF2-40B4-BE49-F238E27FC236}">
                <a16:creationId xmlns:a16="http://schemas.microsoft.com/office/drawing/2014/main" id="{AEE5535B-9600-864A-D23E-FD23632FC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090" y="2833094"/>
            <a:ext cx="2238211" cy="2228351"/>
          </a:xfrm>
          <a:prstGeom prst="rect">
            <a:avLst/>
          </a:prstGeom>
        </p:spPr>
      </p:pic>
      <p:pic>
        <p:nvPicPr>
          <p:cNvPr id="134" name="Immagine 198">
            <a:extLst>
              <a:ext uri="{FF2B5EF4-FFF2-40B4-BE49-F238E27FC236}">
                <a16:creationId xmlns:a16="http://schemas.microsoft.com/office/drawing/2014/main" id="{C029852F-D6FA-643D-D684-DAD1D565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346" y="2833094"/>
            <a:ext cx="2232653" cy="2222818"/>
          </a:xfrm>
          <a:prstGeom prst="rect">
            <a:avLst/>
          </a:prstGeom>
        </p:spPr>
      </p:pic>
      <p:sp>
        <p:nvSpPr>
          <p:cNvPr id="136" name="Google Shape;506;p31">
            <a:extLst>
              <a:ext uri="{FF2B5EF4-FFF2-40B4-BE49-F238E27FC236}">
                <a16:creationId xmlns:a16="http://schemas.microsoft.com/office/drawing/2014/main" id="{4D7A318A-67A5-B67D-546E-B1DDC4F919DA}"/>
              </a:ext>
            </a:extLst>
          </p:cNvPr>
          <p:cNvSpPr txBox="1"/>
          <p:nvPr/>
        </p:nvSpPr>
        <p:spPr>
          <a:xfrm>
            <a:off x="6547265" y="3529869"/>
            <a:ext cx="147189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Merriweather"/>
              </a:rPr>
              <a:t>CTV</a:t>
            </a:r>
            <a:endParaRPr b="1" dirty="0">
              <a:solidFill>
                <a:schemeClr val="accent1">
                  <a:lumMod val="40000"/>
                  <a:lumOff val="6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1EA091-36AC-FD63-BE2D-67FB6A13FAA0}"/>
              </a:ext>
            </a:extLst>
          </p:cNvPr>
          <p:cNvSpPr>
            <a:spLocks noGrp="1"/>
          </p:cNvSpPr>
          <p:nvPr/>
        </p:nvSpPr>
        <p:spPr>
          <a:xfrm>
            <a:off x="838200" y="57436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In-beam PET: carbon treatments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40A49-FD72-0D55-57B3-C9109585912C}"/>
              </a:ext>
            </a:extLst>
          </p:cNvPr>
          <p:cNvSpPr txBox="1"/>
          <p:nvPr/>
        </p:nvSpPr>
        <p:spPr>
          <a:xfrm>
            <a:off x="2425783" y="1428492"/>
            <a:ext cx="6963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002A48"/>
                </a:solidFill>
                <a:latin typeface="Frutiger 55 Roman" panose="020B0500000000000000" pitchFamily="34" charset="0"/>
              </a:rPr>
              <a:t>~ 1/100 of proton treatments statistics!!!</a:t>
            </a:r>
          </a:p>
        </p:txBody>
      </p:sp>
    </p:spTree>
    <p:extLst>
      <p:ext uri="{BB962C8B-B14F-4D97-AF65-F5344CB8AC3E}">
        <p14:creationId xmlns:p14="http://schemas.microsoft.com/office/powerpoint/2010/main" val="374057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33">
            <a:extLst>
              <a:ext uri="{FF2B5EF4-FFF2-40B4-BE49-F238E27FC236}">
                <a16:creationId xmlns:a16="http://schemas.microsoft.com/office/drawing/2014/main" id="{AF749DFF-96C2-A84A-B52B-3F808C66B445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7" name="CasellaDiTesto 33">
            <a:extLst>
              <a:ext uri="{FF2B5EF4-FFF2-40B4-BE49-F238E27FC236}">
                <a16:creationId xmlns:a16="http://schemas.microsoft.com/office/drawing/2014/main" id="{579410D7-F160-EB49-BA98-5E9FF1320F85}"/>
              </a:ext>
            </a:extLst>
          </p:cNvPr>
          <p:cNvSpPr txBox="1"/>
          <p:nvPr/>
        </p:nvSpPr>
        <p:spPr>
          <a:xfrm>
            <a:off x="119336" y="6338234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00AA1930-A5C6-7F40-84F5-10942B1CFC1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1826" y="1322916"/>
            <a:ext cx="3329819" cy="42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;p13">
            <a:extLst>
              <a:ext uri="{FF2B5EF4-FFF2-40B4-BE49-F238E27FC236}">
                <a16:creationId xmlns:a16="http://schemas.microsoft.com/office/drawing/2014/main" id="{4B9983EF-BBA3-6B45-BB1B-21FA0C4B4D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44" y="2039922"/>
            <a:ext cx="2888200" cy="411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;p13">
            <a:extLst>
              <a:ext uri="{FF2B5EF4-FFF2-40B4-BE49-F238E27FC236}">
                <a16:creationId xmlns:a16="http://schemas.microsoft.com/office/drawing/2014/main" id="{F3EE77D7-867D-7946-BC14-E3544A8793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2426" y="3492285"/>
            <a:ext cx="2042835" cy="204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1;p13">
            <a:extLst>
              <a:ext uri="{FF2B5EF4-FFF2-40B4-BE49-F238E27FC236}">
                <a16:creationId xmlns:a16="http://schemas.microsoft.com/office/drawing/2014/main" id="{1D717A7D-7EA2-934B-9FCC-2A3431CC7B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6760" y="3492287"/>
            <a:ext cx="2179303" cy="2042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2;p13">
            <a:extLst>
              <a:ext uri="{FF2B5EF4-FFF2-40B4-BE49-F238E27FC236}">
                <a16:creationId xmlns:a16="http://schemas.microsoft.com/office/drawing/2014/main" id="{635BE8B8-BC3A-E342-A82F-CF8984DAC300}"/>
              </a:ext>
            </a:extLst>
          </p:cNvPr>
          <p:cNvSpPr txBox="1"/>
          <p:nvPr/>
        </p:nvSpPr>
        <p:spPr>
          <a:xfrm>
            <a:off x="3606663" y="2247842"/>
            <a:ext cx="44788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8 planes composed of 2 orthogonally oriented layers of plastic scintillating fibres </a:t>
            </a:r>
          </a:p>
          <a:p>
            <a:pPr>
              <a:lnSpc>
                <a:spcPct val="115000"/>
              </a:lnSpc>
            </a:pP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SiPM read-out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13" name="Google Shape;63;p13">
            <a:extLst>
              <a:ext uri="{FF2B5EF4-FFF2-40B4-BE49-F238E27FC236}">
                <a16:creationId xmlns:a16="http://schemas.microsoft.com/office/drawing/2014/main" id="{09CA8CC5-5631-0246-A177-2C9D4F976D24}"/>
              </a:ext>
            </a:extLst>
          </p:cNvPr>
          <p:cNvSpPr txBox="1"/>
          <p:nvPr/>
        </p:nvSpPr>
        <p:spPr>
          <a:xfrm>
            <a:off x="382577" y="1504589"/>
            <a:ext cx="332981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Detection of charged secondary fragments emitted @ large angle wrt the beam direction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3A33E-F175-BF3B-4F1C-E99E72A6ADBF}"/>
              </a:ext>
            </a:extLst>
          </p:cNvPr>
          <p:cNvSpPr>
            <a:spLocks noGrp="1"/>
          </p:cNvSpPr>
          <p:nvPr/>
        </p:nvSpPr>
        <p:spPr>
          <a:xfrm>
            <a:off x="838200" y="57436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Dose profiler: carbon treatments</a:t>
            </a:r>
          </a:p>
        </p:txBody>
      </p:sp>
    </p:spTree>
    <p:extLst>
      <p:ext uri="{BB962C8B-B14F-4D97-AF65-F5344CB8AC3E}">
        <p14:creationId xmlns:p14="http://schemas.microsoft.com/office/powerpoint/2010/main" val="1533834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33">
            <a:extLst>
              <a:ext uri="{FF2B5EF4-FFF2-40B4-BE49-F238E27FC236}">
                <a16:creationId xmlns:a16="http://schemas.microsoft.com/office/drawing/2014/main" id="{AF749DFF-96C2-A84A-B52B-3F808C66B445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9" name="Google Shape;71;p14">
            <a:extLst>
              <a:ext uri="{FF2B5EF4-FFF2-40B4-BE49-F238E27FC236}">
                <a16:creationId xmlns:a16="http://schemas.microsoft.com/office/drawing/2014/main" id="{E17194A8-1317-0442-B342-0D2BD05B63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4215" y="3806885"/>
            <a:ext cx="7423569" cy="2374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8A7C3176-D121-7D4F-8EBD-16E5DE96EDFD}"/>
              </a:ext>
            </a:extLst>
          </p:cNvPr>
          <p:cNvSpPr txBox="1"/>
          <p:nvPr/>
        </p:nvSpPr>
        <p:spPr>
          <a:xfrm>
            <a:off x="3579481" y="2599184"/>
            <a:ext cx="89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1" name="Google Shape;73;p14">
            <a:extLst>
              <a:ext uri="{FF2B5EF4-FFF2-40B4-BE49-F238E27FC236}">
                <a16:creationId xmlns:a16="http://schemas.microsoft.com/office/drawing/2014/main" id="{2583201D-A087-3B42-A769-9C0864EBAD16}"/>
              </a:ext>
            </a:extLst>
          </p:cNvPr>
          <p:cNvSpPr txBox="1"/>
          <p:nvPr/>
        </p:nvSpPr>
        <p:spPr>
          <a:xfrm>
            <a:off x="6474480" y="1246962"/>
            <a:ext cx="33196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9457">
              <a:buClr>
                <a:schemeClr val="dk2"/>
              </a:buClr>
              <a:buSzPts val="1000"/>
              <a:buChar char="●"/>
            </a:pP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3D emission map of fragments collected during the treatment delivery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  <a:p>
            <a:pPr marL="609585"/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  <a:p>
            <a:pPr marL="609585" indent="-389457">
              <a:buClr>
                <a:schemeClr val="dk2"/>
              </a:buClr>
              <a:buSzPts val="1000"/>
              <a:buChar char="●"/>
            </a:pPr>
            <a:r>
              <a:rPr lang="it" sz="1600" b="1" dirty="0">
                <a:solidFill>
                  <a:schemeClr val="dk2"/>
                </a:solidFill>
                <a:latin typeface="Frutiger 55 Roman" panose="020B0500000000000000" pitchFamily="34" charset="0"/>
              </a:rPr>
              <a:t>Gamma test (9mm/10%) </a:t>
            </a:r>
            <a:r>
              <a:rPr lang="it" sz="1600" dirty="0">
                <a:solidFill>
                  <a:schemeClr val="dk2"/>
                </a:solidFill>
                <a:latin typeface="Frutiger 55 Roman" panose="020B0500000000000000" pitchFamily="34" charset="0"/>
              </a:rPr>
              <a:t>has been used for voxel to voxel comparison</a:t>
            </a:r>
            <a:endParaRPr sz="1600" dirty="0">
              <a:solidFill>
                <a:schemeClr val="dk2"/>
              </a:solidFill>
              <a:latin typeface="Frutiger 55 Roman" panose="020B0500000000000000" pitchFamily="34" charset="0"/>
            </a:endParaRPr>
          </a:p>
        </p:txBody>
      </p:sp>
      <p:grpSp>
        <p:nvGrpSpPr>
          <p:cNvPr id="12" name="Google Shape;75;p14">
            <a:extLst>
              <a:ext uri="{FF2B5EF4-FFF2-40B4-BE49-F238E27FC236}">
                <a16:creationId xmlns:a16="http://schemas.microsoft.com/office/drawing/2014/main" id="{B218CE09-752B-824F-9E67-567E2A162490}"/>
              </a:ext>
            </a:extLst>
          </p:cNvPr>
          <p:cNvGrpSpPr/>
          <p:nvPr/>
        </p:nvGrpSpPr>
        <p:grpSpPr>
          <a:xfrm>
            <a:off x="2713515" y="1418734"/>
            <a:ext cx="3538367" cy="2090113"/>
            <a:chOff x="200175" y="3462100"/>
            <a:chExt cx="2653775" cy="1567585"/>
          </a:xfrm>
        </p:grpSpPr>
        <p:pic>
          <p:nvPicPr>
            <p:cNvPr id="13" name="Google Shape;76;p14">
              <a:extLst>
                <a:ext uri="{FF2B5EF4-FFF2-40B4-BE49-F238E27FC236}">
                  <a16:creationId xmlns:a16="http://schemas.microsoft.com/office/drawing/2014/main" id="{DCA38457-D906-F248-8855-6556B13D385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175" y="3462100"/>
              <a:ext cx="1310625" cy="153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7;p14">
              <a:extLst>
                <a:ext uri="{FF2B5EF4-FFF2-40B4-BE49-F238E27FC236}">
                  <a16:creationId xmlns:a16="http://schemas.microsoft.com/office/drawing/2014/main" id="{E27CCB4A-B8F5-6A46-BB01-06385256745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299" b="12517"/>
            <a:stretch/>
          </p:blipFill>
          <p:spPr>
            <a:xfrm>
              <a:off x="1591100" y="3462100"/>
              <a:ext cx="1262850" cy="153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78;p14">
              <a:extLst>
                <a:ext uri="{FF2B5EF4-FFF2-40B4-BE49-F238E27FC236}">
                  <a16:creationId xmlns:a16="http://schemas.microsoft.com/office/drawing/2014/main" id="{5B709FAC-EA12-EF4D-9C59-E79FC5A119A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175" y="4673356"/>
              <a:ext cx="669300" cy="356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79;p14">
              <a:extLst>
                <a:ext uri="{FF2B5EF4-FFF2-40B4-BE49-F238E27FC236}">
                  <a16:creationId xmlns:a16="http://schemas.microsoft.com/office/drawing/2014/main" id="{560F0BC9-D7F3-054C-98D0-9B417D25751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45200" y="4673345"/>
              <a:ext cx="669300" cy="3563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80;p14">
              <a:extLst>
                <a:ext uri="{FF2B5EF4-FFF2-40B4-BE49-F238E27FC236}">
                  <a16:creationId xmlns:a16="http://schemas.microsoft.com/office/drawing/2014/main" id="{BBE6B627-C2C3-3C44-A455-E0CDB7784363}"/>
                </a:ext>
              </a:extLst>
            </p:cNvPr>
            <p:cNvCxnSpPr/>
            <p:nvPr/>
          </p:nvCxnSpPr>
          <p:spPr>
            <a:xfrm flipH="1">
              <a:off x="1075850" y="3536150"/>
              <a:ext cx="164100" cy="166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" name="Google Shape;81;p14">
              <a:extLst>
                <a:ext uri="{FF2B5EF4-FFF2-40B4-BE49-F238E27FC236}">
                  <a16:creationId xmlns:a16="http://schemas.microsoft.com/office/drawing/2014/main" id="{9FAE92D8-DD61-2343-AB59-7EA34253416D}"/>
                </a:ext>
              </a:extLst>
            </p:cNvPr>
            <p:cNvSpPr txBox="1"/>
            <p:nvPr/>
          </p:nvSpPr>
          <p:spPr>
            <a:xfrm>
              <a:off x="1075850" y="3606988"/>
              <a:ext cx="6693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it" sz="1200">
                  <a:solidFill>
                    <a:schemeClr val="accent4"/>
                  </a:solidFill>
                </a:rPr>
                <a:t>beam</a:t>
              </a:r>
              <a:endParaRPr sz="1200">
                <a:solidFill>
                  <a:schemeClr val="accent4"/>
                </a:solidFill>
              </a:endParaRPr>
            </a:p>
          </p:txBody>
        </p:sp>
      </p:grpSp>
      <p:sp>
        <p:nvSpPr>
          <p:cNvPr id="19" name="Google Shape;84;p14">
            <a:extLst>
              <a:ext uri="{FF2B5EF4-FFF2-40B4-BE49-F238E27FC236}">
                <a16:creationId xmlns:a16="http://schemas.microsoft.com/office/drawing/2014/main" id="{C16B0E48-B332-A443-9647-1D733382E4D9}"/>
              </a:ext>
            </a:extLst>
          </p:cNvPr>
          <p:cNvSpPr/>
          <p:nvPr/>
        </p:nvSpPr>
        <p:spPr>
          <a:xfrm>
            <a:off x="4194098" y="3360150"/>
            <a:ext cx="577200" cy="66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Google Shape;85;p14">
            <a:extLst>
              <a:ext uri="{FF2B5EF4-FFF2-40B4-BE49-F238E27FC236}">
                <a16:creationId xmlns:a16="http://schemas.microsoft.com/office/drawing/2014/main" id="{E7C522D2-8332-BB42-8187-8DCCCE753023}"/>
              </a:ext>
            </a:extLst>
          </p:cNvPr>
          <p:cNvSpPr txBox="1"/>
          <p:nvPr/>
        </p:nvSpPr>
        <p:spPr>
          <a:xfrm>
            <a:off x="8915381" y="3833484"/>
            <a:ext cx="8924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333">
                <a:solidFill>
                  <a:schemeClr val="lt1"/>
                </a:solidFill>
              </a:rPr>
              <a:t>gamma map</a:t>
            </a:r>
            <a:endParaRPr sz="1333">
              <a:solidFill>
                <a:schemeClr val="lt1"/>
              </a:solidFill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B4D13753-3EF1-6C44-9C3E-655B59464995}"/>
              </a:ext>
            </a:extLst>
          </p:cNvPr>
          <p:cNvSpPr txBox="1"/>
          <p:nvPr/>
        </p:nvSpPr>
        <p:spPr>
          <a:xfrm>
            <a:off x="6730314" y="6362816"/>
            <a:ext cx="280793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 err="1">
                <a:solidFill>
                  <a:schemeClr val="tx1"/>
                </a:solidFill>
                <a:latin typeface="Frutiger 55 Roman" panose="020B0500000000000000" pitchFamily="34" charset="0"/>
              </a:rPr>
              <a:t>ClinicalTrials.gov</a:t>
            </a:r>
            <a:r>
              <a:rPr lang="es-ES" dirty="0">
                <a:solidFill>
                  <a:schemeClr val="tx1"/>
                </a:solidFill>
                <a:latin typeface="Frutiger 55 Roman" panose="020B0500000000000000" pitchFamily="34" charset="0"/>
              </a:rPr>
              <a:t> NCT03662373</a:t>
            </a:r>
            <a:endParaRPr lang="en-US" dirty="0">
              <a:solidFill>
                <a:schemeClr val="tx1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FD3B6A-1945-4481-CEF7-ECD92F06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003" y="1432309"/>
            <a:ext cx="1152128" cy="3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33">
            <a:extLst>
              <a:ext uri="{FF2B5EF4-FFF2-40B4-BE49-F238E27FC236}">
                <a16:creationId xmlns:a16="http://schemas.microsoft.com/office/drawing/2014/main" id="{F234DD12-68DA-5CC7-2238-42A459873C66}"/>
              </a:ext>
            </a:extLst>
          </p:cNvPr>
          <p:cNvSpPr txBox="1"/>
          <p:nvPr/>
        </p:nvSpPr>
        <p:spPr>
          <a:xfrm>
            <a:off x="119717" y="6389747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C86DF3-5CCD-3075-6389-AD15D2CEECFD}"/>
              </a:ext>
            </a:extLst>
          </p:cNvPr>
          <p:cNvSpPr>
            <a:spLocks noGrp="1"/>
          </p:cNvSpPr>
          <p:nvPr/>
        </p:nvSpPr>
        <p:spPr>
          <a:xfrm>
            <a:off x="838200" y="57436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Dose profiler: carbon treatments</a:t>
            </a:r>
          </a:p>
        </p:txBody>
      </p:sp>
    </p:spTree>
    <p:extLst>
      <p:ext uri="{BB962C8B-B14F-4D97-AF65-F5344CB8AC3E}">
        <p14:creationId xmlns:p14="http://schemas.microsoft.com/office/powerpoint/2010/main" val="3927291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Radioactive ion beams (i.e., </a:t>
            </a:r>
            <a:r>
              <a:rPr lang="en-GB" baseline="30000" dirty="0">
                <a:solidFill>
                  <a:srgbClr val="002948"/>
                </a:solidFill>
                <a:effectLst/>
                <a:latin typeface="Helvetica" pitchFamily="2" charset="0"/>
              </a:rPr>
              <a:t>11</a:t>
            </a: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C)</a:t>
            </a:r>
            <a:endParaRPr lang="en-US" dirty="0">
              <a:solidFill>
                <a:srgbClr val="002A48"/>
              </a:solidFill>
              <a:latin typeface="Frutiger 55 Roman" panose="020B0500000000000000" pitchFamily="34" charset="0"/>
              <a:cs typeface="Calibri Ligh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7B54C4D-3692-B0A2-B357-5D64167F0FB5}"/>
              </a:ext>
            </a:extLst>
          </p:cNvPr>
          <p:cNvGrpSpPr/>
          <p:nvPr/>
        </p:nvGrpSpPr>
        <p:grpSpPr>
          <a:xfrm>
            <a:off x="694484" y="4494044"/>
            <a:ext cx="3129848" cy="1693337"/>
            <a:chOff x="0" y="0"/>
            <a:chExt cx="6259693" cy="3386672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1AFDBF3D-CBCB-B0D6-74A7-071F571DE362}"/>
                </a:ext>
              </a:extLst>
            </p:cNvPr>
            <p:cNvSpPr/>
            <p:nvPr/>
          </p:nvSpPr>
          <p:spPr>
            <a:xfrm>
              <a:off x="5012973" y="0"/>
              <a:ext cx="1246721" cy="338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542"/>
                  </a:lnTo>
                  <a:lnTo>
                    <a:pt x="4107" y="12542"/>
                  </a:lnTo>
                  <a:lnTo>
                    <a:pt x="4107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6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3AD9AB13-AEA1-C1B6-74E1-9180D39F436D}"/>
                </a:ext>
              </a:extLst>
            </p:cNvPr>
            <p:cNvSpPr/>
            <p:nvPr/>
          </p:nvSpPr>
          <p:spPr>
            <a:xfrm>
              <a:off x="-1" y="1140758"/>
              <a:ext cx="596977" cy="4054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609600">
                <a:defRPr sz="4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</p:grp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FF6003B4-D7D2-8F83-E67D-AC0A9550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6" y="1345891"/>
            <a:ext cx="3158660" cy="177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9A6F004-5E21-64B8-BC12-3F59D9D5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05" b="9350"/>
          <a:stretch>
            <a:fillRect/>
          </a:stretch>
        </p:blipFill>
        <p:spPr>
          <a:xfrm>
            <a:off x="-1" y="980728"/>
            <a:ext cx="1490333" cy="599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13">
            <a:extLst>
              <a:ext uri="{FF2B5EF4-FFF2-40B4-BE49-F238E27FC236}">
                <a16:creationId xmlns:a16="http://schemas.microsoft.com/office/drawing/2014/main" id="{E300CF4A-376B-3C9D-E550-226B25CEC7CE}"/>
              </a:ext>
            </a:extLst>
          </p:cNvPr>
          <p:cNvGrpSpPr/>
          <p:nvPr/>
        </p:nvGrpSpPr>
        <p:grpSpPr>
          <a:xfrm>
            <a:off x="-1" y="3301036"/>
            <a:ext cx="11873898" cy="2294788"/>
            <a:chOff x="0" y="0"/>
            <a:chExt cx="23747793" cy="45895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DDEE77-9846-DB23-499B-BB0AF71FEE95}"/>
                </a:ext>
              </a:extLst>
            </p:cNvPr>
            <p:cNvGrpSpPr/>
            <p:nvPr/>
          </p:nvGrpSpPr>
          <p:grpSpPr>
            <a:xfrm>
              <a:off x="15845337" y="61749"/>
              <a:ext cx="7902457" cy="4527827"/>
              <a:chOff x="0" y="0"/>
              <a:chExt cx="7902455" cy="4527825"/>
            </a:xfrm>
          </p:grpSpPr>
          <p:grpSp>
            <p:nvGrpSpPr>
              <p:cNvPr id="18" name="Group 7">
                <a:extLst>
                  <a:ext uri="{FF2B5EF4-FFF2-40B4-BE49-F238E27FC236}">
                    <a16:creationId xmlns:a16="http://schemas.microsoft.com/office/drawing/2014/main" id="{5D4C59D1-087F-D737-FA8A-BE1D60A99C69}"/>
                  </a:ext>
                </a:extLst>
              </p:cNvPr>
              <p:cNvGrpSpPr/>
              <p:nvPr/>
            </p:nvGrpSpPr>
            <p:grpSpPr>
              <a:xfrm>
                <a:off x="-1" y="60777"/>
                <a:ext cx="7902457" cy="4467050"/>
                <a:chOff x="0" y="0"/>
                <a:chExt cx="7902455" cy="4467049"/>
              </a:xfrm>
            </p:grpSpPr>
            <p:pic>
              <p:nvPicPr>
                <p:cNvPr id="20" name="Picture 4" descr="Picture 4">
                  <a:extLst>
                    <a:ext uri="{FF2B5EF4-FFF2-40B4-BE49-F238E27FC236}">
                      <a16:creationId xmlns:a16="http://schemas.microsoft.com/office/drawing/2014/main" id="{7C331757-34AC-271C-F388-535CB3D4B8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50005" r="50149"/>
                <a:stretch>
                  <a:fillRect/>
                </a:stretch>
              </p:blipFill>
              <p:spPr>
                <a:xfrm>
                  <a:off x="-1" y="0"/>
                  <a:ext cx="7902457" cy="43913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" name="TextBox 6">
                  <a:extLst>
                    <a:ext uri="{FF2B5EF4-FFF2-40B4-BE49-F238E27FC236}">
                      <a16:creationId xmlns:a16="http://schemas.microsoft.com/office/drawing/2014/main" id="{FEEB4BD5-7A2F-4C57-1A71-83ED62435344}"/>
                    </a:ext>
                  </a:extLst>
                </p:cNvPr>
                <p:cNvSpPr/>
                <p:nvPr/>
              </p:nvSpPr>
              <p:spPr>
                <a:xfrm>
                  <a:off x="7314610" y="4139744"/>
                  <a:ext cx="418753" cy="32730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t">
                  <a:noAutofit/>
                </a:bodyPr>
                <a:lstStyle/>
                <a:p>
                  <a:pPr defTabSz="609600">
                    <a:defRPr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250"/>
                </a:p>
              </p:txBody>
            </p:sp>
          </p:grpSp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8FC656D1-6A1A-C269-8C72-C3A2ACAAE9DF}"/>
                  </a:ext>
                </a:extLst>
              </p:cNvPr>
              <p:cNvSpPr/>
              <p:nvPr/>
            </p:nvSpPr>
            <p:spPr>
              <a:xfrm>
                <a:off x="3540702" y="0"/>
                <a:ext cx="952878" cy="3338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pPr defTabSz="609600">
                  <a:defRPr sz="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250"/>
              </a:p>
            </p:txBody>
          </p:sp>
        </p:grp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F56324C4-6BD0-88CD-930E-2E04826A499E}"/>
                </a:ext>
              </a:extLst>
            </p:cNvPr>
            <p:cNvGrpSpPr/>
            <p:nvPr/>
          </p:nvGrpSpPr>
          <p:grpSpPr>
            <a:xfrm>
              <a:off x="-1" y="0"/>
              <a:ext cx="15911650" cy="4407794"/>
              <a:chOff x="0" y="0"/>
              <a:chExt cx="15911648" cy="4407793"/>
            </a:xfrm>
          </p:grpSpPr>
          <p:pic>
            <p:nvPicPr>
              <p:cNvPr id="16" name="Picture 5" descr="Picture 5">
                <a:extLst>
                  <a:ext uri="{FF2B5EF4-FFF2-40B4-BE49-F238E27FC236}">
                    <a16:creationId xmlns:a16="http://schemas.microsoft.com/office/drawing/2014/main" id="{A9B354CF-D4B8-1E4F-58E2-2A92A5F34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0006"/>
              <a:stretch>
                <a:fillRect/>
              </a:stretch>
            </p:blipFill>
            <p:spPr>
              <a:xfrm>
                <a:off x="2" y="0"/>
                <a:ext cx="15911647" cy="440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5914E98E-F277-F5EA-358D-066A63D77377}"/>
                  </a:ext>
                </a:extLst>
              </p:cNvPr>
              <p:cNvSpPr/>
              <p:nvPr/>
            </p:nvSpPr>
            <p:spPr>
              <a:xfrm>
                <a:off x="-1" y="198124"/>
                <a:ext cx="722820" cy="6200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pPr defTabSz="609600">
                  <a:defRPr sz="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250"/>
              </a:p>
            </p:txBody>
          </p:sp>
        </p:grpSp>
      </p:grpSp>
      <p:pic>
        <p:nvPicPr>
          <p:cNvPr id="22" name="Picture 15" descr="Picture 15">
            <a:extLst>
              <a:ext uri="{FF2B5EF4-FFF2-40B4-BE49-F238E27FC236}">
                <a16:creationId xmlns:a16="http://schemas.microsoft.com/office/drawing/2014/main" id="{6CD47CAF-0137-0BDB-10A5-7E8F6FF7A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484" y="1150255"/>
            <a:ext cx="5058611" cy="222683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43A6F3D1-9F6F-E93B-501F-6FE3D6C90882}"/>
              </a:ext>
            </a:extLst>
          </p:cNvPr>
          <p:cNvSpPr txBox="1"/>
          <p:nvPr/>
        </p:nvSpPr>
        <p:spPr>
          <a:xfrm>
            <a:off x="3291968" y="1348092"/>
            <a:ext cx="366555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>
            <a:spAutoFit/>
          </a:bodyPr>
          <a:lstStyle/>
          <a:p>
            <a:pPr marL="161636" indent="-161636" defTabSz="609600">
              <a:buSzPct val="100000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1/6 of a Siemens Biograph mCT clinical PET scanner with custom-modified detectors.</a:t>
            </a:r>
          </a:p>
          <a:p>
            <a:pPr marL="161636" indent="-161636" defTabSz="609600">
              <a:buSzPct val="100000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Two detector panels installed above and below the phantom each at a distance of 30 cm</a:t>
            </a:r>
            <a:endParaRPr sz="1300"/>
          </a:p>
          <a:p>
            <a:pPr marL="161636" indent="-161636" defTabSz="609600">
              <a:buSzPct val="100000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/>
              <a:t>RIB stops in the PMMA phantom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066AAF44-A3ED-D4FD-32DC-457EEEBC1140}"/>
              </a:ext>
            </a:extLst>
          </p:cNvPr>
          <p:cNvSpPr txBox="1"/>
          <p:nvPr/>
        </p:nvSpPr>
        <p:spPr>
          <a:xfrm>
            <a:off x="402648" y="5553766"/>
            <a:ext cx="713351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>
            <a:spAutoFit/>
          </a:bodyPr>
          <a:lstStyle/>
          <a:p>
            <a:pPr defTabSz="6096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PET range uncertainty after delivering 1.6 x 10</a:t>
            </a:r>
            <a:r>
              <a:rPr sz="1600" baseline="31250" dirty="0"/>
              <a:t>7</a:t>
            </a:r>
            <a:r>
              <a:rPr sz="1600" dirty="0"/>
              <a:t> ions in 4 spills (19.2 s total): </a:t>
            </a:r>
            <a:endParaRPr lang="en-US" sz="1600" dirty="0"/>
          </a:p>
          <a:p>
            <a:pPr defTabSz="6096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rgbClr val="E46C0A"/>
                </a:solidFill>
              </a:rPr>
              <a:t>0.04 mm, 0.7mm</a:t>
            </a:r>
            <a:r>
              <a:rPr sz="1600" dirty="0"/>
              <a:t>,  and 1.3 mm for </a:t>
            </a:r>
            <a:r>
              <a:rPr sz="1600" baseline="31250" dirty="0"/>
              <a:t>10</a:t>
            </a:r>
            <a:r>
              <a:rPr sz="1600" dirty="0"/>
              <a:t>C, </a:t>
            </a:r>
            <a:r>
              <a:rPr sz="1600" baseline="31250" dirty="0"/>
              <a:t>11</a:t>
            </a:r>
            <a:r>
              <a:rPr sz="1600" dirty="0"/>
              <a:t>C, and </a:t>
            </a:r>
            <a:r>
              <a:rPr sz="1600" baseline="31250" dirty="0"/>
              <a:t>12</a:t>
            </a:r>
            <a:r>
              <a:rPr sz="1600" dirty="0"/>
              <a:t>C</a:t>
            </a:r>
          </a:p>
        </p:txBody>
      </p:sp>
      <p:pic>
        <p:nvPicPr>
          <p:cNvPr id="25" name="Bild 6" descr="Bild 6">
            <a:extLst>
              <a:ext uri="{FF2B5EF4-FFF2-40B4-BE49-F238E27FC236}">
                <a16:creationId xmlns:a16="http://schemas.microsoft.com/office/drawing/2014/main" id="{093D236B-F938-A524-77AB-33DB334B0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192" y="6429428"/>
            <a:ext cx="1103695" cy="367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Bild 12" descr="Bild 12">
            <a:extLst>
              <a:ext uri="{FF2B5EF4-FFF2-40B4-BE49-F238E27FC236}">
                <a16:creationId xmlns:a16="http://schemas.microsoft.com/office/drawing/2014/main" id="{AD68209E-AD5B-3017-A3CC-8197940DD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442" y="6194594"/>
            <a:ext cx="757630" cy="63135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. Purushothaman, D. Kostyleva, P. Dendooven, I. Ozoemelam, E. Haettner,  H. Geissel, C. Scheidenberger and the Super-FRS Experiment Collaboration">
            <a:extLst>
              <a:ext uri="{FF2B5EF4-FFF2-40B4-BE49-F238E27FC236}">
                <a16:creationId xmlns:a16="http://schemas.microsoft.com/office/drawing/2014/main" id="{7874ED80-F48E-EAA5-43BC-5D40BAB7654E}"/>
              </a:ext>
            </a:extLst>
          </p:cNvPr>
          <p:cNvSpPr txBox="1"/>
          <p:nvPr/>
        </p:nvSpPr>
        <p:spPr>
          <a:xfrm>
            <a:off x="2772123" y="6353487"/>
            <a:ext cx="2104420" cy="261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/>
          <a:p>
            <a:pPr defTabSz="609600">
              <a:defRPr sz="4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 err="1">
                <a:latin typeface="Frutiger 55 Roman" panose="020B0500000000000000" pitchFamily="34" charset="0"/>
              </a:rPr>
              <a:t>Kostyleva</a:t>
            </a:r>
            <a:r>
              <a:rPr sz="900" dirty="0">
                <a:latin typeface="Frutiger 55 Roman" panose="020B0500000000000000" pitchFamily="34" charset="0"/>
              </a:rPr>
              <a:t> et al. Phys. Med. Biol. 2022</a:t>
            </a:r>
          </a:p>
        </p:txBody>
      </p:sp>
      <p:sp>
        <p:nvSpPr>
          <p:cNvPr id="28" name="CasellaDiTesto 33">
            <a:extLst>
              <a:ext uri="{FF2B5EF4-FFF2-40B4-BE49-F238E27FC236}">
                <a16:creationId xmlns:a16="http://schemas.microsoft.com/office/drawing/2014/main" id="{4FB2FF64-5243-E452-4434-4465E996E4A5}"/>
              </a:ext>
            </a:extLst>
          </p:cNvPr>
          <p:cNvSpPr txBox="1"/>
          <p:nvPr/>
        </p:nvSpPr>
        <p:spPr>
          <a:xfrm>
            <a:off x="136421" y="6353487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Marco Durante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190055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EEB5F-348F-D835-DEE2-707DC1DF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Google Shape;163;p19">
            <a:extLst>
              <a:ext uri="{FF2B5EF4-FFF2-40B4-BE49-F238E27FC236}">
                <a16:creationId xmlns:a16="http://schemas.microsoft.com/office/drawing/2014/main" id="{6073B216-458B-70C5-482A-BEEB3B43CB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6138" t="31465" r="49331" b="19553"/>
          <a:stretch/>
        </p:blipFill>
        <p:spPr>
          <a:xfrm>
            <a:off x="407368" y="1656278"/>
            <a:ext cx="6552728" cy="46681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8;p19">
            <a:extLst>
              <a:ext uri="{FF2B5EF4-FFF2-40B4-BE49-F238E27FC236}">
                <a16:creationId xmlns:a16="http://schemas.microsoft.com/office/drawing/2014/main" id="{0D643920-46EE-085F-6003-42B2DEF39AD9}"/>
              </a:ext>
            </a:extLst>
          </p:cNvPr>
          <p:cNvSpPr txBox="1"/>
          <p:nvPr/>
        </p:nvSpPr>
        <p:spPr>
          <a:xfrm rot="-5400000">
            <a:off x="5530551" y="3865112"/>
            <a:ext cx="276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i="1" dirty="0">
                <a:solidFill>
                  <a:schemeClr val="dk1"/>
                </a:solidFill>
              </a:rPr>
              <a:t>Magalhaes Martins, P.  et al., Sci Rep 10, 7007 (2020)</a:t>
            </a:r>
            <a:endParaRPr sz="800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E6111D-60E2-6A5A-094C-D3DF06390E6A}"/>
              </a:ext>
            </a:extLst>
          </p:cNvPr>
          <p:cNvSpPr>
            <a:spLocks noGrp="1"/>
          </p:cNvSpPr>
          <p:nvPr/>
        </p:nvSpPr>
        <p:spPr>
          <a:xfrm>
            <a:off x="838200" y="701792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Prompt photons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2B984-C53A-7CA9-EC87-1D9C23A16A9A}"/>
              </a:ext>
            </a:extLst>
          </p:cNvPr>
          <p:cNvSpPr txBox="1"/>
          <p:nvPr/>
        </p:nvSpPr>
        <p:spPr>
          <a:xfrm>
            <a:off x="7369262" y="2204864"/>
            <a:ext cx="454638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Frutiger 55 Roman" panose="020B0500000000000000" pitchFamily="34" charset="0"/>
                <a:cs typeface="Calibri"/>
              </a:rPr>
              <a:t>Several techniques to detect prompt photons: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Frutiger 55 Roman" panose="020B0500000000000000" pitchFamily="34" charset="0"/>
                <a:cs typeface="Calibri"/>
              </a:rPr>
              <a:t>Collimated gamma camera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Frutiger 55 Roman" panose="020B0500000000000000" pitchFamily="34" charset="0"/>
                <a:cs typeface="Calibri"/>
              </a:rPr>
              <a:t>Compton Camera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Frutiger 55 Roman" panose="020B0500000000000000" pitchFamily="34" charset="0"/>
                <a:cs typeface="Calibri"/>
              </a:rPr>
              <a:t>Prompt Gamma Timing</a:t>
            </a:r>
          </a:p>
        </p:txBody>
      </p:sp>
    </p:spTree>
    <p:extLst>
      <p:ext uri="{BB962C8B-B14F-4D97-AF65-F5344CB8AC3E}">
        <p14:creationId xmlns:p14="http://schemas.microsoft.com/office/powerpoint/2010/main" val="4058779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1CA0A-7F64-464D-9BEE-1EFB6F5C3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5971" y="1436743"/>
            <a:ext cx="6039693" cy="3410426"/>
          </a:xfrm>
        </p:spPr>
      </p:pic>
      <p:sp>
        <p:nvSpPr>
          <p:cNvPr id="6" name="TOF = t𝛾 - t0">
            <a:extLst>
              <a:ext uri="{FF2B5EF4-FFF2-40B4-BE49-F238E27FC236}">
                <a16:creationId xmlns:a16="http://schemas.microsoft.com/office/drawing/2014/main" id="{4ADC8E38-1ABC-7A31-FA10-BE3242AEC4E1}"/>
              </a:ext>
            </a:extLst>
          </p:cNvPr>
          <p:cNvSpPr txBox="1"/>
          <p:nvPr/>
        </p:nvSpPr>
        <p:spPr>
          <a:xfrm>
            <a:off x="1847528" y="5142651"/>
            <a:ext cx="9506272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  <a:lvl2pPr marL="0" marR="0" indent="3429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2pPr>
            <a:lvl3pPr marL="0" marR="0" indent="6858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3pPr>
            <a:lvl4pPr marL="0" marR="0" indent="10287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4pPr>
            <a:lvl5pPr marL="0" marR="0" indent="13716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5pPr>
            <a:lvl6pPr marL="0" marR="0" indent="17145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6pPr>
            <a:lvl7pPr marL="0" marR="0" indent="20574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7pPr>
            <a:lvl8pPr marL="0" marR="0" indent="24003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8pPr>
            <a:lvl9pPr marL="0" marR="0" indent="2743200" algn="l" defTabSz="821531" rtl="0" fontAlgn="auto" latinLnBrk="0" hangingPunct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1" u="none" strike="noStrike" cap="none" spc="3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Iowan Old Style Roman"/>
                <a:ea typeface="Iowan Old Style Roman"/>
                <a:cs typeface="Iowan Old Style Roman"/>
                <a:sym typeface="Iowan Old Style Roman"/>
              </a:defRPr>
            </a:lvl9pPr>
          </a:lstStyle>
          <a:p>
            <a:pPr defTabSz="1733930">
              <a:spcBef>
                <a:spcPts val="0"/>
              </a:spcBef>
              <a:defRPr sz="2800" i="0" spc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>
                <a:solidFill>
                  <a:srgbClr val="002A48"/>
                </a:solidFill>
              </a:rPr>
              <a:t>TOF = </a:t>
            </a:r>
            <a:r>
              <a:rPr sz="2000" dirty="0" err="1">
                <a:solidFill>
                  <a:srgbClr val="002A48"/>
                </a:solidFill>
              </a:rPr>
              <a:t>t</a:t>
            </a:r>
            <a:r>
              <a:rPr lang="en-US" sz="2000" dirty="0" err="1">
                <a:solidFill>
                  <a:srgbClr val="002A48"/>
                </a:solidFill>
              </a:rPr>
              <a:t>_stop</a:t>
            </a:r>
            <a:r>
              <a:rPr lang="en-US" sz="2000" dirty="0">
                <a:solidFill>
                  <a:srgbClr val="002A48"/>
                </a:solidFill>
              </a:rPr>
              <a:t>(</a:t>
            </a:r>
            <a:r>
              <a:rPr sz="2000" dirty="0">
                <a:solidFill>
                  <a:srgbClr val="002A48"/>
                </a:solidFill>
              </a:rPr>
              <a:t>𝛾</a:t>
            </a:r>
            <a:r>
              <a:rPr lang="en-US" sz="2000" dirty="0">
                <a:solidFill>
                  <a:srgbClr val="002A48"/>
                </a:solidFill>
              </a:rPr>
              <a:t>)</a:t>
            </a:r>
            <a:r>
              <a:rPr sz="2000" dirty="0">
                <a:solidFill>
                  <a:srgbClr val="002A48"/>
                </a:solidFill>
              </a:rPr>
              <a:t> </a:t>
            </a:r>
            <a:r>
              <a:rPr lang="en-IT" sz="2000" dirty="0">
                <a:solidFill>
                  <a:srgbClr val="002A48"/>
                </a:solidFill>
              </a:rPr>
              <a:t>–</a:t>
            </a:r>
            <a:r>
              <a:rPr sz="2000" dirty="0">
                <a:solidFill>
                  <a:srgbClr val="002A48"/>
                </a:solidFill>
              </a:rPr>
              <a:t> t</a:t>
            </a:r>
            <a:r>
              <a:rPr sz="2000" baseline="-5999" dirty="0">
                <a:solidFill>
                  <a:srgbClr val="002A48"/>
                </a:solidFill>
              </a:rPr>
              <a:t>0</a:t>
            </a:r>
            <a:r>
              <a:rPr lang="en-US" sz="2000" dirty="0">
                <a:solidFill>
                  <a:srgbClr val="002A48"/>
                </a:solidFill>
              </a:rPr>
              <a:t> (beam particle)</a:t>
            </a:r>
            <a:r>
              <a:rPr lang="en-US" sz="2000" b="1" dirty="0">
                <a:solidFill>
                  <a:srgbClr val="002A48"/>
                </a:solidFill>
              </a:rPr>
              <a:t> = </a:t>
            </a:r>
            <a:r>
              <a:rPr lang="en-US" sz="2000" dirty="0">
                <a:solidFill>
                  <a:srgbClr val="002A48"/>
                </a:solidFill>
              </a:rPr>
              <a:t>t(beam in air) </a:t>
            </a:r>
            <a:r>
              <a:rPr lang="en-US" sz="2000" b="1" dirty="0">
                <a:solidFill>
                  <a:srgbClr val="002A48"/>
                </a:solidFill>
              </a:rPr>
              <a:t>+ t(beam in target) + t(</a:t>
            </a:r>
            <a:r>
              <a:rPr lang="en-IT" sz="2000" b="1" dirty="0">
                <a:solidFill>
                  <a:srgbClr val="002A48"/>
                </a:solidFill>
              </a:rPr>
              <a:t>𝛾)</a:t>
            </a:r>
            <a:endParaRPr sz="2000" b="1" baseline="-5999" dirty="0">
              <a:solidFill>
                <a:srgbClr val="002A48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B7B5AE-773D-1513-119B-770606A2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28</a:t>
            </a:fld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97AB5-24F8-E545-862D-F83E8791EB4C}"/>
              </a:ext>
            </a:extLst>
          </p:cNvPr>
          <p:cNvSpPr/>
          <p:nvPr/>
        </p:nvSpPr>
        <p:spPr>
          <a:xfrm>
            <a:off x="3215971" y="2168474"/>
            <a:ext cx="45719" cy="87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DC6C5-A78C-5640-8BB5-9CA41AE5EAB1}"/>
              </a:ext>
            </a:extLst>
          </p:cNvPr>
          <p:cNvSpPr txBox="1"/>
          <p:nvPr/>
        </p:nvSpPr>
        <p:spPr>
          <a:xfrm>
            <a:off x="1731143" y="1801210"/>
            <a:ext cx="153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IT" dirty="0"/>
              <a:t>eam monitor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E063DF-5522-EF48-BD70-1C9E0519968D}"/>
              </a:ext>
            </a:extLst>
          </p:cNvPr>
          <p:cNvCxnSpPr/>
          <p:nvPr/>
        </p:nvCxnSpPr>
        <p:spPr>
          <a:xfrm flipH="1">
            <a:off x="3261690" y="2587939"/>
            <a:ext cx="537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7">
            <a:extLst>
              <a:ext uri="{FF2B5EF4-FFF2-40B4-BE49-F238E27FC236}">
                <a16:creationId xmlns:a16="http://schemas.microsoft.com/office/drawing/2014/main" id="{C02B9414-57F5-8640-93B1-96E04196D89D}"/>
              </a:ext>
            </a:extLst>
          </p:cNvPr>
          <p:cNvSpPr/>
          <p:nvPr/>
        </p:nvSpPr>
        <p:spPr>
          <a:xfrm rot="20820000">
            <a:off x="3110124" y="2999244"/>
            <a:ext cx="781934" cy="285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Arrow: Right 2">
            <a:extLst>
              <a:ext uri="{FF2B5EF4-FFF2-40B4-BE49-F238E27FC236}">
                <a16:creationId xmlns:a16="http://schemas.microsoft.com/office/drawing/2014/main" id="{74E54270-62D8-334B-B259-9FA801F4B279}"/>
              </a:ext>
            </a:extLst>
          </p:cNvPr>
          <p:cNvSpPr/>
          <p:nvPr/>
        </p:nvSpPr>
        <p:spPr>
          <a:xfrm rot="19210316">
            <a:off x="3951828" y="4344450"/>
            <a:ext cx="781934" cy="285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1" name="Arrow: Right 10">
            <a:extLst>
              <a:ext uri="{FF2B5EF4-FFF2-40B4-BE49-F238E27FC236}">
                <a16:creationId xmlns:a16="http://schemas.microsoft.com/office/drawing/2014/main" id="{EC310F14-55BF-434E-9241-DF172B4A52D7}"/>
              </a:ext>
            </a:extLst>
          </p:cNvPr>
          <p:cNvSpPr/>
          <p:nvPr/>
        </p:nvSpPr>
        <p:spPr>
          <a:xfrm rot="13578163">
            <a:off x="7320373" y="4391054"/>
            <a:ext cx="856271" cy="36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Arrow: Right 14">
            <a:extLst>
              <a:ext uri="{FF2B5EF4-FFF2-40B4-BE49-F238E27FC236}">
                <a16:creationId xmlns:a16="http://schemas.microsoft.com/office/drawing/2014/main" id="{913DBF82-E08A-2847-A751-E07A951FA912}"/>
              </a:ext>
            </a:extLst>
          </p:cNvPr>
          <p:cNvSpPr/>
          <p:nvPr/>
        </p:nvSpPr>
        <p:spPr>
          <a:xfrm rot="9540000">
            <a:off x="7845483" y="3211549"/>
            <a:ext cx="807816" cy="290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Google Shape;168;p20">
            <a:extLst>
              <a:ext uri="{FF2B5EF4-FFF2-40B4-BE49-F238E27FC236}">
                <a16:creationId xmlns:a16="http://schemas.microsoft.com/office/drawing/2014/main" id="{3A6BDD10-99DA-8542-9149-5D94A2E0C3DB}"/>
              </a:ext>
            </a:extLst>
          </p:cNvPr>
          <p:cNvSpPr txBox="1"/>
          <p:nvPr/>
        </p:nvSpPr>
        <p:spPr>
          <a:xfrm>
            <a:off x="5167476" y="6302948"/>
            <a:ext cx="5576723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1000" dirty="0">
                <a:solidFill>
                  <a:srgbClr val="002060"/>
                </a:solidFill>
                <a:latin typeface="Frutiger 55 Roman" panose="020B0500000000000000" pitchFamily="34" charset="0"/>
              </a:rPr>
              <a:t>F. Pennazio et al., PMB 67 (2022) 065005, doi: 10.1088/1361-6560/ac5765</a:t>
            </a:r>
            <a:endParaRPr sz="1000" dirty="0">
              <a:solidFill>
                <a:srgbClr val="002060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4" name="Picture 3" descr="A blue logo with text&#10;&#10;Description automatically generated">
            <a:extLst>
              <a:ext uri="{FF2B5EF4-FFF2-40B4-BE49-F238E27FC236}">
                <a16:creationId xmlns:a16="http://schemas.microsoft.com/office/drawing/2014/main" id="{EBF1D02C-084E-2F45-AD89-C82468DC3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8636"/>
            <a:ext cx="1013460" cy="1216152"/>
          </a:xfrm>
          <a:prstGeom prst="rect">
            <a:avLst/>
          </a:prstGeom>
        </p:spPr>
      </p:pic>
      <p:pic>
        <p:nvPicPr>
          <p:cNvPr id="25" name="Google Shape;195;p20">
            <a:extLst>
              <a:ext uri="{FF2B5EF4-FFF2-40B4-BE49-F238E27FC236}">
                <a16:creationId xmlns:a16="http://schemas.microsoft.com/office/drawing/2014/main" id="{77828EDA-1DF1-F345-B357-823E538E09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8207"/>
          <a:stretch/>
        </p:blipFill>
        <p:spPr>
          <a:xfrm>
            <a:off x="951770" y="5770849"/>
            <a:ext cx="1490908" cy="7045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CBBC2E-568C-6C8C-3C2D-2500330F9A36}"/>
              </a:ext>
            </a:extLst>
          </p:cNvPr>
          <p:cNvSpPr>
            <a:spLocks noGrp="1"/>
          </p:cNvSpPr>
          <p:nvPr/>
        </p:nvSpPr>
        <p:spPr>
          <a:xfrm>
            <a:off x="838200" y="701792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Prompt Gamma Timing</a:t>
            </a:r>
          </a:p>
        </p:txBody>
      </p:sp>
    </p:spTree>
    <p:extLst>
      <p:ext uri="{BB962C8B-B14F-4D97-AF65-F5344CB8AC3E}">
        <p14:creationId xmlns:p14="http://schemas.microsoft.com/office/powerpoint/2010/main" val="20902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0B81100-71A8-8974-CF82-5BE77DABBAE5}"/>
              </a:ext>
            </a:extLst>
          </p:cNvPr>
          <p:cNvSpPr txBox="1"/>
          <p:nvPr/>
        </p:nvSpPr>
        <p:spPr>
          <a:xfrm>
            <a:off x="8761762" y="1396749"/>
            <a:ext cx="312457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Well established</a:t>
            </a:r>
          </a:p>
          <a:p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Very effective</a:t>
            </a:r>
          </a:p>
          <a:p>
            <a:endParaRPr lang="en-IT" sz="22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At the end of 2023:</a:t>
            </a:r>
          </a:p>
          <a:p>
            <a:endParaRPr lang="en-IT" sz="22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Clinical Centres</a:t>
            </a:r>
          </a:p>
          <a:p>
            <a:pPr lvl="1"/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~ 150</a:t>
            </a:r>
          </a:p>
          <a:p>
            <a:pPr marL="285750" indent="-285750">
              <a:buFontTx/>
              <a:buChar char="-"/>
            </a:pPr>
            <a:endParaRPr lang="en-IT" sz="22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Treated Patients:</a:t>
            </a:r>
          </a:p>
          <a:p>
            <a:pPr lvl="1"/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~ 350000 (protons)</a:t>
            </a:r>
          </a:p>
          <a:p>
            <a:pPr lvl="1"/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~ 56000 (carbon)</a:t>
            </a:r>
          </a:p>
          <a:p>
            <a:pPr lvl="1"/>
            <a:r>
              <a:rPr lang="en-IT" sz="2200" dirty="0">
                <a:solidFill>
                  <a:srgbClr val="002A48"/>
                </a:solidFill>
                <a:latin typeface="Frutiger 55 Roman" panose="020B0500000000000000" pitchFamily="34" charset="0"/>
              </a:rPr>
              <a:t>~ 3500 (helium)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Particle Therapy: Worldwide statistics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7DA4E-0AD0-718A-FBD4-2F75BBDB96EA}"/>
              </a:ext>
            </a:extLst>
          </p:cNvPr>
          <p:cNvSpPr txBox="1"/>
          <p:nvPr/>
        </p:nvSpPr>
        <p:spPr>
          <a:xfrm>
            <a:off x="10511139" y="2708920"/>
            <a:ext cx="1404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>
                <a:latin typeface="Frutiger 55 Roman" panose="020B0500000000000000" pitchFamily="34" charset="0"/>
              </a:rPr>
              <a:t>https://ptcog.site</a:t>
            </a:r>
          </a:p>
        </p:txBody>
      </p:sp>
      <p:pic>
        <p:nvPicPr>
          <p:cNvPr id="15" name="Picture 14" descr="A map of the world&#10;&#10;Description automatically generated">
            <a:extLst>
              <a:ext uri="{FF2B5EF4-FFF2-40B4-BE49-F238E27FC236}">
                <a16:creationId xmlns:a16="http://schemas.microsoft.com/office/drawing/2014/main" id="{70516167-ECD4-B26E-0B64-E9F5B648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396749"/>
            <a:ext cx="8136904" cy="4556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726783-F838-E70F-37DA-C8F2C6F76737}"/>
              </a:ext>
            </a:extLst>
          </p:cNvPr>
          <p:cNvSpPr txBox="1"/>
          <p:nvPr/>
        </p:nvSpPr>
        <p:spPr>
          <a:xfrm>
            <a:off x="445065" y="594944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>
                <a:latin typeface="Frutiger 55 Roman" panose="020B0500000000000000" pitchFamily="34" charset="0"/>
              </a:rPr>
              <a:t>Creative commons 3.0</a:t>
            </a:r>
          </a:p>
        </p:txBody>
      </p:sp>
    </p:spTree>
    <p:extLst>
      <p:ext uri="{BB962C8B-B14F-4D97-AF65-F5344CB8AC3E}">
        <p14:creationId xmlns:p14="http://schemas.microsoft.com/office/powerpoint/2010/main" val="1820053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F8FD3-8FED-7A43-A5B7-AB14EAED8BB2}"/>
              </a:ext>
            </a:extLst>
          </p:cNvPr>
          <p:cNvGrpSpPr/>
          <p:nvPr/>
        </p:nvGrpSpPr>
        <p:grpSpPr>
          <a:xfrm>
            <a:off x="5784499" y="1885707"/>
            <a:ext cx="6398719" cy="2727056"/>
            <a:chOff x="5303912" y="2614434"/>
            <a:chExt cx="6398719" cy="2727056"/>
          </a:xfrm>
        </p:grpSpPr>
        <p:pic>
          <p:nvPicPr>
            <p:cNvPr id="50" name="Picture 4" descr="Chart&#10;&#10;Description automatically generated">
              <a:extLst>
                <a:ext uri="{FF2B5EF4-FFF2-40B4-BE49-F238E27FC236}">
                  <a16:creationId xmlns:a16="http://schemas.microsoft.com/office/drawing/2014/main" id="{27A6A3DF-3209-DE47-B221-2CEE8AAD3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775" t="50454" r="2972" b="12970"/>
            <a:stretch/>
          </p:blipFill>
          <p:spPr>
            <a:xfrm>
              <a:off x="5303912" y="2614434"/>
              <a:ext cx="6398719" cy="27270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8DDE9C-74FC-DD46-8324-C0F4912C2A89}"/>
                </a:ext>
              </a:extLst>
            </p:cNvPr>
            <p:cNvSpPr/>
            <p:nvPr/>
          </p:nvSpPr>
          <p:spPr>
            <a:xfrm>
              <a:off x="5818765" y="2614434"/>
              <a:ext cx="1331967" cy="238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8" name="Google Shape;88;p14">
            <a:extLst>
              <a:ext uri="{FF2B5EF4-FFF2-40B4-BE49-F238E27FC236}">
                <a16:creationId xmlns:a16="http://schemas.microsoft.com/office/drawing/2014/main" id="{D9214C4E-EF53-4543-8E42-75A1DEAA4E2B}"/>
              </a:ext>
            </a:extLst>
          </p:cNvPr>
          <p:cNvSpPr txBox="1"/>
          <p:nvPr/>
        </p:nvSpPr>
        <p:spPr>
          <a:xfrm>
            <a:off x="1369392" y="5791780"/>
            <a:ext cx="21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b="1">
              <a:solidFill>
                <a:srgbClr val="CC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7" name="CasellaDiTesto 33">
            <a:extLst>
              <a:ext uri="{FF2B5EF4-FFF2-40B4-BE49-F238E27FC236}">
                <a16:creationId xmlns:a16="http://schemas.microsoft.com/office/drawing/2014/main" id="{C65FAB0F-260F-4446-9B1B-03668CA36A80}"/>
              </a:ext>
            </a:extLst>
          </p:cNvPr>
          <p:cNvSpPr txBox="1"/>
          <p:nvPr/>
        </p:nvSpPr>
        <p:spPr>
          <a:xfrm>
            <a:off x="122985" y="6377638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  <p:pic>
        <p:nvPicPr>
          <p:cNvPr id="49" name="Picture 48" descr="Chart&#10;&#10;Description automatically generated">
            <a:extLst>
              <a:ext uri="{FF2B5EF4-FFF2-40B4-BE49-F238E27FC236}">
                <a16:creationId xmlns:a16="http://schemas.microsoft.com/office/drawing/2014/main" id="{E6D86E69-3C2F-094B-9CE6-C3F394676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32" t="33506" r="53372" b="19740"/>
          <a:stretch/>
        </p:blipFill>
        <p:spPr>
          <a:xfrm>
            <a:off x="236358" y="2129311"/>
            <a:ext cx="4139583" cy="3285818"/>
          </a:xfrm>
          <a:prstGeom prst="rect">
            <a:avLst/>
          </a:prstGeom>
        </p:spPr>
      </p:pic>
      <p:pic>
        <p:nvPicPr>
          <p:cNvPr id="53" name="Picture 5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D3F4C9A-130E-0949-8FAA-9F1A9C6C9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94" y="4505428"/>
            <a:ext cx="3433564" cy="2281413"/>
          </a:xfrm>
          <a:prstGeom prst="rect">
            <a:avLst/>
          </a:prstGeom>
        </p:spPr>
      </p:pic>
      <p:pic>
        <p:nvPicPr>
          <p:cNvPr id="54" name="Picture 53" descr="Chart&#10;&#10;Description automatically generated">
            <a:extLst>
              <a:ext uri="{FF2B5EF4-FFF2-40B4-BE49-F238E27FC236}">
                <a16:creationId xmlns:a16="http://schemas.microsoft.com/office/drawing/2014/main" id="{68469535-F53B-0A44-91F8-E63D9BFD5D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32" t="33506" r="53372" b="19740"/>
          <a:stretch/>
        </p:blipFill>
        <p:spPr>
          <a:xfrm>
            <a:off x="103835" y="1741027"/>
            <a:ext cx="4139583" cy="3285818"/>
          </a:xfrm>
          <a:prstGeom prst="rect">
            <a:avLst/>
          </a:prstGeom>
        </p:spPr>
      </p:pic>
      <p:sp>
        <p:nvSpPr>
          <p:cNvPr id="43" name="TextBox 2">
            <a:extLst>
              <a:ext uri="{FF2B5EF4-FFF2-40B4-BE49-F238E27FC236}">
                <a16:creationId xmlns:a16="http://schemas.microsoft.com/office/drawing/2014/main" id="{333DF387-1387-0B40-8CB7-2E333224F5FF}"/>
              </a:ext>
            </a:extLst>
          </p:cNvPr>
          <p:cNvSpPr txBox="1"/>
          <p:nvPr/>
        </p:nvSpPr>
        <p:spPr>
          <a:xfrm>
            <a:off x="2061017" y="1494178"/>
            <a:ext cx="8581120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Measurement of 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EneRgy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 Loss for IN-vivo Optimization in particle therapy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Multi-detector approach relying on the SER-PGT reconstruction algorithm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(F.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Pennazio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utiger 55 Roman" panose="020B0500000000000000" pitchFamily="34" charset="0"/>
                <a:ea typeface="Cambria"/>
              </a:rPr>
              <a:t> et al., Phys Med Biol 2022)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Frutiger 55 Roman" panose="020B0500000000000000" pitchFamily="34" charset="0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1F1779-4E7B-114A-93BD-27DD82CD3D3B}"/>
              </a:ext>
            </a:extLst>
          </p:cNvPr>
          <p:cNvSpPr txBox="1"/>
          <p:nvPr/>
        </p:nvSpPr>
        <p:spPr>
          <a:xfrm>
            <a:off x="236358" y="5791780"/>
            <a:ext cx="40644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The Bragg curve  (in-vivo!!!)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2A4601-828D-184A-974F-DFB8B032A39D}"/>
              </a:ext>
            </a:extLst>
          </p:cNvPr>
          <p:cNvSpPr txBox="1"/>
          <p:nvPr/>
        </p:nvSpPr>
        <p:spPr>
          <a:xfrm>
            <a:off x="8909839" y="442809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  <p:pic>
        <p:nvPicPr>
          <p:cNvPr id="3" name="Picture 9" descr="Diagram&#10;&#10;Description automatically generated">
            <a:extLst>
              <a:ext uri="{FF2B5EF4-FFF2-40B4-BE49-F238E27FC236}">
                <a16:creationId xmlns:a16="http://schemas.microsoft.com/office/drawing/2014/main" id="{1EB1F4FF-6659-77EE-7ED7-9752F9F86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1366" y="4683293"/>
            <a:ext cx="936831" cy="8019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0B52F7-F16A-CF9F-1F88-AADF3A27B939}"/>
              </a:ext>
            </a:extLst>
          </p:cNvPr>
          <p:cNvSpPr>
            <a:spLocks noGrp="1"/>
          </p:cNvSpPr>
          <p:nvPr/>
        </p:nvSpPr>
        <p:spPr>
          <a:xfrm>
            <a:off x="838200" y="701792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Prompt Gamma Timing: Stopping power!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032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D3E80EF8-F5F2-A04B-BF13-E421D2D3CE43}"/>
              </a:ext>
            </a:extLst>
          </p:cNvPr>
          <p:cNvSpPr txBox="1"/>
          <p:nvPr/>
        </p:nvSpPr>
        <p:spPr>
          <a:xfrm>
            <a:off x="144283" y="6334240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Francesco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Pennazio</a:t>
            </a:r>
            <a:endParaRPr lang="it-IT" sz="1050" dirty="0"/>
          </a:p>
        </p:txBody>
      </p:sp>
      <p:sp>
        <p:nvSpPr>
          <p:cNvPr id="30" name="CasellaDiTesto 22">
            <a:extLst>
              <a:ext uri="{FF2B5EF4-FFF2-40B4-BE49-F238E27FC236}">
                <a16:creationId xmlns:a16="http://schemas.microsoft.com/office/drawing/2014/main" id="{96B983EE-3E80-8644-89F3-F663885FEBBC}"/>
              </a:ext>
            </a:extLst>
          </p:cNvPr>
          <p:cNvSpPr txBox="1"/>
          <p:nvPr/>
        </p:nvSpPr>
        <p:spPr>
          <a:xfrm>
            <a:off x="976942" y="1864072"/>
            <a:ext cx="4891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First I3PET proton beam test (2021): </a:t>
            </a: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b="1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primary-secondary radiation coincidences identified!!!</a:t>
            </a:r>
          </a:p>
          <a:p>
            <a:pPr marL="95248" defTabSz="685783">
              <a:buClr>
                <a:prstClr val="black"/>
              </a:buClr>
              <a:buSzPts val="1600"/>
            </a:pPr>
            <a:endParaRPr lang="en-US" b="1" dirty="0">
              <a:solidFill>
                <a:schemeClr val="tx2"/>
              </a:solidFill>
              <a:latin typeface="Frutiger 55 Roman" panose="020B0500000000000000" pitchFamily="34" charset="0"/>
              <a:cs typeface="Arial"/>
              <a:sym typeface="Arial"/>
            </a:endParaRP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sz="1800" b="1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	</a:t>
            </a:r>
            <a:r>
              <a:rPr lang="en-US" sz="18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- Trigger on PET detector</a:t>
            </a:r>
          </a:p>
          <a:p>
            <a:pPr marL="95248" defTabSz="685783">
              <a:buClr>
                <a:prstClr val="black"/>
              </a:buClr>
              <a:buSzPts val="1600"/>
            </a:pP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rPr>
              <a:t>	- Joint DAQ</a:t>
            </a:r>
            <a:endParaRPr lang="en-US" sz="1800" dirty="0">
              <a:solidFill>
                <a:schemeClr val="tx2"/>
              </a:solidFill>
              <a:latin typeface="Frutiger 55 Roman" panose="020B0500000000000000" pitchFamily="34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3DB03D-77FC-D54F-906B-0CFD5ECF5917}"/>
              </a:ext>
            </a:extLst>
          </p:cNvPr>
          <p:cNvGrpSpPr>
            <a:grpSpLocks noChangeAspect="1"/>
          </p:cNvGrpSpPr>
          <p:nvPr/>
        </p:nvGrpSpPr>
        <p:grpSpPr>
          <a:xfrm>
            <a:off x="1209138" y="1880330"/>
            <a:ext cx="9508235" cy="4705012"/>
            <a:chOff x="1466932" y="2404030"/>
            <a:chExt cx="8669188" cy="4289822"/>
          </a:xfrm>
        </p:grpSpPr>
        <p:pic>
          <p:nvPicPr>
            <p:cNvPr id="13" name="Google Shape;111;p17">
              <a:extLst>
                <a:ext uri="{FF2B5EF4-FFF2-40B4-BE49-F238E27FC236}">
                  <a16:creationId xmlns:a16="http://schemas.microsoft.com/office/drawing/2014/main" id="{A2BDE4E6-421A-DF46-991E-6107F25CFB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77" t="3767" r="16565" b="3442"/>
            <a:stretch/>
          </p:blipFill>
          <p:spPr>
            <a:xfrm>
              <a:off x="3215681" y="4294708"/>
              <a:ext cx="5882570" cy="23991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119;p17">
              <a:extLst>
                <a:ext uri="{FF2B5EF4-FFF2-40B4-BE49-F238E27FC236}">
                  <a16:creationId xmlns:a16="http://schemas.microsoft.com/office/drawing/2014/main" id="{749DA2DD-DC4E-A54D-82CF-A6EF344D38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1887" y="4912357"/>
              <a:ext cx="1941982" cy="0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6" name="Google Shape;120;p17">
              <a:extLst>
                <a:ext uri="{FF2B5EF4-FFF2-40B4-BE49-F238E27FC236}">
                  <a16:creationId xmlns:a16="http://schemas.microsoft.com/office/drawing/2014/main" id="{45A0B935-E0B0-E14A-A67C-E4E3AB7E8AC4}"/>
                </a:ext>
              </a:extLst>
            </p:cNvPr>
            <p:cNvSpPr txBox="1"/>
            <p:nvPr/>
          </p:nvSpPr>
          <p:spPr>
            <a:xfrm>
              <a:off x="8171284" y="4637830"/>
              <a:ext cx="792450" cy="631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200" dirty="0">
                  <a:solidFill>
                    <a:schemeClr val="tx2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I3PET module</a:t>
              </a:r>
              <a:endParaRPr sz="12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  <a:p>
              <a:pPr algn="ctr" defTabSz="685783"/>
              <a:r>
                <a:rPr lang="it" sz="1200" dirty="0">
                  <a:solidFill>
                    <a:schemeClr val="tx2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signal</a:t>
              </a:r>
              <a:endParaRPr sz="1200" dirty="0">
                <a:solidFill>
                  <a:schemeClr val="tx2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17" name="Google Shape;121;p17">
              <a:extLst>
                <a:ext uri="{FF2B5EF4-FFF2-40B4-BE49-F238E27FC236}">
                  <a16:creationId xmlns:a16="http://schemas.microsoft.com/office/drawing/2014/main" id="{99DB1DBB-5145-DC42-8D25-A1661561B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8622" y="6052329"/>
              <a:ext cx="2947688" cy="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0" name="Google Shape;122;p17">
              <a:extLst>
                <a:ext uri="{FF2B5EF4-FFF2-40B4-BE49-F238E27FC236}">
                  <a16:creationId xmlns:a16="http://schemas.microsoft.com/office/drawing/2014/main" id="{FFC6A33C-E34C-6940-80CC-FB95B523DFFA}"/>
                </a:ext>
              </a:extLst>
            </p:cNvPr>
            <p:cNvSpPr txBox="1"/>
            <p:nvPr/>
          </p:nvSpPr>
          <p:spPr>
            <a:xfrm>
              <a:off x="8097772" y="5750026"/>
              <a:ext cx="612675" cy="462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200" dirty="0">
                  <a:solidFill>
                    <a:prstClr val="black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UFSD</a:t>
              </a:r>
              <a:endParaRPr sz="1200" dirty="0">
                <a:solidFill>
                  <a:prstClr val="black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  <a:p>
              <a:pPr algn="ctr" defTabSz="685783"/>
              <a:r>
                <a:rPr lang="it" sz="1200" dirty="0">
                  <a:solidFill>
                    <a:prstClr val="black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signal</a:t>
              </a:r>
              <a:endParaRPr sz="1200" dirty="0">
                <a:solidFill>
                  <a:prstClr val="black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1" name="Google Shape;126;p17">
              <a:extLst>
                <a:ext uri="{FF2B5EF4-FFF2-40B4-BE49-F238E27FC236}">
                  <a16:creationId xmlns:a16="http://schemas.microsoft.com/office/drawing/2014/main" id="{68D7D27C-F19F-4441-B392-0F5C9F8B3B2A}"/>
                </a:ext>
              </a:extLst>
            </p:cNvPr>
            <p:cNvCxnSpPr>
              <a:cxnSpLocks/>
            </p:cNvCxnSpPr>
            <p:nvPr/>
          </p:nvCxnSpPr>
          <p:spPr>
            <a:xfrm>
              <a:off x="4041343" y="4998056"/>
              <a:ext cx="10800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127;p17">
              <a:extLst>
                <a:ext uri="{FF2B5EF4-FFF2-40B4-BE49-F238E27FC236}">
                  <a16:creationId xmlns:a16="http://schemas.microsoft.com/office/drawing/2014/main" id="{CDB526D5-C472-9640-9476-97B92E8B3F10}"/>
                </a:ext>
              </a:extLst>
            </p:cNvPr>
            <p:cNvSpPr txBox="1"/>
            <p:nvPr/>
          </p:nvSpPr>
          <p:spPr>
            <a:xfrm>
              <a:off x="3938571" y="4741743"/>
              <a:ext cx="420190" cy="323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defTabSz="685783"/>
              <a:r>
                <a:rPr lang="it" sz="1200" dirty="0">
                  <a:solidFill>
                    <a:srgbClr val="FF0000"/>
                  </a:solidFill>
                  <a:latin typeface="Calibri" panose="020F0502020204030204"/>
                  <a:cs typeface="Arial"/>
                  <a:sym typeface="Arial"/>
                </a:rPr>
                <a:t>5 ns</a:t>
              </a:r>
              <a:endParaRPr sz="120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23" name="Google Shape;108;p17">
              <a:extLst>
                <a:ext uri="{FF2B5EF4-FFF2-40B4-BE49-F238E27FC236}">
                  <a16:creationId xmlns:a16="http://schemas.microsoft.com/office/drawing/2014/main" id="{1F614580-E182-FE4C-9F39-9700CCBEC33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0917" t="7913" b="8081"/>
            <a:stretch/>
          </p:blipFill>
          <p:spPr>
            <a:xfrm>
              <a:off x="5742340" y="2404030"/>
              <a:ext cx="3321984" cy="194723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" name="Google Shape;112;p17">
              <a:extLst>
                <a:ext uri="{FF2B5EF4-FFF2-40B4-BE49-F238E27FC236}">
                  <a16:creationId xmlns:a16="http://schemas.microsoft.com/office/drawing/2014/main" id="{814C4EFF-5503-ED46-B55A-3B692423C003}"/>
                </a:ext>
              </a:extLst>
            </p:cNvPr>
            <p:cNvCxnSpPr/>
            <p:nvPr/>
          </p:nvCxnSpPr>
          <p:spPr>
            <a:xfrm rot="10800000">
              <a:off x="8647005" y="3940091"/>
              <a:ext cx="1042200" cy="1710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5" name="Google Shape;113;p17">
              <a:extLst>
                <a:ext uri="{FF2B5EF4-FFF2-40B4-BE49-F238E27FC236}">
                  <a16:creationId xmlns:a16="http://schemas.microsoft.com/office/drawing/2014/main" id="{0B932E0E-1141-D445-84B0-4C77E15D8636}"/>
                </a:ext>
              </a:extLst>
            </p:cNvPr>
            <p:cNvSpPr txBox="1"/>
            <p:nvPr/>
          </p:nvSpPr>
          <p:spPr>
            <a:xfrm>
              <a:off x="9168106" y="3917028"/>
              <a:ext cx="855347" cy="336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defTabSz="685783"/>
              <a:r>
                <a:rPr lang="it" sz="1500" dirty="0">
                  <a:solidFill>
                    <a:srgbClr val="C00000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beam</a:t>
              </a:r>
              <a:endParaRPr sz="1500" dirty="0">
                <a:solidFill>
                  <a:srgbClr val="C00000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sp>
          <p:nvSpPr>
            <p:cNvPr id="26" name="Google Shape;114;p17">
              <a:extLst>
                <a:ext uri="{FF2B5EF4-FFF2-40B4-BE49-F238E27FC236}">
                  <a16:creationId xmlns:a16="http://schemas.microsoft.com/office/drawing/2014/main" id="{DECE29FB-0163-B04A-BAB4-8C7A2A141AF0}"/>
                </a:ext>
              </a:extLst>
            </p:cNvPr>
            <p:cNvSpPr txBox="1"/>
            <p:nvPr/>
          </p:nvSpPr>
          <p:spPr>
            <a:xfrm>
              <a:off x="9156216" y="3308496"/>
              <a:ext cx="979904" cy="547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5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MoVeIT UFSD</a:t>
              </a:r>
              <a:endParaRPr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7" name="Google Shape;117;p17">
              <a:extLst>
                <a:ext uri="{FF2B5EF4-FFF2-40B4-BE49-F238E27FC236}">
                  <a16:creationId xmlns:a16="http://schemas.microsoft.com/office/drawing/2014/main" id="{EF9664C9-18BE-B44C-B61D-1053FD005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0569" y="3511689"/>
              <a:ext cx="778861" cy="36733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8" name="Google Shape;118;p17">
              <a:extLst>
                <a:ext uri="{FF2B5EF4-FFF2-40B4-BE49-F238E27FC236}">
                  <a16:creationId xmlns:a16="http://schemas.microsoft.com/office/drawing/2014/main" id="{6E3865BF-8665-E042-B4D3-12982AF2DE2E}"/>
                </a:ext>
              </a:extLst>
            </p:cNvPr>
            <p:cNvSpPr txBox="1"/>
            <p:nvPr/>
          </p:nvSpPr>
          <p:spPr>
            <a:xfrm>
              <a:off x="9168106" y="2683875"/>
              <a:ext cx="931669" cy="547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 defTabSz="685783"/>
              <a:r>
                <a:rPr lang="it" sz="15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I3PET modules</a:t>
              </a:r>
              <a:endParaRPr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29" name="Google Shape;125;p17">
              <a:extLst>
                <a:ext uri="{FF2B5EF4-FFF2-40B4-BE49-F238E27FC236}">
                  <a16:creationId xmlns:a16="http://schemas.microsoft.com/office/drawing/2014/main" id="{04CF100C-18D7-E447-A752-18CC97AC0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2510" y="2887598"/>
              <a:ext cx="2307914" cy="243774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1" name="CasellaDiTesto 28">
              <a:extLst>
                <a:ext uri="{FF2B5EF4-FFF2-40B4-BE49-F238E27FC236}">
                  <a16:creationId xmlns:a16="http://schemas.microsoft.com/office/drawing/2014/main" id="{A4B7041C-BFC8-EA44-A91E-4F1277BCDE7D}"/>
                </a:ext>
              </a:extLst>
            </p:cNvPr>
            <p:cNvSpPr txBox="1"/>
            <p:nvPr/>
          </p:nvSpPr>
          <p:spPr>
            <a:xfrm>
              <a:off x="1489574" y="5885420"/>
              <a:ext cx="1301070" cy="294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500" dirty="0">
                  <a:solidFill>
                    <a:srgbClr val="4472C4">
                      <a:lumMod val="75000"/>
                    </a:srgbClr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Primary beam</a:t>
              </a:r>
              <a:endParaRPr lang="en-GB" sz="1500" dirty="0">
                <a:solidFill>
                  <a:srgbClr val="4472C4">
                    <a:lumMod val="75000"/>
                  </a:srgbClr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sp>
          <p:nvSpPr>
            <p:cNvPr id="32" name="CasellaDiTesto 30">
              <a:extLst>
                <a:ext uri="{FF2B5EF4-FFF2-40B4-BE49-F238E27FC236}">
                  <a16:creationId xmlns:a16="http://schemas.microsoft.com/office/drawing/2014/main" id="{9FB0A2CB-A43C-0E4E-9402-85C8672BFF48}"/>
                </a:ext>
              </a:extLst>
            </p:cNvPr>
            <p:cNvSpPr txBox="1"/>
            <p:nvPr/>
          </p:nvSpPr>
          <p:spPr>
            <a:xfrm>
              <a:off x="1466932" y="5061190"/>
              <a:ext cx="1803842" cy="2946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1500" dirty="0">
                  <a:solidFill>
                    <a:srgbClr val="FFFF00"/>
                  </a:solidFill>
                  <a:latin typeface="Frutiger 55 Roman" panose="020B0500000000000000" pitchFamily="34" charset="0"/>
                  <a:cs typeface="Arial"/>
                  <a:sym typeface="Arial"/>
                </a:rPr>
                <a:t>Secondary radiation</a:t>
              </a:r>
              <a:endParaRPr lang="en-GB" sz="1500" dirty="0">
                <a:solidFill>
                  <a:srgbClr val="FFFF00"/>
                </a:solidFill>
                <a:latin typeface="Frutiger 55 Roman" panose="020B0500000000000000" pitchFamily="34" charset="0"/>
                <a:cs typeface="Arial"/>
                <a:sym typeface="Arial"/>
              </a:endParaRPr>
            </a:p>
          </p:txBody>
        </p:sp>
        <p:cxnSp>
          <p:nvCxnSpPr>
            <p:cNvPr id="33" name="Connettore 2 33">
              <a:extLst>
                <a:ext uri="{FF2B5EF4-FFF2-40B4-BE49-F238E27FC236}">
                  <a16:creationId xmlns:a16="http://schemas.microsoft.com/office/drawing/2014/main" id="{18A58349-0C44-494A-BE6D-D7ACCDC11213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2790644" y="6032745"/>
              <a:ext cx="1748749" cy="740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B0E95E01-1EE5-224E-9CC2-BE503AA6584F}"/>
                </a:ext>
              </a:extLst>
            </p:cNvPr>
            <p:cNvCxnSpPr>
              <a:cxnSpLocks/>
            </p:cNvCxnSpPr>
            <p:nvPr/>
          </p:nvCxnSpPr>
          <p:spPr>
            <a:xfrm>
              <a:off x="3215681" y="5241457"/>
              <a:ext cx="1587371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EB4F9E23-6807-D64C-A826-3EC668E783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26" t="20062" r="21453" b="23765"/>
          <a:stretch/>
        </p:blipFill>
        <p:spPr>
          <a:xfrm>
            <a:off x="10817045" y="4515367"/>
            <a:ext cx="984698" cy="881756"/>
          </a:xfrm>
          <a:prstGeom prst="rect">
            <a:avLst/>
          </a:prstGeom>
        </p:spPr>
      </p:pic>
      <p:sp>
        <p:nvSpPr>
          <p:cNvPr id="52" name="Google Shape;133;p18">
            <a:extLst>
              <a:ext uri="{FF2B5EF4-FFF2-40B4-BE49-F238E27FC236}">
                <a16:creationId xmlns:a16="http://schemas.microsoft.com/office/drawing/2014/main" id="{34A42546-355C-FE42-8AB3-56AA540E9A68}"/>
              </a:ext>
            </a:extLst>
          </p:cNvPr>
          <p:cNvSpPr txBox="1"/>
          <p:nvPr/>
        </p:nvSpPr>
        <p:spPr>
          <a:xfrm>
            <a:off x="196146" y="1326788"/>
            <a:ext cx="10883472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" sz="2200" dirty="0">
                <a:solidFill>
                  <a:srgbClr val="002060"/>
                </a:solidFill>
                <a:latin typeface="Frutiger 55 Roman" panose="020B0500000000000000" pitchFamily="34" charset="0"/>
                <a:ea typeface="Cambria"/>
              </a:rPr>
              <a:t>monitoring of Positron Emitters &amp; Prompt Photons with the same PET detector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75311F-2F1D-BA57-2885-B81D2CF5DB02}"/>
              </a:ext>
            </a:extLst>
          </p:cNvPr>
          <p:cNvSpPr>
            <a:spLocks noGrp="1"/>
          </p:cNvSpPr>
          <p:nvPr/>
        </p:nvSpPr>
        <p:spPr>
          <a:xfrm>
            <a:off x="838200" y="701792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Prompt Gamma Timing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940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5" name="Google Shape;88;p14">
            <a:extLst>
              <a:ext uri="{FF2B5EF4-FFF2-40B4-BE49-F238E27FC236}">
                <a16:creationId xmlns:a16="http://schemas.microsoft.com/office/drawing/2014/main" id="{6E1B8F71-70D4-BF48-A421-3059C1AEEEE1}"/>
              </a:ext>
            </a:extLst>
          </p:cNvPr>
          <p:cNvSpPr txBox="1"/>
          <p:nvPr/>
        </p:nvSpPr>
        <p:spPr>
          <a:xfrm>
            <a:off x="-416019" y="4662289"/>
            <a:ext cx="21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b="1">
              <a:solidFill>
                <a:srgbClr val="CC0000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7" name="Immagine 6" descr="Immagine che contiene testo, interni, pavimento, ingombro&#10;&#10;Descrizione generata automaticamente">
            <a:extLst>
              <a:ext uri="{FF2B5EF4-FFF2-40B4-BE49-F238E27FC236}">
                <a16:creationId xmlns:a16="http://schemas.microsoft.com/office/drawing/2014/main" id="{44453BB3-96CF-1D42-B54D-0C2C49005130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9" y="1409491"/>
            <a:ext cx="3104577" cy="2333413"/>
          </a:xfrm>
          <a:prstGeom prst="rect">
            <a:avLst/>
          </a:prstGeom>
        </p:spPr>
      </p:pic>
      <p:sp>
        <p:nvSpPr>
          <p:cNvPr id="21" name="CasellaDiTesto 6">
            <a:extLst>
              <a:ext uri="{FF2B5EF4-FFF2-40B4-BE49-F238E27FC236}">
                <a16:creationId xmlns:a16="http://schemas.microsoft.com/office/drawing/2014/main" id="{D18AA880-2092-EE4D-ADAA-E3514AC13685}"/>
              </a:ext>
            </a:extLst>
          </p:cNvPr>
          <p:cNvSpPr txBox="1"/>
          <p:nvPr/>
        </p:nvSpPr>
        <p:spPr>
          <a:xfrm>
            <a:off x="1248819" y="1950037"/>
            <a:ext cx="175046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0000"/>
                </a:solidFill>
                <a:latin typeface="Frutiger 55 Roman" panose="020B0500000000000000" pitchFamily="34" charset="0"/>
                <a:cs typeface="Calibri"/>
              </a:rPr>
              <a:t>UFSD 8 strips </a:t>
            </a: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6C3FB4B3-79BB-4543-AD3E-0D7803F6EDA0}"/>
              </a:ext>
            </a:extLst>
          </p:cNvPr>
          <p:cNvSpPr txBox="1"/>
          <p:nvPr/>
        </p:nvSpPr>
        <p:spPr>
          <a:xfrm rot="20020414">
            <a:off x="117167" y="1691975"/>
            <a:ext cx="175046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latin typeface="Frutiger 55 Roman" panose="020B0500000000000000" pitchFamily="34" charset="0"/>
                <a:cs typeface="Calibri"/>
              </a:rPr>
              <a:t>Beam nozzle</a:t>
            </a:r>
            <a:endParaRPr lang="en-GB" dirty="0">
              <a:solidFill>
                <a:srgbClr val="000000"/>
              </a:solidFill>
              <a:latin typeface="Frutiger 55 Roman" panose="020B0500000000000000" pitchFamily="34" charset="0"/>
            </a:endParaRPr>
          </a:p>
        </p:txBody>
      </p:sp>
      <p:pic>
        <p:nvPicPr>
          <p:cNvPr id="23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D647DBBD-B2E0-BF44-AA2C-A9B94F681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9" b="-1761"/>
          <a:stretch/>
        </p:blipFill>
        <p:spPr>
          <a:xfrm>
            <a:off x="6330527" y="1467824"/>
            <a:ext cx="3737421" cy="2437492"/>
          </a:xfrm>
          <a:prstGeom prst="rect">
            <a:avLst/>
          </a:prstGeom>
        </p:spPr>
      </p:pic>
      <p:pic>
        <p:nvPicPr>
          <p:cNvPr id="24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AED31843-2177-7D49-8FD7-148BE1B8A3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33" r="7161" b="796"/>
          <a:stretch/>
        </p:blipFill>
        <p:spPr>
          <a:xfrm>
            <a:off x="6330527" y="3998361"/>
            <a:ext cx="3412953" cy="23109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E2CA72-C810-2C4C-BC14-71B4E8CF6A37}"/>
              </a:ext>
            </a:extLst>
          </p:cNvPr>
          <p:cNvSpPr/>
          <p:nvPr/>
        </p:nvSpPr>
        <p:spPr>
          <a:xfrm>
            <a:off x="9509295" y="3696570"/>
            <a:ext cx="468370" cy="23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54010-5EA4-AB4D-B1FE-E26B1924B0EA}"/>
              </a:ext>
            </a:extLst>
          </p:cNvPr>
          <p:cNvSpPr txBox="1"/>
          <p:nvPr/>
        </p:nvSpPr>
        <p:spPr>
          <a:xfrm>
            <a:off x="9120335" y="364502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E89B20-6F11-AD42-8E98-BE3C3C0383AF}"/>
              </a:ext>
            </a:extLst>
          </p:cNvPr>
          <p:cNvSpPr/>
          <p:nvPr/>
        </p:nvSpPr>
        <p:spPr>
          <a:xfrm>
            <a:off x="9191374" y="6166703"/>
            <a:ext cx="468370" cy="23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A4BBBA-032E-BA42-9C42-F35E2DA3A7AB}"/>
              </a:ext>
            </a:extLst>
          </p:cNvPr>
          <p:cNvSpPr txBox="1"/>
          <p:nvPr/>
        </p:nvSpPr>
        <p:spPr>
          <a:xfrm>
            <a:off x="9120336" y="613555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053AC-A536-3A4D-AFD6-2AC623322F4F}"/>
              </a:ext>
            </a:extLst>
          </p:cNvPr>
          <p:cNvSpPr txBox="1"/>
          <p:nvPr/>
        </p:nvSpPr>
        <p:spPr>
          <a:xfrm>
            <a:off x="9857552" y="171610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Data vs. simulation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97B136-DDA5-C940-B2D2-3DE9A15AF22C}"/>
              </a:ext>
            </a:extLst>
          </p:cNvPr>
          <p:cNvSpPr txBox="1"/>
          <p:nvPr/>
        </p:nvSpPr>
        <p:spPr>
          <a:xfrm>
            <a:off x="9884228" y="4036962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Data </a:t>
            </a:r>
          </a:p>
          <a:p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w</a:t>
            </a:r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ith(out) hole</a:t>
            </a:r>
          </a:p>
        </p:txBody>
      </p:sp>
      <p:pic>
        <p:nvPicPr>
          <p:cNvPr id="5" name="Picture 9" descr="Diagram&#10;&#10;Description automatically generated">
            <a:extLst>
              <a:ext uri="{FF2B5EF4-FFF2-40B4-BE49-F238E27FC236}">
                <a16:creationId xmlns:a16="http://schemas.microsoft.com/office/drawing/2014/main" id="{7A364794-8200-989D-A309-AC19EEA65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1366" y="4683293"/>
            <a:ext cx="936831" cy="8019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111613-AD86-60A7-2B01-4620965A9288}"/>
              </a:ext>
            </a:extLst>
          </p:cNvPr>
          <p:cNvSpPr>
            <a:spLocks noGrp="1"/>
          </p:cNvSpPr>
          <p:nvPr/>
        </p:nvSpPr>
        <p:spPr>
          <a:xfrm>
            <a:off x="838200" y="701792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 Light"/>
              </a:rPr>
              <a:t>Prompt Gamma Timing</a:t>
            </a:r>
          </a:p>
        </p:txBody>
      </p:sp>
      <p:pic>
        <p:nvPicPr>
          <p:cNvPr id="8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96D68FB-1024-365B-CFAE-2E6938E942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64" t="-120" r="177" b="-323"/>
          <a:stretch/>
        </p:blipFill>
        <p:spPr>
          <a:xfrm>
            <a:off x="1250060" y="3847360"/>
            <a:ext cx="4219272" cy="2461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EA64F-B226-78E4-2D88-668288745A1D}"/>
              </a:ext>
            </a:extLst>
          </p:cNvPr>
          <p:cNvSpPr txBox="1"/>
          <p:nvPr/>
        </p:nvSpPr>
        <p:spPr>
          <a:xfrm>
            <a:off x="1487488" y="4195414"/>
            <a:ext cx="34048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227 MeV p </a:t>
            </a:r>
          </a:p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on PMMA</a:t>
            </a:r>
          </a:p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US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7</a:t>
            </a: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Frutiger 55 Roman" panose="020B0500000000000000" pitchFamily="34" charset="0"/>
              </a:rPr>
              <a:t>pps</a:t>
            </a:r>
            <a:endParaRPr lang="en-US" dirty="0">
              <a:solidFill>
                <a:schemeClr val="tx2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D29AF8-B6F4-AE43-4730-1175E84939AB}"/>
              </a:ext>
            </a:extLst>
          </p:cNvPr>
          <p:cNvSpPr/>
          <p:nvPr/>
        </p:nvSpPr>
        <p:spPr>
          <a:xfrm>
            <a:off x="2862564" y="3831789"/>
            <a:ext cx="1368152" cy="25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F0146-04D2-4D5D-DA79-7FA1B0FF31A3}"/>
              </a:ext>
            </a:extLst>
          </p:cNvPr>
          <p:cNvSpPr txBox="1"/>
          <p:nvPr/>
        </p:nvSpPr>
        <p:spPr>
          <a:xfrm>
            <a:off x="1800370" y="3810511"/>
            <a:ext cx="3764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</a:rPr>
              <a:t>LaBr3 – UFSD time coincidences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BB11B-90E6-199A-C752-9B8A73D24BBC}"/>
              </a:ext>
            </a:extLst>
          </p:cNvPr>
          <p:cNvSpPr txBox="1"/>
          <p:nvPr/>
        </p:nvSpPr>
        <p:spPr>
          <a:xfrm>
            <a:off x="4781513" y="621538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Frutiger 55 Roman" panose="020B0500000000000000" pitchFamily="34" charset="0"/>
              </a:rPr>
              <a:t>t</a:t>
            </a:r>
            <a:r>
              <a:rPr lang="en-IT" dirty="0">
                <a:latin typeface="Frutiger 55 Roman" panose="020B0500000000000000" pitchFamily="34" charset="0"/>
              </a:rPr>
              <a:t> (ns)</a:t>
            </a:r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A650C312-2D67-ED45-CBCD-2A5C8A75B096}"/>
              </a:ext>
            </a:extLst>
          </p:cNvPr>
          <p:cNvSpPr txBox="1"/>
          <p:nvPr/>
        </p:nvSpPr>
        <p:spPr>
          <a:xfrm>
            <a:off x="119336" y="6299623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Veronica Ferrero</a:t>
            </a:r>
            <a:endParaRPr lang="it-IT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511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218904" y="2117503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challenges and prospects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252753" y="3267822"/>
            <a:ext cx="6995375" cy="33932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New approaches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Boron Neutron Capture Therapy </a:t>
            </a:r>
          </a:p>
          <a:p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- FLASH therapy</a:t>
            </a:r>
          </a:p>
        </p:txBody>
      </p:sp>
    </p:spTree>
    <p:extLst>
      <p:ext uri="{BB962C8B-B14F-4D97-AF65-F5344CB8AC3E}">
        <p14:creationId xmlns:p14="http://schemas.microsoft.com/office/powerpoint/2010/main" val="3807257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3" name="Real time dose verification in BNCT">
            <a:extLst>
              <a:ext uri="{FF2B5EF4-FFF2-40B4-BE49-F238E27FC236}">
                <a16:creationId xmlns:a16="http://schemas.microsoft.com/office/drawing/2014/main" id="{099E3382-4D39-B34E-8489-8E1CF2825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728" y="450089"/>
            <a:ext cx="11099800" cy="888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3600" dirty="0">
                <a:latin typeface="Frutiger 55 Roman" panose="020B0500000000000000" pitchFamily="34" charset="0"/>
              </a:rPr>
              <a:t>B</a:t>
            </a:r>
            <a:r>
              <a:rPr lang="en-US" sz="3600" dirty="0">
                <a:latin typeface="Frutiger 55 Roman" panose="020B0500000000000000" pitchFamily="34" charset="0"/>
              </a:rPr>
              <a:t>oron </a:t>
            </a:r>
            <a:r>
              <a:rPr sz="3600" dirty="0">
                <a:latin typeface="Frutiger 55 Roman" panose="020B0500000000000000" pitchFamily="34" charset="0"/>
              </a:rPr>
              <a:t>N</a:t>
            </a:r>
            <a:r>
              <a:rPr lang="en-US" sz="3600" dirty="0">
                <a:latin typeface="Frutiger 55 Roman" panose="020B0500000000000000" pitchFamily="34" charset="0"/>
              </a:rPr>
              <a:t>eutron </a:t>
            </a:r>
            <a:r>
              <a:rPr sz="3600" dirty="0">
                <a:latin typeface="Frutiger 55 Roman" panose="020B0500000000000000" pitchFamily="34" charset="0"/>
              </a:rPr>
              <a:t>C</a:t>
            </a:r>
            <a:r>
              <a:rPr lang="en-US" sz="3600" dirty="0">
                <a:latin typeface="Frutiger 55 Roman" panose="020B0500000000000000" pitchFamily="34" charset="0"/>
              </a:rPr>
              <a:t>apture </a:t>
            </a:r>
            <a:r>
              <a:rPr sz="3600" dirty="0">
                <a:latin typeface="Frutiger 55 Roman" panose="020B0500000000000000" pitchFamily="34" charset="0"/>
              </a:rPr>
              <a:t>T</a:t>
            </a:r>
            <a:r>
              <a:rPr lang="en-US" sz="3600" dirty="0">
                <a:latin typeface="Frutiger 55 Roman" panose="020B0500000000000000" pitchFamily="34" charset="0"/>
              </a:rPr>
              <a:t>herapy (BNCT)</a:t>
            </a:r>
            <a:endParaRPr sz="3600" dirty="0">
              <a:latin typeface="Frutiger 55 Roman" panose="020B0500000000000000" pitchFamily="34" charset="0"/>
            </a:endParaRPr>
          </a:p>
        </p:txBody>
      </p:sp>
      <p:sp>
        <p:nvSpPr>
          <p:cNvPr id="15" name="Boron Neutron Capture Therapy (BNCT) is a cell-level selective hadron-therapy whose biological efficacy relies on the high LET secondaries produced by the neutron capture reaction 10B(n,α)7Li induced by low energy neutrons…">
            <a:extLst>
              <a:ext uri="{FF2B5EF4-FFF2-40B4-BE49-F238E27FC236}">
                <a16:creationId xmlns:a16="http://schemas.microsoft.com/office/drawing/2014/main" id="{23F7D25C-8E35-624F-B7E0-761E3C986279}"/>
              </a:ext>
            </a:extLst>
          </p:cNvPr>
          <p:cNvSpPr txBox="1">
            <a:spLocks/>
          </p:cNvSpPr>
          <p:nvPr/>
        </p:nvSpPr>
        <p:spPr>
          <a:xfrm>
            <a:off x="20038" y="1120882"/>
            <a:ext cx="6919480" cy="181820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endParaRPr lang="en-GB" sz="2200" dirty="0">
              <a:solidFill>
                <a:schemeClr val="tx2"/>
              </a:solidFill>
              <a:latin typeface="Frutiger 55 Roman" panose="020B0500000000000000" pitchFamily="34" charset="0"/>
            </a:endParaRP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neutron flux on </a:t>
            </a:r>
            <a:r>
              <a:rPr lang="en-GB" sz="2200" baseline="30000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B-enriched target tissue</a:t>
            </a: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high LET* secondaries produced in </a:t>
            </a:r>
            <a:r>
              <a:rPr lang="en-GB" sz="2200" baseline="31999" dirty="0">
                <a:solidFill>
                  <a:schemeClr val="tx2"/>
                </a:solidFill>
                <a:latin typeface="Frutiger 55 Roman" panose="020B0500000000000000" pitchFamily="34" charset="0"/>
              </a:rPr>
              <a:t>10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B(n,</a:t>
            </a:r>
            <a:r>
              <a:rPr lang="el-GR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α)</a:t>
            </a:r>
            <a:r>
              <a:rPr lang="el-GR" sz="2200" baseline="31999" dirty="0">
                <a:solidFill>
                  <a:schemeClr val="tx2"/>
                </a:solidFill>
                <a:latin typeface="Frutiger 55 Roman" panose="020B0500000000000000" pitchFamily="34" charset="0"/>
              </a:rPr>
              <a:t>7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Li</a:t>
            </a: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	- very short range </a:t>
            </a:r>
            <a:r>
              <a:rPr lang="en-GB" sz="2000" dirty="0">
                <a:solidFill>
                  <a:schemeClr val="tx2"/>
                </a:solidFill>
                <a:latin typeface="Frutiger 55 Roman" panose="020B0500000000000000" pitchFamily="34" charset="0"/>
              </a:rPr>
              <a:t>(</a:t>
            </a:r>
            <a:r>
              <a:rPr lang="el-GR" sz="2000" dirty="0">
                <a:solidFill>
                  <a:schemeClr val="tx2"/>
                </a:solidFill>
                <a:latin typeface="Frutiger 55 Roman" panose="020B0500000000000000" pitchFamily="34" charset="0"/>
              </a:rPr>
              <a:t>μ</a:t>
            </a:r>
            <a:r>
              <a:rPr lang="en-US" sz="2000" dirty="0">
                <a:solidFill>
                  <a:schemeClr val="tx2"/>
                </a:solidFill>
                <a:latin typeface="Frutiger 55 Roman" panose="020B0500000000000000" pitchFamily="34" charset="0"/>
              </a:rPr>
              <a:t>m) </a:t>
            </a:r>
          </a:p>
          <a:p>
            <a:pPr marL="0" indent="0" defTabSz="385572">
              <a:lnSpc>
                <a:spcPct val="120000"/>
              </a:lnSpc>
              <a:spcBef>
                <a:spcPts val="0"/>
              </a:spcBef>
              <a:buNone/>
              <a:defRPr sz="2112"/>
            </a:pPr>
            <a:r>
              <a:rPr lang="en-US" sz="2000" dirty="0">
                <a:solidFill>
                  <a:schemeClr val="tx2"/>
                </a:solidFill>
                <a:latin typeface="Frutiger 55 Roman" panose="020B0500000000000000" pitchFamily="34" charset="0"/>
              </a:rPr>
              <a:t>			</a:t>
            </a: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highly effective at cell level</a:t>
            </a:r>
          </a:p>
        </p:txBody>
      </p:sp>
      <p:grpSp>
        <p:nvGrpSpPr>
          <p:cNvPr id="18" name="Gruppo 47">
            <a:extLst>
              <a:ext uri="{FF2B5EF4-FFF2-40B4-BE49-F238E27FC236}">
                <a16:creationId xmlns:a16="http://schemas.microsoft.com/office/drawing/2014/main" id="{585E8C0B-B275-6841-8CA3-46C563C4EF34}"/>
              </a:ext>
            </a:extLst>
          </p:cNvPr>
          <p:cNvGrpSpPr>
            <a:grpSpLocks noChangeAspect="1"/>
          </p:cNvGrpSpPr>
          <p:nvPr/>
        </p:nvGrpSpPr>
        <p:grpSpPr>
          <a:xfrm>
            <a:off x="6861045" y="1850000"/>
            <a:ext cx="5012388" cy="3093884"/>
            <a:chOff x="978257" y="1031776"/>
            <a:chExt cx="4701159" cy="2952328"/>
          </a:xfrm>
        </p:grpSpPr>
        <p:pic>
          <p:nvPicPr>
            <p:cNvPr id="20" name="Picture 2" descr="image">
              <a:extLst>
                <a:ext uri="{FF2B5EF4-FFF2-40B4-BE49-F238E27FC236}">
                  <a16:creationId xmlns:a16="http://schemas.microsoft.com/office/drawing/2014/main" id="{97207409-B4BD-E249-B8C7-F7EADB2A7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57" y="1031776"/>
              <a:ext cx="4701159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e 49">
              <a:extLst>
                <a:ext uri="{FF2B5EF4-FFF2-40B4-BE49-F238E27FC236}">
                  <a16:creationId xmlns:a16="http://schemas.microsoft.com/office/drawing/2014/main" id="{6D031B4A-CB0E-1846-A5D7-392E67DDFFCF}"/>
                </a:ext>
              </a:extLst>
            </p:cNvPr>
            <p:cNvSpPr/>
            <p:nvPr/>
          </p:nvSpPr>
          <p:spPr>
            <a:xfrm>
              <a:off x="4405536" y="2255912"/>
              <a:ext cx="1152128" cy="7200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2DCF26-71EC-8D45-8D25-EF78F209C658}"/>
              </a:ext>
            </a:extLst>
          </p:cNvPr>
          <p:cNvSpPr/>
          <p:nvPr/>
        </p:nvSpPr>
        <p:spPr>
          <a:xfrm>
            <a:off x="2708887" y="6199179"/>
            <a:ext cx="1501371" cy="17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E39E4-6854-44BE-1636-72D90AA56C7D}"/>
              </a:ext>
            </a:extLst>
          </p:cNvPr>
          <p:cNvSpPr txBox="1"/>
          <p:nvPr/>
        </p:nvSpPr>
        <p:spPr>
          <a:xfrm>
            <a:off x="636766" y="3259389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A48"/>
                </a:solidFill>
                <a:latin typeface="Frutiger 55 Roman" panose="020B0500000000000000" pitchFamily="34" charset="0"/>
              </a:rPr>
              <a:t>*Linear Energy Transfer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D3D27-1477-7BE1-1394-6E68C6EB5D6A}"/>
              </a:ext>
            </a:extLst>
          </p:cNvPr>
          <p:cNvSpPr txBox="1"/>
          <p:nvPr/>
        </p:nvSpPr>
        <p:spPr>
          <a:xfrm>
            <a:off x="569219" y="4437112"/>
            <a:ext cx="6282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>
                <a:solidFill>
                  <a:srgbClr val="002A48"/>
                </a:solidFill>
                <a:latin typeface="Frutiger 55 Roman" panose="020B0500000000000000" pitchFamily="34" charset="0"/>
              </a:rPr>
              <a:t>Several facilities built / planned worldwide</a:t>
            </a:r>
          </a:p>
          <a:p>
            <a:endParaRPr lang="en-IT" sz="2400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r>
              <a:rPr lang="en-IT" sz="2400" dirty="0">
                <a:solidFill>
                  <a:srgbClr val="002A48"/>
                </a:solidFill>
                <a:latin typeface="Frutiger 55 Roman" panose="020B0500000000000000" pitchFamily="34" charset="0"/>
              </a:rPr>
              <a:t>Most advanced status:</a:t>
            </a:r>
          </a:p>
          <a:p>
            <a:r>
              <a:rPr lang="en-IT" sz="2400" dirty="0">
                <a:solidFill>
                  <a:srgbClr val="002A48"/>
                </a:solidFill>
                <a:latin typeface="Frutiger 55 Roman" panose="020B0500000000000000" pitchFamily="34" charset="0"/>
              </a:rPr>
              <a:t>	- clinical trial (Japan)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360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601B477-2222-D74E-8343-31192860099C}"/>
              </a:ext>
            </a:extLst>
          </p:cNvPr>
          <p:cNvGrpSpPr>
            <a:grpSpLocks noChangeAspect="1"/>
          </p:cNvGrpSpPr>
          <p:nvPr/>
        </p:nvGrpSpPr>
        <p:grpSpPr>
          <a:xfrm>
            <a:off x="723653" y="1496415"/>
            <a:ext cx="5987843" cy="3624041"/>
            <a:chOff x="110066" y="1062566"/>
            <a:chExt cx="8106468" cy="4906303"/>
          </a:xfrm>
        </p:grpSpPr>
        <p:pic>
          <p:nvPicPr>
            <p:cNvPr id="50" name="Picture 10" descr="Picture 10">
              <a:extLst>
                <a:ext uri="{FF2B5EF4-FFF2-40B4-BE49-F238E27FC236}">
                  <a16:creationId xmlns:a16="http://schemas.microsoft.com/office/drawing/2014/main" id="{55B42F4C-E498-AB41-B382-5DB2FD32A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775" y="1217522"/>
              <a:ext cx="7401842" cy="47513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1" name="Rectangle">
              <a:extLst>
                <a:ext uri="{FF2B5EF4-FFF2-40B4-BE49-F238E27FC236}">
                  <a16:creationId xmlns:a16="http://schemas.microsoft.com/office/drawing/2014/main" id="{48619DE7-A348-804E-9487-B22BDC3A74C3}"/>
                </a:ext>
              </a:extLst>
            </p:cNvPr>
            <p:cNvSpPr/>
            <p:nvPr/>
          </p:nvSpPr>
          <p:spPr>
            <a:xfrm>
              <a:off x="110066" y="1062566"/>
              <a:ext cx="2089354" cy="4751348"/>
            </a:xfrm>
            <a:prstGeom prst="rect">
              <a:avLst/>
            </a:prstGeom>
            <a:solidFill>
              <a:srgbClr val="FFFFFF">
                <a:alpha val="74830"/>
              </a:srgb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" name="Rectangle">
              <a:extLst>
                <a:ext uri="{FF2B5EF4-FFF2-40B4-BE49-F238E27FC236}">
                  <a16:creationId xmlns:a16="http://schemas.microsoft.com/office/drawing/2014/main" id="{00962B16-5907-DC47-A93B-B1BF44D4E119}"/>
                </a:ext>
              </a:extLst>
            </p:cNvPr>
            <p:cNvSpPr/>
            <p:nvPr/>
          </p:nvSpPr>
          <p:spPr>
            <a:xfrm>
              <a:off x="2277973" y="4593129"/>
              <a:ext cx="1270001" cy="41605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53" name="Group 35">
              <a:extLst>
                <a:ext uri="{FF2B5EF4-FFF2-40B4-BE49-F238E27FC236}">
                  <a16:creationId xmlns:a16="http://schemas.microsoft.com/office/drawing/2014/main" id="{89FF38CF-B4D2-684E-BB3F-D9562BAF1E9F}"/>
                </a:ext>
              </a:extLst>
            </p:cNvPr>
            <p:cNvGrpSpPr/>
            <p:nvPr/>
          </p:nvGrpSpPr>
          <p:grpSpPr>
            <a:xfrm>
              <a:off x="5033004" y="3408374"/>
              <a:ext cx="740862" cy="1772061"/>
              <a:chOff x="0" y="0"/>
              <a:chExt cx="740861" cy="1772059"/>
            </a:xfrm>
          </p:grpSpPr>
          <p:grpSp>
            <p:nvGrpSpPr>
              <p:cNvPr id="55" name="Group 22">
                <a:extLst>
                  <a:ext uri="{FF2B5EF4-FFF2-40B4-BE49-F238E27FC236}">
                    <a16:creationId xmlns:a16="http://schemas.microsoft.com/office/drawing/2014/main" id="{FB41BC82-8CD2-7F41-B696-9A2725A14C66}"/>
                  </a:ext>
                </a:extLst>
              </p:cNvPr>
              <p:cNvGrpSpPr/>
              <p:nvPr/>
            </p:nvGrpSpPr>
            <p:grpSpPr>
              <a:xfrm>
                <a:off x="-1" y="-1"/>
                <a:ext cx="640746" cy="1772061"/>
                <a:chOff x="0" y="0"/>
                <a:chExt cx="640744" cy="1772059"/>
              </a:xfrm>
            </p:grpSpPr>
            <p:sp>
              <p:nvSpPr>
                <p:cNvPr id="68" name="Arc 17">
                  <a:extLst>
                    <a:ext uri="{FF2B5EF4-FFF2-40B4-BE49-F238E27FC236}">
                      <a16:creationId xmlns:a16="http://schemas.microsoft.com/office/drawing/2014/main" id="{9B8E3FFB-5A47-8C49-B3D9-6B82332E0266}"/>
                    </a:ext>
                  </a:extLst>
                </p:cNvPr>
                <p:cNvSpPr/>
                <p:nvPr/>
              </p:nvSpPr>
              <p:spPr>
                <a:xfrm>
                  <a:off x="330384" y="0"/>
                  <a:ext cx="310361" cy="775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69" name="Group 21">
                  <a:extLst>
                    <a:ext uri="{FF2B5EF4-FFF2-40B4-BE49-F238E27FC236}">
                      <a16:creationId xmlns:a16="http://schemas.microsoft.com/office/drawing/2014/main" id="{A10B5EA3-9A29-634C-8B7C-5189FB84F002}"/>
                    </a:ext>
                  </a:extLst>
                </p:cNvPr>
                <p:cNvGrpSpPr/>
                <p:nvPr/>
              </p:nvGrpSpPr>
              <p:grpSpPr>
                <a:xfrm>
                  <a:off x="-1" y="-1"/>
                  <a:ext cx="350409" cy="1772061"/>
                  <a:chOff x="0" y="0"/>
                  <a:chExt cx="350407" cy="1772059"/>
                </a:xfrm>
              </p:grpSpPr>
              <p:sp>
                <p:nvSpPr>
                  <p:cNvPr id="71" name="Arc 18">
                    <a:extLst>
                      <a:ext uri="{FF2B5EF4-FFF2-40B4-BE49-F238E27FC236}">
                        <a16:creationId xmlns:a16="http://schemas.microsoft.com/office/drawing/2014/main" id="{F371C3DE-C48E-8743-A87D-2F9B7395EA06}"/>
                      </a:ext>
                    </a:extLst>
                  </p:cNvPr>
                  <p:cNvSpPr/>
                  <p:nvPr/>
                </p:nvSpPr>
                <p:spPr>
                  <a:xfrm flipH="1">
                    <a:off x="-1" y="0"/>
                    <a:ext cx="310362" cy="77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" name="Arc 19">
                    <a:extLst>
                      <a:ext uri="{FF2B5EF4-FFF2-40B4-BE49-F238E27FC236}">
                        <a16:creationId xmlns:a16="http://schemas.microsoft.com/office/drawing/2014/main" id="{4D48E34F-D28C-8B4F-A0AD-3D6113A9E11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0" y="871012"/>
                    <a:ext cx="350408" cy="9010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0" name="Arc 20">
                  <a:extLst>
                    <a:ext uri="{FF2B5EF4-FFF2-40B4-BE49-F238E27FC236}">
                      <a16:creationId xmlns:a16="http://schemas.microsoft.com/office/drawing/2014/main" id="{718D21EE-DF5C-F844-B88D-B9CEB3820686}"/>
                    </a:ext>
                  </a:extLst>
                </p:cNvPr>
                <p:cNvSpPr/>
                <p:nvPr/>
              </p:nvSpPr>
              <p:spPr>
                <a:xfrm rot="10800000" flipH="1">
                  <a:off x="390453" y="1588858"/>
                  <a:ext cx="147540" cy="173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7764" y="0"/>
                        <a:pt x="15328" y="7564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6" name="Group 23">
                <a:extLst>
                  <a:ext uri="{FF2B5EF4-FFF2-40B4-BE49-F238E27FC236}">
                    <a16:creationId xmlns:a16="http://schemas.microsoft.com/office/drawing/2014/main" id="{CEFF4C30-EC07-A74F-AF07-D82AF3C99089}"/>
                  </a:ext>
                </a:extLst>
              </p:cNvPr>
              <p:cNvGrpSpPr/>
              <p:nvPr/>
            </p:nvGrpSpPr>
            <p:grpSpPr>
              <a:xfrm>
                <a:off x="50058" y="-1"/>
                <a:ext cx="640745" cy="1772061"/>
                <a:chOff x="0" y="0"/>
                <a:chExt cx="640744" cy="1772059"/>
              </a:xfrm>
            </p:grpSpPr>
            <p:sp>
              <p:nvSpPr>
                <p:cNvPr id="63" name="Arc 24">
                  <a:extLst>
                    <a:ext uri="{FF2B5EF4-FFF2-40B4-BE49-F238E27FC236}">
                      <a16:creationId xmlns:a16="http://schemas.microsoft.com/office/drawing/2014/main" id="{C89CB0CF-4F8D-5545-8539-8209AD8067C5}"/>
                    </a:ext>
                  </a:extLst>
                </p:cNvPr>
                <p:cNvSpPr/>
                <p:nvPr/>
              </p:nvSpPr>
              <p:spPr>
                <a:xfrm>
                  <a:off x="330384" y="0"/>
                  <a:ext cx="310361" cy="775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64" name="Group 21">
                  <a:extLst>
                    <a:ext uri="{FF2B5EF4-FFF2-40B4-BE49-F238E27FC236}">
                      <a16:creationId xmlns:a16="http://schemas.microsoft.com/office/drawing/2014/main" id="{355822A8-1F07-7D4A-8C56-CEC442542638}"/>
                    </a:ext>
                  </a:extLst>
                </p:cNvPr>
                <p:cNvGrpSpPr/>
                <p:nvPr/>
              </p:nvGrpSpPr>
              <p:grpSpPr>
                <a:xfrm>
                  <a:off x="-1" y="-1"/>
                  <a:ext cx="350409" cy="1772061"/>
                  <a:chOff x="0" y="0"/>
                  <a:chExt cx="350407" cy="1772059"/>
                </a:xfrm>
              </p:grpSpPr>
              <p:sp>
                <p:nvSpPr>
                  <p:cNvPr id="66" name="Arc 27">
                    <a:extLst>
                      <a:ext uri="{FF2B5EF4-FFF2-40B4-BE49-F238E27FC236}">
                        <a16:creationId xmlns:a16="http://schemas.microsoft.com/office/drawing/2014/main" id="{E993D21F-7066-0D4B-8B65-A9A444F39B02}"/>
                      </a:ext>
                    </a:extLst>
                  </p:cNvPr>
                  <p:cNvSpPr/>
                  <p:nvPr/>
                </p:nvSpPr>
                <p:spPr>
                  <a:xfrm flipH="1">
                    <a:off x="-1" y="0"/>
                    <a:ext cx="310362" cy="77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7" name="Arc 28">
                    <a:extLst>
                      <a:ext uri="{FF2B5EF4-FFF2-40B4-BE49-F238E27FC236}">
                        <a16:creationId xmlns:a16="http://schemas.microsoft.com/office/drawing/2014/main" id="{31FCD6CC-C9E7-4A4B-82E7-B0A5E8AC0E5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0" y="871012"/>
                    <a:ext cx="350408" cy="9010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5" name="Arc 26">
                  <a:extLst>
                    <a:ext uri="{FF2B5EF4-FFF2-40B4-BE49-F238E27FC236}">
                      <a16:creationId xmlns:a16="http://schemas.microsoft.com/office/drawing/2014/main" id="{9714244A-D15B-6842-B746-F5D10079F8FD}"/>
                    </a:ext>
                  </a:extLst>
                </p:cNvPr>
                <p:cNvSpPr/>
                <p:nvPr/>
              </p:nvSpPr>
              <p:spPr>
                <a:xfrm rot="10800000" flipH="1">
                  <a:off x="390453" y="1588858"/>
                  <a:ext cx="147540" cy="173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7764" y="0"/>
                        <a:pt x="15328" y="7564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7" name="Group 29">
                <a:extLst>
                  <a:ext uri="{FF2B5EF4-FFF2-40B4-BE49-F238E27FC236}">
                    <a16:creationId xmlns:a16="http://schemas.microsoft.com/office/drawing/2014/main" id="{DCE640E0-E61C-5F4B-B722-BC1650C4F79C}"/>
                  </a:ext>
                </a:extLst>
              </p:cNvPr>
              <p:cNvGrpSpPr/>
              <p:nvPr/>
            </p:nvGrpSpPr>
            <p:grpSpPr>
              <a:xfrm>
                <a:off x="100116" y="-1"/>
                <a:ext cx="640746" cy="1772061"/>
                <a:chOff x="0" y="0"/>
                <a:chExt cx="640744" cy="1772059"/>
              </a:xfrm>
            </p:grpSpPr>
            <p:sp>
              <p:nvSpPr>
                <p:cNvPr id="58" name="Arc 30">
                  <a:extLst>
                    <a:ext uri="{FF2B5EF4-FFF2-40B4-BE49-F238E27FC236}">
                      <a16:creationId xmlns:a16="http://schemas.microsoft.com/office/drawing/2014/main" id="{5A74D3C5-F917-1C48-93BA-7B16E8F7D98C}"/>
                    </a:ext>
                  </a:extLst>
                </p:cNvPr>
                <p:cNvSpPr/>
                <p:nvPr/>
              </p:nvSpPr>
              <p:spPr>
                <a:xfrm>
                  <a:off x="330384" y="0"/>
                  <a:ext cx="310361" cy="775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59" name="Group 21">
                  <a:extLst>
                    <a:ext uri="{FF2B5EF4-FFF2-40B4-BE49-F238E27FC236}">
                      <a16:creationId xmlns:a16="http://schemas.microsoft.com/office/drawing/2014/main" id="{1B39B9E4-C963-704A-8719-FF0D42589B01}"/>
                    </a:ext>
                  </a:extLst>
                </p:cNvPr>
                <p:cNvGrpSpPr/>
                <p:nvPr/>
              </p:nvGrpSpPr>
              <p:grpSpPr>
                <a:xfrm>
                  <a:off x="-1" y="-1"/>
                  <a:ext cx="350409" cy="1772061"/>
                  <a:chOff x="0" y="0"/>
                  <a:chExt cx="350407" cy="1772059"/>
                </a:xfrm>
              </p:grpSpPr>
              <p:sp>
                <p:nvSpPr>
                  <p:cNvPr id="61" name="Arc 33">
                    <a:extLst>
                      <a:ext uri="{FF2B5EF4-FFF2-40B4-BE49-F238E27FC236}">
                        <a16:creationId xmlns:a16="http://schemas.microsoft.com/office/drawing/2014/main" id="{D40527F9-A8EB-C44A-90AE-B924546138F0}"/>
                      </a:ext>
                    </a:extLst>
                  </p:cNvPr>
                  <p:cNvSpPr/>
                  <p:nvPr/>
                </p:nvSpPr>
                <p:spPr>
                  <a:xfrm flipH="1">
                    <a:off x="-1" y="0"/>
                    <a:ext cx="310362" cy="77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" name="Arc 34">
                    <a:extLst>
                      <a:ext uri="{FF2B5EF4-FFF2-40B4-BE49-F238E27FC236}">
                        <a16:creationId xmlns:a16="http://schemas.microsoft.com/office/drawing/2014/main" id="{AFDE0E42-56B3-D843-8414-B03F0AAE472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0" y="871012"/>
                    <a:ext cx="350408" cy="9010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444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7200">
                      <a:defRPr sz="1800" b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0" name="Arc 32">
                  <a:extLst>
                    <a:ext uri="{FF2B5EF4-FFF2-40B4-BE49-F238E27FC236}">
                      <a16:creationId xmlns:a16="http://schemas.microsoft.com/office/drawing/2014/main" id="{146F589F-CBCA-8543-A0A2-A5379E47AC2D}"/>
                    </a:ext>
                  </a:extLst>
                </p:cNvPr>
                <p:cNvSpPr/>
                <p:nvPr/>
              </p:nvSpPr>
              <p:spPr>
                <a:xfrm rot="10800000" flipH="1">
                  <a:off x="390453" y="1588858"/>
                  <a:ext cx="147540" cy="173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7764" y="0"/>
                        <a:pt x="15328" y="7564"/>
                        <a:pt x="21600" y="21600"/>
                      </a:cubicBezTo>
                    </a:path>
                  </a:pathLst>
                </a:custGeom>
                <a:noFill/>
                <a:ln w="44450" cap="rnd">
                  <a:solidFill>
                    <a:srgbClr val="FF0000"/>
                  </a:solidFill>
                  <a:prstDash val="sysDash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</p:grpSp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9D946BE7-DC5C-1A4A-A1FA-E8DDA973581D}"/>
                </a:ext>
              </a:extLst>
            </p:cNvPr>
            <p:cNvSpPr txBox="1"/>
            <p:nvPr/>
          </p:nvSpPr>
          <p:spPr>
            <a:xfrm>
              <a:off x="5308324" y="2697228"/>
              <a:ext cx="2908210" cy="524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/>
            <a:lstStyle>
              <a:lvl1pPr algn="l" defTabSz="457200">
                <a:defRPr b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Frutiger 55 Roman" panose="020B0500000000000000" pitchFamily="34" charset="0"/>
                </a:rPr>
                <a:t>Photon detectors</a:t>
              </a: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3" name="in vivo 10B dosimetry by single photon detection">
            <a:extLst>
              <a:ext uri="{FF2B5EF4-FFF2-40B4-BE49-F238E27FC236}">
                <a16:creationId xmlns:a16="http://schemas.microsoft.com/office/drawing/2014/main" id="{280616A5-B373-8E4C-918D-427B88C5E534}"/>
              </a:ext>
            </a:extLst>
          </p:cNvPr>
          <p:cNvSpPr txBox="1">
            <a:spLocks/>
          </p:cNvSpPr>
          <p:nvPr/>
        </p:nvSpPr>
        <p:spPr>
          <a:xfrm>
            <a:off x="1269999" y="392045"/>
            <a:ext cx="10464800" cy="861485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2308">
              <a:defRPr sz="37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700" dirty="0"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in vivo</a:t>
            </a:r>
            <a:r>
              <a:rPr lang="en-GB" sz="37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BNCT dosimetry by single photon detection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903CDDBC-DDEA-D240-AF8D-EC603D9C819C}"/>
              </a:ext>
            </a:extLst>
          </p:cNvPr>
          <p:cNvSpPr/>
          <p:nvPr/>
        </p:nvSpPr>
        <p:spPr>
          <a:xfrm>
            <a:off x="110066" y="1062566"/>
            <a:ext cx="2089354" cy="4751348"/>
          </a:xfrm>
          <a:prstGeom prst="rect">
            <a:avLst/>
          </a:prstGeom>
          <a:solidFill>
            <a:srgbClr val="FFFFFF">
              <a:alpha val="748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neutron source (now and in near future accelerator-based)">
            <a:extLst>
              <a:ext uri="{FF2B5EF4-FFF2-40B4-BE49-F238E27FC236}">
                <a16:creationId xmlns:a16="http://schemas.microsoft.com/office/drawing/2014/main" id="{9A7B0872-3316-A64E-9245-3116BF50DAC1}"/>
              </a:ext>
            </a:extLst>
          </p:cNvPr>
          <p:cNvSpPr txBox="1"/>
          <p:nvPr/>
        </p:nvSpPr>
        <p:spPr>
          <a:xfrm rot="16200000">
            <a:off x="-645492" y="2679505"/>
            <a:ext cx="312556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13454"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pPr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800" dirty="0">
                <a:solidFill>
                  <a:schemeClr val="tx2"/>
                </a:solidFill>
                <a:latin typeface="Frutiger 55 Roman" panose="020B0500000000000000" pitchFamily="34" charset="0"/>
                <a:sym typeface="Noteworthy Light"/>
              </a:rPr>
              <a:t>accelerator-based </a:t>
            </a:r>
            <a:r>
              <a:rPr sz="2800" dirty="0">
                <a:solidFill>
                  <a:schemeClr val="tx2"/>
                </a:solidFill>
                <a:latin typeface="Frutiger 55 Roman" panose="020B0500000000000000" pitchFamily="34" charset="0"/>
                <a:sym typeface="Noteworthy Light"/>
              </a:rPr>
              <a:t>neutron source</a:t>
            </a:r>
          </a:p>
        </p:txBody>
      </p:sp>
      <p:sp>
        <p:nvSpPr>
          <p:cNvPr id="43" name="”therapeutic” dose D(x,y,z) ~ nB10(x,y,z) . Φ(x,y,z)dV ~ dIγ(x,y,z)">
            <a:extLst>
              <a:ext uri="{FF2B5EF4-FFF2-40B4-BE49-F238E27FC236}">
                <a16:creationId xmlns:a16="http://schemas.microsoft.com/office/drawing/2014/main" id="{62D07B95-C10E-B249-8520-EECBCAC5BDA6}"/>
              </a:ext>
            </a:extLst>
          </p:cNvPr>
          <p:cNvSpPr txBox="1"/>
          <p:nvPr/>
        </p:nvSpPr>
        <p:spPr>
          <a:xfrm>
            <a:off x="131207" y="1145381"/>
            <a:ext cx="1274238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13454">
              <a:defRPr sz="4000">
                <a:solidFill>
                  <a:schemeClr val="accent5">
                    <a:lumOff val="-29866"/>
                  </a:schemeClr>
                </a:solidFill>
              </a:defRPr>
            </a:pP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”therapeutic” dose </a:t>
            </a:r>
            <a:r>
              <a:rPr lang="en-US"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 ~ n</a:t>
            </a:r>
            <a:r>
              <a:rPr sz="2800" b="0" baseline="-5999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B10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 </a:t>
            </a:r>
            <a:r>
              <a:rPr sz="2800" b="0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.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Φ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</a:t>
            </a:r>
            <a:r>
              <a:rPr sz="2800" b="0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dV</a:t>
            </a:r>
            <a:r>
              <a:rPr sz="2800" b="0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~ </a:t>
            </a:r>
            <a:r>
              <a:rPr sz="2800" b="0" u="sng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dI</a:t>
            </a:r>
            <a:r>
              <a:rPr sz="2800" b="0" u="sng" baseline="-5999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γ</a:t>
            </a:r>
            <a:r>
              <a:rPr sz="2800" b="0" u="sng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(</a:t>
            </a:r>
            <a:r>
              <a:rPr sz="2800" b="0" u="sng"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x,y,z</a:t>
            </a:r>
            <a:r>
              <a:rPr sz="2800" b="0" u="sng"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)</a:t>
            </a:r>
          </a:p>
        </p:txBody>
      </p:sp>
      <p:pic>
        <p:nvPicPr>
          <p:cNvPr id="44" name="Picture 2" descr="Picture 2">
            <a:extLst>
              <a:ext uri="{FF2B5EF4-FFF2-40B4-BE49-F238E27FC236}">
                <a16:creationId xmlns:a16="http://schemas.microsoft.com/office/drawing/2014/main" id="{FF661F0C-B14A-8343-85CD-940B88CDB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372" y="1894034"/>
            <a:ext cx="3301041" cy="175322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Oval">
            <a:extLst>
              <a:ext uri="{FF2B5EF4-FFF2-40B4-BE49-F238E27FC236}">
                <a16:creationId xmlns:a16="http://schemas.microsoft.com/office/drawing/2014/main" id="{69A16E4F-602F-8940-909B-6DF39AFFD50B}"/>
              </a:ext>
            </a:extLst>
          </p:cNvPr>
          <p:cNvSpPr/>
          <p:nvPr/>
        </p:nvSpPr>
        <p:spPr>
          <a:xfrm>
            <a:off x="9737144" y="2351539"/>
            <a:ext cx="1273269" cy="878567"/>
          </a:xfrm>
          <a:prstGeom prst="ellips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" name="real time measurement of 10B reaction rate…">
            <a:extLst>
              <a:ext uri="{FF2B5EF4-FFF2-40B4-BE49-F238E27FC236}">
                <a16:creationId xmlns:a16="http://schemas.microsoft.com/office/drawing/2014/main" id="{810B1298-8A3B-3246-9E97-937F7A0B2E91}"/>
              </a:ext>
            </a:extLst>
          </p:cNvPr>
          <p:cNvSpPr txBox="1"/>
          <p:nvPr/>
        </p:nvSpPr>
        <p:spPr>
          <a:xfrm>
            <a:off x="6682253" y="3573086"/>
            <a:ext cx="5251380" cy="231858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813454">
              <a:defRPr b="0"/>
            </a:pP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R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eal time measurement of </a:t>
            </a:r>
            <a:r>
              <a:rPr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10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B reaction rate</a:t>
            </a:r>
            <a:endParaRPr sz="2800"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defTabSz="1813454">
              <a:defRPr sz="1800" b="0"/>
            </a:pPr>
            <a:endParaRPr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marL="285750" indent="-285750" defTabSz="1813454">
              <a:buFontTx/>
              <a:buChar char="-"/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multiple detectors = multiple projections</a:t>
            </a:r>
            <a:endParaRPr lang="en-US"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marL="285750" indent="-285750" defTabSz="1813454">
              <a:buFontTx/>
              <a:buChar char="-"/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BNCT-SPECT or Compton Camera</a:t>
            </a:r>
            <a:endParaRPr lang="en-US"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voxel size &lt; 1 cm</a:t>
            </a:r>
            <a:r>
              <a:rPr lang="en-GB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3</a:t>
            </a:r>
            <a:endParaRPr lang="en-GB"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statistical uncertainty &lt; 10% @478 keV</a:t>
            </a: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lang="en-GB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10</a:t>
            </a:r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B reaction rate &gt; 10</a:t>
            </a:r>
            <a:r>
              <a:rPr lang="en-GB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6</a:t>
            </a:r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 cm</a:t>
            </a:r>
            <a:r>
              <a:rPr lang="en-GB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-3</a:t>
            </a:r>
            <a:r>
              <a:rPr lang="en-GB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s</a:t>
            </a:r>
            <a:r>
              <a:rPr lang="en-GB"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 -1</a:t>
            </a:r>
            <a:endParaRPr lang="en-GB"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  <a:p>
            <a:pPr marL="742950" lvl="1" indent="-285750" defTabSz="1813454">
              <a:buFontTx/>
              <a:buChar char="-"/>
              <a:defRPr b="0"/>
            </a:pPr>
            <a:endParaRPr dirty="0">
              <a:solidFill>
                <a:schemeClr val="tx2"/>
              </a:solidFill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</p:txBody>
      </p:sp>
      <p:sp>
        <p:nvSpPr>
          <p:cNvPr id="74" name="Challenges:…">
            <a:extLst>
              <a:ext uri="{FF2B5EF4-FFF2-40B4-BE49-F238E27FC236}">
                <a16:creationId xmlns:a16="http://schemas.microsoft.com/office/drawing/2014/main" id="{F5052117-BB64-6C45-9779-1883A73D2EFC}"/>
              </a:ext>
            </a:extLst>
          </p:cNvPr>
          <p:cNvSpPr txBox="1"/>
          <p:nvPr/>
        </p:nvSpPr>
        <p:spPr>
          <a:xfrm>
            <a:off x="430704" y="5151766"/>
            <a:ext cx="760511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813454"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Challenges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:</a:t>
            </a: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mechanical collimator effective @ 478 keV</a:t>
            </a: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intense </a:t>
            </a:r>
            <a:r>
              <a:rPr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n+γ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 background (2.2 MeV </a:t>
            </a:r>
            <a:r>
              <a:rPr dirty="0" err="1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γ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 ray</a:t>
            </a:r>
            <a:r>
              <a:rPr lang="en-US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s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 from </a:t>
            </a:r>
            <a:r>
              <a:rPr baseline="31999"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1</a:t>
            </a: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H captures)</a:t>
            </a:r>
          </a:p>
          <a:p>
            <a:pPr marL="900000" indent="-360000" algn="l" defTabSz="1813454">
              <a:buSzPct val="145000"/>
              <a:buChar char="-"/>
              <a:defRPr b="0"/>
            </a:pPr>
            <a:r>
              <a:rPr dirty="0">
                <a:solidFill>
                  <a:schemeClr val="tx2"/>
                </a:solidFill>
                <a:latin typeface="Frutiger 55 Roman" panose="020B0500000000000000" pitchFamily="34" charset="0"/>
                <a:ea typeface="Noteworthy Light"/>
                <a:cs typeface="Noteworthy Light"/>
                <a:sym typeface="Noteworthy Light"/>
              </a:rPr>
              <a:t>compact and portable system to adapt to patient’s position</a:t>
            </a:r>
          </a:p>
        </p:txBody>
      </p:sp>
      <p:sp>
        <p:nvSpPr>
          <p:cNvPr id="2" name="CasellaDiTesto 33">
            <a:extLst>
              <a:ext uri="{FF2B5EF4-FFF2-40B4-BE49-F238E27FC236}">
                <a16:creationId xmlns:a16="http://schemas.microsoft.com/office/drawing/2014/main" id="{B94EB52F-390C-6B2E-B066-6D580C8A538B}"/>
              </a:ext>
            </a:extLst>
          </p:cNvPr>
          <p:cNvSpPr txBox="1"/>
          <p:nvPr/>
        </p:nvSpPr>
        <p:spPr>
          <a:xfrm>
            <a:off x="112642" y="6427600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Nicoletta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Protti</a:t>
            </a:r>
            <a:endParaRPr lang="it-IT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540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title" idx="4294967295"/>
          </p:nvPr>
        </p:nvSpPr>
        <p:spPr>
          <a:xfrm>
            <a:off x="165377" y="432822"/>
            <a:ext cx="5283874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buSzPts val="2800"/>
            </a:pPr>
            <a:r>
              <a:rPr lang="en-GB" dirty="0">
                <a:solidFill>
                  <a:srgbClr val="002948"/>
                </a:solidFill>
                <a:latin typeface="Frutiger 55 Roman" panose="020B0500000000000000" pitchFamily="34" charset="0"/>
              </a:rPr>
              <a:t>The FLASH effect</a:t>
            </a:r>
            <a:endParaRPr dirty="0">
              <a:solidFill>
                <a:srgbClr val="0029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44" name="Google Shape;44;p12"/>
          <p:cNvSpPr txBox="1"/>
          <p:nvPr/>
        </p:nvSpPr>
        <p:spPr>
          <a:xfrm>
            <a:off x="462452" y="2752000"/>
            <a:ext cx="6512400" cy="743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253994" indent="-253994">
              <a:buClr>
                <a:srgbClr val="000000"/>
              </a:buClr>
              <a:buSzPts val="1845"/>
              <a:buFont typeface="Arial"/>
              <a:buChar char="•"/>
            </a:pPr>
            <a:r>
              <a:rPr lang="en-GB" sz="2000" dirty="0">
                <a:solidFill>
                  <a:srgbClr val="B51600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&gt; 40 </a:t>
            </a:r>
            <a:r>
              <a:rPr lang="en-GB" sz="2000" dirty="0" err="1">
                <a:solidFill>
                  <a:srgbClr val="B51600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Gy</a:t>
            </a:r>
            <a:r>
              <a:rPr lang="en-GB" sz="2000" dirty="0">
                <a:solidFill>
                  <a:srgbClr val="B51600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/s</a:t>
            </a: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 for a total irradiation time </a:t>
            </a:r>
            <a:r>
              <a:rPr lang="en-GB" sz="2000" dirty="0">
                <a:solidFill>
                  <a:srgbClr val="B51600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&lt; 100 </a:t>
            </a:r>
            <a:r>
              <a:rPr lang="en-GB" sz="2000" dirty="0" err="1">
                <a:solidFill>
                  <a:srgbClr val="B51600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ms</a:t>
            </a:r>
            <a:endParaRPr sz="2000" dirty="0">
              <a:solidFill>
                <a:srgbClr val="000000"/>
              </a:solidFill>
              <a:latin typeface="Frutiger 55 Roman" panose="020B0500000000000000" pitchFamily="34" charset="0"/>
              <a:ea typeface="Arial"/>
              <a:cs typeface="Arial"/>
              <a:sym typeface="Arial"/>
            </a:endParaRPr>
          </a:p>
          <a:p>
            <a:pPr marL="253994" indent="-253994">
              <a:spcBef>
                <a:spcPts val="600"/>
              </a:spcBef>
              <a:buClr>
                <a:srgbClr val="000000"/>
              </a:buClr>
              <a:buSzPts val="1845"/>
              <a:buFont typeface="Arial"/>
              <a:buChar char="•"/>
            </a:pP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</a:rPr>
              <a:t>Instantaneous dose rate</a:t>
            </a: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 up to 10</a:t>
            </a:r>
            <a:r>
              <a:rPr lang="en-GB" sz="2000" baseline="30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9 </a:t>
            </a:r>
            <a:r>
              <a:rPr lang="en-GB" sz="2000" dirty="0" err="1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Gy</a:t>
            </a: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/s</a:t>
            </a:r>
            <a:endParaRPr sz="2400" dirty="0">
              <a:latin typeface="Frutiger 55 Roman" panose="020B0500000000000000" pitchFamily="34" charset="0"/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360841" y="2276872"/>
            <a:ext cx="5583849" cy="359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Irradiation with </a:t>
            </a:r>
            <a:r>
              <a:rPr lang="en-GB" sz="2000" dirty="0">
                <a:solidFill>
                  <a:srgbClr val="C0504D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ultra-high dose rate</a:t>
            </a:r>
            <a:endParaRPr sz="2400" dirty="0">
              <a:latin typeface="Frutiger 55 Roman" panose="020B0500000000000000" pitchFamily="34" charset="0"/>
            </a:endParaRPr>
          </a:p>
        </p:txBody>
      </p:sp>
      <p:grpSp>
        <p:nvGrpSpPr>
          <p:cNvPr id="46" name="Google Shape;46;p12"/>
          <p:cNvGrpSpPr/>
          <p:nvPr/>
        </p:nvGrpSpPr>
        <p:grpSpPr>
          <a:xfrm>
            <a:off x="7360779" y="479800"/>
            <a:ext cx="4526933" cy="2994603"/>
            <a:chOff x="-4" y="-5"/>
            <a:chExt cx="9053866" cy="5989205"/>
          </a:xfrm>
        </p:grpSpPr>
        <p:grpSp>
          <p:nvGrpSpPr>
            <p:cNvPr id="47" name="Google Shape;47;p12"/>
            <p:cNvGrpSpPr/>
            <p:nvPr/>
          </p:nvGrpSpPr>
          <p:grpSpPr>
            <a:xfrm>
              <a:off x="-4" y="-5"/>
              <a:ext cx="9053866" cy="5989205"/>
              <a:chOff x="-2" y="-3"/>
              <a:chExt cx="9053866" cy="5989205"/>
            </a:xfrm>
          </p:grpSpPr>
          <p:grpSp>
            <p:nvGrpSpPr>
              <p:cNvPr id="48" name="Google Shape;48;p12"/>
              <p:cNvGrpSpPr/>
              <p:nvPr/>
            </p:nvGrpSpPr>
            <p:grpSpPr>
              <a:xfrm>
                <a:off x="-2" y="-3"/>
                <a:ext cx="4360450" cy="4838515"/>
                <a:chOff x="-1" y="-1"/>
                <a:chExt cx="4360450" cy="4838515"/>
              </a:xfrm>
            </p:grpSpPr>
            <p:pic>
              <p:nvPicPr>
                <p:cNvPr id="49" name="Google Shape;49;p12" descr="Imagen 2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180" t="2957" r="2171" b="7971"/>
                <a:stretch/>
              </p:blipFill>
              <p:spPr>
                <a:xfrm rot="-5400000">
                  <a:off x="15900" y="493965"/>
                  <a:ext cx="4328647" cy="4360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" name="Google Shape;50;p12"/>
                <p:cNvSpPr/>
                <p:nvPr/>
              </p:nvSpPr>
              <p:spPr>
                <a:xfrm rot="-5400000">
                  <a:off x="1208229" y="-63487"/>
                  <a:ext cx="836400" cy="1846200"/>
                </a:xfrm>
                <a:prstGeom prst="ellipse">
                  <a:avLst/>
                </a:prstGeom>
                <a:solidFill>
                  <a:srgbClr val="FFFFD9"/>
                </a:solidFill>
                <a:ln>
                  <a:noFill/>
                </a:ln>
              </p:spPr>
              <p:txBody>
                <a:bodyPr spcFirstLastPara="1" wrap="square" lIns="26767" tIns="26767" rIns="26767" bIns="26767" anchor="ctr" anchorCtr="0">
                  <a:noAutofit/>
                </a:bodyPr>
                <a:lstStyle/>
                <a:p>
                  <a:endParaRPr sz="18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1" name="Google Shape;51;p12" descr="Picture 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0"/>
                <a:stretch/>
              </p:blipFill>
              <p:spPr>
                <a:xfrm rot="60001">
                  <a:off x="956604" y="11533"/>
                  <a:ext cx="1339728" cy="2060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38" y="0"/>
                        <a:pt x="0" y="4837"/>
                        <a:pt x="0" y="10802"/>
                      </a:cubicBezTo>
                      <a:cubicBezTo>
                        <a:pt x="0" y="16767"/>
                        <a:pt x="4838" y="21600"/>
                        <a:pt x="10800" y="21600"/>
                      </a:cubicBezTo>
                      <a:cubicBezTo>
                        <a:pt x="16762" y="21600"/>
                        <a:pt x="21600" y="16767"/>
                        <a:pt x="21600" y="10802"/>
                      </a:cubicBezTo>
                      <a:cubicBezTo>
                        <a:pt x="21600" y="4837"/>
                        <a:pt x="16762" y="0"/>
                        <a:pt x="1080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</p:pic>
          </p:grpSp>
          <p:grpSp>
            <p:nvGrpSpPr>
              <p:cNvPr id="52" name="Google Shape;52;p12"/>
              <p:cNvGrpSpPr/>
              <p:nvPr/>
            </p:nvGrpSpPr>
            <p:grpSpPr>
              <a:xfrm>
                <a:off x="4973287" y="685715"/>
                <a:ext cx="4080577" cy="4549446"/>
                <a:chOff x="-3" y="-2"/>
                <a:chExt cx="4080577" cy="4549446"/>
              </a:xfrm>
            </p:grpSpPr>
            <p:grpSp>
              <p:nvGrpSpPr>
                <p:cNvPr id="53" name="Google Shape;53;p12"/>
                <p:cNvGrpSpPr/>
                <p:nvPr/>
              </p:nvGrpSpPr>
              <p:grpSpPr>
                <a:xfrm>
                  <a:off x="-3" y="-2"/>
                  <a:ext cx="4080577" cy="4549446"/>
                  <a:chOff x="-1" y="0"/>
                  <a:chExt cx="4080577" cy="4549446"/>
                </a:xfrm>
              </p:grpSpPr>
              <p:pic>
                <p:nvPicPr>
                  <p:cNvPr id="54" name="Google Shape;54;p12" descr="page9image47931936.jp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 rot="10800000" flipH="1">
                    <a:off x="115827" y="0"/>
                    <a:ext cx="3957523" cy="43837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55" name="Google Shape;55;p12"/>
                  <p:cNvSpPr/>
                  <p:nvPr/>
                </p:nvSpPr>
                <p:spPr>
                  <a:xfrm rot="-5400000">
                    <a:off x="-1159801" y="2935599"/>
                    <a:ext cx="2766900" cy="4473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26767" tIns="26767" rIns="26767" bIns="26767" anchor="ctr" anchorCtr="0">
                    <a:noAutofit/>
                  </a:bodyPr>
                  <a:lstStyle/>
                  <a:p>
                    <a:endParaRPr sz="1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6" name="Google Shape;56;p12"/>
                  <p:cNvGrpSpPr/>
                  <p:nvPr/>
                </p:nvGrpSpPr>
                <p:grpSpPr>
                  <a:xfrm>
                    <a:off x="108876" y="3985188"/>
                    <a:ext cx="3971700" cy="564258"/>
                    <a:chOff x="-1" y="-16613"/>
                    <a:chExt cx="3971700" cy="564258"/>
                  </a:xfrm>
                </p:grpSpPr>
                <p:sp>
                  <p:nvSpPr>
                    <p:cNvPr id="57" name="Google Shape;57;p12"/>
                    <p:cNvSpPr/>
                    <p:nvPr/>
                  </p:nvSpPr>
                  <p:spPr>
                    <a:xfrm>
                      <a:off x="-1" y="-1"/>
                      <a:ext cx="3971700" cy="5310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26767" tIns="26767" rIns="26767" bIns="26767" anchor="ctr" anchorCtr="0">
                      <a:noAutofit/>
                    </a:bodyPr>
                    <a:lstStyle/>
                    <a:p>
                      <a:endParaRPr sz="15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8" name="Google Shape;58;p12"/>
                    <p:cNvSpPr txBox="1"/>
                    <p:nvPr/>
                  </p:nvSpPr>
                  <p:spPr>
                    <a:xfrm>
                      <a:off x="-1" y="-16613"/>
                      <a:ext cx="3971700" cy="56425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25400" tIns="25400" rIns="25400" bIns="25400" anchor="ctr" anchorCtr="0">
                      <a:spAutoFit/>
                    </a:bodyPr>
                    <a:lstStyle/>
                    <a:p>
                      <a:r>
                        <a:rPr lang="en-GB" sz="1500">
                          <a:solidFill>
                            <a:srgbClr val="3333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 Gy    31Gy  34 Gy</a:t>
                      </a:r>
                      <a:endParaRPr sz="2400"/>
                    </a:p>
                  </p:txBody>
                </p:sp>
              </p:grpSp>
            </p:grpSp>
            <p:sp>
              <p:nvSpPr>
                <p:cNvPr id="59" name="Google Shape;59;p12"/>
                <p:cNvSpPr/>
                <p:nvPr/>
              </p:nvSpPr>
              <p:spPr>
                <a:xfrm rot="-5400000">
                  <a:off x="-335805" y="553549"/>
                  <a:ext cx="1252800" cy="382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26767" tIns="26767" rIns="26767" bIns="26767" anchor="ctr" anchorCtr="0">
                  <a:noAutofit/>
                </a:bodyPr>
                <a:lstStyle/>
                <a:p>
                  <a:endParaRPr sz="1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0" name="Google Shape;60;p12"/>
              <p:cNvCxnSpPr/>
              <p:nvPr/>
            </p:nvCxnSpPr>
            <p:spPr>
              <a:xfrm>
                <a:off x="4254735" y="4137337"/>
                <a:ext cx="1268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FF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cxnSp>
            <p:nvCxnSpPr>
              <p:cNvPr id="61" name="Google Shape;61;p12"/>
              <p:cNvCxnSpPr/>
              <p:nvPr/>
            </p:nvCxnSpPr>
            <p:spPr>
              <a:xfrm>
                <a:off x="4304251" y="1736209"/>
                <a:ext cx="10710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sp>
            <p:nvSpPr>
              <p:cNvPr id="62" name="Google Shape;62;p12"/>
              <p:cNvSpPr txBox="1"/>
              <p:nvPr/>
            </p:nvSpPr>
            <p:spPr>
              <a:xfrm>
                <a:off x="577108" y="5450446"/>
                <a:ext cx="7254600" cy="5387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33" tIns="22833" rIns="22833" bIns="22833" anchor="t" anchorCtr="0">
                <a:spAutoFit/>
              </a:bodyPr>
              <a:lstStyle/>
              <a:p>
                <a:r>
                  <a:rPr lang="en-GB" sz="1451" dirty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(</a:t>
                </a:r>
                <a:r>
                  <a:rPr lang="en-GB" sz="1451" dirty="0" err="1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Vozenin</a:t>
                </a:r>
                <a:r>
                  <a:rPr lang="en-GB" sz="1451" dirty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 et al. 2019, Clin. Canc. Res. )</a:t>
                </a:r>
                <a:endParaRPr sz="2400" dirty="0"/>
              </a:p>
            </p:txBody>
          </p:sp>
        </p:grpSp>
        <p:pic>
          <p:nvPicPr>
            <p:cNvPr id="63" name="Google Shape;63;p12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7572" y="3075138"/>
              <a:ext cx="1653768" cy="16537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12"/>
          <p:cNvSpPr txBox="1"/>
          <p:nvPr/>
        </p:nvSpPr>
        <p:spPr>
          <a:xfrm>
            <a:off x="229053" y="4664000"/>
            <a:ext cx="6272800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812780" indent="-812780">
              <a:buClr>
                <a:srgbClr val="000000"/>
              </a:buClr>
              <a:buSzPts val="1845"/>
              <a:buFont typeface="Arial"/>
              <a:buChar char="‣"/>
            </a:pP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Decrease of the normal tissue response</a:t>
            </a:r>
          </a:p>
          <a:p>
            <a:pPr marL="812780" indent="-812780">
              <a:buClr>
                <a:srgbClr val="000000"/>
              </a:buClr>
              <a:buSzPts val="1845"/>
              <a:buFont typeface="Arial"/>
              <a:buChar char="‣"/>
            </a:pP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Preservation of the </a:t>
            </a:r>
            <a:r>
              <a:rPr lang="en-GB" sz="2000" dirty="0" err="1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tumor</a:t>
            </a:r>
            <a:r>
              <a:rPr lang="en-GB" sz="2000" dirty="0">
                <a:solidFill>
                  <a:srgbClr val="333333"/>
                </a:solidFill>
                <a:latin typeface="Frutiger 55 Roman" panose="020B0500000000000000" pitchFamily="34" charset="0"/>
                <a:ea typeface="Arial"/>
                <a:cs typeface="Arial"/>
                <a:sym typeface="Arial"/>
              </a:rPr>
              <a:t> responses</a:t>
            </a:r>
            <a:endParaRPr lang="en-GB" sz="2000" dirty="0">
              <a:latin typeface="Frutiger 55 Roman" panose="020B0500000000000000" pitchFamily="34" charset="0"/>
            </a:endParaRPr>
          </a:p>
          <a:p>
            <a:pPr marL="812780" indent="-812780">
              <a:buClr>
                <a:srgbClr val="000000"/>
              </a:buClr>
              <a:buSzPts val="1845"/>
              <a:buFont typeface="Arial"/>
              <a:buChar char="‣"/>
            </a:pPr>
            <a:endParaRPr sz="2000" dirty="0">
              <a:latin typeface="Frutiger 55 Roman" panose="020B0500000000000000" pitchFamily="34" charset="0"/>
            </a:endParaRPr>
          </a:p>
        </p:txBody>
      </p:sp>
      <p:cxnSp>
        <p:nvCxnSpPr>
          <p:cNvPr id="65" name="Google Shape;65;p12"/>
          <p:cNvCxnSpPr>
            <a:cxnSpLocks/>
          </p:cNvCxnSpPr>
          <p:nvPr/>
        </p:nvCxnSpPr>
        <p:spPr>
          <a:xfrm flipV="1">
            <a:off x="5599819" y="1979651"/>
            <a:ext cx="1760959" cy="2678169"/>
          </a:xfrm>
          <a:prstGeom prst="straightConnector1">
            <a:avLst/>
          </a:prstGeom>
          <a:noFill/>
          <a:ln w="28575" cap="flat" cmpd="sng">
            <a:solidFill>
              <a:srgbClr val="004D8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66" name="Google Shape;66;p12"/>
          <p:cNvCxnSpPr>
            <a:cxnSpLocks/>
          </p:cNvCxnSpPr>
          <p:nvPr/>
        </p:nvCxnSpPr>
        <p:spPr>
          <a:xfrm>
            <a:off x="3130874" y="3573016"/>
            <a:ext cx="0" cy="993894"/>
          </a:xfrm>
          <a:prstGeom prst="straightConnector1">
            <a:avLst/>
          </a:prstGeom>
          <a:noFill/>
          <a:ln w="19050" cap="flat" cmpd="sng">
            <a:solidFill>
              <a:srgbClr val="B516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4" name="Google Shape;74;p12"/>
          <p:cNvSpPr txBox="1"/>
          <p:nvPr/>
        </p:nvSpPr>
        <p:spPr>
          <a:xfrm>
            <a:off x="9414048" y="2121862"/>
            <a:ext cx="782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333" b="1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CONV</a:t>
            </a:r>
            <a:endParaRPr sz="1333"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2"/>
          <p:cNvSpPr txBox="1"/>
          <p:nvPr/>
        </p:nvSpPr>
        <p:spPr>
          <a:xfrm>
            <a:off x="9389456" y="877412"/>
            <a:ext cx="782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333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FLASH</a:t>
            </a:r>
            <a:endParaRPr sz="1333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9" name="Google Shape;79;p12"/>
          <p:cNvGrpSpPr/>
          <p:nvPr/>
        </p:nvGrpSpPr>
        <p:grpSpPr>
          <a:xfrm>
            <a:off x="5449251" y="3623576"/>
            <a:ext cx="6484264" cy="3178302"/>
            <a:chOff x="10482389" y="314247"/>
            <a:chExt cx="12968529" cy="6356604"/>
          </a:xfrm>
        </p:grpSpPr>
        <p:grpSp>
          <p:nvGrpSpPr>
            <p:cNvPr id="80" name="Google Shape;80;p12"/>
            <p:cNvGrpSpPr/>
            <p:nvPr/>
          </p:nvGrpSpPr>
          <p:grpSpPr>
            <a:xfrm>
              <a:off x="13667936" y="314247"/>
              <a:ext cx="9223903" cy="6356604"/>
              <a:chOff x="151938" y="314248"/>
              <a:chExt cx="9223903" cy="6356604"/>
            </a:xfrm>
          </p:grpSpPr>
          <p:pic>
            <p:nvPicPr>
              <p:cNvPr id="81" name="Google Shape;81;p12" descr="Image"/>
              <p:cNvPicPr preferRelativeResize="0"/>
              <p:nvPr/>
            </p:nvPicPr>
            <p:blipFill rotWithShape="1">
              <a:blip r:embed="rId7">
                <a:alphaModFix/>
              </a:blip>
              <a:srcRect t="19620"/>
              <a:stretch/>
            </p:blipFill>
            <p:spPr>
              <a:xfrm>
                <a:off x="151938" y="314248"/>
                <a:ext cx="5494372" cy="5906344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82" name="Google Shape;82;p12" descr="Image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794225" y="6189407"/>
                <a:ext cx="3594767" cy="481445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83" name="Google Shape;83;p12" descr="Image"/>
              <p:cNvPicPr preferRelativeResize="0"/>
              <p:nvPr/>
            </p:nvPicPr>
            <p:blipFill rotWithShape="1">
              <a:blip r:embed="rId7">
                <a:alphaModFix/>
              </a:blip>
              <a:srcRect l="25299" r="18139" b="80216"/>
              <a:stretch/>
            </p:blipFill>
            <p:spPr>
              <a:xfrm>
                <a:off x="6268417" y="1248606"/>
                <a:ext cx="3107424" cy="1453674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pic>
          <p:nvPicPr>
            <p:cNvPr id="84" name="Google Shape;84;p12" descr="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426148" y="3334107"/>
              <a:ext cx="4024770" cy="1794832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85" name="Google Shape;85;p12"/>
            <p:cNvCxnSpPr>
              <a:cxnSpLocks/>
            </p:cNvCxnSpPr>
            <p:nvPr/>
          </p:nvCxnSpPr>
          <p:spPr>
            <a:xfrm>
              <a:off x="10482389" y="3407935"/>
              <a:ext cx="2857114" cy="1002854"/>
            </a:xfrm>
            <a:prstGeom prst="straightConnector1">
              <a:avLst/>
            </a:prstGeom>
            <a:noFill/>
            <a:ln w="28575" cap="flat" cmpd="sng">
              <a:solidFill>
                <a:srgbClr val="004D80"/>
              </a:solidFill>
              <a:prstDash val="solid"/>
              <a:miter lim="400000"/>
              <a:headEnd type="none" w="sm" len="sm"/>
              <a:tailEnd type="triangle" w="med" len="med"/>
            </a:ln>
          </p:spPr>
        </p:cxnSp>
      </p:grpSp>
      <p:sp>
        <p:nvSpPr>
          <p:cNvPr id="2" name="CasellaDiTesto 33">
            <a:extLst>
              <a:ext uri="{FF2B5EF4-FFF2-40B4-BE49-F238E27FC236}">
                <a16:creationId xmlns:a16="http://schemas.microsoft.com/office/drawing/2014/main" id="{7323435F-54DA-62A1-95C7-BC0B7A872EEF}"/>
              </a:ext>
            </a:extLst>
          </p:cNvPr>
          <p:cNvSpPr txBox="1"/>
          <p:nvPr/>
        </p:nvSpPr>
        <p:spPr>
          <a:xfrm>
            <a:off x="131739" y="6410975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sp>
        <p:nvSpPr>
          <p:cNvPr id="5" name="Google Shape;62;p12">
            <a:extLst>
              <a:ext uri="{FF2B5EF4-FFF2-40B4-BE49-F238E27FC236}">
                <a16:creationId xmlns:a16="http://schemas.microsoft.com/office/drawing/2014/main" id="{7AE89A38-F669-F1B2-4DB2-F8BBB4014CA8}"/>
              </a:ext>
            </a:extLst>
          </p:cNvPr>
          <p:cNvSpPr txBox="1"/>
          <p:nvPr/>
        </p:nvSpPr>
        <p:spPr>
          <a:xfrm>
            <a:off x="9959249" y="6077723"/>
            <a:ext cx="2117388" cy="49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33" tIns="22833" rIns="22833" bIns="22833" anchor="t" anchorCtr="0">
            <a:spAutoFit/>
          </a:bodyPr>
          <a:lstStyle/>
          <a:p>
            <a:r>
              <a:rPr lang="en-GB" sz="145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(V. </a:t>
            </a:r>
            <a:r>
              <a:rPr lang="en-GB" sz="145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Favaudon</a:t>
            </a:r>
            <a:r>
              <a:rPr lang="en-GB" sz="145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 2014, Sci. Transl. Med.)</a:t>
            </a:r>
            <a:endParaRPr lang="en-GB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 idx="4294967295"/>
          </p:nvPr>
        </p:nvSpPr>
        <p:spPr>
          <a:xfrm>
            <a:off x="534300" y="420891"/>
            <a:ext cx="10636866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buSzPts val="2800"/>
            </a:pPr>
            <a:r>
              <a:rPr lang="en-GB" dirty="0">
                <a:latin typeface="Frutiger 55 Roman" panose="020B0500000000000000" pitchFamily="34" charset="0"/>
              </a:rPr>
              <a:t>What if FLASH can help on tumours too?</a:t>
            </a:r>
            <a:endParaRPr sz="3733" dirty="0">
              <a:latin typeface="Frutiger 55 Roman" panose="020B0500000000000000" pitchFamily="34" charset="0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776014" y="1351041"/>
            <a:ext cx="1063686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b="1" dirty="0">
                <a:latin typeface="Roboto"/>
                <a:ea typeface="Roboto"/>
                <a:cs typeface="Roboto"/>
                <a:sym typeface="Roboto"/>
              </a:rPr>
              <a:t>Fi</a:t>
            </a:r>
            <a:r>
              <a:rPr lang="en-GB" sz="2400" b="1" dirty="0">
                <a:solidFill>
                  <a:srgbClr val="002948"/>
                </a:solidFill>
                <a:latin typeface="Roboto"/>
                <a:ea typeface="Roboto"/>
                <a:cs typeface="Roboto"/>
                <a:sym typeface="Roboto"/>
              </a:rPr>
              <a:t>rst time it is demonstrated that FLASH can help on hypoxic tumours! </a:t>
            </a:r>
            <a:endParaRPr sz="2400" b="1" dirty="0">
              <a:solidFill>
                <a:srgbClr val="0029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103983" y="2348880"/>
            <a:ext cx="3024336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 dirty="0">
                <a:latin typeface="Frutiger 55 Roman" panose="020B0500000000000000" pitchFamily="34" charset="0"/>
              </a:rPr>
              <a:t>U-87 MG human GBM cells implanted in subcutaneous of female mice </a:t>
            </a:r>
          </a:p>
          <a:p>
            <a:endParaRPr lang="en-GB" sz="1600" dirty="0">
              <a:latin typeface="Frutiger 55 Roman" panose="020B0500000000000000" pitchFamily="34" charset="0"/>
            </a:endParaRPr>
          </a:p>
          <a:p>
            <a:r>
              <a:rPr lang="en-GB" sz="1600" dirty="0">
                <a:latin typeface="Frutiger 55 Roman" panose="020B0500000000000000" pitchFamily="34" charset="0"/>
              </a:rPr>
              <a:t>20 </a:t>
            </a:r>
            <a:r>
              <a:rPr lang="en-GB" sz="1600" dirty="0" err="1">
                <a:latin typeface="Frutiger 55 Roman" panose="020B0500000000000000" pitchFamily="34" charset="0"/>
              </a:rPr>
              <a:t>Gy</a:t>
            </a:r>
            <a:r>
              <a:rPr lang="en-GB" sz="1600" dirty="0">
                <a:latin typeface="Frutiger 55 Roman" panose="020B0500000000000000" pitchFamily="34" charset="0"/>
              </a:rPr>
              <a:t> single fraction delivered with: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rutiger 55 Roman" panose="020B0500000000000000" pitchFamily="34" charset="0"/>
              </a:rPr>
              <a:t>CONV (left)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Frutiger 55 Roman" panose="020B0500000000000000" pitchFamily="34" charset="0"/>
              </a:rPr>
              <a:t>FLASH (right) </a:t>
            </a:r>
          </a:p>
          <a:p>
            <a:r>
              <a:rPr lang="en-GB" sz="1600" dirty="0">
                <a:latin typeface="Frutiger 55 Roman" panose="020B0500000000000000" pitchFamily="34" charset="0"/>
              </a:rPr>
              <a:t>radiation therapy </a:t>
            </a:r>
          </a:p>
          <a:p>
            <a:endParaRPr lang="en-GB" sz="1600" dirty="0">
              <a:latin typeface="Frutiger 55 Roman" panose="020B0500000000000000" pitchFamily="34" charset="0"/>
            </a:endParaRPr>
          </a:p>
          <a:p>
            <a:r>
              <a:rPr lang="en-GB" sz="1600" dirty="0">
                <a:latin typeface="Frutiger 55 Roman" panose="020B0500000000000000" pitchFamily="34" charset="0"/>
              </a:rPr>
              <a:t>different oxygenation conditions (</a:t>
            </a:r>
            <a:r>
              <a:rPr lang="en-GB" sz="1600" dirty="0" err="1">
                <a:latin typeface="Frutiger 55 Roman" panose="020B0500000000000000" pitchFamily="34" charset="0"/>
              </a:rPr>
              <a:t>physioxia</a:t>
            </a:r>
            <a:r>
              <a:rPr lang="en-GB" sz="1600" dirty="0">
                <a:latin typeface="Frutiger 55 Roman" panose="020B0500000000000000" pitchFamily="34" charset="0"/>
              </a:rPr>
              <a:t> – hypoxia – hyperoxia)</a:t>
            </a:r>
            <a:endParaRPr sz="1600" dirty="0">
              <a:latin typeface="Frutiger 55 Roman" panose="020B0500000000000000" pitchFamily="34" charset="0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5015880" y="5920974"/>
            <a:ext cx="4764359" cy="1642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GB" sz="1067" dirty="0" err="1"/>
              <a:t>Oriatron</a:t>
            </a:r>
            <a:r>
              <a:rPr lang="en-GB" sz="1067" dirty="0"/>
              <a:t> 6e, 6-MeV electron beam linear accelerator (LINAC)</a:t>
            </a:r>
            <a:endParaRPr sz="1067" dirty="0"/>
          </a:p>
        </p:txBody>
      </p:sp>
      <p:sp>
        <p:nvSpPr>
          <p:cNvPr id="2" name="CasellaDiTesto 33">
            <a:extLst>
              <a:ext uri="{FF2B5EF4-FFF2-40B4-BE49-F238E27FC236}">
                <a16:creationId xmlns:a16="http://schemas.microsoft.com/office/drawing/2014/main" id="{43EE2086-132B-C4D7-765E-A9B2E842DA32}"/>
              </a:ext>
            </a:extLst>
          </p:cNvPr>
          <p:cNvSpPr txBox="1"/>
          <p:nvPr/>
        </p:nvSpPr>
        <p:spPr>
          <a:xfrm>
            <a:off x="131739" y="6410975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1B705-490A-351A-9F27-017422358EDC}"/>
              </a:ext>
            </a:extLst>
          </p:cNvPr>
          <p:cNvSpPr txBox="1"/>
          <p:nvPr/>
        </p:nvSpPr>
        <p:spPr>
          <a:xfrm>
            <a:off x="2123728" y="6292461"/>
            <a:ext cx="79445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Leavitt RJ</a:t>
            </a:r>
            <a:r>
              <a:rPr lang="en-GB" sz="1000" dirty="0">
                <a:solidFill>
                  <a:srgbClr val="212121"/>
                </a:solidFill>
                <a:highlight>
                  <a:srgbClr val="FFFFFF"/>
                </a:highlight>
                <a:latin typeface="Frutiger 55 Roman" panose="020B0500000000000000" pitchFamily="34" charset="0"/>
              </a:rPr>
              <a:t> et al</a:t>
            </a:r>
            <a:r>
              <a:rPr lang="en-GB" sz="10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. Int J </a:t>
            </a:r>
            <a:r>
              <a:rPr lang="en-GB" sz="10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Radiat</a:t>
            </a:r>
            <a:r>
              <a:rPr lang="en-GB" sz="10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 Oncol </a:t>
            </a:r>
            <a:r>
              <a:rPr lang="en-GB" sz="10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Biol</a:t>
            </a:r>
            <a:r>
              <a:rPr lang="en-GB" sz="10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 Phys. 2024 Feb 20:S0360-3016(24)00320-1. </a:t>
            </a:r>
            <a:r>
              <a:rPr lang="en-GB" sz="1000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doi</a:t>
            </a:r>
            <a:r>
              <a:rPr lang="en-GB" sz="1000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Frutiger 55 Roman" panose="020B0500000000000000" pitchFamily="34" charset="0"/>
              </a:rPr>
              <a:t>: 10.1016/j.ijrobp.2024.02.015</a:t>
            </a:r>
            <a:endParaRPr lang="en-IT" sz="1000" dirty="0">
              <a:latin typeface="Frutiger 55 Roman" panose="020B0500000000000000" pitchFamily="34" charset="0"/>
            </a:endParaRPr>
          </a:p>
        </p:txBody>
      </p:sp>
      <p:pic>
        <p:nvPicPr>
          <p:cNvPr id="6" name="Picture 5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17608B3-AB73-C6EA-C6FA-CFF8AFA5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19" y="2104978"/>
            <a:ext cx="8723857" cy="36508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404635-4AD0-9498-9707-0B6CD477B116}"/>
              </a:ext>
            </a:extLst>
          </p:cNvPr>
          <p:cNvSpPr/>
          <p:nvPr/>
        </p:nvSpPr>
        <p:spPr>
          <a:xfrm>
            <a:off x="3128319" y="3068960"/>
            <a:ext cx="231377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EC95F-E1B7-F767-351C-3A28405A20B9}"/>
              </a:ext>
            </a:extLst>
          </p:cNvPr>
          <p:cNvSpPr/>
          <p:nvPr/>
        </p:nvSpPr>
        <p:spPr>
          <a:xfrm>
            <a:off x="4841983" y="5498514"/>
            <a:ext cx="125246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01FC51-4A0B-D53B-75CF-8C0212BC9350}"/>
              </a:ext>
            </a:extLst>
          </p:cNvPr>
          <p:cNvSpPr/>
          <p:nvPr/>
        </p:nvSpPr>
        <p:spPr>
          <a:xfrm>
            <a:off x="9336360" y="5585012"/>
            <a:ext cx="125246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A5900C-2D56-5029-6104-4CD0FD48328B}"/>
              </a:ext>
            </a:extLst>
          </p:cNvPr>
          <p:cNvSpPr/>
          <p:nvPr/>
        </p:nvSpPr>
        <p:spPr>
          <a:xfrm>
            <a:off x="7680176" y="3086307"/>
            <a:ext cx="231377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FEB77-7D97-2935-8413-057F3EE2E31F}"/>
              </a:ext>
            </a:extLst>
          </p:cNvPr>
          <p:cNvSpPr txBox="1"/>
          <p:nvPr/>
        </p:nvSpPr>
        <p:spPr>
          <a:xfrm rot="16200000">
            <a:off x="1856448" y="370605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Frutiger 55 Roman" panose="020B0500000000000000" pitchFamily="34" charset="0"/>
              </a:rPr>
              <a:t>Relative tumour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2E019-388A-4125-4172-5A64DA80C167}"/>
              </a:ext>
            </a:extLst>
          </p:cNvPr>
          <p:cNvSpPr txBox="1"/>
          <p:nvPr/>
        </p:nvSpPr>
        <p:spPr>
          <a:xfrm rot="16200000">
            <a:off x="6339328" y="3706051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Frutiger 55 Roman" panose="020B0500000000000000" pitchFamily="34" charset="0"/>
              </a:rPr>
              <a:t>Relative tumour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BABD8-5181-F108-C77B-CA9D50ACB2D5}"/>
              </a:ext>
            </a:extLst>
          </p:cNvPr>
          <p:cNvSpPr txBox="1"/>
          <p:nvPr/>
        </p:nvSpPr>
        <p:spPr>
          <a:xfrm>
            <a:off x="4498067" y="552903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Frutiger 55 Roman" panose="020B0500000000000000" pitchFamily="34" charset="0"/>
              </a:rPr>
              <a:t>Days after irradiation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25978-D5CD-5706-812E-E63FD49ADC20}"/>
              </a:ext>
            </a:extLst>
          </p:cNvPr>
          <p:cNvSpPr txBox="1"/>
          <p:nvPr/>
        </p:nvSpPr>
        <p:spPr>
          <a:xfrm>
            <a:off x="8828189" y="552903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latin typeface="Frutiger 55 Roman" panose="020B0500000000000000" pitchFamily="34" charset="0"/>
              </a:rPr>
              <a:t>Days after irradiation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title" idx="4294967295"/>
          </p:nvPr>
        </p:nvSpPr>
        <p:spPr>
          <a:xfrm>
            <a:off x="542764" y="773495"/>
            <a:ext cx="11106472" cy="812633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latin typeface="Frutiger 55 Roman" panose="020B0500000000000000" pitchFamily="34" charset="0"/>
              </a:rPr>
              <a:t>What is missing for clinical implementation?</a:t>
            </a:r>
            <a:endParaRPr dirty="0">
              <a:latin typeface="Frutiger 55 Roman" panose="020B0500000000000000" pitchFamily="34" charset="0"/>
            </a:endParaRPr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4294967295"/>
          </p:nvPr>
        </p:nvSpPr>
        <p:spPr>
          <a:xfrm>
            <a:off x="2855640" y="1636834"/>
            <a:ext cx="7511600" cy="5728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dirty="0">
                <a:solidFill>
                  <a:srgbClr val="C00000"/>
                </a:solidFill>
                <a:latin typeface="Frutiger 55 Roman" panose="020B0500000000000000" pitchFamily="34" charset="0"/>
              </a:rPr>
              <a:t>… pretty much “everything” … </a:t>
            </a:r>
            <a:endParaRPr dirty="0">
              <a:solidFill>
                <a:srgbClr val="C00000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4294967295"/>
          </p:nvPr>
        </p:nvSpPr>
        <p:spPr>
          <a:xfrm>
            <a:off x="542764" y="2258342"/>
            <a:ext cx="11385884" cy="3826163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Proper explanation of the mechanism and modelling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Tools for the treatment planning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A technology suitable for delivering FLASH treatments meeting the clinical / dose conformity prescriptions for p, 𝛾 &amp; e</a:t>
            </a:r>
            <a:r>
              <a:rPr lang="en-GB" baseline="30000" dirty="0">
                <a:solidFill>
                  <a:srgbClr val="002A48"/>
                </a:solidFill>
                <a:latin typeface="Frutiger 55 Roman" panose="020B0500000000000000" pitchFamily="34" charset="0"/>
              </a:rPr>
              <a:t>-</a:t>
            </a:r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 machines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rgbClr val="002A48"/>
                </a:solidFill>
                <a:latin typeface="Frutiger 55 Roman" panose="020B0500000000000000" pitchFamily="34" charset="0"/>
              </a:rPr>
              <a:t>A dosimeter/beam monitor technology that can be routinely used in the clinical workflow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>
              <a:solidFill>
                <a:srgbClr val="002A48"/>
              </a:solidFill>
              <a:latin typeface="Frutiger 55 Roman" panose="020B0500000000000000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dirty="0">
              <a:solidFill>
                <a:srgbClr val="002A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2" name="CasellaDiTesto 33">
            <a:extLst>
              <a:ext uri="{FF2B5EF4-FFF2-40B4-BE49-F238E27FC236}">
                <a16:creationId xmlns:a16="http://schemas.microsoft.com/office/drawing/2014/main" id="{FB90650F-05E0-D7F5-7744-916FDDED33FD}"/>
              </a:ext>
            </a:extLst>
          </p:cNvPr>
          <p:cNvSpPr txBox="1"/>
          <p:nvPr/>
        </p:nvSpPr>
        <p:spPr>
          <a:xfrm>
            <a:off x="131739" y="6410975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Alessio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Sarti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0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5;p14">
            <a:extLst>
              <a:ext uri="{FF2B5EF4-FFF2-40B4-BE49-F238E27FC236}">
                <a16:creationId xmlns:a16="http://schemas.microsoft.com/office/drawing/2014/main" id="{7F772933-2A8E-4D41-BD60-99258B6A6861}"/>
              </a:ext>
            </a:extLst>
          </p:cNvPr>
          <p:cNvSpPr txBox="1"/>
          <p:nvPr/>
        </p:nvSpPr>
        <p:spPr>
          <a:xfrm>
            <a:off x="690176" y="1700808"/>
            <a:ext cx="10523614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Beam delivery: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ion gantries, minibeams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Beam monitoring: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silicon detectors radiation resistance and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Range Verification:</a:t>
            </a:r>
            <a:r>
              <a:rPr lang="it" sz="20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radioactive beams, in-vivo Bragg peak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Target Fragmentation: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cross section measurements (p, C beams on C, O, Ca targets)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Boron Neutron Capture Therapy: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from clinical trials to clinical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FLASH therapy: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«all of it» - but very promising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0" name="Google Shape;75;p14">
            <a:extLst>
              <a:ext uri="{FF2B5EF4-FFF2-40B4-BE49-F238E27FC236}">
                <a16:creationId xmlns:a16="http://schemas.microsoft.com/office/drawing/2014/main" id="{317F819C-2236-F044-B295-E71C94F4DEF7}"/>
              </a:ext>
            </a:extLst>
          </p:cNvPr>
          <p:cNvSpPr txBox="1"/>
          <p:nvPr/>
        </p:nvSpPr>
        <p:spPr>
          <a:xfrm>
            <a:off x="2438311" y="743572"/>
            <a:ext cx="7027343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2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Particle Therapy key developments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06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73FC3DF-2C9D-209D-94F5-EA05A14DB942}"/>
              </a:ext>
            </a:extLst>
          </p:cNvPr>
          <p:cNvSpPr>
            <a:spLocks noGrp="1"/>
          </p:cNvSpPr>
          <p:nvPr/>
        </p:nvSpPr>
        <p:spPr>
          <a:xfrm>
            <a:off x="838200" y="572027"/>
            <a:ext cx="10515600" cy="620727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A48"/>
                </a:solidFill>
                <a:latin typeface="Frutiger 55 Roman" panose="020B0500000000000000" pitchFamily="34" charset="0"/>
                <a:cs typeface="Calibri Light"/>
              </a:rPr>
              <a:t>Particle Therapy: the standard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905357-3659-4841-F071-B5A4997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A662C-6BB5-6D63-389A-614ED76E7488}"/>
              </a:ext>
            </a:extLst>
          </p:cNvPr>
          <p:cNvSpPr txBox="1"/>
          <p:nvPr/>
        </p:nvSpPr>
        <p:spPr>
          <a:xfrm>
            <a:off x="551384" y="6285973"/>
            <a:ext cx="9073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900" dirty="0">
                <a:latin typeface="Frutiger 55 Roman" panose="020B0500000000000000" pitchFamily="34" charset="0"/>
              </a:rPr>
              <a:t>https://www.oncolink.org/cancer-treatment/radiation/types-of-radiation-therapy/proton-therapy/overviews-of-proton-therapy/proton-therapy-behind-the-scenes</a:t>
            </a:r>
          </a:p>
        </p:txBody>
      </p:sp>
      <p:pic>
        <p:nvPicPr>
          <p:cNvPr id="15" name="Picture 14" descr="A model of a building&#10;&#10;Description automatically generated">
            <a:extLst>
              <a:ext uri="{FF2B5EF4-FFF2-40B4-BE49-F238E27FC236}">
                <a16:creationId xmlns:a16="http://schemas.microsoft.com/office/drawing/2014/main" id="{65979DF5-A3AA-4B2F-2FE9-161371004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84784"/>
            <a:ext cx="8064896" cy="42415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237942-E3F5-7146-A03E-6D0E04F50627}"/>
              </a:ext>
            </a:extLst>
          </p:cNvPr>
          <p:cNvSpPr txBox="1"/>
          <p:nvPr/>
        </p:nvSpPr>
        <p:spPr>
          <a:xfrm>
            <a:off x="8400255" y="2300562"/>
            <a:ext cx="360040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Treatment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Nuclear fragmentation</a:t>
            </a:r>
            <a:endParaRPr lang="en-GB" dirty="0">
              <a:solidFill>
                <a:srgbClr val="002948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948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Treatment delivery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Ion Gantries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948"/>
                </a:solidFill>
                <a:latin typeface="Helvetica" pitchFamily="2" charset="0"/>
              </a:rPr>
              <a:t>Minibeams</a:t>
            </a:r>
            <a:endParaRPr lang="en-GB" dirty="0">
              <a:solidFill>
                <a:srgbClr val="002948"/>
              </a:solidFill>
              <a:latin typeface="Helvetica" pitchFamily="2" charset="0"/>
            </a:endParaRPr>
          </a:p>
          <a:p>
            <a:pPr lvl="1"/>
            <a:endParaRPr lang="en-GB" dirty="0">
              <a:solidFill>
                <a:srgbClr val="002948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Treatment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Beam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effectLst/>
                <a:latin typeface="Helvetica" pitchFamily="2" charset="0"/>
              </a:rPr>
              <a:t>Range verification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948"/>
                </a:solidFill>
                <a:latin typeface="Helvetica" pitchFamily="2" charset="0"/>
              </a:rPr>
              <a:t>Radioactive beams </a:t>
            </a:r>
          </a:p>
        </p:txBody>
      </p:sp>
    </p:spTree>
    <p:extLst>
      <p:ext uri="{BB962C8B-B14F-4D97-AF65-F5344CB8AC3E}">
        <p14:creationId xmlns:p14="http://schemas.microsoft.com/office/powerpoint/2010/main" val="1576241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0" name="Google Shape;75;p14">
            <a:extLst>
              <a:ext uri="{FF2B5EF4-FFF2-40B4-BE49-F238E27FC236}">
                <a16:creationId xmlns:a16="http://schemas.microsoft.com/office/drawing/2014/main" id="{317F819C-2236-F044-B295-E71C94F4DEF7}"/>
              </a:ext>
            </a:extLst>
          </p:cNvPr>
          <p:cNvSpPr txBox="1"/>
          <p:nvPr/>
        </p:nvSpPr>
        <p:spPr>
          <a:xfrm>
            <a:off x="226656" y="495921"/>
            <a:ext cx="72291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Unless things are much simpler…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D16CD3-CAEC-40B8-28C1-5BB9DA43DED2}"/>
              </a:ext>
            </a:extLst>
          </p:cNvPr>
          <p:cNvGrpSpPr/>
          <p:nvPr/>
        </p:nvGrpSpPr>
        <p:grpSpPr>
          <a:xfrm>
            <a:off x="479376" y="1218436"/>
            <a:ext cx="3646608" cy="5157191"/>
            <a:chOff x="479376" y="1218436"/>
            <a:chExt cx="3646608" cy="51571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2F6EBC-DDBF-0773-70EA-E7E33BD2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1218436"/>
              <a:ext cx="3646608" cy="51571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8BC673-6149-EF02-F521-407B7D92E888}"/>
                </a:ext>
              </a:extLst>
            </p:cNvPr>
            <p:cNvSpPr/>
            <p:nvPr/>
          </p:nvSpPr>
          <p:spPr>
            <a:xfrm>
              <a:off x="1343472" y="1484784"/>
              <a:ext cx="2016224" cy="7200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7" name="Picture 6" descr="A diagram of a blue object&#10;&#10;Description automatically generated">
            <a:extLst>
              <a:ext uri="{FF2B5EF4-FFF2-40B4-BE49-F238E27FC236}">
                <a16:creationId xmlns:a16="http://schemas.microsoft.com/office/drawing/2014/main" id="{3D956DC5-DE74-19A7-DD83-492D4D85B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70" y="2216583"/>
            <a:ext cx="5400600" cy="3831144"/>
          </a:xfrm>
          <a:prstGeom prst="rect">
            <a:avLst/>
          </a:prstGeom>
        </p:spPr>
      </p:pic>
      <p:sp>
        <p:nvSpPr>
          <p:cNvPr id="8" name="Google Shape;75;p14">
            <a:extLst>
              <a:ext uri="{FF2B5EF4-FFF2-40B4-BE49-F238E27FC236}">
                <a16:creationId xmlns:a16="http://schemas.microsoft.com/office/drawing/2014/main" id="{E25D2D66-B32A-F542-4E84-D946BE62488B}"/>
              </a:ext>
            </a:extLst>
          </p:cNvPr>
          <p:cNvSpPr txBox="1"/>
          <p:nvPr/>
        </p:nvSpPr>
        <p:spPr>
          <a:xfrm>
            <a:off x="5194618" y="1040907"/>
            <a:ext cx="565391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… a sieve to modulate protons,</a:t>
            </a:r>
          </a:p>
          <a:p>
            <a:pPr>
              <a:lnSpc>
                <a:spcPct val="115000"/>
              </a:lnSpc>
            </a:pPr>
            <a:r>
              <a:rPr lang="en-GB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a</a:t>
            </a:r>
            <a:r>
              <a:rPr lang="it" sz="28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nd a fan to remove neutrons…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3C05A6-CACA-0745-2E76-30C6BE19A862}"/>
              </a:ext>
            </a:extLst>
          </p:cNvPr>
          <p:cNvCxnSpPr>
            <a:cxnSpLocks/>
          </p:cNvCxnSpPr>
          <p:nvPr/>
        </p:nvCxnSpPr>
        <p:spPr>
          <a:xfrm flipV="1">
            <a:off x="3947938" y="2258942"/>
            <a:ext cx="1246432" cy="2478406"/>
          </a:xfrm>
          <a:prstGeom prst="straightConnector1">
            <a:avLst/>
          </a:prstGeom>
          <a:ln w="63500">
            <a:solidFill>
              <a:srgbClr val="0029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C9CC60-0DC1-20BB-A801-5D26F38A9524}"/>
              </a:ext>
            </a:extLst>
          </p:cNvPr>
          <p:cNvCxnSpPr>
            <a:cxnSpLocks/>
          </p:cNvCxnSpPr>
          <p:nvPr/>
        </p:nvCxnSpPr>
        <p:spPr>
          <a:xfrm flipV="1">
            <a:off x="3968524" y="5981009"/>
            <a:ext cx="1225846" cy="109077"/>
          </a:xfrm>
          <a:prstGeom prst="straightConnector1">
            <a:avLst/>
          </a:prstGeom>
          <a:ln w="63500">
            <a:solidFill>
              <a:srgbClr val="0029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84624A8-09BC-D265-7066-C6FF3860BE5D}"/>
              </a:ext>
            </a:extLst>
          </p:cNvPr>
          <p:cNvSpPr/>
          <p:nvPr/>
        </p:nvSpPr>
        <p:spPr>
          <a:xfrm>
            <a:off x="2135560" y="4737348"/>
            <a:ext cx="1832964" cy="1355948"/>
          </a:xfrm>
          <a:prstGeom prst="rect">
            <a:avLst/>
          </a:prstGeom>
          <a:noFill/>
          <a:ln w="76200">
            <a:solidFill>
              <a:srgbClr val="0029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067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5;p14">
            <a:extLst>
              <a:ext uri="{FF2B5EF4-FFF2-40B4-BE49-F238E27FC236}">
                <a16:creationId xmlns:a16="http://schemas.microsoft.com/office/drawing/2014/main" id="{7F772933-2A8E-4D41-BD60-99258B6A6861}"/>
              </a:ext>
            </a:extLst>
          </p:cNvPr>
          <p:cNvSpPr txBox="1"/>
          <p:nvPr/>
        </p:nvSpPr>
        <p:spPr>
          <a:xfrm>
            <a:off x="690176" y="1700808"/>
            <a:ext cx="10523614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Beam delivery: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ion gantries, minibeams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Beam monitoring: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silicon detectors radiation resistance and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Range Verification:</a:t>
            </a:r>
            <a:r>
              <a:rPr lang="it" sz="20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radioactive beams, in-vivo Bragg peak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Target Fragmentation: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cross section measurements (p, C beams on C, O, Ca targets)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Boron Neutron Capture Therapy: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from clinical trials to clinical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" sz="2400" dirty="0">
              <a:solidFill>
                <a:schemeClr val="tx2"/>
              </a:solidFill>
              <a:latin typeface="Frutiger 55 Roman" panose="020B0500000000000000" pitchFamily="34" charset="0"/>
              <a:ea typeface="Cambria"/>
              <a:cs typeface="Cambri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" sz="24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FLASH therapy: </a:t>
            </a:r>
            <a:r>
              <a:rPr lang="it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«all of it» - but very promising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30" name="Google Shape;75;p14">
            <a:extLst>
              <a:ext uri="{FF2B5EF4-FFF2-40B4-BE49-F238E27FC236}">
                <a16:creationId xmlns:a16="http://schemas.microsoft.com/office/drawing/2014/main" id="{317F819C-2236-F044-B295-E71C94F4DEF7}"/>
              </a:ext>
            </a:extLst>
          </p:cNvPr>
          <p:cNvSpPr txBox="1"/>
          <p:nvPr/>
        </p:nvSpPr>
        <p:spPr>
          <a:xfrm>
            <a:off x="2438311" y="743572"/>
            <a:ext cx="7027343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200" dirty="0">
                <a:solidFill>
                  <a:schemeClr val="tx2"/>
                </a:solidFill>
                <a:latin typeface="Frutiger 55 Roman" panose="020B0500000000000000" pitchFamily="34" charset="0"/>
                <a:ea typeface="Cambria"/>
                <a:cs typeface="Cambria"/>
              </a:rPr>
              <a:t>Particle Therapy key developments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41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218904" y="2117503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challenges and prospects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252753" y="3267822"/>
            <a:ext cx="699537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planning</a:t>
            </a:r>
          </a:p>
          <a:p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 - Nuclear fragmentation</a:t>
            </a: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3FB-8058-5346-8512-C9ABD6F78C42}"/>
              </a:ext>
            </a:extLst>
          </p:cNvPr>
          <p:cNvSpPr txBox="1"/>
          <p:nvPr/>
        </p:nvSpPr>
        <p:spPr>
          <a:xfrm>
            <a:off x="738988" y="1660181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Frutiger 55 Roman" panose="020B0500000000000000" pitchFamily="34" charset="0"/>
                <a:cs typeface="Frutiger 55 Roman"/>
              </a:rPr>
              <a:t>Particle therapy: E &lt; 500 MeV/u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6F899BBD-7951-2E49-AFC1-AED8E8D7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8668" y="2750967"/>
            <a:ext cx="2616678" cy="21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2FDCA79-5350-4C45-8060-D8D15366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322" y="2754348"/>
            <a:ext cx="2573428" cy="214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6CFAC0-6044-E649-865E-656A8FABE060}"/>
              </a:ext>
            </a:extLst>
          </p:cNvPr>
          <p:cNvSpPr/>
          <p:nvPr/>
        </p:nvSpPr>
        <p:spPr>
          <a:xfrm>
            <a:off x="3029925" y="2761834"/>
            <a:ext cx="2592065" cy="2146808"/>
          </a:xfrm>
          <a:prstGeom prst="rect">
            <a:avLst/>
          </a:prstGeom>
          <a:noFill/>
          <a:ln w="57150" cmpd="sng">
            <a:solidFill>
              <a:srgbClr val="F9A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663659-AF16-D34A-A04A-C227F7837C0B}"/>
              </a:ext>
            </a:extLst>
          </p:cNvPr>
          <p:cNvSpPr txBox="1"/>
          <p:nvPr/>
        </p:nvSpPr>
        <p:spPr>
          <a:xfrm>
            <a:off x="729051" y="5234056"/>
            <a:ext cx="48816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the contribution of tissue fragmentation in the entrance channel was not measured (yet)</a:t>
            </a:r>
          </a:p>
        </p:txBody>
      </p:sp>
      <p:pic>
        <p:nvPicPr>
          <p:cNvPr id="21" name="FOOTlogo.png" descr="FOOTlogo.png">
            <a:extLst>
              <a:ext uri="{FF2B5EF4-FFF2-40B4-BE49-F238E27FC236}">
                <a16:creationId xmlns:a16="http://schemas.microsoft.com/office/drawing/2014/main" id="{121FF9DB-A91D-0D45-B6D1-D3E33803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593253"/>
            <a:ext cx="751848" cy="745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5A86FA-F09E-9442-AB46-1C8277018410}"/>
              </a:ext>
            </a:extLst>
          </p:cNvPr>
          <p:cNvGrpSpPr/>
          <p:nvPr/>
        </p:nvGrpSpPr>
        <p:grpSpPr>
          <a:xfrm>
            <a:off x="6827077" y="2289302"/>
            <a:ext cx="4586517" cy="1324931"/>
            <a:chOff x="6564310" y="1934173"/>
            <a:chExt cx="4586517" cy="1324931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06612B4D-A095-374A-B3FE-70F5A7AA4495}"/>
                </a:ext>
              </a:extLst>
            </p:cNvPr>
            <p:cNvSpPr/>
            <p:nvPr/>
          </p:nvSpPr>
          <p:spPr>
            <a:xfrm>
              <a:off x="10667979" y="2089991"/>
              <a:ext cx="254001" cy="254001"/>
            </a:xfrm>
            <a:prstGeom prst="ellipse">
              <a:avLst/>
            </a:prstGeom>
            <a:solidFill>
              <a:srgbClr val="7DB7FB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/>
            </a:p>
          </p:txBody>
        </p:sp>
        <p:pic>
          <p:nvPicPr>
            <p:cNvPr id="45" name="Line" descr="Line">
              <a:extLst>
                <a:ext uri="{FF2B5EF4-FFF2-40B4-BE49-F238E27FC236}">
                  <a16:creationId xmlns:a16="http://schemas.microsoft.com/office/drawing/2014/main" id="{73C7284C-42FB-9047-808C-939C5250E9D8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8945" y="2488952"/>
              <a:ext cx="1373560" cy="201766"/>
            </a:xfrm>
            <a:prstGeom prst="rect">
              <a:avLst/>
            </a:prstGeom>
          </p:spPr>
        </p:pic>
        <p:sp>
          <p:nvSpPr>
            <p:cNvPr id="46" name="Male">
              <a:extLst>
                <a:ext uri="{FF2B5EF4-FFF2-40B4-BE49-F238E27FC236}">
                  <a16:creationId xmlns:a16="http://schemas.microsoft.com/office/drawing/2014/main" id="{4A1828B9-F801-2C4A-B44F-A449E890BADC}"/>
                </a:ext>
              </a:extLst>
            </p:cNvPr>
            <p:cNvSpPr/>
            <p:nvPr/>
          </p:nvSpPr>
          <p:spPr>
            <a:xfrm>
              <a:off x="6564310" y="1978629"/>
              <a:ext cx="514679" cy="1280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rgbClr val="F0C1E3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BCBEAF-8D94-B34E-A4FA-CB123C2BFDAF}"/>
                </a:ext>
              </a:extLst>
            </p:cNvPr>
            <p:cNvSpPr txBox="1"/>
            <p:nvPr/>
          </p:nvSpPr>
          <p:spPr>
            <a:xfrm>
              <a:off x="7078990" y="2318799"/>
              <a:ext cx="1325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Frutiger 55 Roman"/>
                  <a:cs typeface="Frutiger 55 Roman"/>
                </a:rPr>
                <a:t> </a:t>
              </a:r>
              <a:r>
                <a:rPr lang="en-US" sz="2400" baseline="30000" dirty="0">
                  <a:latin typeface="Frutiger 55 Roman"/>
                  <a:cs typeface="Frutiger 55 Roman"/>
                </a:rPr>
                <a:t>12</a:t>
              </a:r>
              <a:r>
                <a:rPr lang="en-US" sz="2400" dirty="0">
                  <a:latin typeface="Frutiger 55 Roman"/>
                  <a:cs typeface="Frutiger 55 Roman"/>
                </a:rPr>
                <a:t>C, </a:t>
              </a:r>
              <a:r>
                <a:rPr lang="en-US" sz="2400" baseline="30000" dirty="0">
                  <a:latin typeface="Frutiger 55 Roman"/>
                  <a:cs typeface="Frutiger 55 Roman"/>
                </a:rPr>
                <a:t>16</a:t>
              </a:r>
              <a:r>
                <a:rPr lang="en-US" sz="2400" dirty="0">
                  <a:latin typeface="Frutiger 55 Roman"/>
                  <a:cs typeface="Frutiger 55 Roman"/>
                </a:rPr>
                <a:t>O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E2163F-B4B3-9240-A551-5B0E7E26215A}"/>
                </a:ext>
              </a:extLst>
            </p:cNvPr>
            <p:cNvGrpSpPr/>
            <p:nvPr/>
          </p:nvGrpSpPr>
          <p:grpSpPr>
            <a:xfrm>
              <a:off x="10477726" y="2592067"/>
              <a:ext cx="673101" cy="638488"/>
              <a:chOff x="1752937" y="3653480"/>
              <a:chExt cx="673101" cy="638488"/>
            </a:xfrm>
          </p:grpSpPr>
          <p:sp>
            <p:nvSpPr>
              <p:cNvPr id="49" name="Circle">
                <a:extLst>
                  <a:ext uri="{FF2B5EF4-FFF2-40B4-BE49-F238E27FC236}">
                    <a16:creationId xmlns:a16="http://schemas.microsoft.com/office/drawing/2014/main" id="{B45CCD0F-4476-224B-9EEB-F25552D11E94}"/>
                  </a:ext>
                </a:extLst>
              </p:cNvPr>
              <p:cNvSpPr/>
              <p:nvPr/>
            </p:nvSpPr>
            <p:spPr>
              <a:xfrm>
                <a:off x="1968837" y="3661574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0" name="Circle">
                <a:extLst>
                  <a:ext uri="{FF2B5EF4-FFF2-40B4-BE49-F238E27FC236}">
                    <a16:creationId xmlns:a16="http://schemas.microsoft.com/office/drawing/2014/main" id="{BAF91332-4E28-E545-852C-28D44D997085}"/>
                  </a:ext>
                </a:extLst>
              </p:cNvPr>
              <p:cNvSpPr/>
              <p:nvPr/>
            </p:nvSpPr>
            <p:spPr>
              <a:xfrm>
                <a:off x="2121237" y="3755081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1" name="Circle">
                <a:extLst>
                  <a:ext uri="{FF2B5EF4-FFF2-40B4-BE49-F238E27FC236}">
                    <a16:creationId xmlns:a16="http://schemas.microsoft.com/office/drawing/2014/main" id="{F5C3E600-4500-CD4D-A705-D8C848D46033}"/>
                  </a:ext>
                </a:extLst>
              </p:cNvPr>
              <p:cNvSpPr/>
              <p:nvPr/>
            </p:nvSpPr>
            <p:spPr>
              <a:xfrm>
                <a:off x="2172037" y="3867936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2" name="Circle">
                <a:extLst>
                  <a:ext uri="{FF2B5EF4-FFF2-40B4-BE49-F238E27FC236}">
                    <a16:creationId xmlns:a16="http://schemas.microsoft.com/office/drawing/2014/main" id="{B8C501C0-E981-F74C-9B7B-B535D8FBDBF3}"/>
                  </a:ext>
                </a:extLst>
              </p:cNvPr>
              <p:cNvSpPr/>
              <p:nvPr/>
            </p:nvSpPr>
            <p:spPr>
              <a:xfrm>
                <a:off x="1803737" y="3742381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3" name="Circle">
                <a:extLst>
                  <a:ext uri="{FF2B5EF4-FFF2-40B4-BE49-F238E27FC236}">
                    <a16:creationId xmlns:a16="http://schemas.microsoft.com/office/drawing/2014/main" id="{E4A612BD-FDAF-1744-9220-B5E080988D49}"/>
                  </a:ext>
                </a:extLst>
              </p:cNvPr>
              <p:cNvSpPr/>
              <p:nvPr/>
            </p:nvSpPr>
            <p:spPr>
              <a:xfrm>
                <a:off x="1752937" y="3855236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4" name="Circle">
                <a:extLst>
                  <a:ext uri="{FF2B5EF4-FFF2-40B4-BE49-F238E27FC236}">
                    <a16:creationId xmlns:a16="http://schemas.microsoft.com/office/drawing/2014/main" id="{C9B937A6-D1D5-5443-B8CD-0CE096CAA961}"/>
                  </a:ext>
                </a:extLst>
              </p:cNvPr>
              <p:cNvSpPr/>
              <p:nvPr/>
            </p:nvSpPr>
            <p:spPr>
              <a:xfrm>
                <a:off x="1803737" y="3976770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5" name="Circle">
                <a:extLst>
                  <a:ext uri="{FF2B5EF4-FFF2-40B4-BE49-F238E27FC236}">
                    <a16:creationId xmlns:a16="http://schemas.microsoft.com/office/drawing/2014/main" id="{9A0DA3E6-69AB-B245-8F99-AE32E13DD573}"/>
                  </a:ext>
                </a:extLst>
              </p:cNvPr>
              <p:cNvSpPr/>
              <p:nvPr/>
            </p:nvSpPr>
            <p:spPr>
              <a:xfrm>
                <a:off x="2121237" y="3987167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6" name="Circle">
                <a:extLst>
                  <a:ext uri="{FF2B5EF4-FFF2-40B4-BE49-F238E27FC236}">
                    <a16:creationId xmlns:a16="http://schemas.microsoft.com/office/drawing/2014/main" id="{D544B32B-3B46-2546-A4C4-7540F0E5F34A}"/>
                  </a:ext>
                </a:extLst>
              </p:cNvPr>
              <p:cNvSpPr/>
              <p:nvPr/>
            </p:nvSpPr>
            <p:spPr>
              <a:xfrm>
                <a:off x="1956137" y="4037967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7" name="Circle">
                <a:extLst>
                  <a:ext uri="{FF2B5EF4-FFF2-40B4-BE49-F238E27FC236}">
                    <a16:creationId xmlns:a16="http://schemas.microsoft.com/office/drawing/2014/main" id="{B6178BBA-C5E1-3041-A63B-FBE388B62BFC}"/>
                  </a:ext>
                </a:extLst>
              </p:cNvPr>
              <p:cNvSpPr/>
              <p:nvPr/>
            </p:nvSpPr>
            <p:spPr>
              <a:xfrm>
                <a:off x="1779870" y="3661574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8" name="Circle">
                <a:extLst>
                  <a:ext uri="{FF2B5EF4-FFF2-40B4-BE49-F238E27FC236}">
                    <a16:creationId xmlns:a16="http://schemas.microsoft.com/office/drawing/2014/main" id="{4EA8E3A0-FA9B-AE4B-9476-AAC87E0C02BB}"/>
                  </a:ext>
                </a:extLst>
              </p:cNvPr>
              <p:cNvSpPr/>
              <p:nvPr/>
            </p:nvSpPr>
            <p:spPr>
              <a:xfrm>
                <a:off x="2127881" y="3722768"/>
                <a:ext cx="254001" cy="254001"/>
              </a:xfrm>
              <a:prstGeom prst="ellipse">
                <a:avLst/>
              </a:prstGeom>
              <a:solidFill>
                <a:srgbClr val="FF7E7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59" name="Circle">
                <a:extLst>
                  <a:ext uri="{FF2B5EF4-FFF2-40B4-BE49-F238E27FC236}">
                    <a16:creationId xmlns:a16="http://schemas.microsoft.com/office/drawing/2014/main" id="{40DFC172-9018-ED42-BE39-418BC61C4466}"/>
                  </a:ext>
                </a:extLst>
              </p:cNvPr>
              <p:cNvSpPr/>
              <p:nvPr/>
            </p:nvSpPr>
            <p:spPr>
              <a:xfrm>
                <a:off x="2006937" y="3653480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  <p:sp>
            <p:nvSpPr>
              <p:cNvPr id="60" name="Circle">
                <a:extLst>
                  <a:ext uri="{FF2B5EF4-FFF2-40B4-BE49-F238E27FC236}">
                    <a16:creationId xmlns:a16="http://schemas.microsoft.com/office/drawing/2014/main" id="{8B9631E2-2351-174D-8534-0B4F6C3A1302}"/>
                  </a:ext>
                </a:extLst>
              </p:cNvPr>
              <p:cNvSpPr/>
              <p:nvPr/>
            </p:nvSpPr>
            <p:spPr>
              <a:xfrm>
                <a:off x="1968837" y="3849769"/>
                <a:ext cx="254001" cy="254001"/>
              </a:xfrm>
              <a:prstGeom prst="ellipse">
                <a:avLst/>
              </a:prstGeom>
              <a:solidFill>
                <a:srgbClr val="7DB7FB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20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F742D32-3C12-EA4C-8C57-D21DCFF30F16}"/>
                </a:ext>
              </a:extLst>
            </p:cNvPr>
            <p:cNvSpPr txBox="1"/>
            <p:nvPr/>
          </p:nvSpPr>
          <p:spPr>
            <a:xfrm>
              <a:off x="9783762" y="1934173"/>
              <a:ext cx="334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rutiger 55 Roman"/>
                  <a:cs typeface="Frutiger 55 Roman"/>
                </a:rPr>
                <a:t>p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675A712-8042-014F-A9F4-F8428FA55026}"/>
                </a:ext>
              </a:extLst>
            </p:cNvPr>
            <p:cNvSpPr/>
            <p:nvPr/>
          </p:nvSpPr>
          <p:spPr>
            <a:xfrm>
              <a:off x="9724408" y="2694333"/>
              <a:ext cx="6078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aseline="30000" dirty="0">
                  <a:latin typeface="Frutiger 55 Roman"/>
                  <a:cs typeface="Frutiger 55 Roman"/>
                </a:rPr>
                <a:t>12</a:t>
              </a:r>
              <a:r>
                <a:rPr lang="en-US" sz="2400" dirty="0">
                  <a:latin typeface="Frutiger 55 Roman"/>
                  <a:cs typeface="Frutiger 55 Roman"/>
                </a:rPr>
                <a:t>C</a:t>
              </a:r>
              <a:endParaRPr lang="en-US" sz="2400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E70BD83-4516-7644-9B82-5A663DE18B14}"/>
              </a:ext>
            </a:extLst>
          </p:cNvPr>
          <p:cNvSpPr txBox="1"/>
          <p:nvPr/>
        </p:nvSpPr>
        <p:spPr>
          <a:xfrm>
            <a:off x="7719151" y="1603477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Frutiger 55 Roman" panose="020B0500000000000000" pitchFamily="34" charset="0"/>
                <a:cs typeface="Frutiger 55 Roman"/>
              </a:rPr>
              <a:t>Inverse kinematics</a:t>
            </a:r>
          </a:p>
        </p:txBody>
      </p:sp>
      <p:pic>
        <p:nvPicPr>
          <p:cNvPr id="65" name="Screenshot 2019-06-24 21.47.55.png" descr="Screenshot 2019-06-24 21.47.55.png">
            <a:extLst>
              <a:ext uri="{FF2B5EF4-FFF2-40B4-BE49-F238E27FC236}">
                <a16:creationId xmlns:a16="http://schemas.microsoft.com/office/drawing/2014/main" id="{343435D5-43F5-7049-B032-9C4486558E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289"/>
          <a:stretch>
            <a:fillRect/>
          </a:stretch>
        </p:blipFill>
        <p:spPr>
          <a:xfrm>
            <a:off x="7495562" y="3648233"/>
            <a:ext cx="3210201" cy="214681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Equazione">
                <a:extLst>
                  <a:ext uri="{FF2B5EF4-FFF2-40B4-BE49-F238E27FC236}">
                    <a16:creationId xmlns:a16="http://schemas.microsoft.com/office/drawing/2014/main" id="{2375FB4A-0E54-8C47-9325-239E67D9F0A9}"/>
                  </a:ext>
                </a:extLst>
              </p:cNvPr>
              <p:cNvSpPr txBox="1"/>
              <p:nvPr/>
            </p:nvSpPr>
            <p:spPr>
              <a:xfrm>
                <a:off x="6128387" y="5851515"/>
                <a:ext cx="3902607" cy="5259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ar-AE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ar-AE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ar-AE" i="1">
                          <a:latin typeface="Cambria Math" panose="02040503050406030204" pitchFamily="18" charset="0"/>
                        </a:rPr>
                        <m:t>⋅((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ar-AE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ar-AE" i="1">
                          <a:latin typeface="Cambria Math" panose="02040503050406030204" pitchFamily="18" charset="0"/>
                        </a:rPr>
                        <m:t>)−2⋅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ar-AE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ar-AE" i="1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ar-AE" dirty="0"/>
              </a:p>
            </p:txBody>
          </p:sp>
        </mc:Choice>
        <mc:Fallback xmlns="">
          <p:sp>
            <p:nvSpPr>
              <p:cNvPr id="66" name="Equazione">
                <a:extLst>
                  <a:ext uri="{FF2B5EF4-FFF2-40B4-BE49-F238E27FC236}">
                    <a16:creationId xmlns:a16="http://schemas.microsoft.com/office/drawing/2014/main" id="{2375FB4A-0E54-8C47-9325-239E67D9F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387" y="5851515"/>
                <a:ext cx="3902607" cy="525913"/>
              </a:xfrm>
              <a:prstGeom prst="rect">
                <a:avLst/>
              </a:prstGeom>
              <a:blipFill>
                <a:blip r:embed="rId12"/>
                <a:stretch>
                  <a:fillRect l="-647" t="-2326" r="-3883" b="-139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SPECT and Compton Imaging">
            <a:extLst>
              <a:ext uri="{FF2B5EF4-FFF2-40B4-BE49-F238E27FC236}">
                <a16:creationId xmlns:a16="http://schemas.microsoft.com/office/drawing/2014/main" id="{B0840C1C-88F5-0C48-84C4-525635B7ACFB}"/>
              </a:ext>
            </a:extLst>
          </p:cNvPr>
          <p:cNvSpPr txBox="1">
            <a:spLocks/>
          </p:cNvSpPr>
          <p:nvPr/>
        </p:nvSpPr>
        <p:spPr>
          <a:xfrm>
            <a:off x="2372582" y="542109"/>
            <a:ext cx="7446836" cy="9605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0727">
              <a:defRPr sz="42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600" dirty="0" err="1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FragmentatiOn</a:t>
            </a:r>
            <a:r>
              <a:rPr lang="en-GB" sz="36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Of Target (FOOT)</a:t>
            </a:r>
            <a:endParaRPr lang="en-GB" sz="3600" dirty="0"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41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11765-43EF-746F-4795-8CDC674CA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08" y="2454682"/>
            <a:ext cx="2900386" cy="193782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13" name="Picture 12" descr="https://lh3.googleusercontent.com/ggl92D-clckkGp8Uq7ss43rFcuxF9JTZgJ_oAdQQ6AcKC9LEaGriU6xJvZMHnF0C5W3NJLEgUjDq1q3k0UggQ0lRBFLvXNMFcpqfGyHIupK4iLWayWqhOaQcyGXgRZ-D6cBub4YFMZSl83aq-u--Qk7KaVx8I-kzb5wZ-zsFpVC--SFIrJFvtKsOoMJwOxQi53MtWHELO6_LixMruq0u5mBjYH49SudH6UIMXtWUaPDke6mDq7JI5ARefTRddM2nsT5nDZel2gRXwXeECecuxtKs6KcMsH20qlx37PGt9KL3ND9Z8vRWOvS-LGzodLoF3Utk6bP2rzGekbMh_3UmH9kbrLd7k8w3_zYZJ9tXBLS_78i_kgtn__bd3rZtAqK5lkAR9aMsaAftvYkZ_92URFcWt3A7NgBm_hpj5jux9uXLAI1ssWulRh8NhntiymSUYjCn8B_gNdeU5c0Lb00OgaTujR7ihFpBo4JYbJRCdd-rKSEMgvEAr6G86q7pcO1bhq7RdkWNzi4AVMFZ0FpGNTqv5qWDGmp6LlNIehRETqnYub0_rDc_lBgI58KUe2iWf6RqMNmpKxpzK9aixOm2VmdqXFEouOGHo8A5wUaUJQSJWcsiQ6uk2lxG4vUlqesNqkDaqbmRL3eRU2u_pckySKESYRITRyYOCdPFFuoUyW3Xctdnn7kgqnuGmO1usdeVNXetpRL6ZxmFbs32bh5RU8ax=w1920-h1080-no">
            <a:extLst>
              <a:ext uri="{FF2B5EF4-FFF2-40B4-BE49-F238E27FC236}">
                <a16:creationId xmlns:a16="http://schemas.microsoft.com/office/drawing/2014/main" id="{609304D1-4380-BE42-8142-36669162E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6"/>
          <a:stretch/>
        </p:blipFill>
        <p:spPr bwMode="auto">
          <a:xfrm>
            <a:off x="178626" y="2357182"/>
            <a:ext cx="5339182" cy="22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5D26F8-1077-064D-835C-3D75C71EDAC1}"/>
              </a:ext>
            </a:extLst>
          </p:cNvPr>
          <p:cNvSpPr txBox="1"/>
          <p:nvPr/>
        </p:nvSpPr>
        <p:spPr>
          <a:xfrm>
            <a:off x="407368" y="4623364"/>
            <a:ext cx="4881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L</a:t>
            </a:r>
            <a:r>
              <a:rPr lang="en-IT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arge acceptance</a:t>
            </a:r>
          </a:p>
          <a:p>
            <a:pPr marL="342900" indent="-342900">
              <a:buFontTx/>
              <a:buChar char="-"/>
            </a:pPr>
            <a:r>
              <a:rPr lang="en-IT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Low statistics</a:t>
            </a:r>
          </a:p>
        </p:txBody>
      </p:sp>
      <p:sp>
        <p:nvSpPr>
          <p:cNvPr id="17" name="SPECT and Compton Imaging">
            <a:extLst>
              <a:ext uri="{FF2B5EF4-FFF2-40B4-BE49-F238E27FC236}">
                <a16:creationId xmlns:a16="http://schemas.microsoft.com/office/drawing/2014/main" id="{B340D6EC-0408-D74D-901D-77CD077F7837}"/>
              </a:ext>
            </a:extLst>
          </p:cNvPr>
          <p:cNvSpPr txBox="1">
            <a:spLocks/>
          </p:cNvSpPr>
          <p:nvPr/>
        </p:nvSpPr>
        <p:spPr>
          <a:xfrm>
            <a:off x="197602" y="1465195"/>
            <a:ext cx="5552706" cy="9605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0727">
              <a:defRPr sz="42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6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Emulsion Spectrometer</a:t>
            </a:r>
            <a:endParaRPr lang="en-GB" sz="3600" dirty="0"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</p:txBody>
      </p:sp>
      <p:pic>
        <p:nvPicPr>
          <p:cNvPr id="2" name="FOOTlogo.png" descr="FOOTlogo.png">
            <a:extLst>
              <a:ext uri="{FF2B5EF4-FFF2-40B4-BE49-F238E27FC236}">
                <a16:creationId xmlns:a16="http://schemas.microsoft.com/office/drawing/2014/main" id="{CE382670-A5BC-A3AA-7CA3-018A1972E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593253"/>
            <a:ext cx="751848" cy="7455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PECT and Compton Imaging">
            <a:extLst>
              <a:ext uri="{FF2B5EF4-FFF2-40B4-BE49-F238E27FC236}">
                <a16:creationId xmlns:a16="http://schemas.microsoft.com/office/drawing/2014/main" id="{470BDE2B-7BDA-CAD1-69D0-09F1E0B4456F}"/>
              </a:ext>
            </a:extLst>
          </p:cNvPr>
          <p:cNvSpPr txBox="1">
            <a:spLocks/>
          </p:cNvSpPr>
          <p:nvPr/>
        </p:nvSpPr>
        <p:spPr>
          <a:xfrm>
            <a:off x="2372582" y="542109"/>
            <a:ext cx="7446836" cy="9605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0727">
              <a:defRPr sz="42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600" dirty="0" err="1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FragmentatiOn</a:t>
            </a:r>
            <a:r>
              <a:rPr lang="en-GB" sz="36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 Of Target (FOOT)</a:t>
            </a:r>
            <a:endParaRPr lang="en-GB" sz="3600" dirty="0"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</p:txBody>
      </p:sp>
      <p:pic>
        <p:nvPicPr>
          <p:cNvPr id="4" name="Picture 3" descr="A machine with many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D9571876-53E9-E603-1276-9767CDB81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27" y="2357182"/>
            <a:ext cx="4094587" cy="2267251"/>
          </a:xfrm>
          <a:prstGeom prst="rect">
            <a:avLst/>
          </a:prstGeom>
        </p:spPr>
      </p:pic>
      <p:sp>
        <p:nvSpPr>
          <p:cNvPr id="5" name="SPECT and Compton Imaging">
            <a:extLst>
              <a:ext uri="{FF2B5EF4-FFF2-40B4-BE49-F238E27FC236}">
                <a16:creationId xmlns:a16="http://schemas.microsoft.com/office/drawing/2014/main" id="{C75FC340-7DEB-DC14-F9DC-E6083FEDFFB1}"/>
              </a:ext>
            </a:extLst>
          </p:cNvPr>
          <p:cNvSpPr txBox="1">
            <a:spLocks/>
          </p:cNvSpPr>
          <p:nvPr/>
        </p:nvSpPr>
        <p:spPr>
          <a:xfrm>
            <a:off x="6096000" y="1502692"/>
            <a:ext cx="5552706" cy="9605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0727">
              <a:defRPr sz="42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GB" sz="3600" dirty="0">
                <a:latin typeface="Frutiger 55 Roman" panose="020B0500000000000000" pitchFamily="34" charset="0"/>
                <a:ea typeface="Noteworthy Bold"/>
                <a:cs typeface="Noteworthy Bold"/>
                <a:sym typeface="Noteworthy Bold"/>
              </a:rPr>
              <a:t>Electronic Spectrometer</a:t>
            </a:r>
            <a:endParaRPr lang="en-GB" sz="3600" dirty="0">
              <a:latin typeface="Frutiger 55 Roman" panose="020B0500000000000000" pitchFamily="34" charset="0"/>
              <a:ea typeface="Noteworthy Light"/>
              <a:cs typeface="Noteworthy Light"/>
              <a:sym typeface="Noteworthy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DF1B4-45D1-47AB-DA66-D3519CA50EFB}"/>
              </a:ext>
            </a:extLst>
          </p:cNvPr>
          <p:cNvSpPr txBox="1"/>
          <p:nvPr/>
        </p:nvSpPr>
        <p:spPr>
          <a:xfrm>
            <a:off x="5750308" y="4607267"/>
            <a:ext cx="644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Forward</a:t>
            </a:r>
            <a:r>
              <a:rPr lang="en-IT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 acceptance (~ 11 degrees)</a:t>
            </a:r>
          </a:p>
          <a:p>
            <a:pPr marL="342900" indent="-342900">
              <a:buFontTx/>
              <a:buChar char="-"/>
            </a:pPr>
            <a:r>
              <a:rPr lang="en-IT" sz="2200" dirty="0">
                <a:solidFill>
                  <a:schemeClr val="tx2"/>
                </a:solidFill>
                <a:latin typeface="Frutiger 55 Roman" panose="020B0500000000000000" pitchFamily="34" charset="0"/>
              </a:rPr>
              <a:t>High 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82221-A7D2-9808-D1C8-19FFFDBB7B0E}"/>
              </a:ext>
            </a:extLst>
          </p:cNvPr>
          <p:cNvSpPr txBox="1"/>
          <p:nvPr/>
        </p:nvSpPr>
        <p:spPr>
          <a:xfrm>
            <a:off x="3143672" y="5461757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Forthcoming data takings (2025)</a:t>
            </a:r>
          </a:p>
          <a:p>
            <a:pPr marL="285750" indent="-285750">
              <a:buFontTx/>
              <a:buChar char="-"/>
            </a:pPr>
            <a:r>
              <a:rPr lang="en-IT" sz="2200" baseline="30000" dirty="0">
                <a:solidFill>
                  <a:srgbClr val="002948"/>
                </a:solidFill>
                <a:latin typeface="Frutiger 55 Roman" panose="020B0500000000000000" pitchFamily="34" charset="0"/>
              </a:rPr>
              <a:t>16</a:t>
            </a:r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O beam at GSI</a:t>
            </a:r>
          </a:p>
          <a:p>
            <a:pPr marL="285750" indent="-285750">
              <a:buFontTx/>
              <a:buChar char="-"/>
            </a:pPr>
            <a:r>
              <a:rPr lang="en-IT" sz="2200" baseline="30000" dirty="0">
                <a:solidFill>
                  <a:srgbClr val="002948"/>
                </a:solidFill>
                <a:latin typeface="Frutiger 55 Roman" panose="020B0500000000000000" pitchFamily="34" charset="0"/>
              </a:rPr>
              <a:t>12</a:t>
            </a:r>
            <a:r>
              <a:rPr lang="en-IT" sz="2200" dirty="0">
                <a:solidFill>
                  <a:srgbClr val="002948"/>
                </a:solidFill>
                <a:latin typeface="Frutiger 55 Roman" panose="020B0500000000000000" pitchFamily="34" charset="0"/>
              </a:rPr>
              <a:t>C beam at CNAO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64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D49560B-8982-4F0F-B4C7-379CE1755431}"/>
              </a:ext>
            </a:extLst>
          </p:cNvPr>
          <p:cNvSpPr txBox="1"/>
          <p:nvPr/>
        </p:nvSpPr>
        <p:spPr>
          <a:xfrm>
            <a:off x="218904" y="2117503"/>
            <a:ext cx="1175419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challenges and prospects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6F8A1115-99C0-AE49-AAC5-6296AAC307CB}"/>
              </a:ext>
            </a:extLst>
          </p:cNvPr>
          <p:cNvSpPr/>
          <p:nvPr/>
        </p:nvSpPr>
        <p:spPr>
          <a:xfrm>
            <a:off x="252753" y="3267822"/>
            <a:ext cx="6995375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Treatment delivery</a:t>
            </a:r>
          </a:p>
          <a:p>
            <a:r>
              <a:rPr lang="en-US" b="1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        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- Ion gantries, </a:t>
            </a:r>
            <a:r>
              <a:rPr lang="en-US" dirty="0" err="1">
                <a:solidFill>
                  <a:srgbClr val="002948"/>
                </a:solidFill>
                <a:latin typeface="Frutiger 55 Roman" panose="020B0500000000000000" pitchFamily="34" charset="0"/>
                <a:cs typeface="Calibri" panose="020F0502020204030204" pitchFamily="34" charset="0"/>
              </a:rPr>
              <a:t>minibeams</a:t>
            </a:r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2948"/>
              </a:solidFill>
              <a:latin typeface="Frutiger 55 Roman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1D4C70-328C-4814-92A9-7CF678C1880B}"/>
              </a:ext>
            </a:extLst>
          </p:cNvPr>
          <p:cNvSpPr txBox="1"/>
          <p:nvPr/>
        </p:nvSpPr>
        <p:spPr>
          <a:xfrm>
            <a:off x="7150732" y="250961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Piergiorgio</a:t>
            </a:r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Cerello</a:t>
            </a:r>
            <a:endParaRPr lang="it-IT" sz="1050" dirty="0"/>
          </a:p>
        </p:txBody>
      </p:sp>
      <p:pic>
        <p:nvPicPr>
          <p:cNvPr id="15" name="Picture 6" descr="Diagram&#10;&#10;Description automatically generated">
            <a:extLst>
              <a:ext uri="{FF2B5EF4-FFF2-40B4-BE49-F238E27FC236}">
                <a16:creationId xmlns:a16="http://schemas.microsoft.com/office/drawing/2014/main" id="{8B0D8807-AFE9-D549-A8BB-79A8BF21D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89"/>
          <a:stretch/>
        </p:blipFill>
        <p:spPr>
          <a:xfrm>
            <a:off x="287647" y="517700"/>
            <a:ext cx="1074645" cy="795296"/>
          </a:xfrm>
          <a:prstGeom prst="rect">
            <a:avLst/>
          </a:prstGeom>
        </p:spPr>
      </p:pic>
      <p:sp>
        <p:nvSpPr>
          <p:cNvPr id="23" name="CasellaDiTesto 33">
            <a:extLst>
              <a:ext uri="{FF2B5EF4-FFF2-40B4-BE49-F238E27FC236}">
                <a16:creationId xmlns:a16="http://schemas.microsoft.com/office/drawing/2014/main" id="{D9D62357-7F8D-854D-BB5D-DA2AD829D339}"/>
              </a:ext>
            </a:extLst>
          </p:cNvPr>
          <p:cNvSpPr txBox="1"/>
          <p:nvPr/>
        </p:nvSpPr>
        <p:spPr>
          <a:xfrm>
            <a:off x="136421" y="6353487"/>
            <a:ext cx="43663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Elisa Fiorina, Marco </a:t>
            </a:r>
            <a:r>
              <a:rPr lang="en-US" sz="1050" b="1" i="1" dirty="0" err="1">
                <a:solidFill>
                  <a:srgbClr val="0029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Prioli</a:t>
            </a:r>
            <a:endParaRPr lang="it-IT" sz="1050" dirty="0"/>
          </a:p>
        </p:txBody>
      </p:sp>
      <p:pic>
        <p:nvPicPr>
          <p:cNvPr id="26" name="Google Shape;76;p15">
            <a:extLst>
              <a:ext uri="{FF2B5EF4-FFF2-40B4-BE49-F238E27FC236}">
                <a16:creationId xmlns:a16="http://schemas.microsoft.com/office/drawing/2014/main" id="{D621B844-55BA-5F4E-A59E-AD086060B1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51" r="11262" b="4798"/>
          <a:stretch/>
        </p:blipFill>
        <p:spPr>
          <a:xfrm>
            <a:off x="315503" y="2311419"/>
            <a:ext cx="5780497" cy="36460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E2CBA6-3F1A-0109-6352-94D8D15687C8}"/>
              </a:ext>
            </a:extLst>
          </p:cNvPr>
          <p:cNvSpPr txBox="1"/>
          <p:nvPr/>
        </p:nvSpPr>
        <p:spPr>
          <a:xfrm>
            <a:off x="287647" y="1567607"/>
            <a:ext cx="1163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</a:rPr>
              <a:t>S</a:t>
            </a:r>
            <a:r>
              <a:rPr lang="en-US" sz="1800" dirty="0">
                <a:solidFill>
                  <a:srgbClr val="002948"/>
                </a:solidFill>
                <a:latin typeface="Frutiger 55 Roman" panose="020B0500000000000000" pitchFamily="34" charset="0"/>
              </a:rPr>
              <a:t>tudy and development of a next generation ion gantry of “only” 50 tons</a:t>
            </a:r>
            <a:r>
              <a:rPr lang="en-US" dirty="0">
                <a:solidFill>
                  <a:srgbClr val="002948"/>
                </a:solidFill>
                <a:latin typeface="Frutiger 55 Roman" panose="020B0500000000000000" pitchFamily="34" charset="0"/>
              </a:rPr>
              <a:t> for</a:t>
            </a:r>
            <a:r>
              <a:rPr lang="en-US" sz="1800" dirty="0">
                <a:solidFill>
                  <a:srgbClr val="002948"/>
                </a:solidFill>
                <a:latin typeface="Frutiger 55 Roman" panose="020B0500000000000000" pitchFamily="34" charset="0"/>
              </a:rPr>
              <a:t> non-coplanar ion irradiation</a:t>
            </a:r>
            <a:endParaRPr lang="en-IT" dirty="0">
              <a:solidFill>
                <a:srgbClr val="002948"/>
              </a:solidFill>
              <a:latin typeface="Frutiger 55 Roman" panose="020B0500000000000000" pitchFamily="34" charset="0"/>
            </a:endParaRPr>
          </a:p>
        </p:txBody>
      </p:sp>
      <p:sp>
        <p:nvSpPr>
          <p:cNvPr id="4" name="Segnaposto contenuto 10">
            <a:extLst>
              <a:ext uri="{FF2B5EF4-FFF2-40B4-BE49-F238E27FC236}">
                <a16:creationId xmlns:a16="http://schemas.microsoft.com/office/drawing/2014/main" id="{EB209DAA-B120-38DA-3D1A-0694E7E47174}"/>
              </a:ext>
            </a:extLst>
          </p:cNvPr>
          <p:cNvSpPr txBox="1">
            <a:spLocks/>
          </p:cNvSpPr>
          <p:nvPr/>
        </p:nvSpPr>
        <p:spPr>
          <a:xfrm>
            <a:off x="6258710" y="2322199"/>
            <a:ext cx="5671548" cy="36460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Carbon ions up to 430 MeV/u 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14 m long, ~50 tons weight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4 T curved superconducting dipoles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Superconducting spool piece quadrupoles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Downstream scanning magnet system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rgbClr val="002948"/>
              </a:solidFill>
              <a:latin typeface="Frutiger 55 Roman" panose="020B0500000000000000" pitchFamily="34" charset="0"/>
            </a:endParaRP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948"/>
                </a:solidFill>
                <a:latin typeface="Frutiger 55 Roman" panose="020B0500000000000000" pitchFamily="34" charset="0"/>
              </a:rPr>
              <a:t>Dose Delivery and Range Verification Systems for adaptive cancer treatments</a:t>
            </a:r>
          </a:p>
        </p:txBody>
      </p:sp>
      <p:sp>
        <p:nvSpPr>
          <p:cNvPr id="5" name="Google Shape;75;p14">
            <a:extLst>
              <a:ext uri="{FF2B5EF4-FFF2-40B4-BE49-F238E27FC236}">
                <a16:creationId xmlns:a16="http://schemas.microsoft.com/office/drawing/2014/main" id="{9BA7C60A-2747-63FB-6E2F-CBD3517661D6}"/>
              </a:ext>
            </a:extLst>
          </p:cNvPr>
          <p:cNvSpPr txBox="1"/>
          <p:nvPr/>
        </p:nvSpPr>
        <p:spPr>
          <a:xfrm>
            <a:off x="1487488" y="553497"/>
            <a:ext cx="5376223" cy="77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" sz="3000" dirty="0">
                <a:solidFill>
                  <a:srgbClr val="002948"/>
                </a:solidFill>
                <a:latin typeface="Frutiger 55 Roman" panose="020B0500000000000000" pitchFamily="34" charset="0"/>
                <a:ea typeface="Cambria"/>
                <a:cs typeface="Cambria"/>
              </a:rPr>
              <a:t>Superconducting Ion Gantry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3A73E-E44D-3F18-3C8F-72FE8ADDA898}"/>
              </a:ext>
            </a:extLst>
          </p:cNvPr>
          <p:cNvSpPr txBox="1"/>
          <p:nvPr/>
        </p:nvSpPr>
        <p:spPr>
          <a:xfrm>
            <a:off x="5677256" y="611111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948"/>
                </a:solidFill>
                <a:latin typeface="Frutiger 55 Roman" panose="020B0500000000000000" pitchFamily="34" charset="0"/>
              </a:rPr>
              <a:t>CERN, CNAO, INFN, MedAustron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1837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86529</TotalTime>
  <Words>2238</Words>
  <Application>Microsoft Macintosh PowerPoint</Application>
  <PresentationFormat>Widescreen</PresentationFormat>
  <Paragraphs>493</Paragraphs>
  <Slides>41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1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Cambria Math</vt:lpstr>
      <vt:lpstr>Frutiger 55 Roman</vt:lpstr>
      <vt:lpstr>Georgia</vt:lpstr>
      <vt:lpstr>Grandview Display</vt:lpstr>
      <vt:lpstr>Helvetica</vt:lpstr>
      <vt:lpstr>Optima</vt:lpstr>
      <vt:lpstr>Roboto</vt:lpstr>
      <vt:lpstr>Roboto Condensed</vt:lpstr>
      <vt:lpstr>Squada One</vt:lpstr>
      <vt:lpstr>Trebuchet MS</vt:lpstr>
      <vt:lpstr>Wingdings</vt:lpstr>
      <vt:lpstr>Wingdings 2</vt:lpstr>
      <vt:lpstr>Tramonto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Boron Neutron Capture Therapy (BNCT)</vt:lpstr>
      <vt:lpstr>PowerPoint Presentation</vt:lpstr>
      <vt:lpstr>The FLASH effect</vt:lpstr>
      <vt:lpstr>What if FLASH can help on tumours too?</vt:lpstr>
      <vt:lpstr>What is missing for clinical implementation?</vt:lpstr>
      <vt:lpstr>PowerPoint Presentation</vt:lpstr>
      <vt:lpstr>PowerPoint Presentation</vt:lpstr>
      <vt:lpstr>PowerPoint Presentation</vt:lpstr>
      <vt:lpstr>Template_Mid 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Piergiorgio Cerello</cp:lastModifiedBy>
  <cp:revision>1776</cp:revision>
  <dcterms:created xsi:type="dcterms:W3CDTF">2017-10-19T14:12:55Z</dcterms:created>
  <dcterms:modified xsi:type="dcterms:W3CDTF">2024-06-19T11:20:50Z</dcterms:modified>
</cp:coreProperties>
</file>