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7" r:id="rId4"/>
    <p:sldId id="261" r:id="rId5"/>
    <p:sldId id="258" r:id="rId6"/>
    <p:sldId id="259" r:id="rId7"/>
    <p:sldId id="263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109" d="100"/>
          <a:sy n="109" d="100"/>
        </p:scale>
        <p:origin x="6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53CB08-4F0A-3B4B-8001-51CA131397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9B961DD-E9AA-EFEB-E852-F165F2A722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4249E68-85FD-A344-58D6-3250CAAEB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2FFE-FD2F-0A4F-AF5C-B0800E73E625}" type="datetimeFigureOut">
              <a:rPr lang="it-IT" smtClean="0"/>
              <a:t>05/06/24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968B8A4-3B42-ECE2-828A-0BD73F6FF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62D976C-119F-3624-3ACE-DDCDAFA08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F9882-310D-D145-8FF5-16FD94ED67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9693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6E35C1-22BF-313C-ABA2-D6CD3B6BA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DD3AB90-AC31-F8B1-3283-99C7DC3C1D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20A3B7-A07E-D0AE-1A8F-1D6B5E627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2FFE-FD2F-0A4F-AF5C-B0800E73E625}" type="datetimeFigureOut">
              <a:rPr lang="it-IT" smtClean="0"/>
              <a:t>05/06/24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1B11338-F92B-178B-85C7-D5098D329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637EA5-6A48-3F9B-7E90-B5EA9BB88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F9882-310D-D145-8FF5-16FD94ED67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921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E68DCAA-C2C2-986A-91F6-F3D89DB528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FAC1619-BED0-BF18-C5D8-9DB575A3A0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EB5A49A-D799-08D0-1ACF-4EDD72D9E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2FFE-FD2F-0A4F-AF5C-B0800E73E625}" type="datetimeFigureOut">
              <a:rPr lang="it-IT" smtClean="0"/>
              <a:t>05/06/24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C55BA30-ED9A-FDB6-D57E-DF2412B98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06F4F6-FE20-ED1C-2E52-7F5E4EC21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F9882-310D-D145-8FF5-16FD94ED67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4101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9D05D0-B787-264C-B81B-02409AD57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833250-4E1F-AC24-69C4-4F3F19D2B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EAC4CB-4CA5-F56C-A8B6-3D3394D62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2FFE-FD2F-0A4F-AF5C-B0800E73E625}" type="datetimeFigureOut">
              <a:rPr lang="it-IT" smtClean="0"/>
              <a:t>05/06/24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8D8E440-B658-78E5-4823-2383C34D0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C567DB9-7A9A-078E-EF0D-F76012BF1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F9882-310D-D145-8FF5-16FD94ED67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290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973EBC-3BC5-BA06-5FE3-01DBDA0E7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975C0FB-C215-7B63-2243-3CF34D16A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D775270-0620-6390-6F92-A8CBAE0CB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2FFE-FD2F-0A4F-AF5C-B0800E73E625}" type="datetimeFigureOut">
              <a:rPr lang="it-IT" smtClean="0"/>
              <a:t>05/06/24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E04F08C-AFFD-A7F9-07A1-E75670223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26B8302-838E-424C-8C94-6F3C76DB0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F9882-310D-D145-8FF5-16FD94ED67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6885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2DA3E9-AA4E-AF1A-6E13-6EE1B5A96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6C289D-2FFA-3DB5-F19C-55E1F2E352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1F62AE8-5B76-04E9-3381-5E4B2820ED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DE722DE-9B4A-F272-B10D-BD1B48105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2FFE-FD2F-0A4F-AF5C-B0800E73E625}" type="datetimeFigureOut">
              <a:rPr lang="it-IT" smtClean="0"/>
              <a:t>05/06/24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AEE319E-AAA7-F02B-4D17-F50FAB08B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49D6C23-DE49-8BCE-CC62-C49AA6055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F9882-310D-D145-8FF5-16FD94ED67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4210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607F72-5061-7B2A-695B-CBA071E4B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2F9CF3D-C1BA-05AB-1A33-E4C458621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4A7DB8B-DF13-2FA9-73C8-4B4C75E5A9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B454F88-C2DC-F85F-52D9-72BAFF4782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E5BAF50-CB6E-A967-34A4-0D5BDD8091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35C60CD-A452-598A-23F0-37847FFFD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2FFE-FD2F-0A4F-AF5C-B0800E73E625}" type="datetimeFigureOut">
              <a:rPr lang="it-IT" smtClean="0"/>
              <a:t>05/06/24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BACC5F7-206A-AE98-112C-94DB3DA4B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955A7DE-E109-4EF3-574D-984AE038D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F9882-310D-D145-8FF5-16FD94ED67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5857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198A59-254C-7B4A-78D1-2F12699B4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AEE1831-5953-EA0B-DC41-84401BB5A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2FFE-FD2F-0A4F-AF5C-B0800E73E625}" type="datetimeFigureOut">
              <a:rPr lang="it-IT" smtClean="0"/>
              <a:t>05/06/24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0D3509D-F85B-1AE2-1CB3-D987E78CB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E78E5C0-E3FF-633D-2D33-A5C9AA6A2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F9882-310D-D145-8FF5-16FD94ED67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2159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4BEE972-27C7-3CFD-4E02-379529DA6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2FFE-FD2F-0A4F-AF5C-B0800E73E625}" type="datetimeFigureOut">
              <a:rPr lang="it-IT" smtClean="0"/>
              <a:t>05/06/24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6242CE0-D98D-3EEA-129D-346E7FC0F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56BD246-9DE7-15B5-69E6-F81D7903D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F9882-310D-D145-8FF5-16FD94ED67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9381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553128-9CA3-C994-C5F5-0D15CA8B2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680737-CD21-8E53-DE96-28CC89F89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240F15D-6DB8-F51C-EB1D-E465F715DF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0504A5D-80CD-2720-384D-890D7D214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2FFE-FD2F-0A4F-AF5C-B0800E73E625}" type="datetimeFigureOut">
              <a:rPr lang="it-IT" smtClean="0"/>
              <a:t>05/06/24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680474C-9A96-A14E-899E-D525CF627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5EF26D2-25C1-CE4F-D615-098B379F8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F9882-310D-D145-8FF5-16FD94ED67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542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734A8A-B751-5465-A135-6D14E929F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0558541-A5D7-CA97-F2B2-7119703740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43CB8AA-AA28-7779-36AC-5A9EA7599B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6CE1614-40DD-F7F6-EC19-8F7A3E097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2FFE-FD2F-0A4F-AF5C-B0800E73E625}" type="datetimeFigureOut">
              <a:rPr lang="it-IT" smtClean="0"/>
              <a:t>05/06/24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E9046AD-8F49-F2F8-4D81-DB8033EEF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161C741-81D9-FCCC-B9A1-D7C1F81F9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F9882-310D-D145-8FF5-16FD94ED67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2320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C20A2ED-B88D-B332-8EC9-046B58E80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4CDF29D-957C-15EB-E3A9-CE9C1AF0D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7EDCCB5-70B1-99AB-39B5-277507065F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6B2FFE-FD2F-0A4F-AF5C-B0800E73E625}" type="datetimeFigureOut">
              <a:rPr lang="it-IT" smtClean="0"/>
              <a:t>05/06/24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B295F2F-8670-33F9-7E19-DA82231B50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D62365-FB6A-0008-9C74-4595FF452F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0F9882-310D-D145-8FF5-16FD94ED67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213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Slide Background Fill">
            <a:extLst>
              <a:ext uri="{FF2B5EF4-FFF2-40B4-BE49-F238E27FC236}">
                <a16:creationId xmlns:a16="http://schemas.microsoft.com/office/drawing/2014/main" id="{C7D023E4-8DE1-436E-9847-ED6A4B4B0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35" name="Group 1034">
            <a:extLst>
              <a:ext uri="{FF2B5EF4-FFF2-40B4-BE49-F238E27FC236}">
                <a16:creationId xmlns:a16="http://schemas.microsoft.com/office/drawing/2014/main" id="{E4556D3F-F9E0-4DD4-A96F-6A8297B92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929"/>
            <a:ext cx="12188952" cy="3490956"/>
            <a:chOff x="651279" y="598259"/>
            <a:chExt cx="10889442" cy="5680742"/>
          </a:xfrm>
        </p:grpSpPr>
        <p:sp>
          <p:nvSpPr>
            <p:cNvPr id="1036" name="Color">
              <a:extLst>
                <a:ext uri="{FF2B5EF4-FFF2-40B4-BE49-F238E27FC236}">
                  <a16:creationId xmlns:a16="http://schemas.microsoft.com/office/drawing/2014/main" id="{86D4FF5D-6473-4BE3-A6EC-40CE250274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37" name="Color">
              <a:extLst>
                <a:ext uri="{FF2B5EF4-FFF2-40B4-BE49-F238E27FC236}">
                  <a16:creationId xmlns:a16="http://schemas.microsoft.com/office/drawing/2014/main" id="{993888FB-861F-4B4A-819C-BEB6D558A8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028" name="Picture 4" descr="Si può rifiutare di andare in missione?">
            <a:extLst>
              <a:ext uri="{FF2B5EF4-FFF2-40B4-BE49-F238E27FC236}">
                <a16:creationId xmlns:a16="http://schemas.microsoft.com/office/drawing/2014/main" id="{8FFF7C9A-531A-642E-BCFB-474FC187FE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054" r="1013" b="1"/>
          <a:stretch/>
        </p:blipFill>
        <p:spPr bwMode="auto">
          <a:xfrm>
            <a:off x="6803647" y="1065276"/>
            <a:ext cx="4730214" cy="4727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9" name="Group 1038">
            <a:extLst>
              <a:ext uri="{FF2B5EF4-FFF2-40B4-BE49-F238E27FC236}">
                <a16:creationId xmlns:a16="http://schemas.microsoft.com/office/drawing/2014/main" id="{65EABBED-2B80-4B13-A7A8-1D34C4A027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1040" name="Freeform: Shape 1039">
              <a:extLst>
                <a:ext uri="{FF2B5EF4-FFF2-40B4-BE49-F238E27FC236}">
                  <a16:creationId xmlns:a16="http://schemas.microsoft.com/office/drawing/2014/main" id="{73A7A746-A7C1-443C-9B24-406D22245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1" name="Freeform: Shape 1040">
              <a:extLst>
                <a:ext uri="{FF2B5EF4-FFF2-40B4-BE49-F238E27FC236}">
                  <a16:creationId xmlns:a16="http://schemas.microsoft.com/office/drawing/2014/main" id="{1D71425D-6031-4121-BA40-815DACCD0E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2" name="Freeform: Shape 1041">
              <a:extLst>
                <a:ext uri="{FF2B5EF4-FFF2-40B4-BE49-F238E27FC236}">
                  <a16:creationId xmlns:a16="http://schemas.microsoft.com/office/drawing/2014/main" id="{67A43343-A25B-49D5-9967-D5647ADF70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3" name="Freeform: Shape 1042">
              <a:extLst>
                <a:ext uri="{FF2B5EF4-FFF2-40B4-BE49-F238E27FC236}">
                  <a16:creationId xmlns:a16="http://schemas.microsoft.com/office/drawing/2014/main" id="{F066E434-22B6-48A1-BC19-A80163E819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4" name="Freeform: Shape 1043">
              <a:extLst>
                <a:ext uri="{FF2B5EF4-FFF2-40B4-BE49-F238E27FC236}">
                  <a16:creationId xmlns:a16="http://schemas.microsoft.com/office/drawing/2014/main" id="{35470CE2-E5F8-489C-84E9-775AE8D3E3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5" name="Freeform: Shape 1044">
              <a:extLst>
                <a:ext uri="{FF2B5EF4-FFF2-40B4-BE49-F238E27FC236}">
                  <a16:creationId xmlns:a16="http://schemas.microsoft.com/office/drawing/2014/main" id="{12435DD6-F0FB-492A-9267-CE09EC2C5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6" name="Freeform: Shape 1045">
              <a:extLst>
                <a:ext uri="{FF2B5EF4-FFF2-40B4-BE49-F238E27FC236}">
                  <a16:creationId xmlns:a16="http://schemas.microsoft.com/office/drawing/2014/main" id="{5B17117C-64EA-4B8B-9DDC-D10E947C46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ottotitolo 2">
            <a:extLst>
              <a:ext uri="{FF2B5EF4-FFF2-40B4-BE49-F238E27FC236}">
                <a16:creationId xmlns:a16="http://schemas.microsoft.com/office/drawing/2014/main" id="{ABAAD008-267D-DFCD-F822-62D040BD06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9708" y="3640633"/>
            <a:ext cx="5631417" cy="2487212"/>
          </a:xfrm>
        </p:spPr>
        <p:txBody>
          <a:bodyPr anchor="t">
            <a:normAutofit/>
          </a:bodyPr>
          <a:lstStyle/>
          <a:p>
            <a:pPr algn="l"/>
            <a:r>
              <a:rPr lang="it-IT">
                <a:solidFill>
                  <a:schemeClr val="tx2"/>
                </a:solidFill>
              </a:rPr>
              <a:t>Gruppo di Lavoro </a:t>
            </a:r>
          </a:p>
          <a:p>
            <a:pPr algn="l"/>
            <a:r>
              <a:rPr lang="it-IT">
                <a:solidFill>
                  <a:schemeClr val="tx2"/>
                </a:solidFill>
              </a:rPr>
              <a:t>Disciplinare Missioni</a:t>
            </a:r>
          </a:p>
          <a:p>
            <a:pPr algn="l"/>
            <a:r>
              <a:rPr lang="it-IT">
                <a:solidFill>
                  <a:schemeClr val="tx2"/>
                </a:solidFill>
              </a:rPr>
              <a:t>C. Agodi, M. Bertucci, A. Desanitis, E. PaganoG. Tagliente, </a:t>
            </a:r>
          </a:p>
        </p:txBody>
      </p:sp>
    </p:spTree>
    <p:extLst>
      <p:ext uri="{BB962C8B-B14F-4D97-AF65-F5344CB8AC3E}">
        <p14:creationId xmlns:p14="http://schemas.microsoft.com/office/powerpoint/2010/main" val="1048518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magine 4" descr="Immagine che contiene testo, schermata, Carattere, Pagina Web&#10;&#10;Descrizione generata automaticamente">
            <a:extLst>
              <a:ext uri="{FF2B5EF4-FFF2-40B4-BE49-F238E27FC236}">
                <a16:creationId xmlns:a16="http://schemas.microsoft.com/office/drawing/2014/main" id="{0ACCAC9A-47CA-4A1F-0106-A8FCC7F3A8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4305"/>
          <a:stretch/>
        </p:blipFill>
        <p:spPr>
          <a:xfrm>
            <a:off x="457200" y="457200"/>
            <a:ext cx="112776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626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atita e foglio di test a scelta multipla">
            <a:extLst>
              <a:ext uri="{FF2B5EF4-FFF2-40B4-BE49-F238E27FC236}">
                <a16:creationId xmlns:a16="http://schemas.microsoft.com/office/drawing/2014/main" id="{D6FD9C11-4008-61BB-74A9-2DCEE2A4A7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127" r="1" b="8085"/>
          <a:stretch/>
        </p:blipFill>
        <p:spPr>
          <a:xfrm>
            <a:off x="-3447" y="-1"/>
            <a:ext cx="12195447" cy="6879745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D60F200-5EB0-B223-2439-C96C67F0FE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589414" y="-733991"/>
            <a:ext cx="3020876" cy="12206596"/>
          </a:xfrm>
          <a:prstGeom prst="rect">
            <a:avLst/>
          </a:prstGeom>
          <a:gradFill flip="none" rotWithShape="1">
            <a:gsLst>
              <a:gs pos="21000">
                <a:srgbClr val="000000">
                  <a:alpha val="62000"/>
                </a:srgbClr>
              </a:gs>
              <a:gs pos="100000">
                <a:srgbClr val="000000">
                  <a:alpha val="0"/>
                </a:srgb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6567EA8-C72D-4B9B-D23F-6B2E9F9C9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446" y="0"/>
            <a:ext cx="2843402" cy="6879745"/>
          </a:xfrm>
          <a:prstGeom prst="rect">
            <a:avLst/>
          </a:prstGeom>
          <a:gradFill flip="none" rotWithShape="1">
            <a:gsLst>
              <a:gs pos="5000">
                <a:schemeClr val="accent2"/>
              </a:gs>
              <a:gs pos="49000">
                <a:schemeClr val="accent5">
                  <a:lumMod val="60000"/>
                  <a:lumOff val="40000"/>
                  <a:alpha val="0"/>
                </a:schemeClr>
              </a:gs>
            </a:gsLst>
            <a:lin ang="9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EFBFA78-9360-1E01-5448-6D5AE0A32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038704" y="21736"/>
            <a:ext cx="3152862" cy="6858008"/>
          </a:xfrm>
          <a:prstGeom prst="rect">
            <a:avLst/>
          </a:prstGeom>
          <a:gradFill flip="none" rotWithShape="1">
            <a:gsLst>
              <a:gs pos="5000">
                <a:schemeClr val="accent5">
                  <a:alpha val="48000"/>
                </a:schemeClr>
              </a:gs>
              <a:gs pos="42000">
                <a:schemeClr val="accent5">
                  <a:alpha val="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740453C-744F-DB3A-47EC-15EACE1DC1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447" y="5288433"/>
            <a:ext cx="12199706" cy="1591311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49000">
                <a:schemeClr val="accent2">
                  <a:alpha val="0"/>
                </a:schemeClr>
              </a:gs>
            </a:gsLst>
            <a:lin ang="588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6924B03-77BD-EAE3-2854-43363FF8E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84596" y="2224929"/>
            <a:ext cx="3866773" cy="5442859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54000">
                <a:schemeClr val="accent5">
                  <a:lumMod val="60000"/>
                  <a:lumOff val="40000"/>
                  <a:alpha val="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C4F00FC-61F7-274C-21EC-4E4520633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0" y="-861808"/>
            <a:ext cx="7927785" cy="162066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dirty="0" err="1"/>
              <a:t>Risultati</a:t>
            </a:r>
            <a:r>
              <a:rPr lang="en-US" sz="4000" dirty="0"/>
              <a:t> del </a:t>
            </a:r>
            <a:r>
              <a:rPr lang="en-US" sz="4000" dirty="0" err="1"/>
              <a:t>sondaggio</a:t>
            </a:r>
            <a:endParaRPr lang="en-US" sz="4000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D4999B4-1517-B853-E599-4C3509343A64}"/>
              </a:ext>
            </a:extLst>
          </p:cNvPr>
          <p:cNvSpPr txBox="1"/>
          <p:nvPr/>
        </p:nvSpPr>
        <p:spPr>
          <a:xfrm>
            <a:off x="168165" y="1093634"/>
            <a:ext cx="3995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Hanno risposto 15 sezioni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376DA65B-37EC-DA46-9615-D471FF504D7D}"/>
              </a:ext>
            </a:extLst>
          </p:cNvPr>
          <p:cNvSpPr txBox="1"/>
          <p:nvPr/>
        </p:nvSpPr>
        <p:spPr>
          <a:xfrm>
            <a:off x="42235" y="1955608"/>
            <a:ext cx="84711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2C3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b="0" i="0" u="none" strike="noStrike" dirty="0">
                <a:solidFill>
                  <a:srgbClr val="2C3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deguamento delle diarie per le missioni al costo della vita (</a:t>
            </a:r>
            <a:r>
              <a:rPr lang="it-IT" b="1" i="0" u="none" strike="noStrike" dirty="0">
                <a:solidFill>
                  <a:srgbClr val="2C3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11 sezioni</a:t>
            </a:r>
            <a:r>
              <a:rPr lang="it-IT" b="0" i="0" u="none" strike="noStrike" dirty="0">
                <a:solidFill>
                  <a:srgbClr val="2C3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12CACF5C-8382-81B0-8852-000EB82F61F5}"/>
              </a:ext>
            </a:extLst>
          </p:cNvPr>
          <p:cNvSpPr txBox="1"/>
          <p:nvPr/>
        </p:nvSpPr>
        <p:spPr>
          <a:xfrm>
            <a:off x="143555" y="2369450"/>
            <a:ext cx="6222124" cy="369331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it-IT" b="1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Genova</a:t>
            </a:r>
          </a:p>
          <a:p>
            <a:r>
              <a:rPr lang="it-IT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 anni fa tutti aspiravano ad andare in missione per potere così incrementare il proprio stipendio; ora i rimborsi coprono appena le spese ed infatti è estremamente difficile inviare tecnici al CERN per periodi prolungati per costruzione, integrazione e manutenzione di apparati. I rimborsi forfettari per le missioni, soprattutto per i grandi laboratori come il CERN, dovrebbero essere costantemente adeguati al costo reale della vita in loco; per il CERN per esempio essere calcolati in CHF, pagati in Svizzera ed adeguati ai costi medi dei ristoranti e ostelli del CERN. In tal modo tutto il personale potrebbe essere usato quando necessario per lavori da eseguire ai laboratori.</a:t>
            </a:r>
            <a:endParaRPr lang="it-IT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E7EEA68C-3852-8BB1-DA6B-6CF9B2898063}"/>
              </a:ext>
            </a:extLst>
          </p:cNvPr>
          <p:cNvSpPr txBox="1"/>
          <p:nvPr/>
        </p:nvSpPr>
        <p:spPr>
          <a:xfrm>
            <a:off x="6444160" y="4661705"/>
            <a:ext cx="5358957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it-IT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Proposta</a:t>
            </a:r>
          </a:p>
          <a:p>
            <a:r>
              <a:rPr lang="it-IT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it-IT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ostituire un fondo al CERN ed usarlo per pagare COLA (Cost Of Living </a:t>
            </a:r>
            <a:r>
              <a:rPr lang="it-IT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Allowance</a:t>
            </a:r>
            <a:r>
              <a:rPr lang="it-IT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alle persone che vi risiedono per periodi prolungati</a:t>
            </a:r>
            <a:r>
              <a:rPr lang="it-IT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182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atita e foglio di test a scelta multipla">
            <a:extLst>
              <a:ext uri="{FF2B5EF4-FFF2-40B4-BE49-F238E27FC236}">
                <a16:creationId xmlns:a16="http://schemas.microsoft.com/office/drawing/2014/main" id="{D6FD9C11-4008-61BB-74A9-2DCEE2A4A7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127" r="1" b="8085"/>
          <a:stretch/>
        </p:blipFill>
        <p:spPr>
          <a:xfrm>
            <a:off x="-3447" y="-1"/>
            <a:ext cx="12195447" cy="6879745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3C4F00FC-61F7-274C-21EC-4E4520633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0" y="-861808"/>
            <a:ext cx="7927785" cy="162066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dirty="0" err="1"/>
              <a:t>Risultati</a:t>
            </a:r>
            <a:r>
              <a:rPr lang="en-US" sz="4000" dirty="0"/>
              <a:t> del </a:t>
            </a:r>
            <a:r>
              <a:rPr lang="en-US" sz="4000" dirty="0" err="1"/>
              <a:t>sondaggio</a:t>
            </a:r>
            <a:endParaRPr lang="en-US" sz="4000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D4999B4-1517-B853-E599-4C3509343A64}"/>
              </a:ext>
            </a:extLst>
          </p:cNvPr>
          <p:cNvSpPr txBox="1"/>
          <p:nvPr/>
        </p:nvSpPr>
        <p:spPr>
          <a:xfrm>
            <a:off x="168165" y="1093634"/>
            <a:ext cx="3995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Hanno risposto 15 sezioni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376DA65B-37EC-DA46-9615-D471FF504D7D}"/>
              </a:ext>
            </a:extLst>
          </p:cNvPr>
          <p:cNvSpPr txBox="1"/>
          <p:nvPr/>
        </p:nvSpPr>
        <p:spPr>
          <a:xfrm>
            <a:off x="42235" y="1955608"/>
            <a:ext cx="84711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2C3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b="0" i="0" u="none" strike="noStrike" dirty="0">
                <a:solidFill>
                  <a:srgbClr val="2C3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deguamento delle diarie per le missioni al costo della vita (</a:t>
            </a:r>
            <a:r>
              <a:rPr lang="it-IT" b="1" i="0" u="none" strike="noStrike" dirty="0">
                <a:solidFill>
                  <a:srgbClr val="2C3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11 sezioni</a:t>
            </a:r>
            <a:r>
              <a:rPr lang="it-IT" b="0" i="0" u="none" strike="noStrike" dirty="0">
                <a:solidFill>
                  <a:srgbClr val="2C3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910E7F0-F01E-4F2A-85CD-A808933A4D53}"/>
              </a:ext>
            </a:extLst>
          </p:cNvPr>
          <p:cNvSpPr txBox="1"/>
          <p:nvPr/>
        </p:nvSpPr>
        <p:spPr>
          <a:xfrm>
            <a:off x="294289" y="2666927"/>
            <a:ext cx="62221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b="1" dirty="0">
                <a:solidFill>
                  <a:srgbClr val="1A17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it-IT" b="1" i="0" dirty="0">
                <a:solidFill>
                  <a:srgbClr val="1A171B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otere d'acquisto</a:t>
            </a:r>
          </a:p>
        </p:txBody>
      </p:sp>
      <p:pic>
        <p:nvPicPr>
          <p:cNvPr id="12" name="Immagine 11" descr="Immagine che contiene testo, schermata, Carattere, numero&#10;&#10;Descrizione generata automaticamente">
            <a:extLst>
              <a:ext uri="{FF2B5EF4-FFF2-40B4-BE49-F238E27FC236}">
                <a16:creationId xmlns:a16="http://schemas.microsoft.com/office/drawing/2014/main" id="{A697420B-FB7A-3F32-FB47-5931AA2AEB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132" y="3281512"/>
            <a:ext cx="5338247" cy="2233612"/>
          </a:xfrm>
          <a:prstGeom prst="rect">
            <a:avLst/>
          </a:prstGeom>
        </p:spPr>
      </p:pic>
      <p:pic>
        <p:nvPicPr>
          <p:cNvPr id="20" name="Immagine 19" descr="Immagine che contiene testo, schermata, Carattere, numero&#10;&#10;Descrizione generata automaticamente">
            <a:extLst>
              <a:ext uri="{FF2B5EF4-FFF2-40B4-BE49-F238E27FC236}">
                <a16:creationId xmlns:a16="http://schemas.microsoft.com/office/drawing/2014/main" id="{07FB9B9F-E3B4-8734-BE62-AC111A0C72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5110" y="3281512"/>
            <a:ext cx="5581692" cy="2309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112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atita e foglio di test a scelta multipla">
            <a:extLst>
              <a:ext uri="{FF2B5EF4-FFF2-40B4-BE49-F238E27FC236}">
                <a16:creationId xmlns:a16="http://schemas.microsoft.com/office/drawing/2014/main" id="{D6FD9C11-4008-61BB-74A9-2DCEE2A4A7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127" r="1" b="8085"/>
          <a:stretch/>
        </p:blipFill>
        <p:spPr>
          <a:xfrm>
            <a:off x="-3447" y="-1"/>
            <a:ext cx="12195447" cy="6879745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3C4F00FC-61F7-274C-21EC-4E4520633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0" y="-861808"/>
            <a:ext cx="7927785" cy="162066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dirty="0" err="1"/>
              <a:t>Risultati</a:t>
            </a:r>
            <a:r>
              <a:rPr lang="en-US" sz="4000" dirty="0"/>
              <a:t> del </a:t>
            </a:r>
            <a:r>
              <a:rPr lang="en-US" sz="4000" dirty="0" err="1"/>
              <a:t>sondaggio</a:t>
            </a:r>
            <a:endParaRPr lang="en-US" sz="40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E314633-AB28-EF91-85A2-25A4C91F1B5F}"/>
              </a:ext>
            </a:extLst>
          </p:cNvPr>
          <p:cNvSpPr txBox="1"/>
          <p:nvPr/>
        </p:nvSpPr>
        <p:spPr>
          <a:xfrm>
            <a:off x="-3447" y="1694481"/>
            <a:ext cx="618008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2C3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it-IT" b="0" i="0" u="none" strike="noStrike" dirty="0">
                <a:solidFill>
                  <a:srgbClr val="2C3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ossibilità di utilizzare forme di soggiorno alternative all'albergo (Airbnb o simili) e di facilitare l'utilizzo dei taxi, soprattutto per le missioni all'estero (6 sezioni).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EA56B9F-A87F-23B0-0A8A-1CD3EE1035E8}"/>
              </a:ext>
            </a:extLst>
          </p:cNvPr>
          <p:cNvSpPr txBox="1"/>
          <p:nvPr/>
        </p:nvSpPr>
        <p:spPr>
          <a:xfrm>
            <a:off x="49440" y="3366673"/>
            <a:ext cx="618008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2C3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it-IT" b="0" i="0" u="none" strike="noStrike" dirty="0">
                <a:solidFill>
                  <a:srgbClr val="2C3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ematerializzare i documenti di viaggio (5 sezioni)</a:t>
            </a:r>
            <a:r>
              <a:rPr lang="it-IT" b="0" i="0" u="none" strike="noStrike" dirty="0">
                <a:solidFill>
                  <a:srgbClr val="2C363A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.</a:t>
            </a:r>
            <a:br>
              <a:rPr lang="it-IT" dirty="0"/>
            </a:br>
            <a:endParaRPr lang="it-IT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8EB81F45-775E-6889-9436-8C3D2EDAF704}"/>
              </a:ext>
            </a:extLst>
          </p:cNvPr>
          <p:cNvSpPr txBox="1"/>
          <p:nvPr/>
        </p:nvSpPr>
        <p:spPr>
          <a:xfrm>
            <a:off x="0" y="4737035"/>
            <a:ext cx="618008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2C3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Inefficienza agenzia viaggi Cisalpina </a:t>
            </a:r>
            <a:r>
              <a:rPr lang="it-IT" b="0" i="0" u="none" strike="noStrike" dirty="0">
                <a:solidFill>
                  <a:srgbClr val="2C3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(3 sezioni)</a:t>
            </a:r>
            <a:r>
              <a:rPr lang="it-IT" b="0" i="0" u="none" strike="noStrike" dirty="0">
                <a:solidFill>
                  <a:srgbClr val="2C363A"/>
                </a:solidFill>
                <a:effectLst/>
                <a:highlight>
                  <a:srgbClr val="FFFFFF"/>
                </a:highlight>
                <a:latin typeface="Courier New" panose="02070309020205020404" pitchFamily="49" charset="0"/>
              </a:rPr>
              <a:t>.</a:t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39076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atita e foglio di test a scelta multipla">
            <a:extLst>
              <a:ext uri="{FF2B5EF4-FFF2-40B4-BE49-F238E27FC236}">
                <a16:creationId xmlns:a16="http://schemas.microsoft.com/office/drawing/2014/main" id="{D6FD9C11-4008-61BB-74A9-2DCEE2A4A7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127" r="1" b="8085"/>
          <a:stretch/>
        </p:blipFill>
        <p:spPr>
          <a:xfrm>
            <a:off x="-3447" y="-1"/>
            <a:ext cx="12195447" cy="6879745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3C4F00FC-61F7-274C-21EC-4E4520633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0" y="-861808"/>
            <a:ext cx="7927785" cy="162066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dirty="0" err="1"/>
              <a:t>Risultati</a:t>
            </a:r>
            <a:r>
              <a:rPr lang="en-US" sz="4000" dirty="0"/>
              <a:t> del </a:t>
            </a:r>
            <a:r>
              <a:rPr lang="en-US" sz="4000" dirty="0" err="1"/>
              <a:t>sondaggio</a:t>
            </a:r>
            <a:endParaRPr lang="en-US" sz="40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C33E1ED-0C72-E180-D2DE-E81B74B2622E}"/>
              </a:ext>
            </a:extLst>
          </p:cNvPr>
          <p:cNvSpPr txBox="1"/>
          <p:nvPr/>
        </p:nvSpPr>
        <p:spPr>
          <a:xfrm>
            <a:off x="273268" y="1973346"/>
            <a:ext cx="86289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2C3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it-IT" b="1" i="0" u="none" strike="noStrike" dirty="0">
                <a:solidFill>
                  <a:srgbClr val="2C3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isomogeneità nel trattamento delle missioni tra le diverse sezioni, </a:t>
            </a:r>
            <a:endParaRPr 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A386B51-004C-EAB5-3D52-00A1F37785D2}"/>
              </a:ext>
            </a:extLst>
          </p:cNvPr>
          <p:cNvSpPr txBox="1"/>
          <p:nvPr/>
        </p:nvSpPr>
        <p:spPr>
          <a:xfrm>
            <a:off x="49440" y="2532514"/>
            <a:ext cx="6222124" cy="2308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it-IT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Genova</a:t>
            </a: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Un’altra considerazione riguarda la quantità di burocrazia necessaria per organizzare viaggi a conferenze e workshop. Si potrebbe definire qual è il costo ragionevole del viaggio e dell’albergo e poi lasciare la persona trovarselo da solo, senza che l’amministrazione debba richiedere screen </a:t>
            </a:r>
            <a:r>
              <a:rPr lang="it-IT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dumps</a:t>
            </a:r>
            <a:r>
              <a:rPr lang="it-I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delle varie opzioni di viaggio possibili per mostrare che quella scelta è la meno cara</a:t>
            </a:r>
            <a:r>
              <a:rPr lang="it-IT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DC6DE111-C494-1D85-90F8-4D1671A70957}"/>
              </a:ext>
            </a:extLst>
          </p:cNvPr>
          <p:cNvSpPr txBox="1"/>
          <p:nvPr/>
        </p:nvSpPr>
        <p:spPr>
          <a:xfrm>
            <a:off x="6271564" y="4826287"/>
            <a:ext cx="5920436" cy="203132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ctr" fontAlgn="base"/>
            <a:r>
              <a:rPr lang="it-IT" sz="1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Perugia</a:t>
            </a:r>
          </a:p>
          <a:p>
            <a:pPr lvl="0" fontAlgn="base"/>
            <a:r>
              <a:rPr lang="it-IT" sz="1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Evitare che </a:t>
            </a:r>
            <a:r>
              <a:rPr lang="it-IT" sz="1800" b="1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Cisaplina</a:t>
            </a:r>
            <a:r>
              <a:rPr lang="it-IT" sz="1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sia bloccante in alcuni casi specifici in cui  è più vantaggioso procedere in maniera indipendente;</a:t>
            </a:r>
            <a:r>
              <a:rPr lang="it-IT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esempio: acquisto di un volo con </a:t>
            </a:r>
            <a:r>
              <a:rPr lang="it-IT" sz="1800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SkyScanner</a:t>
            </a:r>
            <a:r>
              <a:rPr lang="it-IT" sz="1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costa meno rispetto a Cisalpina, acquisto di un visto con un’agenzia che SICURAMENTE ti costa meno. etc.</a:t>
            </a:r>
            <a:endParaRPr lang="it-IT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429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9BAC0E-7E7C-1598-1403-CDDA702CD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8000" dirty="0">
                <a:latin typeface="Algerian" panose="020F0502020204030204" pitchFamily="34" charset="0"/>
                <a:cs typeface="AkayaKanadaka" panose="02010502080401010103" pitchFamily="2" charset="77"/>
              </a:rPr>
              <a:t>Grazie </a:t>
            </a:r>
            <a:r>
              <a:rPr lang="it-IT" sz="8000">
                <a:latin typeface="Algerian" panose="020F0502020204030204" pitchFamily="34" charset="0"/>
                <a:cs typeface="AkayaKanadaka" panose="02010502080401010103" pitchFamily="2" charset="77"/>
              </a:rPr>
              <a:t>per l’attenzione!</a:t>
            </a:r>
            <a:endParaRPr lang="it-IT" sz="8000" dirty="0">
              <a:latin typeface="Algerian" panose="020F0502020204030204" pitchFamily="34" charset="0"/>
              <a:cs typeface="AkayaKanadaka" panose="02010502080401010103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8290106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385</Words>
  <Application>Microsoft Macintosh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Algerian</vt:lpstr>
      <vt:lpstr>Aptos</vt:lpstr>
      <vt:lpstr>Aptos Display</vt:lpstr>
      <vt:lpstr>Arial</vt:lpstr>
      <vt:lpstr>Courier New</vt:lpstr>
      <vt:lpstr>Tema di Office</vt:lpstr>
      <vt:lpstr>Presentazione standard di PowerPoint</vt:lpstr>
      <vt:lpstr>Presentazione standard di PowerPoint</vt:lpstr>
      <vt:lpstr>Risultati del sondaggio</vt:lpstr>
      <vt:lpstr>Risultati del sondaggio</vt:lpstr>
      <vt:lpstr>Risultati del sondaggio</vt:lpstr>
      <vt:lpstr>Risultati del sondaggio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Giuseppe Tagliente</dc:creator>
  <cp:lastModifiedBy>Clementina Agodi</cp:lastModifiedBy>
  <cp:revision>2</cp:revision>
  <dcterms:created xsi:type="dcterms:W3CDTF">2024-06-05T07:16:24Z</dcterms:created>
  <dcterms:modified xsi:type="dcterms:W3CDTF">2024-06-05T11:46:03Z</dcterms:modified>
</cp:coreProperties>
</file>