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8" r:id="rId3"/>
    <p:sldId id="260" r:id="rId4"/>
    <p:sldId id="261" r:id="rId5"/>
    <p:sldId id="262" r:id="rId6"/>
    <p:sldId id="272" r:id="rId7"/>
    <p:sldId id="263" r:id="rId8"/>
    <p:sldId id="274" r:id="rId9"/>
    <p:sldId id="266" r:id="rId10"/>
    <p:sldId id="267" r:id="rId11"/>
    <p:sldId id="273" r:id="rId12"/>
    <p:sldId id="268" r:id="rId13"/>
    <p:sldId id="275" r:id="rId14"/>
    <p:sldId id="276" r:id="rId15"/>
    <p:sldId id="270" r:id="rId16"/>
    <p:sldId id="271" r:id="rId17"/>
  </p:sldIdLst>
  <p:sldSz cx="18288000" cy="10287000"/>
  <p:notesSz cx="6858000" cy="9144000"/>
  <p:embeddedFontLst>
    <p:embeddedFont>
      <p:font typeface="Glacial Indifference" panose="020B0604020202020204" charset="0"/>
      <p:regular r:id="rId19"/>
    </p:embeddedFont>
    <p:embeddedFont>
      <p:font typeface="Glacial Indifference Bold" panose="020B0604020202020204" charset="0"/>
      <p:regular r:id="rId20"/>
      <p:bold r:id="rId21"/>
    </p:embeddedFont>
    <p:embeddedFont>
      <p:font typeface="Impact" panose="020B0806030902050204" pitchFamily="3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id="{19DAC0A4-E0D0-4E4A-B4E4-ADFA5FADF664}">
          <p14:sldIdLst>
            <p14:sldId id="256"/>
            <p14:sldId id="258"/>
            <p14:sldId id="260"/>
            <p14:sldId id="261"/>
            <p14:sldId id="262"/>
            <p14:sldId id="272"/>
            <p14:sldId id="263"/>
            <p14:sldId id="274"/>
            <p14:sldId id="266"/>
            <p14:sldId id="267"/>
            <p14:sldId id="273"/>
            <p14:sldId id="268"/>
            <p14:sldId id="275"/>
            <p14:sldId id="276"/>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3FF"/>
    <a:srgbClr val="174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4" autoAdjust="0"/>
  </p:normalViewPr>
  <p:slideViewPr>
    <p:cSldViewPr>
      <p:cViewPr varScale="1">
        <p:scale>
          <a:sx n="77" d="100"/>
          <a:sy n="77" d="100"/>
        </p:scale>
        <p:origin x="7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2D708-51F6-40A8-BB58-EFBA3658CA19}" type="datetimeFigureOut">
              <a:rPr lang="it-IT" smtClean="0"/>
              <a:t>06/06/2024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831DE-697A-448D-81D8-FC3D9757A5F2}" type="slidenum">
              <a:rPr lang="it-IT" smtClean="0"/>
              <a:t>‹N›</a:t>
            </a:fld>
            <a:endParaRPr lang="it-IT"/>
          </a:p>
        </p:txBody>
      </p:sp>
    </p:spTree>
    <p:extLst>
      <p:ext uri="{BB962C8B-B14F-4D97-AF65-F5344CB8AC3E}">
        <p14:creationId xmlns:p14="http://schemas.microsoft.com/office/powerpoint/2010/main" val="212968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D63831DE-697A-448D-81D8-FC3D9757A5F2}" type="slidenum">
              <a:rPr lang="it-IT" smtClean="0"/>
              <a:t>5</a:t>
            </a:fld>
            <a:endParaRPr lang="it-IT"/>
          </a:p>
        </p:txBody>
      </p:sp>
    </p:spTree>
    <p:extLst>
      <p:ext uri="{BB962C8B-B14F-4D97-AF65-F5344CB8AC3E}">
        <p14:creationId xmlns:p14="http://schemas.microsoft.com/office/powerpoint/2010/main" val="413557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D63831DE-697A-448D-81D8-FC3D9757A5F2}" type="slidenum">
              <a:rPr lang="it-IT" smtClean="0"/>
              <a:t>6</a:t>
            </a:fld>
            <a:endParaRPr lang="it-IT"/>
          </a:p>
        </p:txBody>
      </p:sp>
    </p:spTree>
    <p:extLst>
      <p:ext uri="{BB962C8B-B14F-4D97-AF65-F5344CB8AC3E}">
        <p14:creationId xmlns:p14="http://schemas.microsoft.com/office/powerpoint/2010/main" val="397854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app.albofornitori.it/alboeproc/albo_infneproc" TargetMode="External"/><Relationship Id="rId3" Type="http://schemas.openxmlformats.org/officeDocument/2006/relationships/image" Target="../media/image5.png"/><Relationship Id="rId7" Type="http://schemas.openxmlformats.org/officeDocument/2006/relationships/hyperlink" Target="https://player.vimeo.com/video/896195428?badge=0&amp;amp;autopause=0&amp;amp;player_id=0&amp;amp;app_id=58479"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6.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ac.infn.it/AffidamentiDiretti/priv/" TargetMode="External"/><Relationship Id="rId5" Type="http://schemas.openxmlformats.org/officeDocument/2006/relationships/image" Target="../media/image21.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anticorruzione.it/-/qualificazione-delle-stazioni-appaltanti-1" TargetMode="Externa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hyperlink" Target="https://www.anticorruzione.it/-/piattaforma-contratti-" TargetMode="External"/><Relationship Id="rId3" Type="http://schemas.openxmlformats.org/officeDocument/2006/relationships/image" Target="../media/image1.jpe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10" Type="http://schemas.openxmlformats.org/officeDocument/2006/relationships/image" Target="../media/image6.svg"/><Relationship Id="rId4" Type="http://schemas.openxmlformats.org/officeDocument/2006/relationships/image" Target="../media/image7.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elearning.infn.it/mod/url/view.php?id=4126" TargetMode="Externa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elearning.infn.it/mod/url/view.php?id=41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80" y="855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a:p>
        </p:txBody>
      </p:sp>
      <p:grpSp>
        <p:nvGrpSpPr>
          <p:cNvPr id="3" name="Group 3"/>
          <p:cNvGrpSpPr/>
          <p:nvPr/>
        </p:nvGrpSpPr>
        <p:grpSpPr>
          <a:xfrm>
            <a:off x="1028700" y="588663"/>
            <a:ext cx="6584329" cy="977732"/>
            <a:chOff x="0" y="0"/>
            <a:chExt cx="8779105" cy="1303643"/>
          </a:xfrm>
        </p:grpSpPr>
        <p:sp>
          <p:nvSpPr>
            <p:cNvPr id="4" name="Freeform 4"/>
            <p:cNvSpPr/>
            <p:nvPr/>
          </p:nvSpPr>
          <p:spPr>
            <a:xfrm>
              <a:off x="0" y="0"/>
              <a:ext cx="2428355" cy="1303643"/>
            </a:xfrm>
            <a:custGeom>
              <a:avLst/>
              <a:gdLst/>
              <a:ahLst/>
              <a:cxnLst/>
              <a:rect l="l" t="t" r="r" b="b"/>
              <a:pathLst>
                <a:path w="2428355" h="1303643">
                  <a:moveTo>
                    <a:pt x="0" y="0"/>
                  </a:moveTo>
                  <a:lnTo>
                    <a:pt x="2428355" y="0"/>
                  </a:lnTo>
                  <a:lnTo>
                    <a:pt x="2428355" y="1303643"/>
                  </a:lnTo>
                  <a:lnTo>
                    <a:pt x="0" y="1303643"/>
                  </a:lnTo>
                  <a:lnTo>
                    <a:pt x="0" y="0"/>
                  </a:lnTo>
                  <a:close/>
                </a:path>
              </a:pathLst>
            </a:custGeom>
            <a:blipFill>
              <a:blip r:embed="rId3"/>
              <a:stretch>
                <a:fillRect/>
              </a:stretch>
            </a:blipFill>
          </p:spPr>
          <p:txBody>
            <a:bodyPr/>
            <a:lstStyle/>
            <a:p>
              <a:endParaRPr lang="it-IT"/>
            </a:p>
          </p:txBody>
        </p:sp>
        <p:sp>
          <p:nvSpPr>
            <p:cNvPr id="5" name="TextBox 5"/>
            <p:cNvSpPr txBox="1"/>
            <p:nvPr/>
          </p:nvSpPr>
          <p:spPr>
            <a:xfrm>
              <a:off x="2792694" y="615290"/>
              <a:ext cx="5986412" cy="643487"/>
            </a:xfrm>
            <a:prstGeom prst="rect">
              <a:avLst/>
            </a:prstGeom>
          </p:spPr>
          <p:txBody>
            <a:bodyPr lIns="0" tIns="0" rIns="0" bIns="0" rtlCol="0" anchor="t">
              <a:spAutoFit/>
            </a:bodyPr>
            <a:lstStyle/>
            <a:p>
              <a:pPr algn="l">
                <a:lnSpc>
                  <a:spcPts val="1804"/>
                </a:lnSpc>
              </a:pPr>
              <a:r>
                <a:rPr lang="en-US" sz="1804">
                  <a:solidFill>
                    <a:srgbClr val="0A0147"/>
                  </a:solidFill>
                  <a:latin typeface="Glacial Indifference Bold"/>
                </a:rPr>
                <a:t>ISTITUTO NAZIONALE DI FISICA NUCLEARE</a:t>
              </a:r>
            </a:p>
            <a:p>
              <a:pPr algn="l">
                <a:lnSpc>
                  <a:spcPts val="1804"/>
                </a:lnSpc>
              </a:pPr>
              <a:endParaRPr lang="en-US" sz="1804">
                <a:solidFill>
                  <a:srgbClr val="0A0147"/>
                </a:solidFill>
                <a:latin typeface="Glacial Indifference Bold"/>
              </a:endParaRPr>
            </a:p>
          </p:txBody>
        </p:sp>
      </p:grpSp>
      <p:sp>
        <p:nvSpPr>
          <p:cNvPr id="6" name="Freeform 6"/>
          <p:cNvSpPr/>
          <p:nvPr/>
        </p:nvSpPr>
        <p:spPr>
          <a:xfrm>
            <a:off x="1028700" y="2816618"/>
            <a:ext cx="7230460" cy="6441682"/>
          </a:xfrm>
          <a:custGeom>
            <a:avLst/>
            <a:gdLst/>
            <a:ahLst/>
            <a:cxnLst/>
            <a:rect l="l" t="t" r="r" b="b"/>
            <a:pathLst>
              <a:path w="7230460" h="6441682">
                <a:moveTo>
                  <a:pt x="0" y="0"/>
                </a:moveTo>
                <a:lnTo>
                  <a:pt x="7230460" y="0"/>
                </a:lnTo>
                <a:lnTo>
                  <a:pt x="7230460" y="6441682"/>
                </a:lnTo>
                <a:lnTo>
                  <a:pt x="0" y="6441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7" name="Freeform 7"/>
          <p:cNvSpPr/>
          <p:nvPr/>
        </p:nvSpPr>
        <p:spPr>
          <a:xfrm>
            <a:off x="16705118" y="8735298"/>
            <a:ext cx="1551702" cy="1551702"/>
          </a:xfrm>
          <a:custGeom>
            <a:avLst/>
            <a:gdLst/>
            <a:ahLst/>
            <a:cxnLst/>
            <a:rect l="l" t="t" r="r" b="b"/>
            <a:pathLst>
              <a:path w="1551702" h="1551702">
                <a:moveTo>
                  <a:pt x="0" y="0"/>
                </a:moveTo>
                <a:lnTo>
                  <a:pt x="1551703" y="0"/>
                </a:lnTo>
                <a:lnTo>
                  <a:pt x="1551703" y="1551702"/>
                </a:lnTo>
                <a:lnTo>
                  <a:pt x="0" y="1551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9" name="TextBox 9"/>
          <p:cNvSpPr txBox="1"/>
          <p:nvPr/>
        </p:nvSpPr>
        <p:spPr>
          <a:xfrm>
            <a:off x="8686800" y="1746189"/>
            <a:ext cx="9406300" cy="4154984"/>
          </a:xfrm>
          <a:prstGeom prst="rect">
            <a:avLst/>
          </a:prstGeom>
        </p:spPr>
        <p:txBody>
          <a:bodyPr wrap="square" lIns="0" tIns="0" rIns="0" bIns="0" rtlCol="0" anchor="t">
            <a:spAutoFit/>
          </a:bodyPr>
          <a:lstStyle/>
          <a:p>
            <a:pPr algn="ctr"/>
            <a:r>
              <a:rPr lang="en-US" sz="5400" dirty="0">
                <a:solidFill>
                  <a:srgbClr val="5383FF"/>
                </a:solidFill>
                <a:latin typeface="Impact"/>
              </a:rPr>
              <a:t>COSA È CAMBIATO DAL</a:t>
            </a:r>
          </a:p>
          <a:p>
            <a:pPr algn="ctr"/>
            <a:r>
              <a:rPr lang="en-US" sz="5400" dirty="0">
                <a:solidFill>
                  <a:srgbClr val="5383FF"/>
                </a:solidFill>
                <a:latin typeface="Impact"/>
                <a:ea typeface="Impact"/>
              </a:rPr>
              <a:t>1° GENNAIO 2024 </a:t>
            </a:r>
          </a:p>
          <a:p>
            <a:pPr algn="ctr"/>
            <a:r>
              <a:rPr lang="en-US" sz="5400" dirty="0">
                <a:solidFill>
                  <a:srgbClr val="5383FF"/>
                </a:solidFill>
                <a:latin typeface="Impact"/>
              </a:rPr>
              <a:t>NELLE PROCEDURE DI GARA E IN PARTICOLARE NEGLI AFFIDAMENTI DIRETTI</a:t>
            </a:r>
          </a:p>
        </p:txBody>
      </p:sp>
      <p:sp>
        <p:nvSpPr>
          <p:cNvPr id="10" name="TextBox 10"/>
          <p:cNvSpPr txBox="1"/>
          <p:nvPr/>
        </p:nvSpPr>
        <p:spPr>
          <a:xfrm>
            <a:off x="11836989" y="7975210"/>
            <a:ext cx="4868129" cy="342265"/>
          </a:xfrm>
          <a:prstGeom prst="rect">
            <a:avLst/>
          </a:prstGeom>
        </p:spPr>
        <p:txBody>
          <a:bodyPr lIns="0" tIns="0" rIns="0" bIns="0" rtlCol="0" anchor="t">
            <a:spAutoFit/>
          </a:bodyPr>
          <a:lstStyle/>
          <a:p>
            <a:pPr algn="r">
              <a:lnSpc>
                <a:spcPts val="2599"/>
              </a:lnSpc>
            </a:pPr>
            <a:r>
              <a:rPr lang="en-US" sz="2599">
                <a:solidFill>
                  <a:srgbClr val="0A0147"/>
                </a:solidFill>
                <a:latin typeface="Glacial Indifference Bold"/>
              </a:rPr>
              <a:t>ANTONELLA  D’ISIDORO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355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746392" y="9574699"/>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5" name="TextBox 5"/>
          <p:cNvSpPr txBox="1"/>
          <p:nvPr/>
        </p:nvSpPr>
        <p:spPr>
          <a:xfrm>
            <a:off x="1203274" y="829203"/>
            <a:ext cx="15468036" cy="929100"/>
          </a:xfrm>
          <a:prstGeom prst="rect">
            <a:avLst/>
          </a:prstGeom>
        </p:spPr>
        <p:txBody>
          <a:bodyPr wrap="square" lIns="0" tIns="0" rIns="0" bIns="0" rtlCol="0" anchor="t">
            <a:spAutoFit/>
          </a:bodyPr>
          <a:lstStyle/>
          <a:p>
            <a:pPr algn="l">
              <a:lnSpc>
                <a:spcPts val="8000"/>
              </a:lnSpc>
            </a:pPr>
            <a:r>
              <a:rPr lang="it-IT" sz="6000" dirty="0">
                <a:solidFill>
                  <a:srgbClr val="5383FF"/>
                </a:solidFill>
                <a:latin typeface="Impact"/>
              </a:rPr>
              <a:t>In particolare le novità della Piattaforma NOVA PA</a:t>
            </a:r>
          </a:p>
        </p:txBody>
      </p:sp>
      <p:sp>
        <p:nvSpPr>
          <p:cNvPr id="6" name="Freeform 6"/>
          <p:cNvSpPr/>
          <p:nvPr/>
        </p:nvSpPr>
        <p:spPr>
          <a:xfrm rot="-5720422">
            <a:off x="41315" y="2042004"/>
            <a:ext cx="1228092" cy="690845"/>
          </a:xfrm>
          <a:custGeom>
            <a:avLst/>
            <a:gdLst/>
            <a:ahLst/>
            <a:cxnLst/>
            <a:rect l="l" t="t" r="r" b="b"/>
            <a:pathLst>
              <a:path w="1298663" h="690845">
                <a:moveTo>
                  <a:pt x="0" y="0"/>
                </a:moveTo>
                <a:lnTo>
                  <a:pt x="1298662" y="0"/>
                </a:lnTo>
                <a:lnTo>
                  <a:pt x="1298662" y="690845"/>
                </a:lnTo>
                <a:lnTo>
                  <a:pt x="0" y="6908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dirty="0"/>
          </a:p>
        </p:txBody>
      </p:sp>
      <p:sp>
        <p:nvSpPr>
          <p:cNvPr id="7" name="TextBox 7"/>
          <p:cNvSpPr txBox="1"/>
          <p:nvPr/>
        </p:nvSpPr>
        <p:spPr>
          <a:xfrm>
            <a:off x="1219764" y="2926901"/>
            <a:ext cx="12094917" cy="5892639"/>
          </a:xfrm>
          <a:prstGeom prst="rect">
            <a:avLst/>
          </a:prstGeom>
        </p:spPr>
        <p:txBody>
          <a:bodyPr lIns="0" tIns="0" rIns="0" bIns="0" rtlCol="0" anchor="t">
            <a:spAutoFit/>
          </a:bodyPr>
          <a:lstStyle/>
          <a:p>
            <a:pPr algn="just">
              <a:lnSpc>
                <a:spcPts val="4160"/>
              </a:lnSpc>
            </a:pPr>
            <a:r>
              <a:rPr lang="it-IT" sz="3200" dirty="0">
                <a:solidFill>
                  <a:srgbClr val="0A0147"/>
                </a:solidFill>
                <a:latin typeface="Glacial Indifference"/>
              </a:rPr>
              <a:t>I referenti della Piattaforma hanno predisposto un documento esplicativo, che è stato condiviso, relativo alle modalità di  funzionamento della nuova piattaforma.</a:t>
            </a:r>
          </a:p>
          <a:p>
            <a:pPr algn="just">
              <a:lnSpc>
                <a:spcPts val="4160"/>
              </a:lnSpc>
            </a:pPr>
            <a:r>
              <a:rPr lang="it-IT" sz="3200" dirty="0">
                <a:solidFill>
                  <a:srgbClr val="0A0147"/>
                </a:solidFill>
                <a:latin typeface="Glacial Indifference"/>
              </a:rPr>
              <a:t>Di seguito il link a cui si può accedere per un video esplicativo:</a:t>
            </a:r>
          </a:p>
          <a:p>
            <a:pPr algn="just">
              <a:lnSpc>
                <a:spcPts val="4160"/>
              </a:lnSpc>
            </a:pPr>
            <a:r>
              <a:rPr lang="en-US" sz="3200" dirty="0">
                <a:solidFill>
                  <a:srgbClr val="0A0147"/>
                </a:solidFill>
                <a:latin typeface="Glacial Indifference"/>
              </a:rPr>
              <a:t> </a:t>
            </a:r>
            <a:r>
              <a:rPr lang="it-IT" sz="3200" u="sng" dirty="0">
                <a:solidFill>
                  <a:srgbClr val="0A0147"/>
                </a:solidFill>
                <a:latin typeface="Glacial Indifference"/>
                <a:hlinkClick r:id="rId7" tooltip="https://player.vimeo.com/video/896195428?badge=0&amp;amp;autopause=0&amp;amp;player_id=0&amp;amp;app_id=58479"/>
              </a:rPr>
              <a:t>https://player.vimeo.com/video/896195428</a:t>
            </a:r>
          </a:p>
          <a:p>
            <a:pPr algn="just">
              <a:lnSpc>
                <a:spcPts val="4160"/>
              </a:lnSpc>
            </a:pPr>
            <a:endParaRPr lang="it-IT" sz="3200" u="sng" dirty="0">
              <a:solidFill>
                <a:srgbClr val="0A0147"/>
              </a:solidFill>
              <a:latin typeface="Glacial Indifference"/>
              <a:hlinkClick r:id="rId7" tooltip="https://player.vimeo.com/video/896195428?badge=0&amp;amp;autopause=0&amp;amp;player_id=0&amp;amp;app_id=58479"/>
            </a:endParaRPr>
          </a:p>
          <a:p>
            <a:pPr algn="just">
              <a:lnSpc>
                <a:spcPts val="4160"/>
              </a:lnSpc>
            </a:pPr>
            <a:r>
              <a:rPr lang="it-IT" sz="3200" dirty="0">
                <a:solidFill>
                  <a:srgbClr val="0A0147"/>
                </a:solidFill>
                <a:latin typeface="Glacial Indifference"/>
              </a:rPr>
              <a:t>I RUP per accedere alla piattaforma devono andare al seguente link:</a:t>
            </a:r>
          </a:p>
          <a:p>
            <a:pPr algn="just">
              <a:lnSpc>
                <a:spcPts val="4160"/>
              </a:lnSpc>
            </a:pPr>
            <a:r>
              <a:rPr lang="it-IT" sz="3200" u="sng" dirty="0">
                <a:solidFill>
                  <a:srgbClr val="0A0147"/>
                </a:solidFill>
                <a:latin typeface="Glacial Indifference"/>
                <a:hlinkClick r:id="rId8" tooltip="https://app.albofornitori.it/alboeproc/albo_infneproc"/>
              </a:rPr>
              <a:t>https://app.albofornitori.it/alboeproc/albo_infneproc</a:t>
            </a:r>
            <a:r>
              <a:rPr lang="it-IT" sz="3200" dirty="0">
                <a:solidFill>
                  <a:srgbClr val="0A0147"/>
                </a:solidFill>
                <a:latin typeface="Glacial Indifference"/>
              </a:rPr>
              <a:t> </a:t>
            </a:r>
          </a:p>
          <a:p>
            <a:pPr algn="just">
              <a:lnSpc>
                <a:spcPts val="4160"/>
              </a:lnSpc>
            </a:pPr>
            <a:r>
              <a:rPr lang="it-IT" sz="3200" dirty="0">
                <a:solidFill>
                  <a:srgbClr val="0A0147"/>
                </a:solidFill>
                <a:latin typeface="Glacial Indifference"/>
              </a:rPr>
              <a:t>e autenticarsi mediante il pulsante «Altri metodi di autenticazione (SPID/Altro)»</a:t>
            </a:r>
          </a:p>
          <a:p>
            <a:pPr algn="just">
              <a:lnSpc>
                <a:spcPts val="4160"/>
              </a:lnSpc>
            </a:pPr>
            <a:endParaRPr lang="en-US" sz="3200" dirty="0">
              <a:solidFill>
                <a:srgbClr val="0A0147"/>
              </a:solidFill>
              <a:latin typeface="Glacial Indifference"/>
            </a:endParaRPr>
          </a:p>
        </p:txBody>
      </p:sp>
      <p:sp>
        <p:nvSpPr>
          <p:cNvPr id="8" name="Freeform 8"/>
          <p:cNvSpPr/>
          <p:nvPr/>
        </p:nvSpPr>
        <p:spPr>
          <a:xfrm>
            <a:off x="13641339" y="2387427"/>
            <a:ext cx="4646661" cy="5704606"/>
          </a:xfrm>
          <a:custGeom>
            <a:avLst/>
            <a:gdLst/>
            <a:ahLst/>
            <a:cxnLst/>
            <a:rect l="l" t="t" r="r" b="b"/>
            <a:pathLst>
              <a:path w="4646661" h="5704606">
                <a:moveTo>
                  <a:pt x="0" y="0"/>
                </a:moveTo>
                <a:lnTo>
                  <a:pt x="4646661" y="0"/>
                </a:lnTo>
                <a:lnTo>
                  <a:pt x="4646661" y="5704606"/>
                </a:lnTo>
                <a:lnTo>
                  <a:pt x="0" y="57046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6700"/>
            <a:ext cx="18288000" cy="10553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17221200" y="-571500"/>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pic>
        <p:nvPicPr>
          <p:cNvPr id="1028" name="Picture 4">
            <a:extLst>
              <a:ext uri="{FF2B5EF4-FFF2-40B4-BE49-F238E27FC236}">
                <a16:creationId xmlns:a16="http://schemas.microsoft.com/office/drawing/2014/main" id="{864473F8-586B-37B4-3C46-6052D5AD5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1" y="1171392"/>
            <a:ext cx="12649199" cy="6868398"/>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17CB40EC-2A18-1E48-A418-8A20E64B76DA}"/>
              </a:ext>
            </a:extLst>
          </p:cNvPr>
          <p:cNvSpPr txBox="1"/>
          <p:nvPr/>
        </p:nvSpPr>
        <p:spPr>
          <a:xfrm>
            <a:off x="4585466" y="8930941"/>
            <a:ext cx="7835134" cy="523220"/>
          </a:xfrm>
          <a:prstGeom prst="rect">
            <a:avLst/>
          </a:prstGeom>
          <a:noFill/>
        </p:spPr>
        <p:txBody>
          <a:bodyPr wrap="square">
            <a:spAutoFit/>
          </a:bodyPr>
          <a:lstStyle/>
          <a:p>
            <a:r>
              <a:rPr lang="it-IT"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https://www.ac.infn.it/AffidamentiDiretti/priv/</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reeform 6">
            <a:extLst>
              <a:ext uri="{FF2B5EF4-FFF2-40B4-BE49-F238E27FC236}">
                <a16:creationId xmlns:a16="http://schemas.microsoft.com/office/drawing/2014/main" id="{0D7C0F87-B301-DD4A-AADB-5AE9D5130014}"/>
              </a:ext>
            </a:extLst>
          </p:cNvPr>
          <p:cNvSpPr/>
          <p:nvPr/>
        </p:nvSpPr>
        <p:spPr>
          <a:xfrm>
            <a:off x="14325600" y="2738350"/>
            <a:ext cx="3505199" cy="3929150"/>
          </a:xfrm>
          <a:custGeom>
            <a:avLst/>
            <a:gdLst/>
            <a:ahLst/>
            <a:cxnLst/>
            <a:rect l="l" t="t" r="r" b="b"/>
            <a:pathLst>
              <a:path w="3030949" h="2953798">
                <a:moveTo>
                  <a:pt x="0" y="0"/>
                </a:moveTo>
                <a:lnTo>
                  <a:pt x="3030949" y="0"/>
                </a:lnTo>
                <a:lnTo>
                  <a:pt x="3030949" y="2953798"/>
                </a:lnTo>
                <a:lnTo>
                  <a:pt x="0" y="2953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Tree>
    <p:extLst>
      <p:ext uri="{BB962C8B-B14F-4D97-AF65-F5344CB8AC3E}">
        <p14:creationId xmlns:p14="http://schemas.microsoft.com/office/powerpoint/2010/main" val="161934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FE6E60CB-DF31-6D4B-9C7C-8FD2653DB12D}"/>
              </a:ext>
            </a:extLst>
          </p:cNvPr>
          <p:cNvSpPr/>
          <p:nvPr/>
        </p:nvSpPr>
        <p:spPr>
          <a:xfrm>
            <a:off x="0" y="38100"/>
            <a:ext cx="18288000" cy="10553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446802" y="-737751"/>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7" name="Freeform 7"/>
          <p:cNvSpPr/>
          <p:nvPr/>
        </p:nvSpPr>
        <p:spPr>
          <a:xfrm>
            <a:off x="0" y="2539308"/>
            <a:ext cx="4829584" cy="6971840"/>
          </a:xfrm>
          <a:custGeom>
            <a:avLst/>
            <a:gdLst/>
            <a:ahLst/>
            <a:cxnLst/>
            <a:rect l="l" t="t" r="r" b="b"/>
            <a:pathLst>
              <a:path w="4829584" h="6971840">
                <a:moveTo>
                  <a:pt x="0" y="0"/>
                </a:moveTo>
                <a:lnTo>
                  <a:pt x="4829584" y="0"/>
                </a:lnTo>
                <a:lnTo>
                  <a:pt x="4829584" y="6971841"/>
                </a:lnTo>
                <a:lnTo>
                  <a:pt x="0" y="69718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8" name="TextBox 8"/>
          <p:cNvSpPr txBox="1"/>
          <p:nvPr/>
        </p:nvSpPr>
        <p:spPr>
          <a:xfrm>
            <a:off x="5263952" y="2103287"/>
            <a:ext cx="12197666" cy="8220199"/>
          </a:xfrm>
          <a:prstGeom prst="rect">
            <a:avLst/>
          </a:prstGeom>
        </p:spPr>
        <p:txBody>
          <a:bodyPr lIns="0" tIns="0" rIns="0" bIns="0" rtlCol="0" anchor="t">
            <a:spAutoFit/>
          </a:bodyPr>
          <a:lstStyle/>
          <a:p>
            <a:pPr marL="457200" indent="-457200" algn="just">
              <a:spcBef>
                <a:spcPct val="0"/>
              </a:spcBef>
              <a:buFont typeface="Arial" panose="020B0604020202020204" pitchFamily="34" charset="0"/>
              <a:buChar char="•"/>
            </a:pPr>
            <a:r>
              <a:rPr lang="it-IT" sz="3200" dirty="0">
                <a:solidFill>
                  <a:srgbClr val="000000"/>
                </a:solidFill>
                <a:latin typeface="Glacial Indifference"/>
              </a:rPr>
              <a:t>E’ stata erogata, in collaborazione con la Direzione Sistemi Informativi (DSI), una giornata formativa informativa con i Direttori, i Responsabili Amministrativi, i RUP e tutti gli altri operatori del settore (oltre 300 persone) in data 11 gennaio 2024. </a:t>
            </a:r>
          </a:p>
          <a:p>
            <a:pPr marL="457200" indent="-457200" algn="just">
              <a:spcBef>
                <a:spcPct val="0"/>
              </a:spcBef>
              <a:buFont typeface="Arial" panose="020B0604020202020204" pitchFamily="34" charset="0"/>
              <a:buChar char="•"/>
            </a:pPr>
            <a:r>
              <a:rPr lang="it-IT" sz="3200" dirty="0">
                <a:solidFill>
                  <a:srgbClr val="000000"/>
                </a:solidFill>
                <a:latin typeface="Glacial Indifference"/>
              </a:rPr>
              <a:t>E’ stata erogata, il giorno 22 gennaio 2024, in collaborazione con la società che ci fornisce il SW gestionale NOVA PA, la  formazione alla quale hanno partecipato oltre 450 persone e nella quale sono state illustrate le nuove funzionalità della piattaforma di approvvigionamento digitale mediante simulazione di nuova procedura di gara.</a:t>
            </a:r>
          </a:p>
          <a:p>
            <a:pPr marL="457200" indent="-457200" algn="just">
              <a:spcBef>
                <a:spcPct val="0"/>
              </a:spcBef>
              <a:buFont typeface="Arial" panose="020B0604020202020204" pitchFamily="34" charset="0"/>
              <a:buChar char="•"/>
            </a:pPr>
            <a:r>
              <a:rPr lang="it-IT" sz="3200" dirty="0">
                <a:solidFill>
                  <a:srgbClr val="000000"/>
                </a:solidFill>
                <a:latin typeface="Glacial Indifference"/>
              </a:rPr>
              <a:t>E’ stata erogata nella giornata del 29 gennaio una formazione specifica sulle ultime implementazioni di RDA.</a:t>
            </a:r>
          </a:p>
          <a:p>
            <a:pPr marL="457200" indent="-457200" algn="just">
              <a:spcBef>
                <a:spcPct val="0"/>
              </a:spcBef>
              <a:buFont typeface="Arial" panose="020B0604020202020204" pitchFamily="34" charset="0"/>
              <a:buChar char="•"/>
            </a:pPr>
            <a:r>
              <a:rPr lang="it-IT" sz="3200" dirty="0">
                <a:solidFill>
                  <a:srgbClr val="000000"/>
                </a:solidFill>
                <a:latin typeface="Glacial Indifference"/>
              </a:rPr>
              <a:t>In data 5 marzo e 13 marzo si sono tenute 2 giornate di formazione finalizzate alla gestione in concreto di un affidamento diretto in ogni sua fase.</a:t>
            </a:r>
          </a:p>
          <a:p>
            <a:pPr marL="334644" lvl="1" algn="just">
              <a:lnSpc>
                <a:spcPts val="3409"/>
              </a:lnSpc>
            </a:pPr>
            <a:endParaRPr lang="en-US" sz="3099" dirty="0">
              <a:solidFill>
                <a:srgbClr val="0A0147"/>
              </a:solidFill>
              <a:latin typeface="Glacial Indifference"/>
            </a:endParaRPr>
          </a:p>
          <a:p>
            <a:pPr algn="just">
              <a:lnSpc>
                <a:spcPts val="3099"/>
              </a:lnSpc>
            </a:pPr>
            <a:endParaRPr lang="en-US" sz="3099" dirty="0">
              <a:solidFill>
                <a:srgbClr val="0A0147"/>
              </a:solidFill>
              <a:latin typeface="Glacial Indifference"/>
            </a:endParaRPr>
          </a:p>
        </p:txBody>
      </p:sp>
      <p:sp>
        <p:nvSpPr>
          <p:cNvPr id="5" name="TextBox 5"/>
          <p:cNvSpPr txBox="1"/>
          <p:nvPr/>
        </p:nvSpPr>
        <p:spPr>
          <a:xfrm>
            <a:off x="2209800" y="491627"/>
            <a:ext cx="15614721" cy="929100"/>
          </a:xfrm>
          <a:prstGeom prst="rect">
            <a:avLst/>
          </a:prstGeom>
        </p:spPr>
        <p:txBody>
          <a:bodyPr wrap="square" lIns="0" tIns="0" rIns="0" bIns="0" rtlCol="0" anchor="t">
            <a:spAutoFit/>
          </a:bodyPr>
          <a:lstStyle/>
          <a:p>
            <a:pPr algn="l">
              <a:lnSpc>
                <a:spcPts val="8000"/>
              </a:lnSpc>
            </a:pPr>
            <a:r>
              <a:rPr lang="it-IT" sz="6000" dirty="0">
                <a:solidFill>
                  <a:srgbClr val="5383FF"/>
                </a:solidFill>
                <a:latin typeface="Impact"/>
              </a:rPr>
              <a:t>Cosa è stato fatto per semplificarvi la vita da RUP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122A3C79-50BF-774E-9B83-9576AAA599C6}"/>
              </a:ext>
            </a:extLst>
          </p:cNvPr>
          <p:cNvSpPr/>
          <p:nvPr/>
        </p:nvSpPr>
        <p:spPr>
          <a:xfrm>
            <a:off x="0" y="38100"/>
            <a:ext cx="18288000" cy="10553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16795333" y="-512786"/>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5" name="TextBox 5"/>
          <p:cNvSpPr txBox="1"/>
          <p:nvPr/>
        </p:nvSpPr>
        <p:spPr>
          <a:xfrm>
            <a:off x="2209800" y="491627"/>
            <a:ext cx="15614721" cy="929100"/>
          </a:xfrm>
          <a:prstGeom prst="rect">
            <a:avLst/>
          </a:prstGeom>
        </p:spPr>
        <p:txBody>
          <a:bodyPr wrap="square" lIns="0" tIns="0" rIns="0" bIns="0" rtlCol="0" anchor="t">
            <a:spAutoFit/>
          </a:bodyPr>
          <a:lstStyle/>
          <a:p>
            <a:pPr algn="l">
              <a:lnSpc>
                <a:spcPts val="8000"/>
              </a:lnSpc>
            </a:pPr>
            <a:r>
              <a:rPr lang="en-US" sz="6000" dirty="0">
                <a:solidFill>
                  <a:srgbClr val="5383FF"/>
                </a:solidFill>
                <a:latin typeface="Impact"/>
              </a:rPr>
              <a:t>…………</a:t>
            </a:r>
            <a:r>
              <a:rPr lang="it-IT" sz="6000" dirty="0">
                <a:solidFill>
                  <a:srgbClr val="5383FF"/>
                </a:solidFill>
                <a:latin typeface="Impact"/>
              </a:rPr>
              <a:t>Cosa stiamo facendo</a:t>
            </a:r>
          </a:p>
        </p:txBody>
      </p:sp>
      <p:sp>
        <p:nvSpPr>
          <p:cNvPr id="7" name="Freeform 7"/>
          <p:cNvSpPr/>
          <p:nvPr/>
        </p:nvSpPr>
        <p:spPr>
          <a:xfrm>
            <a:off x="0" y="2539308"/>
            <a:ext cx="4829584" cy="6971840"/>
          </a:xfrm>
          <a:custGeom>
            <a:avLst/>
            <a:gdLst/>
            <a:ahLst/>
            <a:cxnLst/>
            <a:rect l="l" t="t" r="r" b="b"/>
            <a:pathLst>
              <a:path w="4829584" h="6971840">
                <a:moveTo>
                  <a:pt x="0" y="0"/>
                </a:moveTo>
                <a:lnTo>
                  <a:pt x="4829584" y="0"/>
                </a:lnTo>
                <a:lnTo>
                  <a:pt x="4829584" y="6971841"/>
                </a:lnTo>
                <a:lnTo>
                  <a:pt x="0" y="69718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8" name="TextBox 8"/>
          <p:cNvSpPr txBox="1"/>
          <p:nvPr/>
        </p:nvSpPr>
        <p:spPr>
          <a:xfrm>
            <a:off x="5263952" y="2103287"/>
            <a:ext cx="12197666" cy="7484100"/>
          </a:xfrm>
          <a:prstGeom prst="rect">
            <a:avLst/>
          </a:prstGeom>
        </p:spPr>
        <p:txBody>
          <a:bodyPr lIns="0" tIns="0" rIns="0" bIns="0" rtlCol="0" anchor="t">
            <a:spAutoFit/>
          </a:bodyPr>
          <a:lstStyle/>
          <a:p>
            <a:pPr marL="457200" indent="-457200" algn="just">
              <a:spcAft>
                <a:spcPts val="300"/>
              </a:spcAft>
              <a:buFont typeface="Arial" panose="020B0604020202020204" pitchFamily="34" charset="0"/>
              <a:buChar char="•"/>
            </a:pPr>
            <a:r>
              <a:rPr lang="it-IT" sz="3200" dirty="0">
                <a:solidFill>
                  <a:srgbClr val="000000"/>
                </a:solidFill>
                <a:latin typeface="Glacial Indifference"/>
              </a:rPr>
              <a:t>E’ stato costituito un “gruppo di lavoro” finalizzato alla individuazione delle procedure di semplificazione per gli affidamenti diretti.</a:t>
            </a:r>
          </a:p>
          <a:p>
            <a:pPr marL="457200" indent="-457200" algn="just">
              <a:spcAft>
                <a:spcPts val="300"/>
              </a:spcAft>
              <a:buFont typeface="Arial" panose="020B0604020202020204" pitchFamily="34" charset="0"/>
              <a:buChar char="•"/>
            </a:pPr>
            <a:r>
              <a:rPr lang="it-IT" sz="3200" dirty="0">
                <a:solidFill>
                  <a:srgbClr val="000000"/>
                </a:solidFill>
                <a:latin typeface="Glacial Indifference"/>
              </a:rPr>
              <a:t>E’ stata avviata con </a:t>
            </a:r>
            <a:r>
              <a:rPr lang="it-IT" sz="3200" dirty="0" err="1">
                <a:solidFill>
                  <a:srgbClr val="000000"/>
                </a:solidFill>
                <a:latin typeface="Glacial Indifference"/>
              </a:rPr>
              <a:t>Cineca</a:t>
            </a:r>
            <a:r>
              <a:rPr lang="it-IT" sz="3200" dirty="0">
                <a:solidFill>
                  <a:srgbClr val="000000"/>
                </a:solidFill>
                <a:latin typeface="Glacial Indifference"/>
              </a:rPr>
              <a:t> una sperimentazione per l’utilizzo della piattaforma UBUY con 2 sezioni pilota (Bologna e Ferrara) e l’Amministrazione Centrale.</a:t>
            </a:r>
          </a:p>
          <a:p>
            <a:pPr marL="457200" indent="-457200" algn="just">
              <a:spcAft>
                <a:spcPts val="300"/>
              </a:spcAft>
              <a:buFont typeface="Arial" panose="020B0604020202020204" pitchFamily="34" charset="0"/>
              <a:buChar char="•"/>
            </a:pPr>
            <a:r>
              <a:rPr lang="it-IT" sz="3200" dirty="0">
                <a:solidFill>
                  <a:srgbClr val="000000"/>
                </a:solidFill>
                <a:latin typeface="Glacial Indifference"/>
              </a:rPr>
              <a:t>Stiamo lavorando insieme ai Colleghi della Direzione Sistemi Informativi (DSI) per rivedere i processi del Sistema RDA.</a:t>
            </a:r>
          </a:p>
          <a:p>
            <a:pPr marL="457200" indent="-457200" algn="just">
              <a:spcAft>
                <a:spcPts val="300"/>
              </a:spcAft>
              <a:buFont typeface="Arial" panose="020B0604020202020204" pitchFamily="34" charset="0"/>
              <a:buChar char="•"/>
            </a:pPr>
            <a:r>
              <a:rPr lang="it-IT" sz="3200" dirty="0">
                <a:solidFill>
                  <a:srgbClr val="000000"/>
                </a:solidFill>
                <a:latin typeface="Glacial Indifference"/>
              </a:rPr>
              <a:t>E’ stato avviato con i referenti della PAD il processo finalizzato a rendere interoperabili i sistemi RDA e PAD in modo da poter evitare il doppio caricamento dei documenti.</a:t>
            </a:r>
          </a:p>
          <a:p>
            <a:pPr marL="457200" indent="-457200" algn="just">
              <a:spcAft>
                <a:spcPts val="300"/>
              </a:spcAft>
              <a:buFont typeface="Arial" panose="020B0604020202020204" pitchFamily="34" charset="0"/>
              <a:buChar char="•"/>
            </a:pPr>
            <a:r>
              <a:rPr lang="it-IT" sz="3200" dirty="0">
                <a:solidFill>
                  <a:srgbClr val="000000"/>
                </a:solidFill>
                <a:latin typeface="Glacial Indifference"/>
              </a:rPr>
              <a:t>Sono stati predisposti il manuale operativo per la gestione degli affidamenti diretti sulla PAD ed il manuale operativo per l’operatore economico che deve abilitarsi nella piattaforma.</a:t>
            </a:r>
          </a:p>
          <a:p>
            <a:pPr algn="just">
              <a:lnSpc>
                <a:spcPts val="3099"/>
              </a:lnSpc>
            </a:pPr>
            <a:endParaRPr lang="en-US" sz="3099" dirty="0">
              <a:solidFill>
                <a:srgbClr val="0A0147"/>
              </a:solidFill>
              <a:latin typeface="Glacial Indifference"/>
            </a:endParaRPr>
          </a:p>
        </p:txBody>
      </p:sp>
      <p:sp>
        <p:nvSpPr>
          <p:cNvPr id="9" name="Freeform 7">
            <a:extLst>
              <a:ext uri="{FF2B5EF4-FFF2-40B4-BE49-F238E27FC236}">
                <a16:creationId xmlns:a16="http://schemas.microsoft.com/office/drawing/2014/main" id="{B316CF7A-9E5D-984F-B10E-D64D23E8137A}"/>
              </a:ext>
            </a:extLst>
          </p:cNvPr>
          <p:cNvSpPr/>
          <p:nvPr/>
        </p:nvSpPr>
        <p:spPr>
          <a:xfrm>
            <a:off x="16394867" y="9673957"/>
            <a:ext cx="901094" cy="415636"/>
          </a:xfrm>
          <a:custGeom>
            <a:avLst/>
            <a:gdLst/>
            <a:ahLst/>
            <a:cxnLst/>
            <a:rect l="l" t="t" r="r" b="b"/>
            <a:pathLst>
              <a:path w="901094" h="415636">
                <a:moveTo>
                  <a:pt x="0" y="0"/>
                </a:moveTo>
                <a:lnTo>
                  <a:pt x="901094" y="0"/>
                </a:lnTo>
                <a:lnTo>
                  <a:pt x="901094" y="415636"/>
                </a:lnTo>
                <a:lnTo>
                  <a:pt x="0" y="415636"/>
                </a:lnTo>
                <a:lnTo>
                  <a:pt x="0" y="0"/>
                </a:lnTo>
                <a:close/>
              </a:path>
            </a:pathLst>
          </a:custGeom>
          <a:blipFill>
            <a:blip r:embed="rId7">
              <a:extLst>
                <a:ext uri="{96DAC541-7B7A-43D3-8B79-37D633B846F1}">
                  <asvg:svgBlip xmlns:asvg="http://schemas.microsoft.com/office/drawing/2016/SVG/main" r:embed="rId8"/>
                </a:ext>
              </a:extLst>
            </a:blip>
            <a:stretch>
              <a:fillRect r="-106253"/>
            </a:stretch>
          </a:blipFill>
        </p:spPr>
        <p:txBody>
          <a:bodyPr/>
          <a:lstStyle/>
          <a:p>
            <a:endParaRPr lang="it-IT"/>
          </a:p>
        </p:txBody>
      </p:sp>
    </p:spTree>
    <p:extLst>
      <p:ext uri="{BB962C8B-B14F-4D97-AF65-F5344CB8AC3E}">
        <p14:creationId xmlns:p14="http://schemas.microsoft.com/office/powerpoint/2010/main" val="218389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122A3C79-50BF-774E-9B83-9576AAA599C6}"/>
              </a:ext>
            </a:extLst>
          </p:cNvPr>
          <p:cNvSpPr/>
          <p:nvPr/>
        </p:nvSpPr>
        <p:spPr>
          <a:xfrm>
            <a:off x="0" y="38100"/>
            <a:ext cx="18288000" cy="10553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16373638" y="9265012"/>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7" name="Freeform 7"/>
          <p:cNvSpPr/>
          <p:nvPr/>
        </p:nvSpPr>
        <p:spPr>
          <a:xfrm>
            <a:off x="0" y="2539308"/>
            <a:ext cx="4829584" cy="6971840"/>
          </a:xfrm>
          <a:custGeom>
            <a:avLst/>
            <a:gdLst/>
            <a:ahLst/>
            <a:cxnLst/>
            <a:rect l="l" t="t" r="r" b="b"/>
            <a:pathLst>
              <a:path w="4829584" h="6971840">
                <a:moveTo>
                  <a:pt x="0" y="0"/>
                </a:moveTo>
                <a:lnTo>
                  <a:pt x="4829584" y="0"/>
                </a:lnTo>
                <a:lnTo>
                  <a:pt x="4829584" y="6971841"/>
                </a:lnTo>
                <a:lnTo>
                  <a:pt x="0" y="69718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8" name="TextBox 8"/>
          <p:cNvSpPr txBox="1"/>
          <p:nvPr/>
        </p:nvSpPr>
        <p:spPr>
          <a:xfrm>
            <a:off x="5263952" y="2103287"/>
            <a:ext cx="12197666" cy="7386638"/>
          </a:xfrm>
          <a:prstGeom prst="rect">
            <a:avLst/>
          </a:prstGeom>
        </p:spPr>
        <p:txBody>
          <a:bodyPr lIns="0" tIns="0" rIns="0" bIns="0" rtlCol="0" anchor="t">
            <a:spAutoFit/>
          </a:bodyPr>
          <a:lstStyle/>
          <a:p>
            <a:pPr marL="457200" indent="-457200" algn="just">
              <a:lnSpc>
                <a:spcPts val="3099"/>
              </a:lnSpc>
              <a:buFontTx/>
              <a:buChar char="-"/>
            </a:pPr>
            <a:endParaRPr lang="en-US" sz="3200" dirty="0">
              <a:solidFill>
                <a:srgbClr val="0A0147"/>
              </a:solidFill>
              <a:latin typeface="Glacial Indifference"/>
            </a:endParaRPr>
          </a:p>
          <a:p>
            <a:pPr marL="457200" indent="-457200" algn="just">
              <a:lnSpc>
                <a:spcPts val="3099"/>
              </a:lnSpc>
              <a:buFontTx/>
              <a:buChar char="-"/>
            </a:pPr>
            <a:endParaRPr lang="en-US" sz="3200" dirty="0">
              <a:solidFill>
                <a:srgbClr val="0A0147"/>
              </a:solidFill>
              <a:latin typeface="Glacial Indifference"/>
            </a:endParaRPr>
          </a:p>
          <a:p>
            <a:pPr marL="457200" indent="-457200" algn="just">
              <a:spcAft>
                <a:spcPts val="300"/>
              </a:spcAft>
              <a:buFont typeface="Arial" panose="020B0604020202020204" pitchFamily="34" charset="0"/>
              <a:buChar char="•"/>
            </a:pPr>
            <a:r>
              <a:rPr lang="it-IT" sz="3200" dirty="0">
                <a:solidFill>
                  <a:srgbClr val="000000"/>
                </a:solidFill>
                <a:latin typeface="Glacial Indifference"/>
              </a:rPr>
              <a:t>E’ stata acquisita da parte dei referenti della PAD la massima disponibilità per ogni attività di affiancamento/supporto, da richiedere attraverso la consueta apertura di ticket</a:t>
            </a:r>
            <a:endParaRPr lang="en-US" sz="3200" dirty="0">
              <a:solidFill>
                <a:srgbClr val="000000"/>
              </a:solidFill>
              <a:latin typeface="Glacial Indifference"/>
            </a:endParaRPr>
          </a:p>
          <a:p>
            <a:pPr marL="457200" indent="-457200" algn="just">
              <a:lnSpc>
                <a:spcPts val="3099"/>
              </a:lnSpc>
              <a:buFontTx/>
              <a:buChar char="-"/>
            </a:pPr>
            <a:endParaRPr lang="it-IT" sz="3200" dirty="0">
              <a:solidFill>
                <a:srgbClr val="0A0147"/>
              </a:solidFill>
              <a:latin typeface="Glacial Indifference"/>
            </a:endParaRPr>
          </a:p>
          <a:p>
            <a:pPr marL="457200" indent="-457200" algn="just">
              <a:lnSpc>
                <a:spcPts val="3099"/>
              </a:lnSpc>
              <a:buFont typeface="Arial" panose="020B0604020202020204" pitchFamily="34" charset="0"/>
              <a:buChar char="•"/>
            </a:pPr>
            <a:r>
              <a:rPr lang="it-IT" sz="3200" dirty="0">
                <a:solidFill>
                  <a:srgbClr val="0A0147"/>
                </a:solidFill>
                <a:latin typeface="Glacial Indifference"/>
              </a:rPr>
              <a:t>Sono stati programmati diversi corsi di Formazione per i RUP che verranno erogati entro il mese di novembre e organizzati su 3 livelli:</a:t>
            </a:r>
          </a:p>
          <a:p>
            <a:pPr algn="just">
              <a:lnSpc>
                <a:spcPts val="3099"/>
              </a:lnSpc>
            </a:pPr>
            <a:endParaRPr lang="it-IT" sz="3200" dirty="0">
              <a:solidFill>
                <a:srgbClr val="0A0147"/>
              </a:solidFill>
              <a:latin typeface="Glacial Indifference"/>
            </a:endParaRPr>
          </a:p>
          <a:p>
            <a:pPr marL="914400" lvl="1" indent="-457200" algn="just">
              <a:lnSpc>
                <a:spcPct val="150000"/>
              </a:lnSpc>
              <a:buFont typeface="Wingdings" pitchFamily="2" charset="2"/>
              <a:buChar char="Ø"/>
            </a:pPr>
            <a:r>
              <a:rPr lang="it-IT" sz="3200" dirty="0">
                <a:solidFill>
                  <a:srgbClr val="0A0147"/>
                </a:solidFill>
                <a:latin typeface="Glacial Indifference"/>
              </a:rPr>
              <a:t>Corso base</a:t>
            </a:r>
          </a:p>
          <a:p>
            <a:pPr marL="914400" lvl="1" indent="-457200" algn="just">
              <a:lnSpc>
                <a:spcPct val="150000"/>
              </a:lnSpc>
              <a:buFont typeface="Wingdings" pitchFamily="2" charset="2"/>
              <a:buChar char="Ø"/>
            </a:pPr>
            <a:r>
              <a:rPr lang="it-IT" sz="3200" dirty="0">
                <a:solidFill>
                  <a:srgbClr val="0A0147"/>
                </a:solidFill>
                <a:latin typeface="Glacial Indifference"/>
              </a:rPr>
              <a:t>Corso intermedio</a:t>
            </a:r>
          </a:p>
          <a:p>
            <a:pPr marL="914400" lvl="1" indent="-457200" algn="just">
              <a:lnSpc>
                <a:spcPct val="150000"/>
              </a:lnSpc>
              <a:buFont typeface="Wingdings" pitchFamily="2" charset="2"/>
              <a:buChar char="Ø"/>
            </a:pPr>
            <a:r>
              <a:rPr lang="it-IT" sz="3200" dirty="0">
                <a:solidFill>
                  <a:srgbClr val="0A0147"/>
                </a:solidFill>
                <a:latin typeface="Glacial Indifference"/>
              </a:rPr>
              <a:t>Corso avanzato</a:t>
            </a:r>
          </a:p>
          <a:p>
            <a:pPr lvl="1" indent="-457200" algn="just">
              <a:lnSpc>
                <a:spcPts val="3409"/>
              </a:lnSpc>
              <a:spcAft>
                <a:spcPts val="300"/>
              </a:spcAft>
            </a:pPr>
            <a:endParaRPr lang="en-US" sz="3200" dirty="0">
              <a:solidFill>
                <a:srgbClr val="000000"/>
              </a:solidFill>
              <a:latin typeface="Glacial Indifference"/>
            </a:endParaRPr>
          </a:p>
          <a:p>
            <a:pPr algn="just">
              <a:lnSpc>
                <a:spcPts val="3099"/>
              </a:lnSpc>
            </a:pPr>
            <a:endParaRPr lang="en-US" sz="3099" dirty="0">
              <a:solidFill>
                <a:srgbClr val="0A0147"/>
              </a:solidFill>
              <a:latin typeface="Glacial Indifference"/>
            </a:endParaRPr>
          </a:p>
        </p:txBody>
      </p:sp>
      <p:sp>
        <p:nvSpPr>
          <p:cNvPr id="9" name="Freeform 7">
            <a:extLst>
              <a:ext uri="{FF2B5EF4-FFF2-40B4-BE49-F238E27FC236}">
                <a16:creationId xmlns:a16="http://schemas.microsoft.com/office/drawing/2014/main" id="{8D672822-F43D-044D-8085-30DB416C27B0}"/>
              </a:ext>
            </a:extLst>
          </p:cNvPr>
          <p:cNvSpPr/>
          <p:nvPr/>
        </p:nvSpPr>
        <p:spPr>
          <a:xfrm>
            <a:off x="1964245" y="830080"/>
            <a:ext cx="901094" cy="415636"/>
          </a:xfrm>
          <a:custGeom>
            <a:avLst/>
            <a:gdLst/>
            <a:ahLst/>
            <a:cxnLst/>
            <a:rect l="l" t="t" r="r" b="b"/>
            <a:pathLst>
              <a:path w="901094" h="415636">
                <a:moveTo>
                  <a:pt x="0" y="0"/>
                </a:moveTo>
                <a:lnTo>
                  <a:pt x="901094" y="0"/>
                </a:lnTo>
                <a:lnTo>
                  <a:pt x="901094" y="415636"/>
                </a:lnTo>
                <a:lnTo>
                  <a:pt x="0" y="415636"/>
                </a:lnTo>
                <a:lnTo>
                  <a:pt x="0" y="0"/>
                </a:lnTo>
                <a:close/>
              </a:path>
            </a:pathLst>
          </a:custGeom>
          <a:blipFill>
            <a:blip r:embed="rId7">
              <a:extLst>
                <a:ext uri="{96DAC541-7B7A-43D3-8B79-37D633B846F1}">
                  <asvg:svgBlip xmlns:asvg="http://schemas.microsoft.com/office/drawing/2016/SVG/main" r:embed="rId8"/>
                </a:ext>
              </a:extLst>
            </a:blip>
            <a:stretch>
              <a:fillRect r="-106253"/>
            </a:stretch>
          </a:blipFill>
        </p:spPr>
        <p:txBody>
          <a:bodyPr/>
          <a:lstStyle/>
          <a:p>
            <a:endParaRPr lang="it-IT"/>
          </a:p>
        </p:txBody>
      </p:sp>
    </p:spTree>
    <p:extLst>
      <p:ext uri="{BB962C8B-B14F-4D97-AF65-F5344CB8AC3E}">
        <p14:creationId xmlns:p14="http://schemas.microsoft.com/office/powerpoint/2010/main" val="404620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1107103" y="1908262"/>
            <a:ext cx="8183822" cy="6800012"/>
          </a:xfrm>
          <a:custGeom>
            <a:avLst/>
            <a:gdLst/>
            <a:ahLst/>
            <a:cxnLst/>
            <a:rect l="l" t="t" r="r" b="b"/>
            <a:pathLst>
              <a:path w="8183822" h="6800012">
                <a:moveTo>
                  <a:pt x="0" y="0"/>
                </a:moveTo>
                <a:lnTo>
                  <a:pt x="8183822" y="0"/>
                </a:lnTo>
                <a:lnTo>
                  <a:pt x="8183822" y="6800011"/>
                </a:lnTo>
                <a:lnTo>
                  <a:pt x="0" y="6800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6" name="TextBox 6"/>
          <p:cNvSpPr txBox="1"/>
          <p:nvPr/>
        </p:nvSpPr>
        <p:spPr>
          <a:xfrm>
            <a:off x="9144001" y="1530099"/>
            <a:ext cx="7635656" cy="2308324"/>
          </a:xfrm>
          <a:prstGeom prst="rect">
            <a:avLst/>
          </a:prstGeom>
        </p:spPr>
        <p:txBody>
          <a:bodyPr wrap="square" lIns="0" tIns="0" rIns="0" bIns="0" rtlCol="0" anchor="t">
            <a:spAutoFit/>
          </a:bodyPr>
          <a:lstStyle/>
          <a:p>
            <a:pPr algn="r">
              <a:lnSpc>
                <a:spcPts val="9000"/>
              </a:lnSpc>
            </a:pPr>
            <a:r>
              <a:rPr lang="en-US" sz="9600" dirty="0">
                <a:solidFill>
                  <a:srgbClr val="5383FF"/>
                </a:solidFill>
                <a:latin typeface="Impact"/>
              </a:rPr>
              <a:t>LAVORI IN CORSO…… </a:t>
            </a:r>
          </a:p>
        </p:txBody>
      </p:sp>
      <p:sp>
        <p:nvSpPr>
          <p:cNvPr id="8" name="TextBox 8"/>
          <p:cNvSpPr txBox="1"/>
          <p:nvPr/>
        </p:nvSpPr>
        <p:spPr>
          <a:xfrm>
            <a:off x="13258799" y="5368522"/>
            <a:ext cx="3555069" cy="1569660"/>
          </a:xfrm>
          <a:prstGeom prst="rect">
            <a:avLst/>
          </a:prstGeom>
        </p:spPr>
        <p:txBody>
          <a:bodyPr wrap="square" lIns="0" tIns="0" rIns="0" bIns="0" rtlCol="0" anchor="t">
            <a:spAutoFit/>
          </a:bodyPr>
          <a:lstStyle/>
          <a:p>
            <a:pPr algn="r">
              <a:lnSpc>
                <a:spcPct val="150000"/>
              </a:lnSpc>
            </a:pPr>
            <a:r>
              <a:rPr lang="en-US" sz="3600" dirty="0">
                <a:solidFill>
                  <a:srgbClr val="0A0147"/>
                </a:solidFill>
                <a:latin typeface="Glacial Indifference Bold"/>
              </a:rPr>
              <a:t>SI ACCETTANO SUGGERIMENTI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9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a:p>
        </p:txBody>
      </p:sp>
      <p:sp>
        <p:nvSpPr>
          <p:cNvPr id="3" name="Freeform 3"/>
          <p:cNvSpPr/>
          <p:nvPr/>
        </p:nvSpPr>
        <p:spPr>
          <a:xfrm>
            <a:off x="1664094" y="1496608"/>
            <a:ext cx="6403581" cy="7639847"/>
          </a:xfrm>
          <a:custGeom>
            <a:avLst/>
            <a:gdLst/>
            <a:ahLst/>
            <a:cxnLst/>
            <a:rect l="l" t="t" r="r" b="b"/>
            <a:pathLst>
              <a:path w="6403581" h="7639847">
                <a:moveTo>
                  <a:pt x="0" y="0"/>
                </a:moveTo>
                <a:lnTo>
                  <a:pt x="6403581" y="0"/>
                </a:lnTo>
                <a:lnTo>
                  <a:pt x="6403581" y="7639848"/>
                </a:lnTo>
                <a:lnTo>
                  <a:pt x="0" y="76398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5" name="Freeform 5"/>
          <p:cNvSpPr/>
          <p:nvPr/>
        </p:nvSpPr>
        <p:spPr>
          <a:xfrm>
            <a:off x="10853923" y="6104612"/>
            <a:ext cx="5475895" cy="278773"/>
          </a:xfrm>
          <a:custGeom>
            <a:avLst/>
            <a:gdLst/>
            <a:ahLst/>
            <a:cxnLst/>
            <a:rect l="l" t="t" r="r" b="b"/>
            <a:pathLst>
              <a:path w="5475895" h="278773">
                <a:moveTo>
                  <a:pt x="0" y="0"/>
                </a:moveTo>
                <a:lnTo>
                  <a:pt x="5475895" y="0"/>
                </a:lnTo>
                <a:lnTo>
                  <a:pt x="5475895" y="278773"/>
                </a:lnTo>
                <a:lnTo>
                  <a:pt x="0" y="2787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6" name="Freeform 6"/>
          <p:cNvSpPr/>
          <p:nvPr/>
        </p:nvSpPr>
        <p:spPr>
          <a:xfrm>
            <a:off x="13182600" y="7473741"/>
            <a:ext cx="1909973" cy="1909973"/>
          </a:xfrm>
          <a:custGeom>
            <a:avLst/>
            <a:gdLst/>
            <a:ahLst/>
            <a:cxnLst/>
            <a:rect l="l" t="t" r="r" b="b"/>
            <a:pathLst>
              <a:path w="1909973" h="1909973">
                <a:moveTo>
                  <a:pt x="0" y="0"/>
                </a:moveTo>
                <a:lnTo>
                  <a:pt x="1909973" y="0"/>
                </a:lnTo>
                <a:lnTo>
                  <a:pt x="1909973" y="1909972"/>
                </a:lnTo>
                <a:lnTo>
                  <a:pt x="0" y="19099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7" name="TextBox 7"/>
          <p:cNvSpPr txBox="1"/>
          <p:nvPr/>
        </p:nvSpPr>
        <p:spPr>
          <a:xfrm>
            <a:off x="9144000" y="1608144"/>
            <a:ext cx="7185818" cy="2766175"/>
          </a:xfrm>
          <a:prstGeom prst="rect">
            <a:avLst/>
          </a:prstGeom>
        </p:spPr>
        <p:txBody>
          <a:bodyPr lIns="0" tIns="0" rIns="0" bIns="0" rtlCol="0" anchor="t">
            <a:spAutoFit/>
          </a:bodyPr>
          <a:lstStyle/>
          <a:p>
            <a:pPr algn="r">
              <a:lnSpc>
                <a:spcPts val="18253"/>
              </a:lnSpc>
            </a:pPr>
            <a:r>
              <a:rPr lang="en-US" sz="18253">
                <a:solidFill>
                  <a:srgbClr val="5383FF"/>
                </a:solidFill>
                <a:latin typeface="Impact"/>
              </a:rPr>
              <a:t>THANK</a:t>
            </a:r>
          </a:p>
        </p:txBody>
      </p:sp>
      <p:sp>
        <p:nvSpPr>
          <p:cNvPr id="9" name="TextBox 9"/>
          <p:cNvSpPr txBox="1"/>
          <p:nvPr/>
        </p:nvSpPr>
        <p:spPr>
          <a:xfrm>
            <a:off x="12219354" y="3687874"/>
            <a:ext cx="4110463" cy="2766175"/>
          </a:xfrm>
          <a:prstGeom prst="rect">
            <a:avLst/>
          </a:prstGeom>
        </p:spPr>
        <p:txBody>
          <a:bodyPr lIns="0" tIns="0" rIns="0" bIns="0" rtlCol="0" anchor="t">
            <a:spAutoFit/>
          </a:bodyPr>
          <a:lstStyle/>
          <a:p>
            <a:pPr algn="r">
              <a:lnSpc>
                <a:spcPts val="18253"/>
              </a:lnSpc>
            </a:pPr>
            <a:r>
              <a:rPr lang="en-US" sz="18253">
                <a:solidFill>
                  <a:srgbClr val="5383FF"/>
                </a:solidFill>
                <a:latin typeface="Impact"/>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4542" y="877078"/>
            <a:ext cx="11732258" cy="1006045"/>
          </a:xfrm>
          <a:prstGeom prst="rect">
            <a:avLst/>
          </a:prstGeom>
        </p:spPr>
        <p:txBody>
          <a:bodyPr wrap="square" lIns="0" tIns="0" rIns="0" bIns="0" rtlCol="0" anchor="t">
            <a:spAutoFit/>
          </a:bodyPr>
          <a:lstStyle/>
          <a:p>
            <a:pPr algn="l">
              <a:lnSpc>
                <a:spcPts val="8800"/>
              </a:lnSpc>
            </a:pPr>
            <a:r>
              <a:rPr lang="it-IT" sz="6000" dirty="0">
                <a:solidFill>
                  <a:srgbClr val="5383FF"/>
                </a:solidFill>
                <a:latin typeface="Impact"/>
              </a:rPr>
              <a:t>Il Codice dei Contratti Pubblici</a:t>
            </a:r>
          </a:p>
        </p:txBody>
      </p:sp>
      <p:sp>
        <p:nvSpPr>
          <p:cNvPr id="3" name="TextBox 3"/>
          <p:cNvSpPr txBox="1"/>
          <p:nvPr/>
        </p:nvSpPr>
        <p:spPr>
          <a:xfrm>
            <a:off x="764542" y="3317775"/>
            <a:ext cx="11732258" cy="5100755"/>
          </a:xfrm>
          <a:prstGeom prst="rect">
            <a:avLst/>
          </a:prstGeom>
        </p:spPr>
        <p:txBody>
          <a:bodyPr wrap="square" lIns="0" tIns="0" rIns="0" bIns="0" rtlCol="0" anchor="t">
            <a:spAutoFit/>
          </a:bodyPr>
          <a:lstStyle/>
          <a:p>
            <a:pPr algn="just">
              <a:lnSpc>
                <a:spcPts val="4030"/>
              </a:lnSpc>
            </a:pPr>
            <a:r>
              <a:rPr lang="it-IT" sz="3100" dirty="0">
                <a:solidFill>
                  <a:srgbClr val="191919"/>
                </a:solidFill>
                <a:latin typeface="Glacial Indifference"/>
                <a:ea typeface="Glacial Indifference"/>
              </a:rPr>
              <a:t>Dal 1° gennaio 2024 la disciplina in tema di Digitalizzazione prevista dal nuovo Codice dei contratti pubblici di cui al decreto legislativo n. 36/2023 e riferita a tutte le procedure di affidamento ha acquistato, ormai, piena efficacia, così come sono divenuti efficaci numerose disposizioni del Codice citato, in particolare quelle in tema di digitalizzazione, utilizzo delle Piattaforme telematiche, pubblicità degli atti di gara, trasparenza, accesso agli atti, e-</a:t>
            </a:r>
            <a:r>
              <a:rPr lang="it-IT" sz="3100" dirty="0" err="1">
                <a:solidFill>
                  <a:srgbClr val="191919"/>
                </a:solidFill>
                <a:latin typeface="Glacial Indifference"/>
                <a:ea typeface="Glacial Indifference"/>
              </a:rPr>
              <a:t>procurement</a:t>
            </a:r>
            <a:r>
              <a:rPr lang="it-IT" sz="3100" dirty="0">
                <a:solidFill>
                  <a:srgbClr val="191919"/>
                </a:solidFill>
                <a:latin typeface="Glacial Indifference"/>
                <a:ea typeface="Glacial Indifference"/>
              </a:rPr>
              <a:t> nazionale, Banca dati ANAC e Fascicolo Virtuale Operatore Economico. </a:t>
            </a:r>
          </a:p>
          <a:p>
            <a:pPr algn="just">
              <a:lnSpc>
                <a:spcPts val="4030"/>
              </a:lnSpc>
            </a:pPr>
            <a:endParaRPr lang="en-US" sz="3100" dirty="0">
              <a:solidFill>
                <a:srgbClr val="191919"/>
              </a:solidFill>
              <a:latin typeface="Glacial Indifference"/>
              <a:ea typeface="Glacial Indifference"/>
            </a:endParaRPr>
          </a:p>
        </p:txBody>
      </p:sp>
      <p:sp>
        <p:nvSpPr>
          <p:cNvPr id="4" name="Freeform 4"/>
          <p:cNvSpPr/>
          <p:nvPr/>
        </p:nvSpPr>
        <p:spPr>
          <a:xfrm>
            <a:off x="12791373" y="2354394"/>
            <a:ext cx="5072277" cy="6227126"/>
          </a:xfrm>
          <a:custGeom>
            <a:avLst/>
            <a:gdLst/>
            <a:ahLst/>
            <a:cxnLst/>
            <a:rect l="l" t="t" r="r" b="b"/>
            <a:pathLst>
              <a:path w="5072277" h="6227126">
                <a:moveTo>
                  <a:pt x="0" y="0"/>
                </a:moveTo>
                <a:lnTo>
                  <a:pt x="5072277" y="0"/>
                </a:lnTo>
                <a:lnTo>
                  <a:pt x="5072277" y="6227126"/>
                </a:lnTo>
                <a:lnTo>
                  <a:pt x="0" y="622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a:off x="17087799" y="-523002"/>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3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12448407" y="1658430"/>
            <a:ext cx="5826658" cy="4576575"/>
          </a:xfrm>
          <a:custGeom>
            <a:avLst/>
            <a:gdLst/>
            <a:ahLst/>
            <a:cxnLst/>
            <a:rect l="l" t="t" r="r" b="b"/>
            <a:pathLst>
              <a:path w="5826658" h="4576575">
                <a:moveTo>
                  <a:pt x="0" y="0"/>
                </a:moveTo>
                <a:lnTo>
                  <a:pt x="5826658" y="0"/>
                </a:lnTo>
                <a:lnTo>
                  <a:pt x="5826658" y="4576575"/>
                </a:lnTo>
                <a:lnTo>
                  <a:pt x="0" y="457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4" name="TextBox 4"/>
          <p:cNvSpPr txBox="1"/>
          <p:nvPr/>
        </p:nvSpPr>
        <p:spPr>
          <a:xfrm>
            <a:off x="769842" y="805972"/>
            <a:ext cx="13860558" cy="929100"/>
          </a:xfrm>
          <a:prstGeom prst="rect">
            <a:avLst/>
          </a:prstGeom>
        </p:spPr>
        <p:txBody>
          <a:bodyPr wrap="square" lIns="0" tIns="0" rIns="0" bIns="0" rtlCol="0" anchor="t">
            <a:spAutoFit/>
          </a:bodyPr>
          <a:lstStyle/>
          <a:p>
            <a:pPr algn="l">
              <a:lnSpc>
                <a:spcPts val="8000"/>
              </a:lnSpc>
            </a:pPr>
            <a:r>
              <a:rPr lang="it-IT" sz="6000" dirty="0">
                <a:solidFill>
                  <a:srgbClr val="5383FF"/>
                </a:solidFill>
                <a:latin typeface="Impact"/>
              </a:rPr>
              <a:t>Piattaforma di Approvvigionamento Digitale</a:t>
            </a:r>
          </a:p>
        </p:txBody>
      </p:sp>
      <p:sp>
        <p:nvSpPr>
          <p:cNvPr id="5" name="TextBox 5"/>
          <p:cNvSpPr txBox="1"/>
          <p:nvPr/>
        </p:nvSpPr>
        <p:spPr>
          <a:xfrm>
            <a:off x="769842" y="3236282"/>
            <a:ext cx="11524216" cy="3590727"/>
          </a:xfrm>
          <a:prstGeom prst="rect">
            <a:avLst/>
          </a:prstGeom>
        </p:spPr>
        <p:txBody>
          <a:bodyPr lIns="0" tIns="0" rIns="0" bIns="0" rtlCol="0" anchor="t">
            <a:spAutoFit/>
          </a:bodyPr>
          <a:lstStyle/>
          <a:p>
            <a:pPr algn="just">
              <a:lnSpc>
                <a:spcPts val="3520"/>
              </a:lnSpc>
            </a:pPr>
            <a:r>
              <a:rPr lang="it-IT" sz="3200" dirty="0">
                <a:solidFill>
                  <a:srgbClr val="0A0147"/>
                </a:solidFill>
                <a:latin typeface="Glacial Indifference"/>
              </a:rPr>
              <a:t>Come ricordato dall’ANAC con un comunicato pubblicato sul proprio sito «Entro il 31 gennaio 2024 le Stazioni Appaltanti e gli Enti concedenti già qualificati devono comunicare, attraverso il servizio “</a:t>
            </a:r>
            <a:r>
              <a:rPr lang="it-IT" sz="3200" u="sng" dirty="0">
                <a:solidFill>
                  <a:srgbClr val="0A0147"/>
                </a:solidFill>
                <a:latin typeface="Glacial Indifference Bold"/>
                <a:hlinkClick r:id="rId5" tooltip="https://www.anticorruzione.it/-/qualificazione-delle-stazioni-appaltanti-1"/>
              </a:rPr>
              <a:t>Qualificazione stazione appaltanti</a:t>
            </a:r>
            <a:r>
              <a:rPr lang="it-IT" sz="3200" dirty="0">
                <a:solidFill>
                  <a:srgbClr val="0A0147"/>
                </a:solidFill>
                <a:latin typeface="Glacial Indifference"/>
              </a:rPr>
              <a:t>”, la disponibilità e l’utilizzo di piattaforme di approvvigionamento digitale certificate, di proprietà o per il tramite di contratti di servizio con soggetti terzi».</a:t>
            </a:r>
          </a:p>
          <a:p>
            <a:pPr algn="just">
              <a:lnSpc>
                <a:spcPts val="3520"/>
              </a:lnSpc>
            </a:pPr>
            <a:endParaRPr lang="en-US" sz="3200" dirty="0">
              <a:solidFill>
                <a:srgbClr val="0A0147"/>
              </a:solidFill>
              <a:latin typeface="Glacial Indifference"/>
            </a:endParaRPr>
          </a:p>
        </p:txBody>
      </p:sp>
      <p:sp>
        <p:nvSpPr>
          <p:cNvPr id="6" name="Freeform 6"/>
          <p:cNvSpPr/>
          <p:nvPr/>
        </p:nvSpPr>
        <p:spPr>
          <a:xfrm rot="-5612754">
            <a:off x="-264410" y="2114730"/>
            <a:ext cx="1298663" cy="690845"/>
          </a:xfrm>
          <a:custGeom>
            <a:avLst/>
            <a:gdLst/>
            <a:ahLst/>
            <a:cxnLst/>
            <a:rect l="l" t="t" r="r" b="b"/>
            <a:pathLst>
              <a:path w="1298663" h="690845">
                <a:moveTo>
                  <a:pt x="0" y="0"/>
                </a:moveTo>
                <a:lnTo>
                  <a:pt x="1298663" y="0"/>
                </a:lnTo>
                <a:lnTo>
                  <a:pt x="1298663" y="690845"/>
                </a:lnTo>
                <a:lnTo>
                  <a:pt x="0" y="690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8" name="TextBox 8"/>
          <p:cNvSpPr txBox="1"/>
          <p:nvPr/>
        </p:nvSpPr>
        <p:spPr>
          <a:xfrm>
            <a:off x="755655" y="6436860"/>
            <a:ext cx="16503645" cy="2244204"/>
          </a:xfrm>
          <a:prstGeom prst="rect">
            <a:avLst/>
          </a:prstGeom>
        </p:spPr>
        <p:txBody>
          <a:bodyPr lIns="0" tIns="0" rIns="0" bIns="0" rtlCol="0" anchor="t">
            <a:spAutoFit/>
          </a:bodyPr>
          <a:lstStyle/>
          <a:p>
            <a:pPr algn="just">
              <a:lnSpc>
                <a:spcPts val="3520"/>
              </a:lnSpc>
            </a:pPr>
            <a:r>
              <a:rPr lang="it-IT" sz="3200" dirty="0">
                <a:solidFill>
                  <a:srgbClr val="000000"/>
                </a:solidFill>
                <a:latin typeface="Glacial Indifference"/>
              </a:rPr>
              <a:t>Decisivo, per le Stazioni Appaltanti come l’INFN che hanno concluso con successo il procedimento di qualificazione presso l’ANAC per mantenere il via libera ad operare in autonomia, è dimostrare di avere la disponibilità d’uso di una piattaforma digitale certificata dall’</a:t>
            </a:r>
            <a:r>
              <a:rPr lang="it-IT" sz="3200" dirty="0" err="1">
                <a:solidFill>
                  <a:srgbClr val="000000"/>
                </a:solidFill>
                <a:latin typeface="Glacial Indifference"/>
              </a:rPr>
              <a:t>Agid</a:t>
            </a:r>
            <a:r>
              <a:rPr lang="it-IT" sz="3200" dirty="0">
                <a:solidFill>
                  <a:srgbClr val="000000"/>
                </a:solidFill>
                <a:latin typeface="Glacial Indifference"/>
              </a:rPr>
              <a:t> e inserite nell’elenco tenuto dalla stessa Autorità Anticorruzione.</a:t>
            </a:r>
          </a:p>
          <a:p>
            <a:pPr algn="just">
              <a:lnSpc>
                <a:spcPts val="3520"/>
              </a:lnSpc>
            </a:pPr>
            <a:r>
              <a:rPr lang="it-IT" sz="3200" dirty="0">
                <a:solidFill>
                  <a:srgbClr val="000000"/>
                </a:solidFill>
                <a:latin typeface="Glacial Indifference"/>
              </a:rPr>
              <a:t>La piattaforma di approvvigionamento digitale, certificate, in uso è </a:t>
            </a:r>
            <a:r>
              <a:rPr lang="it-IT" sz="3200" b="1" dirty="0">
                <a:solidFill>
                  <a:srgbClr val="000000"/>
                </a:solidFill>
                <a:latin typeface="Glacial Indifference"/>
              </a:rPr>
              <a:t>NOVA PA</a:t>
            </a:r>
            <a:r>
              <a:rPr lang="it-IT" sz="3200" dirty="0">
                <a:solidFill>
                  <a:srgbClr val="000000"/>
                </a:solidFill>
                <a:latin typeface="Glacial Indifference"/>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1440754" y="1807409"/>
            <a:ext cx="5424231" cy="7913334"/>
          </a:xfrm>
          <a:custGeom>
            <a:avLst/>
            <a:gdLst/>
            <a:ahLst/>
            <a:cxnLst/>
            <a:rect l="l" t="t" r="r" b="b"/>
            <a:pathLst>
              <a:path w="5424231" h="7913334">
                <a:moveTo>
                  <a:pt x="0" y="0"/>
                </a:moveTo>
                <a:lnTo>
                  <a:pt x="5424230" y="0"/>
                </a:lnTo>
                <a:lnTo>
                  <a:pt x="5424230" y="7913333"/>
                </a:lnTo>
                <a:lnTo>
                  <a:pt x="0" y="79133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4" name="Freeform 4"/>
          <p:cNvSpPr/>
          <p:nvPr/>
        </p:nvSpPr>
        <p:spPr>
          <a:xfrm rot="-5720422">
            <a:off x="11642227" y="3495540"/>
            <a:ext cx="1298663" cy="690845"/>
          </a:xfrm>
          <a:custGeom>
            <a:avLst/>
            <a:gdLst/>
            <a:ahLst/>
            <a:cxnLst/>
            <a:rect l="l" t="t" r="r" b="b"/>
            <a:pathLst>
              <a:path w="1298663" h="690845">
                <a:moveTo>
                  <a:pt x="0" y="0"/>
                </a:moveTo>
                <a:lnTo>
                  <a:pt x="1298662" y="0"/>
                </a:lnTo>
                <a:lnTo>
                  <a:pt x="1298662" y="690845"/>
                </a:lnTo>
                <a:lnTo>
                  <a:pt x="0" y="6908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dirty="0"/>
          </a:p>
        </p:txBody>
      </p:sp>
      <p:sp>
        <p:nvSpPr>
          <p:cNvPr id="5" name="TextBox 5"/>
          <p:cNvSpPr txBox="1"/>
          <p:nvPr/>
        </p:nvSpPr>
        <p:spPr>
          <a:xfrm>
            <a:off x="8227456" y="1694808"/>
            <a:ext cx="8991600" cy="1025281"/>
          </a:xfrm>
          <a:prstGeom prst="rect">
            <a:avLst/>
          </a:prstGeom>
        </p:spPr>
        <p:txBody>
          <a:bodyPr wrap="square" lIns="0" tIns="0" rIns="0" bIns="0" rtlCol="0" anchor="t">
            <a:spAutoFit/>
          </a:bodyPr>
          <a:lstStyle/>
          <a:p>
            <a:pPr algn="r">
              <a:lnSpc>
                <a:spcPts val="9000"/>
              </a:lnSpc>
            </a:pPr>
            <a:r>
              <a:rPr lang="en-US" sz="6000" dirty="0">
                <a:solidFill>
                  <a:srgbClr val="5383FF"/>
                </a:solidFill>
                <a:latin typeface="Impact"/>
              </a:rPr>
              <a:t>E per le Procedure PNRR???</a:t>
            </a:r>
          </a:p>
        </p:txBody>
      </p:sp>
      <p:sp>
        <p:nvSpPr>
          <p:cNvPr id="6" name="TextBox 6"/>
          <p:cNvSpPr txBox="1"/>
          <p:nvPr/>
        </p:nvSpPr>
        <p:spPr>
          <a:xfrm>
            <a:off x="8739642" y="4892389"/>
            <a:ext cx="8479414" cy="2051844"/>
          </a:xfrm>
          <a:prstGeom prst="rect">
            <a:avLst/>
          </a:prstGeom>
        </p:spPr>
        <p:txBody>
          <a:bodyPr lIns="0" tIns="0" rIns="0" bIns="0" rtlCol="0" anchor="t">
            <a:spAutoFit/>
          </a:bodyPr>
          <a:lstStyle/>
          <a:p>
            <a:pPr algn="just">
              <a:lnSpc>
                <a:spcPts val="3200"/>
              </a:lnSpc>
            </a:pPr>
            <a:r>
              <a:rPr lang="it-IT" sz="3200" dirty="0">
                <a:solidFill>
                  <a:srgbClr val="0A0147"/>
                </a:solidFill>
                <a:latin typeface="Glacial Indifference"/>
                <a:ea typeface="Glacial Indifference"/>
              </a:rPr>
              <a:t>La disciplina in tema di digitalizzazione è applicabile anche alle procedure di affidamento PNRR avviate a partire dal 1° gennaio 2024.</a:t>
            </a:r>
          </a:p>
          <a:p>
            <a:pPr algn="just">
              <a:lnSpc>
                <a:spcPts val="3200"/>
              </a:lnSpc>
            </a:pPr>
            <a:endParaRPr lang="en-US" sz="3200" dirty="0">
              <a:solidFill>
                <a:srgbClr val="0A0147"/>
              </a:solidFill>
              <a:latin typeface="Glacial Indifference"/>
              <a:ea typeface="Glacial Indifference"/>
            </a:endParaRPr>
          </a:p>
        </p:txBody>
      </p:sp>
      <p:sp>
        <p:nvSpPr>
          <p:cNvPr id="7" name="Freeform 7"/>
          <p:cNvSpPr/>
          <p:nvPr/>
        </p:nvSpPr>
        <p:spPr>
          <a:xfrm>
            <a:off x="17219056" y="8944892"/>
            <a:ext cx="1551702" cy="1551702"/>
          </a:xfrm>
          <a:custGeom>
            <a:avLst/>
            <a:gdLst/>
            <a:ahLst/>
            <a:cxnLst/>
            <a:rect l="l" t="t" r="r" b="b"/>
            <a:pathLst>
              <a:path w="1551702" h="1551702">
                <a:moveTo>
                  <a:pt x="0" y="0"/>
                </a:moveTo>
                <a:lnTo>
                  <a:pt x="1551702" y="0"/>
                </a:lnTo>
                <a:lnTo>
                  <a:pt x="1551702" y="1551702"/>
                </a:lnTo>
                <a:lnTo>
                  <a:pt x="0" y="1551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648" b="-58070"/>
            </a:stretch>
          </a:blipFill>
        </p:spPr>
        <p:txBody>
          <a:bodyPr/>
          <a:lstStyle/>
          <a:p>
            <a:endParaRPr lang="it-IT" dirty="0"/>
          </a:p>
        </p:txBody>
      </p:sp>
      <p:sp>
        <p:nvSpPr>
          <p:cNvPr id="3" name="Freeform 3"/>
          <p:cNvSpPr/>
          <p:nvPr/>
        </p:nvSpPr>
        <p:spPr>
          <a:xfrm>
            <a:off x="14457788" y="876300"/>
            <a:ext cx="3604719" cy="4425437"/>
          </a:xfrm>
          <a:custGeom>
            <a:avLst/>
            <a:gdLst/>
            <a:ahLst/>
            <a:cxnLst/>
            <a:rect l="l" t="t" r="r" b="b"/>
            <a:pathLst>
              <a:path w="3604719" h="4425437">
                <a:moveTo>
                  <a:pt x="0" y="0"/>
                </a:moveTo>
                <a:lnTo>
                  <a:pt x="3604719" y="0"/>
                </a:lnTo>
                <a:lnTo>
                  <a:pt x="3604719" y="4425437"/>
                </a:lnTo>
                <a:lnTo>
                  <a:pt x="0" y="44254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5" name="TextBox 5"/>
          <p:cNvSpPr txBox="1"/>
          <p:nvPr/>
        </p:nvSpPr>
        <p:spPr>
          <a:xfrm>
            <a:off x="869157" y="350693"/>
            <a:ext cx="12506415" cy="1970989"/>
          </a:xfrm>
          <a:prstGeom prst="rect">
            <a:avLst/>
          </a:prstGeom>
        </p:spPr>
        <p:txBody>
          <a:bodyPr lIns="0" tIns="0" rIns="0" bIns="0" rtlCol="0" anchor="t">
            <a:spAutoFit/>
          </a:bodyPr>
          <a:lstStyle/>
          <a:p>
            <a:pPr algn="l">
              <a:lnSpc>
                <a:spcPts val="8000"/>
              </a:lnSpc>
            </a:pPr>
            <a:r>
              <a:rPr lang="it-IT" sz="6000" dirty="0">
                <a:solidFill>
                  <a:srgbClr val="5383FF"/>
                </a:solidFill>
                <a:latin typeface="Impact"/>
              </a:rPr>
              <a:t>E per  i micro acquisti (</a:t>
            </a:r>
            <a:r>
              <a:rPr lang="it-IT" sz="5400" dirty="0">
                <a:solidFill>
                  <a:srgbClr val="5383FF"/>
                </a:solidFill>
                <a:latin typeface="Impact"/>
              </a:rPr>
              <a:t>affidamenti inferiori a 5000 euro</a:t>
            </a:r>
            <a:r>
              <a:rPr lang="it-IT" sz="6000" dirty="0">
                <a:solidFill>
                  <a:srgbClr val="5383FF"/>
                </a:solidFill>
                <a:latin typeface="Impact"/>
              </a:rPr>
              <a:t>)?</a:t>
            </a:r>
          </a:p>
        </p:txBody>
      </p:sp>
      <p:sp>
        <p:nvSpPr>
          <p:cNvPr id="6" name="TextBox 6"/>
          <p:cNvSpPr txBox="1"/>
          <p:nvPr/>
        </p:nvSpPr>
        <p:spPr>
          <a:xfrm>
            <a:off x="869157" y="2476500"/>
            <a:ext cx="13258800" cy="8274060"/>
          </a:xfrm>
          <a:prstGeom prst="rect">
            <a:avLst/>
          </a:prstGeom>
        </p:spPr>
        <p:txBody>
          <a:bodyPr wrap="square" lIns="0" tIns="0" rIns="0" bIns="0" rtlCol="0" anchor="t">
            <a:spAutoFit/>
          </a:bodyPr>
          <a:lstStyle/>
          <a:p>
            <a:pPr algn="just"/>
            <a:r>
              <a:rPr lang="it-IT" sz="3100" dirty="0">
                <a:solidFill>
                  <a:srgbClr val="0A0147"/>
                </a:solidFill>
                <a:latin typeface="Glacial Indifference"/>
              </a:rPr>
              <a:t>Il Codice dei contratti pubblici non prevede ipotesi di deroga o di esenzione dall’applicazione delle disposizioni sulla digitalizzazione con riferimento a fattispecie particolari di affidamento o a determinate soglie di importi.</a:t>
            </a:r>
          </a:p>
          <a:p>
            <a:pPr algn="just"/>
            <a:endParaRPr lang="it-IT" sz="2000" dirty="0">
              <a:solidFill>
                <a:srgbClr val="0A0147"/>
              </a:solidFill>
              <a:latin typeface="Glacial Indifference"/>
            </a:endParaRPr>
          </a:p>
          <a:p>
            <a:pPr algn="just"/>
            <a:r>
              <a:rPr lang="it-IT" sz="3100" dirty="0">
                <a:solidFill>
                  <a:srgbClr val="0A0147"/>
                </a:solidFill>
                <a:latin typeface="Glacial Indifference"/>
              </a:rPr>
              <a:t>Del resto, le nuove previsioni rappresentano una rivoluzione nel mondo della contrattualistica pubblica che, superata l’iniziale fase di necessario adeguamento, apporterà, senz’altro, notevoli benefici in termini di </a:t>
            </a:r>
            <a:r>
              <a:rPr lang="it-IT" sz="3100" b="1" dirty="0">
                <a:solidFill>
                  <a:srgbClr val="0A0147"/>
                </a:solidFill>
                <a:latin typeface="Glacial Indifference"/>
              </a:rPr>
              <a:t>semplificazione</a:t>
            </a:r>
            <a:r>
              <a:rPr lang="it-IT" sz="3100" dirty="0">
                <a:solidFill>
                  <a:srgbClr val="0A0147"/>
                </a:solidFill>
                <a:latin typeface="Glacial Indifference"/>
              </a:rPr>
              <a:t>, </a:t>
            </a:r>
            <a:r>
              <a:rPr lang="it-IT" sz="3100" b="1" dirty="0">
                <a:solidFill>
                  <a:srgbClr val="0A0147"/>
                </a:solidFill>
                <a:latin typeface="Glacial Indifference"/>
              </a:rPr>
              <a:t>razionalizzazione</a:t>
            </a:r>
            <a:r>
              <a:rPr lang="it-IT" sz="3100" dirty="0">
                <a:solidFill>
                  <a:srgbClr val="0A0147"/>
                </a:solidFill>
                <a:latin typeface="Glacial Indifference"/>
              </a:rPr>
              <a:t> e </a:t>
            </a:r>
            <a:r>
              <a:rPr lang="it-IT" sz="3100" b="1" dirty="0">
                <a:solidFill>
                  <a:srgbClr val="0A0147"/>
                </a:solidFill>
                <a:latin typeface="Glacial Indifference"/>
              </a:rPr>
              <a:t>velocizzazione</a:t>
            </a:r>
            <a:r>
              <a:rPr lang="it-IT" sz="3100" dirty="0">
                <a:solidFill>
                  <a:srgbClr val="0A0147"/>
                </a:solidFill>
                <a:latin typeface="Glacial Indifference"/>
              </a:rPr>
              <a:t> delle procedure.</a:t>
            </a:r>
          </a:p>
          <a:p>
            <a:pPr algn="just"/>
            <a:endParaRPr lang="it-IT" sz="2000" dirty="0">
              <a:solidFill>
                <a:srgbClr val="0A0147"/>
              </a:solidFill>
              <a:latin typeface="Glacial Indifference"/>
            </a:endParaRPr>
          </a:p>
          <a:p>
            <a:pPr algn="just">
              <a:spcAft>
                <a:spcPts val="300"/>
              </a:spcAft>
            </a:pPr>
            <a:r>
              <a:rPr lang="it-IT" sz="3100" dirty="0">
                <a:solidFill>
                  <a:srgbClr val="0A0147"/>
                </a:solidFill>
                <a:latin typeface="Glacial Indifference"/>
              </a:rPr>
              <a:t>Nelle more dell’adattamento delle Amministrazioni ai nuovi sistemi che prevedono, </a:t>
            </a:r>
            <a:r>
              <a:rPr lang="it-IT" sz="3100" b="1" dirty="0">
                <a:solidFill>
                  <a:srgbClr val="0A0147"/>
                </a:solidFill>
                <a:latin typeface="Glacial Indifference"/>
              </a:rPr>
              <a:t>obbligatoriamente</a:t>
            </a:r>
            <a:r>
              <a:rPr lang="it-IT" sz="3100" dirty="0">
                <a:solidFill>
                  <a:srgbClr val="0A0147"/>
                </a:solidFill>
                <a:latin typeface="Glacial Indifference"/>
              </a:rPr>
              <a:t>, l’utilizzo delle piattaforme di approvvigionamento digitale, e anche al fine di garantire un migliore passaggio verso l’Amministrazione digitale, ANAC, sentito il Ministero delle Infrastrutture e dei Trasporti (MIT), ha messo a disposizione un interfaccia web per gli affidamenti diretti di importo inferiore a 5.000 euro, al fine di consentire lo svolgimento delle ordinarie attività di approvvigionamento.</a:t>
            </a:r>
          </a:p>
          <a:p>
            <a:pPr algn="just">
              <a:spcAft>
                <a:spcPts val="300"/>
              </a:spcAft>
            </a:pPr>
            <a:endParaRPr lang="it-IT" sz="3200" dirty="0">
              <a:solidFill>
                <a:srgbClr val="5383FF"/>
              </a:solidFill>
              <a:latin typeface="Glacial Indifference Bold"/>
            </a:endParaRPr>
          </a:p>
          <a:p>
            <a:pPr algn="just">
              <a:lnSpc>
                <a:spcPts val="3200"/>
              </a:lnSpc>
            </a:pPr>
            <a:endParaRPr lang="en-US" sz="3200" b="1" dirty="0">
              <a:solidFill>
                <a:srgbClr val="0A0147"/>
              </a:solidFill>
              <a:latin typeface="Glacial Indifference"/>
            </a:endParaRPr>
          </a:p>
        </p:txBody>
      </p:sp>
      <p:sp>
        <p:nvSpPr>
          <p:cNvPr id="7" name="Freeform 7"/>
          <p:cNvSpPr/>
          <p:nvPr/>
        </p:nvSpPr>
        <p:spPr>
          <a:xfrm>
            <a:off x="15683205" y="9305106"/>
            <a:ext cx="901094" cy="415636"/>
          </a:xfrm>
          <a:custGeom>
            <a:avLst/>
            <a:gdLst/>
            <a:ahLst/>
            <a:cxnLst/>
            <a:rect l="l" t="t" r="r" b="b"/>
            <a:pathLst>
              <a:path w="901094" h="415636">
                <a:moveTo>
                  <a:pt x="0" y="0"/>
                </a:moveTo>
                <a:lnTo>
                  <a:pt x="901094" y="0"/>
                </a:lnTo>
                <a:lnTo>
                  <a:pt x="901094" y="415636"/>
                </a:lnTo>
                <a:lnTo>
                  <a:pt x="0" y="415636"/>
                </a:lnTo>
                <a:lnTo>
                  <a:pt x="0" y="0"/>
                </a:lnTo>
                <a:close/>
              </a:path>
            </a:pathLst>
          </a:custGeom>
          <a:blipFill>
            <a:blip r:embed="rId6">
              <a:extLst>
                <a:ext uri="{96DAC541-7B7A-43D3-8B79-37D633B846F1}">
                  <asvg:svgBlip xmlns:asvg="http://schemas.microsoft.com/office/drawing/2016/SVG/main" r:embed="rId7"/>
                </a:ext>
              </a:extLst>
            </a:blip>
            <a:stretch>
              <a:fillRect r="-106253"/>
            </a:stretch>
          </a:blipFill>
        </p:spPr>
        <p:txBody>
          <a:bodyPr/>
          <a:lstStyle/>
          <a:p>
            <a:endParaRPr lang="it-IT"/>
          </a:p>
        </p:txBody>
      </p:sp>
      <p:sp>
        <p:nvSpPr>
          <p:cNvPr id="8" name="Freeform 7">
            <a:extLst>
              <a:ext uri="{FF2B5EF4-FFF2-40B4-BE49-F238E27FC236}">
                <a16:creationId xmlns:a16="http://schemas.microsoft.com/office/drawing/2014/main" id="{0471EDA1-FFF1-A148-A86C-B044CBD0AFC5}"/>
              </a:ext>
            </a:extLst>
          </p:cNvPr>
          <p:cNvSpPr/>
          <p:nvPr/>
        </p:nvSpPr>
        <p:spPr>
          <a:xfrm>
            <a:off x="0" y="9266028"/>
            <a:ext cx="1551702" cy="1551702"/>
          </a:xfrm>
          <a:custGeom>
            <a:avLst/>
            <a:gdLst/>
            <a:ahLst/>
            <a:cxnLst/>
            <a:rect l="l" t="t" r="r" b="b"/>
            <a:pathLst>
              <a:path w="1551702" h="1551702">
                <a:moveTo>
                  <a:pt x="0" y="0"/>
                </a:moveTo>
                <a:lnTo>
                  <a:pt x="1551703" y="0"/>
                </a:lnTo>
                <a:lnTo>
                  <a:pt x="1551703" y="1551702"/>
                </a:lnTo>
                <a:lnTo>
                  <a:pt x="0" y="1551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8648" b="-58070"/>
            </a:stretch>
          </a:blipFill>
        </p:spPr>
        <p:txBody>
          <a:bodyPr/>
          <a:lstStyle/>
          <a:p>
            <a:endParaRPr lang="it-IT" dirty="0"/>
          </a:p>
        </p:txBody>
      </p:sp>
      <p:sp>
        <p:nvSpPr>
          <p:cNvPr id="3" name="Freeform 3"/>
          <p:cNvSpPr/>
          <p:nvPr/>
        </p:nvSpPr>
        <p:spPr>
          <a:xfrm>
            <a:off x="14683281" y="227116"/>
            <a:ext cx="3604719" cy="4425437"/>
          </a:xfrm>
          <a:custGeom>
            <a:avLst/>
            <a:gdLst/>
            <a:ahLst/>
            <a:cxnLst/>
            <a:rect l="l" t="t" r="r" b="b"/>
            <a:pathLst>
              <a:path w="3604719" h="4425437">
                <a:moveTo>
                  <a:pt x="0" y="0"/>
                </a:moveTo>
                <a:lnTo>
                  <a:pt x="3604719" y="0"/>
                </a:lnTo>
                <a:lnTo>
                  <a:pt x="3604719" y="4425437"/>
                </a:lnTo>
                <a:lnTo>
                  <a:pt x="0" y="44254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7" name="Freeform 7"/>
          <p:cNvSpPr/>
          <p:nvPr/>
        </p:nvSpPr>
        <p:spPr>
          <a:xfrm>
            <a:off x="15683205" y="9305106"/>
            <a:ext cx="901094" cy="415636"/>
          </a:xfrm>
          <a:custGeom>
            <a:avLst/>
            <a:gdLst/>
            <a:ahLst/>
            <a:cxnLst/>
            <a:rect l="l" t="t" r="r" b="b"/>
            <a:pathLst>
              <a:path w="901094" h="415636">
                <a:moveTo>
                  <a:pt x="0" y="0"/>
                </a:moveTo>
                <a:lnTo>
                  <a:pt x="901094" y="0"/>
                </a:lnTo>
                <a:lnTo>
                  <a:pt x="901094" y="415636"/>
                </a:lnTo>
                <a:lnTo>
                  <a:pt x="0" y="415636"/>
                </a:lnTo>
                <a:lnTo>
                  <a:pt x="0" y="0"/>
                </a:lnTo>
                <a:close/>
              </a:path>
            </a:pathLst>
          </a:custGeom>
          <a:blipFill>
            <a:blip r:embed="rId6">
              <a:extLst>
                <a:ext uri="{96DAC541-7B7A-43D3-8B79-37D633B846F1}">
                  <asvg:svgBlip xmlns:asvg="http://schemas.microsoft.com/office/drawing/2016/SVG/main" r:embed="rId7"/>
                </a:ext>
              </a:extLst>
            </a:blip>
            <a:stretch>
              <a:fillRect r="-106253"/>
            </a:stretch>
          </a:blipFill>
        </p:spPr>
        <p:txBody>
          <a:bodyPr/>
          <a:lstStyle/>
          <a:p>
            <a:endParaRPr lang="it-IT"/>
          </a:p>
        </p:txBody>
      </p:sp>
      <p:sp>
        <p:nvSpPr>
          <p:cNvPr id="8" name="TextBox 5"/>
          <p:cNvSpPr txBox="1"/>
          <p:nvPr/>
        </p:nvSpPr>
        <p:spPr>
          <a:xfrm>
            <a:off x="533636" y="350693"/>
            <a:ext cx="12506415" cy="865237"/>
          </a:xfrm>
          <a:prstGeom prst="rect">
            <a:avLst/>
          </a:prstGeom>
        </p:spPr>
        <p:txBody>
          <a:bodyPr lIns="0" tIns="0" rIns="0" bIns="0" rtlCol="0" anchor="t">
            <a:spAutoFit/>
          </a:bodyPr>
          <a:lstStyle/>
          <a:p>
            <a:pPr algn="l">
              <a:lnSpc>
                <a:spcPts val="8000"/>
              </a:lnSpc>
            </a:pPr>
            <a:endParaRPr lang="en-US" sz="3600" dirty="0">
              <a:solidFill>
                <a:srgbClr val="5383FF"/>
              </a:solidFill>
              <a:latin typeface="Impact"/>
            </a:endParaRPr>
          </a:p>
        </p:txBody>
      </p:sp>
      <p:sp>
        <p:nvSpPr>
          <p:cNvPr id="10" name="TextBox 6">
            <a:extLst>
              <a:ext uri="{FF2B5EF4-FFF2-40B4-BE49-F238E27FC236}">
                <a16:creationId xmlns:a16="http://schemas.microsoft.com/office/drawing/2014/main" id="{D03FA027-359B-5E0F-109F-92825A8F61A2}"/>
              </a:ext>
            </a:extLst>
          </p:cNvPr>
          <p:cNvSpPr txBox="1"/>
          <p:nvPr/>
        </p:nvSpPr>
        <p:spPr>
          <a:xfrm>
            <a:off x="1063690" y="1860550"/>
            <a:ext cx="13182600" cy="6565900"/>
          </a:xfrm>
          <a:prstGeom prst="rect">
            <a:avLst/>
          </a:prstGeom>
        </p:spPr>
        <p:txBody>
          <a:bodyPr wrap="square" lIns="0" tIns="0" rIns="0" bIns="0" rtlCol="0" anchor="t">
            <a:spAutoFit/>
          </a:bodyPr>
          <a:lstStyle/>
          <a:p>
            <a:pPr algn="just">
              <a:lnSpc>
                <a:spcPts val="3200"/>
              </a:lnSpc>
            </a:pPr>
            <a:r>
              <a:rPr lang="it-IT" sz="3100" dirty="0">
                <a:solidFill>
                  <a:srgbClr val="0A0147"/>
                </a:solidFill>
                <a:latin typeface="Glacial Indifference"/>
              </a:rPr>
              <a:t>Tale strumento (PCP) rappresenta una modalità suppletiva che può essere utilizzata in caso di impossibilità o difficoltà di ricorso alle piattaforme di approvvigionamento digitale, </a:t>
            </a:r>
            <a:r>
              <a:rPr lang="it-IT" sz="3100" b="1" dirty="0">
                <a:solidFill>
                  <a:srgbClr val="0A0147"/>
                </a:solidFill>
                <a:latin typeface="Glacial Indifference"/>
              </a:rPr>
              <a:t>per il primo periodo di operatività della digitalizzazione, raggiungibile attraverso il seguente link: </a:t>
            </a:r>
            <a:r>
              <a:rPr lang="it-IT" sz="3100" dirty="0">
                <a:solidFill>
                  <a:srgbClr val="5383FF"/>
                </a:solidFill>
                <a:latin typeface="Glacial Indifference Bold"/>
                <a:hlinkClick r:id="rId8"/>
              </a:rPr>
              <a:t>https://www.anticorruzione.it/-/piattaforma-contratti-</a:t>
            </a:r>
            <a:endParaRPr lang="it-IT" sz="3100" dirty="0">
              <a:solidFill>
                <a:srgbClr val="0A0147"/>
              </a:solidFill>
              <a:latin typeface="Glacial Indifference"/>
            </a:endParaRPr>
          </a:p>
          <a:p>
            <a:pPr algn="just">
              <a:lnSpc>
                <a:spcPts val="3200"/>
              </a:lnSpc>
            </a:pPr>
            <a:endParaRPr lang="it-IT" sz="3100" dirty="0">
              <a:solidFill>
                <a:srgbClr val="0A0147"/>
              </a:solidFill>
              <a:latin typeface="Glacial Indifference"/>
            </a:endParaRPr>
          </a:p>
          <a:p>
            <a:pPr algn="just">
              <a:lnSpc>
                <a:spcPts val="3200"/>
              </a:lnSpc>
            </a:pPr>
            <a:r>
              <a:rPr lang="it-IT" sz="3100" dirty="0">
                <a:solidFill>
                  <a:srgbClr val="0A0147"/>
                </a:solidFill>
                <a:latin typeface="Glacial Indifference"/>
              </a:rPr>
              <a:t>Nell’utilizzo dell’interfaccia web (PCP) messo a disposizione da ANAC, la Stazione appaltante deve sempre e comunque garantire la tempestive trasmissione delle informazioni alla BDNCP, attraverso la compilazione dell’apposite scheda (AD5), al fine di consentire l’assolvimento delle funzioni ad essa demandate, ivi compresi gli obblighi in materia di trasparenza.</a:t>
            </a:r>
          </a:p>
          <a:p>
            <a:pPr algn="just">
              <a:lnSpc>
                <a:spcPts val="3200"/>
              </a:lnSpc>
            </a:pPr>
            <a:endParaRPr lang="it-IT" sz="3100" dirty="0">
              <a:solidFill>
                <a:srgbClr val="0A0147"/>
              </a:solidFill>
              <a:latin typeface="Glacial Indifference"/>
            </a:endParaRPr>
          </a:p>
          <a:p>
            <a:pPr algn="just">
              <a:lnSpc>
                <a:spcPts val="3200"/>
              </a:lnSpc>
            </a:pPr>
            <a:r>
              <a:rPr lang="it-IT" sz="3100" b="1" dirty="0">
                <a:solidFill>
                  <a:srgbClr val="0A0147"/>
                </a:solidFill>
                <a:latin typeface="Glacial Indifference"/>
              </a:rPr>
              <a:t>Per gli affidamenti diretti di importi pari o superiore a 5.000 euro restano ferme le indicazioni già fornite in merito all’obbligo di svolgere le procedure di affidamento attraverso l’utilizzo delle piattaforme digitali di approvvigionamento (PAD).</a:t>
            </a:r>
          </a:p>
        </p:txBody>
      </p:sp>
      <p:sp>
        <p:nvSpPr>
          <p:cNvPr id="9" name="Freeform 7">
            <a:extLst>
              <a:ext uri="{FF2B5EF4-FFF2-40B4-BE49-F238E27FC236}">
                <a16:creationId xmlns:a16="http://schemas.microsoft.com/office/drawing/2014/main" id="{2AADEDE4-FC77-4E4A-A833-09F0313FDF69}"/>
              </a:ext>
            </a:extLst>
          </p:cNvPr>
          <p:cNvSpPr/>
          <p:nvPr/>
        </p:nvSpPr>
        <p:spPr>
          <a:xfrm>
            <a:off x="-242215" y="9562981"/>
            <a:ext cx="1551702" cy="1551702"/>
          </a:xfrm>
          <a:custGeom>
            <a:avLst/>
            <a:gdLst/>
            <a:ahLst/>
            <a:cxnLst/>
            <a:rect l="l" t="t" r="r" b="b"/>
            <a:pathLst>
              <a:path w="1551702" h="1551702">
                <a:moveTo>
                  <a:pt x="0" y="0"/>
                </a:moveTo>
                <a:lnTo>
                  <a:pt x="1551703" y="0"/>
                </a:lnTo>
                <a:lnTo>
                  <a:pt x="1551703" y="1551702"/>
                </a:lnTo>
                <a:lnTo>
                  <a:pt x="0" y="15517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sp>
        <p:nvSpPr>
          <p:cNvPr id="11" name="Freeform 7">
            <a:extLst>
              <a:ext uri="{FF2B5EF4-FFF2-40B4-BE49-F238E27FC236}">
                <a16:creationId xmlns:a16="http://schemas.microsoft.com/office/drawing/2014/main" id="{5CD02350-04EC-7540-9AC9-C9AFA8269579}"/>
              </a:ext>
            </a:extLst>
          </p:cNvPr>
          <p:cNvSpPr/>
          <p:nvPr/>
        </p:nvSpPr>
        <p:spPr>
          <a:xfrm>
            <a:off x="1063690" y="656098"/>
            <a:ext cx="901094" cy="415636"/>
          </a:xfrm>
          <a:custGeom>
            <a:avLst/>
            <a:gdLst/>
            <a:ahLst/>
            <a:cxnLst/>
            <a:rect l="l" t="t" r="r" b="b"/>
            <a:pathLst>
              <a:path w="901094" h="415636">
                <a:moveTo>
                  <a:pt x="0" y="0"/>
                </a:moveTo>
                <a:lnTo>
                  <a:pt x="901094" y="0"/>
                </a:lnTo>
                <a:lnTo>
                  <a:pt x="901094" y="415636"/>
                </a:lnTo>
                <a:lnTo>
                  <a:pt x="0" y="415636"/>
                </a:lnTo>
                <a:lnTo>
                  <a:pt x="0" y="0"/>
                </a:lnTo>
                <a:close/>
              </a:path>
            </a:pathLst>
          </a:custGeom>
          <a:blipFill>
            <a:blip r:embed="rId6">
              <a:extLst>
                <a:ext uri="{96DAC541-7B7A-43D3-8B79-37D633B846F1}">
                  <asvg:svgBlip xmlns:asvg="http://schemas.microsoft.com/office/drawing/2016/SVG/main" r:embed="rId7"/>
                </a:ext>
              </a:extLst>
            </a:blip>
            <a:stretch>
              <a:fillRect r="-106253"/>
            </a:stretch>
          </a:blipFill>
        </p:spPr>
        <p:txBody>
          <a:bodyPr/>
          <a:lstStyle/>
          <a:p>
            <a:endParaRPr lang="it-IT"/>
          </a:p>
        </p:txBody>
      </p:sp>
    </p:spTree>
    <p:extLst>
      <p:ext uri="{BB962C8B-B14F-4D97-AF65-F5344CB8AC3E}">
        <p14:creationId xmlns:p14="http://schemas.microsoft.com/office/powerpoint/2010/main" val="261176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Freeform 3"/>
          <p:cNvSpPr/>
          <p:nvPr/>
        </p:nvSpPr>
        <p:spPr>
          <a:xfrm>
            <a:off x="0" y="3841680"/>
            <a:ext cx="3604719" cy="4425437"/>
          </a:xfrm>
          <a:custGeom>
            <a:avLst/>
            <a:gdLst/>
            <a:ahLst/>
            <a:cxnLst/>
            <a:rect l="l" t="t" r="r" b="b"/>
            <a:pathLst>
              <a:path w="3604719" h="4425437">
                <a:moveTo>
                  <a:pt x="0" y="0"/>
                </a:moveTo>
                <a:lnTo>
                  <a:pt x="3604719" y="0"/>
                </a:lnTo>
                <a:lnTo>
                  <a:pt x="3604719" y="4425436"/>
                </a:lnTo>
                <a:lnTo>
                  <a:pt x="0" y="4425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7" name="TextBox 7"/>
          <p:cNvSpPr txBox="1"/>
          <p:nvPr/>
        </p:nvSpPr>
        <p:spPr>
          <a:xfrm>
            <a:off x="4535451" y="2031510"/>
            <a:ext cx="12815596" cy="5834931"/>
          </a:xfrm>
          <a:prstGeom prst="rect">
            <a:avLst/>
          </a:prstGeom>
        </p:spPr>
        <p:txBody>
          <a:bodyPr lIns="0" tIns="0" rIns="0" bIns="0" rtlCol="0" anchor="t">
            <a:spAutoFit/>
          </a:bodyPr>
          <a:lstStyle/>
          <a:p>
            <a:pPr algn="just">
              <a:lnSpc>
                <a:spcPts val="3520"/>
              </a:lnSpc>
            </a:pPr>
            <a:endParaRPr lang="it-IT" dirty="0"/>
          </a:p>
          <a:p>
            <a:pPr algn="just">
              <a:lnSpc>
                <a:spcPts val="3520"/>
              </a:lnSpc>
            </a:pPr>
            <a:r>
              <a:rPr lang="it-IT" sz="3200" dirty="0">
                <a:solidFill>
                  <a:srgbClr val="0A0147"/>
                </a:solidFill>
                <a:latin typeface="Glacial Indifference"/>
              </a:rPr>
              <a:t>Non è più possibile invece il mero utilizzo della PEC per acquisire il “preventivo” al fine di formalizzare l’affidamento diretto e, secondo l’Allegato 1 del Codice, gli strumenti telematici possono essere:</a:t>
            </a:r>
          </a:p>
          <a:p>
            <a:pPr algn="just">
              <a:lnSpc>
                <a:spcPts val="3520"/>
              </a:lnSpc>
            </a:pPr>
            <a:endParaRPr lang="it-IT" sz="3200" dirty="0">
              <a:solidFill>
                <a:srgbClr val="0A0147"/>
              </a:solidFill>
              <a:latin typeface="Glacial Indifference"/>
            </a:endParaRPr>
          </a:p>
          <a:p>
            <a:pPr lvl="1" algn="just">
              <a:lnSpc>
                <a:spcPts val="3520"/>
              </a:lnSpc>
            </a:pPr>
            <a:r>
              <a:rPr lang="it-IT" sz="3200" dirty="0">
                <a:solidFill>
                  <a:srgbClr val="0A0147"/>
                </a:solidFill>
                <a:latin typeface="Glacial Indifference"/>
              </a:rPr>
              <a:t>1) strumenti di negoziazione, ovvero strumenti di acquisizione che richiedono apertura del confronto competitivo;</a:t>
            </a:r>
          </a:p>
          <a:p>
            <a:pPr algn="just">
              <a:lnSpc>
                <a:spcPts val="3520"/>
              </a:lnSpc>
            </a:pPr>
            <a:endParaRPr lang="it-IT" sz="3200" dirty="0">
              <a:solidFill>
                <a:srgbClr val="0A0147"/>
              </a:solidFill>
              <a:latin typeface="Glacial Indifference"/>
            </a:endParaRPr>
          </a:p>
          <a:p>
            <a:pPr lvl="1" algn="just">
              <a:lnSpc>
                <a:spcPts val="3520"/>
              </a:lnSpc>
            </a:pPr>
            <a:r>
              <a:rPr lang="it-IT" sz="3200" dirty="0">
                <a:solidFill>
                  <a:srgbClr val="0A0147"/>
                </a:solidFill>
                <a:latin typeface="Glacial Indifference"/>
              </a:rPr>
              <a:t>2) strumenti di acquisto, ovvero strumenti di acquisizione che non richiedono apertura del confronto competitivo, tra cui rientra, ad esempio, il mercato elettronico realizzato da centrale di committenza nel caso di acquisti effettuati a catalogo.</a:t>
            </a:r>
          </a:p>
          <a:p>
            <a:pPr algn="just">
              <a:lnSpc>
                <a:spcPts val="3520"/>
              </a:lnSpc>
            </a:pPr>
            <a:endParaRPr lang="en-US" sz="3200" dirty="0">
              <a:solidFill>
                <a:srgbClr val="0A0147"/>
              </a:solidFill>
              <a:latin typeface="Glacial Indifference"/>
            </a:endParaRPr>
          </a:p>
        </p:txBody>
      </p:sp>
      <p:sp>
        <p:nvSpPr>
          <p:cNvPr id="8" name="Freeform 8"/>
          <p:cNvSpPr/>
          <p:nvPr/>
        </p:nvSpPr>
        <p:spPr>
          <a:xfrm>
            <a:off x="738642" y="491836"/>
            <a:ext cx="901094" cy="415636"/>
          </a:xfrm>
          <a:custGeom>
            <a:avLst/>
            <a:gdLst/>
            <a:ahLst/>
            <a:cxnLst/>
            <a:rect l="l" t="t" r="r" b="b"/>
            <a:pathLst>
              <a:path w="901094" h="415636">
                <a:moveTo>
                  <a:pt x="0" y="0"/>
                </a:moveTo>
                <a:lnTo>
                  <a:pt x="901094" y="0"/>
                </a:lnTo>
                <a:lnTo>
                  <a:pt x="901094" y="415637"/>
                </a:lnTo>
                <a:lnTo>
                  <a:pt x="0" y="415637"/>
                </a:lnTo>
                <a:lnTo>
                  <a:pt x="0" y="0"/>
                </a:lnTo>
                <a:close/>
              </a:path>
            </a:pathLst>
          </a:custGeom>
          <a:blipFill>
            <a:blip r:embed="rId5">
              <a:extLst>
                <a:ext uri="{96DAC541-7B7A-43D3-8B79-37D633B846F1}">
                  <asvg:svgBlip xmlns:asvg="http://schemas.microsoft.com/office/drawing/2016/SVG/main" r:embed="rId6"/>
                </a:ext>
              </a:extLst>
            </a:blip>
            <a:stretch>
              <a:fillRect r="-106253"/>
            </a:stretch>
          </a:blipFill>
        </p:spPr>
        <p:txBody>
          <a:bodyPr/>
          <a:lstStyle/>
          <a:p>
            <a:endParaRPr lang="it-IT"/>
          </a:p>
        </p:txBody>
      </p:sp>
      <p:sp>
        <p:nvSpPr>
          <p:cNvPr id="10" name="Freeform 7">
            <a:extLst>
              <a:ext uri="{FF2B5EF4-FFF2-40B4-BE49-F238E27FC236}">
                <a16:creationId xmlns:a16="http://schemas.microsoft.com/office/drawing/2014/main" id="{3CA929AF-B642-E642-8408-02E199DFA48C}"/>
              </a:ext>
            </a:extLst>
          </p:cNvPr>
          <p:cNvSpPr/>
          <p:nvPr/>
        </p:nvSpPr>
        <p:spPr>
          <a:xfrm>
            <a:off x="17415050" y="9343091"/>
            <a:ext cx="1551702" cy="1551702"/>
          </a:xfrm>
          <a:custGeom>
            <a:avLst/>
            <a:gdLst/>
            <a:ahLst/>
            <a:cxnLst/>
            <a:rect l="l" t="t" r="r" b="b"/>
            <a:pathLst>
              <a:path w="1551702" h="1551702">
                <a:moveTo>
                  <a:pt x="0" y="0"/>
                </a:moveTo>
                <a:lnTo>
                  <a:pt x="1551703" y="0"/>
                </a:lnTo>
                <a:lnTo>
                  <a:pt x="1551703" y="1551702"/>
                </a:lnTo>
                <a:lnTo>
                  <a:pt x="0" y="1551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783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7" name="TextBox 7"/>
          <p:cNvSpPr txBox="1"/>
          <p:nvPr/>
        </p:nvSpPr>
        <p:spPr>
          <a:xfrm>
            <a:off x="1028701" y="1994572"/>
            <a:ext cx="16453113" cy="2372444"/>
          </a:xfrm>
          <a:prstGeom prst="rect">
            <a:avLst/>
          </a:prstGeom>
        </p:spPr>
        <p:txBody>
          <a:bodyPr wrap="square" lIns="0" tIns="0" rIns="0" bIns="0" rtlCol="0" anchor="t">
            <a:spAutoFit/>
          </a:bodyPr>
          <a:lstStyle/>
          <a:p>
            <a:pPr algn="just">
              <a:lnSpc>
                <a:spcPts val="3719"/>
              </a:lnSpc>
            </a:pPr>
            <a:r>
              <a:rPr lang="it-IT" sz="3100" dirty="0">
                <a:solidFill>
                  <a:srgbClr val="0A0147"/>
                </a:solidFill>
                <a:latin typeface="Glacial Indifference"/>
              </a:rPr>
              <a:t>Anche il Portale Acquisti in rete ha ottenuto la certificazione da ANAC come piattaforma di e-</a:t>
            </a:r>
            <a:r>
              <a:rPr lang="it-IT" sz="3100" dirty="0" err="1">
                <a:solidFill>
                  <a:srgbClr val="0A0147"/>
                </a:solidFill>
                <a:latin typeface="Glacial Indifference"/>
              </a:rPr>
              <a:t>procurement</a:t>
            </a:r>
            <a:r>
              <a:rPr lang="it-IT" sz="3100" dirty="0">
                <a:solidFill>
                  <a:srgbClr val="0A0147"/>
                </a:solidFill>
                <a:latin typeface="Glacial Indifference"/>
              </a:rPr>
              <a:t> e dovrà, pertanto, continuare ad essere utilizzato per tutte le forniture di beni e l’acquisto di servizi di importo superiore ai 5.000 euro e sotto la soglia comunitaria come previsto dalla Legge 296/2006, art.1, co. 450, e </a:t>
            </a:r>
            <a:r>
              <a:rPr lang="it-IT" sz="3100" dirty="0" err="1">
                <a:solidFill>
                  <a:srgbClr val="0A0147"/>
                </a:solidFill>
                <a:latin typeface="Glacial Indifference"/>
              </a:rPr>
              <a:t>s.m.i.</a:t>
            </a:r>
            <a:r>
              <a:rPr lang="it-IT" sz="3100" dirty="0">
                <a:solidFill>
                  <a:srgbClr val="0A0147"/>
                </a:solidFill>
                <a:latin typeface="Glacial Indifference"/>
              </a:rPr>
              <a:t> (che ha reso obbligatorio, per le Pubbliche Amministrazioni, il ricorso al mercato elettronico per l'approvvigionamento di beni e servizi).</a:t>
            </a:r>
          </a:p>
        </p:txBody>
      </p:sp>
      <p:sp>
        <p:nvSpPr>
          <p:cNvPr id="9" name="CasellaDiTesto 8">
            <a:extLst>
              <a:ext uri="{FF2B5EF4-FFF2-40B4-BE49-F238E27FC236}">
                <a16:creationId xmlns:a16="http://schemas.microsoft.com/office/drawing/2014/main" id="{3ED335C6-12C2-EF4A-B57C-C2C150B120EC}"/>
              </a:ext>
            </a:extLst>
          </p:cNvPr>
          <p:cNvSpPr txBox="1"/>
          <p:nvPr/>
        </p:nvSpPr>
        <p:spPr>
          <a:xfrm>
            <a:off x="1062913" y="468295"/>
            <a:ext cx="3658958" cy="1021433"/>
          </a:xfrm>
          <a:prstGeom prst="rect">
            <a:avLst/>
          </a:prstGeom>
          <a:noFill/>
        </p:spPr>
        <p:txBody>
          <a:bodyPr wrap="square">
            <a:spAutoFit/>
          </a:bodyPr>
          <a:lstStyle/>
          <a:p>
            <a:pPr algn="l">
              <a:lnSpc>
                <a:spcPts val="8000"/>
              </a:lnSpc>
            </a:pPr>
            <a:r>
              <a:rPr lang="en-US" sz="6000" dirty="0">
                <a:solidFill>
                  <a:srgbClr val="5383FF"/>
                </a:solidFill>
                <a:latin typeface="Impact"/>
              </a:rPr>
              <a:t>E il </a:t>
            </a:r>
            <a:r>
              <a:rPr lang="en-US" sz="6000" dirty="0" err="1">
                <a:solidFill>
                  <a:srgbClr val="5383FF"/>
                </a:solidFill>
                <a:latin typeface="Impact"/>
              </a:rPr>
              <a:t>MePA</a:t>
            </a:r>
            <a:r>
              <a:rPr lang="en-US" sz="6000" dirty="0">
                <a:solidFill>
                  <a:srgbClr val="5383FF"/>
                </a:solidFill>
                <a:latin typeface="Impact"/>
              </a:rPr>
              <a:t>? </a:t>
            </a:r>
          </a:p>
        </p:txBody>
      </p:sp>
      <p:sp>
        <p:nvSpPr>
          <p:cNvPr id="10" name="CasellaDiTesto 9">
            <a:extLst>
              <a:ext uri="{FF2B5EF4-FFF2-40B4-BE49-F238E27FC236}">
                <a16:creationId xmlns:a16="http://schemas.microsoft.com/office/drawing/2014/main" id="{E5B936D3-A89F-724F-8813-B32432E467C3}"/>
              </a:ext>
            </a:extLst>
          </p:cNvPr>
          <p:cNvSpPr txBox="1"/>
          <p:nvPr/>
        </p:nvSpPr>
        <p:spPr>
          <a:xfrm>
            <a:off x="5312229" y="577592"/>
            <a:ext cx="9144000" cy="523220"/>
          </a:xfrm>
          <a:prstGeom prst="rect">
            <a:avLst/>
          </a:prstGeom>
          <a:noFill/>
        </p:spPr>
        <p:txBody>
          <a:bodyPr wrap="square">
            <a:spAutoFit/>
          </a:bodyPr>
          <a:lstStyle/>
          <a:p>
            <a:r>
              <a:rPr lang="it-IT" sz="2800" dirty="0">
                <a:hlinkClick r:id="rId3"/>
              </a:rPr>
              <a:t>https://elearning.infn.it/mod/url/view.php?id=4126</a:t>
            </a:r>
            <a:endParaRPr lang="it-IT" sz="2800" dirty="0"/>
          </a:p>
        </p:txBody>
      </p:sp>
      <p:sp>
        <p:nvSpPr>
          <p:cNvPr id="11" name="CasellaDiTesto 10">
            <a:extLst>
              <a:ext uri="{FF2B5EF4-FFF2-40B4-BE49-F238E27FC236}">
                <a16:creationId xmlns:a16="http://schemas.microsoft.com/office/drawing/2014/main" id="{565B7FC8-4CB0-B24F-A5C1-5A134253D495}"/>
              </a:ext>
            </a:extLst>
          </p:cNvPr>
          <p:cNvSpPr txBox="1"/>
          <p:nvPr/>
        </p:nvSpPr>
        <p:spPr>
          <a:xfrm>
            <a:off x="5346441" y="1056932"/>
            <a:ext cx="7757124" cy="523220"/>
          </a:xfrm>
          <a:prstGeom prst="rect">
            <a:avLst/>
          </a:prstGeom>
          <a:noFill/>
        </p:spPr>
        <p:txBody>
          <a:bodyPr wrap="none" rtlCol="0">
            <a:spAutoFit/>
          </a:bodyPr>
          <a:lstStyle/>
          <a:p>
            <a:r>
              <a:rPr lang="it-IT" sz="2800" dirty="0">
                <a:hlinkClick r:id="rId4"/>
              </a:rPr>
              <a:t>https://elearning.infn.it/mod/url/view.php?id=4132</a:t>
            </a:r>
            <a:endParaRPr lang="it-IT" sz="2800" dirty="0"/>
          </a:p>
        </p:txBody>
      </p:sp>
      <p:sp>
        <p:nvSpPr>
          <p:cNvPr id="12" name="Parentesi graffa aperta 11">
            <a:extLst>
              <a:ext uri="{FF2B5EF4-FFF2-40B4-BE49-F238E27FC236}">
                <a16:creationId xmlns:a16="http://schemas.microsoft.com/office/drawing/2014/main" id="{6BCDE098-E2AD-1040-9DB8-B289AB4197EE}"/>
              </a:ext>
            </a:extLst>
          </p:cNvPr>
          <p:cNvSpPr/>
          <p:nvPr/>
        </p:nvSpPr>
        <p:spPr>
          <a:xfrm>
            <a:off x="4756083" y="503285"/>
            <a:ext cx="556146" cy="1126987"/>
          </a:xfrm>
          <a:prstGeom prst="leftBrace">
            <a:avLst/>
          </a:prstGeom>
          <a:ln w="12700">
            <a:solidFill>
              <a:srgbClr val="1744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p>
        </p:txBody>
      </p:sp>
      <p:sp>
        <p:nvSpPr>
          <p:cNvPr id="13" name="Freeform 7">
            <a:extLst>
              <a:ext uri="{FF2B5EF4-FFF2-40B4-BE49-F238E27FC236}">
                <a16:creationId xmlns:a16="http://schemas.microsoft.com/office/drawing/2014/main" id="{478A9A92-56FA-8E4A-887F-78AA27744244}"/>
              </a:ext>
            </a:extLst>
          </p:cNvPr>
          <p:cNvSpPr/>
          <p:nvPr/>
        </p:nvSpPr>
        <p:spPr>
          <a:xfrm>
            <a:off x="13411200" y="4914900"/>
            <a:ext cx="4673407" cy="5182205"/>
          </a:xfrm>
          <a:custGeom>
            <a:avLst/>
            <a:gdLst/>
            <a:ahLst/>
            <a:cxnLst/>
            <a:rect l="l" t="t" r="r" b="b"/>
            <a:pathLst>
              <a:path w="4673407" h="5182205">
                <a:moveTo>
                  <a:pt x="0" y="0"/>
                </a:moveTo>
                <a:lnTo>
                  <a:pt x="4673407" y="0"/>
                </a:lnTo>
                <a:lnTo>
                  <a:pt x="4673407" y="5182206"/>
                </a:lnTo>
                <a:lnTo>
                  <a:pt x="0" y="51822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5" name="CasellaDiTesto 4">
            <a:extLst>
              <a:ext uri="{FF2B5EF4-FFF2-40B4-BE49-F238E27FC236}">
                <a16:creationId xmlns:a16="http://schemas.microsoft.com/office/drawing/2014/main" id="{51515D94-8F45-0048-BF35-144BFD25D5EB}"/>
              </a:ext>
            </a:extLst>
          </p:cNvPr>
          <p:cNvSpPr txBox="1"/>
          <p:nvPr/>
        </p:nvSpPr>
        <p:spPr>
          <a:xfrm>
            <a:off x="1028701" y="4497278"/>
            <a:ext cx="12074863" cy="4837222"/>
          </a:xfrm>
          <a:prstGeom prst="rect">
            <a:avLst/>
          </a:prstGeom>
          <a:noFill/>
        </p:spPr>
        <p:txBody>
          <a:bodyPr wrap="square" rtlCol="0">
            <a:spAutoFit/>
          </a:bodyPr>
          <a:lstStyle/>
          <a:p>
            <a:pPr algn="just">
              <a:lnSpc>
                <a:spcPts val="3719"/>
              </a:lnSpc>
            </a:pPr>
            <a:r>
              <a:rPr lang="it-IT" sz="3099" dirty="0">
                <a:solidFill>
                  <a:srgbClr val="000000"/>
                </a:solidFill>
                <a:latin typeface="Glacial Indifference"/>
              </a:rPr>
              <a:t>L’accesso al MEPA avviene tramite SPID, CIE o </a:t>
            </a:r>
            <a:r>
              <a:rPr lang="it-IT" sz="3099" dirty="0" err="1">
                <a:solidFill>
                  <a:srgbClr val="000000"/>
                </a:solidFill>
                <a:latin typeface="Glacial Indifference"/>
              </a:rPr>
              <a:t>eIDAS</a:t>
            </a:r>
            <a:endParaRPr lang="it-IT" sz="3099" dirty="0">
              <a:solidFill>
                <a:srgbClr val="000000"/>
              </a:solidFill>
              <a:latin typeface="Glacial Indifference"/>
            </a:endParaRPr>
          </a:p>
          <a:p>
            <a:pPr algn="just">
              <a:lnSpc>
                <a:spcPts val="3719"/>
              </a:lnSpc>
            </a:pPr>
            <a:r>
              <a:rPr lang="it-IT" sz="3099" dirty="0">
                <a:solidFill>
                  <a:srgbClr val="000000"/>
                </a:solidFill>
                <a:latin typeface="Glacial Indifference"/>
              </a:rPr>
              <a:t>Nel MEPA sono accessibili: </a:t>
            </a:r>
          </a:p>
          <a:p>
            <a:pPr marL="669288" lvl="1" indent="-334644" algn="just">
              <a:lnSpc>
                <a:spcPts val="3719"/>
              </a:lnSpc>
              <a:buFont typeface="Arial"/>
              <a:buChar char="•"/>
            </a:pPr>
            <a:r>
              <a:rPr lang="it-IT" sz="3099" dirty="0">
                <a:solidFill>
                  <a:srgbClr val="000000"/>
                </a:solidFill>
                <a:latin typeface="Glacial Indifference"/>
              </a:rPr>
              <a:t>il nuovo Fascicolo di gara</a:t>
            </a:r>
          </a:p>
          <a:p>
            <a:pPr marL="669288" lvl="1" indent="-334644" algn="just">
              <a:lnSpc>
                <a:spcPts val="3719"/>
              </a:lnSpc>
              <a:buFont typeface="Arial"/>
              <a:buChar char="•"/>
            </a:pPr>
            <a:r>
              <a:rPr lang="it-IT" sz="3099" dirty="0">
                <a:solidFill>
                  <a:srgbClr val="000000"/>
                </a:solidFill>
                <a:latin typeface="Glacial Indifference"/>
              </a:rPr>
              <a:t>l’accesso al Fascicolo Virtuale dell’Operatore Economico (FVOE)</a:t>
            </a:r>
          </a:p>
          <a:p>
            <a:pPr marL="669288" lvl="1" indent="-334644" algn="just">
              <a:lnSpc>
                <a:spcPts val="3719"/>
              </a:lnSpc>
              <a:buFont typeface="Arial"/>
              <a:buChar char="•"/>
            </a:pPr>
            <a:r>
              <a:rPr lang="it-IT" sz="3099" dirty="0">
                <a:solidFill>
                  <a:srgbClr val="000000"/>
                </a:solidFill>
                <a:latin typeface="Glacial Indifference"/>
              </a:rPr>
              <a:t>la nuova funzione per la predisposizione e compilazione del DGUE direttamente in Piattaforma</a:t>
            </a:r>
          </a:p>
          <a:p>
            <a:pPr marL="669288" lvl="1" indent="-334644" algn="just">
              <a:lnSpc>
                <a:spcPts val="3719"/>
              </a:lnSpc>
              <a:buFont typeface="Arial"/>
              <a:buChar char="•"/>
            </a:pPr>
            <a:r>
              <a:rPr lang="it-IT" sz="3099" dirty="0">
                <a:solidFill>
                  <a:srgbClr val="000000"/>
                </a:solidFill>
                <a:latin typeface="Glacial Indifference"/>
              </a:rPr>
              <a:t>l’integrazione con la Piattaforma Contratti Pubblici di </a:t>
            </a:r>
            <a:r>
              <a:rPr lang="it-IT" sz="3099" dirty="0" err="1">
                <a:solidFill>
                  <a:srgbClr val="000000"/>
                </a:solidFill>
                <a:latin typeface="Glacial Indifference"/>
              </a:rPr>
              <a:t>Anac</a:t>
            </a:r>
            <a:r>
              <a:rPr lang="it-IT" sz="3099" dirty="0">
                <a:solidFill>
                  <a:srgbClr val="000000"/>
                </a:solidFill>
                <a:latin typeface="Glacial Indifference"/>
              </a:rPr>
              <a:t> che consentirà di richiedere i CIG, di compilare l’ANAC Form, per la pubblicazione sulla GURI, l'</a:t>
            </a:r>
            <a:r>
              <a:rPr lang="it-IT" sz="3099" dirty="0" err="1">
                <a:solidFill>
                  <a:srgbClr val="000000"/>
                </a:solidFill>
                <a:latin typeface="Glacial Indifference"/>
              </a:rPr>
              <a:t>eForm</a:t>
            </a:r>
            <a:r>
              <a:rPr lang="it-IT" sz="3099" dirty="0">
                <a:solidFill>
                  <a:srgbClr val="000000"/>
                </a:solidFill>
                <a:latin typeface="Glacial Indifference"/>
              </a:rPr>
              <a:t>, per la pubblicazione sulla GUCE e caricare l'</a:t>
            </a:r>
            <a:r>
              <a:rPr lang="it-IT" sz="3099" dirty="0" err="1">
                <a:solidFill>
                  <a:srgbClr val="000000"/>
                </a:solidFill>
                <a:latin typeface="Glacial Indifference"/>
              </a:rPr>
              <a:t>European</a:t>
            </a:r>
            <a:r>
              <a:rPr lang="it-IT" sz="3099" dirty="0">
                <a:solidFill>
                  <a:srgbClr val="000000"/>
                </a:solidFill>
                <a:latin typeface="Glacial Indifference"/>
              </a:rPr>
              <a:t> Single </a:t>
            </a:r>
            <a:r>
              <a:rPr lang="it-IT" sz="3099" dirty="0" err="1">
                <a:solidFill>
                  <a:srgbClr val="000000"/>
                </a:solidFill>
                <a:latin typeface="Glacial Indifference"/>
              </a:rPr>
              <a:t>Procurement</a:t>
            </a:r>
            <a:r>
              <a:rPr lang="it-IT" sz="3099" dirty="0">
                <a:solidFill>
                  <a:srgbClr val="000000"/>
                </a:solidFill>
                <a:latin typeface="Glacial Indifference"/>
              </a:rPr>
              <a:t> </a:t>
            </a:r>
            <a:r>
              <a:rPr lang="it-IT" sz="3099" dirty="0" err="1">
                <a:solidFill>
                  <a:srgbClr val="000000"/>
                </a:solidFill>
                <a:latin typeface="Glacial Indifference"/>
              </a:rPr>
              <a:t>Document</a:t>
            </a:r>
            <a:endParaRPr lang="it-IT" sz="3099" dirty="0">
              <a:solidFill>
                <a:srgbClr val="000000"/>
              </a:solidFill>
              <a:latin typeface="Glacial Indifference"/>
            </a:endParaRPr>
          </a:p>
        </p:txBody>
      </p:sp>
      <p:sp>
        <p:nvSpPr>
          <p:cNvPr id="14" name="Freeform 5">
            <a:extLst>
              <a:ext uri="{FF2B5EF4-FFF2-40B4-BE49-F238E27FC236}">
                <a16:creationId xmlns:a16="http://schemas.microsoft.com/office/drawing/2014/main" id="{8C93B1AC-2693-2F4C-9A03-187158D2D6E9}"/>
              </a:ext>
            </a:extLst>
          </p:cNvPr>
          <p:cNvSpPr/>
          <p:nvPr/>
        </p:nvSpPr>
        <p:spPr>
          <a:xfrm rot="-5720422">
            <a:off x="-24989" y="1399412"/>
            <a:ext cx="1298663" cy="690845"/>
          </a:xfrm>
          <a:custGeom>
            <a:avLst/>
            <a:gdLst/>
            <a:ahLst/>
            <a:cxnLst/>
            <a:rect l="l" t="t" r="r" b="b"/>
            <a:pathLst>
              <a:path w="1298663" h="690845">
                <a:moveTo>
                  <a:pt x="0" y="0"/>
                </a:moveTo>
                <a:lnTo>
                  <a:pt x="1298662" y="0"/>
                </a:lnTo>
                <a:lnTo>
                  <a:pt x="1298662" y="690844"/>
                </a:lnTo>
                <a:lnTo>
                  <a:pt x="0" y="6908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extLst>
      <p:ext uri="{BB962C8B-B14F-4D97-AF65-F5344CB8AC3E}">
        <p14:creationId xmlns:p14="http://schemas.microsoft.com/office/powerpoint/2010/main" val="378916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8648" b="-58070"/>
            </a:stretch>
          </a:blipFill>
        </p:spPr>
        <p:txBody>
          <a:bodyPr/>
          <a:lstStyle/>
          <a:p>
            <a:endParaRPr lang="it-IT" dirty="0"/>
          </a:p>
        </p:txBody>
      </p:sp>
      <p:sp>
        <p:nvSpPr>
          <p:cNvPr id="3" name="TextBox 3"/>
          <p:cNvSpPr txBox="1"/>
          <p:nvPr/>
        </p:nvSpPr>
        <p:spPr>
          <a:xfrm>
            <a:off x="872950" y="386123"/>
            <a:ext cx="12690650" cy="875945"/>
          </a:xfrm>
          <a:prstGeom prst="rect">
            <a:avLst/>
          </a:prstGeom>
        </p:spPr>
        <p:txBody>
          <a:bodyPr wrap="square" lIns="0" tIns="0" rIns="0" bIns="0" rtlCol="0" anchor="t">
            <a:spAutoFit/>
          </a:bodyPr>
          <a:lstStyle/>
          <a:p>
            <a:pPr>
              <a:lnSpc>
                <a:spcPts val="7998"/>
              </a:lnSpc>
            </a:pPr>
            <a:r>
              <a:rPr lang="it-IT" sz="4000" dirty="0">
                <a:solidFill>
                  <a:srgbClr val="5383FF"/>
                </a:solidFill>
                <a:latin typeface="Impact"/>
                <a:ea typeface="Impact"/>
              </a:rPr>
              <a:t>Cosa è cambiato operativamente dal 1° </a:t>
            </a:r>
            <a:r>
              <a:rPr lang="it-IT" sz="4000">
                <a:solidFill>
                  <a:srgbClr val="5383FF"/>
                </a:solidFill>
                <a:latin typeface="Impact"/>
                <a:ea typeface="Impact"/>
              </a:rPr>
              <a:t>gennaio 2024</a:t>
            </a:r>
            <a:endParaRPr lang="it-IT" sz="4000" dirty="0">
              <a:solidFill>
                <a:srgbClr val="5383FF"/>
              </a:solidFill>
              <a:latin typeface="Impact"/>
              <a:ea typeface="Impact"/>
            </a:endParaRPr>
          </a:p>
        </p:txBody>
      </p:sp>
      <p:sp>
        <p:nvSpPr>
          <p:cNvPr id="4" name="TextBox 4"/>
          <p:cNvSpPr txBox="1"/>
          <p:nvPr/>
        </p:nvSpPr>
        <p:spPr>
          <a:xfrm>
            <a:off x="858954" y="2727268"/>
            <a:ext cx="16805450" cy="7598234"/>
          </a:xfrm>
          <a:prstGeom prst="rect">
            <a:avLst/>
          </a:prstGeom>
        </p:spPr>
        <p:txBody>
          <a:bodyPr wrap="square" lIns="0" tIns="0" rIns="0" bIns="0" rtlCol="0" anchor="t">
            <a:spAutoFit/>
          </a:bodyPr>
          <a:lstStyle/>
          <a:p>
            <a:pPr algn="just">
              <a:lnSpc>
                <a:spcPts val="3299"/>
              </a:lnSpc>
              <a:spcAft>
                <a:spcPts val="600"/>
              </a:spcAft>
            </a:pPr>
            <a:r>
              <a:rPr lang="it-IT" sz="3000" dirty="0">
                <a:solidFill>
                  <a:srgbClr val="0A0147"/>
                </a:solidFill>
                <a:latin typeface="Glacial Indifference"/>
              </a:rPr>
              <a:t>Le procedure di appalto devono essere svolte completamente in modalità digitale, attraverso l’utilizzo delle Piattaforme di approvvigionamento digitale che hanno ricevuto la certificazione da </a:t>
            </a:r>
            <a:r>
              <a:rPr lang="it-IT" sz="3000" dirty="0" err="1">
                <a:solidFill>
                  <a:srgbClr val="0A0147"/>
                </a:solidFill>
                <a:latin typeface="Glacial Indifference"/>
              </a:rPr>
              <a:t>AGiD</a:t>
            </a:r>
            <a:r>
              <a:rPr lang="it-IT" sz="3000" dirty="0">
                <a:solidFill>
                  <a:srgbClr val="0A0147"/>
                </a:solidFill>
                <a:latin typeface="Glacial Indifference"/>
              </a:rPr>
              <a:t>.</a:t>
            </a:r>
          </a:p>
          <a:p>
            <a:pPr algn="just">
              <a:lnSpc>
                <a:spcPts val="3299"/>
              </a:lnSpc>
              <a:spcAft>
                <a:spcPts val="600"/>
              </a:spcAft>
            </a:pPr>
            <a:r>
              <a:rPr lang="it-IT" sz="3000" dirty="0">
                <a:solidFill>
                  <a:srgbClr val="0A0147"/>
                </a:solidFill>
                <a:latin typeface="Glacial Indifference"/>
              </a:rPr>
              <a:t>La nostra piattaforma NOVA PA ha ottenuto la certificazione.</a:t>
            </a:r>
          </a:p>
          <a:p>
            <a:pPr algn="just">
              <a:lnSpc>
                <a:spcPts val="3299"/>
              </a:lnSpc>
              <a:spcAft>
                <a:spcPts val="600"/>
              </a:spcAft>
            </a:pPr>
            <a:r>
              <a:rPr lang="it-IT" sz="3000" dirty="0">
                <a:solidFill>
                  <a:srgbClr val="0A0147"/>
                </a:solidFill>
                <a:latin typeface="Glacial Indifference"/>
              </a:rPr>
              <a:t>Da ciò ne deriva che tutte le procedure di affidamento di lavori, servizi e forniture, laddove non devono essere obbligatoriamente esperite sul </a:t>
            </a:r>
            <a:r>
              <a:rPr lang="it-IT" sz="3000" dirty="0" err="1">
                <a:solidFill>
                  <a:srgbClr val="0A0147"/>
                </a:solidFill>
                <a:latin typeface="Glacial Indifference"/>
              </a:rPr>
              <a:t>MePA</a:t>
            </a:r>
            <a:r>
              <a:rPr lang="it-IT" sz="3000" dirty="0">
                <a:solidFill>
                  <a:srgbClr val="0A0147"/>
                </a:solidFill>
                <a:latin typeface="Glacial Indifference"/>
              </a:rPr>
              <a:t>, devono essere gestite nell’ambito della piattaforma NOVA PA.</a:t>
            </a:r>
          </a:p>
          <a:p>
            <a:pPr algn="just">
              <a:lnSpc>
                <a:spcPts val="3299"/>
              </a:lnSpc>
              <a:spcAft>
                <a:spcPts val="600"/>
              </a:spcAft>
            </a:pPr>
            <a:r>
              <a:rPr lang="it-IT" sz="3000" dirty="0">
                <a:solidFill>
                  <a:srgbClr val="0A0147"/>
                </a:solidFill>
                <a:latin typeface="Glacial Indifference"/>
              </a:rPr>
              <a:t>Per l’accesso alle suddette piattaforme è obbligatorio l’utilizzo di SPID, CIE o </a:t>
            </a:r>
            <a:r>
              <a:rPr lang="it-IT" sz="3000" dirty="0" err="1">
                <a:solidFill>
                  <a:srgbClr val="0A0147"/>
                </a:solidFill>
                <a:latin typeface="Glacial Indifference"/>
              </a:rPr>
              <a:t>eIDAS</a:t>
            </a:r>
            <a:r>
              <a:rPr lang="it-IT" sz="3000" dirty="0">
                <a:solidFill>
                  <a:srgbClr val="0A0147"/>
                </a:solidFill>
                <a:latin typeface="Glacial Indifference"/>
              </a:rPr>
              <a:t>.</a:t>
            </a:r>
          </a:p>
          <a:p>
            <a:pPr algn="just">
              <a:lnSpc>
                <a:spcPts val="3299"/>
              </a:lnSpc>
              <a:spcAft>
                <a:spcPts val="600"/>
              </a:spcAft>
            </a:pPr>
            <a:r>
              <a:rPr lang="it-IT" sz="3000" dirty="0">
                <a:solidFill>
                  <a:srgbClr val="0A0147"/>
                </a:solidFill>
                <a:latin typeface="Glacial Indifference"/>
              </a:rPr>
              <a:t>Cambia la modalità di acquisizione del Codice Identificativo Gara: il CIG non viene più acquisito tramite il sistema SIMOG ma attraverso le piattaforme di approvvigionamento digitale certificate mediante interoperabilità̀ con i servizi erogati dalla PCP attraverso la Piattaforma Digitale Nazionale Dati (PDND).</a:t>
            </a:r>
          </a:p>
          <a:p>
            <a:pPr algn="just">
              <a:lnSpc>
                <a:spcPts val="3299"/>
              </a:lnSpc>
              <a:spcAft>
                <a:spcPts val="600"/>
              </a:spcAft>
            </a:pPr>
            <a:r>
              <a:rPr lang="it-IT" sz="3000" dirty="0">
                <a:solidFill>
                  <a:srgbClr val="0A0147"/>
                </a:solidFill>
                <a:latin typeface="Glacial Indifference"/>
              </a:rPr>
              <a:t>Cambia il momento di acquisizione del Codice Identificativo Gara: il CIG deve essere acquisito al momento della fase di indizione della procedura, per le procedure di gara, e alla fase di predisposizione della determina unica e dopo la formale aggiudicazione in piattaforma, in caso di affidamento diretto. </a:t>
            </a:r>
          </a:p>
          <a:p>
            <a:pPr algn="just">
              <a:lnSpc>
                <a:spcPts val="3299"/>
              </a:lnSpc>
            </a:pPr>
            <a:r>
              <a:rPr lang="it-IT" sz="3000" dirty="0">
                <a:solidFill>
                  <a:srgbClr val="0A0147"/>
                </a:solidFill>
                <a:latin typeface="Glacial Indifference"/>
              </a:rPr>
              <a:t>Sparisce lo </a:t>
            </a:r>
            <a:r>
              <a:rPr lang="it-IT" sz="3000" dirty="0" err="1">
                <a:solidFill>
                  <a:srgbClr val="0A0147"/>
                </a:solidFill>
                <a:latin typeface="Glacial Indifference"/>
              </a:rPr>
              <a:t>smart</a:t>
            </a:r>
            <a:r>
              <a:rPr lang="it-IT" sz="3000" dirty="0">
                <a:solidFill>
                  <a:srgbClr val="0A0147"/>
                </a:solidFill>
                <a:latin typeface="Glacial Indifference"/>
              </a:rPr>
              <a:t> CIG</a:t>
            </a:r>
          </a:p>
          <a:p>
            <a:pPr algn="just">
              <a:lnSpc>
                <a:spcPts val="2799"/>
              </a:lnSpc>
            </a:pPr>
            <a:endParaRPr lang="en-US" sz="2999" dirty="0">
              <a:solidFill>
                <a:srgbClr val="0A0147"/>
              </a:solidFill>
              <a:latin typeface="Glacial Indifference"/>
            </a:endParaRPr>
          </a:p>
        </p:txBody>
      </p:sp>
      <p:sp>
        <p:nvSpPr>
          <p:cNvPr id="6" name="Freeform 6"/>
          <p:cNvSpPr/>
          <p:nvPr/>
        </p:nvSpPr>
        <p:spPr>
          <a:xfrm>
            <a:off x="14859000" y="28575"/>
            <a:ext cx="2819400" cy="2639612"/>
          </a:xfrm>
          <a:custGeom>
            <a:avLst/>
            <a:gdLst/>
            <a:ahLst/>
            <a:cxnLst/>
            <a:rect l="l" t="t" r="r" b="b"/>
            <a:pathLst>
              <a:path w="3030949" h="2953798">
                <a:moveTo>
                  <a:pt x="0" y="0"/>
                </a:moveTo>
                <a:lnTo>
                  <a:pt x="3030949" y="0"/>
                </a:lnTo>
                <a:lnTo>
                  <a:pt x="3030949" y="2953798"/>
                </a:lnTo>
                <a:lnTo>
                  <a:pt x="0" y="2953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7" name="Freeform 7"/>
          <p:cNvSpPr/>
          <p:nvPr/>
        </p:nvSpPr>
        <p:spPr>
          <a:xfrm>
            <a:off x="17415050" y="9343091"/>
            <a:ext cx="1551702" cy="1551702"/>
          </a:xfrm>
          <a:custGeom>
            <a:avLst/>
            <a:gdLst/>
            <a:ahLst/>
            <a:cxnLst/>
            <a:rect l="l" t="t" r="r" b="b"/>
            <a:pathLst>
              <a:path w="1551702" h="1551702">
                <a:moveTo>
                  <a:pt x="0" y="0"/>
                </a:moveTo>
                <a:lnTo>
                  <a:pt x="1551703" y="0"/>
                </a:lnTo>
                <a:lnTo>
                  <a:pt x="1551703" y="1551702"/>
                </a:lnTo>
                <a:lnTo>
                  <a:pt x="0" y="155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1367</TotalTime>
  <Words>1560</Words>
  <Application>Microsoft Office PowerPoint</Application>
  <PresentationFormat>Personalizzato</PresentationFormat>
  <Paragraphs>85</Paragraphs>
  <Slides>16</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Glacial Indifference Bold</vt:lpstr>
      <vt:lpstr>Calibri</vt:lpstr>
      <vt:lpstr>Arial</vt:lpstr>
      <vt:lpstr>Aptos</vt:lpstr>
      <vt:lpstr>Impact</vt:lpstr>
      <vt:lpstr>Wingdings</vt:lpstr>
      <vt:lpstr>Glacial Indifference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INFN-AC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è cambiato negli appalti 1 gennaio 2024</dc:title>
  <dc:subject/>
  <dc:creator>Edvige Cimino</dc:creator>
  <cp:keywords/>
  <dc:description/>
  <cp:lastModifiedBy>Antonella D'Isidoro</cp:lastModifiedBy>
  <cp:revision>12</cp:revision>
  <dcterms:created xsi:type="dcterms:W3CDTF">2006-08-16T00:00:00Z</dcterms:created>
  <dcterms:modified xsi:type="dcterms:W3CDTF">2024-06-06T07:28:49Z</dcterms:modified>
  <cp:category/>
  <dc:identifier>DAGHErF95qE</dc:identifier>
</cp:coreProperties>
</file>