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2.jpg" ContentType="image/jpeg"/>
  <Override PartName="/ppt/media/image64.jpg" ContentType="image/jpeg"/>
  <Override PartName="/ppt/media/image65.jpg" ContentType="image/jpeg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6" r:id="rId2"/>
  </p:sldMasterIdLst>
  <p:notesMasterIdLst>
    <p:notesMasterId r:id="rId32"/>
  </p:notesMasterIdLst>
  <p:handoutMasterIdLst>
    <p:handoutMasterId r:id="rId33"/>
  </p:handoutMasterIdLst>
  <p:sldIdLst>
    <p:sldId id="2145705570" r:id="rId3"/>
    <p:sldId id="2542" r:id="rId4"/>
    <p:sldId id="2583" r:id="rId5"/>
    <p:sldId id="267" r:id="rId6"/>
    <p:sldId id="261" r:id="rId7"/>
    <p:sldId id="269" r:id="rId8"/>
    <p:sldId id="277" r:id="rId9"/>
    <p:sldId id="279" r:id="rId10"/>
    <p:sldId id="280" r:id="rId11"/>
    <p:sldId id="1020" r:id="rId12"/>
    <p:sldId id="291" r:id="rId13"/>
    <p:sldId id="293" r:id="rId14"/>
    <p:sldId id="285" r:id="rId15"/>
    <p:sldId id="294" r:id="rId16"/>
    <p:sldId id="737" r:id="rId17"/>
    <p:sldId id="295" r:id="rId18"/>
    <p:sldId id="284" r:id="rId19"/>
    <p:sldId id="2147375511" r:id="rId20"/>
    <p:sldId id="278" r:id="rId21"/>
    <p:sldId id="2147375510" r:id="rId22"/>
    <p:sldId id="2552" r:id="rId23"/>
    <p:sldId id="2147375509" r:id="rId24"/>
    <p:sldId id="2147375506" r:id="rId25"/>
    <p:sldId id="2588" r:id="rId26"/>
    <p:sldId id="2589" r:id="rId27"/>
    <p:sldId id="2584" r:id="rId28"/>
    <p:sldId id="2593" r:id="rId29"/>
    <p:sldId id="2614" r:id="rId30"/>
    <p:sldId id="2147375508" r:id="rId3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29" autoAdjust="0"/>
    <p:restoredTop sz="95034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82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3" d="100"/>
          <a:sy n="83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58FE714-C171-406A-9762-7BAC0F1CCBC1}" type="datetime1">
              <a:rPr lang="it-IT" smtClean="0"/>
              <a:t>10/06/2024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0C9206-C32E-4C5C-BA8F-2C647A5B85F9}" type="datetime1">
              <a:rPr lang="it-IT" noProof="0" smtClean="0"/>
              <a:t>10/06/2024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giu. ’24</a:t>
            </a:fld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Slide Image Placeholder 50">
            <a:extLst>
              <a:ext uri="{FF2B5EF4-FFF2-40B4-BE49-F238E27FC236}">
                <a16:creationId xmlns:a16="http://schemas.microsoft.com/office/drawing/2014/main" id="{DCE3710F-2356-44F5-A47E-3DFCE8CD4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650" y="625475"/>
            <a:ext cx="6264275" cy="3524250"/>
          </a:xfrm>
        </p:spPr>
      </p:sp>
    </p:spTree>
    <p:extLst>
      <p:ext uri="{BB962C8B-B14F-4D97-AF65-F5344CB8AC3E}">
        <p14:creationId xmlns:p14="http://schemas.microsoft.com/office/powerpoint/2010/main" val="391078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280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giu. ’24</a:t>
            </a:fld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Slide Image Placeholder 50">
            <a:extLst>
              <a:ext uri="{FF2B5EF4-FFF2-40B4-BE49-F238E27FC236}">
                <a16:creationId xmlns:a16="http://schemas.microsoft.com/office/drawing/2014/main" id="{DCE3710F-2356-44F5-A47E-3DFCE8CD4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650" y="625475"/>
            <a:ext cx="6264275" cy="3524250"/>
          </a:xfrm>
        </p:spPr>
      </p:sp>
    </p:spTree>
    <p:extLst>
      <p:ext uri="{BB962C8B-B14F-4D97-AF65-F5344CB8AC3E}">
        <p14:creationId xmlns:p14="http://schemas.microsoft.com/office/powerpoint/2010/main" val="33995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20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24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6DFFA-7154-4DEB-A475-8762F54B6124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9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206F1-9639-4BA4-A078-A0921CEA59B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42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14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044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06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51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22.xml"/><Relationship Id="rId7" Type="http://schemas.openxmlformats.org/officeDocument/2006/relationships/oleObject" Target="../embeddings/oleObject2.bin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4.xml"/><Relationship Id="rId10" Type="http://schemas.openxmlformats.org/officeDocument/2006/relationships/image" Target="../media/image8.png"/><Relationship Id="rId4" Type="http://schemas.openxmlformats.org/officeDocument/2006/relationships/tags" Target="../tags/tag23.xml"/><Relationship Id="rId9" Type="http://schemas.openxmlformats.org/officeDocument/2006/relationships/image" Target="../media/image7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5.emf"/><Relationship Id="rId4" Type="http://schemas.openxmlformats.org/officeDocument/2006/relationships/tags" Target="../tags/tag28.xml"/><Relationship Id="rId9" Type="http://schemas.openxmlformats.org/officeDocument/2006/relationships/oleObject" Target="../embeddings/oleObject3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37.xml"/><Relationship Id="rId7" Type="http://schemas.openxmlformats.org/officeDocument/2006/relationships/oleObject" Target="../embeddings/oleObject5.bin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31280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360681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2A7B4B0-4352-2833-0E7A-0582C185C51E}"/>
              </a:ext>
            </a:extLst>
          </p:cNvPr>
          <p:cNvGrpSpPr/>
          <p:nvPr userDrawn="1"/>
        </p:nvGrpSpPr>
        <p:grpSpPr>
          <a:xfrm>
            <a:off x="68619" y="5839869"/>
            <a:ext cx="2090625" cy="981568"/>
            <a:chOff x="68619" y="5839869"/>
            <a:chExt cx="2090625" cy="98156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49CE376-7AB0-21BE-56AD-1B0678A8FC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4052" y="5839869"/>
              <a:ext cx="591477" cy="571540"/>
            </a:xfrm>
            <a:prstGeom prst="rect">
              <a:avLst/>
            </a:prstGeom>
          </p:spPr>
        </p:pic>
        <p:pic>
          <p:nvPicPr>
            <p:cNvPr id="3" name="Immagine 2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7CF838B8-C46C-3ED6-A0AF-86D99E281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6467021"/>
              <a:ext cx="1321044" cy="354416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1D35072-8DAB-6091-8ADB-00BAC324B1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619" y="6540191"/>
              <a:ext cx="693381" cy="20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39803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854" y="87971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854" y="195615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854" y="303260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854" y="410904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6854" y="518549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7" name="Segnaposto testo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7730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38" name="Segnaposto testo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7730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9" name="Segnaposto testo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730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40" name="Segnaposto testo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730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4</a:t>
            </a:r>
          </a:p>
        </p:txBody>
      </p:sp>
      <p:sp>
        <p:nvSpPr>
          <p:cNvPr id="41" name="Segnaposto testo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7730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5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 userDrawn="1"/>
        </p:nvSpPr>
        <p:spPr>
          <a:xfrm rot="16200000" flipV="1">
            <a:off x="965155" y="270000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3" y="1691472"/>
            <a:ext cx="4385841" cy="1325563"/>
          </a:xfrm>
        </p:spPr>
        <p:txBody>
          <a:bodyPr rtlCol="0" anchor="b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00437"/>
            <a:ext cx="12192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9843" y="1690688"/>
            <a:ext cx="4155432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9843" y="1227698"/>
            <a:ext cx="4155432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5" y="1193765"/>
            <a:ext cx="6322230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193765"/>
            <a:ext cx="5230788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009"/>
            <a:ext cx="3416928" cy="2884911"/>
          </a:xfrm>
        </p:spPr>
        <p:txBody>
          <a:bodyPr lIns="0" rtlCol="0" anchor="t">
            <a:normAutofit/>
          </a:bodyPr>
          <a:lstStyle>
            <a:lvl1pPr algn="r"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75" y="180900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80900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0572" y="221329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21329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89"/>
            <a:ext cx="4297212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4000" dirty="0">
                <a:latin typeface="+mj-lt"/>
              </a:defRPr>
            </a:lvl1pPr>
          </a:lstStyle>
          <a:p>
            <a:pPr marL="0" lvl="0" algn="r" rtl="0"/>
            <a:r>
              <a:rPr lang="it-IT" noProof="0"/>
              <a:t>Fare clic per modificare il titolo dello schema </a:t>
            </a:r>
            <a:br>
              <a:rPr lang="it-IT" noProof="0"/>
            </a:br>
            <a:r>
              <a:rPr lang="it-IT" noProof="0"/>
              <a:t>stile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168708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68708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+mn-lt"/>
              </a:defRPr>
            </a:lvl1pPr>
          </a:lstStyle>
          <a:p>
            <a:pPr marL="228600" lvl="0" indent="-228600" rtl="0"/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209137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09137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Forma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 userDrawn="1"/>
        </p:nvSpPr>
        <p:spPr>
          <a:xfrm rot="16200000" flipV="1">
            <a:off x="3332057" y="133183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12087828" y="1675514"/>
            <a:ext cx="115747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4568750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  <a:br>
              <a:rPr lang="it-IT" noProof="0"/>
            </a:br>
            <a:r>
              <a:rPr lang="it-IT" noProof="0"/>
              <a:t>Stile del titolo dello schema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it-IT" noProof="0">
              <a:latin typeface="+mn-lt"/>
            </a:endParaRP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+mn-lt"/>
              </a:defRPr>
            </a:lvl1pPr>
          </a:lstStyle>
          <a:p>
            <a:pPr marL="228600" lvl="0" indent="-228600" rtl="0"/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Forma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 userDrawn="1"/>
        </p:nvSpPr>
        <p:spPr>
          <a:xfrm rot="16200000" flipV="1">
            <a:off x="3332057" y="72994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14412" y="3805254"/>
            <a:ext cx="1935925" cy="185477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0816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607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qui per </a:t>
            </a:r>
            <a:br>
              <a:rPr lang="it-IT" noProof="0"/>
            </a:br>
            <a:r>
              <a:rPr lang="it-IT" noProof="0"/>
              <a:t>Inserire il titolo</a:t>
            </a:r>
          </a:p>
        </p:txBody>
      </p:sp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836271"/>
            <a:ext cx="3523423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-1" y="1539432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WWW.WEBSITENAME.COM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8052" y="3206186"/>
            <a:ext cx="6435525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3657059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qui per </a:t>
            </a:r>
            <a:br>
              <a:rPr lang="it-IT" noProof="0"/>
            </a:br>
            <a:r>
              <a:rPr lang="it-IT" noProof="0"/>
              <a:t>Inserire il titolo</a:t>
            </a:r>
          </a:p>
        </p:txBody>
      </p:sp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987207"/>
            <a:ext cx="28378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1371" y="987208"/>
            <a:ext cx="3501106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66452"/>
            <a:ext cx="5007015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  <a:br>
              <a:rPr lang="it-IT" noProof="0"/>
            </a:br>
            <a:r>
              <a:rPr lang="it-IT" noProof="0"/>
              <a:t>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4572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diapositiva</a:t>
            </a:r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635"/>
            <a:ext cx="5845215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"/>
            <a:ext cx="11353800" cy="554736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53441"/>
            <a:ext cx="11353800" cy="5151119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908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25781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355182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4209" y="1203769"/>
            <a:ext cx="9563582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8" y="339162"/>
            <a:ext cx="9563581" cy="823070"/>
          </a:xfrm>
          <a:noFill/>
        </p:spPr>
        <p:txBody>
          <a:bodyPr lIns="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346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6030" y="747000"/>
            <a:ext cx="10519940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5622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0"/>
            <a:ext cx="113704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4288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719574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bg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5831840" y="0"/>
            <a:ext cx="55219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4699000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Sezione </a:t>
            </a:r>
            <a:br>
              <a:rPr lang="it-IT" noProof="0"/>
            </a:br>
            <a:r>
              <a:rPr lang="it-IT" noProof="0"/>
              <a:t>Intestazione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bg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1" y="0"/>
            <a:ext cx="70561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525780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2636" y="446300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bg1">
                    <a:lumMod val="8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4249687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5647" y="3145492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394370"/>
            <a:ext cx="705612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934210"/>
            <a:ext cx="527304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</p:spTree>
    <p:extLst>
      <p:ext uri="{BB962C8B-B14F-4D97-AF65-F5344CB8AC3E}">
        <p14:creationId xmlns:p14="http://schemas.microsoft.com/office/powerpoint/2010/main" val="179353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1"/>
            <a:ext cx="1220863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2691447"/>
            <a:ext cx="6272321" cy="1694180"/>
          </a:xfrm>
        </p:spPr>
        <p:txBody>
          <a:bodyPr lIns="0" rtlCol="0" anchor="b">
            <a:noAutofit/>
          </a:bodyPr>
          <a:lstStyle>
            <a:lvl1pPr algn="l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1826" y="261305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763052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chemeClr val="accent2">
              <a:alpha val="99000"/>
            </a:schemeClr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 dirty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D7965E8-BC2C-3598-6120-A62E7463AC1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703" y="85160"/>
            <a:ext cx="1672497" cy="820814"/>
            <a:chOff x="-666874" y="5393360"/>
            <a:chExt cx="2090625" cy="102601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22A4DED-077A-D768-8FFF-C8073C774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1441" y="5393360"/>
              <a:ext cx="591477" cy="571540"/>
            </a:xfrm>
            <a:prstGeom prst="rect">
              <a:avLst/>
            </a:prstGeom>
          </p:spPr>
        </p:pic>
        <p:pic>
          <p:nvPicPr>
            <p:cNvPr id="4" name="Immagine 3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B75049A9-C7F6-C106-75B0-7695E852A3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7" y="6064962"/>
              <a:ext cx="1321044" cy="35441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0E55C11-8826-CBB1-8EE5-DBB3A3B7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666874" y="6138132"/>
              <a:ext cx="693381" cy="20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2" name="Segnaposto immagin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immagin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4444556-7EEC-3EC8-CED0-FC51350F50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9378" y="104210"/>
            <a:ext cx="1672497" cy="820814"/>
            <a:chOff x="-666874" y="5393360"/>
            <a:chExt cx="2090625" cy="102601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2B4AC81-24FF-A97E-1336-D3DD5651C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1441" y="5393360"/>
              <a:ext cx="591477" cy="571540"/>
            </a:xfrm>
            <a:prstGeom prst="rect">
              <a:avLst/>
            </a:prstGeom>
          </p:spPr>
        </p:pic>
        <p:pic>
          <p:nvPicPr>
            <p:cNvPr id="4" name="Immagine 3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DAFCE968-BFF3-0048-26ED-157018210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7" y="6064962"/>
              <a:ext cx="1321044" cy="354416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D4F2332-BC9A-B84D-2495-12E996E719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666874" y="6138132"/>
              <a:ext cx="693381" cy="20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375" y="3097232"/>
            <a:ext cx="4008120" cy="2742196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per inserire </a:t>
            </a:r>
            <a:br>
              <a:rPr lang="it-IT" noProof="0"/>
            </a:br>
            <a:r>
              <a:rPr lang="it-IT" noProof="0"/>
              <a:t>il titolo della diapositiva qui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3734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2" name="Segnaposto immagin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immagin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B280AA4-6E39-EAA1-6A0A-D5188F1625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9378" y="104210"/>
            <a:ext cx="1672497" cy="820814"/>
            <a:chOff x="-666874" y="5393360"/>
            <a:chExt cx="2090625" cy="102601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46DEC1C-D5CC-C702-FE07-2FD677E13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1441" y="5393360"/>
              <a:ext cx="591477" cy="571540"/>
            </a:xfrm>
            <a:prstGeom prst="rect">
              <a:avLst/>
            </a:prstGeom>
          </p:spPr>
        </p:pic>
        <p:pic>
          <p:nvPicPr>
            <p:cNvPr id="6" name="Immagine 5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62C8828A-8649-F99D-F244-E51B56E46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7" y="6064962"/>
              <a:ext cx="1321044" cy="35441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413F35B-ED65-111B-6978-40940EFD0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666874" y="6138132"/>
              <a:ext cx="693381" cy="20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78736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9175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92115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6207" y="0"/>
            <a:ext cx="332579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37030" cy="2036100"/>
          </a:xfrm>
        </p:spPr>
        <p:txBody>
          <a:bodyPr lIns="0" rtlCol="0"/>
          <a:lstStyle>
            <a:lvl1pPr>
              <a:defRPr>
                <a:solidFill>
                  <a:srgbClr val="5DAAB0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30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70602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6930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0602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2770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770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4956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956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2770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2770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4956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4956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 userDrawn="1"/>
        </p:nvSpPr>
        <p:spPr>
          <a:xfrm rot="16200000" flipV="1">
            <a:off x="965155" y="55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129DFED-DD23-64ED-1193-4FE319FD9A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53" y="85160"/>
            <a:ext cx="1672497" cy="820814"/>
            <a:chOff x="-666874" y="5393360"/>
            <a:chExt cx="2090625" cy="102601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DC5F79B-ACA2-ADD5-0336-A695827EF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1441" y="5393360"/>
              <a:ext cx="591477" cy="571540"/>
            </a:xfrm>
            <a:prstGeom prst="rect">
              <a:avLst/>
            </a:prstGeom>
          </p:spPr>
        </p:pic>
        <p:pic>
          <p:nvPicPr>
            <p:cNvPr id="13" name="Immagine 12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9C06E32B-E6C3-D237-26E4-A0880F37D2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7" y="6064962"/>
              <a:ext cx="1321044" cy="35441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8E44E93-B47D-FE96-7077-2EF2EC8C1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666874" y="6138132"/>
              <a:ext cx="693381" cy="20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1090770"/>
            <a:ext cx="10710862" cy="1258090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 dirty="0"/>
              <a:t>Fare clic qui per inserire </a:t>
            </a:r>
            <a:br>
              <a:rPr lang="it-IT" noProof="0" dirty="0"/>
            </a:br>
            <a:r>
              <a:rPr lang="it-IT" noProof="0" dirty="0"/>
              <a:t>il titolo della diapositiva</a:t>
            </a:r>
          </a:p>
        </p:txBody>
      </p:sp>
      <p:sp>
        <p:nvSpPr>
          <p:cNvPr id="2" name="Forma 62">
            <a:extLst>
              <a:ext uri="{FF2B5EF4-FFF2-40B4-BE49-F238E27FC236}">
                <a16:creationId xmlns:a16="http://schemas.microsoft.com/office/drawing/2014/main" id="{135227AB-D3C8-1298-2268-5997312D95CB}"/>
              </a:ext>
            </a:extLst>
          </p:cNvPr>
          <p:cNvSpPr/>
          <p:nvPr userDrawn="1"/>
        </p:nvSpPr>
        <p:spPr>
          <a:xfrm rot="16200000" flipV="1">
            <a:off x="965155" y="55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ABD524F-272E-B6F6-2B6E-F09B145D57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53" y="85160"/>
            <a:ext cx="1672497" cy="820814"/>
            <a:chOff x="-666874" y="5393360"/>
            <a:chExt cx="2090625" cy="102601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0F91820-1FB6-52E5-550D-BA70E74C8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1441" y="5393360"/>
              <a:ext cx="591477" cy="571540"/>
            </a:xfrm>
            <a:prstGeom prst="rect">
              <a:avLst/>
            </a:prstGeom>
          </p:spPr>
        </p:pic>
        <p:pic>
          <p:nvPicPr>
            <p:cNvPr id="6" name="Immagine 5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978B43DB-E577-6C23-88FE-584D8D86B9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7" y="6064962"/>
              <a:ext cx="1321044" cy="35441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406FDBD-E415-7F20-7214-1CC297EE7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666874" y="6138132"/>
              <a:ext cx="693381" cy="208077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3CF307-A509-1B75-5B58-70123CBDF917}"/>
              </a:ext>
            </a:extLst>
          </p:cNvPr>
          <p:cNvSpPr txBox="1"/>
          <p:nvPr userDrawn="1"/>
        </p:nvSpPr>
        <p:spPr>
          <a:xfrm>
            <a:off x="847180" y="2425388"/>
            <a:ext cx="10710862" cy="4167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n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15261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103933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12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8842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3573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8303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1802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330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060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791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0521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3730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 userDrawn="1"/>
        </p:nvSpPr>
        <p:spPr>
          <a:xfrm>
            <a:off x="4190264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6007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3705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6007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3705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31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4731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1403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1403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473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3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1403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403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 userDrawn="1"/>
        </p:nvSpPr>
        <p:spPr>
          <a:xfrm>
            <a:off x="6157960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 userDrawn="1"/>
        </p:nvSpPr>
        <p:spPr>
          <a:xfrm>
            <a:off x="4190264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 userDrawn="1"/>
        </p:nvSpPr>
        <p:spPr>
          <a:xfrm>
            <a:off x="6157960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</a:t>
            </a:r>
            <a:br>
              <a:rPr lang="it-IT" noProof="0"/>
            </a:br>
            <a:r>
              <a:rPr lang="it-IT" noProof="0"/>
              <a:t>il titolo della diapositiva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 grafico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4" name="Segnaposto tabella 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524172"/>
            <a:ext cx="2578099" cy="2508588"/>
          </a:xfrm>
        </p:spPr>
        <p:txBody>
          <a:bodyPr lIns="0" rtlCol="0" anchor="t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</a:t>
            </a:r>
            <a:br>
              <a:rPr lang="it-IT" noProof="0"/>
            </a:br>
            <a:r>
              <a:rPr lang="it-IT" noProof="0"/>
              <a:t>il titolo della diapositiva</a:t>
            </a:r>
          </a:p>
        </p:txBody>
      </p:sp>
      <p:sp>
        <p:nvSpPr>
          <p:cNvPr id="9" name="Forma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 userDrawn="1"/>
        </p:nvSpPr>
        <p:spPr>
          <a:xfrm rot="16200000" flipV="1">
            <a:off x="965155" y="-70306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708475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9649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10" name="Forma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1094402" y="252589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98755"/>
            <a:ext cx="3856038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2285" y="198755"/>
            <a:ext cx="7651115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648200"/>
            <a:ext cx="7651116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2919" y="4648200"/>
            <a:ext cx="385572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E4AE2A-BE5F-EEF1-9B54-B4635384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F2A4-C4CE-441F-AC2D-DCD05AECF82C}" type="datetimeFigureOut">
              <a:rPr lang="it-IT" smtClean="0"/>
              <a:t>10/06/2024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9CC8EA-550E-3C5C-8123-F5395784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F8BAEA-6932-DFF8-1D24-CFECEF68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B318-2F35-4576-99DF-CE0DC93452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481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40665">
              <a:lnSpc>
                <a:spcPct val="100000"/>
              </a:lnSpc>
              <a:spcBef>
                <a:spcPts val="40"/>
              </a:spcBef>
            </a:pPr>
            <a:r>
              <a:rPr spc="-10" dirty="0"/>
              <a:t>LNS-Catania,</a:t>
            </a:r>
            <a:r>
              <a:rPr spc="10" dirty="0"/>
              <a:t> </a:t>
            </a:r>
            <a:r>
              <a:rPr dirty="0"/>
              <a:t>21</a:t>
            </a:r>
            <a:r>
              <a:rPr spc="15" dirty="0"/>
              <a:t> </a:t>
            </a:r>
            <a:r>
              <a:rPr spc="-10" dirty="0"/>
              <a:t>Febbraio</a:t>
            </a:r>
            <a:r>
              <a:rPr spc="15" dirty="0"/>
              <a:t> </a:t>
            </a:r>
            <a:r>
              <a:rPr spc="-20" dirty="0"/>
              <a:t>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10" dirty="0"/>
              <a:t>G.Alimonti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621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2B98-0E17-40D7-8870-3E524EB0FA69}" type="datetimeFigureOut">
              <a:rPr lang="it-IT" smtClean="0"/>
              <a:t>10/06/2024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D69B-2C8A-45BF-A796-FAB1063675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137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8400" cy="36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‹N›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4800" y="2016000"/>
            <a:ext cx="5018400" cy="36734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  <p:pic>
        <p:nvPicPr>
          <p:cNvPr id="7" name="Logo FZÚ rgb EMF">
            <a:extLst>
              <a:ext uri="{FF2B5EF4-FFF2-40B4-BE49-F238E27FC236}">
                <a16:creationId xmlns:a16="http://schemas.microsoft.com/office/drawing/2014/main" id="{3BEB06CB-B63B-412F-8F68-D7D6D81CF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" y="6015600"/>
            <a:ext cx="2160000" cy="4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8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906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9312" y="6509742"/>
            <a:ext cx="321469" cy="258961"/>
          </a:xfrm>
          <a:prstGeom prst="rect">
            <a:avLst/>
          </a:prstGeom>
        </p:spPr>
        <p:txBody>
          <a:bodyPr/>
          <a:lstStyle>
            <a:lvl1pPr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64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5060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7" imgW="592" imgH="591" progId="TCLayout.ActiveDocument.1">
                  <p:embed/>
                </p:oleObj>
              </mc:Choice>
              <mc:Fallback>
                <p:oleObj name="Diapositiva think-cell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9F41001E-DFFF-4A01-96F9-2C8F6CCC904B}"/>
              </a:ext>
            </a:extLst>
          </p:cNvPr>
          <p:cNvSpPr/>
          <p:nvPr userDrawn="1"/>
        </p:nvSpPr>
        <p:spPr>
          <a:xfrm>
            <a:off x="4322" y="1654421"/>
            <a:ext cx="12187678" cy="5203575"/>
          </a:xfrm>
          <a:prstGeom prst="rect">
            <a:avLst/>
          </a:prstGeom>
          <a:solidFill>
            <a:srgbClr val="ECF0F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>
          <a:xfrm>
            <a:off x="492550" y="3181374"/>
            <a:ext cx="10926783" cy="30777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lang="it-IT" sz="2000" dirty="0">
                <a:latin typeface="Palatino" panose="02020500000000000000" pitchFamily="18" charset="0"/>
              </a:defRPr>
            </a:lvl1pPr>
          </a:lstStyle>
          <a:p>
            <a:pPr lvl="0">
              <a:buNone/>
            </a:pPr>
            <a:r>
              <a:rPr lang="it-IT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>
          <a:xfrm>
            <a:off x="493691" y="2756000"/>
            <a:ext cx="10926783" cy="3693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lang="it-IT" sz="2400" dirty="0">
                <a:latin typeface="Palatino" panose="02020500000000000000" pitchFamily="18" charset="0"/>
              </a:defRPr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493691" y="1873899"/>
            <a:ext cx="10926783" cy="67710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lang="it-IT" sz="4400" dirty="0">
                <a:latin typeface="Palatino" panose="02020500000000000000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EB213-5F90-4D9C-B97A-3E9DD4F7F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1328" b="28093"/>
          <a:stretch/>
        </p:blipFill>
        <p:spPr>
          <a:xfrm>
            <a:off x="-9526" y="3817338"/>
            <a:ext cx="12187678" cy="304066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88415C1-B9B0-40CD-8921-EDF52C3E6F41}"/>
              </a:ext>
            </a:extLst>
          </p:cNvPr>
          <p:cNvGrpSpPr/>
          <p:nvPr userDrawn="1"/>
        </p:nvGrpSpPr>
        <p:grpSpPr>
          <a:xfrm>
            <a:off x="492549" y="1668906"/>
            <a:ext cx="10927925" cy="188469"/>
            <a:chOff x="600075" y="1632147"/>
            <a:chExt cx="1158240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A2409-A4CB-48F9-9B1C-325063A7871E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5" y="1632147"/>
              <a:ext cx="2260797" cy="0"/>
            </a:xfrm>
            <a:prstGeom prst="line">
              <a:avLst/>
            </a:prstGeom>
            <a:ln w="47625" cap="flat">
              <a:solidFill>
                <a:srgbClr val="1595D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83C0DE6-F1A1-4D04-AFAC-1D1997DF188E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76" y="1632147"/>
              <a:ext cx="2260797" cy="0"/>
            </a:xfrm>
            <a:prstGeom prst="line">
              <a:avLst/>
            </a:prstGeom>
            <a:ln w="47625" cap="flat">
              <a:solidFill>
                <a:srgbClr val="80BD2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6EE0A7-02D1-4595-9361-06241A4A3AD2}"/>
                </a:ext>
              </a:extLst>
            </p:cNvPr>
            <p:cNvCxnSpPr>
              <a:cxnSpLocks/>
            </p:cNvCxnSpPr>
            <p:nvPr/>
          </p:nvCxnSpPr>
          <p:spPr>
            <a:xfrm>
              <a:off x="5260877" y="1632147"/>
              <a:ext cx="2260797" cy="0"/>
            </a:xfrm>
            <a:prstGeom prst="line">
              <a:avLst/>
            </a:prstGeom>
            <a:ln w="47625" cap="flat">
              <a:solidFill>
                <a:srgbClr val="FFD34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6E20388-98D6-4A45-8C16-0143F8488B4A}"/>
                </a:ext>
              </a:extLst>
            </p:cNvPr>
            <p:cNvCxnSpPr>
              <a:cxnSpLocks/>
            </p:cNvCxnSpPr>
            <p:nvPr/>
          </p:nvCxnSpPr>
          <p:spPr>
            <a:xfrm>
              <a:off x="7591278" y="1632147"/>
              <a:ext cx="2260797" cy="0"/>
            </a:xfrm>
            <a:prstGeom prst="line">
              <a:avLst/>
            </a:prstGeom>
            <a:ln w="47625" cap="flat">
              <a:solidFill>
                <a:srgbClr val="00983F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20882B-113A-45CA-BF98-D7E80BE323A7}"/>
                </a:ext>
              </a:extLst>
            </p:cNvPr>
            <p:cNvCxnSpPr>
              <a:cxnSpLocks/>
            </p:cNvCxnSpPr>
            <p:nvPr/>
          </p:nvCxnSpPr>
          <p:spPr>
            <a:xfrm>
              <a:off x="9921678" y="1632147"/>
              <a:ext cx="2260797" cy="0"/>
            </a:xfrm>
            <a:prstGeom prst="line">
              <a:avLst/>
            </a:prstGeom>
            <a:ln w="47625" cap="flat">
              <a:solidFill>
                <a:srgbClr val="EA9966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478F52B-E934-4647-A2A0-33B19B4164C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4166" y="122804"/>
            <a:ext cx="8964000" cy="13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5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1193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9" imgW="413" imgH="416" progId="TCLayout.ActiveDocument.1">
                  <p:embed/>
                </p:oleObj>
              </mc:Choice>
              <mc:Fallback>
                <p:oleObj name="Diapositiva think-cell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20826"/>
            <a:ext cx="11082528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it-IT" sz="2800" dirty="0">
                <a:solidFill>
                  <a:schemeClr val="accent6"/>
                </a:solidFill>
                <a:latin typeface="Palatino" panose="02020500000000000000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54821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it-IT" sz="1800" b="0" dirty="0">
                <a:solidFill>
                  <a:schemeClr val="accent6"/>
                </a:solidFill>
              </a:defRPr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1763" y="6529532"/>
            <a:ext cx="32550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1200" b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sz="1200" b="0" dirty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solidFill>
                  <a:schemeClr val="accent6"/>
                </a:solidFill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it-IT"/>
              <a:t>Fonte: …</a:t>
            </a:r>
            <a:endParaRPr lang="it-IT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it-IT" sz="800" b="0" dirty="0">
                <a:solidFill>
                  <a:schemeClr val="accent6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it-IT"/>
              <a:t>Add tracker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3BB065-2A4C-FC44-B195-55E7E74C50C4}"/>
              </a:ext>
            </a:extLst>
          </p:cNvPr>
          <p:cNvSpPr txBox="1"/>
          <p:nvPr userDrawn="1"/>
        </p:nvSpPr>
        <p:spPr>
          <a:xfrm>
            <a:off x="11306287" y="-118334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47758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510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413" imgH="416" progId="TCLayout.ActiveDocument.1">
                  <p:embed/>
                </p:oleObj>
              </mc:Choice>
              <mc:Fallback>
                <p:oleObj name="Diapositiva think-cell" r:id="rId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solidFill>
                  <a:schemeClr val="accent6"/>
                </a:solidFill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it-IT"/>
              <a:t>Fonte: 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998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8975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7" imgW="592" imgH="591" progId="TCLayout.ActiveDocument.1">
                  <p:embed/>
                </p:oleObj>
              </mc:Choice>
              <mc:Fallback>
                <p:oleObj name="Diapositiva think-cell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>
          <a:xfrm>
            <a:off x="492550" y="4448742"/>
            <a:ext cx="10926783" cy="30777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it-IT" sz="2000" dirty="0">
                <a:latin typeface="Palatino" panose="02020500000000000000" pitchFamily="18" charset="0"/>
              </a:defRPr>
            </a:lvl1pPr>
          </a:lstStyle>
          <a:p>
            <a:pPr lvl="0">
              <a:buNone/>
            </a:pPr>
            <a:r>
              <a:rPr lang="it-IT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>
          <a:xfrm>
            <a:off x="493691" y="4023368"/>
            <a:ext cx="10926783" cy="3693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it-IT" sz="2400" dirty="0">
                <a:latin typeface="Palatino" panose="02020500000000000000" pitchFamily="18" charset="0"/>
              </a:defRPr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493691" y="2895045"/>
            <a:ext cx="10926783" cy="92333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it-IT" sz="6000" dirty="0">
                <a:solidFill>
                  <a:schemeClr val="accent4"/>
                </a:solidFill>
                <a:latin typeface="Palatino" panose="02020500000000000000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00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i separazione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208" y="2870519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209" y="395854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10" name="Forma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4788658" y="2817190"/>
            <a:ext cx="0" cy="193031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FCE53-5E7D-1248-2AFD-FE94B1EAA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38BD8BC-D1C7-D47C-746E-A09E692B6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76A8EA-30A2-FB0B-67C5-65436A21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0C7C-6447-41AD-B7AA-5CDB14D11C03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D11DEA-BA8A-D9DF-747A-5DE464FD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CC10C8-4C9A-B706-4602-5F6D0513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3094-C4B9-46CA-BDA3-3DEC3B589A5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08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9525" y="6536293"/>
            <a:ext cx="648084" cy="369332"/>
          </a:xfrm>
          <a:prstGeom prst="rect">
            <a:avLst/>
          </a:prstGeom>
          <a:solidFill>
            <a:srgbClr val="1B3957"/>
          </a:solidFill>
        </p:spPr>
        <p:txBody>
          <a:bodyPr wrap="square" rtlCol="0">
            <a:spAutoFit/>
          </a:bodyPr>
          <a:lstStyle/>
          <a:p>
            <a:pPr algn="ctr"/>
            <a:fld id="{C21AB6FF-3293-46DF-9EE1-2A66B8A44865}" type="slidenum">
              <a:rPr lang="it-IT" sz="1800" smtClean="0">
                <a:solidFill>
                  <a:schemeClr val="bg1"/>
                </a:solidFill>
              </a:rPr>
              <a:pPr algn="ctr"/>
              <a:t>‹N›</a:t>
            </a:fld>
            <a:endParaRPr lang="it-I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1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64" y="3379810"/>
            <a:ext cx="7252505" cy="891250"/>
          </a:xfrm>
        </p:spPr>
        <p:txBody>
          <a:bodyPr rtlCol="0" anchor="t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8" name="Segnaposto testo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165" y="4467833"/>
            <a:ext cx="7252504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9" name="Forma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 userDrawn="1"/>
        </p:nvSpPr>
        <p:spPr>
          <a:xfrm rot="16200000" flipV="1">
            <a:off x="1285385" y="3006251"/>
            <a:ext cx="0" cy="257077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2698808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35641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137" y="2225040"/>
            <a:ext cx="3557587" cy="36680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432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9432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9432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9432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432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269881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778137" y="0"/>
            <a:ext cx="358616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tags" Target="../tags/tag19.xml"/><Relationship Id="rId3" Type="http://schemas.openxmlformats.org/officeDocument/2006/relationships/slideLayout" Target="../slideLayouts/slideLayout58.xml"/><Relationship Id="rId21" Type="http://schemas.openxmlformats.org/officeDocument/2006/relationships/tags" Target="../tags/tag14.xml"/><Relationship Id="rId7" Type="http://schemas.openxmlformats.org/officeDocument/2006/relationships/theme" Target="../theme/theme2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tags" Target="../tags/tag18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28" Type="http://schemas.openxmlformats.org/officeDocument/2006/relationships/image" Target="../media/image5.emf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59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9" r:id="rId3"/>
    <p:sldLayoutId id="2147483684" r:id="rId4"/>
    <p:sldLayoutId id="2147483651" r:id="rId5"/>
    <p:sldLayoutId id="2147483685" r:id="rId6"/>
    <p:sldLayoutId id="2147483674" r:id="rId7"/>
    <p:sldLayoutId id="2147483690" r:id="rId8"/>
    <p:sldLayoutId id="2147483694" r:id="rId9"/>
    <p:sldLayoutId id="2147483693" r:id="rId10"/>
    <p:sldLayoutId id="2147483686" r:id="rId11"/>
    <p:sldLayoutId id="2147483703" r:id="rId12"/>
    <p:sldLayoutId id="2147483709" r:id="rId13"/>
    <p:sldLayoutId id="2147483710" r:id="rId14"/>
    <p:sldLayoutId id="2147483711" r:id="rId15"/>
    <p:sldLayoutId id="2147483712" r:id="rId16"/>
    <p:sldLayoutId id="2147483704" r:id="rId17"/>
    <p:sldLayoutId id="2147483702" r:id="rId18"/>
    <p:sldLayoutId id="2147483713" r:id="rId19"/>
    <p:sldLayoutId id="2147483714" r:id="rId20"/>
    <p:sldLayoutId id="2147483715" r:id="rId21"/>
    <p:sldLayoutId id="2147483695" r:id="rId22"/>
    <p:sldLayoutId id="2147483730" r:id="rId23"/>
    <p:sldLayoutId id="2147483698" r:id="rId24"/>
    <p:sldLayoutId id="2147483731" r:id="rId25"/>
    <p:sldLayoutId id="2147483699" r:id="rId26"/>
    <p:sldLayoutId id="2147483732" r:id="rId27"/>
    <p:sldLayoutId id="2147483700" r:id="rId28"/>
    <p:sldLayoutId id="2147483733" r:id="rId29"/>
    <p:sldLayoutId id="2147483701" r:id="rId30"/>
    <p:sldLayoutId id="2147483734" r:id="rId31"/>
    <p:sldLayoutId id="2147483696" r:id="rId32"/>
    <p:sldLayoutId id="2147483705" r:id="rId33"/>
    <p:sldLayoutId id="2147483706" r:id="rId34"/>
    <p:sldLayoutId id="2147483707" r:id="rId35"/>
    <p:sldLayoutId id="2147483708" r:id="rId36"/>
    <p:sldLayoutId id="2147483660" r:id="rId37"/>
    <p:sldLayoutId id="2147483719" r:id="rId38"/>
    <p:sldLayoutId id="2147483720" r:id="rId39"/>
    <p:sldLayoutId id="2147483722" r:id="rId40"/>
    <p:sldLayoutId id="2147483725" r:id="rId41"/>
    <p:sldLayoutId id="2147483716" r:id="rId42"/>
    <p:sldLayoutId id="2147483721" r:id="rId43"/>
    <p:sldLayoutId id="2147483718" r:id="rId44"/>
    <p:sldLayoutId id="2147483723" r:id="rId45"/>
    <p:sldLayoutId id="2147483726" r:id="rId46"/>
    <p:sldLayoutId id="2147483675" r:id="rId47"/>
    <p:sldLayoutId id="2147483677" r:id="rId48"/>
    <p:sldLayoutId id="2147483729" r:id="rId49"/>
    <p:sldLayoutId id="2147483728" r:id="rId50"/>
    <p:sldLayoutId id="2147483743" r:id="rId51"/>
    <p:sldLayoutId id="2147483744" r:id="rId52"/>
    <p:sldLayoutId id="2147483745" r:id="rId53"/>
    <p:sldLayoutId id="2147483746" r:id="rId54"/>
    <p:sldLayoutId id="2147483747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13226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413" imgH="416" progId="TCLayout.ActiveDocument.1">
                  <p:embed/>
                </p:oleObj>
              </mc:Choice>
              <mc:Fallback>
                <p:oleObj name="Diapositiva think-cell" r:id="rId2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553972" y="6495669"/>
            <a:ext cx="11082528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6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Footnotes</a:t>
            </a:r>
            <a:endParaRPr lang="it-IT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it-IT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t-IT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9431"/>
            <a:ext cx="416781" cy="15388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 sz="1000" b="0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Titolo</a:t>
            </a:r>
          </a:p>
          <a:p>
            <a:pPr lvl="0"/>
            <a:r>
              <a:rPr lang="it-IT" b="0" dirty="0"/>
              <a:t>Unità di misura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grpSp>
        <p:nvGrpSpPr>
          <p:cNvPr id="171" name="LegendLines" hidden="1">
            <a:extLst>
              <a:ext uri="{FF2B5EF4-FFF2-40B4-BE49-F238E27FC236}">
                <a16:creationId xmlns:a16="http://schemas.microsoft.com/office/drawing/2014/main" id="{F2512194-A06C-4D9A-BA66-D79F7A618EF6}"/>
              </a:ext>
            </a:extLst>
          </p:cNvPr>
          <p:cNvGrpSpPr/>
          <p:nvPr userDrawn="1"/>
        </p:nvGrpSpPr>
        <p:grpSpPr>
          <a:xfrm>
            <a:off x="10118532" y="3032006"/>
            <a:ext cx="1424348" cy="958286"/>
            <a:chOff x="10162879" y="3243772"/>
            <a:chExt cx="1424348" cy="958286"/>
          </a:xfrm>
        </p:grpSpPr>
        <p:sp>
          <p:nvSpPr>
            <p:cNvPr id="172" name="Legend1">
              <a:extLst>
                <a:ext uri="{FF2B5EF4-FFF2-40B4-BE49-F238E27FC236}">
                  <a16:creationId xmlns:a16="http://schemas.microsoft.com/office/drawing/2014/main" id="{2D7B92A1-291C-41EB-8427-746F6F19F36F}"/>
                </a:ext>
              </a:extLst>
            </p:cNvPr>
            <p:cNvSpPr txBox="1"/>
            <p:nvPr/>
          </p:nvSpPr>
          <p:spPr>
            <a:xfrm>
              <a:off x="10886522" y="3243772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173" name="Legend2">
              <a:extLst>
                <a:ext uri="{FF2B5EF4-FFF2-40B4-BE49-F238E27FC236}">
                  <a16:creationId xmlns:a16="http://schemas.microsoft.com/office/drawing/2014/main" id="{C935A04F-AB8D-4175-9DD2-D4C2B1577EA4}"/>
                </a:ext>
              </a:extLst>
            </p:cNvPr>
            <p:cNvSpPr txBox="1"/>
            <p:nvPr/>
          </p:nvSpPr>
          <p:spPr>
            <a:xfrm>
              <a:off x="10886522" y="3615193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174" name="Legend3">
              <a:extLst>
                <a:ext uri="{FF2B5EF4-FFF2-40B4-BE49-F238E27FC236}">
                  <a16:creationId xmlns:a16="http://schemas.microsoft.com/office/drawing/2014/main" id="{49753001-A672-4CEA-9160-9E909E35D325}"/>
                </a:ext>
              </a:extLst>
            </p:cNvPr>
            <p:cNvSpPr txBox="1"/>
            <p:nvPr/>
          </p:nvSpPr>
          <p:spPr>
            <a:xfrm>
              <a:off x="10886522" y="3986614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175" name="LineLegend3">
              <a:extLst>
                <a:ext uri="{FF2B5EF4-FFF2-40B4-BE49-F238E27FC236}">
                  <a16:creationId xmlns:a16="http://schemas.microsoft.com/office/drawing/2014/main" id="{50A82CE9-D68A-47A2-9A08-08DF5B41DF5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it-IT" sz="1400" baseline="0" dirty="0">
                <a:ea typeface="+mn-ea"/>
              </a:endParaRPr>
            </a:p>
          </p:txBody>
        </p:sp>
        <p:sp>
          <p:nvSpPr>
            <p:cNvPr id="176" name="LineLegend2">
              <a:extLst>
                <a:ext uri="{FF2B5EF4-FFF2-40B4-BE49-F238E27FC236}">
                  <a16:creationId xmlns:a16="http://schemas.microsoft.com/office/drawing/2014/main" id="{30C5ACA3-3B20-48EB-930D-5F130372C1A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it-IT" sz="1400" baseline="0" dirty="0">
                <a:ea typeface="+mn-ea"/>
              </a:endParaRPr>
            </a:p>
          </p:txBody>
        </p:sp>
        <p:sp>
          <p:nvSpPr>
            <p:cNvPr id="177" name="LineLegend1">
              <a:extLst>
                <a:ext uri="{FF2B5EF4-FFF2-40B4-BE49-F238E27FC236}">
                  <a16:creationId xmlns:a16="http://schemas.microsoft.com/office/drawing/2014/main" id="{6A7161A0-A442-4245-A36C-664A0AF44E8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it-IT" sz="1400" baseline="0" dirty="0">
                <a:ea typeface="+mn-ea"/>
              </a:endParaRPr>
            </a:p>
          </p:txBody>
        </p:sp>
      </p:grpSp>
      <p:grpSp>
        <p:nvGrpSpPr>
          <p:cNvPr id="178" name="LegendMoons" hidden="1">
            <a:extLst>
              <a:ext uri="{FF2B5EF4-FFF2-40B4-BE49-F238E27FC236}">
                <a16:creationId xmlns:a16="http://schemas.microsoft.com/office/drawing/2014/main" id="{285AB1F5-B6D3-42FE-8D52-949F9E294EE5}"/>
              </a:ext>
            </a:extLst>
          </p:cNvPr>
          <p:cNvGrpSpPr/>
          <p:nvPr userDrawn="1"/>
        </p:nvGrpSpPr>
        <p:grpSpPr>
          <a:xfrm>
            <a:off x="10489543" y="1027156"/>
            <a:ext cx="1053337" cy="1731859"/>
            <a:chOff x="7723680" y="1702457"/>
            <a:chExt cx="1053337" cy="1731859"/>
          </a:xfrm>
        </p:grpSpPr>
        <p:sp>
          <p:nvSpPr>
            <p:cNvPr id="186" name="Legend1">
              <a:extLst>
                <a:ext uri="{FF2B5EF4-FFF2-40B4-BE49-F238E27FC236}">
                  <a16:creationId xmlns:a16="http://schemas.microsoft.com/office/drawing/2014/main" id="{C10C96AE-9398-4137-9949-307AB7636622}"/>
                </a:ext>
              </a:extLst>
            </p:cNvPr>
            <p:cNvSpPr txBox="1"/>
            <p:nvPr/>
          </p:nvSpPr>
          <p:spPr>
            <a:xfrm>
              <a:off x="8076312" y="1709816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Leggenda</a:t>
              </a:r>
            </a:p>
          </p:txBody>
        </p:sp>
        <p:sp>
          <p:nvSpPr>
            <p:cNvPr id="198" name="Legend2">
              <a:extLst>
                <a:ext uri="{FF2B5EF4-FFF2-40B4-BE49-F238E27FC236}">
                  <a16:creationId xmlns:a16="http://schemas.microsoft.com/office/drawing/2014/main" id="{5D76B5D2-26F3-4872-9D8B-BD9E00F49623}"/>
                </a:ext>
              </a:extLst>
            </p:cNvPr>
            <p:cNvSpPr txBox="1"/>
            <p:nvPr/>
          </p:nvSpPr>
          <p:spPr>
            <a:xfrm>
              <a:off x="8076312" y="2085275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199" name="Legend3">
              <a:extLst>
                <a:ext uri="{FF2B5EF4-FFF2-40B4-BE49-F238E27FC236}">
                  <a16:creationId xmlns:a16="http://schemas.microsoft.com/office/drawing/2014/main" id="{7B0552AD-97BB-44F4-B21A-18F561E1242B}"/>
                </a:ext>
              </a:extLst>
            </p:cNvPr>
            <p:cNvSpPr txBox="1"/>
            <p:nvPr/>
          </p:nvSpPr>
          <p:spPr>
            <a:xfrm>
              <a:off x="8076312" y="2460734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00" name="Legend4">
              <a:extLst>
                <a:ext uri="{FF2B5EF4-FFF2-40B4-BE49-F238E27FC236}">
                  <a16:creationId xmlns:a16="http://schemas.microsoft.com/office/drawing/2014/main" id="{3FE0688E-E9BF-45B4-B27F-4ED925D181F9}"/>
                </a:ext>
              </a:extLst>
            </p:cNvPr>
            <p:cNvSpPr txBox="1"/>
            <p:nvPr/>
          </p:nvSpPr>
          <p:spPr>
            <a:xfrm>
              <a:off x="8076312" y="2836193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01" name="Legend5">
              <a:extLst>
                <a:ext uri="{FF2B5EF4-FFF2-40B4-BE49-F238E27FC236}">
                  <a16:creationId xmlns:a16="http://schemas.microsoft.com/office/drawing/2014/main" id="{2E5BE9F5-F424-4CEE-A5D1-1A627C036C46}"/>
                </a:ext>
              </a:extLst>
            </p:cNvPr>
            <p:cNvSpPr txBox="1"/>
            <p:nvPr/>
          </p:nvSpPr>
          <p:spPr>
            <a:xfrm>
              <a:off x="8076312" y="3211654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grpSp>
          <p:nvGrpSpPr>
            <p:cNvPr id="202" name="MoonLegend1">
              <a:extLst>
                <a:ext uri="{FF2B5EF4-FFF2-40B4-BE49-F238E27FC236}">
                  <a16:creationId xmlns:a16="http://schemas.microsoft.com/office/drawing/2014/main" id="{3A0C9E3A-04ED-4923-BC0F-D04406DA3696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98959FBF-08CC-44DE-9508-5C93A659B546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rc 215">
                <a:extLst>
                  <a:ext uri="{FF2B5EF4-FFF2-40B4-BE49-F238E27FC236}">
                    <a16:creationId xmlns:a16="http://schemas.microsoft.com/office/drawing/2014/main" id="{3665DE15-00AE-409C-BF96-DAA04EA4746F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it-IT" sz="1400" dirty="0"/>
              </a:p>
            </p:txBody>
          </p:sp>
        </p:grpSp>
        <p:grpSp>
          <p:nvGrpSpPr>
            <p:cNvPr id="203" name="MoonLegend2">
              <a:extLst>
                <a:ext uri="{FF2B5EF4-FFF2-40B4-BE49-F238E27FC236}">
                  <a16:creationId xmlns:a16="http://schemas.microsoft.com/office/drawing/2014/main" id="{668689A2-5F69-469D-AE10-B9D830C9A097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D71B3332-F562-4F53-AC8E-3C8EC762D8F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Arc 213">
                <a:extLst>
                  <a:ext uri="{FF2B5EF4-FFF2-40B4-BE49-F238E27FC236}">
                    <a16:creationId xmlns:a16="http://schemas.microsoft.com/office/drawing/2014/main" id="{34A0ADAB-5A04-4AEF-BF0A-989FB6284CE7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it-IT" sz="1400" dirty="0"/>
              </a:p>
            </p:txBody>
          </p:sp>
        </p:grpSp>
        <p:grpSp>
          <p:nvGrpSpPr>
            <p:cNvPr id="204" name="MoonLegend3">
              <a:extLst>
                <a:ext uri="{FF2B5EF4-FFF2-40B4-BE49-F238E27FC236}">
                  <a16:creationId xmlns:a16="http://schemas.microsoft.com/office/drawing/2014/main" id="{B2C30383-44DC-4604-A046-B40D3809404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F66AF2C1-B642-4CA5-842E-BB5EC4CDF391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Arc 211">
                <a:extLst>
                  <a:ext uri="{FF2B5EF4-FFF2-40B4-BE49-F238E27FC236}">
                    <a16:creationId xmlns:a16="http://schemas.microsoft.com/office/drawing/2014/main" id="{1DAD34E2-2332-4365-B565-64CD190375EC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it-IT" sz="1400" dirty="0"/>
              </a:p>
            </p:txBody>
          </p:sp>
        </p:grpSp>
        <p:grpSp>
          <p:nvGrpSpPr>
            <p:cNvPr id="205" name="MoonLegend4">
              <a:extLst>
                <a:ext uri="{FF2B5EF4-FFF2-40B4-BE49-F238E27FC236}">
                  <a16:creationId xmlns:a16="http://schemas.microsoft.com/office/drawing/2014/main" id="{8FDDCFAF-E9F6-4429-BB09-A19FA18D5F33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A839FAF0-16A8-44FA-97C9-ED380D830C3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Arc 209">
                <a:extLst>
                  <a:ext uri="{FF2B5EF4-FFF2-40B4-BE49-F238E27FC236}">
                    <a16:creationId xmlns:a16="http://schemas.microsoft.com/office/drawing/2014/main" id="{4CF648EC-C0DF-4A38-BB4A-AFBFBB22FAA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it-IT" sz="1400" dirty="0"/>
              </a:p>
            </p:txBody>
          </p:sp>
        </p:grpSp>
        <p:grpSp>
          <p:nvGrpSpPr>
            <p:cNvPr id="206" name="MoonLegend5">
              <a:extLst>
                <a:ext uri="{FF2B5EF4-FFF2-40B4-BE49-F238E27FC236}">
                  <a16:creationId xmlns:a16="http://schemas.microsoft.com/office/drawing/2014/main" id="{DC3EFC4F-6240-41B7-A7D7-F727E0F7F0D3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52A9FBC5-9BBC-46B6-8753-98E171960974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Arc 207">
                <a:extLst>
                  <a:ext uri="{FF2B5EF4-FFF2-40B4-BE49-F238E27FC236}">
                    <a16:creationId xmlns:a16="http://schemas.microsoft.com/office/drawing/2014/main" id="{4BCB3E73-644F-4B36-9AAD-0AD97BFEEF9B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it-IT" sz="1400" dirty="0"/>
              </a:p>
            </p:txBody>
          </p:sp>
        </p:grpSp>
      </p:grpSp>
      <p:grpSp>
        <p:nvGrpSpPr>
          <p:cNvPr id="217" name="LegendBoxes" hidden="1">
            <a:extLst>
              <a:ext uri="{FF2B5EF4-FFF2-40B4-BE49-F238E27FC236}">
                <a16:creationId xmlns:a16="http://schemas.microsoft.com/office/drawing/2014/main" id="{F8975A99-5E4A-4D94-9456-A008A0E605F9}"/>
              </a:ext>
            </a:extLst>
          </p:cNvPr>
          <p:cNvGrpSpPr/>
          <p:nvPr userDrawn="1"/>
        </p:nvGrpSpPr>
        <p:grpSpPr>
          <a:xfrm>
            <a:off x="10516029" y="4263283"/>
            <a:ext cx="1026851" cy="1717282"/>
            <a:chOff x="10652400" y="4322824"/>
            <a:chExt cx="1026851" cy="1717282"/>
          </a:xfrm>
        </p:grpSpPr>
        <p:sp>
          <p:nvSpPr>
            <p:cNvPr id="218" name="RectangleLegend1">
              <a:extLst>
                <a:ext uri="{FF2B5EF4-FFF2-40B4-BE49-F238E27FC236}">
                  <a16:creationId xmlns:a16="http://schemas.microsoft.com/office/drawing/2014/main" id="{C8A8AEE5-D104-4290-B332-86461F1FD239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2">
              <a:extLst>
                <a:ext uri="{FF2B5EF4-FFF2-40B4-BE49-F238E27FC236}">
                  <a16:creationId xmlns:a16="http://schemas.microsoft.com/office/drawing/2014/main" id="{B9A48408-EEAD-493D-8874-A32D530DB57D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3">
              <a:extLst>
                <a:ext uri="{FF2B5EF4-FFF2-40B4-BE49-F238E27FC236}">
                  <a16:creationId xmlns:a16="http://schemas.microsoft.com/office/drawing/2014/main" id="{1A980876-47A9-458F-A74F-16C8F09567A9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4">
              <a:extLst>
                <a:ext uri="{FF2B5EF4-FFF2-40B4-BE49-F238E27FC236}">
                  <a16:creationId xmlns:a16="http://schemas.microsoft.com/office/drawing/2014/main" id="{D660DD24-8B8F-47C9-92A5-9B452A899301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222" name="RectangleLegend5">
              <a:extLst>
                <a:ext uri="{FF2B5EF4-FFF2-40B4-BE49-F238E27FC236}">
                  <a16:creationId xmlns:a16="http://schemas.microsoft.com/office/drawing/2014/main" id="{A51C9103-FC1D-49A0-B40B-98ACA06370C0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223" name="Legend1">
              <a:extLst>
                <a:ext uri="{FF2B5EF4-FFF2-40B4-BE49-F238E27FC236}">
                  <a16:creationId xmlns:a16="http://schemas.microsoft.com/office/drawing/2014/main" id="{76626888-1F52-4513-8384-FE8A15954584}"/>
                </a:ext>
              </a:extLst>
            </p:cNvPr>
            <p:cNvSpPr txBox="1"/>
            <p:nvPr/>
          </p:nvSpPr>
          <p:spPr>
            <a:xfrm>
              <a:off x="10978546" y="4322824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24" name="Legend2">
              <a:extLst>
                <a:ext uri="{FF2B5EF4-FFF2-40B4-BE49-F238E27FC236}">
                  <a16:creationId xmlns:a16="http://schemas.microsoft.com/office/drawing/2014/main" id="{11EDDC49-413C-4B57-804A-89E784036BF2}"/>
                </a:ext>
              </a:extLst>
            </p:cNvPr>
            <p:cNvSpPr txBox="1"/>
            <p:nvPr/>
          </p:nvSpPr>
          <p:spPr>
            <a:xfrm>
              <a:off x="10978546" y="4702322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25" name="Legend3">
              <a:extLst>
                <a:ext uri="{FF2B5EF4-FFF2-40B4-BE49-F238E27FC236}">
                  <a16:creationId xmlns:a16="http://schemas.microsoft.com/office/drawing/2014/main" id="{CF84903F-FC17-4AB7-A75A-92351D7111B9}"/>
                </a:ext>
              </a:extLst>
            </p:cNvPr>
            <p:cNvSpPr txBox="1"/>
            <p:nvPr/>
          </p:nvSpPr>
          <p:spPr>
            <a:xfrm>
              <a:off x="10978546" y="5081820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26" name="Legend4">
              <a:extLst>
                <a:ext uri="{FF2B5EF4-FFF2-40B4-BE49-F238E27FC236}">
                  <a16:creationId xmlns:a16="http://schemas.microsoft.com/office/drawing/2014/main" id="{CBAEBEA7-57B1-483A-B270-FCD179F9522B}"/>
                </a:ext>
              </a:extLst>
            </p:cNvPr>
            <p:cNvSpPr txBox="1"/>
            <p:nvPr/>
          </p:nvSpPr>
          <p:spPr>
            <a:xfrm>
              <a:off x="10978546" y="5453241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  <p:sp>
          <p:nvSpPr>
            <p:cNvPr id="227" name="Legend5">
              <a:extLst>
                <a:ext uri="{FF2B5EF4-FFF2-40B4-BE49-F238E27FC236}">
                  <a16:creationId xmlns:a16="http://schemas.microsoft.com/office/drawing/2014/main" id="{4594AD81-C5A9-4D48-9F22-ED4EBBB8D516}"/>
                </a:ext>
              </a:extLst>
            </p:cNvPr>
            <p:cNvSpPr txBox="1"/>
            <p:nvPr/>
          </p:nvSpPr>
          <p:spPr>
            <a:xfrm>
              <a:off x="10978545" y="5824662"/>
              <a:ext cx="70070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/>
                <a:t>Leggenda</a:t>
              </a:r>
              <a:endParaRPr lang="it-IT" sz="1400" dirty="0"/>
            </a:p>
          </p:txBody>
        </p:sp>
      </p:grpSp>
      <p:sp>
        <p:nvSpPr>
          <p:cNvPr id="156" name="2. Slide Title">
            <a:extLst>
              <a:ext uri="{FF2B5EF4-FFF2-40B4-BE49-F238E27FC236}">
                <a16:creationId xmlns:a16="http://schemas.microsoft.com/office/drawing/2014/main" id="{6EEC4CFF-B119-45EE-995F-6496BBC51F93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402323"/>
            <a:ext cx="1108252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402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it-IT" sz="2800" b="1" kern="1200" spc="0" baseline="0" dirty="0">
          <a:ln w="6350" cap="flat">
            <a:noFill/>
            <a:miter lim="800000"/>
          </a:ln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lang="en-US" sz="18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Wingdings" panose="05000000000000000000" pitchFamily="2" charset="2"/>
        <a:buChar char="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9200" indent="-208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Arial" panose="020B0604020202020204" pitchFamily="34" charset="0"/>
        <a:buChar char="‒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04800" indent="-154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600" indent="-147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̶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6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5" Type="http://schemas.openxmlformats.org/officeDocument/2006/relationships/image" Target="../media/image61.em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4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6.emf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B0E17E90-3C4E-4F37-9FA4-FC779C2508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92" imgH="591" progId="TCLayout.ActiveDocument.1">
                  <p:embed/>
                </p:oleObj>
              </mc:Choice>
              <mc:Fallback>
                <p:oleObj name="Diapositiva think-cell" r:id="rId6" imgW="592" imgH="591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B0E17E90-3C4E-4F37-9FA4-FC779C250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EB9340E2-D95A-4545-81E1-3AD07AB3A0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34F9C27A-B380-4616-B9BA-69CD5E31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32" y="1887877"/>
            <a:ext cx="10926783" cy="1279196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it-IT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PIATTAFORMA NAZIONALE PER UN NUCLEARE SOSTENIBILE (PNNS)</a:t>
            </a:r>
            <a:endParaRPr lang="en-US" sz="4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850E9-6A88-FAF2-D518-8BB3FE5309BA}"/>
              </a:ext>
            </a:extLst>
          </p:cNvPr>
          <p:cNvSpPr txBox="1"/>
          <p:nvPr/>
        </p:nvSpPr>
        <p:spPr>
          <a:xfrm>
            <a:off x="5086903" y="5982526"/>
            <a:ext cx="686186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imes" pitchFamily="2" charset="0"/>
              </a:rPr>
              <a:t>6 giugno 2024 </a:t>
            </a:r>
          </a:p>
          <a:p>
            <a:r>
              <a:rPr kumimoji="0" lang="it-IT" sz="180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imes" pitchFamily="2" charset="0"/>
              </a:rPr>
              <a:t>Assemblea dei Rappresentanti dei Ricercatori e dei Tecnologi INFN-LNS</a:t>
            </a:r>
          </a:p>
          <a:p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Times" pitchFamily="2" charset="0"/>
            </a:endParaRP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2AD94BB3-6741-51F9-BCF4-1573203E304C}"/>
              </a:ext>
            </a:extLst>
          </p:cNvPr>
          <p:cNvSpPr txBox="1">
            <a:spLocks/>
          </p:cNvSpPr>
          <p:nvPr/>
        </p:nvSpPr>
        <p:spPr>
          <a:xfrm>
            <a:off x="4585971" y="3466985"/>
            <a:ext cx="3931863" cy="11078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Marco Ripani</a:t>
            </a:r>
          </a:p>
          <a:p>
            <a:pPr algn="l"/>
            <a:r>
              <a:rPr lang="it-IT" sz="1800" b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Palatino" pitchFamily="2" charset="77"/>
                <a:ea typeface="Palatino" pitchFamily="2" charset="77"/>
              </a:rPr>
              <a:t>INFN Sezione di Genova</a:t>
            </a:r>
            <a:endParaRPr kumimoji="0" lang="it-IT" sz="1800" b="0" u="none" strike="noStrike" kern="1200" cap="none" spc="0" normalizeH="0" baseline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Palatino" pitchFamily="2" charset="77"/>
              <a:ea typeface="Palatino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4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7"/>
    </mc:Choice>
    <mc:Fallback xmlns="">
      <p:transition spd="slow" advTm="347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36058"/>
            <a:ext cx="9144000" cy="829002"/>
          </a:xfrm>
        </p:spPr>
        <p:txBody>
          <a:bodyPr>
            <a:noAutofit/>
          </a:bodyPr>
          <a:lstStyle/>
          <a:p>
            <a:pPr algn="ctr"/>
            <a:r>
              <a:rPr lang="it-IT" sz="2000" dirty="0">
                <a:latin typeface="+mn-lt"/>
              </a:rPr>
              <a:t>INFN-E: Applicazioni di fisica e tecnologie nucleari all’energia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697DC3-8A3A-4CDA-AD6E-7A54F08C53E4}"/>
              </a:ext>
            </a:extLst>
          </p:cNvPr>
          <p:cNvSpPr/>
          <p:nvPr/>
        </p:nvSpPr>
        <p:spPr>
          <a:xfrm>
            <a:off x="169017" y="897723"/>
            <a:ext cx="5926983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b="1" dirty="0" err="1">
                <a:solidFill>
                  <a:srgbClr val="006666"/>
                </a:solidFill>
              </a:rPr>
              <a:t>Tecnologie</a:t>
            </a:r>
            <a:r>
              <a:rPr lang="en-US" b="1" dirty="0">
                <a:solidFill>
                  <a:srgbClr val="006666"/>
                </a:solidFill>
              </a:rPr>
              <a:t> per </a:t>
            </a:r>
            <a:r>
              <a:rPr lang="en-US" b="1" dirty="0" err="1">
                <a:solidFill>
                  <a:srgbClr val="006666"/>
                </a:solidFill>
              </a:rPr>
              <a:t>monitoraggio</a:t>
            </a:r>
            <a:r>
              <a:rPr lang="en-US" b="1" dirty="0">
                <a:solidFill>
                  <a:srgbClr val="006666"/>
                </a:solidFill>
              </a:rPr>
              <a:t> </a:t>
            </a:r>
            <a:r>
              <a:rPr lang="en-US" b="1" dirty="0" err="1">
                <a:solidFill>
                  <a:srgbClr val="006666"/>
                </a:solidFill>
              </a:rPr>
              <a:t>manufatti</a:t>
            </a:r>
            <a:r>
              <a:rPr lang="en-US" b="1" dirty="0">
                <a:solidFill>
                  <a:srgbClr val="006666"/>
                </a:solidFill>
              </a:rPr>
              <a:t> e </a:t>
            </a:r>
            <a:r>
              <a:rPr lang="en-US" b="1" dirty="0" err="1">
                <a:solidFill>
                  <a:srgbClr val="006666"/>
                </a:solidFill>
              </a:rPr>
              <a:t>siti</a:t>
            </a:r>
            <a:endParaRPr lang="en-US" b="1" dirty="0">
              <a:solidFill>
                <a:srgbClr val="006666"/>
              </a:solidFill>
            </a:endParaRP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b="1" dirty="0">
              <a:solidFill>
                <a:srgbClr val="006666"/>
              </a:solidFill>
            </a:endParaRP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b="1" dirty="0" err="1">
                <a:solidFill>
                  <a:srgbClr val="006666"/>
                </a:solidFill>
              </a:rPr>
              <a:t>Monitoraggio</a:t>
            </a:r>
            <a:r>
              <a:rPr lang="en-US" b="1" dirty="0">
                <a:solidFill>
                  <a:srgbClr val="006666"/>
                </a:solidFill>
              </a:rPr>
              <a:t> </a:t>
            </a:r>
            <a:r>
              <a:rPr lang="en-US" b="1" dirty="0" err="1">
                <a:solidFill>
                  <a:srgbClr val="006666"/>
                </a:solidFill>
              </a:rPr>
              <a:t>ambientale</a:t>
            </a:r>
            <a:r>
              <a:rPr lang="en-US" b="1" dirty="0">
                <a:solidFill>
                  <a:srgbClr val="006666"/>
                </a:solidFill>
              </a:rPr>
              <a:t> </a:t>
            </a:r>
            <a:r>
              <a:rPr lang="en-US" b="1" dirty="0" err="1">
                <a:solidFill>
                  <a:srgbClr val="006666"/>
                </a:solidFill>
              </a:rPr>
              <a:t>radiazione</a:t>
            </a:r>
            <a:r>
              <a:rPr lang="en-US" b="1" dirty="0">
                <a:solidFill>
                  <a:srgbClr val="006666"/>
                </a:solidFill>
              </a:rPr>
              <a:t> (</a:t>
            </a:r>
            <a:r>
              <a:rPr lang="en-US" b="1" dirty="0" err="1">
                <a:solidFill>
                  <a:srgbClr val="006666"/>
                </a:solidFill>
              </a:rPr>
              <a:t>Eyerad</a:t>
            </a:r>
            <a:r>
              <a:rPr lang="en-US" b="1" dirty="0">
                <a:solidFill>
                  <a:srgbClr val="006666"/>
                </a:solidFill>
              </a:rPr>
              <a:t>)</a:t>
            </a: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b="1" dirty="0">
              <a:solidFill>
                <a:srgbClr val="006666"/>
              </a:solidFill>
            </a:endParaRP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it-IT" b="1" dirty="0">
                <a:solidFill>
                  <a:srgbClr val="006666"/>
                </a:solidFill>
              </a:rPr>
              <a:t>Sistemi avanzati a fissione (ADS)</a:t>
            </a: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b="1" dirty="0">
              <a:solidFill>
                <a:srgbClr val="006666"/>
              </a:solidFill>
            </a:endParaRPr>
          </a:p>
          <a:p>
            <a:pPr marL="274638" indent="-27463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b="1" dirty="0" err="1">
                <a:solidFill>
                  <a:srgbClr val="006666"/>
                </a:solidFill>
              </a:rPr>
              <a:t>Fusione</a:t>
            </a:r>
            <a:endParaRPr lang="en-US" b="1" dirty="0">
              <a:solidFill>
                <a:srgbClr val="006666"/>
              </a:solidFill>
            </a:endParaRPr>
          </a:p>
        </p:txBody>
      </p:sp>
      <p:pic>
        <p:nvPicPr>
          <p:cNvPr id="52" name="Picture 20">
            <a:extLst>
              <a:ext uri="{FF2B5EF4-FFF2-40B4-BE49-F238E27FC236}">
                <a16:creationId xmlns:a16="http://schemas.microsoft.com/office/drawing/2014/main" id="{DEF09DD6-39DF-C776-9951-90DF8ECBA7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50" y="813836"/>
            <a:ext cx="5322887" cy="1926801"/>
          </a:xfrm>
          <a:prstGeom prst="rect">
            <a:avLst/>
          </a:prstGeom>
        </p:spPr>
      </p:pic>
      <p:pic>
        <p:nvPicPr>
          <p:cNvPr id="53" name="Immagine 52" descr="Immagine che contiene elettronica, Componente elettrico, Ingegneria elettronica, Componente di circuito&#10;&#10;Descrizione generata automaticamente">
            <a:extLst>
              <a:ext uri="{FF2B5EF4-FFF2-40B4-BE49-F238E27FC236}">
                <a16:creationId xmlns:a16="http://schemas.microsoft.com/office/drawing/2014/main" id="{97B6D3D6-0BED-434E-AF7E-1C3A5C0AE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755740"/>
            <a:ext cx="2650383" cy="1988074"/>
          </a:xfrm>
          <a:prstGeom prst="rect">
            <a:avLst/>
          </a:prstGeom>
        </p:spPr>
      </p:pic>
      <p:pic>
        <p:nvPicPr>
          <p:cNvPr id="54" name="Immagine 53" descr="Immagine che contiene muro, interno, Elettrodomestico, testo&#10;&#10;Descrizione generata automaticamente">
            <a:extLst>
              <a:ext uri="{FF2B5EF4-FFF2-40B4-BE49-F238E27FC236}">
                <a16:creationId xmlns:a16="http://schemas.microsoft.com/office/drawing/2014/main" id="{73CA8D5A-7E0F-C641-3128-2BD391209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2" y="3509097"/>
            <a:ext cx="2891155" cy="1717040"/>
          </a:xfrm>
          <a:prstGeom prst="rect">
            <a:avLst/>
          </a:prstGeom>
        </p:spPr>
      </p:pic>
      <p:pic>
        <p:nvPicPr>
          <p:cNvPr id="55" name="Immagine 54" descr="Immagine che contiene interno, arredo, calzature, vestiti&#10;&#10;Descrizione generata automaticamente">
            <a:extLst>
              <a:ext uri="{FF2B5EF4-FFF2-40B4-BE49-F238E27FC236}">
                <a16:creationId xmlns:a16="http://schemas.microsoft.com/office/drawing/2014/main" id="{511D3FDA-01A9-4E54-C2E1-9953C968F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46" y="3481705"/>
            <a:ext cx="2511743" cy="335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44.png" descr="Immagine che contiene ingegneria, macchina, interno, Impianto elettrico&#10;&#10;Descrizione generata automaticamente">
            <a:extLst>
              <a:ext uri="{FF2B5EF4-FFF2-40B4-BE49-F238E27FC236}">
                <a16:creationId xmlns:a16="http://schemas.microsoft.com/office/drawing/2014/main" id="{7C562390-DB32-2CC4-02FA-B475E8A84C54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867647" y="2618786"/>
            <a:ext cx="3176270" cy="4250055"/>
          </a:xfrm>
          <a:prstGeom prst="rect">
            <a:avLst/>
          </a:prstGeom>
          <a:ln/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99812DE-F356-D5C9-ECF1-E7B20D4D3DC4}"/>
              </a:ext>
            </a:extLst>
          </p:cNvPr>
          <p:cNvSpPr txBox="1"/>
          <p:nvPr/>
        </p:nvSpPr>
        <p:spPr>
          <a:xfrm>
            <a:off x="6419850" y="900611"/>
            <a:ext cx="5014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b="1" dirty="0">
                <a:solidFill>
                  <a:schemeClr val="bg1"/>
                </a:solidFill>
              </a:rPr>
              <a:t>Rivelatori compatti per gamma e neutroni (LNS)…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DE4CAC1C-277B-223C-B990-5F7F5447450F}"/>
              </a:ext>
            </a:extLst>
          </p:cNvPr>
          <p:cNvSpPr txBox="1"/>
          <p:nvPr/>
        </p:nvSpPr>
        <p:spPr>
          <a:xfrm>
            <a:off x="9353055" y="2649747"/>
            <a:ext cx="262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/>
              <a:t>…con elettronica wireless (Napoli/Caserta)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2D35D1C-8C54-E3C2-FF32-1118C55BE735}"/>
              </a:ext>
            </a:extLst>
          </p:cNvPr>
          <p:cNvSpPr txBox="1"/>
          <p:nvPr/>
        </p:nvSpPr>
        <p:spPr>
          <a:xfrm>
            <a:off x="470357" y="5253529"/>
            <a:ext cx="262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/>
              <a:t>Sensori montati su robot</a:t>
            </a:r>
          </a:p>
          <a:p>
            <a:pPr algn="l"/>
            <a:r>
              <a:rPr lang="it-IT" sz="1600" b="1" dirty="0"/>
              <a:t>(LNS-Genova)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040A90A-451B-EC24-9544-BC90314CD235}"/>
              </a:ext>
            </a:extLst>
          </p:cNvPr>
          <p:cNvSpPr txBox="1"/>
          <p:nvPr/>
        </p:nvSpPr>
        <p:spPr>
          <a:xfrm>
            <a:off x="9299574" y="5288741"/>
            <a:ext cx="262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/>
              <a:t>Tomografia muonica</a:t>
            </a:r>
          </a:p>
          <a:p>
            <a:pPr algn="l"/>
            <a:r>
              <a:rPr lang="it-IT" sz="1600" b="1" dirty="0"/>
              <a:t>(Padova)</a:t>
            </a:r>
          </a:p>
        </p:txBody>
      </p:sp>
    </p:spTree>
    <p:extLst>
      <p:ext uri="{BB962C8B-B14F-4D97-AF65-F5344CB8AC3E}">
        <p14:creationId xmlns:p14="http://schemas.microsoft.com/office/powerpoint/2010/main" val="8908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2">
            <a:extLst>
              <a:ext uri="{FF2B5EF4-FFF2-40B4-BE49-F238E27FC236}">
                <a16:creationId xmlns:a16="http://schemas.microsoft.com/office/drawing/2014/main" id="{4A0FAF44-F833-C9F2-397B-1D0DCCE0ECB6}"/>
              </a:ext>
            </a:extLst>
          </p:cNvPr>
          <p:cNvSpPr txBox="1">
            <a:spLocks/>
          </p:cNvSpPr>
          <p:nvPr/>
        </p:nvSpPr>
        <p:spPr>
          <a:xfrm>
            <a:off x="1200456" y="20322"/>
            <a:ext cx="83705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1">
                <a:solidFill>
                  <a:srgbClr val="9A009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0" cap="none" spc="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NBI</a:t>
            </a:r>
            <a:r>
              <a:rPr kumimoji="0" lang="it-IT" sz="2800" b="1" i="1" u="none" strike="noStrike" kern="0" cap="none" spc="-15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it-IT" sz="2800" b="1" i="1" u="none" strike="noStrike" kern="0" cap="none" spc="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(neutral</a:t>
            </a:r>
            <a:r>
              <a:rPr kumimoji="0" lang="it-IT" sz="2800" b="1" i="1" u="none" strike="noStrike" kern="0" cap="none" spc="-3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it-IT" sz="2800" b="1" i="1" u="none" strike="noStrike" kern="0" cap="none" spc="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beam</a:t>
            </a:r>
            <a:r>
              <a:rPr kumimoji="0" lang="it-IT" sz="2800" b="1" i="1" u="none" strike="noStrike" kern="0" cap="none" spc="-3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it-IT" sz="2800" b="1" i="1" u="none" strike="noStrike" kern="0" cap="none" spc="-10" normalizeH="0" baseline="0" noProof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injectors)</a:t>
            </a:r>
            <a:endParaRPr kumimoji="0" lang="it-IT" sz="2800" b="1" i="1" u="none" strike="noStrike" kern="0" cap="none" spc="0" normalizeH="0" baseline="0" noProof="0" dirty="0">
              <a:ln>
                <a:noFill/>
              </a:ln>
              <a:solidFill>
                <a:srgbClr val="9A009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grpSp>
        <p:nvGrpSpPr>
          <p:cNvPr id="56" name="object 3">
            <a:extLst>
              <a:ext uri="{FF2B5EF4-FFF2-40B4-BE49-F238E27FC236}">
                <a16:creationId xmlns:a16="http://schemas.microsoft.com/office/drawing/2014/main" id="{0666714D-C284-AEAC-7F54-9B86EF27258C}"/>
              </a:ext>
            </a:extLst>
          </p:cNvPr>
          <p:cNvGrpSpPr/>
          <p:nvPr/>
        </p:nvGrpSpPr>
        <p:grpSpPr>
          <a:xfrm>
            <a:off x="1164393" y="856743"/>
            <a:ext cx="8409940" cy="857250"/>
            <a:chOff x="1107833" y="1206245"/>
            <a:chExt cx="8409940" cy="857250"/>
          </a:xfrm>
        </p:grpSpPr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1073A1FD-4545-E05F-5248-87C11AD81C4C}"/>
                </a:ext>
              </a:extLst>
            </p:cNvPr>
            <p:cNvSpPr/>
            <p:nvPr/>
          </p:nvSpPr>
          <p:spPr>
            <a:xfrm>
              <a:off x="7265949" y="1206258"/>
              <a:ext cx="2251710" cy="857250"/>
            </a:xfrm>
            <a:custGeom>
              <a:avLst/>
              <a:gdLst/>
              <a:ahLst/>
              <a:cxnLst/>
              <a:rect l="l" t="t" r="r" b="b"/>
              <a:pathLst>
                <a:path w="2251709" h="857250">
                  <a:moveTo>
                    <a:pt x="580720" y="0"/>
                  </a:moveTo>
                  <a:lnTo>
                    <a:pt x="281686" y="0"/>
                  </a:lnTo>
                  <a:lnTo>
                    <a:pt x="199999" y="129540"/>
                  </a:lnTo>
                  <a:lnTo>
                    <a:pt x="108559" y="333756"/>
                  </a:lnTo>
                  <a:lnTo>
                    <a:pt x="38455" y="541782"/>
                  </a:lnTo>
                  <a:lnTo>
                    <a:pt x="1117" y="754380"/>
                  </a:lnTo>
                  <a:lnTo>
                    <a:pt x="0" y="857250"/>
                  </a:lnTo>
                  <a:lnTo>
                    <a:pt x="267538" y="857250"/>
                  </a:lnTo>
                  <a:lnTo>
                    <a:pt x="273151" y="794004"/>
                  </a:lnTo>
                  <a:lnTo>
                    <a:pt x="305917" y="617982"/>
                  </a:lnTo>
                  <a:lnTo>
                    <a:pt x="353923" y="451104"/>
                  </a:lnTo>
                  <a:lnTo>
                    <a:pt x="416407" y="284988"/>
                  </a:lnTo>
                  <a:lnTo>
                    <a:pt x="488035" y="134112"/>
                  </a:lnTo>
                  <a:lnTo>
                    <a:pt x="580720" y="0"/>
                  </a:lnTo>
                  <a:close/>
                </a:path>
                <a:path w="2251709" h="857250">
                  <a:moveTo>
                    <a:pt x="951331" y="0"/>
                  </a:moveTo>
                  <a:lnTo>
                    <a:pt x="791298" y="0"/>
                  </a:lnTo>
                  <a:lnTo>
                    <a:pt x="717410" y="101346"/>
                  </a:lnTo>
                  <a:lnTo>
                    <a:pt x="653402" y="259080"/>
                  </a:lnTo>
                  <a:lnTo>
                    <a:pt x="687692" y="270510"/>
                  </a:lnTo>
                  <a:lnTo>
                    <a:pt x="707504" y="278130"/>
                  </a:lnTo>
                  <a:lnTo>
                    <a:pt x="730364" y="278130"/>
                  </a:lnTo>
                  <a:lnTo>
                    <a:pt x="751700" y="281940"/>
                  </a:lnTo>
                  <a:lnTo>
                    <a:pt x="778370" y="280416"/>
                  </a:lnTo>
                  <a:lnTo>
                    <a:pt x="845426" y="262890"/>
                  </a:lnTo>
                  <a:lnTo>
                    <a:pt x="877430" y="225552"/>
                  </a:lnTo>
                  <a:lnTo>
                    <a:pt x="894956" y="176022"/>
                  </a:lnTo>
                  <a:lnTo>
                    <a:pt x="902576" y="121920"/>
                  </a:lnTo>
                  <a:lnTo>
                    <a:pt x="911720" y="65532"/>
                  </a:lnTo>
                  <a:lnTo>
                    <a:pt x="942962" y="9144"/>
                  </a:lnTo>
                  <a:lnTo>
                    <a:pt x="951331" y="0"/>
                  </a:lnTo>
                  <a:close/>
                </a:path>
                <a:path w="2251709" h="857250">
                  <a:moveTo>
                    <a:pt x="2251303" y="356616"/>
                  </a:moveTo>
                  <a:lnTo>
                    <a:pt x="2226157" y="216408"/>
                  </a:lnTo>
                  <a:lnTo>
                    <a:pt x="2183485" y="80772"/>
                  </a:lnTo>
                  <a:lnTo>
                    <a:pt x="2139429" y="0"/>
                  </a:lnTo>
                  <a:lnTo>
                    <a:pt x="1933206" y="0"/>
                  </a:lnTo>
                  <a:lnTo>
                    <a:pt x="1989175" y="76200"/>
                  </a:lnTo>
                  <a:lnTo>
                    <a:pt x="2030323" y="172974"/>
                  </a:lnTo>
                  <a:lnTo>
                    <a:pt x="2056231" y="280416"/>
                  </a:lnTo>
                  <a:lnTo>
                    <a:pt x="2074519" y="387858"/>
                  </a:lnTo>
                  <a:lnTo>
                    <a:pt x="2079091" y="502158"/>
                  </a:lnTo>
                  <a:lnTo>
                    <a:pt x="2070709" y="623316"/>
                  </a:lnTo>
                  <a:lnTo>
                    <a:pt x="2058517" y="742950"/>
                  </a:lnTo>
                  <a:lnTo>
                    <a:pt x="2043036" y="857250"/>
                  </a:lnTo>
                  <a:lnTo>
                    <a:pt x="2079091" y="857250"/>
                  </a:lnTo>
                  <a:lnTo>
                    <a:pt x="2167915" y="857250"/>
                  </a:lnTo>
                  <a:lnTo>
                    <a:pt x="2172055" y="846582"/>
                  </a:lnTo>
                  <a:lnTo>
                    <a:pt x="2210155" y="739902"/>
                  </a:lnTo>
                  <a:lnTo>
                    <a:pt x="2237587" y="618744"/>
                  </a:lnTo>
                  <a:lnTo>
                    <a:pt x="2249017" y="491490"/>
                  </a:lnTo>
                  <a:lnTo>
                    <a:pt x="2251303" y="356616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8" name="object 5">
              <a:extLst>
                <a:ext uri="{FF2B5EF4-FFF2-40B4-BE49-F238E27FC236}">
                  <a16:creationId xmlns:a16="http://schemas.microsoft.com/office/drawing/2014/main" id="{6234F534-5E7A-7615-9E0E-273CED899A3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8097" y="1592580"/>
              <a:ext cx="205740" cy="108203"/>
            </a:xfrm>
            <a:prstGeom prst="rect">
              <a:avLst/>
            </a:prstGeom>
          </p:spPr>
        </p:pic>
        <p:sp>
          <p:nvSpPr>
            <p:cNvPr id="59" name="object 6">
              <a:extLst>
                <a:ext uri="{FF2B5EF4-FFF2-40B4-BE49-F238E27FC236}">
                  <a16:creationId xmlns:a16="http://schemas.microsoft.com/office/drawing/2014/main" id="{B5F38D90-2D3D-1AD3-E8F2-AC688C81639F}"/>
                </a:ext>
              </a:extLst>
            </p:cNvPr>
            <p:cNvSpPr/>
            <p:nvPr/>
          </p:nvSpPr>
          <p:spPr>
            <a:xfrm>
              <a:off x="1154315" y="1206258"/>
              <a:ext cx="5669280" cy="857250"/>
            </a:xfrm>
            <a:custGeom>
              <a:avLst/>
              <a:gdLst/>
              <a:ahLst/>
              <a:cxnLst/>
              <a:rect l="l" t="t" r="r" b="b"/>
              <a:pathLst>
                <a:path w="5669280" h="857250">
                  <a:moveTo>
                    <a:pt x="391668" y="614172"/>
                  </a:moveTo>
                  <a:lnTo>
                    <a:pt x="187452" y="9906"/>
                  </a:lnTo>
                  <a:lnTo>
                    <a:pt x="0" y="150114"/>
                  </a:lnTo>
                  <a:lnTo>
                    <a:pt x="391668" y="614172"/>
                  </a:lnTo>
                  <a:close/>
                </a:path>
                <a:path w="5669280" h="857250">
                  <a:moveTo>
                    <a:pt x="943927" y="0"/>
                  </a:moveTo>
                  <a:lnTo>
                    <a:pt x="828776" y="0"/>
                  </a:lnTo>
                  <a:lnTo>
                    <a:pt x="837438" y="307086"/>
                  </a:lnTo>
                  <a:lnTo>
                    <a:pt x="943927" y="0"/>
                  </a:lnTo>
                  <a:close/>
                </a:path>
                <a:path w="5669280" h="857250">
                  <a:moveTo>
                    <a:pt x="1629918" y="422148"/>
                  </a:moveTo>
                  <a:lnTo>
                    <a:pt x="1422654" y="244602"/>
                  </a:lnTo>
                  <a:lnTo>
                    <a:pt x="1178052" y="726186"/>
                  </a:lnTo>
                  <a:lnTo>
                    <a:pt x="1629918" y="422148"/>
                  </a:lnTo>
                  <a:close/>
                </a:path>
                <a:path w="5669280" h="857250">
                  <a:moveTo>
                    <a:pt x="4399051" y="857250"/>
                  </a:moveTo>
                  <a:lnTo>
                    <a:pt x="4234421" y="809244"/>
                  </a:lnTo>
                  <a:lnTo>
                    <a:pt x="4301033" y="857250"/>
                  </a:lnTo>
                  <a:lnTo>
                    <a:pt x="4399051" y="857250"/>
                  </a:lnTo>
                  <a:close/>
                </a:path>
                <a:path w="5669280" h="857250">
                  <a:moveTo>
                    <a:pt x="4485894" y="467106"/>
                  </a:moveTo>
                  <a:lnTo>
                    <a:pt x="4443984" y="257556"/>
                  </a:lnTo>
                  <a:lnTo>
                    <a:pt x="4082796" y="407670"/>
                  </a:lnTo>
                  <a:lnTo>
                    <a:pt x="4485894" y="467106"/>
                  </a:lnTo>
                  <a:close/>
                </a:path>
                <a:path w="5669280" h="857250">
                  <a:moveTo>
                    <a:pt x="5669280" y="140970"/>
                  </a:moveTo>
                  <a:lnTo>
                    <a:pt x="5347716" y="75438"/>
                  </a:lnTo>
                  <a:lnTo>
                    <a:pt x="5311140" y="219456"/>
                  </a:lnTo>
                  <a:lnTo>
                    <a:pt x="5669280" y="14097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7">
              <a:extLst>
                <a:ext uri="{FF2B5EF4-FFF2-40B4-BE49-F238E27FC236}">
                  <a16:creationId xmlns:a16="http://schemas.microsoft.com/office/drawing/2014/main" id="{B85C22B6-3A56-0750-872E-58991EE7762F}"/>
                </a:ext>
              </a:extLst>
            </p:cNvPr>
            <p:cNvSpPr/>
            <p:nvPr/>
          </p:nvSpPr>
          <p:spPr>
            <a:xfrm>
              <a:off x="2937218" y="1206245"/>
              <a:ext cx="2129790" cy="857885"/>
            </a:xfrm>
            <a:custGeom>
              <a:avLst/>
              <a:gdLst/>
              <a:ahLst/>
              <a:cxnLst/>
              <a:rect l="l" t="t" r="r" b="b"/>
              <a:pathLst>
                <a:path w="2129790" h="857885">
                  <a:moveTo>
                    <a:pt x="1138593" y="497586"/>
                  </a:moveTo>
                  <a:lnTo>
                    <a:pt x="1014387" y="505206"/>
                  </a:lnTo>
                  <a:lnTo>
                    <a:pt x="881037" y="471678"/>
                  </a:lnTo>
                  <a:lnTo>
                    <a:pt x="756069" y="406908"/>
                  </a:lnTo>
                  <a:lnTo>
                    <a:pt x="630339" y="301752"/>
                  </a:lnTo>
                  <a:lnTo>
                    <a:pt x="509943" y="176784"/>
                  </a:lnTo>
                  <a:lnTo>
                    <a:pt x="400215" y="30480"/>
                  </a:lnTo>
                  <a:lnTo>
                    <a:pt x="381647" y="0"/>
                  </a:lnTo>
                  <a:lnTo>
                    <a:pt x="0" y="0"/>
                  </a:lnTo>
                  <a:lnTo>
                    <a:pt x="146469" y="203454"/>
                  </a:lnTo>
                  <a:lnTo>
                    <a:pt x="306489" y="358902"/>
                  </a:lnTo>
                  <a:lnTo>
                    <a:pt x="484035" y="476250"/>
                  </a:lnTo>
                  <a:lnTo>
                    <a:pt x="689013" y="541782"/>
                  </a:lnTo>
                  <a:lnTo>
                    <a:pt x="903135" y="552450"/>
                  </a:lnTo>
                  <a:lnTo>
                    <a:pt x="1138593" y="497586"/>
                  </a:lnTo>
                  <a:close/>
                </a:path>
                <a:path w="2129790" h="857885">
                  <a:moveTo>
                    <a:pt x="1577340" y="857262"/>
                  </a:moveTo>
                  <a:lnTo>
                    <a:pt x="1553121" y="823734"/>
                  </a:lnTo>
                  <a:lnTo>
                    <a:pt x="1527213" y="793254"/>
                  </a:lnTo>
                  <a:lnTo>
                    <a:pt x="1486827" y="775728"/>
                  </a:lnTo>
                  <a:lnTo>
                    <a:pt x="1443393" y="763536"/>
                  </a:lnTo>
                  <a:lnTo>
                    <a:pt x="1394625" y="761250"/>
                  </a:lnTo>
                  <a:lnTo>
                    <a:pt x="1348905" y="769632"/>
                  </a:lnTo>
                  <a:lnTo>
                    <a:pt x="1300137" y="784110"/>
                  </a:lnTo>
                  <a:lnTo>
                    <a:pt x="1250607" y="810780"/>
                  </a:lnTo>
                  <a:lnTo>
                    <a:pt x="1242987" y="800112"/>
                  </a:lnTo>
                  <a:lnTo>
                    <a:pt x="1238415" y="739152"/>
                  </a:lnTo>
                  <a:lnTo>
                    <a:pt x="1230795" y="666000"/>
                  </a:lnTo>
                  <a:lnTo>
                    <a:pt x="1230033" y="633234"/>
                  </a:lnTo>
                  <a:lnTo>
                    <a:pt x="1238415" y="630948"/>
                  </a:lnTo>
                  <a:lnTo>
                    <a:pt x="1245273" y="624852"/>
                  </a:lnTo>
                  <a:lnTo>
                    <a:pt x="1249845" y="610374"/>
                  </a:lnTo>
                  <a:lnTo>
                    <a:pt x="1254417" y="596658"/>
                  </a:lnTo>
                  <a:lnTo>
                    <a:pt x="1250607" y="581418"/>
                  </a:lnTo>
                  <a:lnTo>
                    <a:pt x="1236891" y="564654"/>
                  </a:lnTo>
                  <a:lnTo>
                    <a:pt x="1201839" y="549414"/>
                  </a:lnTo>
                  <a:lnTo>
                    <a:pt x="1147737" y="531126"/>
                  </a:lnTo>
                  <a:lnTo>
                    <a:pt x="1099273" y="857262"/>
                  </a:lnTo>
                  <a:lnTo>
                    <a:pt x="1230033" y="857262"/>
                  </a:lnTo>
                  <a:lnTo>
                    <a:pt x="1430566" y="857262"/>
                  </a:lnTo>
                  <a:lnTo>
                    <a:pt x="1468539" y="848118"/>
                  </a:lnTo>
                  <a:lnTo>
                    <a:pt x="1537881" y="845070"/>
                  </a:lnTo>
                  <a:lnTo>
                    <a:pt x="1565554" y="857262"/>
                  </a:lnTo>
                  <a:lnTo>
                    <a:pt x="1577340" y="857262"/>
                  </a:lnTo>
                  <a:close/>
                </a:path>
                <a:path w="2129790" h="857885">
                  <a:moveTo>
                    <a:pt x="1611045" y="761250"/>
                  </a:moveTo>
                  <a:lnTo>
                    <a:pt x="1550085" y="717816"/>
                  </a:lnTo>
                  <a:lnTo>
                    <a:pt x="1515033" y="658380"/>
                  </a:lnTo>
                  <a:lnTo>
                    <a:pt x="1468551" y="573036"/>
                  </a:lnTo>
                  <a:lnTo>
                    <a:pt x="1382445" y="442734"/>
                  </a:lnTo>
                  <a:lnTo>
                    <a:pt x="1353489" y="512076"/>
                  </a:lnTo>
                  <a:lnTo>
                    <a:pt x="1353489" y="573798"/>
                  </a:lnTo>
                  <a:lnTo>
                    <a:pt x="1373301" y="625614"/>
                  </a:lnTo>
                  <a:lnTo>
                    <a:pt x="1407591" y="668286"/>
                  </a:lnTo>
                  <a:lnTo>
                    <a:pt x="1453311" y="704862"/>
                  </a:lnTo>
                  <a:lnTo>
                    <a:pt x="1502079" y="735342"/>
                  </a:lnTo>
                  <a:lnTo>
                    <a:pt x="1556181" y="752868"/>
                  </a:lnTo>
                  <a:lnTo>
                    <a:pt x="1611045" y="761250"/>
                  </a:lnTo>
                  <a:close/>
                </a:path>
                <a:path w="2129790" h="857885">
                  <a:moveTo>
                    <a:pt x="2129345" y="12"/>
                  </a:moveTo>
                  <a:lnTo>
                    <a:pt x="1939671" y="12"/>
                  </a:lnTo>
                  <a:lnTo>
                    <a:pt x="1888401" y="59448"/>
                  </a:lnTo>
                  <a:lnTo>
                    <a:pt x="1819821" y="124980"/>
                  </a:lnTo>
                  <a:lnTo>
                    <a:pt x="1739811" y="181368"/>
                  </a:lnTo>
                  <a:lnTo>
                    <a:pt x="1647609" y="240804"/>
                  </a:lnTo>
                  <a:lnTo>
                    <a:pt x="1537881" y="301002"/>
                  </a:lnTo>
                  <a:lnTo>
                    <a:pt x="1410627" y="358914"/>
                  </a:lnTo>
                  <a:lnTo>
                    <a:pt x="1564551" y="330720"/>
                  </a:lnTo>
                  <a:lnTo>
                    <a:pt x="1694853" y="297192"/>
                  </a:lnTo>
                  <a:lnTo>
                    <a:pt x="1812201" y="250710"/>
                  </a:lnTo>
                  <a:lnTo>
                    <a:pt x="1915071" y="196608"/>
                  </a:lnTo>
                  <a:lnTo>
                    <a:pt x="2005749" y="132600"/>
                  </a:lnTo>
                  <a:lnTo>
                    <a:pt x="2075091" y="67830"/>
                  </a:lnTo>
                  <a:lnTo>
                    <a:pt x="2129345" y="12"/>
                  </a:lnTo>
                  <a:close/>
                </a:path>
              </a:pathLst>
            </a:custGeom>
            <a:solidFill>
              <a:srgbClr val="EDFAD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1" name="object 8">
              <a:extLst>
                <a:ext uri="{FF2B5EF4-FFF2-40B4-BE49-F238E27FC236}">
                  <a16:creationId xmlns:a16="http://schemas.microsoft.com/office/drawing/2014/main" id="{08C713C3-9464-A296-6A05-17E9228966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833" y="1550670"/>
              <a:ext cx="2014727" cy="512826"/>
            </a:xfrm>
            <a:prstGeom prst="rect">
              <a:avLst/>
            </a:prstGeom>
          </p:spPr>
        </p:pic>
        <p:pic>
          <p:nvPicPr>
            <p:cNvPr id="62" name="object 9">
              <a:extLst>
                <a:ext uri="{FF2B5EF4-FFF2-40B4-BE49-F238E27FC236}">
                  <a16:creationId xmlns:a16="http://schemas.microsoft.com/office/drawing/2014/main" id="{6ABCA9CC-BA2F-5D88-814E-C6B38BBF577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2117" y="1254252"/>
              <a:ext cx="4989576" cy="809244"/>
            </a:xfrm>
            <a:prstGeom prst="rect">
              <a:avLst/>
            </a:prstGeom>
          </p:spPr>
        </p:pic>
      </p:grpSp>
      <p:sp>
        <p:nvSpPr>
          <p:cNvPr id="63" name="object 10">
            <a:extLst>
              <a:ext uri="{FF2B5EF4-FFF2-40B4-BE49-F238E27FC236}">
                <a16:creationId xmlns:a16="http://schemas.microsoft.com/office/drawing/2014/main" id="{0E66CDEA-493F-78B5-F31B-412A1A36BAF3}"/>
              </a:ext>
            </a:extLst>
          </p:cNvPr>
          <p:cNvSpPr txBox="1"/>
          <p:nvPr/>
        </p:nvSpPr>
        <p:spPr>
          <a:xfrm>
            <a:off x="1195121" y="436374"/>
            <a:ext cx="8738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b="1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fusion</a:t>
            </a:r>
            <a:r>
              <a:rPr b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reactors</a:t>
            </a:r>
            <a:r>
              <a:rPr b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like</a:t>
            </a:r>
            <a:r>
              <a:rPr b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ITER</a:t>
            </a:r>
            <a:r>
              <a:rPr b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or</a:t>
            </a:r>
            <a:r>
              <a:rPr b="1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DEMO,</a:t>
            </a:r>
            <a:r>
              <a:rPr b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neutral</a:t>
            </a:r>
            <a:r>
              <a:rPr b="1" kern="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beam</a:t>
            </a:r>
            <a:r>
              <a:rPr b="1" kern="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injectors</a:t>
            </a:r>
            <a:r>
              <a:rPr b="1" kern="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are</a:t>
            </a:r>
            <a:r>
              <a:rPr b="1" kern="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needed</a:t>
            </a:r>
            <a:r>
              <a:rPr b="1" kern="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spc="-20" dirty="0">
                <a:solidFill>
                  <a:srgbClr val="FF0000"/>
                </a:solidFill>
                <a:latin typeface="Times New Roman"/>
                <a:cs typeface="Times New Roman"/>
              </a:rPr>
              <a:t>for:</a:t>
            </a:r>
            <a:endParaRPr kern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tabLst>
                <a:tab pos="2877185" algn="l"/>
              </a:tabLst>
            </a:pP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1)</a:t>
            </a:r>
            <a:r>
              <a:rPr b="1" kern="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heating;</a:t>
            </a:r>
            <a:r>
              <a:rPr b="1" kern="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2)</a:t>
            </a:r>
            <a:r>
              <a:rPr b="1" kern="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current</a:t>
            </a:r>
            <a:r>
              <a:rPr b="1" kern="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drive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B8FE416F-2508-B819-E25A-BFE26472B122}"/>
              </a:ext>
            </a:extLst>
          </p:cNvPr>
          <p:cNvSpPr/>
          <p:nvPr/>
        </p:nvSpPr>
        <p:spPr>
          <a:xfrm>
            <a:off x="7321341" y="1714005"/>
            <a:ext cx="2169160" cy="857250"/>
          </a:xfrm>
          <a:custGeom>
            <a:avLst/>
            <a:gdLst/>
            <a:ahLst/>
            <a:cxnLst/>
            <a:rect l="l" t="t" r="r" b="b"/>
            <a:pathLst>
              <a:path w="2169159" h="857250">
                <a:moveTo>
                  <a:pt x="522732" y="820674"/>
                </a:moveTo>
                <a:lnTo>
                  <a:pt x="434340" y="763524"/>
                </a:lnTo>
                <a:lnTo>
                  <a:pt x="360426" y="673608"/>
                </a:lnTo>
                <a:lnTo>
                  <a:pt x="309372" y="561594"/>
                </a:lnTo>
                <a:lnTo>
                  <a:pt x="275844" y="422148"/>
                </a:lnTo>
                <a:lnTo>
                  <a:pt x="258318" y="268986"/>
                </a:lnTo>
                <a:lnTo>
                  <a:pt x="259080" y="108204"/>
                </a:lnTo>
                <a:lnTo>
                  <a:pt x="268706" y="0"/>
                </a:lnTo>
                <a:lnTo>
                  <a:pt x="1168" y="0"/>
                </a:lnTo>
                <a:lnTo>
                  <a:pt x="0" y="105918"/>
                </a:lnTo>
                <a:lnTo>
                  <a:pt x="28956" y="300228"/>
                </a:lnTo>
                <a:lnTo>
                  <a:pt x="91440" y="476250"/>
                </a:lnTo>
                <a:lnTo>
                  <a:pt x="195834" y="626364"/>
                </a:lnTo>
                <a:lnTo>
                  <a:pt x="258318" y="678599"/>
                </a:lnTo>
                <a:lnTo>
                  <a:pt x="335280" y="742950"/>
                </a:lnTo>
                <a:lnTo>
                  <a:pt x="522732" y="820674"/>
                </a:lnTo>
                <a:close/>
              </a:path>
              <a:path w="2169159" h="857250">
                <a:moveTo>
                  <a:pt x="553897" y="857250"/>
                </a:moveTo>
                <a:lnTo>
                  <a:pt x="544068" y="842772"/>
                </a:lnTo>
                <a:lnTo>
                  <a:pt x="530682" y="857250"/>
                </a:lnTo>
                <a:lnTo>
                  <a:pt x="553897" y="857250"/>
                </a:lnTo>
                <a:close/>
              </a:path>
              <a:path w="2169159" h="857250">
                <a:moveTo>
                  <a:pt x="1926348" y="392430"/>
                </a:moveTo>
                <a:lnTo>
                  <a:pt x="1858530" y="458724"/>
                </a:lnTo>
                <a:lnTo>
                  <a:pt x="1794522" y="522732"/>
                </a:lnTo>
                <a:lnTo>
                  <a:pt x="1735086" y="585216"/>
                </a:lnTo>
                <a:lnTo>
                  <a:pt x="1679460" y="637032"/>
                </a:lnTo>
                <a:lnTo>
                  <a:pt x="1626882" y="690372"/>
                </a:lnTo>
                <a:lnTo>
                  <a:pt x="1575066" y="739902"/>
                </a:lnTo>
                <a:lnTo>
                  <a:pt x="1520202" y="780288"/>
                </a:lnTo>
                <a:lnTo>
                  <a:pt x="1463052" y="813054"/>
                </a:lnTo>
                <a:lnTo>
                  <a:pt x="1403616" y="845058"/>
                </a:lnTo>
                <a:lnTo>
                  <a:pt x="1372768" y="857250"/>
                </a:lnTo>
                <a:lnTo>
                  <a:pt x="1643265" y="857250"/>
                </a:lnTo>
                <a:lnTo>
                  <a:pt x="1725180" y="770382"/>
                </a:lnTo>
                <a:lnTo>
                  <a:pt x="1773948" y="707898"/>
                </a:lnTo>
                <a:lnTo>
                  <a:pt x="1817382" y="637032"/>
                </a:lnTo>
                <a:lnTo>
                  <a:pt x="1896630" y="476250"/>
                </a:lnTo>
                <a:lnTo>
                  <a:pt x="1926348" y="392430"/>
                </a:lnTo>
                <a:close/>
              </a:path>
              <a:path w="2169159" h="857250">
                <a:moveTo>
                  <a:pt x="2169083" y="0"/>
                </a:moveTo>
                <a:lnTo>
                  <a:pt x="2044204" y="0"/>
                </a:lnTo>
                <a:lnTo>
                  <a:pt x="2043684" y="3810"/>
                </a:lnTo>
                <a:lnTo>
                  <a:pt x="2020062" y="123444"/>
                </a:lnTo>
                <a:lnTo>
                  <a:pt x="2001774" y="240792"/>
                </a:lnTo>
                <a:lnTo>
                  <a:pt x="2023872" y="240792"/>
                </a:lnTo>
                <a:lnTo>
                  <a:pt x="2055876" y="214884"/>
                </a:lnTo>
                <a:lnTo>
                  <a:pt x="2091690" y="156210"/>
                </a:lnTo>
                <a:lnTo>
                  <a:pt x="2135886" y="85344"/>
                </a:lnTo>
                <a:lnTo>
                  <a:pt x="2169083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bject 13">
            <a:extLst>
              <a:ext uri="{FF2B5EF4-FFF2-40B4-BE49-F238E27FC236}">
                <a16:creationId xmlns:a16="http://schemas.microsoft.com/office/drawing/2014/main" id="{BDC444A9-7129-AE2D-B5C7-D18F4A4FB9CE}"/>
              </a:ext>
            </a:extLst>
          </p:cNvPr>
          <p:cNvSpPr/>
          <p:nvPr/>
        </p:nvSpPr>
        <p:spPr>
          <a:xfrm>
            <a:off x="1098099" y="1999743"/>
            <a:ext cx="1865630" cy="571500"/>
          </a:xfrm>
          <a:custGeom>
            <a:avLst/>
            <a:gdLst/>
            <a:ahLst/>
            <a:cxnLst/>
            <a:rect l="l" t="t" r="r" b="b"/>
            <a:pathLst>
              <a:path w="1865630" h="571500">
                <a:moveTo>
                  <a:pt x="1865505" y="571500"/>
                </a:moveTo>
                <a:lnTo>
                  <a:pt x="1809750" y="467105"/>
                </a:lnTo>
                <a:lnTo>
                  <a:pt x="1655826" y="301751"/>
                </a:lnTo>
                <a:lnTo>
                  <a:pt x="1526286" y="173735"/>
                </a:lnTo>
                <a:lnTo>
                  <a:pt x="1419606" y="103631"/>
                </a:lnTo>
                <a:lnTo>
                  <a:pt x="1248156" y="28955"/>
                </a:lnTo>
                <a:lnTo>
                  <a:pt x="1019556" y="0"/>
                </a:lnTo>
                <a:lnTo>
                  <a:pt x="698754" y="36575"/>
                </a:lnTo>
                <a:lnTo>
                  <a:pt x="581406" y="70103"/>
                </a:lnTo>
                <a:lnTo>
                  <a:pt x="464058" y="92201"/>
                </a:lnTo>
                <a:lnTo>
                  <a:pt x="364236" y="125729"/>
                </a:lnTo>
                <a:lnTo>
                  <a:pt x="282702" y="163829"/>
                </a:lnTo>
                <a:lnTo>
                  <a:pt x="201930" y="201929"/>
                </a:lnTo>
                <a:lnTo>
                  <a:pt x="130302" y="251459"/>
                </a:lnTo>
                <a:lnTo>
                  <a:pt x="65531" y="313181"/>
                </a:lnTo>
                <a:lnTo>
                  <a:pt x="0" y="386333"/>
                </a:lnTo>
                <a:lnTo>
                  <a:pt x="121158" y="341375"/>
                </a:lnTo>
                <a:lnTo>
                  <a:pt x="228600" y="308609"/>
                </a:lnTo>
                <a:lnTo>
                  <a:pt x="336803" y="284225"/>
                </a:lnTo>
                <a:lnTo>
                  <a:pt x="445008" y="260603"/>
                </a:lnTo>
                <a:lnTo>
                  <a:pt x="533400" y="236981"/>
                </a:lnTo>
                <a:lnTo>
                  <a:pt x="630936" y="236981"/>
                </a:lnTo>
                <a:lnTo>
                  <a:pt x="727710" y="224027"/>
                </a:lnTo>
                <a:lnTo>
                  <a:pt x="811530" y="232409"/>
                </a:lnTo>
                <a:lnTo>
                  <a:pt x="897636" y="241553"/>
                </a:lnTo>
                <a:lnTo>
                  <a:pt x="981456" y="263651"/>
                </a:lnTo>
                <a:lnTo>
                  <a:pt x="1062228" y="295655"/>
                </a:lnTo>
                <a:lnTo>
                  <a:pt x="1135380" y="326135"/>
                </a:lnTo>
                <a:lnTo>
                  <a:pt x="1207008" y="379475"/>
                </a:lnTo>
                <a:lnTo>
                  <a:pt x="1287780" y="424433"/>
                </a:lnTo>
                <a:lnTo>
                  <a:pt x="1357884" y="487679"/>
                </a:lnTo>
                <a:lnTo>
                  <a:pt x="1427226" y="552450"/>
                </a:lnTo>
                <a:lnTo>
                  <a:pt x="1439033" y="571500"/>
                </a:lnTo>
                <a:lnTo>
                  <a:pt x="1865505" y="571500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object 14">
            <a:extLst>
              <a:ext uri="{FF2B5EF4-FFF2-40B4-BE49-F238E27FC236}">
                <a16:creationId xmlns:a16="http://schemas.microsoft.com/office/drawing/2014/main" id="{9659529C-4146-0659-5E39-5FD99B5A890E}"/>
              </a:ext>
            </a:extLst>
          </p:cNvPr>
          <p:cNvSpPr/>
          <p:nvPr/>
        </p:nvSpPr>
        <p:spPr>
          <a:xfrm>
            <a:off x="5083359" y="1714005"/>
            <a:ext cx="861060" cy="550545"/>
          </a:xfrm>
          <a:custGeom>
            <a:avLst/>
            <a:gdLst/>
            <a:ahLst/>
            <a:cxnLst/>
            <a:rect l="l" t="t" r="r" b="b"/>
            <a:pathLst>
              <a:path w="861060" h="550544">
                <a:moveTo>
                  <a:pt x="320802" y="494538"/>
                </a:moveTo>
                <a:lnTo>
                  <a:pt x="0" y="96012"/>
                </a:lnTo>
                <a:lnTo>
                  <a:pt x="162306" y="550164"/>
                </a:lnTo>
                <a:lnTo>
                  <a:pt x="320802" y="494538"/>
                </a:lnTo>
                <a:close/>
              </a:path>
              <a:path w="861060" h="550544">
                <a:moveTo>
                  <a:pt x="861047" y="97536"/>
                </a:moveTo>
                <a:lnTo>
                  <a:pt x="526567" y="0"/>
                </a:lnTo>
                <a:lnTo>
                  <a:pt x="428548" y="0"/>
                </a:lnTo>
                <a:lnTo>
                  <a:pt x="779513" y="252984"/>
                </a:lnTo>
                <a:lnTo>
                  <a:pt x="861047" y="97536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bject 15">
            <a:extLst>
              <a:ext uri="{FF2B5EF4-FFF2-40B4-BE49-F238E27FC236}">
                <a16:creationId xmlns:a16="http://schemas.microsoft.com/office/drawing/2014/main" id="{D6FEC190-CBE2-2116-E144-20042C09F18C}"/>
              </a:ext>
            </a:extLst>
          </p:cNvPr>
          <p:cNvSpPr/>
          <p:nvPr/>
        </p:nvSpPr>
        <p:spPr>
          <a:xfrm>
            <a:off x="4065289" y="1714005"/>
            <a:ext cx="511809" cy="857250"/>
          </a:xfrm>
          <a:custGeom>
            <a:avLst/>
            <a:gdLst/>
            <a:ahLst/>
            <a:cxnLst/>
            <a:rect l="l" t="t" r="r" b="b"/>
            <a:pathLst>
              <a:path w="511810" h="857250">
                <a:moveTo>
                  <a:pt x="320827" y="236220"/>
                </a:moveTo>
                <a:lnTo>
                  <a:pt x="163855" y="357378"/>
                </a:lnTo>
                <a:lnTo>
                  <a:pt x="57937" y="550164"/>
                </a:lnTo>
                <a:lnTo>
                  <a:pt x="4597" y="786384"/>
                </a:lnTo>
                <a:lnTo>
                  <a:pt x="0" y="857250"/>
                </a:lnTo>
                <a:lnTo>
                  <a:pt x="88163" y="857250"/>
                </a:lnTo>
                <a:lnTo>
                  <a:pt x="96037" y="787146"/>
                </a:lnTo>
                <a:lnTo>
                  <a:pt x="128041" y="669798"/>
                </a:lnTo>
                <a:lnTo>
                  <a:pt x="163855" y="567690"/>
                </a:lnTo>
                <a:lnTo>
                  <a:pt x="208813" y="468630"/>
                </a:lnTo>
                <a:lnTo>
                  <a:pt x="242341" y="388620"/>
                </a:lnTo>
                <a:lnTo>
                  <a:pt x="276631" y="324612"/>
                </a:lnTo>
                <a:lnTo>
                  <a:pt x="304825" y="273558"/>
                </a:lnTo>
                <a:lnTo>
                  <a:pt x="320827" y="236220"/>
                </a:lnTo>
                <a:close/>
              </a:path>
              <a:path w="511810" h="857250">
                <a:moveTo>
                  <a:pt x="359054" y="0"/>
                </a:moveTo>
                <a:lnTo>
                  <a:pt x="27762" y="0"/>
                </a:lnTo>
                <a:lnTo>
                  <a:pt x="6121" y="145542"/>
                </a:lnTo>
                <a:lnTo>
                  <a:pt x="21361" y="137160"/>
                </a:lnTo>
                <a:lnTo>
                  <a:pt x="71653" y="114300"/>
                </a:lnTo>
                <a:lnTo>
                  <a:pt x="140233" y="77724"/>
                </a:lnTo>
                <a:lnTo>
                  <a:pt x="223291" y="44958"/>
                </a:lnTo>
                <a:lnTo>
                  <a:pt x="314731" y="10668"/>
                </a:lnTo>
                <a:lnTo>
                  <a:pt x="359054" y="0"/>
                </a:lnTo>
                <a:close/>
              </a:path>
              <a:path w="511810" h="857250">
                <a:moveTo>
                  <a:pt x="511327" y="7620"/>
                </a:moveTo>
                <a:lnTo>
                  <a:pt x="505828" y="0"/>
                </a:lnTo>
                <a:lnTo>
                  <a:pt x="494042" y="0"/>
                </a:lnTo>
                <a:lnTo>
                  <a:pt x="511327" y="762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9" name="object 16">
            <a:extLst>
              <a:ext uri="{FF2B5EF4-FFF2-40B4-BE49-F238E27FC236}">
                <a16:creationId xmlns:a16="http://schemas.microsoft.com/office/drawing/2014/main" id="{7E3D885D-B316-C2B9-208B-DB4D8553DE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4393" y="1713993"/>
            <a:ext cx="2014727" cy="857250"/>
          </a:xfrm>
          <a:prstGeom prst="rect">
            <a:avLst/>
          </a:prstGeom>
        </p:spPr>
      </p:pic>
      <p:pic>
        <p:nvPicPr>
          <p:cNvPr id="70" name="object 17">
            <a:extLst>
              <a:ext uri="{FF2B5EF4-FFF2-40B4-BE49-F238E27FC236}">
                <a16:creationId xmlns:a16="http://schemas.microsoft.com/office/drawing/2014/main" id="{CEB7A715-8131-B596-6FDD-4AEDBDBD55F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8677" y="1713993"/>
            <a:ext cx="4989576" cy="857250"/>
          </a:xfrm>
          <a:prstGeom prst="rect">
            <a:avLst/>
          </a:prstGeom>
        </p:spPr>
      </p:pic>
      <p:sp>
        <p:nvSpPr>
          <p:cNvPr id="71" name="object 18">
            <a:extLst>
              <a:ext uri="{FF2B5EF4-FFF2-40B4-BE49-F238E27FC236}">
                <a16:creationId xmlns:a16="http://schemas.microsoft.com/office/drawing/2014/main" id="{4FCA4AE1-53DC-0FB0-708B-2DFB37676B6E}"/>
              </a:ext>
            </a:extLst>
          </p:cNvPr>
          <p:cNvSpPr/>
          <p:nvPr/>
        </p:nvSpPr>
        <p:spPr>
          <a:xfrm>
            <a:off x="7274084" y="2571256"/>
            <a:ext cx="1691005" cy="857250"/>
          </a:xfrm>
          <a:custGeom>
            <a:avLst/>
            <a:gdLst/>
            <a:ahLst/>
            <a:cxnLst/>
            <a:rect l="l" t="t" r="r" b="b"/>
            <a:pathLst>
              <a:path w="1691004" h="857250">
                <a:moveTo>
                  <a:pt x="550164" y="541020"/>
                </a:moveTo>
                <a:lnTo>
                  <a:pt x="382524" y="550164"/>
                </a:lnTo>
                <a:lnTo>
                  <a:pt x="213360" y="638556"/>
                </a:lnTo>
                <a:lnTo>
                  <a:pt x="57150" y="784860"/>
                </a:lnTo>
                <a:lnTo>
                  <a:pt x="0" y="857250"/>
                </a:lnTo>
                <a:lnTo>
                  <a:pt x="96380" y="857250"/>
                </a:lnTo>
                <a:lnTo>
                  <a:pt x="118872" y="831342"/>
                </a:lnTo>
                <a:lnTo>
                  <a:pt x="199644" y="761238"/>
                </a:lnTo>
                <a:lnTo>
                  <a:pt x="275844" y="704850"/>
                </a:lnTo>
                <a:lnTo>
                  <a:pt x="356616" y="654558"/>
                </a:lnTo>
                <a:lnTo>
                  <a:pt x="419862" y="612648"/>
                </a:lnTo>
                <a:lnTo>
                  <a:pt x="475488" y="582930"/>
                </a:lnTo>
                <a:lnTo>
                  <a:pt x="521208" y="560070"/>
                </a:lnTo>
                <a:lnTo>
                  <a:pt x="550164" y="541020"/>
                </a:lnTo>
                <a:close/>
              </a:path>
              <a:path w="1691004" h="857250">
                <a:moveTo>
                  <a:pt x="717816" y="403860"/>
                </a:moveTo>
                <a:lnTo>
                  <a:pt x="697242" y="335280"/>
                </a:lnTo>
                <a:lnTo>
                  <a:pt x="674382" y="304800"/>
                </a:lnTo>
                <a:lnTo>
                  <a:pt x="642378" y="278130"/>
                </a:lnTo>
                <a:lnTo>
                  <a:pt x="606564" y="261366"/>
                </a:lnTo>
                <a:lnTo>
                  <a:pt x="566940" y="247650"/>
                </a:lnTo>
                <a:lnTo>
                  <a:pt x="519696" y="242316"/>
                </a:lnTo>
                <a:lnTo>
                  <a:pt x="519696" y="230886"/>
                </a:lnTo>
                <a:lnTo>
                  <a:pt x="547890" y="183642"/>
                </a:lnTo>
                <a:lnTo>
                  <a:pt x="579132" y="126492"/>
                </a:lnTo>
                <a:lnTo>
                  <a:pt x="595896" y="101346"/>
                </a:lnTo>
                <a:lnTo>
                  <a:pt x="635520" y="73914"/>
                </a:lnTo>
                <a:lnTo>
                  <a:pt x="634758" y="54102"/>
                </a:lnTo>
                <a:lnTo>
                  <a:pt x="618756" y="25908"/>
                </a:lnTo>
                <a:lnTo>
                  <a:pt x="601154" y="0"/>
                </a:lnTo>
                <a:lnTo>
                  <a:pt x="577938" y="0"/>
                </a:lnTo>
                <a:lnTo>
                  <a:pt x="304812" y="295656"/>
                </a:lnTo>
                <a:lnTo>
                  <a:pt x="319290" y="297180"/>
                </a:lnTo>
                <a:lnTo>
                  <a:pt x="365772" y="305562"/>
                </a:lnTo>
                <a:lnTo>
                  <a:pt x="430542" y="313182"/>
                </a:lnTo>
                <a:lnTo>
                  <a:pt x="502932" y="331470"/>
                </a:lnTo>
                <a:lnTo>
                  <a:pt x="582180" y="352044"/>
                </a:lnTo>
                <a:lnTo>
                  <a:pt x="647712" y="379476"/>
                </a:lnTo>
                <a:lnTo>
                  <a:pt x="696480" y="411480"/>
                </a:lnTo>
                <a:lnTo>
                  <a:pt x="717054" y="449580"/>
                </a:lnTo>
                <a:lnTo>
                  <a:pt x="717816" y="403860"/>
                </a:lnTo>
                <a:close/>
              </a:path>
              <a:path w="1691004" h="857250">
                <a:moveTo>
                  <a:pt x="794029" y="48768"/>
                </a:moveTo>
                <a:lnTo>
                  <a:pt x="739165" y="85344"/>
                </a:lnTo>
                <a:lnTo>
                  <a:pt x="707923" y="130302"/>
                </a:lnTo>
                <a:lnTo>
                  <a:pt x="694969" y="178308"/>
                </a:lnTo>
                <a:lnTo>
                  <a:pt x="696493" y="227838"/>
                </a:lnTo>
                <a:lnTo>
                  <a:pt x="708685" y="276606"/>
                </a:lnTo>
                <a:lnTo>
                  <a:pt x="726211" y="323850"/>
                </a:lnTo>
                <a:lnTo>
                  <a:pt x="753643" y="364236"/>
                </a:lnTo>
                <a:lnTo>
                  <a:pt x="786409" y="397764"/>
                </a:lnTo>
                <a:lnTo>
                  <a:pt x="767359" y="335280"/>
                </a:lnTo>
                <a:lnTo>
                  <a:pt x="774217" y="273558"/>
                </a:lnTo>
                <a:lnTo>
                  <a:pt x="785647" y="188214"/>
                </a:lnTo>
                <a:lnTo>
                  <a:pt x="794029" y="48768"/>
                </a:lnTo>
                <a:close/>
              </a:path>
              <a:path w="1691004" h="857250">
                <a:moveTo>
                  <a:pt x="1690522" y="0"/>
                </a:moveTo>
                <a:lnTo>
                  <a:pt x="1420025" y="0"/>
                </a:lnTo>
                <a:lnTo>
                  <a:pt x="1385341" y="13716"/>
                </a:lnTo>
                <a:lnTo>
                  <a:pt x="1319047" y="32004"/>
                </a:lnTo>
                <a:lnTo>
                  <a:pt x="1239799" y="44958"/>
                </a:lnTo>
                <a:lnTo>
                  <a:pt x="1156741" y="45720"/>
                </a:lnTo>
                <a:lnTo>
                  <a:pt x="1064539" y="43434"/>
                </a:lnTo>
                <a:lnTo>
                  <a:pt x="959383" y="32766"/>
                </a:lnTo>
                <a:lnTo>
                  <a:pt x="844321" y="10668"/>
                </a:lnTo>
                <a:lnTo>
                  <a:pt x="962431" y="67818"/>
                </a:lnTo>
                <a:lnTo>
                  <a:pt x="1067587" y="108966"/>
                </a:lnTo>
                <a:lnTo>
                  <a:pt x="1170457" y="134112"/>
                </a:lnTo>
                <a:lnTo>
                  <a:pt x="1267993" y="145542"/>
                </a:lnTo>
                <a:lnTo>
                  <a:pt x="1361719" y="144780"/>
                </a:lnTo>
                <a:lnTo>
                  <a:pt x="1440967" y="131826"/>
                </a:lnTo>
                <a:lnTo>
                  <a:pt x="1520977" y="106680"/>
                </a:lnTo>
                <a:lnTo>
                  <a:pt x="1593367" y="72390"/>
                </a:lnTo>
                <a:lnTo>
                  <a:pt x="1656613" y="30480"/>
                </a:lnTo>
                <a:lnTo>
                  <a:pt x="1690522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object 19">
            <a:extLst>
              <a:ext uri="{FF2B5EF4-FFF2-40B4-BE49-F238E27FC236}">
                <a16:creationId xmlns:a16="http://schemas.microsoft.com/office/drawing/2014/main" id="{D1FF2A46-3D7A-9A83-4E54-9C532C62B8D3}"/>
              </a:ext>
            </a:extLst>
          </p:cNvPr>
          <p:cNvSpPr/>
          <p:nvPr/>
        </p:nvSpPr>
        <p:spPr>
          <a:xfrm>
            <a:off x="889616" y="2571256"/>
            <a:ext cx="2207260" cy="857250"/>
          </a:xfrm>
          <a:custGeom>
            <a:avLst/>
            <a:gdLst/>
            <a:ahLst/>
            <a:cxnLst/>
            <a:rect l="l" t="t" r="r" b="b"/>
            <a:pathLst>
              <a:path w="2207260" h="857250">
                <a:moveTo>
                  <a:pt x="169621" y="525018"/>
                </a:moveTo>
                <a:lnTo>
                  <a:pt x="121615" y="563118"/>
                </a:lnTo>
                <a:lnTo>
                  <a:pt x="72085" y="643890"/>
                </a:lnTo>
                <a:lnTo>
                  <a:pt x="28651" y="749046"/>
                </a:lnTo>
                <a:lnTo>
                  <a:pt x="0" y="857250"/>
                </a:lnTo>
                <a:lnTo>
                  <a:pt x="134569" y="857250"/>
                </a:lnTo>
                <a:lnTo>
                  <a:pt x="137553" y="857250"/>
                </a:lnTo>
                <a:lnTo>
                  <a:pt x="134569" y="741426"/>
                </a:lnTo>
                <a:lnTo>
                  <a:pt x="169621" y="525018"/>
                </a:lnTo>
                <a:close/>
              </a:path>
              <a:path w="2207260" h="857250">
                <a:moveTo>
                  <a:pt x="2207209" y="455676"/>
                </a:moveTo>
                <a:lnTo>
                  <a:pt x="2161489" y="163830"/>
                </a:lnTo>
                <a:lnTo>
                  <a:pt x="2073986" y="0"/>
                </a:lnTo>
                <a:lnTo>
                  <a:pt x="1647507" y="0"/>
                </a:lnTo>
                <a:lnTo>
                  <a:pt x="1750009" y="165354"/>
                </a:lnTo>
                <a:lnTo>
                  <a:pt x="1821637" y="390906"/>
                </a:lnTo>
                <a:lnTo>
                  <a:pt x="1839163" y="657606"/>
                </a:lnTo>
                <a:lnTo>
                  <a:pt x="1833359" y="857250"/>
                </a:lnTo>
                <a:lnTo>
                  <a:pt x="1839163" y="857250"/>
                </a:lnTo>
                <a:lnTo>
                  <a:pt x="2158073" y="857250"/>
                </a:lnTo>
                <a:lnTo>
                  <a:pt x="2183587" y="764286"/>
                </a:lnTo>
                <a:lnTo>
                  <a:pt x="2207209" y="455676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object 20">
            <a:extLst>
              <a:ext uri="{FF2B5EF4-FFF2-40B4-BE49-F238E27FC236}">
                <a16:creationId xmlns:a16="http://schemas.microsoft.com/office/drawing/2014/main" id="{C491B537-E90B-E338-277F-9372C7958F81}"/>
              </a:ext>
            </a:extLst>
          </p:cNvPr>
          <p:cNvSpPr/>
          <p:nvPr/>
        </p:nvSpPr>
        <p:spPr>
          <a:xfrm>
            <a:off x="4052373" y="2571244"/>
            <a:ext cx="243840" cy="857250"/>
          </a:xfrm>
          <a:custGeom>
            <a:avLst/>
            <a:gdLst/>
            <a:ahLst/>
            <a:cxnLst/>
            <a:rect l="l" t="t" r="r" b="b"/>
            <a:pathLst>
              <a:path w="243839" h="857250">
                <a:moveTo>
                  <a:pt x="101084" y="0"/>
                </a:moveTo>
                <a:lnTo>
                  <a:pt x="12921" y="0"/>
                </a:lnTo>
                <a:lnTo>
                  <a:pt x="0" y="198881"/>
                </a:lnTo>
                <a:lnTo>
                  <a:pt x="19050" y="463295"/>
                </a:lnTo>
                <a:lnTo>
                  <a:pt x="72389" y="723137"/>
                </a:lnTo>
                <a:lnTo>
                  <a:pt x="80771" y="743473"/>
                </a:lnTo>
                <a:lnTo>
                  <a:pt x="80771" y="192023"/>
                </a:lnTo>
                <a:lnTo>
                  <a:pt x="101084" y="0"/>
                </a:lnTo>
                <a:close/>
              </a:path>
              <a:path w="243839" h="857250">
                <a:moveTo>
                  <a:pt x="243750" y="857250"/>
                </a:moveTo>
                <a:lnTo>
                  <a:pt x="155447" y="661415"/>
                </a:lnTo>
                <a:lnTo>
                  <a:pt x="117347" y="499871"/>
                </a:lnTo>
                <a:lnTo>
                  <a:pt x="88391" y="340613"/>
                </a:lnTo>
                <a:lnTo>
                  <a:pt x="80771" y="192023"/>
                </a:lnTo>
                <a:lnTo>
                  <a:pt x="80771" y="743473"/>
                </a:lnTo>
                <a:lnTo>
                  <a:pt x="127669" y="857250"/>
                </a:lnTo>
                <a:lnTo>
                  <a:pt x="243750" y="85725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object 21">
            <a:extLst>
              <a:ext uri="{FF2B5EF4-FFF2-40B4-BE49-F238E27FC236}">
                <a16:creationId xmlns:a16="http://schemas.microsoft.com/office/drawing/2014/main" id="{F42F492D-4B83-3B51-3770-92C49AECE269}"/>
              </a:ext>
            </a:extLst>
          </p:cNvPr>
          <p:cNvSpPr/>
          <p:nvPr/>
        </p:nvSpPr>
        <p:spPr>
          <a:xfrm>
            <a:off x="831399" y="2933193"/>
            <a:ext cx="57150" cy="209550"/>
          </a:xfrm>
          <a:custGeom>
            <a:avLst/>
            <a:gdLst/>
            <a:ahLst/>
            <a:cxnLst/>
            <a:rect l="l" t="t" r="r" b="b"/>
            <a:pathLst>
              <a:path w="57150" h="209550">
                <a:moveTo>
                  <a:pt x="57150" y="19049"/>
                </a:moveTo>
                <a:lnTo>
                  <a:pt x="0" y="0"/>
                </a:lnTo>
                <a:lnTo>
                  <a:pt x="0" y="209550"/>
                </a:lnTo>
                <a:lnTo>
                  <a:pt x="57150" y="19049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5" name="object 22">
            <a:extLst>
              <a:ext uri="{FF2B5EF4-FFF2-40B4-BE49-F238E27FC236}">
                <a16:creationId xmlns:a16="http://schemas.microsoft.com/office/drawing/2014/main" id="{CE809071-F1F7-B181-82D4-4E9E8F280A0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9539" y="3302001"/>
            <a:ext cx="1779485" cy="126492"/>
          </a:xfrm>
          <a:prstGeom prst="rect">
            <a:avLst/>
          </a:prstGeom>
        </p:spPr>
      </p:pic>
      <p:pic>
        <p:nvPicPr>
          <p:cNvPr id="76" name="object 23">
            <a:extLst>
              <a:ext uri="{FF2B5EF4-FFF2-40B4-BE49-F238E27FC236}">
                <a16:creationId xmlns:a16="http://schemas.microsoft.com/office/drawing/2014/main" id="{D7FDAAB7-1403-49D5-653C-4D8F43E907B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4393" y="2571243"/>
            <a:ext cx="2014728" cy="306324"/>
          </a:xfrm>
          <a:prstGeom prst="rect">
            <a:avLst/>
          </a:prstGeom>
        </p:spPr>
      </p:pic>
      <p:pic>
        <p:nvPicPr>
          <p:cNvPr id="77" name="object 24">
            <a:extLst>
              <a:ext uri="{FF2B5EF4-FFF2-40B4-BE49-F238E27FC236}">
                <a16:creationId xmlns:a16="http://schemas.microsoft.com/office/drawing/2014/main" id="{50E513D6-01CB-A314-AD90-CE90144CDB1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2775" y="2953005"/>
            <a:ext cx="1181861" cy="201168"/>
          </a:xfrm>
          <a:prstGeom prst="rect">
            <a:avLst/>
          </a:prstGeom>
        </p:spPr>
      </p:pic>
      <p:pic>
        <p:nvPicPr>
          <p:cNvPr id="78" name="object 25">
            <a:extLst>
              <a:ext uri="{FF2B5EF4-FFF2-40B4-BE49-F238E27FC236}">
                <a16:creationId xmlns:a16="http://schemas.microsoft.com/office/drawing/2014/main" id="{460ADCEB-A8EE-31FB-108A-90907CB989B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98677" y="2571243"/>
            <a:ext cx="4989576" cy="336804"/>
          </a:xfrm>
          <a:prstGeom prst="rect">
            <a:avLst/>
          </a:prstGeom>
        </p:spPr>
      </p:pic>
      <p:sp>
        <p:nvSpPr>
          <p:cNvPr id="79" name="object 26">
            <a:extLst>
              <a:ext uri="{FF2B5EF4-FFF2-40B4-BE49-F238E27FC236}">
                <a16:creationId xmlns:a16="http://schemas.microsoft.com/office/drawing/2014/main" id="{72ADB584-227A-B4C8-10F1-D4010C789CCD}"/>
              </a:ext>
            </a:extLst>
          </p:cNvPr>
          <p:cNvSpPr/>
          <p:nvPr/>
        </p:nvSpPr>
        <p:spPr>
          <a:xfrm>
            <a:off x="831399" y="3427731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9144000" y="858012"/>
                </a:moveTo>
                <a:lnTo>
                  <a:pt x="9144000" y="0"/>
                </a:lnTo>
                <a:lnTo>
                  <a:pt x="0" y="0"/>
                </a:lnTo>
                <a:lnTo>
                  <a:pt x="0" y="858012"/>
                </a:lnTo>
                <a:lnTo>
                  <a:pt x="9144000" y="858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object 27">
            <a:extLst>
              <a:ext uri="{FF2B5EF4-FFF2-40B4-BE49-F238E27FC236}">
                <a16:creationId xmlns:a16="http://schemas.microsoft.com/office/drawing/2014/main" id="{FCE79461-D4DA-8FDD-DA9E-8BFE1A615ED8}"/>
              </a:ext>
            </a:extLst>
          </p:cNvPr>
          <p:cNvSpPr/>
          <p:nvPr/>
        </p:nvSpPr>
        <p:spPr>
          <a:xfrm>
            <a:off x="6913042" y="3428494"/>
            <a:ext cx="457834" cy="857250"/>
          </a:xfrm>
          <a:custGeom>
            <a:avLst/>
            <a:gdLst/>
            <a:ahLst/>
            <a:cxnLst/>
            <a:rect l="l" t="t" r="r" b="b"/>
            <a:pathLst>
              <a:path w="457834" h="857250">
                <a:moveTo>
                  <a:pt x="457427" y="0"/>
                </a:moveTo>
                <a:lnTo>
                  <a:pt x="361054" y="0"/>
                </a:lnTo>
                <a:lnTo>
                  <a:pt x="269614" y="115823"/>
                </a:lnTo>
                <a:lnTo>
                  <a:pt x="148456" y="320039"/>
                </a:lnTo>
                <a:lnTo>
                  <a:pt x="53206" y="537209"/>
                </a:lnTo>
                <a:lnTo>
                  <a:pt x="4438" y="736853"/>
                </a:lnTo>
                <a:lnTo>
                  <a:pt x="0" y="857250"/>
                </a:lnTo>
                <a:lnTo>
                  <a:pt x="84607" y="857250"/>
                </a:lnTo>
                <a:lnTo>
                  <a:pt x="104260" y="697991"/>
                </a:lnTo>
                <a:lnTo>
                  <a:pt x="140074" y="533399"/>
                </a:lnTo>
                <a:lnTo>
                  <a:pt x="196462" y="395477"/>
                </a:lnTo>
                <a:lnTo>
                  <a:pt x="257422" y="264413"/>
                </a:lnTo>
                <a:lnTo>
                  <a:pt x="327526" y="151637"/>
                </a:lnTo>
                <a:lnTo>
                  <a:pt x="404488" y="60959"/>
                </a:lnTo>
                <a:lnTo>
                  <a:pt x="457427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object 28">
            <a:extLst>
              <a:ext uri="{FF2B5EF4-FFF2-40B4-BE49-F238E27FC236}">
                <a16:creationId xmlns:a16="http://schemas.microsoft.com/office/drawing/2014/main" id="{B6106F6D-15A8-EC54-16E9-0B586886417B}"/>
              </a:ext>
            </a:extLst>
          </p:cNvPr>
          <p:cNvSpPr/>
          <p:nvPr/>
        </p:nvSpPr>
        <p:spPr>
          <a:xfrm>
            <a:off x="831387" y="3428505"/>
            <a:ext cx="2216785" cy="857250"/>
          </a:xfrm>
          <a:custGeom>
            <a:avLst/>
            <a:gdLst/>
            <a:ahLst/>
            <a:cxnLst/>
            <a:rect l="l" t="t" r="r" b="b"/>
            <a:pathLst>
              <a:path w="2216785" h="857250">
                <a:moveTo>
                  <a:pt x="75450" y="857250"/>
                </a:moveTo>
                <a:lnTo>
                  <a:pt x="59436" y="824484"/>
                </a:lnTo>
                <a:lnTo>
                  <a:pt x="0" y="714756"/>
                </a:lnTo>
                <a:lnTo>
                  <a:pt x="0" y="857250"/>
                </a:lnTo>
                <a:lnTo>
                  <a:pt x="75450" y="857250"/>
                </a:lnTo>
                <a:close/>
              </a:path>
              <a:path w="2216785" h="857250">
                <a:moveTo>
                  <a:pt x="508266" y="573024"/>
                </a:moveTo>
                <a:lnTo>
                  <a:pt x="506742" y="548640"/>
                </a:lnTo>
                <a:lnTo>
                  <a:pt x="462546" y="510540"/>
                </a:lnTo>
                <a:lnTo>
                  <a:pt x="403872" y="456438"/>
                </a:lnTo>
                <a:lnTo>
                  <a:pt x="342150" y="397002"/>
                </a:lnTo>
                <a:lnTo>
                  <a:pt x="282714" y="313944"/>
                </a:lnTo>
                <a:lnTo>
                  <a:pt x="230136" y="203454"/>
                </a:lnTo>
                <a:lnTo>
                  <a:pt x="197370" y="60960"/>
                </a:lnTo>
                <a:lnTo>
                  <a:pt x="195783" y="0"/>
                </a:lnTo>
                <a:lnTo>
                  <a:pt x="58229" y="0"/>
                </a:lnTo>
                <a:lnTo>
                  <a:pt x="52590" y="21336"/>
                </a:lnTo>
                <a:lnTo>
                  <a:pt x="39636" y="177546"/>
                </a:lnTo>
                <a:lnTo>
                  <a:pt x="65544" y="342900"/>
                </a:lnTo>
                <a:lnTo>
                  <a:pt x="134886" y="522732"/>
                </a:lnTo>
                <a:lnTo>
                  <a:pt x="251472" y="707136"/>
                </a:lnTo>
                <a:lnTo>
                  <a:pt x="297954" y="692658"/>
                </a:lnTo>
                <a:lnTo>
                  <a:pt x="342912" y="683514"/>
                </a:lnTo>
                <a:lnTo>
                  <a:pt x="393204" y="665226"/>
                </a:lnTo>
                <a:lnTo>
                  <a:pt x="435114" y="650748"/>
                </a:lnTo>
                <a:lnTo>
                  <a:pt x="469404" y="630174"/>
                </a:lnTo>
                <a:lnTo>
                  <a:pt x="496836" y="605028"/>
                </a:lnTo>
                <a:lnTo>
                  <a:pt x="508266" y="573024"/>
                </a:lnTo>
                <a:close/>
              </a:path>
              <a:path w="2216785" h="857250">
                <a:moveTo>
                  <a:pt x="2216302" y="0"/>
                </a:moveTo>
                <a:lnTo>
                  <a:pt x="1891588" y="0"/>
                </a:lnTo>
                <a:lnTo>
                  <a:pt x="1889772" y="62484"/>
                </a:lnTo>
                <a:lnTo>
                  <a:pt x="1857768" y="345186"/>
                </a:lnTo>
                <a:lnTo>
                  <a:pt x="1800618" y="601980"/>
                </a:lnTo>
                <a:lnTo>
                  <a:pt x="1748040" y="827532"/>
                </a:lnTo>
                <a:lnTo>
                  <a:pt x="1736839" y="857250"/>
                </a:lnTo>
                <a:lnTo>
                  <a:pt x="1794586" y="857250"/>
                </a:lnTo>
                <a:lnTo>
                  <a:pt x="1905012" y="695706"/>
                </a:lnTo>
                <a:lnTo>
                  <a:pt x="2036838" y="457200"/>
                </a:lnTo>
                <a:lnTo>
                  <a:pt x="2162568" y="195834"/>
                </a:lnTo>
                <a:lnTo>
                  <a:pt x="2216302" y="0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object 29">
            <a:extLst>
              <a:ext uri="{FF2B5EF4-FFF2-40B4-BE49-F238E27FC236}">
                <a16:creationId xmlns:a16="http://schemas.microsoft.com/office/drawing/2014/main" id="{BDA09179-59FD-BB3A-6018-1FFD8BD80075}"/>
              </a:ext>
            </a:extLst>
          </p:cNvPr>
          <p:cNvSpPr/>
          <p:nvPr/>
        </p:nvSpPr>
        <p:spPr>
          <a:xfrm>
            <a:off x="8454435" y="3708148"/>
            <a:ext cx="628015" cy="318770"/>
          </a:xfrm>
          <a:custGeom>
            <a:avLst/>
            <a:gdLst/>
            <a:ahLst/>
            <a:cxnLst/>
            <a:rect l="l" t="t" r="r" b="b"/>
            <a:pathLst>
              <a:path w="628015" h="318770">
                <a:moveTo>
                  <a:pt x="627888" y="205739"/>
                </a:moveTo>
                <a:lnTo>
                  <a:pt x="516636" y="0"/>
                </a:lnTo>
                <a:lnTo>
                  <a:pt x="0" y="318515"/>
                </a:lnTo>
                <a:lnTo>
                  <a:pt x="627888" y="205739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object 30">
            <a:extLst>
              <a:ext uri="{FF2B5EF4-FFF2-40B4-BE49-F238E27FC236}">
                <a16:creationId xmlns:a16="http://schemas.microsoft.com/office/drawing/2014/main" id="{EA54BE31-E47F-669C-E4B3-98DEB44475A2}"/>
              </a:ext>
            </a:extLst>
          </p:cNvPr>
          <p:cNvSpPr/>
          <p:nvPr/>
        </p:nvSpPr>
        <p:spPr>
          <a:xfrm>
            <a:off x="4180042" y="3428494"/>
            <a:ext cx="755650" cy="857250"/>
          </a:xfrm>
          <a:custGeom>
            <a:avLst/>
            <a:gdLst/>
            <a:ahLst/>
            <a:cxnLst/>
            <a:rect l="l" t="t" r="r" b="b"/>
            <a:pathLst>
              <a:path w="755650" h="857250">
                <a:moveTo>
                  <a:pt x="755234" y="857250"/>
                </a:moveTo>
                <a:lnTo>
                  <a:pt x="677002" y="739901"/>
                </a:lnTo>
                <a:lnTo>
                  <a:pt x="492598" y="522731"/>
                </a:lnTo>
                <a:lnTo>
                  <a:pt x="328768" y="332993"/>
                </a:lnTo>
                <a:lnTo>
                  <a:pt x="202276" y="153161"/>
                </a:lnTo>
                <a:lnTo>
                  <a:pt x="116081" y="0"/>
                </a:lnTo>
                <a:lnTo>
                  <a:pt x="0" y="0"/>
                </a:lnTo>
                <a:lnTo>
                  <a:pt x="32350" y="78485"/>
                </a:lnTo>
                <a:lnTo>
                  <a:pt x="138268" y="231647"/>
                </a:lnTo>
                <a:lnTo>
                  <a:pt x="415636" y="544830"/>
                </a:lnTo>
                <a:lnTo>
                  <a:pt x="628234" y="856488"/>
                </a:lnTo>
                <a:lnTo>
                  <a:pt x="628643" y="857250"/>
                </a:lnTo>
                <a:lnTo>
                  <a:pt x="755234" y="85725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4" name="object 31">
            <a:extLst>
              <a:ext uri="{FF2B5EF4-FFF2-40B4-BE49-F238E27FC236}">
                <a16:creationId xmlns:a16="http://schemas.microsoft.com/office/drawing/2014/main" id="{0DD40CAD-7E62-1834-0C54-2A9D342124A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97275" y="4250691"/>
            <a:ext cx="3062477" cy="35052"/>
          </a:xfrm>
          <a:prstGeom prst="rect">
            <a:avLst/>
          </a:prstGeom>
        </p:spPr>
      </p:pic>
      <p:pic>
        <p:nvPicPr>
          <p:cNvPr id="85" name="object 32">
            <a:extLst>
              <a:ext uri="{FF2B5EF4-FFF2-40B4-BE49-F238E27FC236}">
                <a16:creationId xmlns:a16="http://schemas.microsoft.com/office/drawing/2014/main" id="{5D0F687C-E861-7481-88C2-73A41437463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9539" y="3428493"/>
            <a:ext cx="1774151" cy="857250"/>
          </a:xfrm>
          <a:prstGeom prst="rect">
            <a:avLst/>
          </a:prstGeom>
        </p:spPr>
      </p:pic>
      <p:sp>
        <p:nvSpPr>
          <p:cNvPr id="86" name="object 33">
            <a:extLst>
              <a:ext uri="{FF2B5EF4-FFF2-40B4-BE49-F238E27FC236}">
                <a16:creationId xmlns:a16="http://schemas.microsoft.com/office/drawing/2014/main" id="{AD68A54E-0068-493E-9696-CAD96EC0D3C0}"/>
              </a:ext>
            </a:extLst>
          </p:cNvPr>
          <p:cNvSpPr/>
          <p:nvPr/>
        </p:nvSpPr>
        <p:spPr>
          <a:xfrm>
            <a:off x="831399" y="4284981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9144000" y="858012"/>
                </a:moveTo>
                <a:lnTo>
                  <a:pt x="9144000" y="0"/>
                </a:lnTo>
                <a:lnTo>
                  <a:pt x="0" y="0"/>
                </a:lnTo>
                <a:lnTo>
                  <a:pt x="0" y="858012"/>
                </a:lnTo>
                <a:lnTo>
                  <a:pt x="9144000" y="858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object 34">
            <a:extLst>
              <a:ext uri="{FF2B5EF4-FFF2-40B4-BE49-F238E27FC236}">
                <a16:creationId xmlns:a16="http://schemas.microsoft.com/office/drawing/2014/main" id="{12447FD9-7626-891E-B7AE-630DC9B6A8DC}"/>
              </a:ext>
            </a:extLst>
          </p:cNvPr>
          <p:cNvSpPr/>
          <p:nvPr/>
        </p:nvSpPr>
        <p:spPr>
          <a:xfrm>
            <a:off x="6911314" y="4285744"/>
            <a:ext cx="107950" cy="857250"/>
          </a:xfrm>
          <a:custGeom>
            <a:avLst/>
            <a:gdLst/>
            <a:ahLst/>
            <a:cxnLst/>
            <a:rect l="l" t="t" r="r" b="b"/>
            <a:pathLst>
              <a:path w="107950" h="857250">
                <a:moveTo>
                  <a:pt x="29787" y="857250"/>
                </a:moveTo>
                <a:lnTo>
                  <a:pt x="29787" y="414527"/>
                </a:lnTo>
                <a:lnTo>
                  <a:pt x="15309" y="749807"/>
                </a:lnTo>
                <a:lnTo>
                  <a:pt x="0" y="857250"/>
                </a:lnTo>
                <a:lnTo>
                  <a:pt x="29787" y="857250"/>
                </a:lnTo>
                <a:close/>
              </a:path>
              <a:path w="107950" h="857250">
                <a:moveTo>
                  <a:pt x="86334" y="0"/>
                </a:moveTo>
                <a:lnTo>
                  <a:pt x="1727" y="0"/>
                </a:lnTo>
                <a:lnTo>
                  <a:pt x="69" y="44957"/>
                </a:lnTo>
                <a:lnTo>
                  <a:pt x="29787" y="414527"/>
                </a:lnTo>
                <a:lnTo>
                  <a:pt x="29787" y="857250"/>
                </a:lnTo>
                <a:lnTo>
                  <a:pt x="77793" y="857250"/>
                </a:lnTo>
                <a:lnTo>
                  <a:pt x="77793" y="214883"/>
                </a:lnTo>
                <a:lnTo>
                  <a:pt x="83889" y="19811"/>
                </a:lnTo>
                <a:lnTo>
                  <a:pt x="86334" y="0"/>
                </a:lnTo>
                <a:close/>
              </a:path>
              <a:path w="107950" h="857250">
                <a:moveTo>
                  <a:pt x="107511" y="688847"/>
                </a:moveTo>
                <a:lnTo>
                  <a:pt x="77793" y="214883"/>
                </a:lnTo>
                <a:lnTo>
                  <a:pt x="77793" y="857250"/>
                </a:lnTo>
                <a:lnTo>
                  <a:pt x="98861" y="857250"/>
                </a:lnTo>
                <a:lnTo>
                  <a:pt x="107511" y="688847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bject 35">
            <a:extLst>
              <a:ext uri="{FF2B5EF4-FFF2-40B4-BE49-F238E27FC236}">
                <a16:creationId xmlns:a16="http://schemas.microsoft.com/office/drawing/2014/main" id="{5FACF9D8-F163-34A6-122F-C185C903AEBC}"/>
              </a:ext>
            </a:extLst>
          </p:cNvPr>
          <p:cNvSpPr/>
          <p:nvPr/>
        </p:nvSpPr>
        <p:spPr>
          <a:xfrm>
            <a:off x="831387" y="4285756"/>
            <a:ext cx="2011045" cy="857250"/>
          </a:xfrm>
          <a:custGeom>
            <a:avLst/>
            <a:gdLst/>
            <a:ahLst/>
            <a:cxnLst/>
            <a:rect l="l" t="t" r="r" b="b"/>
            <a:pathLst>
              <a:path w="2011045" h="857250">
                <a:moveTo>
                  <a:pt x="1271778" y="389382"/>
                </a:moveTo>
                <a:lnTo>
                  <a:pt x="1152906" y="432054"/>
                </a:lnTo>
                <a:lnTo>
                  <a:pt x="1025652" y="462534"/>
                </a:lnTo>
                <a:lnTo>
                  <a:pt x="909828" y="480060"/>
                </a:lnTo>
                <a:lnTo>
                  <a:pt x="795528" y="476250"/>
                </a:lnTo>
                <a:lnTo>
                  <a:pt x="682752" y="462534"/>
                </a:lnTo>
                <a:lnTo>
                  <a:pt x="579882" y="436626"/>
                </a:lnTo>
                <a:lnTo>
                  <a:pt x="489204" y="390906"/>
                </a:lnTo>
                <a:lnTo>
                  <a:pt x="397002" y="355854"/>
                </a:lnTo>
                <a:lnTo>
                  <a:pt x="304800" y="298704"/>
                </a:lnTo>
                <a:lnTo>
                  <a:pt x="236982" y="220980"/>
                </a:lnTo>
                <a:lnTo>
                  <a:pt x="175260" y="156210"/>
                </a:lnTo>
                <a:lnTo>
                  <a:pt x="108204" y="67056"/>
                </a:lnTo>
                <a:lnTo>
                  <a:pt x="75450" y="0"/>
                </a:lnTo>
                <a:lnTo>
                  <a:pt x="0" y="0"/>
                </a:lnTo>
                <a:lnTo>
                  <a:pt x="0" y="323850"/>
                </a:lnTo>
                <a:lnTo>
                  <a:pt x="95250" y="408432"/>
                </a:lnTo>
                <a:lnTo>
                  <a:pt x="159258" y="449580"/>
                </a:lnTo>
                <a:lnTo>
                  <a:pt x="230886" y="483108"/>
                </a:lnTo>
                <a:lnTo>
                  <a:pt x="304800" y="516636"/>
                </a:lnTo>
                <a:lnTo>
                  <a:pt x="387858" y="549402"/>
                </a:lnTo>
                <a:lnTo>
                  <a:pt x="462534" y="571500"/>
                </a:lnTo>
                <a:lnTo>
                  <a:pt x="556260" y="584454"/>
                </a:lnTo>
                <a:lnTo>
                  <a:pt x="653034" y="584454"/>
                </a:lnTo>
                <a:lnTo>
                  <a:pt x="748284" y="585978"/>
                </a:lnTo>
                <a:lnTo>
                  <a:pt x="845058" y="563880"/>
                </a:lnTo>
                <a:lnTo>
                  <a:pt x="943356" y="543306"/>
                </a:lnTo>
                <a:lnTo>
                  <a:pt x="1051560" y="499110"/>
                </a:lnTo>
                <a:lnTo>
                  <a:pt x="1160526" y="455676"/>
                </a:lnTo>
                <a:lnTo>
                  <a:pt x="1271778" y="389382"/>
                </a:lnTo>
                <a:close/>
              </a:path>
              <a:path w="2011045" h="857250">
                <a:moveTo>
                  <a:pt x="1406664" y="620268"/>
                </a:moveTo>
                <a:lnTo>
                  <a:pt x="1399806" y="557022"/>
                </a:lnTo>
                <a:lnTo>
                  <a:pt x="1382280" y="497586"/>
                </a:lnTo>
                <a:lnTo>
                  <a:pt x="1351800" y="466344"/>
                </a:lnTo>
                <a:lnTo>
                  <a:pt x="1321320" y="440436"/>
                </a:lnTo>
                <a:lnTo>
                  <a:pt x="1293126" y="437388"/>
                </a:lnTo>
                <a:lnTo>
                  <a:pt x="1317510" y="649986"/>
                </a:lnTo>
                <a:lnTo>
                  <a:pt x="1326654" y="742188"/>
                </a:lnTo>
                <a:lnTo>
                  <a:pt x="1329867" y="857250"/>
                </a:lnTo>
                <a:lnTo>
                  <a:pt x="1341843" y="857250"/>
                </a:lnTo>
                <a:lnTo>
                  <a:pt x="1379232" y="787146"/>
                </a:lnTo>
                <a:lnTo>
                  <a:pt x="1402854" y="698754"/>
                </a:lnTo>
                <a:lnTo>
                  <a:pt x="1406664" y="620268"/>
                </a:lnTo>
                <a:close/>
              </a:path>
              <a:path w="2011045" h="857250">
                <a:moveTo>
                  <a:pt x="1794586" y="0"/>
                </a:moveTo>
                <a:lnTo>
                  <a:pt x="1736839" y="0"/>
                </a:lnTo>
                <a:lnTo>
                  <a:pt x="1681746" y="146304"/>
                </a:lnTo>
                <a:lnTo>
                  <a:pt x="1781568" y="19050"/>
                </a:lnTo>
                <a:lnTo>
                  <a:pt x="1794586" y="0"/>
                </a:lnTo>
                <a:close/>
              </a:path>
              <a:path w="2011045" h="857250">
                <a:moveTo>
                  <a:pt x="2010930" y="417576"/>
                </a:moveTo>
                <a:lnTo>
                  <a:pt x="1668030" y="240030"/>
                </a:lnTo>
                <a:lnTo>
                  <a:pt x="1469148" y="336042"/>
                </a:lnTo>
                <a:lnTo>
                  <a:pt x="1473720" y="336804"/>
                </a:lnTo>
                <a:lnTo>
                  <a:pt x="1492770" y="344424"/>
                </a:lnTo>
                <a:lnTo>
                  <a:pt x="1510296" y="357378"/>
                </a:lnTo>
                <a:lnTo>
                  <a:pt x="1543062" y="366522"/>
                </a:lnTo>
                <a:lnTo>
                  <a:pt x="1585734" y="377190"/>
                </a:lnTo>
                <a:lnTo>
                  <a:pt x="1632216" y="393192"/>
                </a:lnTo>
                <a:lnTo>
                  <a:pt x="1679460" y="403860"/>
                </a:lnTo>
                <a:lnTo>
                  <a:pt x="1729752" y="426720"/>
                </a:lnTo>
                <a:lnTo>
                  <a:pt x="1684794" y="444246"/>
                </a:lnTo>
                <a:lnTo>
                  <a:pt x="1626882" y="488442"/>
                </a:lnTo>
                <a:lnTo>
                  <a:pt x="1565922" y="554736"/>
                </a:lnTo>
                <a:lnTo>
                  <a:pt x="1508772" y="637794"/>
                </a:lnTo>
                <a:lnTo>
                  <a:pt x="1456194" y="722376"/>
                </a:lnTo>
                <a:lnTo>
                  <a:pt x="1411998" y="813054"/>
                </a:lnTo>
                <a:lnTo>
                  <a:pt x="1401533" y="857250"/>
                </a:lnTo>
                <a:lnTo>
                  <a:pt x="1443685" y="857250"/>
                </a:lnTo>
                <a:lnTo>
                  <a:pt x="1476768" y="797052"/>
                </a:lnTo>
                <a:lnTo>
                  <a:pt x="1576590" y="678942"/>
                </a:lnTo>
                <a:lnTo>
                  <a:pt x="1673364" y="588264"/>
                </a:lnTo>
                <a:lnTo>
                  <a:pt x="1729752" y="549160"/>
                </a:lnTo>
                <a:lnTo>
                  <a:pt x="1777758" y="515874"/>
                </a:lnTo>
                <a:lnTo>
                  <a:pt x="1866150" y="463296"/>
                </a:lnTo>
                <a:lnTo>
                  <a:pt x="1941588" y="432816"/>
                </a:lnTo>
                <a:lnTo>
                  <a:pt x="1996452" y="421386"/>
                </a:lnTo>
                <a:lnTo>
                  <a:pt x="2010930" y="417576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object 36">
            <a:extLst>
              <a:ext uri="{FF2B5EF4-FFF2-40B4-BE49-F238E27FC236}">
                <a16:creationId xmlns:a16="http://schemas.microsoft.com/office/drawing/2014/main" id="{25E24489-4865-DCEB-3855-2CC87CDC9C4E}"/>
              </a:ext>
            </a:extLst>
          </p:cNvPr>
          <p:cNvSpPr/>
          <p:nvPr/>
        </p:nvSpPr>
        <p:spPr>
          <a:xfrm>
            <a:off x="8228121" y="4513594"/>
            <a:ext cx="1109980" cy="629920"/>
          </a:xfrm>
          <a:custGeom>
            <a:avLst/>
            <a:gdLst/>
            <a:ahLst/>
            <a:cxnLst/>
            <a:rect l="l" t="t" r="r" b="b"/>
            <a:pathLst>
              <a:path w="1109979" h="629920">
                <a:moveTo>
                  <a:pt x="440436" y="587502"/>
                </a:moveTo>
                <a:lnTo>
                  <a:pt x="0" y="274320"/>
                </a:lnTo>
                <a:lnTo>
                  <a:pt x="168744" y="629412"/>
                </a:lnTo>
                <a:lnTo>
                  <a:pt x="392099" y="629412"/>
                </a:lnTo>
                <a:lnTo>
                  <a:pt x="440436" y="587502"/>
                </a:lnTo>
                <a:close/>
              </a:path>
              <a:path w="1109979" h="629920">
                <a:moveTo>
                  <a:pt x="1109484" y="76962"/>
                </a:moveTo>
                <a:lnTo>
                  <a:pt x="464832" y="0"/>
                </a:lnTo>
                <a:lnTo>
                  <a:pt x="1066050" y="313944"/>
                </a:lnTo>
                <a:lnTo>
                  <a:pt x="1109484" y="7696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object 37">
            <a:extLst>
              <a:ext uri="{FF2B5EF4-FFF2-40B4-BE49-F238E27FC236}">
                <a16:creationId xmlns:a16="http://schemas.microsoft.com/office/drawing/2014/main" id="{298E426B-347A-B735-61FD-14936FA2451F}"/>
              </a:ext>
            </a:extLst>
          </p:cNvPr>
          <p:cNvSpPr/>
          <p:nvPr/>
        </p:nvSpPr>
        <p:spPr>
          <a:xfrm>
            <a:off x="4808685" y="4285744"/>
            <a:ext cx="466090" cy="857250"/>
          </a:xfrm>
          <a:custGeom>
            <a:avLst/>
            <a:gdLst/>
            <a:ahLst/>
            <a:cxnLst/>
            <a:rect l="l" t="t" r="r" b="b"/>
            <a:pathLst>
              <a:path w="466089" h="857250">
                <a:moveTo>
                  <a:pt x="465677" y="857250"/>
                </a:moveTo>
                <a:lnTo>
                  <a:pt x="424787" y="685800"/>
                </a:lnTo>
                <a:lnTo>
                  <a:pt x="368399" y="491489"/>
                </a:lnTo>
                <a:lnTo>
                  <a:pt x="292961" y="291845"/>
                </a:lnTo>
                <a:lnTo>
                  <a:pt x="187043" y="90677"/>
                </a:lnTo>
                <a:lnTo>
                  <a:pt x="126591" y="0"/>
                </a:lnTo>
                <a:lnTo>
                  <a:pt x="0" y="0"/>
                </a:lnTo>
                <a:lnTo>
                  <a:pt x="159611" y="297942"/>
                </a:lnTo>
                <a:lnTo>
                  <a:pt x="264767" y="569976"/>
                </a:lnTo>
                <a:lnTo>
                  <a:pt x="340205" y="802386"/>
                </a:lnTo>
                <a:lnTo>
                  <a:pt x="352214" y="857250"/>
                </a:lnTo>
                <a:lnTo>
                  <a:pt x="465677" y="85725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1" name="object 38">
            <a:extLst>
              <a:ext uri="{FF2B5EF4-FFF2-40B4-BE49-F238E27FC236}">
                <a16:creationId xmlns:a16="http://schemas.microsoft.com/office/drawing/2014/main" id="{A5590AC3-B205-5569-F45A-EB7507DD6F31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97275" y="4285743"/>
            <a:ext cx="3062477" cy="857250"/>
          </a:xfrm>
          <a:prstGeom prst="rect">
            <a:avLst/>
          </a:prstGeom>
        </p:spPr>
      </p:pic>
      <p:pic>
        <p:nvPicPr>
          <p:cNvPr id="92" name="object 39">
            <a:extLst>
              <a:ext uri="{FF2B5EF4-FFF2-40B4-BE49-F238E27FC236}">
                <a16:creationId xmlns:a16="http://schemas.microsoft.com/office/drawing/2014/main" id="{8186FACE-D959-430F-866D-4D91B066F39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89539" y="4285743"/>
            <a:ext cx="1774151" cy="857250"/>
          </a:xfrm>
          <a:prstGeom prst="rect">
            <a:avLst/>
          </a:prstGeom>
        </p:spPr>
      </p:pic>
      <p:sp>
        <p:nvSpPr>
          <p:cNvPr id="93" name="object 40">
            <a:extLst>
              <a:ext uri="{FF2B5EF4-FFF2-40B4-BE49-F238E27FC236}">
                <a16:creationId xmlns:a16="http://schemas.microsoft.com/office/drawing/2014/main" id="{6A8AA597-C584-4689-530D-B36AAFEC3AD4}"/>
              </a:ext>
            </a:extLst>
          </p:cNvPr>
          <p:cNvSpPr/>
          <p:nvPr/>
        </p:nvSpPr>
        <p:spPr>
          <a:xfrm>
            <a:off x="6660674" y="5142994"/>
            <a:ext cx="349885" cy="857250"/>
          </a:xfrm>
          <a:custGeom>
            <a:avLst/>
            <a:gdLst/>
            <a:ahLst/>
            <a:cxnLst/>
            <a:rect l="l" t="t" r="r" b="b"/>
            <a:pathLst>
              <a:path w="349884" h="857250">
                <a:moveTo>
                  <a:pt x="349501" y="0"/>
                </a:moveTo>
                <a:lnTo>
                  <a:pt x="250640" y="0"/>
                </a:lnTo>
                <a:lnTo>
                  <a:pt x="223278" y="192023"/>
                </a:lnTo>
                <a:lnTo>
                  <a:pt x="156222" y="444245"/>
                </a:lnTo>
                <a:lnTo>
                  <a:pt x="89928" y="652271"/>
                </a:lnTo>
                <a:lnTo>
                  <a:pt x="25919" y="802385"/>
                </a:lnTo>
                <a:lnTo>
                  <a:pt x="0" y="857250"/>
                </a:lnTo>
                <a:lnTo>
                  <a:pt x="100792" y="857250"/>
                </a:lnTo>
                <a:lnTo>
                  <a:pt x="143267" y="765047"/>
                </a:lnTo>
                <a:lnTo>
                  <a:pt x="205752" y="609599"/>
                </a:lnTo>
                <a:lnTo>
                  <a:pt x="266711" y="438911"/>
                </a:lnTo>
                <a:lnTo>
                  <a:pt x="317004" y="255269"/>
                </a:lnTo>
                <a:lnTo>
                  <a:pt x="346722" y="54101"/>
                </a:lnTo>
                <a:lnTo>
                  <a:pt x="349501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object 41">
            <a:extLst>
              <a:ext uri="{FF2B5EF4-FFF2-40B4-BE49-F238E27FC236}">
                <a16:creationId xmlns:a16="http://schemas.microsoft.com/office/drawing/2014/main" id="{6EAA0AD0-490E-CF35-8485-0BC5B01C4F70}"/>
              </a:ext>
            </a:extLst>
          </p:cNvPr>
          <p:cNvSpPr/>
          <p:nvPr/>
        </p:nvSpPr>
        <p:spPr>
          <a:xfrm>
            <a:off x="2161254" y="5143006"/>
            <a:ext cx="1035685" cy="857250"/>
          </a:xfrm>
          <a:custGeom>
            <a:avLst/>
            <a:gdLst/>
            <a:ahLst/>
            <a:cxnLst/>
            <a:rect l="l" t="t" r="r" b="b"/>
            <a:pathLst>
              <a:path w="1035685" h="857250">
                <a:moveTo>
                  <a:pt x="11976" y="0"/>
                </a:moveTo>
                <a:lnTo>
                  <a:pt x="0" y="0"/>
                </a:lnTo>
                <a:lnTo>
                  <a:pt x="596" y="21336"/>
                </a:lnTo>
                <a:lnTo>
                  <a:pt x="11976" y="0"/>
                </a:lnTo>
                <a:close/>
              </a:path>
              <a:path w="1035685" h="857250">
                <a:moveTo>
                  <a:pt x="113817" y="0"/>
                </a:moveTo>
                <a:lnTo>
                  <a:pt x="71666" y="0"/>
                </a:lnTo>
                <a:lnTo>
                  <a:pt x="65366" y="26670"/>
                </a:lnTo>
                <a:lnTo>
                  <a:pt x="62318" y="93726"/>
                </a:lnTo>
                <a:lnTo>
                  <a:pt x="113817" y="0"/>
                </a:lnTo>
                <a:close/>
              </a:path>
              <a:path w="1035685" h="857250">
                <a:moveTo>
                  <a:pt x="1035659" y="857250"/>
                </a:moveTo>
                <a:lnTo>
                  <a:pt x="1026248" y="846582"/>
                </a:lnTo>
                <a:lnTo>
                  <a:pt x="891374" y="653034"/>
                </a:lnTo>
                <a:lnTo>
                  <a:pt x="732878" y="397002"/>
                </a:lnTo>
                <a:lnTo>
                  <a:pt x="559904" y="52578"/>
                </a:lnTo>
                <a:lnTo>
                  <a:pt x="592670" y="213360"/>
                </a:lnTo>
                <a:lnTo>
                  <a:pt x="662774" y="387858"/>
                </a:lnTo>
                <a:lnTo>
                  <a:pt x="753452" y="568452"/>
                </a:lnTo>
                <a:lnTo>
                  <a:pt x="857846" y="762000"/>
                </a:lnTo>
                <a:lnTo>
                  <a:pt x="921994" y="857250"/>
                </a:lnTo>
                <a:lnTo>
                  <a:pt x="1035659" y="857250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object 42">
            <a:extLst>
              <a:ext uri="{FF2B5EF4-FFF2-40B4-BE49-F238E27FC236}">
                <a16:creationId xmlns:a16="http://schemas.microsoft.com/office/drawing/2014/main" id="{37303210-8990-FE18-A1E6-0B68F63E97C9}"/>
              </a:ext>
            </a:extLst>
          </p:cNvPr>
          <p:cNvSpPr/>
          <p:nvPr/>
        </p:nvSpPr>
        <p:spPr>
          <a:xfrm>
            <a:off x="1818951" y="5143006"/>
            <a:ext cx="6801484" cy="857250"/>
          </a:xfrm>
          <a:custGeom>
            <a:avLst/>
            <a:gdLst/>
            <a:ahLst/>
            <a:cxnLst/>
            <a:rect l="l" t="t" r="r" b="b"/>
            <a:pathLst>
              <a:path w="6801484" h="857250">
                <a:moveTo>
                  <a:pt x="387858" y="224790"/>
                </a:moveTo>
                <a:lnTo>
                  <a:pt x="0" y="389382"/>
                </a:lnTo>
                <a:lnTo>
                  <a:pt x="44196" y="515874"/>
                </a:lnTo>
                <a:lnTo>
                  <a:pt x="387858" y="224790"/>
                </a:lnTo>
                <a:close/>
              </a:path>
              <a:path w="6801484" h="857250">
                <a:moveTo>
                  <a:pt x="502145" y="512826"/>
                </a:moveTo>
                <a:lnTo>
                  <a:pt x="251790" y="857250"/>
                </a:lnTo>
                <a:lnTo>
                  <a:pt x="392137" y="857250"/>
                </a:lnTo>
                <a:lnTo>
                  <a:pt x="502145" y="512826"/>
                </a:lnTo>
                <a:close/>
              </a:path>
              <a:path w="6801484" h="857250">
                <a:moveTo>
                  <a:pt x="958596" y="640080"/>
                </a:moveTo>
                <a:lnTo>
                  <a:pt x="838962" y="352806"/>
                </a:lnTo>
                <a:lnTo>
                  <a:pt x="779526" y="688086"/>
                </a:lnTo>
                <a:lnTo>
                  <a:pt x="958596" y="640080"/>
                </a:lnTo>
                <a:close/>
              </a:path>
              <a:path w="6801484" h="857250">
                <a:moveTo>
                  <a:pt x="6801269" y="0"/>
                </a:moveTo>
                <a:lnTo>
                  <a:pt x="6577914" y="0"/>
                </a:lnTo>
                <a:lnTo>
                  <a:pt x="6643103" y="137160"/>
                </a:lnTo>
                <a:lnTo>
                  <a:pt x="6801269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object 43">
            <a:extLst>
              <a:ext uri="{FF2B5EF4-FFF2-40B4-BE49-F238E27FC236}">
                <a16:creationId xmlns:a16="http://schemas.microsoft.com/office/drawing/2014/main" id="{89EEA088-77BC-B734-F372-E453EC9D15B7}"/>
              </a:ext>
            </a:extLst>
          </p:cNvPr>
          <p:cNvSpPr/>
          <p:nvPr/>
        </p:nvSpPr>
        <p:spPr>
          <a:xfrm>
            <a:off x="5160900" y="5142994"/>
            <a:ext cx="183515" cy="331470"/>
          </a:xfrm>
          <a:custGeom>
            <a:avLst/>
            <a:gdLst/>
            <a:ahLst/>
            <a:cxnLst/>
            <a:rect l="l" t="t" r="r" b="b"/>
            <a:pathLst>
              <a:path w="183514" h="331470">
                <a:moveTo>
                  <a:pt x="183063" y="331470"/>
                </a:moveTo>
                <a:lnTo>
                  <a:pt x="146487" y="174498"/>
                </a:lnTo>
                <a:lnTo>
                  <a:pt x="116007" y="10668"/>
                </a:lnTo>
                <a:lnTo>
                  <a:pt x="113462" y="0"/>
                </a:lnTo>
                <a:lnTo>
                  <a:pt x="0" y="0"/>
                </a:lnTo>
                <a:lnTo>
                  <a:pt x="26853" y="122681"/>
                </a:lnTo>
                <a:lnTo>
                  <a:pt x="47427" y="240792"/>
                </a:lnTo>
                <a:lnTo>
                  <a:pt x="51237" y="282701"/>
                </a:lnTo>
                <a:lnTo>
                  <a:pt x="183063" y="33147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7" name="object 44">
            <a:extLst>
              <a:ext uri="{FF2B5EF4-FFF2-40B4-BE49-F238E27FC236}">
                <a16:creationId xmlns:a16="http://schemas.microsoft.com/office/drawing/2014/main" id="{02E43784-3484-DB1E-C893-81595DBBE973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97275" y="5142993"/>
            <a:ext cx="3062477" cy="823721"/>
          </a:xfrm>
          <a:prstGeom prst="rect">
            <a:avLst/>
          </a:prstGeom>
        </p:spPr>
      </p:pic>
      <p:pic>
        <p:nvPicPr>
          <p:cNvPr id="98" name="object 45">
            <a:extLst>
              <a:ext uri="{FF2B5EF4-FFF2-40B4-BE49-F238E27FC236}">
                <a16:creationId xmlns:a16="http://schemas.microsoft.com/office/drawing/2014/main" id="{52C0CED0-C42F-D55B-EABA-26B11407FB00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89539" y="5142993"/>
            <a:ext cx="1778431" cy="682752"/>
          </a:xfrm>
          <a:prstGeom prst="rect">
            <a:avLst/>
          </a:prstGeom>
        </p:spPr>
      </p:pic>
      <p:sp>
        <p:nvSpPr>
          <p:cNvPr id="99" name="object 46">
            <a:extLst>
              <a:ext uri="{FF2B5EF4-FFF2-40B4-BE49-F238E27FC236}">
                <a16:creationId xmlns:a16="http://schemas.microsoft.com/office/drawing/2014/main" id="{7A786168-4EAA-2DB2-920E-9BC946E3671A}"/>
              </a:ext>
            </a:extLst>
          </p:cNvPr>
          <p:cNvSpPr/>
          <p:nvPr/>
        </p:nvSpPr>
        <p:spPr>
          <a:xfrm>
            <a:off x="831399" y="5999481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9143999" y="858012"/>
                </a:moveTo>
                <a:lnTo>
                  <a:pt x="9143999" y="0"/>
                </a:lnTo>
                <a:lnTo>
                  <a:pt x="0" y="0"/>
                </a:lnTo>
                <a:lnTo>
                  <a:pt x="0" y="858012"/>
                </a:lnTo>
                <a:lnTo>
                  <a:pt x="9143999" y="858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0" name="object 47">
            <a:extLst>
              <a:ext uri="{FF2B5EF4-FFF2-40B4-BE49-F238E27FC236}">
                <a16:creationId xmlns:a16="http://schemas.microsoft.com/office/drawing/2014/main" id="{F02A650F-24E0-2DD1-CE3A-8DD420C0B911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621824" y="6000244"/>
            <a:ext cx="139642" cy="176783"/>
          </a:xfrm>
          <a:prstGeom prst="rect">
            <a:avLst/>
          </a:prstGeom>
        </p:spPr>
      </p:pic>
      <p:sp>
        <p:nvSpPr>
          <p:cNvPr id="101" name="object 48">
            <a:extLst>
              <a:ext uri="{FF2B5EF4-FFF2-40B4-BE49-F238E27FC236}">
                <a16:creationId xmlns:a16="http://schemas.microsoft.com/office/drawing/2014/main" id="{492E06EA-D6A9-86A8-ADC9-CDC38AD22A33}"/>
              </a:ext>
            </a:extLst>
          </p:cNvPr>
          <p:cNvSpPr/>
          <p:nvPr/>
        </p:nvSpPr>
        <p:spPr>
          <a:xfrm>
            <a:off x="3083257" y="6000243"/>
            <a:ext cx="1397000" cy="857250"/>
          </a:xfrm>
          <a:custGeom>
            <a:avLst/>
            <a:gdLst/>
            <a:ahLst/>
            <a:cxnLst/>
            <a:rect l="l" t="t" r="r" b="b"/>
            <a:pathLst>
              <a:path w="1397000" h="857250">
                <a:moveTo>
                  <a:pt x="1396598" y="857250"/>
                </a:moveTo>
                <a:lnTo>
                  <a:pt x="1106276" y="746760"/>
                </a:lnTo>
                <a:lnTo>
                  <a:pt x="834242" y="622554"/>
                </a:lnTo>
                <a:lnTo>
                  <a:pt x="621644" y="467106"/>
                </a:lnTo>
                <a:lnTo>
                  <a:pt x="533252" y="392430"/>
                </a:lnTo>
                <a:lnTo>
                  <a:pt x="441050" y="327660"/>
                </a:lnTo>
                <a:lnTo>
                  <a:pt x="337418" y="244602"/>
                </a:lnTo>
                <a:lnTo>
                  <a:pt x="229976" y="131826"/>
                </a:lnTo>
                <a:lnTo>
                  <a:pt x="113658" y="0"/>
                </a:lnTo>
                <a:lnTo>
                  <a:pt x="0" y="0"/>
                </a:lnTo>
                <a:lnTo>
                  <a:pt x="60050" y="89154"/>
                </a:lnTo>
                <a:lnTo>
                  <a:pt x="193400" y="270510"/>
                </a:lnTo>
                <a:lnTo>
                  <a:pt x="323702" y="427482"/>
                </a:lnTo>
                <a:lnTo>
                  <a:pt x="458576" y="562356"/>
                </a:lnTo>
                <a:lnTo>
                  <a:pt x="601070" y="695706"/>
                </a:lnTo>
                <a:lnTo>
                  <a:pt x="735944" y="800100"/>
                </a:lnTo>
                <a:lnTo>
                  <a:pt x="882248" y="857250"/>
                </a:lnTo>
                <a:lnTo>
                  <a:pt x="1396598" y="857250"/>
                </a:lnTo>
                <a:close/>
              </a:path>
            </a:pathLst>
          </a:custGeom>
          <a:solidFill>
            <a:srgbClr val="F2DF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object 49">
            <a:extLst>
              <a:ext uri="{FF2B5EF4-FFF2-40B4-BE49-F238E27FC236}">
                <a16:creationId xmlns:a16="http://schemas.microsoft.com/office/drawing/2014/main" id="{0EA45F73-1FE7-B91E-E258-ED359E52B09D}"/>
              </a:ext>
            </a:extLst>
          </p:cNvPr>
          <p:cNvSpPr/>
          <p:nvPr/>
        </p:nvSpPr>
        <p:spPr>
          <a:xfrm>
            <a:off x="2057457" y="6000243"/>
            <a:ext cx="153670" cy="75565"/>
          </a:xfrm>
          <a:custGeom>
            <a:avLst/>
            <a:gdLst/>
            <a:ahLst/>
            <a:cxnLst/>
            <a:rect l="l" t="t" r="r" b="b"/>
            <a:pathLst>
              <a:path w="153669" h="75564">
                <a:moveTo>
                  <a:pt x="153636" y="0"/>
                </a:moveTo>
                <a:lnTo>
                  <a:pt x="13293" y="0"/>
                </a:lnTo>
                <a:lnTo>
                  <a:pt x="0" y="18288"/>
                </a:lnTo>
                <a:lnTo>
                  <a:pt x="129539" y="75438"/>
                </a:lnTo>
                <a:lnTo>
                  <a:pt x="153636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object 50">
            <a:extLst>
              <a:ext uri="{FF2B5EF4-FFF2-40B4-BE49-F238E27FC236}">
                <a16:creationId xmlns:a16="http://schemas.microsoft.com/office/drawing/2014/main" id="{222F8760-DCD1-D080-7234-02759D23DBFF}"/>
              </a:ext>
            </a:extLst>
          </p:cNvPr>
          <p:cNvSpPr txBox="1"/>
          <p:nvPr/>
        </p:nvSpPr>
        <p:spPr>
          <a:xfrm>
            <a:off x="7313219" y="5952492"/>
            <a:ext cx="9029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MITICA</a:t>
            </a:r>
            <a:endParaRPr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51">
            <a:extLst>
              <a:ext uri="{FF2B5EF4-FFF2-40B4-BE49-F238E27FC236}">
                <a16:creationId xmlns:a16="http://schemas.microsoft.com/office/drawing/2014/main" id="{2A6B519F-9015-7039-BAAB-E2570BC62B25}"/>
              </a:ext>
            </a:extLst>
          </p:cNvPr>
          <p:cNvSpPr txBox="1"/>
          <p:nvPr/>
        </p:nvSpPr>
        <p:spPr>
          <a:xfrm>
            <a:off x="3625131" y="5914392"/>
            <a:ext cx="3239770" cy="622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">
              <a:lnSpc>
                <a:spcPts val="2350"/>
              </a:lnSpc>
              <a:spcBef>
                <a:spcPts val="95"/>
              </a:spcBef>
            </a:pPr>
            <a:r>
              <a:rPr sz="2000" kern="0" spc="-20" dirty="0">
                <a:solidFill>
                  <a:srgbClr val="CC0065"/>
                </a:solidFill>
                <a:latin typeface="Times New Roman"/>
                <a:cs typeface="Times New Roman"/>
              </a:rPr>
              <a:t>MITICA</a:t>
            </a:r>
            <a:r>
              <a:rPr sz="2000" kern="0" spc="-1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rgbClr val="CC0065"/>
                </a:solidFill>
                <a:latin typeface="Times New Roman"/>
                <a:cs typeface="Times New Roman"/>
              </a:rPr>
              <a:t>=</a:t>
            </a:r>
            <a:r>
              <a:rPr sz="2000" kern="0" spc="15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rgbClr val="CC0065"/>
                </a:solidFill>
                <a:latin typeface="Times New Roman"/>
                <a:cs typeface="Times New Roman"/>
              </a:rPr>
              <a:t>1</a:t>
            </a:r>
            <a:r>
              <a:rPr sz="2000" kern="0" spc="15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sz="2000" kern="0" spc="-20" dirty="0">
                <a:solidFill>
                  <a:srgbClr val="CC0065"/>
                </a:solidFill>
                <a:latin typeface="Times New Roman"/>
                <a:cs typeface="Times New Roman"/>
              </a:rPr>
              <a:t>MV/</a:t>
            </a:r>
            <a:r>
              <a:rPr sz="2000" b="1" u="sng" kern="0" spc="-20" dirty="0">
                <a:solidFill>
                  <a:srgbClr val="CC0065"/>
                </a:solidFill>
                <a:latin typeface="Times New Roman"/>
                <a:cs typeface="Times New Roman"/>
              </a:rPr>
              <a:t>40</a:t>
            </a:r>
            <a:r>
              <a:rPr sz="2000" b="1" u="sng" kern="0" spc="-1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sz="2000" b="1" u="sng" kern="0" dirty="0">
                <a:solidFill>
                  <a:srgbClr val="CC0065"/>
                </a:solidFill>
                <a:latin typeface="Times New Roman"/>
                <a:cs typeface="Times New Roman"/>
              </a:rPr>
              <a:t>A</a:t>
            </a:r>
            <a:endParaRPr sz="2000" b="1" u="sng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2350"/>
              </a:lnSpc>
            </a:pPr>
            <a:r>
              <a:rPr sz="2000" kern="0" dirty="0">
                <a:solidFill>
                  <a:srgbClr val="3333FF"/>
                </a:solidFill>
                <a:latin typeface="Times New Roman"/>
                <a:cs typeface="Times New Roman"/>
              </a:rPr>
              <a:t>SPIDER</a:t>
            </a:r>
            <a:r>
              <a:rPr sz="2000" kern="0" spc="-35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rgbClr val="3333FF"/>
                </a:solidFill>
                <a:latin typeface="Times New Roman"/>
                <a:cs typeface="Times New Roman"/>
              </a:rPr>
              <a:t>=</a:t>
            </a:r>
            <a:r>
              <a:rPr sz="2000" kern="0" spc="-3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rgbClr val="3333FF"/>
                </a:solidFill>
                <a:latin typeface="Times New Roman"/>
                <a:cs typeface="Times New Roman"/>
              </a:rPr>
              <a:t>100</a:t>
            </a:r>
            <a:r>
              <a:rPr sz="2000" kern="0" spc="-3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rgbClr val="3333FF"/>
                </a:solidFill>
                <a:latin typeface="Times New Roman"/>
                <a:cs typeface="Times New Roman"/>
              </a:rPr>
              <a:t>kV/</a:t>
            </a:r>
            <a:r>
              <a:rPr sz="2000" b="1" u="sng" kern="0" spc="-10" dirty="0">
                <a:solidFill>
                  <a:srgbClr val="3333FF"/>
                </a:solidFill>
                <a:latin typeface="Times New Roman"/>
                <a:cs typeface="Times New Roman"/>
              </a:rPr>
              <a:t>55</a:t>
            </a:r>
            <a:r>
              <a:rPr sz="2000" b="1" u="sng" kern="0" spc="-114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000" b="1" u="sng" kern="0" dirty="0">
                <a:solidFill>
                  <a:srgbClr val="3333FF"/>
                </a:solidFill>
                <a:latin typeface="Times New Roman"/>
                <a:cs typeface="Times New Roman"/>
              </a:rPr>
              <a:t>A</a:t>
            </a:r>
            <a:endParaRPr sz="2000" b="1" u="sng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52">
            <a:extLst>
              <a:ext uri="{FF2B5EF4-FFF2-40B4-BE49-F238E27FC236}">
                <a16:creationId xmlns:a16="http://schemas.microsoft.com/office/drawing/2014/main" id="{74384123-E926-EE6D-3100-9A0B35CC0968}"/>
              </a:ext>
            </a:extLst>
          </p:cNvPr>
          <p:cNvSpPr txBox="1"/>
          <p:nvPr/>
        </p:nvSpPr>
        <p:spPr>
          <a:xfrm>
            <a:off x="1019100" y="2910588"/>
            <a:ext cx="8960485" cy="3231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0295" marR="68580" algn="just">
              <a:spcBef>
                <a:spcPts val="100"/>
              </a:spcBef>
            </a:pP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Concept</a:t>
            </a:r>
            <a:r>
              <a:rPr b="1" kern="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b="1" kern="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rgbClr val="FF0000"/>
                </a:solidFill>
                <a:latin typeface="Times New Roman"/>
                <a:cs typeface="Times New Roman"/>
              </a:rPr>
              <a:t>NBI:</a:t>
            </a:r>
            <a:r>
              <a:rPr b="1" kern="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kern="0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-</a:t>
            </a:r>
            <a:r>
              <a:rPr kern="0" spc="172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are</a:t>
            </a:r>
            <a:r>
              <a:rPr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more</a:t>
            </a:r>
            <a:r>
              <a:rPr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easily</a:t>
            </a:r>
            <a:r>
              <a:rPr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converted</a:t>
            </a:r>
            <a:r>
              <a:rPr kern="0" spc="4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kern="0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0</a:t>
            </a:r>
            <a:r>
              <a:rPr kern="0" spc="187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</a:t>
            </a:r>
            <a:r>
              <a:rPr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kern="0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+</a:t>
            </a:r>
            <a:r>
              <a:rPr kern="0" spc="172" baseline="2546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would</a:t>
            </a:r>
            <a:r>
              <a:rPr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endParaRPr lang="en-US" kern="0" spc="-2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360295" marR="68580" algn="just">
              <a:spcBef>
                <a:spcPts val="100"/>
              </a:spcBef>
            </a:pPr>
            <a:endParaRPr lang="it-IT" sz="1400" kern="0" spc="-2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360295" marR="68580" algn="just">
              <a:spcBef>
                <a:spcPts val="100"/>
              </a:spcBef>
            </a:pPr>
            <a:endParaRPr lang="it-IT" sz="1400" kern="0" spc="-2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360295" marR="68580" algn="just">
              <a:spcBef>
                <a:spcPts val="100"/>
              </a:spcBef>
            </a:pPr>
            <a:endParaRPr lang="en-US" sz="1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endParaRPr lang="en-US" sz="3000" b="1" kern="0" baseline="-33333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0800">
              <a:lnSpc>
                <a:spcPts val="2240"/>
              </a:lnSpc>
            </a:pPr>
            <a:r>
              <a:rPr lang="en-US" sz="3000" b="1" kern="0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Front</a:t>
            </a:r>
            <a:r>
              <a:rPr lang="en-US" sz="3000" b="1" kern="0" spc="-97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0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view</a:t>
            </a:r>
            <a:r>
              <a:rPr lang="en-US" sz="3000" b="1" kern="0" spc="-97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0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lang="en-US" sz="3000" b="1" kern="0" spc="-97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0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SPIDER,</a:t>
            </a:r>
            <a:r>
              <a:rPr lang="en-US" sz="3000" b="1" kern="0" spc="-52" baseline="-333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kern="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NBTF=</a:t>
            </a:r>
            <a:r>
              <a:rPr lang="en-US" sz="2800" kern="0" spc="-7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lang="en-US" sz="2800" kern="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Neutral</a:t>
            </a:r>
            <a:r>
              <a:rPr lang="en-US" sz="2800" kern="0" spc="-5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lang="en-US" sz="2800" kern="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Beam</a:t>
            </a:r>
            <a:r>
              <a:rPr lang="en-US" sz="2800" kern="0" spc="-75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lang="en-US" sz="2800" kern="0" spc="-2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Test</a:t>
            </a:r>
            <a:r>
              <a:rPr lang="en-US" sz="2800" kern="0" spc="-5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 </a:t>
            </a:r>
            <a:r>
              <a:rPr lang="en-US" sz="2800" kern="0" spc="-10" baseline="40000" dirty="0">
                <a:solidFill>
                  <a:srgbClr val="CC0065"/>
                </a:solidFill>
                <a:latin typeface="Times New Roman"/>
                <a:cs typeface="Times New Roman"/>
              </a:rPr>
              <a:t>Facility</a:t>
            </a:r>
            <a:endParaRPr lang="en-US" sz="2800" kern="0" baseline="4000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53">
            <a:extLst>
              <a:ext uri="{FF2B5EF4-FFF2-40B4-BE49-F238E27FC236}">
                <a16:creationId xmlns:a16="http://schemas.microsoft.com/office/drawing/2014/main" id="{862E2D3D-5280-0B08-431D-0F016B9E62C8}"/>
              </a:ext>
            </a:extLst>
          </p:cNvPr>
          <p:cNvSpPr txBox="1"/>
          <p:nvPr/>
        </p:nvSpPr>
        <p:spPr>
          <a:xfrm>
            <a:off x="1057204" y="6161735"/>
            <a:ext cx="2248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note</a:t>
            </a:r>
            <a:r>
              <a:rPr sz="2000" b="1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Grounded</a:t>
            </a:r>
            <a:r>
              <a:rPr sz="2000" b="1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Grid</a:t>
            </a:r>
            <a:endParaRPr sz="20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DE43860C-EABC-20BE-3432-227603C040E7}"/>
              </a:ext>
            </a:extLst>
          </p:cNvPr>
          <p:cNvSpPr txBox="1"/>
          <p:nvPr/>
        </p:nvSpPr>
        <p:spPr>
          <a:xfrm>
            <a:off x="9829159" y="5447159"/>
            <a:ext cx="2287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Attività LNL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(M. Cavenago et al)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7789E5C9-1C7B-91E9-6FD4-FE0067B4B0BE}"/>
              </a:ext>
            </a:extLst>
          </p:cNvPr>
          <p:cNvSpPr txBox="1"/>
          <p:nvPr/>
        </p:nvSpPr>
        <p:spPr>
          <a:xfrm>
            <a:off x="3129000" y="3911578"/>
            <a:ext cx="449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lang="en-US" b="1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test</a:t>
            </a:r>
            <a:r>
              <a:rPr lang="en-US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facility</a:t>
            </a:r>
            <a:r>
              <a:rPr lang="en-US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lang="en-US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being</a:t>
            </a:r>
            <a:r>
              <a:rPr lang="en-US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built</a:t>
            </a:r>
            <a:r>
              <a:rPr lang="en-US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lang="en-US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Padua</a:t>
            </a:r>
            <a:r>
              <a:rPr lang="en-US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lang="en-US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RFX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54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ject 2">
            <a:extLst>
              <a:ext uri="{FF2B5EF4-FFF2-40B4-BE49-F238E27FC236}">
                <a16:creationId xmlns:a16="http://schemas.microsoft.com/office/drawing/2014/main" id="{21C2D924-283F-8186-C1B9-0FD5A3A5C0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7946" y="822579"/>
            <a:ext cx="4638294" cy="727709"/>
          </a:xfrm>
          <a:prstGeom prst="rect">
            <a:avLst/>
          </a:prstGeom>
        </p:spPr>
      </p:pic>
      <p:sp>
        <p:nvSpPr>
          <p:cNvPr id="48" name="object 3">
            <a:extLst>
              <a:ext uri="{FF2B5EF4-FFF2-40B4-BE49-F238E27FC236}">
                <a16:creationId xmlns:a16="http://schemas.microsoft.com/office/drawing/2014/main" id="{3ECBA1D9-ED69-4A77-0D8F-0A4A6D460B8D}"/>
              </a:ext>
            </a:extLst>
          </p:cNvPr>
          <p:cNvSpPr txBox="1">
            <a:spLocks/>
          </p:cNvSpPr>
          <p:nvPr/>
        </p:nvSpPr>
        <p:spPr>
          <a:xfrm>
            <a:off x="1140847" y="369824"/>
            <a:ext cx="42665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1">
                <a:solidFill>
                  <a:srgbClr val="9A009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The</a:t>
            </a:r>
            <a:r>
              <a:rPr kumimoji="0" lang="en-US" sz="2800" b="1" i="1" u="none" strike="noStrike" kern="0" cap="none" spc="-20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beam</a:t>
            </a:r>
            <a:r>
              <a:rPr kumimoji="0" lang="en-US" sz="2800" b="1" i="1" u="none" strike="noStrike" kern="0" cap="none" spc="-35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energy</a:t>
            </a:r>
            <a:r>
              <a:rPr kumimoji="0" lang="en-US" sz="2800" b="1" i="1" u="none" strike="noStrike" kern="0" cap="none" spc="-35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2800" b="1" i="1" u="none" strike="noStrike" kern="0" cap="none" spc="-10" normalizeH="0" baseline="0" noProof="0" dirty="0">
                <a:ln>
                  <a:noFill/>
                </a:ln>
                <a:solidFill>
                  <a:srgbClr val="9A009A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recovery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9A009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2E080AB3-2E24-A181-C79A-9DFCBF85BDB8}"/>
              </a:ext>
            </a:extLst>
          </p:cNvPr>
          <p:cNvSpPr/>
          <p:nvPr/>
        </p:nvSpPr>
        <p:spPr>
          <a:xfrm>
            <a:off x="2332367" y="1450847"/>
            <a:ext cx="452120" cy="481965"/>
          </a:xfrm>
          <a:custGeom>
            <a:avLst/>
            <a:gdLst/>
            <a:ahLst/>
            <a:cxnLst/>
            <a:rect l="l" t="t" r="r" b="b"/>
            <a:pathLst>
              <a:path w="452119" h="481964">
                <a:moveTo>
                  <a:pt x="451865" y="177545"/>
                </a:moveTo>
                <a:lnTo>
                  <a:pt x="244601" y="0"/>
                </a:lnTo>
                <a:lnTo>
                  <a:pt x="0" y="481584"/>
                </a:lnTo>
                <a:lnTo>
                  <a:pt x="451865" y="17754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id="{C3451D0B-A74D-683F-9FAF-0611764408D5}"/>
              </a:ext>
            </a:extLst>
          </p:cNvPr>
          <p:cNvSpPr/>
          <p:nvPr/>
        </p:nvSpPr>
        <p:spPr>
          <a:xfrm>
            <a:off x="1983103" y="1206245"/>
            <a:ext cx="115570" cy="307340"/>
          </a:xfrm>
          <a:custGeom>
            <a:avLst/>
            <a:gdLst/>
            <a:ahLst/>
            <a:cxnLst/>
            <a:rect l="l" t="t" r="r" b="b"/>
            <a:pathLst>
              <a:path w="115569" h="307340">
                <a:moveTo>
                  <a:pt x="115145" y="0"/>
                </a:moveTo>
                <a:lnTo>
                  <a:pt x="0" y="0"/>
                </a:lnTo>
                <a:lnTo>
                  <a:pt x="8650" y="307085"/>
                </a:lnTo>
                <a:lnTo>
                  <a:pt x="115145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bject 6">
            <a:extLst>
              <a:ext uri="{FF2B5EF4-FFF2-40B4-BE49-F238E27FC236}">
                <a16:creationId xmlns:a16="http://schemas.microsoft.com/office/drawing/2014/main" id="{4E85D51C-EB39-667E-936B-377BB6118E20}"/>
              </a:ext>
            </a:extLst>
          </p:cNvPr>
          <p:cNvSpPr/>
          <p:nvPr/>
        </p:nvSpPr>
        <p:spPr>
          <a:xfrm>
            <a:off x="1154315" y="1216152"/>
            <a:ext cx="391795" cy="604520"/>
          </a:xfrm>
          <a:custGeom>
            <a:avLst/>
            <a:gdLst/>
            <a:ahLst/>
            <a:cxnLst/>
            <a:rect l="l" t="t" r="r" b="b"/>
            <a:pathLst>
              <a:path w="391794" h="604519">
                <a:moveTo>
                  <a:pt x="391668" y="604265"/>
                </a:moveTo>
                <a:lnTo>
                  <a:pt x="187452" y="0"/>
                </a:lnTo>
                <a:lnTo>
                  <a:pt x="0" y="140207"/>
                </a:lnTo>
                <a:lnTo>
                  <a:pt x="391668" y="60426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7">
            <a:extLst>
              <a:ext uri="{FF2B5EF4-FFF2-40B4-BE49-F238E27FC236}">
                <a16:creationId xmlns:a16="http://schemas.microsoft.com/office/drawing/2014/main" id="{2E58D146-6E5A-5B24-1687-A3E75A66AF7E}"/>
              </a:ext>
            </a:extLst>
          </p:cNvPr>
          <p:cNvSpPr/>
          <p:nvPr/>
        </p:nvSpPr>
        <p:spPr>
          <a:xfrm>
            <a:off x="4347857" y="1206245"/>
            <a:ext cx="718820" cy="359410"/>
          </a:xfrm>
          <a:custGeom>
            <a:avLst/>
            <a:gdLst/>
            <a:ahLst/>
            <a:cxnLst/>
            <a:rect l="l" t="t" r="r" b="b"/>
            <a:pathLst>
              <a:path w="718820" h="359409">
                <a:moveTo>
                  <a:pt x="718718" y="0"/>
                </a:moveTo>
                <a:lnTo>
                  <a:pt x="529037" y="0"/>
                </a:lnTo>
                <a:lnTo>
                  <a:pt x="477774" y="59435"/>
                </a:lnTo>
                <a:lnTo>
                  <a:pt x="409194" y="124967"/>
                </a:lnTo>
                <a:lnTo>
                  <a:pt x="329184" y="181355"/>
                </a:lnTo>
                <a:lnTo>
                  <a:pt x="236982" y="240791"/>
                </a:lnTo>
                <a:lnTo>
                  <a:pt x="127253" y="300989"/>
                </a:lnTo>
                <a:lnTo>
                  <a:pt x="0" y="358901"/>
                </a:lnTo>
                <a:lnTo>
                  <a:pt x="153924" y="330707"/>
                </a:lnTo>
                <a:lnTo>
                  <a:pt x="284226" y="297179"/>
                </a:lnTo>
                <a:lnTo>
                  <a:pt x="401574" y="250698"/>
                </a:lnTo>
                <a:lnTo>
                  <a:pt x="504444" y="196595"/>
                </a:lnTo>
                <a:lnTo>
                  <a:pt x="595122" y="132587"/>
                </a:lnTo>
                <a:lnTo>
                  <a:pt x="664463" y="67817"/>
                </a:lnTo>
                <a:lnTo>
                  <a:pt x="718718" y="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228FF4FE-FD7C-2197-A5D8-45DC3A83E431}"/>
              </a:ext>
            </a:extLst>
          </p:cNvPr>
          <p:cNvSpPr/>
          <p:nvPr/>
        </p:nvSpPr>
        <p:spPr>
          <a:xfrm>
            <a:off x="2937218" y="1206245"/>
            <a:ext cx="1611630" cy="1003300"/>
          </a:xfrm>
          <a:custGeom>
            <a:avLst/>
            <a:gdLst/>
            <a:ahLst/>
            <a:cxnLst/>
            <a:rect l="l" t="t" r="r" b="b"/>
            <a:pathLst>
              <a:path w="1611629" h="1003300">
                <a:moveTo>
                  <a:pt x="1138593" y="497586"/>
                </a:moveTo>
                <a:lnTo>
                  <a:pt x="1014387" y="505206"/>
                </a:lnTo>
                <a:lnTo>
                  <a:pt x="881037" y="471678"/>
                </a:lnTo>
                <a:lnTo>
                  <a:pt x="756069" y="406908"/>
                </a:lnTo>
                <a:lnTo>
                  <a:pt x="630339" y="301752"/>
                </a:lnTo>
                <a:lnTo>
                  <a:pt x="509943" y="176784"/>
                </a:lnTo>
                <a:lnTo>
                  <a:pt x="400215" y="30480"/>
                </a:lnTo>
                <a:lnTo>
                  <a:pt x="381647" y="0"/>
                </a:lnTo>
                <a:lnTo>
                  <a:pt x="0" y="0"/>
                </a:lnTo>
                <a:lnTo>
                  <a:pt x="146469" y="203454"/>
                </a:lnTo>
                <a:lnTo>
                  <a:pt x="306489" y="358902"/>
                </a:lnTo>
                <a:lnTo>
                  <a:pt x="484035" y="476250"/>
                </a:lnTo>
                <a:lnTo>
                  <a:pt x="689013" y="541782"/>
                </a:lnTo>
                <a:lnTo>
                  <a:pt x="903135" y="552450"/>
                </a:lnTo>
                <a:lnTo>
                  <a:pt x="1138593" y="497586"/>
                </a:lnTo>
                <a:close/>
              </a:path>
              <a:path w="1611629" h="1003300">
                <a:moveTo>
                  <a:pt x="1582839" y="864882"/>
                </a:moveTo>
                <a:lnTo>
                  <a:pt x="1553121" y="823734"/>
                </a:lnTo>
                <a:lnTo>
                  <a:pt x="1527213" y="793254"/>
                </a:lnTo>
                <a:lnTo>
                  <a:pt x="1486827" y="775728"/>
                </a:lnTo>
                <a:lnTo>
                  <a:pt x="1443393" y="763536"/>
                </a:lnTo>
                <a:lnTo>
                  <a:pt x="1394625" y="761250"/>
                </a:lnTo>
                <a:lnTo>
                  <a:pt x="1348905" y="769632"/>
                </a:lnTo>
                <a:lnTo>
                  <a:pt x="1300137" y="784110"/>
                </a:lnTo>
                <a:lnTo>
                  <a:pt x="1250607" y="810780"/>
                </a:lnTo>
                <a:lnTo>
                  <a:pt x="1242987" y="800112"/>
                </a:lnTo>
                <a:lnTo>
                  <a:pt x="1238415" y="739152"/>
                </a:lnTo>
                <a:lnTo>
                  <a:pt x="1230795" y="666000"/>
                </a:lnTo>
                <a:lnTo>
                  <a:pt x="1230033" y="633234"/>
                </a:lnTo>
                <a:lnTo>
                  <a:pt x="1238415" y="630948"/>
                </a:lnTo>
                <a:lnTo>
                  <a:pt x="1245273" y="624852"/>
                </a:lnTo>
                <a:lnTo>
                  <a:pt x="1249845" y="610374"/>
                </a:lnTo>
                <a:lnTo>
                  <a:pt x="1254417" y="596658"/>
                </a:lnTo>
                <a:lnTo>
                  <a:pt x="1250607" y="581418"/>
                </a:lnTo>
                <a:lnTo>
                  <a:pt x="1236891" y="564654"/>
                </a:lnTo>
                <a:lnTo>
                  <a:pt x="1201839" y="549414"/>
                </a:lnTo>
                <a:lnTo>
                  <a:pt x="1147737" y="531126"/>
                </a:lnTo>
                <a:lnTo>
                  <a:pt x="1099273" y="857262"/>
                </a:lnTo>
                <a:lnTo>
                  <a:pt x="1077633" y="1002804"/>
                </a:lnTo>
                <a:lnTo>
                  <a:pt x="1092873" y="994422"/>
                </a:lnTo>
                <a:lnTo>
                  <a:pt x="1143165" y="971562"/>
                </a:lnTo>
                <a:lnTo>
                  <a:pt x="1211745" y="934986"/>
                </a:lnTo>
                <a:lnTo>
                  <a:pt x="1294803" y="902220"/>
                </a:lnTo>
                <a:lnTo>
                  <a:pt x="1386243" y="867930"/>
                </a:lnTo>
                <a:lnTo>
                  <a:pt x="1430566" y="857262"/>
                </a:lnTo>
                <a:lnTo>
                  <a:pt x="1468539" y="848118"/>
                </a:lnTo>
                <a:lnTo>
                  <a:pt x="1537881" y="845070"/>
                </a:lnTo>
                <a:lnTo>
                  <a:pt x="1565554" y="857262"/>
                </a:lnTo>
                <a:lnTo>
                  <a:pt x="1582839" y="864882"/>
                </a:lnTo>
                <a:close/>
              </a:path>
              <a:path w="1611629" h="1003300">
                <a:moveTo>
                  <a:pt x="1611045" y="761250"/>
                </a:moveTo>
                <a:lnTo>
                  <a:pt x="1550085" y="717816"/>
                </a:lnTo>
                <a:lnTo>
                  <a:pt x="1515033" y="658380"/>
                </a:lnTo>
                <a:lnTo>
                  <a:pt x="1468551" y="573036"/>
                </a:lnTo>
                <a:lnTo>
                  <a:pt x="1382445" y="442734"/>
                </a:lnTo>
                <a:lnTo>
                  <a:pt x="1353489" y="512076"/>
                </a:lnTo>
                <a:lnTo>
                  <a:pt x="1353489" y="573798"/>
                </a:lnTo>
                <a:lnTo>
                  <a:pt x="1373301" y="625614"/>
                </a:lnTo>
                <a:lnTo>
                  <a:pt x="1407591" y="668286"/>
                </a:lnTo>
                <a:lnTo>
                  <a:pt x="1453311" y="704862"/>
                </a:lnTo>
                <a:lnTo>
                  <a:pt x="1502079" y="735342"/>
                </a:lnTo>
                <a:lnTo>
                  <a:pt x="1556181" y="752868"/>
                </a:lnTo>
                <a:lnTo>
                  <a:pt x="1611045" y="761250"/>
                </a:lnTo>
                <a:close/>
              </a:path>
            </a:pathLst>
          </a:custGeom>
          <a:solidFill>
            <a:srgbClr val="EDFAD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4" name="object 9">
            <a:extLst>
              <a:ext uri="{FF2B5EF4-FFF2-40B4-BE49-F238E27FC236}">
                <a16:creationId xmlns:a16="http://schemas.microsoft.com/office/drawing/2014/main" id="{C3A09C5C-4E04-00FA-C889-2B4FEC82807F}"/>
              </a:ext>
            </a:extLst>
          </p:cNvPr>
          <p:cNvGrpSpPr/>
          <p:nvPr/>
        </p:nvGrpSpPr>
        <p:grpSpPr>
          <a:xfrm>
            <a:off x="4954200" y="1550288"/>
            <a:ext cx="4892040" cy="2164080"/>
            <a:chOff x="5026799" y="1206245"/>
            <a:chExt cx="4892040" cy="2164080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6BE907EF-44C9-E5DB-803E-B54613EAE254}"/>
                </a:ext>
              </a:extLst>
            </p:cNvPr>
            <p:cNvSpPr/>
            <p:nvPr/>
          </p:nvSpPr>
          <p:spPr>
            <a:xfrm>
              <a:off x="7265949" y="1206258"/>
              <a:ext cx="2251710" cy="857250"/>
            </a:xfrm>
            <a:custGeom>
              <a:avLst/>
              <a:gdLst/>
              <a:ahLst/>
              <a:cxnLst/>
              <a:rect l="l" t="t" r="r" b="b"/>
              <a:pathLst>
                <a:path w="2251709" h="857250">
                  <a:moveTo>
                    <a:pt x="580720" y="0"/>
                  </a:moveTo>
                  <a:lnTo>
                    <a:pt x="281686" y="0"/>
                  </a:lnTo>
                  <a:lnTo>
                    <a:pt x="199999" y="129540"/>
                  </a:lnTo>
                  <a:lnTo>
                    <a:pt x="108559" y="333756"/>
                  </a:lnTo>
                  <a:lnTo>
                    <a:pt x="38455" y="541782"/>
                  </a:lnTo>
                  <a:lnTo>
                    <a:pt x="1117" y="754380"/>
                  </a:lnTo>
                  <a:lnTo>
                    <a:pt x="0" y="857250"/>
                  </a:lnTo>
                  <a:lnTo>
                    <a:pt x="267538" y="857250"/>
                  </a:lnTo>
                  <a:lnTo>
                    <a:pt x="273151" y="794004"/>
                  </a:lnTo>
                  <a:lnTo>
                    <a:pt x="305917" y="617982"/>
                  </a:lnTo>
                  <a:lnTo>
                    <a:pt x="353923" y="451104"/>
                  </a:lnTo>
                  <a:lnTo>
                    <a:pt x="416407" y="284988"/>
                  </a:lnTo>
                  <a:lnTo>
                    <a:pt x="488035" y="134112"/>
                  </a:lnTo>
                  <a:lnTo>
                    <a:pt x="580720" y="0"/>
                  </a:lnTo>
                  <a:close/>
                </a:path>
                <a:path w="2251709" h="857250">
                  <a:moveTo>
                    <a:pt x="951331" y="0"/>
                  </a:moveTo>
                  <a:lnTo>
                    <a:pt x="791298" y="0"/>
                  </a:lnTo>
                  <a:lnTo>
                    <a:pt x="717410" y="101346"/>
                  </a:lnTo>
                  <a:lnTo>
                    <a:pt x="653402" y="259080"/>
                  </a:lnTo>
                  <a:lnTo>
                    <a:pt x="687692" y="270510"/>
                  </a:lnTo>
                  <a:lnTo>
                    <a:pt x="707504" y="278130"/>
                  </a:lnTo>
                  <a:lnTo>
                    <a:pt x="730364" y="278130"/>
                  </a:lnTo>
                  <a:lnTo>
                    <a:pt x="751700" y="281940"/>
                  </a:lnTo>
                  <a:lnTo>
                    <a:pt x="778370" y="280416"/>
                  </a:lnTo>
                  <a:lnTo>
                    <a:pt x="845426" y="262890"/>
                  </a:lnTo>
                  <a:lnTo>
                    <a:pt x="877430" y="225552"/>
                  </a:lnTo>
                  <a:lnTo>
                    <a:pt x="894956" y="176022"/>
                  </a:lnTo>
                  <a:lnTo>
                    <a:pt x="902576" y="121920"/>
                  </a:lnTo>
                  <a:lnTo>
                    <a:pt x="911720" y="65532"/>
                  </a:lnTo>
                  <a:lnTo>
                    <a:pt x="942962" y="9144"/>
                  </a:lnTo>
                  <a:lnTo>
                    <a:pt x="951331" y="0"/>
                  </a:lnTo>
                  <a:close/>
                </a:path>
                <a:path w="2251709" h="857250">
                  <a:moveTo>
                    <a:pt x="2251303" y="356616"/>
                  </a:moveTo>
                  <a:lnTo>
                    <a:pt x="2226157" y="216408"/>
                  </a:lnTo>
                  <a:lnTo>
                    <a:pt x="2183485" y="80772"/>
                  </a:lnTo>
                  <a:lnTo>
                    <a:pt x="2139429" y="0"/>
                  </a:lnTo>
                  <a:lnTo>
                    <a:pt x="1933206" y="0"/>
                  </a:lnTo>
                  <a:lnTo>
                    <a:pt x="1989175" y="76200"/>
                  </a:lnTo>
                  <a:lnTo>
                    <a:pt x="2030323" y="172974"/>
                  </a:lnTo>
                  <a:lnTo>
                    <a:pt x="2056231" y="280416"/>
                  </a:lnTo>
                  <a:lnTo>
                    <a:pt x="2074519" y="387858"/>
                  </a:lnTo>
                  <a:lnTo>
                    <a:pt x="2079091" y="502158"/>
                  </a:lnTo>
                  <a:lnTo>
                    <a:pt x="2070709" y="623316"/>
                  </a:lnTo>
                  <a:lnTo>
                    <a:pt x="2058517" y="742950"/>
                  </a:lnTo>
                  <a:lnTo>
                    <a:pt x="2043036" y="857250"/>
                  </a:lnTo>
                  <a:lnTo>
                    <a:pt x="2079091" y="857250"/>
                  </a:lnTo>
                  <a:lnTo>
                    <a:pt x="2167915" y="857250"/>
                  </a:lnTo>
                  <a:lnTo>
                    <a:pt x="2172055" y="846582"/>
                  </a:lnTo>
                  <a:lnTo>
                    <a:pt x="2210155" y="739902"/>
                  </a:lnTo>
                  <a:lnTo>
                    <a:pt x="2237587" y="618744"/>
                  </a:lnTo>
                  <a:lnTo>
                    <a:pt x="2249017" y="491490"/>
                  </a:lnTo>
                  <a:lnTo>
                    <a:pt x="2251303" y="356616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6" name="object 11">
              <a:extLst>
                <a:ext uri="{FF2B5EF4-FFF2-40B4-BE49-F238E27FC236}">
                  <a16:creationId xmlns:a16="http://schemas.microsoft.com/office/drawing/2014/main" id="{6AC54FE5-2E13-4008-ECE4-D3D6CBEAFDF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097" y="1592579"/>
              <a:ext cx="205740" cy="108203"/>
            </a:xfrm>
            <a:prstGeom prst="rect">
              <a:avLst/>
            </a:prstGeom>
          </p:spPr>
        </p:pic>
        <p:sp>
          <p:nvSpPr>
            <p:cNvPr id="57" name="object 12">
              <a:extLst>
                <a:ext uri="{FF2B5EF4-FFF2-40B4-BE49-F238E27FC236}">
                  <a16:creationId xmlns:a16="http://schemas.microsoft.com/office/drawing/2014/main" id="{248D5005-E9B9-FDF1-FB93-4A5EC09B7B3E}"/>
                </a:ext>
              </a:extLst>
            </p:cNvPr>
            <p:cNvSpPr/>
            <p:nvPr/>
          </p:nvSpPr>
          <p:spPr>
            <a:xfrm>
              <a:off x="5237112" y="1281696"/>
              <a:ext cx="1586865" cy="782320"/>
            </a:xfrm>
            <a:custGeom>
              <a:avLst/>
              <a:gdLst/>
              <a:ahLst/>
              <a:cxnLst/>
              <a:rect l="l" t="t" r="r" b="b"/>
              <a:pathLst>
                <a:path w="1586865" h="782319">
                  <a:moveTo>
                    <a:pt x="316255" y="781812"/>
                  </a:moveTo>
                  <a:lnTo>
                    <a:pt x="151625" y="733806"/>
                  </a:lnTo>
                  <a:lnTo>
                    <a:pt x="218236" y="781812"/>
                  </a:lnTo>
                  <a:lnTo>
                    <a:pt x="316255" y="781812"/>
                  </a:lnTo>
                  <a:close/>
                </a:path>
                <a:path w="1586865" h="782319">
                  <a:moveTo>
                    <a:pt x="403098" y="391668"/>
                  </a:moveTo>
                  <a:lnTo>
                    <a:pt x="361188" y="182118"/>
                  </a:lnTo>
                  <a:lnTo>
                    <a:pt x="0" y="332232"/>
                  </a:lnTo>
                  <a:lnTo>
                    <a:pt x="403098" y="391668"/>
                  </a:lnTo>
                  <a:close/>
                </a:path>
                <a:path w="1586865" h="782319">
                  <a:moveTo>
                    <a:pt x="1586484" y="65532"/>
                  </a:moveTo>
                  <a:lnTo>
                    <a:pt x="1264920" y="0"/>
                  </a:lnTo>
                  <a:lnTo>
                    <a:pt x="1228344" y="144018"/>
                  </a:lnTo>
                  <a:lnTo>
                    <a:pt x="1586484" y="65532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8" name="object 13">
              <a:extLst>
                <a:ext uri="{FF2B5EF4-FFF2-40B4-BE49-F238E27FC236}">
                  <a16:creationId xmlns:a16="http://schemas.microsoft.com/office/drawing/2014/main" id="{BB3811BF-EAE1-D090-9C5D-07293014E0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0545" y="1206245"/>
              <a:ext cx="4638294" cy="857250"/>
            </a:xfrm>
            <a:prstGeom prst="rect">
              <a:avLst/>
            </a:prstGeom>
          </p:spPr>
        </p:pic>
        <p:sp>
          <p:nvSpPr>
            <p:cNvPr id="59" name="object 14">
              <a:extLst>
                <a:ext uri="{FF2B5EF4-FFF2-40B4-BE49-F238E27FC236}">
                  <a16:creationId xmlns:a16="http://schemas.microsoft.com/office/drawing/2014/main" id="{30750D8E-D8F0-90A9-8F05-6ECF662E8009}"/>
                </a:ext>
              </a:extLst>
            </p:cNvPr>
            <p:cNvSpPr/>
            <p:nvPr/>
          </p:nvSpPr>
          <p:spPr>
            <a:xfrm>
              <a:off x="7264781" y="2063508"/>
              <a:ext cx="2169160" cy="857250"/>
            </a:xfrm>
            <a:custGeom>
              <a:avLst/>
              <a:gdLst/>
              <a:ahLst/>
              <a:cxnLst/>
              <a:rect l="l" t="t" r="r" b="b"/>
              <a:pathLst>
                <a:path w="2169159" h="857250">
                  <a:moveTo>
                    <a:pt x="522732" y="820674"/>
                  </a:moveTo>
                  <a:lnTo>
                    <a:pt x="434340" y="763524"/>
                  </a:lnTo>
                  <a:lnTo>
                    <a:pt x="360426" y="673608"/>
                  </a:lnTo>
                  <a:lnTo>
                    <a:pt x="309372" y="561594"/>
                  </a:lnTo>
                  <a:lnTo>
                    <a:pt x="275844" y="422148"/>
                  </a:lnTo>
                  <a:lnTo>
                    <a:pt x="258318" y="268986"/>
                  </a:lnTo>
                  <a:lnTo>
                    <a:pt x="259080" y="108204"/>
                  </a:lnTo>
                  <a:lnTo>
                    <a:pt x="268706" y="0"/>
                  </a:lnTo>
                  <a:lnTo>
                    <a:pt x="1168" y="0"/>
                  </a:lnTo>
                  <a:lnTo>
                    <a:pt x="0" y="105918"/>
                  </a:lnTo>
                  <a:lnTo>
                    <a:pt x="28956" y="300228"/>
                  </a:lnTo>
                  <a:lnTo>
                    <a:pt x="91440" y="476250"/>
                  </a:lnTo>
                  <a:lnTo>
                    <a:pt x="195834" y="626364"/>
                  </a:lnTo>
                  <a:lnTo>
                    <a:pt x="258318" y="678599"/>
                  </a:lnTo>
                  <a:lnTo>
                    <a:pt x="335280" y="742950"/>
                  </a:lnTo>
                  <a:lnTo>
                    <a:pt x="522732" y="820674"/>
                  </a:lnTo>
                  <a:close/>
                </a:path>
                <a:path w="2169159" h="857250">
                  <a:moveTo>
                    <a:pt x="553897" y="857250"/>
                  </a:moveTo>
                  <a:lnTo>
                    <a:pt x="544068" y="842772"/>
                  </a:lnTo>
                  <a:lnTo>
                    <a:pt x="530682" y="857250"/>
                  </a:lnTo>
                  <a:lnTo>
                    <a:pt x="553897" y="857250"/>
                  </a:lnTo>
                  <a:close/>
                </a:path>
                <a:path w="2169159" h="857250">
                  <a:moveTo>
                    <a:pt x="1926348" y="392430"/>
                  </a:moveTo>
                  <a:lnTo>
                    <a:pt x="1858530" y="458724"/>
                  </a:lnTo>
                  <a:lnTo>
                    <a:pt x="1794522" y="522732"/>
                  </a:lnTo>
                  <a:lnTo>
                    <a:pt x="1735086" y="585216"/>
                  </a:lnTo>
                  <a:lnTo>
                    <a:pt x="1679460" y="637032"/>
                  </a:lnTo>
                  <a:lnTo>
                    <a:pt x="1626882" y="690372"/>
                  </a:lnTo>
                  <a:lnTo>
                    <a:pt x="1575066" y="739902"/>
                  </a:lnTo>
                  <a:lnTo>
                    <a:pt x="1520202" y="780288"/>
                  </a:lnTo>
                  <a:lnTo>
                    <a:pt x="1463052" y="813054"/>
                  </a:lnTo>
                  <a:lnTo>
                    <a:pt x="1403616" y="845058"/>
                  </a:lnTo>
                  <a:lnTo>
                    <a:pt x="1372768" y="857250"/>
                  </a:lnTo>
                  <a:lnTo>
                    <a:pt x="1643265" y="857250"/>
                  </a:lnTo>
                  <a:lnTo>
                    <a:pt x="1725180" y="770382"/>
                  </a:lnTo>
                  <a:lnTo>
                    <a:pt x="1773948" y="707898"/>
                  </a:lnTo>
                  <a:lnTo>
                    <a:pt x="1817382" y="637032"/>
                  </a:lnTo>
                  <a:lnTo>
                    <a:pt x="1896630" y="476250"/>
                  </a:lnTo>
                  <a:lnTo>
                    <a:pt x="1926348" y="392430"/>
                  </a:lnTo>
                  <a:close/>
                </a:path>
                <a:path w="2169159" h="857250">
                  <a:moveTo>
                    <a:pt x="2169083" y="0"/>
                  </a:moveTo>
                  <a:lnTo>
                    <a:pt x="2044204" y="0"/>
                  </a:lnTo>
                  <a:lnTo>
                    <a:pt x="2043684" y="3810"/>
                  </a:lnTo>
                  <a:lnTo>
                    <a:pt x="2020062" y="123444"/>
                  </a:lnTo>
                  <a:lnTo>
                    <a:pt x="2001774" y="240792"/>
                  </a:lnTo>
                  <a:lnTo>
                    <a:pt x="2023872" y="240792"/>
                  </a:lnTo>
                  <a:lnTo>
                    <a:pt x="2055876" y="214884"/>
                  </a:lnTo>
                  <a:lnTo>
                    <a:pt x="2091690" y="156210"/>
                  </a:lnTo>
                  <a:lnTo>
                    <a:pt x="2135886" y="85344"/>
                  </a:lnTo>
                  <a:lnTo>
                    <a:pt x="2169083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15">
              <a:extLst>
                <a:ext uri="{FF2B5EF4-FFF2-40B4-BE49-F238E27FC236}">
                  <a16:creationId xmlns:a16="http://schemas.microsoft.com/office/drawing/2014/main" id="{AA43A9BC-35A0-6279-805C-014EE5975353}"/>
                </a:ext>
              </a:extLst>
            </p:cNvPr>
            <p:cNvSpPr/>
            <p:nvPr/>
          </p:nvSpPr>
          <p:spPr>
            <a:xfrm>
              <a:off x="5026799" y="2063508"/>
              <a:ext cx="861060" cy="550545"/>
            </a:xfrm>
            <a:custGeom>
              <a:avLst/>
              <a:gdLst/>
              <a:ahLst/>
              <a:cxnLst/>
              <a:rect l="l" t="t" r="r" b="b"/>
              <a:pathLst>
                <a:path w="861060" h="550544">
                  <a:moveTo>
                    <a:pt x="320802" y="494538"/>
                  </a:moveTo>
                  <a:lnTo>
                    <a:pt x="0" y="96012"/>
                  </a:lnTo>
                  <a:lnTo>
                    <a:pt x="162306" y="550164"/>
                  </a:lnTo>
                  <a:lnTo>
                    <a:pt x="320802" y="494538"/>
                  </a:lnTo>
                  <a:close/>
                </a:path>
                <a:path w="861060" h="550544">
                  <a:moveTo>
                    <a:pt x="861047" y="97536"/>
                  </a:moveTo>
                  <a:lnTo>
                    <a:pt x="526567" y="0"/>
                  </a:lnTo>
                  <a:lnTo>
                    <a:pt x="428548" y="0"/>
                  </a:lnTo>
                  <a:lnTo>
                    <a:pt x="779513" y="252984"/>
                  </a:lnTo>
                  <a:lnTo>
                    <a:pt x="861047" y="97536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1" name="object 16">
              <a:extLst>
                <a:ext uri="{FF2B5EF4-FFF2-40B4-BE49-F238E27FC236}">
                  <a16:creationId xmlns:a16="http://schemas.microsoft.com/office/drawing/2014/main" id="{8EC040EB-9578-9656-687B-B42DADEB35C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0545" y="2063495"/>
              <a:ext cx="4638294" cy="541782"/>
            </a:xfrm>
            <a:prstGeom prst="rect">
              <a:avLst/>
            </a:prstGeom>
          </p:spPr>
        </p:pic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69E3E40A-E748-E031-CAC4-BC471C2BE2AE}"/>
                </a:ext>
              </a:extLst>
            </p:cNvPr>
            <p:cNvSpPr/>
            <p:nvPr/>
          </p:nvSpPr>
          <p:spPr>
            <a:xfrm>
              <a:off x="7522337" y="2920758"/>
              <a:ext cx="1386205" cy="449580"/>
            </a:xfrm>
            <a:custGeom>
              <a:avLst/>
              <a:gdLst/>
              <a:ahLst/>
              <a:cxnLst/>
              <a:rect l="l" t="t" r="r" b="b"/>
              <a:pathLst>
                <a:path w="1386204" h="449579">
                  <a:moveTo>
                    <a:pt x="413004" y="403860"/>
                  </a:moveTo>
                  <a:lnTo>
                    <a:pt x="392430" y="335280"/>
                  </a:lnTo>
                  <a:lnTo>
                    <a:pt x="369570" y="304800"/>
                  </a:lnTo>
                  <a:lnTo>
                    <a:pt x="337566" y="278130"/>
                  </a:lnTo>
                  <a:lnTo>
                    <a:pt x="301752" y="261366"/>
                  </a:lnTo>
                  <a:lnTo>
                    <a:pt x="262128" y="247650"/>
                  </a:lnTo>
                  <a:lnTo>
                    <a:pt x="214884" y="242316"/>
                  </a:lnTo>
                  <a:lnTo>
                    <a:pt x="214884" y="230886"/>
                  </a:lnTo>
                  <a:lnTo>
                    <a:pt x="243078" y="183642"/>
                  </a:lnTo>
                  <a:lnTo>
                    <a:pt x="274320" y="126492"/>
                  </a:lnTo>
                  <a:lnTo>
                    <a:pt x="291084" y="101346"/>
                  </a:lnTo>
                  <a:lnTo>
                    <a:pt x="330708" y="73914"/>
                  </a:lnTo>
                  <a:lnTo>
                    <a:pt x="329946" y="54102"/>
                  </a:lnTo>
                  <a:lnTo>
                    <a:pt x="313944" y="25908"/>
                  </a:lnTo>
                  <a:lnTo>
                    <a:pt x="296341" y="0"/>
                  </a:lnTo>
                  <a:lnTo>
                    <a:pt x="273126" y="0"/>
                  </a:lnTo>
                  <a:lnTo>
                    <a:pt x="0" y="295656"/>
                  </a:lnTo>
                  <a:lnTo>
                    <a:pt x="14478" y="297180"/>
                  </a:lnTo>
                  <a:lnTo>
                    <a:pt x="60960" y="305562"/>
                  </a:lnTo>
                  <a:lnTo>
                    <a:pt x="125730" y="313182"/>
                  </a:lnTo>
                  <a:lnTo>
                    <a:pt x="198120" y="331470"/>
                  </a:lnTo>
                  <a:lnTo>
                    <a:pt x="277368" y="352044"/>
                  </a:lnTo>
                  <a:lnTo>
                    <a:pt x="342900" y="379476"/>
                  </a:lnTo>
                  <a:lnTo>
                    <a:pt x="391668" y="411480"/>
                  </a:lnTo>
                  <a:lnTo>
                    <a:pt x="412242" y="449580"/>
                  </a:lnTo>
                  <a:lnTo>
                    <a:pt x="413004" y="403860"/>
                  </a:lnTo>
                  <a:close/>
                </a:path>
                <a:path w="1386204" h="449579">
                  <a:moveTo>
                    <a:pt x="489216" y="48768"/>
                  </a:moveTo>
                  <a:lnTo>
                    <a:pt x="434352" y="85344"/>
                  </a:lnTo>
                  <a:lnTo>
                    <a:pt x="403110" y="130302"/>
                  </a:lnTo>
                  <a:lnTo>
                    <a:pt x="390156" y="178308"/>
                  </a:lnTo>
                  <a:lnTo>
                    <a:pt x="391680" y="227838"/>
                  </a:lnTo>
                  <a:lnTo>
                    <a:pt x="403872" y="276606"/>
                  </a:lnTo>
                  <a:lnTo>
                    <a:pt x="421398" y="323850"/>
                  </a:lnTo>
                  <a:lnTo>
                    <a:pt x="448830" y="364236"/>
                  </a:lnTo>
                  <a:lnTo>
                    <a:pt x="481596" y="397764"/>
                  </a:lnTo>
                  <a:lnTo>
                    <a:pt x="462546" y="335280"/>
                  </a:lnTo>
                  <a:lnTo>
                    <a:pt x="469404" y="273558"/>
                  </a:lnTo>
                  <a:lnTo>
                    <a:pt x="480834" y="188214"/>
                  </a:lnTo>
                  <a:lnTo>
                    <a:pt x="489216" y="48768"/>
                  </a:lnTo>
                  <a:close/>
                </a:path>
                <a:path w="1386204" h="449579">
                  <a:moveTo>
                    <a:pt x="1385709" y="0"/>
                  </a:moveTo>
                  <a:lnTo>
                    <a:pt x="1115212" y="0"/>
                  </a:lnTo>
                  <a:lnTo>
                    <a:pt x="1080528" y="13716"/>
                  </a:lnTo>
                  <a:lnTo>
                    <a:pt x="1014234" y="32004"/>
                  </a:lnTo>
                  <a:lnTo>
                    <a:pt x="934986" y="44958"/>
                  </a:lnTo>
                  <a:lnTo>
                    <a:pt x="851928" y="45720"/>
                  </a:lnTo>
                  <a:lnTo>
                    <a:pt x="759726" y="43434"/>
                  </a:lnTo>
                  <a:lnTo>
                    <a:pt x="654570" y="32766"/>
                  </a:lnTo>
                  <a:lnTo>
                    <a:pt x="539508" y="10668"/>
                  </a:lnTo>
                  <a:lnTo>
                    <a:pt x="657618" y="67818"/>
                  </a:lnTo>
                  <a:lnTo>
                    <a:pt x="762774" y="108966"/>
                  </a:lnTo>
                  <a:lnTo>
                    <a:pt x="865644" y="134112"/>
                  </a:lnTo>
                  <a:lnTo>
                    <a:pt x="963180" y="145542"/>
                  </a:lnTo>
                  <a:lnTo>
                    <a:pt x="1056906" y="144780"/>
                  </a:lnTo>
                  <a:lnTo>
                    <a:pt x="1136154" y="131826"/>
                  </a:lnTo>
                  <a:lnTo>
                    <a:pt x="1216164" y="106680"/>
                  </a:lnTo>
                  <a:lnTo>
                    <a:pt x="1288554" y="72390"/>
                  </a:lnTo>
                  <a:lnTo>
                    <a:pt x="1351800" y="30480"/>
                  </a:lnTo>
                  <a:lnTo>
                    <a:pt x="138570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object 18">
            <a:extLst>
              <a:ext uri="{FF2B5EF4-FFF2-40B4-BE49-F238E27FC236}">
                <a16:creationId xmlns:a16="http://schemas.microsoft.com/office/drawing/2014/main" id="{EBE6F2A6-CB0F-C3B1-93D9-9AE70FD2385B}"/>
              </a:ext>
            </a:extLst>
          </p:cNvPr>
          <p:cNvGrpSpPr/>
          <p:nvPr/>
        </p:nvGrpSpPr>
        <p:grpSpPr>
          <a:xfrm>
            <a:off x="774839" y="2299716"/>
            <a:ext cx="8779510" cy="1478280"/>
            <a:chOff x="774839" y="2299716"/>
            <a:chExt cx="8779510" cy="1478280"/>
          </a:xfrm>
        </p:grpSpPr>
        <p:sp>
          <p:nvSpPr>
            <p:cNvPr id="64" name="object 19">
              <a:extLst>
                <a:ext uri="{FF2B5EF4-FFF2-40B4-BE49-F238E27FC236}">
                  <a16:creationId xmlns:a16="http://schemas.microsoft.com/office/drawing/2014/main" id="{81278DE8-8B1B-1E86-8C7E-228D77EE8A16}"/>
                </a:ext>
              </a:extLst>
            </p:cNvPr>
            <p:cNvSpPr/>
            <p:nvPr/>
          </p:nvSpPr>
          <p:spPr>
            <a:xfrm>
              <a:off x="1041539" y="2349246"/>
              <a:ext cx="1865630" cy="571500"/>
            </a:xfrm>
            <a:custGeom>
              <a:avLst/>
              <a:gdLst/>
              <a:ahLst/>
              <a:cxnLst/>
              <a:rect l="l" t="t" r="r" b="b"/>
              <a:pathLst>
                <a:path w="1865630" h="571500">
                  <a:moveTo>
                    <a:pt x="1865505" y="571500"/>
                  </a:moveTo>
                  <a:lnTo>
                    <a:pt x="1809750" y="467105"/>
                  </a:lnTo>
                  <a:lnTo>
                    <a:pt x="1655826" y="301751"/>
                  </a:lnTo>
                  <a:lnTo>
                    <a:pt x="1526286" y="173735"/>
                  </a:lnTo>
                  <a:lnTo>
                    <a:pt x="1419606" y="103631"/>
                  </a:lnTo>
                  <a:lnTo>
                    <a:pt x="1248156" y="28955"/>
                  </a:lnTo>
                  <a:lnTo>
                    <a:pt x="1019556" y="0"/>
                  </a:lnTo>
                  <a:lnTo>
                    <a:pt x="698754" y="36575"/>
                  </a:lnTo>
                  <a:lnTo>
                    <a:pt x="581406" y="70103"/>
                  </a:lnTo>
                  <a:lnTo>
                    <a:pt x="464058" y="92201"/>
                  </a:lnTo>
                  <a:lnTo>
                    <a:pt x="364236" y="125729"/>
                  </a:lnTo>
                  <a:lnTo>
                    <a:pt x="282702" y="163829"/>
                  </a:lnTo>
                  <a:lnTo>
                    <a:pt x="201930" y="201929"/>
                  </a:lnTo>
                  <a:lnTo>
                    <a:pt x="130302" y="251459"/>
                  </a:lnTo>
                  <a:lnTo>
                    <a:pt x="65531" y="313181"/>
                  </a:lnTo>
                  <a:lnTo>
                    <a:pt x="0" y="386333"/>
                  </a:lnTo>
                  <a:lnTo>
                    <a:pt x="121158" y="341375"/>
                  </a:lnTo>
                  <a:lnTo>
                    <a:pt x="228600" y="308609"/>
                  </a:lnTo>
                  <a:lnTo>
                    <a:pt x="336803" y="284225"/>
                  </a:lnTo>
                  <a:lnTo>
                    <a:pt x="445008" y="260603"/>
                  </a:lnTo>
                  <a:lnTo>
                    <a:pt x="533400" y="236981"/>
                  </a:lnTo>
                  <a:lnTo>
                    <a:pt x="630936" y="236981"/>
                  </a:lnTo>
                  <a:lnTo>
                    <a:pt x="727710" y="224027"/>
                  </a:lnTo>
                  <a:lnTo>
                    <a:pt x="811530" y="232409"/>
                  </a:lnTo>
                  <a:lnTo>
                    <a:pt x="897636" y="241553"/>
                  </a:lnTo>
                  <a:lnTo>
                    <a:pt x="981456" y="263651"/>
                  </a:lnTo>
                  <a:lnTo>
                    <a:pt x="1062228" y="295655"/>
                  </a:lnTo>
                  <a:lnTo>
                    <a:pt x="1135380" y="326135"/>
                  </a:lnTo>
                  <a:lnTo>
                    <a:pt x="1207008" y="379475"/>
                  </a:lnTo>
                  <a:lnTo>
                    <a:pt x="1287780" y="424433"/>
                  </a:lnTo>
                  <a:lnTo>
                    <a:pt x="1357884" y="487679"/>
                  </a:lnTo>
                  <a:lnTo>
                    <a:pt x="1427226" y="552450"/>
                  </a:lnTo>
                  <a:lnTo>
                    <a:pt x="1439033" y="571500"/>
                  </a:lnTo>
                  <a:lnTo>
                    <a:pt x="1865505" y="571500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20">
              <a:extLst>
                <a:ext uri="{FF2B5EF4-FFF2-40B4-BE49-F238E27FC236}">
                  <a16:creationId xmlns:a16="http://schemas.microsoft.com/office/drawing/2014/main" id="{ECE6DE44-5567-D84E-3B74-C01A094B6F45}"/>
                </a:ext>
              </a:extLst>
            </p:cNvPr>
            <p:cNvSpPr/>
            <p:nvPr/>
          </p:nvSpPr>
          <p:spPr>
            <a:xfrm>
              <a:off x="4008735" y="2299716"/>
              <a:ext cx="321310" cy="621030"/>
            </a:xfrm>
            <a:custGeom>
              <a:avLst/>
              <a:gdLst/>
              <a:ahLst/>
              <a:cxnLst/>
              <a:rect l="l" t="t" r="r" b="b"/>
              <a:pathLst>
                <a:path w="321310" h="621030">
                  <a:moveTo>
                    <a:pt x="320834" y="0"/>
                  </a:moveTo>
                  <a:lnTo>
                    <a:pt x="163862" y="121158"/>
                  </a:lnTo>
                  <a:lnTo>
                    <a:pt x="57944" y="313943"/>
                  </a:lnTo>
                  <a:lnTo>
                    <a:pt x="4604" y="550163"/>
                  </a:lnTo>
                  <a:lnTo>
                    <a:pt x="0" y="621029"/>
                  </a:lnTo>
                  <a:lnTo>
                    <a:pt x="88162" y="621029"/>
                  </a:lnTo>
                  <a:lnTo>
                    <a:pt x="96044" y="550926"/>
                  </a:lnTo>
                  <a:lnTo>
                    <a:pt x="128048" y="433577"/>
                  </a:lnTo>
                  <a:lnTo>
                    <a:pt x="163862" y="331470"/>
                  </a:lnTo>
                  <a:lnTo>
                    <a:pt x="208820" y="232410"/>
                  </a:lnTo>
                  <a:lnTo>
                    <a:pt x="242348" y="152400"/>
                  </a:lnTo>
                  <a:lnTo>
                    <a:pt x="276638" y="88391"/>
                  </a:lnTo>
                  <a:lnTo>
                    <a:pt x="304832" y="37337"/>
                  </a:lnTo>
                  <a:lnTo>
                    <a:pt x="320834" y="0"/>
                  </a:lnTo>
                  <a:close/>
                </a:path>
              </a:pathLst>
            </a:custGeom>
            <a:solidFill>
              <a:srgbClr val="EDFAD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bject 21">
              <a:extLst>
                <a:ext uri="{FF2B5EF4-FFF2-40B4-BE49-F238E27FC236}">
                  <a16:creationId xmlns:a16="http://schemas.microsoft.com/office/drawing/2014/main" id="{02DEA09C-4EE1-0650-1B6A-20C234D3C1FF}"/>
                </a:ext>
              </a:extLst>
            </p:cNvPr>
            <p:cNvSpPr/>
            <p:nvPr/>
          </p:nvSpPr>
          <p:spPr>
            <a:xfrm>
              <a:off x="7217536" y="3461766"/>
              <a:ext cx="550545" cy="316230"/>
            </a:xfrm>
            <a:custGeom>
              <a:avLst/>
              <a:gdLst/>
              <a:ahLst/>
              <a:cxnLst/>
              <a:rect l="l" t="t" r="r" b="b"/>
              <a:pathLst>
                <a:path w="550545" h="316229">
                  <a:moveTo>
                    <a:pt x="550164" y="0"/>
                  </a:moveTo>
                  <a:lnTo>
                    <a:pt x="382524" y="9144"/>
                  </a:lnTo>
                  <a:lnTo>
                    <a:pt x="213360" y="97536"/>
                  </a:lnTo>
                  <a:lnTo>
                    <a:pt x="57150" y="243839"/>
                  </a:lnTo>
                  <a:lnTo>
                    <a:pt x="0" y="316230"/>
                  </a:lnTo>
                  <a:lnTo>
                    <a:pt x="96372" y="316230"/>
                  </a:lnTo>
                  <a:lnTo>
                    <a:pt x="118872" y="290322"/>
                  </a:lnTo>
                  <a:lnTo>
                    <a:pt x="199644" y="220217"/>
                  </a:lnTo>
                  <a:lnTo>
                    <a:pt x="275844" y="163829"/>
                  </a:lnTo>
                  <a:lnTo>
                    <a:pt x="356616" y="113538"/>
                  </a:lnTo>
                  <a:lnTo>
                    <a:pt x="419862" y="71627"/>
                  </a:lnTo>
                  <a:lnTo>
                    <a:pt x="475488" y="41910"/>
                  </a:lnTo>
                  <a:lnTo>
                    <a:pt x="521208" y="19050"/>
                  </a:lnTo>
                  <a:lnTo>
                    <a:pt x="550164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bject 22">
              <a:extLst>
                <a:ext uri="{FF2B5EF4-FFF2-40B4-BE49-F238E27FC236}">
                  <a16:creationId xmlns:a16="http://schemas.microsoft.com/office/drawing/2014/main" id="{FF65ABE4-A800-CD21-59A7-385A1E17FC77}"/>
                </a:ext>
              </a:extLst>
            </p:cNvPr>
            <p:cNvSpPr/>
            <p:nvPr/>
          </p:nvSpPr>
          <p:spPr>
            <a:xfrm>
              <a:off x="833056" y="2920758"/>
              <a:ext cx="2207260" cy="857250"/>
            </a:xfrm>
            <a:custGeom>
              <a:avLst/>
              <a:gdLst/>
              <a:ahLst/>
              <a:cxnLst/>
              <a:rect l="l" t="t" r="r" b="b"/>
              <a:pathLst>
                <a:path w="2207260" h="857250">
                  <a:moveTo>
                    <a:pt x="169621" y="525018"/>
                  </a:moveTo>
                  <a:lnTo>
                    <a:pt x="121615" y="563118"/>
                  </a:lnTo>
                  <a:lnTo>
                    <a:pt x="72085" y="643890"/>
                  </a:lnTo>
                  <a:lnTo>
                    <a:pt x="28651" y="749046"/>
                  </a:lnTo>
                  <a:lnTo>
                    <a:pt x="0" y="857250"/>
                  </a:lnTo>
                  <a:lnTo>
                    <a:pt x="134569" y="857250"/>
                  </a:lnTo>
                  <a:lnTo>
                    <a:pt x="137553" y="857250"/>
                  </a:lnTo>
                  <a:lnTo>
                    <a:pt x="134569" y="741426"/>
                  </a:lnTo>
                  <a:lnTo>
                    <a:pt x="169621" y="525018"/>
                  </a:lnTo>
                  <a:close/>
                </a:path>
                <a:path w="2207260" h="857250">
                  <a:moveTo>
                    <a:pt x="2207209" y="455676"/>
                  </a:moveTo>
                  <a:lnTo>
                    <a:pt x="2161489" y="163830"/>
                  </a:lnTo>
                  <a:lnTo>
                    <a:pt x="2073986" y="0"/>
                  </a:lnTo>
                  <a:lnTo>
                    <a:pt x="1647507" y="0"/>
                  </a:lnTo>
                  <a:lnTo>
                    <a:pt x="1750009" y="165354"/>
                  </a:lnTo>
                  <a:lnTo>
                    <a:pt x="1821637" y="390906"/>
                  </a:lnTo>
                  <a:lnTo>
                    <a:pt x="1839163" y="657606"/>
                  </a:lnTo>
                  <a:lnTo>
                    <a:pt x="1833359" y="857250"/>
                  </a:lnTo>
                  <a:lnTo>
                    <a:pt x="1839163" y="857250"/>
                  </a:lnTo>
                  <a:lnTo>
                    <a:pt x="2158073" y="857250"/>
                  </a:lnTo>
                  <a:lnTo>
                    <a:pt x="2183587" y="764286"/>
                  </a:lnTo>
                  <a:lnTo>
                    <a:pt x="2207209" y="455676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bject 23">
              <a:extLst>
                <a:ext uri="{FF2B5EF4-FFF2-40B4-BE49-F238E27FC236}">
                  <a16:creationId xmlns:a16="http://schemas.microsoft.com/office/drawing/2014/main" id="{4F4205E5-105A-46B8-24FF-20AEB48E1D04}"/>
                </a:ext>
              </a:extLst>
            </p:cNvPr>
            <p:cNvSpPr/>
            <p:nvPr/>
          </p:nvSpPr>
          <p:spPr>
            <a:xfrm>
              <a:off x="3995813" y="2920746"/>
              <a:ext cx="243840" cy="857250"/>
            </a:xfrm>
            <a:custGeom>
              <a:avLst/>
              <a:gdLst/>
              <a:ahLst/>
              <a:cxnLst/>
              <a:rect l="l" t="t" r="r" b="b"/>
              <a:pathLst>
                <a:path w="243839" h="857250">
                  <a:moveTo>
                    <a:pt x="101084" y="0"/>
                  </a:moveTo>
                  <a:lnTo>
                    <a:pt x="12921" y="0"/>
                  </a:lnTo>
                  <a:lnTo>
                    <a:pt x="0" y="198881"/>
                  </a:lnTo>
                  <a:lnTo>
                    <a:pt x="19050" y="463295"/>
                  </a:lnTo>
                  <a:lnTo>
                    <a:pt x="72389" y="723137"/>
                  </a:lnTo>
                  <a:lnTo>
                    <a:pt x="80771" y="743473"/>
                  </a:lnTo>
                  <a:lnTo>
                    <a:pt x="80771" y="192023"/>
                  </a:lnTo>
                  <a:lnTo>
                    <a:pt x="101084" y="0"/>
                  </a:lnTo>
                  <a:close/>
                </a:path>
                <a:path w="243839" h="857250">
                  <a:moveTo>
                    <a:pt x="243750" y="857250"/>
                  </a:moveTo>
                  <a:lnTo>
                    <a:pt x="155447" y="661415"/>
                  </a:lnTo>
                  <a:lnTo>
                    <a:pt x="117347" y="499871"/>
                  </a:lnTo>
                  <a:lnTo>
                    <a:pt x="88391" y="340613"/>
                  </a:lnTo>
                  <a:lnTo>
                    <a:pt x="80771" y="192023"/>
                  </a:lnTo>
                  <a:lnTo>
                    <a:pt x="80771" y="743473"/>
                  </a:lnTo>
                  <a:lnTo>
                    <a:pt x="127669" y="857250"/>
                  </a:lnTo>
                  <a:lnTo>
                    <a:pt x="243750" y="857250"/>
                  </a:lnTo>
                  <a:close/>
                </a:path>
              </a:pathLst>
            </a:custGeom>
            <a:solidFill>
              <a:srgbClr val="EDFAD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24">
              <a:extLst>
                <a:ext uri="{FF2B5EF4-FFF2-40B4-BE49-F238E27FC236}">
                  <a16:creationId xmlns:a16="http://schemas.microsoft.com/office/drawing/2014/main" id="{417C6A40-DB4F-FDD4-4B98-34E8C254B4A6}"/>
                </a:ext>
              </a:extLst>
            </p:cNvPr>
            <p:cNvSpPr/>
            <p:nvPr/>
          </p:nvSpPr>
          <p:spPr>
            <a:xfrm>
              <a:off x="774839" y="3282696"/>
              <a:ext cx="57150" cy="209550"/>
            </a:xfrm>
            <a:custGeom>
              <a:avLst/>
              <a:gdLst/>
              <a:ahLst/>
              <a:cxnLst/>
              <a:rect l="l" t="t" r="r" b="b"/>
              <a:pathLst>
                <a:path w="57150" h="209550">
                  <a:moveTo>
                    <a:pt x="57150" y="19049"/>
                  </a:moveTo>
                  <a:lnTo>
                    <a:pt x="0" y="0"/>
                  </a:lnTo>
                  <a:lnTo>
                    <a:pt x="0" y="209550"/>
                  </a:lnTo>
                  <a:lnTo>
                    <a:pt x="57150" y="19049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0" name="object 25">
              <a:extLst>
                <a:ext uri="{FF2B5EF4-FFF2-40B4-BE49-F238E27FC236}">
                  <a16:creationId xmlns:a16="http://schemas.microsoft.com/office/drawing/2014/main" id="{D4F4A0DD-1008-FF87-909F-8C76ED1AF4E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4919" y="3465576"/>
              <a:ext cx="8138921" cy="312420"/>
            </a:xfrm>
            <a:prstGeom prst="rect">
              <a:avLst/>
            </a:prstGeom>
          </p:spPr>
        </p:pic>
      </p:grpSp>
      <p:grpSp>
        <p:nvGrpSpPr>
          <p:cNvPr id="72" name="object 27">
            <a:extLst>
              <a:ext uri="{FF2B5EF4-FFF2-40B4-BE49-F238E27FC236}">
                <a16:creationId xmlns:a16="http://schemas.microsoft.com/office/drawing/2014/main" id="{1E7E9699-868F-F980-CBF1-14CABD40B7AC}"/>
              </a:ext>
            </a:extLst>
          </p:cNvPr>
          <p:cNvGrpSpPr/>
          <p:nvPr/>
        </p:nvGrpSpPr>
        <p:grpSpPr>
          <a:xfrm>
            <a:off x="774839" y="3777995"/>
            <a:ext cx="8779510" cy="3429000"/>
            <a:chOff x="774839" y="3777995"/>
            <a:chExt cx="8779510" cy="3429000"/>
          </a:xfrm>
        </p:grpSpPr>
        <p:sp>
          <p:nvSpPr>
            <p:cNvPr id="73" name="object 28">
              <a:extLst>
                <a:ext uri="{FF2B5EF4-FFF2-40B4-BE49-F238E27FC236}">
                  <a16:creationId xmlns:a16="http://schemas.microsoft.com/office/drawing/2014/main" id="{3C36749C-D368-290B-E1CB-79D92A3B30F7}"/>
                </a:ext>
              </a:extLst>
            </p:cNvPr>
            <p:cNvSpPr/>
            <p:nvPr/>
          </p:nvSpPr>
          <p:spPr>
            <a:xfrm>
              <a:off x="6856482" y="3777996"/>
              <a:ext cx="457834" cy="857250"/>
            </a:xfrm>
            <a:custGeom>
              <a:avLst/>
              <a:gdLst/>
              <a:ahLst/>
              <a:cxnLst/>
              <a:rect l="l" t="t" r="r" b="b"/>
              <a:pathLst>
                <a:path w="457834" h="857250">
                  <a:moveTo>
                    <a:pt x="457427" y="0"/>
                  </a:moveTo>
                  <a:lnTo>
                    <a:pt x="361054" y="0"/>
                  </a:lnTo>
                  <a:lnTo>
                    <a:pt x="269614" y="115823"/>
                  </a:lnTo>
                  <a:lnTo>
                    <a:pt x="148456" y="320039"/>
                  </a:lnTo>
                  <a:lnTo>
                    <a:pt x="53206" y="537209"/>
                  </a:lnTo>
                  <a:lnTo>
                    <a:pt x="4438" y="736853"/>
                  </a:lnTo>
                  <a:lnTo>
                    <a:pt x="0" y="857250"/>
                  </a:lnTo>
                  <a:lnTo>
                    <a:pt x="84607" y="857250"/>
                  </a:lnTo>
                  <a:lnTo>
                    <a:pt x="104260" y="697991"/>
                  </a:lnTo>
                  <a:lnTo>
                    <a:pt x="140074" y="533399"/>
                  </a:lnTo>
                  <a:lnTo>
                    <a:pt x="196462" y="395477"/>
                  </a:lnTo>
                  <a:lnTo>
                    <a:pt x="257422" y="264413"/>
                  </a:lnTo>
                  <a:lnTo>
                    <a:pt x="327526" y="151637"/>
                  </a:lnTo>
                  <a:lnTo>
                    <a:pt x="404488" y="60959"/>
                  </a:lnTo>
                  <a:lnTo>
                    <a:pt x="457427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bject 29">
              <a:extLst>
                <a:ext uri="{FF2B5EF4-FFF2-40B4-BE49-F238E27FC236}">
                  <a16:creationId xmlns:a16="http://schemas.microsoft.com/office/drawing/2014/main" id="{802AC730-899B-2FB1-9E96-E882E741E53F}"/>
                </a:ext>
              </a:extLst>
            </p:cNvPr>
            <p:cNvSpPr/>
            <p:nvPr/>
          </p:nvSpPr>
          <p:spPr>
            <a:xfrm>
              <a:off x="774827" y="3778007"/>
              <a:ext cx="2216785" cy="857250"/>
            </a:xfrm>
            <a:custGeom>
              <a:avLst/>
              <a:gdLst/>
              <a:ahLst/>
              <a:cxnLst/>
              <a:rect l="l" t="t" r="r" b="b"/>
              <a:pathLst>
                <a:path w="2216785" h="857250">
                  <a:moveTo>
                    <a:pt x="75450" y="857250"/>
                  </a:moveTo>
                  <a:lnTo>
                    <a:pt x="59436" y="824484"/>
                  </a:lnTo>
                  <a:lnTo>
                    <a:pt x="0" y="714756"/>
                  </a:lnTo>
                  <a:lnTo>
                    <a:pt x="0" y="857250"/>
                  </a:lnTo>
                  <a:lnTo>
                    <a:pt x="75450" y="857250"/>
                  </a:lnTo>
                  <a:close/>
                </a:path>
                <a:path w="2216785" h="857250">
                  <a:moveTo>
                    <a:pt x="508266" y="573024"/>
                  </a:moveTo>
                  <a:lnTo>
                    <a:pt x="506742" y="548640"/>
                  </a:lnTo>
                  <a:lnTo>
                    <a:pt x="462546" y="510540"/>
                  </a:lnTo>
                  <a:lnTo>
                    <a:pt x="403872" y="456438"/>
                  </a:lnTo>
                  <a:lnTo>
                    <a:pt x="342150" y="397002"/>
                  </a:lnTo>
                  <a:lnTo>
                    <a:pt x="282714" y="313944"/>
                  </a:lnTo>
                  <a:lnTo>
                    <a:pt x="230136" y="203454"/>
                  </a:lnTo>
                  <a:lnTo>
                    <a:pt x="197370" y="60960"/>
                  </a:lnTo>
                  <a:lnTo>
                    <a:pt x="195783" y="0"/>
                  </a:lnTo>
                  <a:lnTo>
                    <a:pt x="58229" y="0"/>
                  </a:lnTo>
                  <a:lnTo>
                    <a:pt x="52590" y="21336"/>
                  </a:lnTo>
                  <a:lnTo>
                    <a:pt x="39636" y="177546"/>
                  </a:lnTo>
                  <a:lnTo>
                    <a:pt x="65544" y="342900"/>
                  </a:lnTo>
                  <a:lnTo>
                    <a:pt x="134886" y="522732"/>
                  </a:lnTo>
                  <a:lnTo>
                    <a:pt x="251472" y="707136"/>
                  </a:lnTo>
                  <a:lnTo>
                    <a:pt x="297954" y="692658"/>
                  </a:lnTo>
                  <a:lnTo>
                    <a:pt x="342912" y="683514"/>
                  </a:lnTo>
                  <a:lnTo>
                    <a:pt x="393204" y="665226"/>
                  </a:lnTo>
                  <a:lnTo>
                    <a:pt x="435114" y="650748"/>
                  </a:lnTo>
                  <a:lnTo>
                    <a:pt x="469404" y="630174"/>
                  </a:lnTo>
                  <a:lnTo>
                    <a:pt x="496836" y="605028"/>
                  </a:lnTo>
                  <a:lnTo>
                    <a:pt x="508266" y="573024"/>
                  </a:lnTo>
                  <a:close/>
                </a:path>
                <a:path w="2216785" h="857250">
                  <a:moveTo>
                    <a:pt x="2216302" y="0"/>
                  </a:moveTo>
                  <a:lnTo>
                    <a:pt x="1891588" y="0"/>
                  </a:lnTo>
                  <a:lnTo>
                    <a:pt x="1889772" y="62484"/>
                  </a:lnTo>
                  <a:lnTo>
                    <a:pt x="1857768" y="345186"/>
                  </a:lnTo>
                  <a:lnTo>
                    <a:pt x="1800618" y="601980"/>
                  </a:lnTo>
                  <a:lnTo>
                    <a:pt x="1748040" y="827532"/>
                  </a:lnTo>
                  <a:lnTo>
                    <a:pt x="1736839" y="857250"/>
                  </a:lnTo>
                  <a:lnTo>
                    <a:pt x="1794586" y="857250"/>
                  </a:lnTo>
                  <a:lnTo>
                    <a:pt x="1905012" y="695706"/>
                  </a:lnTo>
                  <a:lnTo>
                    <a:pt x="2036838" y="457200"/>
                  </a:lnTo>
                  <a:lnTo>
                    <a:pt x="2162568" y="195834"/>
                  </a:lnTo>
                  <a:lnTo>
                    <a:pt x="2216302" y="0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30">
              <a:extLst>
                <a:ext uri="{FF2B5EF4-FFF2-40B4-BE49-F238E27FC236}">
                  <a16:creationId xmlns:a16="http://schemas.microsoft.com/office/drawing/2014/main" id="{0A6DA10C-73BB-54B7-DB0C-68CE9286E476}"/>
                </a:ext>
              </a:extLst>
            </p:cNvPr>
            <p:cNvSpPr/>
            <p:nvPr/>
          </p:nvSpPr>
          <p:spPr>
            <a:xfrm>
              <a:off x="8397875" y="4057649"/>
              <a:ext cx="628015" cy="318770"/>
            </a:xfrm>
            <a:custGeom>
              <a:avLst/>
              <a:gdLst/>
              <a:ahLst/>
              <a:cxnLst/>
              <a:rect l="l" t="t" r="r" b="b"/>
              <a:pathLst>
                <a:path w="628015" h="318770">
                  <a:moveTo>
                    <a:pt x="627888" y="205739"/>
                  </a:moveTo>
                  <a:lnTo>
                    <a:pt x="516636" y="0"/>
                  </a:lnTo>
                  <a:lnTo>
                    <a:pt x="0" y="318515"/>
                  </a:lnTo>
                  <a:lnTo>
                    <a:pt x="627888" y="205739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6" name="object 31">
              <a:extLst>
                <a:ext uri="{FF2B5EF4-FFF2-40B4-BE49-F238E27FC236}">
                  <a16:creationId xmlns:a16="http://schemas.microsoft.com/office/drawing/2014/main" id="{25017D3E-CAC3-6601-4D94-ABDF85D949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4919" y="3777995"/>
              <a:ext cx="8138921" cy="857250"/>
            </a:xfrm>
            <a:prstGeom prst="rect">
              <a:avLst/>
            </a:prstGeom>
          </p:spPr>
        </p:pic>
        <p:sp>
          <p:nvSpPr>
            <p:cNvPr id="77" name="object 32">
              <a:extLst>
                <a:ext uri="{FF2B5EF4-FFF2-40B4-BE49-F238E27FC236}">
                  <a16:creationId xmlns:a16="http://schemas.microsoft.com/office/drawing/2014/main" id="{1BB9EC48-FF42-06E3-8991-081847FDEE5B}"/>
                </a:ext>
              </a:extLst>
            </p:cNvPr>
            <p:cNvSpPr/>
            <p:nvPr/>
          </p:nvSpPr>
          <p:spPr>
            <a:xfrm>
              <a:off x="6854754" y="4635246"/>
              <a:ext cx="107950" cy="857250"/>
            </a:xfrm>
            <a:custGeom>
              <a:avLst/>
              <a:gdLst/>
              <a:ahLst/>
              <a:cxnLst/>
              <a:rect l="l" t="t" r="r" b="b"/>
              <a:pathLst>
                <a:path w="107950" h="857250">
                  <a:moveTo>
                    <a:pt x="29787" y="857250"/>
                  </a:moveTo>
                  <a:lnTo>
                    <a:pt x="29787" y="414527"/>
                  </a:lnTo>
                  <a:lnTo>
                    <a:pt x="15309" y="749807"/>
                  </a:lnTo>
                  <a:lnTo>
                    <a:pt x="0" y="857250"/>
                  </a:lnTo>
                  <a:lnTo>
                    <a:pt x="29787" y="857250"/>
                  </a:lnTo>
                  <a:close/>
                </a:path>
                <a:path w="107950" h="857250">
                  <a:moveTo>
                    <a:pt x="86334" y="0"/>
                  </a:moveTo>
                  <a:lnTo>
                    <a:pt x="1727" y="0"/>
                  </a:lnTo>
                  <a:lnTo>
                    <a:pt x="69" y="44957"/>
                  </a:lnTo>
                  <a:lnTo>
                    <a:pt x="29787" y="414527"/>
                  </a:lnTo>
                  <a:lnTo>
                    <a:pt x="29787" y="857250"/>
                  </a:lnTo>
                  <a:lnTo>
                    <a:pt x="77793" y="857250"/>
                  </a:lnTo>
                  <a:lnTo>
                    <a:pt x="77793" y="214883"/>
                  </a:lnTo>
                  <a:lnTo>
                    <a:pt x="83889" y="19811"/>
                  </a:lnTo>
                  <a:lnTo>
                    <a:pt x="86334" y="0"/>
                  </a:lnTo>
                  <a:close/>
                </a:path>
                <a:path w="107950" h="857250">
                  <a:moveTo>
                    <a:pt x="107511" y="688847"/>
                  </a:moveTo>
                  <a:lnTo>
                    <a:pt x="77793" y="214883"/>
                  </a:lnTo>
                  <a:lnTo>
                    <a:pt x="77793" y="857250"/>
                  </a:lnTo>
                  <a:lnTo>
                    <a:pt x="98861" y="857250"/>
                  </a:lnTo>
                  <a:lnTo>
                    <a:pt x="107511" y="688847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33">
              <a:extLst>
                <a:ext uri="{FF2B5EF4-FFF2-40B4-BE49-F238E27FC236}">
                  <a16:creationId xmlns:a16="http://schemas.microsoft.com/office/drawing/2014/main" id="{C9FB0614-C7DE-31EC-51BD-3D86EC524259}"/>
                </a:ext>
              </a:extLst>
            </p:cNvPr>
            <p:cNvSpPr/>
            <p:nvPr/>
          </p:nvSpPr>
          <p:spPr>
            <a:xfrm>
              <a:off x="774827" y="4635258"/>
              <a:ext cx="2011045" cy="857250"/>
            </a:xfrm>
            <a:custGeom>
              <a:avLst/>
              <a:gdLst/>
              <a:ahLst/>
              <a:cxnLst/>
              <a:rect l="l" t="t" r="r" b="b"/>
              <a:pathLst>
                <a:path w="2011045" h="857250">
                  <a:moveTo>
                    <a:pt x="1271778" y="389382"/>
                  </a:moveTo>
                  <a:lnTo>
                    <a:pt x="1152906" y="432054"/>
                  </a:lnTo>
                  <a:lnTo>
                    <a:pt x="1025652" y="462534"/>
                  </a:lnTo>
                  <a:lnTo>
                    <a:pt x="909828" y="480060"/>
                  </a:lnTo>
                  <a:lnTo>
                    <a:pt x="795528" y="476250"/>
                  </a:lnTo>
                  <a:lnTo>
                    <a:pt x="682752" y="462534"/>
                  </a:lnTo>
                  <a:lnTo>
                    <a:pt x="579882" y="436626"/>
                  </a:lnTo>
                  <a:lnTo>
                    <a:pt x="489204" y="390906"/>
                  </a:lnTo>
                  <a:lnTo>
                    <a:pt x="397002" y="355854"/>
                  </a:lnTo>
                  <a:lnTo>
                    <a:pt x="304800" y="298704"/>
                  </a:lnTo>
                  <a:lnTo>
                    <a:pt x="236982" y="220980"/>
                  </a:lnTo>
                  <a:lnTo>
                    <a:pt x="175260" y="156210"/>
                  </a:lnTo>
                  <a:lnTo>
                    <a:pt x="108204" y="67056"/>
                  </a:lnTo>
                  <a:lnTo>
                    <a:pt x="75450" y="0"/>
                  </a:lnTo>
                  <a:lnTo>
                    <a:pt x="0" y="0"/>
                  </a:lnTo>
                  <a:lnTo>
                    <a:pt x="0" y="323850"/>
                  </a:lnTo>
                  <a:lnTo>
                    <a:pt x="95250" y="408432"/>
                  </a:lnTo>
                  <a:lnTo>
                    <a:pt x="159258" y="449580"/>
                  </a:lnTo>
                  <a:lnTo>
                    <a:pt x="230886" y="483108"/>
                  </a:lnTo>
                  <a:lnTo>
                    <a:pt x="304800" y="516636"/>
                  </a:lnTo>
                  <a:lnTo>
                    <a:pt x="387858" y="549402"/>
                  </a:lnTo>
                  <a:lnTo>
                    <a:pt x="462534" y="571500"/>
                  </a:lnTo>
                  <a:lnTo>
                    <a:pt x="556260" y="584454"/>
                  </a:lnTo>
                  <a:lnTo>
                    <a:pt x="653034" y="584454"/>
                  </a:lnTo>
                  <a:lnTo>
                    <a:pt x="748284" y="585978"/>
                  </a:lnTo>
                  <a:lnTo>
                    <a:pt x="845058" y="563880"/>
                  </a:lnTo>
                  <a:lnTo>
                    <a:pt x="943356" y="543306"/>
                  </a:lnTo>
                  <a:lnTo>
                    <a:pt x="1051560" y="499110"/>
                  </a:lnTo>
                  <a:lnTo>
                    <a:pt x="1160526" y="455676"/>
                  </a:lnTo>
                  <a:lnTo>
                    <a:pt x="1271778" y="389382"/>
                  </a:lnTo>
                  <a:close/>
                </a:path>
                <a:path w="2011045" h="857250">
                  <a:moveTo>
                    <a:pt x="1406664" y="620268"/>
                  </a:moveTo>
                  <a:lnTo>
                    <a:pt x="1399806" y="557022"/>
                  </a:lnTo>
                  <a:lnTo>
                    <a:pt x="1382280" y="497586"/>
                  </a:lnTo>
                  <a:lnTo>
                    <a:pt x="1351800" y="466344"/>
                  </a:lnTo>
                  <a:lnTo>
                    <a:pt x="1321320" y="440436"/>
                  </a:lnTo>
                  <a:lnTo>
                    <a:pt x="1293126" y="437388"/>
                  </a:lnTo>
                  <a:lnTo>
                    <a:pt x="1317510" y="649986"/>
                  </a:lnTo>
                  <a:lnTo>
                    <a:pt x="1326654" y="742188"/>
                  </a:lnTo>
                  <a:lnTo>
                    <a:pt x="1329867" y="857250"/>
                  </a:lnTo>
                  <a:lnTo>
                    <a:pt x="1341843" y="857250"/>
                  </a:lnTo>
                  <a:lnTo>
                    <a:pt x="1379232" y="787146"/>
                  </a:lnTo>
                  <a:lnTo>
                    <a:pt x="1402854" y="698754"/>
                  </a:lnTo>
                  <a:lnTo>
                    <a:pt x="1406664" y="620268"/>
                  </a:lnTo>
                  <a:close/>
                </a:path>
                <a:path w="2011045" h="857250">
                  <a:moveTo>
                    <a:pt x="1794586" y="0"/>
                  </a:moveTo>
                  <a:lnTo>
                    <a:pt x="1736839" y="0"/>
                  </a:lnTo>
                  <a:lnTo>
                    <a:pt x="1681746" y="146304"/>
                  </a:lnTo>
                  <a:lnTo>
                    <a:pt x="1781568" y="19050"/>
                  </a:lnTo>
                  <a:lnTo>
                    <a:pt x="1794586" y="0"/>
                  </a:lnTo>
                  <a:close/>
                </a:path>
                <a:path w="2011045" h="857250">
                  <a:moveTo>
                    <a:pt x="2010930" y="417576"/>
                  </a:moveTo>
                  <a:lnTo>
                    <a:pt x="1668030" y="240030"/>
                  </a:lnTo>
                  <a:lnTo>
                    <a:pt x="1469148" y="336042"/>
                  </a:lnTo>
                  <a:lnTo>
                    <a:pt x="1473720" y="336804"/>
                  </a:lnTo>
                  <a:lnTo>
                    <a:pt x="1492770" y="344424"/>
                  </a:lnTo>
                  <a:lnTo>
                    <a:pt x="1510296" y="357378"/>
                  </a:lnTo>
                  <a:lnTo>
                    <a:pt x="1543062" y="366522"/>
                  </a:lnTo>
                  <a:lnTo>
                    <a:pt x="1585734" y="377190"/>
                  </a:lnTo>
                  <a:lnTo>
                    <a:pt x="1632216" y="393192"/>
                  </a:lnTo>
                  <a:lnTo>
                    <a:pt x="1679460" y="403860"/>
                  </a:lnTo>
                  <a:lnTo>
                    <a:pt x="1729752" y="426720"/>
                  </a:lnTo>
                  <a:lnTo>
                    <a:pt x="1684794" y="444246"/>
                  </a:lnTo>
                  <a:lnTo>
                    <a:pt x="1626882" y="488442"/>
                  </a:lnTo>
                  <a:lnTo>
                    <a:pt x="1565922" y="554736"/>
                  </a:lnTo>
                  <a:lnTo>
                    <a:pt x="1508772" y="637794"/>
                  </a:lnTo>
                  <a:lnTo>
                    <a:pt x="1456194" y="722376"/>
                  </a:lnTo>
                  <a:lnTo>
                    <a:pt x="1411998" y="813054"/>
                  </a:lnTo>
                  <a:lnTo>
                    <a:pt x="1401533" y="857250"/>
                  </a:lnTo>
                  <a:lnTo>
                    <a:pt x="1443685" y="857250"/>
                  </a:lnTo>
                  <a:lnTo>
                    <a:pt x="1476768" y="797052"/>
                  </a:lnTo>
                  <a:lnTo>
                    <a:pt x="1576590" y="678942"/>
                  </a:lnTo>
                  <a:lnTo>
                    <a:pt x="1673364" y="588264"/>
                  </a:lnTo>
                  <a:lnTo>
                    <a:pt x="1729752" y="549160"/>
                  </a:lnTo>
                  <a:lnTo>
                    <a:pt x="1777758" y="515874"/>
                  </a:lnTo>
                  <a:lnTo>
                    <a:pt x="1866150" y="463296"/>
                  </a:lnTo>
                  <a:lnTo>
                    <a:pt x="1941588" y="432816"/>
                  </a:lnTo>
                  <a:lnTo>
                    <a:pt x="1996452" y="421386"/>
                  </a:lnTo>
                  <a:lnTo>
                    <a:pt x="2010930" y="417576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34">
              <a:extLst>
                <a:ext uri="{FF2B5EF4-FFF2-40B4-BE49-F238E27FC236}">
                  <a16:creationId xmlns:a16="http://schemas.microsoft.com/office/drawing/2014/main" id="{8B14A048-6B01-C12A-BB27-10FB96AF24A8}"/>
                </a:ext>
              </a:extLst>
            </p:cNvPr>
            <p:cNvSpPr/>
            <p:nvPr/>
          </p:nvSpPr>
          <p:spPr>
            <a:xfrm>
              <a:off x="8171561" y="4863096"/>
              <a:ext cx="1109980" cy="629920"/>
            </a:xfrm>
            <a:custGeom>
              <a:avLst/>
              <a:gdLst/>
              <a:ahLst/>
              <a:cxnLst/>
              <a:rect l="l" t="t" r="r" b="b"/>
              <a:pathLst>
                <a:path w="1109979" h="629920">
                  <a:moveTo>
                    <a:pt x="440436" y="587502"/>
                  </a:moveTo>
                  <a:lnTo>
                    <a:pt x="0" y="274320"/>
                  </a:lnTo>
                  <a:lnTo>
                    <a:pt x="168744" y="629412"/>
                  </a:lnTo>
                  <a:lnTo>
                    <a:pt x="392099" y="629412"/>
                  </a:lnTo>
                  <a:lnTo>
                    <a:pt x="440436" y="587502"/>
                  </a:lnTo>
                  <a:close/>
                </a:path>
                <a:path w="1109979" h="629920">
                  <a:moveTo>
                    <a:pt x="1109484" y="76962"/>
                  </a:moveTo>
                  <a:lnTo>
                    <a:pt x="464832" y="0"/>
                  </a:lnTo>
                  <a:lnTo>
                    <a:pt x="1066050" y="313944"/>
                  </a:lnTo>
                  <a:lnTo>
                    <a:pt x="1109484" y="76962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object 35">
              <a:extLst>
                <a:ext uri="{FF2B5EF4-FFF2-40B4-BE49-F238E27FC236}">
                  <a16:creationId xmlns:a16="http://schemas.microsoft.com/office/drawing/2014/main" id="{0BD140EA-18F5-CBF1-8E0C-CED76DF2D8E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4919" y="4635245"/>
              <a:ext cx="8138921" cy="857250"/>
            </a:xfrm>
            <a:prstGeom prst="rect">
              <a:avLst/>
            </a:prstGeom>
          </p:spPr>
        </p:pic>
        <p:sp>
          <p:nvSpPr>
            <p:cNvPr id="81" name="object 36">
              <a:extLst>
                <a:ext uri="{FF2B5EF4-FFF2-40B4-BE49-F238E27FC236}">
                  <a16:creationId xmlns:a16="http://schemas.microsoft.com/office/drawing/2014/main" id="{97FB8AB8-EF8D-FB2E-BBE8-FD75D38C0FB5}"/>
                </a:ext>
              </a:extLst>
            </p:cNvPr>
            <p:cNvSpPr/>
            <p:nvPr/>
          </p:nvSpPr>
          <p:spPr>
            <a:xfrm>
              <a:off x="6604114" y="5492495"/>
              <a:ext cx="349885" cy="857250"/>
            </a:xfrm>
            <a:custGeom>
              <a:avLst/>
              <a:gdLst/>
              <a:ahLst/>
              <a:cxnLst/>
              <a:rect l="l" t="t" r="r" b="b"/>
              <a:pathLst>
                <a:path w="349884" h="857250">
                  <a:moveTo>
                    <a:pt x="349501" y="0"/>
                  </a:moveTo>
                  <a:lnTo>
                    <a:pt x="250640" y="0"/>
                  </a:lnTo>
                  <a:lnTo>
                    <a:pt x="223278" y="192023"/>
                  </a:lnTo>
                  <a:lnTo>
                    <a:pt x="156222" y="444245"/>
                  </a:lnTo>
                  <a:lnTo>
                    <a:pt x="89928" y="652271"/>
                  </a:lnTo>
                  <a:lnTo>
                    <a:pt x="25919" y="802385"/>
                  </a:lnTo>
                  <a:lnTo>
                    <a:pt x="0" y="857250"/>
                  </a:lnTo>
                  <a:lnTo>
                    <a:pt x="100792" y="857250"/>
                  </a:lnTo>
                  <a:lnTo>
                    <a:pt x="143267" y="765047"/>
                  </a:lnTo>
                  <a:lnTo>
                    <a:pt x="205752" y="609599"/>
                  </a:lnTo>
                  <a:lnTo>
                    <a:pt x="266711" y="438911"/>
                  </a:lnTo>
                  <a:lnTo>
                    <a:pt x="317004" y="255269"/>
                  </a:lnTo>
                  <a:lnTo>
                    <a:pt x="346722" y="54101"/>
                  </a:lnTo>
                  <a:lnTo>
                    <a:pt x="349501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37">
              <a:extLst>
                <a:ext uri="{FF2B5EF4-FFF2-40B4-BE49-F238E27FC236}">
                  <a16:creationId xmlns:a16="http://schemas.microsoft.com/office/drawing/2014/main" id="{2BD08A76-6313-8C6A-AF18-6D8BBC80F395}"/>
                </a:ext>
              </a:extLst>
            </p:cNvPr>
            <p:cNvSpPr/>
            <p:nvPr/>
          </p:nvSpPr>
          <p:spPr>
            <a:xfrm>
              <a:off x="2104694" y="5492508"/>
              <a:ext cx="1035685" cy="857250"/>
            </a:xfrm>
            <a:custGeom>
              <a:avLst/>
              <a:gdLst/>
              <a:ahLst/>
              <a:cxnLst/>
              <a:rect l="l" t="t" r="r" b="b"/>
              <a:pathLst>
                <a:path w="1035685" h="857250">
                  <a:moveTo>
                    <a:pt x="11976" y="0"/>
                  </a:moveTo>
                  <a:lnTo>
                    <a:pt x="0" y="0"/>
                  </a:lnTo>
                  <a:lnTo>
                    <a:pt x="596" y="21336"/>
                  </a:lnTo>
                  <a:lnTo>
                    <a:pt x="11976" y="0"/>
                  </a:lnTo>
                  <a:close/>
                </a:path>
                <a:path w="1035685" h="857250">
                  <a:moveTo>
                    <a:pt x="113817" y="0"/>
                  </a:moveTo>
                  <a:lnTo>
                    <a:pt x="71666" y="0"/>
                  </a:lnTo>
                  <a:lnTo>
                    <a:pt x="65366" y="26670"/>
                  </a:lnTo>
                  <a:lnTo>
                    <a:pt x="62318" y="93726"/>
                  </a:lnTo>
                  <a:lnTo>
                    <a:pt x="113817" y="0"/>
                  </a:lnTo>
                  <a:close/>
                </a:path>
                <a:path w="1035685" h="857250">
                  <a:moveTo>
                    <a:pt x="1035659" y="857250"/>
                  </a:moveTo>
                  <a:lnTo>
                    <a:pt x="1026248" y="846582"/>
                  </a:lnTo>
                  <a:lnTo>
                    <a:pt x="891374" y="653034"/>
                  </a:lnTo>
                  <a:lnTo>
                    <a:pt x="732878" y="397002"/>
                  </a:lnTo>
                  <a:lnTo>
                    <a:pt x="559904" y="52578"/>
                  </a:lnTo>
                  <a:lnTo>
                    <a:pt x="592670" y="213360"/>
                  </a:lnTo>
                  <a:lnTo>
                    <a:pt x="662774" y="387858"/>
                  </a:lnTo>
                  <a:lnTo>
                    <a:pt x="753452" y="568452"/>
                  </a:lnTo>
                  <a:lnTo>
                    <a:pt x="857846" y="762000"/>
                  </a:lnTo>
                  <a:lnTo>
                    <a:pt x="921994" y="857250"/>
                  </a:lnTo>
                  <a:lnTo>
                    <a:pt x="1035659" y="857250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object 38">
              <a:extLst>
                <a:ext uri="{FF2B5EF4-FFF2-40B4-BE49-F238E27FC236}">
                  <a16:creationId xmlns:a16="http://schemas.microsoft.com/office/drawing/2014/main" id="{03F34FAD-B4C5-8892-7C1D-CE9B8B4CF74B}"/>
                </a:ext>
              </a:extLst>
            </p:cNvPr>
            <p:cNvSpPr/>
            <p:nvPr/>
          </p:nvSpPr>
          <p:spPr>
            <a:xfrm>
              <a:off x="1762391" y="5492508"/>
              <a:ext cx="6801484" cy="857250"/>
            </a:xfrm>
            <a:custGeom>
              <a:avLst/>
              <a:gdLst/>
              <a:ahLst/>
              <a:cxnLst/>
              <a:rect l="l" t="t" r="r" b="b"/>
              <a:pathLst>
                <a:path w="6801484" h="857250">
                  <a:moveTo>
                    <a:pt x="387858" y="224790"/>
                  </a:moveTo>
                  <a:lnTo>
                    <a:pt x="0" y="389382"/>
                  </a:lnTo>
                  <a:lnTo>
                    <a:pt x="44196" y="515874"/>
                  </a:lnTo>
                  <a:lnTo>
                    <a:pt x="387858" y="224790"/>
                  </a:lnTo>
                  <a:close/>
                </a:path>
                <a:path w="6801484" h="857250">
                  <a:moveTo>
                    <a:pt x="502145" y="512826"/>
                  </a:moveTo>
                  <a:lnTo>
                    <a:pt x="251790" y="857250"/>
                  </a:lnTo>
                  <a:lnTo>
                    <a:pt x="392137" y="857250"/>
                  </a:lnTo>
                  <a:lnTo>
                    <a:pt x="502145" y="512826"/>
                  </a:lnTo>
                  <a:close/>
                </a:path>
                <a:path w="6801484" h="857250">
                  <a:moveTo>
                    <a:pt x="958596" y="640080"/>
                  </a:moveTo>
                  <a:lnTo>
                    <a:pt x="838962" y="352806"/>
                  </a:lnTo>
                  <a:lnTo>
                    <a:pt x="779526" y="688086"/>
                  </a:lnTo>
                  <a:lnTo>
                    <a:pt x="958596" y="640080"/>
                  </a:lnTo>
                  <a:close/>
                </a:path>
                <a:path w="6801484" h="857250">
                  <a:moveTo>
                    <a:pt x="6801269" y="0"/>
                  </a:moveTo>
                  <a:lnTo>
                    <a:pt x="6577914" y="0"/>
                  </a:lnTo>
                  <a:lnTo>
                    <a:pt x="6643103" y="137160"/>
                  </a:lnTo>
                  <a:lnTo>
                    <a:pt x="6801269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39">
              <a:extLst>
                <a:ext uri="{FF2B5EF4-FFF2-40B4-BE49-F238E27FC236}">
                  <a16:creationId xmlns:a16="http://schemas.microsoft.com/office/drawing/2014/main" id="{9C9F3A7B-BBEF-F370-8423-D8AE09467CF6}"/>
                </a:ext>
              </a:extLst>
            </p:cNvPr>
            <p:cNvSpPr/>
            <p:nvPr/>
          </p:nvSpPr>
          <p:spPr>
            <a:xfrm>
              <a:off x="5104340" y="5492495"/>
              <a:ext cx="183515" cy="331470"/>
            </a:xfrm>
            <a:custGeom>
              <a:avLst/>
              <a:gdLst/>
              <a:ahLst/>
              <a:cxnLst/>
              <a:rect l="l" t="t" r="r" b="b"/>
              <a:pathLst>
                <a:path w="183514" h="331470">
                  <a:moveTo>
                    <a:pt x="183063" y="331470"/>
                  </a:moveTo>
                  <a:lnTo>
                    <a:pt x="146487" y="174498"/>
                  </a:lnTo>
                  <a:lnTo>
                    <a:pt x="116007" y="10668"/>
                  </a:lnTo>
                  <a:lnTo>
                    <a:pt x="113462" y="0"/>
                  </a:lnTo>
                  <a:lnTo>
                    <a:pt x="0" y="0"/>
                  </a:lnTo>
                  <a:lnTo>
                    <a:pt x="26853" y="122681"/>
                  </a:lnTo>
                  <a:lnTo>
                    <a:pt x="47427" y="240792"/>
                  </a:lnTo>
                  <a:lnTo>
                    <a:pt x="51237" y="282701"/>
                  </a:lnTo>
                  <a:lnTo>
                    <a:pt x="183063" y="331470"/>
                  </a:lnTo>
                  <a:close/>
                </a:path>
              </a:pathLst>
            </a:custGeom>
            <a:solidFill>
              <a:srgbClr val="EDFAD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5" name="object 40">
              <a:extLst>
                <a:ext uri="{FF2B5EF4-FFF2-40B4-BE49-F238E27FC236}">
                  <a16:creationId xmlns:a16="http://schemas.microsoft.com/office/drawing/2014/main" id="{4B9E30A5-2663-4491-30CE-E7EAFE64F6D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4919" y="5492495"/>
              <a:ext cx="8138921" cy="857250"/>
            </a:xfrm>
            <a:prstGeom prst="rect">
              <a:avLst/>
            </a:prstGeom>
          </p:spPr>
        </p:pic>
        <p:pic>
          <p:nvPicPr>
            <p:cNvPr id="86" name="object 41">
              <a:extLst>
                <a:ext uri="{FF2B5EF4-FFF2-40B4-BE49-F238E27FC236}">
                  <a16:creationId xmlns:a16="http://schemas.microsoft.com/office/drawing/2014/main" id="{2040BB62-9BE8-D90A-5542-5122D3FDB45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65264" y="6349745"/>
              <a:ext cx="139642" cy="176783"/>
            </a:xfrm>
            <a:prstGeom prst="rect">
              <a:avLst/>
            </a:prstGeom>
          </p:spPr>
        </p:pic>
        <p:sp>
          <p:nvSpPr>
            <p:cNvPr id="87" name="object 42">
              <a:extLst>
                <a:ext uri="{FF2B5EF4-FFF2-40B4-BE49-F238E27FC236}">
                  <a16:creationId xmlns:a16="http://schemas.microsoft.com/office/drawing/2014/main" id="{D5F2D451-012C-53E1-3C95-4BE5F26AFFF1}"/>
                </a:ext>
              </a:extLst>
            </p:cNvPr>
            <p:cNvSpPr/>
            <p:nvPr/>
          </p:nvSpPr>
          <p:spPr>
            <a:xfrm>
              <a:off x="3026697" y="6349745"/>
              <a:ext cx="1397000" cy="857250"/>
            </a:xfrm>
            <a:custGeom>
              <a:avLst/>
              <a:gdLst/>
              <a:ahLst/>
              <a:cxnLst/>
              <a:rect l="l" t="t" r="r" b="b"/>
              <a:pathLst>
                <a:path w="1397000" h="857250">
                  <a:moveTo>
                    <a:pt x="1396598" y="857250"/>
                  </a:moveTo>
                  <a:lnTo>
                    <a:pt x="1106276" y="746760"/>
                  </a:lnTo>
                  <a:lnTo>
                    <a:pt x="834242" y="622554"/>
                  </a:lnTo>
                  <a:lnTo>
                    <a:pt x="621644" y="467106"/>
                  </a:lnTo>
                  <a:lnTo>
                    <a:pt x="533252" y="392430"/>
                  </a:lnTo>
                  <a:lnTo>
                    <a:pt x="441050" y="327660"/>
                  </a:lnTo>
                  <a:lnTo>
                    <a:pt x="337418" y="244602"/>
                  </a:lnTo>
                  <a:lnTo>
                    <a:pt x="229976" y="131826"/>
                  </a:lnTo>
                  <a:lnTo>
                    <a:pt x="113658" y="0"/>
                  </a:lnTo>
                  <a:lnTo>
                    <a:pt x="0" y="0"/>
                  </a:lnTo>
                  <a:lnTo>
                    <a:pt x="60050" y="89154"/>
                  </a:lnTo>
                  <a:lnTo>
                    <a:pt x="193400" y="270510"/>
                  </a:lnTo>
                  <a:lnTo>
                    <a:pt x="323702" y="427482"/>
                  </a:lnTo>
                  <a:lnTo>
                    <a:pt x="458576" y="562356"/>
                  </a:lnTo>
                  <a:lnTo>
                    <a:pt x="601070" y="695706"/>
                  </a:lnTo>
                  <a:lnTo>
                    <a:pt x="735944" y="800100"/>
                  </a:lnTo>
                  <a:lnTo>
                    <a:pt x="882248" y="857250"/>
                  </a:lnTo>
                  <a:lnTo>
                    <a:pt x="1396598" y="857250"/>
                  </a:lnTo>
                  <a:close/>
                </a:path>
              </a:pathLst>
            </a:custGeom>
            <a:solidFill>
              <a:srgbClr val="F2DF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8" name="object 43">
              <a:extLst>
                <a:ext uri="{FF2B5EF4-FFF2-40B4-BE49-F238E27FC236}">
                  <a16:creationId xmlns:a16="http://schemas.microsoft.com/office/drawing/2014/main" id="{38707A41-8764-79C2-74FF-C4E141B104E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14919" y="6349745"/>
              <a:ext cx="8138921" cy="103632"/>
            </a:xfrm>
            <a:prstGeom prst="rect">
              <a:avLst/>
            </a:prstGeom>
          </p:spPr>
        </p:pic>
      </p:grp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901F9407-598E-D93C-51BE-C4C33F72D86E}"/>
              </a:ext>
            </a:extLst>
          </p:cNvPr>
          <p:cNvSpPr txBox="1"/>
          <p:nvPr/>
        </p:nvSpPr>
        <p:spPr>
          <a:xfrm>
            <a:off x="9752414" y="5169329"/>
            <a:ext cx="186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Attività Bari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(V. Variale et al)</a:t>
            </a:r>
          </a:p>
        </p:txBody>
      </p:sp>
    </p:spTree>
    <p:extLst>
      <p:ext uri="{BB962C8B-B14F-4D97-AF65-F5344CB8AC3E}">
        <p14:creationId xmlns:p14="http://schemas.microsoft.com/office/powerpoint/2010/main" val="358001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>
            <a:extLst>
              <a:ext uri="{FF2B5EF4-FFF2-40B4-BE49-F238E27FC236}">
                <a16:creationId xmlns:a16="http://schemas.microsoft.com/office/drawing/2014/main" id="{18C65740-F44F-C37E-0625-1615B5590182}"/>
              </a:ext>
            </a:extLst>
          </p:cNvPr>
          <p:cNvSpPr txBox="1">
            <a:spLocks/>
          </p:cNvSpPr>
          <p:nvPr/>
        </p:nvSpPr>
        <p:spPr>
          <a:xfrm>
            <a:off x="1554530" y="12293"/>
            <a:ext cx="7079742" cy="781444"/>
          </a:xfrm>
          <a:prstGeom prst="rect">
            <a:avLst/>
          </a:prstGeom>
        </p:spPr>
        <p:txBody>
          <a:bodyPr vert="horz" wrap="square" lIns="0" tIns="286207" rIns="0" bIns="0" rtlCol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32639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DONES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9B2241C6-D522-7366-B1FD-FD5835267B32}"/>
              </a:ext>
            </a:extLst>
          </p:cNvPr>
          <p:cNvSpPr txBox="1"/>
          <p:nvPr/>
        </p:nvSpPr>
        <p:spPr>
          <a:xfrm>
            <a:off x="3798823" y="1129410"/>
            <a:ext cx="5916295" cy="23217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indent="-278765">
              <a:spcBef>
                <a:spcPts val="105"/>
              </a:spcBef>
              <a:buFont typeface="Arial"/>
              <a:buChar char="•"/>
              <a:tabLst>
                <a:tab pos="291465" algn="l"/>
              </a:tabLst>
            </a:pP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DONES,</a:t>
            </a:r>
            <a:r>
              <a:rPr sz="1950" kern="0" spc="-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Demo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Oriented</a:t>
            </a:r>
            <a:r>
              <a:rPr sz="1950" kern="0" spc="-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Neutron</a:t>
            </a:r>
            <a:r>
              <a:rPr sz="1950" kern="0" spc="-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Source,</a:t>
            </a:r>
            <a:r>
              <a:rPr sz="1950" kern="0" spc="-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is</a:t>
            </a:r>
            <a:r>
              <a:rPr sz="1950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the</a:t>
            </a:r>
            <a:endParaRPr sz="19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91465"/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European</a:t>
            </a:r>
            <a:r>
              <a:rPr sz="1950" kern="0" spc="-7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version</a:t>
            </a:r>
            <a:r>
              <a:rPr sz="1950" kern="0" spc="-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195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IFMIF,</a:t>
            </a:r>
            <a:r>
              <a:rPr sz="1950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i.e.</a:t>
            </a:r>
            <a:r>
              <a:rPr sz="195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a</a:t>
            </a:r>
            <a:r>
              <a:rPr sz="195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facility</a:t>
            </a:r>
            <a:endParaRPr sz="19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91465" marR="5080"/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based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on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high</a:t>
            </a:r>
            <a:r>
              <a:rPr sz="2400" b="1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intensity</a:t>
            </a:r>
            <a:r>
              <a:rPr sz="2400" b="1" kern="0" spc="-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linear</a:t>
            </a:r>
            <a:r>
              <a:rPr sz="2400" b="1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accelerator,</a:t>
            </a:r>
            <a:r>
              <a:rPr sz="2400" b="1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for</a:t>
            </a:r>
            <a:r>
              <a:rPr sz="2400" b="1" kern="0" spc="-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the</a:t>
            </a:r>
            <a:r>
              <a:rPr sz="2400" b="1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test</a:t>
            </a:r>
            <a:r>
              <a:rPr sz="2400" b="1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of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fusion</a:t>
            </a:r>
            <a:r>
              <a:rPr sz="2400" b="1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reactor</a:t>
            </a:r>
            <a:r>
              <a:rPr sz="2400" b="1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structural</a:t>
            </a:r>
            <a:r>
              <a:rPr sz="2400" b="1" kern="0" spc="-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materials.</a:t>
            </a:r>
            <a:endParaRPr sz="24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91465"/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This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in</a:t>
            </a:r>
            <a:r>
              <a:rPr sz="195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view</a:t>
            </a:r>
            <a:r>
              <a:rPr sz="195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195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DEMO,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that</a:t>
            </a:r>
            <a:r>
              <a:rPr sz="1950" kern="0" spc="-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will</a:t>
            </a:r>
            <a:r>
              <a:rPr sz="195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be</a:t>
            </a:r>
            <a:r>
              <a:rPr sz="195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the</a:t>
            </a:r>
            <a:r>
              <a:rPr sz="1950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first</a:t>
            </a:r>
            <a:r>
              <a:rPr sz="195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fusion</a:t>
            </a:r>
            <a:endParaRPr sz="19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91465"/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reactor</a:t>
            </a:r>
            <a:r>
              <a:rPr sz="1950" kern="0" spc="-8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for</a:t>
            </a:r>
            <a:r>
              <a:rPr sz="1950" kern="0" spc="-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electrical</a:t>
            </a:r>
            <a:r>
              <a:rPr sz="1950" kern="0" spc="-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power</a:t>
            </a:r>
            <a:r>
              <a:rPr sz="1950" kern="0" spc="-7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production</a:t>
            </a:r>
            <a:endParaRPr sz="19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9262A8A5-8C4E-45F8-F775-550E48994C15}"/>
              </a:ext>
            </a:extLst>
          </p:cNvPr>
          <p:cNvGrpSpPr/>
          <p:nvPr/>
        </p:nvGrpSpPr>
        <p:grpSpPr>
          <a:xfrm>
            <a:off x="144779" y="2229611"/>
            <a:ext cx="4683125" cy="3383279"/>
            <a:chOff x="144779" y="2229611"/>
            <a:chExt cx="4683125" cy="3383279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53083F2F-9798-5FF6-CA05-11CDD41C26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79" y="2229611"/>
              <a:ext cx="3948684" cy="3383279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F78E4842-4A49-D4B3-352D-1280860EF31E}"/>
                </a:ext>
              </a:extLst>
            </p:cNvPr>
            <p:cNvSpPr/>
            <p:nvPr/>
          </p:nvSpPr>
          <p:spPr>
            <a:xfrm>
              <a:off x="3879341" y="3795522"/>
              <a:ext cx="935990" cy="1039494"/>
            </a:xfrm>
            <a:custGeom>
              <a:avLst/>
              <a:gdLst/>
              <a:ahLst/>
              <a:cxnLst/>
              <a:rect l="l" t="t" r="r" b="b"/>
              <a:pathLst>
                <a:path w="935989" h="1039495">
                  <a:moveTo>
                    <a:pt x="467868" y="0"/>
                  </a:moveTo>
                  <a:lnTo>
                    <a:pt x="467868" y="259841"/>
                  </a:lnTo>
                  <a:lnTo>
                    <a:pt x="0" y="259841"/>
                  </a:lnTo>
                  <a:lnTo>
                    <a:pt x="0" y="779526"/>
                  </a:lnTo>
                  <a:lnTo>
                    <a:pt x="467868" y="779526"/>
                  </a:lnTo>
                  <a:lnTo>
                    <a:pt x="467868" y="1039367"/>
                  </a:lnTo>
                  <a:lnTo>
                    <a:pt x="935736" y="519683"/>
                  </a:lnTo>
                  <a:lnTo>
                    <a:pt x="46786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6553E393-185C-BE2D-FAC6-D165446EF6BA}"/>
                </a:ext>
              </a:extLst>
            </p:cNvPr>
            <p:cNvSpPr/>
            <p:nvPr/>
          </p:nvSpPr>
          <p:spPr>
            <a:xfrm>
              <a:off x="3879341" y="3795522"/>
              <a:ext cx="935990" cy="1039494"/>
            </a:xfrm>
            <a:custGeom>
              <a:avLst/>
              <a:gdLst/>
              <a:ahLst/>
              <a:cxnLst/>
              <a:rect l="l" t="t" r="r" b="b"/>
              <a:pathLst>
                <a:path w="935989" h="1039495">
                  <a:moveTo>
                    <a:pt x="0" y="259841"/>
                  </a:moveTo>
                  <a:lnTo>
                    <a:pt x="467868" y="259841"/>
                  </a:lnTo>
                  <a:lnTo>
                    <a:pt x="467868" y="0"/>
                  </a:lnTo>
                  <a:lnTo>
                    <a:pt x="935736" y="519683"/>
                  </a:lnTo>
                  <a:lnTo>
                    <a:pt x="467868" y="1039367"/>
                  </a:lnTo>
                  <a:lnTo>
                    <a:pt x="467868" y="779526"/>
                  </a:lnTo>
                  <a:lnTo>
                    <a:pt x="0" y="779526"/>
                  </a:lnTo>
                  <a:lnTo>
                    <a:pt x="0" y="259841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A259CCC4-9260-69C4-0B69-1A4ACE55BA4D}"/>
              </a:ext>
            </a:extLst>
          </p:cNvPr>
          <p:cNvSpPr txBox="1"/>
          <p:nvPr/>
        </p:nvSpPr>
        <p:spPr>
          <a:xfrm>
            <a:off x="5331078" y="3914013"/>
            <a:ext cx="3655060" cy="1393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099"/>
              </a:lnSpc>
              <a:spcBef>
                <a:spcPts val="90"/>
              </a:spcBef>
            </a:pP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One</a:t>
            </a:r>
            <a:r>
              <a:rPr b="1" kern="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b="1" kern="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b="1" kern="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main</a:t>
            </a:r>
            <a:r>
              <a:rPr b="1" kern="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differences</a:t>
            </a:r>
            <a:r>
              <a:rPr b="1" kern="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between</a:t>
            </a:r>
            <a:r>
              <a:rPr b="1" kern="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spc="-20" dirty="0">
                <a:solidFill>
                  <a:srgbClr val="FF0000"/>
                </a:solidFill>
                <a:latin typeface="Arial"/>
                <a:cs typeface="Arial"/>
              </a:rPr>
              <a:t>ITER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b="1" kern="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DEMO is the radiation</a:t>
            </a:r>
            <a:r>
              <a:rPr b="1" kern="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dose:</a:t>
            </a:r>
            <a:r>
              <a:rPr b="1" kern="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b="1" kern="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spc="-20" dirty="0">
                <a:solidFill>
                  <a:srgbClr val="FF0000"/>
                </a:solidFill>
                <a:latin typeface="Arial"/>
                <a:cs typeface="Arial"/>
              </a:rPr>
              <a:t>DEMO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more</a:t>
            </a:r>
            <a:r>
              <a:rPr b="1" kern="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that</a:t>
            </a:r>
            <a:r>
              <a:rPr b="1" kern="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two</a:t>
            </a:r>
            <a:r>
              <a:rPr b="1" kern="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orders</a:t>
            </a:r>
            <a:r>
              <a:rPr b="1" kern="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b="1" kern="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FF0000"/>
                </a:solidFill>
                <a:latin typeface="Arial"/>
                <a:cs typeface="Arial"/>
              </a:rPr>
              <a:t>magnitude</a:t>
            </a:r>
            <a:r>
              <a:rPr b="1" kern="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kern="0" spc="-10" dirty="0">
                <a:solidFill>
                  <a:srgbClr val="FF0000"/>
                </a:solidFill>
                <a:latin typeface="Arial"/>
                <a:cs typeface="Arial"/>
              </a:rPr>
              <a:t>higher</a:t>
            </a:r>
            <a:endParaRPr b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DB37D409-54BF-5000-883A-A9B6809B85A8}"/>
              </a:ext>
            </a:extLst>
          </p:cNvPr>
          <p:cNvSpPr txBox="1"/>
          <p:nvPr/>
        </p:nvSpPr>
        <p:spPr>
          <a:xfrm>
            <a:off x="3798823" y="5759297"/>
            <a:ext cx="5838825" cy="772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2720">
              <a:spcBef>
                <a:spcPts val="100"/>
              </a:spcBef>
            </a:pPr>
            <a:r>
              <a:rPr b="1" kern="0" dirty="0">
                <a:solidFill>
                  <a:srgbClr val="17375E"/>
                </a:solidFill>
                <a:latin typeface="Arial"/>
                <a:cs typeface="Arial"/>
              </a:rPr>
              <a:t>DONES:</a:t>
            </a:r>
            <a:r>
              <a:rPr b="1" kern="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17375E"/>
                </a:solidFill>
                <a:latin typeface="Arial"/>
                <a:cs typeface="Arial"/>
              </a:rPr>
              <a:t>DEMO</a:t>
            </a:r>
            <a:r>
              <a:rPr b="1" kern="0" spc="-1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17375E"/>
                </a:solidFill>
                <a:latin typeface="Arial"/>
                <a:cs typeface="Arial"/>
              </a:rPr>
              <a:t>oriented</a:t>
            </a:r>
            <a:r>
              <a:rPr b="1" kern="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rgbClr val="17375E"/>
                </a:solidFill>
                <a:latin typeface="Arial"/>
                <a:cs typeface="Arial"/>
              </a:rPr>
              <a:t>Neutron</a:t>
            </a:r>
            <a:r>
              <a:rPr b="1" kern="0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b="1" kern="0" spc="-10" dirty="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endParaRPr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>
              <a:spcBef>
                <a:spcPts val="1610"/>
              </a:spcBef>
            </a:pPr>
            <a:endParaRPr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6F0F09-9BCC-6159-77F9-42CF214495ED}"/>
              </a:ext>
            </a:extLst>
          </p:cNvPr>
          <p:cNvSpPr txBox="1"/>
          <p:nvPr/>
        </p:nvSpPr>
        <p:spPr>
          <a:xfrm>
            <a:off x="9837278" y="4636353"/>
            <a:ext cx="1851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Attività LNL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(A. </a:t>
            </a:r>
            <a:r>
              <a:rPr lang="it-IT" b="1" dirty="0" err="1">
                <a:solidFill>
                  <a:schemeClr val="tx2"/>
                </a:solidFill>
              </a:rPr>
              <a:t>Pisent</a:t>
            </a:r>
            <a:r>
              <a:rPr lang="it-IT" b="1" dirty="0">
                <a:solidFill>
                  <a:schemeClr val="tx2"/>
                </a:solidFill>
              </a:rPr>
              <a:t> et al)</a:t>
            </a:r>
          </a:p>
        </p:txBody>
      </p:sp>
    </p:spTree>
    <p:extLst>
      <p:ext uri="{BB962C8B-B14F-4D97-AF65-F5344CB8AC3E}">
        <p14:creationId xmlns:p14="http://schemas.microsoft.com/office/powerpoint/2010/main" val="402302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7163129E-E1D1-0125-734E-0C594BC45FD2}"/>
              </a:ext>
            </a:extLst>
          </p:cNvPr>
          <p:cNvSpPr txBox="1"/>
          <p:nvPr/>
        </p:nvSpPr>
        <p:spPr>
          <a:xfrm>
            <a:off x="1978201" y="543848"/>
            <a:ext cx="3641090" cy="488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30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What</a:t>
            </a:r>
            <a:r>
              <a:rPr sz="3000" b="1" kern="0" spc="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is</a:t>
            </a:r>
            <a:r>
              <a:rPr sz="3000" b="1" kern="0" spc="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IFMIF-</a:t>
            </a:r>
            <a:r>
              <a:rPr sz="3000" b="1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DONES?</a:t>
            </a:r>
            <a:endParaRPr sz="30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F08BE7E8-F2C5-0D08-6E93-2EC7E30ED4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607" y="1624347"/>
            <a:ext cx="6949458" cy="3524281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F4C85A41-CCE9-7AA4-59A7-0479AB96D2E5}"/>
              </a:ext>
            </a:extLst>
          </p:cNvPr>
          <p:cNvSpPr txBox="1"/>
          <p:nvPr/>
        </p:nvSpPr>
        <p:spPr>
          <a:xfrm>
            <a:off x="981758" y="14278"/>
            <a:ext cx="10228483" cy="360000"/>
          </a:xfrm>
          <a:prstGeom prst="rect">
            <a:avLst/>
          </a:prstGeom>
          <a:solidFill>
            <a:srgbClr val="FFC000"/>
          </a:solidFill>
          <a:ln w="28575">
            <a:solidFill>
              <a:srgbClr val="4040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spcBef>
                <a:spcPts val="330"/>
              </a:spcBef>
            </a:pP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b="1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fusion-like</a:t>
            </a:r>
            <a:r>
              <a:rPr sz="15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neutron</a:t>
            </a:r>
            <a:r>
              <a:rPr sz="15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source required</a:t>
            </a:r>
            <a:r>
              <a:rPr sz="1500" b="1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 the qualification</a:t>
            </a:r>
            <a:r>
              <a:rPr sz="1500" b="1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of the</a:t>
            </a:r>
            <a:r>
              <a:rPr sz="15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materials</a:t>
            </a:r>
            <a:r>
              <a:rPr sz="15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to be used in</a:t>
            </a:r>
            <a:r>
              <a:rPr sz="15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b="1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EU</a:t>
            </a:r>
            <a:r>
              <a:rPr lang="it-IT"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DEMO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1133C37-C7A5-1851-8656-DC96B72754A3}"/>
              </a:ext>
            </a:extLst>
          </p:cNvPr>
          <p:cNvSpPr txBox="1"/>
          <p:nvPr/>
        </p:nvSpPr>
        <p:spPr>
          <a:xfrm>
            <a:off x="160831" y="1321088"/>
            <a:ext cx="7039609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spcBef>
                <a:spcPts val="110"/>
              </a:spcBef>
            </a:pP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500" kern="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neutron</a:t>
            </a:r>
            <a:r>
              <a:rPr sz="1500" kern="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flux</a:t>
            </a:r>
            <a:r>
              <a:rPr sz="1500" kern="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sz="1500" kern="0" spc="3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~</a:t>
            </a:r>
            <a:r>
              <a:rPr sz="1500" kern="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sz="1500" kern="0" baseline="25000" dirty="0">
                <a:solidFill>
                  <a:srgbClr val="FF0000"/>
                </a:solidFill>
                <a:latin typeface="Calibri"/>
                <a:cs typeface="Calibri"/>
              </a:rPr>
              <a:t>14</a:t>
            </a:r>
            <a:r>
              <a:rPr sz="1500" kern="0" spc="142" baseline="25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cm</a:t>
            </a:r>
            <a:r>
              <a:rPr sz="1500" kern="0" baseline="25000" dirty="0">
                <a:solidFill>
                  <a:srgbClr val="FF0000"/>
                </a:solidFill>
                <a:latin typeface="Calibri"/>
                <a:cs typeface="Calibri"/>
              </a:rPr>
              <a:t>-2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500" kern="0" baseline="25000" dirty="0">
                <a:solidFill>
                  <a:srgbClr val="FF0000"/>
                </a:solidFill>
                <a:latin typeface="Calibri"/>
                <a:cs typeface="Calibri"/>
              </a:rPr>
              <a:t>-1</a:t>
            </a:r>
            <a:r>
              <a:rPr sz="1500" kern="0" spc="142" baseline="25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1500" kern="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generated</a:t>
            </a:r>
            <a:r>
              <a:rPr sz="1500" kern="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with</a:t>
            </a:r>
            <a:r>
              <a:rPr sz="1500" kern="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neutron</a:t>
            </a:r>
            <a:r>
              <a:rPr sz="1500" kern="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spectrum</a:t>
            </a:r>
            <a:r>
              <a:rPr sz="1500" kern="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up</a:t>
            </a:r>
            <a:r>
              <a:rPr sz="1500" kern="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r>
              <a:rPr sz="1500" kern="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50</a:t>
            </a:r>
            <a:r>
              <a:rPr sz="1500" kern="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kern="0" dirty="0">
                <a:solidFill>
                  <a:srgbClr val="FF0000"/>
                </a:solidFill>
                <a:latin typeface="Calibri"/>
                <a:cs typeface="Calibri"/>
              </a:rPr>
              <a:t>MeV</a:t>
            </a:r>
            <a:r>
              <a:rPr sz="1500" kern="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kern="0" spc="-10" dirty="0">
                <a:solidFill>
                  <a:srgbClr val="001F5F"/>
                </a:solidFill>
                <a:latin typeface="Calibri"/>
                <a:cs typeface="Calibri"/>
              </a:rPr>
              <a:t>energy</a:t>
            </a:r>
            <a:endParaRPr sz="15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4B7CFFE-4D1E-2259-7A37-8283732F54C9}"/>
              </a:ext>
            </a:extLst>
          </p:cNvPr>
          <p:cNvSpPr txBox="1"/>
          <p:nvPr/>
        </p:nvSpPr>
        <p:spPr>
          <a:xfrm>
            <a:off x="5240958" y="4798730"/>
            <a:ext cx="1652270" cy="3251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92075">
              <a:spcBef>
                <a:spcPts val="345"/>
              </a:spcBef>
            </a:pPr>
            <a:r>
              <a:rPr sz="1500" kern="0" dirty="0">
                <a:solidFill>
                  <a:srgbClr val="244060"/>
                </a:solidFill>
                <a:latin typeface="Arial"/>
                <a:cs typeface="Arial"/>
              </a:rPr>
              <a:t>250 &lt;</a:t>
            </a:r>
            <a:r>
              <a:rPr sz="1500" kern="0" spc="-2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rgbClr val="244060"/>
                </a:solidFill>
                <a:latin typeface="Arial"/>
                <a:cs typeface="Arial"/>
              </a:rPr>
              <a:t>T</a:t>
            </a:r>
            <a:r>
              <a:rPr sz="1500" kern="0" spc="-2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rgbClr val="244060"/>
                </a:solidFill>
                <a:latin typeface="Arial"/>
                <a:cs typeface="Arial"/>
              </a:rPr>
              <a:t>&lt;</a:t>
            </a:r>
            <a:r>
              <a:rPr sz="1500" kern="0" spc="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rgbClr val="244060"/>
                </a:solidFill>
                <a:latin typeface="Arial"/>
                <a:cs typeface="Arial"/>
              </a:rPr>
              <a:t>550</a:t>
            </a:r>
            <a:r>
              <a:rPr sz="1500" kern="0" spc="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500" kern="0" spc="-25" dirty="0">
                <a:solidFill>
                  <a:srgbClr val="244060"/>
                </a:solidFill>
                <a:latin typeface="Arial"/>
                <a:cs typeface="Arial"/>
              </a:rPr>
              <a:t>ºC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D9AAB76-1077-17EF-4CF3-FEE4B2F3AF4B}"/>
              </a:ext>
            </a:extLst>
          </p:cNvPr>
          <p:cNvSpPr txBox="1"/>
          <p:nvPr/>
        </p:nvSpPr>
        <p:spPr>
          <a:xfrm>
            <a:off x="92885" y="5187349"/>
            <a:ext cx="7175500" cy="6267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635" algn="ctr">
              <a:spcBef>
                <a:spcPts val="350"/>
              </a:spcBef>
            </a:pP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Identified</a:t>
            </a:r>
            <a:r>
              <a:rPr sz="1700" b="1"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700" b="1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high</a:t>
            </a:r>
            <a:r>
              <a:rPr sz="1700" b="1" kern="0" spc="7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priority</a:t>
            </a:r>
            <a:r>
              <a:rPr sz="1700" b="1"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700" b="1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700" b="1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EU</a:t>
            </a:r>
            <a:r>
              <a:rPr sz="1700" b="1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Fusion</a:t>
            </a:r>
            <a:r>
              <a:rPr sz="1700" b="1" kern="0" spc="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Roadmap</a:t>
            </a:r>
            <a:endParaRPr sz="1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35" algn="ctr">
              <a:spcBef>
                <a:spcPts val="50"/>
              </a:spcBef>
            </a:pP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Included</a:t>
            </a:r>
            <a:r>
              <a:rPr sz="1700" b="1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700" b="1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700" b="1" kern="0" spc="5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ESFRI</a:t>
            </a:r>
            <a:r>
              <a:rPr sz="1700" b="1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Roadmap</a:t>
            </a:r>
            <a:r>
              <a:rPr sz="1700" b="1" kern="0" spc="7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700" b="1" kern="0" spc="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700" b="1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EU</a:t>
            </a:r>
            <a:r>
              <a:rPr sz="1700" b="1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strategic</a:t>
            </a:r>
            <a:r>
              <a:rPr sz="1700" b="1" kern="0" spc="5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facility</a:t>
            </a:r>
            <a:endParaRPr sz="17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4" name="object 2">
            <a:extLst>
              <a:ext uri="{FF2B5EF4-FFF2-40B4-BE49-F238E27FC236}">
                <a16:creationId xmlns:a16="http://schemas.microsoft.com/office/drawing/2014/main" id="{6D1E5F0C-5D68-600F-AFDE-AC082E32FEF0}"/>
              </a:ext>
            </a:extLst>
          </p:cNvPr>
          <p:cNvGrpSpPr/>
          <p:nvPr/>
        </p:nvGrpSpPr>
        <p:grpSpPr>
          <a:xfrm>
            <a:off x="7431980" y="1449040"/>
            <a:ext cx="4650989" cy="3077532"/>
            <a:chOff x="119261" y="1998075"/>
            <a:chExt cx="5022850" cy="3323590"/>
          </a:xfrm>
        </p:grpSpPr>
        <p:pic>
          <p:nvPicPr>
            <p:cNvPr id="15" name="object 3">
              <a:extLst>
                <a:ext uri="{FF2B5EF4-FFF2-40B4-BE49-F238E27FC236}">
                  <a16:creationId xmlns:a16="http://schemas.microsoft.com/office/drawing/2014/main" id="{9C0A2BEA-DFEB-9912-D5E6-E621259B85D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261" y="1998075"/>
              <a:ext cx="5022613" cy="3323094"/>
            </a:xfrm>
            <a:prstGeom prst="rect">
              <a:avLst/>
            </a:prstGeom>
          </p:spPr>
        </p:pic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F5C5B358-1A23-3017-1399-0409111D5B23}"/>
                </a:ext>
              </a:extLst>
            </p:cNvPr>
            <p:cNvSpPr/>
            <p:nvPr/>
          </p:nvSpPr>
          <p:spPr>
            <a:xfrm>
              <a:off x="2334005" y="2125217"/>
              <a:ext cx="843280" cy="364490"/>
            </a:xfrm>
            <a:custGeom>
              <a:avLst/>
              <a:gdLst/>
              <a:ahLst/>
              <a:cxnLst/>
              <a:rect l="l" t="t" r="r" b="b"/>
              <a:pathLst>
                <a:path w="843280" h="364489">
                  <a:moveTo>
                    <a:pt x="0" y="182118"/>
                  </a:moveTo>
                  <a:lnTo>
                    <a:pt x="17846" y="129518"/>
                  </a:lnTo>
                  <a:lnTo>
                    <a:pt x="67903" y="82951"/>
                  </a:lnTo>
                  <a:lnTo>
                    <a:pt x="103379" y="62633"/>
                  </a:lnTo>
                  <a:lnTo>
                    <a:pt x="144950" y="44669"/>
                  </a:lnTo>
                  <a:lnTo>
                    <a:pt x="191963" y="29339"/>
                  </a:lnTo>
                  <a:lnTo>
                    <a:pt x="243766" y="16926"/>
                  </a:lnTo>
                  <a:lnTo>
                    <a:pt x="299706" y="7710"/>
                  </a:lnTo>
                  <a:lnTo>
                    <a:pt x="359130" y="1974"/>
                  </a:lnTo>
                  <a:lnTo>
                    <a:pt x="421386" y="0"/>
                  </a:lnTo>
                  <a:lnTo>
                    <a:pt x="483641" y="1974"/>
                  </a:lnTo>
                  <a:lnTo>
                    <a:pt x="543065" y="7710"/>
                  </a:lnTo>
                  <a:lnTo>
                    <a:pt x="599005" y="16926"/>
                  </a:lnTo>
                  <a:lnTo>
                    <a:pt x="650808" y="29339"/>
                  </a:lnTo>
                  <a:lnTo>
                    <a:pt x="697821" y="44669"/>
                  </a:lnTo>
                  <a:lnTo>
                    <a:pt x="739392" y="62633"/>
                  </a:lnTo>
                  <a:lnTo>
                    <a:pt x="774868" y="82951"/>
                  </a:lnTo>
                  <a:lnTo>
                    <a:pt x="824925" y="129518"/>
                  </a:lnTo>
                  <a:lnTo>
                    <a:pt x="842771" y="182118"/>
                  </a:lnTo>
                  <a:lnTo>
                    <a:pt x="838201" y="209030"/>
                  </a:lnTo>
                  <a:lnTo>
                    <a:pt x="803597" y="258895"/>
                  </a:lnTo>
                  <a:lnTo>
                    <a:pt x="739392" y="301602"/>
                  </a:lnTo>
                  <a:lnTo>
                    <a:pt x="697821" y="319566"/>
                  </a:lnTo>
                  <a:lnTo>
                    <a:pt x="650808" y="334896"/>
                  </a:lnTo>
                  <a:lnTo>
                    <a:pt x="599005" y="347309"/>
                  </a:lnTo>
                  <a:lnTo>
                    <a:pt x="543065" y="356525"/>
                  </a:lnTo>
                  <a:lnTo>
                    <a:pt x="483641" y="362261"/>
                  </a:lnTo>
                  <a:lnTo>
                    <a:pt x="421386" y="364236"/>
                  </a:lnTo>
                  <a:lnTo>
                    <a:pt x="359130" y="362261"/>
                  </a:lnTo>
                  <a:lnTo>
                    <a:pt x="299706" y="356525"/>
                  </a:lnTo>
                  <a:lnTo>
                    <a:pt x="243766" y="347309"/>
                  </a:lnTo>
                  <a:lnTo>
                    <a:pt x="191963" y="334896"/>
                  </a:lnTo>
                  <a:lnTo>
                    <a:pt x="144950" y="319566"/>
                  </a:lnTo>
                  <a:lnTo>
                    <a:pt x="103379" y="301602"/>
                  </a:lnTo>
                  <a:lnTo>
                    <a:pt x="67903" y="281284"/>
                  </a:lnTo>
                  <a:lnTo>
                    <a:pt x="17846" y="234717"/>
                  </a:lnTo>
                  <a:lnTo>
                    <a:pt x="0" y="18211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8E557214-2342-FDF6-CBB9-3B620DB1CEB0}"/>
              </a:ext>
            </a:extLst>
          </p:cNvPr>
          <p:cNvSpPr txBox="1"/>
          <p:nvPr/>
        </p:nvSpPr>
        <p:spPr>
          <a:xfrm>
            <a:off x="7400673" y="947708"/>
            <a:ext cx="4713605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40 MeV</a:t>
            </a:r>
            <a:r>
              <a:rPr sz="225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/</a:t>
            </a:r>
            <a:r>
              <a:rPr sz="225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125</a:t>
            </a:r>
            <a:r>
              <a:rPr sz="2250" b="1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mA</a:t>
            </a:r>
            <a:r>
              <a:rPr sz="2250" b="1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CW</a:t>
            </a:r>
            <a:r>
              <a:rPr sz="2250" b="1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/</a:t>
            </a:r>
            <a:r>
              <a:rPr sz="2250" b="1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r>
              <a:rPr sz="2250" b="1" spc="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MW</a:t>
            </a:r>
            <a:r>
              <a:rPr sz="2250" b="1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1F487C"/>
                </a:solidFill>
                <a:latin typeface="Calibri"/>
                <a:cs typeface="Calibri"/>
              </a:rPr>
              <a:t>SC</a:t>
            </a:r>
            <a:r>
              <a:rPr sz="2250" b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250" b="1" spc="-10" dirty="0">
                <a:solidFill>
                  <a:srgbClr val="1F487C"/>
                </a:solidFill>
                <a:latin typeface="Calibri"/>
                <a:cs typeface="Calibri"/>
              </a:rPr>
              <a:t>LINAC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C30EBFF-BCD9-399D-E335-E133B3AB7315}"/>
              </a:ext>
            </a:extLst>
          </p:cNvPr>
          <p:cNvSpPr txBox="1"/>
          <p:nvPr/>
        </p:nvSpPr>
        <p:spPr>
          <a:xfrm>
            <a:off x="7400673" y="4636334"/>
            <a:ext cx="4470400" cy="210693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29565" indent="-278765">
              <a:lnSpc>
                <a:spcPct val="100000"/>
              </a:lnSpc>
              <a:spcBef>
                <a:spcPts val="570"/>
              </a:spcBef>
              <a:buFont typeface="Wingdings"/>
              <a:buChar char=""/>
              <a:tabLst>
                <a:tab pos="329565" algn="l"/>
              </a:tabLst>
            </a:pPr>
            <a:r>
              <a:rPr sz="1950" dirty="0">
                <a:latin typeface="Calibri"/>
                <a:cs typeface="Calibri"/>
              </a:rPr>
              <a:t>Highest</a:t>
            </a:r>
            <a:r>
              <a:rPr sz="1950" spc="-70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F487C"/>
                </a:solidFill>
                <a:latin typeface="Calibri"/>
                <a:cs typeface="Calibri"/>
              </a:rPr>
              <a:t>D</a:t>
            </a:r>
            <a:r>
              <a:rPr sz="1950" b="1" baseline="25641" dirty="0">
                <a:solidFill>
                  <a:srgbClr val="1F487C"/>
                </a:solidFill>
                <a:latin typeface="Calibri"/>
                <a:cs typeface="Calibri"/>
              </a:rPr>
              <a:t>+</a:t>
            </a:r>
            <a:r>
              <a:rPr sz="1950" b="1" spc="120" baseline="2564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F487C"/>
                </a:solidFill>
                <a:latin typeface="Calibri"/>
                <a:cs typeface="Calibri"/>
              </a:rPr>
              <a:t>current</a:t>
            </a:r>
            <a:r>
              <a:rPr sz="1950" b="1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LINAC</a:t>
            </a:r>
            <a:endParaRPr sz="1950" dirty="0">
              <a:latin typeface="Calibri"/>
              <a:cs typeface="Calibri"/>
            </a:endParaRPr>
          </a:p>
          <a:p>
            <a:pPr marL="329565" indent="-278765">
              <a:lnSpc>
                <a:spcPct val="100000"/>
              </a:lnSpc>
              <a:spcBef>
                <a:spcPts val="470"/>
              </a:spcBef>
              <a:buFont typeface="Wingdings"/>
              <a:buChar char=""/>
              <a:tabLst>
                <a:tab pos="329565" algn="l"/>
              </a:tabLst>
            </a:pPr>
            <a:r>
              <a:rPr sz="1950" dirty="0">
                <a:latin typeface="Calibri"/>
                <a:cs typeface="Calibri"/>
              </a:rPr>
              <a:t>One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of</a:t>
            </a:r>
            <a:r>
              <a:rPr sz="1950" spc="-3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the</a:t>
            </a:r>
            <a:r>
              <a:rPr sz="1950" spc="-3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highest</a:t>
            </a:r>
            <a:r>
              <a:rPr sz="1950" spc="-50" dirty="0"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F487C"/>
                </a:solidFill>
                <a:latin typeface="Calibri"/>
                <a:cs typeface="Calibri"/>
              </a:rPr>
              <a:t>average</a:t>
            </a:r>
            <a:r>
              <a:rPr sz="1950" b="1" spc="-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F487C"/>
                </a:solidFill>
                <a:latin typeface="Calibri"/>
                <a:cs typeface="Calibri"/>
              </a:rPr>
              <a:t>beam</a:t>
            </a:r>
            <a:r>
              <a:rPr sz="195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F487C"/>
                </a:solidFill>
                <a:latin typeface="Calibri"/>
                <a:cs typeface="Calibri"/>
              </a:rPr>
              <a:t>power</a:t>
            </a:r>
            <a:endParaRPr sz="1950" dirty="0">
              <a:latin typeface="Calibri"/>
              <a:cs typeface="Calibri"/>
            </a:endParaRPr>
          </a:p>
          <a:p>
            <a:pPr marL="329565" indent="-278765">
              <a:lnSpc>
                <a:spcPct val="100000"/>
              </a:lnSpc>
              <a:spcBef>
                <a:spcPts val="470"/>
              </a:spcBef>
              <a:buFont typeface="Wingdings"/>
              <a:buChar char=""/>
              <a:tabLst>
                <a:tab pos="329565" algn="l"/>
              </a:tabLst>
            </a:pPr>
            <a:r>
              <a:rPr sz="1950" dirty="0">
                <a:latin typeface="Calibri"/>
                <a:cs typeface="Calibri"/>
              </a:rPr>
              <a:t>Longest</a:t>
            </a:r>
            <a:r>
              <a:rPr sz="1950" spc="-85" dirty="0">
                <a:latin typeface="Calibri"/>
                <a:cs typeface="Calibri"/>
              </a:rPr>
              <a:t> </a:t>
            </a:r>
            <a:r>
              <a:rPr sz="1950" b="1" spc="-25" dirty="0">
                <a:solidFill>
                  <a:srgbClr val="1F487C"/>
                </a:solidFill>
                <a:latin typeface="Calibri"/>
                <a:cs typeface="Calibri"/>
              </a:rPr>
              <a:t>RFQ</a:t>
            </a:r>
            <a:endParaRPr sz="1950" dirty="0">
              <a:latin typeface="Calibri"/>
              <a:cs typeface="Calibri"/>
            </a:endParaRPr>
          </a:p>
          <a:p>
            <a:pPr marL="329565" indent="-278765">
              <a:lnSpc>
                <a:spcPct val="100000"/>
              </a:lnSpc>
              <a:spcBef>
                <a:spcPts val="465"/>
              </a:spcBef>
              <a:buFont typeface="Wingdings"/>
              <a:buChar char=""/>
              <a:tabLst>
                <a:tab pos="329565" algn="l"/>
              </a:tabLst>
            </a:pPr>
            <a:r>
              <a:rPr sz="1950" spc="-10" dirty="0">
                <a:latin typeface="Calibri"/>
                <a:cs typeface="Calibri"/>
              </a:rPr>
              <a:t>Record</a:t>
            </a:r>
            <a:r>
              <a:rPr sz="1950" spc="-6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of</a:t>
            </a:r>
            <a:r>
              <a:rPr sz="1950" spc="-4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light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hadrons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current</a:t>
            </a:r>
            <a:r>
              <a:rPr sz="1950" spc="-7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through</a:t>
            </a:r>
            <a:endParaRPr sz="1950" dirty="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  <a:spcBef>
                <a:spcPts val="5"/>
              </a:spcBef>
            </a:pPr>
            <a:r>
              <a:rPr sz="1950" b="1" dirty="0">
                <a:solidFill>
                  <a:srgbClr val="1F487C"/>
                </a:solidFill>
                <a:latin typeface="Calibri"/>
                <a:cs typeface="Calibri"/>
              </a:rPr>
              <a:t>SC</a:t>
            </a:r>
            <a:r>
              <a:rPr sz="1950" b="1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F487C"/>
                </a:solidFill>
                <a:latin typeface="Calibri"/>
                <a:cs typeface="Calibri"/>
              </a:rPr>
              <a:t>cavities</a:t>
            </a:r>
            <a:endParaRPr sz="1950" dirty="0">
              <a:latin typeface="Calibri"/>
              <a:cs typeface="Calibri"/>
            </a:endParaRPr>
          </a:p>
          <a:p>
            <a:pPr marL="329565" indent="-278765">
              <a:lnSpc>
                <a:spcPct val="100000"/>
              </a:lnSpc>
              <a:spcBef>
                <a:spcPts val="465"/>
              </a:spcBef>
              <a:buFont typeface="Wingdings"/>
              <a:buChar char=""/>
              <a:tabLst>
                <a:tab pos="329565" algn="l"/>
              </a:tabLst>
            </a:pPr>
            <a:r>
              <a:rPr sz="1950" dirty="0">
                <a:latin typeface="Calibri"/>
                <a:cs typeface="Calibri"/>
              </a:rPr>
              <a:t>Highest</a:t>
            </a:r>
            <a:r>
              <a:rPr sz="1950" spc="-50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F487C"/>
                </a:solidFill>
                <a:latin typeface="Calibri"/>
                <a:cs typeface="Calibri"/>
              </a:rPr>
              <a:t>Beam</a:t>
            </a:r>
            <a:r>
              <a:rPr sz="1950" b="1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F487C"/>
                </a:solidFill>
                <a:latin typeface="Calibri"/>
                <a:cs typeface="Calibri"/>
              </a:rPr>
              <a:t>perveance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21" name="object 6">
            <a:extLst>
              <a:ext uri="{FF2B5EF4-FFF2-40B4-BE49-F238E27FC236}">
                <a16:creationId xmlns:a16="http://schemas.microsoft.com/office/drawing/2014/main" id="{7256A2C3-0954-F83E-0F15-CABADD45D5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521" y="6073157"/>
            <a:ext cx="1249680" cy="553212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08ED0695-C931-8AD6-92CB-7FA5A6FB0E10}"/>
              </a:ext>
            </a:extLst>
          </p:cNvPr>
          <p:cNvSpPr txBox="1"/>
          <p:nvPr/>
        </p:nvSpPr>
        <p:spPr>
          <a:xfrm>
            <a:off x="212146" y="6134159"/>
            <a:ext cx="871410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8210">
              <a:spcBef>
                <a:spcPts val="5"/>
              </a:spcBef>
              <a:buSzPct val="94117"/>
              <a:tabLst>
                <a:tab pos="2272665" algn="l"/>
              </a:tabLst>
            </a:pPr>
            <a:r>
              <a:rPr lang="en-US" sz="1700" b="1" kern="0" spc="-10" dirty="0" err="1">
                <a:solidFill>
                  <a:sysClr val="windowText" lastClr="000000"/>
                </a:solidFill>
                <a:latin typeface="Arial"/>
                <a:cs typeface="Arial"/>
              </a:rPr>
              <a:t>Prototipo</a:t>
            </a:r>
            <a:r>
              <a:rPr lang="en-US" sz="17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IFMIF/EVEDA</a:t>
            </a:r>
            <a:r>
              <a:rPr sz="1700" b="1" kern="0" spc="-9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700" kern="0" dirty="0">
                <a:solidFill>
                  <a:sysClr val="windowText" lastClr="000000"/>
                </a:solidFill>
                <a:latin typeface="Arial"/>
                <a:cs typeface="Arial"/>
              </a:rPr>
              <a:t>(</a:t>
            </a:r>
            <a:r>
              <a:rPr lang="en-US" sz="1700" kern="0" dirty="0">
                <a:solidFill>
                  <a:sysClr val="windowText" lastClr="000000"/>
                </a:solidFill>
                <a:latin typeface="Arial"/>
                <a:cs typeface="Arial"/>
              </a:rPr>
              <a:t>Broader Approach</a:t>
            </a:r>
            <a:r>
              <a:rPr sz="17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)</a:t>
            </a:r>
            <a:endParaRPr sz="17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7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14D33-CD1D-665B-6B17-390413D7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3177"/>
          </a:xfrm>
        </p:spPr>
        <p:txBody>
          <a:bodyPr/>
          <a:lstStyle/>
          <a:p>
            <a:pPr algn="ctr"/>
            <a:r>
              <a:rPr lang="it-IT" dirty="0"/>
              <a:t>Contributo INFN a DTT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3AC008-AA34-E7F0-A872-B6F464123871}"/>
              </a:ext>
            </a:extLst>
          </p:cNvPr>
          <p:cNvSpPr/>
          <p:nvPr/>
        </p:nvSpPr>
        <p:spPr>
          <a:xfrm>
            <a:off x="14549" y="792302"/>
            <a:ext cx="47805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300" b="1" u="sng" dirty="0">
                <a:solidFill>
                  <a:srgbClr val="0070C0"/>
                </a:solidFill>
              </a:rPr>
              <a:t>Neutral Beam Injector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i="1" dirty="0"/>
              <a:t>Sorgente: </a:t>
            </a:r>
            <a:r>
              <a:rPr lang="it-IT" sz="1300" i="1" dirty="0">
                <a:solidFill>
                  <a:srgbClr val="FF0000"/>
                </a:solidFill>
              </a:rPr>
              <a:t>Bari, Laboratori Nazionali di Legnaro</a:t>
            </a:r>
            <a:r>
              <a:rPr lang="it-IT" sz="1300" i="1" dirty="0"/>
              <a:t> (attività 2021-2022) </a:t>
            </a:r>
            <a:r>
              <a:rPr lang="it-IT" sz="1300" dirty="0"/>
              <a:t>PD (2023)</a:t>
            </a:r>
            <a:endParaRPr lang="it-IT" sz="13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dirty="0"/>
              <a:t>Griglie acceleratrici: </a:t>
            </a:r>
            <a:r>
              <a:rPr lang="it-IT" sz="1300" dirty="0">
                <a:solidFill>
                  <a:srgbClr val="FF0000"/>
                </a:solidFill>
              </a:rPr>
              <a:t>Padova</a:t>
            </a:r>
            <a:r>
              <a:rPr lang="it-IT" sz="1300" dirty="0"/>
              <a:t> per realizzazione prototipi (</a:t>
            </a:r>
            <a:r>
              <a:rPr lang="it-IT" sz="1300" i="1" dirty="0"/>
              <a:t>possibile LNL per </a:t>
            </a:r>
            <a:r>
              <a:rPr lang="it-IT" sz="1300" i="1" dirty="0" err="1"/>
              <a:t>beam</a:t>
            </a:r>
            <a:r>
              <a:rPr lang="it-IT" sz="1300" i="1" dirty="0"/>
              <a:t> </a:t>
            </a:r>
            <a:r>
              <a:rPr lang="it-IT" sz="1300" i="1" dirty="0" err="1"/>
              <a:t>tests</a:t>
            </a:r>
            <a:r>
              <a:rPr lang="it-IT" sz="13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dirty="0"/>
              <a:t> Anelli isolamento: </a:t>
            </a:r>
            <a:r>
              <a:rPr lang="it-IT" sz="1300" dirty="0">
                <a:solidFill>
                  <a:srgbClr val="FF0000"/>
                </a:solidFill>
              </a:rPr>
              <a:t>Pisa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300" b="1" u="sng" dirty="0">
                <a:solidFill>
                  <a:srgbClr val="0070C0"/>
                </a:solidFill>
              </a:rPr>
              <a:t>Sistemi di riscaldamento RF del plasma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1300" dirty="0"/>
              <a:t>Electron-Cyclotron Radiofrequency Heating (ECRH): </a:t>
            </a:r>
            <a:r>
              <a:rPr lang="it-IT" sz="1300" dirty="0">
                <a:solidFill>
                  <a:srgbClr val="FF0000"/>
                </a:solidFill>
              </a:rPr>
              <a:t>Laboratori Nazionali del Sud e Padova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1300" dirty="0"/>
              <a:t>Ion-Cyclotron Radiofrequency Heating (ICRH): </a:t>
            </a:r>
            <a:r>
              <a:rPr lang="it-IT" sz="1300" dirty="0">
                <a:solidFill>
                  <a:srgbClr val="FF0000"/>
                </a:solidFill>
              </a:rPr>
              <a:t>LNS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300" b="1" u="sng" dirty="0">
                <a:solidFill>
                  <a:srgbClr val="0070C0"/>
                </a:solidFill>
              </a:rPr>
              <a:t>Diagnostiche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i="1" dirty="0" err="1"/>
              <a:t>Interferopolarimetro</a:t>
            </a:r>
            <a:r>
              <a:rPr lang="it-IT" sz="1300" i="1" dirty="0"/>
              <a:t> ( f&gt;60 GHz), tecnologia sviluppata a </a:t>
            </a:r>
            <a:r>
              <a:rPr lang="it-IT" sz="1300" i="1" dirty="0">
                <a:solidFill>
                  <a:srgbClr val="FF0000"/>
                </a:solidFill>
              </a:rPr>
              <a:t>LNS </a:t>
            </a:r>
            <a:r>
              <a:rPr lang="it-IT" sz="1300" i="1" dirty="0"/>
              <a:t>per esperimento PANDORA (attività 2021-2022)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dirty="0"/>
              <a:t>Imaging e Tomografia Soft X Rays (SXR) con </a:t>
            </a:r>
            <a:r>
              <a:rPr lang="it-IT" sz="1300" i="1" dirty="0"/>
              <a:t>GEM: Laboratori Nazionali di Frascati (attività 2021-2022)</a:t>
            </a:r>
            <a:r>
              <a:rPr lang="it-IT" sz="1300" dirty="0"/>
              <a:t> e SDD: </a:t>
            </a:r>
            <a:r>
              <a:rPr lang="it-IT" sz="1300" dirty="0">
                <a:solidFill>
                  <a:srgbClr val="FF0000"/>
                </a:solidFill>
              </a:rPr>
              <a:t>LNS</a:t>
            </a:r>
            <a:r>
              <a:rPr lang="en-GB" sz="1300" dirty="0">
                <a:solidFill>
                  <a:srgbClr val="FF0000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1300" dirty="0"/>
              <a:t>Riflettometria: </a:t>
            </a:r>
            <a:r>
              <a:rPr lang="it-IT" sz="1300" dirty="0">
                <a:solidFill>
                  <a:srgbClr val="FF0000"/>
                </a:solidFill>
              </a:rPr>
              <a:t>LNS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9ECA748-1062-6D11-0F49-535106F6E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275" y="2593990"/>
            <a:ext cx="2187519" cy="43116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A94BA43-C68E-059B-E9DD-7E5B1E93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4239" y="808032"/>
            <a:ext cx="2747018" cy="205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19C146-E755-0025-5294-33D32E3DF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1" t="11166" r="2191" b="38281"/>
          <a:stretch/>
        </p:blipFill>
        <p:spPr>
          <a:xfrm>
            <a:off x="7722816" y="1080103"/>
            <a:ext cx="2059305" cy="15138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4C66BA-5085-C57B-12BE-AE909E0D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61" y="2909545"/>
            <a:ext cx="2915371" cy="189665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944EFC3A-AAB8-4A34-68BC-9D3EB8325C35}"/>
              </a:ext>
            </a:extLst>
          </p:cNvPr>
          <p:cNvGrpSpPr/>
          <p:nvPr/>
        </p:nvGrpSpPr>
        <p:grpSpPr>
          <a:xfrm>
            <a:off x="9782121" y="1335933"/>
            <a:ext cx="2409879" cy="1350736"/>
            <a:chOff x="350943" y="1122268"/>
            <a:chExt cx="2409879" cy="135073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537927D-54CB-3D29-5ED8-94F40EF77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" r="18064"/>
            <a:stretch/>
          </p:blipFill>
          <p:spPr>
            <a:xfrm rot="5400000">
              <a:off x="936853" y="649035"/>
              <a:ext cx="1350736" cy="229720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09F8AD2-0C3F-19C7-5E37-77495A97B52B}"/>
                </a:ext>
              </a:extLst>
            </p:cNvPr>
            <p:cNvSpPr txBox="1"/>
            <p:nvPr/>
          </p:nvSpPr>
          <p:spPr>
            <a:xfrm>
              <a:off x="350943" y="1124701"/>
              <a:ext cx="205946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sz="1350" b="1" dirty="0" err="1">
                  <a:solidFill>
                    <a:srgbClr val="E7E6E6"/>
                  </a:solidFill>
                  <a:latin typeface="Calibri"/>
                </a:rPr>
                <a:t>Prototipo</a:t>
              </a:r>
              <a:r>
                <a:rPr lang="en-GB" sz="1350" b="1" dirty="0">
                  <a:solidFill>
                    <a:srgbClr val="E7E6E6"/>
                  </a:solidFill>
                  <a:latin typeface="Calibri"/>
                </a:rPr>
                <a:t> </a:t>
              </a:r>
              <a:r>
                <a:rPr lang="en-GB" sz="1350" b="1" dirty="0" err="1">
                  <a:solidFill>
                    <a:srgbClr val="E7E6E6"/>
                  </a:solidFill>
                  <a:latin typeface="Calibri"/>
                </a:rPr>
                <a:t>griglia</a:t>
              </a:r>
              <a:r>
                <a:rPr lang="en-GB" sz="1350" b="1" dirty="0">
                  <a:solidFill>
                    <a:srgbClr val="E7E6E6"/>
                  </a:solidFill>
                  <a:latin typeface="Calibri"/>
                </a:rPr>
                <a:t> </a:t>
              </a:r>
              <a:r>
                <a:rPr lang="en-GB" sz="1350" b="1" dirty="0" err="1">
                  <a:solidFill>
                    <a:srgbClr val="E7E6E6"/>
                  </a:solidFill>
                  <a:latin typeface="Calibri"/>
                </a:rPr>
                <a:t>accelerazione</a:t>
              </a:r>
              <a:r>
                <a:rPr lang="en-GB" sz="1350" b="1" dirty="0">
                  <a:solidFill>
                    <a:srgbClr val="E7E6E6"/>
                  </a:solidFill>
                  <a:latin typeface="Calibri"/>
                </a:rPr>
                <a:t> in </a:t>
              </a:r>
              <a:r>
                <a:rPr lang="en-GB" sz="1350" b="1" dirty="0" err="1">
                  <a:solidFill>
                    <a:srgbClr val="E7E6E6"/>
                  </a:solidFill>
                  <a:latin typeface="Calibri"/>
                </a:rPr>
                <a:t>CuCrZr</a:t>
              </a:r>
              <a:endParaRPr lang="en-GB" sz="1350" b="1" dirty="0">
                <a:solidFill>
                  <a:srgbClr val="E7E6E6"/>
                </a:solidFill>
                <a:latin typeface="Calibri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BE22C29-C889-5EDD-5F3C-1E090B8D251C}"/>
              </a:ext>
            </a:extLst>
          </p:cNvPr>
          <p:cNvGrpSpPr/>
          <p:nvPr/>
        </p:nvGrpSpPr>
        <p:grpSpPr>
          <a:xfrm>
            <a:off x="7749165" y="2716620"/>
            <a:ext cx="2350323" cy="1702034"/>
            <a:chOff x="6940964" y="2613039"/>
            <a:chExt cx="5218397" cy="3779008"/>
          </a:xfrm>
        </p:grpSpPr>
        <p:pic>
          <p:nvPicPr>
            <p:cNvPr id="11" name="Immagine 10" descr="Immagine che contiene interno, tavolo, arte&#10;&#10;Descrizione generata automaticamente">
              <a:extLst>
                <a:ext uri="{FF2B5EF4-FFF2-40B4-BE49-F238E27FC236}">
                  <a16:creationId xmlns:a16="http://schemas.microsoft.com/office/drawing/2014/main" id="{E156A783-3359-0916-999C-C8B236A5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2618784"/>
              <a:ext cx="5031017" cy="3773263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AA16BFA-94CC-0437-9E58-009EA8AE31D9}"/>
                </a:ext>
              </a:extLst>
            </p:cNvPr>
            <p:cNvSpPr txBox="1"/>
            <p:nvPr/>
          </p:nvSpPr>
          <p:spPr>
            <a:xfrm>
              <a:off x="6940964" y="2613039"/>
              <a:ext cx="5218397" cy="615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Superficie specchio RF lavorata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766ED68-2383-DA0E-300F-6C9EDD49785E}"/>
              </a:ext>
            </a:extLst>
          </p:cNvPr>
          <p:cNvGrpSpPr/>
          <p:nvPr/>
        </p:nvGrpSpPr>
        <p:grpSpPr>
          <a:xfrm>
            <a:off x="2383189" y="4669061"/>
            <a:ext cx="5825423" cy="2139094"/>
            <a:chOff x="3422143" y="1220408"/>
            <a:chExt cx="8118513" cy="2981116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D6262A9-10FA-C25B-F85A-6A54987ED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346495"/>
                </a:clrFrom>
                <a:clrTo>
                  <a:srgbClr val="34649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2143" y="1220408"/>
              <a:ext cx="5921283" cy="2981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7215FF3-C071-5C06-E344-5D478B81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346495"/>
                </a:clrFrom>
                <a:clrTo>
                  <a:srgbClr val="34649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98979" y="2452808"/>
              <a:ext cx="2041677" cy="1027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6" name="Connettore 1 8">
              <a:extLst>
                <a:ext uri="{FF2B5EF4-FFF2-40B4-BE49-F238E27FC236}">
                  <a16:creationId xmlns:a16="http://schemas.microsoft.com/office/drawing/2014/main" id="{7B0B0A51-8164-E562-A312-D9E19B21C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0541" y="2500439"/>
              <a:ext cx="2738091" cy="360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33">
              <a:extLst>
                <a:ext uri="{FF2B5EF4-FFF2-40B4-BE49-F238E27FC236}">
                  <a16:creationId xmlns:a16="http://schemas.microsoft.com/office/drawing/2014/main" id="{118089B8-BA7F-262B-0046-347B38A2CE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41" y="3012956"/>
              <a:ext cx="2173543" cy="42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6FF5B8EA-1B15-8E6C-1FA9-48C857D53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13" y="4584591"/>
            <a:ext cx="2163024" cy="200687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63D9C8C-3E48-EF3D-5846-FD99215B3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9" y="4945324"/>
            <a:ext cx="2747019" cy="162346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5383380-B257-8720-3DC7-7F15FA3FAF5A}"/>
              </a:ext>
            </a:extLst>
          </p:cNvPr>
          <p:cNvSpPr txBox="1"/>
          <p:nvPr/>
        </p:nvSpPr>
        <p:spPr>
          <a:xfrm>
            <a:off x="4756328" y="4490386"/>
            <a:ext cx="2917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solidFill>
                  <a:schemeClr val="accent6">
                    <a:lumMod val="50000"/>
                  </a:schemeClr>
                </a:solidFill>
              </a:rPr>
              <a:t>Anelli isolamento acceleratore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6E49ED-2BC2-951C-EC5C-58A69C5D80EC}"/>
              </a:ext>
            </a:extLst>
          </p:cNvPr>
          <p:cNvSpPr txBox="1"/>
          <p:nvPr/>
        </p:nvSpPr>
        <p:spPr>
          <a:xfrm>
            <a:off x="6146912" y="2468699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/>
              <a:t>Ion source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4A98EC5-85AF-6447-6877-7721D39CDD50}"/>
              </a:ext>
            </a:extLst>
          </p:cNvPr>
          <p:cNvSpPr txBox="1"/>
          <p:nvPr/>
        </p:nvSpPr>
        <p:spPr>
          <a:xfrm>
            <a:off x="7691008" y="1078855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bg1"/>
                </a:solidFill>
              </a:rPr>
              <a:t>Faraday </a:t>
            </a:r>
            <a:r>
              <a:rPr lang="it-IT" sz="1200" dirty="0" err="1">
                <a:solidFill>
                  <a:schemeClr val="bg1"/>
                </a:solidFill>
              </a:rPr>
              <a:t>shield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it-IT" sz="1200" dirty="0">
                <a:solidFill>
                  <a:schemeClr val="bg1"/>
                </a:solidFill>
              </a:rPr>
              <a:t>sorgente ioni D</a:t>
            </a:r>
            <a:r>
              <a:rPr lang="it-IT" sz="1200" baseline="30000" dirty="0">
                <a:solidFill>
                  <a:schemeClr val="bg1"/>
                </a:solidFill>
              </a:rPr>
              <a:t>-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81E7FE-EDB2-E574-B962-FFB5F24C7795}"/>
              </a:ext>
            </a:extLst>
          </p:cNvPr>
          <p:cNvSpPr txBox="1"/>
          <p:nvPr/>
        </p:nvSpPr>
        <p:spPr>
          <a:xfrm>
            <a:off x="10317372" y="3437010"/>
            <a:ext cx="147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350" b="1" dirty="0">
                <a:solidFill>
                  <a:srgbClr val="E7E6E6"/>
                </a:solidFill>
                <a:latin typeface="Calibri"/>
              </a:rPr>
              <a:t>2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prototipi</a:t>
            </a:r>
            <a:r>
              <a:rPr lang="en-GB" sz="1350" b="1" dirty="0">
                <a:solidFill>
                  <a:srgbClr val="E7E6E6"/>
                </a:solidFill>
                <a:latin typeface="Calibri"/>
              </a:rPr>
              <a:t>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griglie</a:t>
            </a:r>
            <a:r>
              <a:rPr lang="en-GB" sz="1350" b="1" dirty="0">
                <a:solidFill>
                  <a:srgbClr val="E7E6E6"/>
                </a:solidFill>
                <a:latin typeface="Calibri"/>
              </a:rPr>
              <a:t>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accelerazione</a:t>
            </a:r>
            <a:r>
              <a:rPr lang="en-GB" sz="1350" b="1" dirty="0">
                <a:solidFill>
                  <a:srgbClr val="E7E6E6"/>
                </a:solidFill>
                <a:latin typeface="Calibri"/>
              </a:rPr>
              <a:t> in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CuCrZr</a:t>
            </a:r>
            <a:r>
              <a:rPr lang="en-GB" sz="1350" b="1" dirty="0">
                <a:solidFill>
                  <a:srgbClr val="E7E6E6"/>
                </a:solidFill>
                <a:latin typeface="Calibri"/>
              </a:rPr>
              <a:t>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appena</a:t>
            </a:r>
            <a:r>
              <a:rPr lang="en-GB" sz="1350" b="1" dirty="0">
                <a:solidFill>
                  <a:srgbClr val="E7E6E6"/>
                </a:solidFill>
                <a:latin typeface="Calibri"/>
              </a:rPr>
              <a:t> </a:t>
            </a:r>
            <a:r>
              <a:rPr lang="en-GB" sz="1350" b="1" dirty="0" err="1">
                <a:solidFill>
                  <a:srgbClr val="E7E6E6"/>
                </a:solidFill>
                <a:latin typeface="Calibri"/>
              </a:rPr>
              <a:t>stampate</a:t>
            </a:r>
            <a:endParaRPr lang="en-GB" sz="1350" b="1" dirty="0">
              <a:solidFill>
                <a:srgbClr val="E7E6E6"/>
              </a:solidFill>
              <a:latin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6DEBF06-62F3-1F04-5537-2CBE84434562}"/>
              </a:ext>
            </a:extLst>
          </p:cNvPr>
          <p:cNvSpPr txBox="1"/>
          <p:nvPr/>
        </p:nvSpPr>
        <p:spPr>
          <a:xfrm>
            <a:off x="8023337" y="6316576"/>
            <a:ext cx="21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dirty="0"/>
              <a:t>Antenna Ion </a:t>
            </a:r>
            <a:r>
              <a:rPr lang="it-IT" sz="1400" dirty="0" err="1"/>
              <a:t>Cyclotron</a:t>
            </a:r>
            <a:r>
              <a:rPr lang="it-IT" sz="1400" dirty="0"/>
              <a:t> </a:t>
            </a:r>
            <a:r>
              <a:rPr lang="it-IT" sz="1400" dirty="0" err="1"/>
              <a:t>Resonance</a:t>
            </a:r>
            <a:r>
              <a:rPr lang="it-IT" sz="1400" dirty="0"/>
              <a:t> </a:t>
            </a:r>
            <a:r>
              <a:rPr lang="it-IT" sz="1400" dirty="0" err="1"/>
              <a:t>Heating</a:t>
            </a:r>
            <a:r>
              <a:rPr lang="it-IT" sz="1400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15E4DDD-F2C9-53A9-1FD2-0785F8A04E5C}"/>
              </a:ext>
            </a:extLst>
          </p:cNvPr>
          <p:cNvSpPr txBox="1"/>
          <p:nvPr/>
        </p:nvSpPr>
        <p:spPr>
          <a:xfrm>
            <a:off x="3500360" y="6394092"/>
            <a:ext cx="424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dirty="0"/>
              <a:t>Lanciatore Electron </a:t>
            </a:r>
            <a:r>
              <a:rPr lang="it-IT" sz="1400" dirty="0" err="1"/>
              <a:t>Cyclotron</a:t>
            </a:r>
            <a:r>
              <a:rPr lang="it-IT" sz="1400" dirty="0"/>
              <a:t> </a:t>
            </a:r>
            <a:r>
              <a:rPr lang="it-IT" sz="1400" dirty="0" err="1"/>
              <a:t>Resonance</a:t>
            </a:r>
            <a:r>
              <a:rPr lang="it-IT" sz="1400" dirty="0"/>
              <a:t> </a:t>
            </a:r>
            <a:r>
              <a:rPr lang="it-IT" sz="1400" dirty="0" err="1"/>
              <a:t>Heating</a:t>
            </a:r>
            <a:r>
              <a:rPr lang="it-IT" sz="1400" dirty="0"/>
              <a:t>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F6AB4B8-DC49-9364-3F31-07824DAEF266}"/>
              </a:ext>
            </a:extLst>
          </p:cNvPr>
          <p:cNvSpPr txBox="1"/>
          <p:nvPr/>
        </p:nvSpPr>
        <p:spPr>
          <a:xfrm>
            <a:off x="-52995" y="6541295"/>
            <a:ext cx="343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dirty="0"/>
              <a:t>Guida RF per Plasma Position </a:t>
            </a:r>
            <a:r>
              <a:rPr lang="it-IT" sz="1200" dirty="0" err="1"/>
              <a:t>Reflectometer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37161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7">
            <a:extLst>
              <a:ext uri="{FF2B5EF4-FFF2-40B4-BE49-F238E27FC236}">
                <a16:creationId xmlns:a16="http://schemas.microsoft.com/office/drawing/2014/main" id="{5C61A678-D935-40CD-4D2A-A534DE025D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193359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71FEC8CC-279A-E743-88E7-CE743A0EB778}"/>
              </a:ext>
            </a:extLst>
          </p:cNvPr>
          <p:cNvSpPr txBox="1">
            <a:spLocks/>
          </p:cNvSpPr>
          <p:nvPr/>
        </p:nvSpPr>
        <p:spPr>
          <a:xfrm>
            <a:off x="182289" y="1183131"/>
            <a:ext cx="5551061" cy="122155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lang="en-US" sz="2800" dirty="0"/>
              <a:t>IRIS</a:t>
            </a:r>
            <a:r>
              <a:rPr lang="en-US" sz="2800" spc="-70" dirty="0"/>
              <a:t> </a:t>
            </a:r>
            <a:r>
              <a:rPr lang="en-US" sz="2800" dirty="0"/>
              <a:t>-</a:t>
            </a:r>
            <a:r>
              <a:rPr lang="en-US" sz="2800" spc="-70" dirty="0"/>
              <a:t> </a:t>
            </a:r>
            <a:r>
              <a:rPr lang="en-US" sz="2800" u="heavy" spc="-10" dirty="0">
                <a:uFill>
                  <a:solidFill>
                    <a:srgbClr val="B27F47"/>
                  </a:solidFill>
                </a:uFill>
              </a:rPr>
              <a:t>I</a:t>
            </a:r>
            <a:r>
              <a:rPr lang="en-US" sz="2800" spc="-10" dirty="0"/>
              <a:t>nnovative</a:t>
            </a:r>
            <a:r>
              <a:rPr lang="en-US" sz="2800" spc="-70" dirty="0"/>
              <a:t> </a:t>
            </a:r>
            <a:r>
              <a:rPr lang="en-US" sz="2800" u="heavy" dirty="0">
                <a:uFill>
                  <a:solidFill>
                    <a:srgbClr val="B27F47"/>
                  </a:solidFill>
                </a:uFill>
              </a:rPr>
              <a:t>R</a:t>
            </a:r>
            <a:r>
              <a:rPr lang="en-US" sz="2800" dirty="0"/>
              <a:t>esearch</a:t>
            </a:r>
            <a:r>
              <a:rPr lang="en-US" sz="2800" spc="-75" dirty="0"/>
              <a:t> </a:t>
            </a:r>
            <a:r>
              <a:rPr lang="en-US" sz="2800" u="heavy" spc="-10" dirty="0">
                <a:uFill>
                  <a:solidFill>
                    <a:srgbClr val="B27F47"/>
                  </a:solidFill>
                </a:uFill>
              </a:rPr>
              <a:t>I</a:t>
            </a:r>
            <a:r>
              <a:rPr lang="en-US" sz="2800" spc="-10" dirty="0"/>
              <a:t>nfrastructure </a:t>
            </a:r>
            <a:r>
              <a:rPr lang="en-US" sz="2800" dirty="0"/>
              <a:t>on</a:t>
            </a:r>
            <a:r>
              <a:rPr lang="en-US" sz="2800" spc="-25" dirty="0"/>
              <a:t> </a:t>
            </a:r>
            <a:r>
              <a:rPr lang="en-US" sz="2800" dirty="0"/>
              <a:t>applied</a:t>
            </a:r>
            <a:r>
              <a:rPr lang="en-US" sz="2800" spc="-20" dirty="0"/>
              <a:t> </a:t>
            </a:r>
            <a:r>
              <a:rPr lang="en-US" sz="2800" u="heavy" spc="-10" dirty="0">
                <a:uFill>
                  <a:solidFill>
                    <a:srgbClr val="B27F47"/>
                  </a:solidFill>
                </a:uFill>
              </a:rPr>
              <a:t>S</a:t>
            </a:r>
            <a:r>
              <a:rPr lang="en-US" sz="2800" spc="-10" dirty="0"/>
              <a:t>uperconductivity</a:t>
            </a:r>
            <a:endParaRPr lang="en-US" sz="2800" dirty="0"/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D141056E-959C-4EC9-7EF7-85673237CB8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50226" y="6080607"/>
            <a:ext cx="704189" cy="704189"/>
          </a:xfrm>
          <a:prstGeom prst="rect">
            <a:avLst/>
          </a:prstGeom>
        </p:spPr>
      </p:pic>
      <p:pic>
        <p:nvPicPr>
          <p:cNvPr id="14" name="object 20">
            <a:extLst>
              <a:ext uri="{FF2B5EF4-FFF2-40B4-BE49-F238E27FC236}">
                <a16:creationId xmlns:a16="http://schemas.microsoft.com/office/drawing/2014/main" id="{BA5F529A-DCB8-C8F3-3758-031561C8693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6037" y="6038614"/>
            <a:ext cx="704189" cy="746182"/>
          </a:xfrm>
          <a:prstGeom prst="rect">
            <a:avLst/>
          </a:prstGeom>
        </p:spPr>
      </p:pic>
      <p:pic>
        <p:nvPicPr>
          <p:cNvPr id="15" name="object 21">
            <a:extLst>
              <a:ext uri="{FF2B5EF4-FFF2-40B4-BE49-F238E27FC236}">
                <a16:creationId xmlns:a16="http://schemas.microsoft.com/office/drawing/2014/main" id="{28971126-213A-4A71-BCB3-B29FCC948DA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7615" y="6067027"/>
            <a:ext cx="978607" cy="652404"/>
          </a:xfrm>
          <a:prstGeom prst="rect">
            <a:avLst/>
          </a:prstGeom>
        </p:spPr>
      </p:pic>
      <p:pic>
        <p:nvPicPr>
          <p:cNvPr id="16" name="object 22">
            <a:extLst>
              <a:ext uri="{FF2B5EF4-FFF2-40B4-BE49-F238E27FC236}">
                <a16:creationId xmlns:a16="http://schemas.microsoft.com/office/drawing/2014/main" id="{9774B742-59C4-63BF-4F3C-7B8AD59D6A5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16358" y="6067027"/>
            <a:ext cx="929677" cy="652404"/>
          </a:xfrm>
          <a:prstGeom prst="rect">
            <a:avLst/>
          </a:prstGeom>
        </p:spPr>
      </p:pic>
      <p:pic>
        <p:nvPicPr>
          <p:cNvPr id="17" name="object 23">
            <a:extLst>
              <a:ext uri="{FF2B5EF4-FFF2-40B4-BE49-F238E27FC236}">
                <a16:creationId xmlns:a16="http://schemas.microsoft.com/office/drawing/2014/main" id="{93EA1F21-0273-B8E1-7ECD-35494F69D00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97067" y="6103979"/>
            <a:ext cx="465195" cy="615452"/>
          </a:xfrm>
          <a:prstGeom prst="rect">
            <a:avLst/>
          </a:prstGeom>
        </p:spPr>
      </p:pic>
      <p:pic>
        <p:nvPicPr>
          <p:cNvPr id="18" name="object 24">
            <a:extLst>
              <a:ext uri="{FF2B5EF4-FFF2-40B4-BE49-F238E27FC236}">
                <a16:creationId xmlns:a16="http://schemas.microsoft.com/office/drawing/2014/main" id="{C693B90E-8CB3-0073-A506-34DA6A86A30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63274" y="6103979"/>
            <a:ext cx="1108923" cy="615452"/>
          </a:xfrm>
          <a:prstGeom prst="rect">
            <a:avLst/>
          </a:prstGeom>
        </p:spPr>
      </p:pic>
      <p:pic>
        <p:nvPicPr>
          <p:cNvPr id="19" name="object 25">
            <a:extLst>
              <a:ext uri="{FF2B5EF4-FFF2-40B4-BE49-F238E27FC236}">
                <a16:creationId xmlns:a16="http://schemas.microsoft.com/office/drawing/2014/main" id="{3DB8A088-BE2F-12F1-CFA2-3989FD84C1E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57852" y="6059610"/>
            <a:ext cx="704189" cy="704189"/>
          </a:xfrm>
          <a:prstGeom prst="rect">
            <a:avLst/>
          </a:prstGeom>
        </p:spPr>
      </p:pic>
      <p:pic>
        <p:nvPicPr>
          <p:cNvPr id="3" name="bg object 19">
            <a:extLst>
              <a:ext uri="{FF2B5EF4-FFF2-40B4-BE49-F238E27FC236}">
                <a16:creationId xmlns:a16="http://schemas.microsoft.com/office/drawing/2014/main" id="{822B22AA-34C5-005F-8599-56BA9E1C1A4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48723" y="-46170"/>
            <a:ext cx="1260988" cy="1252935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E5C56FB-8FA7-4C81-B46D-FFC5826A7420}"/>
              </a:ext>
            </a:extLst>
          </p:cNvPr>
          <p:cNvSpPr txBox="1"/>
          <p:nvPr/>
        </p:nvSpPr>
        <p:spPr>
          <a:xfrm>
            <a:off x="357857" y="6124839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Attività IRIS-PNRR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(L. Rossi et al)</a:t>
            </a: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65C8C13B-727C-B8FF-E53E-87EA29412631}"/>
              </a:ext>
            </a:extLst>
          </p:cNvPr>
          <p:cNvSpPr txBox="1">
            <a:spLocks/>
          </p:cNvSpPr>
          <p:nvPr/>
        </p:nvSpPr>
        <p:spPr>
          <a:xfrm>
            <a:off x="6458651" y="1208780"/>
            <a:ext cx="48266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B27F47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Demo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1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: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Green</a:t>
            </a:r>
            <a:r>
              <a:rPr kumimoji="0" lang="en-US" sz="3200" b="1" i="0" u="none" strike="noStrike" kern="0" cap="none" spc="-3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Sc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Line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-</a:t>
            </a:r>
            <a:r>
              <a:rPr kumimoji="0" lang="en-US" sz="3200" b="1" i="0" u="none" strike="noStrike" kern="0" cap="none" spc="-3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GSL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27F47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31" name="object 18">
            <a:extLst>
              <a:ext uri="{FF2B5EF4-FFF2-40B4-BE49-F238E27FC236}">
                <a16:creationId xmlns:a16="http://schemas.microsoft.com/office/drawing/2014/main" id="{6A9B9AA7-4DEC-ED6C-9152-94675A7E2986}"/>
              </a:ext>
            </a:extLst>
          </p:cNvPr>
          <p:cNvSpPr txBox="1">
            <a:spLocks/>
          </p:cNvSpPr>
          <p:nvPr/>
        </p:nvSpPr>
        <p:spPr>
          <a:xfrm>
            <a:off x="4124810" y="1765477"/>
            <a:ext cx="7947659" cy="2762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3500" marR="199390" lvl="0" indent="0" defTabSz="914400" eaLnBrk="1" fontAlgn="auto" latinLnBrk="0" hangingPunct="1">
              <a:lnSpc>
                <a:spcPct val="994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Scope: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Manufacturing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demonstrator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capable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GW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DC,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operated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“operative”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conditions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facility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then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available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projects.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25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kV-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40kA,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operative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condition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round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wire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MgB</a:t>
            </a:r>
            <a:r>
              <a:rPr kumimoji="0" lang="en-US" sz="1800" b="1" i="0" u="none" strike="noStrike" kern="0" cap="none" spc="-30" normalizeH="0" baseline="-13888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lang="en-US" sz="1800" b="0" i="0" u="none" strike="noStrike" kern="0" cap="none" spc="0" normalizeH="0" baseline="-13888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500" marR="271780" lvl="0" indent="0" defTabSz="914400" eaLnBrk="1" fontAlgn="auto" latinLnBrk="0" hangingPunct="1">
              <a:lnSpc>
                <a:spcPct val="99400"/>
              </a:lnSpc>
              <a:spcBef>
                <a:spcPts val="2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Use: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beside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long-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distance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large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electrical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power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transmission,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significant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place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electric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HVDC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back-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to-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back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(study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placing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the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demonstrator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Italian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facility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PNRR).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500" marR="17780" lvl="0" indent="0" defTabSz="914400" eaLnBrk="1" fontAlgn="auto" latinLnBrk="0" hangingPunct="1">
              <a:lnSpc>
                <a:spcPts val="21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facility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lang="en-US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demo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en-US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cooling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however,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stage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IRIS,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compatibility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LH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cooling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</a:t>
            </a:r>
            <a:r>
              <a:rPr kumimoji="0" lang="en-US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lang="en-US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investigated, too.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D2105EAB-3E1E-BA24-0322-A5BB7A1597B6}"/>
              </a:ext>
            </a:extLst>
          </p:cNvPr>
          <p:cNvSpPr txBox="1">
            <a:spLocks/>
          </p:cNvSpPr>
          <p:nvPr/>
        </p:nvSpPr>
        <p:spPr>
          <a:xfrm>
            <a:off x="5252447" y="4542293"/>
            <a:ext cx="68218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B27F47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26385" algn="l"/>
              </a:tabLst>
              <a:defRPr/>
            </a:pPr>
            <a:r>
              <a:rPr kumimoji="0" lang="it-IT" sz="2500" b="1" i="0" u="none" strike="noStrike" kern="0" cap="none" spc="-1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Collaboration</a:t>
            </a:r>
            <a:r>
              <a:rPr kumimoji="0" lang="it-IT" sz="2500" b="1" i="0" u="none" strike="noStrike" kern="0" cap="none" spc="-5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INFN</a:t>
            </a:r>
            <a:r>
              <a:rPr kumimoji="0" lang="it-IT" sz="2500" b="1" i="0" u="none" strike="noStrike" kern="0" cap="none" spc="-4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it-IT" sz="2500" b="1" i="0" u="none" strike="noStrike" kern="0" cap="none" spc="-5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-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	RSE,</a:t>
            </a:r>
            <a:r>
              <a:rPr kumimoji="0" lang="it-IT" sz="2500" b="1" i="0" u="none" strike="noStrike" kern="0" cap="none" spc="-10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Ricerca</a:t>
            </a:r>
            <a:r>
              <a:rPr kumimoji="0" lang="it-IT" sz="2500" b="1" i="0" u="none" strike="noStrike" kern="0" cap="none" spc="-105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Sistemi</a:t>
            </a:r>
            <a:r>
              <a:rPr kumimoji="0" lang="it-IT" sz="2500" b="1" i="0" u="none" strike="noStrike" kern="0" cap="none" spc="-11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it-IT" sz="2500" b="1" i="0" u="none" strike="noStrike" kern="0" cap="none" spc="-1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Energetici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DE60DF45-B1E8-8C2C-FBD3-D0C5A35D527A}"/>
              </a:ext>
            </a:extLst>
          </p:cNvPr>
          <p:cNvSpPr txBox="1"/>
          <p:nvPr/>
        </p:nvSpPr>
        <p:spPr>
          <a:xfrm>
            <a:off x="4015819" y="4773517"/>
            <a:ext cx="8176181" cy="1164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Goals:</a:t>
            </a:r>
            <a:endParaRPr sz="2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11480" indent="-398780">
              <a:spcBef>
                <a:spcPts val="1005"/>
              </a:spcBef>
              <a:buClr>
                <a:srgbClr val="C48E48"/>
              </a:buClr>
              <a:buSzPct val="170000"/>
              <a:buFont typeface="DejaVu Sans"/>
              <a:buChar char="►"/>
              <a:tabLst>
                <a:tab pos="411480" algn="l"/>
              </a:tabLst>
            </a:pPr>
            <a:r>
              <a:rPr sz="2000" b="1" kern="0" spc="-10" dirty="0">
                <a:solidFill>
                  <a:srgbClr val="B27F47"/>
                </a:solidFill>
                <a:latin typeface="Calibri"/>
                <a:cs typeface="Calibri"/>
              </a:rPr>
              <a:t>Potential</a:t>
            </a:r>
            <a:r>
              <a:rPr sz="2000" b="1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spc="-10" dirty="0">
                <a:solidFill>
                  <a:srgbClr val="B27F47"/>
                </a:solidFill>
                <a:latin typeface="Calibri"/>
                <a:cs typeface="Calibri"/>
              </a:rPr>
              <a:t>applications</a:t>
            </a:r>
            <a:r>
              <a:rPr sz="2000" b="1" kern="0" spc="-3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of</a:t>
            </a:r>
            <a:r>
              <a:rPr sz="2000" b="1" kern="0" spc="-2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a</a:t>
            </a:r>
            <a:r>
              <a:rPr sz="2000" b="1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DC</a:t>
            </a:r>
            <a:r>
              <a:rPr sz="2000" b="1" kern="0" spc="-2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spc="-10" dirty="0">
                <a:solidFill>
                  <a:srgbClr val="B27F47"/>
                </a:solidFill>
                <a:latin typeface="Calibri"/>
                <a:cs typeface="Calibri"/>
              </a:rPr>
              <a:t>superconducting</a:t>
            </a:r>
            <a:r>
              <a:rPr sz="2000" b="1" kern="0" spc="-3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cable</a:t>
            </a:r>
            <a:r>
              <a:rPr sz="2000" b="1" kern="0" spc="-2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in</a:t>
            </a:r>
            <a:r>
              <a:rPr sz="2000" b="1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the</a:t>
            </a:r>
            <a:r>
              <a:rPr sz="2000" b="1" kern="0" spc="-2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dirty="0">
                <a:solidFill>
                  <a:srgbClr val="B27F47"/>
                </a:solidFill>
                <a:latin typeface="Calibri"/>
                <a:cs typeface="Calibri"/>
              </a:rPr>
              <a:t>Italian</a:t>
            </a:r>
            <a:r>
              <a:rPr sz="2000" b="1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2000" b="1" kern="0" spc="-20" dirty="0">
                <a:solidFill>
                  <a:srgbClr val="B27F47"/>
                </a:solidFill>
                <a:latin typeface="Calibri"/>
                <a:cs typeface="Calibri"/>
              </a:rPr>
              <a:t>grid</a:t>
            </a:r>
            <a:endParaRPr sz="2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08305" indent="-395605">
              <a:spcBef>
                <a:spcPts val="890"/>
              </a:spcBef>
              <a:buClr>
                <a:srgbClr val="C48E48"/>
              </a:buClr>
              <a:buSzPct val="168421"/>
              <a:buFont typeface="DejaVu Sans"/>
              <a:buChar char="►"/>
              <a:tabLst>
                <a:tab pos="408305" algn="l"/>
              </a:tabLst>
            </a:pPr>
            <a:r>
              <a:rPr sz="1900" kern="0" spc="-20" dirty="0">
                <a:solidFill>
                  <a:srgbClr val="B27F47"/>
                </a:solidFill>
                <a:latin typeface="Calibri"/>
                <a:cs typeface="Calibri"/>
              </a:rPr>
              <a:t>Thermo-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fluid</a:t>
            </a:r>
            <a:r>
              <a:rPr sz="1900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dynamic</a:t>
            </a:r>
            <a:r>
              <a:rPr sz="1900" kern="0" spc="-4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modelling</a:t>
            </a:r>
            <a:r>
              <a:rPr sz="1900" kern="0" spc="-3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of</a:t>
            </a:r>
            <a:r>
              <a:rPr sz="1900" kern="0" spc="-4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cryogenic</a:t>
            </a:r>
            <a:r>
              <a:rPr sz="1900" kern="0" spc="-4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fluids</a:t>
            </a:r>
            <a:r>
              <a:rPr sz="1900" kern="0" spc="-4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dirty="0">
                <a:solidFill>
                  <a:srgbClr val="B27F47"/>
                </a:solidFill>
                <a:latin typeface="Calibri"/>
                <a:cs typeface="Calibri"/>
              </a:rPr>
              <a:t>in</a:t>
            </a:r>
            <a:r>
              <a:rPr sz="1900" kern="0" spc="-35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spc="-10" dirty="0">
                <a:solidFill>
                  <a:srgbClr val="B27F47"/>
                </a:solidFill>
                <a:latin typeface="Calibri"/>
                <a:cs typeface="Calibri"/>
              </a:rPr>
              <a:t>superconducting</a:t>
            </a:r>
            <a:r>
              <a:rPr sz="1900" kern="0" spc="-30" dirty="0">
                <a:solidFill>
                  <a:srgbClr val="B27F47"/>
                </a:solidFill>
                <a:latin typeface="Calibri"/>
                <a:cs typeface="Calibri"/>
              </a:rPr>
              <a:t> </a:t>
            </a:r>
            <a:r>
              <a:rPr sz="1900" kern="0" spc="-10" dirty="0">
                <a:solidFill>
                  <a:srgbClr val="B27F47"/>
                </a:solidFill>
                <a:latin typeface="Calibri"/>
                <a:cs typeface="Calibri"/>
              </a:rPr>
              <a:t>cables</a:t>
            </a:r>
            <a:endParaRPr sz="19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172B9E37-BD26-4EA0-741D-80D40D1E94F2}"/>
              </a:ext>
            </a:extLst>
          </p:cNvPr>
          <p:cNvGrpSpPr/>
          <p:nvPr/>
        </p:nvGrpSpPr>
        <p:grpSpPr>
          <a:xfrm>
            <a:off x="117748" y="2404684"/>
            <a:ext cx="1786479" cy="2153147"/>
            <a:chOff x="178977" y="2122506"/>
            <a:chExt cx="3242984" cy="3908593"/>
          </a:xfrm>
        </p:grpSpPr>
        <p:pic>
          <p:nvPicPr>
            <p:cNvPr id="34" name="object 27">
              <a:extLst>
                <a:ext uri="{FF2B5EF4-FFF2-40B4-BE49-F238E27FC236}">
                  <a16:creationId xmlns:a16="http://schemas.microsoft.com/office/drawing/2014/main" id="{994D2112-0626-783B-64F1-05D859C6F7D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977" y="2122506"/>
              <a:ext cx="3234520" cy="3908593"/>
            </a:xfrm>
            <a:prstGeom prst="rect">
              <a:avLst/>
            </a:prstGeom>
          </p:spPr>
        </p:pic>
        <p:pic>
          <p:nvPicPr>
            <p:cNvPr id="35" name="object 28">
              <a:extLst>
                <a:ext uri="{FF2B5EF4-FFF2-40B4-BE49-F238E27FC236}">
                  <a16:creationId xmlns:a16="http://schemas.microsoft.com/office/drawing/2014/main" id="{CDBC3E3E-4C81-0F73-5CFE-761B9D966DC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179" y="2646639"/>
              <a:ext cx="218947" cy="218947"/>
            </a:xfrm>
            <a:prstGeom prst="rect">
              <a:avLst/>
            </a:prstGeom>
          </p:spPr>
        </p:pic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DC8513D1-94A5-49CE-4F46-B93CBA474715}"/>
                </a:ext>
              </a:extLst>
            </p:cNvPr>
            <p:cNvSpPr/>
            <p:nvPr/>
          </p:nvSpPr>
          <p:spPr>
            <a:xfrm>
              <a:off x="730418" y="2625116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5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181CDA5F-6AD6-A4B0-2F38-76847981F122}"/>
                </a:ext>
              </a:extLst>
            </p:cNvPr>
            <p:cNvSpPr/>
            <p:nvPr/>
          </p:nvSpPr>
          <p:spPr>
            <a:xfrm>
              <a:off x="617837" y="3011206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1">
              <a:extLst>
                <a:ext uri="{FF2B5EF4-FFF2-40B4-BE49-F238E27FC236}">
                  <a16:creationId xmlns:a16="http://schemas.microsoft.com/office/drawing/2014/main" id="{5E2F13CB-1A53-37AF-2B79-5241FF814324}"/>
                </a:ext>
              </a:extLst>
            </p:cNvPr>
            <p:cNvSpPr/>
            <p:nvPr/>
          </p:nvSpPr>
          <p:spPr>
            <a:xfrm>
              <a:off x="1609604" y="3939595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98D26D9C-0D05-9FCD-81E8-0DE216C2E9E5}"/>
                </a:ext>
              </a:extLst>
            </p:cNvPr>
            <p:cNvSpPr/>
            <p:nvPr/>
          </p:nvSpPr>
          <p:spPr>
            <a:xfrm>
              <a:off x="2020766" y="4266107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3">
              <a:extLst>
                <a:ext uri="{FF2B5EF4-FFF2-40B4-BE49-F238E27FC236}">
                  <a16:creationId xmlns:a16="http://schemas.microsoft.com/office/drawing/2014/main" id="{FF6145CF-53B7-2309-3AC4-2660D35715D1}"/>
                </a:ext>
              </a:extLst>
            </p:cNvPr>
            <p:cNvSpPr/>
            <p:nvPr/>
          </p:nvSpPr>
          <p:spPr>
            <a:xfrm>
              <a:off x="2183504" y="4353717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DAFEFEAD-8371-BE87-7D97-A67C65DB3E2D}"/>
                </a:ext>
              </a:extLst>
            </p:cNvPr>
            <p:cNvSpPr/>
            <p:nvPr/>
          </p:nvSpPr>
          <p:spPr>
            <a:xfrm>
              <a:off x="3159706" y="4471238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4" h="262254">
                  <a:moveTo>
                    <a:pt x="0" y="130996"/>
                  </a:moveTo>
                  <a:lnTo>
                    <a:pt x="10294" y="80006"/>
                  </a:lnTo>
                  <a:lnTo>
                    <a:pt x="38367" y="38367"/>
                  </a:lnTo>
                  <a:lnTo>
                    <a:pt x="80006" y="10294"/>
                  </a:lnTo>
                  <a:lnTo>
                    <a:pt x="130996" y="0"/>
                  </a:lnTo>
                  <a:lnTo>
                    <a:pt x="181985" y="10294"/>
                  </a:lnTo>
                  <a:lnTo>
                    <a:pt x="223624" y="38367"/>
                  </a:lnTo>
                  <a:lnTo>
                    <a:pt x="251697" y="80006"/>
                  </a:lnTo>
                  <a:lnTo>
                    <a:pt x="261992" y="130996"/>
                  </a:lnTo>
                  <a:lnTo>
                    <a:pt x="251697" y="181985"/>
                  </a:lnTo>
                  <a:lnTo>
                    <a:pt x="223624" y="223624"/>
                  </a:lnTo>
                  <a:lnTo>
                    <a:pt x="181985" y="251697"/>
                  </a:lnTo>
                  <a:lnTo>
                    <a:pt x="130996" y="261992"/>
                  </a:lnTo>
                  <a:lnTo>
                    <a:pt x="80006" y="251697"/>
                  </a:lnTo>
                  <a:lnTo>
                    <a:pt x="38367" y="223624"/>
                  </a:lnTo>
                  <a:lnTo>
                    <a:pt x="10294" y="181985"/>
                  </a:lnTo>
                  <a:lnTo>
                    <a:pt x="0" y="130996"/>
                  </a:lnTo>
                  <a:close/>
                </a:path>
              </a:pathLst>
            </a:custGeom>
            <a:ln w="317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">
            <a:extLst>
              <a:ext uri="{FF2B5EF4-FFF2-40B4-BE49-F238E27FC236}">
                <a16:creationId xmlns:a16="http://schemas.microsoft.com/office/drawing/2014/main" id="{62C53C97-0C9C-C8FF-5C68-0FBA7E4FB14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18418" y="2654282"/>
            <a:ext cx="1938440" cy="3094821"/>
          </a:xfrm>
          <a:prstGeom prst="rect">
            <a:avLst/>
          </a:prstGeom>
        </p:spPr>
      </p:pic>
      <p:pic>
        <p:nvPicPr>
          <p:cNvPr id="49" name="object 25">
            <a:extLst>
              <a:ext uri="{FF2B5EF4-FFF2-40B4-BE49-F238E27FC236}">
                <a16:creationId xmlns:a16="http://schemas.microsoft.com/office/drawing/2014/main" id="{2DAE3D16-77F5-8442-52FF-CE6537C06061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18418" y="5369994"/>
            <a:ext cx="193844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3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>
            <a:extLst>
              <a:ext uri="{FF2B5EF4-FFF2-40B4-BE49-F238E27FC236}">
                <a16:creationId xmlns:a16="http://schemas.microsoft.com/office/drawing/2014/main" id="{C300EA92-C3C3-BED1-2D41-471C2A97FF21}"/>
              </a:ext>
            </a:extLst>
          </p:cNvPr>
          <p:cNvSpPr txBox="1">
            <a:spLocks/>
          </p:cNvSpPr>
          <p:nvPr/>
        </p:nvSpPr>
        <p:spPr>
          <a:xfrm>
            <a:off x="0" y="122689"/>
            <a:ext cx="12191999" cy="28597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499"/>
              </a:lnSpc>
              <a:spcBef>
                <a:spcPts val="70"/>
              </a:spcBef>
            </a:pPr>
            <a:r>
              <a:rPr lang="it-IT" sz="1800">
                <a:latin typeface="Trebuchet MS"/>
                <a:cs typeface="Trebuchet MS"/>
              </a:rPr>
              <a:t>R&amp;D</a:t>
            </a:r>
            <a:r>
              <a:rPr lang="it-IT" sz="1800" spc="-80">
                <a:latin typeface="Trebuchet MS"/>
                <a:cs typeface="Trebuchet MS"/>
              </a:rPr>
              <a:t> </a:t>
            </a:r>
            <a:r>
              <a:rPr lang="it-IT" sz="1800">
                <a:latin typeface="Trebuchet MS"/>
                <a:cs typeface="Trebuchet MS"/>
              </a:rPr>
              <a:t>di</a:t>
            </a:r>
            <a:r>
              <a:rPr lang="it-IT" sz="1800" spc="-85">
                <a:latin typeface="Trebuchet MS"/>
                <a:cs typeface="Trebuchet MS"/>
              </a:rPr>
              <a:t> </a:t>
            </a:r>
            <a:r>
              <a:rPr lang="it-IT" sz="1800">
                <a:latin typeface="Trebuchet MS"/>
                <a:cs typeface="Trebuchet MS"/>
              </a:rPr>
              <a:t>acceleratori</a:t>
            </a:r>
            <a:r>
              <a:rPr lang="it-IT" sz="1800" spc="-80">
                <a:latin typeface="Trebuchet MS"/>
                <a:cs typeface="Trebuchet MS"/>
              </a:rPr>
              <a:t> </a:t>
            </a:r>
            <a:r>
              <a:rPr lang="it-IT" sz="1800">
                <a:latin typeface="Trebuchet MS"/>
                <a:cs typeface="Trebuchet MS"/>
              </a:rPr>
              <a:t>per</a:t>
            </a:r>
            <a:r>
              <a:rPr lang="it-IT" sz="1800" spc="-80">
                <a:latin typeface="Trebuchet MS"/>
                <a:cs typeface="Trebuchet MS"/>
              </a:rPr>
              <a:t> </a:t>
            </a:r>
            <a:r>
              <a:rPr lang="it-IT" sz="1800" spc="-10">
                <a:latin typeface="Trebuchet MS"/>
                <a:cs typeface="Trebuchet MS"/>
              </a:rPr>
              <a:t>applicazioni </a:t>
            </a:r>
            <a:r>
              <a:rPr lang="it-IT" sz="1800">
                <a:latin typeface="Trebuchet MS"/>
                <a:cs typeface="Trebuchet MS"/>
              </a:rPr>
              <a:t>energetiche</a:t>
            </a:r>
            <a:r>
              <a:rPr lang="it-IT" sz="1800" spc="-90">
                <a:latin typeface="Trebuchet MS"/>
                <a:cs typeface="Trebuchet MS"/>
              </a:rPr>
              <a:t> </a:t>
            </a:r>
            <a:r>
              <a:rPr lang="it-IT" sz="1800">
                <a:latin typeface="Trebuchet MS"/>
                <a:cs typeface="Trebuchet MS"/>
              </a:rPr>
              <a:t>ai</a:t>
            </a:r>
            <a:r>
              <a:rPr lang="it-IT" sz="1800" spc="-80">
                <a:latin typeface="Trebuchet MS"/>
                <a:cs typeface="Trebuchet MS"/>
              </a:rPr>
              <a:t> </a:t>
            </a:r>
            <a:r>
              <a:rPr lang="it-IT" sz="1800" spc="-25">
                <a:latin typeface="Trebuchet MS"/>
                <a:cs typeface="Trebuchet MS"/>
              </a:rPr>
              <a:t>LNS</a:t>
            </a:r>
            <a:endParaRPr lang="it-IT" sz="1800" dirty="0">
              <a:latin typeface="Trebuchet MS"/>
              <a:cs typeface="Trebuchet MS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5587DD8-75F9-CF17-5C93-0B6DD436EFB2}"/>
              </a:ext>
            </a:extLst>
          </p:cNvPr>
          <p:cNvSpPr txBox="1"/>
          <p:nvPr/>
        </p:nvSpPr>
        <p:spPr>
          <a:xfrm>
            <a:off x="-28874" y="608076"/>
            <a:ext cx="12231370" cy="53129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710" indent="-24511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46710" algn="l"/>
              </a:tabLst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New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Acceleration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schemes </a:t>
            </a: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@LNS</a:t>
            </a:r>
            <a:endParaRPr lang="en-US" sz="1400" b="1" spc="-2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6710" indent="-24511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46710" algn="l"/>
              </a:tabLst>
            </a:pPr>
            <a:endParaRPr sz="1400" dirty="0">
              <a:latin typeface="Arial"/>
              <a:cs typeface="Arial"/>
            </a:endParaRPr>
          </a:p>
          <a:p>
            <a:pPr marL="843915" marR="93980" lvl="1" indent="-285750">
              <a:lnSpc>
                <a:spcPts val="1580"/>
              </a:lnSpc>
              <a:spcBef>
                <a:spcPts val="160"/>
              </a:spcBef>
              <a:buFont typeface="Arial"/>
              <a:buChar char="•"/>
              <a:tabLst>
                <a:tab pos="843915" algn="l"/>
                <a:tab pos="7101840" algn="l"/>
              </a:tabLst>
            </a:pPr>
            <a:r>
              <a:rPr sz="1400" b="1" dirty="0">
                <a:latin typeface="Arial"/>
                <a:cs typeface="Arial"/>
              </a:rPr>
              <a:t>Laser-driven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plasma-based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acceleration</a:t>
            </a:r>
            <a:r>
              <a:rPr sz="1400" b="1" spc="9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nuclear</a:t>
            </a:r>
            <a:r>
              <a:rPr sz="1400" b="1" spc="10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reactions</a:t>
            </a:r>
            <a:r>
              <a:rPr lang="en-US" sz="1400" b="1" spc="-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based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laser-</a:t>
            </a:r>
            <a:r>
              <a:rPr sz="1400" dirty="0">
                <a:latin typeface="Arial"/>
                <a:cs typeface="Arial"/>
              </a:rPr>
              <a:t>matter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interaction </a:t>
            </a:r>
            <a:endParaRPr lang="en-US" sz="1400" dirty="0">
              <a:latin typeface="Arial"/>
              <a:cs typeface="Arial"/>
            </a:endParaRPr>
          </a:p>
          <a:p>
            <a:pPr marL="558165" marR="93980" lvl="1">
              <a:lnSpc>
                <a:spcPts val="1580"/>
              </a:lnSpc>
              <a:spcBef>
                <a:spcPts val="160"/>
              </a:spcBef>
              <a:tabLst>
                <a:tab pos="843915" algn="l"/>
                <a:tab pos="7101840" algn="l"/>
              </a:tabLst>
            </a:pPr>
            <a:r>
              <a:rPr lang="it-IT" sz="1400" spc="315" dirty="0">
                <a:latin typeface="Arial"/>
                <a:cs typeface="Arial"/>
              </a:rPr>
              <a:t>	</a:t>
            </a:r>
            <a:r>
              <a:rPr sz="1400" spc="315" dirty="0">
                <a:latin typeface="DejaVu Sans Condensed"/>
                <a:cs typeface="DejaVu Sans Condensed"/>
              </a:rPr>
              <a:t>➔</a:t>
            </a:r>
            <a:r>
              <a:rPr sz="1400" spc="375" dirty="0">
                <a:latin typeface="DejaVu Sans Condensed"/>
                <a:cs typeface="DejaVu Sans Condensed"/>
              </a:rPr>
              <a:t> </a:t>
            </a:r>
            <a:r>
              <a:rPr sz="1400" dirty="0">
                <a:latin typeface="Arial"/>
                <a:cs typeface="Arial"/>
              </a:rPr>
              <a:t>[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I-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LUCE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40" dirty="0">
                <a:solidFill>
                  <a:srgbClr val="FF0000"/>
                </a:solidFill>
                <a:latin typeface="Arial"/>
                <a:cs typeface="Arial"/>
              </a:rPr>
              <a:t>(INFN—</a:t>
            </a:r>
            <a:r>
              <a:rPr sz="1400" b="1" i="1" spc="-25" dirty="0">
                <a:solidFill>
                  <a:srgbClr val="FF0000"/>
                </a:solidFill>
                <a:latin typeface="Arial"/>
                <a:cs typeface="Arial"/>
              </a:rPr>
              <a:t>Laser-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Induced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particle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acceleration)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 facility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100-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TW-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class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laser</a:t>
            </a:r>
            <a:r>
              <a:rPr sz="1400" i="1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(fs,</a:t>
            </a:r>
            <a:r>
              <a:rPr sz="1400" i="1" spc="-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1–10</a:t>
            </a:r>
            <a:r>
              <a:rPr sz="1400" i="1" spc="-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Hz, I</a:t>
            </a:r>
            <a:r>
              <a:rPr sz="1400" i="1" spc="-5" dirty="0">
                <a:latin typeface="Arial"/>
                <a:cs typeface="Arial"/>
              </a:rPr>
              <a:t> </a:t>
            </a:r>
            <a:r>
              <a:rPr sz="1400" i="1" spc="75" dirty="0">
                <a:latin typeface="Arial"/>
                <a:cs typeface="Arial"/>
              </a:rPr>
              <a:t>≥</a:t>
            </a:r>
            <a:r>
              <a:rPr sz="1400" i="1" spc="-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10</a:t>
            </a:r>
            <a:r>
              <a:rPr sz="1350" i="1" baseline="24691" dirty="0">
                <a:latin typeface="Arial"/>
                <a:cs typeface="Arial"/>
              </a:rPr>
              <a:t>19</a:t>
            </a:r>
            <a:r>
              <a:rPr sz="1350" i="1" spc="247" baseline="24691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W/cm</a:t>
            </a:r>
            <a:r>
              <a:rPr sz="1350" spc="-15" baseline="24691" dirty="0">
                <a:latin typeface="Arial"/>
                <a:cs typeface="Arial"/>
              </a:rPr>
              <a:t>2</a:t>
            </a:r>
            <a:r>
              <a:rPr sz="1400" i="1" spc="-10" dirty="0">
                <a:latin typeface="Arial"/>
                <a:cs typeface="Arial"/>
              </a:rPr>
              <a:t>)</a:t>
            </a:r>
            <a:r>
              <a:rPr sz="1400" spc="-10" dirty="0">
                <a:latin typeface="Arial"/>
                <a:cs typeface="Arial"/>
              </a:rPr>
              <a:t>]</a:t>
            </a:r>
            <a:r>
              <a:rPr lang="en-US"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enabling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studies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on:</a:t>
            </a:r>
            <a:endParaRPr sz="1400" dirty="0">
              <a:latin typeface="Arial"/>
              <a:cs typeface="Arial"/>
            </a:endParaRPr>
          </a:p>
          <a:p>
            <a:pPr marL="1133475" lvl="3" indent="-118110">
              <a:lnSpc>
                <a:spcPts val="1630"/>
              </a:lnSpc>
              <a:spcBef>
                <a:spcPts val="25"/>
              </a:spcBef>
              <a:buChar char="-"/>
              <a:tabLst>
                <a:tab pos="1133475" algn="l"/>
              </a:tabLst>
            </a:pP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Proton–boron</a:t>
            </a:r>
            <a:r>
              <a:rPr sz="1400" i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fusion</a:t>
            </a:r>
            <a:r>
              <a:rPr sz="1400" b="1" i="1" u="sng" spc="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reaction</a:t>
            </a:r>
            <a:r>
              <a:rPr sz="1400" b="1" i="1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1400" b="1" i="1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plasma</a:t>
            </a:r>
            <a:r>
              <a:rPr sz="1400" i="1" dirty="0">
                <a:latin typeface="Arial"/>
                <a:cs typeface="Arial"/>
              </a:rPr>
              <a:t>: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future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advanced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fusion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ignition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schemes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laser-</a:t>
            </a:r>
            <a:r>
              <a:rPr sz="1400" dirty="0">
                <a:latin typeface="Arial"/>
                <a:cs typeface="Arial"/>
              </a:rPr>
              <a:t>driven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α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particles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sources;</a:t>
            </a:r>
            <a:endParaRPr sz="1400" dirty="0">
              <a:latin typeface="Arial"/>
              <a:cs typeface="Arial"/>
            </a:endParaRPr>
          </a:p>
          <a:p>
            <a:pPr marL="1184910" lvl="3" indent="-169545">
              <a:lnSpc>
                <a:spcPts val="1630"/>
              </a:lnSpc>
              <a:buChar char="-"/>
              <a:tabLst>
                <a:tab pos="1184910" algn="l"/>
              </a:tabLst>
            </a:pP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Stopping</a:t>
            </a:r>
            <a:r>
              <a:rPr sz="1400" b="1" i="1" u="sng" spc="40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400" b="1" i="1" u="sng" spc="4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1400" b="1" i="1" u="sng" spc="40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warm</a:t>
            </a:r>
            <a:r>
              <a:rPr sz="1400" b="1" i="1" u="sng" spc="4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dense</a:t>
            </a:r>
            <a:r>
              <a:rPr sz="1400" b="1" i="1" u="sng" spc="4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matter</a:t>
            </a:r>
            <a:r>
              <a:rPr sz="1400" i="1" dirty="0">
                <a:latin typeface="Arial"/>
                <a:cs typeface="Arial"/>
              </a:rPr>
              <a:t>:</a:t>
            </a:r>
            <a:r>
              <a:rPr sz="1400" i="1" spc="4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important</a:t>
            </a:r>
            <a:r>
              <a:rPr sz="1400" spc="40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issue/property</a:t>
            </a:r>
            <a:r>
              <a:rPr sz="1400" spc="4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415" dirty="0"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Inertial</a:t>
            </a:r>
            <a:r>
              <a:rPr sz="1400" i="1" u="sng" spc="4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Confinement</a:t>
            </a:r>
            <a:r>
              <a:rPr sz="1400" i="1" u="sng" spc="4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Fusion</a:t>
            </a:r>
            <a:r>
              <a:rPr sz="1400" i="1" u="sng" spc="40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(ICF</a:t>
            </a:r>
            <a:r>
              <a:rPr sz="1400" spc="-10" dirty="0">
                <a:latin typeface="Arial"/>
                <a:cs typeface="Arial"/>
              </a:rPr>
              <a:t>)</a:t>
            </a:r>
            <a:r>
              <a:rPr sz="1400" spc="4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implosion</a:t>
            </a:r>
            <a:r>
              <a:rPr sz="1400" spc="40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study</a:t>
            </a:r>
            <a:r>
              <a:rPr sz="1400" spc="4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409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desig</a:t>
            </a:r>
            <a:r>
              <a:rPr lang="it-IT" sz="1400" spc="-10" dirty="0">
                <a:latin typeface="Arial"/>
                <a:cs typeface="Arial"/>
              </a:rPr>
              <a:t>n</a:t>
            </a:r>
            <a:r>
              <a:rPr lang="it-IT" sz="1400" dirty="0">
                <a:latin typeface="Arial"/>
                <a:cs typeface="Arial"/>
              </a:rPr>
              <a:t>  </a:t>
            </a:r>
            <a:r>
              <a:rPr lang="it-IT" sz="1400" i="1" spc="-50" dirty="0">
                <a:latin typeface="Arial"/>
                <a:cs typeface="Arial"/>
              </a:rPr>
              <a:t>[</a:t>
            </a:r>
            <a:r>
              <a:rPr lang="it-IT" sz="1400" i="1" spc="-50" dirty="0" err="1">
                <a:latin typeface="Arial"/>
                <a:cs typeface="Arial"/>
              </a:rPr>
              <a:t>FUSION_GrV</a:t>
            </a:r>
            <a:r>
              <a:rPr lang="it-IT" sz="1400" i="1" spc="-50" dirty="0">
                <a:latin typeface="Arial"/>
                <a:cs typeface="Arial"/>
              </a:rPr>
              <a:t>,</a:t>
            </a:r>
            <a:r>
              <a:rPr lang="it-IT" sz="1400" i="1" spc="-20" dirty="0">
                <a:latin typeface="Arial"/>
                <a:cs typeface="Arial"/>
              </a:rPr>
              <a:t> </a:t>
            </a:r>
            <a:r>
              <a:rPr lang="it-IT" sz="1400" i="1" spc="-25" dirty="0">
                <a:latin typeface="Arial"/>
                <a:cs typeface="Arial"/>
              </a:rPr>
              <a:t>SAMOTHRACE</a:t>
            </a:r>
            <a:r>
              <a:rPr lang="it-IT" sz="1400" i="1" spc="-20" dirty="0">
                <a:latin typeface="Arial"/>
                <a:cs typeface="Arial"/>
              </a:rPr>
              <a:t> WP1]</a:t>
            </a:r>
            <a:r>
              <a:rPr lang="it-IT" sz="1400" spc="-20" dirty="0">
                <a:latin typeface="Arial"/>
                <a:cs typeface="Arial"/>
              </a:rPr>
              <a:t>.</a:t>
            </a:r>
            <a:endParaRPr lang="it-IT" sz="1400" dirty="0">
              <a:latin typeface="Arial"/>
              <a:cs typeface="Arial"/>
            </a:endParaRPr>
          </a:p>
          <a:p>
            <a:pPr marL="842644" marR="93980" lvl="1" indent="-284480" algn="just">
              <a:lnSpc>
                <a:spcPct val="98400"/>
              </a:lnSpc>
              <a:spcBef>
                <a:spcPts val="70"/>
              </a:spcBef>
              <a:buFont typeface="Arial"/>
              <a:buChar char="•"/>
              <a:tabLst>
                <a:tab pos="843915" algn="l"/>
              </a:tabLst>
            </a:pPr>
            <a:r>
              <a:rPr sz="1400" b="1" dirty="0">
                <a:latin typeface="Arial"/>
                <a:cs typeface="Arial"/>
              </a:rPr>
              <a:t>Dielectric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Laser</a:t>
            </a:r>
            <a:r>
              <a:rPr sz="1400" b="1" spc="11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Accelerator</a:t>
            </a:r>
            <a:r>
              <a:rPr sz="1400" b="1" spc="11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(DLA)</a:t>
            </a:r>
            <a:r>
              <a:rPr sz="1400" b="1" spc="10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on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chip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based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microstructures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lasers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@high-</a:t>
            </a:r>
            <a:r>
              <a:rPr sz="1400" dirty="0">
                <a:latin typeface="Arial"/>
                <a:cs typeface="Arial"/>
              </a:rPr>
              <a:t>rep.</a:t>
            </a:r>
            <a:r>
              <a:rPr sz="1400" spc="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rates,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commercial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dielectrics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@higher</a:t>
            </a:r>
            <a:r>
              <a:rPr sz="1400" spc="10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breakdown 	</a:t>
            </a:r>
            <a:r>
              <a:rPr sz="1400" dirty="0">
                <a:latin typeface="Arial"/>
                <a:cs typeface="Arial"/>
              </a:rPr>
              <a:t>threshold,</a:t>
            </a:r>
            <a:r>
              <a:rPr sz="1400" spc="45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higher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gradients</a:t>
            </a:r>
            <a:r>
              <a:rPr sz="1400" spc="4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(1-</a:t>
            </a:r>
            <a:r>
              <a:rPr sz="1400" dirty="0">
                <a:latin typeface="Arial"/>
                <a:cs typeface="Arial"/>
              </a:rPr>
              <a:t>10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GV/m).</a:t>
            </a:r>
            <a:r>
              <a:rPr sz="1400" spc="45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DLAs</a:t>
            </a:r>
            <a:r>
              <a:rPr sz="1400" spc="45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reduce</a:t>
            </a:r>
            <a:r>
              <a:rPr sz="1400" spc="4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size/cost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45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demo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Colliding</a:t>
            </a:r>
            <a:r>
              <a:rPr sz="1400" i="1" u="sng" spc="45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Beam</a:t>
            </a:r>
            <a:r>
              <a:rPr sz="1400" i="1" u="sng" spc="4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Fusion</a:t>
            </a:r>
            <a:r>
              <a:rPr sz="1400" i="1" u="sng" spc="4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reactor</a:t>
            </a:r>
            <a:r>
              <a:rPr sz="1400" i="1" u="sng" spc="4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(CBFR)</a:t>
            </a:r>
            <a:r>
              <a:rPr sz="1400" i="1" spc="459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[MICRON_GrV, 	</a:t>
            </a:r>
            <a:r>
              <a:rPr sz="1400" i="1" spc="-25" dirty="0">
                <a:latin typeface="Arial"/>
                <a:cs typeface="Arial"/>
              </a:rPr>
              <a:t>SAMOTHRACE </a:t>
            </a:r>
            <a:r>
              <a:rPr sz="1400" i="1" spc="-20" dirty="0">
                <a:latin typeface="Arial"/>
                <a:cs typeface="Arial"/>
              </a:rPr>
              <a:t>WP1]</a:t>
            </a:r>
            <a:endParaRPr sz="1400" dirty="0">
              <a:latin typeface="Arial"/>
              <a:cs typeface="Arial"/>
            </a:endParaRPr>
          </a:p>
          <a:p>
            <a:pPr marL="843915" lvl="1" indent="-285115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843915" algn="l"/>
              </a:tabLst>
            </a:pPr>
            <a:r>
              <a:rPr sz="1400" b="1" dirty="0">
                <a:latin typeface="Arial"/>
                <a:cs typeface="Arial"/>
              </a:rPr>
              <a:t>Micro-glass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capillaries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for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μ-Beam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irradiation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analysis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fusion </a:t>
            </a:r>
            <a:r>
              <a:rPr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plasma-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facing</a:t>
            </a:r>
            <a:r>
              <a:rPr sz="14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materials</a:t>
            </a:r>
            <a:r>
              <a:rPr sz="14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4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components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spc="-25" dirty="0">
                <a:latin typeface="Arial"/>
                <a:cs typeface="Arial"/>
              </a:rPr>
              <a:t>[SAMOTHRACE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WP2]</a:t>
            </a:r>
            <a:endParaRPr lang="en-US" sz="1400" i="1" spc="-20" dirty="0">
              <a:latin typeface="Arial"/>
              <a:cs typeface="Arial"/>
            </a:endParaRPr>
          </a:p>
          <a:p>
            <a:pPr marL="843915" lvl="1" indent="-285115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843915" algn="l"/>
              </a:tabLst>
            </a:pPr>
            <a:endParaRPr sz="1400" dirty="0">
              <a:latin typeface="Arial"/>
              <a:cs typeface="Arial"/>
            </a:endParaRPr>
          </a:p>
          <a:p>
            <a:pPr marL="297815" indent="-196215">
              <a:lnSpc>
                <a:spcPts val="1645"/>
              </a:lnSpc>
              <a:spcBef>
                <a:spcPts val="480"/>
              </a:spcBef>
              <a:buAutoNum type="arabicPeriod"/>
              <a:tabLst>
                <a:tab pos="297815" algn="l"/>
              </a:tabLst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Magnetic</a:t>
            </a:r>
            <a:r>
              <a:rPr sz="14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plasma-Ion</a:t>
            </a:r>
            <a:r>
              <a:rPr sz="14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Sources</a:t>
            </a:r>
            <a:r>
              <a:rPr sz="14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4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plasma-traps</a:t>
            </a:r>
            <a:r>
              <a:rPr sz="1400" b="1" spc="-5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en-US" sz="1400" b="1" spc="-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97815" indent="-196215">
              <a:lnSpc>
                <a:spcPts val="1645"/>
              </a:lnSpc>
              <a:spcBef>
                <a:spcPts val="480"/>
              </a:spcBef>
              <a:buAutoNum type="arabicPeriod"/>
              <a:tabLst>
                <a:tab pos="297815" algn="l"/>
              </a:tabLst>
            </a:pPr>
            <a:endParaRPr sz="1400" dirty="0">
              <a:latin typeface="Arial"/>
              <a:cs typeface="Arial"/>
            </a:endParaRPr>
          </a:p>
          <a:p>
            <a:pPr marL="843915" lvl="1" indent="-285115">
              <a:lnSpc>
                <a:spcPts val="1645"/>
              </a:lnSpc>
              <a:buFont typeface="Arial"/>
              <a:buChar char="•"/>
              <a:tabLst>
                <a:tab pos="843915" algn="l"/>
              </a:tabLst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R&amp;D</a:t>
            </a:r>
            <a:r>
              <a:rPr lang="en-US"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r>
              <a:rPr lang="en-US" sz="1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spc="-10" dirty="0">
                <a:solidFill>
                  <a:srgbClr val="FF0000"/>
                </a:solidFill>
                <a:latin typeface="Arial"/>
                <a:cs typeface="Arial"/>
              </a:rPr>
              <a:t>intensity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ECR/MDIS</a:t>
            </a:r>
            <a:r>
              <a:rPr lang="en-US"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proton</a:t>
            </a:r>
            <a:r>
              <a:rPr lang="en-US"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source</a:t>
            </a:r>
            <a:r>
              <a:rPr lang="en-US"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lang="en-US" sz="1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ADS</a:t>
            </a:r>
            <a:r>
              <a:rPr lang="en-US" sz="1400" spc="380" dirty="0">
                <a:latin typeface="Arial"/>
                <a:cs typeface="Arial"/>
              </a:rPr>
              <a:t> </a:t>
            </a:r>
            <a:r>
              <a:rPr lang="en-US" sz="1400" i="1" spc="-25" dirty="0">
                <a:latin typeface="Arial"/>
                <a:cs typeface="Arial"/>
              </a:rPr>
              <a:t>[TRASCO,</a:t>
            </a:r>
            <a:r>
              <a:rPr lang="en-US" sz="1400" i="1" spc="-10" dirty="0">
                <a:latin typeface="Arial"/>
                <a:cs typeface="Arial"/>
              </a:rPr>
              <a:t> </a:t>
            </a:r>
            <a:r>
              <a:rPr lang="en-US" sz="1400" i="1" spc="-30" dirty="0">
                <a:latin typeface="Arial"/>
                <a:cs typeface="Arial"/>
              </a:rPr>
              <a:t>TRIPS,</a:t>
            </a:r>
            <a:r>
              <a:rPr lang="en-US" sz="1400" i="1" spc="-10" dirty="0">
                <a:latin typeface="Arial"/>
                <a:cs typeface="Arial"/>
              </a:rPr>
              <a:t> </a:t>
            </a:r>
            <a:r>
              <a:rPr lang="en-US" sz="1400" i="1" dirty="0">
                <a:latin typeface="Arial"/>
                <a:cs typeface="Arial"/>
              </a:rPr>
              <a:t>PS-ESS]</a:t>
            </a:r>
            <a:r>
              <a:rPr lang="en-US" sz="1400" i="1" spc="37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driving</a:t>
            </a:r>
            <a:r>
              <a:rPr lang="en-US" sz="1400" spc="-1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a</a:t>
            </a:r>
            <a:r>
              <a:rPr lang="en-US" sz="1400" spc="-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subcritical</a:t>
            </a:r>
            <a:r>
              <a:rPr lang="en-US" sz="1400" spc="-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reactor</a:t>
            </a:r>
            <a:r>
              <a:rPr lang="en-US" sz="1400" spc="-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to</a:t>
            </a:r>
            <a:r>
              <a:rPr lang="en-US" sz="1400" spc="-1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transmute</a:t>
            </a:r>
            <a:r>
              <a:rPr lang="en-US" sz="1400" spc="-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nuclear</a:t>
            </a:r>
            <a:r>
              <a:rPr lang="en-US" sz="1400" spc="-15" dirty="0">
                <a:latin typeface="Arial"/>
                <a:cs typeface="Arial"/>
              </a:rPr>
              <a:t> </a:t>
            </a:r>
            <a:r>
              <a:rPr lang="en-US" sz="1400" spc="-10" dirty="0">
                <a:latin typeface="Arial"/>
                <a:cs typeface="Arial"/>
              </a:rPr>
              <a:t>waste</a:t>
            </a:r>
            <a:endParaRPr lang="en-US" sz="1400" dirty="0">
              <a:latin typeface="Arial"/>
              <a:cs typeface="Arial"/>
            </a:endParaRPr>
          </a:p>
          <a:p>
            <a:pPr marL="843915" lvl="1" indent="-285115">
              <a:lnSpc>
                <a:spcPts val="1610"/>
              </a:lnSpc>
              <a:spcBef>
                <a:spcPts val="70"/>
              </a:spcBef>
              <a:buFont typeface="Arial"/>
              <a:buChar char="•"/>
              <a:tabLst>
                <a:tab pos="843915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Stopping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power</a:t>
            </a:r>
            <a:r>
              <a:rPr sz="14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investigation</a:t>
            </a:r>
            <a:r>
              <a:rPr sz="1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magnetic</a:t>
            </a:r>
            <a:r>
              <a:rPr sz="14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confinement fusion</a:t>
            </a:r>
            <a:r>
              <a:rPr sz="14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i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(MCF)</a:t>
            </a:r>
            <a:r>
              <a:rPr sz="14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plasma</a:t>
            </a:r>
            <a:endParaRPr sz="1400" dirty="0">
              <a:latin typeface="Arial"/>
              <a:cs typeface="Arial"/>
            </a:endParaRPr>
          </a:p>
          <a:p>
            <a:pPr marL="844550" marR="94615" lvl="1" indent="-285750">
              <a:lnSpc>
                <a:spcPts val="1700"/>
              </a:lnSpc>
              <a:spcBef>
                <a:spcPts val="70"/>
              </a:spcBef>
              <a:buFont typeface="Arial"/>
              <a:buChar char="•"/>
              <a:tabLst>
                <a:tab pos="844550" algn="l"/>
              </a:tabLst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New</a:t>
            </a:r>
            <a:r>
              <a:rPr sz="1400" b="1" spc="3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generation</a:t>
            </a:r>
            <a:r>
              <a:rPr sz="1400" b="1" spc="3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plasma</a:t>
            </a:r>
            <a:r>
              <a:rPr sz="1400" b="1" spc="3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chambers</a:t>
            </a:r>
            <a:r>
              <a:rPr sz="1400" b="1" spc="3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3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resonators</a:t>
            </a:r>
            <a:r>
              <a:rPr sz="1400" b="1" spc="3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for</a:t>
            </a:r>
            <a:r>
              <a:rPr sz="1400" b="1" spc="3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compact</a:t>
            </a:r>
            <a:r>
              <a:rPr sz="1400" b="1" spc="3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reactors:</a:t>
            </a:r>
            <a:r>
              <a:rPr sz="1400" b="1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Design,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numerical</a:t>
            </a:r>
            <a:r>
              <a:rPr sz="1400" spc="3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investigation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experimental</a:t>
            </a:r>
            <a:r>
              <a:rPr sz="1400" spc="3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tests</a:t>
            </a:r>
            <a:r>
              <a:rPr sz="1400" spc="3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of </a:t>
            </a:r>
            <a:r>
              <a:rPr sz="1400" dirty="0">
                <a:latin typeface="Arial"/>
                <a:cs typeface="Arial"/>
              </a:rPr>
              <a:t>advanced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plasma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chambers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ensuring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better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radiation-plasma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coupling,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stability,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control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confinement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[</a:t>
            </a:r>
            <a:r>
              <a:rPr sz="1400" i="1" spc="-30" dirty="0">
                <a:latin typeface="Arial"/>
                <a:cs typeface="Arial"/>
              </a:rPr>
              <a:t>IRIS_Gr5</a:t>
            </a:r>
            <a:r>
              <a:rPr sz="1400" i="1" spc="2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and</a:t>
            </a:r>
            <a:r>
              <a:rPr sz="1400" i="1" spc="20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IRIS2.0</a:t>
            </a:r>
            <a:r>
              <a:rPr sz="1400" i="1" spc="2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POC</a:t>
            </a:r>
            <a:r>
              <a:rPr sz="1400" i="1" spc="3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MISE]</a:t>
            </a:r>
            <a:endParaRPr sz="1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45"/>
              </a:spcBef>
              <a:buFont typeface="Arial"/>
              <a:buChar char="•"/>
            </a:pPr>
            <a:endParaRPr sz="1400" dirty="0">
              <a:latin typeface="Arial"/>
              <a:cs typeface="Arial"/>
            </a:endParaRPr>
          </a:p>
          <a:p>
            <a:pPr marL="297815" indent="-196215">
              <a:lnSpc>
                <a:spcPct val="100000"/>
              </a:lnSpc>
              <a:buAutoNum type="arabicPeriod"/>
              <a:tabLst>
                <a:tab pos="297815" algn="l"/>
              </a:tabLst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Laser-cluster</a:t>
            </a:r>
            <a:r>
              <a:rPr sz="14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scenario</a:t>
            </a:r>
            <a:r>
              <a:rPr sz="1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Polarized</a:t>
            </a:r>
            <a:r>
              <a:rPr sz="1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nuclear</a:t>
            </a:r>
            <a:r>
              <a:rPr sz="1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fusion</a:t>
            </a:r>
            <a:r>
              <a:rPr sz="1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fuel:</a:t>
            </a:r>
            <a:endParaRPr lang="en-US" sz="1400" b="1" spc="-1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97815" indent="-196215">
              <a:lnSpc>
                <a:spcPct val="100000"/>
              </a:lnSpc>
              <a:buAutoNum type="arabicPeriod"/>
              <a:tabLst>
                <a:tab pos="297815" algn="l"/>
              </a:tabLst>
            </a:pPr>
            <a:endParaRPr sz="1400" dirty="0">
              <a:latin typeface="Arial"/>
              <a:cs typeface="Arial"/>
            </a:endParaRPr>
          </a:p>
          <a:p>
            <a:pPr marL="843915" lvl="1" indent="-28511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843915" algn="l"/>
              </a:tabLst>
            </a:pP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Coulomb </a:t>
            </a:r>
            <a:r>
              <a:rPr sz="1400" b="1" spc="-20" dirty="0">
                <a:latin typeface="Arial"/>
                <a:cs typeface="Arial"/>
              </a:rPr>
              <a:t>Explosion</a:t>
            </a:r>
            <a:r>
              <a:rPr sz="1400" b="1" dirty="0">
                <a:latin typeface="Arial"/>
                <a:cs typeface="Arial"/>
              </a:rPr>
              <a:t> Paradigma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enhancement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yield of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reaction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[ASFIN]</a:t>
            </a:r>
            <a:endParaRPr lang="en-US" sz="1400" i="1" spc="-10" dirty="0">
              <a:latin typeface="Arial"/>
              <a:cs typeface="Arial"/>
            </a:endParaRPr>
          </a:p>
          <a:p>
            <a:pPr marL="843915" lvl="1" indent="-28511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843915" algn="l"/>
              </a:tabLst>
            </a:pPr>
            <a:r>
              <a:rPr lang="en-US" sz="1400" dirty="0">
                <a:latin typeface="Arial"/>
                <a:cs typeface="Arial"/>
              </a:rPr>
              <a:t>Innovative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sources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and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systems,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theory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and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experiments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fusion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from</a:t>
            </a:r>
            <a:r>
              <a:rPr lang="en-US" sz="1400" spc="1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polarized</a:t>
            </a:r>
            <a:r>
              <a:rPr lang="en-US" sz="1400" spc="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nuclei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i="1" spc="-10" dirty="0">
                <a:latin typeface="Arial"/>
                <a:cs typeface="Arial"/>
              </a:rPr>
              <a:t>[VALAR]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D9EB8C-BFA6-118E-864B-5733F31877CF}"/>
              </a:ext>
            </a:extLst>
          </p:cNvPr>
          <p:cNvSpPr txBox="1"/>
          <p:nvPr/>
        </p:nvSpPr>
        <p:spPr>
          <a:xfrm>
            <a:off x="9668170" y="5863601"/>
            <a:ext cx="141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Attività LNS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(G. Torrisi)</a:t>
            </a:r>
          </a:p>
        </p:txBody>
      </p:sp>
    </p:spTree>
    <p:extLst>
      <p:ext uri="{BB962C8B-B14F-4D97-AF65-F5344CB8AC3E}">
        <p14:creationId xmlns:p14="http://schemas.microsoft.com/office/powerpoint/2010/main" val="118170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D2E6-6A28-9F06-CC55-0931EFFF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00" y="351100"/>
            <a:ext cx="10753200" cy="1152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L’impianto</a:t>
            </a:r>
            <a:r>
              <a:rPr lang="en-GB" dirty="0"/>
              <a:t> I-LUCE</a:t>
            </a:r>
            <a:br>
              <a:rPr lang="en-GB" dirty="0"/>
            </a:br>
            <a:endParaRPr lang="en-GB" dirty="0"/>
          </a:p>
        </p:txBody>
      </p:sp>
      <p:sp>
        <p:nvSpPr>
          <p:cNvPr id="383" name="BCT: Breast Cancer Therapy…"/>
          <p:cNvSpPr txBox="1">
            <a:spLocks noGrp="1"/>
          </p:cNvSpPr>
          <p:nvPr>
            <p:ph sz="half" idx="1"/>
          </p:nvPr>
        </p:nvSpPr>
        <p:spPr>
          <a:xfrm>
            <a:off x="219456" y="2016000"/>
            <a:ext cx="9500616" cy="365638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73783">
              <a:spcBef>
                <a:spcPts val="2672"/>
              </a:spcBef>
              <a:defRPr sz="3640"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BCT: Breast Cancer Therapy</a:t>
            </a:r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Regional funded project</a:t>
            </a:r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INFN, University of Catania and one hospital</a:t>
            </a:r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Radiotherapy, drugs development, new treatment modalities</a:t>
            </a:r>
          </a:p>
          <a:p>
            <a:pPr defTabSz="373783">
              <a:spcBef>
                <a:spcPts val="2672"/>
              </a:spcBef>
              <a:defRPr sz="3640"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I-LUCE: INFN Laser </a:t>
            </a:r>
            <a:r>
              <a:rPr sz="1600" dirty="0" err="1"/>
              <a:t>IndUced</a:t>
            </a:r>
            <a:r>
              <a:rPr sz="1600" dirty="0"/>
              <a:t> particle </a:t>
            </a:r>
            <a:r>
              <a:rPr sz="1600" dirty="0" err="1"/>
              <a:t>acCeleration</a:t>
            </a:r>
            <a:endParaRPr sz="1600" dirty="0"/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Part of the BCT program</a:t>
            </a:r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2.9 M€ for a laser system; aim: e- and proton acceleration to obtain “FLASH” regime and biological irradiation</a:t>
            </a:r>
          </a:p>
          <a:p>
            <a:pPr lvl="1" indent="284400" defTabSz="373783">
              <a:spcBef>
                <a:spcPts val="1266"/>
              </a:spcBef>
              <a:defRPr sz="263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600" dirty="0"/>
              <a:t>INFN will take care of the whole infrastructure and beams facility</a:t>
            </a:r>
          </a:p>
        </p:txBody>
      </p:sp>
      <p:pic>
        <p:nvPicPr>
          <p:cNvPr id="386" name="Image" descr="Image"/>
          <p:cNvPicPr>
            <a:picLocks/>
          </p:cNvPicPr>
          <p:nvPr/>
        </p:nvPicPr>
        <p:blipFill>
          <a:blip r:embed="rId2"/>
          <a:srcRect t="23795" b="30623"/>
          <a:stretch>
            <a:fillRect/>
          </a:stretch>
        </p:blipFill>
        <p:spPr>
          <a:xfrm>
            <a:off x="9478516" y="1822128"/>
            <a:ext cx="642308" cy="292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3"/>
          <a:srcRect t="12592" b="12592"/>
          <a:stretch>
            <a:fillRect/>
          </a:stretch>
        </p:blipFill>
        <p:spPr>
          <a:xfrm>
            <a:off x="9460797" y="2142200"/>
            <a:ext cx="677912" cy="507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421" y="1146166"/>
            <a:ext cx="966572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940" y="983583"/>
            <a:ext cx="1455540" cy="991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creen Shot 2016-09-17 at 13.40.25.png" descr="Screen Shot 2016-09-17 at 13.40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7227"/>
            <a:ext cx="9144001" cy="616354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Cyclotron"/>
          <p:cNvSpPr txBox="1"/>
          <p:nvPr/>
        </p:nvSpPr>
        <p:spPr>
          <a:xfrm>
            <a:off x="1961790" y="5352962"/>
            <a:ext cx="1545944" cy="433475"/>
          </a:xfrm>
          <a:prstGeom prst="rect">
            <a:avLst/>
          </a:prstGeom>
          <a:solidFill>
            <a:srgbClr val="D7C6A7">
              <a:alpha val="83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/>
          <a:lstStyle>
            <a:lvl1pPr>
              <a:defRPr sz="4200" b="0">
                <a:solidFill>
                  <a:srgbClr val="8311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2953"/>
              <a:t>Cyclotron</a:t>
            </a:r>
          </a:p>
        </p:txBody>
      </p:sp>
      <p:pic>
        <p:nvPicPr>
          <p:cNvPr id="393" name="Shape Shape" descr="Shap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557300">
            <a:off x="3651604" y="3068374"/>
            <a:ext cx="1527920" cy="1181890"/>
          </a:xfrm>
          <a:prstGeom prst="rect">
            <a:avLst/>
          </a:prstGeom>
        </p:spPr>
      </p:pic>
      <p:pic>
        <p:nvPicPr>
          <p:cNvPr id="39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44995" y="4261497"/>
            <a:ext cx="1399520" cy="1107773"/>
          </a:xfrm>
          <a:prstGeom prst="rect">
            <a:avLst/>
          </a:prstGeom>
        </p:spPr>
      </p:pic>
      <p:grpSp>
        <p:nvGrpSpPr>
          <p:cNvPr id="402" name="Group"/>
          <p:cNvGrpSpPr/>
          <p:nvPr/>
        </p:nvGrpSpPr>
        <p:grpSpPr>
          <a:xfrm>
            <a:off x="5480651" y="2430770"/>
            <a:ext cx="3777257" cy="2748329"/>
            <a:chOff x="47022" y="203164"/>
            <a:chExt cx="5372098" cy="3908733"/>
          </a:xfrm>
        </p:grpSpPr>
        <p:sp>
          <p:nvSpPr>
            <p:cNvPr id="397" name="Tandem accelerator"/>
            <p:cNvSpPr txBox="1"/>
            <p:nvPr/>
          </p:nvSpPr>
          <p:spPr>
            <a:xfrm>
              <a:off x="1132590" y="3363019"/>
              <a:ext cx="4286530" cy="748878"/>
            </a:xfrm>
            <a:prstGeom prst="rect">
              <a:avLst/>
            </a:prstGeom>
            <a:solidFill>
              <a:srgbClr val="D7C6A7">
                <a:alpha val="83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>
              <a:lvl1pPr>
                <a:defRPr sz="4200" b="0">
                  <a:solidFill>
                    <a:srgbClr val="8311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sz="2953"/>
                <a:t>Tandem accelerator</a:t>
              </a:r>
            </a:p>
          </p:txBody>
        </p:sp>
        <p:pic>
          <p:nvPicPr>
            <p:cNvPr id="398" name="Oval Oval" descr="Oval 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94736">
              <a:off x="47022" y="203164"/>
              <a:ext cx="3492501" cy="1854201"/>
            </a:xfrm>
            <a:prstGeom prst="rect">
              <a:avLst/>
            </a:prstGeom>
            <a:effectLst/>
          </p:spPr>
        </p:pic>
        <p:pic>
          <p:nvPicPr>
            <p:cNvPr id="400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1425" y="1555228"/>
              <a:ext cx="1078658" cy="1800871"/>
            </a:xfrm>
            <a:prstGeom prst="rect">
              <a:avLst/>
            </a:prstGeom>
            <a:effectLst/>
          </p:spPr>
        </p:pic>
      </p:grpSp>
      <p:sp>
        <p:nvSpPr>
          <p:cNvPr id="403" name="Beamlines"/>
          <p:cNvSpPr txBox="1"/>
          <p:nvPr/>
        </p:nvSpPr>
        <p:spPr>
          <a:xfrm>
            <a:off x="1685994" y="340096"/>
            <a:ext cx="1898222" cy="431272"/>
          </a:xfrm>
          <a:prstGeom prst="rect">
            <a:avLst/>
          </a:prstGeom>
          <a:solidFill>
            <a:srgbClr val="D7C6A7">
              <a:alpha val="83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/>
          <a:lstStyle>
            <a:lvl1pPr algn="l">
              <a:defRPr sz="4200" b="0">
                <a:solidFill>
                  <a:srgbClr val="8311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2953"/>
              <a:t>Beamlines</a:t>
            </a:r>
          </a:p>
        </p:txBody>
      </p:sp>
      <p:pic>
        <p:nvPicPr>
          <p:cNvPr id="404" name="Shape Shape" descr="Shape Shap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1557300">
            <a:off x="3022824" y="1495612"/>
            <a:ext cx="1834871" cy="979630"/>
          </a:xfrm>
          <a:prstGeom prst="rect">
            <a:avLst/>
          </a:prstGeom>
        </p:spPr>
      </p:pic>
      <p:pic>
        <p:nvPicPr>
          <p:cNvPr id="406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5075892">
            <a:off x="2395754" y="669856"/>
            <a:ext cx="948511" cy="986610"/>
          </a:xfrm>
          <a:prstGeom prst="rect">
            <a:avLst/>
          </a:prstGeom>
        </p:spPr>
      </p:pic>
      <p:grpSp>
        <p:nvGrpSpPr>
          <p:cNvPr id="413" name="Group"/>
          <p:cNvGrpSpPr/>
          <p:nvPr/>
        </p:nvGrpSpPr>
        <p:grpSpPr>
          <a:xfrm>
            <a:off x="5948836" y="107421"/>
            <a:ext cx="4514860" cy="2200096"/>
            <a:chOff x="-76122" y="0"/>
            <a:chExt cx="6421132" cy="3129023"/>
          </a:xfrm>
        </p:grpSpPr>
        <p:sp>
          <p:nvSpPr>
            <p:cNvPr id="408" name="Officies"/>
            <p:cNvSpPr txBox="1"/>
            <p:nvPr/>
          </p:nvSpPr>
          <p:spPr>
            <a:xfrm>
              <a:off x="4640928" y="0"/>
              <a:ext cx="1704083" cy="645700"/>
            </a:xfrm>
            <a:prstGeom prst="rect">
              <a:avLst/>
            </a:prstGeom>
            <a:solidFill>
              <a:srgbClr val="D7C6A7">
                <a:alpha val="83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>
                <a:defRPr sz="4200" b="0">
                  <a:solidFill>
                    <a:srgbClr val="8311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sz="2953" dirty="0"/>
                <a:t>Offices</a:t>
              </a:r>
            </a:p>
          </p:txBody>
        </p:sp>
        <p:pic>
          <p:nvPicPr>
            <p:cNvPr id="409" name="Shape Shape" descr="Shape Shap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557300">
              <a:off x="-65693" y="1384650"/>
              <a:ext cx="5238379" cy="1711908"/>
            </a:xfrm>
            <a:prstGeom prst="rect">
              <a:avLst/>
            </a:prstGeom>
            <a:effectLst/>
          </p:spPr>
        </p:pic>
        <p:pic>
          <p:nvPicPr>
            <p:cNvPr id="411" name="Line Line" descr="Line Lin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212494">
              <a:off x="3593815" y="575633"/>
              <a:ext cx="1431137" cy="1195016"/>
            </a:xfrm>
            <a:prstGeom prst="rect">
              <a:avLst/>
            </a:prstGeom>
            <a:effectLst/>
          </p:spPr>
        </p:pic>
      </p:grpSp>
      <p:grpSp>
        <p:nvGrpSpPr>
          <p:cNvPr id="419" name="Group"/>
          <p:cNvGrpSpPr/>
          <p:nvPr/>
        </p:nvGrpSpPr>
        <p:grpSpPr>
          <a:xfrm>
            <a:off x="1556753" y="2583125"/>
            <a:ext cx="3795472" cy="2239184"/>
            <a:chOff x="0" y="-87586"/>
            <a:chExt cx="5398002" cy="3184615"/>
          </a:xfrm>
        </p:grpSpPr>
        <p:sp>
          <p:nvSpPr>
            <p:cNvPr id="414" name="Laser-area"/>
            <p:cNvSpPr txBox="1"/>
            <p:nvPr/>
          </p:nvSpPr>
          <p:spPr>
            <a:xfrm>
              <a:off x="0" y="2373128"/>
              <a:ext cx="2447599" cy="723901"/>
            </a:xfrm>
            <a:prstGeom prst="rect">
              <a:avLst/>
            </a:prstGeom>
            <a:solidFill>
              <a:srgbClr val="D7C6A7">
                <a:alpha val="83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>
                <a:defRPr sz="4200" b="0">
                  <a:solidFill>
                    <a:srgbClr val="8311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sz="2953"/>
                <a:t>Laser-area</a:t>
              </a:r>
            </a:p>
          </p:txBody>
        </p:sp>
        <p:pic>
          <p:nvPicPr>
            <p:cNvPr id="415" name="Shape Shape" descr="Shape Shap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060000">
              <a:off x="2218010" y="144985"/>
              <a:ext cx="3086556" cy="1437507"/>
            </a:xfrm>
            <a:prstGeom prst="rect">
              <a:avLst/>
            </a:prstGeom>
            <a:effectLst/>
          </p:spPr>
        </p:pic>
        <p:pic>
          <p:nvPicPr>
            <p:cNvPr id="417" name="Line Line" descr="Line Line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419361">
              <a:off x="1034059" y="1392833"/>
              <a:ext cx="1203990" cy="935699"/>
            </a:xfrm>
            <a:prstGeom prst="rect">
              <a:avLst/>
            </a:prstGeom>
            <a:effectLst/>
          </p:spPr>
        </p:pic>
      </p:grpSp>
      <p:grpSp>
        <p:nvGrpSpPr>
          <p:cNvPr id="425" name="Group"/>
          <p:cNvGrpSpPr/>
          <p:nvPr/>
        </p:nvGrpSpPr>
        <p:grpSpPr>
          <a:xfrm>
            <a:off x="3277722" y="2410"/>
            <a:ext cx="7620509" cy="3534751"/>
            <a:chOff x="-51715" y="0"/>
            <a:chExt cx="10838056" cy="5027200"/>
          </a:xfrm>
        </p:grpSpPr>
        <p:pic>
          <p:nvPicPr>
            <p:cNvPr id="420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10640" y="0"/>
              <a:ext cx="8775701" cy="350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Line Line" descr="Line Lin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7921781">
              <a:off x="-1216191" y="2078107"/>
              <a:ext cx="4608776" cy="76201"/>
            </a:xfrm>
            <a:prstGeom prst="rect">
              <a:avLst/>
            </a:prstGeom>
            <a:effectLst/>
          </p:spPr>
        </p:pic>
        <p:pic>
          <p:nvPicPr>
            <p:cNvPr id="423" name="Line Line" descr="Line Lin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809308">
              <a:off x="2985838" y="4062221"/>
              <a:ext cx="7805795" cy="76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 advAuto="0"/>
      <p:bldP spid="42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CA036C18-80EF-21B6-34FD-B498BE61954C}"/>
              </a:ext>
            </a:extLst>
          </p:cNvPr>
          <p:cNvSpPr txBox="1"/>
          <p:nvPr/>
        </p:nvSpPr>
        <p:spPr>
          <a:xfrm>
            <a:off x="1217935" y="2514034"/>
            <a:ext cx="9547046" cy="578882"/>
          </a:xfrm>
          <a:prstGeom prst="round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 hangingPunc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it-IT" sz="28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Cos’è la Piattaforma Nazionale per un Nucleare Sostenibile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958A8BC-B041-DFA2-ECAE-BE27C6553C1F}"/>
              </a:ext>
            </a:extLst>
          </p:cNvPr>
          <p:cNvSpPr txBox="1"/>
          <p:nvPr/>
        </p:nvSpPr>
        <p:spPr>
          <a:xfrm>
            <a:off x="2612955" y="3984715"/>
            <a:ext cx="6966087" cy="57888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 hangingPunc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it-IT" sz="28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Obiettivi della Piattaforma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EA667D06-3B5E-0A84-8F4F-4B0E2122DC8E}"/>
              </a:ext>
            </a:extLst>
          </p:cNvPr>
          <p:cNvSpPr txBox="1"/>
          <p:nvPr/>
        </p:nvSpPr>
        <p:spPr>
          <a:xfrm>
            <a:off x="3198395" y="5545440"/>
            <a:ext cx="5795209" cy="578882"/>
          </a:xfrm>
          <a:prstGeom prst="roundRect">
            <a:avLst/>
          </a:prstGeom>
          <a:ln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 hangingPunc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it-IT" sz="28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Organizzazione della Piattaforma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8CDFC2E2-E739-03A2-B214-8B60E945D3A7}"/>
              </a:ext>
            </a:extLst>
          </p:cNvPr>
          <p:cNvSpPr txBox="1"/>
          <p:nvPr/>
        </p:nvSpPr>
        <p:spPr>
          <a:xfrm>
            <a:off x="4313316" y="1018854"/>
            <a:ext cx="3356284" cy="57888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 hangingPunc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it-IT" sz="28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Lo scenario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9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7"/>
    </mc:Choice>
    <mc:Fallback xmlns="">
      <p:transition spd="slow" advTm="1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315451" cy="1635125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Cos’è la Piattaforma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47FBB8-2A87-4FDD-8742-D0C12871A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it-I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532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"/>
    </mc:Choice>
    <mc:Fallback xmlns="">
      <p:transition spd="slow" advTm="24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9385" y="326204"/>
            <a:ext cx="9873229" cy="563563"/>
          </a:xfrm>
        </p:spPr>
        <p:txBody>
          <a:bodyPr rtlCol="0">
            <a:normAutofit/>
          </a:bodyPr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  <a:sym typeface="Arial"/>
              </a:rPr>
              <a:t>Cosa è la Piattaforma Nazionale per un Nucleare Sostenibile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2355A020-07BE-04E8-F51D-756D41300AA3}"/>
              </a:ext>
            </a:extLst>
          </p:cNvPr>
          <p:cNvSpPr txBox="1"/>
          <p:nvPr/>
        </p:nvSpPr>
        <p:spPr>
          <a:xfrm>
            <a:off x="1978720" y="2210620"/>
            <a:ext cx="8234558" cy="817245"/>
          </a:xfrm>
          <a:prstGeom prst="round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>
              <a:spcBef>
                <a:spcPts val="600"/>
              </a:spcBef>
              <a:buSzPct val="100000"/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b="1" dirty="0"/>
              <a:t>21 settembre 2023</a:t>
            </a:r>
          </a:p>
          <a:p>
            <a:pPr algn="ctr"/>
            <a:r>
              <a:rPr lang="it-IT" sz="21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Primo incontro </a:t>
            </a:r>
            <a:r>
              <a:rPr lang="it-IT" sz="2100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della Piattaforma, presieduta dal Ministro Pichetto </a:t>
            </a:r>
            <a:r>
              <a:rPr lang="it-IT" sz="2100" dirty="0" err="1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Fratin</a:t>
            </a:r>
            <a:endParaRPr lang="it-IT" sz="2100" dirty="0">
              <a:solidFill>
                <a:srgbClr val="000000"/>
              </a:soli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C6AD35EC-327F-D4EC-C6DE-9EF570E5DE61}"/>
              </a:ext>
            </a:extLst>
          </p:cNvPr>
          <p:cNvSpPr txBox="1"/>
          <p:nvPr/>
        </p:nvSpPr>
        <p:spPr>
          <a:xfrm>
            <a:off x="1978720" y="3795588"/>
            <a:ext cx="8234558" cy="817245"/>
          </a:xfrm>
          <a:prstGeom prst="roundRect">
            <a:avLst/>
          </a:prstGeom>
          <a:ln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>
              <a:spcBef>
                <a:spcPts val="600"/>
              </a:spcBef>
              <a:buSzPct val="100000"/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b="1" dirty="0"/>
              <a:t>16 novembre 2023</a:t>
            </a:r>
          </a:p>
          <a:p>
            <a:pPr algn="ctr"/>
            <a:r>
              <a:rPr lang="it-IT" sz="21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Decreto </a:t>
            </a:r>
            <a:r>
              <a:rPr lang="it-IT" sz="2100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del Ministro di istituzione della Piattaforma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F2DCC266-DDB3-A5BA-9084-950543A10160}"/>
              </a:ext>
            </a:extLst>
          </p:cNvPr>
          <p:cNvSpPr txBox="1"/>
          <p:nvPr/>
        </p:nvSpPr>
        <p:spPr>
          <a:xfrm>
            <a:off x="1978720" y="5299419"/>
            <a:ext cx="8234558" cy="817245"/>
          </a:xfrm>
          <a:prstGeom prst="roundRect">
            <a:avLst/>
          </a:prstGeom>
          <a:ln>
            <a:solidFill>
              <a:srgbClr val="00B05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ctr">
              <a:spcBef>
                <a:spcPts val="600"/>
              </a:spcBef>
              <a:buSzPct val="100000"/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b="1" dirty="0"/>
              <a:t>15 dicembre 2023</a:t>
            </a:r>
          </a:p>
          <a:p>
            <a:pPr algn="ctr"/>
            <a:r>
              <a:rPr lang="it-IT" sz="2100" b="1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Avvio delle attività </a:t>
            </a:r>
            <a:r>
              <a:rPr lang="it-IT" sz="2100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dei Gruppi di lavoro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7AFE8C2-DBF1-7E61-089A-2EBE47490101}"/>
              </a:ext>
            </a:extLst>
          </p:cNvPr>
          <p:cNvGrpSpPr/>
          <p:nvPr/>
        </p:nvGrpSpPr>
        <p:grpSpPr>
          <a:xfrm>
            <a:off x="6678484" y="875191"/>
            <a:ext cx="2090625" cy="981568"/>
            <a:chOff x="68619" y="5839869"/>
            <a:chExt cx="2090625" cy="98156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0E425C4-3806-E8C2-E8EF-777F5FC93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4052" y="5839869"/>
              <a:ext cx="591477" cy="571540"/>
            </a:xfrm>
            <a:prstGeom prst="rect">
              <a:avLst/>
            </a:prstGeom>
          </p:spPr>
        </p:pic>
        <p:pic>
          <p:nvPicPr>
            <p:cNvPr id="5" name="Immagine 4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BE96ACAE-8B5A-C6BC-5569-9F83CD1764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6467021"/>
              <a:ext cx="1321044" cy="35441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4D51CF3-8DC9-D713-42B0-A7CCC34AD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619" y="6540191"/>
              <a:ext cx="693381" cy="208077"/>
            </a:xfrm>
            <a:prstGeom prst="rect">
              <a:avLst/>
            </a:prstGeom>
          </p:spPr>
        </p:pic>
      </p:grp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76D6A72-6BB5-4B13-AED6-2FC0DFA55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07" y="1125093"/>
            <a:ext cx="3590684" cy="553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3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3"/>
    </mc:Choice>
    <mc:Fallback xmlns="">
      <p:transition spd="slow" advTm="7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7354" y="629629"/>
            <a:ext cx="9897292" cy="563563"/>
          </a:xfrm>
        </p:spPr>
        <p:txBody>
          <a:bodyPr rtlCol="0">
            <a:normAutofit/>
          </a:bodyPr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  <a:sym typeface="Arial"/>
              </a:rPr>
              <a:t>Cosa è la Piattaforma Nazionale per un Nucleare Sostenibile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63B73564-D866-0FA2-B504-8EE1C8412432}"/>
              </a:ext>
            </a:extLst>
          </p:cNvPr>
          <p:cNvSpPr txBox="1"/>
          <p:nvPr/>
        </p:nvSpPr>
        <p:spPr>
          <a:xfrm>
            <a:off x="554182" y="1301765"/>
            <a:ext cx="11055926" cy="1123712"/>
          </a:xfrm>
          <a:prstGeom prst="roundRect">
            <a:avLst/>
          </a:prstGeom>
          <a:ln>
            <a:solidFill>
              <a:schemeClr val="accent2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>
                <a:latin typeface="+mj-lt"/>
              </a:rPr>
              <a:t>La Piattaforma è uno strumento tecnico-scientifico</a:t>
            </a:r>
            <a:r>
              <a:rPr lang="it-IT" sz="2000" dirty="0">
                <a:latin typeface="+mj-lt"/>
              </a:rPr>
              <a:t>, a disposizione del MASE, di raccordo e coordinamento dei diversi soggetti  nazionali che, a vario titolo e livello, si occupano di energia nucleare, sicurezza e radioprotezione, </a:t>
            </a:r>
            <a:r>
              <a:rPr lang="it-IT" sz="2000" i="1" dirty="0">
                <a:latin typeface="+mj-lt"/>
              </a:rPr>
              <a:t>decommissioning</a:t>
            </a:r>
            <a:r>
              <a:rPr lang="it-IT" sz="2000" dirty="0">
                <a:latin typeface="+mj-lt"/>
              </a:rPr>
              <a:t> e rifiuti radioattivi.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41EA69E1-FEB4-179D-C6BE-1111747B53FB}"/>
              </a:ext>
            </a:extLst>
          </p:cNvPr>
          <p:cNvSpPr txBox="1"/>
          <p:nvPr/>
        </p:nvSpPr>
        <p:spPr>
          <a:xfrm>
            <a:off x="554182" y="2883163"/>
            <a:ext cx="11055926" cy="2621994"/>
          </a:xfrm>
          <a:prstGeom prst="roundRect">
            <a:avLst/>
          </a:prstGeom>
          <a:ln>
            <a:solidFill>
              <a:srgbClr val="0070C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latin typeface="+mj-lt"/>
              </a:rPr>
              <a:t>Opera nell’ottica della strategia di: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u="sng" dirty="0">
                <a:solidFill>
                  <a:srgbClr val="0070C0"/>
                </a:solidFill>
                <a:latin typeface="+mj-lt"/>
              </a:rPr>
              <a:t>decarbonizzazione</a:t>
            </a:r>
            <a:r>
              <a:rPr lang="it-IT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dei sistemi energetici e produttivi;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u="sng" dirty="0">
                <a:solidFill>
                  <a:srgbClr val="00B050"/>
                </a:solidFill>
                <a:latin typeface="+mj-lt"/>
              </a:rPr>
              <a:t>supporto alla sempre maggiore penetrazione delle energie rinnovabili</a:t>
            </a:r>
            <a:r>
              <a:rPr lang="it-IT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non programmabili nel mix energetico;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accrescere </a:t>
            </a:r>
            <a:r>
              <a:rPr lang="it-IT" b="1" u="sng" dirty="0">
                <a:solidFill>
                  <a:srgbClr val="C00000"/>
                </a:solidFill>
                <a:latin typeface="+mj-lt"/>
              </a:rPr>
              <a:t>la sicurezza e la sostenibilità degli approvvigionamenti</a:t>
            </a:r>
            <a:r>
              <a:rPr lang="it-IT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di energia</a:t>
            </a:r>
            <a:r>
              <a:rPr lang="it-IT" b="1" dirty="0">
                <a:latin typeface="+mj-lt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rafforzare le opportunità di </a:t>
            </a:r>
            <a:r>
              <a:rPr lang="it-IT" b="1" u="sng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crescita della filiera industriale nazionale</a:t>
            </a:r>
            <a:r>
              <a:rPr lang="it-IT" b="1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già operante nel settore</a:t>
            </a:r>
            <a:r>
              <a:rPr lang="it-IT" b="1" dirty="0">
                <a:latin typeface="+mj-lt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4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37"/>
    </mc:Choice>
    <mc:Fallback xmlns="">
      <p:transition spd="slow" advTm="16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315451" cy="1635125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Gli obiettivi della Piattaforma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47FBB8-2A87-4FDD-8742-D0C12871A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30361" y="3886662"/>
            <a:ext cx="2489200" cy="3124200"/>
          </a:xfrm>
        </p:spPr>
        <p:txBody>
          <a:bodyPr rtlCol="0"/>
          <a:lstStyle/>
          <a:p>
            <a:pPr rtl="0"/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16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"/>
    </mc:Choice>
    <mc:Fallback xmlns="">
      <p:transition spd="slow" advTm="13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6BCCB-5454-DA9F-7427-4A45DC73B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0058" y="730056"/>
            <a:ext cx="6411884" cy="430887"/>
          </a:xfrm>
        </p:spPr>
        <p:txBody>
          <a:bodyPr anchor="t"/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Obiettivo prioritario della Piattaforma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6BFE0F1C-7346-CA21-F6C2-14734EC2BAB8}"/>
              </a:ext>
            </a:extLst>
          </p:cNvPr>
          <p:cNvSpPr txBox="1"/>
          <p:nvPr/>
        </p:nvSpPr>
        <p:spPr>
          <a:xfrm>
            <a:off x="628941" y="1744196"/>
            <a:ext cx="10934118" cy="3847862"/>
          </a:xfrm>
          <a:prstGeom prst="roundRect">
            <a:avLst/>
          </a:prstGeom>
          <a:ln>
            <a:solidFill>
              <a:srgbClr val="00B05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+mj-lt"/>
              </a:rPr>
              <a:t>Sviluppare linee-guida e una </a:t>
            </a:r>
            <a:r>
              <a:rPr lang="it-IT" b="1" i="1" dirty="0">
                <a:latin typeface="+mj-lt"/>
              </a:rPr>
              <a:t>roadmap</a:t>
            </a:r>
            <a:r>
              <a:rPr lang="it-IT" b="1" dirty="0">
                <a:latin typeface="+mj-lt"/>
              </a:rPr>
              <a:t>, con orizzonte 2030 e 2050</a:t>
            </a:r>
            <a:r>
              <a:rPr lang="it-IT" dirty="0">
                <a:latin typeface="+mj-lt"/>
              </a:rPr>
              <a:t>, al fine di: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favorire lo sviluppo di </a:t>
            </a:r>
            <a:r>
              <a:rPr lang="it-IT" b="1" dirty="0">
                <a:solidFill>
                  <a:srgbClr val="00B050"/>
                </a:solidFill>
                <a:latin typeface="+mj-lt"/>
              </a:rPr>
              <a:t>tecnologie nucleari a basso impatto ambientale</a:t>
            </a:r>
            <a:r>
              <a:rPr lang="it-IT" dirty="0">
                <a:latin typeface="+mj-lt"/>
              </a:rPr>
              <a:t>, con elevati standard di sicurezza e sostenibilità;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consentire al Ministero di definire in tempi certi un percorso finalizzato alla </a:t>
            </a:r>
            <a:r>
              <a:rPr lang="it-IT" b="1" u="sng" dirty="0">
                <a:solidFill>
                  <a:srgbClr val="0070C0"/>
                </a:solidFill>
                <a:latin typeface="+mj-lt"/>
              </a:rPr>
              <a:t>possibile ripresa dell’utilizzo dell’energia nucleare in Italia</a:t>
            </a:r>
            <a:r>
              <a:rPr lang="it-IT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attraverso le nuove tecnologie nucleari sostenibili in corso di sviluppo, in particolare nel settore degli </a:t>
            </a:r>
            <a:r>
              <a:rPr lang="it-IT" i="1" dirty="0">
                <a:latin typeface="+mj-lt"/>
              </a:rPr>
              <a:t>Small Modular </a:t>
            </a:r>
            <a:r>
              <a:rPr lang="it-IT" i="1" dirty="0" err="1">
                <a:latin typeface="+mj-lt"/>
              </a:rPr>
              <a:t>Reactor</a:t>
            </a:r>
            <a:r>
              <a:rPr lang="it-IT" i="1" dirty="0">
                <a:latin typeface="+mj-lt"/>
              </a:rPr>
              <a:t> </a:t>
            </a:r>
            <a:r>
              <a:rPr lang="it-IT" dirty="0">
                <a:latin typeface="+mj-lt"/>
              </a:rPr>
              <a:t>– SMR, dei </a:t>
            </a:r>
            <a:r>
              <a:rPr lang="it-IT" i="1" dirty="0">
                <a:latin typeface="+mj-lt"/>
              </a:rPr>
              <a:t>Micro Modular </a:t>
            </a:r>
            <a:r>
              <a:rPr lang="it-IT" i="1" dirty="0" err="1">
                <a:latin typeface="+mj-lt"/>
              </a:rPr>
              <a:t>Reactor</a:t>
            </a:r>
            <a:r>
              <a:rPr lang="it-IT" i="1" dirty="0">
                <a:latin typeface="+mj-lt"/>
              </a:rPr>
              <a:t> </a:t>
            </a:r>
            <a:r>
              <a:rPr lang="it-IT" dirty="0">
                <a:latin typeface="+mj-lt"/>
              </a:rPr>
              <a:t>– MMR e degli </a:t>
            </a:r>
            <a:r>
              <a:rPr lang="it-IT" i="1" dirty="0">
                <a:latin typeface="+mj-lt"/>
              </a:rPr>
              <a:t>Advanced Modular </a:t>
            </a:r>
            <a:r>
              <a:rPr lang="it-IT" i="1" dirty="0" err="1">
                <a:latin typeface="+mj-lt"/>
              </a:rPr>
              <a:t>Reactor</a:t>
            </a:r>
            <a:r>
              <a:rPr lang="it-IT" i="1" dirty="0">
                <a:latin typeface="+mj-lt"/>
              </a:rPr>
              <a:t> </a:t>
            </a:r>
            <a:r>
              <a:rPr lang="it-IT" dirty="0">
                <a:latin typeface="+mj-lt"/>
              </a:rPr>
              <a:t>- AMR di IV generazione, nonché della </a:t>
            </a:r>
            <a:r>
              <a:rPr lang="it-IT" i="1" dirty="0">
                <a:latin typeface="+mj-lt"/>
              </a:rPr>
              <a:t>fusione nucleare</a:t>
            </a:r>
            <a:r>
              <a:rPr lang="it-IT" b="1" dirty="0">
                <a:latin typeface="+mj-lt"/>
              </a:rPr>
              <a:t> </a:t>
            </a:r>
            <a:r>
              <a:rPr lang="it-IT" dirty="0">
                <a:latin typeface="+mj-lt"/>
              </a:rPr>
              <a:t>nel lungo termine;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facilitare il raggiungimento degli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obiettivi europei in materia di riduzione delle emissioni</a:t>
            </a:r>
            <a:r>
              <a:rPr lang="it-IT" dirty="0">
                <a:latin typeface="+mj-lt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accrescere la </a:t>
            </a:r>
            <a:r>
              <a:rPr lang="it-IT" b="1" dirty="0">
                <a:solidFill>
                  <a:srgbClr val="C00000"/>
                </a:solidFill>
                <a:latin typeface="+mj-lt"/>
              </a:rPr>
              <a:t>sicurezza e la sostenibilità degli approvvigionamenti di energia</a:t>
            </a:r>
            <a:r>
              <a:rPr lang="it-IT" b="1" dirty="0">
                <a:latin typeface="+mj-lt"/>
              </a:rPr>
              <a:t>.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68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06"/>
    </mc:Choice>
    <mc:Fallback xmlns="">
      <p:transition spd="slow" advTm="1236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6BCCB-5454-DA9F-7427-4A45DC73B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7238" y="699176"/>
            <a:ext cx="5877523" cy="430887"/>
          </a:xfrm>
        </p:spPr>
        <p:txBody>
          <a:bodyPr anchor="t"/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Obiettivi generali della Piattaforma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C9DB3D-2301-A882-5BAE-F2AD26EE14CA}"/>
              </a:ext>
            </a:extLst>
          </p:cNvPr>
          <p:cNvSpPr txBox="1"/>
          <p:nvPr/>
        </p:nvSpPr>
        <p:spPr>
          <a:xfrm>
            <a:off x="740568" y="1505069"/>
            <a:ext cx="10710862" cy="3847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Favorire il confronto, il dialogo e le sinergie possibili </a:t>
            </a:r>
            <a:r>
              <a:rPr lang="it-IT" dirty="0">
                <a:latin typeface="+mj-lt"/>
              </a:rPr>
              <a:t>tra Enti pubblici di ricerca operanti nel settore nucleare, Università, associazioni scientifiche, soggetti pubblici e imprese.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Facilitare il </a:t>
            </a:r>
            <a:r>
              <a:rPr lang="it-IT" b="1" dirty="0">
                <a:latin typeface="+mj-lt"/>
              </a:rPr>
              <a:t>coordinamento della partecipazione italiana ai programmi di ricerca e sperimentazione a livello europeo e internazionale.</a:t>
            </a:r>
            <a:endParaRPr lang="it-IT" dirty="0">
              <a:latin typeface="+mj-lt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Indicare </a:t>
            </a:r>
            <a:r>
              <a:rPr lang="it-IT" b="1" dirty="0">
                <a:latin typeface="+mj-lt"/>
              </a:rPr>
              <a:t>percorsi formativi per la diffusione delle conoscenze su base scientifica </a:t>
            </a:r>
            <a:r>
              <a:rPr lang="it-IT" dirty="0">
                <a:latin typeface="+mj-lt"/>
              </a:rPr>
              <a:t>che approfondiscano anche gli aspetti di accettabilità sociale delle tecnologie nucleari.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Orientare</a:t>
            </a:r>
            <a:r>
              <a:rPr lang="it-IT" dirty="0">
                <a:latin typeface="+mj-lt"/>
              </a:rPr>
              <a:t>, in modo coordinato, </a:t>
            </a:r>
            <a:r>
              <a:rPr lang="it-IT" b="1" dirty="0">
                <a:latin typeface="+mj-lt"/>
              </a:rPr>
              <a:t>la formazione delle necessarie competenze e professionalità in campo nucleare in Italia.</a:t>
            </a:r>
            <a:endParaRPr lang="it-IT" dirty="0">
              <a:latin typeface="+mj-lt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Mappare gli </a:t>
            </a:r>
            <a:r>
              <a:rPr lang="it-IT" b="1" dirty="0">
                <a:latin typeface="+mj-lt"/>
              </a:rPr>
              <a:t>utilizzi non energetici dell’energia nucleare </a:t>
            </a:r>
            <a:r>
              <a:rPr lang="it-IT" dirty="0">
                <a:latin typeface="+mj-lt"/>
              </a:rPr>
              <a:t>nel settore della medicina terapeutico-diagnostica, della cogenerazione industriale, della produzione di idrogeno…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BE2BFF-E2B6-417C-31D2-D4F97395D61E}"/>
              </a:ext>
            </a:extLst>
          </p:cNvPr>
          <p:cNvSpPr txBox="1"/>
          <p:nvPr/>
        </p:nvSpPr>
        <p:spPr>
          <a:xfrm>
            <a:off x="10676667" y="6124968"/>
            <a:ext cx="774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>
                <a:latin typeface="+mj-lt"/>
              </a:rPr>
              <a:t>continua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5295A-99F8-0DFA-7030-3204DD55F0F1}"/>
              </a:ext>
            </a:extLst>
          </p:cNvPr>
          <p:cNvSpPr txBox="1"/>
          <p:nvPr/>
        </p:nvSpPr>
        <p:spPr>
          <a:xfrm>
            <a:off x="3477491" y="1662545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it-I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20E0B-9F21-BA47-0B05-7BBCB9E423BF}"/>
              </a:ext>
            </a:extLst>
          </p:cNvPr>
          <p:cNvSpPr txBox="1"/>
          <p:nvPr/>
        </p:nvSpPr>
        <p:spPr>
          <a:xfrm>
            <a:off x="3283527" y="1579418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605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74"/>
    </mc:Choice>
    <mc:Fallback xmlns="">
      <p:transition spd="slow" advTm="12157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315451" cy="1635125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L’organizzazione della Piattaforma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47FBB8-2A87-4FDD-8742-D0C12871A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30361" y="3940976"/>
            <a:ext cx="2489200" cy="3124200"/>
          </a:xfrm>
        </p:spPr>
        <p:txBody>
          <a:bodyPr rtlCol="0"/>
          <a:lstStyle/>
          <a:p>
            <a:pPr rtl="0"/>
            <a:r>
              <a:rPr lang="it-I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911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"/>
    </mc:Choice>
    <mc:Fallback xmlns="">
      <p:transition spd="slow" advTm="117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6BCCB-5454-DA9F-7427-4A45DC73B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8284" y="605423"/>
            <a:ext cx="5355431" cy="430887"/>
          </a:xfrm>
        </p:spPr>
        <p:txBody>
          <a:bodyPr anchor="t"/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Composizione della Piattaforma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14454F-7360-7342-35D0-F8FE076E921B}"/>
              </a:ext>
            </a:extLst>
          </p:cNvPr>
          <p:cNvSpPr txBox="1"/>
          <p:nvPr/>
        </p:nvSpPr>
        <p:spPr>
          <a:xfrm>
            <a:off x="740570" y="1634602"/>
            <a:ext cx="28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Coordinatore Piattaforma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8B2B37-313F-DEF9-C63C-30DC6E9ABBCA}"/>
              </a:ext>
            </a:extLst>
          </p:cNvPr>
          <p:cNvSpPr txBox="1"/>
          <p:nvPr/>
        </p:nvSpPr>
        <p:spPr>
          <a:xfrm>
            <a:off x="4717143" y="1625904"/>
            <a:ext cx="6569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Capo della Segreteria Tecnica del Ministro </a:t>
            </a:r>
          </a:p>
          <a:p>
            <a:r>
              <a:rPr lang="it-IT" b="1" dirty="0">
                <a:latin typeface="+mj-lt"/>
              </a:rPr>
              <a:t>Dott.ssa Francesca Salvemini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334AF0-425A-3B45-D79F-7A34534ED82C}"/>
              </a:ext>
            </a:extLst>
          </p:cNvPr>
          <p:cNvSpPr txBox="1"/>
          <p:nvPr/>
        </p:nvSpPr>
        <p:spPr>
          <a:xfrm>
            <a:off x="740570" y="2496988"/>
            <a:ext cx="380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Coordinatori dei Gruppi di Lavoro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A00DE2-5FB4-1FD6-530D-3259ECB250D8}"/>
              </a:ext>
            </a:extLst>
          </p:cNvPr>
          <p:cNvSpPr txBox="1"/>
          <p:nvPr/>
        </p:nvSpPr>
        <p:spPr>
          <a:xfrm>
            <a:off x="4717143" y="2496988"/>
            <a:ext cx="576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Presidente ENEA – </a:t>
            </a:r>
            <a:r>
              <a:rPr lang="it-IT" b="1" dirty="0">
                <a:latin typeface="+mj-lt"/>
              </a:rPr>
              <a:t>Ing. Gilberto </a:t>
            </a:r>
            <a:r>
              <a:rPr lang="it-IT" b="1" dirty="0" err="1">
                <a:latin typeface="+mj-lt"/>
              </a:rPr>
              <a:t>Dialuce</a:t>
            </a:r>
            <a:endParaRPr lang="it-IT" b="1" dirty="0">
              <a:latin typeface="+mj-lt"/>
            </a:endParaRPr>
          </a:p>
          <a:p>
            <a:r>
              <a:rPr lang="it-IT" dirty="0">
                <a:latin typeface="+mj-lt"/>
              </a:rPr>
              <a:t>Amministratore delegato RSE – </a:t>
            </a:r>
            <a:r>
              <a:rPr lang="it-IT" b="1" dirty="0">
                <a:latin typeface="+mj-lt"/>
              </a:rPr>
              <a:t>Prof. Franco </a:t>
            </a:r>
            <a:r>
              <a:rPr lang="it-IT" b="1" dirty="0" err="1">
                <a:latin typeface="+mj-lt"/>
              </a:rPr>
              <a:t>Cotana</a:t>
            </a:r>
            <a:endParaRPr lang="it-IT" b="1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7CBBD4-0C2D-403A-B3B1-35F62C19BFC2}"/>
              </a:ext>
            </a:extLst>
          </p:cNvPr>
          <p:cNvSpPr txBox="1"/>
          <p:nvPr/>
        </p:nvSpPr>
        <p:spPr>
          <a:xfrm>
            <a:off x="740569" y="4088445"/>
            <a:ext cx="20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Gruppi di Lavoro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F5BA68-BCA6-2AFE-3733-904CB6905CB8}"/>
              </a:ext>
            </a:extLst>
          </p:cNvPr>
          <p:cNvSpPr txBox="1"/>
          <p:nvPr/>
        </p:nvSpPr>
        <p:spPr>
          <a:xfrm>
            <a:off x="4717143" y="4088445"/>
            <a:ext cx="65691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 1 “</a:t>
            </a:r>
            <a:r>
              <a:rPr lang="it-IT" i="1" dirty="0">
                <a:effectLst/>
                <a:latin typeface="+mj-lt"/>
                <a:ea typeface="Times New Roman" panose="02020603050405020304" pitchFamily="18" charset="0"/>
              </a:rPr>
              <a:t>Contesto, scenari e prospettive</a:t>
            </a:r>
            <a:r>
              <a:rPr lang="it-IT" dirty="0">
                <a:ea typeface="Times New Roman" panose="02020603050405020304" pitchFamily="18" charset="0"/>
              </a:rPr>
              <a:t>”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; </a:t>
            </a:r>
          </a:p>
          <a:p>
            <a:r>
              <a:rPr lang="it-IT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2 “</a:t>
            </a:r>
            <a:r>
              <a:rPr lang="it-IT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Tecnologie di fissione</a:t>
            </a:r>
            <a:r>
              <a:rPr lang="it-IT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” (INFN audito, E. Previtali); </a:t>
            </a:r>
          </a:p>
          <a:p>
            <a:r>
              <a:rPr lang="it-IT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3 “</a:t>
            </a:r>
            <a:r>
              <a:rPr lang="it-IT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Tecnologie di fusione</a:t>
            </a:r>
            <a:r>
              <a:rPr lang="it-IT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”; (INFN membro, M. Ripani)</a:t>
            </a:r>
          </a:p>
          <a:p>
            <a:r>
              <a:rPr lang="it-IT" dirty="0" err="1"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 4 “</a:t>
            </a:r>
            <a:r>
              <a:rPr lang="it-IT" i="1" dirty="0">
                <a:effectLst/>
                <a:latin typeface="+mj-lt"/>
                <a:ea typeface="Times New Roman" panose="02020603050405020304" pitchFamily="18" charset="0"/>
              </a:rPr>
              <a:t>Sicurezza e prevenzione, quadro normativo, certificazione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”;</a:t>
            </a:r>
          </a:p>
          <a:p>
            <a:r>
              <a:rPr lang="it-IT" dirty="0" err="1"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 5 “</a:t>
            </a:r>
            <a:r>
              <a:rPr lang="it-IT" i="1" dirty="0">
                <a:effectLst/>
                <a:latin typeface="+mj-lt"/>
                <a:ea typeface="Times New Roman" panose="02020603050405020304" pitchFamily="18" charset="0"/>
              </a:rPr>
              <a:t>Rifiuti e decommissioning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”; </a:t>
            </a:r>
          </a:p>
          <a:p>
            <a:r>
              <a:rPr lang="it-IT" dirty="0" err="1"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 6 “</a:t>
            </a:r>
            <a:r>
              <a:rPr lang="it-IT" i="1" dirty="0">
                <a:effectLst/>
                <a:latin typeface="+mj-lt"/>
                <a:ea typeface="Times New Roman" panose="02020603050405020304" pitchFamily="18" charset="0"/>
              </a:rPr>
              <a:t>Formazione ed educazione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”; </a:t>
            </a:r>
          </a:p>
          <a:p>
            <a:r>
              <a:rPr lang="it-IT" dirty="0" err="1">
                <a:effectLst/>
                <a:latin typeface="+mj-lt"/>
                <a:ea typeface="Times New Roman" panose="02020603050405020304" pitchFamily="18" charset="0"/>
              </a:rPr>
              <a:t>GdL</a:t>
            </a:r>
            <a:r>
              <a:rPr lang="it-IT" dirty="0">
                <a:effectLst/>
                <a:latin typeface="+mj-lt"/>
                <a:ea typeface="Times New Roman" panose="02020603050405020304" pitchFamily="18" charset="0"/>
              </a:rPr>
              <a:t> 7 “</a:t>
            </a:r>
            <a:r>
              <a:rPr lang="it-IT" i="1" dirty="0">
                <a:effectLst/>
                <a:latin typeface="+mj-lt"/>
                <a:ea typeface="Times New Roman" panose="02020603050405020304" pitchFamily="18" charset="0"/>
              </a:rPr>
              <a:t>Aspetti trasversali (Ambiente, accettabilità sociale, comunicazione, altro)”</a:t>
            </a:r>
            <a:endParaRPr lang="it-IT" dirty="0">
              <a:latin typeface="+mj-lt"/>
            </a:endParaRP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6E144A90-89F2-A412-911C-7E7CA66735E6}"/>
              </a:ext>
            </a:extLst>
          </p:cNvPr>
          <p:cNvSpPr txBox="1"/>
          <p:nvPr/>
        </p:nvSpPr>
        <p:spPr>
          <a:xfrm>
            <a:off x="740569" y="3292716"/>
            <a:ext cx="267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Segretariato della PNNS</a:t>
            </a:r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E73FE2F3-0F65-DDDD-0A9C-05F5FCA500E4}"/>
              </a:ext>
            </a:extLst>
          </p:cNvPr>
          <p:cNvSpPr txBox="1"/>
          <p:nvPr/>
        </p:nvSpPr>
        <p:spPr>
          <a:xfrm>
            <a:off x="4717143" y="3292716"/>
            <a:ext cx="596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Composto da rappresentanti tecnici MASE, ENEA e 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71"/>
    </mc:Choice>
    <mc:Fallback xmlns="">
      <p:transition spd="slow" advTm="8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6BCCB-5454-DA9F-7427-4A45DC73B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1258" y="678431"/>
            <a:ext cx="6986726" cy="861774"/>
          </a:xfrm>
        </p:spPr>
        <p:txBody>
          <a:bodyPr anchor="t"/>
          <a:lstStyle/>
          <a:p>
            <a:pPr hangingPunct="0">
              <a:spcBef>
                <a:spcPts val="0"/>
              </a:spcBef>
            </a:pPr>
            <a:r>
              <a:rPr lang="it-IT" dirty="0">
                <a:ln>
                  <a:noFill/>
                </a:ln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Cronoprogramma delle attività (dal lancio)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E8E7D150-4E70-14F2-E100-AF3ED76DC4BA}"/>
              </a:ext>
            </a:extLst>
          </p:cNvPr>
          <p:cNvSpPr txBox="1"/>
          <p:nvPr/>
        </p:nvSpPr>
        <p:spPr>
          <a:xfrm>
            <a:off x="567910" y="1760458"/>
            <a:ext cx="11055926" cy="3819485"/>
          </a:xfrm>
          <a:prstGeom prst="round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+mj-lt"/>
              </a:rPr>
              <a:t>Attività di ricognizione</a:t>
            </a:r>
            <a:r>
              <a:rPr lang="it-IT" sz="2000" dirty="0">
                <a:latin typeface="+mj-lt"/>
              </a:rPr>
              <a:t>: entro 3 mesi</a:t>
            </a: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+mj-lt"/>
              </a:rPr>
              <a:t>Elaborazione di proposte</a:t>
            </a:r>
            <a:r>
              <a:rPr lang="it-IT" sz="2000" dirty="0">
                <a:latin typeface="+mj-lt"/>
              </a:rPr>
              <a:t>: entro 6 mesi</a:t>
            </a: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it-IT" sz="2000" b="1" dirty="0">
              <a:latin typeface="+mj-lt"/>
            </a:endParaRP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+mj-lt"/>
              </a:rPr>
              <a:t>Redazione documento completo della </a:t>
            </a:r>
            <a:r>
              <a:rPr lang="it-IT" sz="2000" b="1" i="1" dirty="0">
                <a:latin typeface="+mj-lt"/>
              </a:rPr>
              <a:t>roadmap</a:t>
            </a:r>
            <a:r>
              <a:rPr lang="it-IT" sz="2000" dirty="0">
                <a:latin typeface="+mj-lt"/>
              </a:rPr>
              <a:t>: entro 7 mesi</a:t>
            </a: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it-IT" sz="2000" b="1" dirty="0">
              <a:latin typeface="+mj-lt"/>
            </a:endParaRPr>
          </a:p>
          <a:p>
            <a:pPr marL="285750" indent="-28575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+mj-lt"/>
              </a:rPr>
              <a:t>Elaborazione delle linee guida (azioni, risorse / investimenti e tempi)</a:t>
            </a:r>
            <a:r>
              <a:rPr lang="it-IT" sz="2000" dirty="0">
                <a:latin typeface="+mj-lt"/>
              </a:rPr>
              <a:t>: entro 9 mesi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it-IT" sz="2000" dirty="0">
                <a:latin typeface="+mj-lt"/>
              </a:rPr>
              <a:t>	</a:t>
            </a:r>
            <a:r>
              <a:rPr lang="it-IT" sz="2000" i="1" dirty="0">
                <a:latin typeface="+mj-lt"/>
              </a:rPr>
              <a:t>(quindi diciamo che il lavoro dovrebbe essere completato entro qualche mese)</a:t>
            </a:r>
          </a:p>
        </p:txBody>
      </p:sp>
    </p:spTree>
    <p:extLst>
      <p:ext uri="{BB962C8B-B14F-4D97-AF65-F5344CB8AC3E}">
        <p14:creationId xmlns:p14="http://schemas.microsoft.com/office/powerpoint/2010/main" val="19376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5"/>
    </mc:Choice>
    <mc:Fallback xmlns="">
      <p:transition spd="slow" advTm="5629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B0E17E90-3C4E-4F37-9FA4-FC779C2508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92" imgH="591" progId="TCLayout.ActiveDocument.1">
                  <p:embed/>
                </p:oleObj>
              </mc:Choice>
              <mc:Fallback>
                <p:oleObj name="Diapositiva think-cell" r:id="rId6" imgW="592" imgH="591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B0E17E90-3C4E-4F37-9FA4-FC779C250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EB9340E2-D95A-4545-81E1-3AD07AB3A0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34F9C27A-B380-4616-B9BA-69CD5E31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85" y="3209489"/>
            <a:ext cx="3419429" cy="65133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it-IT" sz="4800" dirty="0">
                <a:latin typeface="Calibri" panose="020F0502020204030204" pitchFamily="34" charset="0"/>
              </a:rPr>
              <a:t>Grazie</a:t>
            </a:r>
            <a:endParaRPr lang="en-US" sz="4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5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"/>
    </mc:Choice>
    <mc:Fallback xmlns="">
      <p:transition spd="slow" advTm="384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73D75BE-E7AD-49A1-A453-D007D95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315451" cy="1635125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Lo scenario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47FBB8-2A87-4FDD-8742-D0C12871A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it-IT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1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"/>
    </mc:Choice>
    <mc:Fallback xmlns="">
      <p:transition spd="slow" advTm="24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A1B64EA-4231-2347-D0D2-3D9EF3958FA9}"/>
              </a:ext>
            </a:extLst>
          </p:cNvPr>
          <p:cNvSpPr txBox="1">
            <a:spLocks/>
          </p:cNvSpPr>
          <p:nvPr/>
        </p:nvSpPr>
        <p:spPr>
          <a:xfrm>
            <a:off x="1736007" y="0"/>
            <a:ext cx="8485736" cy="854837"/>
          </a:xfrm>
          <a:prstGeom prst="rect">
            <a:avLst/>
          </a:prstGeom>
        </p:spPr>
        <p:txBody>
          <a:bodyPr vert="horz" wrap="square" lIns="0" tIns="421132" rIns="0" bIns="0" rtlCol="0">
            <a:spAutoFit/>
          </a:bodyPr>
          <a:lstStyle>
            <a:lvl1pPr>
              <a:defRPr sz="2500" b="1" i="0">
                <a:solidFill>
                  <a:srgbClr val="2E65A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2898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</a:t>
            </a:r>
            <a:r>
              <a:rPr kumimoji="0" lang="it-IT" sz="2500" b="1" i="0" u="none" strike="noStrike" kern="0" cap="none" spc="-4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Decarbonizzazione: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gli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obiettivi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-1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PNIEC</a:t>
            </a: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CA4852BE-C6A2-10A9-2BDB-DEABD92726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2730" y="0"/>
            <a:ext cx="2393731" cy="343994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90C916-2722-20C0-417B-7C5EE6BCDE02}"/>
              </a:ext>
            </a:extLst>
          </p:cNvPr>
          <p:cNvSpPr txBox="1"/>
          <p:nvPr/>
        </p:nvSpPr>
        <p:spPr>
          <a:xfrm>
            <a:off x="306692" y="5805301"/>
            <a:ext cx="3591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(*) Mtep=Milioni di tonnellate equivalenti di petrolio</a:t>
            </a:r>
          </a:p>
          <a:p>
            <a:r>
              <a:rPr lang="it-IT" sz="1100" dirty="0"/>
              <a:t>(**) MtCO</a:t>
            </a:r>
            <a:r>
              <a:rPr lang="it-IT" sz="1100" baseline="-25000" dirty="0"/>
              <a:t>2</a:t>
            </a:r>
            <a:r>
              <a:rPr lang="it-IT" sz="1100" dirty="0"/>
              <a:t>eq=Milioni di tonnellate equivalenti di CO</a:t>
            </a:r>
            <a:r>
              <a:rPr lang="it-IT" sz="1100" baseline="-25000" dirty="0"/>
              <a:t>2</a:t>
            </a:r>
            <a:endParaRPr lang="it-IT" sz="1100" dirty="0"/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BDF84426-9167-EABE-3F73-AF2F33B648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47" y="1229351"/>
            <a:ext cx="9810783" cy="394884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514CD2F4-4A26-A82C-BC4E-B07A87B485CD}"/>
              </a:ext>
            </a:extLst>
          </p:cNvPr>
          <p:cNvSpPr txBox="1"/>
          <p:nvPr/>
        </p:nvSpPr>
        <p:spPr>
          <a:xfrm>
            <a:off x="306692" y="5193283"/>
            <a:ext cx="136018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Fonte: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</a:t>
            </a:r>
            <a:r>
              <a:rPr lang="it-IT" sz="1800" spc="-20" dirty="0">
                <a:latin typeface="Calibri"/>
                <a:cs typeface="Calibri"/>
              </a:rPr>
              <a:t>ASE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0226D1-493F-1016-8552-7F11F0005E08}"/>
              </a:ext>
            </a:extLst>
          </p:cNvPr>
          <p:cNvSpPr txBox="1"/>
          <p:nvPr/>
        </p:nvSpPr>
        <p:spPr>
          <a:xfrm>
            <a:off x="3898118" y="116502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latin typeface="+mj-lt"/>
              </a:rPr>
              <a:t>(*)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ABED3E-1048-7761-A3D6-616C20B17A73}"/>
              </a:ext>
            </a:extLst>
          </p:cNvPr>
          <p:cNvSpPr txBox="1"/>
          <p:nvPr/>
        </p:nvSpPr>
        <p:spPr>
          <a:xfrm>
            <a:off x="9051143" y="11481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latin typeface="+mj-lt"/>
              </a:rPr>
              <a:t>(**)</a:t>
            </a:r>
          </a:p>
        </p:txBody>
      </p:sp>
    </p:spTree>
    <p:extLst>
      <p:ext uri="{BB962C8B-B14F-4D97-AF65-F5344CB8AC3E}">
        <p14:creationId xmlns:p14="http://schemas.microsoft.com/office/powerpoint/2010/main" val="363103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963915C2-892F-34AD-B099-294998B83DF0}"/>
              </a:ext>
            </a:extLst>
          </p:cNvPr>
          <p:cNvSpPr txBox="1">
            <a:spLocks/>
          </p:cNvSpPr>
          <p:nvPr/>
        </p:nvSpPr>
        <p:spPr>
          <a:xfrm>
            <a:off x="707010" y="235725"/>
            <a:ext cx="1077483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latin typeface="+mn-lt"/>
              </a:rPr>
              <a:t>Obiettivi di crescita al 2030 della quota rinnovabile nel settore elettrico (TWh)</a:t>
            </a: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B5969CBD-7AD3-24C4-FDD9-B5D07D17F85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" y="2040185"/>
            <a:ext cx="3010680" cy="2252657"/>
          </a:xfrm>
          <a:prstGeom prst="rect">
            <a:avLst/>
          </a:prstGeom>
        </p:spPr>
      </p:pic>
      <p:pic>
        <p:nvPicPr>
          <p:cNvPr id="20" name="object 5">
            <a:extLst>
              <a:ext uri="{FF2B5EF4-FFF2-40B4-BE49-F238E27FC236}">
                <a16:creationId xmlns:a16="http://schemas.microsoft.com/office/drawing/2014/main" id="{4E7A7BA5-FBF3-7B98-B118-E537D90CA4E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56151" y="1817499"/>
            <a:ext cx="2644750" cy="1735820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B1DF6300-758C-EA39-67A5-58C1933179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18004" y="915170"/>
            <a:ext cx="6538147" cy="4213328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C1CEDA62-BAAE-1F99-B135-46DB8A3CB7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47717" y="4034672"/>
            <a:ext cx="2636959" cy="18638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B01BBC-DAFD-33CE-8CE7-0FD99D8DCAB3}"/>
              </a:ext>
            </a:extLst>
          </p:cNvPr>
          <p:cNvSpPr txBox="1"/>
          <p:nvPr/>
        </p:nvSpPr>
        <p:spPr>
          <a:xfrm>
            <a:off x="8852225" y="5873146"/>
            <a:ext cx="3348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marR="5080" algn="just">
              <a:lnSpc>
                <a:spcPct val="100000"/>
              </a:lnSpc>
              <a:spcBef>
                <a:spcPts val="1840"/>
              </a:spcBef>
            </a:pPr>
            <a:r>
              <a:rPr lang="it-IT" sz="1200" b="1" dirty="0">
                <a:latin typeface="Arial"/>
                <a:cs typeface="Arial"/>
              </a:rPr>
              <a:t>Progetto per sviluppare </a:t>
            </a:r>
            <a:r>
              <a:rPr lang="it-IT" sz="1200" b="1" dirty="0">
                <a:solidFill>
                  <a:srgbClr val="FF0000"/>
                </a:solidFill>
                <a:latin typeface="Arial"/>
                <a:cs typeface="Arial"/>
              </a:rPr>
              <a:t>cavi</a:t>
            </a:r>
            <a:r>
              <a:rPr lang="it-IT" sz="1200" b="1" spc="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200" b="1" dirty="0">
                <a:solidFill>
                  <a:srgbClr val="FF0000"/>
                </a:solidFill>
                <a:latin typeface="Arial"/>
                <a:cs typeface="Arial"/>
              </a:rPr>
              <a:t>superconduttori</a:t>
            </a:r>
            <a:r>
              <a:rPr lang="it-IT" sz="1200" b="1" spc="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per</a:t>
            </a:r>
            <a:r>
              <a:rPr lang="it-IT" sz="1200" spc="-25" dirty="0"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trasmissione</a:t>
            </a:r>
            <a:r>
              <a:rPr lang="it-IT" sz="1200" spc="155" dirty="0">
                <a:latin typeface="Arial"/>
                <a:cs typeface="Arial"/>
              </a:rPr>
              <a:t>  </a:t>
            </a:r>
            <a:r>
              <a:rPr lang="it-IT" sz="1200" dirty="0">
                <a:latin typeface="Arial"/>
                <a:cs typeface="Arial"/>
              </a:rPr>
              <a:t>di</a:t>
            </a:r>
            <a:r>
              <a:rPr lang="it-IT" sz="1200" spc="165" dirty="0">
                <a:latin typeface="Arial"/>
                <a:cs typeface="Arial"/>
              </a:rPr>
              <a:t>  </a:t>
            </a:r>
            <a:r>
              <a:rPr lang="it-IT" sz="1200" dirty="0">
                <a:latin typeface="Arial"/>
                <a:cs typeface="Arial"/>
              </a:rPr>
              <a:t>energia</a:t>
            </a:r>
            <a:r>
              <a:rPr lang="it-IT" sz="1200" spc="160" dirty="0">
                <a:latin typeface="Arial"/>
                <a:cs typeface="Arial"/>
              </a:rPr>
              <a:t>  </a:t>
            </a:r>
            <a:r>
              <a:rPr lang="it-IT" sz="1200" dirty="0">
                <a:latin typeface="Arial"/>
                <a:cs typeface="Arial"/>
              </a:rPr>
              <a:t>elettrica</a:t>
            </a:r>
            <a:r>
              <a:rPr lang="it-IT" sz="1200" spc="145" dirty="0">
                <a:latin typeface="Arial"/>
                <a:cs typeface="Arial"/>
              </a:rPr>
              <a:t>  </a:t>
            </a:r>
            <a:r>
              <a:rPr lang="it-IT" sz="12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lang="it-IT" sz="1200" b="1" spc="165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it-IT" sz="1200" b="1" dirty="0">
                <a:solidFill>
                  <a:srgbClr val="FF0000"/>
                </a:solidFill>
                <a:latin typeface="Arial"/>
                <a:cs typeface="Arial"/>
              </a:rPr>
              <a:t>DC</a:t>
            </a:r>
            <a:r>
              <a:rPr lang="it-IT" sz="1200" b="1" spc="16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it-IT" sz="1200" dirty="0">
                <a:latin typeface="Arial"/>
                <a:cs typeface="Arial"/>
              </a:rPr>
              <a:t>prodotta</a:t>
            </a:r>
            <a:r>
              <a:rPr lang="it-IT" sz="1200" spc="155" dirty="0">
                <a:latin typeface="Arial"/>
                <a:cs typeface="Arial"/>
              </a:rPr>
              <a:t>  </a:t>
            </a:r>
            <a:r>
              <a:rPr lang="it-IT" sz="1200" dirty="0">
                <a:latin typeface="Arial"/>
                <a:cs typeface="Arial"/>
              </a:rPr>
              <a:t>da</a:t>
            </a:r>
            <a:r>
              <a:rPr lang="it-IT" sz="1200" spc="160" dirty="0">
                <a:latin typeface="Arial"/>
                <a:cs typeface="Arial"/>
              </a:rPr>
              <a:t>  </a:t>
            </a:r>
            <a:r>
              <a:rPr lang="it-IT" sz="1200" spc="-10" dirty="0">
                <a:latin typeface="Arial"/>
                <a:cs typeface="Arial"/>
              </a:rPr>
              <a:t>fonti </a:t>
            </a:r>
            <a:r>
              <a:rPr lang="it-IT" sz="1200" dirty="0">
                <a:latin typeface="Arial"/>
                <a:cs typeface="Arial"/>
              </a:rPr>
              <a:t>rinnovabili</a:t>
            </a:r>
            <a:r>
              <a:rPr lang="it-IT" sz="1200" spc="-50" dirty="0"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sia</a:t>
            </a:r>
            <a:r>
              <a:rPr lang="it-IT" sz="1200" spc="-60" dirty="0"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sulla</a:t>
            </a:r>
            <a:r>
              <a:rPr lang="it-IT" sz="1200" spc="-55" dirty="0"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terraferma</a:t>
            </a:r>
            <a:r>
              <a:rPr lang="it-IT" sz="1200" spc="-55" dirty="0">
                <a:latin typeface="Arial"/>
                <a:cs typeface="Arial"/>
              </a:rPr>
              <a:t> </a:t>
            </a:r>
            <a:r>
              <a:rPr lang="it-IT" sz="1200" dirty="0">
                <a:latin typeface="Arial"/>
                <a:cs typeface="Arial"/>
              </a:rPr>
              <a:t>che</a:t>
            </a:r>
            <a:r>
              <a:rPr lang="it-IT" sz="1200" spc="-55" dirty="0">
                <a:latin typeface="Arial"/>
                <a:cs typeface="Arial"/>
              </a:rPr>
              <a:t> </a:t>
            </a:r>
            <a:r>
              <a:rPr lang="it-IT" sz="1200" spc="-10" dirty="0">
                <a:latin typeface="Arial"/>
                <a:cs typeface="Arial"/>
              </a:rPr>
              <a:t>offshore</a:t>
            </a:r>
            <a:endParaRPr lang="it-IT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92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3">
            <a:extLst>
              <a:ext uri="{FF2B5EF4-FFF2-40B4-BE49-F238E27FC236}">
                <a16:creationId xmlns:a16="http://schemas.microsoft.com/office/drawing/2014/main" id="{6F2E7475-4AC8-382C-0650-DD1E01D81C28}"/>
              </a:ext>
            </a:extLst>
          </p:cNvPr>
          <p:cNvSpPr txBox="1">
            <a:spLocks/>
          </p:cNvSpPr>
          <p:nvPr/>
        </p:nvSpPr>
        <p:spPr>
          <a:xfrm>
            <a:off x="3719436" y="20319"/>
            <a:ext cx="8485736" cy="854837"/>
          </a:xfrm>
          <a:prstGeom prst="rect">
            <a:avLst/>
          </a:prstGeom>
        </p:spPr>
        <p:txBody>
          <a:bodyPr vert="horz" wrap="square" lIns="0" tIns="411988" rIns="0" bIns="0" rtlCol="0">
            <a:spAutoFit/>
          </a:bodyPr>
          <a:lstStyle>
            <a:lvl1pPr>
              <a:defRPr sz="2500" b="1" i="0">
                <a:solidFill>
                  <a:srgbClr val="2E65A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4676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Gli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investimenti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necessari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</a:t>
            </a:r>
            <a:r>
              <a:rPr kumimoji="0" lang="it-IT" sz="2500" b="1" i="0" u="none" strike="noStrike" kern="0" cap="none" spc="-2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</a:t>
            </a:r>
            <a:r>
              <a:rPr kumimoji="0" lang="it-IT" sz="2500" b="1" i="0" u="none" strike="noStrike" kern="0" cap="none" spc="-35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it-IT" sz="2500" b="1" i="0" u="none" strike="noStrike" kern="0" cap="none" spc="-10" normalizeH="0" baseline="0" noProof="0" dirty="0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transizione</a:t>
            </a:r>
          </a:p>
        </p:txBody>
      </p:sp>
      <p:grpSp>
        <p:nvGrpSpPr>
          <p:cNvPr id="44" name="object 4">
            <a:extLst>
              <a:ext uri="{FF2B5EF4-FFF2-40B4-BE49-F238E27FC236}">
                <a16:creationId xmlns:a16="http://schemas.microsoft.com/office/drawing/2014/main" id="{D355D7DE-3788-8E83-5EF0-442BE4A3C086}"/>
              </a:ext>
            </a:extLst>
          </p:cNvPr>
          <p:cNvGrpSpPr/>
          <p:nvPr/>
        </p:nvGrpSpPr>
        <p:grpSpPr>
          <a:xfrm>
            <a:off x="665877" y="1901139"/>
            <a:ext cx="8011795" cy="3145155"/>
            <a:chOff x="665877" y="1901139"/>
            <a:chExt cx="8011795" cy="3145155"/>
          </a:xfrm>
        </p:grpSpPr>
        <p:sp>
          <p:nvSpPr>
            <p:cNvPr id="45" name="object 5">
              <a:extLst>
                <a:ext uri="{FF2B5EF4-FFF2-40B4-BE49-F238E27FC236}">
                  <a16:creationId xmlns:a16="http://schemas.microsoft.com/office/drawing/2014/main" id="{309FC756-AB23-96B3-7903-34E2C8C0661C}"/>
                </a:ext>
              </a:extLst>
            </p:cNvPr>
            <p:cNvSpPr/>
            <p:nvPr/>
          </p:nvSpPr>
          <p:spPr>
            <a:xfrm>
              <a:off x="665877" y="2441854"/>
              <a:ext cx="8011795" cy="1949450"/>
            </a:xfrm>
            <a:custGeom>
              <a:avLst/>
              <a:gdLst/>
              <a:ahLst/>
              <a:cxnLst/>
              <a:rect l="l" t="t" r="r" b="b"/>
              <a:pathLst>
                <a:path w="8011795" h="1949450">
                  <a:moveTo>
                    <a:pt x="0" y="1949420"/>
                  </a:moveTo>
                  <a:lnTo>
                    <a:pt x="217753" y="1949420"/>
                  </a:lnTo>
                </a:path>
                <a:path w="8011795" h="1949450">
                  <a:moveTo>
                    <a:pt x="417631" y="1949420"/>
                  </a:moveTo>
                  <a:lnTo>
                    <a:pt x="471257" y="1949420"/>
                  </a:lnTo>
                </a:path>
                <a:path w="8011795" h="1949450">
                  <a:moveTo>
                    <a:pt x="671135" y="1949420"/>
                  </a:moveTo>
                  <a:lnTo>
                    <a:pt x="726385" y="1949420"/>
                  </a:lnTo>
                </a:path>
                <a:path w="8011795" h="1949450">
                  <a:moveTo>
                    <a:pt x="2070282" y="1949420"/>
                  </a:moveTo>
                  <a:lnTo>
                    <a:pt x="3651430" y="1949420"/>
                  </a:lnTo>
                </a:path>
                <a:path w="8011795" h="1949450">
                  <a:moveTo>
                    <a:pt x="3851309" y="1949420"/>
                  </a:moveTo>
                  <a:lnTo>
                    <a:pt x="3906559" y="1949420"/>
                  </a:lnTo>
                </a:path>
                <a:path w="8011795" h="1949450">
                  <a:moveTo>
                    <a:pt x="926264" y="1949420"/>
                  </a:moveTo>
                  <a:lnTo>
                    <a:pt x="1616899" y="1949420"/>
                  </a:lnTo>
                </a:path>
                <a:path w="8011795" h="1949450">
                  <a:moveTo>
                    <a:pt x="1816778" y="1949420"/>
                  </a:moveTo>
                  <a:lnTo>
                    <a:pt x="1870404" y="1949420"/>
                  </a:lnTo>
                </a:path>
                <a:path w="8011795" h="1949450">
                  <a:moveTo>
                    <a:pt x="4104813" y="1949420"/>
                  </a:moveTo>
                  <a:lnTo>
                    <a:pt x="4160064" y="1949420"/>
                  </a:lnTo>
                </a:path>
                <a:path w="8011795" h="1949450">
                  <a:moveTo>
                    <a:pt x="4359942" y="1949420"/>
                  </a:moveTo>
                  <a:lnTo>
                    <a:pt x="5050577" y="1949420"/>
                  </a:lnTo>
                </a:path>
                <a:path w="8011795" h="1949450">
                  <a:moveTo>
                    <a:pt x="5250455" y="1949420"/>
                  </a:moveTo>
                  <a:lnTo>
                    <a:pt x="8011370" y="1949420"/>
                  </a:lnTo>
                </a:path>
                <a:path w="8011795" h="1949450">
                  <a:moveTo>
                    <a:pt x="0" y="1300206"/>
                  </a:moveTo>
                  <a:lnTo>
                    <a:pt x="3651430" y="1300206"/>
                  </a:lnTo>
                </a:path>
                <a:path w="8011795" h="1949450">
                  <a:moveTo>
                    <a:pt x="3851309" y="1300206"/>
                  </a:moveTo>
                  <a:lnTo>
                    <a:pt x="3906559" y="1300206"/>
                  </a:lnTo>
                </a:path>
                <a:path w="8011795" h="1949450">
                  <a:moveTo>
                    <a:pt x="4104813" y="1300206"/>
                  </a:moveTo>
                  <a:lnTo>
                    <a:pt x="4160064" y="1300206"/>
                  </a:lnTo>
                </a:path>
                <a:path w="8011795" h="1949450">
                  <a:moveTo>
                    <a:pt x="4359942" y="1300206"/>
                  </a:moveTo>
                  <a:lnTo>
                    <a:pt x="8011370" y="1300206"/>
                  </a:lnTo>
                </a:path>
                <a:path w="8011795" h="1949450">
                  <a:moveTo>
                    <a:pt x="0" y="650992"/>
                  </a:moveTo>
                  <a:lnTo>
                    <a:pt x="3651430" y="650992"/>
                  </a:lnTo>
                </a:path>
                <a:path w="8011795" h="1949450">
                  <a:moveTo>
                    <a:pt x="3851309" y="650992"/>
                  </a:moveTo>
                  <a:lnTo>
                    <a:pt x="3906559" y="650992"/>
                  </a:lnTo>
                </a:path>
                <a:path w="8011795" h="1949450">
                  <a:moveTo>
                    <a:pt x="4104813" y="650992"/>
                  </a:moveTo>
                  <a:lnTo>
                    <a:pt x="4160064" y="650992"/>
                  </a:lnTo>
                </a:path>
                <a:path w="8011795" h="1949450">
                  <a:moveTo>
                    <a:pt x="4359942" y="650992"/>
                  </a:moveTo>
                  <a:lnTo>
                    <a:pt x="8011370" y="650992"/>
                  </a:lnTo>
                </a:path>
                <a:path w="8011795" h="1949450">
                  <a:moveTo>
                    <a:pt x="3851309" y="0"/>
                  </a:moveTo>
                  <a:lnTo>
                    <a:pt x="3906559" y="0"/>
                  </a:lnTo>
                </a:path>
                <a:path w="8011795" h="1949450">
                  <a:moveTo>
                    <a:pt x="4104813" y="0"/>
                  </a:moveTo>
                  <a:lnTo>
                    <a:pt x="4160064" y="0"/>
                  </a:lnTo>
                </a:path>
                <a:path w="8011795" h="1949450">
                  <a:moveTo>
                    <a:pt x="0" y="0"/>
                  </a:moveTo>
                  <a:lnTo>
                    <a:pt x="3651430" y="0"/>
                  </a:lnTo>
                </a:path>
                <a:path w="8011795" h="1949450">
                  <a:moveTo>
                    <a:pt x="4359942" y="0"/>
                  </a:moveTo>
                  <a:lnTo>
                    <a:pt x="8011370" y="0"/>
                  </a:lnTo>
                </a:path>
              </a:pathLst>
            </a:custGeom>
            <a:ln w="11116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6">
              <a:extLst>
                <a:ext uri="{FF2B5EF4-FFF2-40B4-BE49-F238E27FC236}">
                  <a16:creationId xmlns:a16="http://schemas.microsoft.com/office/drawing/2014/main" id="{78233804-DDC5-C9FF-E99E-8F0BE2B16819}"/>
                </a:ext>
              </a:extLst>
            </p:cNvPr>
            <p:cNvSpPr/>
            <p:nvPr/>
          </p:nvSpPr>
          <p:spPr>
            <a:xfrm>
              <a:off x="883627" y="1901138"/>
              <a:ext cx="7067550" cy="3139440"/>
            </a:xfrm>
            <a:custGeom>
              <a:avLst/>
              <a:gdLst/>
              <a:ahLst/>
              <a:cxnLst/>
              <a:rect l="l" t="t" r="r" b="b"/>
              <a:pathLst>
                <a:path w="7067550" h="3139440">
                  <a:moveTo>
                    <a:pt x="199872" y="2386977"/>
                  </a:moveTo>
                  <a:lnTo>
                    <a:pt x="0" y="2386977"/>
                  </a:lnTo>
                  <a:lnTo>
                    <a:pt x="0" y="3139351"/>
                  </a:lnTo>
                  <a:lnTo>
                    <a:pt x="199872" y="3139351"/>
                  </a:lnTo>
                  <a:lnTo>
                    <a:pt x="199872" y="2386977"/>
                  </a:lnTo>
                  <a:close/>
                </a:path>
                <a:path w="7067550" h="3139440">
                  <a:moveTo>
                    <a:pt x="1345514" y="2557729"/>
                  </a:moveTo>
                  <a:lnTo>
                    <a:pt x="1145641" y="2557729"/>
                  </a:lnTo>
                  <a:lnTo>
                    <a:pt x="1145641" y="3139351"/>
                  </a:lnTo>
                  <a:lnTo>
                    <a:pt x="1345514" y="3139351"/>
                  </a:lnTo>
                  <a:lnTo>
                    <a:pt x="1345514" y="2557729"/>
                  </a:lnTo>
                  <a:close/>
                </a:path>
                <a:path w="7067550" h="3139440">
                  <a:moveTo>
                    <a:pt x="2489530" y="3020187"/>
                  </a:moveTo>
                  <a:lnTo>
                    <a:pt x="2289657" y="3020187"/>
                  </a:lnTo>
                  <a:lnTo>
                    <a:pt x="2289657" y="3139351"/>
                  </a:lnTo>
                  <a:lnTo>
                    <a:pt x="2489530" y="3139351"/>
                  </a:lnTo>
                  <a:lnTo>
                    <a:pt x="2489530" y="3020187"/>
                  </a:lnTo>
                  <a:close/>
                </a:path>
                <a:path w="7067550" h="3139440">
                  <a:moveTo>
                    <a:pt x="3633559" y="0"/>
                  </a:moveTo>
                  <a:lnTo>
                    <a:pt x="3433673" y="0"/>
                  </a:lnTo>
                  <a:lnTo>
                    <a:pt x="3433673" y="3139351"/>
                  </a:lnTo>
                  <a:lnTo>
                    <a:pt x="3633559" y="3139351"/>
                  </a:lnTo>
                  <a:lnTo>
                    <a:pt x="3633559" y="0"/>
                  </a:lnTo>
                  <a:close/>
                </a:path>
                <a:path w="7067550" h="3139440">
                  <a:moveTo>
                    <a:pt x="4779200" y="2872549"/>
                  </a:moveTo>
                  <a:lnTo>
                    <a:pt x="4579315" y="2872549"/>
                  </a:lnTo>
                  <a:lnTo>
                    <a:pt x="4579315" y="3139351"/>
                  </a:lnTo>
                  <a:lnTo>
                    <a:pt x="4779200" y="3139351"/>
                  </a:lnTo>
                  <a:lnTo>
                    <a:pt x="4779200" y="2872549"/>
                  </a:lnTo>
                  <a:close/>
                </a:path>
                <a:path w="7067550" h="3139440">
                  <a:moveTo>
                    <a:pt x="5923216" y="2989948"/>
                  </a:moveTo>
                  <a:lnTo>
                    <a:pt x="5723331" y="2989948"/>
                  </a:lnTo>
                  <a:lnTo>
                    <a:pt x="5723331" y="3139351"/>
                  </a:lnTo>
                  <a:lnTo>
                    <a:pt x="5923216" y="3139351"/>
                  </a:lnTo>
                  <a:lnTo>
                    <a:pt x="5923216" y="2989948"/>
                  </a:lnTo>
                  <a:close/>
                </a:path>
                <a:path w="7067550" h="3139440">
                  <a:moveTo>
                    <a:pt x="7067232" y="3121571"/>
                  </a:moveTo>
                  <a:lnTo>
                    <a:pt x="6867347" y="3121571"/>
                  </a:lnTo>
                  <a:lnTo>
                    <a:pt x="6867347" y="3139351"/>
                  </a:lnTo>
                  <a:lnTo>
                    <a:pt x="7067232" y="3139351"/>
                  </a:lnTo>
                  <a:lnTo>
                    <a:pt x="7067232" y="3121571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DFE74F1D-2778-F14A-55BC-6A94A83E0994}"/>
                </a:ext>
              </a:extLst>
            </p:cNvPr>
            <p:cNvSpPr/>
            <p:nvPr/>
          </p:nvSpPr>
          <p:spPr>
            <a:xfrm>
              <a:off x="1137132" y="1965172"/>
              <a:ext cx="7067550" cy="3075940"/>
            </a:xfrm>
            <a:custGeom>
              <a:avLst/>
              <a:gdLst/>
              <a:ahLst/>
              <a:cxnLst/>
              <a:rect l="l" t="t" r="r" b="b"/>
              <a:pathLst>
                <a:path w="7067550" h="3075940">
                  <a:moveTo>
                    <a:pt x="199872" y="2056142"/>
                  </a:moveTo>
                  <a:lnTo>
                    <a:pt x="0" y="2056142"/>
                  </a:lnTo>
                  <a:lnTo>
                    <a:pt x="0" y="3075317"/>
                  </a:lnTo>
                  <a:lnTo>
                    <a:pt x="199872" y="3075317"/>
                  </a:lnTo>
                  <a:lnTo>
                    <a:pt x="199872" y="2056142"/>
                  </a:lnTo>
                  <a:close/>
                </a:path>
                <a:path w="7067550" h="3075940">
                  <a:moveTo>
                    <a:pt x="1345514" y="2278481"/>
                  </a:moveTo>
                  <a:lnTo>
                    <a:pt x="1145641" y="2278481"/>
                  </a:lnTo>
                  <a:lnTo>
                    <a:pt x="1145641" y="3075317"/>
                  </a:lnTo>
                  <a:lnTo>
                    <a:pt x="1345514" y="3075317"/>
                  </a:lnTo>
                  <a:lnTo>
                    <a:pt x="1345514" y="2278481"/>
                  </a:lnTo>
                  <a:close/>
                </a:path>
                <a:path w="7067550" h="3075940">
                  <a:moveTo>
                    <a:pt x="2489530" y="2920581"/>
                  </a:moveTo>
                  <a:lnTo>
                    <a:pt x="2289657" y="2920581"/>
                  </a:lnTo>
                  <a:lnTo>
                    <a:pt x="2289657" y="3075317"/>
                  </a:lnTo>
                  <a:lnTo>
                    <a:pt x="2489530" y="3075317"/>
                  </a:lnTo>
                  <a:lnTo>
                    <a:pt x="2489530" y="2920581"/>
                  </a:lnTo>
                  <a:close/>
                </a:path>
                <a:path w="7067550" h="3075940">
                  <a:moveTo>
                    <a:pt x="3633546" y="0"/>
                  </a:moveTo>
                  <a:lnTo>
                    <a:pt x="3435299" y="0"/>
                  </a:lnTo>
                  <a:lnTo>
                    <a:pt x="3435299" y="3075317"/>
                  </a:lnTo>
                  <a:lnTo>
                    <a:pt x="3633546" y="3075317"/>
                  </a:lnTo>
                  <a:lnTo>
                    <a:pt x="3633546" y="0"/>
                  </a:lnTo>
                  <a:close/>
                </a:path>
                <a:path w="7067550" h="3075940">
                  <a:moveTo>
                    <a:pt x="4779200" y="2411882"/>
                  </a:moveTo>
                  <a:lnTo>
                    <a:pt x="4579315" y="2411882"/>
                  </a:lnTo>
                  <a:lnTo>
                    <a:pt x="4579315" y="3075317"/>
                  </a:lnTo>
                  <a:lnTo>
                    <a:pt x="4779200" y="3075317"/>
                  </a:lnTo>
                  <a:lnTo>
                    <a:pt x="4779200" y="2411882"/>
                  </a:lnTo>
                  <a:close/>
                </a:path>
                <a:path w="7067550" h="3075940">
                  <a:moveTo>
                    <a:pt x="5923216" y="2812084"/>
                  </a:moveTo>
                  <a:lnTo>
                    <a:pt x="5723331" y="2812084"/>
                  </a:lnTo>
                  <a:lnTo>
                    <a:pt x="5723331" y="3075317"/>
                  </a:lnTo>
                  <a:lnTo>
                    <a:pt x="5923216" y="3075317"/>
                  </a:lnTo>
                  <a:lnTo>
                    <a:pt x="5923216" y="2812084"/>
                  </a:lnTo>
                  <a:close/>
                </a:path>
                <a:path w="7067550" h="3075940">
                  <a:moveTo>
                    <a:pt x="7067232" y="3034411"/>
                  </a:moveTo>
                  <a:lnTo>
                    <a:pt x="6868973" y="3034411"/>
                  </a:lnTo>
                  <a:lnTo>
                    <a:pt x="6868973" y="3075317"/>
                  </a:lnTo>
                  <a:lnTo>
                    <a:pt x="7067232" y="3075317"/>
                  </a:lnTo>
                  <a:lnTo>
                    <a:pt x="7067232" y="3034411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8">
              <a:extLst>
                <a:ext uri="{FF2B5EF4-FFF2-40B4-BE49-F238E27FC236}">
                  <a16:creationId xmlns:a16="http://schemas.microsoft.com/office/drawing/2014/main" id="{20C271ED-8CBA-40AD-3B8E-92F1659A272B}"/>
                </a:ext>
              </a:extLst>
            </p:cNvPr>
            <p:cNvSpPr/>
            <p:nvPr/>
          </p:nvSpPr>
          <p:spPr>
            <a:xfrm>
              <a:off x="1392262" y="1986521"/>
              <a:ext cx="7067550" cy="3054350"/>
            </a:xfrm>
            <a:custGeom>
              <a:avLst/>
              <a:gdLst/>
              <a:ahLst/>
              <a:cxnLst/>
              <a:rect l="l" t="t" r="r" b="b"/>
              <a:pathLst>
                <a:path w="7067550" h="3054350">
                  <a:moveTo>
                    <a:pt x="199872" y="2056142"/>
                  </a:moveTo>
                  <a:lnTo>
                    <a:pt x="0" y="2056142"/>
                  </a:lnTo>
                  <a:lnTo>
                    <a:pt x="0" y="3053969"/>
                  </a:lnTo>
                  <a:lnTo>
                    <a:pt x="199872" y="3053969"/>
                  </a:lnTo>
                  <a:lnTo>
                    <a:pt x="199872" y="2056142"/>
                  </a:lnTo>
                  <a:close/>
                </a:path>
                <a:path w="7067550" h="3054350">
                  <a:moveTo>
                    <a:pt x="1343888" y="2285593"/>
                  </a:moveTo>
                  <a:lnTo>
                    <a:pt x="1144016" y="2285593"/>
                  </a:lnTo>
                  <a:lnTo>
                    <a:pt x="1144016" y="3053969"/>
                  </a:lnTo>
                  <a:lnTo>
                    <a:pt x="1343888" y="3053969"/>
                  </a:lnTo>
                  <a:lnTo>
                    <a:pt x="1343888" y="2285593"/>
                  </a:lnTo>
                  <a:close/>
                </a:path>
                <a:path w="7067550" h="3054350">
                  <a:moveTo>
                    <a:pt x="2487904" y="2884995"/>
                  </a:moveTo>
                  <a:lnTo>
                    <a:pt x="2288032" y="2884995"/>
                  </a:lnTo>
                  <a:lnTo>
                    <a:pt x="2288032" y="3053969"/>
                  </a:lnTo>
                  <a:lnTo>
                    <a:pt x="2487904" y="3053969"/>
                  </a:lnTo>
                  <a:lnTo>
                    <a:pt x="2487904" y="2884995"/>
                  </a:lnTo>
                  <a:close/>
                </a:path>
                <a:path w="7067550" h="3054350">
                  <a:moveTo>
                    <a:pt x="3633546" y="0"/>
                  </a:moveTo>
                  <a:lnTo>
                    <a:pt x="3433673" y="0"/>
                  </a:lnTo>
                  <a:lnTo>
                    <a:pt x="3433673" y="3053969"/>
                  </a:lnTo>
                  <a:lnTo>
                    <a:pt x="3633546" y="3053969"/>
                  </a:lnTo>
                  <a:lnTo>
                    <a:pt x="3633546" y="0"/>
                  </a:lnTo>
                  <a:close/>
                </a:path>
                <a:path w="7067550" h="3054350">
                  <a:moveTo>
                    <a:pt x="4777562" y="2408313"/>
                  </a:moveTo>
                  <a:lnTo>
                    <a:pt x="4577689" y="2408313"/>
                  </a:lnTo>
                  <a:lnTo>
                    <a:pt x="4577689" y="3053969"/>
                  </a:lnTo>
                  <a:lnTo>
                    <a:pt x="4777562" y="3053969"/>
                  </a:lnTo>
                  <a:lnTo>
                    <a:pt x="4777562" y="2408313"/>
                  </a:lnTo>
                  <a:close/>
                </a:path>
                <a:path w="7067550" h="3054350">
                  <a:moveTo>
                    <a:pt x="5921591" y="2765831"/>
                  </a:moveTo>
                  <a:lnTo>
                    <a:pt x="5721705" y="2765831"/>
                  </a:lnTo>
                  <a:lnTo>
                    <a:pt x="5721705" y="3053969"/>
                  </a:lnTo>
                  <a:lnTo>
                    <a:pt x="5921591" y="3053969"/>
                  </a:lnTo>
                  <a:lnTo>
                    <a:pt x="5921591" y="2765831"/>
                  </a:lnTo>
                  <a:close/>
                </a:path>
                <a:path w="7067550" h="3054350">
                  <a:moveTo>
                    <a:pt x="7067232" y="3005950"/>
                  </a:moveTo>
                  <a:lnTo>
                    <a:pt x="6867347" y="3005950"/>
                  </a:lnTo>
                  <a:lnTo>
                    <a:pt x="6867347" y="3053969"/>
                  </a:lnTo>
                  <a:lnTo>
                    <a:pt x="7067232" y="3053969"/>
                  </a:lnTo>
                  <a:lnTo>
                    <a:pt x="7067232" y="300595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9">
              <a:extLst>
                <a:ext uri="{FF2B5EF4-FFF2-40B4-BE49-F238E27FC236}">
                  <a16:creationId xmlns:a16="http://schemas.microsoft.com/office/drawing/2014/main" id="{B49107F9-AED4-4E4C-30B4-78E8C2136D3C}"/>
                </a:ext>
              </a:extLst>
            </p:cNvPr>
            <p:cNvSpPr/>
            <p:nvPr/>
          </p:nvSpPr>
          <p:spPr>
            <a:xfrm>
              <a:off x="665877" y="5040488"/>
              <a:ext cx="8011795" cy="0"/>
            </a:xfrm>
            <a:custGeom>
              <a:avLst/>
              <a:gdLst/>
              <a:ahLst/>
              <a:cxnLst/>
              <a:rect l="l" t="t" r="r" b="b"/>
              <a:pathLst>
                <a:path w="8011795">
                  <a:moveTo>
                    <a:pt x="0" y="0"/>
                  </a:moveTo>
                  <a:lnTo>
                    <a:pt x="8011370" y="0"/>
                  </a:lnTo>
                </a:path>
              </a:pathLst>
            </a:custGeom>
            <a:ln w="11116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object 10">
            <a:extLst>
              <a:ext uri="{FF2B5EF4-FFF2-40B4-BE49-F238E27FC236}">
                <a16:creationId xmlns:a16="http://schemas.microsoft.com/office/drawing/2014/main" id="{F9034AF4-B351-B99A-B04D-7947860D7193}"/>
              </a:ext>
            </a:extLst>
          </p:cNvPr>
          <p:cNvSpPr/>
          <p:nvPr/>
        </p:nvSpPr>
        <p:spPr>
          <a:xfrm>
            <a:off x="665877" y="1792641"/>
            <a:ext cx="8011795" cy="0"/>
          </a:xfrm>
          <a:custGeom>
            <a:avLst/>
            <a:gdLst/>
            <a:ahLst/>
            <a:cxnLst/>
            <a:rect l="l" t="t" r="r" b="b"/>
            <a:pathLst>
              <a:path w="8011795">
                <a:moveTo>
                  <a:pt x="0" y="0"/>
                </a:moveTo>
                <a:lnTo>
                  <a:pt x="8011370" y="0"/>
                </a:lnTo>
              </a:path>
            </a:pathLst>
          </a:custGeom>
          <a:ln w="1111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5051C7E1-316A-00FD-DF32-B000128457F3}"/>
              </a:ext>
            </a:extLst>
          </p:cNvPr>
          <p:cNvSpPr/>
          <p:nvPr/>
        </p:nvSpPr>
        <p:spPr>
          <a:xfrm>
            <a:off x="665877" y="1143427"/>
            <a:ext cx="8011795" cy="0"/>
          </a:xfrm>
          <a:custGeom>
            <a:avLst/>
            <a:gdLst/>
            <a:ahLst/>
            <a:cxnLst/>
            <a:rect l="l" t="t" r="r" b="b"/>
            <a:pathLst>
              <a:path w="8011795">
                <a:moveTo>
                  <a:pt x="0" y="0"/>
                </a:moveTo>
                <a:lnTo>
                  <a:pt x="8011370" y="0"/>
                </a:lnTo>
              </a:path>
            </a:pathLst>
          </a:custGeom>
          <a:ln w="1111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12">
            <a:extLst>
              <a:ext uri="{FF2B5EF4-FFF2-40B4-BE49-F238E27FC236}">
                <a16:creationId xmlns:a16="http://schemas.microsoft.com/office/drawing/2014/main" id="{97FC7A02-1D20-ADEC-4C72-25444E07039A}"/>
              </a:ext>
            </a:extLst>
          </p:cNvPr>
          <p:cNvSpPr txBox="1"/>
          <p:nvPr/>
        </p:nvSpPr>
        <p:spPr>
          <a:xfrm>
            <a:off x="856305" y="4001793"/>
            <a:ext cx="25463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b="1" kern="0" spc="-25" dirty="0">
                <a:solidFill>
                  <a:srgbClr val="2F5597"/>
                </a:solidFill>
                <a:latin typeface="Calibri"/>
                <a:cs typeface="Calibri"/>
              </a:rPr>
              <a:t>116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3" name="object 13">
            <a:extLst>
              <a:ext uri="{FF2B5EF4-FFF2-40B4-BE49-F238E27FC236}">
                <a16:creationId xmlns:a16="http://schemas.microsoft.com/office/drawing/2014/main" id="{62925CB1-8DDB-2C7C-3385-D560148E1D1F}"/>
              </a:ext>
            </a:extLst>
          </p:cNvPr>
          <p:cNvSpPr txBox="1"/>
          <p:nvPr/>
        </p:nvSpPr>
        <p:spPr>
          <a:xfrm>
            <a:off x="2038374" y="4172605"/>
            <a:ext cx="17843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b="1" kern="0" spc="-25" dirty="0">
                <a:solidFill>
                  <a:srgbClr val="2F5597"/>
                </a:solidFill>
                <a:latin typeface="Calibri"/>
                <a:cs typeface="Calibri"/>
              </a:rPr>
              <a:t>89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4" name="object 14">
            <a:extLst>
              <a:ext uri="{FF2B5EF4-FFF2-40B4-BE49-F238E27FC236}">
                <a16:creationId xmlns:a16="http://schemas.microsoft.com/office/drawing/2014/main" id="{9E5F2BEB-EBFD-A6C3-D351-2738052DF2F3}"/>
              </a:ext>
            </a:extLst>
          </p:cNvPr>
          <p:cNvSpPr txBox="1"/>
          <p:nvPr/>
        </p:nvSpPr>
        <p:spPr>
          <a:xfrm>
            <a:off x="4265259" y="1613428"/>
            <a:ext cx="808355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spcBef>
                <a:spcPts val="90"/>
              </a:spcBef>
            </a:pPr>
            <a:r>
              <a:rPr sz="1300" b="1" kern="0" spc="-75" dirty="0">
                <a:solidFill>
                  <a:srgbClr val="2F5597"/>
                </a:solidFill>
                <a:latin typeface="Calibri"/>
                <a:cs typeface="Calibri"/>
              </a:rPr>
              <a:t>683</a:t>
            </a:r>
            <a:r>
              <a:rPr sz="1300" b="1" kern="0" spc="-90" dirty="0">
                <a:solidFill>
                  <a:srgbClr val="2F5597"/>
                </a:solidFill>
                <a:latin typeface="Calibri"/>
                <a:cs typeface="Calibri"/>
              </a:rPr>
              <a:t> </a:t>
            </a:r>
            <a:r>
              <a:rPr sz="1875" b="1" kern="0" spc="-67" baseline="-22222" dirty="0">
                <a:solidFill>
                  <a:srgbClr val="C55A11"/>
                </a:solidFill>
                <a:latin typeface="Calibri"/>
                <a:cs typeface="Calibri"/>
              </a:rPr>
              <a:t>674</a:t>
            </a:r>
            <a:r>
              <a:rPr sz="1875" b="1" kern="0" spc="-52" baseline="-22222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b="1" kern="0" spc="-37" baseline="-32407" dirty="0">
                <a:solidFill>
                  <a:srgbClr val="404040"/>
                </a:solidFill>
                <a:latin typeface="Calibri"/>
                <a:cs typeface="Calibri"/>
              </a:rPr>
              <a:t>670</a:t>
            </a:r>
            <a:endParaRPr kern="0" baseline="-32407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5" name="object 15">
            <a:extLst>
              <a:ext uri="{FF2B5EF4-FFF2-40B4-BE49-F238E27FC236}">
                <a16:creationId xmlns:a16="http://schemas.microsoft.com/office/drawing/2014/main" id="{EB85A337-9CDF-8E6F-2877-8FE4696B37A9}"/>
              </a:ext>
            </a:extLst>
          </p:cNvPr>
          <p:cNvSpPr txBox="1"/>
          <p:nvPr/>
        </p:nvSpPr>
        <p:spPr>
          <a:xfrm>
            <a:off x="5472728" y="4486717"/>
            <a:ext cx="17843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b="1" kern="0" spc="-25" dirty="0">
                <a:solidFill>
                  <a:srgbClr val="2F5597"/>
                </a:solidFill>
                <a:latin typeface="Calibri"/>
                <a:cs typeface="Calibri"/>
              </a:rPr>
              <a:t>41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6" name="object 16">
            <a:extLst>
              <a:ext uri="{FF2B5EF4-FFF2-40B4-BE49-F238E27FC236}">
                <a16:creationId xmlns:a16="http://schemas.microsoft.com/office/drawing/2014/main" id="{028C613E-4FC2-CB18-3A59-E8253E2D7F5D}"/>
              </a:ext>
            </a:extLst>
          </p:cNvPr>
          <p:cNvSpPr txBox="1"/>
          <p:nvPr/>
        </p:nvSpPr>
        <p:spPr>
          <a:xfrm>
            <a:off x="7801388" y="4736443"/>
            <a:ext cx="10160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kern="0" spc="-50" dirty="0">
                <a:solidFill>
                  <a:srgbClr val="2F5597"/>
                </a:solidFill>
                <a:latin typeface="Calibri"/>
                <a:cs typeface="Calibri"/>
              </a:rPr>
              <a:t>1</a:t>
            </a:r>
            <a:endParaRPr sz="13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7" name="object 17">
            <a:extLst>
              <a:ext uri="{FF2B5EF4-FFF2-40B4-BE49-F238E27FC236}">
                <a16:creationId xmlns:a16="http://schemas.microsoft.com/office/drawing/2014/main" id="{0BE10B5C-7E0F-423B-0294-7E9501B6B888}"/>
              </a:ext>
            </a:extLst>
          </p:cNvPr>
          <p:cNvSpPr txBox="1"/>
          <p:nvPr/>
        </p:nvSpPr>
        <p:spPr>
          <a:xfrm>
            <a:off x="1084733" y="3733659"/>
            <a:ext cx="55435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250" b="1" kern="0" spc="-45" dirty="0">
                <a:solidFill>
                  <a:srgbClr val="C55A11"/>
                </a:solidFill>
                <a:latin typeface="Calibri"/>
                <a:cs typeface="Calibri"/>
              </a:rPr>
              <a:t>157 </a:t>
            </a:r>
            <a:r>
              <a:rPr b="1" kern="0" spc="-37" baseline="-9259" dirty="0">
                <a:solidFill>
                  <a:srgbClr val="404040"/>
                </a:solidFill>
                <a:latin typeface="Calibri"/>
                <a:cs typeface="Calibri"/>
              </a:rPr>
              <a:t>154</a:t>
            </a:r>
            <a:endParaRPr kern="0" baseline="-9259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8" name="object 18">
            <a:extLst>
              <a:ext uri="{FF2B5EF4-FFF2-40B4-BE49-F238E27FC236}">
                <a16:creationId xmlns:a16="http://schemas.microsoft.com/office/drawing/2014/main" id="{8D66A817-BAA9-D2FF-1753-ED19AF1F565A}"/>
              </a:ext>
            </a:extLst>
          </p:cNvPr>
          <p:cNvSpPr txBox="1"/>
          <p:nvPr/>
        </p:nvSpPr>
        <p:spPr>
          <a:xfrm>
            <a:off x="2229374" y="3956734"/>
            <a:ext cx="55499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250" b="1" kern="0" spc="-45" dirty="0">
                <a:solidFill>
                  <a:srgbClr val="C55A11"/>
                </a:solidFill>
                <a:latin typeface="Calibri"/>
                <a:cs typeface="Calibri"/>
              </a:rPr>
              <a:t>123 </a:t>
            </a:r>
            <a:r>
              <a:rPr b="1" kern="0" spc="-37" baseline="-11574" dirty="0">
                <a:solidFill>
                  <a:srgbClr val="404040"/>
                </a:solidFill>
                <a:latin typeface="Calibri"/>
                <a:cs typeface="Calibri"/>
              </a:rPr>
              <a:t>118</a:t>
            </a:r>
            <a:endParaRPr kern="0" baseline="-11574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9" name="object 19">
            <a:extLst>
              <a:ext uri="{FF2B5EF4-FFF2-40B4-BE49-F238E27FC236}">
                <a16:creationId xmlns:a16="http://schemas.microsoft.com/office/drawing/2014/main" id="{D037E882-9F58-767D-4453-09BF118AA1DC}"/>
              </a:ext>
            </a:extLst>
          </p:cNvPr>
          <p:cNvSpPr txBox="1"/>
          <p:nvPr/>
        </p:nvSpPr>
        <p:spPr>
          <a:xfrm>
            <a:off x="3157940" y="4599129"/>
            <a:ext cx="73342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875" b="1" kern="0" baseline="-11111" dirty="0">
                <a:solidFill>
                  <a:srgbClr val="2F5597"/>
                </a:solidFill>
                <a:latin typeface="Calibri"/>
                <a:cs typeface="Calibri"/>
              </a:rPr>
              <a:t>18</a:t>
            </a:r>
            <a:r>
              <a:rPr sz="1875" b="1" kern="0" spc="652" baseline="-11111" dirty="0">
                <a:solidFill>
                  <a:srgbClr val="2F5597"/>
                </a:solidFill>
                <a:latin typeface="Calibri"/>
                <a:cs typeface="Calibri"/>
              </a:rPr>
              <a:t> </a:t>
            </a:r>
            <a:r>
              <a:rPr sz="1250" b="1" kern="0" dirty="0">
                <a:solidFill>
                  <a:srgbClr val="C55A11"/>
                </a:solidFill>
                <a:latin typeface="Calibri"/>
                <a:cs typeface="Calibri"/>
              </a:rPr>
              <a:t>24</a:t>
            </a:r>
            <a:r>
              <a:rPr sz="1250" b="1" kern="0" spc="459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b="1" kern="0" spc="-37" baseline="4629" dirty="0">
                <a:solidFill>
                  <a:srgbClr val="404040"/>
                </a:solidFill>
                <a:latin typeface="Calibri"/>
                <a:cs typeface="Calibri"/>
              </a:rPr>
              <a:t>26</a:t>
            </a:r>
            <a:endParaRPr kern="0" baseline="4629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0" name="object 20">
            <a:extLst>
              <a:ext uri="{FF2B5EF4-FFF2-40B4-BE49-F238E27FC236}">
                <a16:creationId xmlns:a16="http://schemas.microsoft.com/office/drawing/2014/main" id="{0501F5D9-E718-92B7-AF6B-4657C2544B78}"/>
              </a:ext>
            </a:extLst>
          </p:cNvPr>
          <p:cNvSpPr txBox="1"/>
          <p:nvPr/>
        </p:nvSpPr>
        <p:spPr>
          <a:xfrm>
            <a:off x="5663727" y="4090134"/>
            <a:ext cx="51689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250" b="1" kern="0" dirty="0">
                <a:solidFill>
                  <a:srgbClr val="C55A11"/>
                </a:solidFill>
                <a:latin typeface="Calibri"/>
                <a:cs typeface="Calibri"/>
              </a:rPr>
              <a:t>102</a:t>
            </a:r>
            <a:r>
              <a:rPr sz="1250" b="1" kern="0" spc="10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b="1" kern="0" spc="-37" baseline="-6944" dirty="0">
                <a:solidFill>
                  <a:srgbClr val="404040"/>
                </a:solidFill>
                <a:latin typeface="Calibri"/>
                <a:cs typeface="Calibri"/>
              </a:rPr>
              <a:t>99</a:t>
            </a:r>
            <a:endParaRPr kern="0" baseline="-6944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1" name="object 21">
            <a:extLst>
              <a:ext uri="{FF2B5EF4-FFF2-40B4-BE49-F238E27FC236}">
                <a16:creationId xmlns:a16="http://schemas.microsoft.com/office/drawing/2014/main" id="{ED0F5871-38A4-E688-526D-A34CF446A97D}"/>
              </a:ext>
            </a:extLst>
          </p:cNvPr>
          <p:cNvSpPr txBox="1"/>
          <p:nvPr/>
        </p:nvSpPr>
        <p:spPr>
          <a:xfrm>
            <a:off x="6592293" y="4466797"/>
            <a:ext cx="733425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spcBef>
                <a:spcPts val="90"/>
              </a:spcBef>
            </a:pPr>
            <a:r>
              <a:rPr sz="1875" b="1" kern="0" baseline="-48888" dirty="0">
                <a:solidFill>
                  <a:srgbClr val="2F5597"/>
                </a:solidFill>
                <a:latin typeface="Calibri"/>
                <a:cs typeface="Calibri"/>
              </a:rPr>
              <a:t>23</a:t>
            </a:r>
            <a:r>
              <a:rPr sz="1875" b="1" kern="0" spc="622" baseline="-48888" dirty="0">
                <a:solidFill>
                  <a:srgbClr val="2F5597"/>
                </a:solidFill>
                <a:latin typeface="Calibri"/>
                <a:cs typeface="Calibri"/>
              </a:rPr>
              <a:t> </a:t>
            </a:r>
            <a:r>
              <a:rPr sz="1950" b="1" kern="0" baseline="-8547" dirty="0">
                <a:solidFill>
                  <a:srgbClr val="C55A11"/>
                </a:solidFill>
                <a:latin typeface="Calibri"/>
                <a:cs typeface="Calibri"/>
              </a:rPr>
              <a:t>41</a:t>
            </a:r>
            <a:r>
              <a:rPr sz="1950" b="1" kern="0" spc="637" baseline="-8547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200" b="1" kern="0" spc="-25" dirty="0">
                <a:solidFill>
                  <a:srgbClr val="404040"/>
                </a:solidFill>
                <a:latin typeface="Calibri"/>
                <a:cs typeface="Calibri"/>
              </a:rPr>
              <a:t>44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2" name="object 22">
            <a:extLst>
              <a:ext uri="{FF2B5EF4-FFF2-40B4-BE49-F238E27FC236}">
                <a16:creationId xmlns:a16="http://schemas.microsoft.com/office/drawing/2014/main" id="{17DD3BCE-38A3-DC61-B5A7-F692C83AD01E}"/>
              </a:ext>
            </a:extLst>
          </p:cNvPr>
          <p:cNvSpPr txBox="1"/>
          <p:nvPr/>
        </p:nvSpPr>
        <p:spPr>
          <a:xfrm>
            <a:off x="8055163" y="4712253"/>
            <a:ext cx="35306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tabLst>
                <a:tab pos="267335" algn="l"/>
              </a:tabLst>
            </a:pPr>
            <a:r>
              <a:rPr sz="1250" b="1" kern="0" spc="-50" dirty="0">
                <a:solidFill>
                  <a:srgbClr val="C55A11"/>
                </a:solidFill>
                <a:latin typeface="Calibri"/>
                <a:cs typeface="Calibri"/>
              </a:rPr>
              <a:t>6</a:t>
            </a:r>
            <a:r>
              <a:rPr sz="1250" b="1" kern="0" dirty="0">
                <a:solidFill>
                  <a:srgbClr val="C55A11"/>
                </a:solidFill>
                <a:latin typeface="Calibri"/>
                <a:cs typeface="Calibri"/>
              </a:rPr>
              <a:t>	</a:t>
            </a:r>
            <a:r>
              <a:rPr b="1" kern="0" spc="-75" baseline="2314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kern="0" baseline="2314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3" name="object 23">
            <a:extLst>
              <a:ext uri="{FF2B5EF4-FFF2-40B4-BE49-F238E27FC236}">
                <a16:creationId xmlns:a16="http://schemas.microsoft.com/office/drawing/2014/main" id="{93A50679-A0F4-E5CE-FC33-FD0842BC0D90}"/>
              </a:ext>
            </a:extLst>
          </p:cNvPr>
          <p:cNvSpPr txBox="1"/>
          <p:nvPr/>
        </p:nvSpPr>
        <p:spPr>
          <a:xfrm>
            <a:off x="849480" y="5123125"/>
            <a:ext cx="410908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tabLst>
                <a:tab pos="1268730" algn="l"/>
                <a:tab pos="2407920" algn="l"/>
                <a:tab pos="3548379" algn="l"/>
              </a:tabLst>
            </a:pPr>
            <a:r>
              <a:rPr sz="1250" kern="0" spc="-10" dirty="0">
                <a:solidFill>
                  <a:srgbClr val="595959"/>
                </a:solidFill>
                <a:latin typeface="Calibri"/>
                <a:cs typeface="Calibri"/>
              </a:rPr>
              <a:t>Residenziale</a:t>
            </a:r>
            <a:r>
              <a:rPr sz="1250" kern="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50" kern="0" spc="-10" dirty="0">
                <a:solidFill>
                  <a:srgbClr val="595959"/>
                </a:solidFill>
                <a:latin typeface="Calibri"/>
                <a:cs typeface="Calibri"/>
              </a:rPr>
              <a:t>Terziario</a:t>
            </a:r>
            <a:r>
              <a:rPr sz="1250" kern="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50" kern="0" spc="-10" dirty="0">
                <a:solidFill>
                  <a:srgbClr val="595959"/>
                </a:solidFill>
                <a:latin typeface="Calibri"/>
                <a:cs typeface="Calibri"/>
              </a:rPr>
              <a:t>Industria</a:t>
            </a:r>
            <a:r>
              <a:rPr sz="1250" kern="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Trasporti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4" name="object 24">
            <a:extLst>
              <a:ext uri="{FF2B5EF4-FFF2-40B4-BE49-F238E27FC236}">
                <a16:creationId xmlns:a16="http://schemas.microsoft.com/office/drawing/2014/main" id="{B2FB603F-3DD2-89B1-4927-3E030309ACEB}"/>
              </a:ext>
            </a:extLst>
          </p:cNvPr>
          <p:cNvSpPr txBox="1"/>
          <p:nvPr/>
        </p:nvSpPr>
        <p:spPr>
          <a:xfrm>
            <a:off x="5268923" y="5123125"/>
            <a:ext cx="2215515" cy="42100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7815" marR="5080" indent="-285750">
              <a:lnSpc>
                <a:spcPct val="104600"/>
              </a:lnSpc>
              <a:spcBef>
                <a:spcPts val="70"/>
              </a:spcBef>
            </a:pP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Settore</a:t>
            </a:r>
            <a:r>
              <a:rPr sz="1250" kern="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elettrico</a:t>
            </a:r>
            <a:r>
              <a:rPr sz="1250" kern="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50" kern="0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1250" kern="0" spc="110" dirty="0">
                <a:solidFill>
                  <a:srgbClr val="595959"/>
                </a:solidFill>
                <a:latin typeface="Calibri"/>
                <a:cs typeface="Calibri"/>
              </a:rPr>
              <a:t>  </a:t>
            </a:r>
            <a:r>
              <a:rPr sz="1250" kern="0" spc="-40" dirty="0">
                <a:solidFill>
                  <a:srgbClr val="595959"/>
                </a:solidFill>
                <a:latin typeface="Calibri"/>
                <a:cs typeface="Calibri"/>
              </a:rPr>
              <a:t>Sistema</a:t>
            </a: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50" kern="0" spc="-30" dirty="0">
                <a:solidFill>
                  <a:srgbClr val="595959"/>
                </a:solidFill>
                <a:latin typeface="Calibri"/>
                <a:cs typeface="Calibri"/>
              </a:rPr>
              <a:t>elettrico </a:t>
            </a:r>
            <a:r>
              <a:rPr sz="1250" kern="0" spc="-10" dirty="0">
                <a:solidFill>
                  <a:srgbClr val="595959"/>
                </a:solidFill>
                <a:latin typeface="Calibri"/>
                <a:cs typeface="Calibri"/>
              </a:rPr>
              <a:t>impianti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5" name="object 25">
            <a:extLst>
              <a:ext uri="{FF2B5EF4-FFF2-40B4-BE49-F238E27FC236}">
                <a16:creationId xmlns:a16="http://schemas.microsoft.com/office/drawing/2014/main" id="{1716DDDE-34AD-724D-571D-381F39F00F4B}"/>
              </a:ext>
            </a:extLst>
          </p:cNvPr>
          <p:cNvSpPr txBox="1"/>
          <p:nvPr/>
        </p:nvSpPr>
        <p:spPr>
          <a:xfrm>
            <a:off x="7621282" y="5123125"/>
            <a:ext cx="970915" cy="42100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248285">
              <a:lnSpc>
                <a:spcPct val="104600"/>
              </a:lnSpc>
              <a:spcBef>
                <a:spcPts val="70"/>
              </a:spcBef>
            </a:pPr>
            <a:r>
              <a:rPr sz="1250" kern="0" spc="-10" dirty="0">
                <a:solidFill>
                  <a:srgbClr val="595959"/>
                </a:solidFill>
                <a:latin typeface="Calibri"/>
                <a:cs typeface="Calibri"/>
              </a:rPr>
              <a:t>Settore </a:t>
            </a:r>
            <a:r>
              <a:rPr sz="1250" kern="0" spc="-45" dirty="0">
                <a:solidFill>
                  <a:srgbClr val="595959"/>
                </a:solidFill>
                <a:latin typeface="Calibri"/>
                <a:cs typeface="Calibri"/>
              </a:rPr>
              <a:t>Trasformazione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6" name="object 26">
            <a:extLst>
              <a:ext uri="{FF2B5EF4-FFF2-40B4-BE49-F238E27FC236}">
                <a16:creationId xmlns:a16="http://schemas.microsoft.com/office/drawing/2014/main" id="{7548EFA1-0B5A-2F24-BB18-B9FD54892BA1}"/>
              </a:ext>
            </a:extLst>
          </p:cNvPr>
          <p:cNvSpPr txBox="1"/>
          <p:nvPr/>
        </p:nvSpPr>
        <p:spPr>
          <a:xfrm>
            <a:off x="111369" y="2266207"/>
            <a:ext cx="224154" cy="2482850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spcBef>
                <a:spcPts val="65"/>
              </a:spcBef>
            </a:pPr>
            <a:r>
              <a:rPr sz="1250" kern="0" spc="50" dirty="0">
                <a:solidFill>
                  <a:srgbClr val="595959"/>
                </a:solidFill>
                <a:latin typeface="Calibri"/>
                <a:cs typeface="Calibri"/>
              </a:rPr>
              <a:t>Miliardi</a:t>
            </a:r>
            <a:r>
              <a:rPr sz="1250" kern="0" spc="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50" kern="0" spc="50" dirty="0">
                <a:solidFill>
                  <a:srgbClr val="595959"/>
                </a:solidFill>
                <a:latin typeface="Calibri"/>
                <a:cs typeface="Calibri"/>
              </a:rPr>
              <a:t>di </a:t>
            </a:r>
            <a:r>
              <a:rPr sz="1250" kern="0" spc="70" dirty="0">
                <a:solidFill>
                  <a:srgbClr val="595959"/>
                </a:solidFill>
                <a:latin typeface="Calibri"/>
                <a:cs typeface="Calibri"/>
              </a:rPr>
              <a:t>€</a:t>
            </a:r>
            <a:r>
              <a:rPr sz="1250" kern="0" spc="55" dirty="0">
                <a:solidFill>
                  <a:srgbClr val="595959"/>
                </a:solidFill>
                <a:latin typeface="Calibri"/>
                <a:cs typeface="Calibri"/>
              </a:rPr>
              <a:t> (cumulati </a:t>
            </a:r>
            <a:r>
              <a:rPr sz="1250" kern="0" spc="65" dirty="0">
                <a:solidFill>
                  <a:srgbClr val="595959"/>
                </a:solidFill>
                <a:latin typeface="Calibri"/>
                <a:cs typeface="Calibri"/>
              </a:rPr>
              <a:t>2020-</a:t>
            </a:r>
            <a:r>
              <a:rPr sz="1250" kern="0" spc="50" dirty="0">
                <a:solidFill>
                  <a:srgbClr val="595959"/>
                </a:solidFill>
                <a:latin typeface="Calibri"/>
                <a:cs typeface="Calibri"/>
              </a:rPr>
              <a:t>2030)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7" name="object 27">
            <a:extLst>
              <a:ext uri="{FF2B5EF4-FFF2-40B4-BE49-F238E27FC236}">
                <a16:creationId xmlns:a16="http://schemas.microsoft.com/office/drawing/2014/main" id="{E6EDF203-F85D-8B28-9249-DE131079888B}"/>
              </a:ext>
            </a:extLst>
          </p:cNvPr>
          <p:cNvSpPr/>
          <p:nvPr/>
        </p:nvSpPr>
        <p:spPr>
          <a:xfrm>
            <a:off x="1010382" y="1335523"/>
            <a:ext cx="81280" cy="90805"/>
          </a:xfrm>
          <a:custGeom>
            <a:avLst/>
            <a:gdLst/>
            <a:ahLst/>
            <a:cxnLst/>
            <a:rect l="l" t="t" r="r" b="b"/>
            <a:pathLst>
              <a:path w="81280" h="90805">
                <a:moveTo>
                  <a:pt x="81251" y="0"/>
                </a:moveTo>
                <a:lnTo>
                  <a:pt x="0" y="0"/>
                </a:lnTo>
                <a:lnTo>
                  <a:pt x="0" y="90712"/>
                </a:lnTo>
                <a:lnTo>
                  <a:pt x="81251" y="90712"/>
                </a:lnTo>
                <a:lnTo>
                  <a:pt x="8125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bject 28">
            <a:extLst>
              <a:ext uri="{FF2B5EF4-FFF2-40B4-BE49-F238E27FC236}">
                <a16:creationId xmlns:a16="http://schemas.microsoft.com/office/drawing/2014/main" id="{C74FFF9D-F986-4223-2D75-4031A728EFFB}"/>
              </a:ext>
            </a:extLst>
          </p:cNvPr>
          <p:cNvSpPr txBox="1"/>
          <p:nvPr/>
        </p:nvSpPr>
        <p:spPr>
          <a:xfrm>
            <a:off x="1114359" y="1250638"/>
            <a:ext cx="33464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BASE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9" name="object 29">
            <a:extLst>
              <a:ext uri="{FF2B5EF4-FFF2-40B4-BE49-F238E27FC236}">
                <a16:creationId xmlns:a16="http://schemas.microsoft.com/office/drawing/2014/main" id="{5A014350-D04E-624C-5D79-741CF93968D0}"/>
              </a:ext>
            </a:extLst>
          </p:cNvPr>
          <p:cNvSpPr/>
          <p:nvPr/>
        </p:nvSpPr>
        <p:spPr>
          <a:xfrm>
            <a:off x="1567766" y="1335523"/>
            <a:ext cx="81280" cy="90805"/>
          </a:xfrm>
          <a:custGeom>
            <a:avLst/>
            <a:gdLst/>
            <a:ahLst/>
            <a:cxnLst/>
            <a:rect l="l" t="t" r="r" b="b"/>
            <a:pathLst>
              <a:path w="81280" h="90805">
                <a:moveTo>
                  <a:pt x="81251" y="0"/>
                </a:moveTo>
                <a:lnTo>
                  <a:pt x="0" y="0"/>
                </a:lnTo>
                <a:lnTo>
                  <a:pt x="0" y="90712"/>
                </a:lnTo>
                <a:lnTo>
                  <a:pt x="81251" y="90712"/>
                </a:lnTo>
                <a:lnTo>
                  <a:pt x="81251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object 30">
            <a:extLst>
              <a:ext uri="{FF2B5EF4-FFF2-40B4-BE49-F238E27FC236}">
                <a16:creationId xmlns:a16="http://schemas.microsoft.com/office/drawing/2014/main" id="{CFD295F8-70A1-B13D-A440-DF7C9786389C}"/>
              </a:ext>
            </a:extLst>
          </p:cNvPr>
          <p:cNvSpPr txBox="1"/>
          <p:nvPr/>
        </p:nvSpPr>
        <p:spPr>
          <a:xfrm>
            <a:off x="1672744" y="1250638"/>
            <a:ext cx="31432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kern="0" spc="-25" dirty="0">
                <a:solidFill>
                  <a:srgbClr val="595959"/>
                </a:solidFill>
                <a:latin typeface="Calibri"/>
                <a:cs typeface="Calibri"/>
              </a:rPr>
              <a:t>FF55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1" name="object 31">
            <a:extLst>
              <a:ext uri="{FF2B5EF4-FFF2-40B4-BE49-F238E27FC236}">
                <a16:creationId xmlns:a16="http://schemas.microsoft.com/office/drawing/2014/main" id="{D1F24BCE-2DEA-0106-8667-EE338D753704}"/>
              </a:ext>
            </a:extLst>
          </p:cNvPr>
          <p:cNvSpPr/>
          <p:nvPr/>
        </p:nvSpPr>
        <p:spPr>
          <a:xfrm>
            <a:off x="2105649" y="1335523"/>
            <a:ext cx="81280" cy="90805"/>
          </a:xfrm>
          <a:custGeom>
            <a:avLst/>
            <a:gdLst/>
            <a:ahLst/>
            <a:cxnLst/>
            <a:rect l="l" t="t" r="r" b="b"/>
            <a:pathLst>
              <a:path w="81280" h="90805">
                <a:moveTo>
                  <a:pt x="81251" y="0"/>
                </a:moveTo>
                <a:lnTo>
                  <a:pt x="0" y="0"/>
                </a:lnTo>
                <a:lnTo>
                  <a:pt x="0" y="90712"/>
                </a:lnTo>
                <a:lnTo>
                  <a:pt x="81251" y="90712"/>
                </a:lnTo>
                <a:lnTo>
                  <a:pt x="81251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object 32">
            <a:extLst>
              <a:ext uri="{FF2B5EF4-FFF2-40B4-BE49-F238E27FC236}">
                <a16:creationId xmlns:a16="http://schemas.microsoft.com/office/drawing/2014/main" id="{322A731C-E6F1-73DA-5D8E-C6AA7C33F771}"/>
              </a:ext>
            </a:extLst>
          </p:cNvPr>
          <p:cNvSpPr txBox="1"/>
          <p:nvPr/>
        </p:nvSpPr>
        <p:spPr>
          <a:xfrm>
            <a:off x="2210627" y="1250638"/>
            <a:ext cx="66103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250" kern="0" spc="-50" dirty="0">
                <a:solidFill>
                  <a:srgbClr val="595959"/>
                </a:solidFill>
                <a:latin typeface="Calibri"/>
                <a:cs typeface="Calibri"/>
              </a:rPr>
              <a:t>CONF</a:t>
            </a:r>
            <a:r>
              <a:rPr sz="1250" kern="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50" kern="0" spc="-35" dirty="0">
                <a:solidFill>
                  <a:srgbClr val="595959"/>
                </a:solidFill>
                <a:latin typeface="Calibri"/>
                <a:cs typeface="Calibri"/>
              </a:rPr>
              <a:t>new</a:t>
            </a:r>
            <a:endParaRPr sz="12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3" name="object 33">
            <a:extLst>
              <a:ext uri="{FF2B5EF4-FFF2-40B4-BE49-F238E27FC236}">
                <a16:creationId xmlns:a16="http://schemas.microsoft.com/office/drawing/2014/main" id="{5F815192-E787-81BF-BEA8-42501CDAC170}"/>
              </a:ext>
            </a:extLst>
          </p:cNvPr>
          <p:cNvSpPr txBox="1"/>
          <p:nvPr/>
        </p:nvSpPr>
        <p:spPr>
          <a:xfrm>
            <a:off x="453413" y="5731810"/>
            <a:ext cx="823461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Totale:</a:t>
            </a:r>
            <a:r>
              <a:rPr sz="20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rgbClr val="0070C0"/>
                </a:solidFill>
                <a:latin typeface="Arial"/>
                <a:cs typeface="Arial"/>
              </a:rPr>
              <a:t>Base</a:t>
            </a:r>
            <a:r>
              <a:rPr sz="2000" kern="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rgbClr val="0070C0"/>
                </a:solidFill>
                <a:latin typeface="Arial"/>
                <a:cs typeface="Arial"/>
              </a:rPr>
              <a:t>974,2</a:t>
            </a:r>
            <a:r>
              <a:rPr sz="2000" kern="0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rgbClr val="0070C0"/>
                </a:solidFill>
                <a:latin typeface="Arial"/>
                <a:cs typeface="Arial"/>
              </a:rPr>
              <a:t>miliardi</a:t>
            </a:r>
            <a:r>
              <a:rPr sz="2000" kern="0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rgbClr val="0070C0"/>
                </a:solidFill>
                <a:latin typeface="Arial"/>
                <a:cs typeface="Arial"/>
              </a:rPr>
              <a:t>€</a:t>
            </a:r>
            <a:r>
              <a:rPr sz="2000" kern="0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20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00" b="1" kern="0" dirty="0">
                <a:solidFill>
                  <a:srgbClr val="7F7F7F"/>
                </a:solidFill>
                <a:latin typeface="Arial"/>
                <a:cs typeface="Arial"/>
              </a:rPr>
              <a:t>Confindustria</a:t>
            </a:r>
            <a:r>
              <a:rPr sz="2000" b="1" kern="0" spc="-4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20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1118,6 </a:t>
            </a:r>
            <a:r>
              <a:rPr sz="2000" kern="0" dirty="0">
                <a:solidFill>
                  <a:sysClr val="windowText" lastClr="000000"/>
                </a:solidFill>
                <a:latin typeface="Arial"/>
                <a:cs typeface="Arial"/>
              </a:rPr>
              <a:t>–</a:t>
            </a:r>
            <a:r>
              <a:rPr sz="20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1120,7</a:t>
            </a:r>
            <a:r>
              <a:rPr sz="20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Arial"/>
                <a:cs typeface="Arial"/>
              </a:rPr>
              <a:t>miliardi</a:t>
            </a:r>
            <a:r>
              <a:rPr sz="20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00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€</a:t>
            </a:r>
            <a:endParaRPr sz="20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4" name="object 34">
            <a:extLst>
              <a:ext uri="{FF2B5EF4-FFF2-40B4-BE49-F238E27FC236}">
                <a16:creationId xmlns:a16="http://schemas.microsoft.com/office/drawing/2014/main" id="{F3E9790B-662C-BA49-B11B-DCE6D0DEC2E7}"/>
              </a:ext>
            </a:extLst>
          </p:cNvPr>
          <p:cNvSpPr txBox="1"/>
          <p:nvPr/>
        </p:nvSpPr>
        <p:spPr>
          <a:xfrm>
            <a:off x="345533" y="6404355"/>
            <a:ext cx="26587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Fonte:</a:t>
            </a:r>
            <a:r>
              <a:rPr sz="160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RSE</a:t>
            </a:r>
            <a:r>
              <a:rPr sz="16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–</a:t>
            </a:r>
            <a:r>
              <a:rPr sz="16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Confindustria</a:t>
            </a:r>
            <a:r>
              <a:rPr sz="160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2022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E9B2729D-8AC2-FC3E-80C5-600A071BFAE9}"/>
              </a:ext>
            </a:extLst>
          </p:cNvPr>
          <p:cNvSpPr txBox="1"/>
          <p:nvPr/>
        </p:nvSpPr>
        <p:spPr>
          <a:xfrm>
            <a:off x="8885281" y="1273555"/>
            <a:ext cx="127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Costi</a:t>
            </a:r>
            <a:r>
              <a:rPr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evitati: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6" name="object 36">
            <a:extLst>
              <a:ext uri="{FF2B5EF4-FFF2-40B4-BE49-F238E27FC236}">
                <a16:creationId xmlns:a16="http://schemas.microsoft.com/office/drawing/2014/main" id="{EED8CD08-C44E-39FC-170C-521CD07E2042}"/>
              </a:ext>
            </a:extLst>
          </p:cNvPr>
          <p:cNvSpPr txBox="1"/>
          <p:nvPr/>
        </p:nvSpPr>
        <p:spPr>
          <a:xfrm>
            <a:off x="8885281" y="1541779"/>
            <a:ext cx="3013075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5750">
              <a:lnSpc>
                <a:spcPct val="101099"/>
              </a:lnSpc>
              <a:spcBef>
                <a:spcPts val="75"/>
              </a:spcBef>
              <a:buFontTx/>
              <a:buChar char="•"/>
              <a:tabLst>
                <a:tab pos="298450" algn="l"/>
                <a:tab pos="831850" algn="l"/>
              </a:tabLst>
            </a:pPr>
            <a:r>
              <a:rPr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CO</a:t>
            </a:r>
            <a:r>
              <a:rPr sz="8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800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evitata:</a:t>
            </a:r>
            <a:r>
              <a:rPr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36</a:t>
            </a:r>
            <a:r>
              <a:rPr kern="0" spc="8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Mld€</a:t>
            </a:r>
            <a:r>
              <a:rPr kern="0" spc="8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(pari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380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Mln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di 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tonnellate)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7" name="object 37">
            <a:extLst>
              <a:ext uri="{FF2B5EF4-FFF2-40B4-BE49-F238E27FC236}">
                <a16:creationId xmlns:a16="http://schemas.microsoft.com/office/drawing/2014/main" id="{62850E61-E192-7BC6-C648-5ED27A9E166B}"/>
              </a:ext>
            </a:extLst>
          </p:cNvPr>
          <p:cNvSpPr txBox="1"/>
          <p:nvPr/>
        </p:nvSpPr>
        <p:spPr>
          <a:xfrm>
            <a:off x="8885281" y="2087371"/>
            <a:ext cx="3013710" cy="1125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5750">
              <a:lnSpc>
                <a:spcPct val="101099"/>
              </a:lnSpc>
              <a:spcBef>
                <a:spcPts val="75"/>
              </a:spcBef>
              <a:buFontTx/>
              <a:buChar char="•"/>
              <a:tabLst>
                <a:tab pos="298450" algn="l"/>
                <a:tab pos="1318895" algn="l"/>
                <a:tab pos="2745740" algn="l"/>
              </a:tabLst>
            </a:pP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Energia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risparmiata: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30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Mld</a:t>
            </a:r>
            <a:r>
              <a:rPr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(pari</a:t>
            </a:r>
            <a:r>
              <a:rPr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132</a:t>
            </a:r>
            <a:r>
              <a:rPr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Mln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tep)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98450" marR="5080" indent="-285750">
              <a:lnSpc>
                <a:spcPts val="2110"/>
              </a:lnSpc>
              <a:spcBef>
                <a:spcPts val="160"/>
              </a:spcBef>
              <a:buFontTx/>
              <a:buChar char="•"/>
              <a:tabLst>
                <a:tab pos="298450" algn="l"/>
                <a:tab pos="1346835" algn="l"/>
                <a:tab pos="2230755" algn="l"/>
                <a:tab pos="2529840" algn="l"/>
              </a:tabLst>
            </a:pP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Maggiori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entrate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costi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evitati:</a:t>
            </a:r>
            <a:r>
              <a:rPr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595</a:t>
            </a:r>
            <a:r>
              <a:rPr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Mld€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8" name="object 38">
            <a:extLst>
              <a:ext uri="{FF2B5EF4-FFF2-40B4-BE49-F238E27FC236}">
                <a16:creationId xmlns:a16="http://schemas.microsoft.com/office/drawing/2014/main" id="{D22B4752-878A-8B2A-2C9D-3B8698133A9B}"/>
              </a:ext>
            </a:extLst>
          </p:cNvPr>
          <p:cNvGrpSpPr/>
          <p:nvPr/>
        </p:nvGrpSpPr>
        <p:grpSpPr>
          <a:xfrm>
            <a:off x="10026737" y="3340253"/>
            <a:ext cx="687705" cy="377825"/>
            <a:chOff x="10026737" y="3340253"/>
            <a:chExt cx="687705" cy="377825"/>
          </a:xfrm>
        </p:grpSpPr>
        <p:sp>
          <p:nvSpPr>
            <p:cNvPr id="79" name="object 39">
              <a:extLst>
                <a:ext uri="{FF2B5EF4-FFF2-40B4-BE49-F238E27FC236}">
                  <a16:creationId xmlns:a16="http://schemas.microsoft.com/office/drawing/2014/main" id="{D2C7930C-6D49-251D-1FDD-02C24BBEBC35}"/>
                </a:ext>
              </a:extLst>
            </p:cNvPr>
            <p:cNvSpPr/>
            <p:nvPr/>
          </p:nvSpPr>
          <p:spPr>
            <a:xfrm>
              <a:off x="10033087" y="3346603"/>
              <a:ext cx="675005" cy="365125"/>
            </a:xfrm>
            <a:custGeom>
              <a:avLst/>
              <a:gdLst/>
              <a:ahLst/>
              <a:cxnLst/>
              <a:rect l="l" t="t" r="r" b="b"/>
              <a:pathLst>
                <a:path w="675004" h="365125">
                  <a:moveTo>
                    <a:pt x="506185" y="0"/>
                  </a:moveTo>
                  <a:lnTo>
                    <a:pt x="168728" y="0"/>
                  </a:lnTo>
                  <a:lnTo>
                    <a:pt x="168728" y="182562"/>
                  </a:lnTo>
                  <a:lnTo>
                    <a:pt x="0" y="182562"/>
                  </a:lnTo>
                  <a:lnTo>
                    <a:pt x="337456" y="365125"/>
                  </a:lnTo>
                  <a:lnTo>
                    <a:pt x="674913" y="182562"/>
                  </a:lnTo>
                  <a:lnTo>
                    <a:pt x="506185" y="182562"/>
                  </a:lnTo>
                  <a:lnTo>
                    <a:pt x="50618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40">
              <a:extLst>
                <a:ext uri="{FF2B5EF4-FFF2-40B4-BE49-F238E27FC236}">
                  <a16:creationId xmlns:a16="http://schemas.microsoft.com/office/drawing/2014/main" id="{D19B9CC6-D048-44EF-3D3A-765BB96DFC3F}"/>
                </a:ext>
              </a:extLst>
            </p:cNvPr>
            <p:cNvSpPr/>
            <p:nvPr/>
          </p:nvSpPr>
          <p:spPr>
            <a:xfrm>
              <a:off x="10033087" y="3346603"/>
              <a:ext cx="675005" cy="365125"/>
            </a:xfrm>
            <a:custGeom>
              <a:avLst/>
              <a:gdLst/>
              <a:ahLst/>
              <a:cxnLst/>
              <a:rect l="l" t="t" r="r" b="b"/>
              <a:pathLst>
                <a:path w="675004" h="365125">
                  <a:moveTo>
                    <a:pt x="0" y="182562"/>
                  </a:moveTo>
                  <a:lnTo>
                    <a:pt x="168728" y="182562"/>
                  </a:lnTo>
                  <a:lnTo>
                    <a:pt x="168728" y="0"/>
                  </a:lnTo>
                  <a:lnTo>
                    <a:pt x="506185" y="0"/>
                  </a:lnTo>
                  <a:lnTo>
                    <a:pt x="506185" y="182562"/>
                  </a:lnTo>
                  <a:lnTo>
                    <a:pt x="674914" y="182562"/>
                  </a:lnTo>
                  <a:lnTo>
                    <a:pt x="337457" y="365125"/>
                  </a:lnTo>
                  <a:lnTo>
                    <a:pt x="0" y="182562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1" name="object 41">
            <a:extLst>
              <a:ext uri="{FF2B5EF4-FFF2-40B4-BE49-F238E27FC236}">
                <a16:creationId xmlns:a16="http://schemas.microsoft.com/office/drawing/2014/main" id="{68DAE42C-5FD6-ED60-E462-F297B6256DBA}"/>
              </a:ext>
            </a:extLst>
          </p:cNvPr>
          <p:cNvSpPr txBox="1"/>
          <p:nvPr/>
        </p:nvSpPr>
        <p:spPr>
          <a:xfrm>
            <a:off x="9181781" y="3882644"/>
            <a:ext cx="2503805" cy="1391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L’effetto</a:t>
            </a:r>
            <a:r>
              <a:rPr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netto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potenziale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determina</a:t>
            </a:r>
            <a:r>
              <a:rPr kern="0" spc="355" dirty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un</a:t>
            </a:r>
            <a:r>
              <a:rPr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costo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degli</a:t>
            </a:r>
            <a:r>
              <a:rPr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investimenti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2180"/>
              </a:lnSpc>
              <a:spcBef>
                <a:spcPts val="10"/>
              </a:spcBef>
            </a:pP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diretti</a:t>
            </a:r>
            <a:r>
              <a:rPr kern="0" spc="5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complessivi</a:t>
            </a:r>
            <a:r>
              <a:rPr kern="0" spc="5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pari</a:t>
            </a:r>
            <a:r>
              <a:rPr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kern="0" dirty="0">
                <a:solidFill>
                  <a:sysClr val="windowText" lastClr="000000"/>
                </a:solidFill>
                <a:latin typeface="Arial"/>
                <a:cs typeface="Arial"/>
              </a:rPr>
              <a:t>527</a:t>
            </a:r>
            <a:r>
              <a:rPr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Mld/€.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88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141">
            <a:extLst>
              <a:ext uri="{FF2B5EF4-FFF2-40B4-BE49-F238E27FC236}">
                <a16:creationId xmlns:a16="http://schemas.microsoft.com/office/drawing/2014/main" id="{815CA0E9-BF5F-717A-4B9E-7F59D5F03AF6}"/>
              </a:ext>
            </a:extLst>
          </p:cNvPr>
          <p:cNvGrpSpPr/>
          <p:nvPr/>
        </p:nvGrpSpPr>
        <p:grpSpPr>
          <a:xfrm>
            <a:off x="184958" y="554110"/>
            <a:ext cx="3917615" cy="2956162"/>
            <a:chOff x="4690871" y="1520951"/>
            <a:chExt cx="4261485" cy="3215640"/>
          </a:xfrm>
        </p:grpSpPr>
        <p:pic>
          <p:nvPicPr>
            <p:cNvPr id="3" name="object 142">
              <a:extLst>
                <a:ext uri="{FF2B5EF4-FFF2-40B4-BE49-F238E27FC236}">
                  <a16:creationId xmlns:a16="http://schemas.microsoft.com/office/drawing/2014/main" id="{8FB6EFBA-2E93-C85D-3647-C1E639CE0B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0871" y="1520951"/>
              <a:ext cx="4261104" cy="3215640"/>
            </a:xfrm>
            <a:prstGeom prst="rect">
              <a:avLst/>
            </a:prstGeom>
          </p:spPr>
        </p:pic>
        <p:pic>
          <p:nvPicPr>
            <p:cNvPr id="4" name="object 143">
              <a:extLst>
                <a:ext uri="{FF2B5EF4-FFF2-40B4-BE49-F238E27FC236}">
                  <a16:creationId xmlns:a16="http://schemas.microsoft.com/office/drawing/2014/main" id="{51C2355A-4E31-485E-1C1F-5523EF95194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7239" y="1546367"/>
              <a:ext cx="4154445" cy="3111091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3BBF88-C329-0DC9-EE95-50D53B449EAB}"/>
              </a:ext>
            </a:extLst>
          </p:cNvPr>
          <p:cNvSpPr txBox="1"/>
          <p:nvPr/>
        </p:nvSpPr>
        <p:spPr>
          <a:xfrm>
            <a:off x="96625" y="12641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Energi</a:t>
            </a:r>
            <a:r>
              <a:rPr lang="it-IT" sz="2400" b="1" kern="0" dirty="0">
                <a:solidFill>
                  <a:srgbClr val="2E65A1"/>
                </a:solidFill>
                <a:latin typeface="Arial"/>
                <a:ea typeface="+mj-ea"/>
                <a:cs typeface="Arial"/>
              </a:rPr>
              <a:t>a nucleare da fissione</a:t>
            </a:r>
            <a:endParaRPr kumimoji="0" lang="it-IT" sz="2400" b="1" i="0" u="none" strike="noStrike" kern="0" cap="none" spc="-10" normalizeH="0" baseline="0" noProof="0" dirty="0">
              <a:ln>
                <a:noFill/>
              </a:ln>
              <a:solidFill>
                <a:srgbClr val="2E65A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8" name="object 134">
            <a:extLst>
              <a:ext uri="{FF2B5EF4-FFF2-40B4-BE49-F238E27FC236}">
                <a16:creationId xmlns:a16="http://schemas.microsoft.com/office/drawing/2014/main" id="{1ABB68AA-F90E-2C06-1E82-1BE140DA66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2739" y="0"/>
            <a:ext cx="6662635" cy="3316581"/>
          </a:xfrm>
          <a:prstGeom prst="rect">
            <a:avLst/>
          </a:prstGeom>
        </p:spPr>
      </p:pic>
      <p:sp>
        <p:nvSpPr>
          <p:cNvPr id="9" name="object 135">
            <a:extLst>
              <a:ext uri="{FF2B5EF4-FFF2-40B4-BE49-F238E27FC236}">
                <a16:creationId xmlns:a16="http://schemas.microsoft.com/office/drawing/2014/main" id="{A34928DF-DCCB-2926-12B5-5F0CB6E182BF}"/>
              </a:ext>
            </a:extLst>
          </p:cNvPr>
          <p:cNvSpPr txBox="1"/>
          <p:nvPr/>
        </p:nvSpPr>
        <p:spPr>
          <a:xfrm>
            <a:off x="6897767" y="14798"/>
            <a:ext cx="3308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Natural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Uranium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World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resources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36">
            <a:extLst>
              <a:ext uri="{FF2B5EF4-FFF2-40B4-BE49-F238E27FC236}">
                <a16:creationId xmlns:a16="http://schemas.microsoft.com/office/drawing/2014/main" id="{EDF9E60D-0E27-3BD6-F4F7-001CB9F87282}"/>
              </a:ext>
            </a:extLst>
          </p:cNvPr>
          <p:cNvSpPr txBox="1"/>
          <p:nvPr/>
        </p:nvSpPr>
        <p:spPr>
          <a:xfrm>
            <a:off x="5105309" y="2401110"/>
            <a:ext cx="21621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IAEA</a:t>
            </a:r>
            <a:r>
              <a:rPr sz="1000" i="1" spc="-3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/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NEA,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Uranium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2022: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Resources,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Production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and</a:t>
            </a:r>
            <a:r>
              <a:rPr sz="1000" i="1" spc="-3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Demand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(Red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Book),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spc="-20" dirty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44">
            <a:extLst>
              <a:ext uri="{FF2B5EF4-FFF2-40B4-BE49-F238E27FC236}">
                <a16:creationId xmlns:a16="http://schemas.microsoft.com/office/drawing/2014/main" id="{EE8B0EA5-2505-20F0-072F-155E53CCD290}"/>
              </a:ext>
            </a:extLst>
          </p:cNvPr>
          <p:cNvSpPr txBox="1"/>
          <p:nvPr/>
        </p:nvSpPr>
        <p:spPr>
          <a:xfrm rot="21120000">
            <a:off x="3022878" y="4985742"/>
            <a:ext cx="39506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1960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45">
            <a:extLst>
              <a:ext uri="{FF2B5EF4-FFF2-40B4-BE49-F238E27FC236}">
                <a16:creationId xmlns:a16="http://schemas.microsoft.com/office/drawing/2014/main" id="{BDED5D51-531C-82D5-EE74-5DD607335013}"/>
              </a:ext>
            </a:extLst>
          </p:cNvPr>
          <p:cNvSpPr txBox="1"/>
          <p:nvPr/>
        </p:nvSpPr>
        <p:spPr>
          <a:xfrm rot="120000">
            <a:off x="7316008" y="4698305"/>
            <a:ext cx="39331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46">
            <a:extLst>
              <a:ext uri="{FF2B5EF4-FFF2-40B4-BE49-F238E27FC236}">
                <a16:creationId xmlns:a16="http://schemas.microsoft.com/office/drawing/2014/main" id="{B1A2B452-D132-8AA7-254C-2363D6082F34}"/>
              </a:ext>
            </a:extLst>
          </p:cNvPr>
          <p:cNvSpPr txBox="1"/>
          <p:nvPr/>
        </p:nvSpPr>
        <p:spPr>
          <a:xfrm rot="20940000">
            <a:off x="9563730" y="4528367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B82F4C"/>
                </a:solidFill>
                <a:latin typeface="Trebuchet MS"/>
                <a:cs typeface="Trebuchet MS"/>
              </a:rPr>
              <a:t>2050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7">
            <a:extLst>
              <a:ext uri="{FF2B5EF4-FFF2-40B4-BE49-F238E27FC236}">
                <a16:creationId xmlns:a16="http://schemas.microsoft.com/office/drawing/2014/main" id="{8927BACA-60D5-6AFC-F1E6-D02143439E35}"/>
              </a:ext>
            </a:extLst>
          </p:cNvPr>
          <p:cNvSpPr txBox="1"/>
          <p:nvPr/>
        </p:nvSpPr>
        <p:spPr>
          <a:xfrm>
            <a:off x="8046708" y="5494994"/>
            <a:ext cx="1223010" cy="1113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700"/>
              </a:lnSpc>
              <a:spcBef>
                <a:spcPts val="135"/>
              </a:spcBef>
            </a:pPr>
            <a:r>
              <a:rPr sz="2400" b="1" spc="-10" dirty="0">
                <a:solidFill>
                  <a:srgbClr val="2F466B"/>
                </a:solidFill>
                <a:latin typeface="Arial Narrow"/>
                <a:cs typeface="Arial Narrow"/>
              </a:rPr>
              <a:t>Advanced Modular Reactors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15" name="object 148">
            <a:extLst>
              <a:ext uri="{FF2B5EF4-FFF2-40B4-BE49-F238E27FC236}">
                <a16:creationId xmlns:a16="http://schemas.microsoft.com/office/drawing/2014/main" id="{864FA00C-B6CB-A853-DD2D-BF34000C790C}"/>
              </a:ext>
            </a:extLst>
          </p:cNvPr>
          <p:cNvSpPr txBox="1"/>
          <p:nvPr/>
        </p:nvSpPr>
        <p:spPr>
          <a:xfrm>
            <a:off x="3790166" y="3420682"/>
            <a:ext cx="2227214" cy="120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82AFA9"/>
                </a:solidFill>
                <a:latin typeface="Arial Narrow"/>
                <a:cs typeface="Arial Narrow"/>
              </a:rPr>
              <a:t>Standard</a:t>
            </a:r>
            <a:endParaRPr sz="2400" dirty="0">
              <a:latin typeface="Arial Narrow"/>
              <a:cs typeface="Arial Narrow"/>
            </a:endParaRPr>
          </a:p>
          <a:p>
            <a:pPr marL="12700" marR="5080">
              <a:lnSpc>
                <a:spcPct val="101800"/>
              </a:lnSpc>
              <a:spcBef>
                <a:spcPts val="1685"/>
              </a:spcBef>
            </a:pPr>
            <a:r>
              <a:rPr sz="1100" dirty="0">
                <a:latin typeface="Calibri"/>
                <a:cs typeface="Calibri"/>
              </a:rPr>
              <a:t>Quasi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tutti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reattori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oggi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funzione.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Estensione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della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vita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operativa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(da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40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60-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80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anni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49">
            <a:extLst>
              <a:ext uri="{FF2B5EF4-FFF2-40B4-BE49-F238E27FC236}">
                <a16:creationId xmlns:a16="http://schemas.microsoft.com/office/drawing/2014/main" id="{ABABA630-BE6C-F552-8C71-7C9A7A4E0799}"/>
              </a:ext>
            </a:extLst>
          </p:cNvPr>
          <p:cNvSpPr txBox="1"/>
          <p:nvPr/>
        </p:nvSpPr>
        <p:spPr>
          <a:xfrm>
            <a:off x="5165607" y="5171457"/>
            <a:ext cx="2174240" cy="125095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118870">
              <a:lnSpc>
                <a:spcPct val="100000"/>
              </a:lnSpc>
              <a:spcBef>
                <a:spcPts val="1100"/>
              </a:spcBef>
            </a:pPr>
            <a:r>
              <a:rPr sz="2400" b="1" spc="-10" dirty="0">
                <a:solidFill>
                  <a:srgbClr val="2C678E"/>
                </a:solidFill>
                <a:latin typeface="Arial Narrow"/>
                <a:cs typeface="Arial Narrow"/>
              </a:rPr>
              <a:t>Evolutivi</a:t>
            </a:r>
            <a:endParaRPr sz="2400" dirty="0">
              <a:latin typeface="Arial Narrow"/>
              <a:cs typeface="Arial Narrow"/>
            </a:endParaRPr>
          </a:p>
          <a:p>
            <a:pPr marR="46355" algn="r">
              <a:lnSpc>
                <a:spcPts val="1310"/>
              </a:lnSpc>
              <a:spcBef>
                <a:spcPts val="459"/>
              </a:spcBef>
            </a:pPr>
            <a:r>
              <a:rPr sz="1100" dirty="0">
                <a:latin typeface="Calibri"/>
                <a:cs typeface="Calibri"/>
              </a:rPr>
              <a:t>Alcuni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già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operativi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(Cina,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UAE,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Corea</a:t>
            </a:r>
            <a:endParaRPr sz="1100" dirty="0">
              <a:latin typeface="Calibri"/>
              <a:cs typeface="Calibri"/>
            </a:endParaRPr>
          </a:p>
          <a:p>
            <a:pPr marR="46355" algn="r">
              <a:lnSpc>
                <a:spcPts val="1310"/>
              </a:lnSpc>
            </a:pPr>
            <a:r>
              <a:rPr sz="1100" dirty="0">
                <a:latin typeface="Calibri"/>
                <a:cs typeface="Calibri"/>
              </a:rPr>
              <a:t>Sud,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Russia,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India).</a:t>
            </a:r>
            <a:endParaRPr sz="1100" dirty="0">
              <a:latin typeface="Calibri"/>
              <a:cs typeface="Calibri"/>
            </a:endParaRPr>
          </a:p>
          <a:p>
            <a:pPr marL="812800" marR="45720" indent="-555625" algn="r">
              <a:lnSpc>
                <a:spcPts val="1300"/>
              </a:lnSpc>
              <a:spcBef>
                <a:spcPts val="135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maggioranza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58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reattori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spc="-10" dirty="0">
                <a:latin typeface="Calibri"/>
                <a:cs typeface="Calibri"/>
              </a:rPr>
              <a:t>costruzione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Mondo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50">
            <a:extLst>
              <a:ext uri="{FF2B5EF4-FFF2-40B4-BE49-F238E27FC236}">
                <a16:creationId xmlns:a16="http://schemas.microsoft.com/office/drawing/2014/main" id="{9429576A-315E-1DB2-528E-2294909DC0C2}"/>
              </a:ext>
            </a:extLst>
          </p:cNvPr>
          <p:cNvSpPr txBox="1"/>
          <p:nvPr/>
        </p:nvSpPr>
        <p:spPr>
          <a:xfrm>
            <a:off x="9355997" y="6063726"/>
            <a:ext cx="2635885" cy="5378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65"/>
              </a:spcBef>
            </a:pPr>
            <a:r>
              <a:rPr sz="1100" spc="-10" dirty="0">
                <a:latin typeface="Calibri"/>
                <a:cs typeface="Calibri"/>
              </a:rPr>
              <a:t>Raffreddamento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metallo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liquido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Sali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fusi. </a:t>
            </a:r>
            <a:r>
              <a:rPr sz="1100" spc="-10" dirty="0">
                <a:latin typeface="Calibri"/>
                <a:cs typeface="Calibri"/>
              </a:rPr>
              <a:t>Possibilità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riciclare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rifiuti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vita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lunga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ad </a:t>
            </a:r>
            <a:r>
              <a:rPr sz="1100" dirty="0">
                <a:latin typeface="Calibri"/>
                <a:cs typeface="Calibri"/>
              </a:rPr>
              <a:t>alta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radioattività.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51">
            <a:extLst>
              <a:ext uri="{FF2B5EF4-FFF2-40B4-BE49-F238E27FC236}">
                <a16:creationId xmlns:a16="http://schemas.microsoft.com/office/drawing/2014/main" id="{DD4C4256-5D89-D1B1-19FE-DC65F67FC716}"/>
              </a:ext>
            </a:extLst>
          </p:cNvPr>
          <p:cNvSpPr txBox="1"/>
          <p:nvPr/>
        </p:nvSpPr>
        <p:spPr>
          <a:xfrm>
            <a:off x="9345765" y="3070196"/>
            <a:ext cx="1390650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758F"/>
                </a:solidFill>
                <a:latin typeface="Arial Narrow"/>
                <a:cs typeface="Arial Narrow"/>
              </a:rPr>
              <a:t>Fusione</a:t>
            </a:r>
            <a:endParaRPr sz="2400" dirty="0">
              <a:latin typeface="Arial Narrow"/>
              <a:cs typeface="Arial Narrow"/>
            </a:endParaRPr>
          </a:p>
          <a:p>
            <a:pPr marL="12700" marR="5080" indent="527050">
              <a:lnSpc>
                <a:spcPts val="1300"/>
              </a:lnSpc>
              <a:spcBef>
                <a:spcPts val="1070"/>
              </a:spcBef>
            </a:pPr>
            <a:r>
              <a:rPr sz="1100" dirty="0">
                <a:latin typeface="Calibri"/>
                <a:cs typeface="Calibri"/>
              </a:rPr>
              <a:t>Primo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reattore (commerciale)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fusione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52">
            <a:extLst>
              <a:ext uri="{FF2B5EF4-FFF2-40B4-BE49-F238E27FC236}">
                <a16:creationId xmlns:a16="http://schemas.microsoft.com/office/drawing/2014/main" id="{DB91F7AC-C3D2-6A2B-2CE4-DA328E011A0B}"/>
              </a:ext>
            </a:extLst>
          </p:cNvPr>
          <p:cNvSpPr txBox="1"/>
          <p:nvPr/>
        </p:nvSpPr>
        <p:spPr>
          <a:xfrm rot="21180000">
            <a:off x="3656462" y="4872706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1970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153">
            <a:extLst>
              <a:ext uri="{FF2B5EF4-FFF2-40B4-BE49-F238E27FC236}">
                <a16:creationId xmlns:a16="http://schemas.microsoft.com/office/drawing/2014/main" id="{25205E1E-2FE9-7FB8-5FFD-9BD5497763C0}"/>
              </a:ext>
            </a:extLst>
          </p:cNvPr>
          <p:cNvSpPr txBox="1"/>
          <p:nvPr/>
        </p:nvSpPr>
        <p:spPr>
          <a:xfrm rot="21240000">
            <a:off x="4394847" y="4779253"/>
            <a:ext cx="39331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1980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154">
            <a:extLst>
              <a:ext uri="{FF2B5EF4-FFF2-40B4-BE49-F238E27FC236}">
                <a16:creationId xmlns:a16="http://schemas.microsoft.com/office/drawing/2014/main" id="{33E9EF3A-8D5F-C9D0-3320-736580B4626E}"/>
              </a:ext>
            </a:extLst>
          </p:cNvPr>
          <p:cNvSpPr txBox="1"/>
          <p:nvPr/>
        </p:nvSpPr>
        <p:spPr>
          <a:xfrm rot="21480000">
            <a:off x="5109159" y="4726310"/>
            <a:ext cx="3962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1990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155">
            <a:extLst>
              <a:ext uri="{FF2B5EF4-FFF2-40B4-BE49-F238E27FC236}">
                <a16:creationId xmlns:a16="http://schemas.microsoft.com/office/drawing/2014/main" id="{E21E2A97-9C8C-F5E4-6993-C12163221BB9}"/>
              </a:ext>
            </a:extLst>
          </p:cNvPr>
          <p:cNvSpPr txBox="1"/>
          <p:nvPr/>
        </p:nvSpPr>
        <p:spPr>
          <a:xfrm rot="21540000">
            <a:off x="5873344" y="4689915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2000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156">
            <a:extLst>
              <a:ext uri="{FF2B5EF4-FFF2-40B4-BE49-F238E27FC236}">
                <a16:creationId xmlns:a16="http://schemas.microsoft.com/office/drawing/2014/main" id="{5FBB1CA6-35F4-EBD3-F674-57D30C8DB47E}"/>
              </a:ext>
            </a:extLst>
          </p:cNvPr>
          <p:cNvSpPr txBox="1"/>
          <p:nvPr/>
        </p:nvSpPr>
        <p:spPr>
          <a:xfrm>
            <a:off x="6611091" y="4630781"/>
            <a:ext cx="389890" cy="23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2010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4" name="object 157">
            <a:extLst>
              <a:ext uri="{FF2B5EF4-FFF2-40B4-BE49-F238E27FC236}">
                <a16:creationId xmlns:a16="http://schemas.microsoft.com/office/drawing/2014/main" id="{71C566C8-2C55-57BE-2632-2C80B365FCDF}"/>
              </a:ext>
            </a:extLst>
          </p:cNvPr>
          <p:cNvSpPr txBox="1"/>
          <p:nvPr/>
        </p:nvSpPr>
        <p:spPr>
          <a:xfrm rot="240000">
            <a:off x="8011963" y="4732134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2030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158">
            <a:extLst>
              <a:ext uri="{FF2B5EF4-FFF2-40B4-BE49-F238E27FC236}">
                <a16:creationId xmlns:a16="http://schemas.microsoft.com/office/drawing/2014/main" id="{625F1B5A-D7FE-614D-4C47-567D2BEC856C}"/>
              </a:ext>
            </a:extLst>
          </p:cNvPr>
          <p:cNvSpPr txBox="1"/>
          <p:nvPr/>
        </p:nvSpPr>
        <p:spPr>
          <a:xfrm rot="420000">
            <a:off x="8716728" y="4813437"/>
            <a:ext cx="39448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2040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159">
            <a:extLst>
              <a:ext uri="{FF2B5EF4-FFF2-40B4-BE49-F238E27FC236}">
                <a16:creationId xmlns:a16="http://schemas.microsoft.com/office/drawing/2014/main" id="{C5F28178-7537-430B-0F58-285B0E2528DD}"/>
              </a:ext>
            </a:extLst>
          </p:cNvPr>
          <p:cNvSpPr txBox="1"/>
          <p:nvPr/>
        </p:nvSpPr>
        <p:spPr>
          <a:xfrm rot="480000">
            <a:off x="9364683" y="4907810"/>
            <a:ext cx="39448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160">
            <a:extLst>
              <a:ext uri="{FF2B5EF4-FFF2-40B4-BE49-F238E27FC236}">
                <a16:creationId xmlns:a16="http://schemas.microsoft.com/office/drawing/2014/main" id="{58DE4B9F-27E6-4834-0AF4-43F531698734}"/>
              </a:ext>
            </a:extLst>
          </p:cNvPr>
          <p:cNvSpPr txBox="1"/>
          <p:nvPr/>
        </p:nvSpPr>
        <p:spPr>
          <a:xfrm rot="600000">
            <a:off x="10019016" y="5017036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b="1" spc="-20" dirty="0">
                <a:solidFill>
                  <a:srgbClr val="27476E"/>
                </a:solidFill>
                <a:latin typeface="Trebuchet MS"/>
                <a:cs typeface="Trebuchet MS"/>
              </a:rPr>
              <a:t>2060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161">
            <a:extLst>
              <a:ext uri="{FF2B5EF4-FFF2-40B4-BE49-F238E27FC236}">
                <a16:creationId xmlns:a16="http://schemas.microsoft.com/office/drawing/2014/main" id="{37E18B7D-790C-28BE-4211-9081EF1CB0CA}"/>
              </a:ext>
            </a:extLst>
          </p:cNvPr>
          <p:cNvSpPr txBox="1"/>
          <p:nvPr/>
        </p:nvSpPr>
        <p:spPr>
          <a:xfrm rot="20940000">
            <a:off x="10165021" y="4421687"/>
            <a:ext cx="3956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0"/>
              </a:lnSpc>
            </a:pPr>
            <a:r>
              <a:rPr sz="1200" b="1" spc="-20" dirty="0">
                <a:solidFill>
                  <a:srgbClr val="B82F4C"/>
                </a:solidFill>
                <a:latin typeface="Trebuchet MS"/>
                <a:cs typeface="Trebuchet MS"/>
              </a:rPr>
              <a:t>2060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9" name="object 162">
            <a:extLst>
              <a:ext uri="{FF2B5EF4-FFF2-40B4-BE49-F238E27FC236}">
                <a16:creationId xmlns:a16="http://schemas.microsoft.com/office/drawing/2014/main" id="{21A4FF36-52B7-99F8-8F56-106EF4017BA4}"/>
              </a:ext>
            </a:extLst>
          </p:cNvPr>
          <p:cNvGrpSpPr/>
          <p:nvPr/>
        </p:nvGrpSpPr>
        <p:grpSpPr>
          <a:xfrm>
            <a:off x="3782962" y="4137845"/>
            <a:ext cx="6932930" cy="1245235"/>
            <a:chOff x="1033636" y="2478364"/>
            <a:chExt cx="6932930" cy="1245235"/>
          </a:xfrm>
        </p:grpSpPr>
        <p:sp>
          <p:nvSpPr>
            <p:cNvPr id="30" name="object 163">
              <a:extLst>
                <a:ext uri="{FF2B5EF4-FFF2-40B4-BE49-F238E27FC236}">
                  <a16:creationId xmlns:a16="http://schemas.microsoft.com/office/drawing/2014/main" id="{6650750C-D0DE-D927-2694-7E7BB3B066F1}"/>
                </a:ext>
              </a:extLst>
            </p:cNvPr>
            <p:cNvSpPr/>
            <p:nvPr/>
          </p:nvSpPr>
          <p:spPr>
            <a:xfrm>
              <a:off x="1071736" y="3184690"/>
              <a:ext cx="4662805" cy="212090"/>
            </a:xfrm>
            <a:custGeom>
              <a:avLst/>
              <a:gdLst/>
              <a:ahLst/>
              <a:cxnLst/>
              <a:rect l="l" t="t" r="r" b="b"/>
              <a:pathLst>
                <a:path w="4662805" h="212089">
                  <a:moveTo>
                    <a:pt x="0" y="211523"/>
                  </a:moveTo>
                  <a:lnTo>
                    <a:pt x="50487" y="204321"/>
                  </a:lnTo>
                  <a:lnTo>
                    <a:pt x="100990" y="197242"/>
                  </a:lnTo>
                  <a:lnTo>
                    <a:pt x="151510" y="190288"/>
                  </a:lnTo>
                  <a:lnTo>
                    <a:pt x="202047" y="183458"/>
                  </a:lnTo>
                  <a:lnTo>
                    <a:pt x="252599" y="176753"/>
                  </a:lnTo>
                  <a:lnTo>
                    <a:pt x="303167" y="170172"/>
                  </a:lnTo>
                  <a:lnTo>
                    <a:pt x="353750" y="163716"/>
                  </a:lnTo>
                  <a:lnTo>
                    <a:pt x="404348" y="157384"/>
                  </a:lnTo>
                  <a:lnTo>
                    <a:pt x="454962" y="151177"/>
                  </a:lnTo>
                  <a:lnTo>
                    <a:pt x="505590" y="145094"/>
                  </a:lnTo>
                  <a:lnTo>
                    <a:pt x="556232" y="139135"/>
                  </a:lnTo>
                  <a:lnTo>
                    <a:pt x="606889" y="133302"/>
                  </a:lnTo>
                  <a:lnTo>
                    <a:pt x="657559" y="127592"/>
                  </a:lnTo>
                  <a:lnTo>
                    <a:pt x="708244" y="122008"/>
                  </a:lnTo>
                  <a:lnTo>
                    <a:pt x="758942" y="116548"/>
                  </a:lnTo>
                  <a:lnTo>
                    <a:pt x="809653" y="111213"/>
                  </a:lnTo>
                  <a:lnTo>
                    <a:pt x="860377" y="106002"/>
                  </a:lnTo>
                  <a:lnTo>
                    <a:pt x="911114" y="100916"/>
                  </a:lnTo>
                  <a:lnTo>
                    <a:pt x="961863" y="95955"/>
                  </a:lnTo>
                  <a:lnTo>
                    <a:pt x="1012625" y="91119"/>
                  </a:lnTo>
                  <a:lnTo>
                    <a:pt x="1063398" y="86407"/>
                  </a:lnTo>
                  <a:lnTo>
                    <a:pt x="1114184" y="81821"/>
                  </a:lnTo>
                  <a:lnTo>
                    <a:pt x="1164981" y="77359"/>
                  </a:lnTo>
                  <a:lnTo>
                    <a:pt x="1215789" y="73022"/>
                  </a:lnTo>
                  <a:lnTo>
                    <a:pt x="1266609" y="68809"/>
                  </a:lnTo>
                  <a:lnTo>
                    <a:pt x="1317439" y="64722"/>
                  </a:lnTo>
                  <a:lnTo>
                    <a:pt x="1368280" y="60760"/>
                  </a:lnTo>
                  <a:lnTo>
                    <a:pt x="1419131" y="56922"/>
                  </a:lnTo>
                  <a:lnTo>
                    <a:pt x="1469993" y="53209"/>
                  </a:lnTo>
                  <a:lnTo>
                    <a:pt x="1520864" y="49622"/>
                  </a:lnTo>
                  <a:lnTo>
                    <a:pt x="1571745" y="46159"/>
                  </a:lnTo>
                  <a:lnTo>
                    <a:pt x="1622635" y="42822"/>
                  </a:lnTo>
                  <a:lnTo>
                    <a:pt x="1673534" y="39609"/>
                  </a:lnTo>
                  <a:lnTo>
                    <a:pt x="1724442" y="36522"/>
                  </a:lnTo>
                  <a:lnTo>
                    <a:pt x="1775359" y="33559"/>
                  </a:lnTo>
                  <a:lnTo>
                    <a:pt x="1826285" y="30722"/>
                  </a:lnTo>
                  <a:lnTo>
                    <a:pt x="1877218" y="28010"/>
                  </a:lnTo>
                  <a:lnTo>
                    <a:pt x="1928160" y="25423"/>
                  </a:lnTo>
                  <a:lnTo>
                    <a:pt x="1979109" y="22961"/>
                  </a:lnTo>
                  <a:lnTo>
                    <a:pt x="2030066" y="20624"/>
                  </a:lnTo>
                  <a:lnTo>
                    <a:pt x="2081029" y="18413"/>
                  </a:lnTo>
                  <a:lnTo>
                    <a:pt x="2132000" y="16327"/>
                  </a:lnTo>
                  <a:lnTo>
                    <a:pt x="2182978" y="14366"/>
                  </a:lnTo>
                  <a:lnTo>
                    <a:pt x="2233962" y="12530"/>
                  </a:lnTo>
                  <a:lnTo>
                    <a:pt x="2284952" y="10820"/>
                  </a:lnTo>
                  <a:lnTo>
                    <a:pt x="2335582" y="9246"/>
                  </a:lnTo>
                  <a:lnTo>
                    <a:pt x="2386213" y="7795"/>
                  </a:lnTo>
                  <a:lnTo>
                    <a:pt x="2436846" y="6469"/>
                  </a:lnTo>
                  <a:lnTo>
                    <a:pt x="2487481" y="5266"/>
                  </a:lnTo>
                  <a:lnTo>
                    <a:pt x="2538117" y="4186"/>
                  </a:lnTo>
                  <a:lnTo>
                    <a:pt x="2588754" y="3230"/>
                  </a:lnTo>
                  <a:lnTo>
                    <a:pt x="2639392" y="2398"/>
                  </a:lnTo>
                  <a:lnTo>
                    <a:pt x="2690030" y="1689"/>
                  </a:lnTo>
                  <a:lnTo>
                    <a:pt x="2740668" y="1104"/>
                  </a:lnTo>
                  <a:lnTo>
                    <a:pt x="2791306" y="642"/>
                  </a:lnTo>
                  <a:lnTo>
                    <a:pt x="2841944" y="305"/>
                  </a:lnTo>
                  <a:lnTo>
                    <a:pt x="2892581" y="90"/>
                  </a:lnTo>
                  <a:lnTo>
                    <a:pt x="2943218" y="0"/>
                  </a:lnTo>
                  <a:lnTo>
                    <a:pt x="2993853" y="32"/>
                  </a:lnTo>
                  <a:lnTo>
                    <a:pt x="3044486" y="189"/>
                  </a:lnTo>
                  <a:lnTo>
                    <a:pt x="3095118" y="469"/>
                  </a:lnTo>
                  <a:lnTo>
                    <a:pt x="3145748" y="872"/>
                  </a:lnTo>
                  <a:lnTo>
                    <a:pt x="3196375" y="1399"/>
                  </a:lnTo>
                  <a:lnTo>
                    <a:pt x="3247000" y="2050"/>
                  </a:lnTo>
                  <a:lnTo>
                    <a:pt x="3297622" y="2824"/>
                  </a:lnTo>
                  <a:lnTo>
                    <a:pt x="3348241" y="3722"/>
                  </a:lnTo>
                  <a:lnTo>
                    <a:pt x="3398857" y="4743"/>
                  </a:lnTo>
                  <a:lnTo>
                    <a:pt x="3449469" y="5888"/>
                  </a:lnTo>
                  <a:lnTo>
                    <a:pt x="3500076" y="7157"/>
                  </a:lnTo>
                  <a:lnTo>
                    <a:pt x="3550680" y="8548"/>
                  </a:lnTo>
                  <a:lnTo>
                    <a:pt x="3601279" y="10064"/>
                  </a:lnTo>
                  <a:lnTo>
                    <a:pt x="3651874" y="11703"/>
                  </a:lnTo>
                  <a:lnTo>
                    <a:pt x="3702463" y="13465"/>
                  </a:lnTo>
                  <a:lnTo>
                    <a:pt x="3753047" y="15351"/>
                  </a:lnTo>
                  <a:lnTo>
                    <a:pt x="3803625" y="17360"/>
                  </a:lnTo>
                  <a:lnTo>
                    <a:pt x="3854198" y="19493"/>
                  </a:lnTo>
                  <a:lnTo>
                    <a:pt x="3904764" y="21750"/>
                  </a:lnTo>
                  <a:lnTo>
                    <a:pt x="3955324" y="24130"/>
                  </a:lnTo>
                  <a:lnTo>
                    <a:pt x="4005877" y="26633"/>
                  </a:lnTo>
                  <a:lnTo>
                    <a:pt x="4056423" y="29260"/>
                  </a:lnTo>
                  <a:lnTo>
                    <a:pt x="4106962" y="32010"/>
                  </a:lnTo>
                  <a:lnTo>
                    <a:pt x="4157494" y="34884"/>
                  </a:lnTo>
                  <a:lnTo>
                    <a:pt x="4208017" y="37881"/>
                  </a:lnTo>
                  <a:lnTo>
                    <a:pt x="4258533" y="41002"/>
                  </a:lnTo>
                  <a:lnTo>
                    <a:pt x="4309040" y="44246"/>
                  </a:lnTo>
                  <a:lnTo>
                    <a:pt x="4359538" y="47614"/>
                  </a:lnTo>
                  <a:lnTo>
                    <a:pt x="4410028" y="51105"/>
                  </a:lnTo>
                  <a:lnTo>
                    <a:pt x="4460508" y="54719"/>
                  </a:lnTo>
                  <a:lnTo>
                    <a:pt x="4510979" y="58457"/>
                  </a:lnTo>
                  <a:lnTo>
                    <a:pt x="4561441" y="62318"/>
                  </a:lnTo>
                  <a:lnTo>
                    <a:pt x="4611892" y="66303"/>
                  </a:lnTo>
                  <a:lnTo>
                    <a:pt x="4662333" y="70411"/>
                  </a:lnTo>
                </a:path>
              </a:pathLst>
            </a:custGeom>
            <a:ln w="76199">
              <a:solidFill>
                <a:srgbClr val="75B0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64">
              <a:extLst>
                <a:ext uri="{FF2B5EF4-FFF2-40B4-BE49-F238E27FC236}">
                  <a16:creationId xmlns:a16="http://schemas.microsoft.com/office/drawing/2014/main" id="{4B757ED2-08F6-7D5E-E959-A7A9B249AC1D}"/>
                </a:ext>
              </a:extLst>
            </p:cNvPr>
            <p:cNvSpPr/>
            <p:nvPr/>
          </p:nvSpPr>
          <p:spPr>
            <a:xfrm>
              <a:off x="3543805" y="3235793"/>
              <a:ext cx="4289425" cy="393700"/>
            </a:xfrm>
            <a:custGeom>
              <a:avLst/>
              <a:gdLst/>
              <a:ahLst/>
              <a:cxnLst/>
              <a:rect l="l" t="t" r="r" b="b"/>
              <a:pathLst>
                <a:path w="4289425" h="393700">
                  <a:moveTo>
                    <a:pt x="0" y="7030"/>
                  </a:moveTo>
                  <a:lnTo>
                    <a:pt x="50730" y="5698"/>
                  </a:lnTo>
                  <a:lnTo>
                    <a:pt x="101463" y="4505"/>
                  </a:lnTo>
                  <a:lnTo>
                    <a:pt x="152196" y="3452"/>
                  </a:lnTo>
                  <a:lnTo>
                    <a:pt x="202929" y="2539"/>
                  </a:lnTo>
                  <a:lnTo>
                    <a:pt x="253663" y="1766"/>
                  </a:lnTo>
                  <a:lnTo>
                    <a:pt x="304397" y="1133"/>
                  </a:lnTo>
                  <a:lnTo>
                    <a:pt x="355130" y="640"/>
                  </a:lnTo>
                  <a:lnTo>
                    <a:pt x="405862" y="287"/>
                  </a:lnTo>
                  <a:lnTo>
                    <a:pt x="456593" y="73"/>
                  </a:lnTo>
                  <a:lnTo>
                    <a:pt x="507323" y="0"/>
                  </a:lnTo>
                  <a:lnTo>
                    <a:pt x="558051" y="66"/>
                  </a:lnTo>
                  <a:lnTo>
                    <a:pt x="608777" y="271"/>
                  </a:lnTo>
                  <a:lnTo>
                    <a:pt x="659500" y="617"/>
                  </a:lnTo>
                  <a:lnTo>
                    <a:pt x="710221" y="1103"/>
                  </a:lnTo>
                  <a:lnTo>
                    <a:pt x="760939" y="1728"/>
                  </a:lnTo>
                  <a:lnTo>
                    <a:pt x="811653" y="2493"/>
                  </a:lnTo>
                  <a:lnTo>
                    <a:pt x="862363" y="3397"/>
                  </a:lnTo>
                  <a:lnTo>
                    <a:pt x="913069" y="4442"/>
                  </a:lnTo>
                  <a:lnTo>
                    <a:pt x="963771" y="5626"/>
                  </a:lnTo>
                  <a:lnTo>
                    <a:pt x="1014468" y="6950"/>
                  </a:lnTo>
                  <a:lnTo>
                    <a:pt x="1065160" y="8413"/>
                  </a:lnTo>
                  <a:lnTo>
                    <a:pt x="1115847" y="10017"/>
                  </a:lnTo>
                  <a:lnTo>
                    <a:pt x="1166528" y="11760"/>
                  </a:lnTo>
                  <a:lnTo>
                    <a:pt x="1217203" y="13642"/>
                  </a:lnTo>
                  <a:lnTo>
                    <a:pt x="1267871" y="15664"/>
                  </a:lnTo>
                  <a:lnTo>
                    <a:pt x="1318533" y="17826"/>
                  </a:lnTo>
                  <a:lnTo>
                    <a:pt x="1369187" y="20128"/>
                  </a:lnTo>
                  <a:lnTo>
                    <a:pt x="1419835" y="22569"/>
                  </a:lnTo>
                  <a:lnTo>
                    <a:pt x="1470474" y="25149"/>
                  </a:lnTo>
                  <a:lnTo>
                    <a:pt x="1521105" y="27870"/>
                  </a:lnTo>
                  <a:lnTo>
                    <a:pt x="1571729" y="30729"/>
                  </a:lnTo>
                  <a:lnTo>
                    <a:pt x="1622343" y="33729"/>
                  </a:lnTo>
                  <a:lnTo>
                    <a:pt x="1672948" y="36868"/>
                  </a:lnTo>
                  <a:lnTo>
                    <a:pt x="1723544" y="40146"/>
                  </a:lnTo>
                  <a:lnTo>
                    <a:pt x="1774130" y="43564"/>
                  </a:lnTo>
                  <a:lnTo>
                    <a:pt x="1824707" y="47122"/>
                  </a:lnTo>
                  <a:lnTo>
                    <a:pt x="1875273" y="50819"/>
                  </a:lnTo>
                  <a:lnTo>
                    <a:pt x="1925828" y="54655"/>
                  </a:lnTo>
                  <a:lnTo>
                    <a:pt x="1976372" y="58631"/>
                  </a:lnTo>
                  <a:lnTo>
                    <a:pt x="2026905" y="62747"/>
                  </a:lnTo>
                  <a:lnTo>
                    <a:pt x="2077426" y="67002"/>
                  </a:lnTo>
                  <a:lnTo>
                    <a:pt x="2127935" y="71396"/>
                  </a:lnTo>
                  <a:lnTo>
                    <a:pt x="2178432" y="75930"/>
                  </a:lnTo>
                  <a:lnTo>
                    <a:pt x="2228916" y="80603"/>
                  </a:lnTo>
                  <a:lnTo>
                    <a:pt x="2279387" y="85416"/>
                  </a:lnTo>
                  <a:lnTo>
                    <a:pt x="2329845" y="90368"/>
                  </a:lnTo>
                  <a:lnTo>
                    <a:pt x="2380524" y="95484"/>
                  </a:lnTo>
                  <a:lnTo>
                    <a:pt x="2431185" y="100740"/>
                  </a:lnTo>
                  <a:lnTo>
                    <a:pt x="2481825" y="106137"/>
                  </a:lnTo>
                  <a:lnTo>
                    <a:pt x="2532446" y="111673"/>
                  </a:lnTo>
                  <a:lnTo>
                    <a:pt x="2583047" y="117350"/>
                  </a:lnTo>
                  <a:lnTo>
                    <a:pt x="2633627" y="123167"/>
                  </a:lnTo>
                  <a:lnTo>
                    <a:pt x="2684186" y="129124"/>
                  </a:lnTo>
                  <a:lnTo>
                    <a:pt x="2734724" y="135221"/>
                  </a:lnTo>
                  <a:lnTo>
                    <a:pt x="2785241" y="141457"/>
                  </a:lnTo>
                  <a:lnTo>
                    <a:pt x="2835737" y="147834"/>
                  </a:lnTo>
                  <a:lnTo>
                    <a:pt x="2886210" y="154350"/>
                  </a:lnTo>
                  <a:lnTo>
                    <a:pt x="2936661" y="161006"/>
                  </a:lnTo>
                  <a:lnTo>
                    <a:pt x="2987089" y="167801"/>
                  </a:lnTo>
                  <a:lnTo>
                    <a:pt x="3037495" y="174737"/>
                  </a:lnTo>
                  <a:lnTo>
                    <a:pt x="3087877" y="181812"/>
                  </a:lnTo>
                  <a:lnTo>
                    <a:pt x="3138236" y="189026"/>
                  </a:lnTo>
                  <a:lnTo>
                    <a:pt x="3188571" y="196380"/>
                  </a:lnTo>
                  <a:lnTo>
                    <a:pt x="3238882" y="203873"/>
                  </a:lnTo>
                  <a:lnTo>
                    <a:pt x="3289168" y="211506"/>
                  </a:lnTo>
                  <a:lnTo>
                    <a:pt x="3339430" y="219278"/>
                  </a:lnTo>
                  <a:lnTo>
                    <a:pt x="3389667" y="227189"/>
                  </a:lnTo>
                  <a:lnTo>
                    <a:pt x="3439879" y="235240"/>
                  </a:lnTo>
                  <a:lnTo>
                    <a:pt x="3490065" y="243430"/>
                  </a:lnTo>
                  <a:lnTo>
                    <a:pt x="3540225" y="251759"/>
                  </a:lnTo>
                  <a:lnTo>
                    <a:pt x="3590359" y="260227"/>
                  </a:lnTo>
                  <a:lnTo>
                    <a:pt x="3640466" y="268834"/>
                  </a:lnTo>
                  <a:lnTo>
                    <a:pt x="3690547" y="277581"/>
                  </a:lnTo>
                  <a:lnTo>
                    <a:pt x="3740600" y="286466"/>
                  </a:lnTo>
                  <a:lnTo>
                    <a:pt x="3790626" y="295490"/>
                  </a:lnTo>
                  <a:lnTo>
                    <a:pt x="3840624" y="304653"/>
                  </a:lnTo>
                  <a:lnTo>
                    <a:pt x="3890594" y="313954"/>
                  </a:lnTo>
                  <a:lnTo>
                    <a:pt x="3940536" y="323395"/>
                  </a:lnTo>
                  <a:lnTo>
                    <a:pt x="3990450" y="332974"/>
                  </a:lnTo>
                  <a:lnTo>
                    <a:pt x="4040334" y="342692"/>
                  </a:lnTo>
                  <a:lnTo>
                    <a:pt x="4090189" y="352549"/>
                  </a:lnTo>
                  <a:lnTo>
                    <a:pt x="4140015" y="362544"/>
                  </a:lnTo>
                  <a:lnTo>
                    <a:pt x="4189811" y="372677"/>
                  </a:lnTo>
                  <a:lnTo>
                    <a:pt x="4239576" y="382949"/>
                  </a:lnTo>
                  <a:lnTo>
                    <a:pt x="4289312" y="393360"/>
                  </a:lnTo>
                </a:path>
              </a:pathLst>
            </a:custGeom>
            <a:ln w="76199">
              <a:solidFill>
                <a:srgbClr val="2C67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65">
              <a:extLst>
                <a:ext uri="{FF2B5EF4-FFF2-40B4-BE49-F238E27FC236}">
                  <a16:creationId xmlns:a16="http://schemas.microsoft.com/office/drawing/2014/main" id="{AFC701AA-43ED-8EA0-C20F-7C51054B06AA}"/>
                </a:ext>
              </a:extLst>
            </p:cNvPr>
            <p:cNvSpPr/>
            <p:nvPr/>
          </p:nvSpPr>
          <p:spPr>
            <a:xfrm>
              <a:off x="5296137" y="3331376"/>
              <a:ext cx="2529205" cy="354330"/>
            </a:xfrm>
            <a:custGeom>
              <a:avLst/>
              <a:gdLst/>
              <a:ahLst/>
              <a:cxnLst/>
              <a:rect l="l" t="t" r="r" b="b"/>
              <a:pathLst>
                <a:path w="2529204" h="354329">
                  <a:moveTo>
                    <a:pt x="0" y="0"/>
                  </a:moveTo>
                  <a:lnTo>
                    <a:pt x="49955" y="2996"/>
                  </a:lnTo>
                  <a:lnTo>
                    <a:pt x="99887" y="6140"/>
                  </a:lnTo>
                  <a:lnTo>
                    <a:pt x="149796" y="9432"/>
                  </a:lnTo>
                  <a:lnTo>
                    <a:pt x="199681" y="12872"/>
                  </a:lnTo>
                  <a:lnTo>
                    <a:pt x="249543" y="16463"/>
                  </a:lnTo>
                  <a:lnTo>
                    <a:pt x="299382" y="20204"/>
                  </a:lnTo>
                  <a:lnTo>
                    <a:pt x="349196" y="24097"/>
                  </a:lnTo>
                  <a:lnTo>
                    <a:pt x="398987" y="28142"/>
                  </a:lnTo>
                  <a:lnTo>
                    <a:pt x="448754" y="32341"/>
                  </a:lnTo>
                  <a:lnTo>
                    <a:pt x="498496" y="36694"/>
                  </a:lnTo>
                  <a:lnTo>
                    <a:pt x="548214" y="41202"/>
                  </a:lnTo>
                  <a:lnTo>
                    <a:pt x="597907" y="45866"/>
                  </a:lnTo>
                  <a:lnTo>
                    <a:pt x="647575" y="50687"/>
                  </a:lnTo>
                  <a:lnTo>
                    <a:pt x="697219" y="55666"/>
                  </a:lnTo>
                  <a:lnTo>
                    <a:pt x="746837" y="60803"/>
                  </a:lnTo>
                  <a:lnTo>
                    <a:pt x="796430" y="66100"/>
                  </a:lnTo>
                  <a:lnTo>
                    <a:pt x="845997" y="71557"/>
                  </a:lnTo>
                  <a:lnTo>
                    <a:pt x="895539" y="77175"/>
                  </a:lnTo>
                  <a:lnTo>
                    <a:pt x="945056" y="82956"/>
                  </a:lnTo>
                  <a:lnTo>
                    <a:pt x="994546" y="88900"/>
                  </a:lnTo>
                  <a:lnTo>
                    <a:pt x="1044010" y="95007"/>
                  </a:lnTo>
                  <a:lnTo>
                    <a:pt x="1093448" y="101279"/>
                  </a:lnTo>
                  <a:lnTo>
                    <a:pt x="1142859" y="107717"/>
                  </a:lnTo>
                  <a:lnTo>
                    <a:pt x="1192244" y="114322"/>
                  </a:lnTo>
                  <a:lnTo>
                    <a:pt x="1241334" y="121053"/>
                  </a:lnTo>
                  <a:lnTo>
                    <a:pt x="1290430" y="127948"/>
                  </a:lnTo>
                  <a:lnTo>
                    <a:pt x="1339534" y="135006"/>
                  </a:lnTo>
                  <a:lnTo>
                    <a:pt x="1388650" y="142229"/>
                  </a:lnTo>
                  <a:lnTo>
                    <a:pt x="1437782" y="149616"/>
                  </a:lnTo>
                  <a:lnTo>
                    <a:pt x="1486932" y="157166"/>
                  </a:lnTo>
                  <a:lnTo>
                    <a:pt x="1536103" y="164881"/>
                  </a:lnTo>
                  <a:lnTo>
                    <a:pt x="1585299" y="172760"/>
                  </a:lnTo>
                  <a:lnTo>
                    <a:pt x="1634524" y="180803"/>
                  </a:lnTo>
                  <a:lnTo>
                    <a:pt x="1683779" y="189010"/>
                  </a:lnTo>
                  <a:lnTo>
                    <a:pt x="1733070" y="197382"/>
                  </a:lnTo>
                  <a:lnTo>
                    <a:pt x="1782398" y="205918"/>
                  </a:lnTo>
                  <a:lnTo>
                    <a:pt x="1831767" y="214619"/>
                  </a:lnTo>
                  <a:lnTo>
                    <a:pt x="1881180" y="223485"/>
                  </a:lnTo>
                  <a:lnTo>
                    <a:pt x="1930641" y="232515"/>
                  </a:lnTo>
                  <a:lnTo>
                    <a:pt x="1980152" y="241710"/>
                  </a:lnTo>
                  <a:lnTo>
                    <a:pt x="2029717" y="251069"/>
                  </a:lnTo>
                  <a:lnTo>
                    <a:pt x="2079340" y="260594"/>
                  </a:lnTo>
                  <a:lnTo>
                    <a:pt x="2129023" y="270283"/>
                  </a:lnTo>
                  <a:lnTo>
                    <a:pt x="2178769" y="280138"/>
                  </a:lnTo>
                  <a:lnTo>
                    <a:pt x="2228583" y="290158"/>
                  </a:lnTo>
                  <a:lnTo>
                    <a:pt x="2278466" y="300342"/>
                  </a:lnTo>
                  <a:lnTo>
                    <a:pt x="2328423" y="310693"/>
                  </a:lnTo>
                  <a:lnTo>
                    <a:pt x="2378456" y="321208"/>
                  </a:lnTo>
                  <a:lnTo>
                    <a:pt x="2428570" y="331889"/>
                  </a:lnTo>
                  <a:lnTo>
                    <a:pt x="2478766" y="342735"/>
                  </a:lnTo>
                  <a:lnTo>
                    <a:pt x="2529048" y="353747"/>
                  </a:lnTo>
                </a:path>
              </a:pathLst>
            </a:custGeom>
            <a:ln w="76199">
              <a:solidFill>
                <a:srgbClr val="2A5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66">
              <a:extLst>
                <a:ext uri="{FF2B5EF4-FFF2-40B4-BE49-F238E27FC236}">
                  <a16:creationId xmlns:a16="http://schemas.microsoft.com/office/drawing/2014/main" id="{C6B5490D-DA84-8CEF-224D-6F5AD6BF2423}"/>
                </a:ext>
              </a:extLst>
            </p:cNvPr>
            <p:cNvSpPr/>
            <p:nvPr/>
          </p:nvSpPr>
          <p:spPr>
            <a:xfrm>
              <a:off x="6711741" y="2516464"/>
              <a:ext cx="1216660" cy="233045"/>
            </a:xfrm>
            <a:custGeom>
              <a:avLst/>
              <a:gdLst/>
              <a:ahLst/>
              <a:cxnLst/>
              <a:rect l="l" t="t" r="r" b="b"/>
              <a:pathLst>
                <a:path w="1216659" h="233044">
                  <a:moveTo>
                    <a:pt x="0" y="232646"/>
                  </a:moveTo>
                  <a:lnTo>
                    <a:pt x="49808" y="223338"/>
                  </a:lnTo>
                  <a:lnTo>
                    <a:pt x="99594" y="214026"/>
                  </a:lnTo>
                  <a:lnTo>
                    <a:pt x="149358" y="204706"/>
                  </a:lnTo>
                  <a:lnTo>
                    <a:pt x="199102" y="195377"/>
                  </a:lnTo>
                  <a:lnTo>
                    <a:pt x="248826" y="186037"/>
                  </a:lnTo>
                  <a:lnTo>
                    <a:pt x="298532" y="176682"/>
                  </a:lnTo>
                  <a:lnTo>
                    <a:pt x="348221" y="167312"/>
                  </a:lnTo>
                  <a:lnTo>
                    <a:pt x="397893" y="157924"/>
                  </a:lnTo>
                  <a:lnTo>
                    <a:pt x="447551" y="148515"/>
                  </a:lnTo>
                  <a:lnTo>
                    <a:pt x="497194" y="139083"/>
                  </a:lnTo>
                  <a:lnTo>
                    <a:pt x="546825" y="129627"/>
                  </a:lnTo>
                  <a:lnTo>
                    <a:pt x="596444" y="120144"/>
                  </a:lnTo>
                  <a:lnTo>
                    <a:pt x="647474" y="110363"/>
                  </a:lnTo>
                  <a:lnTo>
                    <a:pt x="698563" y="100554"/>
                  </a:lnTo>
                  <a:lnTo>
                    <a:pt x="749728" y="90713"/>
                  </a:lnTo>
                  <a:lnTo>
                    <a:pt x="800985" y="80835"/>
                  </a:lnTo>
                  <a:lnTo>
                    <a:pt x="852351" y="70917"/>
                  </a:lnTo>
                  <a:lnTo>
                    <a:pt x="903844" y="60953"/>
                  </a:lnTo>
                  <a:lnTo>
                    <a:pt x="955480" y="50941"/>
                  </a:lnTo>
                  <a:lnTo>
                    <a:pt x="1007277" y="40876"/>
                  </a:lnTo>
                  <a:lnTo>
                    <a:pt x="1059251" y="30753"/>
                  </a:lnTo>
                  <a:lnTo>
                    <a:pt x="1111419" y="20569"/>
                  </a:lnTo>
                  <a:lnTo>
                    <a:pt x="1163798" y="10319"/>
                  </a:lnTo>
                  <a:lnTo>
                    <a:pt x="1216406" y="0"/>
                  </a:lnTo>
                </a:path>
              </a:pathLst>
            </a:custGeom>
            <a:ln w="76199">
              <a:solidFill>
                <a:srgbClr val="EE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167">
            <a:extLst>
              <a:ext uri="{FF2B5EF4-FFF2-40B4-BE49-F238E27FC236}">
                <a16:creationId xmlns:a16="http://schemas.microsoft.com/office/drawing/2014/main" id="{92F0B674-BF2E-39A5-AEB5-0FC48BBFFEB9}"/>
              </a:ext>
            </a:extLst>
          </p:cNvPr>
          <p:cNvSpPr txBox="1"/>
          <p:nvPr/>
        </p:nvSpPr>
        <p:spPr>
          <a:xfrm rot="21000000">
            <a:off x="9604909" y="4066879"/>
            <a:ext cx="105271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solidFill>
                  <a:srgbClr val="FF758F"/>
                </a:solidFill>
                <a:latin typeface="Arial Narrow"/>
                <a:cs typeface="Arial Narrow"/>
              </a:rPr>
              <a:t>DEMO</a:t>
            </a:r>
            <a:r>
              <a:rPr sz="1400" b="1" spc="-35" dirty="0">
                <a:solidFill>
                  <a:srgbClr val="FF758F"/>
                </a:solidFill>
                <a:latin typeface="Arial Narrow"/>
                <a:cs typeface="Arial Narrow"/>
              </a:rPr>
              <a:t> </a:t>
            </a:r>
            <a:r>
              <a:rPr sz="2100" b="1" baseline="1984" dirty="0">
                <a:solidFill>
                  <a:srgbClr val="FF758F"/>
                </a:solidFill>
                <a:latin typeface="Arial Narrow"/>
                <a:cs typeface="Arial Narrow"/>
              </a:rPr>
              <a:t>&amp;</a:t>
            </a:r>
            <a:r>
              <a:rPr sz="2100" b="1" spc="-37" baseline="1984" dirty="0">
                <a:solidFill>
                  <a:srgbClr val="FF758F"/>
                </a:solidFill>
                <a:latin typeface="Arial Narrow"/>
                <a:cs typeface="Arial Narrow"/>
              </a:rPr>
              <a:t> </a:t>
            </a:r>
            <a:r>
              <a:rPr sz="2100" b="1" spc="-30" baseline="1984" dirty="0">
                <a:solidFill>
                  <a:srgbClr val="FF758F"/>
                </a:solidFill>
                <a:latin typeface="Arial Narrow"/>
                <a:cs typeface="Arial Narrow"/>
              </a:rPr>
              <a:t>FOAK</a:t>
            </a:r>
            <a:endParaRPr sz="2100" baseline="1984">
              <a:latin typeface="Arial Narrow"/>
              <a:cs typeface="Arial Narrow"/>
            </a:endParaRPr>
          </a:p>
        </p:txBody>
      </p:sp>
      <p:sp>
        <p:nvSpPr>
          <p:cNvPr id="35" name="object 168">
            <a:extLst>
              <a:ext uri="{FF2B5EF4-FFF2-40B4-BE49-F238E27FC236}">
                <a16:creationId xmlns:a16="http://schemas.microsoft.com/office/drawing/2014/main" id="{E71D2F8A-2415-1D4E-5A24-DE7AB00706A1}"/>
              </a:ext>
            </a:extLst>
          </p:cNvPr>
          <p:cNvSpPr txBox="1"/>
          <p:nvPr/>
        </p:nvSpPr>
        <p:spPr>
          <a:xfrm rot="21120000">
            <a:off x="3844122" y="5093325"/>
            <a:ext cx="44417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solidFill>
                  <a:srgbClr val="82AFA9"/>
                </a:solidFill>
                <a:latin typeface="Arial Narrow"/>
                <a:cs typeface="Arial Narrow"/>
              </a:rPr>
              <a:t>Gen</a:t>
            </a:r>
            <a:r>
              <a:rPr sz="1400" b="1" spc="-45" dirty="0">
                <a:solidFill>
                  <a:srgbClr val="82AFA9"/>
                </a:solidFill>
                <a:latin typeface="Arial Narrow"/>
                <a:cs typeface="Arial Narrow"/>
              </a:rPr>
              <a:t> </a:t>
            </a:r>
            <a:r>
              <a:rPr sz="1400" b="1" spc="-35" dirty="0">
                <a:solidFill>
                  <a:srgbClr val="82AFA9"/>
                </a:solidFill>
                <a:latin typeface="Arial Narrow"/>
                <a:cs typeface="Arial Narrow"/>
              </a:rPr>
              <a:t>II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6" name="object 169">
            <a:extLst>
              <a:ext uri="{FF2B5EF4-FFF2-40B4-BE49-F238E27FC236}">
                <a16:creationId xmlns:a16="http://schemas.microsoft.com/office/drawing/2014/main" id="{05BD839D-EC97-272E-E630-20CF45770FD2}"/>
              </a:ext>
            </a:extLst>
          </p:cNvPr>
          <p:cNvSpPr txBox="1"/>
          <p:nvPr/>
        </p:nvSpPr>
        <p:spPr>
          <a:xfrm>
            <a:off x="6325930" y="4922362"/>
            <a:ext cx="472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C678E"/>
                </a:solidFill>
                <a:latin typeface="Arial Narrow"/>
                <a:cs typeface="Arial Narrow"/>
              </a:rPr>
              <a:t>Gen</a:t>
            </a:r>
            <a:r>
              <a:rPr sz="1400" b="1" spc="-15" dirty="0">
                <a:solidFill>
                  <a:srgbClr val="2C678E"/>
                </a:solidFill>
                <a:latin typeface="Arial Narrow"/>
                <a:cs typeface="Arial Narrow"/>
              </a:rPr>
              <a:t> </a:t>
            </a:r>
            <a:r>
              <a:rPr sz="1400" b="1" spc="-25" dirty="0">
                <a:solidFill>
                  <a:srgbClr val="2C678E"/>
                </a:solidFill>
                <a:latin typeface="Arial Narrow"/>
                <a:cs typeface="Arial Narrow"/>
              </a:rPr>
              <a:t>III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7" name="object 170">
            <a:extLst>
              <a:ext uri="{FF2B5EF4-FFF2-40B4-BE49-F238E27FC236}">
                <a16:creationId xmlns:a16="http://schemas.microsoft.com/office/drawing/2014/main" id="{3D7F0F50-77AB-8A0C-1AD5-D4F34C0DEF73}"/>
              </a:ext>
            </a:extLst>
          </p:cNvPr>
          <p:cNvSpPr txBox="1"/>
          <p:nvPr/>
        </p:nvSpPr>
        <p:spPr>
          <a:xfrm rot="180000">
            <a:off x="7984521" y="5094427"/>
            <a:ext cx="372792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2100" b="1" spc="-37" baseline="1984" dirty="0">
                <a:solidFill>
                  <a:srgbClr val="2A577D"/>
                </a:solidFill>
                <a:latin typeface="Arial Narrow"/>
                <a:cs typeface="Arial Narrow"/>
              </a:rPr>
              <a:t>SM</a:t>
            </a:r>
            <a:r>
              <a:rPr sz="1400" b="1" spc="-25" dirty="0">
                <a:solidFill>
                  <a:srgbClr val="2A577D"/>
                </a:solidFill>
                <a:latin typeface="Arial Narrow"/>
                <a:cs typeface="Arial Narrow"/>
              </a:rPr>
              <a:t>R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8" name="object 171">
            <a:extLst>
              <a:ext uri="{FF2B5EF4-FFF2-40B4-BE49-F238E27FC236}">
                <a16:creationId xmlns:a16="http://schemas.microsoft.com/office/drawing/2014/main" id="{4DB2CA46-42BE-ED0E-F631-D2A4DC4E0EFF}"/>
              </a:ext>
            </a:extLst>
          </p:cNvPr>
          <p:cNvSpPr txBox="1"/>
          <p:nvPr/>
        </p:nvSpPr>
        <p:spPr>
          <a:xfrm rot="300000">
            <a:off x="8515125" y="5198823"/>
            <a:ext cx="49647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dirty="0">
                <a:solidFill>
                  <a:srgbClr val="2F466B"/>
                </a:solidFill>
                <a:latin typeface="Arial Narrow"/>
                <a:cs typeface="Arial Narrow"/>
              </a:rPr>
              <a:t>Gen</a:t>
            </a:r>
            <a:r>
              <a:rPr sz="1400" b="1" spc="-45" dirty="0">
                <a:solidFill>
                  <a:srgbClr val="2F466B"/>
                </a:solidFill>
                <a:latin typeface="Arial Narrow"/>
                <a:cs typeface="Arial Narrow"/>
              </a:rPr>
              <a:t> </a:t>
            </a:r>
            <a:r>
              <a:rPr sz="1400" b="1" spc="-35" dirty="0">
                <a:solidFill>
                  <a:srgbClr val="2F466B"/>
                </a:solidFill>
                <a:latin typeface="Arial Narrow"/>
                <a:cs typeface="Arial Narrow"/>
              </a:rPr>
              <a:t>IV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39" name="object 172">
            <a:extLst>
              <a:ext uri="{FF2B5EF4-FFF2-40B4-BE49-F238E27FC236}">
                <a16:creationId xmlns:a16="http://schemas.microsoft.com/office/drawing/2014/main" id="{6B844D66-4BD1-9AA3-6A23-BB2327E98AA6}"/>
              </a:ext>
            </a:extLst>
          </p:cNvPr>
          <p:cNvGrpSpPr/>
          <p:nvPr/>
        </p:nvGrpSpPr>
        <p:grpSpPr>
          <a:xfrm>
            <a:off x="8388788" y="5026402"/>
            <a:ext cx="2649855" cy="454659"/>
            <a:chOff x="5639462" y="3366921"/>
            <a:chExt cx="2649855" cy="454659"/>
          </a:xfrm>
        </p:grpSpPr>
        <p:sp>
          <p:nvSpPr>
            <p:cNvPr id="40" name="object 173">
              <a:extLst>
                <a:ext uri="{FF2B5EF4-FFF2-40B4-BE49-F238E27FC236}">
                  <a16:creationId xmlns:a16="http://schemas.microsoft.com/office/drawing/2014/main" id="{F5892412-C2CD-3E43-8DBA-CBD8EA797A3D}"/>
                </a:ext>
              </a:extLst>
            </p:cNvPr>
            <p:cNvSpPr/>
            <p:nvPr/>
          </p:nvSpPr>
          <p:spPr>
            <a:xfrm>
              <a:off x="5677562" y="3405021"/>
              <a:ext cx="2128520" cy="333375"/>
            </a:xfrm>
            <a:custGeom>
              <a:avLst/>
              <a:gdLst/>
              <a:ahLst/>
              <a:cxnLst/>
              <a:rect l="l" t="t" r="r" b="b"/>
              <a:pathLst>
                <a:path w="2128520" h="333375">
                  <a:moveTo>
                    <a:pt x="0" y="0"/>
                  </a:moveTo>
                  <a:lnTo>
                    <a:pt x="50101" y="4664"/>
                  </a:lnTo>
                  <a:lnTo>
                    <a:pt x="100185" y="9477"/>
                  </a:lnTo>
                  <a:lnTo>
                    <a:pt x="150250" y="14440"/>
                  </a:lnTo>
                  <a:lnTo>
                    <a:pt x="200296" y="19552"/>
                  </a:lnTo>
                  <a:lnTo>
                    <a:pt x="250322" y="24813"/>
                  </a:lnTo>
                  <a:lnTo>
                    <a:pt x="300329" y="30222"/>
                  </a:lnTo>
                  <a:lnTo>
                    <a:pt x="350316" y="35781"/>
                  </a:lnTo>
                  <a:lnTo>
                    <a:pt x="400282" y="41489"/>
                  </a:lnTo>
                  <a:lnTo>
                    <a:pt x="450228" y="47345"/>
                  </a:lnTo>
                  <a:lnTo>
                    <a:pt x="500152" y="53350"/>
                  </a:lnTo>
                  <a:lnTo>
                    <a:pt x="550055" y="59504"/>
                  </a:lnTo>
                  <a:lnTo>
                    <a:pt x="599936" y="65806"/>
                  </a:lnTo>
                  <a:lnTo>
                    <a:pt x="649795" y="72256"/>
                  </a:lnTo>
                  <a:lnTo>
                    <a:pt x="699632" y="78855"/>
                  </a:lnTo>
                  <a:lnTo>
                    <a:pt x="749445" y="85602"/>
                  </a:lnTo>
                  <a:lnTo>
                    <a:pt x="799236" y="92497"/>
                  </a:lnTo>
                  <a:lnTo>
                    <a:pt x="849003" y="99540"/>
                  </a:lnTo>
                  <a:lnTo>
                    <a:pt x="898746" y="106731"/>
                  </a:lnTo>
                  <a:lnTo>
                    <a:pt x="948465" y="114069"/>
                  </a:lnTo>
                  <a:lnTo>
                    <a:pt x="997961" y="121526"/>
                  </a:lnTo>
                  <a:lnTo>
                    <a:pt x="1047432" y="129130"/>
                  </a:lnTo>
                  <a:lnTo>
                    <a:pt x="1096876" y="136880"/>
                  </a:lnTo>
                  <a:lnTo>
                    <a:pt x="1146293" y="144776"/>
                  </a:lnTo>
                  <a:lnTo>
                    <a:pt x="1195684" y="152818"/>
                  </a:lnTo>
                  <a:lnTo>
                    <a:pt x="1245046" y="161006"/>
                  </a:lnTo>
                  <a:lnTo>
                    <a:pt x="1294381" y="169341"/>
                  </a:lnTo>
                  <a:lnTo>
                    <a:pt x="1343686" y="177822"/>
                  </a:lnTo>
                  <a:lnTo>
                    <a:pt x="1392963" y="186448"/>
                  </a:lnTo>
                  <a:lnTo>
                    <a:pt x="1442210" y="195221"/>
                  </a:lnTo>
                  <a:lnTo>
                    <a:pt x="1491428" y="204140"/>
                  </a:lnTo>
                  <a:lnTo>
                    <a:pt x="1540614" y="213204"/>
                  </a:lnTo>
                  <a:lnTo>
                    <a:pt x="1589770" y="222414"/>
                  </a:lnTo>
                  <a:lnTo>
                    <a:pt x="1638894" y="231770"/>
                  </a:lnTo>
                  <a:lnTo>
                    <a:pt x="1687987" y="241272"/>
                  </a:lnTo>
                  <a:lnTo>
                    <a:pt x="1737047" y="250919"/>
                  </a:lnTo>
                  <a:lnTo>
                    <a:pt x="1786074" y="260712"/>
                  </a:lnTo>
                  <a:lnTo>
                    <a:pt x="1835068" y="270650"/>
                  </a:lnTo>
                  <a:lnTo>
                    <a:pt x="1884028" y="280734"/>
                  </a:lnTo>
                  <a:lnTo>
                    <a:pt x="1932954" y="290963"/>
                  </a:lnTo>
                  <a:lnTo>
                    <a:pt x="1981846" y="301338"/>
                  </a:lnTo>
                  <a:lnTo>
                    <a:pt x="2030702" y="311857"/>
                  </a:lnTo>
                  <a:lnTo>
                    <a:pt x="2079522" y="322522"/>
                  </a:lnTo>
                  <a:lnTo>
                    <a:pt x="2128306" y="333333"/>
                  </a:lnTo>
                </a:path>
              </a:pathLst>
            </a:custGeom>
            <a:ln w="76199">
              <a:solidFill>
                <a:srgbClr val="2F46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74">
              <a:extLst>
                <a:ext uri="{FF2B5EF4-FFF2-40B4-BE49-F238E27FC236}">
                  <a16:creationId xmlns:a16="http://schemas.microsoft.com/office/drawing/2014/main" id="{25D27A2B-74B9-2D2E-7969-77525AE9A448}"/>
                </a:ext>
              </a:extLst>
            </p:cNvPr>
            <p:cNvSpPr/>
            <p:nvPr/>
          </p:nvSpPr>
          <p:spPr>
            <a:xfrm>
              <a:off x="7769003" y="3421114"/>
              <a:ext cx="520700" cy="400685"/>
            </a:xfrm>
            <a:custGeom>
              <a:avLst/>
              <a:gdLst/>
              <a:ahLst/>
              <a:cxnLst/>
              <a:rect l="l" t="t" r="r" b="b"/>
              <a:pathLst>
                <a:path w="520700" h="400685">
                  <a:moveTo>
                    <a:pt x="102956" y="0"/>
                  </a:moveTo>
                  <a:lnTo>
                    <a:pt x="0" y="400340"/>
                  </a:lnTo>
                  <a:lnTo>
                    <a:pt x="520205" y="292174"/>
                  </a:lnTo>
                  <a:lnTo>
                    <a:pt x="285703" y="125867"/>
                  </a:lnTo>
                  <a:lnTo>
                    <a:pt x="102956" y="0"/>
                  </a:lnTo>
                  <a:close/>
                </a:path>
              </a:pathLst>
            </a:custGeom>
            <a:solidFill>
              <a:srgbClr val="E3E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175">
            <a:extLst>
              <a:ext uri="{FF2B5EF4-FFF2-40B4-BE49-F238E27FC236}">
                <a16:creationId xmlns:a16="http://schemas.microsoft.com/office/drawing/2014/main" id="{542ECCF8-52BF-CF71-5CDF-DB10099EB3EA}"/>
              </a:ext>
            </a:extLst>
          </p:cNvPr>
          <p:cNvSpPr txBox="1"/>
          <p:nvPr/>
        </p:nvSpPr>
        <p:spPr>
          <a:xfrm>
            <a:off x="7614627" y="2871637"/>
            <a:ext cx="2325370" cy="169187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39838" marR="5080" indent="-1060450" algn="just">
              <a:lnSpc>
                <a:spcPct val="99200"/>
              </a:lnSpc>
              <a:spcBef>
                <a:spcPts val="120"/>
              </a:spcBef>
            </a:pPr>
            <a:r>
              <a:rPr sz="2400" b="1" spc="-10" dirty="0">
                <a:solidFill>
                  <a:srgbClr val="2A577D"/>
                </a:solidFill>
                <a:latin typeface="Arial Narrow"/>
                <a:cs typeface="Arial Narrow"/>
              </a:rPr>
              <a:t>Small </a:t>
            </a:r>
            <a:endParaRPr lang="en-US" sz="2400" b="1" spc="-10" dirty="0">
              <a:solidFill>
                <a:srgbClr val="2A577D"/>
              </a:solidFill>
              <a:latin typeface="Arial Narrow"/>
              <a:cs typeface="Arial Narrow"/>
            </a:endParaRPr>
          </a:p>
          <a:p>
            <a:pPr marL="1239838" marR="5080" indent="-1060450" algn="just">
              <a:lnSpc>
                <a:spcPct val="99200"/>
              </a:lnSpc>
              <a:spcBef>
                <a:spcPts val="120"/>
              </a:spcBef>
            </a:pPr>
            <a:r>
              <a:rPr sz="2400" b="1" spc="-10" dirty="0">
                <a:solidFill>
                  <a:srgbClr val="2A577D"/>
                </a:solidFill>
                <a:latin typeface="Arial Narrow"/>
                <a:cs typeface="Arial Narrow"/>
              </a:rPr>
              <a:t>Modular </a:t>
            </a:r>
            <a:endParaRPr lang="en-US" sz="2400" b="1" spc="-10" dirty="0">
              <a:solidFill>
                <a:srgbClr val="2A577D"/>
              </a:solidFill>
              <a:latin typeface="Arial Narrow"/>
              <a:cs typeface="Arial Narrow"/>
            </a:endParaRPr>
          </a:p>
          <a:p>
            <a:pPr marL="1239838" marR="5080" indent="-1060450" algn="just">
              <a:lnSpc>
                <a:spcPct val="99200"/>
              </a:lnSpc>
              <a:spcBef>
                <a:spcPts val="120"/>
              </a:spcBef>
            </a:pPr>
            <a:r>
              <a:rPr sz="2400" b="1" spc="-10" dirty="0">
                <a:solidFill>
                  <a:srgbClr val="2A577D"/>
                </a:solidFill>
                <a:latin typeface="Arial Narrow"/>
                <a:cs typeface="Arial Narrow"/>
              </a:rPr>
              <a:t>Reactors</a:t>
            </a:r>
            <a:endParaRPr sz="2400" dirty="0">
              <a:latin typeface="Arial Narrow"/>
              <a:cs typeface="Arial Narrow"/>
            </a:endParaRPr>
          </a:p>
          <a:p>
            <a:pPr marL="12700" marR="721995" indent="-12700">
              <a:lnSpc>
                <a:spcPts val="1300"/>
              </a:lnSpc>
              <a:spcBef>
                <a:spcPts val="355"/>
              </a:spcBef>
            </a:pPr>
            <a:r>
              <a:rPr sz="1100" dirty="0">
                <a:latin typeface="Calibri"/>
                <a:cs typeface="Calibri"/>
              </a:rPr>
              <a:t>Piccola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taglia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(&lt;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300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MWe),</a:t>
            </a:r>
            <a:r>
              <a:rPr lang="en-US" sz="1100" spc="-20" dirty="0">
                <a:latin typeface="Calibri"/>
                <a:cs typeface="Calibri"/>
              </a:rPr>
              <a:t> </a:t>
            </a:r>
            <a:r>
              <a:rPr sz="1100" spc="-10" dirty="0" err="1">
                <a:latin typeface="Calibri"/>
                <a:cs typeface="Calibri"/>
              </a:rPr>
              <a:t>progettazione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 err="1">
                <a:latin typeface="Calibri"/>
                <a:cs typeface="Calibri"/>
              </a:rPr>
              <a:t>costruzione</a:t>
            </a:r>
            <a:r>
              <a:rPr lang="en-US" sz="1100" spc="-10" dirty="0">
                <a:latin typeface="Calibri"/>
                <a:cs typeface="Calibri"/>
              </a:rPr>
              <a:t> </a:t>
            </a:r>
            <a:r>
              <a:rPr sz="1100" spc="-10" dirty="0" err="1">
                <a:latin typeface="Calibri"/>
                <a:cs typeface="Calibri"/>
              </a:rPr>
              <a:t>modulari</a:t>
            </a:r>
            <a:r>
              <a:rPr sz="1100" spc="-10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7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D11C96-2742-12F2-0821-1165F99E4D83}"/>
              </a:ext>
            </a:extLst>
          </p:cNvPr>
          <p:cNvSpPr txBox="1"/>
          <p:nvPr/>
        </p:nvSpPr>
        <p:spPr>
          <a:xfrm>
            <a:off x="96625" y="12641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E65A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Energi</a:t>
            </a:r>
            <a:r>
              <a:rPr lang="it-IT" sz="2400" b="1" kern="0" dirty="0">
                <a:solidFill>
                  <a:srgbClr val="2E65A1"/>
                </a:solidFill>
                <a:latin typeface="Arial"/>
                <a:ea typeface="+mj-ea"/>
                <a:cs typeface="Arial"/>
              </a:rPr>
              <a:t>a nucleare da fusione</a:t>
            </a:r>
            <a:endParaRPr kumimoji="0" lang="it-IT" sz="2400" b="1" i="0" u="none" strike="noStrike" kern="0" cap="none" spc="-10" normalizeH="0" baseline="0" noProof="0" dirty="0">
              <a:ln>
                <a:noFill/>
              </a:ln>
              <a:solidFill>
                <a:srgbClr val="2E65A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6480B74-3510-EFB1-0317-B7002DCC91D8}"/>
              </a:ext>
            </a:extLst>
          </p:cNvPr>
          <p:cNvSpPr txBox="1"/>
          <p:nvPr/>
        </p:nvSpPr>
        <p:spPr>
          <a:xfrm>
            <a:off x="4877825" y="126417"/>
            <a:ext cx="503809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0" spc="-10" dirty="0">
                <a:latin typeface="Calibri Light"/>
                <a:cs typeface="Calibri Light"/>
              </a:rPr>
              <a:t>Two</a:t>
            </a:r>
            <a:r>
              <a:rPr sz="2250" b="0" spc="-90" dirty="0">
                <a:latin typeface="Calibri Light"/>
                <a:cs typeface="Calibri Light"/>
              </a:rPr>
              <a:t> </a:t>
            </a:r>
            <a:r>
              <a:rPr sz="2250" b="0" spc="-10" dirty="0">
                <a:latin typeface="Calibri Light"/>
                <a:cs typeface="Calibri Light"/>
              </a:rPr>
              <a:t>different</a:t>
            </a:r>
            <a:r>
              <a:rPr sz="2250" b="0" spc="-80" dirty="0">
                <a:latin typeface="Calibri Light"/>
                <a:cs typeface="Calibri Light"/>
              </a:rPr>
              <a:t> </a:t>
            </a:r>
            <a:r>
              <a:rPr sz="2250" b="0" dirty="0">
                <a:latin typeface="Calibri Light"/>
                <a:cs typeface="Calibri Light"/>
              </a:rPr>
              <a:t>methods</a:t>
            </a:r>
            <a:r>
              <a:rPr sz="2250" b="0" spc="-85" dirty="0">
                <a:latin typeface="Calibri Light"/>
                <a:cs typeface="Calibri Light"/>
              </a:rPr>
              <a:t> </a:t>
            </a:r>
            <a:r>
              <a:rPr sz="2250" b="0" dirty="0">
                <a:latin typeface="Calibri Light"/>
                <a:cs typeface="Calibri Light"/>
              </a:rPr>
              <a:t>for</a:t>
            </a:r>
            <a:r>
              <a:rPr sz="2250" b="0" spc="-85" dirty="0">
                <a:latin typeface="Calibri Light"/>
                <a:cs typeface="Calibri Light"/>
              </a:rPr>
              <a:t> </a:t>
            </a:r>
            <a:r>
              <a:rPr sz="2250" b="0" dirty="0">
                <a:latin typeface="Calibri Light"/>
                <a:cs typeface="Calibri Light"/>
              </a:rPr>
              <a:t>confining</a:t>
            </a:r>
            <a:r>
              <a:rPr sz="2250" b="0" spc="-90" dirty="0">
                <a:latin typeface="Calibri Light"/>
                <a:cs typeface="Calibri Light"/>
              </a:rPr>
              <a:t> </a:t>
            </a:r>
            <a:r>
              <a:rPr sz="2250" b="0" spc="-10" dirty="0">
                <a:latin typeface="Calibri Light"/>
                <a:cs typeface="Calibri Light"/>
              </a:rPr>
              <a:t>plasma</a:t>
            </a:r>
            <a:endParaRPr sz="2250">
              <a:latin typeface="Calibri Light"/>
              <a:cs typeface="Calibri Light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60968E10-E0B2-B0A6-4082-D8A9BD9488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5019" y="588082"/>
            <a:ext cx="3330152" cy="3296850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FE5D5802-5383-66BD-03D1-903DF0B4B4A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1030" y="1089600"/>
            <a:ext cx="3511732" cy="2598963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1F4BEF58-9C65-AA62-C193-90306C150C70}"/>
              </a:ext>
            </a:extLst>
          </p:cNvPr>
          <p:cNvSpPr txBox="1"/>
          <p:nvPr/>
        </p:nvSpPr>
        <p:spPr>
          <a:xfrm>
            <a:off x="3713986" y="4098550"/>
            <a:ext cx="3808603" cy="584775"/>
          </a:xfrm>
          <a:prstGeom prst="rect">
            <a:avLst/>
          </a:prstGeom>
          <a:solidFill>
            <a:srgbClr val="FFF2CC"/>
          </a:solidFill>
          <a:ln w="9525">
            <a:solidFill>
              <a:srgbClr val="4472C4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1440" marR="182880" indent="568325">
              <a:lnSpc>
                <a:spcPts val="2110"/>
              </a:lnSpc>
              <a:spcBef>
                <a:spcPts val="360"/>
              </a:spcBef>
              <a:tabLst>
                <a:tab pos="1462405" algn="l"/>
                <a:tab pos="2834005" algn="l"/>
              </a:tabLst>
            </a:pPr>
            <a:r>
              <a:rPr sz="1800" b="1" dirty="0">
                <a:latin typeface="Arial"/>
                <a:cs typeface="Arial"/>
              </a:rPr>
              <a:t>Magnetic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confinement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n≈10</a:t>
            </a:r>
            <a:r>
              <a:rPr sz="1800" b="1" baseline="23148" dirty="0">
                <a:solidFill>
                  <a:srgbClr val="0000FF"/>
                </a:solidFill>
                <a:latin typeface="Arial"/>
                <a:cs typeface="Arial"/>
              </a:rPr>
              <a:t>20</a:t>
            </a:r>
            <a:r>
              <a:rPr sz="1800" b="1" spc="217" baseline="2314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800" b="1" spc="-15" baseline="23148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1800" b="1" spc="-75" baseline="23148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1800" b="1" baseline="23148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1800" b="1" dirty="0">
                <a:latin typeface="Arial"/>
                <a:cs typeface="Arial"/>
              </a:rPr>
              <a:t>T≈15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keV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lang="it-IT" sz="2000" b="1" i="1" spc="-25" dirty="0">
                <a:solidFill>
                  <a:srgbClr val="FF0000"/>
                </a:solidFill>
                <a:latin typeface="Symbol"/>
                <a:cs typeface="Calibri Light"/>
                <a:sym typeface="Symbol" panose="05050102010706020507" pitchFamily="18" charset="2"/>
              </a:rPr>
              <a:t> </a:t>
            </a:r>
            <a:r>
              <a:rPr lang="it-IT" sz="2000" i="1" spc="-37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it-IT" sz="1800" i="1" spc="-37" baseline="-14492" dirty="0">
                <a:solidFill>
                  <a:srgbClr val="FF0000"/>
                </a:solidFill>
                <a:latin typeface="Calibri Light"/>
                <a:cs typeface="Calibri Light"/>
              </a:rPr>
              <a:t>E 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≈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1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66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E2DFFA0A-B01B-4E27-CE78-51AF5CF2283D}"/>
              </a:ext>
            </a:extLst>
          </p:cNvPr>
          <p:cNvSpPr txBox="1"/>
          <p:nvPr/>
        </p:nvSpPr>
        <p:spPr>
          <a:xfrm>
            <a:off x="7887977" y="4095344"/>
            <a:ext cx="4019550" cy="584775"/>
          </a:xfrm>
          <a:prstGeom prst="rect">
            <a:avLst/>
          </a:prstGeom>
          <a:solidFill>
            <a:srgbClr val="FFF2CC"/>
          </a:solidFill>
          <a:ln w="9525">
            <a:solidFill>
              <a:srgbClr val="4472C4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805" marR="186690" indent="831850">
              <a:lnSpc>
                <a:spcPts val="2110"/>
              </a:lnSpc>
              <a:spcBef>
                <a:spcPts val="360"/>
              </a:spcBef>
              <a:tabLst>
                <a:tab pos="1462405" algn="l"/>
                <a:tab pos="2834005" algn="l"/>
              </a:tabLst>
            </a:pPr>
            <a:r>
              <a:rPr sz="1800" b="1" dirty="0">
                <a:latin typeface="Arial"/>
                <a:cs typeface="Arial"/>
              </a:rPr>
              <a:t>Inertial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confinement</a:t>
            </a:r>
            <a:r>
              <a:rPr sz="1800" b="1" spc="500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n≈10</a:t>
            </a:r>
            <a:r>
              <a:rPr sz="1800" b="1" baseline="23148" dirty="0">
                <a:solidFill>
                  <a:srgbClr val="0000FF"/>
                </a:solidFill>
                <a:latin typeface="Arial"/>
                <a:cs typeface="Arial"/>
              </a:rPr>
              <a:t>30</a:t>
            </a:r>
            <a:r>
              <a:rPr sz="1800" b="1" spc="217" baseline="2314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800" b="1" spc="-15" baseline="23148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1800" b="1" spc="-75" baseline="23148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1800" b="1" baseline="23148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1800" b="1" dirty="0">
                <a:latin typeface="Arial"/>
                <a:cs typeface="Arial"/>
              </a:rPr>
              <a:t>T≈30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keV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lang="it-IT" sz="1800" b="1" i="1" spc="-25" dirty="0">
                <a:solidFill>
                  <a:srgbClr val="FF0000"/>
                </a:solidFill>
                <a:latin typeface="Symbol"/>
                <a:cs typeface="Calibri Light"/>
                <a:sym typeface="Symbol" panose="05050102010706020507" pitchFamily="18" charset="2"/>
              </a:rPr>
              <a:t> </a:t>
            </a:r>
            <a:r>
              <a:rPr lang="it-IT" sz="2000" b="1" i="1" spc="-25" dirty="0">
                <a:solidFill>
                  <a:srgbClr val="FF0000"/>
                </a:solidFill>
                <a:latin typeface="Symbol"/>
                <a:cs typeface="Calibri Light"/>
                <a:sym typeface="Symbol" panose="05050102010706020507" pitchFamily="18" charset="2"/>
              </a:rPr>
              <a:t></a:t>
            </a:r>
            <a:r>
              <a:rPr lang="it-IT" sz="2000" i="1" spc="-37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it-IT" sz="1600" i="1" spc="-37" baseline="-14492" dirty="0">
                <a:solidFill>
                  <a:srgbClr val="FF0000"/>
                </a:solidFill>
                <a:latin typeface="Calibri Light"/>
                <a:cs typeface="Calibri Light"/>
              </a:rPr>
              <a:t>E 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≈10</a:t>
            </a:r>
            <a:r>
              <a:rPr sz="1800" b="1" spc="-52" baseline="23148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1800" b="1" baseline="23148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1800" b="1" spc="322" baseline="2314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67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0615A0-21F2-C609-F2B9-3109F722F07C}"/>
              </a:ext>
            </a:extLst>
          </p:cNvPr>
          <p:cNvSpPr txBox="1"/>
          <p:nvPr/>
        </p:nvSpPr>
        <p:spPr>
          <a:xfrm>
            <a:off x="765795" y="1770995"/>
            <a:ext cx="33301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857250" algn="l"/>
              </a:tabLst>
            </a:pPr>
            <a:r>
              <a:rPr lang="it-IT" sz="1750" b="1" i="1" spc="-50" dirty="0">
                <a:solidFill>
                  <a:srgbClr val="FF0000"/>
                </a:solidFill>
                <a:latin typeface="Calibri Light"/>
                <a:cs typeface="Calibri Light"/>
              </a:rPr>
              <a:t>n</a:t>
            </a:r>
            <a:r>
              <a:rPr lang="it-IT" sz="1750" i="1" spc="-5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it-IT" sz="1800" b="0" dirty="0">
                <a:latin typeface="Calibri Light"/>
                <a:cs typeface="Calibri Light"/>
              </a:rPr>
              <a:t>plasma</a:t>
            </a:r>
            <a:r>
              <a:rPr lang="it-IT" sz="1800" b="0" spc="-50" dirty="0">
                <a:latin typeface="Calibri Light"/>
                <a:cs typeface="Calibri Light"/>
              </a:rPr>
              <a:t> </a:t>
            </a:r>
            <a:r>
              <a:rPr lang="it-IT" sz="1800" b="0" spc="-10" dirty="0" err="1">
                <a:latin typeface="Calibri Light"/>
                <a:cs typeface="Calibri Light"/>
              </a:rPr>
              <a:t>density</a:t>
            </a:r>
            <a:endParaRPr lang="it-IT" sz="18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tabLst>
                <a:tab pos="857250" algn="l"/>
              </a:tabLst>
            </a:pPr>
            <a:r>
              <a:rPr lang="it-IT" sz="1750" b="1" i="1" spc="-50" dirty="0">
                <a:solidFill>
                  <a:srgbClr val="FF0000"/>
                </a:solidFill>
                <a:latin typeface="Calibri Light"/>
                <a:cs typeface="Calibri Light"/>
              </a:rPr>
              <a:t>T</a:t>
            </a:r>
            <a:r>
              <a:rPr lang="it-IT" sz="1750" i="1" spc="-50" dirty="0">
                <a:solidFill>
                  <a:srgbClr val="FF0000"/>
                </a:solidFill>
                <a:latin typeface="Calibri Light"/>
                <a:cs typeface="Calibri Light"/>
              </a:rPr>
              <a:t>  </a:t>
            </a:r>
            <a:r>
              <a:rPr lang="it-IT" sz="1800" b="0" dirty="0">
                <a:latin typeface="Calibri Light"/>
                <a:cs typeface="Calibri Light"/>
              </a:rPr>
              <a:t>plasma</a:t>
            </a:r>
            <a:r>
              <a:rPr lang="it-IT" sz="1800" b="0" spc="-50" dirty="0">
                <a:latin typeface="Calibri Light"/>
                <a:cs typeface="Calibri Light"/>
              </a:rPr>
              <a:t> </a:t>
            </a:r>
            <a:r>
              <a:rPr lang="it-IT" sz="1800" b="0" spc="-10" dirty="0">
                <a:latin typeface="Calibri Light"/>
                <a:cs typeface="Calibri Light"/>
              </a:rPr>
              <a:t>temperature</a:t>
            </a:r>
            <a:endParaRPr lang="it-IT" sz="18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tabLst>
                <a:tab pos="857250" algn="l"/>
              </a:tabLst>
            </a:pPr>
            <a:r>
              <a:rPr lang="it-IT" sz="2000" b="1" i="1" spc="-25" dirty="0">
                <a:solidFill>
                  <a:srgbClr val="FF0000"/>
                </a:solidFill>
                <a:latin typeface="Symbol"/>
                <a:cs typeface="Calibri Light"/>
                <a:sym typeface="Symbol" panose="05050102010706020507" pitchFamily="18" charset="2"/>
              </a:rPr>
              <a:t></a:t>
            </a:r>
            <a:r>
              <a:rPr lang="it-IT" sz="2000" i="1" spc="-37" baseline="-14492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it-IT" sz="1725" i="1" spc="-37" baseline="-14492" dirty="0">
                <a:solidFill>
                  <a:srgbClr val="FF0000"/>
                </a:solidFill>
                <a:latin typeface="Calibri Light"/>
                <a:cs typeface="Calibri Light"/>
              </a:rPr>
              <a:t>E </a:t>
            </a:r>
            <a:r>
              <a:rPr lang="it-IT" sz="1800" b="0" dirty="0">
                <a:latin typeface="Calibri Light"/>
                <a:cs typeface="Calibri Light"/>
              </a:rPr>
              <a:t>energy</a:t>
            </a:r>
            <a:r>
              <a:rPr lang="it-IT" sz="1800" b="0" spc="-45" dirty="0">
                <a:latin typeface="Calibri Light"/>
                <a:cs typeface="Calibri Light"/>
              </a:rPr>
              <a:t> </a:t>
            </a:r>
            <a:r>
              <a:rPr lang="it-IT" sz="1800" b="0" spc="-10" dirty="0" err="1">
                <a:latin typeface="Calibri Light"/>
                <a:cs typeface="Calibri Light"/>
              </a:rPr>
              <a:t>confinement</a:t>
            </a:r>
            <a:r>
              <a:rPr lang="it-IT" sz="1800" b="0" spc="-40" dirty="0">
                <a:latin typeface="Calibri Light"/>
                <a:cs typeface="Calibri Light"/>
              </a:rPr>
              <a:t> </a:t>
            </a:r>
            <a:r>
              <a:rPr lang="it-IT" sz="1800" b="0" spc="-20" dirty="0">
                <a:latin typeface="Calibri Light"/>
                <a:cs typeface="Calibri Light"/>
              </a:rPr>
              <a:t>time</a:t>
            </a:r>
            <a:endParaRPr lang="it-IT" sz="1800" dirty="0">
              <a:latin typeface="Calibri Light"/>
              <a:cs typeface="Calibri Light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56A22537-5DE0-6ABB-2218-F55FC0AB209B}"/>
              </a:ext>
            </a:extLst>
          </p:cNvPr>
          <p:cNvSpPr txBox="1"/>
          <p:nvPr/>
        </p:nvSpPr>
        <p:spPr>
          <a:xfrm>
            <a:off x="205550" y="3048820"/>
            <a:ext cx="3890397" cy="887422"/>
          </a:xfrm>
          <a:prstGeom prst="rect">
            <a:avLst/>
          </a:prstGeom>
          <a:solidFill>
            <a:srgbClr val="FFF2CC"/>
          </a:solidFill>
          <a:ln w="12700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260"/>
              </a:spcBef>
            </a:pP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An</a:t>
            </a:r>
            <a:r>
              <a:rPr sz="1800" b="1" spc="-2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idea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of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the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gain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of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a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reactor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is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provided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by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the</a:t>
            </a:r>
            <a:r>
              <a:rPr sz="1800" b="1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so-</a:t>
            </a:r>
            <a:r>
              <a:rPr sz="1800" b="1" dirty="0">
                <a:solidFill>
                  <a:srgbClr val="FF0000"/>
                </a:solidFill>
                <a:latin typeface="Calibri Light"/>
                <a:cs typeface="Calibri Light"/>
              </a:rPr>
              <a:t>called</a:t>
            </a:r>
            <a:r>
              <a:rPr sz="1800" b="1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 Light"/>
                <a:cs typeface="Calibri Light"/>
              </a:rPr>
              <a:t>“triple</a:t>
            </a:r>
            <a:r>
              <a:rPr sz="1750" b="1" spc="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 Light"/>
                <a:cs typeface="Calibri Light"/>
              </a:rPr>
              <a:t>product”</a:t>
            </a:r>
            <a:r>
              <a:rPr sz="1750" b="1" spc="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mbria Math"/>
                <a:cs typeface="Cambria Math"/>
              </a:rPr>
              <a:t>𝒏𝑻</a:t>
            </a:r>
            <a:r>
              <a:rPr lang="it-IT" spc="-10" dirty="0">
                <a:solidFill>
                  <a:srgbClr val="FF0000"/>
                </a:solidFill>
                <a:latin typeface="Cambria Math"/>
                <a:cs typeface="Cambria Math"/>
              </a:rPr>
              <a:t>𝝉</a:t>
            </a:r>
            <a:r>
              <a:rPr lang="it-IT" sz="1950" spc="-15" baseline="-14957" dirty="0">
                <a:solidFill>
                  <a:srgbClr val="FF0000"/>
                </a:solidFill>
                <a:latin typeface="Cambria Math"/>
                <a:cs typeface="Cambria Math"/>
              </a:rPr>
              <a:t>𝑬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BA3A2C13-0388-16E4-7A35-7FF47E4B5EB6}"/>
              </a:ext>
            </a:extLst>
          </p:cNvPr>
          <p:cNvSpPr txBox="1"/>
          <p:nvPr/>
        </p:nvSpPr>
        <p:spPr>
          <a:xfrm>
            <a:off x="4143082" y="5086900"/>
            <a:ext cx="8036559" cy="1540510"/>
          </a:xfrm>
          <a:prstGeom prst="rect">
            <a:avLst/>
          </a:prstGeom>
          <a:solidFill>
            <a:srgbClr val="FFF2CC"/>
          </a:solidFill>
          <a:ln w="12700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600" b="0" dirty="0">
                <a:latin typeface="Calibri Light"/>
                <a:cs typeface="Calibri Light"/>
              </a:rPr>
              <a:t>A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combination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of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calculations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and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experience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indicates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that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condition</a:t>
            </a:r>
            <a:r>
              <a:rPr sz="1600" b="1" spc="-2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for</a:t>
            </a:r>
            <a:r>
              <a:rPr sz="1600" b="1" spc="-3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a</a:t>
            </a:r>
            <a:r>
              <a:rPr sz="1600" b="1" spc="-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net</a:t>
            </a:r>
            <a:r>
              <a:rPr sz="1600" b="1" spc="-3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gain</a:t>
            </a:r>
            <a:r>
              <a:rPr sz="1600" b="1" spc="-2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 Light"/>
                <a:cs typeface="Calibri Light"/>
              </a:rPr>
              <a:t>(Q≥3)</a:t>
            </a:r>
            <a:r>
              <a:rPr sz="1600" b="1" spc="-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is:</a:t>
            </a:r>
            <a:endParaRPr sz="1600" dirty="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1800" dirty="0">
                <a:solidFill>
                  <a:srgbClr val="FF0000"/>
                </a:solidFill>
                <a:latin typeface="Cambria Math"/>
                <a:cs typeface="Cambria Math"/>
              </a:rPr>
              <a:t>𝒏𝑻𝝉</a:t>
            </a:r>
            <a:r>
              <a:rPr sz="1950" baseline="-14957" dirty="0">
                <a:solidFill>
                  <a:srgbClr val="FF0000"/>
                </a:solidFill>
                <a:latin typeface="Cambria Math"/>
                <a:cs typeface="Cambria Math"/>
              </a:rPr>
              <a:t>𝒆</a:t>
            </a:r>
            <a:r>
              <a:rPr sz="1950" spc="419" baseline="-14957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800" dirty="0">
                <a:solidFill>
                  <a:srgbClr val="FF0000"/>
                </a:solidFill>
                <a:latin typeface="Cambria Math"/>
                <a:cs typeface="Cambria Math"/>
              </a:rPr>
              <a:t>≥</a:t>
            </a:r>
            <a:r>
              <a:rPr sz="1800" spc="1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800" dirty="0">
                <a:solidFill>
                  <a:srgbClr val="FF0000"/>
                </a:solidFill>
                <a:latin typeface="Cambria Math"/>
                <a:cs typeface="Cambria Math"/>
              </a:rPr>
              <a:t>𝟑</a:t>
            </a:r>
            <a:r>
              <a:rPr lang="it-IT" sz="18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it-IT" spc="-5" dirty="0">
                <a:solidFill>
                  <a:srgbClr val="FF0000"/>
                </a:solidFill>
                <a:latin typeface="Cambria Math"/>
                <a:cs typeface="Cambria Math"/>
                <a:sym typeface="Symbol" panose="05050102010706020507" pitchFamily="18" charset="2"/>
              </a:rPr>
              <a:t> </a:t>
            </a:r>
            <a:r>
              <a:rPr sz="1800" dirty="0">
                <a:solidFill>
                  <a:srgbClr val="FF0000"/>
                </a:solidFill>
                <a:latin typeface="Cambria Math"/>
                <a:cs typeface="Cambria Math"/>
              </a:rPr>
              <a:t>𝟏𝟎</a:t>
            </a:r>
            <a:r>
              <a:rPr sz="1950" baseline="27777" dirty="0">
                <a:solidFill>
                  <a:srgbClr val="FF0000"/>
                </a:solidFill>
                <a:latin typeface="Cambria Math"/>
                <a:cs typeface="Cambria Math"/>
              </a:rPr>
              <a:t>𝟐𝟏</a:t>
            </a:r>
            <a:r>
              <a:rPr sz="1950" spc="284" baseline="27777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800" spc="90" dirty="0">
                <a:solidFill>
                  <a:srgbClr val="FF0000"/>
                </a:solidFill>
                <a:latin typeface="Cambria Math"/>
                <a:cs typeface="Cambria Math"/>
              </a:rPr>
              <a:t>[𝒎</a:t>
            </a:r>
            <a:r>
              <a:rPr lang="it-IT" sz="1950" spc="135" baseline="27777" dirty="0">
                <a:solidFill>
                  <a:srgbClr val="FF0000"/>
                </a:solidFill>
                <a:latin typeface="Cambria Math"/>
                <a:cs typeface="Cambria Math"/>
              </a:rPr>
              <a:t>-</a:t>
            </a:r>
            <a:r>
              <a:rPr sz="1950" spc="135" baseline="27777" dirty="0">
                <a:solidFill>
                  <a:srgbClr val="FF0000"/>
                </a:solidFill>
                <a:latin typeface="Cambria Math"/>
                <a:cs typeface="Cambria Math"/>
              </a:rPr>
              <a:t>𝟑</a:t>
            </a:r>
            <a:r>
              <a:rPr sz="1950" spc="284" baseline="27777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800" dirty="0">
                <a:solidFill>
                  <a:srgbClr val="FF0000"/>
                </a:solidFill>
                <a:latin typeface="Cambria Math"/>
                <a:cs typeface="Cambria Math"/>
              </a:rPr>
              <a:t>𝒔</a:t>
            </a:r>
            <a:r>
              <a:rPr sz="1800" spc="-5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Cambria Math"/>
                <a:cs typeface="Cambria Math"/>
              </a:rPr>
              <a:t>𝒌𝒆𝑽</a:t>
            </a:r>
            <a:r>
              <a:rPr sz="1750" b="0" spc="-20" dirty="0">
                <a:solidFill>
                  <a:srgbClr val="FF0000"/>
                </a:solidFill>
                <a:latin typeface="Calibri Light"/>
                <a:cs typeface="Calibri Light"/>
              </a:rPr>
              <a:t>]</a:t>
            </a:r>
            <a:endParaRPr sz="1750" dirty="0">
              <a:latin typeface="Calibri Light"/>
              <a:cs typeface="Calibri Light"/>
            </a:endParaRPr>
          </a:p>
          <a:p>
            <a:pPr marL="90805" marR="83820">
              <a:lnSpc>
                <a:spcPts val="1900"/>
              </a:lnSpc>
              <a:spcBef>
                <a:spcPts val="425"/>
              </a:spcBef>
            </a:pP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Known</a:t>
            </a:r>
            <a:r>
              <a:rPr sz="1600" b="0" spc="254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as</a:t>
            </a:r>
            <a:r>
              <a:rPr sz="1600" b="0" spc="254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550" b="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“Lawson</a:t>
            </a:r>
            <a:r>
              <a:rPr sz="1550" b="0" u="sng" spc="2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1550" b="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criterion”</a:t>
            </a:r>
            <a:r>
              <a:rPr sz="1550" b="0" spc="254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for</a:t>
            </a:r>
            <a:r>
              <a:rPr sz="1600" b="0" spc="25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energy</a:t>
            </a:r>
            <a:r>
              <a:rPr sz="1600" b="0" spc="24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production</a:t>
            </a:r>
            <a:r>
              <a:rPr sz="1600" b="0" spc="26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with</a:t>
            </a:r>
            <a:r>
              <a:rPr sz="1600" b="0" spc="254" dirty="0"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nuclear</a:t>
            </a:r>
            <a:r>
              <a:rPr sz="1600" b="0" spc="254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fusion.</a:t>
            </a:r>
            <a:r>
              <a:rPr sz="1600" b="0" spc="24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Holy</a:t>
            </a:r>
            <a:r>
              <a:rPr sz="1550" b="0" spc="27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Grail</a:t>
            </a:r>
            <a:r>
              <a:rPr sz="1550" b="0" spc="26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of</a:t>
            </a:r>
            <a:r>
              <a:rPr sz="1600" b="0" spc="24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fusion </a:t>
            </a:r>
            <a:r>
              <a:rPr sz="1600" b="0" dirty="0">
                <a:latin typeface="Calibri Light"/>
                <a:cs typeface="Calibri Light"/>
              </a:rPr>
              <a:t>energy</a:t>
            </a:r>
            <a:r>
              <a:rPr sz="1600" b="0" spc="-6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production.</a:t>
            </a:r>
            <a:endParaRPr sz="1600" dirty="0">
              <a:latin typeface="Calibri Light"/>
              <a:cs typeface="Calibri Light"/>
            </a:endParaRPr>
          </a:p>
          <a:p>
            <a:pPr marL="90805">
              <a:lnSpc>
                <a:spcPct val="100000"/>
              </a:lnSpc>
              <a:spcBef>
                <a:spcPts val="610"/>
              </a:spcBef>
            </a:pP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PS:</a:t>
            </a:r>
            <a:r>
              <a:rPr sz="1600" b="0" spc="-1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nT</a:t>
            </a:r>
            <a:r>
              <a:rPr sz="1600" b="0" spc="-1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=</a:t>
            </a:r>
            <a:r>
              <a:rPr sz="1600" b="0" spc="-2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P</a:t>
            </a:r>
            <a:r>
              <a:rPr sz="1600" b="0" spc="-1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414141"/>
                </a:solidFill>
                <a:latin typeface="Calibri Light"/>
                <a:cs typeface="Calibri Light"/>
              </a:rPr>
              <a:t>plasma</a:t>
            </a:r>
            <a:r>
              <a:rPr sz="1600" b="0" spc="-2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00" b="0" spc="-10" dirty="0">
                <a:solidFill>
                  <a:srgbClr val="414141"/>
                </a:solidFill>
                <a:latin typeface="Calibri Light"/>
                <a:cs typeface="Calibri Light"/>
              </a:rPr>
              <a:t>pressure</a:t>
            </a:r>
            <a:endParaRPr sz="1600" dirty="0">
              <a:latin typeface="Calibri Light"/>
              <a:cs typeface="Calibri Light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75B1B28-3A6D-D655-8FF6-A86F94A06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" y="5015311"/>
            <a:ext cx="4102551" cy="7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6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12">
            <a:extLst>
              <a:ext uri="{FF2B5EF4-FFF2-40B4-BE49-F238E27FC236}">
                <a16:creationId xmlns:a16="http://schemas.microsoft.com/office/drawing/2014/main" id="{6C57D983-2779-A49A-4670-2CCC49BD3FB4}"/>
              </a:ext>
            </a:extLst>
          </p:cNvPr>
          <p:cNvGrpSpPr/>
          <p:nvPr/>
        </p:nvGrpSpPr>
        <p:grpSpPr>
          <a:xfrm>
            <a:off x="70640" y="106962"/>
            <a:ext cx="5513584" cy="2597824"/>
            <a:chOff x="560831" y="2840735"/>
            <a:chExt cx="8248015" cy="3886200"/>
          </a:xfrm>
        </p:grpSpPr>
        <p:pic>
          <p:nvPicPr>
            <p:cNvPr id="3" name="object 13">
              <a:extLst>
                <a:ext uri="{FF2B5EF4-FFF2-40B4-BE49-F238E27FC236}">
                  <a16:creationId xmlns:a16="http://schemas.microsoft.com/office/drawing/2014/main" id="{F6825432-5E16-9166-90ED-E6D638EB4E0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2840735"/>
              <a:ext cx="8247888" cy="3886200"/>
            </a:xfrm>
            <a:prstGeom prst="rect">
              <a:avLst/>
            </a:prstGeom>
          </p:spPr>
        </p:pic>
        <p:pic>
          <p:nvPicPr>
            <p:cNvPr id="4" name="object 14">
              <a:extLst>
                <a:ext uri="{FF2B5EF4-FFF2-40B4-BE49-F238E27FC236}">
                  <a16:creationId xmlns:a16="http://schemas.microsoft.com/office/drawing/2014/main" id="{5A77C36C-1378-FB98-E605-B2657C66C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800" y="2864730"/>
              <a:ext cx="8143219" cy="3784095"/>
            </a:xfrm>
            <a:prstGeom prst="rect">
              <a:avLst/>
            </a:prstGeom>
          </p:spPr>
        </p:pic>
      </p:grpSp>
      <p:sp>
        <p:nvSpPr>
          <p:cNvPr id="5" name="object 9">
            <a:extLst>
              <a:ext uri="{FF2B5EF4-FFF2-40B4-BE49-F238E27FC236}">
                <a16:creationId xmlns:a16="http://schemas.microsoft.com/office/drawing/2014/main" id="{1D3DD855-5025-E20B-D2C2-1C0AD418B4FD}"/>
              </a:ext>
            </a:extLst>
          </p:cNvPr>
          <p:cNvSpPr txBox="1">
            <a:spLocks/>
          </p:cNvSpPr>
          <p:nvPr/>
        </p:nvSpPr>
        <p:spPr>
          <a:xfrm>
            <a:off x="6458457" y="223658"/>
            <a:ext cx="5513583" cy="451406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2032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lang="it-IT" sz="2800" dirty="0">
                <a:solidFill>
                  <a:srgbClr val="FF0000"/>
                </a:solidFill>
                <a:latin typeface="Calibri"/>
                <a:cs typeface="Calibri"/>
              </a:rPr>
              <a:t>Critical </a:t>
            </a:r>
            <a:r>
              <a:rPr lang="it-IT" sz="2800" dirty="0" err="1">
                <a:solidFill>
                  <a:srgbClr val="FF0000"/>
                </a:solidFill>
                <a:latin typeface="Calibri"/>
                <a:cs typeface="Calibri"/>
              </a:rPr>
              <a:t>components</a:t>
            </a:r>
            <a:r>
              <a:rPr lang="it-IT" sz="2800" dirty="0">
                <a:solidFill>
                  <a:srgbClr val="FF0000"/>
                </a:solidFill>
                <a:latin typeface="Calibri"/>
                <a:cs typeface="Calibri"/>
              </a:rPr>
              <a:t>: the</a:t>
            </a:r>
            <a:r>
              <a:rPr lang="it-IT" sz="2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800" spc="-10" dirty="0" err="1">
                <a:solidFill>
                  <a:srgbClr val="FF0000"/>
                </a:solidFill>
                <a:latin typeface="Calibri"/>
                <a:cs typeface="Calibri"/>
              </a:rPr>
              <a:t>divertor</a:t>
            </a:r>
            <a:endParaRPr lang="it-IT" sz="2800" dirty="0">
              <a:latin typeface="Calibri"/>
              <a:cs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E83C671-C534-60B2-E8C2-21C704DA3694}"/>
              </a:ext>
            </a:extLst>
          </p:cNvPr>
          <p:cNvSpPr txBox="1"/>
          <p:nvPr/>
        </p:nvSpPr>
        <p:spPr>
          <a:xfrm>
            <a:off x="8354589" y="1045142"/>
            <a:ext cx="3384072" cy="2125325"/>
          </a:xfrm>
          <a:prstGeom prst="rect">
            <a:avLst/>
          </a:prstGeom>
          <a:solidFill>
            <a:srgbClr val="FFF2CC"/>
          </a:solidFill>
          <a:ln w="127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5560" marR="29845">
              <a:lnSpc>
                <a:spcPct val="100000"/>
              </a:lnSpc>
              <a:spcBef>
                <a:spcPts val="225"/>
              </a:spcBef>
            </a:pPr>
            <a:r>
              <a:rPr sz="1600" b="0" dirty="0">
                <a:latin typeface="Calibri Light"/>
                <a:cs typeface="Calibri Light"/>
              </a:rPr>
              <a:t>Particles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escaping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the plasma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are directed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by the magnetic field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on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an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element </a:t>
            </a:r>
            <a:r>
              <a:rPr sz="1600" b="0" spc="-25" dirty="0">
                <a:latin typeface="Calibri Light"/>
                <a:cs typeface="Calibri Light"/>
              </a:rPr>
              <a:t>at </a:t>
            </a: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bottom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or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top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(or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both)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of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tokamak.</a:t>
            </a:r>
            <a:endParaRPr sz="1600" dirty="0">
              <a:latin typeface="Calibri Light"/>
              <a:cs typeface="Calibri Light"/>
            </a:endParaRPr>
          </a:p>
          <a:p>
            <a:pPr marL="35560" marR="30480">
              <a:lnSpc>
                <a:spcPct val="105000"/>
              </a:lnSpc>
              <a:spcBef>
                <a:spcPts val="265"/>
              </a:spcBef>
              <a:tabLst>
                <a:tab pos="603885" algn="l"/>
                <a:tab pos="1113155" algn="l"/>
                <a:tab pos="1564640" algn="l"/>
                <a:tab pos="2321560" algn="l"/>
                <a:tab pos="2866390" algn="l"/>
                <a:tab pos="3679825" algn="l"/>
                <a:tab pos="4310380" algn="l"/>
                <a:tab pos="5151120" algn="l"/>
                <a:tab pos="6015355" algn="l"/>
                <a:tab pos="6544309" algn="l"/>
              </a:tabLst>
            </a:pPr>
            <a:r>
              <a:rPr sz="1600" b="0" spc="-20" dirty="0">
                <a:solidFill>
                  <a:srgbClr val="FF0000"/>
                </a:solidFill>
                <a:latin typeface="Calibri Light"/>
                <a:cs typeface="Calibri Light"/>
              </a:rPr>
              <a:t>H</a:t>
            </a:r>
            <a:r>
              <a:rPr sz="1550" b="0" spc="-20" dirty="0">
                <a:solidFill>
                  <a:srgbClr val="FF0000"/>
                </a:solidFill>
                <a:latin typeface="Calibri Light"/>
                <a:cs typeface="Calibri Light"/>
              </a:rPr>
              <a:t>uge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	</a:t>
            </a:r>
            <a:r>
              <a:rPr sz="1550" b="0" spc="-20" dirty="0">
                <a:solidFill>
                  <a:srgbClr val="FF0000"/>
                </a:solidFill>
                <a:latin typeface="Calibri Light"/>
                <a:cs typeface="Calibri Light"/>
              </a:rPr>
              <a:t>heat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	</a:t>
            </a:r>
            <a:r>
              <a:rPr sz="1550" b="0" spc="-25" dirty="0">
                <a:solidFill>
                  <a:srgbClr val="FF0000"/>
                </a:solidFill>
                <a:latin typeface="Calibri Light"/>
                <a:cs typeface="Calibri Light"/>
              </a:rPr>
              <a:t>and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	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particle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	</a:t>
            </a:r>
            <a:r>
              <a:rPr sz="1550" b="0" spc="-20" dirty="0">
                <a:solidFill>
                  <a:srgbClr val="FF0000"/>
                </a:solidFill>
                <a:latin typeface="Calibri Light"/>
                <a:cs typeface="Calibri Light"/>
              </a:rPr>
              <a:t>load</a:t>
            </a:r>
            <a:r>
              <a:rPr sz="1600" b="0" spc="-20" dirty="0">
                <a:latin typeface="Calibri Light"/>
                <a:cs typeface="Calibri Light"/>
              </a:rPr>
              <a:t>,</a:t>
            </a:r>
            <a:r>
              <a:rPr lang="it-IT"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requires</a:t>
            </a:r>
            <a:r>
              <a:rPr lang="it-IT" sz="1600" spc="-10" dirty="0"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highly</a:t>
            </a:r>
            <a:r>
              <a:rPr lang="it-IT" sz="1550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resistant</a:t>
            </a:r>
            <a:r>
              <a:rPr lang="it-IT" sz="1550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material,</a:t>
            </a:r>
            <a:r>
              <a:rPr lang="it-IT" sz="1550" spc="-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both</a:t>
            </a:r>
            <a:r>
              <a:rPr lang="it-IT" sz="1600" spc="-20" dirty="0">
                <a:latin typeface="Calibri Light"/>
                <a:cs typeface="Calibri Light"/>
              </a:rPr>
              <a:t> </a:t>
            </a:r>
            <a:r>
              <a:rPr sz="1600" b="0" spc="-40" dirty="0">
                <a:latin typeface="Calibri Light"/>
                <a:cs typeface="Calibri Light"/>
              </a:rPr>
              <a:t>to </a:t>
            </a:r>
            <a:r>
              <a:rPr sz="1600" b="0" spc="-10" dirty="0">
                <a:latin typeface="Calibri Light"/>
                <a:cs typeface="Calibri Light"/>
              </a:rPr>
              <a:t>temperature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and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radiation.</a:t>
            </a:r>
            <a:endParaRPr sz="1600" dirty="0">
              <a:latin typeface="Calibri Light"/>
              <a:cs typeface="Calibri Light"/>
            </a:endParaRPr>
          </a:p>
          <a:p>
            <a:pPr marL="35560">
              <a:lnSpc>
                <a:spcPct val="100000"/>
              </a:lnSpc>
              <a:spcBef>
                <a:spcPts val="380"/>
              </a:spcBef>
            </a:pPr>
            <a:r>
              <a:rPr sz="1600" b="0" dirty="0">
                <a:latin typeface="Calibri Light"/>
                <a:cs typeface="Calibri Light"/>
              </a:rPr>
              <a:t>A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crucial</a:t>
            </a:r>
            <a:r>
              <a:rPr sz="1550" b="0" spc="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element</a:t>
            </a:r>
            <a:r>
              <a:rPr sz="1550" b="0" spc="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of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any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tokamak</a:t>
            </a:r>
            <a:endParaRPr sz="1600" dirty="0">
              <a:latin typeface="Calibri Light"/>
              <a:cs typeface="Calibri Light"/>
            </a:endParaRPr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ABC76942-61D7-D006-C46C-44052F50165F}"/>
              </a:ext>
            </a:extLst>
          </p:cNvPr>
          <p:cNvGrpSpPr/>
          <p:nvPr/>
        </p:nvGrpSpPr>
        <p:grpSpPr>
          <a:xfrm>
            <a:off x="6262632" y="887750"/>
            <a:ext cx="1758950" cy="2941320"/>
            <a:chOff x="252984" y="1103375"/>
            <a:chExt cx="1758950" cy="2941320"/>
          </a:xfrm>
        </p:grpSpPr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A477FE4C-CE9D-3464-362F-E7DB7C76F94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1103375"/>
              <a:ext cx="1758695" cy="2941320"/>
            </a:xfrm>
            <a:prstGeom prst="rect">
              <a:avLst/>
            </a:prstGeom>
          </p:spPr>
        </p:pic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24DBBD03-0CA3-5436-1FBC-02D33C1AFA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313" y="1127837"/>
              <a:ext cx="1643386" cy="2838559"/>
            </a:xfrm>
            <a:prstGeom prst="rect">
              <a:avLst/>
            </a:prstGeom>
          </p:spPr>
        </p:pic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1DE21D53-5015-0700-92E5-EB4DD251493E}"/>
              </a:ext>
            </a:extLst>
          </p:cNvPr>
          <p:cNvSpPr txBox="1"/>
          <p:nvPr/>
        </p:nvSpPr>
        <p:spPr>
          <a:xfrm>
            <a:off x="8153599" y="3170467"/>
            <a:ext cx="3786051" cy="1963102"/>
          </a:xfrm>
          <a:prstGeom prst="rect">
            <a:avLst/>
          </a:prstGeom>
          <a:solidFill>
            <a:srgbClr val="EBF0F9"/>
          </a:solidFill>
          <a:ln w="12700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90805" marR="83820">
              <a:lnSpc>
                <a:spcPts val="1989"/>
              </a:lnSpc>
              <a:spcBef>
                <a:spcPts val="365"/>
              </a:spcBef>
            </a:pP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Made</a:t>
            </a:r>
            <a:r>
              <a:rPr sz="1700" b="0" spc="45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of</a:t>
            </a:r>
            <a:r>
              <a:rPr sz="1700" b="0" spc="44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Tungsten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,</a:t>
            </a:r>
            <a:r>
              <a:rPr sz="1700" b="0" spc="45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highest</a:t>
            </a:r>
            <a:r>
              <a:rPr sz="1700" b="0" spc="45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melting</a:t>
            </a:r>
            <a:r>
              <a:rPr sz="1700" b="0" spc="44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point</a:t>
            </a:r>
            <a:r>
              <a:rPr sz="1700" b="0" spc="45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of</a:t>
            </a:r>
            <a:r>
              <a:rPr sz="1700" b="0" spc="44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all</a:t>
            </a:r>
            <a:r>
              <a:rPr sz="1700" b="0" spc="45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metals</a:t>
            </a:r>
            <a:r>
              <a:rPr sz="1700" b="0" spc="45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(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3400</a:t>
            </a:r>
            <a:r>
              <a:rPr sz="1650" b="0" spc="45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ºC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),</a:t>
            </a:r>
            <a:r>
              <a:rPr sz="1700" b="0" spc="45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414141"/>
                </a:solidFill>
                <a:latin typeface="Calibri Light"/>
                <a:cs typeface="Calibri Light"/>
              </a:rPr>
              <a:t>and radiation-</a:t>
            </a:r>
            <a:r>
              <a:rPr sz="1700" b="0" spc="-10" dirty="0">
                <a:solidFill>
                  <a:srgbClr val="414141"/>
                </a:solidFill>
                <a:latin typeface="Calibri Light"/>
                <a:cs typeface="Calibri Light"/>
              </a:rPr>
              <a:t>resistant.</a:t>
            </a:r>
            <a:endParaRPr sz="1700">
              <a:latin typeface="Calibri Light"/>
              <a:cs typeface="Calibri Light"/>
            </a:endParaRPr>
          </a:p>
          <a:p>
            <a:pPr marL="90805" marR="83820">
              <a:lnSpc>
                <a:spcPct val="103499"/>
              </a:lnSpc>
              <a:spcBef>
                <a:spcPts val="235"/>
              </a:spcBef>
            </a:pP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May</a:t>
            </a:r>
            <a:r>
              <a:rPr sz="1650" b="0" spc="229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not</a:t>
            </a:r>
            <a:r>
              <a:rPr sz="1650" b="0" spc="229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be</a:t>
            </a:r>
            <a:r>
              <a:rPr sz="1650" b="0" spc="2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able</a:t>
            </a:r>
            <a:r>
              <a:rPr sz="1650" b="0" spc="2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to</a:t>
            </a:r>
            <a:r>
              <a:rPr sz="1650" b="0" spc="22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withstand</a:t>
            </a:r>
            <a:r>
              <a:rPr sz="1650" b="0" spc="229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the</a:t>
            </a:r>
            <a:r>
              <a:rPr sz="1700" b="0" spc="22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heat</a:t>
            </a:r>
            <a:r>
              <a:rPr sz="1700" b="0" spc="22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load</a:t>
            </a:r>
            <a:r>
              <a:rPr sz="1700" b="0" spc="21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of</a:t>
            </a:r>
            <a:r>
              <a:rPr sz="1700" b="0" spc="21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for</a:t>
            </a:r>
            <a:r>
              <a:rPr sz="1700" b="0" spc="22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future</a:t>
            </a:r>
            <a:r>
              <a:rPr sz="1700" b="0" spc="220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power</a:t>
            </a:r>
            <a:r>
              <a:rPr sz="1700" b="0" spc="225" dirty="0">
                <a:solidFill>
                  <a:srgbClr val="414141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414141"/>
                </a:solidFill>
                <a:latin typeface="Calibri Light"/>
                <a:cs typeface="Calibri Light"/>
              </a:rPr>
              <a:t>reactors (DEMO).</a:t>
            </a:r>
            <a:endParaRPr sz="1700">
              <a:latin typeface="Calibri Light"/>
              <a:cs typeface="Calibri Light"/>
            </a:endParaRPr>
          </a:p>
          <a:p>
            <a:pPr marL="90805">
              <a:lnSpc>
                <a:spcPct val="100000"/>
              </a:lnSpc>
              <a:spcBef>
                <a:spcPts val="360"/>
              </a:spcBef>
            </a:pP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Need</a:t>
            </a:r>
            <a:r>
              <a:rPr sz="1650" b="0" spc="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FF0000"/>
                </a:solidFill>
                <a:latin typeface="Calibri Light"/>
                <a:cs typeface="Calibri Light"/>
              </a:rPr>
              <a:t>to investigate</a:t>
            </a:r>
            <a:r>
              <a:rPr sz="1650" b="0" spc="1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414141"/>
                </a:solidFill>
                <a:latin typeface="Calibri Light"/>
                <a:cs typeface="Calibri Light"/>
              </a:rPr>
              <a:t>other </a:t>
            </a:r>
            <a:r>
              <a:rPr sz="1700" b="0" spc="-10" dirty="0">
                <a:solidFill>
                  <a:srgbClr val="414141"/>
                </a:solidFill>
                <a:latin typeface="Calibri Light"/>
                <a:cs typeface="Calibri Light"/>
              </a:rPr>
              <a:t>solutions.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E84999A3-1B90-4E82-9BCD-46F122ED37E3}"/>
              </a:ext>
            </a:extLst>
          </p:cNvPr>
          <p:cNvSpPr txBox="1"/>
          <p:nvPr/>
        </p:nvSpPr>
        <p:spPr>
          <a:xfrm>
            <a:off x="8153599" y="5159321"/>
            <a:ext cx="3786052" cy="1013098"/>
          </a:xfrm>
          <a:prstGeom prst="rect">
            <a:avLst/>
          </a:prstGeom>
          <a:solidFill>
            <a:srgbClr val="FFF2CC"/>
          </a:solidFill>
          <a:ln w="12700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5560" marR="27940" algn="just">
              <a:lnSpc>
                <a:spcPts val="1900"/>
              </a:lnSpc>
              <a:spcBef>
                <a:spcPts val="300"/>
              </a:spcBef>
            </a:pP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The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Divertor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Tokamak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Test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(DTT,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Frascati),</a:t>
            </a:r>
            <a:r>
              <a:rPr b="1" spc="175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dirty="0">
                <a:solidFill>
                  <a:srgbClr val="414141"/>
                </a:solidFill>
                <a:latin typeface="Calibri Light"/>
                <a:cs typeface="Calibri Light"/>
              </a:rPr>
              <a:t>will</a:t>
            </a:r>
            <a:r>
              <a:rPr b="1" spc="170" dirty="0">
                <a:solidFill>
                  <a:srgbClr val="414141"/>
                </a:solidFill>
                <a:latin typeface="Calibri Light"/>
                <a:cs typeface="Calibri Light"/>
              </a:rPr>
              <a:t>  </a:t>
            </a:r>
            <a:r>
              <a:rPr b="1" spc="-10" dirty="0">
                <a:latin typeface="Calibri Light"/>
                <a:cs typeface="Calibri Light"/>
              </a:rPr>
              <a:t>study </a:t>
            </a:r>
            <a:r>
              <a:rPr b="1" dirty="0">
                <a:latin typeface="Calibri Light"/>
                <a:cs typeface="Calibri Light"/>
              </a:rPr>
              <a:t>different</a:t>
            </a:r>
            <a:r>
              <a:rPr b="1" spc="45" dirty="0">
                <a:latin typeface="Calibri Light"/>
                <a:cs typeface="Calibri Light"/>
              </a:rPr>
              <a:t> </a:t>
            </a:r>
            <a:r>
              <a:rPr b="1" dirty="0">
                <a:latin typeface="Calibri Light"/>
                <a:cs typeface="Calibri Light"/>
              </a:rPr>
              <a:t>material,</a:t>
            </a:r>
            <a:r>
              <a:rPr b="1" spc="40" dirty="0">
                <a:latin typeface="Calibri Light"/>
                <a:cs typeface="Calibri Light"/>
              </a:rPr>
              <a:t> </a:t>
            </a:r>
            <a:r>
              <a:rPr b="1" dirty="0">
                <a:latin typeface="Calibri Light"/>
                <a:cs typeface="Calibri Light"/>
              </a:rPr>
              <a:t>geometrical</a:t>
            </a:r>
            <a:r>
              <a:rPr b="1" spc="40" dirty="0">
                <a:latin typeface="Calibri Light"/>
                <a:cs typeface="Calibri Light"/>
              </a:rPr>
              <a:t> </a:t>
            </a:r>
            <a:r>
              <a:rPr b="1" dirty="0">
                <a:latin typeface="Calibri Light"/>
                <a:cs typeface="Calibri Light"/>
              </a:rPr>
              <a:t>and</a:t>
            </a:r>
            <a:r>
              <a:rPr b="1" spc="50" dirty="0">
                <a:latin typeface="Calibri Light"/>
                <a:cs typeface="Calibri Light"/>
              </a:rPr>
              <a:t> </a:t>
            </a:r>
            <a:r>
              <a:rPr b="1" dirty="0">
                <a:latin typeface="Calibri Light"/>
                <a:cs typeface="Calibri Light"/>
              </a:rPr>
              <a:t>magnetic</a:t>
            </a:r>
            <a:r>
              <a:rPr b="1" spc="40" dirty="0">
                <a:latin typeface="Calibri Light"/>
                <a:cs typeface="Calibri Light"/>
              </a:rPr>
              <a:t> </a:t>
            </a:r>
            <a:r>
              <a:rPr b="1" spc="-10" dirty="0">
                <a:latin typeface="Calibri Light"/>
                <a:cs typeface="Calibri Light"/>
              </a:rPr>
              <a:t>configurations </a:t>
            </a:r>
            <a:r>
              <a:rPr b="1" dirty="0">
                <a:latin typeface="Calibri Light"/>
                <a:cs typeface="Calibri Light"/>
              </a:rPr>
              <a:t>of</a:t>
            </a:r>
            <a:r>
              <a:rPr b="1" spc="-15" dirty="0">
                <a:latin typeface="Calibri Light"/>
                <a:cs typeface="Calibri Light"/>
              </a:rPr>
              <a:t> </a:t>
            </a:r>
            <a:r>
              <a:rPr b="1" dirty="0">
                <a:latin typeface="Calibri Light"/>
                <a:cs typeface="Calibri Light"/>
              </a:rPr>
              <a:t>the</a:t>
            </a:r>
            <a:r>
              <a:rPr b="1" spc="-10" dirty="0">
                <a:latin typeface="Calibri Light"/>
                <a:cs typeface="Calibri Light"/>
              </a:rPr>
              <a:t> divertor.</a:t>
            </a:r>
            <a:endParaRPr b="1" dirty="0">
              <a:latin typeface="Calibri Light"/>
              <a:cs typeface="Calibri Light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7786ED9-F3B4-AE34-0ACE-75FF9853B8B7}"/>
              </a:ext>
            </a:extLst>
          </p:cNvPr>
          <p:cNvSpPr txBox="1"/>
          <p:nvPr/>
        </p:nvSpPr>
        <p:spPr>
          <a:xfrm>
            <a:off x="1805432" y="2764037"/>
            <a:ext cx="2403475" cy="492125"/>
          </a:xfrm>
          <a:prstGeom prst="rect">
            <a:avLst/>
          </a:prstGeom>
          <a:solidFill>
            <a:srgbClr val="FFFF00"/>
          </a:solidFill>
          <a:ln w="9525">
            <a:solidFill>
              <a:srgbClr val="4472C4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560"/>
              </a:spcBef>
            </a:pPr>
            <a:r>
              <a:rPr sz="2000" dirty="0">
                <a:latin typeface="Cambria Math"/>
                <a:cs typeface="Cambria Math"/>
              </a:rPr>
              <a:t>𝒏𝝉</a:t>
            </a:r>
            <a:r>
              <a:rPr sz="2250" baseline="-14814" dirty="0">
                <a:latin typeface="Cambria Math"/>
                <a:cs typeface="Cambria Math"/>
              </a:rPr>
              <a:t>𝒆</a:t>
            </a:r>
            <a:r>
              <a:rPr sz="2000" dirty="0">
                <a:latin typeface="Cambria Math"/>
                <a:cs typeface="Cambria Math"/>
              </a:rPr>
              <a:t>𝑻</a:t>
            </a:r>
            <a:r>
              <a:rPr sz="2000" spc="60" dirty="0">
                <a:latin typeface="Cambria Math"/>
                <a:cs typeface="Cambria Math"/>
              </a:rPr>
              <a:t>  </a:t>
            </a:r>
            <a:r>
              <a:rPr sz="2000" dirty="0">
                <a:latin typeface="Cambria Math"/>
                <a:cs typeface="Cambria Math"/>
              </a:rPr>
              <a:t>∝</a:t>
            </a:r>
            <a:r>
              <a:rPr sz="2000" spc="114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𝑹</a:t>
            </a:r>
            <a:r>
              <a:rPr sz="2250" spc="-15" baseline="27777" dirty="0">
                <a:latin typeface="Cambria Math"/>
                <a:cs typeface="Cambria Math"/>
              </a:rPr>
              <a:t>𝟏.𝟑</a:t>
            </a:r>
            <a:r>
              <a:rPr sz="2000" spc="-10" dirty="0">
                <a:latin typeface="Cambria Math"/>
                <a:cs typeface="Cambria Math"/>
              </a:rPr>
              <a:t>𝑩</a:t>
            </a:r>
            <a:r>
              <a:rPr sz="2250" spc="-15" baseline="33333" dirty="0">
                <a:latin typeface="Cambria Math"/>
                <a:cs typeface="Cambria Math"/>
              </a:rPr>
              <a:t>𝟑</a:t>
            </a:r>
            <a:endParaRPr sz="2250" baseline="33333">
              <a:latin typeface="Cambria Math"/>
              <a:cs typeface="Cambria Math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1B53E166-AAB6-A658-142F-8BCAD9DAD037}"/>
              </a:ext>
            </a:extLst>
          </p:cNvPr>
          <p:cNvSpPr txBox="1"/>
          <p:nvPr/>
        </p:nvSpPr>
        <p:spPr>
          <a:xfrm>
            <a:off x="321539" y="3256162"/>
            <a:ext cx="5430520" cy="1231265"/>
          </a:xfrm>
          <a:prstGeom prst="rect">
            <a:avLst/>
          </a:prstGeom>
          <a:solidFill>
            <a:srgbClr val="FFF2CC"/>
          </a:solidFill>
          <a:ln w="9525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91440" marR="83820">
              <a:lnSpc>
                <a:spcPts val="1900"/>
              </a:lnSpc>
              <a:spcBef>
                <a:spcPts val="334"/>
              </a:spcBef>
            </a:pP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165" dirty="0"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triple</a:t>
            </a:r>
            <a:r>
              <a:rPr sz="1550" b="0" spc="17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product</a:t>
            </a:r>
            <a:r>
              <a:rPr sz="1550" b="0" spc="18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increases</a:t>
            </a:r>
            <a:r>
              <a:rPr sz="1550" b="0" spc="18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with</a:t>
            </a:r>
            <a:r>
              <a:rPr sz="1600" b="0" spc="18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165" dirty="0"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reactor</a:t>
            </a:r>
            <a:r>
              <a:rPr sz="1550" b="0" spc="18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dimension</a:t>
            </a:r>
            <a:r>
              <a:rPr sz="1550" b="0" spc="19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and/or </a:t>
            </a:r>
            <a:r>
              <a:rPr sz="1600" b="0" dirty="0">
                <a:latin typeface="Calibri Light"/>
                <a:cs typeface="Calibri Light"/>
              </a:rPr>
              <a:t>with</a:t>
            </a:r>
            <a:r>
              <a:rPr sz="1600" b="0" spc="60" dirty="0"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the</a:t>
            </a:r>
            <a:r>
              <a:rPr sz="1550" b="0" spc="6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magnetic</a:t>
            </a:r>
            <a:r>
              <a:rPr sz="1550" b="0" spc="7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field</a:t>
            </a:r>
            <a:r>
              <a:rPr sz="1600" b="0" spc="-10" dirty="0">
                <a:latin typeface="Calibri Light"/>
                <a:cs typeface="Calibri Light"/>
              </a:rPr>
              <a:t>:</a:t>
            </a:r>
            <a:endParaRPr sz="1600">
              <a:latin typeface="Calibri Light"/>
              <a:cs typeface="Calibri Light"/>
            </a:endParaRPr>
          </a:p>
          <a:p>
            <a:pPr marL="376555" indent="-285115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376555" algn="l"/>
              </a:tabLst>
            </a:pPr>
            <a:r>
              <a:rPr sz="1600" b="0" dirty="0">
                <a:latin typeface="Calibri Light"/>
                <a:cs typeface="Calibri Light"/>
              </a:rPr>
              <a:t>higher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field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-</a:t>
            </a:r>
            <a:r>
              <a:rPr sz="1600" b="0" dirty="0">
                <a:latin typeface="Calibri Light"/>
                <a:cs typeface="Calibri Light"/>
              </a:rPr>
              <a:t>&gt;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higher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pressure</a:t>
            </a:r>
            <a:endParaRPr sz="1600">
              <a:latin typeface="Calibri Light"/>
              <a:cs typeface="Calibri Light"/>
            </a:endParaRPr>
          </a:p>
          <a:p>
            <a:pPr marL="376555" indent="-285115">
              <a:lnSpc>
                <a:spcPct val="100000"/>
              </a:lnSpc>
              <a:spcBef>
                <a:spcPts val="720"/>
              </a:spcBef>
              <a:buSzPct val="103225"/>
              <a:buFont typeface="Arial"/>
              <a:buChar char="•"/>
              <a:tabLst>
                <a:tab pos="376555" algn="l"/>
              </a:tabLst>
            </a:pP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same</a:t>
            </a:r>
            <a:r>
              <a:rPr sz="1550" b="0" spc="8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gain</a:t>
            </a:r>
            <a:r>
              <a:rPr sz="1550" b="0" spc="9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with</a:t>
            </a:r>
            <a:r>
              <a:rPr sz="1550" b="0" spc="10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0000"/>
                </a:solidFill>
                <a:latin typeface="Calibri Light"/>
                <a:cs typeface="Calibri Light"/>
              </a:rPr>
              <a:t>smaller</a:t>
            </a:r>
            <a:r>
              <a:rPr sz="1550" b="0" spc="8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FF0000"/>
                </a:solidFill>
                <a:latin typeface="Calibri Light"/>
                <a:cs typeface="Calibri Light"/>
              </a:rPr>
              <a:t>reactors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3E1CCA99-6EF5-2F79-77FB-8A9FA5FE64C0}"/>
              </a:ext>
            </a:extLst>
          </p:cNvPr>
          <p:cNvSpPr txBox="1">
            <a:spLocks/>
          </p:cNvSpPr>
          <p:nvPr/>
        </p:nvSpPr>
        <p:spPr>
          <a:xfrm>
            <a:off x="243283" y="4513570"/>
            <a:ext cx="5929369" cy="389209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968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8120" algn="ctr">
              <a:lnSpc>
                <a:spcPct val="100000"/>
              </a:lnSpc>
              <a:spcBef>
                <a:spcPts val="155"/>
              </a:spcBef>
            </a:pPr>
            <a:r>
              <a:rPr lang="it-IT" sz="2400" dirty="0">
                <a:solidFill>
                  <a:srgbClr val="FF0000"/>
                </a:solidFill>
                <a:latin typeface="Calibri"/>
                <a:cs typeface="Calibri"/>
              </a:rPr>
              <a:t>High</a:t>
            </a:r>
            <a:r>
              <a:rPr lang="it-IT"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400" spc="-20" dirty="0">
                <a:solidFill>
                  <a:srgbClr val="FF0000"/>
                </a:solidFill>
                <a:latin typeface="Calibri"/>
                <a:cs typeface="Calibri"/>
              </a:rPr>
              <a:t>temperature</a:t>
            </a:r>
            <a:r>
              <a:rPr lang="it-IT" sz="24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alibri"/>
                <a:cs typeface="Calibri"/>
              </a:rPr>
              <a:t>superconducting</a:t>
            </a:r>
            <a:r>
              <a:rPr lang="it-IT" sz="2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400" spc="-10" dirty="0" err="1">
                <a:solidFill>
                  <a:srgbClr val="FF0000"/>
                </a:solidFill>
                <a:latin typeface="Calibri"/>
                <a:cs typeface="Calibri"/>
              </a:rPr>
              <a:t>magnets</a:t>
            </a:r>
            <a:endParaRPr lang="it-IT" sz="2400" dirty="0">
              <a:latin typeface="Calibri"/>
              <a:cs typeface="Calibri"/>
            </a:endParaRPr>
          </a:p>
        </p:txBody>
      </p:sp>
      <p:grpSp>
        <p:nvGrpSpPr>
          <p:cNvPr id="19" name="object 5">
            <a:extLst>
              <a:ext uri="{FF2B5EF4-FFF2-40B4-BE49-F238E27FC236}">
                <a16:creationId xmlns:a16="http://schemas.microsoft.com/office/drawing/2014/main" id="{0F71CAD2-7DBD-5986-32D8-B668F1AC9E16}"/>
              </a:ext>
            </a:extLst>
          </p:cNvPr>
          <p:cNvGrpSpPr/>
          <p:nvPr/>
        </p:nvGrpSpPr>
        <p:grpSpPr>
          <a:xfrm>
            <a:off x="655113" y="4939665"/>
            <a:ext cx="4729480" cy="1918335"/>
            <a:chOff x="519059" y="3443749"/>
            <a:chExt cx="4729480" cy="1918335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7149B3D9-3914-2DD0-B04D-4E1427320B67}"/>
                </a:ext>
              </a:extLst>
            </p:cNvPr>
            <p:cNvSpPr/>
            <p:nvPr/>
          </p:nvSpPr>
          <p:spPr>
            <a:xfrm>
              <a:off x="523821" y="3448512"/>
              <a:ext cx="4719955" cy="1908810"/>
            </a:xfrm>
            <a:custGeom>
              <a:avLst/>
              <a:gdLst/>
              <a:ahLst/>
              <a:cxnLst/>
              <a:rect l="l" t="t" r="r" b="b"/>
              <a:pathLst>
                <a:path w="4719955" h="1908810">
                  <a:moveTo>
                    <a:pt x="4719511" y="0"/>
                  </a:moveTo>
                  <a:lnTo>
                    <a:pt x="0" y="0"/>
                  </a:lnTo>
                  <a:lnTo>
                    <a:pt x="0" y="1908214"/>
                  </a:lnTo>
                  <a:lnTo>
                    <a:pt x="4719511" y="1908214"/>
                  </a:lnTo>
                  <a:lnTo>
                    <a:pt x="4719511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7D2BFA2F-7FE0-4C8A-D43A-082A318B9C85}"/>
                </a:ext>
              </a:extLst>
            </p:cNvPr>
            <p:cNvSpPr/>
            <p:nvPr/>
          </p:nvSpPr>
          <p:spPr>
            <a:xfrm>
              <a:off x="523821" y="3448512"/>
              <a:ext cx="4719955" cy="1908810"/>
            </a:xfrm>
            <a:custGeom>
              <a:avLst/>
              <a:gdLst/>
              <a:ahLst/>
              <a:cxnLst/>
              <a:rect l="l" t="t" r="r" b="b"/>
              <a:pathLst>
                <a:path w="4719955" h="1908810">
                  <a:moveTo>
                    <a:pt x="0" y="0"/>
                  </a:moveTo>
                  <a:lnTo>
                    <a:pt x="4719511" y="0"/>
                  </a:lnTo>
                  <a:lnTo>
                    <a:pt x="4719511" y="1908215"/>
                  </a:lnTo>
                  <a:lnTo>
                    <a:pt x="0" y="190821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8">
            <a:extLst>
              <a:ext uri="{FF2B5EF4-FFF2-40B4-BE49-F238E27FC236}">
                <a16:creationId xmlns:a16="http://schemas.microsoft.com/office/drawing/2014/main" id="{27CA5242-A485-5E44-CCF9-528F6B10E22C}"/>
              </a:ext>
            </a:extLst>
          </p:cNvPr>
          <p:cNvSpPr txBox="1"/>
          <p:nvPr/>
        </p:nvSpPr>
        <p:spPr>
          <a:xfrm>
            <a:off x="751315" y="4964032"/>
            <a:ext cx="4549140" cy="182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just">
              <a:lnSpc>
                <a:spcPct val="99400"/>
              </a:lnSpc>
              <a:spcBef>
                <a:spcPts val="110"/>
              </a:spcBef>
            </a:pP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Breakthrough</a:t>
            </a:r>
            <a:r>
              <a:rPr sz="1750" b="0" dirty="0">
                <a:latin typeface="Calibri Light"/>
                <a:cs typeface="Calibri Light"/>
              </a:rPr>
              <a:t>:</a:t>
            </a:r>
            <a:r>
              <a:rPr sz="1750" b="0" spc="405" dirty="0">
                <a:latin typeface="Calibri Light"/>
                <a:cs typeface="Calibri Light"/>
              </a:rPr>
              <a:t>  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high</a:t>
            </a:r>
            <a:r>
              <a:rPr sz="1750" b="0" spc="409" dirty="0">
                <a:solidFill>
                  <a:srgbClr val="FF0000"/>
                </a:solidFill>
                <a:latin typeface="Calibri Light"/>
                <a:cs typeface="Calibri Light"/>
              </a:rPr>
              <a:t>  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temperature</a:t>
            </a:r>
            <a:r>
              <a:rPr sz="1750" b="0" spc="409" dirty="0">
                <a:solidFill>
                  <a:srgbClr val="FF0000"/>
                </a:solidFill>
                <a:latin typeface="Calibri Light"/>
                <a:cs typeface="Calibri Light"/>
              </a:rPr>
              <a:t>   </a:t>
            </a:r>
            <a:r>
              <a:rPr sz="1800" b="0" dirty="0">
                <a:latin typeface="Calibri Light"/>
                <a:cs typeface="Calibri Light"/>
              </a:rPr>
              <a:t>(77</a:t>
            </a:r>
            <a:r>
              <a:rPr sz="1800" b="0" spc="395" dirty="0">
                <a:latin typeface="Calibri Light"/>
                <a:cs typeface="Calibri Light"/>
              </a:rPr>
              <a:t>   </a:t>
            </a:r>
            <a:r>
              <a:rPr sz="1800" b="0" spc="-25" dirty="0">
                <a:latin typeface="Calibri Light"/>
                <a:cs typeface="Calibri Light"/>
              </a:rPr>
              <a:t>K) </a:t>
            </a:r>
            <a:r>
              <a:rPr sz="1800" b="0" dirty="0">
                <a:latin typeface="Calibri Light"/>
                <a:cs typeface="Calibri Light"/>
              </a:rPr>
              <a:t>superconductors</a:t>
            </a:r>
            <a:r>
              <a:rPr sz="1800" b="0" spc="1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can</a:t>
            </a:r>
            <a:r>
              <a:rPr sz="1800" b="0" spc="1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be</a:t>
            </a:r>
            <a:r>
              <a:rPr sz="1800" b="0" spc="1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used</a:t>
            </a:r>
            <a:r>
              <a:rPr sz="1800" b="0" spc="1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to</a:t>
            </a:r>
            <a:r>
              <a:rPr sz="1800" b="0" spc="1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produce</a:t>
            </a:r>
            <a:r>
              <a:rPr sz="1800" b="0" spc="135" dirty="0">
                <a:latin typeface="Calibri Light"/>
                <a:cs typeface="Calibri Light"/>
              </a:rPr>
              <a:t> </a:t>
            </a:r>
            <a:r>
              <a:rPr sz="1750" b="0" spc="-10" dirty="0">
                <a:solidFill>
                  <a:srgbClr val="FF0000"/>
                </a:solidFill>
                <a:latin typeface="Calibri Light"/>
                <a:cs typeface="Calibri Light"/>
              </a:rPr>
              <a:t>higher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magnetic</a:t>
            </a:r>
            <a:r>
              <a:rPr sz="1750" b="0" spc="9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fields</a:t>
            </a:r>
            <a:r>
              <a:rPr sz="1750" b="0" spc="10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(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HTS</a:t>
            </a:r>
            <a:r>
              <a:rPr sz="1750" b="0" spc="9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50" b="0" spc="-10" dirty="0">
                <a:solidFill>
                  <a:srgbClr val="FF0000"/>
                </a:solidFill>
                <a:latin typeface="Calibri Light"/>
                <a:cs typeface="Calibri Light"/>
              </a:rPr>
              <a:t>magnets</a:t>
            </a:r>
            <a:r>
              <a:rPr sz="1800" b="0" spc="-10" dirty="0">
                <a:latin typeface="Calibri Light"/>
                <a:cs typeface="Calibri Light"/>
              </a:rPr>
              <a:t>)</a:t>
            </a:r>
            <a:endParaRPr sz="1800" dirty="0">
              <a:latin typeface="Calibri Light"/>
              <a:cs typeface="Calibri Light"/>
            </a:endParaRPr>
          </a:p>
          <a:p>
            <a:pPr algn="just">
              <a:lnSpc>
                <a:spcPct val="100000"/>
              </a:lnSpc>
              <a:spcBef>
                <a:spcPts val="650"/>
              </a:spcBef>
            </a:pP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ReBCO</a:t>
            </a:r>
            <a:r>
              <a:rPr sz="1750" b="0" spc="-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0" spc="-20" dirty="0">
                <a:latin typeface="Calibri Light"/>
                <a:cs typeface="Calibri Light"/>
              </a:rPr>
              <a:t>(Rare-</a:t>
            </a:r>
            <a:r>
              <a:rPr sz="1800" b="0" dirty="0">
                <a:latin typeface="Calibri Light"/>
                <a:cs typeface="Calibri Light"/>
              </a:rPr>
              <a:t>earth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Barium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C</a:t>
            </a:r>
            <a:r>
              <a:rPr lang="it-IT" sz="1800" b="0" dirty="0">
                <a:latin typeface="Calibri Light"/>
                <a:cs typeface="Calibri Light"/>
              </a:rPr>
              <a:t>o</a:t>
            </a:r>
            <a:r>
              <a:rPr sz="1800" b="0" dirty="0" err="1">
                <a:latin typeface="Calibri Light"/>
                <a:cs typeface="Calibri Light"/>
              </a:rPr>
              <a:t>pper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Oxide)</a:t>
            </a:r>
            <a:endParaRPr sz="1800" dirty="0">
              <a:latin typeface="Calibri Light"/>
              <a:cs typeface="Calibri Light"/>
            </a:endParaRPr>
          </a:p>
          <a:p>
            <a:pPr marR="5080" algn="just">
              <a:lnSpc>
                <a:spcPct val="101099"/>
              </a:lnSpc>
              <a:spcBef>
                <a:spcPts val="530"/>
              </a:spcBef>
            </a:pP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High</a:t>
            </a:r>
            <a:r>
              <a:rPr sz="1750" b="0" spc="195" dirty="0">
                <a:solidFill>
                  <a:srgbClr val="FF0000"/>
                </a:solidFill>
                <a:latin typeface="Calibri Light"/>
                <a:cs typeface="Calibri Light"/>
              </a:rPr>
              <a:t> 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temperature</a:t>
            </a:r>
            <a:r>
              <a:rPr sz="1750" b="0" spc="195" dirty="0">
                <a:solidFill>
                  <a:srgbClr val="FF0000"/>
                </a:solidFill>
                <a:latin typeface="Calibri Light"/>
                <a:cs typeface="Calibri Light"/>
              </a:rPr>
              <a:t> 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magnets</a:t>
            </a:r>
            <a:r>
              <a:rPr sz="1750" b="0" spc="195" dirty="0">
                <a:solidFill>
                  <a:srgbClr val="FF0000"/>
                </a:solidFill>
                <a:latin typeface="Calibri Light"/>
                <a:cs typeface="Calibri Light"/>
              </a:rPr>
              <a:t>  </a:t>
            </a:r>
            <a:r>
              <a:rPr sz="1800" b="0" dirty="0">
                <a:latin typeface="Calibri Light"/>
                <a:cs typeface="Calibri Light"/>
              </a:rPr>
              <a:t>built</a:t>
            </a:r>
            <a:r>
              <a:rPr sz="1800" b="0" spc="185" dirty="0">
                <a:latin typeface="Calibri Light"/>
                <a:cs typeface="Calibri Light"/>
              </a:rPr>
              <a:t>  </a:t>
            </a:r>
            <a:r>
              <a:rPr sz="1800" b="0" dirty="0">
                <a:latin typeface="Calibri Light"/>
                <a:cs typeface="Calibri Light"/>
              </a:rPr>
              <a:t>with</a:t>
            </a:r>
            <a:r>
              <a:rPr sz="1800" b="0" spc="185" dirty="0">
                <a:latin typeface="Calibri Light"/>
                <a:cs typeface="Calibri Light"/>
              </a:rPr>
              <a:t>  </a:t>
            </a:r>
            <a:r>
              <a:rPr sz="1750" b="0" spc="-10" dirty="0">
                <a:solidFill>
                  <a:srgbClr val="FF0000"/>
                </a:solidFill>
                <a:latin typeface="Calibri Light"/>
                <a:cs typeface="Calibri Light"/>
              </a:rPr>
              <a:t>REBCO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tapes</a:t>
            </a:r>
            <a:r>
              <a:rPr lang="it-IT" sz="175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allow to reach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750" b="0" dirty="0">
                <a:solidFill>
                  <a:srgbClr val="FF0000"/>
                </a:solidFill>
                <a:latin typeface="Calibri Light"/>
                <a:cs typeface="Calibri Light"/>
              </a:rPr>
              <a:t>20</a:t>
            </a:r>
            <a:r>
              <a:rPr sz="1750" b="0" spc="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750" b="0" spc="-25" dirty="0">
                <a:solidFill>
                  <a:srgbClr val="FF0000"/>
                </a:solidFill>
                <a:latin typeface="Calibri Light"/>
                <a:cs typeface="Calibri Light"/>
              </a:rPr>
              <a:t>T</a:t>
            </a:r>
            <a:endParaRPr sz="175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616630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TitleWhi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r8WAgv0cG5g7IkN2Knt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22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5|8|9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TitleWhi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r8WAgv0cG5g7IkN2Kn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Tema di Office">
  <a:themeElements>
    <a:clrScheme name="MSFT_ELT_Template01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5DAAB0"/>
      </a:accent1>
      <a:accent2>
        <a:srgbClr val="DFE3E9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_ELT_Template01">
      <a:majorFont>
        <a:latin typeface="Constant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42570591_TF55702786" id="{08AD0F20-F9A4-4F2E-84B0-94C52F9B664A}" vid="{8C8E3F86-CA27-4EB4-827F-3620BAEEC8B8}"/>
    </a:ext>
  </a:extLst>
</a:theme>
</file>

<file path=ppt/theme/theme2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296CF"/>
      </a:accent1>
      <a:accent2>
        <a:srgbClr val="82BB31"/>
      </a:accent2>
      <a:accent3>
        <a:srgbClr val="FED250"/>
      </a:accent3>
      <a:accent4>
        <a:srgbClr val="0B9743"/>
      </a:accent4>
      <a:accent5>
        <a:srgbClr val="E8996B"/>
      </a:accent5>
      <a:accent6>
        <a:srgbClr val="323333"/>
      </a:accent6>
      <a:hlink>
        <a:srgbClr val="0000FF"/>
      </a:hlink>
      <a:folHlink>
        <a:srgbClr val="800080"/>
      </a:folHlink>
    </a:clrScheme>
    <a:fontScheme name="Custom 1">
      <a:majorFont>
        <a:latin typeface="Palatino"/>
        <a:ea typeface=""/>
        <a:cs typeface=""/>
      </a:majorFont>
      <a:minorFont>
        <a:latin typeface="Calibri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296CF"/>
        </a:accent1>
        <a:accent2>
          <a:srgbClr val="82BB31"/>
        </a:accent2>
        <a:accent3>
          <a:srgbClr val="FED250"/>
        </a:accent3>
        <a:accent4>
          <a:srgbClr val="0B9743"/>
        </a:accent4>
        <a:accent5>
          <a:srgbClr val="E8996B"/>
        </a:accent5>
        <a:accent6>
          <a:srgbClr val="323333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CADADA"/>
    </a:custClr>
  </a:custClrLst>
  <a:extLst>
    <a:ext uri="{05A4C25C-085E-4340-85A3-A5531E510DB2}">
      <thm15:themeFamily xmlns:thm15="http://schemas.microsoft.com/office/thememl/2012/main" name="IT_4695SR_MiTE_16x9_OF_v11.1(1)222222.potx" id="{5D9D340A-D2B7-4616-A103-9F4FC51487AE}" vid="{47A7A041-569B-4B84-BEC4-363740B49EF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elegante e classica</Template>
  <TotalTime>18284</TotalTime>
  <Words>2415</Words>
  <Application>Microsoft Office PowerPoint</Application>
  <PresentationFormat>Widescreen</PresentationFormat>
  <Paragraphs>317</Paragraphs>
  <Slides>29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Cambria Math</vt:lpstr>
      <vt:lpstr>Constantia</vt:lpstr>
      <vt:lpstr>DejaVu Sans</vt:lpstr>
      <vt:lpstr>DejaVu Sans Condensed</vt:lpstr>
      <vt:lpstr>Gill Sans</vt:lpstr>
      <vt:lpstr>Palatino</vt:lpstr>
      <vt:lpstr>Segoe UI</vt:lpstr>
      <vt:lpstr>Symbol</vt:lpstr>
      <vt:lpstr>Times</vt:lpstr>
      <vt:lpstr>Times New Roman</vt:lpstr>
      <vt:lpstr>Trebuchet MS</vt:lpstr>
      <vt:lpstr>Wingdings</vt:lpstr>
      <vt:lpstr>Tema di Office</vt:lpstr>
      <vt:lpstr>1_White</vt:lpstr>
      <vt:lpstr>Diapositiva think-cell</vt:lpstr>
      <vt:lpstr>PIATTAFORMA NAZIONALE PER UN NUCLEARE SOSTENIBILE (PNNS)</vt:lpstr>
      <vt:lpstr>Presentazione standard di PowerPoint</vt:lpstr>
      <vt:lpstr>Lo scenario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INFN-E: Applicazioni di fisica e tecnologie nucleari all’energia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Contributo INFN a DTT</vt:lpstr>
      <vt:lpstr>Presentazione standard di PowerPoint</vt:lpstr>
      <vt:lpstr>Presentazione standard di PowerPoint</vt:lpstr>
      <vt:lpstr>L’impianto I-LUCE </vt:lpstr>
      <vt:lpstr>Presentazione standard di PowerPoint</vt:lpstr>
      <vt:lpstr>Cos’è la Piattaforma</vt:lpstr>
      <vt:lpstr>Cosa è la Piattaforma Nazionale per un Nucleare Sostenibile</vt:lpstr>
      <vt:lpstr>Cosa è la Piattaforma Nazionale per un Nucleare Sostenibile</vt:lpstr>
      <vt:lpstr>Gli obiettivi della Piattaforma</vt:lpstr>
      <vt:lpstr>Obiettivo prioritario della Piattaforma</vt:lpstr>
      <vt:lpstr>Obiettivi generali della Piattaforma</vt:lpstr>
      <vt:lpstr>L’organizzazione della Piattaforma</vt:lpstr>
      <vt:lpstr>Composizione della Piattaforma</vt:lpstr>
      <vt:lpstr>Cronoprogramma delle attività (dal lancio)</vt:lpstr>
      <vt:lpstr>Grazie</vt:lpstr>
    </vt:vector>
  </TitlesOfParts>
  <Company>Sogin S.p.A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PIATTAFORMA PER IL NUOVO NUCLEARE SOSTENIBILE</dc:title>
  <dc:creator>Bruno Flaviano</dc:creator>
  <cp:lastModifiedBy>Marco Ripani</cp:lastModifiedBy>
  <cp:revision>89</cp:revision>
  <dcterms:created xsi:type="dcterms:W3CDTF">2023-12-19T08:51:19Z</dcterms:created>
  <dcterms:modified xsi:type="dcterms:W3CDTF">2024-06-10T15:11:04Z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8124df-03f0-4cdf-b399-aaf54953b75a_Enabled">
    <vt:lpwstr>true</vt:lpwstr>
  </property>
  <property fmtid="{D5CDD505-2E9C-101B-9397-08002B2CF9AE}" pid="3" name="MSIP_Label_198124df-03f0-4cdf-b399-aaf54953b75a_SetDate">
    <vt:lpwstr>2023-12-19T08:51:20Z</vt:lpwstr>
  </property>
  <property fmtid="{D5CDD505-2E9C-101B-9397-08002B2CF9AE}" pid="4" name="MSIP_Label_198124df-03f0-4cdf-b399-aaf54953b75a_Method">
    <vt:lpwstr>Standard</vt:lpwstr>
  </property>
  <property fmtid="{D5CDD505-2E9C-101B-9397-08002B2CF9AE}" pid="5" name="MSIP_Label_198124df-03f0-4cdf-b399-aaf54953b75a_Name">
    <vt:lpwstr>Etichetta Digitale_0</vt:lpwstr>
  </property>
  <property fmtid="{D5CDD505-2E9C-101B-9397-08002B2CF9AE}" pid="6" name="MSIP_Label_198124df-03f0-4cdf-b399-aaf54953b75a_SiteId">
    <vt:lpwstr>9daa3517-cb58-496c-b5b4-f9ac2a30048b</vt:lpwstr>
  </property>
  <property fmtid="{D5CDD505-2E9C-101B-9397-08002B2CF9AE}" pid="7" name="MSIP_Label_198124df-03f0-4cdf-b399-aaf54953b75a_ActionId">
    <vt:lpwstr>b3fa5c38-3713-4437-a8dd-22a0bfab1235</vt:lpwstr>
  </property>
  <property fmtid="{D5CDD505-2E9C-101B-9397-08002B2CF9AE}" pid="8" name="MSIP_Label_198124df-03f0-4cdf-b399-aaf54953b75a_ContentBits">
    <vt:lpwstr>0</vt:lpwstr>
  </property>
</Properties>
</file>